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7" r:id="rId4"/>
    <p:sldId id="278" r:id="rId5"/>
    <p:sldId id="267" r:id="rId6"/>
    <p:sldId id="290" r:id="rId7"/>
    <p:sldId id="279" r:id="rId8"/>
    <p:sldId id="280" r:id="rId9"/>
    <p:sldId id="281" r:id="rId10"/>
    <p:sldId id="294" r:id="rId11"/>
    <p:sldId id="282" r:id="rId12"/>
    <p:sldId id="286" r:id="rId13"/>
    <p:sldId id="287" r:id="rId14"/>
    <p:sldId id="291" r:id="rId15"/>
    <p:sldId id="288" r:id="rId16"/>
    <p:sldId id="285" r:id="rId17"/>
    <p:sldId id="296" r:id="rId18"/>
    <p:sldId id="26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>
      <p:cViewPr varScale="1">
        <p:scale>
          <a:sx n="92" d="100"/>
          <a:sy n="92" d="100"/>
        </p:scale>
        <p:origin x="9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722CF-0BA4-4371-A4CE-5D21D022461B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5C6D-0186-4CF0-9597-31097546AE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5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Nice%E5%80%B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cqu.edu.c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class/cs140/projects/pintos/pintos_2.html#SEC2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《</a:t>
            </a:r>
            <a:r>
              <a:rPr lang="zh-CN" altLang="en-US" dirty="0" smtClean="0"/>
              <a:t>操作系统原理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实验</a:t>
            </a:r>
            <a:endParaRPr lang="en-US" altLang="zh-CN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三、</a:t>
            </a:r>
            <a:r>
              <a:rPr lang="zh-CN" altLang="zh-CN" dirty="0" smtClean="0">
                <a:solidFill>
                  <a:schemeClr val="tx1"/>
                </a:solidFill>
              </a:rPr>
              <a:t>线程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zh-CN" dirty="0" smtClean="0">
                <a:solidFill>
                  <a:schemeClr val="tx1"/>
                </a:solidFill>
              </a:rPr>
              <a:t>调度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5733256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重庆大学软件学院 洪明坚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2016</a:t>
            </a:r>
            <a:r>
              <a:rPr lang="zh-CN" altLang="en-US" sz="3200" dirty="0" smtClean="0"/>
              <a:t>年</a:t>
            </a:r>
            <a:r>
              <a:rPr lang="en-US" altLang="zh-CN" sz="3200" smtClean="0"/>
              <a:t>4</a:t>
            </a:r>
            <a:r>
              <a:rPr lang="zh-CN" altLang="en-US" sz="3200" smtClean="0"/>
              <a:t>月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Step6</a:t>
            </a:r>
            <a:r>
              <a:rPr lang="zh-CN" altLang="en-US" dirty="0" smtClean="0"/>
              <a:t>：修改</a:t>
            </a:r>
            <a:r>
              <a:rPr lang="en-US" altLang="zh-CN" dirty="0" err="1"/>
              <a:t>task.c</a:t>
            </a:r>
            <a:r>
              <a:rPr lang="zh-CN" altLang="en-US" dirty="0"/>
              <a:t>中的函数</a:t>
            </a:r>
            <a:r>
              <a:rPr lang="en-US" altLang="zh-CN" dirty="0"/>
              <a:t>schedule</a:t>
            </a:r>
            <a:r>
              <a:rPr lang="zh-CN" altLang="en-US" dirty="0"/>
              <a:t>，</a:t>
            </a:r>
            <a:r>
              <a:rPr lang="zh-CN" altLang="en-US" dirty="0" smtClean="0"/>
              <a:t>实现优先级</a:t>
            </a:r>
            <a:r>
              <a:rPr lang="zh-CN" altLang="en-US" dirty="0"/>
              <a:t>调度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</a:t>
            </a:r>
            <a:r>
              <a:rPr lang="zh-CN" altLang="en-US" dirty="0"/>
              <a:t>计算各个线程</a:t>
            </a:r>
            <a:r>
              <a:rPr lang="zh-CN" altLang="en-US" dirty="0" smtClean="0"/>
              <a:t>的动态优先级</a:t>
            </a:r>
            <a:r>
              <a:rPr lang="en-US" altLang="zh-CN" dirty="0" smtClean="0"/>
              <a:t>priority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task0</a:t>
            </a:r>
            <a:r>
              <a:rPr lang="zh-CN" altLang="en-US" dirty="0">
                <a:solidFill>
                  <a:srgbClr val="FF0000"/>
                </a:solidFill>
              </a:rPr>
              <a:t>除外！</a:t>
            </a:r>
            <a:r>
              <a:rPr lang="zh-CN" altLang="en-US" dirty="0"/>
              <a:t>），</a:t>
            </a:r>
            <a:r>
              <a:rPr lang="zh-CN" altLang="en-US" dirty="0" smtClean="0"/>
              <a:t>然后进行调度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2"/>
            <a:r>
              <a:rPr lang="zh-CN" altLang="en-US" dirty="0"/>
              <a:t>线程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task0</a:t>
            </a:r>
            <a:r>
              <a:rPr lang="zh-CN" altLang="en-US" dirty="0"/>
              <a:t>，它的</a:t>
            </a:r>
            <a:r>
              <a:rPr lang="en-US" altLang="zh-CN" dirty="0"/>
              <a:t>ID=0</a:t>
            </a:r>
            <a:r>
              <a:rPr lang="zh-CN" altLang="en-US" dirty="0"/>
              <a:t>）是一个特殊的线程，</a:t>
            </a:r>
            <a:r>
              <a:rPr lang="zh-CN" altLang="en-US" dirty="0">
                <a:solidFill>
                  <a:srgbClr val="FF0000"/>
                </a:solidFill>
              </a:rPr>
              <a:t>仅当</a:t>
            </a:r>
            <a:r>
              <a:rPr lang="zh-CN" altLang="en-US" dirty="0"/>
              <a:t>没有其他可运行的线程时，才能调度</a:t>
            </a:r>
            <a:r>
              <a:rPr lang="en-US" altLang="zh-CN" dirty="0"/>
              <a:t>task0</a:t>
            </a:r>
            <a:r>
              <a:rPr lang="zh-CN" altLang="en-US" dirty="0"/>
              <a:t>运行！</a:t>
            </a:r>
            <a:endParaRPr lang="en-US" altLang="zh-CN" dirty="0"/>
          </a:p>
          <a:p>
            <a:pPr lvl="2"/>
            <a:r>
              <a:rPr lang="zh-CN" altLang="en-US" dirty="0"/>
              <a:t>函数</a:t>
            </a:r>
            <a:r>
              <a:rPr lang="en-US" altLang="zh-CN" dirty="0"/>
              <a:t>schedule</a:t>
            </a:r>
            <a:r>
              <a:rPr lang="zh-CN" altLang="en-US" dirty="0"/>
              <a:t>被执行时，</a:t>
            </a:r>
            <a:r>
              <a:rPr lang="en-US" altLang="zh-CN" dirty="0"/>
              <a:t>CPU</a:t>
            </a:r>
            <a:r>
              <a:rPr lang="zh-CN" altLang="en-US" dirty="0"/>
              <a:t>的中断已经被关闭。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9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nice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nready</a:t>
            </a:r>
            <a:r>
              <a:rPr lang="zh-CN" altLang="en-US" dirty="0" smtClean="0"/>
              <a:t>都是</a:t>
            </a:r>
            <a:r>
              <a:rPr lang="zh-CN" altLang="en-US" dirty="0" smtClean="0">
                <a:solidFill>
                  <a:srgbClr val="FF0000"/>
                </a:solidFill>
              </a:rPr>
              <a:t>整数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性能不是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g_load_avg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estcpu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实数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浮点</a:t>
            </a:r>
            <a:r>
              <a:rPr lang="en-US" altLang="zh-CN" dirty="0" smtClean="0"/>
              <a:t>(float-point)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：精度高</a:t>
            </a:r>
            <a:r>
              <a:rPr lang="zh-CN" altLang="en-US" dirty="0"/>
              <a:t>，</a:t>
            </a:r>
            <a:r>
              <a:rPr lang="zh-CN" altLang="en-US" dirty="0" smtClean="0"/>
              <a:t>性能差！</a:t>
            </a:r>
            <a:r>
              <a:rPr lang="en-US" altLang="zh-CN" dirty="0"/>
              <a:t>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定点</a:t>
            </a:r>
            <a:r>
              <a:rPr lang="en-US" altLang="zh-CN" dirty="0" smtClean="0"/>
              <a:t>(fixed-point)</a:t>
            </a:r>
            <a:r>
              <a:rPr lang="zh-CN" altLang="en-US" dirty="0" smtClean="0"/>
              <a:t>表示：精度低</a:t>
            </a:r>
            <a:r>
              <a:rPr lang="zh-CN" altLang="en-US" dirty="0"/>
              <a:t>，</a:t>
            </a:r>
            <a:r>
              <a:rPr lang="zh-CN" altLang="en-US" dirty="0" smtClean="0"/>
              <a:t>性能好！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文件</a:t>
            </a:r>
            <a:r>
              <a:rPr lang="en-US" altLang="zh-CN" dirty="0" err="1" smtClean="0"/>
              <a:t>fixedptc.h</a:t>
            </a:r>
            <a:r>
              <a:rPr lang="zh-CN" altLang="en-US" dirty="0" smtClean="0"/>
              <a:t>中定义了定点数类型</a:t>
            </a:r>
            <a:r>
              <a:rPr lang="en-US" altLang="zh-CN" dirty="0" smtClean="0">
                <a:solidFill>
                  <a:srgbClr val="C00000"/>
                </a:solidFill>
              </a:rPr>
              <a:t>fixedpt</a:t>
            </a:r>
            <a:r>
              <a:rPr lang="zh-CN" altLang="en-US" dirty="0" smtClean="0"/>
              <a:t>及其运算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4"/>
            <a:r>
              <a:rPr lang="en-US" altLang="zh-CN" dirty="0">
                <a:solidFill>
                  <a:srgbClr val="C00000"/>
                </a:solidFill>
              </a:rPr>
              <a:t>fixedpt </a:t>
            </a:r>
            <a:r>
              <a:rPr lang="en-US" altLang="zh-CN" dirty="0" err="1" smtClean="0"/>
              <a:t>g_load_avg</a:t>
            </a:r>
            <a:r>
              <a:rPr lang="en-US" altLang="zh-CN" dirty="0" smtClean="0"/>
              <a:t>;</a:t>
            </a:r>
          </a:p>
          <a:p>
            <a:pPr lvl="4"/>
            <a:r>
              <a:rPr lang="en-US" altLang="zh-CN" dirty="0" err="1">
                <a:solidFill>
                  <a:srgbClr val="C00000"/>
                </a:solidFill>
              </a:rPr>
              <a:t>struct</a:t>
            </a:r>
            <a:r>
              <a:rPr lang="en-US" altLang="zh-CN" dirty="0" smtClean="0">
                <a:solidFill>
                  <a:schemeClr val="accent6"/>
                </a:solidFill>
              </a:rPr>
              <a:t> </a:t>
            </a:r>
            <a:r>
              <a:rPr lang="en-US" altLang="zh-CN" dirty="0" err="1" smtClean="0"/>
              <a:t>tcb</a:t>
            </a:r>
            <a:r>
              <a:rPr lang="en-US" altLang="zh-CN" dirty="0" smtClean="0"/>
              <a:t> { …  </a:t>
            </a:r>
            <a:r>
              <a:rPr lang="en-US" altLang="zh-CN" dirty="0">
                <a:solidFill>
                  <a:srgbClr val="C00000"/>
                </a:solidFill>
              </a:rPr>
              <a:t>fixedpt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;   …};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16799" y="6453336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dirty="0" smtClean="0"/>
              <a:t>†</a:t>
            </a:r>
            <a:r>
              <a:rPr lang="zh-CN" altLang="en-US" dirty="0" smtClean="0"/>
              <a:t>内核一般不允许浮点运算，但</a:t>
            </a:r>
            <a:r>
              <a:rPr lang="zh-CN" altLang="en-US" smtClean="0"/>
              <a:t>支持应用程序进行浮点运算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</a:t>
            </a:r>
            <a:r>
              <a:rPr lang="zh-CN" altLang="en-US" sz="2800" dirty="0" smtClean="0"/>
              <a:t>问题（续）</a:t>
            </a:r>
            <a:endParaRPr lang="en-US" altLang="zh-CN" sz="2800" dirty="0"/>
          </a:p>
          <a:p>
            <a:pPr lvl="1"/>
            <a:r>
              <a:rPr lang="en-US" altLang="zh-CN" sz="2400" dirty="0" err="1" smtClean="0"/>
              <a:t>g_task_running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/>
              <a:t>estcpu</a:t>
            </a:r>
            <a:r>
              <a:rPr lang="en-US" altLang="zh-CN" sz="2400" dirty="0" smtClean="0"/>
              <a:t>++</a:t>
            </a:r>
          </a:p>
          <a:p>
            <a:endParaRPr lang="en-US" altLang="zh-CN" dirty="0" smtClean="0"/>
          </a:p>
          <a:p>
            <a:pPr lvl="1"/>
            <a:r>
              <a:rPr lang="en-US" altLang="zh-CN" sz="2400" dirty="0" err="1" smtClean="0"/>
              <a:t>g_load_avg</a:t>
            </a:r>
            <a:r>
              <a:rPr lang="en-US" altLang="zh-CN" sz="2400" dirty="0" smtClean="0"/>
              <a:t> = (59/60)*</a:t>
            </a:r>
            <a:r>
              <a:rPr lang="en-US" altLang="zh-CN" sz="2400" dirty="0" err="1" smtClean="0"/>
              <a:t>g_load_avg</a:t>
            </a:r>
            <a:r>
              <a:rPr lang="en-US" altLang="zh-CN" sz="2400" dirty="0" smtClean="0"/>
              <a:t>+(1/60)*</a:t>
            </a:r>
            <a:r>
              <a:rPr lang="en-US" altLang="zh-CN" sz="2400" dirty="0" err="1" smtClean="0"/>
              <a:t>nready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priority = PRI_USER_MAX-(</a:t>
            </a:r>
            <a:r>
              <a:rPr lang="en-US" altLang="zh-CN" sz="2400" dirty="0" err="1" smtClean="0"/>
              <a:t>estcpu</a:t>
            </a:r>
            <a:r>
              <a:rPr lang="en-US" altLang="zh-CN" sz="2400" dirty="0" smtClean="0"/>
              <a:t>/4)-(nice*2)</a:t>
            </a:r>
          </a:p>
          <a:p>
            <a:pPr>
              <a:buNone/>
            </a:pP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实验步骤（续）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3728869"/>
            <a:ext cx="7213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fixedpt r59_60 = </a:t>
            </a:r>
            <a:r>
              <a:rPr lang="en-US" altLang="zh-CN" dirty="0" err="1" smtClean="0"/>
              <a:t>fixedpt_div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fixedpt_fromint</a:t>
            </a:r>
            <a:r>
              <a:rPr lang="en-US" altLang="zh-CN" dirty="0" smtClean="0"/>
              <a:t>(59), </a:t>
            </a:r>
            <a:r>
              <a:rPr lang="en-US" altLang="zh-CN" dirty="0" err="1" smtClean="0"/>
              <a:t>fixedpt_fromint</a:t>
            </a:r>
            <a:r>
              <a:rPr lang="en-US" altLang="zh-CN" dirty="0" smtClean="0"/>
              <a:t>(60));</a:t>
            </a:r>
          </a:p>
          <a:p>
            <a:r>
              <a:rPr lang="en-US" altLang="zh-CN" dirty="0" smtClean="0"/>
              <a:t>fixedpt r01_60 = </a:t>
            </a:r>
            <a:r>
              <a:rPr lang="en-US" altLang="zh-CN" dirty="0" err="1" smtClean="0"/>
              <a:t>fixedpt_div</a:t>
            </a:r>
            <a:r>
              <a:rPr lang="en-US" altLang="zh-CN" dirty="0" smtClean="0"/>
              <a:t>(FIXEDPT_ONE,           </a:t>
            </a:r>
            <a:r>
              <a:rPr lang="en-US" altLang="zh-CN" dirty="0" err="1" smtClean="0"/>
              <a:t>fixedpt_fromint</a:t>
            </a:r>
            <a:r>
              <a:rPr lang="en-US" altLang="zh-CN" dirty="0" smtClean="0"/>
              <a:t>(60));</a:t>
            </a:r>
          </a:p>
          <a:p>
            <a:r>
              <a:rPr lang="en-US" altLang="zh-CN" dirty="0" err="1" smtClean="0"/>
              <a:t>g_load_avg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fixedpt_add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fixedpt_mul</a:t>
            </a:r>
            <a:r>
              <a:rPr lang="en-US" altLang="zh-CN" dirty="0" smtClean="0"/>
              <a:t>(r59_60, </a:t>
            </a:r>
            <a:r>
              <a:rPr lang="en-US" altLang="zh-CN" dirty="0" err="1" smtClean="0"/>
              <a:t>g_load_avg</a:t>
            </a:r>
            <a:r>
              <a:rPr lang="en-US" altLang="zh-CN" dirty="0" smtClean="0"/>
              <a:t>), </a:t>
            </a:r>
          </a:p>
          <a:p>
            <a:r>
              <a:rPr lang="en-US" altLang="zh-CN" dirty="0" smtClean="0"/>
              <a:t>                                              </a:t>
            </a:r>
            <a:r>
              <a:rPr lang="en-US" altLang="zh-CN" dirty="0" err="1" smtClean="0"/>
              <a:t>fixedpt_mul</a:t>
            </a:r>
            <a:r>
              <a:rPr lang="en-US" altLang="zh-CN" dirty="0" smtClean="0"/>
              <a:t>(r01_60,  </a:t>
            </a:r>
            <a:r>
              <a:rPr lang="en-US" altLang="zh-CN" dirty="0" err="1" smtClean="0"/>
              <a:t>fixedpt_fromint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nready</a:t>
            </a:r>
            <a:r>
              <a:rPr lang="en-US" altLang="zh-CN" dirty="0" smtClean="0"/>
              <a:t>)));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200" y="2631040"/>
            <a:ext cx="764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g_task_running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fixedpt_add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g_task_running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, FIXEDPT_ONE);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5506066"/>
            <a:ext cx="6417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priority = PRI_USER_MAX - </a:t>
            </a:r>
          </a:p>
          <a:p>
            <a:r>
              <a:rPr lang="en-US" altLang="zh-CN" dirty="0" smtClean="0"/>
              <a:t>                 </a:t>
            </a:r>
            <a:r>
              <a:rPr lang="en-US" altLang="zh-CN" dirty="0" err="1" smtClean="0"/>
              <a:t>fixedpt_toint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fixedpt_div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fixedpt_fromint</a:t>
            </a:r>
            <a:r>
              <a:rPr lang="en-US" altLang="zh-CN" dirty="0" smtClean="0"/>
              <a:t>(4))) - </a:t>
            </a:r>
          </a:p>
          <a:p>
            <a:r>
              <a:rPr lang="en-US" altLang="zh-CN" dirty="0" smtClean="0"/>
              <a:t>                 p-&gt;nice*2;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实验步骤（续）</a:t>
            </a:r>
            <a:endParaRPr lang="zh-CN" alt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487626" y="2428868"/>
          <a:ext cx="4013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公式" r:id="rId3" imgW="2768400" imgH="419040" progId="Equation.3">
                  <p:embed/>
                </p:oleObj>
              </mc:Choice>
              <mc:Fallback>
                <p:oleObj name="公式" r:id="rId3" imgW="27684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26" y="2428868"/>
                        <a:ext cx="40132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4480" y="3389186"/>
            <a:ext cx="57878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fixedpt ratio;</a:t>
            </a:r>
          </a:p>
          <a:p>
            <a:r>
              <a:rPr lang="en-US" altLang="zh-CN" dirty="0" smtClean="0"/>
              <a:t>ratio = </a:t>
            </a:r>
            <a:r>
              <a:rPr lang="en-US" altLang="zh-CN" dirty="0" err="1" smtClean="0"/>
              <a:t>fixedpt_mul</a:t>
            </a:r>
            <a:r>
              <a:rPr lang="en-US" altLang="zh-CN" dirty="0" smtClean="0"/>
              <a:t>(FIXEDPT_TWO, </a:t>
            </a:r>
            <a:r>
              <a:rPr lang="en-US" altLang="zh-CN" dirty="0" err="1" smtClean="0"/>
              <a:t>g_load_avg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ratio = </a:t>
            </a:r>
            <a:r>
              <a:rPr lang="en-US" altLang="zh-CN" dirty="0" err="1" smtClean="0"/>
              <a:t>fixedpt_div</a:t>
            </a:r>
            <a:r>
              <a:rPr lang="en-US" altLang="zh-CN" dirty="0" smtClean="0"/>
              <a:t>(ratio, </a:t>
            </a:r>
            <a:r>
              <a:rPr lang="en-US" altLang="zh-CN" dirty="0" err="1" smtClean="0"/>
              <a:t>fixedpt_add</a:t>
            </a:r>
            <a:r>
              <a:rPr lang="en-US" altLang="zh-CN" dirty="0" smtClean="0"/>
              <a:t>(ratio, FIXEDPT_ONE));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estcpu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fixedpt_add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fixedpt_mul</a:t>
            </a:r>
            <a:r>
              <a:rPr lang="en-US" altLang="zh-CN" dirty="0" smtClean="0"/>
              <a:t>(ratio, 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),</a:t>
            </a:r>
          </a:p>
          <a:p>
            <a:r>
              <a:rPr lang="en-US" altLang="zh-CN" dirty="0" smtClean="0"/>
              <a:t>                                      </a:t>
            </a:r>
            <a:r>
              <a:rPr lang="en-US" altLang="zh-CN" dirty="0" err="1" smtClean="0"/>
              <a:t>fixedpt_fromint</a:t>
            </a:r>
            <a:r>
              <a:rPr lang="en-US" altLang="zh-CN" dirty="0" smtClean="0"/>
              <a:t>(nice));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性能问题（续</a:t>
            </a:r>
            <a:r>
              <a:rPr lang="zh-CN" altLang="en-US" sz="2800" dirty="0" smtClean="0"/>
              <a:t>）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实验步骤（</a:t>
            </a:r>
            <a:r>
              <a:rPr lang="zh-CN" altLang="en-US" dirty="0"/>
              <a:t>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Step5</a:t>
            </a:r>
            <a:r>
              <a:rPr lang="zh-CN" altLang="en-US" dirty="0" smtClean="0"/>
              <a:t>：</a:t>
            </a:r>
            <a:r>
              <a:rPr lang="zh-CN" altLang="en-US" dirty="0"/>
              <a:t>测试调度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创建两个</a:t>
            </a:r>
            <a:r>
              <a:rPr lang="zh-CN" altLang="en-US" dirty="0"/>
              <a:t>冒泡排序的线程</a:t>
            </a:r>
            <a:endParaRPr lang="en-US" altLang="zh-CN" dirty="0"/>
          </a:p>
          <a:p>
            <a:pPr lvl="2"/>
            <a:r>
              <a:rPr lang="zh-CN" altLang="en-US" dirty="0" smtClean="0"/>
              <a:t>分别占用屏幕的两个位置</a:t>
            </a:r>
            <a:endParaRPr lang="en-US" altLang="zh-CN" dirty="0"/>
          </a:p>
          <a:p>
            <a:pPr lvl="1"/>
            <a:r>
              <a:rPr lang="zh-CN" altLang="en-US" dirty="0" smtClean="0"/>
              <a:t>另外创建一个控制线程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循环等待键盘输入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int</a:t>
            </a:r>
            <a:r>
              <a:rPr lang="en-US" altLang="zh-CN" dirty="0" smtClean="0"/>
              <a:t> key = 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key=0x4800(up)/0x5000(down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调用</a:t>
            </a:r>
            <a:r>
              <a:rPr lang="en-US" altLang="zh-CN" dirty="0" err="1" smtClean="0"/>
              <a:t>setpriority</a:t>
            </a:r>
            <a:r>
              <a:rPr lang="zh-CN" altLang="en-US" dirty="0" smtClean="0"/>
              <a:t>调高</a:t>
            </a:r>
            <a:r>
              <a:rPr lang="en-US" altLang="zh-CN" dirty="0" smtClean="0"/>
              <a:t>/</a:t>
            </a:r>
            <a:r>
              <a:rPr lang="zh-CN" altLang="en-US" dirty="0" smtClean="0"/>
              <a:t>低</a:t>
            </a:r>
            <a:r>
              <a:rPr lang="zh-CN" altLang="en-US" dirty="0"/>
              <a:t>左边</a:t>
            </a:r>
            <a:r>
              <a:rPr lang="zh-CN" altLang="en-US" dirty="0" smtClean="0"/>
              <a:t>线程的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key=0x4d00(right)/0x4b00(left)</a:t>
            </a:r>
            <a:endParaRPr lang="en-US" altLang="zh-CN" dirty="0"/>
          </a:p>
          <a:p>
            <a:pPr lvl="3"/>
            <a:r>
              <a:rPr lang="zh-CN" altLang="en-US" dirty="0"/>
              <a:t>调用</a:t>
            </a:r>
            <a:r>
              <a:rPr lang="en-US" altLang="zh-CN" dirty="0" err="1"/>
              <a:t>setpriority</a:t>
            </a:r>
            <a:r>
              <a:rPr lang="zh-CN" altLang="en-US" dirty="0" smtClean="0"/>
              <a:t>调高</a:t>
            </a:r>
            <a:r>
              <a:rPr lang="en-US" altLang="zh-CN" dirty="0" smtClean="0"/>
              <a:t>/</a:t>
            </a:r>
            <a:r>
              <a:rPr lang="zh-CN" altLang="en-US" dirty="0" smtClean="0"/>
              <a:t>低</a:t>
            </a:r>
            <a:r>
              <a:rPr lang="zh-CN" altLang="en-US" dirty="0"/>
              <a:t>右边</a:t>
            </a:r>
            <a:r>
              <a:rPr lang="zh-CN" altLang="en-US" dirty="0" smtClean="0"/>
              <a:t>线程的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 smtClean="0"/>
              <a:t>优先级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1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掌握线程的调度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优先级调度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FAQ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Q1</a:t>
            </a:r>
            <a:r>
              <a:rPr lang="zh-CN" altLang="en-US" dirty="0" smtClean="0"/>
              <a:t>：静态优先级的名字为什么是</a:t>
            </a:r>
            <a:r>
              <a:rPr lang="en-US" altLang="zh-CN" dirty="0" smtClean="0"/>
              <a:t>nice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</a:t>
            </a:r>
            <a:r>
              <a:rPr lang="zh-CN" altLang="en-US" dirty="0" smtClean="0"/>
              <a:t>：看</a:t>
            </a:r>
            <a:r>
              <a:rPr lang="zh-CN" altLang="en-US" dirty="0" smtClean="0">
                <a:hlinkClick r:id="rId2"/>
              </a:rPr>
              <a:t>这里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Q2</a:t>
            </a:r>
            <a:r>
              <a:rPr lang="zh-CN" altLang="en-US" dirty="0" smtClean="0"/>
              <a:t>：如何打印</a:t>
            </a:r>
            <a:r>
              <a:rPr lang="en-US" altLang="zh-CN" dirty="0" smtClean="0"/>
              <a:t>fixedpt</a:t>
            </a:r>
            <a:r>
              <a:rPr lang="zh-CN" altLang="en-US" dirty="0"/>
              <a:t>类型变量的值，比如</a:t>
            </a:r>
            <a:r>
              <a:rPr lang="en-US" altLang="zh-CN" dirty="0" err="1"/>
              <a:t>g_load_avg</a:t>
            </a:r>
            <a:r>
              <a:rPr lang="zh-CN" altLang="en-US" dirty="0"/>
              <a:t>？</a:t>
            </a:r>
          </a:p>
          <a:p>
            <a:pPr lvl="1"/>
            <a:r>
              <a:rPr lang="en-US" altLang="zh-CN" dirty="0" smtClean="0"/>
              <a:t>A2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25287" y="3801814"/>
            <a:ext cx="3642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dirty="0" smtClean="0">
                <a:solidFill>
                  <a:srgbClr val="C00000"/>
                </a:solidFill>
              </a:rPr>
              <a:t>char</a:t>
            </a:r>
            <a:r>
              <a:rPr lang="pt-BR" altLang="zh-CN" dirty="0" smtClean="0"/>
              <a:t> num[20]; </a:t>
            </a:r>
          </a:p>
          <a:p>
            <a:r>
              <a:rPr lang="pt-BR" altLang="zh-CN" dirty="0" smtClean="0"/>
              <a:t>fixedpt_str(g_load_avg, num, -2); </a:t>
            </a:r>
          </a:p>
          <a:p>
            <a:r>
              <a:rPr lang="pt-BR" altLang="zh-CN" dirty="0" smtClean="0"/>
              <a:t>printk("</a:t>
            </a:r>
            <a:r>
              <a:rPr lang="pt-BR" altLang="zh-CN" dirty="0" smtClean="0">
                <a:solidFill>
                  <a:srgbClr val="0070C0"/>
                </a:solidFill>
              </a:rPr>
              <a:t>g_load_avg = %s\r\n</a:t>
            </a:r>
            <a:r>
              <a:rPr lang="pt-BR" altLang="zh-CN" dirty="0" smtClean="0"/>
              <a:t>", num);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提交实验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代码：</a:t>
            </a:r>
            <a:r>
              <a:rPr lang="en-US" altLang="zh-CN" dirty="0" smtClean="0"/>
              <a:t>make submit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检测</a:t>
            </a:r>
            <a:r>
              <a:rPr lang="zh-CN" altLang="en-US" dirty="0" smtClean="0"/>
              <a:t>修改过的源文件，并压缩后上传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确保计算机能连接到互联网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压缩后不能超过</a:t>
            </a:r>
            <a:r>
              <a:rPr lang="en-US" altLang="zh-CN" dirty="0" smtClean="0"/>
              <a:t>64KiB</a:t>
            </a:r>
          </a:p>
          <a:p>
            <a:pPr lvl="2"/>
            <a:r>
              <a:rPr lang="zh-CN" altLang="en-US" dirty="0" smtClean="0"/>
              <a:t>只允许提交</a:t>
            </a:r>
            <a:r>
              <a:rPr lang="zh-CN" altLang="en-US" dirty="0"/>
              <a:t>一次</a:t>
            </a:r>
            <a:endParaRPr lang="en-US" altLang="zh-CN" dirty="0"/>
          </a:p>
          <a:p>
            <a:pPr lvl="3"/>
            <a:r>
              <a:rPr lang="zh-CN" altLang="en-US" dirty="0"/>
              <a:t>如果的确要重复提交，</a:t>
            </a:r>
            <a:r>
              <a:rPr lang="zh-CN" altLang="en-US" dirty="0" smtClean="0"/>
              <a:t>请线下联系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请提前准备，过期后果自负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如果有特殊原因，需提供有效的证明材料</a:t>
            </a:r>
            <a:endParaRPr lang="en-US" altLang="zh-CN" dirty="0" smtClean="0"/>
          </a:p>
          <a:p>
            <a:r>
              <a:rPr lang="zh-CN" altLang="en-US" dirty="0" smtClean="0"/>
              <a:t>报告：提交到</a:t>
            </a:r>
            <a:r>
              <a:rPr lang="en-US" altLang="zh-CN" dirty="0" smtClean="0">
                <a:hlinkClick r:id="rId2"/>
              </a:rPr>
              <a:t>sakai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2571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all</a:t>
            </a:r>
            <a:b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 hacking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掌握线程的调度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优先级</a:t>
            </a:r>
            <a:r>
              <a:rPr lang="zh-CN" altLang="en-US" dirty="0">
                <a:solidFill>
                  <a:srgbClr val="FF0000"/>
                </a:solidFill>
              </a:rPr>
              <a:t>调度</a:t>
            </a:r>
            <a:r>
              <a:rPr lang="en-US" altLang="zh-CN" dirty="0"/>
              <a:t>†</a:t>
            </a:r>
          </a:p>
          <a:p>
            <a:r>
              <a:rPr lang="en-US" altLang="zh-CN" dirty="0" smtClean="0"/>
              <a:t>FAQ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-17367" y="6453336"/>
            <a:ext cx="375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dirty="0"/>
              <a:t>†</a:t>
            </a:r>
            <a:r>
              <a:rPr lang="zh-CN" altLang="en-US" dirty="0" smtClean="0"/>
              <a:t>该</a:t>
            </a:r>
            <a:r>
              <a:rPr lang="zh-CN" altLang="en-US" dirty="0"/>
              <a:t>实验来自于</a:t>
            </a:r>
            <a:r>
              <a:rPr lang="en-US" altLang="zh-CN" dirty="0"/>
              <a:t>Stanford</a:t>
            </a:r>
            <a:r>
              <a:rPr lang="zh-CN" altLang="en-US" dirty="0"/>
              <a:t>大学的</a:t>
            </a:r>
            <a:r>
              <a:rPr lang="en-US" altLang="zh-CN" dirty="0" smtClean="0">
                <a:hlinkClick r:id="rId2"/>
              </a:rPr>
              <a:t>CS140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优先级</a:t>
            </a:r>
            <a:endParaRPr lang="en-US" altLang="zh-CN" dirty="0"/>
          </a:p>
          <a:p>
            <a:pPr lvl="1"/>
            <a:r>
              <a:rPr lang="zh-CN" altLang="en-US" dirty="0"/>
              <a:t>静态优先级</a:t>
            </a:r>
            <a:r>
              <a:rPr lang="en-US" altLang="zh-CN" dirty="0" smtClean="0"/>
              <a:t>(nice)</a:t>
            </a:r>
            <a:r>
              <a:rPr lang="zh-CN" altLang="en-US" dirty="0" smtClean="0"/>
              <a:t>：内核</a:t>
            </a:r>
            <a:r>
              <a:rPr lang="zh-CN" altLang="en-US" dirty="0"/>
              <a:t>不会修改它</a:t>
            </a:r>
            <a:r>
              <a:rPr lang="zh-CN" altLang="en-US" dirty="0" smtClean="0"/>
              <a:t>，不随时间而变化，除非用户通过</a:t>
            </a:r>
            <a:r>
              <a:rPr lang="zh-CN" altLang="en-US" dirty="0"/>
              <a:t>系统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setpriority</a:t>
            </a:r>
            <a:r>
              <a:rPr lang="zh-CN" altLang="en-US" dirty="0" smtClean="0"/>
              <a:t>进行修改</a:t>
            </a:r>
            <a:endParaRPr lang="en-US" altLang="zh-CN" dirty="0"/>
          </a:p>
          <a:p>
            <a:pPr lvl="1"/>
            <a:r>
              <a:rPr lang="zh-CN" altLang="en-US" dirty="0" smtClean="0"/>
              <a:t>动态优先级</a:t>
            </a:r>
            <a:r>
              <a:rPr lang="en-US" altLang="zh-CN" dirty="0" smtClean="0"/>
              <a:t>(priority)</a:t>
            </a:r>
            <a:r>
              <a:rPr lang="zh-CN" altLang="en-US" dirty="0" smtClean="0"/>
              <a:t>：内核根据线程使用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的状况、静态优先级</a:t>
            </a:r>
            <a:r>
              <a:rPr lang="en-US" altLang="zh-CN" dirty="0" smtClean="0"/>
              <a:t>nice</a:t>
            </a:r>
            <a:r>
              <a:rPr lang="zh-CN" altLang="en-US" dirty="0" smtClean="0"/>
              <a:t>和系统负荷计算出来，会随时间而变化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最终的</a:t>
            </a:r>
            <a:r>
              <a:rPr lang="zh-CN" altLang="en-US" dirty="0"/>
              <a:t>调度依据</a:t>
            </a:r>
            <a:r>
              <a:rPr lang="zh-CN" altLang="en-US" dirty="0" smtClean="0"/>
              <a:t>，即调度</a:t>
            </a:r>
            <a:r>
              <a:rPr lang="zh-CN" altLang="en-US" dirty="0"/>
              <a:t>器</a:t>
            </a:r>
            <a:r>
              <a:rPr lang="zh-CN" altLang="en-US" dirty="0" smtClean="0"/>
              <a:t>只根据动态优先级进行调度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50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2724310"/>
            <a:ext cx="137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g_task_head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5" idx="3"/>
          </p:cNvCxnSpPr>
          <p:nvPr/>
        </p:nvCxnSpPr>
        <p:spPr>
          <a:xfrm flipV="1">
            <a:off x="2627378" y="3724442"/>
            <a:ext cx="857256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flipV="1">
            <a:off x="5460036" y="3724442"/>
            <a:ext cx="857256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flipV="1">
            <a:off x="6960234" y="3724442"/>
            <a:ext cx="857256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2"/>
          </p:cNvCxnSpPr>
          <p:nvPr/>
        </p:nvCxnSpPr>
        <p:spPr>
          <a:xfrm rot="16200000" flipH="1">
            <a:off x="1318040" y="3073600"/>
            <a:ext cx="630800" cy="6708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84436" y="3367252"/>
            <a:ext cx="642942" cy="1285884"/>
            <a:chOff x="2272874" y="3500438"/>
            <a:chExt cx="642942" cy="1285884"/>
          </a:xfrm>
        </p:grpSpPr>
        <p:sp>
          <p:nvSpPr>
            <p:cNvPr id="4" name="矩形 3"/>
            <p:cNvSpPr/>
            <p:nvPr/>
          </p:nvSpPr>
          <p:spPr>
            <a:xfrm>
              <a:off x="2272874" y="3857628"/>
              <a:ext cx="642942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272874" y="4572008"/>
              <a:ext cx="642942" cy="2143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next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0423" y="3500438"/>
              <a:ext cx="47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tcb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17094" y="3355110"/>
            <a:ext cx="642942" cy="1298026"/>
            <a:chOff x="3801736" y="3488296"/>
            <a:chExt cx="642942" cy="1298026"/>
          </a:xfrm>
        </p:grpSpPr>
        <p:sp>
          <p:nvSpPr>
            <p:cNvPr id="8" name="矩形 7"/>
            <p:cNvSpPr/>
            <p:nvPr/>
          </p:nvSpPr>
          <p:spPr>
            <a:xfrm>
              <a:off x="3801736" y="3857628"/>
              <a:ext cx="642942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801736" y="4572008"/>
              <a:ext cx="642942" cy="2143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next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79285" y="3488296"/>
              <a:ext cx="47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tcb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17292" y="3367252"/>
            <a:ext cx="642942" cy="1285884"/>
            <a:chOff x="5301934" y="3500438"/>
            <a:chExt cx="642942" cy="1285884"/>
          </a:xfrm>
        </p:grpSpPr>
        <p:sp>
          <p:nvSpPr>
            <p:cNvPr id="29" name="矩形 28"/>
            <p:cNvSpPr/>
            <p:nvPr/>
          </p:nvSpPr>
          <p:spPr>
            <a:xfrm>
              <a:off x="5301934" y="3857628"/>
              <a:ext cx="642942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301934" y="4572008"/>
              <a:ext cx="642942" cy="2143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next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79483" y="3500438"/>
              <a:ext cx="47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tcb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817490" y="3367252"/>
            <a:ext cx="642942" cy="1285884"/>
            <a:chOff x="6802132" y="3500438"/>
            <a:chExt cx="642942" cy="1285884"/>
          </a:xfrm>
        </p:grpSpPr>
        <p:sp>
          <p:nvSpPr>
            <p:cNvPr id="32" name="矩形 31"/>
            <p:cNvSpPr/>
            <p:nvPr/>
          </p:nvSpPr>
          <p:spPr>
            <a:xfrm>
              <a:off x="6802132" y="3857628"/>
              <a:ext cx="642942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802132" y="4572008"/>
              <a:ext cx="642942" cy="2143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0" dirty="0" smtClean="0">
                  <a:solidFill>
                    <a:srgbClr val="C00000"/>
                  </a:solidFill>
                </a:rPr>
                <a:t>NULL</a:t>
              </a:r>
              <a:endParaRPr lang="zh-CN" altLang="en-US" sz="1700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79681" y="3500438"/>
              <a:ext cx="47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tcb</a:t>
              </a:r>
              <a:endParaRPr lang="zh-CN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944416" y="2724310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g_task_running</a:t>
            </a:r>
            <a:endParaRPr lang="zh-CN" altLang="en-US" dirty="0"/>
          </a:p>
        </p:txBody>
      </p:sp>
      <p:cxnSp>
        <p:nvCxnSpPr>
          <p:cNvPr id="43" name="形状 42"/>
          <p:cNvCxnSpPr>
            <a:stCxn id="42" idx="2"/>
          </p:cNvCxnSpPr>
          <p:nvPr/>
        </p:nvCxnSpPr>
        <p:spPr>
          <a:xfrm rot="16200000" flipH="1">
            <a:off x="5715816" y="3138524"/>
            <a:ext cx="630800" cy="541036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14891" y="2081368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task0</a:t>
            </a:r>
            <a:endParaRPr lang="zh-CN" altLang="en-US" dirty="0"/>
          </a:p>
        </p:txBody>
      </p:sp>
      <p:cxnSp>
        <p:nvCxnSpPr>
          <p:cNvPr id="46" name="形状 45"/>
          <p:cNvCxnSpPr>
            <a:stCxn id="44" idx="2"/>
          </p:cNvCxnSpPr>
          <p:nvPr/>
        </p:nvCxnSpPr>
        <p:spPr>
          <a:xfrm rot="16200000" flipH="1">
            <a:off x="3988304" y="2917476"/>
            <a:ext cx="1273742" cy="340189"/>
          </a:xfrm>
          <a:prstGeom prst="bentConnector3">
            <a:avLst>
              <a:gd name="adj1" fmla="val 183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单向链表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在系统启动过程中，</a:t>
            </a:r>
            <a:r>
              <a:rPr lang="en-US" altLang="zh-CN" dirty="0" err="1" smtClean="0">
                <a:solidFill>
                  <a:srgbClr val="FF0000"/>
                </a:solidFill>
              </a:rPr>
              <a:t>g_task_running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NULL</a:t>
            </a:r>
            <a:r>
              <a:rPr lang="zh-CN" altLang="en-US" dirty="0" smtClean="0">
                <a:solidFill>
                  <a:srgbClr val="FF0000"/>
                </a:solidFill>
              </a:rPr>
              <a:t>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task0(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=0)</a:t>
            </a:r>
            <a:r>
              <a:rPr lang="zh-CN" altLang="en-US" dirty="0" smtClean="0"/>
              <a:t>是</a:t>
            </a:r>
            <a:r>
              <a:rPr lang="zh-CN" altLang="en-US" dirty="0"/>
              <a:t>系统空闲线程（</a:t>
            </a:r>
            <a:r>
              <a:rPr lang="en-US" altLang="zh-CN" dirty="0"/>
              <a:t>system idle thread</a:t>
            </a:r>
            <a:r>
              <a:rPr lang="zh-CN" altLang="en-US" dirty="0"/>
              <a:t>）</a:t>
            </a:r>
          </a:p>
          <a:p>
            <a:pPr lvl="1"/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700063" y="3339813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……</a:t>
            </a:r>
            <a:endParaRPr lang="zh-CN" altLang="en-US" sz="32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602780" y="3736584"/>
            <a:ext cx="1676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/>
              <a:t>：</a:t>
            </a:r>
            <a:r>
              <a:rPr lang="zh-CN" altLang="en-US" dirty="0" smtClean="0"/>
              <a:t>在“</a:t>
            </a:r>
            <a:r>
              <a:rPr lang="en-US" altLang="zh-CN" dirty="0" err="1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tcb</a:t>
            </a:r>
            <a:r>
              <a:rPr lang="zh-CN" altLang="en-US" dirty="0" smtClean="0"/>
              <a:t>”中增加线程的静态优先级</a:t>
            </a:r>
            <a:r>
              <a:rPr lang="en-US" altLang="zh-CN" dirty="0" smtClean="0"/>
              <a:t>nice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一定要加在</a:t>
            </a:r>
            <a:r>
              <a:rPr lang="en-US" altLang="zh-CN" dirty="0" err="1" smtClean="0">
                <a:solidFill>
                  <a:srgbClr val="FF0000"/>
                </a:solidFill>
              </a:rPr>
              <a:t>kstack</a:t>
            </a:r>
            <a:r>
              <a:rPr lang="zh-CN" altLang="en-US" dirty="0" smtClean="0">
                <a:solidFill>
                  <a:srgbClr val="FF0000"/>
                </a:solidFill>
              </a:rPr>
              <a:t>字段之后、</a:t>
            </a:r>
            <a:r>
              <a:rPr lang="en-US" altLang="zh-CN" dirty="0" smtClean="0">
                <a:solidFill>
                  <a:srgbClr val="FF0000"/>
                </a:solidFill>
              </a:rPr>
              <a:t>signature</a:t>
            </a:r>
            <a:r>
              <a:rPr lang="zh-CN" altLang="en-US" dirty="0" smtClean="0">
                <a:solidFill>
                  <a:srgbClr val="FF0000"/>
                </a:solidFill>
              </a:rPr>
              <a:t>字段之前！！！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在函数</a:t>
            </a:r>
            <a:r>
              <a:rPr lang="en-US" altLang="zh-CN" dirty="0" err="1" smtClean="0"/>
              <a:t>sys_task_create</a:t>
            </a:r>
            <a:r>
              <a:rPr lang="zh-CN" altLang="en-US" dirty="0" smtClean="0"/>
              <a:t>中初始化</a:t>
            </a:r>
            <a:r>
              <a:rPr lang="en-US" altLang="zh-CN" dirty="0" smtClean="0"/>
              <a:t>nice=0</a:t>
            </a:r>
          </a:p>
          <a:p>
            <a:pPr lvl="1"/>
            <a:r>
              <a:rPr lang="en-US" altLang="zh-CN" dirty="0" smtClean="0"/>
              <a:t>nice</a:t>
            </a:r>
            <a:r>
              <a:rPr lang="zh-CN" altLang="en-US" dirty="0" smtClean="0"/>
              <a:t>是整数，取值范围</a:t>
            </a:r>
            <a:r>
              <a:rPr lang="en-US" altLang="zh-CN" dirty="0" smtClean="0"/>
              <a:t>[-NZERO, NZERO-1]</a:t>
            </a:r>
            <a:r>
              <a:rPr lang="zh-CN" altLang="en-US" dirty="0" smtClean="0"/>
              <a:t>，值越</a:t>
            </a:r>
            <a:r>
              <a:rPr lang="zh-CN" altLang="en-US" dirty="0" smtClean="0">
                <a:solidFill>
                  <a:srgbClr val="FF0000"/>
                </a:solidFill>
              </a:rPr>
              <a:t>小</a:t>
            </a:r>
            <a:r>
              <a:rPr lang="zh-CN" altLang="en-US" dirty="0" smtClean="0"/>
              <a:t>优先级越</a:t>
            </a:r>
            <a:r>
              <a:rPr lang="zh-CN" altLang="en-US" dirty="0" smtClean="0">
                <a:solidFill>
                  <a:srgbClr val="FF0000"/>
                </a:solidFill>
              </a:rPr>
              <a:t>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#define </a:t>
            </a:r>
            <a:r>
              <a:rPr lang="en-US" altLang="zh-CN" dirty="0" smtClean="0"/>
              <a:t>NZERO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smtClean="0"/>
              <a:t>Step2</a:t>
            </a:r>
            <a:r>
              <a:rPr lang="zh-CN" altLang="en-US" sz="1800" dirty="0" smtClean="0"/>
              <a:t>：增加系统调用</a:t>
            </a:r>
            <a:endParaRPr lang="en-US" altLang="zh-CN" sz="1800" dirty="0" smtClean="0"/>
          </a:p>
          <a:p>
            <a:pPr lvl="1"/>
            <a:r>
              <a:rPr lang="en-US" altLang="zh-CN" sz="2000" dirty="0" err="1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getpriority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tid</a:t>
            </a:r>
            <a:r>
              <a:rPr lang="en-US" altLang="zh-CN" sz="2000" dirty="0" smtClean="0"/>
              <a:t>)</a:t>
            </a:r>
          </a:p>
          <a:p>
            <a:pPr lvl="2"/>
            <a:r>
              <a:rPr lang="zh-CN" altLang="en-US" sz="1800" dirty="0" smtClean="0"/>
              <a:t>成功</a:t>
            </a:r>
            <a:r>
              <a:rPr lang="zh-CN" altLang="en-US" sz="1800" dirty="0"/>
              <a:t>返回线程</a:t>
            </a:r>
            <a:r>
              <a:rPr lang="en-US" altLang="zh-CN" sz="1800" dirty="0" err="1" smtClean="0"/>
              <a:t>tid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nice+NZERO</a:t>
            </a:r>
            <a:r>
              <a:rPr lang="en-US" altLang="zh-CN" sz="1800" dirty="0"/>
              <a:t>)</a:t>
            </a:r>
            <a:r>
              <a:rPr lang="zh-CN" altLang="en-US" sz="1800" dirty="0" smtClean="0"/>
              <a:t>，失败返回</a:t>
            </a:r>
            <a:r>
              <a:rPr lang="en-US" altLang="zh-CN" sz="1800" dirty="0" smtClean="0"/>
              <a:t>-1</a:t>
            </a:r>
          </a:p>
          <a:p>
            <a:pPr lvl="1"/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setpriority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tid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Calibri" pitchFamily="34" charset="0"/>
                <a:ea typeface="宋体" pitchFamily="2" charset="-122"/>
              </a:rPr>
              <a:t>prio</a:t>
            </a:r>
            <a:r>
              <a:rPr lang="en-US" altLang="zh-CN" sz="2000" dirty="0" smtClean="0"/>
              <a:t>)</a:t>
            </a:r>
          </a:p>
          <a:p>
            <a:pPr lvl="2"/>
            <a:r>
              <a:rPr lang="zh-CN" altLang="en-US" sz="1800" dirty="0" smtClean="0"/>
              <a:t>把线程</a:t>
            </a:r>
            <a:r>
              <a:rPr lang="en-US" altLang="zh-CN" sz="1800" dirty="0" err="1" smtClean="0"/>
              <a:t>tid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nice</a:t>
            </a:r>
            <a:r>
              <a:rPr lang="zh-CN" altLang="en-US" sz="1800" dirty="0" smtClean="0"/>
              <a:t>设为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prio</a:t>
            </a:r>
            <a:r>
              <a:rPr lang="en-US" altLang="zh-CN" sz="1800" dirty="0" smtClean="0"/>
              <a:t>-NZERO)</a:t>
            </a:r>
          </a:p>
          <a:p>
            <a:pPr lvl="3"/>
            <a:r>
              <a:rPr lang="en-US" altLang="zh-CN" sz="1600" dirty="0" err="1" smtClean="0"/>
              <a:t>prio</a:t>
            </a:r>
            <a:r>
              <a:rPr lang="zh-CN" altLang="en-US" sz="1600" dirty="0" smtClean="0"/>
              <a:t>必须在</a:t>
            </a:r>
            <a:r>
              <a:rPr lang="en-US" altLang="zh-CN" sz="1600" dirty="0" smtClean="0"/>
              <a:t>[0,2*NZERO-1]</a:t>
            </a:r>
            <a:r>
              <a:rPr lang="zh-CN" altLang="en-US" sz="1600" dirty="0" smtClean="0"/>
              <a:t>内</a:t>
            </a:r>
            <a:endParaRPr lang="en-US" altLang="zh-CN" sz="1600" dirty="0" smtClean="0"/>
          </a:p>
          <a:p>
            <a:pPr lvl="2"/>
            <a:r>
              <a:rPr lang="zh-CN" altLang="en-US" sz="1800" dirty="0" smtClean="0"/>
              <a:t>成功返回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，失败返回</a:t>
            </a:r>
            <a:r>
              <a:rPr lang="en-US" altLang="zh-CN" sz="1800" dirty="0" smtClean="0"/>
              <a:t>-1</a:t>
            </a:r>
          </a:p>
          <a:p>
            <a:pPr lvl="1"/>
            <a:r>
              <a:rPr lang="zh-CN" altLang="en-US" sz="2000" dirty="0" smtClean="0"/>
              <a:t>注意</a:t>
            </a:r>
            <a:endParaRPr lang="en-US" altLang="zh-CN" sz="2000" dirty="0" smtClean="0"/>
          </a:p>
          <a:p>
            <a:pPr lvl="2"/>
            <a:r>
              <a:rPr lang="zh-CN" altLang="en-US" sz="1800" dirty="0" smtClean="0">
                <a:solidFill>
                  <a:srgbClr val="FF0000"/>
                </a:solidFill>
              </a:rPr>
              <a:t>如果参数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tid</a:t>
            </a:r>
            <a:r>
              <a:rPr lang="en-US" altLang="zh-CN" sz="1800" dirty="0" smtClean="0">
                <a:solidFill>
                  <a:srgbClr val="FF0000"/>
                </a:solidFill>
              </a:rPr>
              <a:t>=0</a:t>
            </a:r>
            <a:r>
              <a:rPr lang="zh-CN" altLang="en-US" sz="1800" dirty="0" smtClean="0">
                <a:solidFill>
                  <a:srgbClr val="FF0000"/>
                </a:solidFill>
              </a:rPr>
              <a:t>，表示获取</a:t>
            </a:r>
            <a:r>
              <a:rPr lang="en-US" altLang="zh-CN" sz="1800" dirty="0" smtClean="0">
                <a:solidFill>
                  <a:srgbClr val="FF0000"/>
                </a:solidFill>
              </a:rPr>
              <a:t>/</a:t>
            </a:r>
            <a:r>
              <a:rPr lang="zh-CN" altLang="en-US" sz="1800" dirty="0" smtClean="0">
                <a:solidFill>
                  <a:srgbClr val="FF0000"/>
                </a:solidFill>
              </a:rPr>
              <a:t>设置当前线程的</a:t>
            </a:r>
            <a:r>
              <a:rPr lang="en-US" altLang="zh-CN" sz="1800" dirty="0" smtClean="0">
                <a:solidFill>
                  <a:srgbClr val="FF0000"/>
                </a:solidFill>
              </a:rPr>
              <a:t>nice</a:t>
            </a:r>
            <a:r>
              <a:rPr lang="zh-CN" altLang="en-US" sz="1800" dirty="0" smtClean="0">
                <a:solidFill>
                  <a:srgbClr val="FF0000"/>
                </a:solidFill>
              </a:rPr>
              <a:t>值，而不是</a:t>
            </a:r>
            <a:r>
              <a:rPr lang="en-US" altLang="zh-CN" sz="1800" dirty="0" smtClean="0">
                <a:solidFill>
                  <a:srgbClr val="FF0000"/>
                </a:solidFill>
              </a:rPr>
              <a:t>task0</a:t>
            </a:r>
            <a:r>
              <a:rPr lang="zh-CN" altLang="en-US" sz="1800" dirty="0" smtClean="0">
                <a:solidFill>
                  <a:srgbClr val="FF0000"/>
                </a:solidFill>
              </a:rPr>
              <a:t>！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800" dirty="0" smtClean="0"/>
              <a:t>函数“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tcb</a:t>
            </a:r>
            <a:r>
              <a:rPr lang="en-US" altLang="zh-CN" sz="1800" dirty="0" smtClean="0"/>
              <a:t> *</a:t>
            </a:r>
            <a:r>
              <a:rPr lang="en-US" altLang="zh-CN" sz="1800" dirty="0" err="1" smtClean="0"/>
              <a:t>get_task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tid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”用于根据</a:t>
            </a:r>
            <a:r>
              <a:rPr lang="en-US" altLang="zh-CN" sz="1800" dirty="0" err="1" smtClean="0"/>
              <a:t>tid</a:t>
            </a:r>
            <a:r>
              <a:rPr lang="zh-CN" altLang="en-US" sz="1800" dirty="0" smtClean="0"/>
              <a:t>获取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tcb</a:t>
            </a:r>
            <a:r>
              <a:rPr lang="zh-CN" altLang="en-US" sz="1800" dirty="0" smtClean="0"/>
              <a:t>的指针。调用时一定要用</a:t>
            </a:r>
            <a:r>
              <a:rPr lang="en-US" altLang="zh-CN" sz="1800" dirty="0" err="1" smtClean="0"/>
              <a:t>save_flags_cli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restore_flags</a:t>
            </a:r>
            <a:r>
              <a:rPr lang="zh-CN" altLang="en-US" sz="1800" dirty="0" smtClean="0"/>
              <a:t>保护起来</a:t>
            </a:r>
            <a:endParaRPr lang="en-US" altLang="zh-CN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15816" y="5525998"/>
            <a:ext cx="3025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uint32_t</a:t>
            </a:r>
            <a:r>
              <a:rPr lang="en-US" altLang="zh-CN" dirty="0" smtClean="0"/>
              <a:t> flags;  </a:t>
            </a:r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tcb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tsk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save_flags_cli</a:t>
            </a:r>
            <a:r>
              <a:rPr lang="en-US" altLang="zh-CN" dirty="0" smtClean="0"/>
              <a:t>(flags);</a:t>
            </a:r>
          </a:p>
          <a:p>
            <a:r>
              <a:rPr lang="en-US" altLang="zh-CN" dirty="0" err="1" smtClean="0"/>
              <a:t>tsk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get_task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restore_flags</a:t>
            </a:r>
            <a:r>
              <a:rPr lang="en-US" altLang="zh-CN" dirty="0" smtClean="0"/>
              <a:t>(flags);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Step3</a:t>
            </a:r>
            <a:r>
              <a:rPr lang="zh-CN" altLang="en-US" dirty="0" smtClean="0"/>
              <a:t>：在“</a:t>
            </a:r>
            <a:r>
              <a:rPr lang="en-US" altLang="zh-CN" dirty="0" err="1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tcb</a:t>
            </a:r>
            <a:r>
              <a:rPr lang="zh-CN" altLang="en-US" dirty="0" smtClean="0"/>
              <a:t>”中，再增加两个属性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estcpu</a:t>
            </a:r>
            <a:r>
              <a:rPr lang="zh-CN" altLang="en-US" dirty="0" smtClean="0"/>
              <a:t>：表示线程</a:t>
            </a:r>
            <a:r>
              <a:rPr lang="zh-CN" altLang="en-US" dirty="0"/>
              <a:t>最近使用</a:t>
            </a:r>
            <a:r>
              <a:rPr lang="zh-CN" altLang="en-US" dirty="0" smtClean="0"/>
              <a:t>了多少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在函数</a:t>
            </a:r>
            <a:r>
              <a:rPr lang="en-US" altLang="zh-CN" dirty="0" err="1" smtClean="0"/>
              <a:t>sys_task_create</a:t>
            </a:r>
            <a:r>
              <a:rPr lang="zh-CN" altLang="en-US" dirty="0" smtClean="0"/>
              <a:t>中初始化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=0</a:t>
            </a:r>
          </a:p>
          <a:p>
            <a:pPr lvl="2"/>
            <a:r>
              <a:rPr lang="zh-CN" altLang="en-US" dirty="0" smtClean="0"/>
              <a:t>每次定时器中断：</a:t>
            </a:r>
            <a:r>
              <a:rPr lang="en-US" altLang="zh-CN" dirty="0" err="1" smtClean="0"/>
              <a:t>g_task_running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task0</a:t>
            </a:r>
            <a:r>
              <a:rPr lang="zh-CN" altLang="en-US" dirty="0" smtClean="0">
                <a:solidFill>
                  <a:srgbClr val="FF0000"/>
                </a:solidFill>
              </a:rPr>
              <a:t>除外！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每秒钟为所有线程（运行、就绪和等待）更新一次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1"/>
            <a:r>
              <a:rPr lang="en-US" altLang="zh-CN" dirty="0" smtClean="0"/>
              <a:t>priority</a:t>
            </a:r>
            <a:r>
              <a:rPr lang="zh-CN" altLang="en-US" dirty="0" smtClean="0"/>
              <a:t>：表示线程的动态优先级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priority = PRI_USER_MAX-(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/4)-(nice*2)</a:t>
            </a:r>
          </a:p>
          <a:p>
            <a:pPr lvl="3"/>
            <a:r>
              <a:rPr lang="zh-CN" altLang="en-US" dirty="0" smtClean="0"/>
              <a:t>截断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PRI_USER_MIN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PRI_USER_MAX</a:t>
            </a:r>
            <a:r>
              <a:rPr lang="zh-CN" altLang="en-US" dirty="0" smtClean="0"/>
              <a:t>范围内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#define PRI_USER_MIN    0</a:t>
            </a:r>
          </a:p>
          <a:p>
            <a:pPr lvl="4"/>
            <a:r>
              <a:rPr lang="en-US" altLang="zh-CN" dirty="0" smtClean="0"/>
              <a:t>#define PRI_USER_MAX  127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值越</a:t>
            </a:r>
            <a:r>
              <a:rPr lang="zh-CN" altLang="en-US" dirty="0" smtClean="0">
                <a:solidFill>
                  <a:srgbClr val="FF0000"/>
                </a:solidFill>
              </a:rPr>
              <a:t>大</a:t>
            </a:r>
            <a:r>
              <a:rPr lang="zh-CN" altLang="en-US" dirty="0" smtClean="0"/>
              <a:t>优先级越</a:t>
            </a:r>
            <a:r>
              <a:rPr lang="zh-CN" altLang="en-US" dirty="0" smtClean="0">
                <a:solidFill>
                  <a:srgbClr val="FF0000"/>
                </a:solidFill>
              </a:rPr>
              <a:t>高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472976"/>
              </p:ext>
            </p:extLst>
          </p:nvPr>
        </p:nvGraphicFramePr>
        <p:xfrm>
          <a:off x="2771800" y="3362126"/>
          <a:ext cx="4013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公式" r:id="rId3" imgW="2768400" imgH="419040" progId="Equation.3">
                  <p:embed/>
                </p:oleObj>
              </mc:Choice>
              <mc:Fallback>
                <p:oleObj name="公式" r:id="rId3" imgW="27684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362126"/>
                        <a:ext cx="40132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Step4</a:t>
            </a:r>
            <a:r>
              <a:rPr lang="zh-CN" altLang="en-US" dirty="0" smtClean="0"/>
              <a:t>：增加一个</a:t>
            </a:r>
            <a:r>
              <a:rPr lang="zh-CN" altLang="en-US" dirty="0" smtClean="0"/>
              <a:t>全局</a:t>
            </a:r>
            <a:r>
              <a:rPr lang="zh-CN" altLang="en-US" dirty="0"/>
              <a:t>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g_load_avg</a:t>
            </a:r>
            <a:r>
              <a:rPr lang="zh-CN" altLang="en-US" dirty="0" smtClean="0"/>
              <a:t>：表示系统的平均负荷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初值为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pPr lvl="2"/>
            <a:r>
              <a:rPr lang="zh-CN" altLang="en-US" dirty="0" smtClean="0"/>
              <a:t>每秒钟更新一次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g_load_avg</a:t>
            </a:r>
            <a:r>
              <a:rPr lang="en-US" altLang="zh-CN" dirty="0" smtClean="0"/>
              <a:t>=(59/60) ×</a:t>
            </a:r>
            <a:r>
              <a:rPr lang="en-US" altLang="zh-CN" dirty="0" err="1" smtClean="0"/>
              <a:t>g_load_avg</a:t>
            </a:r>
            <a:r>
              <a:rPr lang="en-US" altLang="zh-CN" dirty="0" smtClean="0"/>
              <a:t>+(1/60) × </a:t>
            </a:r>
            <a:r>
              <a:rPr lang="en-US" altLang="zh-CN" dirty="0" err="1" smtClean="0"/>
              <a:t>nready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nready</a:t>
            </a:r>
            <a:r>
              <a:rPr lang="zh-CN" altLang="en-US" dirty="0" smtClean="0"/>
              <a:t>表示处于就绪状态的线程个数，</a:t>
            </a:r>
            <a:r>
              <a:rPr lang="en-US" altLang="zh-CN" dirty="0" smtClean="0">
                <a:solidFill>
                  <a:srgbClr val="FF0000"/>
                </a:solidFill>
              </a:rPr>
              <a:t>task0</a:t>
            </a:r>
            <a:r>
              <a:rPr lang="zh-CN" altLang="en-US" dirty="0" smtClean="0">
                <a:solidFill>
                  <a:srgbClr val="FF0000"/>
                </a:solidFill>
              </a:rPr>
              <a:t>除外！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Step5</a:t>
            </a:r>
            <a:r>
              <a:rPr lang="zh-CN" altLang="en-US" dirty="0" smtClean="0"/>
              <a:t>：属性计算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g_load_avg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和线程的</a:t>
            </a:r>
            <a:r>
              <a:rPr lang="en-US" altLang="zh-CN" dirty="0" err="1" smtClean="0"/>
              <a:t>estcpu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在定时器的中断处理函数（</a:t>
            </a:r>
            <a:r>
              <a:rPr lang="en-US" altLang="zh-CN" dirty="0" smtClean="0"/>
              <a:t>ISR</a:t>
            </a:r>
            <a:r>
              <a:rPr lang="zh-CN" altLang="en-US" dirty="0" smtClean="0"/>
              <a:t>）中计算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文件</a:t>
            </a:r>
            <a:r>
              <a:rPr lang="en-US" altLang="zh-CN" dirty="0" err="1" smtClean="0"/>
              <a:t>timer.c</a:t>
            </a:r>
            <a:r>
              <a:rPr lang="zh-CN" altLang="en-US" dirty="0" smtClean="0"/>
              <a:t>中的函数</a:t>
            </a:r>
            <a:r>
              <a:rPr lang="en-US" altLang="zh-CN" dirty="0" err="1" smtClean="0"/>
              <a:t>isr_timer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如何每隔一秒计算一次？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(</a:t>
            </a:r>
            <a:r>
              <a:rPr lang="en-US" altLang="zh-CN" dirty="0" err="1" smtClean="0"/>
              <a:t>g_timer_ticks</a:t>
            </a:r>
            <a:r>
              <a:rPr lang="en-US" altLang="zh-CN" dirty="0" smtClean="0"/>
              <a:t> % HZ)</a:t>
            </a:r>
          </a:p>
          <a:p>
            <a:pPr lvl="4"/>
            <a:r>
              <a:rPr lang="en-US" altLang="zh-CN" dirty="0" smtClean="0"/>
              <a:t>=0</a:t>
            </a:r>
            <a:r>
              <a:rPr lang="zh-CN" altLang="en-US" dirty="0" smtClean="0"/>
              <a:t>，表示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秒钟已经过去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否则，还不到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1003</Words>
  <Application>Microsoft Office PowerPoint</Application>
  <PresentationFormat>全屏显示(4:3)</PresentationFormat>
  <Paragraphs>167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Office 主题</vt:lpstr>
      <vt:lpstr>公式</vt:lpstr>
      <vt:lpstr>《操作系统原理》实验</vt:lpstr>
      <vt:lpstr>目录</vt:lpstr>
      <vt:lpstr>基本概念</vt:lpstr>
      <vt:lpstr>数据结构</vt:lpstr>
      <vt:lpstr>实验步骤</vt:lpstr>
      <vt:lpstr>实验步骤（续）</vt:lpstr>
      <vt:lpstr>实验步骤（续）</vt:lpstr>
      <vt:lpstr>实验步骤（续）</vt:lpstr>
      <vt:lpstr>实验步骤（续）</vt:lpstr>
      <vt:lpstr>实验步骤（续）</vt:lpstr>
      <vt:lpstr>实验步骤（续）</vt:lpstr>
      <vt:lpstr>实验步骤（续）</vt:lpstr>
      <vt:lpstr>实验步骤（续）</vt:lpstr>
      <vt:lpstr>实验步骤（续）</vt:lpstr>
      <vt:lpstr>目录</vt:lpstr>
      <vt:lpstr>FAQ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《操作系统原理》实验</dc:title>
  <dc:subject>线程/进程及其调度</dc:subject>
  <dc:creator>洪明坚</dc:creator>
  <cp:lastModifiedBy>hmj</cp:lastModifiedBy>
  <cp:revision>349</cp:revision>
  <dcterms:created xsi:type="dcterms:W3CDTF">2013-08-27T02:58:45Z</dcterms:created>
  <dcterms:modified xsi:type="dcterms:W3CDTF">2017-04-04T07:26:43Z</dcterms:modified>
</cp:coreProperties>
</file>