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1" r:id="rId6"/>
    <p:sldId id="272" r:id="rId7"/>
    <p:sldId id="264" r:id="rId8"/>
    <p:sldId id="266" r:id="rId9"/>
    <p:sldId id="276" r:id="rId10"/>
    <p:sldId id="274" r:id="rId11"/>
    <p:sldId id="275" r:id="rId12"/>
    <p:sldId id="277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cqu.edu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操作系统原理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en-US" altLang="zh-CN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四</a:t>
            </a:r>
            <a:r>
              <a:rPr lang="zh-CN" altLang="en-US" dirty="0" smtClean="0">
                <a:solidFill>
                  <a:schemeClr val="tx1"/>
                </a:solidFill>
              </a:rPr>
              <a:t>、线程同步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重庆大学软件学院 洪明坚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2014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掌握信号量的实现与应用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FAQ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：什么是信号量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：可以是任何数值，只要能唯一标识一个信号量即可。</a:t>
            </a:r>
            <a:endParaRPr lang="en-US" altLang="zh-CN" dirty="0" smtClean="0"/>
          </a:p>
          <a:p>
            <a:r>
              <a:rPr lang="en-US" altLang="zh-CN" dirty="0" smtClean="0"/>
              <a:t>Q2</a:t>
            </a:r>
            <a:r>
              <a:rPr lang="zh-CN" altLang="en-US" dirty="0" smtClean="0"/>
              <a:t>：生产者一次只生产一个整数吗？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en-US" altLang="zh-CN" dirty="0"/>
              <a:t>2</a:t>
            </a:r>
            <a:r>
              <a:rPr lang="zh-CN" altLang="en-US" dirty="0" smtClean="0"/>
              <a:t>：不是，生产者一次生产一组（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个）数据，并填入缓冲区。同理，消费者从缓冲区中一次取走一组（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个）数据进行消费。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提交实验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代码：</a:t>
            </a:r>
            <a:r>
              <a:rPr lang="en-US" altLang="zh-CN" dirty="0" smtClean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</a:t>
            </a:r>
            <a:r>
              <a:rPr lang="zh-CN" altLang="en-US" dirty="0" smtClean="0"/>
              <a:t>修改过的源文件，并压缩后上传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确保计算机能连接到互联网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压缩后不能超过</a:t>
            </a:r>
            <a:r>
              <a:rPr lang="en-US" altLang="zh-CN" dirty="0" smtClean="0"/>
              <a:t>64KiB</a:t>
            </a:r>
          </a:p>
          <a:p>
            <a:pPr lvl="2"/>
            <a:r>
              <a:rPr lang="zh-CN" altLang="en-US" dirty="0" smtClean="0"/>
              <a:t>只允许提交</a:t>
            </a:r>
            <a:r>
              <a:rPr lang="zh-CN" altLang="en-US" dirty="0"/>
              <a:t>一次</a:t>
            </a:r>
            <a:endParaRPr lang="en-US" altLang="zh-CN" dirty="0"/>
          </a:p>
          <a:p>
            <a:pPr lvl="3"/>
            <a:r>
              <a:rPr lang="zh-CN" altLang="en-US" dirty="0"/>
              <a:t>如果的确要重复提交，</a:t>
            </a:r>
            <a:r>
              <a:rPr lang="zh-CN" altLang="en-US" dirty="0" smtClean="0"/>
              <a:t>请</a:t>
            </a:r>
            <a:r>
              <a:rPr lang="zh-CN" altLang="en-US" dirty="0"/>
              <a:t>线下</a:t>
            </a:r>
            <a:r>
              <a:rPr lang="zh-CN" altLang="en-US" dirty="0" smtClean="0"/>
              <a:t>联系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请提前准备，过期后果自负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如果有特殊原因，需提供有效的证明材料</a:t>
            </a:r>
            <a:endParaRPr lang="en-US" altLang="zh-CN" dirty="0" smtClean="0"/>
          </a:p>
          <a:p>
            <a:r>
              <a:rPr lang="zh-CN" altLang="en-US" dirty="0" smtClean="0"/>
              <a:t>报告：提交到</a:t>
            </a:r>
            <a:r>
              <a:rPr lang="en-US" altLang="zh-CN" dirty="0" smtClean="0">
                <a:hlinkClick r:id="rId2"/>
              </a:rPr>
              <a:t>sakai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掌握信号量的实现与应用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FAQ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482" y="3835806"/>
            <a:ext cx="5633550" cy="252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>
          <a:xfrm>
            <a:off x="7643834" y="3259742"/>
            <a:ext cx="180000" cy="576064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互斥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EPOS</a:t>
            </a:r>
            <a:r>
              <a:rPr lang="zh-CN" altLang="en-US" dirty="0" smtClean="0"/>
              <a:t>运行于单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的计算机上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内核可以用开关中断实现互斥</a:t>
            </a:r>
            <a:endParaRPr lang="en-US" altLang="zh-CN" dirty="0" smtClean="0"/>
          </a:p>
          <a:p>
            <a:r>
              <a:rPr lang="zh-CN" altLang="en-US" dirty="0" smtClean="0"/>
              <a:t>中断的开关由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位决定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IF=1</a:t>
            </a:r>
            <a:r>
              <a:rPr lang="zh-CN" altLang="en-US" dirty="0" smtClean="0"/>
              <a:t>，中断打开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IF=0</a:t>
            </a:r>
            <a:r>
              <a:rPr lang="zh-CN" altLang="en-US" dirty="0" smtClean="0"/>
              <a:t>，中断关闭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IF=1</a:t>
            </a:r>
          </a:p>
          <a:p>
            <a:pPr lvl="2"/>
            <a:r>
              <a:rPr lang="en-US" altLang="zh-CN" dirty="0" err="1" smtClean="0"/>
              <a:t>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IF=0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一般不直接用</a:t>
            </a:r>
            <a:r>
              <a:rPr lang="en-US" altLang="zh-CN" dirty="0" err="1" smtClean="0"/>
              <a:t>sti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，而是用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</a:t>
            </a:r>
          </a:p>
          <a:p>
            <a:pPr lvl="2"/>
            <a:r>
              <a:rPr lang="zh-CN" altLang="en-US" dirty="0" smtClean="0"/>
              <a:t>保存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的值到一个变量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中，然后</a:t>
            </a:r>
            <a:r>
              <a:rPr lang="en-US" altLang="zh-CN" dirty="0" smtClean="0"/>
              <a:t>IF=0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</a:t>
            </a:r>
          </a:p>
          <a:p>
            <a:pPr lvl="2"/>
            <a:r>
              <a:rPr lang="zh-CN" altLang="en-US" dirty="0" smtClean="0"/>
              <a:t>把变量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的值恢复到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</a:p>
          <a:p>
            <a:pPr lvl="1"/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互斥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704718"/>
            <a:ext cx="371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uint32_t</a:t>
            </a:r>
            <a:r>
              <a:rPr lang="en-US" altLang="zh-CN" sz="2000" dirty="0" smtClean="0"/>
              <a:t> flags;</a:t>
            </a:r>
          </a:p>
          <a:p>
            <a:r>
              <a:rPr lang="en-US" altLang="zh-CN" sz="2000" dirty="0" err="1" smtClean="0"/>
              <a:t>save_flags_cli</a:t>
            </a:r>
            <a:r>
              <a:rPr lang="en-US" altLang="zh-CN" sz="2000" dirty="0" smtClean="0"/>
              <a:t>(flags);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临界区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restore_flags</a:t>
            </a:r>
            <a:r>
              <a:rPr lang="en-US" altLang="zh-CN" sz="2000" dirty="0" smtClean="0"/>
              <a:t>(flags)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睡眠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head)</a:t>
            </a:r>
          </a:p>
          <a:p>
            <a:pPr lvl="2"/>
            <a:r>
              <a:rPr lang="zh-CN" altLang="en-US" dirty="0" smtClean="0"/>
              <a:t>参数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是睡眠队列的头指针的指针</a:t>
            </a:r>
            <a:endParaRPr lang="zh-CN" altLang="zh-CN" dirty="0" smtClean="0"/>
          </a:p>
          <a:p>
            <a:r>
              <a:rPr lang="zh-CN" altLang="en-US" dirty="0" smtClean="0"/>
              <a:t>唤醒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head,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n)</a:t>
            </a:r>
          </a:p>
          <a:p>
            <a:pPr lvl="2"/>
            <a:r>
              <a:rPr lang="zh-CN" altLang="en-US" dirty="0" smtClean="0"/>
              <a:t>参数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表示要唤醒的线程个数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表示唤醒该队列中的所有线程</a:t>
            </a:r>
            <a:endParaRPr lang="en-US" altLang="zh-CN" dirty="0" smtClean="0"/>
          </a:p>
          <a:p>
            <a:r>
              <a:rPr lang="en-US" altLang="zh-CN" dirty="0" err="1" smtClean="0"/>
              <a:t>sleep_on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wake_up</a:t>
            </a:r>
            <a:r>
              <a:rPr lang="zh-CN" altLang="en-US" dirty="0" smtClean="0"/>
              <a:t>必须在</a:t>
            </a:r>
            <a:r>
              <a:rPr lang="zh-CN" altLang="en-US" dirty="0" smtClean="0">
                <a:solidFill>
                  <a:srgbClr val="FF0000"/>
                </a:solidFill>
              </a:rPr>
              <a:t>关中断</a:t>
            </a:r>
            <a:r>
              <a:rPr lang="zh-CN" altLang="en-US" dirty="0" smtClean="0"/>
              <a:t>环境中运行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save_flags_cli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restore_flags</a:t>
            </a:r>
            <a:r>
              <a:rPr lang="zh-CN" altLang="en-US" dirty="0" smtClean="0"/>
              <a:t>保护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线程的睡眠和唤醒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1785926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/>
              <a:t>wait_queue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C00000"/>
                </a:solidFill>
              </a:rPr>
              <a:t>NULL;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!!!</a:t>
            </a:r>
            <a:r>
              <a:rPr lang="zh-CN" altLang="en-US" dirty="0" smtClean="0">
                <a:solidFill>
                  <a:srgbClr val="FF0000"/>
                </a:solidFill>
              </a:rPr>
              <a:t>非常重要</a:t>
            </a:r>
            <a:r>
              <a:rPr lang="en-US" altLang="zh-CN" dirty="0" smtClean="0">
                <a:solidFill>
                  <a:srgbClr val="FF0000"/>
                </a:solidFill>
              </a:rPr>
              <a:t>!!!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uint16_t   </a:t>
            </a:r>
            <a:r>
              <a:rPr lang="en-US" altLang="zh-CN" dirty="0" err="1" smtClean="0"/>
              <a:t>buf_kbd</a:t>
            </a:r>
            <a:r>
              <a:rPr lang="en-US" altLang="zh-CN" dirty="0" smtClean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66" y="2786058"/>
            <a:ext cx="271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从键盘读按键信息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/>
              <a:t>sys_getchar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uint32_t</a:t>
            </a:r>
            <a:r>
              <a:rPr lang="en-US" altLang="zh-CN" dirty="0" smtClean="0"/>
              <a:t> flags;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save_flags_cli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//</a:t>
            </a:r>
            <a:r>
              <a:rPr lang="zh-CN" altLang="en-US" dirty="0" smtClean="0">
                <a:solidFill>
                  <a:srgbClr val="00B050"/>
                </a:solidFill>
              </a:rPr>
              <a:t>睡眠等待用户按键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sleep_on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restore_flags</a:t>
            </a:r>
            <a:r>
              <a:rPr lang="en-US" altLang="zh-CN" dirty="0" smtClean="0"/>
              <a:t>(flags);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buf_kbd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7620" y="2786058"/>
            <a:ext cx="4929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键盘中断处理函数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void </a:t>
            </a:r>
            <a:r>
              <a:rPr lang="en-US" altLang="zh-CN" dirty="0" err="1" smtClean="0"/>
              <a:t>isr_keyboard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uint32_t </a:t>
            </a:r>
            <a:r>
              <a:rPr lang="en-US" altLang="zh-CN" dirty="0" err="1" smtClean="0"/>
              <a:t>irq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context *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buf_kbd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read_data_from_kbd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注意：在</a:t>
            </a:r>
            <a:r>
              <a:rPr lang="en-US" altLang="zh-CN" dirty="0" smtClean="0">
                <a:solidFill>
                  <a:srgbClr val="FF0000"/>
                </a:solidFill>
              </a:rPr>
              <a:t>ISR</a:t>
            </a:r>
            <a:r>
              <a:rPr lang="zh-CN" altLang="en-US" dirty="0" smtClean="0">
                <a:solidFill>
                  <a:srgbClr val="FF0000"/>
                </a:solidFill>
              </a:rPr>
              <a:t>中，中断已经被关闭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唤醒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个等待用户按键的线程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wake_up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wq_kbd</a:t>
            </a:r>
            <a:r>
              <a:rPr lang="en-US" altLang="zh-CN" dirty="0" smtClean="0"/>
              <a:t>, 1);     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实现信号量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编辑文件</a:t>
            </a:r>
            <a:r>
              <a:rPr lang="en-US" altLang="zh-CN" sz="2000" dirty="0" smtClean="0"/>
              <a:t>kernel/</a:t>
            </a:r>
            <a:r>
              <a:rPr lang="en-US" altLang="zh-CN" sz="2000" dirty="0" err="1" smtClean="0"/>
              <a:t>sem.c</a:t>
            </a:r>
            <a:r>
              <a:rPr lang="zh-CN" altLang="en-US" sz="2000" dirty="0" smtClean="0"/>
              <a:t>，实现如下四个函数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sem_create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value)</a:t>
            </a:r>
          </a:p>
          <a:p>
            <a:pPr lvl="3"/>
            <a:r>
              <a:rPr lang="en-US" altLang="zh-CN" sz="1400" dirty="0" smtClean="0"/>
              <a:t>value</a:t>
            </a:r>
            <a:r>
              <a:rPr lang="zh-CN" altLang="en-US" sz="1400" dirty="0" smtClean="0"/>
              <a:t>是信号量的初值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分配内存要用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，不能用</a:t>
            </a:r>
            <a:r>
              <a:rPr lang="en-US" altLang="zh-CN" sz="1400" dirty="0" err="1" smtClean="0"/>
              <a:t>malloc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成功返回信号量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sem_destroy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zh-CN" altLang="en-US" sz="1400" dirty="0" smtClean="0"/>
              <a:t>释放内存要用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1400" dirty="0" err="1" smtClean="0"/>
              <a:t>free</a:t>
            </a:r>
            <a:r>
              <a:rPr lang="zh-CN" altLang="en-US" sz="1400" dirty="0" smtClean="0"/>
              <a:t>，不能用</a:t>
            </a:r>
            <a:r>
              <a:rPr lang="en-US" altLang="zh-CN" sz="1400" dirty="0" smtClean="0"/>
              <a:t>free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sem_wait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en-US" altLang="zh-CN" sz="1400" dirty="0" smtClean="0"/>
              <a:t>P</a:t>
            </a:r>
            <a:r>
              <a:rPr lang="zh-CN" altLang="en-US" sz="1400" dirty="0" smtClean="0"/>
              <a:t>操作，要用</a:t>
            </a:r>
            <a:r>
              <a:rPr lang="en-US" altLang="zh-CN" sz="1400" dirty="0" err="1" smtClean="0"/>
              <a:t>save_flags_cli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restore_flags</a:t>
            </a:r>
            <a:r>
              <a:rPr lang="zh-CN" altLang="en-US" sz="1400" dirty="0" smtClean="0"/>
              <a:t>和函数</a:t>
            </a:r>
            <a:r>
              <a:rPr lang="en-US" altLang="zh-CN" sz="1400" dirty="0" err="1" smtClean="0"/>
              <a:t>sleep_on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2"/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sys_</a:t>
            </a:r>
            <a:r>
              <a:rPr lang="en-US" altLang="zh-CN" sz="1600" dirty="0" err="1" smtClean="0"/>
              <a:t>sem_signal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/>
              <a:t>semid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en-US" altLang="zh-CN" sz="1400" dirty="0" smtClean="0"/>
              <a:t>V</a:t>
            </a:r>
            <a:r>
              <a:rPr lang="zh-CN" altLang="en-US" sz="1400" dirty="0" smtClean="0"/>
              <a:t>操作，要用</a:t>
            </a:r>
            <a:r>
              <a:rPr lang="en-US" altLang="zh-CN" sz="1400" dirty="0" err="1" smtClean="0"/>
              <a:t>save_flags_cli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restore_flags</a:t>
            </a:r>
            <a:r>
              <a:rPr lang="zh-CN" altLang="en-US" sz="1400" dirty="0" smtClean="0"/>
              <a:t>和函数</a:t>
            </a:r>
            <a:r>
              <a:rPr lang="en-US" altLang="zh-CN" sz="1400" dirty="0" err="1" smtClean="0"/>
              <a:t>wake_up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成功返回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，否则返回</a:t>
            </a:r>
            <a:r>
              <a:rPr lang="en-US" altLang="zh-CN" sz="1400" dirty="0" smtClean="0"/>
              <a:t>-1</a:t>
            </a:r>
          </a:p>
          <a:p>
            <a:pPr lvl="1"/>
            <a:r>
              <a:rPr lang="zh-CN" altLang="en-US" sz="2000" dirty="0" smtClean="0"/>
              <a:t>把这四个函数做成系统调用，分别是</a:t>
            </a:r>
            <a:r>
              <a:rPr lang="en-US" altLang="zh-CN" sz="2000" dirty="0" err="1" smtClean="0"/>
              <a:t>sem_create</a:t>
            </a:r>
            <a:r>
              <a:rPr lang="en-US" altLang="zh-CN" sz="2000" dirty="0" smtClean="0"/>
              <a:t>/destroy/wait/signal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生产者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消费者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Step1</a:t>
            </a:r>
            <a:r>
              <a:rPr lang="zh-CN" altLang="en-US" dirty="0" smtClean="0"/>
              <a:t>：首先，在图形模式下将屏幕沿垂直方向分成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份，作为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个缓冲区。其次，创建两个线程，其中一个是生产者，负责生成随机数并填到缓冲区中；另一个线程是消费者，负责把缓冲区中的随机数进行排序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生产者生成随机数后，要画到缓冲区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消费者完成排序</a:t>
            </a:r>
            <a:r>
              <a:rPr lang="zh-CN" altLang="en-US" dirty="0"/>
              <a:t>之</a:t>
            </a:r>
            <a:r>
              <a:rPr lang="zh-CN" altLang="en-US" dirty="0" smtClean="0"/>
              <a:t>后，要清除缓冲区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Step2</a:t>
            </a:r>
            <a:r>
              <a:rPr lang="zh-CN" altLang="en-US" dirty="0" smtClean="0"/>
              <a:t>：创建一个控制线程</a:t>
            </a:r>
            <a:endParaRPr lang="en-US" altLang="zh-CN" dirty="0" smtClean="0"/>
          </a:p>
          <a:p>
            <a:pPr lvl="2"/>
            <a:r>
              <a:rPr lang="zh-CN" altLang="en-US" dirty="0"/>
              <a:t>用键</a:t>
            </a:r>
            <a:r>
              <a:rPr lang="en-US" altLang="zh-CN" dirty="0" smtClean="0"/>
              <a:t>up/down</a:t>
            </a:r>
            <a:r>
              <a:rPr lang="zh-CN" altLang="en-US" dirty="0" smtClean="0"/>
              <a:t>控制生产者的优先级，</a:t>
            </a:r>
            <a:r>
              <a:rPr lang="zh-CN" altLang="en-US" dirty="0"/>
              <a:t>用键</a:t>
            </a:r>
            <a:r>
              <a:rPr lang="en-US" altLang="zh-CN" dirty="0" smtClean="0"/>
              <a:t>right/left</a:t>
            </a:r>
            <a:r>
              <a:rPr lang="zh-CN" altLang="en-US" dirty="0" smtClean="0"/>
              <a:t>控制消费者的优先级，观察运行效果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417638"/>
            <a:ext cx="6552728" cy="53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656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《操作系统原理》实验</vt:lpstr>
      <vt:lpstr>目录</vt:lpstr>
      <vt:lpstr>互斥</vt:lpstr>
      <vt:lpstr>互斥</vt:lpstr>
      <vt:lpstr>线程的睡眠和唤醒</vt:lpstr>
      <vt:lpstr>一个例子</vt:lpstr>
      <vt:lpstr>实验内容</vt:lpstr>
      <vt:lpstr>实验内容</vt:lpstr>
      <vt:lpstr>效果展示</vt:lpstr>
      <vt:lpstr>目录</vt:lpstr>
      <vt:lpstr>FAQ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线程/进程同步</dc:subject>
  <dc:creator>洪明坚</dc:creator>
  <cp:lastModifiedBy>hmj</cp:lastModifiedBy>
  <cp:revision>136</cp:revision>
  <dcterms:created xsi:type="dcterms:W3CDTF">2013-08-27T02:58:45Z</dcterms:created>
  <dcterms:modified xsi:type="dcterms:W3CDTF">2017-04-04T07:29:30Z</dcterms:modified>
</cp:coreProperties>
</file>