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83" r:id="rId4"/>
    <p:sldId id="272" r:id="rId5"/>
    <p:sldId id="273" r:id="rId6"/>
    <p:sldId id="275" r:id="rId7"/>
    <p:sldId id="280" r:id="rId8"/>
    <p:sldId id="281" r:id="rId9"/>
    <p:sldId id="279" r:id="rId10"/>
    <p:sldId id="286" r:id="rId11"/>
    <p:sldId id="276" r:id="rId12"/>
    <p:sldId id="285" r:id="rId13"/>
    <p:sldId id="287" r:id="rId14"/>
    <p:sldId id="284" r:id="rId15"/>
    <p:sldId id="270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962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1" autoAdjust="0"/>
    <p:restoredTop sz="94660"/>
  </p:normalViewPr>
  <p:slideViewPr>
    <p:cSldViewPr>
      <p:cViewPr varScale="1">
        <p:scale>
          <a:sx n="99" d="100"/>
          <a:sy n="99" d="100"/>
        </p:scale>
        <p:origin x="1022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2018/9/20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2018/9/20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2018/9/20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2018/9/20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2018/9/20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2018/9/20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D87FD-D931-4BC0-8831-A6C3AAD8E664}" type="datetimeFigureOut">
              <a:rPr lang="zh-CN" altLang="en-US" smtClean="0"/>
              <a:pPr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sakai.cqu.edu.cn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《</a:t>
            </a:r>
            <a:r>
              <a:rPr lang="zh-CN" altLang="en-US" dirty="0" smtClean="0"/>
              <a:t>操作系统原理</a:t>
            </a:r>
            <a:r>
              <a:rPr lang="en-US" altLang="zh-CN" dirty="0" smtClean="0"/>
              <a:t>》</a:t>
            </a:r>
            <a:r>
              <a:rPr lang="zh-CN" altLang="en-US" dirty="0" smtClean="0"/>
              <a:t>实验</a:t>
            </a:r>
            <a:endParaRPr lang="en-US" altLang="zh-CN" dirty="0" smtClean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五</a:t>
            </a:r>
            <a:r>
              <a:rPr lang="zh-CN" altLang="en-US" dirty="0" smtClean="0">
                <a:solidFill>
                  <a:schemeClr val="tx1"/>
                </a:solidFill>
              </a:rPr>
              <a:t>、内存管理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59732" y="5736158"/>
            <a:ext cx="48245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重庆大学软件学院 洪明坚</a:t>
            </a:r>
            <a:endParaRPr lang="en-US" altLang="zh-CN" sz="3200" dirty="0" smtClean="0"/>
          </a:p>
          <a:p>
            <a:pPr algn="ctr"/>
            <a:r>
              <a:rPr lang="en-US" altLang="zh-CN" sz="3200" dirty="0" smtClean="0"/>
              <a:t>2017</a:t>
            </a:r>
            <a:r>
              <a:rPr lang="zh-CN" altLang="en-US" sz="3200" dirty="0" smtClean="0"/>
              <a:t>年</a:t>
            </a:r>
            <a:r>
              <a:rPr lang="en-US" altLang="zh-CN" sz="3200" dirty="0" smtClean="0"/>
              <a:t>4</a:t>
            </a:r>
            <a:r>
              <a:rPr lang="zh-CN" altLang="en-US" sz="3200" dirty="0" smtClean="0"/>
              <a:t>月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线程安全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Thread-safe</a:t>
            </a:r>
          </a:p>
          <a:p>
            <a:pPr lvl="1"/>
            <a:r>
              <a:rPr lang="en-US" altLang="zh-CN" dirty="0"/>
              <a:t>Implementation is guaranteed to be free of race conditions when accessed by multiple threads simultaneously</a:t>
            </a:r>
            <a:r>
              <a:rPr lang="en-US" altLang="zh-CN" dirty="0" smtClean="0"/>
              <a:t>.</a:t>
            </a:r>
          </a:p>
          <a:p>
            <a:pPr lvl="1"/>
            <a:r>
              <a:rPr lang="zh-CN" altLang="en-US" dirty="0" smtClean="0"/>
              <a:t>完善你的内存分配器，确保线程安全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提示：用信号量保护临界区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7494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测试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启用你的</a:t>
            </a:r>
            <a:r>
              <a:rPr lang="zh-CN" altLang="en-US" dirty="0"/>
              <a:t>内存</a:t>
            </a:r>
            <a:r>
              <a:rPr lang="zh-CN" altLang="en-US" dirty="0" smtClean="0"/>
              <a:t>分配器</a:t>
            </a:r>
            <a:endParaRPr lang="en-US" altLang="zh-CN" dirty="0" smtClean="0"/>
          </a:p>
          <a:p>
            <a:pPr lvl="1"/>
            <a:r>
              <a:rPr lang="zh-CN" altLang="en-US" dirty="0"/>
              <a:t>修改文件</a:t>
            </a:r>
            <a:r>
              <a:rPr lang="en-US" altLang="zh-CN" dirty="0" err="1"/>
              <a:t>userapp</a:t>
            </a:r>
            <a:r>
              <a:rPr lang="en-US" altLang="zh-CN" dirty="0"/>
              <a:t>/</a:t>
            </a:r>
            <a:r>
              <a:rPr lang="en-US" altLang="zh-CN" dirty="0" err="1"/>
              <a:t>Makefile</a:t>
            </a:r>
            <a:r>
              <a:rPr lang="zh-CN" altLang="en-US" dirty="0"/>
              <a:t>，把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  </a:t>
            </a:r>
            <a:r>
              <a:rPr lang="en-US" altLang="zh-CN" dirty="0" smtClean="0"/>
              <a:t>COBJS</a:t>
            </a:r>
            <a:r>
              <a:rPr lang="en-US" altLang="zh-CN" dirty="0"/>
              <a:t>+=  lib/</a:t>
            </a:r>
            <a:r>
              <a:rPr lang="en-US" altLang="zh-CN" dirty="0" err="1"/>
              <a:t>malloc.</a:t>
            </a:r>
            <a:r>
              <a:rPr lang="en-US" altLang="zh-CN" dirty="0" err="1">
                <a:solidFill>
                  <a:srgbClr val="FF0000"/>
                </a:solidFill>
              </a:rPr>
              <a:t>o</a:t>
            </a:r>
            <a:r>
              <a:rPr lang="en-US" altLang="zh-CN" dirty="0"/>
              <a:t> ../lib/</a:t>
            </a:r>
            <a:r>
              <a:rPr lang="en-US" altLang="zh-CN" dirty="0" err="1"/>
              <a:t>tlsf</a:t>
            </a:r>
            <a:r>
              <a:rPr lang="en-US" altLang="zh-CN" dirty="0"/>
              <a:t>/</a:t>
            </a:r>
            <a:r>
              <a:rPr lang="en-US" altLang="zh-CN" dirty="0" err="1"/>
              <a:t>tlsf.</a:t>
            </a:r>
            <a:r>
              <a:rPr lang="en-US" altLang="zh-CN" dirty="0" err="1">
                <a:solidFill>
                  <a:srgbClr val="FF0000"/>
                </a:solidFill>
              </a:rPr>
              <a:t>o</a:t>
            </a:r>
            <a:r>
              <a:rPr lang="en-US" altLang="zh-CN" dirty="0"/>
              <a:t> </a:t>
            </a:r>
          </a:p>
          <a:p>
            <a:pPr marL="457200" lvl="1" indent="0">
              <a:buNone/>
            </a:pPr>
            <a:r>
              <a:rPr lang="zh-CN" altLang="en-US" dirty="0"/>
              <a:t>改为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  </a:t>
            </a:r>
            <a:r>
              <a:rPr lang="en-US" altLang="zh-CN" dirty="0" smtClean="0"/>
              <a:t>COBJS</a:t>
            </a:r>
            <a:r>
              <a:rPr lang="en-US" altLang="zh-CN" dirty="0"/>
              <a:t>+=  </a:t>
            </a:r>
            <a:r>
              <a:rPr lang="en-US" altLang="zh-CN" dirty="0" err="1" smtClean="0"/>
              <a:t>myalloc.</a:t>
            </a:r>
            <a:r>
              <a:rPr lang="en-US" altLang="zh-CN" dirty="0" err="1" smtClean="0">
                <a:solidFill>
                  <a:srgbClr val="FF0000"/>
                </a:solidFill>
              </a:rPr>
              <a:t>o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37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main.c</a:t>
            </a:r>
            <a:r>
              <a:rPr lang="zh-CN" altLang="en-US" dirty="0"/>
              <a:t>中测试你的内存分配器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main</a:t>
            </a:r>
            <a:r>
              <a:rPr lang="zh-CN" altLang="en-US" dirty="0"/>
              <a:t>函数中</a:t>
            </a:r>
            <a:r>
              <a:rPr lang="zh-CN" altLang="en-US" dirty="0" smtClean="0"/>
              <a:t>调用</a:t>
            </a:r>
            <a:r>
              <a:rPr lang="en-US" altLang="zh-CN" dirty="0" err="1" smtClean="0"/>
              <a:t>test_allocator</a:t>
            </a:r>
            <a:r>
              <a:rPr lang="en-US" altLang="zh-CN" dirty="0" smtClean="0"/>
              <a:t>();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636912"/>
            <a:ext cx="6534869" cy="414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618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评分规则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[1.1-10]</a:t>
            </a:r>
            <a:r>
              <a:rPr lang="zh-CN" altLang="en-US" dirty="0" smtClean="0"/>
              <a:t>中</a:t>
            </a:r>
            <a:r>
              <a:rPr lang="zh-CN" altLang="en-US" dirty="0"/>
              <a:t>的</a:t>
            </a:r>
            <a:r>
              <a:rPr lang="zh-CN" altLang="en-US" dirty="0" smtClean="0"/>
              <a:t>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必须全部通过，否则不计分</a:t>
            </a:r>
            <a:endParaRPr lang="en-US" altLang="zh-CN" dirty="0" smtClean="0"/>
          </a:p>
          <a:p>
            <a:r>
              <a:rPr lang="en-US" altLang="zh-CN" dirty="0" smtClean="0"/>
              <a:t>[2.1-5]</a:t>
            </a:r>
            <a:r>
              <a:rPr lang="zh-CN" altLang="en-US" dirty="0" smtClean="0"/>
              <a:t>中的测试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不通过一项，扣</a:t>
            </a:r>
            <a:r>
              <a:rPr lang="en-US" altLang="zh-CN" dirty="0" smtClean="0"/>
              <a:t>2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r>
              <a:rPr lang="en-US" altLang="zh-CN" dirty="0" smtClean="0"/>
              <a:t>[3]</a:t>
            </a:r>
            <a:r>
              <a:rPr lang="zh-CN" altLang="en-US" dirty="0" smtClean="0"/>
              <a:t>中的测试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不通过，扣</a:t>
            </a:r>
            <a:r>
              <a:rPr lang="en-US" altLang="zh-CN" dirty="0" smtClean="0"/>
              <a:t>2</a:t>
            </a:r>
            <a:r>
              <a:rPr lang="zh-CN" altLang="en-US" dirty="0" smtClean="0"/>
              <a:t>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9733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/>
        </p:nvSpPr>
        <p:spPr>
          <a:xfrm>
            <a:off x="457200" y="5032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提交实验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457200" y="182879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代码：</a:t>
            </a:r>
            <a:r>
              <a:rPr lang="en-US" altLang="zh-CN" dirty="0" smtClean="0"/>
              <a:t>make submit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自动</a:t>
            </a:r>
            <a:r>
              <a:rPr lang="zh-CN" altLang="en-US" dirty="0"/>
              <a:t>检测</a:t>
            </a:r>
            <a:r>
              <a:rPr lang="zh-CN" altLang="en-US" dirty="0" smtClean="0"/>
              <a:t>修改过的源文件，并压缩后上传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注意：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确保计算机能连接到互联网</a:t>
            </a:r>
            <a:endParaRPr lang="en-US" altLang="zh-CN" dirty="0" smtClean="0"/>
          </a:p>
          <a:p>
            <a:pPr lvl="2"/>
            <a:r>
              <a:rPr lang="zh-CN" altLang="en-US" smtClean="0"/>
              <a:t>压缩</a:t>
            </a:r>
            <a:r>
              <a:rPr lang="zh-CN" altLang="en-US" dirty="0" smtClean="0"/>
              <a:t>后不能超过</a:t>
            </a:r>
            <a:r>
              <a:rPr lang="en-US" altLang="zh-CN" dirty="0" smtClean="0"/>
              <a:t>64KiB</a:t>
            </a:r>
          </a:p>
          <a:p>
            <a:pPr lvl="2"/>
            <a:r>
              <a:rPr lang="zh-CN" altLang="en-US" dirty="0" smtClean="0"/>
              <a:t>只允许提交</a:t>
            </a:r>
            <a:r>
              <a:rPr lang="zh-CN" altLang="en-US" dirty="0"/>
              <a:t>一次</a:t>
            </a:r>
            <a:endParaRPr lang="en-US" altLang="zh-CN" dirty="0"/>
          </a:p>
          <a:p>
            <a:pPr lvl="3"/>
            <a:r>
              <a:rPr lang="zh-CN" altLang="en-US" dirty="0"/>
              <a:t>如果的确要重复提交，</a:t>
            </a:r>
            <a:r>
              <a:rPr lang="zh-CN" altLang="en-US" dirty="0" smtClean="0"/>
              <a:t>请</a:t>
            </a:r>
            <a:r>
              <a:rPr lang="zh-CN" altLang="en-US" dirty="0"/>
              <a:t>线下</a:t>
            </a:r>
            <a:r>
              <a:rPr lang="zh-CN" altLang="en-US" dirty="0" smtClean="0"/>
              <a:t>联系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请提前准备，过期后果自负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如果有特殊原因，需提供有效的证明材料</a:t>
            </a:r>
            <a:endParaRPr lang="en-US" altLang="zh-CN" dirty="0" smtClean="0"/>
          </a:p>
          <a:p>
            <a:r>
              <a:rPr lang="zh-CN" altLang="en-US" dirty="0" smtClean="0"/>
              <a:t>报告：提交到</a:t>
            </a:r>
            <a:r>
              <a:rPr lang="en-US" altLang="zh-CN" dirty="0" smtClean="0">
                <a:hlinkClick r:id="rId2"/>
              </a:rPr>
              <a:t>sakai</a:t>
            </a:r>
            <a:r>
              <a:rPr lang="zh-CN" altLang="en-US" dirty="0" smtClean="0"/>
              <a:t>平台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211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25717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That’s all</a:t>
            </a:r>
            <a:br>
              <a:rPr kumimoji="0" lang="en-US" altLang="zh-CN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Enjoy hacking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掌握内存分配器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实现自己的</a:t>
            </a:r>
            <a:r>
              <a:rPr lang="en-US" altLang="zh-CN" dirty="0" err="1" smtClean="0"/>
              <a:t>malloc</a:t>
            </a:r>
            <a:r>
              <a:rPr lang="en-US" altLang="zh-CN" dirty="0" smtClean="0"/>
              <a:t>/free</a:t>
            </a:r>
          </a:p>
          <a:p>
            <a:r>
              <a:rPr lang="en-US" altLang="zh-CN" dirty="0" smtClean="0"/>
              <a:t>FAQ</a:t>
            </a:r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掌握内存分配器</a:t>
            </a: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实现自己的</a:t>
            </a:r>
            <a:r>
              <a:rPr lang="en-US" altLang="zh-CN" dirty="0" err="1" smtClean="0">
                <a:solidFill>
                  <a:srgbClr val="FF0000"/>
                </a:solidFill>
              </a:rPr>
              <a:t>malloc</a:t>
            </a:r>
            <a:r>
              <a:rPr lang="en-US" altLang="zh-CN" dirty="0" smtClean="0">
                <a:solidFill>
                  <a:srgbClr val="FF0000"/>
                </a:solidFill>
              </a:rPr>
              <a:t>/free</a:t>
            </a:r>
          </a:p>
          <a:p>
            <a:r>
              <a:rPr lang="en-US" altLang="zh-CN" dirty="0" smtClean="0"/>
              <a:t>FAQ</a:t>
            </a:r>
          </a:p>
          <a:p>
            <a:pPr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6330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/>
              <a:t>实现首次</a:t>
            </a:r>
            <a:r>
              <a:rPr lang="en-US" altLang="zh-CN" dirty="0"/>
              <a:t>/</a:t>
            </a:r>
            <a:r>
              <a:rPr lang="zh-CN" altLang="en-US" dirty="0" smtClean="0"/>
              <a:t>最佳</a:t>
            </a:r>
            <a:r>
              <a:rPr lang="en-US" altLang="zh-CN" dirty="0" smtClean="0"/>
              <a:t>/</a:t>
            </a:r>
            <a:r>
              <a:rPr lang="zh-CN" altLang="en-US" dirty="0" smtClean="0"/>
              <a:t>最</a:t>
            </a:r>
            <a:r>
              <a:rPr lang="zh-CN" altLang="en-US" dirty="0"/>
              <a:t>坏</a:t>
            </a:r>
            <a:r>
              <a:rPr lang="zh-CN" altLang="en-US" dirty="0" smtClean="0"/>
              <a:t>中的一种分配算法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 smtClean="0"/>
              <a:t>编辑文件</a:t>
            </a:r>
            <a:r>
              <a:rPr lang="en-US" altLang="zh-CN" dirty="0" err="1" smtClean="0"/>
              <a:t>userapp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myalloc.c</a:t>
            </a:r>
            <a:r>
              <a:rPr lang="zh-CN" altLang="en-US" dirty="0" smtClean="0"/>
              <a:t>，实现如下</a:t>
            </a:r>
            <a:r>
              <a:rPr lang="zh-CN" altLang="en-US" dirty="0"/>
              <a:t>四个</a:t>
            </a:r>
            <a:r>
              <a:rPr lang="zh-CN" altLang="en-US" dirty="0" smtClean="0"/>
              <a:t>接口函数</a:t>
            </a:r>
            <a:endParaRPr lang="en-US" altLang="zh-CN" dirty="0" smtClean="0"/>
          </a:p>
          <a:p>
            <a:pPr marL="742950" lvl="2" indent="-342900"/>
            <a:r>
              <a:rPr lang="en-US" altLang="zh-CN" dirty="0" err="1" smtClean="0"/>
              <a:t>malloc</a:t>
            </a:r>
            <a:r>
              <a:rPr lang="en-US" altLang="zh-CN" dirty="0" smtClean="0"/>
              <a:t>/free/</a:t>
            </a:r>
            <a:r>
              <a:rPr lang="en-US" altLang="zh-CN" dirty="0" err="1" smtClean="0"/>
              <a:t>calloc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realloc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128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1"/>
          <p:cNvSpPr>
            <a:spLocks noChangeArrowheads="1"/>
          </p:cNvSpPr>
          <p:nvPr/>
        </p:nvSpPr>
        <p:spPr bwMode="auto">
          <a:xfrm>
            <a:off x="5724525" y="2205038"/>
            <a:ext cx="360363" cy="5746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Rectangle 32"/>
          <p:cNvSpPr>
            <a:spLocks noChangeArrowheads="1"/>
          </p:cNvSpPr>
          <p:nvPr/>
        </p:nvSpPr>
        <p:spPr bwMode="auto">
          <a:xfrm>
            <a:off x="7596188" y="2205038"/>
            <a:ext cx="360362" cy="5746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Rectangle 29"/>
          <p:cNvSpPr>
            <a:spLocks noChangeArrowheads="1"/>
          </p:cNvSpPr>
          <p:nvPr/>
        </p:nvSpPr>
        <p:spPr bwMode="auto">
          <a:xfrm>
            <a:off x="1979613" y="2205038"/>
            <a:ext cx="360362" cy="5746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3851275" y="2205038"/>
            <a:ext cx="360363" cy="5746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数据结构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339975" y="2205038"/>
            <a:ext cx="1511300" cy="574675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USED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211638" y="2205038"/>
            <a:ext cx="1511300" cy="574675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FREE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6084888" y="2205038"/>
            <a:ext cx="1511300" cy="574675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USED</a:t>
            </a: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7956550" y="2205038"/>
            <a:ext cx="647700" cy="574675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FREE</a:t>
            </a:r>
          </a:p>
        </p:txBody>
      </p:sp>
      <p:sp>
        <p:nvSpPr>
          <p:cNvPr id="21" name="Text Box 26"/>
          <p:cNvSpPr txBox="1">
            <a:spLocks noChangeArrowheads="1"/>
          </p:cNvSpPr>
          <p:nvPr/>
        </p:nvSpPr>
        <p:spPr bwMode="auto">
          <a:xfrm>
            <a:off x="1258888" y="4149080"/>
            <a:ext cx="6965950" cy="26638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C00000"/>
                </a:solidFill>
              </a:rPr>
              <a:t>struct </a:t>
            </a:r>
            <a:r>
              <a:rPr lang="en-US" altLang="zh-CN" sz="2800" dirty="0"/>
              <a:t>chunk {</a:t>
            </a:r>
          </a:p>
          <a:p>
            <a:pPr eaLnBrk="1" hangingPunct="1"/>
            <a:r>
              <a:rPr lang="en-US" altLang="zh-CN" sz="2800" dirty="0"/>
              <a:t>    </a:t>
            </a:r>
            <a:r>
              <a:rPr lang="en-US" altLang="zh-CN" sz="2800" dirty="0">
                <a:solidFill>
                  <a:srgbClr val="C00000"/>
                </a:solidFill>
              </a:rPr>
              <a:t>char</a:t>
            </a:r>
            <a:r>
              <a:rPr lang="en-US" altLang="zh-CN" sz="2800" dirty="0"/>
              <a:t> signature[4];  </a:t>
            </a:r>
            <a:r>
              <a:rPr lang="en-US" altLang="zh-CN" sz="2800" dirty="0">
                <a:solidFill>
                  <a:srgbClr val="00B050"/>
                </a:solidFill>
              </a:rPr>
              <a:t>/* ”OSEX” */</a:t>
            </a:r>
          </a:p>
          <a:p>
            <a:pPr eaLnBrk="1" hangingPunct="1"/>
            <a:r>
              <a:rPr lang="en-US" altLang="zh-CN" sz="2800" dirty="0"/>
              <a:t>    </a:t>
            </a:r>
            <a:r>
              <a:rPr lang="en-US" altLang="zh-CN" sz="2800" dirty="0" err="1">
                <a:solidFill>
                  <a:srgbClr val="C00000"/>
                </a:solidFill>
              </a:rPr>
              <a:t>struct</a:t>
            </a:r>
            <a:r>
              <a:rPr lang="en-US" altLang="zh-CN" sz="2800" dirty="0">
                <a:solidFill>
                  <a:srgbClr val="C00000"/>
                </a:solidFill>
              </a:rPr>
              <a:t> </a:t>
            </a:r>
            <a:r>
              <a:rPr lang="en-US" altLang="zh-CN" sz="2800" dirty="0"/>
              <a:t>chunk *next; </a:t>
            </a:r>
            <a:r>
              <a:rPr lang="en-US" altLang="zh-CN" sz="2800" dirty="0">
                <a:solidFill>
                  <a:srgbClr val="00B050"/>
                </a:solidFill>
              </a:rPr>
              <a:t>/*</a:t>
            </a:r>
            <a:r>
              <a:rPr lang="en-US" altLang="zh-CN" sz="2800" dirty="0" err="1">
                <a:solidFill>
                  <a:srgbClr val="00B050"/>
                </a:solidFill>
              </a:rPr>
              <a:t>ptr</a:t>
            </a:r>
            <a:r>
              <a:rPr lang="en-US" altLang="zh-CN" sz="2800" dirty="0">
                <a:solidFill>
                  <a:srgbClr val="00B050"/>
                </a:solidFill>
              </a:rPr>
              <a:t>. to next chunk*/</a:t>
            </a:r>
          </a:p>
          <a:p>
            <a:pPr eaLnBrk="1" hangingPunct="1"/>
            <a:r>
              <a:rPr lang="en-US" altLang="zh-CN" sz="2800" dirty="0"/>
              <a:t>    </a:t>
            </a:r>
            <a:r>
              <a:rPr lang="en-US" altLang="zh-CN" sz="2800" dirty="0" err="1">
                <a:solidFill>
                  <a:srgbClr val="C00000"/>
                </a:solidFill>
              </a:rPr>
              <a:t>int</a:t>
            </a:r>
            <a:r>
              <a:rPr lang="en-US" altLang="zh-CN" sz="2800" dirty="0">
                <a:solidFill>
                  <a:srgbClr val="C00000"/>
                </a:solidFill>
              </a:rPr>
              <a:t> </a:t>
            </a:r>
            <a:r>
              <a:rPr lang="en-US" altLang="zh-CN" sz="2800" dirty="0"/>
              <a:t>state;                </a:t>
            </a:r>
            <a:r>
              <a:rPr lang="en-US" altLang="zh-CN" sz="2800" dirty="0">
                <a:solidFill>
                  <a:srgbClr val="00B050"/>
                </a:solidFill>
              </a:rPr>
              <a:t>/* </a:t>
            </a:r>
            <a:r>
              <a:rPr lang="en-US" altLang="zh-CN" sz="2800" dirty="0" smtClean="0">
                <a:solidFill>
                  <a:srgbClr val="00B050"/>
                </a:solidFill>
              </a:rPr>
              <a:t>FREE, USED </a:t>
            </a:r>
            <a:r>
              <a:rPr lang="en-US" altLang="zh-CN" sz="2800" dirty="0">
                <a:solidFill>
                  <a:srgbClr val="00B050"/>
                </a:solidFill>
              </a:rPr>
              <a:t>*/</a:t>
            </a:r>
          </a:p>
          <a:p>
            <a:pPr eaLnBrk="1" hangingPunct="1"/>
            <a:r>
              <a:rPr lang="en-US" altLang="zh-CN" sz="2800" dirty="0"/>
              <a:t>    </a:t>
            </a:r>
            <a:r>
              <a:rPr lang="en-US" altLang="zh-CN" sz="2800" dirty="0" err="1">
                <a:solidFill>
                  <a:srgbClr val="C00000"/>
                </a:solidFill>
              </a:rPr>
              <a:t>int</a:t>
            </a:r>
            <a:r>
              <a:rPr lang="en-US" altLang="zh-CN" sz="2800" dirty="0">
                <a:solidFill>
                  <a:srgbClr val="C00000"/>
                </a:solidFill>
              </a:rPr>
              <a:t> </a:t>
            </a:r>
            <a:r>
              <a:rPr lang="en-US" altLang="zh-CN" sz="2800" dirty="0"/>
              <a:t>size;                  </a:t>
            </a:r>
            <a:r>
              <a:rPr lang="en-US" altLang="zh-CN" sz="2800" dirty="0">
                <a:solidFill>
                  <a:srgbClr val="00B050"/>
                </a:solidFill>
              </a:rPr>
              <a:t>/* size of this chunk */</a:t>
            </a:r>
          </a:p>
          <a:p>
            <a:pPr eaLnBrk="1" hangingPunct="1"/>
            <a:r>
              <a:rPr lang="en-US" altLang="zh-CN" sz="2800" dirty="0"/>
              <a:t>}</a:t>
            </a:r>
          </a:p>
        </p:txBody>
      </p:sp>
      <p:sp>
        <p:nvSpPr>
          <p:cNvPr id="28" name="Text Box 40"/>
          <p:cNvSpPr txBox="1">
            <a:spLocks noChangeArrowheads="1"/>
          </p:cNvSpPr>
          <p:nvPr/>
        </p:nvSpPr>
        <p:spPr bwMode="auto">
          <a:xfrm>
            <a:off x="2699792" y="1704527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next</a:t>
            </a:r>
          </a:p>
        </p:txBody>
      </p:sp>
      <p:sp>
        <p:nvSpPr>
          <p:cNvPr id="31" name="Line 43"/>
          <p:cNvSpPr>
            <a:spLocks noChangeShapeType="1"/>
          </p:cNvSpPr>
          <p:nvPr/>
        </p:nvSpPr>
        <p:spPr bwMode="auto">
          <a:xfrm flipH="1">
            <a:off x="1258888" y="2781300"/>
            <a:ext cx="720725" cy="1368425"/>
          </a:xfrm>
          <a:prstGeom prst="line">
            <a:avLst/>
          </a:prstGeom>
          <a:noFill/>
          <a:ln w="9525">
            <a:solidFill>
              <a:schemeClr val="hlink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44"/>
          <p:cNvSpPr>
            <a:spLocks noChangeShapeType="1"/>
          </p:cNvSpPr>
          <p:nvPr/>
        </p:nvSpPr>
        <p:spPr bwMode="auto">
          <a:xfrm>
            <a:off x="2339975" y="2781300"/>
            <a:ext cx="5903913" cy="1368425"/>
          </a:xfrm>
          <a:prstGeom prst="line">
            <a:avLst/>
          </a:prstGeom>
          <a:noFill/>
          <a:ln w="9525">
            <a:solidFill>
              <a:schemeClr val="hlink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Text Box 47"/>
          <p:cNvSpPr txBox="1">
            <a:spLocks noChangeArrowheads="1"/>
          </p:cNvSpPr>
          <p:nvPr/>
        </p:nvSpPr>
        <p:spPr bwMode="auto">
          <a:xfrm>
            <a:off x="5724525" y="2636838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…</a:t>
            </a:r>
          </a:p>
        </p:txBody>
      </p:sp>
      <p:sp>
        <p:nvSpPr>
          <p:cNvPr id="36" name="Text Box 48"/>
          <p:cNvSpPr txBox="1">
            <a:spLocks noChangeArrowheads="1"/>
          </p:cNvSpPr>
          <p:nvPr/>
        </p:nvSpPr>
        <p:spPr bwMode="auto">
          <a:xfrm>
            <a:off x="7567613" y="26162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…</a:t>
            </a:r>
          </a:p>
        </p:txBody>
      </p:sp>
      <p:sp>
        <p:nvSpPr>
          <p:cNvPr id="43" name="Text Box 35"/>
          <p:cNvSpPr txBox="1">
            <a:spLocks noChangeArrowheads="1"/>
          </p:cNvSpPr>
          <p:nvPr/>
        </p:nvSpPr>
        <p:spPr bwMode="auto">
          <a:xfrm>
            <a:off x="344794" y="1722074"/>
            <a:ext cx="14414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err="1" smtClean="0"/>
              <a:t>chunk_head</a:t>
            </a:r>
            <a:endParaRPr lang="en-US" altLang="zh-CN" dirty="0"/>
          </a:p>
        </p:txBody>
      </p:sp>
      <p:cxnSp>
        <p:nvCxnSpPr>
          <p:cNvPr id="44" name="肘形连接符 43"/>
          <p:cNvCxnSpPr>
            <a:endCxn id="43" idx="3"/>
          </p:cNvCxnSpPr>
          <p:nvPr/>
        </p:nvCxnSpPr>
        <p:spPr>
          <a:xfrm rot="16200000" flipV="1">
            <a:off x="1734416" y="1958538"/>
            <a:ext cx="297866" cy="194270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2174954" y="1899849"/>
            <a:ext cx="1689028" cy="312204"/>
            <a:chOff x="2051844" y="4630282"/>
            <a:chExt cx="1689028" cy="312204"/>
          </a:xfrm>
        </p:grpSpPr>
        <p:cxnSp>
          <p:nvCxnSpPr>
            <p:cNvPr id="46" name="直接箭头连接符 45"/>
            <p:cNvCxnSpPr/>
            <p:nvPr/>
          </p:nvCxnSpPr>
          <p:spPr>
            <a:xfrm flipV="1">
              <a:off x="2051844" y="4633698"/>
              <a:ext cx="0" cy="291877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肘形连接符 46"/>
            <p:cNvCxnSpPr/>
            <p:nvPr/>
          </p:nvCxnSpPr>
          <p:spPr>
            <a:xfrm>
              <a:off x="2051844" y="4630282"/>
              <a:ext cx="1689028" cy="312204"/>
            </a:xfrm>
            <a:prstGeom prst="bentConnector3">
              <a:avLst>
                <a:gd name="adj1" fmla="val 9983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 Box 40"/>
          <p:cNvSpPr txBox="1">
            <a:spLocks noChangeArrowheads="1"/>
          </p:cNvSpPr>
          <p:nvPr/>
        </p:nvSpPr>
        <p:spPr bwMode="auto">
          <a:xfrm>
            <a:off x="4563306" y="1711441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next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4038468" y="1906763"/>
            <a:ext cx="1689028" cy="312204"/>
            <a:chOff x="2051844" y="4630282"/>
            <a:chExt cx="1689028" cy="312204"/>
          </a:xfrm>
        </p:grpSpPr>
        <p:cxnSp>
          <p:nvCxnSpPr>
            <p:cNvPr id="50" name="直接箭头连接符 49"/>
            <p:cNvCxnSpPr/>
            <p:nvPr/>
          </p:nvCxnSpPr>
          <p:spPr>
            <a:xfrm flipV="1">
              <a:off x="2051844" y="4633698"/>
              <a:ext cx="0" cy="291877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肘形连接符 50"/>
            <p:cNvCxnSpPr/>
            <p:nvPr/>
          </p:nvCxnSpPr>
          <p:spPr>
            <a:xfrm>
              <a:off x="2051844" y="4630282"/>
              <a:ext cx="1689028" cy="312204"/>
            </a:xfrm>
            <a:prstGeom prst="bentConnector3">
              <a:avLst>
                <a:gd name="adj1" fmla="val 9983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 Box 40"/>
          <p:cNvSpPr txBox="1">
            <a:spLocks noChangeArrowheads="1"/>
          </p:cNvSpPr>
          <p:nvPr/>
        </p:nvSpPr>
        <p:spPr bwMode="auto">
          <a:xfrm>
            <a:off x="6422459" y="1708065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next</a:t>
            </a:r>
          </a:p>
        </p:txBody>
      </p:sp>
      <p:grpSp>
        <p:nvGrpSpPr>
          <p:cNvPr id="53" name="组合 52"/>
          <p:cNvGrpSpPr/>
          <p:nvPr/>
        </p:nvGrpSpPr>
        <p:grpSpPr>
          <a:xfrm>
            <a:off x="5897621" y="1903387"/>
            <a:ext cx="1689028" cy="312204"/>
            <a:chOff x="2051844" y="4630282"/>
            <a:chExt cx="1689028" cy="312204"/>
          </a:xfrm>
        </p:grpSpPr>
        <p:cxnSp>
          <p:nvCxnSpPr>
            <p:cNvPr id="54" name="直接箭头连接符 53"/>
            <p:cNvCxnSpPr/>
            <p:nvPr/>
          </p:nvCxnSpPr>
          <p:spPr>
            <a:xfrm flipV="1">
              <a:off x="2051844" y="4633698"/>
              <a:ext cx="0" cy="291877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肘形连接符 54"/>
            <p:cNvCxnSpPr/>
            <p:nvPr/>
          </p:nvCxnSpPr>
          <p:spPr>
            <a:xfrm>
              <a:off x="2051844" y="4630282"/>
              <a:ext cx="1689028" cy="312204"/>
            </a:xfrm>
            <a:prstGeom prst="bentConnector3">
              <a:avLst>
                <a:gd name="adj1" fmla="val 9983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 Box 78"/>
          <p:cNvSpPr txBox="1">
            <a:spLocks noChangeArrowheads="1"/>
          </p:cNvSpPr>
          <p:nvPr/>
        </p:nvSpPr>
        <p:spPr bwMode="auto">
          <a:xfrm>
            <a:off x="8142973" y="1732707"/>
            <a:ext cx="768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NULL</a:t>
            </a:r>
          </a:p>
        </p:txBody>
      </p:sp>
      <p:cxnSp>
        <p:nvCxnSpPr>
          <p:cNvPr id="57" name="肘形连接符 56"/>
          <p:cNvCxnSpPr>
            <a:endCxn id="56" idx="1"/>
          </p:cNvCxnSpPr>
          <p:nvPr/>
        </p:nvCxnSpPr>
        <p:spPr>
          <a:xfrm rot="5400000" flipH="1" flipV="1">
            <a:off x="7818908" y="1870763"/>
            <a:ext cx="278765" cy="369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08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接口函数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26876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dirty="0" smtClean="0">
                <a:solidFill>
                  <a:srgbClr val="C00000"/>
                </a:solidFill>
              </a:rPr>
              <a:t>void</a:t>
            </a:r>
            <a:r>
              <a:rPr lang="en-US" altLang="zh-CN" sz="2400" dirty="0" smtClean="0"/>
              <a:t> *</a:t>
            </a:r>
            <a:r>
              <a:rPr lang="en-US" altLang="zh-CN" sz="2400" dirty="0" err="1" smtClean="0"/>
              <a:t>tlsf_create_with_pool</a:t>
            </a:r>
            <a:r>
              <a:rPr lang="en-US" altLang="zh-CN" sz="2400" dirty="0" smtClean="0"/>
              <a:t> (</a:t>
            </a:r>
            <a:r>
              <a:rPr lang="en-US" altLang="zh-CN" sz="2400" dirty="0" smtClean="0">
                <a:solidFill>
                  <a:srgbClr val="C00000"/>
                </a:solidFill>
              </a:rPr>
              <a:t>uint8_t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*</a:t>
            </a:r>
            <a:r>
              <a:rPr lang="en-US" altLang="zh-CN" sz="2400" dirty="0" err="1" smtClean="0"/>
              <a:t>heap_base</a:t>
            </a:r>
            <a:r>
              <a:rPr lang="en-US" altLang="zh-CN" sz="2400" dirty="0" smtClean="0"/>
              <a:t>,</a:t>
            </a:r>
            <a:r>
              <a:rPr lang="en-US" altLang="zh-CN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</a:rPr>
              <a:t>size_t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heap_size</a:t>
            </a:r>
            <a:r>
              <a:rPr lang="en-US" altLang="zh-CN" sz="2400" dirty="0"/>
              <a:t>);</a:t>
            </a:r>
            <a:endParaRPr lang="en-US" altLang="zh-CN" sz="2400" dirty="0" smtClean="0"/>
          </a:p>
          <a:p>
            <a:pPr lvl="1">
              <a:lnSpc>
                <a:spcPct val="90000"/>
              </a:lnSpc>
            </a:pPr>
            <a:r>
              <a:rPr lang="zh-CN" altLang="en-US" sz="2000" dirty="0" smtClean="0"/>
              <a:t>功能</a:t>
            </a:r>
            <a:endParaRPr lang="en-US" altLang="zh-CN" sz="2000" dirty="0" smtClean="0"/>
          </a:p>
          <a:p>
            <a:pPr lvl="2">
              <a:lnSpc>
                <a:spcPct val="90000"/>
              </a:lnSpc>
            </a:pPr>
            <a:r>
              <a:rPr lang="zh-CN" altLang="en-US" sz="1600" dirty="0"/>
              <a:t>初始化内存分配器</a:t>
            </a:r>
          </a:p>
          <a:p>
            <a:pPr lvl="2">
              <a:lnSpc>
                <a:spcPct val="90000"/>
              </a:lnSpc>
            </a:pPr>
            <a:endParaRPr lang="en-US" altLang="zh-CN" sz="1600" dirty="0" smtClean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331640" y="2564904"/>
            <a:ext cx="6981398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C00000"/>
                </a:solidFill>
              </a:rPr>
              <a:t>void</a:t>
            </a:r>
            <a:r>
              <a:rPr lang="en-US" altLang="zh-CN" dirty="0" smtClean="0"/>
              <a:t> </a:t>
            </a:r>
            <a:r>
              <a:rPr lang="zh-CN" altLang="en-US" dirty="0" smtClean="0"/>
              <a:t>*</a:t>
            </a:r>
            <a:r>
              <a:rPr lang="en-US" altLang="zh-CN" dirty="0" err="1"/>
              <a:t>tlsf_create_with_pool</a:t>
            </a:r>
            <a:r>
              <a:rPr lang="en-US" altLang="zh-CN" dirty="0"/>
              <a:t> 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C00000"/>
                </a:solidFill>
              </a:rPr>
              <a:t>uint8_t </a:t>
            </a:r>
            <a:r>
              <a:rPr lang="en-US" altLang="zh-CN" dirty="0" smtClean="0"/>
              <a:t>*</a:t>
            </a:r>
            <a:r>
              <a:rPr lang="en-US" altLang="zh-CN" dirty="0" err="1"/>
              <a:t>heap_base</a:t>
            </a:r>
            <a:r>
              <a:rPr lang="en-US" altLang="zh-CN" dirty="0"/>
              <a:t>, </a:t>
            </a:r>
            <a:r>
              <a:rPr lang="en-US" altLang="zh-CN" dirty="0" err="1" smtClean="0">
                <a:solidFill>
                  <a:srgbClr val="C00000"/>
                </a:solidFill>
              </a:rPr>
              <a:t>size_t</a:t>
            </a:r>
            <a:r>
              <a:rPr lang="en-US" altLang="zh-CN" dirty="0" smtClean="0"/>
              <a:t> </a:t>
            </a:r>
            <a:r>
              <a:rPr lang="en-US" altLang="zh-CN" dirty="0" err="1"/>
              <a:t>heap_size</a:t>
            </a:r>
            <a:r>
              <a:rPr lang="en-US" altLang="zh-CN" dirty="0"/>
              <a:t>)</a:t>
            </a:r>
          </a:p>
          <a:p>
            <a:pPr eaLnBrk="1" hangingPunct="1"/>
            <a:r>
              <a:rPr lang="en-US" altLang="zh-CN" dirty="0" smtClean="0"/>
              <a:t>{</a:t>
            </a:r>
            <a:endParaRPr lang="en-US" altLang="zh-CN" dirty="0"/>
          </a:p>
          <a:p>
            <a:pPr eaLnBrk="1" hangingPunct="1"/>
            <a:r>
              <a:rPr lang="en-US" altLang="zh-CN" dirty="0" smtClean="0"/>
              <a:t>  </a:t>
            </a:r>
            <a:r>
              <a:rPr lang="en-US" altLang="zh-CN" dirty="0" err="1" smtClean="0"/>
              <a:t>chunk_head</a:t>
            </a:r>
            <a:r>
              <a:rPr lang="en-US" altLang="zh-CN" dirty="0" smtClean="0"/>
              <a:t> </a:t>
            </a:r>
            <a:r>
              <a:rPr lang="en-US" altLang="zh-CN" dirty="0"/>
              <a:t>= (</a:t>
            </a:r>
            <a:r>
              <a:rPr lang="en-US" altLang="zh-CN" dirty="0">
                <a:solidFill>
                  <a:srgbClr val="C00000"/>
                </a:solidFill>
              </a:rPr>
              <a:t>struct</a:t>
            </a:r>
            <a:r>
              <a:rPr lang="en-US" altLang="zh-CN" dirty="0"/>
              <a:t> chunk </a:t>
            </a:r>
            <a:r>
              <a:rPr lang="en-US" altLang="zh-CN" dirty="0" smtClean="0"/>
              <a:t>*)</a:t>
            </a:r>
            <a:r>
              <a:rPr lang="en-US" altLang="zh-CN" dirty="0" err="1" smtClean="0"/>
              <a:t>heap_base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pPr eaLnBrk="1" hangingPunct="1"/>
            <a:r>
              <a:rPr lang="en-US" altLang="zh-CN" dirty="0"/>
              <a:t>  </a:t>
            </a:r>
            <a:r>
              <a:rPr lang="en-US" altLang="zh-CN" dirty="0" err="1" smtClean="0"/>
              <a:t>strncpy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chunk_head</a:t>
            </a:r>
            <a:r>
              <a:rPr lang="en-US" altLang="zh-CN" dirty="0" smtClean="0"/>
              <a:t>-</a:t>
            </a:r>
            <a:r>
              <a:rPr lang="en-US" altLang="zh-CN" dirty="0"/>
              <a:t>&gt;signature, “OSEX”, 4);</a:t>
            </a:r>
          </a:p>
          <a:p>
            <a:pPr eaLnBrk="1" hangingPunct="1"/>
            <a:r>
              <a:rPr lang="en-US" altLang="zh-CN" dirty="0"/>
              <a:t>  </a:t>
            </a:r>
            <a:r>
              <a:rPr lang="en-US" altLang="zh-CN" dirty="0" err="1" smtClean="0"/>
              <a:t>chunk_head</a:t>
            </a:r>
            <a:r>
              <a:rPr lang="en-US" altLang="zh-CN" dirty="0" smtClean="0"/>
              <a:t>-</a:t>
            </a:r>
            <a:r>
              <a:rPr lang="en-US" altLang="zh-CN" dirty="0"/>
              <a:t>&gt;next = </a:t>
            </a:r>
            <a:r>
              <a:rPr lang="en-US" altLang="zh-CN" dirty="0">
                <a:solidFill>
                  <a:srgbClr val="C00000"/>
                </a:solidFill>
              </a:rPr>
              <a:t>NULL</a:t>
            </a:r>
            <a:r>
              <a:rPr lang="en-US" altLang="zh-CN" dirty="0"/>
              <a:t>;</a:t>
            </a:r>
          </a:p>
          <a:p>
            <a:pPr eaLnBrk="1" hangingPunct="1"/>
            <a:r>
              <a:rPr lang="en-US" altLang="zh-CN" dirty="0"/>
              <a:t>  </a:t>
            </a:r>
            <a:r>
              <a:rPr lang="en-US" altLang="zh-CN" dirty="0" err="1" smtClean="0"/>
              <a:t>chunk_head</a:t>
            </a:r>
            <a:r>
              <a:rPr lang="en-US" altLang="zh-CN" dirty="0" smtClean="0"/>
              <a:t>-</a:t>
            </a:r>
            <a:r>
              <a:rPr lang="en-US" altLang="zh-CN" dirty="0"/>
              <a:t>&gt;state = FREE;</a:t>
            </a:r>
          </a:p>
          <a:p>
            <a:pPr eaLnBrk="1" hangingPunct="1"/>
            <a:r>
              <a:rPr lang="en-US" altLang="zh-CN" dirty="0"/>
              <a:t>  </a:t>
            </a:r>
            <a:r>
              <a:rPr lang="en-US" altLang="zh-CN" dirty="0" err="1" smtClean="0"/>
              <a:t>chunk_head</a:t>
            </a:r>
            <a:r>
              <a:rPr lang="en-US" altLang="zh-CN" dirty="0" smtClean="0"/>
              <a:t>-</a:t>
            </a:r>
            <a:r>
              <a:rPr lang="en-US" altLang="zh-CN" dirty="0"/>
              <a:t>&gt;size  = </a:t>
            </a:r>
            <a:r>
              <a:rPr lang="en-US" altLang="zh-CN" dirty="0" err="1" smtClean="0"/>
              <a:t>heap_size</a:t>
            </a:r>
            <a:r>
              <a:rPr lang="en-US" altLang="zh-CN" dirty="0" smtClean="0"/>
              <a:t>;</a:t>
            </a:r>
          </a:p>
          <a:p>
            <a:pPr eaLnBrk="1" hangingPunct="1"/>
            <a:r>
              <a:rPr lang="en-US" altLang="zh-CN" dirty="0" smtClean="0"/>
              <a:t>  </a:t>
            </a:r>
            <a:r>
              <a:rPr lang="en-US" altLang="zh-CN" dirty="0">
                <a:solidFill>
                  <a:srgbClr val="C00000"/>
                </a:solidFill>
              </a:rPr>
              <a:t>return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C00000"/>
                </a:solidFill>
              </a:rPr>
              <a:t>NULL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pPr eaLnBrk="1" hangingPunct="1"/>
            <a:r>
              <a:rPr lang="en-US" altLang="zh-CN" dirty="0"/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85950" y="5660876"/>
            <a:ext cx="360363" cy="5746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2246313" y="5660876"/>
            <a:ext cx="6553200" cy="574675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FREE</a:t>
            </a:r>
          </a:p>
        </p:txBody>
      </p:sp>
      <p:sp>
        <p:nvSpPr>
          <p:cNvPr id="9" name="Text Box 35"/>
          <p:cNvSpPr txBox="1">
            <a:spLocks noChangeArrowheads="1"/>
          </p:cNvSpPr>
          <p:nvPr/>
        </p:nvSpPr>
        <p:spPr bwMode="auto">
          <a:xfrm>
            <a:off x="250260" y="5178344"/>
            <a:ext cx="14414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err="1" smtClean="0"/>
              <a:t>chunk_head</a:t>
            </a:r>
            <a:endParaRPr lang="en-US" altLang="zh-CN" dirty="0"/>
          </a:p>
        </p:txBody>
      </p:sp>
      <p:sp>
        <p:nvSpPr>
          <p:cNvPr id="10" name="Text Box 36"/>
          <p:cNvSpPr txBox="1">
            <a:spLocks noChangeArrowheads="1"/>
          </p:cNvSpPr>
          <p:nvPr/>
        </p:nvSpPr>
        <p:spPr bwMode="auto">
          <a:xfrm>
            <a:off x="281995" y="6319280"/>
            <a:ext cx="1377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err="1"/>
              <a:t>heap_base</a:t>
            </a:r>
            <a:endParaRPr lang="en-US" altLang="zh-CN" dirty="0"/>
          </a:p>
        </p:txBody>
      </p:sp>
      <p:sp>
        <p:nvSpPr>
          <p:cNvPr id="13" name="Text Box 78"/>
          <p:cNvSpPr txBox="1">
            <a:spLocks noChangeArrowheads="1"/>
          </p:cNvSpPr>
          <p:nvPr/>
        </p:nvSpPr>
        <p:spPr bwMode="auto">
          <a:xfrm>
            <a:off x="2435498" y="5198755"/>
            <a:ext cx="768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NULL</a:t>
            </a:r>
          </a:p>
        </p:txBody>
      </p:sp>
      <p:sp>
        <p:nvSpPr>
          <p:cNvPr id="16" name="左大括号 15"/>
          <p:cNvSpPr/>
          <p:nvPr/>
        </p:nvSpPr>
        <p:spPr>
          <a:xfrm rot="16200000">
            <a:off x="5222908" y="3021091"/>
            <a:ext cx="239648" cy="6913562"/>
          </a:xfrm>
          <a:prstGeom prst="leftBrace">
            <a:avLst>
              <a:gd name="adj1" fmla="val 8333"/>
              <a:gd name="adj2" fmla="val 473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499992" y="6453336"/>
            <a:ext cx="12362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err="1" smtClean="0"/>
              <a:t>heap_size</a:t>
            </a:r>
            <a:endParaRPr lang="en-US" altLang="zh-CN" dirty="0"/>
          </a:p>
        </p:txBody>
      </p:sp>
      <p:cxnSp>
        <p:nvCxnSpPr>
          <p:cNvPr id="3" name="肘形连接符 2"/>
          <p:cNvCxnSpPr>
            <a:stCxn id="10" idx="3"/>
          </p:cNvCxnSpPr>
          <p:nvPr/>
        </p:nvCxnSpPr>
        <p:spPr>
          <a:xfrm flipV="1">
            <a:off x="1659945" y="6235552"/>
            <a:ext cx="226004" cy="2670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7" idx="0"/>
            <a:endCxn id="13" idx="1"/>
          </p:cNvCxnSpPr>
          <p:nvPr/>
        </p:nvCxnSpPr>
        <p:spPr>
          <a:xfrm rot="5400000" flipH="1" flipV="1">
            <a:off x="2111433" y="5336811"/>
            <a:ext cx="278765" cy="369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endCxn id="9" idx="3"/>
          </p:cNvCxnSpPr>
          <p:nvPr/>
        </p:nvCxnSpPr>
        <p:spPr>
          <a:xfrm rot="16200000" flipV="1">
            <a:off x="1639882" y="5414808"/>
            <a:ext cx="297866" cy="194270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16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接口函数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C00000"/>
                </a:solidFill>
              </a:rPr>
              <a:t>void</a:t>
            </a:r>
            <a:r>
              <a:rPr lang="en-US" altLang="zh-CN" sz="2400" dirty="0"/>
              <a:t> *</a:t>
            </a:r>
            <a:r>
              <a:rPr lang="en-US" altLang="zh-CN" sz="2400" dirty="0" err="1"/>
              <a:t>malloc</a:t>
            </a:r>
            <a:r>
              <a:rPr lang="en-US" altLang="zh-CN" sz="2400" dirty="0"/>
              <a:t>(</a:t>
            </a:r>
            <a:r>
              <a:rPr lang="en-US" altLang="zh-CN" sz="2400" dirty="0" err="1">
                <a:solidFill>
                  <a:srgbClr val="C00000"/>
                </a:solidFill>
              </a:rPr>
              <a:t>size_t</a:t>
            </a:r>
            <a:r>
              <a:rPr lang="en-US" altLang="zh-CN" sz="2400" dirty="0"/>
              <a:t> size);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 smtClean="0"/>
              <a:t>功能</a:t>
            </a:r>
            <a:endParaRPr lang="en-US" altLang="zh-CN" sz="2000" dirty="0" smtClean="0"/>
          </a:p>
          <a:p>
            <a:pPr lvl="2">
              <a:lnSpc>
                <a:spcPct val="90000"/>
              </a:lnSpc>
            </a:pPr>
            <a:r>
              <a:rPr lang="zh-CN" altLang="en-US" sz="1600" dirty="0" smtClean="0"/>
              <a:t>分配</a:t>
            </a:r>
            <a:r>
              <a:rPr lang="zh-CN" altLang="en-US" sz="1600" dirty="0"/>
              <a:t>大小为</a:t>
            </a:r>
            <a:r>
              <a:rPr lang="en-US" altLang="zh-CN" sz="1600" i="1" dirty="0"/>
              <a:t>size</a:t>
            </a:r>
            <a:r>
              <a:rPr lang="zh-CN" altLang="en-US" sz="1600" dirty="0"/>
              <a:t>字节的内存块，并返回块起始</a:t>
            </a:r>
            <a:r>
              <a:rPr lang="zh-CN" altLang="en-US" sz="1600" dirty="0" smtClean="0"/>
              <a:t>地址</a:t>
            </a:r>
            <a:endParaRPr lang="en-US" altLang="zh-CN" sz="1600" dirty="0" smtClean="0"/>
          </a:p>
          <a:p>
            <a:pPr lvl="2">
              <a:lnSpc>
                <a:spcPct val="90000"/>
              </a:lnSpc>
            </a:pPr>
            <a:r>
              <a:rPr lang="zh-CN" altLang="en-US" sz="1600" dirty="0"/>
              <a:t>如果</a:t>
            </a:r>
            <a:r>
              <a:rPr lang="en-US" altLang="zh-CN" sz="1600" dirty="0" smtClean="0"/>
              <a:t>size</a:t>
            </a:r>
            <a:r>
              <a:rPr lang="zh-CN" altLang="en-US" sz="1600" dirty="0" smtClean="0"/>
              <a:t>是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，返回</a:t>
            </a:r>
            <a:r>
              <a:rPr lang="en-US" altLang="zh-CN" sz="1600" dirty="0" smtClean="0">
                <a:solidFill>
                  <a:srgbClr val="C00000"/>
                </a:solidFill>
              </a:rPr>
              <a:t>NULL</a:t>
            </a:r>
            <a:endParaRPr lang="en-US" altLang="zh-CN" sz="1600" dirty="0"/>
          </a:p>
        </p:txBody>
      </p:sp>
      <p:sp>
        <p:nvSpPr>
          <p:cNvPr id="34" name="Rectangle 54"/>
          <p:cNvSpPr>
            <a:spLocks noChangeArrowheads="1"/>
          </p:cNvSpPr>
          <p:nvPr/>
        </p:nvSpPr>
        <p:spPr bwMode="auto">
          <a:xfrm>
            <a:off x="3755159" y="4925575"/>
            <a:ext cx="360363" cy="5746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" name="Rectangle 55"/>
          <p:cNvSpPr>
            <a:spLocks noChangeArrowheads="1"/>
          </p:cNvSpPr>
          <p:nvPr/>
        </p:nvSpPr>
        <p:spPr bwMode="auto">
          <a:xfrm>
            <a:off x="1871663" y="4925575"/>
            <a:ext cx="360362" cy="5746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" name="Rectangle 57"/>
          <p:cNvSpPr>
            <a:spLocks noChangeArrowheads="1"/>
          </p:cNvSpPr>
          <p:nvPr/>
        </p:nvSpPr>
        <p:spPr bwMode="auto">
          <a:xfrm>
            <a:off x="2232025" y="4925575"/>
            <a:ext cx="1511300" cy="574675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USED</a:t>
            </a:r>
          </a:p>
        </p:txBody>
      </p:sp>
      <p:sp>
        <p:nvSpPr>
          <p:cNvPr id="41" name="Rectangle 64"/>
          <p:cNvSpPr>
            <a:spLocks noChangeArrowheads="1"/>
          </p:cNvSpPr>
          <p:nvPr/>
        </p:nvSpPr>
        <p:spPr bwMode="auto">
          <a:xfrm>
            <a:off x="4129809" y="4925575"/>
            <a:ext cx="4608513" cy="574675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FREE</a:t>
            </a:r>
          </a:p>
        </p:txBody>
      </p:sp>
      <p:sp>
        <p:nvSpPr>
          <p:cNvPr id="49" name="Text Box 85"/>
          <p:cNvSpPr txBox="1">
            <a:spLocks noChangeArrowheads="1"/>
          </p:cNvSpPr>
          <p:nvPr/>
        </p:nvSpPr>
        <p:spPr bwMode="auto">
          <a:xfrm>
            <a:off x="2134275" y="6516052"/>
            <a:ext cx="20056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err="1" smtClean="0">
                <a:solidFill>
                  <a:srgbClr val="FF0000"/>
                </a:solidFill>
              </a:rPr>
              <a:t>malloc</a:t>
            </a:r>
            <a:r>
              <a:rPr lang="zh-CN" altLang="en-US" dirty="0" smtClean="0">
                <a:solidFill>
                  <a:srgbClr val="FF0000"/>
                </a:solidFill>
              </a:rPr>
              <a:t>的返回值！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0" name="左大括号 49"/>
          <p:cNvSpPr/>
          <p:nvPr/>
        </p:nvSpPr>
        <p:spPr>
          <a:xfrm rot="16200000">
            <a:off x="5210860" y="2213237"/>
            <a:ext cx="208714" cy="6896659"/>
          </a:xfrm>
          <a:prstGeom prst="leftBrace">
            <a:avLst>
              <a:gd name="adj1" fmla="val 8333"/>
              <a:gd name="adj2" fmla="val 473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4464025" y="5637231"/>
            <a:ext cx="12362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err="1" smtClean="0"/>
              <a:t>heap_size</a:t>
            </a:r>
            <a:endParaRPr lang="en-US" altLang="zh-CN" dirty="0"/>
          </a:p>
        </p:txBody>
      </p:sp>
      <p:sp>
        <p:nvSpPr>
          <p:cNvPr id="52" name="Text Box 58"/>
          <p:cNvSpPr txBox="1">
            <a:spLocks noChangeArrowheads="1"/>
          </p:cNvSpPr>
          <p:nvPr/>
        </p:nvSpPr>
        <p:spPr bwMode="auto">
          <a:xfrm>
            <a:off x="2549308" y="4428250"/>
            <a:ext cx="620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smtClean="0"/>
              <a:t>next</a:t>
            </a:r>
            <a:endParaRPr lang="en-US" altLang="zh-CN" dirty="0"/>
          </a:p>
        </p:txBody>
      </p:sp>
      <p:sp>
        <p:nvSpPr>
          <p:cNvPr id="53" name="Text Box 35"/>
          <p:cNvSpPr txBox="1">
            <a:spLocks noChangeArrowheads="1"/>
          </p:cNvSpPr>
          <p:nvPr/>
        </p:nvSpPr>
        <p:spPr bwMode="auto">
          <a:xfrm>
            <a:off x="229478" y="4441632"/>
            <a:ext cx="14414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err="1" smtClean="0"/>
              <a:t>chunk_head</a:t>
            </a:r>
            <a:endParaRPr lang="en-US" altLang="zh-CN" dirty="0"/>
          </a:p>
        </p:txBody>
      </p:sp>
      <p:sp>
        <p:nvSpPr>
          <p:cNvPr id="54" name="Text Box 36"/>
          <p:cNvSpPr txBox="1">
            <a:spLocks noChangeArrowheads="1"/>
          </p:cNvSpPr>
          <p:nvPr/>
        </p:nvSpPr>
        <p:spPr bwMode="auto">
          <a:xfrm>
            <a:off x="261213" y="5582568"/>
            <a:ext cx="1377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err="1"/>
              <a:t>heap_base</a:t>
            </a:r>
            <a:endParaRPr lang="en-US" altLang="zh-CN" dirty="0"/>
          </a:p>
        </p:txBody>
      </p:sp>
      <p:sp>
        <p:nvSpPr>
          <p:cNvPr id="55" name="Text Box 78"/>
          <p:cNvSpPr txBox="1">
            <a:spLocks noChangeArrowheads="1"/>
          </p:cNvSpPr>
          <p:nvPr/>
        </p:nvSpPr>
        <p:spPr bwMode="auto">
          <a:xfrm>
            <a:off x="4307706" y="4462043"/>
            <a:ext cx="768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NULL</a:t>
            </a:r>
          </a:p>
        </p:txBody>
      </p:sp>
      <p:cxnSp>
        <p:nvCxnSpPr>
          <p:cNvPr id="56" name="肘形连接符 55"/>
          <p:cNvCxnSpPr>
            <a:stCxn id="54" idx="3"/>
          </p:cNvCxnSpPr>
          <p:nvPr/>
        </p:nvCxnSpPr>
        <p:spPr>
          <a:xfrm flipV="1">
            <a:off x="1639163" y="5498840"/>
            <a:ext cx="226004" cy="2670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endCxn id="55" idx="1"/>
          </p:cNvCxnSpPr>
          <p:nvPr/>
        </p:nvCxnSpPr>
        <p:spPr>
          <a:xfrm rot="5400000" flipH="1" flipV="1">
            <a:off x="3983641" y="4600099"/>
            <a:ext cx="278765" cy="369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endCxn id="53" idx="3"/>
          </p:cNvCxnSpPr>
          <p:nvPr/>
        </p:nvCxnSpPr>
        <p:spPr>
          <a:xfrm rot="16200000" flipV="1">
            <a:off x="1619100" y="4678096"/>
            <a:ext cx="297866" cy="194270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flipV="1">
            <a:off x="2227314" y="5498840"/>
            <a:ext cx="4711" cy="109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组合 96"/>
          <p:cNvGrpSpPr/>
          <p:nvPr/>
        </p:nvGrpSpPr>
        <p:grpSpPr>
          <a:xfrm>
            <a:off x="2051844" y="4623065"/>
            <a:ext cx="1689028" cy="319421"/>
            <a:chOff x="2051844" y="4623065"/>
            <a:chExt cx="1689028" cy="319421"/>
          </a:xfrm>
        </p:grpSpPr>
        <p:cxnSp>
          <p:nvCxnSpPr>
            <p:cNvPr id="85" name="直接箭头连接符 84"/>
            <p:cNvCxnSpPr/>
            <p:nvPr/>
          </p:nvCxnSpPr>
          <p:spPr>
            <a:xfrm flipV="1">
              <a:off x="2051844" y="4623065"/>
              <a:ext cx="0" cy="291877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肘形连接符 86"/>
            <p:cNvCxnSpPr/>
            <p:nvPr/>
          </p:nvCxnSpPr>
          <p:spPr>
            <a:xfrm>
              <a:off x="2051844" y="4630282"/>
              <a:ext cx="1689028" cy="312204"/>
            </a:xfrm>
            <a:prstGeom prst="bentConnector3">
              <a:avLst>
                <a:gd name="adj1" fmla="val 9983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右大括号 97"/>
          <p:cNvSpPr/>
          <p:nvPr/>
        </p:nvSpPr>
        <p:spPr>
          <a:xfrm rot="5400000">
            <a:off x="2922040" y="4804113"/>
            <a:ext cx="138391" cy="15278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接箭头连接符 99"/>
          <p:cNvCxnSpPr>
            <a:endCxn id="98" idx="1"/>
          </p:cNvCxnSpPr>
          <p:nvPr/>
        </p:nvCxnSpPr>
        <p:spPr>
          <a:xfrm flipV="1">
            <a:off x="2987675" y="5637231"/>
            <a:ext cx="3560" cy="456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 Box 85"/>
          <p:cNvSpPr txBox="1">
            <a:spLocks noChangeArrowheads="1"/>
          </p:cNvSpPr>
          <p:nvPr/>
        </p:nvSpPr>
        <p:spPr bwMode="auto">
          <a:xfrm>
            <a:off x="2896845" y="6011996"/>
            <a:ext cx="5950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 dirty="0" smtClean="0"/>
              <a:t>size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76773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接口函数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C00000"/>
                </a:solidFill>
              </a:rPr>
              <a:t>void</a:t>
            </a:r>
            <a:r>
              <a:rPr lang="en-US" altLang="zh-CN" sz="2400" dirty="0"/>
              <a:t> free(</a:t>
            </a:r>
            <a:r>
              <a:rPr lang="en-US" altLang="zh-CN" sz="2400" dirty="0">
                <a:solidFill>
                  <a:srgbClr val="C00000"/>
                </a:solidFill>
              </a:rPr>
              <a:t>void</a:t>
            </a:r>
            <a:r>
              <a:rPr lang="en-US" altLang="zh-CN" sz="2400" dirty="0"/>
              <a:t> *</a:t>
            </a:r>
            <a:r>
              <a:rPr lang="en-US" altLang="zh-CN" sz="2400" dirty="0" err="1"/>
              <a:t>ptr</a:t>
            </a:r>
            <a:r>
              <a:rPr lang="en-US" altLang="zh-CN" sz="2400" dirty="0"/>
              <a:t>);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/>
              <a:t>功能</a:t>
            </a:r>
            <a:endParaRPr lang="en-US" altLang="zh-CN" sz="2000" dirty="0"/>
          </a:p>
          <a:p>
            <a:pPr lvl="2">
              <a:lnSpc>
                <a:spcPct val="90000"/>
              </a:lnSpc>
            </a:pPr>
            <a:r>
              <a:rPr lang="zh-CN" altLang="en-US" sz="1600" dirty="0"/>
              <a:t>释放</a:t>
            </a:r>
            <a:r>
              <a:rPr lang="en-US" altLang="zh-CN" sz="1600" i="1" dirty="0" err="1"/>
              <a:t>ptr</a:t>
            </a:r>
            <a:r>
              <a:rPr lang="zh-CN" altLang="en-US" sz="1600" dirty="0"/>
              <a:t>指向的内存</a:t>
            </a:r>
            <a:r>
              <a:rPr lang="zh-CN" altLang="en-US" sz="1600" dirty="0" smtClean="0"/>
              <a:t>块</a:t>
            </a:r>
            <a:endParaRPr lang="en-US" altLang="zh-CN" sz="1600" dirty="0" smtClean="0"/>
          </a:p>
          <a:p>
            <a:pPr lvl="2">
              <a:lnSpc>
                <a:spcPct val="90000"/>
              </a:lnSpc>
            </a:pPr>
            <a:r>
              <a:rPr lang="zh-CN" altLang="en-US" sz="1600" dirty="0" smtClean="0"/>
              <a:t>如果</a:t>
            </a:r>
            <a:r>
              <a:rPr lang="en-US" altLang="zh-CN" sz="1600" dirty="0" err="1" smtClean="0"/>
              <a:t>ptr</a:t>
            </a:r>
            <a:r>
              <a:rPr lang="zh-CN" altLang="en-US" sz="1600" dirty="0" smtClean="0"/>
              <a:t>是</a:t>
            </a:r>
            <a:r>
              <a:rPr lang="en-US" altLang="zh-CN" sz="1600" dirty="0">
                <a:solidFill>
                  <a:srgbClr val="C00000"/>
                </a:solidFill>
              </a:rPr>
              <a:t>NULL</a:t>
            </a:r>
            <a:r>
              <a:rPr lang="zh-CN" altLang="en-US" sz="1600" dirty="0" smtClean="0"/>
              <a:t>，直接返回</a:t>
            </a:r>
            <a:endParaRPr lang="en-US" altLang="zh-CN" sz="1600" dirty="0"/>
          </a:p>
          <a:p>
            <a:pPr lvl="1">
              <a:lnSpc>
                <a:spcPct val="90000"/>
              </a:lnSpc>
            </a:pPr>
            <a:r>
              <a:rPr lang="zh-CN" altLang="en-US" sz="2000" dirty="0"/>
              <a:t>提示</a:t>
            </a:r>
            <a:endParaRPr lang="en-US" altLang="zh-CN" sz="2000" dirty="0"/>
          </a:p>
          <a:p>
            <a:pPr lvl="2">
              <a:lnSpc>
                <a:spcPct val="90000"/>
              </a:lnSpc>
            </a:pPr>
            <a:r>
              <a:rPr lang="zh-CN" altLang="en-US" sz="1600" dirty="0"/>
              <a:t>怎么根据</a:t>
            </a:r>
            <a:r>
              <a:rPr lang="en-US" altLang="zh-CN" sz="1600" i="1" dirty="0" err="1"/>
              <a:t>ptr</a:t>
            </a:r>
            <a:r>
              <a:rPr lang="zh-CN" altLang="en-US" sz="1600" dirty="0"/>
              <a:t>得到</a:t>
            </a:r>
            <a:r>
              <a:rPr lang="en-US" altLang="zh-CN" sz="1600" dirty="0"/>
              <a:t>chunk</a:t>
            </a:r>
            <a:r>
              <a:rPr lang="zh-CN" altLang="en-US" sz="1600" dirty="0"/>
              <a:t>？</a:t>
            </a:r>
            <a:endParaRPr lang="en-US" altLang="zh-CN" sz="1600" dirty="0"/>
          </a:p>
          <a:p>
            <a:pPr lvl="3">
              <a:lnSpc>
                <a:spcPct val="90000"/>
              </a:lnSpc>
            </a:pPr>
            <a:r>
              <a:rPr lang="en-US" altLang="zh-CN" sz="1200" dirty="0" err="1">
                <a:solidFill>
                  <a:srgbClr val="C00000"/>
                </a:solidFill>
              </a:rPr>
              <a:t>struct</a:t>
            </a:r>
            <a:r>
              <a:rPr lang="en-US" altLang="zh-CN" sz="1200">
                <a:solidFill>
                  <a:srgbClr val="C00000"/>
                </a:solidFill>
              </a:rPr>
              <a:t> </a:t>
            </a:r>
            <a:r>
              <a:rPr lang="en-US" altLang="zh-CN" sz="1200" smtClean="0"/>
              <a:t>chunk </a:t>
            </a:r>
            <a:r>
              <a:rPr lang="en-US" altLang="zh-CN" sz="1200" dirty="0" smtClean="0"/>
              <a:t>*</a:t>
            </a:r>
            <a:r>
              <a:rPr lang="en-US" altLang="zh-CN" sz="1200" dirty="0" err="1" smtClean="0"/>
              <a:t>achunk</a:t>
            </a:r>
            <a:r>
              <a:rPr lang="en-US" altLang="zh-CN" sz="1200" dirty="0"/>
              <a:t>=(</a:t>
            </a:r>
            <a:r>
              <a:rPr lang="en-US" altLang="zh-CN" sz="1200" dirty="0">
                <a:solidFill>
                  <a:srgbClr val="C00000"/>
                </a:solidFill>
              </a:rPr>
              <a:t>struct </a:t>
            </a:r>
            <a:r>
              <a:rPr lang="en-US" altLang="zh-CN" sz="1200" dirty="0"/>
              <a:t>chunk *)(((</a:t>
            </a:r>
            <a:r>
              <a:rPr lang="en-US" altLang="zh-CN" sz="1200" dirty="0">
                <a:solidFill>
                  <a:srgbClr val="C00000"/>
                </a:solidFill>
              </a:rPr>
              <a:t>uint8_t</a:t>
            </a:r>
            <a:r>
              <a:rPr lang="en-US" altLang="zh-CN" sz="1200" dirty="0"/>
              <a:t> *)</a:t>
            </a:r>
            <a:r>
              <a:rPr lang="en-US" altLang="zh-CN" sz="1200" i="1" dirty="0" err="1"/>
              <a:t>ptr</a:t>
            </a:r>
            <a:r>
              <a:rPr lang="en-US" altLang="zh-CN" sz="1200" dirty="0"/>
              <a:t>)-</a:t>
            </a:r>
            <a:r>
              <a:rPr lang="en-US" altLang="zh-CN" sz="1200" dirty="0" err="1">
                <a:solidFill>
                  <a:srgbClr val="C00000"/>
                </a:solidFill>
              </a:rPr>
              <a:t>sizeof</a:t>
            </a:r>
            <a:r>
              <a:rPr lang="en-US" altLang="zh-CN" sz="1200" dirty="0"/>
              <a:t>(</a:t>
            </a:r>
            <a:r>
              <a:rPr lang="en-US" altLang="zh-CN" sz="1200" dirty="0" err="1">
                <a:solidFill>
                  <a:srgbClr val="C00000"/>
                </a:solidFill>
              </a:rPr>
              <a:t>struct</a:t>
            </a:r>
            <a:r>
              <a:rPr lang="en-US" altLang="zh-CN" sz="1200" dirty="0">
                <a:solidFill>
                  <a:srgbClr val="C00000"/>
                </a:solidFill>
              </a:rPr>
              <a:t> </a:t>
            </a:r>
            <a:r>
              <a:rPr lang="en-US" altLang="zh-CN" sz="1200" dirty="0"/>
              <a:t>c</a:t>
            </a:r>
            <a:r>
              <a:rPr lang="en-US" altLang="zh-CN" sz="1200" dirty="0" smtClean="0"/>
              <a:t>hunk));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/>
              <a:t>要求</a:t>
            </a:r>
            <a:endParaRPr lang="en-US" altLang="zh-CN" sz="2000" dirty="0"/>
          </a:p>
          <a:p>
            <a:pPr lvl="2">
              <a:lnSpc>
                <a:spcPct val="90000"/>
              </a:lnSpc>
            </a:pPr>
            <a:r>
              <a:rPr lang="zh-CN" altLang="en-US" sz="1600" dirty="0" smtClean="0"/>
              <a:t>必须验证</a:t>
            </a:r>
            <a:r>
              <a:rPr lang="en-US" altLang="zh-CN" sz="1600" i="1" dirty="0" err="1"/>
              <a:t>ptr</a:t>
            </a:r>
            <a:r>
              <a:rPr lang="zh-CN" altLang="en-US" sz="1600" dirty="0"/>
              <a:t>的</a:t>
            </a:r>
            <a:r>
              <a:rPr lang="zh-CN" altLang="en-US" sz="1600" dirty="0" smtClean="0"/>
              <a:t>有效性</a:t>
            </a:r>
            <a:endParaRPr lang="en-US" altLang="zh-CN" sz="1600" dirty="0"/>
          </a:p>
          <a:p>
            <a:pPr lvl="3">
              <a:lnSpc>
                <a:spcPct val="90000"/>
              </a:lnSpc>
            </a:pPr>
            <a:r>
              <a:rPr lang="zh-CN" altLang="en-US" sz="1200" dirty="0"/>
              <a:t>判断</a:t>
            </a:r>
            <a:r>
              <a:rPr lang="en-US" altLang="zh-CN" sz="1200" dirty="0" err="1"/>
              <a:t>achunk</a:t>
            </a:r>
            <a:r>
              <a:rPr lang="en-US" altLang="zh-CN" sz="1200" dirty="0"/>
              <a:t>-&gt;signature</a:t>
            </a:r>
            <a:r>
              <a:rPr lang="zh-CN" altLang="en-US" sz="1200" dirty="0"/>
              <a:t>是否等于“</a:t>
            </a:r>
            <a:r>
              <a:rPr lang="en-US" altLang="zh-CN" sz="1200" dirty="0"/>
              <a:t>OSEX</a:t>
            </a:r>
            <a:r>
              <a:rPr lang="zh-CN" altLang="en-US" sz="1200" dirty="0"/>
              <a:t>”</a:t>
            </a:r>
            <a:endParaRPr lang="en-US" altLang="zh-CN" sz="1200" dirty="0"/>
          </a:p>
          <a:p>
            <a:pPr lvl="2">
              <a:lnSpc>
                <a:spcPct val="90000"/>
              </a:lnSpc>
            </a:pPr>
            <a:r>
              <a:rPr lang="zh-CN" altLang="en-US" sz="1600" dirty="0" smtClean="0"/>
              <a:t>必须合并相邻</a:t>
            </a:r>
            <a:r>
              <a:rPr lang="zh-CN" altLang="en-US" sz="1600" dirty="0"/>
              <a:t>的空闲</a:t>
            </a:r>
            <a:r>
              <a:rPr lang="zh-CN" altLang="en-US" sz="1600" dirty="0" smtClean="0"/>
              <a:t>块</a:t>
            </a:r>
            <a:endParaRPr lang="en-US" altLang="zh-CN" sz="1600" dirty="0"/>
          </a:p>
          <a:p>
            <a:endParaRPr lang="zh-CN" altLang="en-US" dirty="0"/>
          </a:p>
        </p:txBody>
      </p:sp>
      <p:sp>
        <p:nvSpPr>
          <p:cNvPr id="4" name="Rectangle 55"/>
          <p:cNvSpPr>
            <a:spLocks noChangeArrowheads="1"/>
          </p:cNvSpPr>
          <p:nvPr/>
        </p:nvSpPr>
        <p:spPr bwMode="auto">
          <a:xfrm>
            <a:off x="3779590" y="5444356"/>
            <a:ext cx="360362" cy="5746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Rectangle 57"/>
          <p:cNvSpPr>
            <a:spLocks noChangeArrowheads="1"/>
          </p:cNvSpPr>
          <p:nvPr/>
        </p:nvSpPr>
        <p:spPr bwMode="auto">
          <a:xfrm>
            <a:off x="4139952" y="5444356"/>
            <a:ext cx="1511300" cy="574675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USED</a:t>
            </a:r>
          </a:p>
        </p:txBody>
      </p:sp>
      <p:sp>
        <p:nvSpPr>
          <p:cNvPr id="6" name="Text Box 58"/>
          <p:cNvSpPr txBox="1">
            <a:spLocks noChangeArrowheads="1"/>
          </p:cNvSpPr>
          <p:nvPr/>
        </p:nvSpPr>
        <p:spPr bwMode="auto">
          <a:xfrm>
            <a:off x="2707437" y="4940300"/>
            <a:ext cx="9284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err="1" smtClean="0"/>
              <a:t>achunk</a:t>
            </a:r>
            <a:endParaRPr lang="en-US" altLang="zh-CN" dirty="0"/>
          </a:p>
        </p:txBody>
      </p:sp>
      <p:sp>
        <p:nvSpPr>
          <p:cNvPr id="10" name="Text Box 58"/>
          <p:cNvSpPr txBox="1">
            <a:spLocks noChangeArrowheads="1"/>
          </p:cNvSpPr>
          <p:nvPr/>
        </p:nvSpPr>
        <p:spPr bwMode="auto">
          <a:xfrm>
            <a:off x="3903007" y="6372036"/>
            <a:ext cx="4539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 dirty="0" err="1" smtClean="0"/>
              <a:t>ptr</a:t>
            </a:r>
            <a:endParaRPr lang="en-US" altLang="zh-CN" i="1" dirty="0"/>
          </a:p>
        </p:txBody>
      </p:sp>
      <p:cxnSp>
        <p:nvCxnSpPr>
          <p:cNvPr id="11" name="肘形连接符 10"/>
          <p:cNvCxnSpPr/>
          <p:nvPr/>
        </p:nvCxnSpPr>
        <p:spPr>
          <a:xfrm rot="16200000" flipV="1">
            <a:off x="3533844" y="5198288"/>
            <a:ext cx="297866" cy="194270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4139952" y="6020420"/>
            <a:ext cx="0" cy="441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71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C00000"/>
                </a:solidFill>
              </a:rPr>
              <a:t>void</a:t>
            </a:r>
            <a:r>
              <a:rPr lang="en-US" altLang="zh-CN" sz="2400" dirty="0"/>
              <a:t> *</a:t>
            </a:r>
            <a:r>
              <a:rPr lang="en-US" altLang="zh-CN" sz="2400" dirty="0" err="1"/>
              <a:t>calloc</a:t>
            </a:r>
            <a:r>
              <a:rPr lang="en-US" altLang="zh-CN" sz="2400" dirty="0"/>
              <a:t>(</a:t>
            </a:r>
            <a:r>
              <a:rPr lang="en-US" altLang="zh-CN" sz="2400" dirty="0" err="1">
                <a:solidFill>
                  <a:srgbClr val="C00000"/>
                </a:solidFill>
              </a:rPr>
              <a:t>size_t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num</a:t>
            </a:r>
            <a:r>
              <a:rPr lang="en-US" altLang="zh-CN" sz="2400" dirty="0"/>
              <a:t>, </a:t>
            </a:r>
            <a:r>
              <a:rPr lang="en-US" altLang="zh-CN" sz="2400" dirty="0" err="1">
                <a:solidFill>
                  <a:srgbClr val="C00000"/>
                </a:solidFill>
              </a:rPr>
              <a:t>size_t</a:t>
            </a:r>
            <a:r>
              <a:rPr lang="en-US" altLang="zh-CN" sz="2400" dirty="0"/>
              <a:t> size</a:t>
            </a:r>
            <a:r>
              <a:rPr lang="en-US" altLang="zh-CN" sz="2400" dirty="0" smtClean="0"/>
              <a:t>);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/>
              <a:t>功能</a:t>
            </a:r>
            <a:endParaRPr lang="en-US" altLang="zh-CN" sz="2000" dirty="0"/>
          </a:p>
          <a:p>
            <a:pPr lvl="2">
              <a:lnSpc>
                <a:spcPct val="90000"/>
              </a:lnSpc>
            </a:pPr>
            <a:r>
              <a:rPr lang="zh-CN" altLang="en-US" sz="1600" dirty="0" smtClean="0"/>
              <a:t>为</a:t>
            </a:r>
            <a:r>
              <a:rPr lang="en-US" altLang="zh-CN" sz="1600" i="1" dirty="0" err="1" smtClean="0"/>
              <a:t>num</a:t>
            </a:r>
            <a:r>
              <a:rPr lang="zh-CN" altLang="en-US" sz="1600" dirty="0" smtClean="0"/>
              <a:t>个元素的数组分配内存，每个元素占</a:t>
            </a:r>
            <a:r>
              <a:rPr lang="en-US" altLang="zh-CN" sz="1600" i="1" dirty="0" smtClean="0"/>
              <a:t>size</a:t>
            </a:r>
            <a:r>
              <a:rPr lang="zh-CN" altLang="en-US" sz="1600" dirty="0" smtClean="0"/>
              <a:t>字节</a:t>
            </a:r>
            <a:endParaRPr lang="en-US" altLang="zh-CN" sz="1600" dirty="0" smtClean="0"/>
          </a:p>
          <a:p>
            <a:pPr lvl="2">
              <a:lnSpc>
                <a:spcPct val="90000"/>
              </a:lnSpc>
            </a:pPr>
            <a:r>
              <a:rPr lang="zh-CN" altLang="en-US" sz="1600" dirty="0" smtClean="0"/>
              <a:t>把分配的内存初始化成</a:t>
            </a:r>
            <a:r>
              <a:rPr lang="en-US" altLang="zh-CN" sz="1600" dirty="0" smtClean="0"/>
              <a:t>0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solidFill>
                  <a:srgbClr val="C00000"/>
                </a:solidFill>
              </a:rPr>
              <a:t>void</a:t>
            </a:r>
            <a:r>
              <a:rPr lang="en-US" altLang="zh-CN" sz="2400" dirty="0" smtClean="0"/>
              <a:t> *</a:t>
            </a:r>
            <a:r>
              <a:rPr lang="en-US" altLang="zh-CN" sz="2400" dirty="0" err="1" smtClean="0"/>
              <a:t>realloc</a:t>
            </a:r>
            <a:r>
              <a:rPr lang="en-US" altLang="zh-CN" sz="2400" dirty="0" smtClean="0"/>
              <a:t>(</a:t>
            </a:r>
            <a:r>
              <a:rPr lang="en-US" altLang="zh-CN" sz="2400" dirty="0" smtClean="0">
                <a:solidFill>
                  <a:srgbClr val="C00000"/>
                </a:solidFill>
              </a:rPr>
              <a:t>void</a:t>
            </a:r>
            <a:r>
              <a:rPr lang="en-US" altLang="zh-CN" sz="2400" dirty="0" smtClean="0"/>
              <a:t> *</a:t>
            </a:r>
            <a:r>
              <a:rPr lang="en-US" altLang="zh-CN" sz="2400" dirty="0" err="1" smtClean="0"/>
              <a:t>oldptr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size_t</a:t>
            </a:r>
            <a:r>
              <a:rPr lang="en-US" altLang="zh-CN" sz="2400" dirty="0" smtClean="0"/>
              <a:t> size);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 smtClean="0"/>
              <a:t>功能</a:t>
            </a:r>
            <a:endParaRPr lang="en-US" altLang="zh-CN" sz="2000" dirty="0" smtClean="0"/>
          </a:p>
          <a:p>
            <a:pPr lvl="2">
              <a:lnSpc>
                <a:spcPct val="90000"/>
              </a:lnSpc>
            </a:pPr>
            <a:r>
              <a:rPr lang="zh-CN" altLang="en-US" sz="1600" dirty="0" smtClean="0"/>
              <a:t>重新分配</a:t>
            </a:r>
            <a:r>
              <a:rPr lang="en-US" altLang="zh-CN" sz="1600" i="1" dirty="0" err="1" smtClean="0"/>
              <a:t>oldptr</a:t>
            </a:r>
            <a:r>
              <a:rPr lang="zh-CN" altLang="en-US" sz="1600" dirty="0" smtClean="0"/>
              <a:t>指向的内存块，新内存块有</a:t>
            </a:r>
            <a:r>
              <a:rPr lang="en-US" altLang="zh-CN" sz="1600" i="1" dirty="0" smtClean="0"/>
              <a:t>size</a:t>
            </a:r>
            <a:r>
              <a:rPr lang="zh-CN" altLang="en-US" sz="1600" dirty="0" smtClean="0"/>
              <a:t>字节</a:t>
            </a:r>
            <a:endParaRPr lang="en-US" altLang="zh-CN" sz="1600" dirty="0" smtClean="0"/>
          </a:p>
          <a:p>
            <a:pPr lvl="3">
              <a:lnSpc>
                <a:spcPct val="90000"/>
              </a:lnSpc>
            </a:pPr>
            <a:r>
              <a:rPr lang="zh-CN" altLang="en-US" sz="1200" dirty="0"/>
              <a:t>如果</a:t>
            </a:r>
            <a:r>
              <a:rPr lang="en-US" altLang="zh-CN" sz="1200" i="1" dirty="0" err="1"/>
              <a:t>oldptr</a:t>
            </a:r>
            <a:r>
              <a:rPr lang="zh-CN" altLang="en-US" sz="1200" dirty="0"/>
              <a:t>是</a:t>
            </a:r>
            <a:r>
              <a:rPr lang="en-US" altLang="zh-CN" sz="1200" dirty="0">
                <a:solidFill>
                  <a:srgbClr val="C00000"/>
                </a:solidFill>
              </a:rPr>
              <a:t>NULL</a:t>
            </a:r>
            <a:r>
              <a:rPr lang="zh-CN" altLang="en-US" sz="1200" dirty="0"/>
              <a:t>，该函数等价于</a:t>
            </a:r>
            <a:r>
              <a:rPr lang="en-US" altLang="zh-CN" sz="1200" dirty="0" err="1" smtClean="0"/>
              <a:t>malloc</a:t>
            </a:r>
            <a:r>
              <a:rPr lang="en-US" altLang="zh-CN" sz="1200" dirty="0" smtClean="0"/>
              <a:t>(size)</a:t>
            </a:r>
            <a:endParaRPr lang="en-US" altLang="zh-CN" sz="1200" dirty="0"/>
          </a:p>
          <a:p>
            <a:pPr lvl="3">
              <a:lnSpc>
                <a:spcPct val="90000"/>
              </a:lnSpc>
            </a:pPr>
            <a:r>
              <a:rPr lang="zh-CN" altLang="en-US" sz="1200" dirty="0"/>
              <a:t>如果</a:t>
            </a:r>
            <a:r>
              <a:rPr lang="en-US" altLang="zh-CN" sz="1200" dirty="0"/>
              <a:t>size</a:t>
            </a:r>
            <a:r>
              <a:rPr lang="zh-CN" altLang="en-US" sz="1200" dirty="0"/>
              <a:t>是</a:t>
            </a:r>
            <a:r>
              <a:rPr lang="en-US" altLang="zh-CN" sz="1200" dirty="0"/>
              <a:t>0</a:t>
            </a:r>
            <a:r>
              <a:rPr lang="zh-CN" altLang="en-US" sz="1200" dirty="0"/>
              <a:t>，该函数等价于</a:t>
            </a:r>
            <a:r>
              <a:rPr lang="en-US" altLang="zh-CN" sz="1200" dirty="0"/>
              <a:t>free(</a:t>
            </a:r>
            <a:r>
              <a:rPr lang="en-US" altLang="zh-CN" sz="1200" dirty="0" err="1"/>
              <a:t>oldptr</a:t>
            </a:r>
            <a:r>
              <a:rPr lang="en-US" altLang="zh-CN" sz="1200" dirty="0" smtClean="0"/>
              <a:t>)</a:t>
            </a:r>
          </a:p>
          <a:p>
            <a:pPr lvl="2">
              <a:lnSpc>
                <a:spcPct val="90000"/>
              </a:lnSpc>
            </a:pPr>
            <a:r>
              <a:rPr lang="zh-CN" altLang="en-US" sz="1600" dirty="0" smtClean="0"/>
              <a:t>把旧内存块的内容复制到新内存块</a:t>
            </a:r>
            <a:endParaRPr lang="en-US" altLang="zh-CN" sz="1600" dirty="0" smtClean="0"/>
          </a:p>
          <a:p>
            <a:pPr lvl="3">
              <a:lnSpc>
                <a:spcPct val="90000"/>
              </a:lnSpc>
            </a:pPr>
            <a:r>
              <a:rPr lang="zh-CN" altLang="en-US" sz="1200" dirty="0" smtClean="0"/>
              <a:t>如果新内存块比较小，只复制旧内存块的前面部分</a:t>
            </a:r>
            <a:endParaRPr lang="en-US" altLang="zh-CN" sz="1200" dirty="0" smtClean="0"/>
          </a:p>
          <a:p>
            <a:pPr lvl="3">
              <a:lnSpc>
                <a:spcPct val="90000"/>
              </a:lnSpc>
            </a:pPr>
            <a:r>
              <a:rPr lang="zh-CN" altLang="en-US" sz="1200" dirty="0" smtClean="0"/>
              <a:t>如果新内存块比较大，复制整个旧内存</a:t>
            </a:r>
            <a:r>
              <a:rPr lang="zh-CN" altLang="en-US" sz="1200" dirty="0"/>
              <a:t>块</a:t>
            </a:r>
            <a:r>
              <a:rPr lang="zh-CN" altLang="en-US" sz="1200" dirty="0" smtClean="0"/>
              <a:t>，而且不用初始化多出来的那部分</a:t>
            </a:r>
            <a:endParaRPr lang="en-US" altLang="zh-CN" sz="1200" dirty="0" smtClean="0"/>
          </a:p>
          <a:p>
            <a:pPr lvl="2">
              <a:lnSpc>
                <a:spcPct val="90000"/>
              </a:lnSpc>
            </a:pPr>
            <a:r>
              <a:rPr lang="zh-CN" altLang="en-US" sz="1600" dirty="0" smtClean="0"/>
              <a:t>如果新</a:t>
            </a:r>
            <a:r>
              <a:rPr lang="zh-CN" altLang="en-US" sz="1600" dirty="0"/>
              <a:t>内存</a:t>
            </a:r>
            <a:r>
              <a:rPr lang="zh-CN" altLang="en-US" sz="1600" dirty="0" smtClean="0"/>
              <a:t>块还在</a:t>
            </a:r>
            <a:r>
              <a:rPr lang="zh-CN" altLang="en-US" sz="1600" dirty="0"/>
              <a:t>原来的地址</a:t>
            </a:r>
            <a:r>
              <a:rPr lang="en-US" altLang="zh-CN" sz="1600" i="1" dirty="0" err="1" smtClean="0"/>
              <a:t>oldptr</a:t>
            </a:r>
            <a:r>
              <a:rPr lang="zh-CN" altLang="en-US" sz="1600" i="1" dirty="0" smtClean="0"/>
              <a:t>，返回</a:t>
            </a:r>
            <a:r>
              <a:rPr lang="en-US" altLang="zh-CN" sz="1600" i="1" dirty="0" err="1" smtClean="0"/>
              <a:t>oldptr</a:t>
            </a:r>
            <a:r>
              <a:rPr lang="zh-CN" altLang="en-US" sz="1600" i="1" dirty="0" smtClean="0"/>
              <a:t>；否则返回新地址</a:t>
            </a:r>
            <a:endParaRPr lang="en-US" altLang="zh-CN" sz="1600" i="1" dirty="0" smtClean="0"/>
          </a:p>
          <a:p>
            <a:pPr lvl="1">
              <a:lnSpc>
                <a:spcPct val="90000"/>
              </a:lnSpc>
            </a:pPr>
            <a:r>
              <a:rPr lang="zh-CN" altLang="en-US" sz="2000" dirty="0" smtClean="0"/>
              <a:t>要求</a:t>
            </a:r>
            <a:endParaRPr lang="en-US" altLang="zh-CN" sz="1600" dirty="0" smtClean="0"/>
          </a:p>
          <a:p>
            <a:pPr lvl="2">
              <a:lnSpc>
                <a:spcPct val="90000"/>
              </a:lnSpc>
            </a:pPr>
            <a:r>
              <a:rPr lang="zh-CN" altLang="en-US" sz="1600" dirty="0" smtClean="0"/>
              <a:t>必须验证</a:t>
            </a:r>
            <a:r>
              <a:rPr lang="en-US" altLang="zh-CN" sz="1600" i="1" dirty="0" err="1" smtClean="0"/>
              <a:t>oldptr</a:t>
            </a:r>
            <a:r>
              <a:rPr lang="zh-CN" altLang="en-US" sz="1600" dirty="0" smtClean="0"/>
              <a:t>的有效性</a:t>
            </a:r>
            <a:endParaRPr lang="en-US" altLang="zh-CN" sz="1600" dirty="0" smtClean="0"/>
          </a:p>
          <a:p>
            <a:pPr lvl="2">
              <a:lnSpc>
                <a:spcPct val="90000"/>
              </a:lnSpc>
            </a:pPr>
            <a:r>
              <a:rPr lang="zh-CN" altLang="en-US" sz="1600" dirty="0" smtClean="0"/>
              <a:t>必须合并相邻</a:t>
            </a:r>
            <a:r>
              <a:rPr lang="zh-CN" altLang="en-US" sz="1600" dirty="0"/>
              <a:t>的空闲</a:t>
            </a:r>
            <a:r>
              <a:rPr lang="zh-CN" altLang="en-US" sz="1600" dirty="0" smtClean="0"/>
              <a:t>块</a:t>
            </a:r>
            <a:endParaRPr lang="en-US" altLang="zh-CN" sz="1600" dirty="0"/>
          </a:p>
          <a:p>
            <a:pPr lvl="2">
              <a:lnSpc>
                <a:spcPct val="90000"/>
              </a:lnSpc>
            </a:pP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114009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1872</TotalTime>
  <Words>642</Words>
  <Application>Microsoft Office PowerPoint</Application>
  <PresentationFormat>全屏显示(4:3)</PresentationFormat>
  <Paragraphs>131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宋体</vt:lpstr>
      <vt:lpstr>Arial</vt:lpstr>
      <vt:lpstr>Calibri</vt:lpstr>
      <vt:lpstr>Office 主题</vt:lpstr>
      <vt:lpstr>《操作系统原理》实验</vt:lpstr>
      <vt:lpstr>目录</vt:lpstr>
      <vt:lpstr>目录</vt:lpstr>
      <vt:lpstr>实验内容</vt:lpstr>
      <vt:lpstr>数据结构</vt:lpstr>
      <vt:lpstr>接口函数</vt:lpstr>
      <vt:lpstr>接口函数</vt:lpstr>
      <vt:lpstr>接口函数</vt:lpstr>
      <vt:lpstr>接口函数</vt:lpstr>
      <vt:lpstr>线程安全</vt:lpstr>
      <vt:lpstr>测试</vt:lpstr>
      <vt:lpstr>测试</vt:lpstr>
      <vt:lpstr>评分规则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《操作系统原理》实验</dc:title>
  <dc:subject>虚拟内存</dc:subject>
  <dc:creator>洪明坚</dc:creator>
  <cp:lastModifiedBy>黄 裕涛</cp:lastModifiedBy>
  <cp:revision>198</cp:revision>
  <dcterms:created xsi:type="dcterms:W3CDTF">2013-08-27T02:58:45Z</dcterms:created>
  <dcterms:modified xsi:type="dcterms:W3CDTF">2018-09-20T06:33:31Z</dcterms:modified>
</cp:coreProperties>
</file>