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30"/>
  </p:notesMasterIdLst>
  <p:handoutMasterIdLst>
    <p:handoutMasterId r:id="rId31"/>
  </p:handoutMasterIdLst>
  <p:sldIdLst>
    <p:sldId id="323" r:id="rId2"/>
    <p:sldId id="346" r:id="rId3"/>
    <p:sldId id="449" r:id="rId4"/>
    <p:sldId id="434" r:id="rId5"/>
    <p:sldId id="363" r:id="rId6"/>
    <p:sldId id="393" r:id="rId7"/>
    <p:sldId id="437" r:id="rId8"/>
    <p:sldId id="438" r:id="rId9"/>
    <p:sldId id="439" r:id="rId10"/>
    <p:sldId id="435" r:id="rId11"/>
    <p:sldId id="436" r:id="rId12"/>
    <p:sldId id="444" r:id="rId13"/>
    <p:sldId id="443" r:id="rId14"/>
    <p:sldId id="454" r:id="rId15"/>
    <p:sldId id="455" r:id="rId16"/>
    <p:sldId id="450" r:id="rId17"/>
    <p:sldId id="458" r:id="rId18"/>
    <p:sldId id="456" r:id="rId19"/>
    <p:sldId id="451" r:id="rId20"/>
    <p:sldId id="460" r:id="rId21"/>
    <p:sldId id="462" r:id="rId22"/>
    <p:sldId id="459" r:id="rId23"/>
    <p:sldId id="461" r:id="rId24"/>
    <p:sldId id="452" r:id="rId25"/>
    <p:sldId id="463" r:id="rId26"/>
    <p:sldId id="453" r:id="rId27"/>
    <p:sldId id="343" r:id="rId28"/>
    <p:sldId id="326" r:id="rId2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00"/>
    <a:srgbClr val="6666FF"/>
    <a:srgbClr val="BC5EBE"/>
    <a:srgbClr val="6C9D5F"/>
    <a:srgbClr val="6600CC"/>
    <a:srgbClr val="008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38" autoAdjust="0"/>
    <p:restoredTop sz="61041" autoAdjust="0"/>
  </p:normalViewPr>
  <p:slideViewPr>
    <p:cSldViewPr>
      <p:cViewPr varScale="1">
        <p:scale>
          <a:sx n="104" d="100"/>
          <a:sy n="104" d="100"/>
        </p:scale>
        <p:origin x="13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fld id="{F11C6D42-B5AF-46A0-9C08-43C52712909D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 eaLnBrk="0" hangingPunct="0">
              <a:defRPr sz="13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 eaLnBrk="0" hangingPunct="0">
              <a:defRPr sz="1300" b="0"/>
            </a:lvl1pPr>
          </a:lstStyle>
          <a:p>
            <a:fld id="{23C81572-99A3-4E0F-A736-1C7D6767B0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405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defTabSz="955675">
              <a:defRPr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2" tIns="47746" rIns="95492" bIns="4774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 b="0">
                <a:ea typeface="宋体" panose="02010600030101010101" pitchFamily="2" charset="-122"/>
              </a:defRPr>
            </a:lvl1pPr>
          </a:lstStyle>
          <a:p>
            <a:fld id="{3E3C12BA-9F9B-491D-92DF-AA48CA3A5F6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528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3860800"/>
            <a:ext cx="3567113" cy="29972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3860800"/>
            <a:ext cx="9145588" cy="2997200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78475" y="0"/>
            <a:ext cx="3565525" cy="213360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215106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8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76250"/>
            <a:ext cx="11525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0200" y="4340225"/>
            <a:ext cx="3776663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 smtClean="0">
                <a:solidFill>
                  <a:srgbClr val="180018"/>
                </a:solidFill>
                <a:latin typeface="Arial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850" y="2174875"/>
            <a:ext cx="8569325" cy="1614488"/>
          </a:xfrm>
        </p:spPr>
        <p:txBody>
          <a:bodyPr/>
          <a:lstStyle>
            <a:lvl1pPr algn="ctr">
              <a:defRPr sz="3600" cap="none" smtClean="0">
                <a:latin typeface="Arial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975" y="6453188"/>
            <a:ext cx="2133600" cy="268287"/>
          </a:xfrm>
        </p:spPr>
        <p:txBody>
          <a:bodyPr/>
          <a:lstStyle>
            <a:lvl1pPr>
              <a:defRPr b="0" smtClean="0"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defRPr>
            </a:lvl1pPr>
          </a:lstStyle>
          <a:p>
            <a:pPr>
              <a:defRPr/>
            </a:pPr>
            <a:fld id="{F8963BDC-1D37-447F-AB17-2E81CB6FBFD1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24525" y="6453188"/>
            <a:ext cx="2592388" cy="268287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r>
              <a:rPr lang="zh-CN" altLang="en-US"/>
              <a:t>信息安全导论</a:t>
            </a:r>
            <a:r>
              <a:rPr lang="en-US" altLang="zh-CN"/>
              <a:t>, </a:t>
            </a:r>
            <a:r>
              <a:rPr lang="zh-CN" altLang="en-US"/>
              <a:t>胡海波</a:t>
            </a:r>
          </a:p>
        </p:txBody>
      </p:sp>
    </p:spTree>
    <p:extLst>
      <p:ext uri="{BB962C8B-B14F-4D97-AF65-F5344CB8AC3E}">
        <p14:creationId xmlns:p14="http://schemas.microsoft.com/office/powerpoint/2010/main" val="1901389681"/>
      </p:ext>
    </p:extLst>
  </p:cSld>
  <p:clrMapOvr>
    <a:masterClrMapping/>
  </p:clrMapOvr>
  <p:transition spd="slow">
    <p:wipe/>
    <p:sndAc>
      <p:stSnd>
        <p:snd r:embed="rId1" name="suction.wav"/>
      </p:stSnd>
    </p:sndAc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>
          <a:xfrm>
            <a:off x="-3175" y="6453188"/>
            <a:ext cx="3575050" cy="404812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-1588" y="6453188"/>
            <a:ext cx="9145588" cy="404812"/>
          </a:xfrm>
          <a:custGeom>
            <a:avLst/>
            <a:gdLst>
              <a:gd name="T0" fmla="*/ 0 w 3352800"/>
              <a:gd name="T1" fmla="*/ 620689 h 527584"/>
              <a:gd name="T2" fmla="*/ 2041150 w 3352800"/>
              <a:gd name="T3" fmla="*/ 0 h 527584"/>
              <a:gd name="T4" fmla="*/ 9146380 w 3352800"/>
              <a:gd name="T5" fmla="*/ 319 h 527584"/>
              <a:gd name="T6" fmla="*/ 9146380 w 3352800"/>
              <a:gd name="T7" fmla="*/ 620689 h 527584"/>
              <a:gd name="T8" fmla="*/ 0 w 3352800"/>
              <a:gd name="T9" fmla="*/ 620689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6" name="Freeform 8"/>
          <p:cNvSpPr/>
          <p:nvPr/>
        </p:nvSpPr>
        <p:spPr>
          <a:xfrm rot="10800000">
            <a:off x="5580063" y="-17463"/>
            <a:ext cx="3565525" cy="9255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0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rot="10800000">
            <a:off x="0" y="-17463"/>
            <a:ext cx="9145588" cy="925513"/>
          </a:xfrm>
          <a:custGeom>
            <a:avLst/>
            <a:gdLst>
              <a:gd name="T0" fmla="*/ 0 w 3352800"/>
              <a:gd name="T1" fmla="*/ 926796 h 527584"/>
              <a:gd name="T2" fmla="*/ 2041150 w 3352800"/>
              <a:gd name="T3" fmla="*/ 0 h 527584"/>
              <a:gd name="T4" fmla="*/ 9146380 w 3352800"/>
              <a:gd name="T5" fmla="*/ 476 h 527584"/>
              <a:gd name="T6" fmla="*/ 9146380 w 3352800"/>
              <a:gd name="T7" fmla="*/ 926796 h 527584"/>
              <a:gd name="T8" fmla="*/ 0 w 3352800"/>
              <a:gd name="T9" fmla="*/ 926796 h 527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rgbClr val="7A7AA6">
              <a:alpha val="80000"/>
            </a:srgbClr>
          </a:solidFill>
          <a:ln w="25400" cap="flat" cmpd="sng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8" name="Picture 17" descr="wik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13" y="61913"/>
            <a:ext cx="7191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12F66C-6D96-4535-A0DC-BBD350E69607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47909D-8AA0-451A-B0EC-E5DC930D62DD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245835"/>
      </p:ext>
    </p:extLst>
  </p:cSld>
  <p:clrMapOvr>
    <a:masterClrMapping/>
  </p:clrMapOvr>
  <p:transition spd="slow">
    <p:wipe/>
    <p:sndAc>
      <p:stSnd>
        <p:snd r:embed="rId1" name="suction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981075"/>
            <a:ext cx="8713788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Click to edit Master text styles</a:t>
            </a:r>
          </a:p>
          <a:p>
            <a:pPr lvl="2"/>
            <a:r>
              <a:rPr lang="en-GB" altLang="zh-CN" smtClean="0"/>
              <a:t>Second level</a:t>
            </a:r>
          </a:p>
          <a:p>
            <a:pPr lvl="3"/>
            <a:r>
              <a:rPr lang="en-GB" altLang="zh-CN" smtClean="0"/>
              <a:t>Third level</a:t>
            </a:r>
          </a:p>
          <a:p>
            <a:pPr lvl="4"/>
            <a:r>
              <a:rPr lang="en-GB" altLang="zh-CN" smtClean="0"/>
              <a:t>Fourth level</a:t>
            </a:r>
          </a:p>
          <a:p>
            <a:pPr lvl="4"/>
            <a:r>
              <a:rPr lang="en-GB" altLang="zh-CN" smtClean="0"/>
              <a:t>Fifth level</a:t>
            </a:r>
            <a:endParaRPr lang="en-US" altLang="zh-CN" smtClean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5834063" cy="5476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GB" smtClean="0"/>
              <a:t>Click to edit Master title style</a:t>
            </a:r>
            <a:endParaRPr lang="en-US" altLang="zh-CN" smtClean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7125" y="425450"/>
            <a:ext cx="288925" cy="26670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fld id="{CFBC0699-55C5-4BAF-8508-0C7474EE9EE8}" type="slidenum">
              <a:rPr lang="en-US" altLang="zh-CN"/>
              <a:pPr/>
              <a:t>‹#›</a:t>
            </a:fld>
            <a:r>
              <a:rPr lang="en-US" altLang="zh-CN" b="0"/>
              <a:t> 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214438" y="6545263"/>
            <a:ext cx="2133600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fld id="{B370B2D0-9252-4E1B-BD1F-B66C5AA9332E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37038" y="6545263"/>
            <a:ext cx="4367212" cy="2682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spd="slow">
    <p:wipe/>
    <p:sndAc>
      <p:stSnd>
        <p:snd r:embed="rId4" name="suction.wav"/>
      </p:stSnd>
    </p:sndAc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800"/>
        </a:spcBef>
        <a:spcAft>
          <a:spcPct val="0"/>
        </a:spcAft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+mn-cs"/>
        </a:defRPr>
      </a:lvl2pPr>
      <a:lvl3pPr marL="4016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630238" indent="-163513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858838" indent="-173038" algn="l" rtl="0" eaLnBrk="0" fontAlgn="base" hangingPunct="0">
        <a:lnSpc>
          <a:spcPct val="120000"/>
        </a:lnSpc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png"/><Relationship Id="rId5" Type="http://schemas.openxmlformats.org/officeDocument/2006/relationships/image" Target="../media/image18.emf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7.bin"/><Relationship Id="rId4" Type="http://schemas.openxmlformats.org/officeDocument/2006/relationships/audio" Target="../media/audio3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audio" Target="../media/audio1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K:\&#20449;&#24687;&#23433;&#20840;&#23548;&#35770;2016\video\&#26032;&#38395;.wmv" TargetMode="External"/><Relationship Id="rId1" Type="http://schemas.microsoft.com/office/2007/relationships/media" Target="file:///K:\&#20449;&#24687;&#23433;&#20840;&#23548;&#35770;2016\video\&#26032;&#38395;.wmv" TargetMode="External"/><Relationship Id="rId5" Type="http://schemas.openxmlformats.org/officeDocument/2006/relationships/image" Target="../media/image8.png"/><Relationship Id="rId4" Type="http://schemas.openxmlformats.org/officeDocument/2006/relationships/audio" Target="../media/audio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0" Type="http://schemas.openxmlformats.org/officeDocument/2006/relationships/image" Target="../media/image15.jpe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/>
          </p:cNvSpPr>
          <p:nvPr>
            <p:ph type="ctrTitle"/>
          </p:nvPr>
        </p:nvSpPr>
        <p:spPr bwMode="auto">
          <a:xfrm>
            <a:off x="323850" y="2205038"/>
            <a:ext cx="8569325" cy="16081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>
                <a:solidFill>
                  <a:srgbClr val="660033"/>
                </a:solidFill>
              </a:rPr>
              <a:t>Lecture 7: </a:t>
            </a:r>
            <a:r>
              <a:rPr lang="en-US" altLang="en-US" sz="4800" b="1">
                <a:solidFill>
                  <a:srgbClr val="660033"/>
                </a:solidFill>
              </a:rPr>
              <a:t>Block Cipher Modes of Operation</a:t>
            </a:r>
            <a:endParaRPr lang="zh-CN" altLang="en-US" sz="4800" b="1">
              <a:solidFill>
                <a:srgbClr val="660033"/>
              </a:solidFill>
            </a:endParaRP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179388" y="188913"/>
            <a:ext cx="6048375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An Introduction to</a:t>
            </a: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 </a:t>
            </a:r>
            <a:b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</a:br>
            <a:r>
              <a:rPr lang="en-US" altLang="zh-CN" sz="36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微软雅黑" pitchFamily="34" charset="-122"/>
              </a:rPr>
              <a:t>Information Security</a:t>
            </a:r>
          </a:p>
        </p:txBody>
      </p:sp>
      <p:sp>
        <p:nvSpPr>
          <p:cNvPr id="6" name="Rectangle 5"/>
          <p:cNvSpPr txBox="1">
            <a:spLocks/>
          </p:cNvSpPr>
          <p:nvPr/>
        </p:nvSpPr>
        <p:spPr bwMode="auto">
          <a:xfrm>
            <a:off x="3563888" y="4581128"/>
            <a:ext cx="4896099" cy="1584176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ts val="800"/>
              </a:spcBef>
              <a:spcAft>
                <a:spcPct val="0"/>
              </a:spcAft>
              <a:buFont typeface="Wingdings" panose="05000000000000000000" pitchFamily="2" charset="2"/>
              <a:buNone/>
              <a:defRPr sz="3200" b="1" kern="1200" smtClean="0">
                <a:solidFill>
                  <a:srgbClr val="180018"/>
                </a:solidFill>
                <a:latin typeface="Arial" charset="0"/>
                <a:ea typeface="+mn-ea"/>
                <a:cs typeface="+mn-cs"/>
              </a:defRPr>
            </a:lvl1pPr>
            <a:lvl2pPr marL="173038" indent="-17303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+mn-cs"/>
              </a:defRPr>
            </a:lvl2pPr>
            <a:lvl3pPr marL="4016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630238" indent="-163513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858838" indent="-173038" algn="l" rtl="0" eaLnBrk="0" fontAlgn="base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School of Big Data and Software Engineering, CQU</a:t>
            </a:r>
          </a:p>
          <a:p>
            <a:pPr eaLnBrk="1" hangingPunct="1">
              <a:lnSpc>
                <a:spcPct val="100000"/>
              </a:lnSpc>
              <a:defRPr/>
            </a:pPr>
            <a:r>
              <a:rPr lang="en-US" altLang="zh-CN" sz="240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Lucida Calligraphy" pitchFamily="66" charset="0"/>
              </a:rPr>
              <a:t>Fall, 2018</a:t>
            </a:r>
            <a:endParaRPr lang="zh-CN" altLang="en-US" sz="24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Lucida Calligraphy" pitchFamily="66" charset="0"/>
            </a:endParaRPr>
          </a:p>
        </p:txBody>
      </p:sp>
    </p:spTree>
  </p:cSld>
  <p:clrMapOvr>
    <a:masterClrMapping/>
  </p:clrMapOvr>
  <p:transition advTm="6922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8659DCF-7867-4A08-B71E-1020DEA146FA}" type="slidenum">
              <a:rPr lang="en-US" altLang="zh-CN">
                <a:solidFill>
                  <a:srgbClr val="FFFF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A2EF46E-3C84-48AE-85D7-F5314CFD4228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44066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4583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7085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  <a:endParaRPr lang="zh-CN" altLang="en-US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4675"/>
            <a:ext cx="4779962" cy="5048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grpSp>
        <p:nvGrpSpPr>
          <p:cNvPr id="24586" name="Group 7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459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4587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8" name="Group 15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4589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2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4594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BD5C61F-3B94-45CC-91A3-07B4EA678903}" type="slidenum">
              <a:rPr lang="en-US" altLang="zh-CN">
                <a:solidFill>
                  <a:srgbClr val="FFFF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63D3094-D425-4E1A-89BC-E514A099F080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509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zh-CN" sz="2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ltGray">
          <a:xfrm rot="10800000">
            <a:off x="2051050" y="1530350"/>
            <a:ext cx="5832475" cy="4635500"/>
          </a:xfrm>
          <a:prstGeom prst="rightArrow">
            <a:avLst>
              <a:gd name="adj1" fmla="val 79306"/>
              <a:gd name="adj2" fmla="val 31164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blackWhite">
          <a:xfrm>
            <a:off x="3455988" y="2066925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2.1 Electronic Codebook (ECB)</a:t>
            </a: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blackWhite">
          <a:xfrm>
            <a:off x="3455988" y="2781300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699D5F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2.2 Cipher Block Chaining (CBC)</a:t>
            </a: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blackWhite">
          <a:xfrm>
            <a:off x="3455988" y="3502025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69804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2.3 Cipher Feedback (CFB)</a:t>
            </a: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blackWhite">
          <a:xfrm>
            <a:off x="3455988" y="4222750"/>
            <a:ext cx="4324350" cy="661988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2.4 Output Feedback (OFB)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blackWhite">
          <a:xfrm>
            <a:off x="3455988" y="4941888"/>
            <a:ext cx="4324350" cy="661987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006600"/>
              </a:gs>
              <a:gs pos="100000">
                <a:srgbClr val="006600">
                  <a:gamma/>
                  <a:tint val="69804"/>
                  <a:invGamma/>
                </a:srgb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zh-CN">
                <a:solidFill>
                  <a:schemeClr val="bg1"/>
                </a:solidFill>
                <a:ea typeface="宋体" panose="02010600030101010101" pitchFamily="2" charset="-122"/>
              </a:rPr>
              <a:t>2.5 Counter (CTR)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9833C1-34C0-4DD3-BE92-9E65C74CD75A}" type="slidenum">
              <a:rPr lang="en-US" altLang="zh-CN">
                <a:solidFill>
                  <a:srgbClr val="FFFF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09129D2-3FB0-449C-9DCA-15BB5339523F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635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Symmetric-key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encipherment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can be done using modern block ciphers. 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Modes of operation have been devised to encipher text of any size employing either DES or AES. </a:t>
            </a:r>
          </a:p>
          <a:p>
            <a:pPr eaLnBrk="1" hangingPunct="1"/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 essence(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实质上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a </a:t>
            </a:r>
            <a:r>
              <a:rPr lang="en-US" altLang="zh-CN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mode of operation 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 technique for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enhancing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增强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the effect of a cryptographic algorithm or adapting the algorithm for an application, such as applying a block cipher to a sequence of data blocks of </a:t>
            </a:r>
            <a:r>
              <a:rPr lang="en-US" altLang="zh-CN" sz="1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stream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pPr eaLnBrk="1" hangingPunct="1"/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1127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1277" name="Picture 13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32263"/>
            <a:ext cx="7993062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6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6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6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888457D-D35B-4341-AF61-E79EE1B00020}" type="slidenum">
              <a:rPr lang="en-US" altLang="zh-CN">
                <a:solidFill>
                  <a:srgbClr val="FFFF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910044FA-E729-456E-A248-C8FF17C5E126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CodeBook (</a:t>
            </a:r>
            <a:r>
              <a:rPr lang="zh-CN" altLang="en-US" sz="1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电子密码本模式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: simplest mode</a:t>
            </a: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Each block of plaintext is encoded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independently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独立地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using the same key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2465388" y="3252788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</a:p>
        </p:txBody>
      </p:sp>
      <p:grpSp>
        <p:nvGrpSpPr>
          <p:cNvPr id="10255" name="Group 15"/>
          <p:cNvGrpSpPr>
            <a:grpSpLocks/>
          </p:cNvGrpSpPr>
          <p:nvPr/>
        </p:nvGrpSpPr>
        <p:grpSpPr bwMode="auto">
          <a:xfrm>
            <a:off x="2236788" y="4273550"/>
            <a:ext cx="1676400" cy="609600"/>
            <a:chOff x="912" y="1920"/>
            <a:chExt cx="1056" cy="384"/>
          </a:xfrm>
        </p:grpSpPr>
        <p:grpSp>
          <p:nvGrpSpPr>
            <p:cNvPr id="10256" name="Group 16"/>
            <p:cNvGrpSpPr>
              <a:grpSpLocks/>
            </p:cNvGrpSpPr>
            <p:nvPr/>
          </p:nvGrpSpPr>
          <p:grpSpPr bwMode="auto">
            <a:xfrm>
              <a:off x="1344" y="1920"/>
              <a:ext cx="624" cy="384"/>
              <a:chOff x="1488" y="1920"/>
              <a:chExt cx="624" cy="384"/>
            </a:xfrm>
          </p:grpSpPr>
          <p:sp>
            <p:nvSpPr>
              <p:cNvPr id="10257" name="Rectangle 17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Rectangle 18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59" name="Text Box 19"/>
            <p:cNvSpPr txBox="1">
              <a:spLocks noChangeArrowheads="1"/>
            </p:cNvSpPr>
            <p:nvPr/>
          </p:nvSpPr>
          <p:spPr bwMode="auto">
            <a:xfrm>
              <a:off x="912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60" name="Line 20"/>
            <p:cNvSpPr>
              <a:spLocks noChangeShapeType="1"/>
            </p:cNvSpPr>
            <p:nvPr/>
          </p:nvSpPr>
          <p:spPr bwMode="auto">
            <a:xfrm>
              <a:off x="1152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61" name="Group 21"/>
          <p:cNvGrpSpPr>
            <a:grpSpLocks/>
          </p:cNvGrpSpPr>
          <p:nvPr/>
        </p:nvGrpSpPr>
        <p:grpSpPr bwMode="auto">
          <a:xfrm>
            <a:off x="3074988" y="2749550"/>
            <a:ext cx="1295400" cy="1524000"/>
            <a:chOff x="1440" y="960"/>
            <a:chExt cx="816" cy="960"/>
          </a:xfrm>
        </p:grpSpPr>
        <p:grpSp>
          <p:nvGrpSpPr>
            <p:cNvPr id="10262" name="Group 22"/>
            <p:cNvGrpSpPr>
              <a:grpSpLocks/>
            </p:cNvGrpSpPr>
            <p:nvPr/>
          </p:nvGrpSpPr>
          <p:grpSpPr bwMode="auto">
            <a:xfrm>
              <a:off x="1440" y="960"/>
              <a:ext cx="816" cy="624"/>
              <a:chOff x="1440" y="960"/>
              <a:chExt cx="816" cy="624"/>
            </a:xfrm>
          </p:grpSpPr>
          <p:sp>
            <p:nvSpPr>
              <p:cNvPr id="10263" name="Rectangle 23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first 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64" name="Text Box 24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6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C9D5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1</a:t>
                </a:r>
              </a:p>
            </p:txBody>
          </p:sp>
        </p:grpSp>
        <p:sp>
          <p:nvSpPr>
            <p:cNvPr id="10265" name="Line 25"/>
            <p:cNvSpPr>
              <a:spLocks noChangeShapeType="1"/>
            </p:cNvSpPr>
            <p:nvPr/>
          </p:nvSpPr>
          <p:spPr bwMode="auto">
            <a:xfrm>
              <a:off x="1632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66" name="Group 26"/>
          <p:cNvGrpSpPr>
            <a:grpSpLocks/>
          </p:cNvGrpSpPr>
          <p:nvPr/>
        </p:nvGrpSpPr>
        <p:grpSpPr bwMode="auto">
          <a:xfrm>
            <a:off x="4429125" y="2749550"/>
            <a:ext cx="1295400" cy="1524000"/>
            <a:chOff x="2208" y="960"/>
            <a:chExt cx="816" cy="960"/>
          </a:xfrm>
        </p:grpSpPr>
        <p:grpSp>
          <p:nvGrpSpPr>
            <p:cNvPr id="10267" name="Group 27"/>
            <p:cNvGrpSpPr>
              <a:grpSpLocks/>
            </p:cNvGrpSpPr>
            <p:nvPr/>
          </p:nvGrpSpPr>
          <p:grpSpPr bwMode="auto">
            <a:xfrm>
              <a:off x="2208" y="960"/>
              <a:ext cx="816" cy="624"/>
              <a:chOff x="1440" y="960"/>
              <a:chExt cx="816" cy="624"/>
            </a:xfrm>
          </p:grpSpPr>
          <p:sp>
            <p:nvSpPr>
              <p:cNvPr id="10268" name="Rectangle 28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second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69" name="Text Box 29"/>
              <p:cNvSpPr txBox="1">
                <a:spLocks noChangeArrowheads="1"/>
              </p:cNvSpPr>
              <p:nvPr/>
            </p:nvSpPr>
            <p:spPr bwMode="auto">
              <a:xfrm>
                <a:off x="1536" y="960"/>
                <a:ext cx="66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C9D5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2</a:t>
                </a:r>
              </a:p>
            </p:txBody>
          </p:sp>
        </p:grpSp>
        <p:sp>
          <p:nvSpPr>
            <p:cNvPr id="10270" name="Line 30"/>
            <p:cNvSpPr>
              <a:spLocks noChangeShapeType="1"/>
            </p:cNvSpPr>
            <p:nvPr/>
          </p:nvSpPr>
          <p:spPr bwMode="auto">
            <a:xfrm>
              <a:off x="2736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119563" y="4273550"/>
            <a:ext cx="1676400" cy="1676400"/>
            <a:chOff x="2016" y="1920"/>
            <a:chExt cx="1056" cy="1056"/>
          </a:xfrm>
        </p:grpSpPr>
        <p:sp>
          <p:nvSpPr>
            <p:cNvPr id="10272" name="Rectangle 32"/>
            <p:cNvSpPr>
              <a:spLocks noChangeArrowheads="1"/>
            </p:cNvSpPr>
            <p:nvPr/>
          </p:nvSpPr>
          <p:spPr bwMode="auto">
            <a:xfrm>
              <a:off x="2208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second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grpSp>
          <p:nvGrpSpPr>
            <p:cNvPr id="10273" name="Group 33"/>
            <p:cNvGrpSpPr>
              <a:grpSpLocks/>
            </p:cNvGrpSpPr>
            <p:nvPr/>
          </p:nvGrpSpPr>
          <p:grpSpPr bwMode="auto">
            <a:xfrm>
              <a:off x="2448" y="1920"/>
              <a:ext cx="624" cy="384"/>
              <a:chOff x="1488" y="1920"/>
              <a:chExt cx="624" cy="384"/>
            </a:xfrm>
          </p:grpSpPr>
          <p:sp>
            <p:nvSpPr>
              <p:cNvPr id="10274" name="Rectangle 34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5" name="Rectangle 35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76" name="Text Box 36"/>
            <p:cNvSpPr txBox="1">
              <a:spLocks noChangeArrowheads="1"/>
            </p:cNvSpPr>
            <p:nvPr/>
          </p:nvSpPr>
          <p:spPr bwMode="auto">
            <a:xfrm>
              <a:off x="2016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2736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9" name="Group 39"/>
          <p:cNvGrpSpPr>
            <a:grpSpLocks/>
          </p:cNvGrpSpPr>
          <p:nvPr/>
        </p:nvGrpSpPr>
        <p:grpSpPr bwMode="auto">
          <a:xfrm>
            <a:off x="5894388" y="2771775"/>
            <a:ext cx="2133600" cy="1501775"/>
            <a:chOff x="3216" y="974"/>
            <a:chExt cx="1344" cy="946"/>
          </a:xfrm>
        </p:grpSpPr>
        <p:grpSp>
          <p:nvGrpSpPr>
            <p:cNvPr id="10280" name="Group 40"/>
            <p:cNvGrpSpPr>
              <a:grpSpLocks/>
            </p:cNvGrpSpPr>
            <p:nvPr/>
          </p:nvGrpSpPr>
          <p:grpSpPr bwMode="auto">
            <a:xfrm>
              <a:off x="3744" y="974"/>
              <a:ext cx="816" cy="610"/>
              <a:chOff x="1440" y="974"/>
              <a:chExt cx="816" cy="610"/>
            </a:xfrm>
          </p:grpSpPr>
          <p:sp>
            <p:nvSpPr>
              <p:cNvPr id="10281" name="Rectangle 41"/>
              <p:cNvSpPr>
                <a:spLocks noChangeArrowheads="1"/>
              </p:cNvSpPr>
              <p:nvPr/>
            </p:nvSpPr>
            <p:spPr bwMode="auto">
              <a:xfrm>
                <a:off x="1440" y="1200"/>
                <a:ext cx="816" cy="384"/>
              </a:xfrm>
              <a:prstGeom prst="rect">
                <a:avLst/>
              </a:prstGeom>
              <a:gradFill rotWithShape="0">
                <a:gsLst>
                  <a:gs pos="0">
                    <a:srgbClr val="6C9D5F">
                      <a:gamma/>
                      <a:tint val="73725"/>
                      <a:invGamma/>
                    </a:srgbClr>
                  </a:gs>
                  <a:gs pos="100000">
                    <a:srgbClr val="6C9D5F"/>
                  </a:gs>
                </a:gsLst>
                <a:path path="shape">
                  <a:fillToRect l="50000" t="50000" r="50000" b="50000"/>
                </a:path>
              </a:gra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The </a:t>
                </a:r>
                <a:r>
                  <a:rPr kumimoji="1" lang="en-US" altLang="zh-CN" sz="1600" i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n</a:t>
                </a:r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th</a:t>
                </a:r>
              </a:p>
              <a:p>
                <a:pPr algn="ctr"/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m-bit of P</a:t>
                </a:r>
              </a:p>
            </p:txBody>
          </p:sp>
          <p:sp>
            <p:nvSpPr>
              <p:cNvPr id="10282" name="Text Box 42"/>
              <p:cNvSpPr txBox="1">
                <a:spLocks noChangeArrowheads="1"/>
              </p:cNvSpPr>
              <p:nvPr/>
            </p:nvSpPr>
            <p:spPr bwMode="auto">
              <a:xfrm>
                <a:off x="1536" y="974"/>
                <a:ext cx="65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600">
                    <a:solidFill>
                      <a:srgbClr val="99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Time = N</a:t>
                </a:r>
              </a:p>
            </p:txBody>
          </p:sp>
        </p:grpSp>
        <p:sp>
          <p:nvSpPr>
            <p:cNvPr id="10283" name="Oval 43"/>
            <p:cNvSpPr>
              <a:spLocks noChangeArrowheads="1"/>
            </p:cNvSpPr>
            <p:nvPr/>
          </p:nvSpPr>
          <p:spPr bwMode="auto">
            <a:xfrm>
              <a:off x="3216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4" name="Oval 44"/>
            <p:cNvSpPr>
              <a:spLocks noChangeArrowheads="1"/>
            </p:cNvSpPr>
            <p:nvPr/>
          </p:nvSpPr>
          <p:spPr bwMode="auto">
            <a:xfrm>
              <a:off x="3360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5" name="Oval 45"/>
            <p:cNvSpPr>
              <a:spLocks noChangeArrowheads="1"/>
            </p:cNvSpPr>
            <p:nvPr/>
          </p:nvSpPr>
          <p:spPr bwMode="auto">
            <a:xfrm>
              <a:off x="3504" y="1344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4176" y="1584"/>
              <a:ext cx="0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87" name="Group 47"/>
          <p:cNvGrpSpPr>
            <a:grpSpLocks/>
          </p:cNvGrpSpPr>
          <p:nvPr/>
        </p:nvGrpSpPr>
        <p:grpSpPr bwMode="auto">
          <a:xfrm>
            <a:off x="5894388" y="4273550"/>
            <a:ext cx="2133600" cy="1676400"/>
            <a:chOff x="3216" y="1920"/>
            <a:chExt cx="1344" cy="1056"/>
          </a:xfrm>
        </p:grpSpPr>
        <p:sp>
          <p:nvSpPr>
            <p:cNvPr id="10288" name="Rectangle 48"/>
            <p:cNvSpPr>
              <a:spLocks noChangeArrowheads="1"/>
            </p:cNvSpPr>
            <p:nvPr/>
          </p:nvSpPr>
          <p:spPr bwMode="auto">
            <a:xfrm>
              <a:off x="3744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</a:t>
              </a:r>
              <a:r>
                <a:rPr kumimoji="1" lang="en-US" altLang="zh-CN" sz="1600" i="1">
                  <a:solidFill>
                    <a:srgbClr val="00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n</a:t>
              </a:r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sp>
          <p:nvSpPr>
            <p:cNvPr id="10289" name="Oval 49"/>
            <p:cNvSpPr>
              <a:spLocks noChangeArrowheads="1"/>
            </p:cNvSpPr>
            <p:nvPr/>
          </p:nvSpPr>
          <p:spPr bwMode="auto">
            <a:xfrm>
              <a:off x="3216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0" name="Oval 50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1" name="Oval 51"/>
            <p:cNvSpPr>
              <a:spLocks noChangeArrowheads="1"/>
            </p:cNvSpPr>
            <p:nvPr/>
          </p:nvSpPr>
          <p:spPr bwMode="auto">
            <a:xfrm>
              <a:off x="3504" y="2736"/>
              <a:ext cx="96" cy="9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292" name="Group 52"/>
            <p:cNvGrpSpPr>
              <a:grpSpLocks/>
            </p:cNvGrpSpPr>
            <p:nvPr/>
          </p:nvGrpSpPr>
          <p:grpSpPr bwMode="auto">
            <a:xfrm>
              <a:off x="3888" y="1920"/>
              <a:ext cx="624" cy="384"/>
              <a:chOff x="1488" y="1920"/>
              <a:chExt cx="624" cy="384"/>
            </a:xfrm>
          </p:grpSpPr>
          <p:sp>
            <p:nvSpPr>
              <p:cNvPr id="10293" name="Rectangle 5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Rectangle 5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160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encrypt</a:t>
                </a:r>
              </a:p>
            </p:txBody>
          </p:sp>
        </p:grpSp>
        <p:sp>
          <p:nvSpPr>
            <p:cNvPr id="10295" name="Text Box 55"/>
            <p:cNvSpPr txBox="1">
              <a:spLocks noChangeArrowheads="1"/>
            </p:cNvSpPr>
            <p:nvPr/>
          </p:nvSpPr>
          <p:spPr bwMode="auto">
            <a:xfrm>
              <a:off x="3456" y="19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>
              <a:off x="369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7" name="Line 57"/>
            <p:cNvSpPr>
              <a:spLocks noChangeShapeType="1"/>
            </p:cNvSpPr>
            <p:nvPr/>
          </p:nvSpPr>
          <p:spPr bwMode="auto">
            <a:xfrm>
              <a:off x="4176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98" name="Group 58"/>
          <p:cNvGrpSpPr>
            <a:grpSpLocks/>
          </p:cNvGrpSpPr>
          <p:nvPr/>
        </p:nvGrpSpPr>
        <p:grpSpPr bwMode="auto">
          <a:xfrm>
            <a:off x="2465388" y="4883150"/>
            <a:ext cx="1905000" cy="1066800"/>
            <a:chOff x="1056" y="2304"/>
            <a:chExt cx="1200" cy="672"/>
          </a:xfrm>
        </p:grpSpPr>
        <p:sp>
          <p:nvSpPr>
            <p:cNvPr id="10299" name="Line 59"/>
            <p:cNvSpPr>
              <a:spLocks noChangeShapeType="1"/>
            </p:cNvSpPr>
            <p:nvPr/>
          </p:nvSpPr>
          <p:spPr bwMode="auto">
            <a:xfrm>
              <a:off x="1632" y="2304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300" name="Rectangle 60"/>
            <p:cNvSpPr>
              <a:spLocks noChangeArrowheads="1"/>
            </p:cNvSpPr>
            <p:nvPr/>
          </p:nvSpPr>
          <p:spPr bwMode="auto">
            <a:xfrm>
              <a:off x="1440" y="2592"/>
              <a:ext cx="816" cy="384"/>
            </a:xfrm>
            <a:prstGeom prst="rect">
              <a:avLst/>
            </a:prstGeom>
            <a:gradFill rotWithShape="0">
              <a:gsLst>
                <a:gs pos="0">
                  <a:srgbClr val="990099">
                    <a:gamma/>
                    <a:tint val="73725"/>
                    <a:invGamma/>
                  </a:srgbClr>
                </a:gs>
                <a:gs pos="100000">
                  <a:srgbClr val="990099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The first </a:t>
              </a:r>
            </a:p>
            <a:p>
              <a:pPr algn="ctr"/>
              <a:r>
                <a:rPr kumimoji="1" lang="en-US" altLang="zh-CN" sz="1600">
                  <a:solidFill>
                    <a:srgbClr val="FF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anose="02010600030101010101" pitchFamily="2" charset="-122"/>
                </a:rPr>
                <a:t>m-bit of C</a:t>
              </a:r>
            </a:p>
          </p:txBody>
        </p:sp>
        <p:sp>
          <p:nvSpPr>
            <p:cNvPr id="10301" name="Text Box 61"/>
            <p:cNvSpPr txBox="1">
              <a:spLocks noChangeArrowheads="1"/>
            </p:cNvSpPr>
            <p:nvPr/>
          </p:nvSpPr>
          <p:spPr bwMode="auto">
            <a:xfrm>
              <a:off x="1056" y="266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10302" name="AutoShape 62"/>
          <p:cNvSpPr>
            <a:spLocks noChangeArrowheads="1"/>
          </p:cNvSpPr>
          <p:nvPr/>
        </p:nvSpPr>
        <p:spPr bwMode="auto">
          <a:xfrm>
            <a:off x="323850" y="4724400"/>
            <a:ext cx="1871663" cy="1081088"/>
          </a:xfrm>
          <a:prstGeom prst="cloudCallout">
            <a:avLst>
              <a:gd name="adj1" fmla="val 61620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Any Problem?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utoUpdateAnimBg="0"/>
      <p:bldP spid="103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24F35F8-9373-44C0-A290-AB69EEE5D76C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6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892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892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CodeBook</a:t>
            </a:r>
            <a:endParaRPr lang="en-US" altLang="zh-CN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3" name="Text Box 61"/>
          <p:cNvSpPr txBox="1">
            <a:spLocks noChangeArrowheads="1"/>
          </p:cNvSpPr>
          <p:nvPr/>
        </p:nvSpPr>
        <p:spPr bwMode="auto">
          <a:xfrm>
            <a:off x="1908175" y="2198688"/>
            <a:ext cx="2016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8000"/>
                </a:solidFill>
              </a:rPr>
              <a:t>attack scenario:</a:t>
            </a:r>
          </a:p>
        </p:txBody>
      </p:sp>
      <p:pic>
        <p:nvPicPr>
          <p:cNvPr id="38984" name="Picture 72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5" name="Picture 73" descr="j043394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792162" cy="7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76" name="Picture 64" descr="j043160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709863"/>
            <a:ext cx="10795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3" name="Picture 71" descr="j043162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2565400"/>
            <a:ext cx="935037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6" name="Picture 74" descr="j043160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084763"/>
            <a:ext cx="792162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8" name="Picture 76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21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9" name="Picture 77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8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87" name="Picture 75" descr="j043265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4948238"/>
            <a:ext cx="928688" cy="92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90" name="Picture 78" descr="j043395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4868863"/>
            <a:ext cx="785812" cy="785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91" name="Rectangle 79"/>
          <p:cNvSpPr>
            <a:spLocks noChangeArrowheads="1"/>
          </p:cNvSpPr>
          <p:nvPr/>
        </p:nvSpPr>
        <p:spPr bwMode="auto">
          <a:xfrm>
            <a:off x="2001838" y="5661025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HR</a:t>
            </a:r>
          </a:p>
        </p:txBody>
      </p:sp>
      <p:grpSp>
        <p:nvGrpSpPr>
          <p:cNvPr id="39016" name="Group 104"/>
          <p:cNvGrpSpPr>
            <a:grpSpLocks/>
          </p:cNvGrpSpPr>
          <p:nvPr/>
        </p:nvGrpSpPr>
        <p:grpSpPr bwMode="auto">
          <a:xfrm>
            <a:off x="7058025" y="5373688"/>
            <a:ext cx="609600" cy="152400"/>
            <a:chOff x="4377" y="3385"/>
            <a:chExt cx="384" cy="96"/>
          </a:xfrm>
        </p:grpSpPr>
        <p:sp>
          <p:nvSpPr>
            <p:cNvPr id="38996" name="Oval 84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7" name="Oval 85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98" name="Oval 86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00" name="Line 88"/>
          <p:cNvSpPr>
            <a:spLocks noChangeShapeType="1"/>
          </p:cNvSpPr>
          <p:nvPr/>
        </p:nvSpPr>
        <p:spPr bwMode="auto">
          <a:xfrm flipV="1">
            <a:off x="2411413" y="3717925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1" name="Line 89"/>
          <p:cNvSpPr>
            <a:spLocks noChangeShapeType="1"/>
          </p:cNvSpPr>
          <p:nvPr/>
        </p:nvSpPr>
        <p:spPr bwMode="auto">
          <a:xfrm>
            <a:off x="2700338" y="3068638"/>
            <a:ext cx="410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2" name="Line 90"/>
          <p:cNvSpPr>
            <a:spLocks noChangeShapeType="1"/>
          </p:cNvSpPr>
          <p:nvPr/>
        </p:nvSpPr>
        <p:spPr bwMode="auto">
          <a:xfrm flipH="1">
            <a:off x="6694488" y="3644900"/>
            <a:ext cx="54133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3" name="Line 91"/>
          <p:cNvSpPr>
            <a:spLocks noChangeShapeType="1"/>
          </p:cNvSpPr>
          <p:nvPr/>
        </p:nvSpPr>
        <p:spPr bwMode="auto">
          <a:xfrm>
            <a:off x="7524750" y="3644900"/>
            <a:ext cx="58261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004" name="Rectangle 92"/>
          <p:cNvSpPr>
            <a:spLocks noChangeArrowheads="1"/>
          </p:cNvSpPr>
          <p:nvPr/>
        </p:nvSpPr>
        <p:spPr bwMode="auto">
          <a:xfrm>
            <a:off x="7883525" y="3427413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bank</a:t>
            </a:r>
          </a:p>
        </p:txBody>
      </p:sp>
      <p:grpSp>
        <p:nvGrpSpPr>
          <p:cNvPr id="39005" name="Group 93"/>
          <p:cNvGrpSpPr>
            <a:grpSpLocks/>
          </p:cNvGrpSpPr>
          <p:nvPr/>
        </p:nvGrpSpPr>
        <p:grpSpPr bwMode="auto">
          <a:xfrm>
            <a:off x="4645025" y="2781300"/>
            <a:ext cx="1008063" cy="863600"/>
            <a:chOff x="2926" y="1752"/>
            <a:chExt cx="635" cy="544"/>
          </a:xfrm>
        </p:grpSpPr>
        <p:pic>
          <p:nvPicPr>
            <p:cNvPr id="38975" name="Picture 63" descr="j043158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" y="1752"/>
              <a:ext cx="544" cy="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974" name="Picture 62" descr="j043149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1888"/>
              <a:ext cx="363" cy="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006" name="Rectangle 94"/>
          <p:cNvSpPr>
            <a:spLocks noChangeArrowheads="1"/>
          </p:cNvSpPr>
          <p:nvPr/>
        </p:nvSpPr>
        <p:spPr bwMode="auto">
          <a:xfrm>
            <a:off x="2627313" y="3429000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accountant</a:t>
            </a:r>
          </a:p>
        </p:txBody>
      </p:sp>
      <p:sp>
        <p:nvSpPr>
          <p:cNvPr id="39007" name="Rectangle 95"/>
          <p:cNvSpPr>
            <a:spLocks noChangeArrowheads="1"/>
          </p:cNvSpPr>
          <p:nvPr/>
        </p:nvSpPr>
        <p:spPr bwMode="auto">
          <a:xfrm>
            <a:off x="7091363" y="5734050"/>
            <a:ext cx="7207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employee</a:t>
            </a:r>
          </a:p>
        </p:txBody>
      </p:sp>
      <p:sp>
        <p:nvSpPr>
          <p:cNvPr id="39008" name="Rectangle 96" descr="轮廓式菱形"/>
          <p:cNvSpPr>
            <a:spLocks noChangeArrowheads="1"/>
          </p:cNvSpPr>
          <p:nvPr/>
        </p:nvSpPr>
        <p:spPr bwMode="auto">
          <a:xfrm>
            <a:off x="2844800" y="3932238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solidFill>
                  <a:srgbClr val="008000"/>
                </a:solidFill>
              </a:rPr>
              <a:t>张</a:t>
            </a:r>
            <a:r>
              <a:rPr lang="zh-CN" altLang="en-US" dirty="0" smtClean="0">
                <a:solidFill>
                  <a:srgbClr val="008000"/>
                </a:solidFill>
              </a:rPr>
              <a:t>宗益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9009" name="Rectangle 97" descr="轮廓式菱形"/>
          <p:cNvSpPr>
            <a:spLocks noChangeArrowheads="1"/>
          </p:cNvSpPr>
          <p:nvPr/>
        </p:nvSpPr>
        <p:spPr bwMode="auto">
          <a:xfrm>
            <a:off x="3781425" y="3932238"/>
            <a:ext cx="574675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id1</a:t>
            </a:r>
          </a:p>
        </p:txBody>
      </p:sp>
      <p:sp>
        <p:nvSpPr>
          <p:cNvPr id="39012" name="Rectangle 100" descr="轮廓式菱形"/>
          <p:cNvSpPr>
            <a:spLocks noChangeArrowheads="1"/>
          </p:cNvSpPr>
          <p:nvPr/>
        </p:nvSpPr>
        <p:spPr bwMode="auto">
          <a:xfrm>
            <a:off x="2844800" y="4365625"/>
            <a:ext cx="863600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solidFill>
                  <a:srgbClr val="0033CC"/>
                </a:solidFill>
              </a:rPr>
              <a:t>胡海波</a:t>
            </a:r>
          </a:p>
        </p:txBody>
      </p:sp>
      <p:sp>
        <p:nvSpPr>
          <p:cNvPr id="39013" name="Rectangle 101" descr="轮廓式菱形"/>
          <p:cNvSpPr>
            <a:spLocks noChangeArrowheads="1"/>
          </p:cNvSpPr>
          <p:nvPr/>
        </p:nvSpPr>
        <p:spPr bwMode="auto">
          <a:xfrm>
            <a:off x="3781425" y="4365625"/>
            <a:ext cx="574675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id2</a:t>
            </a:r>
          </a:p>
        </p:txBody>
      </p:sp>
      <p:sp>
        <p:nvSpPr>
          <p:cNvPr id="39015" name="Rectangle 103" descr="轮廓式菱形"/>
          <p:cNvSpPr>
            <a:spLocks noChangeArrowheads="1"/>
          </p:cNvSpPr>
          <p:nvPr/>
        </p:nvSpPr>
        <p:spPr bwMode="auto">
          <a:xfrm>
            <a:off x="5653088" y="4365625"/>
            <a:ext cx="863600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salary2</a:t>
            </a:r>
            <a:endParaRPr lang="zh-CN" altLang="en-US">
              <a:solidFill>
                <a:srgbClr val="0033CC"/>
              </a:solidFill>
            </a:endParaRPr>
          </a:p>
        </p:txBody>
      </p:sp>
      <p:grpSp>
        <p:nvGrpSpPr>
          <p:cNvPr id="39022" name="Group 110"/>
          <p:cNvGrpSpPr>
            <a:grpSpLocks/>
          </p:cNvGrpSpPr>
          <p:nvPr/>
        </p:nvGrpSpPr>
        <p:grpSpPr bwMode="auto">
          <a:xfrm>
            <a:off x="5084763" y="4027488"/>
            <a:ext cx="466725" cy="117475"/>
            <a:chOff x="4377" y="3385"/>
            <a:chExt cx="384" cy="96"/>
          </a:xfrm>
        </p:grpSpPr>
        <p:sp>
          <p:nvSpPr>
            <p:cNvPr id="39023" name="Oval 111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4" name="Oval 112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5" name="Oval 113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026" name="Group 114"/>
          <p:cNvGrpSpPr>
            <a:grpSpLocks/>
          </p:cNvGrpSpPr>
          <p:nvPr/>
        </p:nvGrpSpPr>
        <p:grpSpPr bwMode="auto">
          <a:xfrm>
            <a:off x="5084763" y="4460875"/>
            <a:ext cx="466725" cy="117475"/>
            <a:chOff x="4377" y="3385"/>
            <a:chExt cx="384" cy="96"/>
          </a:xfrm>
        </p:grpSpPr>
        <p:sp>
          <p:nvSpPr>
            <p:cNvPr id="39027" name="Oval 11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8" name="Oval 11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29" name="Oval 11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030" name="AutoShape 118"/>
          <p:cNvSpPr>
            <a:spLocks noChangeArrowheads="1"/>
          </p:cNvSpPr>
          <p:nvPr/>
        </p:nvSpPr>
        <p:spPr bwMode="auto">
          <a:xfrm>
            <a:off x="3203575" y="3573463"/>
            <a:ext cx="3313113" cy="2889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6C9D5F"/>
              </a:gs>
              <a:gs pos="100000">
                <a:srgbClr val="6C9D5F">
                  <a:gamma/>
                  <a:tint val="33725"/>
                  <a:invGamma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031" name="Rectangle 119" descr="轮廓式菱形"/>
          <p:cNvSpPr>
            <a:spLocks noChangeArrowheads="1"/>
          </p:cNvSpPr>
          <p:nvPr/>
        </p:nvSpPr>
        <p:spPr bwMode="auto">
          <a:xfrm>
            <a:off x="4427538" y="3932238"/>
            <a:ext cx="574675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date</a:t>
            </a:r>
          </a:p>
        </p:txBody>
      </p:sp>
      <p:sp>
        <p:nvSpPr>
          <p:cNvPr id="39032" name="Rectangle 120" descr="轮廓式菱形"/>
          <p:cNvSpPr>
            <a:spLocks noChangeArrowheads="1"/>
          </p:cNvSpPr>
          <p:nvPr/>
        </p:nvSpPr>
        <p:spPr bwMode="auto">
          <a:xfrm>
            <a:off x="4427538" y="4365625"/>
            <a:ext cx="574675" cy="288925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33CC"/>
                </a:solidFill>
              </a:rPr>
              <a:t>date</a:t>
            </a:r>
          </a:p>
        </p:txBody>
      </p:sp>
      <p:sp>
        <p:nvSpPr>
          <p:cNvPr id="39011" name="Rectangle 99" descr="轮廓式菱形"/>
          <p:cNvSpPr>
            <a:spLocks noChangeArrowheads="1"/>
          </p:cNvSpPr>
          <p:nvPr/>
        </p:nvSpPr>
        <p:spPr bwMode="auto">
          <a:xfrm>
            <a:off x="5653088" y="3932238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salary1</a:t>
            </a:r>
            <a:endParaRPr lang="zh-CN" altLang="en-US">
              <a:solidFill>
                <a:srgbClr val="008000"/>
              </a:solidFill>
            </a:endParaRPr>
          </a:p>
        </p:txBody>
      </p:sp>
      <p:sp>
        <p:nvSpPr>
          <p:cNvPr id="39033" name="Rectangle 121" descr="轮廓式菱形"/>
          <p:cNvSpPr>
            <a:spLocks noChangeArrowheads="1"/>
          </p:cNvSpPr>
          <p:nvPr/>
        </p:nvSpPr>
        <p:spPr bwMode="auto">
          <a:xfrm>
            <a:off x="5653088" y="3933825"/>
            <a:ext cx="863600" cy="288925"/>
          </a:xfrm>
          <a:prstGeom prst="rect">
            <a:avLst/>
          </a:prstGeom>
          <a:pattFill prst="openDmnd">
            <a:fgClr>
              <a:srgbClr val="99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008000"/>
                </a:solidFill>
              </a:rPr>
              <a:t>salary1</a:t>
            </a:r>
            <a:endParaRPr lang="zh-CN" altLang="en-US">
              <a:solidFill>
                <a:srgbClr val="008000"/>
              </a:solidFill>
            </a:endParaRPr>
          </a:p>
        </p:txBody>
      </p:sp>
      <p:pic>
        <p:nvPicPr>
          <p:cNvPr id="39034" name="Picture 122" descr="j043163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652963"/>
            <a:ext cx="6492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035" name="AutoShape 123"/>
          <p:cNvSpPr>
            <a:spLocks noChangeArrowheads="1"/>
          </p:cNvSpPr>
          <p:nvPr/>
        </p:nvSpPr>
        <p:spPr bwMode="auto">
          <a:xfrm>
            <a:off x="3132138" y="5084763"/>
            <a:ext cx="2447925" cy="865187"/>
          </a:xfrm>
          <a:prstGeom prst="cloudCallout">
            <a:avLst>
              <a:gd name="adj1" fmla="val 66602"/>
              <a:gd name="adj2" fmla="val -146514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What is this attack</a:t>
            </a:r>
            <a:r>
              <a:rPr lang="zh-CN" altLang="en-US">
                <a:solidFill>
                  <a:schemeClr val="accent1"/>
                </a:solidFill>
              </a:rPr>
              <a:t>？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3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3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35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24312E-6 L 2.22222E-6 0.06269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90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3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3" grpId="0"/>
      <p:bldP spid="38991" grpId="0"/>
      <p:bldP spid="39000" grpId="0" animBg="1"/>
      <p:bldP spid="39001" grpId="0" animBg="1"/>
      <p:bldP spid="39002" grpId="0" animBg="1"/>
      <p:bldP spid="39003" grpId="0" animBg="1"/>
      <p:bldP spid="39004" grpId="0"/>
      <p:bldP spid="39006" grpId="0"/>
      <p:bldP spid="39007" grpId="0"/>
      <p:bldP spid="39008" grpId="0" animBg="1"/>
      <p:bldP spid="39009" grpId="0" animBg="1"/>
      <p:bldP spid="39012" grpId="0" animBg="1"/>
      <p:bldP spid="39013" grpId="0" animBg="1"/>
      <p:bldP spid="39015" grpId="0" animBg="1"/>
      <p:bldP spid="39030" grpId="0" animBg="1"/>
      <p:bldP spid="39031" grpId="0" animBg="1"/>
      <p:bldP spid="39032" grpId="0" animBg="1"/>
      <p:bldP spid="39011" grpId="0" animBg="1"/>
      <p:bldP spid="39033" grpId="0" animBg="1"/>
      <p:bldP spid="39033" grpId="1" animBg="1"/>
      <p:bldP spid="390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6879DBF2-596D-40A7-BBE2-95FC2F6392D8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096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097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097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14375" indent="-2619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Electronic </a:t>
            </a:r>
            <a:r>
              <a:rPr lang="en-US" altLang="zh-CN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CodeBook</a:t>
            </a:r>
            <a:endParaRPr lang="en-US" altLang="zh-CN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Comments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to ECB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same block of plaintext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if it appears more than once in the message, always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produces the same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cipher-text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Can not prevent 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modification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attack for long message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No Error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Propagation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传播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): A single bit error in transmission can create errors in several (many) bits in 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corresponding block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However, the error does not have any effect on the other blocks. (why?)</a:t>
            </a: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Usage</a:t>
            </a:r>
            <a:r>
              <a:rPr lang="zh-CN" alt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？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ECB mode is ideal for transmitting a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short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amount of data, such as an encryption/decryption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key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, or </a:t>
            </a:r>
            <a:r>
              <a:rPr lang="en-US" altLang="zh-CN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password</a:t>
            </a:r>
            <a:r>
              <a:rPr lang="en-US" altLang="zh-CN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</a:t>
            </a: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lvl="1" eaLnBrk="1" hangingPunct="1">
              <a:buFontTx/>
              <a:buChar char="•"/>
            </a:pPr>
            <a:endParaRPr lang="en-US" altLang="zh-CN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0972" name="AutoShape 12"/>
          <p:cNvSpPr>
            <a:spLocks noChangeArrowheads="1"/>
          </p:cNvSpPr>
          <p:nvPr/>
        </p:nvSpPr>
        <p:spPr bwMode="auto">
          <a:xfrm>
            <a:off x="1547813" y="1722438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8B8975D-E98E-41DB-B7A4-B6050032E837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073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73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To transmit a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lengthy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message, we might employ the so called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Block Chaining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CBC, 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密码链模式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30923" name="Group 203"/>
          <p:cNvGrpSpPr>
            <a:grpSpLocks/>
          </p:cNvGrpSpPr>
          <p:nvPr/>
        </p:nvGrpSpPr>
        <p:grpSpPr bwMode="auto">
          <a:xfrm>
            <a:off x="2484438" y="4027488"/>
            <a:ext cx="1395412" cy="554037"/>
            <a:chOff x="1565" y="2537"/>
            <a:chExt cx="879" cy="349"/>
          </a:xfrm>
        </p:grpSpPr>
        <p:grpSp>
          <p:nvGrpSpPr>
            <p:cNvPr id="30819" name="Group 99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0820" name="Rectangle 10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21" name="Rectangle 101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0822" name="Text Box 102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0823" name="Line 103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26" name="Rectangle 106"/>
          <p:cNvSpPr>
            <a:spLocks noChangeArrowheads="1"/>
          </p:cNvSpPr>
          <p:nvPr/>
        </p:nvSpPr>
        <p:spPr bwMode="auto">
          <a:xfrm>
            <a:off x="3074988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27" name="Text Box 107"/>
          <p:cNvSpPr txBox="1">
            <a:spLocks noChangeArrowheads="1"/>
          </p:cNvSpPr>
          <p:nvPr/>
        </p:nvSpPr>
        <p:spPr bwMode="auto">
          <a:xfrm>
            <a:off x="3216275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63" name="Rectangle 143"/>
          <p:cNvSpPr>
            <a:spLocks noChangeArrowheads="1"/>
          </p:cNvSpPr>
          <p:nvPr/>
        </p:nvSpPr>
        <p:spPr bwMode="auto">
          <a:xfrm>
            <a:off x="3063875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67" name="Line 147"/>
          <p:cNvSpPr>
            <a:spLocks noChangeShapeType="1"/>
          </p:cNvSpPr>
          <p:nvPr/>
        </p:nvSpPr>
        <p:spPr bwMode="auto">
          <a:xfrm>
            <a:off x="3492500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68" name="Group 148"/>
          <p:cNvGrpSpPr>
            <a:grpSpLocks/>
          </p:cNvGrpSpPr>
          <p:nvPr/>
        </p:nvGrpSpPr>
        <p:grpSpPr bwMode="auto">
          <a:xfrm>
            <a:off x="6300788" y="3095625"/>
            <a:ext cx="466725" cy="117475"/>
            <a:chOff x="4377" y="3385"/>
            <a:chExt cx="384" cy="96"/>
          </a:xfrm>
        </p:grpSpPr>
        <p:sp>
          <p:nvSpPr>
            <p:cNvPr id="30869" name="Oval 149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0" name="Oval 150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1" name="Oval 151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72" name="Text Box 152"/>
          <p:cNvSpPr txBox="1">
            <a:spLocks noChangeArrowheads="1"/>
          </p:cNvSpPr>
          <p:nvPr/>
        </p:nvSpPr>
        <p:spPr bwMode="auto">
          <a:xfrm>
            <a:off x="3205163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0866" name="Oval 146"/>
          <p:cNvSpPr>
            <a:spLocks noChangeArrowheads="1"/>
          </p:cNvSpPr>
          <p:nvPr/>
        </p:nvSpPr>
        <p:spPr bwMode="auto">
          <a:xfrm>
            <a:off x="3376613" y="3595688"/>
            <a:ext cx="246062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873" name="Line 153"/>
          <p:cNvSpPr>
            <a:spLocks noChangeShapeType="1"/>
          </p:cNvSpPr>
          <p:nvPr/>
        </p:nvSpPr>
        <p:spPr bwMode="auto">
          <a:xfrm>
            <a:off x="3492500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74" name="Rectangle 154"/>
          <p:cNvSpPr>
            <a:spLocks noChangeArrowheads="1"/>
          </p:cNvSpPr>
          <p:nvPr/>
        </p:nvSpPr>
        <p:spPr bwMode="auto">
          <a:xfrm>
            <a:off x="2141538" y="3451225"/>
            <a:ext cx="696912" cy="523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</a:p>
        </p:txBody>
      </p:sp>
      <p:sp>
        <p:nvSpPr>
          <p:cNvPr id="30877" name="Line 157"/>
          <p:cNvSpPr>
            <a:spLocks noChangeShapeType="1"/>
          </p:cNvSpPr>
          <p:nvPr/>
        </p:nvSpPr>
        <p:spPr bwMode="auto">
          <a:xfrm>
            <a:off x="2843213" y="3716338"/>
            <a:ext cx="531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924" name="Group 204"/>
          <p:cNvGrpSpPr>
            <a:grpSpLocks/>
          </p:cNvGrpSpPr>
          <p:nvPr/>
        </p:nvGrpSpPr>
        <p:grpSpPr bwMode="auto">
          <a:xfrm>
            <a:off x="4557713" y="4027488"/>
            <a:ext cx="1395412" cy="554037"/>
            <a:chOff x="2871" y="2537"/>
            <a:chExt cx="879" cy="349"/>
          </a:xfrm>
        </p:grpSpPr>
        <p:grpSp>
          <p:nvGrpSpPr>
            <p:cNvPr id="30878" name="Group 158"/>
            <p:cNvGrpSpPr>
              <a:grpSpLocks/>
            </p:cNvGrpSpPr>
            <p:nvPr/>
          </p:nvGrpSpPr>
          <p:grpSpPr bwMode="auto">
            <a:xfrm>
              <a:off x="3255" y="2537"/>
              <a:ext cx="495" cy="349"/>
              <a:chOff x="1488" y="1920"/>
              <a:chExt cx="624" cy="384"/>
            </a:xfrm>
          </p:grpSpPr>
          <p:sp>
            <p:nvSpPr>
              <p:cNvPr id="30879" name="Rectangle 15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80" name="Rectangle 16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0881" name="Text Box 161"/>
            <p:cNvSpPr txBox="1">
              <a:spLocks noChangeArrowheads="1"/>
            </p:cNvSpPr>
            <p:nvPr/>
          </p:nvSpPr>
          <p:spPr bwMode="auto">
            <a:xfrm>
              <a:off x="2871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0882" name="Line 162"/>
            <p:cNvSpPr>
              <a:spLocks noChangeShapeType="1"/>
            </p:cNvSpPr>
            <p:nvPr/>
          </p:nvSpPr>
          <p:spPr bwMode="auto">
            <a:xfrm>
              <a:off x="3063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883" name="Rectangle 163"/>
          <p:cNvSpPr>
            <a:spLocks noChangeArrowheads="1"/>
          </p:cNvSpPr>
          <p:nvPr/>
        </p:nvSpPr>
        <p:spPr bwMode="auto">
          <a:xfrm>
            <a:off x="5148263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84" name="Text Box 164"/>
          <p:cNvSpPr txBox="1">
            <a:spLocks noChangeArrowheads="1"/>
          </p:cNvSpPr>
          <p:nvPr/>
        </p:nvSpPr>
        <p:spPr bwMode="auto">
          <a:xfrm>
            <a:off x="5289550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85" name="Rectangle 165"/>
          <p:cNvSpPr>
            <a:spLocks noChangeArrowheads="1"/>
          </p:cNvSpPr>
          <p:nvPr/>
        </p:nvSpPr>
        <p:spPr bwMode="auto">
          <a:xfrm>
            <a:off x="5137150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86" name="Line 166"/>
          <p:cNvSpPr>
            <a:spLocks noChangeShapeType="1"/>
          </p:cNvSpPr>
          <p:nvPr/>
        </p:nvSpPr>
        <p:spPr bwMode="auto">
          <a:xfrm>
            <a:off x="5565775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87" name="Text Box 167"/>
          <p:cNvSpPr txBox="1">
            <a:spLocks noChangeArrowheads="1"/>
          </p:cNvSpPr>
          <p:nvPr/>
        </p:nvSpPr>
        <p:spPr bwMode="auto">
          <a:xfrm>
            <a:off x="5278438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0888" name="Oval 168"/>
          <p:cNvSpPr>
            <a:spLocks noChangeArrowheads="1"/>
          </p:cNvSpPr>
          <p:nvPr/>
        </p:nvSpPr>
        <p:spPr bwMode="auto">
          <a:xfrm>
            <a:off x="543877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889" name="Line 169"/>
          <p:cNvSpPr>
            <a:spLocks noChangeShapeType="1"/>
          </p:cNvSpPr>
          <p:nvPr/>
        </p:nvSpPr>
        <p:spPr bwMode="auto">
          <a:xfrm>
            <a:off x="5565775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0892" name="Group 172"/>
          <p:cNvGrpSpPr>
            <a:grpSpLocks/>
          </p:cNvGrpSpPr>
          <p:nvPr/>
        </p:nvGrpSpPr>
        <p:grpSpPr bwMode="auto">
          <a:xfrm>
            <a:off x="7702550" y="4027488"/>
            <a:ext cx="785813" cy="554037"/>
            <a:chOff x="1488" y="1920"/>
            <a:chExt cx="624" cy="384"/>
          </a:xfrm>
        </p:grpSpPr>
        <p:sp>
          <p:nvSpPr>
            <p:cNvPr id="30893" name="Rectangle 173"/>
            <p:cNvSpPr>
              <a:spLocks noChangeArrowheads="1"/>
            </p:cNvSpPr>
            <p:nvPr/>
          </p:nvSpPr>
          <p:spPr bwMode="auto">
            <a:xfrm>
              <a:off x="1536" y="1920"/>
              <a:ext cx="576" cy="33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4" name="Rectangle 174"/>
            <p:cNvSpPr>
              <a:spLocks noChangeArrowheads="1"/>
            </p:cNvSpPr>
            <p:nvPr/>
          </p:nvSpPr>
          <p:spPr bwMode="auto">
            <a:xfrm>
              <a:off x="1488" y="1968"/>
              <a:ext cx="576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30895" name="Text Box 175"/>
          <p:cNvSpPr txBox="1">
            <a:spLocks noChangeArrowheads="1"/>
          </p:cNvSpPr>
          <p:nvPr/>
        </p:nvSpPr>
        <p:spPr bwMode="auto">
          <a:xfrm>
            <a:off x="7092950" y="41163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30896" name="Line 176"/>
          <p:cNvSpPr>
            <a:spLocks noChangeShapeType="1"/>
          </p:cNvSpPr>
          <p:nvPr/>
        </p:nvSpPr>
        <p:spPr bwMode="auto">
          <a:xfrm>
            <a:off x="7397750" y="4321175"/>
            <a:ext cx="2984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97" name="Rectangle 177"/>
          <p:cNvSpPr>
            <a:spLocks noChangeArrowheads="1"/>
          </p:cNvSpPr>
          <p:nvPr/>
        </p:nvSpPr>
        <p:spPr bwMode="auto">
          <a:xfrm>
            <a:off x="7683500" y="2806700"/>
            <a:ext cx="849313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898" name="Text Box 178"/>
          <p:cNvSpPr txBox="1">
            <a:spLocks noChangeArrowheads="1"/>
          </p:cNvSpPr>
          <p:nvPr/>
        </p:nvSpPr>
        <p:spPr bwMode="auto">
          <a:xfrm>
            <a:off x="7824788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0899" name="Rectangle 179"/>
          <p:cNvSpPr>
            <a:spLocks noChangeArrowheads="1"/>
          </p:cNvSpPr>
          <p:nvPr/>
        </p:nvSpPr>
        <p:spPr bwMode="auto">
          <a:xfrm>
            <a:off x="7672388" y="5083175"/>
            <a:ext cx="849312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30900" name="Line 180"/>
          <p:cNvSpPr>
            <a:spLocks noChangeShapeType="1"/>
          </p:cNvSpPr>
          <p:nvPr/>
        </p:nvSpPr>
        <p:spPr bwMode="auto">
          <a:xfrm>
            <a:off x="8101013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1" name="Text Box 181"/>
          <p:cNvSpPr txBox="1">
            <a:spLocks noChangeArrowheads="1"/>
          </p:cNvSpPr>
          <p:nvPr/>
        </p:nvSpPr>
        <p:spPr bwMode="auto">
          <a:xfrm>
            <a:off x="7813675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0902" name="Oval 182"/>
          <p:cNvSpPr>
            <a:spLocks noChangeArrowheads="1"/>
          </p:cNvSpPr>
          <p:nvPr/>
        </p:nvSpPr>
        <p:spPr bwMode="auto">
          <a:xfrm>
            <a:off x="798512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0903" name="Line 183"/>
          <p:cNvSpPr>
            <a:spLocks noChangeShapeType="1"/>
          </p:cNvSpPr>
          <p:nvPr/>
        </p:nvSpPr>
        <p:spPr bwMode="auto">
          <a:xfrm>
            <a:off x="8101013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904" name="Rectangle 184"/>
          <p:cNvSpPr>
            <a:spLocks noChangeArrowheads="1"/>
          </p:cNvSpPr>
          <p:nvPr/>
        </p:nvSpPr>
        <p:spPr bwMode="auto">
          <a:xfrm>
            <a:off x="6772275" y="3429000"/>
            <a:ext cx="696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N-1</a:t>
            </a:r>
          </a:p>
        </p:txBody>
      </p:sp>
      <p:sp>
        <p:nvSpPr>
          <p:cNvPr id="30905" name="Line 185"/>
          <p:cNvSpPr>
            <a:spLocks noChangeShapeType="1"/>
          </p:cNvSpPr>
          <p:nvPr/>
        </p:nvSpPr>
        <p:spPr bwMode="auto">
          <a:xfrm>
            <a:off x="7451725" y="3694113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906" name="Group 186"/>
          <p:cNvGrpSpPr>
            <a:grpSpLocks/>
          </p:cNvGrpSpPr>
          <p:nvPr/>
        </p:nvGrpSpPr>
        <p:grpSpPr bwMode="auto">
          <a:xfrm>
            <a:off x="6300788" y="5300663"/>
            <a:ext cx="466725" cy="117475"/>
            <a:chOff x="4377" y="3385"/>
            <a:chExt cx="384" cy="96"/>
          </a:xfrm>
        </p:grpSpPr>
        <p:sp>
          <p:nvSpPr>
            <p:cNvPr id="30907" name="Oval 187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8" name="Oval 188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09" name="Oval 189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910" name="Group 190"/>
          <p:cNvGrpSpPr>
            <a:grpSpLocks/>
          </p:cNvGrpSpPr>
          <p:nvPr/>
        </p:nvGrpSpPr>
        <p:grpSpPr bwMode="auto">
          <a:xfrm>
            <a:off x="6300788" y="4292600"/>
            <a:ext cx="466725" cy="117475"/>
            <a:chOff x="4377" y="3385"/>
            <a:chExt cx="384" cy="96"/>
          </a:xfrm>
        </p:grpSpPr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15" name="Line 195"/>
          <p:cNvSpPr>
            <a:spLocks noChangeShapeType="1"/>
          </p:cNvSpPr>
          <p:nvPr/>
        </p:nvSpPr>
        <p:spPr bwMode="auto">
          <a:xfrm>
            <a:off x="3492500" y="4889500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7" name="Line 197"/>
          <p:cNvSpPr>
            <a:spLocks noChangeShapeType="1"/>
          </p:cNvSpPr>
          <p:nvPr/>
        </p:nvSpPr>
        <p:spPr bwMode="auto">
          <a:xfrm flipV="1">
            <a:off x="4211638" y="3700463"/>
            <a:ext cx="0" cy="11684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18" name="Line 198"/>
          <p:cNvSpPr>
            <a:spLocks noChangeShapeType="1"/>
          </p:cNvSpPr>
          <p:nvPr/>
        </p:nvSpPr>
        <p:spPr bwMode="auto">
          <a:xfrm>
            <a:off x="4211638" y="3694113"/>
            <a:ext cx="1223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0" name="Oval 200"/>
          <p:cNvSpPr>
            <a:spLocks noChangeArrowheads="1"/>
          </p:cNvSpPr>
          <p:nvPr/>
        </p:nvSpPr>
        <p:spPr bwMode="auto">
          <a:xfrm>
            <a:off x="3452813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1" name="Oval 201"/>
          <p:cNvSpPr>
            <a:spLocks noChangeArrowheads="1"/>
          </p:cNvSpPr>
          <p:nvPr/>
        </p:nvSpPr>
        <p:spPr bwMode="auto">
          <a:xfrm>
            <a:off x="5532438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22" name="Line 202"/>
          <p:cNvSpPr>
            <a:spLocks noChangeShapeType="1"/>
          </p:cNvSpPr>
          <p:nvPr/>
        </p:nvSpPr>
        <p:spPr bwMode="auto">
          <a:xfrm>
            <a:off x="5580063" y="4889500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25" name="Rectangle 205"/>
          <p:cNvSpPr>
            <a:spLocks noChangeArrowheads="1"/>
          </p:cNvSpPr>
          <p:nvPr/>
        </p:nvSpPr>
        <p:spPr bwMode="auto">
          <a:xfrm>
            <a:off x="395288" y="4868863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309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309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9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6" grpId="0" animBg="1"/>
      <p:bldP spid="30827" grpId="0"/>
      <p:bldP spid="30863" grpId="0" animBg="1"/>
      <p:bldP spid="30867" grpId="0" animBg="1"/>
      <p:bldP spid="30872" grpId="0"/>
      <p:bldP spid="30866" grpId="0" animBg="1"/>
      <p:bldP spid="30873" grpId="0" animBg="1"/>
      <p:bldP spid="30874" grpId="0" animBg="1"/>
      <p:bldP spid="30877" grpId="0" animBg="1"/>
      <p:bldP spid="30883" grpId="0" animBg="1"/>
      <p:bldP spid="30884" grpId="0"/>
      <p:bldP spid="30885" grpId="0" animBg="1"/>
      <p:bldP spid="30886" grpId="0" animBg="1"/>
      <p:bldP spid="30887" grpId="0"/>
      <p:bldP spid="30888" grpId="0" animBg="1"/>
      <p:bldP spid="30889" grpId="0" animBg="1"/>
      <p:bldP spid="30895" grpId="0"/>
      <p:bldP spid="30896" grpId="0" animBg="1"/>
      <p:bldP spid="30897" grpId="0" animBg="1"/>
      <p:bldP spid="30898" grpId="0"/>
      <p:bldP spid="30899" grpId="0" animBg="1"/>
      <p:bldP spid="30900" grpId="0" animBg="1"/>
      <p:bldP spid="30901" grpId="0"/>
      <p:bldP spid="30902" grpId="0" animBg="1"/>
      <p:bldP spid="30903" grpId="0" animBg="1"/>
      <p:bldP spid="30904" grpId="0"/>
      <p:bldP spid="30905" grpId="0" animBg="1"/>
      <p:bldP spid="30915" grpId="0" animBg="1"/>
      <p:bldP spid="30917" grpId="0" animBg="1"/>
      <p:bldP spid="30918" grpId="0" animBg="1"/>
      <p:bldP spid="30920" grpId="0" animBg="1"/>
      <p:bldP spid="30920" grpId="1" animBg="1"/>
      <p:bldP spid="30921" grpId="0" animBg="1"/>
      <p:bldP spid="30922" grpId="0" animBg="1"/>
      <p:bldP spid="309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AF5E461-6CC1-4ECC-8453-BF7B7236BCA9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17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404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To transmit a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lengthy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message, we might employ the so called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Block Chaining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CBC, </a:t>
            </a: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密码链模式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；</a:t>
            </a:r>
          </a:p>
        </p:txBody>
      </p:sp>
      <p:grpSp>
        <p:nvGrpSpPr>
          <p:cNvPr id="44044" name="Group 12"/>
          <p:cNvGrpSpPr>
            <a:grpSpLocks/>
          </p:cNvGrpSpPr>
          <p:nvPr/>
        </p:nvGrpSpPr>
        <p:grpSpPr bwMode="auto">
          <a:xfrm>
            <a:off x="2484438" y="4027488"/>
            <a:ext cx="1395412" cy="554037"/>
            <a:chOff x="1565" y="2537"/>
            <a:chExt cx="879" cy="349"/>
          </a:xfrm>
        </p:grpSpPr>
        <p:grpSp>
          <p:nvGrpSpPr>
            <p:cNvPr id="44045" name="Group 13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4046" name="Rectangle 14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47" name="Rectangle 15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3074988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3216275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063875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492500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54" name="Group 22"/>
          <p:cNvGrpSpPr>
            <a:grpSpLocks/>
          </p:cNvGrpSpPr>
          <p:nvPr/>
        </p:nvGrpSpPr>
        <p:grpSpPr bwMode="auto">
          <a:xfrm>
            <a:off x="6300788" y="3095625"/>
            <a:ext cx="466725" cy="117475"/>
            <a:chOff x="4377" y="3385"/>
            <a:chExt cx="384" cy="96"/>
          </a:xfrm>
        </p:grpSpPr>
        <p:sp>
          <p:nvSpPr>
            <p:cNvPr id="44055" name="Oval 23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Oval 24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7" name="Oval 25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205163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3376613" y="3595688"/>
            <a:ext cx="246062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3492500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2141538" y="3429000"/>
            <a:ext cx="696912" cy="523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2843213" y="3694113"/>
            <a:ext cx="531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63" name="Group 31"/>
          <p:cNvGrpSpPr>
            <a:grpSpLocks/>
          </p:cNvGrpSpPr>
          <p:nvPr/>
        </p:nvGrpSpPr>
        <p:grpSpPr bwMode="auto">
          <a:xfrm>
            <a:off x="4557713" y="4027488"/>
            <a:ext cx="1395412" cy="554037"/>
            <a:chOff x="2871" y="2537"/>
            <a:chExt cx="879" cy="349"/>
          </a:xfrm>
        </p:grpSpPr>
        <p:grpSp>
          <p:nvGrpSpPr>
            <p:cNvPr id="44064" name="Group 32"/>
            <p:cNvGrpSpPr>
              <a:grpSpLocks/>
            </p:cNvGrpSpPr>
            <p:nvPr/>
          </p:nvGrpSpPr>
          <p:grpSpPr bwMode="auto">
            <a:xfrm>
              <a:off x="3255" y="2537"/>
              <a:ext cx="495" cy="349"/>
              <a:chOff x="1488" y="1920"/>
              <a:chExt cx="624" cy="384"/>
            </a:xfrm>
          </p:grpSpPr>
          <p:sp>
            <p:nvSpPr>
              <p:cNvPr id="44065" name="Rectangle 3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6" name="Rectangle 34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FFFF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44067" name="Text Box 35"/>
            <p:cNvSpPr txBox="1">
              <a:spLocks noChangeArrowheads="1"/>
            </p:cNvSpPr>
            <p:nvPr/>
          </p:nvSpPr>
          <p:spPr bwMode="auto">
            <a:xfrm>
              <a:off x="2871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4068" name="Line 36"/>
            <p:cNvSpPr>
              <a:spLocks noChangeShapeType="1"/>
            </p:cNvSpPr>
            <p:nvPr/>
          </p:nvSpPr>
          <p:spPr bwMode="auto">
            <a:xfrm>
              <a:off x="3063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148263" y="2806700"/>
            <a:ext cx="849312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5289550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5137150" y="5083175"/>
            <a:ext cx="849313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5565775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5278438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4074" name="Oval 42"/>
          <p:cNvSpPr>
            <a:spLocks noChangeArrowheads="1"/>
          </p:cNvSpPr>
          <p:nvPr/>
        </p:nvSpPr>
        <p:spPr bwMode="auto">
          <a:xfrm>
            <a:off x="543877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>
            <a:off x="5565775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4076" name="Group 44"/>
          <p:cNvGrpSpPr>
            <a:grpSpLocks/>
          </p:cNvGrpSpPr>
          <p:nvPr/>
        </p:nvGrpSpPr>
        <p:grpSpPr bwMode="auto">
          <a:xfrm>
            <a:off x="7702550" y="4027488"/>
            <a:ext cx="785813" cy="554037"/>
            <a:chOff x="1488" y="1920"/>
            <a:chExt cx="624" cy="384"/>
          </a:xfrm>
        </p:grpSpPr>
        <p:sp>
          <p:nvSpPr>
            <p:cNvPr id="44077" name="Rectangle 45"/>
            <p:cNvSpPr>
              <a:spLocks noChangeArrowheads="1"/>
            </p:cNvSpPr>
            <p:nvPr/>
          </p:nvSpPr>
          <p:spPr bwMode="auto">
            <a:xfrm>
              <a:off x="1536" y="1920"/>
              <a:ext cx="576" cy="336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8" name="Rectangle 46"/>
            <p:cNvSpPr>
              <a:spLocks noChangeArrowheads="1"/>
            </p:cNvSpPr>
            <p:nvPr/>
          </p:nvSpPr>
          <p:spPr bwMode="auto">
            <a:xfrm>
              <a:off x="1488" y="1968"/>
              <a:ext cx="576" cy="336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7092950" y="4116388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7397750" y="4321175"/>
            <a:ext cx="29845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1" name="Rectangle 49"/>
          <p:cNvSpPr>
            <a:spLocks noChangeArrowheads="1"/>
          </p:cNvSpPr>
          <p:nvPr/>
        </p:nvSpPr>
        <p:spPr bwMode="auto">
          <a:xfrm>
            <a:off x="7683500" y="2806700"/>
            <a:ext cx="849313" cy="609600"/>
          </a:xfrm>
          <a:prstGeom prst="rect">
            <a:avLst/>
          </a:prstGeom>
          <a:gradFill rotWithShape="0">
            <a:gsLst>
              <a:gs pos="0">
                <a:srgbClr val="6C9D5F">
                  <a:gamma/>
                  <a:tint val="73725"/>
                  <a:invGamma/>
                </a:srgbClr>
              </a:gs>
              <a:gs pos="100000">
                <a:srgbClr val="6C9D5F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82" name="Text Box 50"/>
          <p:cNvSpPr txBox="1">
            <a:spLocks noChangeArrowheads="1"/>
          </p:cNvSpPr>
          <p:nvPr/>
        </p:nvSpPr>
        <p:spPr bwMode="auto">
          <a:xfrm>
            <a:off x="7824788" y="2492375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P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7672388" y="5083175"/>
            <a:ext cx="849312" cy="609600"/>
          </a:xfrm>
          <a:prstGeom prst="rect">
            <a:avLst/>
          </a:prstGeom>
          <a:gradFill rotWithShape="0">
            <a:gsLst>
              <a:gs pos="0">
                <a:srgbClr val="990099">
                  <a:gamma/>
                  <a:tint val="73725"/>
                  <a:invGamma/>
                </a:srgbClr>
              </a:gs>
              <a:gs pos="100000">
                <a:srgbClr val="99009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n bits</a:t>
            </a:r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8101013" y="3429000"/>
            <a:ext cx="0" cy="5873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5" name="Text Box 53"/>
          <p:cNvSpPr txBox="1">
            <a:spLocks noChangeArrowheads="1"/>
          </p:cNvSpPr>
          <p:nvPr/>
        </p:nvSpPr>
        <p:spPr bwMode="auto">
          <a:xfrm>
            <a:off x="7813675" y="57007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C9D5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bg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16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C</a:t>
            </a:r>
            <a:r>
              <a:rPr kumimoji="1" lang="en-US" altLang="zh-CN" sz="1600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086" name="Oval 54"/>
          <p:cNvSpPr>
            <a:spLocks noChangeArrowheads="1"/>
          </p:cNvSpPr>
          <p:nvPr/>
        </p:nvSpPr>
        <p:spPr bwMode="auto">
          <a:xfrm>
            <a:off x="7985125" y="3595688"/>
            <a:ext cx="246063" cy="246062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8101013" y="458152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88" name="Rectangle 56"/>
          <p:cNvSpPr>
            <a:spLocks noChangeArrowheads="1"/>
          </p:cNvSpPr>
          <p:nvPr/>
        </p:nvSpPr>
        <p:spPr bwMode="auto">
          <a:xfrm>
            <a:off x="6772275" y="3429000"/>
            <a:ext cx="696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N-1</a:t>
            </a:r>
          </a:p>
        </p:txBody>
      </p:sp>
      <p:sp>
        <p:nvSpPr>
          <p:cNvPr id="44089" name="Line 57"/>
          <p:cNvSpPr>
            <a:spLocks noChangeShapeType="1"/>
          </p:cNvSpPr>
          <p:nvPr/>
        </p:nvSpPr>
        <p:spPr bwMode="auto">
          <a:xfrm>
            <a:off x="7451725" y="3694113"/>
            <a:ext cx="5318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090" name="Group 58"/>
          <p:cNvGrpSpPr>
            <a:grpSpLocks/>
          </p:cNvGrpSpPr>
          <p:nvPr/>
        </p:nvGrpSpPr>
        <p:grpSpPr bwMode="auto">
          <a:xfrm>
            <a:off x="6300788" y="5300663"/>
            <a:ext cx="466725" cy="117475"/>
            <a:chOff x="4377" y="3385"/>
            <a:chExt cx="384" cy="96"/>
          </a:xfrm>
        </p:grpSpPr>
        <p:sp>
          <p:nvSpPr>
            <p:cNvPr id="44091" name="Oval 59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2" name="Oval 60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3" name="Oval 61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094" name="Group 62"/>
          <p:cNvGrpSpPr>
            <a:grpSpLocks/>
          </p:cNvGrpSpPr>
          <p:nvPr/>
        </p:nvGrpSpPr>
        <p:grpSpPr bwMode="auto">
          <a:xfrm>
            <a:off x="6300788" y="4292600"/>
            <a:ext cx="466725" cy="117475"/>
            <a:chOff x="4377" y="3385"/>
            <a:chExt cx="384" cy="96"/>
          </a:xfrm>
        </p:grpSpPr>
        <p:sp>
          <p:nvSpPr>
            <p:cNvPr id="44095" name="Oval 63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6" name="Oval 64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7" name="Oval 65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098" name="Line 66"/>
          <p:cNvSpPr>
            <a:spLocks noChangeShapeType="1"/>
          </p:cNvSpPr>
          <p:nvPr/>
        </p:nvSpPr>
        <p:spPr bwMode="auto">
          <a:xfrm>
            <a:off x="3492500" y="4889500"/>
            <a:ext cx="71913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99" name="Line 67"/>
          <p:cNvSpPr>
            <a:spLocks noChangeShapeType="1"/>
          </p:cNvSpPr>
          <p:nvPr/>
        </p:nvSpPr>
        <p:spPr bwMode="auto">
          <a:xfrm flipV="1">
            <a:off x="4211638" y="3700463"/>
            <a:ext cx="0" cy="108108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0" name="Line 68"/>
          <p:cNvSpPr>
            <a:spLocks noChangeShapeType="1"/>
          </p:cNvSpPr>
          <p:nvPr/>
        </p:nvSpPr>
        <p:spPr bwMode="auto">
          <a:xfrm>
            <a:off x="4211638" y="3694113"/>
            <a:ext cx="12239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1" name="Oval 69"/>
          <p:cNvSpPr>
            <a:spLocks noChangeArrowheads="1"/>
          </p:cNvSpPr>
          <p:nvPr/>
        </p:nvSpPr>
        <p:spPr bwMode="auto">
          <a:xfrm>
            <a:off x="3452813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2" name="Oval 70"/>
          <p:cNvSpPr>
            <a:spLocks noChangeArrowheads="1"/>
          </p:cNvSpPr>
          <p:nvPr/>
        </p:nvSpPr>
        <p:spPr bwMode="auto">
          <a:xfrm>
            <a:off x="5532438" y="4848225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03" name="Line 71"/>
          <p:cNvSpPr>
            <a:spLocks noChangeShapeType="1"/>
          </p:cNvSpPr>
          <p:nvPr/>
        </p:nvSpPr>
        <p:spPr bwMode="auto">
          <a:xfrm>
            <a:off x="5580063" y="4889500"/>
            <a:ext cx="5762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4" name="Rectangle 72"/>
          <p:cNvSpPr>
            <a:spLocks noChangeArrowheads="1"/>
          </p:cNvSpPr>
          <p:nvPr/>
        </p:nvSpPr>
        <p:spPr bwMode="auto">
          <a:xfrm>
            <a:off x="395288" y="4868863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Q1: Decryption?</a:t>
            </a:r>
          </a:p>
        </p:txBody>
      </p:sp>
      <p:sp>
        <p:nvSpPr>
          <p:cNvPr id="44105" name="Rectangle 73"/>
          <p:cNvSpPr>
            <a:spLocks noChangeArrowheads="1"/>
          </p:cNvSpPr>
          <p:nvPr/>
        </p:nvSpPr>
        <p:spPr bwMode="auto">
          <a:xfrm>
            <a:off x="395288" y="5445125"/>
            <a:ext cx="19446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Q2: what’s IV?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nimBg="1"/>
      <p:bldP spid="441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752AB439-58E5-415A-B69B-FDE0D3DDAFD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18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198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199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14375" indent="-2619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CBC Decryption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It can be proved that encryption and decryption are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inverses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互逆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of each other: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Pi=D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)⊕C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/>
            </a:r>
            <a:b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</a:b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=D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(E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(P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))⊕C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/>
            </a:r>
            <a:b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</a:b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  =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⊕C</a:t>
            </a:r>
            <a:r>
              <a:rPr lang="en-US" altLang="zh-CN" baseline="-250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i-1</a:t>
            </a:r>
          </a:p>
          <a:p>
            <a:pPr lvl="1" eaLnBrk="1" hangingPunct="1">
              <a:buFontTx/>
              <a:buChar char="•"/>
            </a:pPr>
            <a:endParaRPr lang="en-US" altLang="zh-CN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What is IV?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Initialization Vector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初始向量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): To produce the first block of ciphertext, an initialization vector IV is XORed with the first block of plaintext.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IV must be know to both the sender and receiver.</a:t>
            </a:r>
          </a:p>
          <a:p>
            <a:pPr lvl="1" eaLnBrk="1" hangingPunct="1">
              <a:buFontTx/>
              <a:buChar char="•"/>
            </a:pPr>
            <a:endParaRPr lang="en-US" altLang="zh-CN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Typical Application: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General purpose block oriented transmission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Message Authentication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消息鉴别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9E6E1597-CB37-49FD-A6A0-F17F30585052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19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Visio" r:id="rId5" imgW="8639708" imgH="5342382" progId="Visio.Drawing.11">
                  <p:embed/>
                </p:oleObj>
              </mc:Choice>
              <mc:Fallback>
                <p:oleObj name="Visio" r:id="rId5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Visio" r:id="rId7" imgW="8155876" imgH="4385005" progId="Visio.Drawing.11">
                  <p:embed/>
                </p:oleObj>
              </mc:Choice>
              <mc:Fallback>
                <p:oleObj name="Visio" r:id="rId7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endParaRPr lang="zh-CN" altLang="en-US" sz="2000" b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AutoShape 14"/>
          <p:cNvSpPr>
            <a:spLocks noChangeArrowheads="1"/>
          </p:cNvSpPr>
          <p:nvPr/>
        </p:nvSpPr>
        <p:spPr bwMode="auto">
          <a:xfrm>
            <a:off x="2339975" y="1773238"/>
            <a:ext cx="6192838" cy="792162"/>
          </a:xfrm>
          <a:prstGeom prst="cloudCallout">
            <a:avLst>
              <a:gd name="adj1" fmla="val -62792"/>
              <a:gd name="adj2" fmla="val 67236"/>
            </a:avLst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shade val="86275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happen if we wish to transmit a lengthy message in </a:t>
            </a:r>
            <a:r>
              <a:rPr lang="en-US" altLang="zh-CN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real time</a:t>
            </a:r>
            <a:r>
              <a:rPr lang="en-US" altLang="zh-CN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D9BCC4E-379E-4092-822D-D24D78C90D0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2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2E3497AB-8432-4BAF-9BBB-459457B124F6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6337300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/>
              <a:t>Quickly Review</a:t>
            </a:r>
          </a:p>
        </p:txBody>
      </p:sp>
      <p:sp>
        <p:nvSpPr>
          <p:cNvPr id="18330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Advanced Encryption Standard (AES)</a:t>
            </a:r>
          </a:p>
          <a:p>
            <a:pPr marL="525463" lvl="2" eaLnBrk="1" hangingPunct="1">
              <a:defRPr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Evaluation Criteria for AES</a:t>
            </a:r>
          </a:p>
          <a:p>
            <a:pPr marL="525463" lvl="2" eaLnBrk="1" hangingPunct="1">
              <a:defRPr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The AES Cipher</a:t>
            </a:r>
          </a:p>
          <a:p>
            <a:pPr marL="525463" lvl="2" eaLnBrk="1" hangingPunct="1">
              <a:defRPr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Strength of AES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Lecture 6</a:t>
            </a:r>
          </a:p>
        </p:txBody>
      </p:sp>
      <p:pic>
        <p:nvPicPr>
          <p:cNvPr id="183363" name="Picture 67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341438"/>
            <a:ext cx="34893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3364" name="Picture 6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13100"/>
            <a:ext cx="4392612" cy="284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 thruBlk="1"/>
    <p:sndAc>
      <p:stSnd>
        <p:snd r:embed="rId3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4C789176-6A40-4D5A-A49F-E5BA00AC7B23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20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6085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6090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 (CBF, 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密码反馈模式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>
            <a:off x="1547813" y="266065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46099" name="Group 19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102" name="Text Box 22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103" name="Line 23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5" name="Oval 35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123" name="Line 43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185" name="Group 105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46186" name="Rectangle 106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87" name="Rectangle 107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188" name="Rectangle 108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6189" name="Group 109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46190" name="Group 110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191" name="Rectangle 11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92" name="Rectangle 112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194" name="Line 114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46196" name="Rectangle 116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97" name="Rectangle 117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46198" name="Rectangle 118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46199" name="Line 119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0" name="Line 120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2" name="Line 122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3" name="Oval 123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206" name="Rectangle 126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7" name="Rectangle 127"/>
          <p:cNvSpPr>
            <a:spLocks noChangeArrowheads="1"/>
          </p:cNvSpPr>
          <p:nvPr/>
        </p:nvSpPr>
        <p:spPr bwMode="auto">
          <a:xfrm>
            <a:off x="4002088" y="5334000"/>
            <a:ext cx="53498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8" name="Rectangle 128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0" name="Rectangle 130"/>
          <p:cNvSpPr>
            <a:spLocks noChangeArrowheads="1"/>
          </p:cNvSpPr>
          <p:nvPr/>
        </p:nvSpPr>
        <p:spPr bwMode="auto">
          <a:xfrm>
            <a:off x="4144963" y="5654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6211" name="Rectangle 131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3" name="Rectangle 133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C1</a:t>
            </a:r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3624263" y="551021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3913188" y="2270125"/>
            <a:ext cx="0" cy="32400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221" name="Group 141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46222" name="Rectangle 142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3" name="Rectangle 143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224" name="Rectangle 144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6225" name="Group 145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46226" name="Group 146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6227" name="Rectangle 147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28" name="Rectangle 148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6229" name="Text Box 149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6230" name="Line 150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6231" name="Rectangle 151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46232" name="Rectangle 152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33" name="Rectangle 153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46234" name="Rectangle 154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46235" name="Line 155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6" name="Line 156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7" name="Line 157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38" name="Oval 158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6241" name="Rectangle 161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2" name="Rectangle 162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3" name="Rectangle 163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44" name="Line 164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45" name="Rectangle 165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46246" name="Rectangle 166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46247" name="Line 167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48" name="Rectangle 168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</a:t>
            </a:r>
            <a:r>
              <a:rPr lang="en-US" altLang="zh-CN" sz="1400" baseline="-25000"/>
              <a:t>N-1</a:t>
            </a:r>
          </a:p>
        </p:txBody>
      </p:sp>
      <p:sp>
        <p:nvSpPr>
          <p:cNvPr id="46249" name="Line 169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1" name="Line 171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2" name="Line 172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3" name="Line 173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54" name="Rectangle 174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6255" name="Rectangle 175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46256" name="Group 176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46257" name="Oval 177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8" name="Oval 178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9" name="Oval 179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260" name="Rectangle 180"/>
          <p:cNvSpPr>
            <a:spLocks noChangeArrowheads="1"/>
          </p:cNvSpPr>
          <p:nvPr/>
        </p:nvSpPr>
        <p:spPr bwMode="auto">
          <a:xfrm>
            <a:off x="179388" y="4724400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A0A62FAB-97D9-44B4-981F-06DCCCC63861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21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8133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4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5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</a:t>
            </a:r>
            <a:r>
              <a:rPr lang="en-US" altLang="zh-CN" u="sng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8140" name="AutoShape 12"/>
          <p:cNvSpPr>
            <a:spLocks noChangeArrowheads="1"/>
          </p:cNvSpPr>
          <p:nvPr/>
        </p:nvSpPr>
        <p:spPr bwMode="auto">
          <a:xfrm>
            <a:off x="1547813" y="266065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41" name="Group 13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48145" name="Group 17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48146" name="Group 18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147" name="Rectangle 1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48" name="Rectangle 2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149" name="Text Box 21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48155" name="Line 27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6" name="Line 28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48158" name="Line 30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2" name="Rectangle 34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3" name="Rectangle 35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Rectangle 42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8172" name="Group 44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48173" name="Group 45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174" name="Rectangle 46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75" name="Rectangle 47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176" name="Text Box 48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177" name="Line 49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178" name="Rectangle 50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48179" name="Rectangle 51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80" name="Rectangle 52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48181" name="Rectangle 53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48182" name="Line 54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85" name="Oval 57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4002088" y="5334000"/>
            <a:ext cx="534987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8" name="Rectangle 60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0" name="Rectangle 62"/>
          <p:cNvSpPr>
            <a:spLocks noChangeArrowheads="1"/>
          </p:cNvSpPr>
          <p:nvPr/>
        </p:nvSpPr>
        <p:spPr bwMode="auto">
          <a:xfrm>
            <a:off x="4144963" y="5654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48191" name="Rectangle 63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48192" name="Line 64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3" name="Rectangle 65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C1</a:t>
            </a:r>
          </a:p>
        </p:txBody>
      </p:sp>
      <p:sp>
        <p:nvSpPr>
          <p:cNvPr id="48194" name="Line 66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5" name="Line 67"/>
          <p:cNvSpPr>
            <a:spLocks noChangeShapeType="1"/>
          </p:cNvSpPr>
          <p:nvPr/>
        </p:nvSpPr>
        <p:spPr bwMode="auto">
          <a:xfrm>
            <a:off x="3624263" y="5510213"/>
            <a:ext cx="288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6" name="Line 68"/>
          <p:cNvSpPr>
            <a:spLocks noChangeShapeType="1"/>
          </p:cNvSpPr>
          <p:nvPr/>
        </p:nvSpPr>
        <p:spPr bwMode="auto">
          <a:xfrm flipV="1">
            <a:off x="3913188" y="2270125"/>
            <a:ext cx="0" cy="32400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7" name="Line 69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8" name="Line 70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99" name="Line 71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200" name="Group 72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48201" name="Rectangle 73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03" name="Rectangle 75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48204" name="Group 76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48205" name="Group 77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48206" name="Rectangle 7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7" name="Rectangle 7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48208" name="Text Box 80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48209" name="Line 81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210" name="Rectangle 82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48211" name="Rectangle 83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12" name="Rectangle 84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48213" name="Rectangle 85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48214" name="Line 86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5" name="Line 87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6" name="Line 88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17" name="Oval 89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8218" name="Rectangle 90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19" name="Rectangle 91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20" name="Rectangle 92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21" name="Line 93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2" name="Rectangle 94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48223" name="Rectangle 95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48224" name="Line 96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5" name="Rectangle 97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C</a:t>
            </a:r>
            <a:r>
              <a:rPr lang="en-US" altLang="zh-CN" sz="1400" baseline="-25000"/>
              <a:t>N-1</a:t>
            </a:r>
          </a:p>
        </p:txBody>
      </p:sp>
      <p:sp>
        <p:nvSpPr>
          <p:cNvPr id="48226" name="Line 98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7" name="Line 99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8" name="Line 100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29" name="Line 101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0" name="Rectangle 102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48231" name="Rectangle 103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48232" name="Group 104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48233" name="Oval 10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4" name="Oval 10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5" name="Oval 10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236" name="Rectangle 108"/>
          <p:cNvSpPr>
            <a:spLocks noChangeArrowheads="1"/>
          </p:cNvSpPr>
          <p:nvPr/>
        </p:nvSpPr>
        <p:spPr bwMode="auto">
          <a:xfrm>
            <a:off x="179388" y="4724400"/>
            <a:ext cx="1728787" cy="431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Q1: Decryption?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128BAA5-DA36-487E-85DB-2F1882905D6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22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5061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107950" y="1557338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557338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5066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mode:</a:t>
            </a:r>
          </a:p>
          <a:p>
            <a:pPr eaLnBrk="1" hangingPunct="1">
              <a:buFontTx/>
              <a:buChar char="•"/>
            </a:pPr>
            <a:endParaRPr lang="en-US" altLang="zh-CN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Typical Applications: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General Purpose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stream oriented transmission</a:t>
            </a:r>
          </a:p>
          <a:p>
            <a:pPr lvl="1" eaLnBrk="1" hangingPunct="1">
              <a:buFontTx/>
              <a:buChar char="•"/>
            </a:pPr>
            <a:endParaRPr lang="zh-CN" altLang="en-US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5074" name="Picture 18" descr="图片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246438"/>
            <a:ext cx="6688138" cy="27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323850" y="4724400"/>
            <a:ext cx="1871663" cy="1081088"/>
          </a:xfrm>
          <a:prstGeom prst="cloudCallout">
            <a:avLst>
              <a:gd name="adj1" fmla="val 61620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Any Problem?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5C7E4EF6-A223-4308-8C1D-3686D6F44B6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23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7114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Cipher 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mode: Error Propagation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Message Authentication</a:t>
            </a:r>
          </a:p>
          <a:p>
            <a:pPr lvl="1"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 reliable channel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1547813" y="265906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7120" name="Picture 16" descr="图片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97200"/>
            <a:ext cx="65532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3802063" y="5146675"/>
            <a:ext cx="0" cy="287338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5110163" y="3500438"/>
            <a:ext cx="0" cy="287337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>
            <a:off x="4632325" y="4476750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5364163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5508625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>
            <a:off x="8027988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8316913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8172450" y="5157788"/>
            <a:ext cx="0" cy="24765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 animBg="1"/>
      <p:bldP spid="47122" grpId="1" animBg="1"/>
      <p:bldP spid="47123" grpId="0" animBg="1"/>
      <p:bldP spid="47123" grpId="1" animBg="1"/>
      <p:bldP spid="47124" grpId="0" animBg="1"/>
      <p:bldP spid="47124" grpId="1" animBg="1"/>
      <p:bldP spid="47126" grpId="0" animBg="1"/>
      <p:bldP spid="47126" grpId="1" animBg="1"/>
      <p:bldP spid="47127" grpId="0" animBg="1"/>
      <p:bldP spid="47127" grpId="1" animBg="1"/>
      <p:bldP spid="47128" grpId="0" animBg="1"/>
      <p:bldP spid="47128" grpId="1" animBg="1"/>
      <p:bldP spid="47129" grpId="0" animBg="1"/>
      <p:bldP spid="47129" grpId="1" animBg="1"/>
      <p:bldP spid="47130" grpId="0" animBg="1"/>
      <p:bldP spid="4713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C701C65F-BBF3-4F71-831E-C0108BC98B70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24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9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2779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Output Feedback Mode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( 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输出反馈模式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similar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 to CFB., but…</a:t>
            </a: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2780" name="AutoShape 12"/>
          <p:cNvSpPr>
            <a:spLocks noChangeArrowheads="1"/>
          </p:cNvSpPr>
          <p:nvPr/>
        </p:nvSpPr>
        <p:spPr bwMode="auto">
          <a:xfrm>
            <a:off x="1547813" y="3124200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1" name="Group 13"/>
          <p:cNvGrpSpPr>
            <a:grpSpLocks/>
          </p:cNvGrpSpPr>
          <p:nvPr/>
        </p:nvGrpSpPr>
        <p:grpSpPr bwMode="auto">
          <a:xfrm>
            <a:off x="2041525" y="2486025"/>
            <a:ext cx="1727200" cy="2565400"/>
            <a:chOff x="1292" y="1615"/>
            <a:chExt cx="1427" cy="1570"/>
          </a:xfrm>
        </p:grpSpPr>
        <p:sp>
          <p:nvSpPr>
            <p:cNvPr id="32782" name="Rectangle 14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471738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n bits</a:t>
            </a:r>
          </a:p>
        </p:txBody>
      </p:sp>
      <p:grpSp>
        <p:nvGrpSpPr>
          <p:cNvPr id="32785" name="Group 17"/>
          <p:cNvGrpSpPr>
            <a:grpSpLocks/>
          </p:cNvGrpSpPr>
          <p:nvPr/>
        </p:nvGrpSpPr>
        <p:grpSpPr bwMode="auto">
          <a:xfrm>
            <a:off x="2084388" y="3589338"/>
            <a:ext cx="1395412" cy="554037"/>
            <a:chOff x="1565" y="2537"/>
            <a:chExt cx="879" cy="349"/>
          </a:xfrm>
        </p:grpSpPr>
        <p:grpSp>
          <p:nvGrpSpPr>
            <p:cNvPr id="32786" name="Group 18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787" name="Rectangle 19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88" name="Rectangle 20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790" name="Line 22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2471738" y="4430713"/>
            <a:ext cx="433387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k1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2905125" y="4430713"/>
            <a:ext cx="671513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2111375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1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2039938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1</a:t>
            </a: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3048000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3048000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2830513" y="26066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IV</a:t>
            </a:r>
            <a:endParaRPr lang="en-US" altLang="zh-CN" baseline="-25000"/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>
            <a:off x="272097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Oval 31"/>
          <p:cNvSpPr>
            <a:spLocks noChangeArrowheads="1"/>
          </p:cNvSpPr>
          <p:nvPr/>
        </p:nvSpPr>
        <p:spPr bwMode="auto">
          <a:xfrm>
            <a:off x="2605088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2244725" y="4756150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1906588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18351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3089275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2378075" y="54943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19780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3170238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1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>
            <a:off x="2843213" y="54943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808" name="Group 40"/>
          <p:cNvGrpSpPr>
            <a:grpSpLocks/>
          </p:cNvGrpSpPr>
          <p:nvPr/>
        </p:nvGrpSpPr>
        <p:grpSpPr bwMode="auto">
          <a:xfrm>
            <a:off x="4286250" y="2486025"/>
            <a:ext cx="1727200" cy="2565400"/>
            <a:chOff x="1292" y="1615"/>
            <a:chExt cx="1427" cy="1570"/>
          </a:xfrm>
        </p:grpSpPr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0" name="Rectangle 42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4716463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32812" name="Group 44"/>
          <p:cNvGrpSpPr>
            <a:grpSpLocks/>
          </p:cNvGrpSpPr>
          <p:nvPr/>
        </p:nvGrpSpPr>
        <p:grpSpPr bwMode="auto">
          <a:xfrm>
            <a:off x="4329113" y="3589338"/>
            <a:ext cx="1395412" cy="554037"/>
            <a:chOff x="1565" y="2537"/>
            <a:chExt cx="879" cy="349"/>
          </a:xfrm>
        </p:grpSpPr>
        <p:grpSp>
          <p:nvGrpSpPr>
            <p:cNvPr id="32813" name="Group 45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814" name="Rectangle 46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5" name="Rectangle 47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4716463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2</a:t>
            </a:r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5148263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4356100" y="2895600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2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4284663" y="435927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2</a:t>
            </a:r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>
            <a:off x="5292725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5292725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899025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25" name="Oval 57"/>
          <p:cNvSpPr>
            <a:spLocks noChangeArrowheads="1"/>
          </p:cNvSpPr>
          <p:nvPr/>
        </p:nvSpPr>
        <p:spPr bwMode="auto">
          <a:xfrm>
            <a:off x="4772025" y="5381625"/>
            <a:ext cx="246063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4073525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108450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5256213" y="5334000"/>
            <a:ext cx="534987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545013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0" name="Rectangle 62"/>
          <p:cNvSpPr>
            <a:spLocks noChangeArrowheads="1"/>
          </p:cNvSpPr>
          <p:nvPr/>
        </p:nvSpPr>
        <p:spPr bwMode="auto">
          <a:xfrm>
            <a:off x="4251325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2</a:t>
            </a:r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5337175" y="566102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2</a:t>
            </a:r>
          </a:p>
        </p:txBody>
      </p:sp>
      <p:sp>
        <p:nvSpPr>
          <p:cNvPr id="32832" name="Line 64"/>
          <p:cNvSpPr>
            <a:spLocks noChangeShapeType="1"/>
          </p:cNvSpPr>
          <p:nvPr/>
        </p:nvSpPr>
        <p:spPr bwMode="auto">
          <a:xfrm>
            <a:off x="50101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5437188" y="2895600"/>
            <a:ext cx="360362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solidFill>
                  <a:srgbClr val="BC5EBE"/>
                </a:solidFill>
              </a:rPr>
              <a:t>k</a:t>
            </a:r>
            <a:r>
              <a:rPr lang="en-US" altLang="zh-CN" sz="1600" baseline="-25000">
                <a:solidFill>
                  <a:srgbClr val="BC5EBE"/>
                </a:solidFill>
              </a:rPr>
              <a:t>1</a:t>
            </a:r>
          </a:p>
        </p:txBody>
      </p:sp>
      <p:sp>
        <p:nvSpPr>
          <p:cNvPr id="32834" name="Line 66"/>
          <p:cNvSpPr>
            <a:spLocks noChangeShapeType="1"/>
          </p:cNvSpPr>
          <p:nvPr/>
        </p:nvSpPr>
        <p:spPr bwMode="auto">
          <a:xfrm>
            <a:off x="4838700" y="2740025"/>
            <a:ext cx="57626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2700338" y="5157788"/>
            <a:ext cx="1223962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 flipV="1">
            <a:off x="3913188" y="2270125"/>
            <a:ext cx="0" cy="2887663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7" name="Line 69"/>
          <p:cNvSpPr>
            <a:spLocks noChangeShapeType="1"/>
          </p:cNvSpPr>
          <p:nvPr/>
        </p:nvSpPr>
        <p:spPr bwMode="auto">
          <a:xfrm>
            <a:off x="3913188" y="2270125"/>
            <a:ext cx="2243137" cy="1588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8" name="Line 70"/>
          <p:cNvSpPr>
            <a:spLocks noChangeShapeType="1"/>
          </p:cNvSpPr>
          <p:nvPr/>
        </p:nvSpPr>
        <p:spPr bwMode="auto">
          <a:xfrm>
            <a:off x="6156325" y="2270125"/>
            <a:ext cx="0" cy="790575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39" name="Line 71"/>
          <p:cNvSpPr>
            <a:spLocks noChangeShapeType="1"/>
          </p:cNvSpPr>
          <p:nvPr/>
        </p:nvSpPr>
        <p:spPr bwMode="auto">
          <a:xfrm flipH="1">
            <a:off x="5797550" y="3060700"/>
            <a:ext cx="358775" cy="1588"/>
          </a:xfrm>
          <a:prstGeom prst="line">
            <a:avLst/>
          </a:prstGeom>
          <a:noFill/>
          <a:ln w="12700">
            <a:solidFill>
              <a:srgbClr val="FF3300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840" name="Group 72"/>
          <p:cNvGrpSpPr>
            <a:grpSpLocks/>
          </p:cNvGrpSpPr>
          <p:nvPr/>
        </p:nvGrpSpPr>
        <p:grpSpPr bwMode="auto">
          <a:xfrm>
            <a:off x="6732588" y="2486025"/>
            <a:ext cx="1727200" cy="2565400"/>
            <a:chOff x="1292" y="1615"/>
            <a:chExt cx="1427" cy="1570"/>
          </a:xfrm>
        </p:grpSpPr>
        <p:sp>
          <p:nvSpPr>
            <p:cNvPr id="32841" name="Rectangle 73"/>
            <p:cNvSpPr>
              <a:spLocks noChangeArrowheads="1"/>
            </p:cNvSpPr>
            <p:nvPr/>
          </p:nvSpPr>
          <p:spPr bwMode="auto">
            <a:xfrm>
              <a:off x="1313" y="1643"/>
              <a:ext cx="1406" cy="154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42" name="Rectangle 74"/>
            <p:cNvSpPr>
              <a:spLocks noChangeArrowheads="1"/>
            </p:cNvSpPr>
            <p:nvPr/>
          </p:nvSpPr>
          <p:spPr bwMode="auto">
            <a:xfrm>
              <a:off x="1292" y="1615"/>
              <a:ext cx="1406" cy="15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7162800" y="2895600"/>
            <a:ext cx="1079500" cy="360363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/>
              <a:t>N-r bits</a:t>
            </a:r>
          </a:p>
        </p:txBody>
      </p:sp>
      <p:grpSp>
        <p:nvGrpSpPr>
          <p:cNvPr id="32844" name="Group 76"/>
          <p:cNvGrpSpPr>
            <a:grpSpLocks/>
          </p:cNvGrpSpPr>
          <p:nvPr/>
        </p:nvGrpSpPr>
        <p:grpSpPr bwMode="auto">
          <a:xfrm>
            <a:off x="6775450" y="3589338"/>
            <a:ext cx="1395413" cy="554037"/>
            <a:chOff x="1565" y="2537"/>
            <a:chExt cx="879" cy="349"/>
          </a:xfrm>
        </p:grpSpPr>
        <p:grpSp>
          <p:nvGrpSpPr>
            <p:cNvPr id="32845" name="Group 77"/>
            <p:cNvGrpSpPr>
              <a:grpSpLocks/>
            </p:cNvGrpSpPr>
            <p:nvPr/>
          </p:nvGrpSpPr>
          <p:grpSpPr bwMode="auto">
            <a:xfrm>
              <a:off x="1949" y="2537"/>
              <a:ext cx="495" cy="349"/>
              <a:chOff x="1488" y="1920"/>
              <a:chExt cx="624" cy="384"/>
            </a:xfrm>
          </p:grpSpPr>
          <p:sp>
            <p:nvSpPr>
              <p:cNvPr id="32846" name="Rectangle 78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576" cy="336"/>
              </a:xfrm>
              <a:prstGeom prst="rect">
                <a:avLst/>
              </a:prstGeom>
              <a:solidFill>
                <a:srgbClr val="FFFF00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47" name="Rectangle 79"/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576" cy="336"/>
              </a:xfrm>
              <a:prstGeom prst="rect">
                <a:avLst/>
              </a:prstGeom>
              <a:solidFill>
                <a:srgbClr val="99CCFF"/>
              </a:solidFill>
              <a:ln w="12700" cap="sq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32848" name="Text Box 80"/>
            <p:cNvSpPr txBox="1">
              <a:spLocks noChangeArrowheads="1"/>
            </p:cNvSpPr>
            <p:nvPr/>
          </p:nvSpPr>
          <p:spPr bwMode="auto">
            <a:xfrm>
              <a:off x="1565" y="259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32849" name="Line 81"/>
            <p:cNvSpPr>
              <a:spLocks noChangeShapeType="1"/>
            </p:cNvSpPr>
            <p:nvPr/>
          </p:nvSpPr>
          <p:spPr bwMode="auto">
            <a:xfrm>
              <a:off x="1757" y="2722"/>
              <a:ext cx="18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7162800" y="4430713"/>
            <a:ext cx="431800" cy="36036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</a:t>
            </a:r>
            <a:r>
              <a:rPr lang="en-US" altLang="zh-CN" baseline="-25000"/>
              <a:t>N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7594600" y="4430713"/>
            <a:ext cx="673100" cy="360362"/>
          </a:xfrm>
          <a:prstGeom prst="rect">
            <a:avLst/>
          </a:prstGeom>
          <a:solidFill>
            <a:srgbClr val="6C9D5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6802438" y="2895600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</a:t>
            </a:r>
            <a:r>
              <a:rPr lang="en-US" altLang="zh-CN" baseline="-25000"/>
              <a:t>N</a:t>
            </a:r>
          </a:p>
        </p:txBody>
      </p: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6731000" y="43592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T</a:t>
            </a:r>
            <a:r>
              <a:rPr lang="en-US" altLang="zh-CN" baseline="-25000"/>
              <a:t>M</a:t>
            </a:r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739063" y="3255963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5" name="Line 87"/>
          <p:cNvSpPr>
            <a:spLocks noChangeShapeType="1"/>
          </p:cNvSpPr>
          <p:nvPr/>
        </p:nvSpPr>
        <p:spPr bwMode="auto">
          <a:xfrm>
            <a:off x="7739063" y="41433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6" name="Line 88"/>
          <p:cNvSpPr>
            <a:spLocks noChangeShapeType="1"/>
          </p:cNvSpPr>
          <p:nvPr/>
        </p:nvSpPr>
        <p:spPr bwMode="auto">
          <a:xfrm>
            <a:off x="7345363" y="4802188"/>
            <a:ext cx="0" cy="56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7" name="Oval 89"/>
          <p:cNvSpPr>
            <a:spLocks noChangeArrowheads="1"/>
          </p:cNvSpPr>
          <p:nvPr/>
        </p:nvSpPr>
        <p:spPr bwMode="auto">
          <a:xfrm>
            <a:off x="7218363" y="5381625"/>
            <a:ext cx="246062" cy="246063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6519863" y="5367338"/>
            <a:ext cx="463550" cy="28892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59" name="Rectangle 91"/>
          <p:cNvSpPr>
            <a:spLocks noChangeArrowheads="1"/>
          </p:cNvSpPr>
          <p:nvPr/>
        </p:nvSpPr>
        <p:spPr bwMode="auto">
          <a:xfrm>
            <a:off x="6448425" y="5334000"/>
            <a:ext cx="534988" cy="2889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60" name="Rectangle 92"/>
          <p:cNvSpPr>
            <a:spLocks noChangeArrowheads="1"/>
          </p:cNvSpPr>
          <p:nvPr/>
        </p:nvSpPr>
        <p:spPr bwMode="auto">
          <a:xfrm>
            <a:off x="7702550" y="5334000"/>
            <a:ext cx="534988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61" name="Line 93"/>
          <p:cNvSpPr>
            <a:spLocks noChangeShapeType="1"/>
          </p:cNvSpPr>
          <p:nvPr/>
        </p:nvSpPr>
        <p:spPr bwMode="auto">
          <a:xfrm>
            <a:off x="6991350" y="5494338"/>
            <a:ext cx="2492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6591300" y="5654675"/>
            <a:ext cx="28733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</a:t>
            </a:r>
            <a:r>
              <a:rPr lang="en-US" altLang="zh-CN" baseline="-25000"/>
              <a:t>N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7783513" y="5661025"/>
            <a:ext cx="287337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</a:t>
            </a:r>
            <a:r>
              <a:rPr lang="en-US" altLang="zh-CN" baseline="-25000"/>
              <a:t>N</a:t>
            </a:r>
          </a:p>
        </p:txBody>
      </p:sp>
      <p:sp>
        <p:nvSpPr>
          <p:cNvPr id="32864" name="Line 96"/>
          <p:cNvSpPr>
            <a:spLocks noChangeShapeType="1"/>
          </p:cNvSpPr>
          <p:nvPr/>
        </p:nvSpPr>
        <p:spPr bwMode="auto">
          <a:xfrm>
            <a:off x="7456488" y="5494338"/>
            <a:ext cx="24923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7883525" y="2895600"/>
            <a:ext cx="360363" cy="36036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>
                <a:solidFill>
                  <a:srgbClr val="BC5EBE"/>
                </a:solidFill>
              </a:rPr>
              <a:t>k</a:t>
            </a:r>
            <a:r>
              <a:rPr lang="en-US" altLang="zh-CN" sz="1400" baseline="-25000">
                <a:solidFill>
                  <a:srgbClr val="BC5EBE"/>
                </a:solidFill>
              </a:rPr>
              <a:t>N-1</a:t>
            </a:r>
          </a:p>
        </p:txBody>
      </p:sp>
      <p:sp>
        <p:nvSpPr>
          <p:cNvPr id="32866" name="Line 98"/>
          <p:cNvSpPr>
            <a:spLocks noChangeShapeType="1"/>
          </p:cNvSpPr>
          <p:nvPr/>
        </p:nvSpPr>
        <p:spPr bwMode="auto">
          <a:xfrm>
            <a:off x="7285038" y="2740025"/>
            <a:ext cx="5762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7" name="Line 99"/>
          <p:cNvSpPr>
            <a:spLocks noChangeShapeType="1"/>
          </p:cNvSpPr>
          <p:nvPr/>
        </p:nvSpPr>
        <p:spPr bwMode="auto">
          <a:xfrm>
            <a:off x="7019925" y="2270125"/>
            <a:ext cx="158273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8" name="Line 100"/>
          <p:cNvSpPr>
            <a:spLocks noChangeShapeType="1"/>
          </p:cNvSpPr>
          <p:nvPr/>
        </p:nvSpPr>
        <p:spPr bwMode="auto">
          <a:xfrm>
            <a:off x="8602663" y="2270125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9" name="Line 101"/>
          <p:cNvSpPr>
            <a:spLocks noChangeShapeType="1"/>
          </p:cNvSpPr>
          <p:nvPr/>
        </p:nvSpPr>
        <p:spPr bwMode="auto">
          <a:xfrm flipH="1">
            <a:off x="8243888" y="3060700"/>
            <a:ext cx="358775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0" name="Rectangle 102"/>
          <p:cNvSpPr>
            <a:spLocks noChangeArrowheads="1"/>
          </p:cNvSpPr>
          <p:nvPr/>
        </p:nvSpPr>
        <p:spPr bwMode="auto">
          <a:xfrm>
            <a:off x="6804025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sp>
        <p:nvSpPr>
          <p:cNvPr id="32871" name="Rectangle 103"/>
          <p:cNvSpPr>
            <a:spLocks noChangeArrowheads="1"/>
          </p:cNvSpPr>
          <p:nvPr/>
        </p:nvSpPr>
        <p:spPr bwMode="auto">
          <a:xfrm>
            <a:off x="4356100" y="4752975"/>
            <a:ext cx="463550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r bits</a:t>
            </a:r>
            <a:endParaRPr lang="en-US" altLang="zh-CN" sz="1400" baseline="-25000"/>
          </a:p>
        </p:txBody>
      </p:sp>
      <p:grpSp>
        <p:nvGrpSpPr>
          <p:cNvPr id="32872" name="Group 104"/>
          <p:cNvGrpSpPr>
            <a:grpSpLocks/>
          </p:cNvGrpSpPr>
          <p:nvPr/>
        </p:nvGrpSpPr>
        <p:grpSpPr bwMode="auto">
          <a:xfrm>
            <a:off x="6156325" y="3789363"/>
            <a:ext cx="466725" cy="117475"/>
            <a:chOff x="4377" y="3385"/>
            <a:chExt cx="384" cy="96"/>
          </a:xfrm>
        </p:grpSpPr>
        <p:sp>
          <p:nvSpPr>
            <p:cNvPr id="32873" name="Oval 105"/>
            <p:cNvSpPr>
              <a:spLocks noChangeArrowheads="1"/>
            </p:cNvSpPr>
            <p:nvPr/>
          </p:nvSpPr>
          <p:spPr bwMode="auto">
            <a:xfrm>
              <a:off x="4377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4" name="Oval 106"/>
            <p:cNvSpPr>
              <a:spLocks noChangeArrowheads="1"/>
            </p:cNvSpPr>
            <p:nvPr/>
          </p:nvSpPr>
          <p:spPr bwMode="auto">
            <a:xfrm>
              <a:off x="4521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75" name="Oval 107"/>
            <p:cNvSpPr>
              <a:spLocks noChangeArrowheads="1"/>
            </p:cNvSpPr>
            <p:nvPr/>
          </p:nvSpPr>
          <p:spPr bwMode="auto">
            <a:xfrm>
              <a:off x="4665" y="3385"/>
              <a:ext cx="96" cy="96"/>
            </a:xfrm>
            <a:prstGeom prst="ellipse">
              <a:avLst/>
            </a:prstGeom>
            <a:noFill/>
            <a:ln w="1905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878" name="Line 110"/>
          <p:cNvSpPr>
            <a:spLocks noChangeShapeType="1"/>
          </p:cNvSpPr>
          <p:nvPr/>
        </p:nvSpPr>
        <p:spPr bwMode="auto">
          <a:xfrm>
            <a:off x="3635375" y="5445125"/>
            <a:ext cx="360363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79" name="Oval 111"/>
          <p:cNvSpPr>
            <a:spLocks noChangeArrowheads="1"/>
          </p:cNvSpPr>
          <p:nvPr/>
        </p:nvSpPr>
        <p:spPr bwMode="auto">
          <a:xfrm>
            <a:off x="2678113" y="5124450"/>
            <a:ext cx="71437" cy="7143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80" name="Line 112"/>
          <p:cNvSpPr>
            <a:spLocks noChangeShapeType="1"/>
          </p:cNvSpPr>
          <p:nvPr/>
        </p:nvSpPr>
        <p:spPr bwMode="auto">
          <a:xfrm flipV="1">
            <a:off x="3995738" y="2270125"/>
            <a:ext cx="0" cy="3175000"/>
          </a:xfrm>
          <a:prstGeom prst="line">
            <a:avLst/>
          </a:prstGeom>
          <a:noFill/>
          <a:ln w="1270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82" name="AutoShape 114"/>
          <p:cNvSpPr>
            <a:spLocks noChangeArrowheads="1"/>
          </p:cNvSpPr>
          <p:nvPr/>
        </p:nvSpPr>
        <p:spPr bwMode="auto">
          <a:xfrm>
            <a:off x="323850" y="4724400"/>
            <a:ext cx="2087563" cy="1081088"/>
          </a:xfrm>
          <a:prstGeom prst="cloudCallout">
            <a:avLst>
              <a:gd name="adj1" fmla="val 50074"/>
              <a:gd name="adj2" fmla="val -150440"/>
            </a:avLst>
          </a:prstGeom>
          <a:solidFill>
            <a:schemeClr val="bg2"/>
          </a:solidFill>
          <a:ln w="9525">
            <a:solidFill>
              <a:srgbClr val="8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1600">
                <a:solidFill>
                  <a:schemeClr val="accent1"/>
                </a:solidFill>
              </a:rPr>
              <a:t>Error Propagation?</a:t>
            </a:r>
          </a:p>
        </p:txBody>
      </p:sp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33" grpId="0" animBg="1"/>
      <p:bldP spid="32835" grpId="0" animBg="1"/>
      <p:bldP spid="32836" grpId="0" animBg="1"/>
      <p:bldP spid="32837" grpId="0" animBg="1"/>
      <p:bldP spid="32865" grpId="0" animBg="1"/>
      <p:bldP spid="32878" grpId="0" animBg="1"/>
      <p:bldP spid="32879" grpId="0" animBg="1"/>
      <p:bldP spid="32880" grpId="0" animBg="1"/>
      <p:bldP spid="3288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D2477859-2C69-477E-B80D-6FE09572C951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25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4915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3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4916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916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The </a:t>
            </a:r>
            <a:r>
              <a: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Output Feedback Mode</a:t>
            </a:r>
            <a:r>
              <a:rPr lang="zh-CN" altLang="en-US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  <a:p>
            <a:pPr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OFB as a stream cipher</a:t>
            </a:r>
          </a:p>
          <a:p>
            <a:pPr lvl="1" eaLnBrk="1" hangingPunct="1">
              <a:buFontTx/>
              <a:buChar char="•"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can be used in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un-reliable channel</a:t>
            </a:r>
          </a:p>
        </p:txBody>
      </p:sp>
      <p:pic>
        <p:nvPicPr>
          <p:cNvPr id="49265" name="Picture 113" descr="图片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81300"/>
            <a:ext cx="6588125" cy="313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/>
        </p:nvSpPr>
        <p:spPr bwMode="auto">
          <a:xfrm>
            <a:off x="8747125" y="425450"/>
            <a:ext cx="288925" cy="26670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4" tIns="9144" rIns="9144" bIns="9144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fld id="{CC0B366D-22DF-4A6B-ABBE-1C053E2282FF}" type="slidenum">
              <a:rPr lang="en-US" altLang="zh-CN" sz="1200">
                <a:solidFill>
                  <a:srgbClr val="FFFFFF"/>
                </a:solidFill>
              </a:rPr>
              <a:pPr algn="ctr" eaLnBrk="1" hangingPunct="1"/>
              <a:t>26</a:t>
            </a:fld>
            <a:r>
              <a:rPr lang="en-US" altLang="zh-CN" sz="1200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 txBox="1">
            <a:spLocks noGrp="1"/>
          </p:cNvSpPr>
          <p:nvPr/>
        </p:nvSpPr>
        <p:spPr>
          <a:xfrm>
            <a:off x="1214438" y="6545263"/>
            <a:ext cx="2133600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fld id="{910044FA-E729-456E-A248-C8FF17C5E126}" type="datetime1">
              <a:rPr lang="zh-CN" altLang="en-US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pPr>
                <a:defRPr/>
              </a:pPr>
              <a:t>2018/10/7</a:t>
            </a:fld>
            <a:endParaRPr lang="en-US" altLang="zh-CN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sp>
        <p:nvSpPr>
          <p:cNvPr id="10" name="Footer Placeholder 4"/>
          <p:cNvSpPr txBox="1">
            <a:spLocks noGrp="1"/>
          </p:cNvSpPr>
          <p:nvPr/>
        </p:nvSpPr>
        <p:spPr>
          <a:xfrm>
            <a:off x="4237038" y="6545263"/>
            <a:ext cx="4367212" cy="268287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12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n-ea"/>
              </a:rPr>
              <a:t>An Introduction to Information Security</a:t>
            </a:r>
            <a:endParaRPr lang="zh-CN" altLang="en-US" sz="1200">
              <a:solidFill>
                <a:srgbClr val="3E003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n-ea"/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2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55333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 ECB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2.2 CBC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2.3 CFB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2.4 OFB</a:t>
            </a:r>
          </a:p>
          <a:p>
            <a:pPr marL="273050" indent="-273050"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2.5 CTR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1558925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2508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1…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1835150" y="1647825"/>
            <a:ext cx="6840538" cy="4484688"/>
          </a:xfrm>
          <a:prstGeom prst="roundRect">
            <a:avLst>
              <a:gd name="adj" fmla="val 2833"/>
            </a:avLst>
          </a:prstGeom>
          <a:noFill/>
          <a:ln w="25400" algn="ctr">
            <a:solidFill>
              <a:srgbClr val="BC5EB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73050" indent="-2730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indent="263525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In the counter (CTR) mode, there is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no feedback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. The </a:t>
            </a: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pseudo-randomness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伪随机</a:t>
            </a:r>
            <a:r>
              <a:rPr lang="en-US" altLang="zh-CN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</a:rPr>
              <a:t>) in the key stream is achieved using a counter. </a:t>
            </a:r>
          </a:p>
          <a:p>
            <a:pPr eaLnBrk="1" hangingPunct="1">
              <a:buFontTx/>
              <a:buChar char="•"/>
            </a:pPr>
            <a:endParaRPr lang="zh-CN" altLang="en-US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33804" name="AutoShape 12"/>
          <p:cNvSpPr>
            <a:spLocks noChangeArrowheads="1"/>
          </p:cNvSpPr>
          <p:nvPr/>
        </p:nvSpPr>
        <p:spPr bwMode="auto">
          <a:xfrm>
            <a:off x="1547813" y="3605213"/>
            <a:ext cx="288925" cy="288925"/>
          </a:xfrm>
          <a:prstGeom prst="leftArrow">
            <a:avLst>
              <a:gd name="adj1" fmla="val 65491"/>
              <a:gd name="adj2" fmla="val 49556"/>
            </a:avLst>
          </a:prstGeom>
          <a:solidFill>
            <a:srgbClr val="BC5EB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3806" name="Picture 14" descr="图片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973388"/>
            <a:ext cx="6567487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00"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 lnSpcReduction="10000"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1B2AE1C-217B-4AB1-B037-713EC1761381}" type="slidenum">
              <a:rPr lang="en-US" altLang="zh-CN">
                <a:solidFill>
                  <a:srgbClr val="FFFFFF"/>
                </a:solidFill>
              </a:rPr>
              <a:pPr eaLnBrk="1" hangingPunct="1"/>
              <a:t>27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CE5F9BF-DD0B-466E-8AB1-27D30B1F95FC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16386" name="Object 186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207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Visio" r:id="rId6" imgW="8137703" imgH="4366489" progId="Visio.Drawing.11">
                  <p:embed/>
                </p:oleObj>
              </mc:Choice>
              <mc:Fallback>
                <p:oleObj name="Visio" r:id="rId6" imgW="8137703" imgH="4366489" progId="Visio.Drawing.11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692" name="Rectangle 188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96300" cy="45370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Advance Symmetric-key Ciphers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Blowfish</a:t>
            </a:r>
          </a:p>
          <a:p>
            <a:pPr lvl="2" eaLnBrk="1" hangingPunct="1">
              <a:buClr>
                <a:schemeClr val="bg1"/>
              </a:buClr>
            </a:pPr>
            <a:r>
              <a:rPr lang="en-US" altLang="zh-CN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RC5</a:t>
            </a:r>
          </a:p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Cipher Modes of Operation</a:t>
            </a:r>
          </a:p>
          <a:p>
            <a:pPr lvl="2" eaLnBrk="1" hangingPunct="1">
              <a:buClr>
                <a:schemeClr val="bg1"/>
              </a:buClr>
            </a:pPr>
            <a:endParaRPr lang="en-US" altLang="zh-CN" sz="1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9693" name="Text Box 189"/>
          <p:cNvSpPr txBox="1">
            <a:spLocks noChangeArrowheads="1"/>
          </p:cNvSpPr>
          <p:nvPr/>
        </p:nvSpPr>
        <p:spPr bwMode="auto">
          <a:xfrm>
            <a:off x="273050" y="1052513"/>
            <a:ext cx="19446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000">
                <a:solidFill>
                  <a:srgbClr val="3E003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Summary</a:t>
            </a:r>
          </a:p>
        </p:txBody>
      </p:sp>
      <p:sp>
        <p:nvSpPr>
          <p:cNvPr id="149725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/>
            <a:r>
              <a:rPr lang="en-US" altLang="zh-CN" sz="2400" b="1" cap="none" smtClean="0">
                <a:solidFill>
                  <a:srgbClr val="660033"/>
                </a:solidFill>
                <a:latin typeface="Arial" panose="020B0604020202020204" pitchFamily="34" charset="0"/>
              </a:rPr>
              <a:t>Lecture 7: Block Cipher Modes of Operation</a:t>
            </a:r>
          </a:p>
        </p:txBody>
      </p:sp>
      <p:pic>
        <p:nvPicPr>
          <p:cNvPr id="16395" name="Picture 11" descr="图片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4005263"/>
            <a:ext cx="7993063" cy="1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  <p:sndAc>
      <p:stSnd>
        <p:snd r:embed="rId3" name="suction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68313" y="404813"/>
            <a:ext cx="41306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Introduction to </a:t>
            </a:r>
            <a:br>
              <a:rPr lang="en-US" altLang="zh-CN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altLang="zh-CN" sz="3200" i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Information Security</a:t>
            </a:r>
            <a:endParaRPr lang="zh-CN" altLang="en-US" sz="3200" i="1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6091" name="Rectangle 11"/>
          <p:cNvSpPr>
            <a:spLocks noGrp="1"/>
          </p:cNvSpPr>
          <p:nvPr>
            <p:ph type="subTitle" idx="1"/>
          </p:nvPr>
        </p:nvSpPr>
        <p:spPr>
          <a:xfrm>
            <a:off x="4356100" y="4941888"/>
            <a:ext cx="2879725" cy="9350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4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Q&amp;A</a:t>
            </a:r>
            <a:endParaRPr lang="zh-CN" altLang="en-US" sz="40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8" name="WordArt 8"/>
          <p:cNvSpPr>
            <a:spLocks noChangeArrowheads="1" noChangeShapeType="1" noTextEdit="1"/>
          </p:cNvSpPr>
          <p:nvPr/>
        </p:nvSpPr>
        <p:spPr bwMode="gray">
          <a:xfrm>
            <a:off x="1403350" y="2565400"/>
            <a:ext cx="7056438" cy="10096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28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990000">
                        <a:gamma/>
                        <a:shade val="46275"/>
                        <a:invGamma/>
                      </a:srgbClr>
                    </a:gs>
                    <a:gs pos="100000">
                      <a:srgbClr val="990000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Thanks for your attention!</a:t>
            </a:r>
            <a:endParaRPr lang="zh-CN" altLang="en-US" sz="2800" kern="1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990000">
                      <a:gamma/>
                      <a:shade val="46275"/>
                      <a:invGamma/>
                    </a:srgbClr>
                  </a:gs>
                  <a:gs pos="100000">
                    <a:srgbClr val="99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87131718-D6DA-4D0E-BBA4-B2E5368D7B4F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3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7C43545-93D1-4549-A70F-225D780C1CB6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61474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cap="none" smtClean="0"/>
              <a:t>Quiz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157163" y="1014413"/>
            <a:ext cx="8785225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73038" indent="-173038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800"/>
              </a:spcBef>
            </a:pPr>
            <a:r>
              <a:rPr lang="en-US" altLang="zh-CN" sz="2000" b="0" dirty="0" smtClean="0">
                <a:latin typeface="Franklin Gothic Book" pitchFamily="34" charset="0"/>
                <a:ea typeface="宋体" panose="02010600030101010101" pitchFamily="2" charset="-122"/>
              </a:rPr>
              <a:t>Advanced Encryption </a:t>
            </a:r>
            <a:r>
              <a:rPr lang="en-US" altLang="zh-CN" sz="2000" b="0" dirty="0">
                <a:latin typeface="Franklin Gothic Book" pitchFamily="34" charset="0"/>
                <a:ea typeface="宋体" panose="02010600030101010101" pitchFamily="2" charset="-122"/>
              </a:rPr>
              <a:t>Standard: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encrypt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-bit block using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-bit key with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rounds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.</a:t>
            </a:r>
            <a:endParaRPr lang="en-US" altLang="zh-CN" b="0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the first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operations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of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AES 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are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         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.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0" i="1" u="sng" dirty="0" smtClean="0">
                <a:latin typeface="Franklin Gothic Book" pitchFamily="34" charset="0"/>
                <a:ea typeface="宋体" panose="02010600030101010101" pitchFamily="2" charset="-122"/>
              </a:rPr>
              <a:t>   </a:t>
            </a:r>
            <a:endParaRPr lang="en-US" altLang="zh-CN" sz="2000" b="0" i="1" u="sng" dirty="0">
              <a:latin typeface="Franklin Gothic Book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four steps in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first 9 rounds are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:</a:t>
            </a:r>
            <a:r>
              <a:rPr lang="en-US" altLang="zh-CN" sz="2000" b="0" i="1" u="sng" dirty="0">
                <a:latin typeface="Franklin Gothic Book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sz="2000" b="0" i="1" dirty="0">
                <a:latin typeface="Franklin Gothic Book" pitchFamily="34" charset="0"/>
                <a:ea typeface="宋体" panose="02010600030101010101" pitchFamily="2" charset="-122"/>
              </a:rPr>
              <a:t>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, and</a:t>
            </a:r>
            <a:r>
              <a:rPr lang="en-US" altLang="zh-CN" b="0" i="1" u="sng" dirty="0">
                <a:latin typeface="Franklin Gothic Book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0" i="1" dirty="0">
                <a:latin typeface="Franklin Gothic Book" pitchFamily="34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there is (are) </a:t>
            </a:r>
            <a:r>
              <a:rPr lang="en-US" altLang="zh-CN" b="0" u="sng" dirty="0">
                <a:latin typeface="Franklin Gothic Book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S-box(</a:t>
            </a:r>
            <a:r>
              <a:rPr lang="en-US" altLang="zh-CN" b="0" dirty="0" err="1" smtClean="0">
                <a:latin typeface="Franklin Gothic Book" pitchFamily="34" charset="0"/>
                <a:ea typeface="宋体" panose="02010600030101010101" pitchFamily="2" charset="-122"/>
              </a:rPr>
              <a:t>es</a:t>
            </a:r>
            <a:r>
              <a:rPr lang="en-US" altLang="zh-CN" b="0" dirty="0">
                <a:latin typeface="Franklin Gothic Book" pitchFamily="34" charset="0"/>
                <a:ea typeface="宋体" panose="02010600030101010101" pitchFamily="2" charset="-122"/>
              </a:rPr>
              <a:t>) in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AES encryption,  while there are </a:t>
            </a:r>
            <a:r>
              <a:rPr lang="en-US" altLang="zh-CN" b="0" u="sng" dirty="0" smtClean="0">
                <a:latin typeface="Franklin Gothic Book" pitchFamily="34" charset="0"/>
                <a:ea typeface="宋体" panose="02010600030101010101" pitchFamily="2" charset="-122"/>
              </a:rPr>
              <a:t>    </a:t>
            </a:r>
            <a:r>
              <a:rPr lang="en-US" altLang="zh-CN" b="0" dirty="0" smtClean="0">
                <a:latin typeface="Franklin Gothic Book" pitchFamily="34" charset="0"/>
                <a:ea typeface="宋体" panose="02010600030101010101" pitchFamily="2" charset="-122"/>
              </a:rPr>
              <a:t>S-boxes in DES.</a:t>
            </a:r>
            <a:endParaRPr lang="en-US" altLang="zh-CN" b="0" dirty="0">
              <a:latin typeface="Franklin Gothic Book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 thruBlk="1"/>
    <p:sndAc>
      <p:stSnd>
        <p:snd r:embed="rId2" name="suction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FC65FE7-914A-4909-8F73-4BC58F9ABC2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4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0E12262-1F06-4F1F-B3D2-323383B4FAB5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343044" name="Rectangle 4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endParaRPr lang="zh-CN" altLang="en-US" cap="none" smtClean="0"/>
          </a:p>
        </p:txBody>
      </p:sp>
      <p:pic>
        <p:nvPicPr>
          <p:cNvPr id="22538" name="新闻.wmv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9144000" cy="553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 thruBlk="1"/>
    <p:sndAc>
      <p:stSnd>
        <p:snd r:embed="rId4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5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5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3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253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0B33DAAB-2BF5-4BAD-B6A3-A0E8CBED5E16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5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25D38AB-113C-475F-A96E-79DE2AF6BCED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sp>
        <p:nvSpPr>
          <p:cNvPr id="215042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 eaLnBrk="1" hangingPunct="1">
              <a:defRPr/>
            </a:pPr>
            <a:r>
              <a:rPr lang="en-US" altLang="zh-CN" b="1" cap="none" smtClean="0">
                <a:latin typeface="Arial" charset="0"/>
              </a:rPr>
              <a:t>Outline</a:t>
            </a:r>
          </a:p>
        </p:txBody>
      </p:sp>
      <p:sp>
        <p:nvSpPr>
          <p:cNvPr id="199684" name="AutoShape 4"/>
          <p:cNvSpPr>
            <a:spLocks noChangeArrowheads="1"/>
          </p:cNvSpPr>
          <p:nvPr/>
        </p:nvSpPr>
        <p:spPr bwMode="ltGray">
          <a:xfrm rot="5400000">
            <a:off x="-2422526" y="1223963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1"/>
                </a:cubicBezTo>
                <a:cubicBezTo>
                  <a:pt x="16524" y="321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 b="0">
              <a:latin typeface="Arial" charset="0"/>
              <a:ea typeface="ＭＳ Ｐゴシック" charset="0"/>
            </a:endParaRPr>
          </a:p>
        </p:txBody>
      </p:sp>
      <p:sp>
        <p:nvSpPr>
          <p:cNvPr id="23559" name="AutoShape 5"/>
          <p:cNvSpPr>
            <a:spLocks noChangeArrowheads="1"/>
          </p:cNvSpPr>
          <p:nvPr/>
        </p:nvSpPr>
        <p:spPr bwMode="ltGray">
          <a:xfrm rot="5400000" flipH="1">
            <a:off x="-2016918" y="1659731"/>
            <a:ext cx="4032250" cy="3929063"/>
          </a:xfrm>
          <a:custGeom>
            <a:avLst/>
            <a:gdLst>
              <a:gd name="T0" fmla="*/ 376366625 w 21600"/>
              <a:gd name="T1" fmla="*/ 0 h 21600"/>
              <a:gd name="T2" fmla="*/ 187207639 w 21600"/>
              <a:gd name="T3" fmla="*/ 357350424 h 21600"/>
              <a:gd name="T4" fmla="*/ 376366625 w 21600"/>
              <a:gd name="T5" fmla="*/ 355497399 h 21600"/>
              <a:gd name="T6" fmla="*/ 565525658 w 21600"/>
              <a:gd name="T7" fmla="*/ 357350424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5" y="10769"/>
                  <a:pt x="10855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rotWithShape="1">
            <a:gsLst>
              <a:gs pos="0">
                <a:srgbClr val="9C429C">
                  <a:alpha val="56000"/>
                </a:srgbClr>
              </a:gs>
              <a:gs pos="100000">
                <a:srgbClr val="FFFFFF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9689" name="AutoShape 9"/>
          <p:cNvSpPr>
            <a:spLocks noChangeArrowheads="1"/>
          </p:cNvSpPr>
          <p:nvPr/>
        </p:nvSpPr>
        <p:spPr bwMode="gray">
          <a:xfrm>
            <a:off x="2384425" y="2633663"/>
            <a:ext cx="47085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2. Block Cipher Modes of Operation</a:t>
            </a:r>
            <a:endParaRPr lang="zh-CN" altLang="en-US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</a:endParaRPr>
          </a:p>
        </p:txBody>
      </p:sp>
      <p:sp>
        <p:nvSpPr>
          <p:cNvPr id="199690" name="AutoShape 10"/>
          <p:cNvSpPr>
            <a:spLocks noChangeArrowheads="1"/>
          </p:cNvSpPr>
          <p:nvPr/>
        </p:nvSpPr>
        <p:spPr bwMode="gray">
          <a:xfrm>
            <a:off x="2024063" y="1844675"/>
            <a:ext cx="4779962" cy="50482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1671638" y="1916113"/>
            <a:ext cx="381000" cy="381000"/>
            <a:chOff x="872" y="1036"/>
            <a:chExt cx="240" cy="240"/>
          </a:xfrm>
        </p:grpSpPr>
        <p:sp>
          <p:nvSpPr>
            <p:cNvPr id="23571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72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4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6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  <p:pic>
        <p:nvPicPr>
          <p:cNvPr id="23563" name="Picture 46" descr="j04338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9250"/>
            <a:ext cx="14763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64" name="Group 17"/>
          <p:cNvGrpSpPr>
            <a:grpSpLocks/>
          </p:cNvGrpSpPr>
          <p:nvPr/>
        </p:nvGrpSpPr>
        <p:grpSpPr bwMode="auto">
          <a:xfrm>
            <a:off x="2057400" y="2689225"/>
            <a:ext cx="381000" cy="381000"/>
            <a:chOff x="872" y="1036"/>
            <a:chExt cx="240" cy="240"/>
          </a:xfrm>
        </p:grpSpPr>
        <p:sp>
          <p:nvSpPr>
            <p:cNvPr id="23565" name="Oval 12"/>
            <p:cNvSpPr>
              <a:spLocks noChangeArrowheads="1"/>
            </p:cNvSpPr>
            <p:nvPr/>
          </p:nvSpPr>
          <p:spPr bwMode="gray">
            <a:xfrm>
              <a:off x="872" y="1036"/>
              <a:ext cx="240" cy="24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23566" name="Oval 13"/>
            <p:cNvSpPr>
              <a:spLocks noChangeArrowheads="1"/>
            </p:cNvSpPr>
            <p:nvPr/>
          </p:nvSpPr>
          <p:spPr bwMode="gray">
            <a:xfrm>
              <a:off x="886" y="1050"/>
              <a:ext cx="212" cy="212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4" name="Oval 14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68" name="Oval 15"/>
            <p:cNvSpPr>
              <a:spLocks noChangeArrowheads="1"/>
            </p:cNvSpPr>
            <p:nvPr/>
          </p:nvSpPr>
          <p:spPr bwMode="gray">
            <a:xfrm>
              <a:off x="909" y="1073"/>
              <a:ext cx="116" cy="16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  <p:sp>
          <p:nvSpPr>
            <p:cNvPr id="199696" name="Oval 16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 sz="800" b="0">
                <a:latin typeface="Arial" charset="0"/>
              </a:endParaRPr>
            </a:p>
          </p:txBody>
        </p:sp>
        <p:sp>
          <p:nvSpPr>
            <p:cNvPr id="23570" name="Oval 17"/>
            <p:cNvSpPr>
              <a:spLocks noChangeArrowheads="1"/>
            </p:cNvSpPr>
            <p:nvPr/>
          </p:nvSpPr>
          <p:spPr bwMode="gray">
            <a:xfrm>
              <a:off x="910" y="1074"/>
              <a:ext cx="163" cy="164"/>
            </a:xfrm>
            <a:prstGeom prst="ellipse">
              <a:avLst/>
            </a:prstGeom>
            <a:gradFill rotWithShape="1">
              <a:gsLst>
                <a:gs pos="0">
                  <a:srgbClr val="CC99FF"/>
                </a:gs>
                <a:gs pos="100000">
                  <a:srgbClr val="5E47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800" b="0"/>
            </a:p>
          </p:txBody>
        </p:sp>
      </p:grpSp>
    </p:spTree>
  </p:cSld>
  <p:clrMapOvr>
    <a:masterClrMapping/>
  </p:clrMapOvr>
  <p:transition advTm="2078">
    <p:fade thruBlk="1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1C027278-8A10-4B65-AD9D-D8BFDB68B11A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6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4AE840B-C7BE-4C07-A7C5-FC1A8205B002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26624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1.1 </a:t>
            </a:r>
            <a:r>
              <a:rPr lang="en-US" altLang="zh-CN" sz="2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</a:t>
            </a:r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International Data Encryption Algorithm,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1992, Lai Xuejia (</a:t>
            </a:r>
            <a:r>
              <a:rPr lang="en-US" altLang="en-US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来学嘉</a:t>
            </a: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zh-CN" altLang="en-US" sz="18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64-bits block,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128-bits key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 rounds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686050" y="3275013"/>
            <a:ext cx="5775325" cy="2693987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487738" y="2830513"/>
            <a:ext cx="430212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Pa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416401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Pb</a:t>
            </a:r>
          </a:p>
        </p:txBody>
      </p: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650081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3608388" y="344487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66" name="Oval 18"/>
          <p:cNvSpPr>
            <a:spLocks noChangeArrowheads="1"/>
          </p:cNvSpPr>
          <p:nvPr/>
        </p:nvSpPr>
        <p:spPr bwMode="auto">
          <a:xfrm>
            <a:off x="7242175" y="3444875"/>
            <a:ext cx="244475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2859088" y="3421063"/>
            <a:ext cx="431800" cy="307975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kia</a:t>
            </a: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840288" y="3419475"/>
            <a:ext cx="431800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kib</a:t>
            </a:r>
          </a:p>
        </p:txBody>
      </p:sp>
      <p:sp>
        <p:nvSpPr>
          <p:cNvPr id="2069" name="Rectangle 21"/>
          <p:cNvSpPr>
            <a:spLocks noChangeArrowheads="1"/>
          </p:cNvSpPr>
          <p:nvPr/>
        </p:nvSpPr>
        <p:spPr bwMode="auto">
          <a:xfrm>
            <a:off x="5888038" y="3419475"/>
            <a:ext cx="430212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kic</a:t>
            </a: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7831138" y="3419475"/>
            <a:ext cx="431800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kid</a:t>
            </a:r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73221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4410075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>
            <a:off x="674846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7364413" y="3138488"/>
            <a:ext cx="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3302000" y="3568700"/>
            <a:ext cx="30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6" name="Line 28"/>
          <p:cNvSpPr>
            <a:spLocks noChangeShapeType="1"/>
          </p:cNvSpPr>
          <p:nvPr/>
        </p:nvSpPr>
        <p:spPr bwMode="auto">
          <a:xfrm>
            <a:off x="6318250" y="3568700"/>
            <a:ext cx="306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7" name="Line 29"/>
          <p:cNvSpPr>
            <a:spLocks noChangeShapeType="1"/>
          </p:cNvSpPr>
          <p:nvPr/>
        </p:nvSpPr>
        <p:spPr bwMode="auto">
          <a:xfrm flipH="1">
            <a:off x="4533900" y="35687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8" name="Line 30"/>
          <p:cNvSpPr>
            <a:spLocks noChangeShapeType="1"/>
          </p:cNvSpPr>
          <p:nvPr/>
        </p:nvSpPr>
        <p:spPr bwMode="auto">
          <a:xfrm flipH="1">
            <a:off x="7486650" y="3568700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3732213" y="3692525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0" name="Line 32"/>
          <p:cNvSpPr>
            <a:spLocks noChangeShapeType="1"/>
          </p:cNvSpPr>
          <p:nvPr/>
        </p:nvSpPr>
        <p:spPr bwMode="auto">
          <a:xfrm>
            <a:off x="3732213" y="3876675"/>
            <a:ext cx="153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1" name="Line 33"/>
          <p:cNvSpPr>
            <a:spLocks noChangeShapeType="1"/>
          </p:cNvSpPr>
          <p:nvPr/>
        </p:nvSpPr>
        <p:spPr bwMode="auto">
          <a:xfrm>
            <a:off x="7364413" y="3692525"/>
            <a:ext cx="0" cy="178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Line 34"/>
          <p:cNvSpPr>
            <a:spLocks noChangeShapeType="1"/>
          </p:cNvSpPr>
          <p:nvPr/>
        </p:nvSpPr>
        <p:spPr bwMode="auto">
          <a:xfrm>
            <a:off x="6748463" y="3692525"/>
            <a:ext cx="0" cy="147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3" name="Line 35"/>
          <p:cNvSpPr>
            <a:spLocks noChangeShapeType="1"/>
          </p:cNvSpPr>
          <p:nvPr/>
        </p:nvSpPr>
        <p:spPr bwMode="auto">
          <a:xfrm>
            <a:off x="4410075" y="3692525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4" name="Oval 36"/>
          <p:cNvSpPr>
            <a:spLocks noChangeArrowheads="1"/>
          </p:cNvSpPr>
          <p:nvPr/>
        </p:nvSpPr>
        <p:spPr bwMode="auto">
          <a:xfrm>
            <a:off x="5272088" y="3752850"/>
            <a:ext cx="244475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5" name="Line 37"/>
          <p:cNvSpPr>
            <a:spLocks noChangeShapeType="1"/>
          </p:cNvSpPr>
          <p:nvPr/>
        </p:nvSpPr>
        <p:spPr bwMode="auto">
          <a:xfrm>
            <a:off x="5518150" y="3876675"/>
            <a:ext cx="1230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6" name="Line 38"/>
          <p:cNvSpPr>
            <a:spLocks noChangeShapeType="1"/>
          </p:cNvSpPr>
          <p:nvPr/>
        </p:nvSpPr>
        <p:spPr bwMode="auto">
          <a:xfrm>
            <a:off x="4410075" y="4184650"/>
            <a:ext cx="153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4286250" y="3444875"/>
            <a:ext cx="2476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6626225" y="3444875"/>
            <a:ext cx="246063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89" name="Oval 41"/>
          <p:cNvSpPr>
            <a:spLocks noChangeArrowheads="1"/>
          </p:cNvSpPr>
          <p:nvPr/>
        </p:nvSpPr>
        <p:spPr bwMode="auto">
          <a:xfrm>
            <a:off x="5935663" y="4060825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6194425" y="4184650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5394325" y="4000500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6256338" y="4738688"/>
            <a:ext cx="431800" cy="309562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kif</a:t>
            </a:r>
          </a:p>
        </p:txBody>
      </p:sp>
      <p:sp>
        <p:nvSpPr>
          <p:cNvPr id="2093" name="Oval 45"/>
          <p:cNvSpPr>
            <a:spLocks noChangeArrowheads="1"/>
          </p:cNvSpPr>
          <p:nvPr/>
        </p:nvSpPr>
        <p:spPr bwMode="auto">
          <a:xfrm>
            <a:off x="5272088" y="44307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>
            <a:off x="4962525" y="4554538"/>
            <a:ext cx="307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4533900" y="4368800"/>
            <a:ext cx="430213" cy="309563"/>
          </a:xfrm>
          <a:prstGeom prst="rect">
            <a:avLst/>
          </a:prstGeom>
          <a:solidFill>
            <a:srgbClr val="99CCFF"/>
          </a:solidFill>
          <a:ln w="9525">
            <a:solidFill>
              <a:srgbClr val="99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kie</a:t>
            </a:r>
          </a:p>
        </p:txBody>
      </p:sp>
      <p:sp>
        <p:nvSpPr>
          <p:cNvPr id="2096" name="Rectangle 48"/>
          <p:cNvSpPr>
            <a:spLocks noChangeArrowheads="1"/>
          </p:cNvSpPr>
          <p:nvPr/>
        </p:nvSpPr>
        <p:spPr bwMode="auto">
          <a:xfrm>
            <a:off x="5924550" y="4443413"/>
            <a:ext cx="246063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>
            <a:off x="6072188" y="4306888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5518150" y="4554538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6059488" y="47021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0" name="Oval 52"/>
          <p:cNvSpPr>
            <a:spLocks noChangeArrowheads="1"/>
          </p:cNvSpPr>
          <p:nvPr/>
        </p:nvSpPr>
        <p:spPr bwMode="auto">
          <a:xfrm>
            <a:off x="5924550" y="47990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01" name="Line 53"/>
          <p:cNvSpPr>
            <a:spLocks noChangeShapeType="1"/>
          </p:cNvSpPr>
          <p:nvPr/>
        </p:nvSpPr>
        <p:spPr bwMode="auto">
          <a:xfrm flipH="1">
            <a:off x="6132513" y="4922838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2" name="Rectangle 54"/>
          <p:cNvSpPr>
            <a:spLocks noChangeArrowheads="1"/>
          </p:cNvSpPr>
          <p:nvPr/>
        </p:nvSpPr>
        <p:spPr bwMode="auto">
          <a:xfrm>
            <a:off x="5272088" y="4799013"/>
            <a:ext cx="246062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3" name="Line 55"/>
          <p:cNvSpPr>
            <a:spLocks noChangeShapeType="1"/>
          </p:cNvSpPr>
          <p:nvPr/>
        </p:nvSpPr>
        <p:spPr bwMode="auto">
          <a:xfrm>
            <a:off x="5394325" y="4676775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4" name="Line 56"/>
          <p:cNvSpPr>
            <a:spLocks noChangeShapeType="1"/>
          </p:cNvSpPr>
          <p:nvPr/>
        </p:nvSpPr>
        <p:spPr bwMode="auto">
          <a:xfrm>
            <a:off x="5518150" y="4922838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5" name="Oval 57"/>
          <p:cNvSpPr>
            <a:spLocks noChangeArrowheads="1"/>
          </p:cNvSpPr>
          <p:nvPr/>
        </p:nvSpPr>
        <p:spPr bwMode="auto">
          <a:xfrm>
            <a:off x="3608388" y="5154613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6" name="Oval 58"/>
          <p:cNvSpPr>
            <a:spLocks noChangeArrowheads="1"/>
          </p:cNvSpPr>
          <p:nvPr/>
        </p:nvSpPr>
        <p:spPr bwMode="auto">
          <a:xfrm>
            <a:off x="6626225" y="5167313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07" name="Line 59"/>
          <p:cNvSpPr>
            <a:spLocks noChangeShapeType="1"/>
          </p:cNvSpPr>
          <p:nvPr/>
        </p:nvSpPr>
        <p:spPr bwMode="auto">
          <a:xfrm>
            <a:off x="3856038" y="5292725"/>
            <a:ext cx="277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8" name="Line 60"/>
          <p:cNvSpPr>
            <a:spLocks noChangeShapeType="1"/>
          </p:cNvSpPr>
          <p:nvPr/>
        </p:nvSpPr>
        <p:spPr bwMode="auto">
          <a:xfrm>
            <a:off x="6046788" y="50466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" name="Oval 61"/>
          <p:cNvSpPr>
            <a:spLocks noChangeArrowheads="1"/>
          </p:cNvSpPr>
          <p:nvPr/>
        </p:nvSpPr>
        <p:spPr bwMode="auto">
          <a:xfrm>
            <a:off x="4287838" y="553878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10" name="Oval 62"/>
          <p:cNvSpPr>
            <a:spLocks noChangeArrowheads="1"/>
          </p:cNvSpPr>
          <p:nvPr/>
        </p:nvSpPr>
        <p:spPr bwMode="auto">
          <a:xfrm>
            <a:off x="7242175" y="5500688"/>
            <a:ext cx="244475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11" name="Line 63"/>
          <p:cNvSpPr>
            <a:spLocks noChangeShapeType="1"/>
          </p:cNvSpPr>
          <p:nvPr/>
        </p:nvSpPr>
        <p:spPr bwMode="auto">
          <a:xfrm>
            <a:off x="4546600" y="5661025"/>
            <a:ext cx="270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2" name="Line 64"/>
          <p:cNvSpPr>
            <a:spLocks noChangeShapeType="1"/>
          </p:cNvSpPr>
          <p:nvPr/>
        </p:nvSpPr>
        <p:spPr bwMode="auto">
          <a:xfrm>
            <a:off x="5394325" y="5046663"/>
            <a:ext cx="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3733800" y="5414963"/>
            <a:ext cx="0" cy="677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7353300" y="5734050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>
            <a:off x="4411663" y="5784850"/>
            <a:ext cx="240030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>
            <a:off x="6748463" y="5414963"/>
            <a:ext cx="0" cy="369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7" name="Line 69"/>
          <p:cNvSpPr>
            <a:spLocks noChangeShapeType="1"/>
          </p:cNvSpPr>
          <p:nvPr/>
        </p:nvSpPr>
        <p:spPr bwMode="auto">
          <a:xfrm flipH="1">
            <a:off x="4471988" y="5784850"/>
            <a:ext cx="2276475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8" name="Rectangle 70"/>
          <p:cNvSpPr>
            <a:spLocks noChangeArrowheads="1"/>
          </p:cNvSpPr>
          <p:nvPr/>
        </p:nvSpPr>
        <p:spPr bwMode="auto">
          <a:xfrm>
            <a:off x="1763713" y="4306888"/>
            <a:ext cx="6778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Round i</a:t>
            </a:r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395288" y="5229225"/>
            <a:ext cx="247650" cy="247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21" name="Oval 73"/>
          <p:cNvSpPr>
            <a:spLocks noChangeArrowheads="1"/>
          </p:cNvSpPr>
          <p:nvPr/>
        </p:nvSpPr>
        <p:spPr bwMode="auto">
          <a:xfrm>
            <a:off x="395288" y="5588000"/>
            <a:ext cx="246062" cy="2460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·</a:t>
            </a:r>
            <a:endParaRPr lang="zh-CN" altLang="en-US" sz="1600">
              <a:ea typeface="宋体" panose="02010600030101010101" pitchFamily="2" charset="-122"/>
            </a:endParaRPr>
          </a:p>
        </p:txBody>
      </p:sp>
      <p:sp>
        <p:nvSpPr>
          <p:cNvPr id="2122" name="Oval 74"/>
          <p:cNvSpPr>
            <a:spLocks noChangeArrowheads="1"/>
          </p:cNvSpPr>
          <p:nvPr/>
        </p:nvSpPr>
        <p:spPr bwMode="auto">
          <a:xfrm>
            <a:off x="395288" y="4795838"/>
            <a:ext cx="246062" cy="2460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123" name="Rectangle 75"/>
          <p:cNvSpPr>
            <a:spLocks noChangeArrowheads="1"/>
          </p:cNvSpPr>
          <p:nvPr/>
        </p:nvSpPr>
        <p:spPr bwMode="auto">
          <a:xfrm>
            <a:off x="755650" y="4730750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/>
              <a:t>xor</a:t>
            </a:r>
          </a:p>
        </p:txBody>
      </p:sp>
      <p:sp>
        <p:nvSpPr>
          <p:cNvPr id="2124" name="Rectangle 76"/>
          <p:cNvSpPr>
            <a:spLocks noChangeArrowheads="1"/>
          </p:cNvSpPr>
          <p:nvPr/>
        </p:nvSpPr>
        <p:spPr bwMode="auto">
          <a:xfrm>
            <a:off x="755650" y="5157788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模加</a:t>
            </a:r>
            <a:r>
              <a:rPr lang="en-US" altLang="zh-CN"/>
              <a:t>2</a:t>
            </a:r>
            <a:r>
              <a:rPr lang="en-US" altLang="zh-CN" baseline="30000"/>
              <a:t>16</a:t>
            </a:r>
          </a:p>
        </p:txBody>
      </p:sp>
      <p:sp>
        <p:nvSpPr>
          <p:cNvPr id="2125" name="Rectangle 77"/>
          <p:cNvSpPr>
            <a:spLocks noChangeArrowheads="1"/>
          </p:cNvSpPr>
          <p:nvPr/>
        </p:nvSpPr>
        <p:spPr bwMode="auto">
          <a:xfrm>
            <a:off x="755650" y="5518150"/>
            <a:ext cx="1195388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/>
              <a:t>模乘</a:t>
            </a:r>
            <a:r>
              <a:rPr lang="en-US" altLang="zh-CN"/>
              <a:t>2</a:t>
            </a:r>
            <a:r>
              <a:rPr lang="en-US" altLang="zh-CN" baseline="30000"/>
              <a:t>16</a:t>
            </a:r>
            <a:r>
              <a:rPr lang="en-US" altLang="zh-CN"/>
              <a:t>+1</a:t>
            </a:r>
          </a:p>
        </p:txBody>
      </p:sp>
      <p:pic>
        <p:nvPicPr>
          <p:cNvPr id="2126" name="Picture 78" descr="1323963857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684338"/>
            <a:ext cx="14573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7116763" y="2830513"/>
            <a:ext cx="431800" cy="307975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ea typeface="宋体" panose="02010600030101010101" pitchFamily="2" charset="-122"/>
              </a:rPr>
              <a:t>Pd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D4BB2A25-8B15-432F-9320-889E38C87DC1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7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0CFA08A1-AB33-4A9D-838D-63FBC22A845C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6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6117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1.2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Blowfish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Bruce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Schneier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1993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Feistel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cipher structure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64-bits  Block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32–448 bits Key, 16 rounds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Successor: </a:t>
            </a:r>
            <a:r>
              <a:rPr lang="en-US" altLang="zh-CN" sz="18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Twofish</a:t>
            </a:r>
            <a:endParaRPr lang="en-US" altLang="zh-CN" sz="1800" b="1" dirty="0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/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 Generator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3084" name="Picture 12" descr="BlowfishDiagra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276475"/>
            <a:ext cx="2263775" cy="38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250px-BlowfishFFunction_sv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22650"/>
            <a:ext cx="3241675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39888"/>
            <a:ext cx="1236663" cy="18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BEFCE089-B41B-4072-853F-A54FD77F819B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8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D32422B-6B09-41BF-AA79-ABEEE6802D23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7141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sz="20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1.3 </a:t>
            </a:r>
            <a:r>
              <a:rPr lang="en-US" altLang="zh-CN" sz="2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RC5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block size (32, 64 or 128 bits),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key size (0 to 2040 bits) and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variable number of rounds (0 to 255).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original suggested choice of parameters</a:t>
            </a:r>
            <a:b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were a block size of 64 bits, a 128-bit key and</a:t>
            </a:r>
            <a:b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12 rounds. </a:t>
            </a:r>
          </a:p>
          <a:p>
            <a:pPr lvl="2" eaLnBrk="1" hangingPunct="1">
              <a:spcBef>
                <a:spcPts val="800"/>
              </a:spcBef>
              <a:buClrTx/>
            </a:pPr>
            <a:r>
              <a:rPr lang="en-US" altLang="zh-CN" sz="1800" b="1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Successor: RC6</a:t>
            </a:r>
          </a:p>
          <a:p>
            <a:pPr eaLnBrk="1" hangingPunct="1"/>
            <a:endParaRPr lang="en-US" altLang="zh-CN" sz="2000" b="1" smtClean="0">
              <a:solidFill>
                <a:srgbClr val="99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4106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4108" name="Picture 12" descr="images (1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651000"/>
            <a:ext cx="1744662" cy="17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243px-RC5_InfoBox_Diagra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068638"/>
            <a:ext cx="1141413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A5B4A042-0BF6-4DAE-9B3E-7D56B2048304}" type="slidenum">
              <a:rPr lang="en-US" altLang="zh-CN">
                <a:solidFill>
                  <a:srgbClr val="FFFFFF"/>
                </a:solidFill>
              </a:rPr>
              <a:pPr eaLnBrk="1" hangingPunct="1">
                <a:lnSpc>
                  <a:spcPct val="90000"/>
                </a:lnSpc>
              </a:pPr>
              <a:t>9</a:t>
            </a:fld>
            <a:r>
              <a:rPr lang="en-US" altLang="zh-CN" b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F8BCDAF5-2F60-483D-A9D5-C8AC60A509AB}" type="datetime1">
              <a:rPr lang="zh-CN" altLang="en-US"/>
              <a:pPr>
                <a:defRPr/>
              </a:pPr>
              <a:t>2018/10/7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An Introduction to Information Security</a:t>
            </a:r>
            <a:endParaRPr lang="zh-CN" alt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-14288" y="976313"/>
          <a:ext cx="9180513" cy="547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Visio" r:id="rId4" imgW="8639708" imgH="5342382" progId="Visio.Drawing.11">
                  <p:embed/>
                </p:oleObj>
              </mc:Choice>
              <mc:Fallback>
                <p:oleObj name="Visio" r:id="rId4" imgW="8639708" imgH="5342382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288" y="976313"/>
                        <a:ext cx="9180513" cy="547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41288" y="1579563"/>
          <a:ext cx="8785225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Visio" r:id="rId6" imgW="8155876" imgH="4385005" progId="Visio.Drawing.11">
                  <p:embed/>
                </p:oleObj>
              </mc:Choice>
              <mc:Fallback>
                <p:oleObj name="Visio" r:id="rId6" imgW="8155876" imgH="43850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579563"/>
                        <a:ext cx="8785225" cy="460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4" name="Rectangle 2"/>
          <p:cNvSpPr>
            <a:spLocks noGrp="1" noChangeArrowheads="1"/>
          </p:cNvSpPr>
          <p:nvPr>
            <p:ph type="title" idx="4294967295"/>
          </p:nvPr>
        </p:nvSpPr>
        <p:spPr bwMode="white">
          <a:xfrm>
            <a:off x="107950" y="188913"/>
            <a:ext cx="7488238" cy="5476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cap="none" smtClean="0">
                <a:solidFill>
                  <a:srgbClr val="660033"/>
                </a:solidFill>
                <a:latin typeface="Arial" charset="0"/>
              </a:rPr>
              <a:t>Lecture 7: Block Cipher Modes of Operation</a:t>
            </a:r>
          </a:p>
        </p:txBody>
      </p:sp>
      <p:sp>
        <p:nvSpPr>
          <p:cNvPr id="348165" name="Rectangle 5"/>
          <p:cNvSpPr>
            <a:spLocks noGrp="1"/>
          </p:cNvSpPr>
          <p:nvPr>
            <p:ph type="body" idx="4294967295"/>
          </p:nvPr>
        </p:nvSpPr>
        <p:spPr>
          <a:xfrm>
            <a:off x="201613" y="1628775"/>
            <a:ext cx="8474075" cy="44640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1.4 characteristics of </a:t>
            </a:r>
            <a:r>
              <a:rPr lang="en-US" altLang="zh-CN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advanced</a:t>
            </a:r>
            <a:r>
              <a:rPr lang="en-US" altLang="zh-CN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Block ciphers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Variability </a:t>
            </a:r>
            <a:r>
              <a:rPr lang="zh-CN" altLang="en-US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（可变性）</a:t>
            </a: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key length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block size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number of rounds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S-boxes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round function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complex round-key generation </a:t>
            </a:r>
          </a:p>
          <a:p>
            <a:pPr lvl="2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8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more roles of key to perform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S-box</a:t>
            </a:r>
          </a:p>
          <a:p>
            <a:pPr lvl="3" eaLnBrk="1" hangingPunct="1">
              <a:lnSpc>
                <a:spcPct val="110000"/>
              </a:lnSpc>
              <a:spcBef>
                <a:spcPts val="800"/>
              </a:spcBef>
              <a:buClrTx/>
            </a:pPr>
            <a:r>
              <a:rPr lang="en-US" altLang="zh-CN" sz="16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Circular-shift</a:t>
            </a:r>
          </a:p>
        </p:txBody>
      </p:sp>
      <p:sp>
        <p:nvSpPr>
          <p:cNvPr id="348166" name="Text Box 6"/>
          <p:cNvSpPr txBox="1">
            <a:spLocks noChangeArrowheads="1"/>
          </p:cNvSpPr>
          <p:nvPr/>
        </p:nvSpPr>
        <p:spPr bwMode="auto">
          <a:xfrm>
            <a:off x="273050" y="1052513"/>
            <a:ext cx="55943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altLang="zh-CN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1. More Advance Symmetric-key Ciphers</a:t>
            </a: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6156325" y="1052513"/>
            <a:ext cx="1030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777777"/>
                </a:solidFill>
                <a:ea typeface="微软雅黑" panose="020B0503020204020204" pitchFamily="34" charset="-122"/>
              </a:rPr>
              <a:t>2…</a:t>
            </a:r>
            <a:r>
              <a:rPr lang="zh-CN" altLang="en-US" sz="2000">
                <a:solidFill>
                  <a:srgbClr val="777777"/>
                </a:solidFill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ransition advTm="26844">
    <p:fade thruBlk="1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Angles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3_Angles">
      <a:majorFont>
        <a:latin typeface="微软雅黑"/>
        <a:ea typeface="微软雅黑"/>
        <a:cs typeface=""/>
      </a:majorFont>
      <a:minorFont>
        <a:latin typeface=""/>
        <a:ea typeface="微软雅黑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21465</TotalTime>
  <Words>1713</Words>
  <Application>Microsoft Office PowerPoint</Application>
  <PresentationFormat>全屏显示(4:3)</PresentationFormat>
  <Paragraphs>567</Paragraphs>
  <Slides>28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Franklin Gothic Book</vt:lpstr>
      <vt:lpstr>ＭＳ Ｐゴシック</vt:lpstr>
      <vt:lpstr>ＭＳ Ｐゴシック</vt:lpstr>
      <vt:lpstr>宋体</vt:lpstr>
      <vt:lpstr>微软雅黑</vt:lpstr>
      <vt:lpstr>Arial</vt:lpstr>
      <vt:lpstr>Lucida Calligraphy</vt:lpstr>
      <vt:lpstr>Times New Roman</vt:lpstr>
      <vt:lpstr>Verdana</vt:lpstr>
      <vt:lpstr>Wingdings</vt:lpstr>
      <vt:lpstr>3_Angles</vt:lpstr>
      <vt:lpstr>Visio</vt:lpstr>
      <vt:lpstr>Lecture 7: Block Cipher Modes of Operation</vt:lpstr>
      <vt:lpstr>Quickly Review</vt:lpstr>
      <vt:lpstr>Quiz</vt:lpstr>
      <vt:lpstr>PowerPoint 演示文稿</vt:lpstr>
      <vt:lpstr>Outline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Outline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Lecture 7: Block Cipher Modes of Operation</vt:lpstr>
      <vt:lpstr>PowerPoint 演示文稿</vt:lpstr>
    </vt:vector>
  </TitlesOfParts>
  <Company>Cistec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Information Security</dc:title>
  <dc:creator>胡海波</dc:creator>
  <cp:lastModifiedBy>oram@CPS</cp:lastModifiedBy>
  <cp:revision>249</cp:revision>
  <dcterms:created xsi:type="dcterms:W3CDTF">2010-06-25T08:08:55Z</dcterms:created>
  <dcterms:modified xsi:type="dcterms:W3CDTF">2018-10-07T15:49:18Z</dcterms:modified>
</cp:coreProperties>
</file>