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</p:sldMasterIdLst>
  <p:notesMasterIdLst>
    <p:notesMasterId r:id="rId12"/>
  </p:notesMasterIdLst>
  <p:handoutMasterIdLst>
    <p:handoutMasterId r:id="rId13"/>
  </p:handoutMasterIdLst>
  <p:sldIdLst>
    <p:sldId id="323" r:id="rId2"/>
    <p:sldId id="346" r:id="rId3"/>
    <p:sldId id="423" r:id="rId4"/>
    <p:sldId id="426" r:id="rId5"/>
    <p:sldId id="427" r:id="rId6"/>
    <p:sldId id="428" r:id="rId7"/>
    <p:sldId id="429" r:id="rId8"/>
    <p:sldId id="433" r:id="rId9"/>
    <p:sldId id="434" r:id="rId10"/>
    <p:sldId id="435" r:id="rId1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66FF"/>
    <a:srgbClr val="0033CC"/>
    <a:srgbClr val="BC5EBE"/>
    <a:srgbClr val="6C9D5F"/>
    <a:srgbClr val="6600CC"/>
    <a:srgbClr val="0080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8" autoAdjust="0"/>
    <p:restoredTop sz="80028" autoAdjust="0"/>
  </p:normalViewPr>
  <p:slideViewPr>
    <p:cSldViewPr>
      <p:cViewPr>
        <p:scale>
          <a:sx n="100" d="100"/>
          <a:sy n="100" d="100"/>
        </p:scale>
        <p:origin x="71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3F1B773E-10FE-4259-9627-D4F03E0E6442}" type="datetime1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 smtClean="0"/>
            </a:lvl1pPr>
          </a:lstStyle>
          <a:p>
            <a:pPr>
              <a:defRPr/>
            </a:pPr>
            <a:fld id="{480172C2-C8A9-4B8D-A78B-5171834471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5064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8538C82-B8C9-4038-9268-9DF5E244EC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335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3860800"/>
            <a:ext cx="3567113" cy="2997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3860800"/>
            <a:ext cx="9145588" cy="2997200"/>
          </a:xfrm>
          <a:custGeom>
            <a:avLst/>
            <a:gdLst>
              <a:gd name="T0" fmla="*/ 0 w 3352800"/>
              <a:gd name="T1" fmla="*/ 3526129 h 527584"/>
              <a:gd name="T2" fmla="*/ 5567739 w 3352800"/>
              <a:gd name="T3" fmla="*/ 0 h 527584"/>
              <a:gd name="T4" fmla="*/ 24949005 w 3352800"/>
              <a:gd name="T5" fmla="*/ 1812 h 527584"/>
              <a:gd name="T6" fmla="*/ 24949005 w 3352800"/>
              <a:gd name="T7" fmla="*/ 3526129 h 527584"/>
              <a:gd name="T8" fmla="*/ 0 w 3352800"/>
              <a:gd name="T9" fmla="*/ 352612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>
          <a:xfrm rot="10800000">
            <a:off x="5578475" y="0"/>
            <a:ext cx="3565525" cy="21336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2151063"/>
          </a:xfrm>
          <a:custGeom>
            <a:avLst/>
            <a:gdLst>
              <a:gd name="T0" fmla="*/ 0 w 3352800"/>
              <a:gd name="T1" fmla="*/ 3778728 h 527584"/>
              <a:gd name="T2" fmla="*/ 5567739 w 3352800"/>
              <a:gd name="T3" fmla="*/ 0 h 527584"/>
              <a:gd name="T4" fmla="*/ 24949005 w 3352800"/>
              <a:gd name="T5" fmla="*/ 1941 h 527584"/>
              <a:gd name="T6" fmla="*/ 24949005 w 3352800"/>
              <a:gd name="T7" fmla="*/ 3778728 h 527584"/>
              <a:gd name="T8" fmla="*/ 0 w 3352800"/>
              <a:gd name="T9" fmla="*/ 3778728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8" name="Picture 18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76250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0" y="4340225"/>
            <a:ext cx="3776663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 smtClean="0">
                <a:solidFill>
                  <a:srgbClr val="180018"/>
                </a:solidFill>
                <a:latin typeface="Arial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2174875"/>
            <a:ext cx="8569325" cy="1614488"/>
          </a:xfrm>
        </p:spPr>
        <p:txBody>
          <a:bodyPr/>
          <a:lstStyle>
            <a:lvl1pPr algn="ctr">
              <a:defRPr sz="3600" cap="none" smtClean="0">
                <a:latin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975" y="6453188"/>
            <a:ext cx="2133600" cy="268287"/>
          </a:xfrm>
        </p:spPr>
        <p:txBody>
          <a:bodyPr/>
          <a:lstStyle>
            <a:lvl1pPr>
              <a:defRPr b="0"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7AE46716-5E76-4990-8B6F-76FB86EB1FCA}" type="datetime1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24525" y="6453188"/>
            <a:ext cx="2592388" cy="268287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r>
              <a:rPr lang="zh-CN" altLang="en-US"/>
              <a:t>信息安全导论</a:t>
            </a:r>
            <a:r>
              <a:rPr lang="en-US" altLang="zh-CN"/>
              <a:t>, </a:t>
            </a:r>
            <a:r>
              <a:rPr lang="zh-CN" altLang="en-US"/>
              <a:t>胡海波</a:t>
            </a:r>
          </a:p>
        </p:txBody>
      </p:sp>
    </p:spTree>
    <p:extLst>
      <p:ext uri="{BB962C8B-B14F-4D97-AF65-F5344CB8AC3E}">
        <p14:creationId xmlns:p14="http://schemas.microsoft.com/office/powerpoint/2010/main" val="1055868168"/>
      </p:ext>
    </p:extLst>
  </p:cSld>
  <p:clrMapOvr>
    <a:masterClrMapping/>
  </p:clrMapOvr>
  <p:transition spd="slow">
    <p:wipe/>
    <p:sndAc>
      <p:stSnd>
        <p:snd r:embed="rId1" name="suction.wav"/>
      </p:stSnd>
    </p:sndAc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6453188"/>
            <a:ext cx="3575050" cy="40481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6453188"/>
            <a:ext cx="9145588" cy="404812"/>
          </a:xfrm>
          <a:custGeom>
            <a:avLst/>
            <a:gdLst>
              <a:gd name="T0" fmla="*/ 0 w 3352800"/>
              <a:gd name="T1" fmla="*/ 476251 h 527584"/>
              <a:gd name="T2" fmla="*/ 5567739 w 3352800"/>
              <a:gd name="T3" fmla="*/ 0 h 527584"/>
              <a:gd name="T4" fmla="*/ 24949005 w 3352800"/>
              <a:gd name="T5" fmla="*/ 245 h 527584"/>
              <a:gd name="T6" fmla="*/ 24949005 w 3352800"/>
              <a:gd name="T7" fmla="*/ 476251 h 527584"/>
              <a:gd name="T8" fmla="*/ 0 w 3352800"/>
              <a:gd name="T9" fmla="*/ 476251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>
          <a:xfrm rot="10800000">
            <a:off x="5580063" y="-17463"/>
            <a:ext cx="3565525" cy="9255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925513"/>
          </a:xfrm>
          <a:custGeom>
            <a:avLst/>
            <a:gdLst>
              <a:gd name="T0" fmla="*/ 0 w 3352800"/>
              <a:gd name="T1" fmla="*/ 1625830 h 527584"/>
              <a:gd name="T2" fmla="*/ 5567739 w 3352800"/>
              <a:gd name="T3" fmla="*/ 0 h 527584"/>
              <a:gd name="T4" fmla="*/ 24949005 w 3352800"/>
              <a:gd name="T5" fmla="*/ 835 h 527584"/>
              <a:gd name="T6" fmla="*/ 24949005 w 3352800"/>
              <a:gd name="T7" fmla="*/ 1625830 h 527584"/>
              <a:gd name="T8" fmla="*/ 0 w 3352800"/>
              <a:gd name="T9" fmla="*/ 1625830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8" name="Picture 17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13" y="61913"/>
            <a:ext cx="7191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4212CA-4233-4E24-918A-1E36553E6BF4}" type="slidenum">
              <a:rPr lang="en-US" altLang="zh-CN"/>
              <a:pPr>
                <a:defRPr/>
              </a:pPr>
              <a:t>‹#›</a:t>
            </a:fld>
            <a:r>
              <a:rPr lang="en-US" altLang="zh-CN" b="0"/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6DE0E-C743-420A-86C9-B732260E5709}" type="datetime1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39273"/>
      </p:ext>
    </p:extLst>
  </p:cSld>
  <p:clrMapOvr>
    <a:masterClrMapping/>
  </p:clrMapOvr>
  <p:transition spd="slow">
    <p:wipe/>
    <p:sndAc>
      <p:stSnd>
        <p:snd r:embed="rId1" name="suction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981075"/>
            <a:ext cx="871378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2"/>
            <a:r>
              <a:rPr lang="en-GB" altLang="zh-CN" smtClean="0"/>
              <a:t>Second level</a:t>
            </a:r>
          </a:p>
          <a:p>
            <a:pPr lvl="3"/>
            <a:r>
              <a:rPr lang="en-GB" altLang="zh-CN" smtClean="0"/>
              <a:t>Third level</a:t>
            </a:r>
          </a:p>
          <a:p>
            <a:pPr lvl="4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  <a:endParaRPr lang="en-US" altLang="zh-CN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5834063" cy="547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smtClean="0"/>
              <a:t>Click to edit Master title style</a:t>
            </a:r>
            <a:endParaRPr lang="en-US" altLang="zh-CN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125" y="425450"/>
            <a:ext cx="288925" cy="2667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8100E1F-7FFD-45B9-9FEE-61C69A9096F5}" type="slidenum">
              <a:rPr lang="en-US" altLang="zh-CN"/>
              <a:pPr>
                <a:defRPr/>
              </a:pPr>
              <a:t>‹#›</a:t>
            </a:fld>
            <a:r>
              <a:rPr lang="en-US" altLang="zh-CN" b="0"/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214438" y="6545263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fld id="{0E598583-5789-4C66-82C6-C571EC50CA99}" type="datetime1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7038" y="6545263"/>
            <a:ext cx="4367212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ransition spd="slow">
    <p:wipe/>
    <p:sndAc>
      <p:stSnd>
        <p:snd r:embed="rId4" name="suction.wav"/>
      </p:stSnd>
    </p:sndAc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8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173038" indent="-173038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+mn-cs"/>
        </a:defRPr>
      </a:lvl2pPr>
      <a:lvl3pPr marL="4016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6302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858838" indent="-173038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/>
          </p:cNvSpPr>
          <p:nvPr>
            <p:ph type="ctrTitle"/>
          </p:nvPr>
        </p:nvSpPr>
        <p:spPr bwMode="auto">
          <a:xfrm>
            <a:off x="323850" y="2205038"/>
            <a:ext cx="8569325" cy="16081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b="1" dirty="0">
                <a:solidFill>
                  <a:srgbClr val="660033"/>
                </a:solidFill>
              </a:rPr>
              <a:t>Lecture </a:t>
            </a:r>
            <a:r>
              <a:rPr lang="en-US" altLang="zh-CN" sz="4800" b="1" dirty="0" smtClean="0">
                <a:solidFill>
                  <a:srgbClr val="660033"/>
                </a:solidFill>
              </a:rPr>
              <a:t>4: </a:t>
            </a:r>
            <a:r>
              <a:rPr lang="en-US" altLang="en-US" sz="4800" b="1" dirty="0">
                <a:solidFill>
                  <a:srgbClr val="660033"/>
                </a:solidFill>
              </a:rPr>
              <a:t>Block Cipher Principles</a:t>
            </a:r>
            <a:endParaRPr lang="zh-CN" altLang="en-US" sz="4800" b="1" dirty="0">
              <a:solidFill>
                <a:srgbClr val="660033"/>
              </a:solidFill>
            </a:endParaRP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179388" y="188913"/>
            <a:ext cx="6048375" cy="16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An Introduction to</a:t>
            </a:r>
            <a: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b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</a:br>
            <a: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微软雅黑" pitchFamily="34" charset="-122"/>
              </a:rPr>
              <a:t>Information Security</a:t>
            </a:r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3563888" y="4581128"/>
            <a:ext cx="4896099" cy="158417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Font typeface="Wingdings" panose="05000000000000000000" pitchFamily="2" charset="2"/>
              <a:buNone/>
              <a:defRPr sz="3200" b="1" kern="1200" smtClean="0">
                <a:solidFill>
                  <a:srgbClr val="180018"/>
                </a:solidFill>
                <a:latin typeface="Arial" charset="0"/>
                <a:ea typeface="+mn-ea"/>
                <a:cs typeface="+mn-cs"/>
              </a:defRPr>
            </a:lvl1pPr>
            <a:lvl2pPr marL="173038" indent="-17303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4016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6302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858838" indent="-173038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School of Big Data and Software Engineering, CQU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Fall, 2018</a:t>
            </a:r>
            <a:endParaRPr lang="zh-CN" altLang="en-US" sz="24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itchFamily="66" charset="0"/>
            </a:endParaRPr>
          </a:p>
        </p:txBody>
      </p:sp>
    </p:spTree>
  </p:cSld>
  <p:clrMapOvr>
    <a:masterClrMapping/>
  </p:clrMapOvr>
  <p:transition advTm="6922"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“拧麻花”方案一：</a:t>
            </a: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zh-CN" altLang="en-US" dirty="0">
                <a:solidFill>
                  <a:srgbClr val="FF0000"/>
                </a:solidFill>
              </a:rPr>
              <a:t>七</a:t>
            </a:r>
            <a:r>
              <a:rPr lang="zh-CN" altLang="en-US" dirty="0" smtClean="0">
                <a:solidFill>
                  <a:srgbClr val="FF0000"/>
                </a:solidFill>
              </a:rPr>
              <a:t>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464212CA-4233-4E24-918A-1E36553E6BF4}" type="slidenum">
              <a:rPr lang="en-US" altLang="zh-CN" smtClean="0"/>
              <a:pPr>
                <a:defRPr/>
              </a:pPr>
              <a:t>10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BC6DE0E-C743-420A-86C9-B732260E5709}" type="datetime1">
              <a:rPr lang="zh-CN" altLang="en-US" smtClean="0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An Introduction to Information Security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3000" y="1124744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20198" y="1124744"/>
            <a:ext cx="730675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R15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892002" y="1911922"/>
            <a:ext cx="786881" cy="4844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091617" y="1942198"/>
            <a:ext cx="393440" cy="42386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8" idx="2"/>
            <a:endCxn id="9" idx="0"/>
          </p:cNvCxnSpPr>
          <p:nvPr/>
        </p:nvCxnSpPr>
        <p:spPr>
          <a:xfrm flipH="1">
            <a:off x="5285443" y="1488057"/>
            <a:ext cx="93" cy="42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0" idx="0"/>
          </p:cNvCxnSpPr>
          <p:nvPr/>
        </p:nvCxnSpPr>
        <p:spPr>
          <a:xfrm>
            <a:off x="3288337" y="1488057"/>
            <a:ext cx="0" cy="45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10" idx="6"/>
          </p:cNvCxnSpPr>
          <p:nvPr/>
        </p:nvCxnSpPr>
        <p:spPr>
          <a:xfrm flipH="1">
            <a:off x="3485057" y="2154131"/>
            <a:ext cx="140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804248" y="1969669"/>
            <a:ext cx="657968" cy="363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k16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7" idx="1"/>
            <a:endCxn id="9" idx="6"/>
          </p:cNvCxnSpPr>
          <p:nvPr/>
        </p:nvCxnSpPr>
        <p:spPr>
          <a:xfrm flipH="1">
            <a:off x="5678883" y="2151326"/>
            <a:ext cx="1125365" cy="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46461" y="2820205"/>
            <a:ext cx="730675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R16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923000" y="2815637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L16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endCxn id="20" idx="1"/>
          </p:cNvCxnSpPr>
          <p:nvPr/>
        </p:nvCxnSpPr>
        <p:spPr>
          <a:xfrm>
            <a:off x="3288337" y="2366064"/>
            <a:ext cx="1658123" cy="63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4"/>
          </p:cNvCxnSpPr>
          <p:nvPr/>
        </p:nvCxnSpPr>
        <p:spPr>
          <a:xfrm flipH="1">
            <a:off x="3668933" y="2396339"/>
            <a:ext cx="1616510" cy="58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955255" y="3789040"/>
            <a:ext cx="68571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946461" y="3317685"/>
            <a:ext cx="730675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R17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923000" y="3313117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L17</a:t>
            </a:r>
            <a:endParaRPr lang="zh-CN" altLang="en-US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899592" y="3244070"/>
            <a:ext cx="68571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5" idx="3"/>
            <a:endCxn id="46" idx="1"/>
          </p:cNvCxnSpPr>
          <p:nvPr/>
        </p:nvCxnSpPr>
        <p:spPr>
          <a:xfrm>
            <a:off x="3653675" y="2997294"/>
            <a:ext cx="1292786" cy="50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0" idx="1"/>
            <a:endCxn id="47" idx="3"/>
          </p:cNvCxnSpPr>
          <p:nvPr/>
        </p:nvCxnSpPr>
        <p:spPr>
          <a:xfrm flipH="1">
            <a:off x="3653675" y="3001862"/>
            <a:ext cx="1292786" cy="49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4899157" y="4100295"/>
            <a:ext cx="786881" cy="4844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4" name="椭圆 103"/>
          <p:cNvSpPr/>
          <p:nvPr/>
        </p:nvSpPr>
        <p:spPr>
          <a:xfrm>
            <a:off x="3091617" y="4130571"/>
            <a:ext cx="393440" cy="42386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106" name="直接箭头连接符 105"/>
          <p:cNvCxnSpPr>
            <a:endCxn id="104" idx="0"/>
          </p:cNvCxnSpPr>
          <p:nvPr/>
        </p:nvCxnSpPr>
        <p:spPr>
          <a:xfrm>
            <a:off x="3288337" y="3676430"/>
            <a:ext cx="0" cy="45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3" idx="2"/>
            <a:endCxn id="104" idx="6"/>
          </p:cNvCxnSpPr>
          <p:nvPr/>
        </p:nvCxnSpPr>
        <p:spPr>
          <a:xfrm flipH="1">
            <a:off x="3485057" y="4342504"/>
            <a:ext cx="1414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6866360" y="4158042"/>
            <a:ext cx="657968" cy="363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k16</a:t>
            </a:r>
            <a:endParaRPr lang="zh-CN" altLang="en-US" dirty="0"/>
          </a:p>
        </p:txBody>
      </p:sp>
      <p:cxnSp>
        <p:nvCxnSpPr>
          <p:cNvPr id="109" name="直接箭头连接符 108"/>
          <p:cNvCxnSpPr>
            <a:endCxn id="103" idx="6"/>
          </p:cNvCxnSpPr>
          <p:nvPr/>
        </p:nvCxnSpPr>
        <p:spPr>
          <a:xfrm flipH="1">
            <a:off x="5686038" y="4342504"/>
            <a:ext cx="116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946461" y="5008578"/>
            <a:ext cx="824640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R15</a:t>
            </a:r>
            <a:endParaRPr lang="zh-CN" altLang="en-US" baseline="30000" dirty="0"/>
          </a:p>
        </p:txBody>
      </p:sp>
      <p:sp>
        <p:nvSpPr>
          <p:cNvPr id="111" name="矩形 110"/>
          <p:cNvSpPr/>
          <p:nvPr/>
        </p:nvSpPr>
        <p:spPr>
          <a:xfrm>
            <a:off x="2923000" y="5004010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L15</a:t>
            </a:r>
            <a:endParaRPr lang="zh-CN" altLang="en-US" baseline="30000" dirty="0"/>
          </a:p>
        </p:txBody>
      </p:sp>
      <p:cxnSp>
        <p:nvCxnSpPr>
          <p:cNvPr id="112" name="直接箭头连接符 111"/>
          <p:cNvCxnSpPr>
            <a:endCxn id="110" idx="1"/>
          </p:cNvCxnSpPr>
          <p:nvPr/>
        </p:nvCxnSpPr>
        <p:spPr>
          <a:xfrm>
            <a:off x="3288337" y="4554437"/>
            <a:ext cx="1658124" cy="63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3668932" y="4632508"/>
            <a:ext cx="1614711" cy="53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2771800" y="1500020"/>
            <a:ext cx="3240360" cy="174405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03648" y="2120621"/>
            <a:ext cx="131681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Round 16</a:t>
            </a:r>
            <a:endParaRPr lang="zh-CN" alt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403648" y="3338142"/>
            <a:ext cx="131681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output</a:t>
            </a:r>
            <a:endParaRPr lang="zh-CN" alt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043608" y="4491912"/>
            <a:ext cx="167685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Round 16</a:t>
            </a:r>
            <a:r>
              <a:rPr lang="en-US" altLang="zh-CN" baseline="300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-1</a:t>
            </a:r>
            <a:endParaRPr lang="zh-CN" altLang="en-US" baseline="300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771800" y="3796121"/>
            <a:ext cx="3240360" cy="174405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5303107" y="3698210"/>
            <a:ext cx="93" cy="42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236296" y="1306401"/>
            <a:ext cx="1728192" cy="601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r>
              <a:rPr lang="zh-CN" altLang="en-US" dirty="0" smtClean="0"/>
              <a:t>如何解释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869371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8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120000"/>
              </a:lnSpc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fld id="{C7E45723-EF05-428F-BBAC-AF2A67EB9646}" type="slidenum">
              <a:rPr lang="en-US" altLang="zh-CN" sz="1200">
                <a:solidFill>
                  <a:srgbClr val="FFFFFF"/>
                </a:solidFill>
                <a:ea typeface="MS PGothic" panose="020B0600070205080204" pitchFamily="34" charset="-128"/>
              </a:rPr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t>2</a:t>
            </a:fld>
            <a:r>
              <a:rPr lang="en-US" altLang="zh-CN" sz="1200" b="0">
                <a:solidFill>
                  <a:srgbClr val="FFFFFF"/>
                </a:solidFill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B8B0F9A-89D5-407A-9FD1-149DF17C2CC4}" type="datetime1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7173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Quickly Review</a:t>
            </a:r>
          </a:p>
        </p:txBody>
      </p:sp>
      <p:sp>
        <p:nvSpPr>
          <p:cNvPr id="7176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dirty="0" smtClean="0">
                <a:solidFill>
                  <a:srgbClr val="990099"/>
                </a:solidFill>
              </a:rPr>
              <a:t>Product Cipher</a:t>
            </a:r>
          </a:p>
          <a:p>
            <a:pPr eaLnBrk="1" hangingPunct="1"/>
            <a:r>
              <a:rPr lang="en-US" altLang="zh-CN" sz="2000" b="1" dirty="0" smtClean="0">
                <a:solidFill>
                  <a:srgbClr val="990099"/>
                </a:solidFill>
              </a:rPr>
              <a:t>The Feistel Cipher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Block Cipher Design Principals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Lecture 4</a:t>
            </a:r>
          </a:p>
        </p:txBody>
      </p:sp>
    </p:spTree>
  </p:cSld>
  <p:clrMapOvr>
    <a:masterClrMapping/>
  </p:clrMapOvr>
  <p:transition spd="slow">
    <p:cut thruBlk="1"/>
    <p:sndAc>
      <p:stSnd>
        <p:snd r:embed="rId3" name="suction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“拧麻花”方案一：第六版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464212CA-4233-4E24-918A-1E36553E6BF4}" type="slidenum">
              <a:rPr lang="en-US" altLang="zh-CN" smtClean="0"/>
              <a:pPr>
                <a:defRPr/>
              </a:pPr>
              <a:t>3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BC6DE0E-C743-420A-86C9-B732260E5709}" type="datetime1">
              <a:rPr lang="zh-CN" altLang="en-US" smtClean="0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An Introduction to Information Security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3000" y="1124744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20198" y="1124744"/>
            <a:ext cx="730675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R15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822292" y="1911922"/>
            <a:ext cx="786881" cy="4844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091617" y="1942198"/>
            <a:ext cx="393440" cy="42386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214787" y="1693638"/>
            <a:ext cx="946" cy="2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0" idx="0"/>
          </p:cNvCxnSpPr>
          <p:nvPr/>
        </p:nvCxnSpPr>
        <p:spPr>
          <a:xfrm>
            <a:off x="3288337" y="1488057"/>
            <a:ext cx="0" cy="45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10" idx="6"/>
          </p:cNvCxnSpPr>
          <p:nvPr/>
        </p:nvCxnSpPr>
        <p:spPr>
          <a:xfrm flipH="1">
            <a:off x="3485058" y="2154131"/>
            <a:ext cx="337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789495" y="1969669"/>
            <a:ext cx="657968" cy="363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k16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9" idx="6"/>
          </p:cNvCxnSpPr>
          <p:nvPr/>
        </p:nvCxnSpPr>
        <p:spPr>
          <a:xfrm flipH="1">
            <a:off x="4609173" y="2154131"/>
            <a:ext cx="116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46461" y="2820205"/>
            <a:ext cx="730675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R16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923000" y="2815637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L16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endCxn id="20" idx="1"/>
          </p:cNvCxnSpPr>
          <p:nvPr/>
        </p:nvCxnSpPr>
        <p:spPr>
          <a:xfrm>
            <a:off x="3288337" y="2366064"/>
            <a:ext cx="1658123" cy="63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3668932" y="2444135"/>
            <a:ext cx="1614711" cy="53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8" idx="2"/>
          </p:cNvCxnSpPr>
          <p:nvPr/>
        </p:nvCxnSpPr>
        <p:spPr>
          <a:xfrm>
            <a:off x="5285535" y="1488057"/>
            <a:ext cx="0" cy="96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8" idx="1"/>
          </p:cNvCxnSpPr>
          <p:nvPr/>
        </p:nvCxnSpPr>
        <p:spPr>
          <a:xfrm flipV="1">
            <a:off x="4214787" y="1306401"/>
            <a:ext cx="705411" cy="387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955255" y="3789040"/>
            <a:ext cx="68571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946461" y="3317685"/>
            <a:ext cx="730675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R17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923000" y="3313117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L17</a:t>
            </a:r>
            <a:endParaRPr lang="zh-CN" altLang="en-US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899592" y="3244070"/>
            <a:ext cx="68571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5" idx="3"/>
            <a:endCxn id="46" idx="1"/>
          </p:cNvCxnSpPr>
          <p:nvPr/>
        </p:nvCxnSpPr>
        <p:spPr>
          <a:xfrm>
            <a:off x="3653675" y="2997294"/>
            <a:ext cx="1292786" cy="50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0" idx="1"/>
            <a:endCxn id="47" idx="3"/>
          </p:cNvCxnSpPr>
          <p:nvPr/>
        </p:nvCxnSpPr>
        <p:spPr>
          <a:xfrm flipH="1">
            <a:off x="3653675" y="3001862"/>
            <a:ext cx="1292786" cy="49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3822292" y="4100295"/>
            <a:ext cx="786881" cy="4844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4" name="椭圆 103"/>
          <p:cNvSpPr/>
          <p:nvPr/>
        </p:nvSpPr>
        <p:spPr>
          <a:xfrm>
            <a:off x="3091617" y="4130571"/>
            <a:ext cx="393440" cy="42386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105" name="直接箭头连接符 104"/>
          <p:cNvCxnSpPr/>
          <p:nvPr/>
        </p:nvCxnSpPr>
        <p:spPr>
          <a:xfrm flipH="1">
            <a:off x="4214787" y="3882011"/>
            <a:ext cx="946" cy="2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endCxn id="104" idx="0"/>
          </p:cNvCxnSpPr>
          <p:nvPr/>
        </p:nvCxnSpPr>
        <p:spPr>
          <a:xfrm>
            <a:off x="3288337" y="3676430"/>
            <a:ext cx="0" cy="45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3" idx="2"/>
            <a:endCxn id="104" idx="6"/>
          </p:cNvCxnSpPr>
          <p:nvPr/>
        </p:nvCxnSpPr>
        <p:spPr>
          <a:xfrm flipH="1">
            <a:off x="3485058" y="4342504"/>
            <a:ext cx="337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789495" y="4158042"/>
            <a:ext cx="657968" cy="363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k16</a:t>
            </a:r>
            <a:endParaRPr lang="zh-CN" altLang="en-US" dirty="0"/>
          </a:p>
        </p:txBody>
      </p:sp>
      <p:cxnSp>
        <p:nvCxnSpPr>
          <p:cNvPr id="109" name="直接箭头连接符 108"/>
          <p:cNvCxnSpPr>
            <a:endCxn id="103" idx="6"/>
          </p:cNvCxnSpPr>
          <p:nvPr/>
        </p:nvCxnSpPr>
        <p:spPr>
          <a:xfrm flipH="1">
            <a:off x="4609173" y="4342504"/>
            <a:ext cx="116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946461" y="5008578"/>
            <a:ext cx="824640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R15</a:t>
            </a:r>
            <a:endParaRPr lang="zh-CN" altLang="en-US" baseline="30000" dirty="0"/>
          </a:p>
        </p:txBody>
      </p:sp>
      <p:sp>
        <p:nvSpPr>
          <p:cNvPr id="111" name="矩形 110"/>
          <p:cNvSpPr/>
          <p:nvPr/>
        </p:nvSpPr>
        <p:spPr>
          <a:xfrm>
            <a:off x="2923000" y="5004010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L15</a:t>
            </a:r>
            <a:endParaRPr lang="zh-CN" altLang="en-US" baseline="30000" dirty="0"/>
          </a:p>
        </p:txBody>
      </p:sp>
      <p:cxnSp>
        <p:nvCxnSpPr>
          <p:cNvPr id="112" name="直接箭头连接符 111"/>
          <p:cNvCxnSpPr>
            <a:endCxn id="110" idx="1"/>
          </p:cNvCxnSpPr>
          <p:nvPr/>
        </p:nvCxnSpPr>
        <p:spPr>
          <a:xfrm>
            <a:off x="3288337" y="4554437"/>
            <a:ext cx="1658124" cy="63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3668932" y="4632508"/>
            <a:ext cx="1614711" cy="53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285535" y="3676430"/>
            <a:ext cx="0" cy="96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4214787" y="3494774"/>
            <a:ext cx="705411" cy="387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2771800" y="1500020"/>
            <a:ext cx="2999301" cy="174405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03648" y="2120621"/>
            <a:ext cx="131681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Round 16</a:t>
            </a:r>
            <a:endParaRPr lang="zh-CN" alt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403648" y="3338142"/>
            <a:ext cx="131681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output</a:t>
            </a:r>
            <a:endParaRPr lang="zh-CN" alt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043608" y="4491912"/>
            <a:ext cx="167685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Round 16</a:t>
            </a:r>
            <a:r>
              <a:rPr lang="en-US" altLang="zh-CN" baseline="300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-1</a:t>
            </a:r>
            <a:endParaRPr lang="zh-CN" altLang="en-US" baseline="300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771800" y="3796121"/>
            <a:ext cx="2999301" cy="174405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7236296" y="1306401"/>
            <a:ext cx="1728192" cy="601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先看过程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634110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7" grpId="0" animBg="1"/>
      <p:bldP spid="20" grpId="0" animBg="1"/>
      <p:bldP spid="25" grpId="0" animBg="1"/>
      <p:bldP spid="46" grpId="0" animBg="1"/>
      <p:bldP spid="47" grpId="0" animBg="1"/>
      <p:bldP spid="103" grpId="0" animBg="1"/>
      <p:bldP spid="104" grpId="0" animBg="1"/>
      <p:bldP spid="108" grpId="0" animBg="1"/>
      <p:bldP spid="110" grpId="0" animBg="1"/>
      <p:bldP spid="111" grpId="0" animBg="1"/>
      <p:bldP spid="118" grpId="0" animBg="1"/>
      <p:bldP spid="119" grpId="0"/>
      <p:bldP spid="120" grpId="0"/>
      <p:bldP spid="121" grpId="0"/>
      <p:bldP spid="1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“拧麻花”</a:t>
            </a:r>
            <a:r>
              <a:rPr lang="zh-CN" altLang="en-US" dirty="0"/>
              <a:t>方案一：第六版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464212CA-4233-4E24-918A-1E36553E6BF4}" type="slidenum">
              <a:rPr lang="en-US" altLang="zh-CN" smtClean="0"/>
              <a:pPr>
                <a:defRPr/>
              </a:pPr>
              <a:t>4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BC6DE0E-C743-420A-86C9-B732260E5709}" type="datetime1">
              <a:rPr lang="zh-CN" altLang="en-US" smtClean="0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An Introduction to Information Security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3000" y="1124744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20198" y="1124744"/>
            <a:ext cx="730675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R15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822292" y="1911922"/>
            <a:ext cx="786881" cy="4844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091617" y="1942198"/>
            <a:ext cx="393440" cy="42386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214787" y="1693638"/>
            <a:ext cx="946" cy="2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0" idx="0"/>
          </p:cNvCxnSpPr>
          <p:nvPr/>
        </p:nvCxnSpPr>
        <p:spPr>
          <a:xfrm>
            <a:off x="3288337" y="1488057"/>
            <a:ext cx="0" cy="45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10" idx="6"/>
          </p:cNvCxnSpPr>
          <p:nvPr/>
        </p:nvCxnSpPr>
        <p:spPr>
          <a:xfrm flipH="1">
            <a:off x="3485058" y="2154131"/>
            <a:ext cx="337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789495" y="1969669"/>
            <a:ext cx="657968" cy="363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k16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9" idx="6"/>
          </p:cNvCxnSpPr>
          <p:nvPr/>
        </p:nvCxnSpPr>
        <p:spPr>
          <a:xfrm flipH="1">
            <a:off x="4609173" y="2154131"/>
            <a:ext cx="116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46461" y="2820205"/>
            <a:ext cx="730675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R16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923000" y="2815637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L16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endCxn id="20" idx="1"/>
          </p:cNvCxnSpPr>
          <p:nvPr/>
        </p:nvCxnSpPr>
        <p:spPr>
          <a:xfrm>
            <a:off x="3288337" y="2366064"/>
            <a:ext cx="1658123" cy="63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3668932" y="2444135"/>
            <a:ext cx="1614711" cy="53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8" idx="2"/>
          </p:cNvCxnSpPr>
          <p:nvPr/>
        </p:nvCxnSpPr>
        <p:spPr>
          <a:xfrm>
            <a:off x="5285535" y="1488057"/>
            <a:ext cx="0" cy="96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8" idx="1"/>
          </p:cNvCxnSpPr>
          <p:nvPr/>
        </p:nvCxnSpPr>
        <p:spPr>
          <a:xfrm flipV="1">
            <a:off x="4214787" y="1306401"/>
            <a:ext cx="705411" cy="387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955255" y="3789040"/>
            <a:ext cx="68571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946461" y="3317685"/>
            <a:ext cx="730675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R17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923000" y="3313117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L17</a:t>
            </a:r>
            <a:endParaRPr lang="zh-CN" altLang="en-US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899592" y="3244070"/>
            <a:ext cx="68571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5" idx="3"/>
            <a:endCxn id="46" idx="1"/>
          </p:cNvCxnSpPr>
          <p:nvPr/>
        </p:nvCxnSpPr>
        <p:spPr>
          <a:xfrm>
            <a:off x="3653675" y="2997294"/>
            <a:ext cx="1292786" cy="50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0" idx="1"/>
            <a:endCxn id="47" idx="3"/>
          </p:cNvCxnSpPr>
          <p:nvPr/>
        </p:nvCxnSpPr>
        <p:spPr>
          <a:xfrm flipH="1">
            <a:off x="3653675" y="3001862"/>
            <a:ext cx="1292786" cy="49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3822292" y="4100295"/>
            <a:ext cx="786881" cy="4844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4" name="椭圆 103"/>
          <p:cNvSpPr/>
          <p:nvPr/>
        </p:nvSpPr>
        <p:spPr>
          <a:xfrm>
            <a:off x="3091617" y="4130571"/>
            <a:ext cx="393440" cy="42386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105" name="直接箭头连接符 104"/>
          <p:cNvCxnSpPr/>
          <p:nvPr/>
        </p:nvCxnSpPr>
        <p:spPr>
          <a:xfrm flipH="1">
            <a:off x="4214787" y="3882011"/>
            <a:ext cx="946" cy="2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endCxn id="104" idx="0"/>
          </p:cNvCxnSpPr>
          <p:nvPr/>
        </p:nvCxnSpPr>
        <p:spPr>
          <a:xfrm>
            <a:off x="3288337" y="3676430"/>
            <a:ext cx="0" cy="45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3" idx="2"/>
            <a:endCxn id="104" idx="6"/>
          </p:cNvCxnSpPr>
          <p:nvPr/>
        </p:nvCxnSpPr>
        <p:spPr>
          <a:xfrm flipH="1">
            <a:off x="3485058" y="4342504"/>
            <a:ext cx="337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789495" y="4158042"/>
            <a:ext cx="657968" cy="363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k16</a:t>
            </a:r>
            <a:endParaRPr lang="zh-CN" altLang="en-US" dirty="0"/>
          </a:p>
        </p:txBody>
      </p:sp>
      <p:cxnSp>
        <p:nvCxnSpPr>
          <p:cNvPr id="109" name="直接箭头连接符 108"/>
          <p:cNvCxnSpPr>
            <a:endCxn id="103" idx="6"/>
          </p:cNvCxnSpPr>
          <p:nvPr/>
        </p:nvCxnSpPr>
        <p:spPr>
          <a:xfrm flipH="1">
            <a:off x="4609173" y="4342504"/>
            <a:ext cx="116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946461" y="5008578"/>
            <a:ext cx="824640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R15</a:t>
            </a:r>
            <a:endParaRPr lang="zh-CN" altLang="en-US" baseline="30000" dirty="0"/>
          </a:p>
        </p:txBody>
      </p:sp>
      <p:sp>
        <p:nvSpPr>
          <p:cNvPr id="111" name="矩形 110"/>
          <p:cNvSpPr/>
          <p:nvPr/>
        </p:nvSpPr>
        <p:spPr>
          <a:xfrm>
            <a:off x="2923000" y="5004010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L15</a:t>
            </a:r>
            <a:endParaRPr lang="zh-CN" altLang="en-US" baseline="30000" dirty="0"/>
          </a:p>
        </p:txBody>
      </p:sp>
      <p:cxnSp>
        <p:nvCxnSpPr>
          <p:cNvPr id="112" name="直接箭头连接符 111"/>
          <p:cNvCxnSpPr>
            <a:endCxn id="110" idx="1"/>
          </p:cNvCxnSpPr>
          <p:nvPr/>
        </p:nvCxnSpPr>
        <p:spPr>
          <a:xfrm>
            <a:off x="3288337" y="4554437"/>
            <a:ext cx="1658124" cy="63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3668932" y="4632508"/>
            <a:ext cx="1614711" cy="53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285535" y="3676430"/>
            <a:ext cx="0" cy="96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4214787" y="3494774"/>
            <a:ext cx="705411" cy="387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2771800" y="1500020"/>
            <a:ext cx="2999301" cy="174405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03648" y="2120621"/>
            <a:ext cx="131681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Round 16</a:t>
            </a:r>
            <a:endParaRPr lang="zh-CN" alt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403648" y="3338142"/>
            <a:ext cx="131681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output</a:t>
            </a:r>
            <a:endParaRPr lang="zh-CN" alt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043608" y="4491912"/>
            <a:ext cx="167685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Round 16</a:t>
            </a:r>
            <a:r>
              <a:rPr lang="en-US" altLang="zh-CN" baseline="300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-1</a:t>
            </a:r>
            <a:endParaRPr lang="zh-CN" altLang="en-US" baseline="300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771800" y="3796121"/>
            <a:ext cx="2999301" cy="174405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7236296" y="1306401"/>
            <a:ext cx="1728192" cy="601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r>
              <a:rPr lang="zh-CN" altLang="en-US" dirty="0"/>
              <a:t>再</a:t>
            </a:r>
            <a:r>
              <a:rPr lang="zh-CN" altLang="en-US" dirty="0" smtClean="0"/>
              <a:t>看一下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368017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“拧麻花”方案一：第六版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464212CA-4233-4E24-918A-1E36553E6BF4}" type="slidenum">
              <a:rPr lang="en-US" altLang="zh-CN" smtClean="0"/>
              <a:pPr>
                <a:defRPr/>
              </a:pPr>
              <a:t>5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BC6DE0E-C743-420A-86C9-B732260E5709}" type="datetime1">
              <a:rPr lang="zh-CN" altLang="en-US" smtClean="0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An Introduction to Information Security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20198" y="1124744"/>
            <a:ext cx="730675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R15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923000" y="2815637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L16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3668932" y="2444135"/>
            <a:ext cx="1614711" cy="53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8" idx="2"/>
          </p:cNvCxnSpPr>
          <p:nvPr/>
        </p:nvCxnSpPr>
        <p:spPr>
          <a:xfrm>
            <a:off x="5285535" y="1488057"/>
            <a:ext cx="0" cy="96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955255" y="3789040"/>
            <a:ext cx="68571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946461" y="3317685"/>
            <a:ext cx="730675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R17</a:t>
            </a:r>
            <a:endParaRPr lang="zh-CN" altLang="en-US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899592" y="3244070"/>
            <a:ext cx="68571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5" idx="3"/>
            <a:endCxn id="46" idx="1"/>
          </p:cNvCxnSpPr>
          <p:nvPr/>
        </p:nvCxnSpPr>
        <p:spPr>
          <a:xfrm>
            <a:off x="3653675" y="2997294"/>
            <a:ext cx="1292786" cy="50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2923000" y="5004010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L15</a:t>
            </a:r>
            <a:endParaRPr lang="zh-CN" altLang="en-US" baseline="30000" dirty="0"/>
          </a:p>
        </p:txBody>
      </p:sp>
      <p:cxnSp>
        <p:nvCxnSpPr>
          <p:cNvPr id="113" name="直接箭头连接符 112"/>
          <p:cNvCxnSpPr/>
          <p:nvPr/>
        </p:nvCxnSpPr>
        <p:spPr>
          <a:xfrm flipH="1">
            <a:off x="3668932" y="4632508"/>
            <a:ext cx="1614711" cy="53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285535" y="3676430"/>
            <a:ext cx="0" cy="96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2771800" y="1500020"/>
            <a:ext cx="2999301" cy="174405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03648" y="2120621"/>
            <a:ext cx="131681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Round 16</a:t>
            </a:r>
            <a:endParaRPr lang="zh-CN" alt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403648" y="3338142"/>
            <a:ext cx="131681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output</a:t>
            </a:r>
            <a:endParaRPr lang="zh-CN" alt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043608" y="4491912"/>
            <a:ext cx="167685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Round 16</a:t>
            </a:r>
            <a:r>
              <a:rPr lang="en-US" altLang="zh-CN" baseline="300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-1</a:t>
            </a:r>
            <a:endParaRPr lang="zh-CN" altLang="en-US" baseline="300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771800" y="3796121"/>
            <a:ext cx="2999301" cy="174405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236296" y="1306401"/>
            <a:ext cx="1728192" cy="601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只看一边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179278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“拧麻花”方案一：第六版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464212CA-4233-4E24-918A-1E36553E6BF4}" type="slidenum">
              <a:rPr lang="en-US" altLang="zh-CN" smtClean="0"/>
              <a:pPr>
                <a:defRPr/>
              </a:pPr>
              <a:t>6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BC6DE0E-C743-420A-86C9-B732260E5709}" type="datetime1">
              <a:rPr lang="zh-CN" altLang="en-US" smtClean="0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An Introduction to Information Security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3000" y="1124744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20198" y="1124744"/>
            <a:ext cx="730675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R15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822292" y="1911922"/>
            <a:ext cx="786881" cy="4844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091617" y="1942198"/>
            <a:ext cx="393440" cy="42386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214787" y="1693638"/>
            <a:ext cx="946" cy="2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0" idx="0"/>
          </p:cNvCxnSpPr>
          <p:nvPr/>
        </p:nvCxnSpPr>
        <p:spPr>
          <a:xfrm>
            <a:off x="3288337" y="1488057"/>
            <a:ext cx="0" cy="45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10" idx="6"/>
          </p:cNvCxnSpPr>
          <p:nvPr/>
        </p:nvCxnSpPr>
        <p:spPr>
          <a:xfrm flipH="1">
            <a:off x="3485058" y="2154131"/>
            <a:ext cx="337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789495" y="1969669"/>
            <a:ext cx="657968" cy="363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k16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9" idx="6"/>
          </p:cNvCxnSpPr>
          <p:nvPr/>
        </p:nvCxnSpPr>
        <p:spPr>
          <a:xfrm flipH="1">
            <a:off x="4609173" y="2154131"/>
            <a:ext cx="116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8" idx="2"/>
          </p:cNvCxnSpPr>
          <p:nvPr/>
        </p:nvCxnSpPr>
        <p:spPr>
          <a:xfrm>
            <a:off x="5285536" y="1488057"/>
            <a:ext cx="6544" cy="1850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8" idx="1"/>
          </p:cNvCxnSpPr>
          <p:nvPr/>
        </p:nvCxnSpPr>
        <p:spPr>
          <a:xfrm flipV="1">
            <a:off x="4214787" y="1306401"/>
            <a:ext cx="705411" cy="387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955255" y="3789040"/>
            <a:ext cx="68571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899592" y="3244070"/>
            <a:ext cx="68571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3822292" y="4100295"/>
            <a:ext cx="786881" cy="4844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4" name="椭圆 103"/>
          <p:cNvSpPr/>
          <p:nvPr/>
        </p:nvSpPr>
        <p:spPr>
          <a:xfrm>
            <a:off x="3091617" y="4130571"/>
            <a:ext cx="393440" cy="42386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105" name="直接箭头连接符 104"/>
          <p:cNvCxnSpPr/>
          <p:nvPr/>
        </p:nvCxnSpPr>
        <p:spPr>
          <a:xfrm flipH="1">
            <a:off x="4214787" y="3882011"/>
            <a:ext cx="946" cy="2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" idx="4"/>
            <a:endCxn id="104" idx="0"/>
          </p:cNvCxnSpPr>
          <p:nvPr/>
        </p:nvCxnSpPr>
        <p:spPr>
          <a:xfrm>
            <a:off x="3288337" y="2366063"/>
            <a:ext cx="0" cy="176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3" idx="2"/>
            <a:endCxn id="104" idx="6"/>
          </p:cNvCxnSpPr>
          <p:nvPr/>
        </p:nvCxnSpPr>
        <p:spPr>
          <a:xfrm flipH="1">
            <a:off x="3485058" y="4342504"/>
            <a:ext cx="337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789495" y="4158042"/>
            <a:ext cx="657968" cy="363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k16</a:t>
            </a:r>
            <a:endParaRPr lang="zh-CN" altLang="en-US" dirty="0"/>
          </a:p>
        </p:txBody>
      </p:sp>
      <p:cxnSp>
        <p:nvCxnSpPr>
          <p:cNvPr id="109" name="直接箭头连接符 108"/>
          <p:cNvCxnSpPr>
            <a:endCxn id="103" idx="6"/>
          </p:cNvCxnSpPr>
          <p:nvPr/>
        </p:nvCxnSpPr>
        <p:spPr>
          <a:xfrm flipH="1">
            <a:off x="4609173" y="4342504"/>
            <a:ext cx="116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946461" y="5008578"/>
            <a:ext cx="824640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R15</a:t>
            </a:r>
            <a:endParaRPr lang="zh-CN" altLang="en-US" baseline="30000" dirty="0"/>
          </a:p>
        </p:txBody>
      </p:sp>
      <p:cxnSp>
        <p:nvCxnSpPr>
          <p:cNvPr id="112" name="直接箭头连接符 111"/>
          <p:cNvCxnSpPr>
            <a:endCxn id="110" idx="1"/>
          </p:cNvCxnSpPr>
          <p:nvPr/>
        </p:nvCxnSpPr>
        <p:spPr>
          <a:xfrm>
            <a:off x="3288337" y="4554437"/>
            <a:ext cx="1658124" cy="63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4214787" y="3338142"/>
            <a:ext cx="1077293" cy="54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2771800" y="1500020"/>
            <a:ext cx="2999301" cy="174405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03648" y="2120621"/>
            <a:ext cx="131681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Round 16</a:t>
            </a:r>
            <a:endParaRPr lang="zh-CN" alt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403648" y="3338142"/>
            <a:ext cx="131681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output</a:t>
            </a:r>
            <a:endParaRPr lang="zh-CN" alt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043608" y="4491912"/>
            <a:ext cx="167685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Round 16</a:t>
            </a:r>
            <a:r>
              <a:rPr lang="en-US" altLang="zh-CN" baseline="300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-1</a:t>
            </a:r>
            <a:endParaRPr lang="zh-CN" altLang="en-US" baseline="300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771800" y="3796121"/>
            <a:ext cx="2999301" cy="174405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7236296" y="1306401"/>
            <a:ext cx="1728192" cy="601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r>
              <a:rPr lang="zh-CN" altLang="en-US" dirty="0" smtClean="0"/>
              <a:t>看另一边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394595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“拧麻花”方案一：</a:t>
            </a: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zh-CN" altLang="en-US" dirty="0">
                <a:solidFill>
                  <a:srgbClr val="FF0000"/>
                </a:solidFill>
              </a:rPr>
              <a:t>七</a:t>
            </a:r>
            <a:r>
              <a:rPr lang="zh-CN" altLang="en-US" dirty="0" smtClean="0">
                <a:solidFill>
                  <a:srgbClr val="FF0000"/>
                </a:solidFill>
              </a:rPr>
              <a:t>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464212CA-4233-4E24-918A-1E36553E6BF4}" type="slidenum">
              <a:rPr lang="en-US" altLang="zh-CN" smtClean="0"/>
              <a:pPr>
                <a:defRPr/>
              </a:pPr>
              <a:t>7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BC6DE0E-C743-420A-86C9-B732260E5709}" type="datetime1">
              <a:rPr lang="zh-CN" altLang="en-US" smtClean="0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An Introduction to Information Security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3000" y="1124744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20198" y="1124744"/>
            <a:ext cx="730675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R15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892002" y="1911922"/>
            <a:ext cx="786881" cy="4844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091617" y="1942198"/>
            <a:ext cx="393440" cy="42386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8" idx="2"/>
            <a:endCxn id="9" idx="0"/>
          </p:cNvCxnSpPr>
          <p:nvPr/>
        </p:nvCxnSpPr>
        <p:spPr>
          <a:xfrm flipH="1">
            <a:off x="5285443" y="1488057"/>
            <a:ext cx="93" cy="42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0" idx="0"/>
          </p:cNvCxnSpPr>
          <p:nvPr/>
        </p:nvCxnSpPr>
        <p:spPr>
          <a:xfrm>
            <a:off x="3288337" y="1488057"/>
            <a:ext cx="0" cy="45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10" idx="6"/>
          </p:cNvCxnSpPr>
          <p:nvPr/>
        </p:nvCxnSpPr>
        <p:spPr>
          <a:xfrm flipH="1">
            <a:off x="3485057" y="2154131"/>
            <a:ext cx="140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804248" y="1969669"/>
            <a:ext cx="657968" cy="363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k16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7" idx="1"/>
            <a:endCxn id="9" idx="6"/>
          </p:cNvCxnSpPr>
          <p:nvPr/>
        </p:nvCxnSpPr>
        <p:spPr>
          <a:xfrm flipH="1">
            <a:off x="5678883" y="2151326"/>
            <a:ext cx="1125365" cy="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46461" y="2820205"/>
            <a:ext cx="730675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R16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923000" y="2815637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L16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endCxn id="20" idx="1"/>
          </p:cNvCxnSpPr>
          <p:nvPr/>
        </p:nvCxnSpPr>
        <p:spPr>
          <a:xfrm>
            <a:off x="3288337" y="2366064"/>
            <a:ext cx="1658123" cy="63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4"/>
          </p:cNvCxnSpPr>
          <p:nvPr/>
        </p:nvCxnSpPr>
        <p:spPr>
          <a:xfrm flipH="1">
            <a:off x="3668933" y="2396339"/>
            <a:ext cx="1616510" cy="58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955255" y="3789040"/>
            <a:ext cx="68571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946461" y="3317685"/>
            <a:ext cx="730675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R17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923000" y="3313117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L17</a:t>
            </a:r>
            <a:endParaRPr lang="zh-CN" altLang="en-US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899592" y="3244070"/>
            <a:ext cx="68571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5" idx="3"/>
            <a:endCxn id="46" idx="1"/>
          </p:cNvCxnSpPr>
          <p:nvPr/>
        </p:nvCxnSpPr>
        <p:spPr>
          <a:xfrm>
            <a:off x="3653675" y="2997294"/>
            <a:ext cx="1292786" cy="50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0" idx="1"/>
            <a:endCxn id="47" idx="3"/>
          </p:cNvCxnSpPr>
          <p:nvPr/>
        </p:nvCxnSpPr>
        <p:spPr>
          <a:xfrm flipH="1">
            <a:off x="3653675" y="3001862"/>
            <a:ext cx="1292786" cy="49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4899157" y="4100295"/>
            <a:ext cx="786881" cy="4844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4" name="椭圆 103"/>
          <p:cNvSpPr/>
          <p:nvPr/>
        </p:nvSpPr>
        <p:spPr>
          <a:xfrm>
            <a:off x="3091617" y="4130571"/>
            <a:ext cx="393440" cy="42386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106" name="直接箭头连接符 105"/>
          <p:cNvCxnSpPr>
            <a:endCxn id="104" idx="0"/>
          </p:cNvCxnSpPr>
          <p:nvPr/>
        </p:nvCxnSpPr>
        <p:spPr>
          <a:xfrm>
            <a:off x="3288337" y="3676430"/>
            <a:ext cx="0" cy="45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3" idx="2"/>
            <a:endCxn id="104" idx="6"/>
          </p:cNvCxnSpPr>
          <p:nvPr/>
        </p:nvCxnSpPr>
        <p:spPr>
          <a:xfrm flipH="1">
            <a:off x="3485057" y="4342504"/>
            <a:ext cx="1414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6866360" y="4158042"/>
            <a:ext cx="657968" cy="363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k16</a:t>
            </a:r>
            <a:endParaRPr lang="zh-CN" altLang="en-US" dirty="0"/>
          </a:p>
        </p:txBody>
      </p:sp>
      <p:cxnSp>
        <p:nvCxnSpPr>
          <p:cNvPr id="109" name="直接箭头连接符 108"/>
          <p:cNvCxnSpPr>
            <a:endCxn id="103" idx="6"/>
          </p:cNvCxnSpPr>
          <p:nvPr/>
        </p:nvCxnSpPr>
        <p:spPr>
          <a:xfrm flipH="1">
            <a:off x="5686038" y="4342504"/>
            <a:ext cx="116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946461" y="5008578"/>
            <a:ext cx="824640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R15</a:t>
            </a:r>
            <a:endParaRPr lang="zh-CN" altLang="en-US" baseline="30000" dirty="0"/>
          </a:p>
        </p:txBody>
      </p:sp>
      <p:sp>
        <p:nvSpPr>
          <p:cNvPr id="111" name="矩形 110"/>
          <p:cNvSpPr/>
          <p:nvPr/>
        </p:nvSpPr>
        <p:spPr>
          <a:xfrm>
            <a:off x="2923000" y="5004010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L15</a:t>
            </a:r>
            <a:endParaRPr lang="zh-CN" altLang="en-US" baseline="30000" dirty="0"/>
          </a:p>
        </p:txBody>
      </p:sp>
      <p:cxnSp>
        <p:nvCxnSpPr>
          <p:cNvPr id="112" name="直接箭头连接符 111"/>
          <p:cNvCxnSpPr>
            <a:endCxn id="110" idx="1"/>
          </p:cNvCxnSpPr>
          <p:nvPr/>
        </p:nvCxnSpPr>
        <p:spPr>
          <a:xfrm>
            <a:off x="3288337" y="4554437"/>
            <a:ext cx="1658124" cy="63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3668932" y="4632508"/>
            <a:ext cx="1614711" cy="53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2771800" y="1500020"/>
            <a:ext cx="3240360" cy="174405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03648" y="2120621"/>
            <a:ext cx="131681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Round 16</a:t>
            </a:r>
            <a:endParaRPr lang="zh-CN" alt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403648" y="3338142"/>
            <a:ext cx="131681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output</a:t>
            </a:r>
            <a:endParaRPr lang="zh-CN" alt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043608" y="4491912"/>
            <a:ext cx="167685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Round 16</a:t>
            </a:r>
            <a:r>
              <a:rPr lang="en-US" altLang="zh-CN" baseline="300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-1</a:t>
            </a:r>
            <a:endParaRPr lang="zh-CN" altLang="en-US" baseline="300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771800" y="3796121"/>
            <a:ext cx="3240360" cy="174405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5303107" y="3698210"/>
            <a:ext cx="93" cy="42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236296" y="1306401"/>
            <a:ext cx="1728192" cy="601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先看过程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7707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“拧麻花”方案一：</a:t>
            </a: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zh-CN" altLang="en-US" dirty="0">
                <a:solidFill>
                  <a:srgbClr val="FF0000"/>
                </a:solidFill>
              </a:rPr>
              <a:t>七</a:t>
            </a:r>
            <a:r>
              <a:rPr lang="zh-CN" altLang="en-US" dirty="0" smtClean="0">
                <a:solidFill>
                  <a:srgbClr val="FF0000"/>
                </a:solidFill>
              </a:rPr>
              <a:t>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464212CA-4233-4E24-918A-1E36553E6BF4}" type="slidenum">
              <a:rPr lang="en-US" altLang="zh-CN" smtClean="0"/>
              <a:pPr>
                <a:defRPr/>
              </a:pPr>
              <a:t>8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BC6DE0E-C743-420A-86C9-B732260E5709}" type="datetime1">
              <a:rPr lang="zh-CN" altLang="en-US" smtClean="0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An Introduction to Information Security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20198" y="1124744"/>
            <a:ext cx="730675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R15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892002" y="1911922"/>
            <a:ext cx="786881" cy="4844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8" idx="2"/>
            <a:endCxn id="9" idx="0"/>
          </p:cNvCxnSpPr>
          <p:nvPr/>
        </p:nvCxnSpPr>
        <p:spPr>
          <a:xfrm flipH="1">
            <a:off x="5285443" y="1488057"/>
            <a:ext cx="93" cy="42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804248" y="1969669"/>
            <a:ext cx="657968" cy="363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k16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7" idx="1"/>
            <a:endCxn id="9" idx="6"/>
          </p:cNvCxnSpPr>
          <p:nvPr/>
        </p:nvCxnSpPr>
        <p:spPr>
          <a:xfrm flipH="1">
            <a:off x="5678883" y="2151326"/>
            <a:ext cx="1125365" cy="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923000" y="2815637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L16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9" idx="4"/>
          </p:cNvCxnSpPr>
          <p:nvPr/>
        </p:nvCxnSpPr>
        <p:spPr>
          <a:xfrm flipH="1">
            <a:off x="3668933" y="2396339"/>
            <a:ext cx="1616510" cy="58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955255" y="3789040"/>
            <a:ext cx="68571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946461" y="3317685"/>
            <a:ext cx="730675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R17</a:t>
            </a:r>
            <a:endParaRPr lang="zh-CN" altLang="en-US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899592" y="3244070"/>
            <a:ext cx="68571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5" idx="3"/>
            <a:endCxn id="46" idx="1"/>
          </p:cNvCxnSpPr>
          <p:nvPr/>
        </p:nvCxnSpPr>
        <p:spPr>
          <a:xfrm>
            <a:off x="3653675" y="2997294"/>
            <a:ext cx="1292786" cy="50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4899157" y="4100295"/>
            <a:ext cx="786881" cy="4844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6866360" y="4158042"/>
            <a:ext cx="657968" cy="363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k16</a:t>
            </a:r>
            <a:endParaRPr lang="zh-CN" altLang="en-US" dirty="0"/>
          </a:p>
        </p:txBody>
      </p:sp>
      <p:cxnSp>
        <p:nvCxnSpPr>
          <p:cNvPr id="109" name="直接箭头连接符 108"/>
          <p:cNvCxnSpPr>
            <a:endCxn id="103" idx="6"/>
          </p:cNvCxnSpPr>
          <p:nvPr/>
        </p:nvCxnSpPr>
        <p:spPr>
          <a:xfrm flipH="1">
            <a:off x="5686038" y="4342504"/>
            <a:ext cx="116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2923000" y="5004010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L15</a:t>
            </a:r>
            <a:endParaRPr lang="zh-CN" altLang="en-US" baseline="30000" dirty="0"/>
          </a:p>
        </p:txBody>
      </p:sp>
      <p:cxnSp>
        <p:nvCxnSpPr>
          <p:cNvPr id="113" name="直接箭头连接符 112"/>
          <p:cNvCxnSpPr/>
          <p:nvPr/>
        </p:nvCxnSpPr>
        <p:spPr>
          <a:xfrm flipH="1">
            <a:off x="3668932" y="4632508"/>
            <a:ext cx="1614711" cy="53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2771800" y="1500020"/>
            <a:ext cx="3240360" cy="174405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03648" y="2120621"/>
            <a:ext cx="131681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Round 16</a:t>
            </a:r>
            <a:endParaRPr lang="zh-CN" alt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403648" y="3338142"/>
            <a:ext cx="131681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output</a:t>
            </a:r>
            <a:endParaRPr lang="zh-CN" alt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043608" y="4491912"/>
            <a:ext cx="167685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Round 16</a:t>
            </a:r>
            <a:r>
              <a:rPr lang="en-US" altLang="zh-CN" baseline="300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-1</a:t>
            </a:r>
            <a:endParaRPr lang="zh-CN" altLang="en-US" baseline="300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771800" y="3796121"/>
            <a:ext cx="3240360" cy="174405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5303107" y="3698210"/>
            <a:ext cx="93" cy="42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云形标注 10"/>
          <p:cNvSpPr/>
          <p:nvPr/>
        </p:nvSpPr>
        <p:spPr>
          <a:xfrm>
            <a:off x="6163360" y="2852936"/>
            <a:ext cx="2657112" cy="646405"/>
          </a:xfrm>
          <a:prstGeom prst="cloudCallou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这样能行吗？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236296" y="1306401"/>
            <a:ext cx="1728192" cy="601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先看一边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829636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“拧麻花”方案一：</a:t>
            </a: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zh-CN" altLang="en-US" dirty="0">
                <a:solidFill>
                  <a:srgbClr val="FF0000"/>
                </a:solidFill>
              </a:rPr>
              <a:t>七</a:t>
            </a:r>
            <a:r>
              <a:rPr lang="zh-CN" altLang="en-US" dirty="0" smtClean="0">
                <a:solidFill>
                  <a:srgbClr val="FF0000"/>
                </a:solidFill>
              </a:rPr>
              <a:t>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464212CA-4233-4E24-918A-1E36553E6BF4}" type="slidenum">
              <a:rPr lang="en-US" altLang="zh-CN" smtClean="0"/>
              <a:pPr>
                <a:defRPr/>
              </a:pPr>
              <a:t>9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BC6DE0E-C743-420A-86C9-B732260E5709}" type="datetime1">
              <a:rPr lang="zh-CN" altLang="en-US" smtClean="0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An Introduction to Information Security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3000" y="1124744"/>
            <a:ext cx="730675" cy="3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20198" y="1124744"/>
            <a:ext cx="730675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R15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892002" y="1911922"/>
            <a:ext cx="786881" cy="4844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091617" y="1942198"/>
            <a:ext cx="393440" cy="42386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8" idx="2"/>
            <a:endCxn id="9" idx="0"/>
          </p:cNvCxnSpPr>
          <p:nvPr/>
        </p:nvCxnSpPr>
        <p:spPr>
          <a:xfrm flipH="1">
            <a:off x="5285443" y="1488057"/>
            <a:ext cx="93" cy="42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0" idx="0"/>
          </p:cNvCxnSpPr>
          <p:nvPr/>
        </p:nvCxnSpPr>
        <p:spPr>
          <a:xfrm>
            <a:off x="3288337" y="1488057"/>
            <a:ext cx="0" cy="45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10" idx="6"/>
          </p:cNvCxnSpPr>
          <p:nvPr/>
        </p:nvCxnSpPr>
        <p:spPr>
          <a:xfrm flipH="1">
            <a:off x="3485057" y="2154131"/>
            <a:ext cx="140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804248" y="1969669"/>
            <a:ext cx="657968" cy="363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k16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7" idx="1"/>
            <a:endCxn id="9" idx="6"/>
          </p:cNvCxnSpPr>
          <p:nvPr/>
        </p:nvCxnSpPr>
        <p:spPr>
          <a:xfrm flipH="1">
            <a:off x="5678883" y="2151326"/>
            <a:ext cx="1125365" cy="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4"/>
            <a:endCxn id="103" idx="0"/>
          </p:cNvCxnSpPr>
          <p:nvPr/>
        </p:nvCxnSpPr>
        <p:spPr>
          <a:xfrm>
            <a:off x="5285443" y="2396339"/>
            <a:ext cx="7155" cy="170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955255" y="3789040"/>
            <a:ext cx="68571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899592" y="3244070"/>
            <a:ext cx="68571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4899157" y="4100295"/>
            <a:ext cx="786881" cy="4844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4" name="椭圆 103"/>
          <p:cNvSpPr/>
          <p:nvPr/>
        </p:nvSpPr>
        <p:spPr>
          <a:xfrm>
            <a:off x="3091617" y="4130571"/>
            <a:ext cx="393440" cy="42386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106" name="直接箭头连接符 105"/>
          <p:cNvCxnSpPr>
            <a:stCxn id="10" idx="4"/>
            <a:endCxn id="104" idx="0"/>
          </p:cNvCxnSpPr>
          <p:nvPr/>
        </p:nvCxnSpPr>
        <p:spPr>
          <a:xfrm>
            <a:off x="3288337" y="2366063"/>
            <a:ext cx="0" cy="176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3" idx="2"/>
            <a:endCxn id="104" idx="6"/>
          </p:cNvCxnSpPr>
          <p:nvPr/>
        </p:nvCxnSpPr>
        <p:spPr>
          <a:xfrm flipH="1">
            <a:off x="3485057" y="4342504"/>
            <a:ext cx="1414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6866360" y="4158042"/>
            <a:ext cx="657968" cy="363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k16</a:t>
            </a:r>
            <a:endParaRPr lang="zh-CN" altLang="en-US" dirty="0"/>
          </a:p>
        </p:txBody>
      </p:sp>
      <p:cxnSp>
        <p:nvCxnSpPr>
          <p:cNvPr id="109" name="直接箭头连接符 108"/>
          <p:cNvCxnSpPr>
            <a:endCxn id="103" idx="6"/>
          </p:cNvCxnSpPr>
          <p:nvPr/>
        </p:nvCxnSpPr>
        <p:spPr>
          <a:xfrm flipH="1">
            <a:off x="5686038" y="4342504"/>
            <a:ext cx="116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946461" y="5008578"/>
            <a:ext cx="824640" cy="363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R15</a:t>
            </a:r>
            <a:endParaRPr lang="zh-CN" altLang="en-US" baseline="30000" dirty="0"/>
          </a:p>
        </p:txBody>
      </p:sp>
      <p:cxnSp>
        <p:nvCxnSpPr>
          <p:cNvPr id="112" name="直接箭头连接符 111"/>
          <p:cNvCxnSpPr>
            <a:endCxn id="110" idx="1"/>
          </p:cNvCxnSpPr>
          <p:nvPr/>
        </p:nvCxnSpPr>
        <p:spPr>
          <a:xfrm>
            <a:off x="3288337" y="4554437"/>
            <a:ext cx="1658124" cy="63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2771800" y="1500020"/>
            <a:ext cx="3240360" cy="174405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03648" y="2120621"/>
            <a:ext cx="131681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Round 16</a:t>
            </a:r>
            <a:endParaRPr lang="zh-CN" alt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403648" y="3338142"/>
            <a:ext cx="131681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output</a:t>
            </a:r>
            <a:endParaRPr lang="zh-CN" alt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043608" y="4491912"/>
            <a:ext cx="1676853" cy="36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Round 16</a:t>
            </a:r>
            <a:r>
              <a:rPr lang="en-US" altLang="zh-CN" baseline="300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-1</a:t>
            </a:r>
            <a:endParaRPr lang="zh-CN" altLang="en-US" baseline="300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771800" y="3796121"/>
            <a:ext cx="3240360" cy="174405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7236296" y="1306401"/>
            <a:ext cx="1728192" cy="601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看另一边</a:t>
            </a:r>
            <a:endParaRPr lang="zh-CN" altLang="en-US" dirty="0"/>
          </a:p>
        </p:txBody>
      </p:sp>
      <p:sp>
        <p:nvSpPr>
          <p:cNvPr id="54" name="云形标注 53"/>
          <p:cNvSpPr/>
          <p:nvPr/>
        </p:nvSpPr>
        <p:spPr>
          <a:xfrm>
            <a:off x="6163360" y="2852936"/>
            <a:ext cx="2657112" cy="646405"/>
          </a:xfrm>
          <a:prstGeom prst="cloudCallou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这样能行吗？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10467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3_Angles">
      <a:majorFont>
        <a:latin typeface="微软雅黑"/>
        <a:ea typeface="微软雅黑"/>
        <a:cs typeface=""/>
      </a:majorFont>
      <a:minorFont>
        <a:latin typeface=""/>
        <a:ea typeface="微软雅黑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20230</TotalTime>
  <Words>310</Words>
  <Application>Microsoft Office PowerPoint</Application>
  <PresentationFormat>全屏显示(4:3)</PresentationFormat>
  <Paragraphs>164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Franklin Gothic Book</vt:lpstr>
      <vt:lpstr>MS PGothic</vt:lpstr>
      <vt:lpstr>宋体</vt:lpstr>
      <vt:lpstr>微软雅黑</vt:lpstr>
      <vt:lpstr>Arial</vt:lpstr>
      <vt:lpstr>Lucida Calligraphy</vt:lpstr>
      <vt:lpstr>Verdana</vt:lpstr>
      <vt:lpstr>Wingdings</vt:lpstr>
      <vt:lpstr>3_Angles</vt:lpstr>
      <vt:lpstr>Visio</vt:lpstr>
      <vt:lpstr>Lecture 4: Block Cipher Principles</vt:lpstr>
      <vt:lpstr>Quickly Review</vt:lpstr>
      <vt:lpstr>“拧麻花”方案一：第六版</vt:lpstr>
      <vt:lpstr>“拧麻花”方案一：第六版</vt:lpstr>
      <vt:lpstr>“拧麻花”方案一：第六版</vt:lpstr>
      <vt:lpstr>“拧麻花”方案一：第六版</vt:lpstr>
      <vt:lpstr>“拧麻花”方案一：第七版</vt:lpstr>
      <vt:lpstr>“拧麻花”方案一：第七版</vt:lpstr>
      <vt:lpstr>“拧麻花”方案一：第七版</vt:lpstr>
      <vt:lpstr>“拧麻花”方案一：第七版</vt:lpstr>
    </vt:vector>
  </TitlesOfParts>
  <Company>Cistec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Information Security</dc:title>
  <dc:creator>胡海波</dc:creator>
  <cp:lastModifiedBy>oram@CPS</cp:lastModifiedBy>
  <cp:revision>227</cp:revision>
  <dcterms:created xsi:type="dcterms:W3CDTF">2010-06-25T08:08:55Z</dcterms:created>
  <dcterms:modified xsi:type="dcterms:W3CDTF">2018-09-17T14:09:00Z</dcterms:modified>
</cp:coreProperties>
</file>