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323" r:id="rId2"/>
    <p:sldId id="346" r:id="rId3"/>
    <p:sldId id="325" r:id="rId4"/>
    <p:sldId id="362" r:id="rId5"/>
    <p:sldId id="364" r:id="rId6"/>
    <p:sldId id="365" r:id="rId7"/>
    <p:sldId id="380" r:id="rId8"/>
    <p:sldId id="366" r:id="rId9"/>
    <p:sldId id="367" r:id="rId10"/>
    <p:sldId id="381" r:id="rId11"/>
    <p:sldId id="382" r:id="rId12"/>
    <p:sldId id="383" r:id="rId13"/>
    <p:sldId id="368" r:id="rId14"/>
    <p:sldId id="369" r:id="rId15"/>
    <p:sldId id="384" r:id="rId16"/>
    <p:sldId id="385" r:id="rId17"/>
    <p:sldId id="386" r:id="rId18"/>
    <p:sldId id="387" r:id="rId19"/>
    <p:sldId id="388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43" r:id="rId29"/>
    <p:sldId id="326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FF"/>
    <a:srgbClr val="0033CC"/>
    <a:srgbClr val="BC5EBE"/>
    <a:srgbClr val="6C9D5F"/>
    <a:srgbClr val="6600CC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8176" autoAdjust="0"/>
  </p:normalViewPr>
  <p:slideViewPr>
    <p:cSldViewPr>
      <p:cViewPr varScale="1">
        <p:scale>
          <a:sx n="100" d="100"/>
          <a:sy n="100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emf"/><Relationship Id="rId1" Type="http://schemas.openxmlformats.org/officeDocument/2006/relationships/image" Target="../media/image7.emf"/><Relationship Id="rId4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1.emf"/><Relationship Id="rId1" Type="http://schemas.openxmlformats.org/officeDocument/2006/relationships/image" Target="../media/image7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1.emf"/><Relationship Id="rId1" Type="http://schemas.openxmlformats.org/officeDocument/2006/relationships/image" Target="../media/image7.e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1.emf"/><Relationship Id="rId1" Type="http://schemas.openxmlformats.org/officeDocument/2006/relationships/image" Target="../media/image7.emf"/><Relationship Id="rId5" Type="http://schemas.openxmlformats.org/officeDocument/2006/relationships/image" Target="../media/image33.wmf"/><Relationship Id="rId4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F5532430-7364-4F32-8377-22DB7722FA26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1F45F527-E010-4E3E-8A1A-9772E019D6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522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0B273FF6-3971-4349-A736-EF9904C4E1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3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DF791E0D-6FC3-4752-9B5D-B0E6457A7B62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1294253878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5D14F4-7861-44FA-88EA-41679AA69516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7256-F9F1-4DF9-9879-6F3067039445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63475"/>
      </p:ext>
    </p:extLst>
  </p:cSld>
  <p:clrMapOvr>
    <a:masterClrMapping/>
  </p:clrMapOvr>
  <p:transition spd="med">
    <p:fade/>
    <p:sndAc>
      <p:stSnd>
        <p:snd r:embed="rId1" name="typ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FFFFFF"/>
                </a:solidFill>
              </a:defRPr>
            </a:lvl1pPr>
          </a:lstStyle>
          <a:p>
            <a:fld id="{DB286D82-2677-4A35-8606-B2B7EF8872A5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66AEAC2D-215B-4A64-81DB-3D7BBCECE4B8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ransition spd="med">
    <p:fade/>
    <p:sndAc>
      <p:stSnd>
        <p:snd r:embed="rId4" name="type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9.png"/><Relationship Id="rId5" Type="http://schemas.openxmlformats.org/officeDocument/2006/relationships/image" Target="../media/image7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png"/><Relationship Id="rId5" Type="http://schemas.openxmlformats.org/officeDocument/2006/relationships/image" Target="../media/image7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8.png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1.bin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4.gif"/><Relationship Id="rId4" Type="http://schemas.openxmlformats.org/officeDocument/2006/relationships/audio" Target="../media/audio3.wav"/><Relationship Id="rId9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6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6.bin"/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9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8.wmf"/><Relationship Id="rId1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5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1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5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33.wmf"/><Relationship Id="rId10" Type="http://schemas.openxmlformats.org/officeDocument/2006/relationships/image" Target="../media/image32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1.bin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5.bin"/><Relationship Id="rId4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pn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pn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9.png"/><Relationship Id="rId5" Type="http://schemas.openxmlformats.org/officeDocument/2006/relationships/image" Target="../media/image7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9: Key Distribution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9077991-A344-49DC-AD4E-D4FF0A0D6BC9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4E93343-29EE-4E2F-83CB-FCF3F7CF939D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8202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Models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ii) A </a:t>
            </a:r>
            <a:r>
              <a:rPr lang="en-US" altLang="zh-CN" sz="1800" b="1" smtClean="0">
                <a:solidFill>
                  <a:srgbClr val="008000"/>
                </a:solidFill>
                <a:latin typeface="Arial" panose="020B0604020202020204" pitchFamily="34" charset="0"/>
              </a:rPr>
              <a:t>trusted third party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can select the key and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physically delivered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it to A and B</a:t>
            </a:r>
          </a:p>
        </p:txBody>
      </p:sp>
      <p:pic>
        <p:nvPicPr>
          <p:cNvPr id="233480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997200"/>
            <a:ext cx="3984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81" name="Line 9"/>
          <p:cNvSpPr>
            <a:spLocks noChangeShapeType="1"/>
          </p:cNvSpPr>
          <p:nvPr/>
        </p:nvSpPr>
        <p:spPr bwMode="auto">
          <a:xfrm flipH="1">
            <a:off x="2051050" y="3068638"/>
            <a:ext cx="2592388" cy="1152525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039938" y="4724400"/>
            <a:ext cx="1163637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Shared</a:t>
            </a:r>
            <a:b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</a:b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Secret-Key</a:t>
            </a:r>
          </a:p>
        </p:txBody>
      </p:sp>
      <p:pic>
        <p:nvPicPr>
          <p:cNvPr id="8206" name="Picture 12" descr="j04316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3860800"/>
            <a:ext cx="7747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3" descr="j04316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941763"/>
            <a:ext cx="7747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1258888" y="4716463"/>
            <a:ext cx="620712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33487" name="Rectangle 15"/>
          <p:cNvSpPr>
            <a:spLocks noChangeArrowheads="1"/>
          </p:cNvSpPr>
          <p:nvPr/>
        </p:nvSpPr>
        <p:spPr bwMode="auto">
          <a:xfrm>
            <a:off x="7677150" y="4724400"/>
            <a:ext cx="544513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pic>
        <p:nvPicPr>
          <p:cNvPr id="233490" name="Picture 18" descr="key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97200"/>
            <a:ext cx="400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91" name="Rectangle 19"/>
          <p:cNvSpPr>
            <a:spLocks noChangeArrowheads="1"/>
          </p:cNvSpPr>
          <p:nvPr/>
        </p:nvSpPr>
        <p:spPr bwMode="auto">
          <a:xfrm>
            <a:off x="6156325" y="4700588"/>
            <a:ext cx="1163638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Shared</a:t>
            </a:r>
            <a:b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</a:b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Secret-Key</a:t>
            </a:r>
          </a:p>
        </p:txBody>
      </p:sp>
      <p:pic>
        <p:nvPicPr>
          <p:cNvPr id="8212" name="Picture 21" descr="j04316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375"/>
            <a:ext cx="62706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94" name="Line 22"/>
          <p:cNvSpPr>
            <a:spLocks noChangeShapeType="1"/>
          </p:cNvSpPr>
          <p:nvPr/>
        </p:nvSpPr>
        <p:spPr bwMode="auto">
          <a:xfrm>
            <a:off x="5219700" y="2997200"/>
            <a:ext cx="2305050" cy="1152525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7" name="Rectangle 25"/>
          <p:cNvSpPr>
            <a:spLocks noChangeArrowheads="1"/>
          </p:cNvSpPr>
          <p:nvPr/>
        </p:nvSpPr>
        <p:spPr bwMode="auto">
          <a:xfrm>
            <a:off x="5148263" y="2492375"/>
            <a:ext cx="620712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Carl</a:t>
            </a:r>
          </a:p>
        </p:txBody>
      </p:sp>
      <p:sp>
        <p:nvSpPr>
          <p:cNvPr id="233500" name="Rectangle 28"/>
          <p:cNvSpPr>
            <a:spLocks noChangeArrowheads="1"/>
          </p:cNvSpPr>
          <p:nvPr/>
        </p:nvSpPr>
        <p:spPr bwMode="auto">
          <a:xfrm rot="-1406575">
            <a:off x="2339975" y="3328988"/>
            <a:ext cx="186372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physical Channel</a:t>
            </a:r>
          </a:p>
        </p:txBody>
      </p:sp>
      <p:sp>
        <p:nvSpPr>
          <p:cNvPr id="233501" name="Rectangle 29"/>
          <p:cNvSpPr>
            <a:spLocks noChangeArrowheads="1"/>
          </p:cNvSpPr>
          <p:nvPr/>
        </p:nvSpPr>
        <p:spPr bwMode="auto">
          <a:xfrm rot="1518083">
            <a:off x="5724525" y="3357563"/>
            <a:ext cx="186372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physical Channel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175 0.1289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643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21076 0.129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/>
      <p:bldP spid="233486" grpId="0"/>
      <p:bldP spid="233487" grpId="0"/>
      <p:bldP spid="233494" grpId="0" animBg="1"/>
      <p:bldP spid="233497" grpId="0"/>
      <p:bldP spid="2335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64C9E24-5C86-4C5F-A05D-79C3110D95D1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6E103C1-9371-441D-B749-9A76CF69B37C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9226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Models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iii) If A and B have previously and recently used a key, one party can transmit the new key to the other, encrypted using the old key.</a:t>
            </a:r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2700338" y="4221163"/>
            <a:ext cx="431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3708400" y="3573463"/>
            <a:ext cx="186372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Channel</a:t>
            </a:r>
          </a:p>
        </p:txBody>
      </p:sp>
      <p:pic>
        <p:nvPicPr>
          <p:cNvPr id="9230" name="Picture 12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3644900"/>
            <a:ext cx="7747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3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3697288"/>
            <a:ext cx="7747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1187450" y="4471988"/>
            <a:ext cx="620713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7556500" y="4471988"/>
            <a:ext cx="544513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36738" y="3644900"/>
            <a:ext cx="1163637" cy="1296988"/>
            <a:chOff x="1157" y="2296"/>
            <a:chExt cx="733" cy="817"/>
          </a:xfrm>
        </p:grpSpPr>
        <p:sp>
          <p:nvSpPr>
            <p:cNvPr id="234507" name="Rectangle 11"/>
            <p:cNvSpPr>
              <a:spLocks noChangeArrowheads="1"/>
            </p:cNvSpPr>
            <p:nvPr/>
          </p:nvSpPr>
          <p:spPr bwMode="auto">
            <a:xfrm>
              <a:off x="1157" y="2819"/>
              <a:ext cx="733" cy="2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New Key</a:t>
              </a:r>
            </a:p>
          </p:txBody>
        </p:sp>
        <p:pic>
          <p:nvPicPr>
            <p:cNvPr id="9253" name="Picture 16" descr="key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2296"/>
              <a:ext cx="2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132138" y="3644900"/>
            <a:ext cx="698500" cy="1058863"/>
            <a:chOff x="1973" y="2296"/>
            <a:chExt cx="440" cy="667"/>
          </a:xfrm>
        </p:grpSpPr>
        <p:pic>
          <p:nvPicPr>
            <p:cNvPr id="9249" name="Picture 24" descr="key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2296"/>
              <a:ext cx="2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50" name="Rectangle 25" descr="苏格兰方格呢"/>
            <p:cNvSpPr>
              <a:spLocks noChangeArrowheads="1"/>
            </p:cNvSpPr>
            <p:nvPr/>
          </p:nvSpPr>
          <p:spPr bwMode="auto">
            <a:xfrm>
              <a:off x="1973" y="2296"/>
              <a:ext cx="317" cy="544"/>
            </a:xfrm>
            <a:prstGeom prst="rect">
              <a:avLst/>
            </a:prstGeom>
            <a:pattFill prst="plaid">
              <a:fgClr>
                <a:schemeClr val="accent1">
                  <a:alpha val="59999"/>
                </a:schemeClr>
              </a:fgClr>
              <a:bgClr>
                <a:srgbClr val="CBB9CB">
                  <a:alpha val="59999"/>
                </a:srgb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251" name="Picture 26" descr="j043149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614"/>
              <a:ext cx="3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41" name="Line 32"/>
          <p:cNvSpPr>
            <a:spLocks noChangeShapeType="1"/>
          </p:cNvSpPr>
          <p:nvPr/>
        </p:nvSpPr>
        <p:spPr bwMode="auto">
          <a:xfrm>
            <a:off x="3924300" y="4149725"/>
            <a:ext cx="15113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2" name="Line 33"/>
          <p:cNvSpPr>
            <a:spLocks noChangeShapeType="1"/>
          </p:cNvSpPr>
          <p:nvPr/>
        </p:nvSpPr>
        <p:spPr bwMode="auto">
          <a:xfrm>
            <a:off x="6372225" y="4221163"/>
            <a:ext cx="10080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288088" y="3644900"/>
            <a:ext cx="1163637" cy="1296988"/>
            <a:chOff x="3961" y="2296"/>
            <a:chExt cx="733" cy="817"/>
          </a:xfrm>
        </p:grpSpPr>
        <p:sp>
          <p:nvSpPr>
            <p:cNvPr id="234513" name="Rectangle 17"/>
            <p:cNvSpPr>
              <a:spLocks noChangeArrowheads="1"/>
            </p:cNvSpPr>
            <p:nvPr/>
          </p:nvSpPr>
          <p:spPr bwMode="auto">
            <a:xfrm>
              <a:off x="3961" y="2819"/>
              <a:ext cx="733" cy="2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Shared</a:t>
              </a:r>
              <a:b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</a:b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New Key</a:t>
              </a:r>
            </a:p>
          </p:txBody>
        </p:sp>
        <p:pic>
          <p:nvPicPr>
            <p:cNvPr id="9248" name="Picture 31" descr="key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296"/>
              <a:ext cx="2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580063" y="3644900"/>
            <a:ext cx="698500" cy="1058863"/>
            <a:chOff x="3515" y="2296"/>
            <a:chExt cx="440" cy="667"/>
          </a:xfrm>
        </p:grpSpPr>
        <p:pic>
          <p:nvPicPr>
            <p:cNvPr id="9244" name="Picture 34" descr="key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296"/>
              <a:ext cx="2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5" name="Rectangle 35" descr="实心菱形"/>
            <p:cNvSpPr>
              <a:spLocks noChangeArrowheads="1"/>
            </p:cNvSpPr>
            <p:nvPr/>
          </p:nvSpPr>
          <p:spPr bwMode="auto">
            <a:xfrm>
              <a:off x="3515" y="2296"/>
              <a:ext cx="317" cy="544"/>
            </a:xfrm>
            <a:prstGeom prst="rect">
              <a:avLst/>
            </a:prstGeom>
            <a:pattFill prst="solidDmnd">
              <a:fgClr>
                <a:schemeClr val="accent1">
                  <a:alpha val="59999"/>
                </a:schemeClr>
              </a:fgClr>
              <a:bgClr>
                <a:srgbClr val="CBB9CB">
                  <a:alpha val="59999"/>
                </a:srgb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246" name="Picture 36" descr="j043149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614"/>
              <a:ext cx="3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059113" y="4652963"/>
            <a:ext cx="793750" cy="846137"/>
            <a:chOff x="4106" y="2251"/>
            <a:chExt cx="680" cy="725"/>
          </a:xfrm>
        </p:grpSpPr>
        <p:sp>
          <p:nvSpPr>
            <p:cNvPr id="234515" name="Rectangle 19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Old Key</a:t>
              </a:r>
            </a:p>
          </p:txBody>
        </p:sp>
        <p:pic>
          <p:nvPicPr>
            <p:cNvPr id="9243" name="Picture 20" descr="key1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86" y="2251"/>
              <a:ext cx="23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508625" y="4652963"/>
            <a:ext cx="793750" cy="846137"/>
            <a:chOff x="4106" y="2251"/>
            <a:chExt cx="680" cy="725"/>
          </a:xfrm>
        </p:grpSpPr>
        <p:sp>
          <p:nvSpPr>
            <p:cNvPr id="234518" name="Rectangle 22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Old Key</a:t>
              </a:r>
            </a:p>
          </p:txBody>
        </p:sp>
        <p:pic>
          <p:nvPicPr>
            <p:cNvPr id="8" name="Picture 23" descr="key1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86" y="2251"/>
              <a:ext cx="23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234506" grpId="0"/>
      <p:bldP spid="234506" grpId="1"/>
      <p:bldP spid="234510" grpId="0"/>
      <p:bldP spid="234511" grpId="0"/>
      <p:bldP spid="9241" grpId="0" animBg="1"/>
      <p:bldP spid="9241" grpId="1" animBg="1"/>
      <p:bldP spid="92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F2703C2-841B-4CFD-85C2-6542F52C74AA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7690261-2B99-4EA6-AB94-3D92CD39E42E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0250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Models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iv) If A and B each has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an encrypted connection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to a third party C, C can deliver a key on the encrypted links to A and B</a:t>
            </a:r>
            <a:endParaRPr lang="zh-CN" altLang="en-US" sz="18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 flipH="1">
            <a:off x="1692275" y="3538538"/>
            <a:ext cx="2592388" cy="1152525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53" name="Picture 11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4330700"/>
            <a:ext cx="7747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2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411663"/>
            <a:ext cx="7747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900113" y="5186363"/>
            <a:ext cx="620712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7318375" y="5194300"/>
            <a:ext cx="544513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pic>
        <p:nvPicPr>
          <p:cNvPr id="10258" name="Picture 17" descr="j04316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962275"/>
            <a:ext cx="62706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4860925" y="3467100"/>
            <a:ext cx="2305050" cy="1152525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4789488" y="2962275"/>
            <a:ext cx="620712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Carl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 rot="-1406575">
            <a:off x="1981200" y="3798888"/>
            <a:ext cx="186372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Channel</a:t>
            </a: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 rot="1518083">
            <a:off x="5365750" y="3827463"/>
            <a:ext cx="186372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Channel</a:t>
            </a:r>
          </a:p>
        </p:txBody>
      </p:sp>
      <p:pic>
        <p:nvPicPr>
          <p:cNvPr id="10251" name="Picture 8" descr="ke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644900"/>
            <a:ext cx="39846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635375" y="3644900"/>
            <a:ext cx="698500" cy="1058863"/>
            <a:chOff x="2517" y="2296"/>
            <a:chExt cx="440" cy="667"/>
          </a:xfrm>
        </p:grpSpPr>
        <p:sp>
          <p:nvSpPr>
            <p:cNvPr id="10266" name="Rectangle 22" descr="球体"/>
            <p:cNvSpPr>
              <a:spLocks noChangeArrowheads="1"/>
            </p:cNvSpPr>
            <p:nvPr/>
          </p:nvSpPr>
          <p:spPr bwMode="auto">
            <a:xfrm>
              <a:off x="2517" y="2296"/>
              <a:ext cx="317" cy="544"/>
            </a:xfrm>
            <a:prstGeom prst="rect">
              <a:avLst/>
            </a:prstGeom>
            <a:pattFill prst="sphere">
              <a:fgClr>
                <a:srgbClr val="6666FF">
                  <a:alpha val="79999"/>
                </a:srgbClr>
              </a:fgClr>
              <a:bgClr>
                <a:srgbClr val="CBB9CB">
                  <a:alpha val="79999"/>
                </a:srgb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267" name="Picture 23" descr="j04314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614"/>
              <a:ext cx="3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57" name="Picture 15" descr="key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644900"/>
            <a:ext cx="400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59338" y="3644900"/>
            <a:ext cx="698500" cy="1058863"/>
            <a:chOff x="3424" y="2296"/>
            <a:chExt cx="440" cy="667"/>
          </a:xfrm>
        </p:grpSpPr>
        <p:sp>
          <p:nvSpPr>
            <p:cNvPr id="10264" name="Rectangle 24" descr="实心菱形"/>
            <p:cNvSpPr>
              <a:spLocks noChangeArrowheads="1"/>
            </p:cNvSpPr>
            <p:nvPr/>
          </p:nvSpPr>
          <p:spPr bwMode="auto">
            <a:xfrm>
              <a:off x="3424" y="2296"/>
              <a:ext cx="317" cy="544"/>
            </a:xfrm>
            <a:prstGeom prst="rect">
              <a:avLst/>
            </a:prstGeom>
            <a:pattFill prst="solidDmnd">
              <a:fgClr>
                <a:srgbClr val="6C9D5F">
                  <a:alpha val="79999"/>
                </a:srgbClr>
              </a:fgClr>
              <a:bgClr>
                <a:schemeClr val="bg1">
                  <a:alpha val="79999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265" name="Picture 25" descr="j04314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2614"/>
              <a:ext cx="3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27 0.09444 " pathEditMode="relative" ptsTypes="AA">
                                      <p:cBhvr>
                                        <p:cTn id="56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27 0.09444 " pathEditMode="relative" ptsTypes="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0.10486 " pathEditMode="relative" ptsTypes="AA">
                                      <p:cBhvr>
                                        <p:cTn id="60" dur="2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0.10486 " pathEditMode="relative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10252" grpId="0" animBg="1"/>
      <p:bldP spid="235533" grpId="0"/>
      <p:bldP spid="235534" grpId="0"/>
      <p:bldP spid="10259" grpId="0" animBg="1"/>
      <p:bldP spid="235539" grpId="0"/>
      <p:bldP spid="235540" grpId="0"/>
      <p:bldP spid="2355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B3E3D1-C4C9-4C30-9B49-F7898D7CE5B0}" type="slidenum">
              <a:rPr lang="en-US" altLang="zh-CN" b="0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70168B9-4E3D-40C7-B976-27477DEA3BD1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Visio" r:id="rId7" imgW="8137703" imgH="4366489" progId="Visio.Drawing.11">
                  <p:embed/>
                </p:oleObj>
              </mc:Choice>
              <mc:Fallback>
                <p:oleObj name="Visio" r:id="rId7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1274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1.4 Key Distribution Model: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Assessment</a:t>
            </a:r>
          </a:p>
        </p:txBody>
      </p:sp>
      <p:sp>
        <p:nvSpPr>
          <p:cNvPr id="11275" name="Rectangle 8"/>
          <p:cNvSpPr>
            <a:spLocks noChangeArrowheads="1"/>
          </p:cNvSpPr>
          <p:nvPr/>
        </p:nvSpPr>
        <p:spPr bwMode="auto">
          <a:xfrm>
            <a:off x="395288" y="2133600"/>
            <a:ext cx="7129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73038" indent="-1730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000">
                <a:solidFill>
                  <a:schemeClr val="accent2"/>
                </a:solidFill>
                <a:ea typeface="宋体" panose="02010600030101010101" pitchFamily="2" charset="-122"/>
              </a:rPr>
              <a:t>Option 1 and 2</a:t>
            </a:r>
            <a:r>
              <a:rPr lang="en-US" altLang="zh-CN" sz="2000">
                <a:ea typeface="宋体" panose="02010600030101010101" pitchFamily="2" charset="-122"/>
              </a:rPr>
              <a:t> are “reasonable” for 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link encryption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>
            <a:off x="2268538" y="2565400"/>
            <a:ext cx="2520950" cy="609600"/>
          </a:xfrm>
          <a:prstGeom prst="cloudCallout">
            <a:avLst>
              <a:gd name="adj1" fmla="val 74306"/>
              <a:gd name="adj2" fmla="val -19269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Why?</a:t>
            </a: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539750" y="3405188"/>
            <a:ext cx="7488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Because each </a:t>
            </a:r>
            <a:r>
              <a:rPr lang="en-US" altLang="zh-CN" sz="2000" b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link encryption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 device exchanges data only with its partner on the other end of the link.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1044575" y="5229225"/>
            <a:ext cx="6119813" cy="792163"/>
          </a:xfrm>
          <a:prstGeom prst="cloudCallout">
            <a:avLst>
              <a:gd name="adj1" fmla="val -22426"/>
              <a:gd name="adj2" fmla="val -72644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But, for End-to-End Encryption?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1836738" y="4494213"/>
            <a:ext cx="513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The weight of jobs of delivering keys is light.</a:t>
            </a:r>
          </a:p>
        </p:txBody>
      </p:sp>
      <p:sp>
        <p:nvSpPr>
          <p:cNvPr id="220173" name="AutoShape 13"/>
          <p:cNvSpPr>
            <a:spLocks noChangeArrowheads="1"/>
          </p:cNvSpPr>
          <p:nvPr/>
        </p:nvSpPr>
        <p:spPr bwMode="auto">
          <a:xfrm>
            <a:off x="541338" y="4365625"/>
            <a:ext cx="1219200" cy="609600"/>
          </a:xfrm>
          <a:prstGeom prst="homePlate">
            <a:avLst>
              <a:gd name="adj" fmla="val 26991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工程思想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220169" grpId="0" animBg="1" autoUpdateAnimBg="0"/>
      <p:bldP spid="220170" grpId="0" autoUpdateAnimBg="0"/>
      <p:bldP spid="220171" grpId="0" animBg="1" autoUpdateAnimBg="0"/>
      <p:bldP spid="220172" grpId="0" autoUpdateAnimBg="0"/>
      <p:bldP spid="22017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42146E9-0EEB-40CA-83CC-2BF77575CAD5}" type="slidenum">
              <a:rPr lang="en-US" altLang="zh-CN" b="0">
                <a:solidFill>
                  <a:srgbClr val="FFFF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7844160-D425-4029-96F1-BF793DC44AD5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Visio" r:id="rId7" imgW="8137703" imgH="4366489" progId="Visio.Drawing.11">
                  <p:embed/>
                </p:oleObj>
              </mc:Choice>
              <mc:Fallback>
                <p:oleObj name="Visio" r:id="rId7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2299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1.4 Key Distribution Model: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Assessment</a:t>
            </a:r>
          </a:p>
          <a:p>
            <a:pPr eaLnBrk="1" hangingPunct="1"/>
            <a:endParaRPr lang="zh-CN" altLang="en-US" sz="20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316163" y="2144713"/>
            <a:ext cx="6215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Suppose there are </a:t>
            </a:r>
            <a:r>
              <a:rPr lang="en-US" altLang="zh-CN" sz="2400" b="0" i="1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0">
                <a:ea typeface="宋体" panose="02010600030101010101" pitchFamily="2" charset="-122"/>
              </a:rPr>
              <a:t> nodes, then the number of required keys is: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21193" name="AutoShape 9"/>
          <p:cNvSpPr>
            <a:spLocks noChangeArrowheads="1"/>
          </p:cNvSpPr>
          <p:nvPr/>
        </p:nvSpPr>
        <p:spPr bwMode="auto">
          <a:xfrm>
            <a:off x="393700" y="2270125"/>
            <a:ext cx="1770063" cy="1016000"/>
          </a:xfrm>
          <a:prstGeom prst="homePlate">
            <a:avLst>
              <a:gd name="adj" fmla="val 23511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At network</a:t>
            </a:r>
          </a:p>
          <a:p>
            <a:pPr algn="ctr">
              <a:defRPr/>
            </a:pP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 IP layer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354513" y="3070225"/>
            <a:ext cx="1295400" cy="914400"/>
            <a:chOff x="1872" y="1680"/>
            <a:chExt cx="816" cy="576"/>
          </a:xfrm>
        </p:grpSpPr>
        <p:sp>
          <p:nvSpPr>
            <p:cNvPr id="12306" name="Rectangle 11"/>
            <p:cNvSpPr>
              <a:spLocks noChangeArrowheads="1"/>
            </p:cNvSpPr>
            <p:nvPr/>
          </p:nvSpPr>
          <p:spPr bwMode="auto">
            <a:xfrm>
              <a:off x="1872" y="1680"/>
              <a:ext cx="816" cy="57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292" name="Object 12"/>
            <p:cNvGraphicFramePr>
              <a:graphicFrameLocks noChangeAspect="1"/>
            </p:cNvGraphicFramePr>
            <p:nvPr/>
          </p:nvGraphicFramePr>
          <p:xfrm>
            <a:off x="1920" y="1728"/>
            <a:ext cx="72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Equation" r:id="rId9" imgW="609480" imgH="393480" progId="Equation.3">
                    <p:embed/>
                  </p:oleObj>
                </mc:Choice>
                <mc:Fallback>
                  <p:oleObj name="Equation" r:id="rId9" imgW="609480" imgH="393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28"/>
                          <a:ext cx="72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1197" name="AutoShape 13"/>
          <p:cNvSpPr>
            <a:spLocks noChangeArrowheads="1"/>
          </p:cNvSpPr>
          <p:nvPr/>
        </p:nvSpPr>
        <p:spPr bwMode="auto">
          <a:xfrm>
            <a:off x="503238" y="4437063"/>
            <a:ext cx="1944687" cy="898525"/>
          </a:xfrm>
          <a:prstGeom prst="homePlate">
            <a:avLst>
              <a:gd name="adj" fmla="val 17395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At application</a:t>
            </a:r>
          </a:p>
          <a:p>
            <a:pPr algn="ctr">
              <a:defRPr/>
            </a:pP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layer</a:t>
            </a:r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2805113" y="4278313"/>
            <a:ext cx="6338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For example, 1000 nodes, 10,000 applications,  we should have</a:t>
            </a: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2697163" y="5114925"/>
            <a:ext cx="250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50,000,000 keys!</a:t>
            </a:r>
          </a:p>
        </p:txBody>
      </p:sp>
      <p:sp>
        <p:nvSpPr>
          <p:cNvPr id="221200" name="AutoShape 16"/>
          <p:cNvSpPr>
            <a:spLocks noChangeArrowheads="1"/>
          </p:cNvSpPr>
          <p:nvPr/>
        </p:nvSpPr>
        <p:spPr bwMode="auto">
          <a:xfrm>
            <a:off x="5435600" y="4941888"/>
            <a:ext cx="3462338" cy="1800225"/>
          </a:xfrm>
          <a:prstGeom prst="irregularSeal1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8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人工传递，</a:t>
            </a:r>
          </a:p>
          <a:p>
            <a:pPr algn="ctr">
              <a:defRPr/>
            </a:pP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不要命啦？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 autoUpdateAnimBg="0"/>
      <p:bldP spid="221193" grpId="0" animBg="1" autoUpdateAnimBg="0"/>
      <p:bldP spid="221197" grpId="0" animBg="1" autoUpdateAnimBg="0"/>
      <p:bldP spid="221198" grpId="0" autoUpdateAnimBg="0"/>
      <p:bldP spid="221199" grpId="0" autoUpdateAnimBg="0"/>
      <p:bldP spid="22120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544F64-A8D3-4899-A69B-DEAFA1141592}" type="slidenum">
              <a:rPr lang="en-US" altLang="zh-CN" b="0">
                <a:solidFill>
                  <a:srgbClr val="FFFF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2F19388-890D-4D17-B08C-75FD3270CA57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30175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Visio" r:id="rId7" imgW="8137703" imgH="4366489" progId="Visio.Drawing.11">
                  <p:embed/>
                </p:oleObj>
              </mc:Choice>
              <mc:Fallback>
                <p:oleObj name="Visio" r:id="rId7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3321" name="Rectangle 7"/>
          <p:cNvSpPr>
            <a:spLocks noGrp="1"/>
          </p:cNvSpPr>
          <p:nvPr>
            <p:ph type="body" idx="4294967295"/>
          </p:nvPr>
        </p:nvSpPr>
        <p:spPr>
          <a:xfrm>
            <a:off x="179388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1.5 Key Distribution Model: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Assessment</a:t>
            </a:r>
          </a:p>
          <a:p>
            <a:pPr eaLnBrk="1" hangingPunct="1"/>
            <a:endParaRPr lang="zh-CN" altLang="en-US" sz="20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13323" name="Rectangle 24"/>
          <p:cNvSpPr>
            <a:spLocks noChangeArrowheads="1"/>
          </p:cNvSpPr>
          <p:nvPr/>
        </p:nvSpPr>
        <p:spPr bwMode="auto">
          <a:xfrm>
            <a:off x="179388" y="1916113"/>
            <a:ext cx="87852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iii) use old key</a:t>
            </a:r>
            <a:endParaRPr lang="zh-CN" altLang="en-US" sz="200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6569" name="AutoShape 25"/>
          <p:cNvSpPr>
            <a:spLocks noChangeArrowheads="1"/>
          </p:cNvSpPr>
          <p:nvPr/>
        </p:nvSpPr>
        <p:spPr bwMode="auto">
          <a:xfrm>
            <a:off x="684213" y="2370138"/>
            <a:ext cx="7920037" cy="698500"/>
          </a:xfrm>
          <a:prstGeom prst="cloudCallout">
            <a:avLst>
              <a:gd name="adj1" fmla="val -9532"/>
              <a:gd name="adj2" fmla="val 7659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What’s your comment about option 3?</a:t>
            </a:r>
          </a:p>
        </p:txBody>
      </p:sp>
      <p:sp>
        <p:nvSpPr>
          <p:cNvPr id="236570" name="Text Box 26"/>
          <p:cNvSpPr txBox="1">
            <a:spLocks noChangeArrowheads="1"/>
          </p:cNvSpPr>
          <p:nvPr/>
        </p:nvSpPr>
        <p:spPr bwMode="auto">
          <a:xfrm>
            <a:off x="468313" y="3463925"/>
            <a:ext cx="828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0">
                <a:ea typeface="隶书" panose="02010509060101010101" pitchFamily="49" charset="-122"/>
              </a:rPr>
              <a:t> </a:t>
            </a:r>
            <a:r>
              <a:rPr lang="en-US" altLang="zh-CN" sz="2000" b="0">
                <a:ea typeface="隶书" panose="02010509060101010101" pitchFamily="49" charset="-122"/>
              </a:rPr>
              <a:t>It can be used in both link-encryption and end-to-end encryption</a:t>
            </a:r>
          </a:p>
        </p:txBody>
      </p:sp>
      <p:sp>
        <p:nvSpPr>
          <p:cNvPr id="236571" name="AutoShape 27"/>
          <p:cNvSpPr>
            <a:spLocks noChangeArrowheads="1"/>
          </p:cNvSpPr>
          <p:nvPr/>
        </p:nvSpPr>
        <p:spPr bwMode="auto">
          <a:xfrm>
            <a:off x="684213" y="3954463"/>
            <a:ext cx="7920037" cy="914400"/>
          </a:xfrm>
          <a:prstGeom prst="cloudCallout">
            <a:avLst>
              <a:gd name="adj1" fmla="val -33403"/>
              <a:gd name="adj2" fmla="val 8837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But what will happen if an opponent gain one old key?</a:t>
            </a:r>
          </a:p>
        </p:txBody>
      </p:sp>
      <p:sp>
        <p:nvSpPr>
          <p:cNvPr id="236572" name="AutoShape 28"/>
          <p:cNvSpPr>
            <a:spLocks noChangeArrowheads="1"/>
          </p:cNvSpPr>
          <p:nvPr/>
        </p:nvSpPr>
        <p:spPr bwMode="auto">
          <a:xfrm>
            <a:off x="2771775" y="5013325"/>
            <a:ext cx="5838825" cy="914400"/>
          </a:xfrm>
          <a:prstGeom prst="cloudCallout">
            <a:avLst>
              <a:gd name="adj1" fmla="val -22782"/>
              <a:gd name="adj2" fmla="val 8837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 to distribute the initial possible millions of keys?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3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236569" grpId="0" animBg="1" autoUpdateAnimBg="0"/>
      <p:bldP spid="236570" grpId="0" autoUpdateAnimBg="0"/>
      <p:bldP spid="236571" grpId="0" animBg="1" autoUpdateAnimBg="0"/>
      <p:bldP spid="23657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9D166C-3E6D-42B7-A267-8B555A896FDB}" type="slidenum">
              <a:rPr lang="en-US" altLang="zh-CN" b="0">
                <a:solidFill>
                  <a:srgbClr val="FFFF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9B7A6EE-29DA-4794-BCF5-9B9D12936354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4345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1.5 Key Distribution Model: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Assessment</a:t>
            </a:r>
            <a:endParaRPr lang="zh-CN" altLang="en-US" sz="2000" b="1" smtClean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4347" name="Rectangle 38"/>
          <p:cNvSpPr>
            <a:spLocks noChangeArrowheads="1"/>
          </p:cNvSpPr>
          <p:nvPr/>
        </p:nvSpPr>
        <p:spPr bwMode="auto">
          <a:xfrm>
            <a:off x="323850" y="2041525"/>
            <a:ext cx="842486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iv) </a:t>
            </a:r>
            <a:r>
              <a:rPr lang="en-US" altLang="en-US" sz="2000">
                <a:solidFill>
                  <a:srgbClr val="990099"/>
                </a:solidFill>
                <a:ea typeface="宋体" panose="02010600030101010101" pitchFamily="2" charset="-122"/>
              </a:rPr>
              <a:t>the third party encryption</a:t>
            </a:r>
            <a:endParaRPr lang="en-US" altLang="zh-CN" sz="200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In this case, a 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Key Distribution Center</a:t>
            </a:r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 (KDC) is responsible(</a:t>
            </a:r>
            <a:r>
              <a:rPr lang="zh-CN" altLang="en-US" sz="2000">
                <a:solidFill>
                  <a:srgbClr val="990099"/>
                </a:solidFill>
                <a:ea typeface="宋体" panose="02010600030101010101" pitchFamily="2" charset="-122"/>
              </a:rPr>
              <a:t>负责</a:t>
            </a:r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) for distributing keys to pairs of users as needed.</a:t>
            </a:r>
            <a:endParaRPr lang="zh-CN" altLang="en-US" sz="2000">
              <a:solidFill>
                <a:srgbClr val="990099"/>
              </a:solidFill>
              <a:ea typeface="宋体" panose="02010600030101010101" pitchFamily="2" charset="-122"/>
            </a:endParaRPr>
          </a:p>
        </p:txBody>
      </p:sp>
      <p:sp>
        <p:nvSpPr>
          <p:cNvPr id="14348" name="Oval 39"/>
          <p:cNvSpPr>
            <a:spLocks noChangeArrowheads="1"/>
          </p:cNvSpPr>
          <p:nvPr/>
        </p:nvSpPr>
        <p:spPr bwMode="auto">
          <a:xfrm>
            <a:off x="2700338" y="3357563"/>
            <a:ext cx="1511300" cy="57626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accent2"/>
                </a:solidFill>
                <a:ea typeface="宋体" panose="02010600030101010101" pitchFamily="2" charset="-122"/>
              </a:rPr>
              <a:t>KDC</a:t>
            </a:r>
          </a:p>
        </p:txBody>
      </p:sp>
      <p:sp>
        <p:nvSpPr>
          <p:cNvPr id="14349" name="Oval 40"/>
          <p:cNvSpPr>
            <a:spLocks noChangeArrowheads="1"/>
          </p:cNvSpPr>
          <p:nvPr/>
        </p:nvSpPr>
        <p:spPr bwMode="auto">
          <a:xfrm>
            <a:off x="4645025" y="4725988"/>
            <a:ext cx="719138" cy="7191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4350" name="Oval 41"/>
          <p:cNvSpPr>
            <a:spLocks noChangeArrowheads="1"/>
          </p:cNvSpPr>
          <p:nvPr/>
        </p:nvSpPr>
        <p:spPr bwMode="auto">
          <a:xfrm>
            <a:off x="1187450" y="4725988"/>
            <a:ext cx="719138" cy="7191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351" name="Oval 42"/>
          <p:cNvSpPr>
            <a:spLocks noChangeArrowheads="1"/>
          </p:cNvSpPr>
          <p:nvPr/>
        </p:nvSpPr>
        <p:spPr bwMode="auto">
          <a:xfrm>
            <a:off x="2873375" y="5483225"/>
            <a:ext cx="719138" cy="7191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4352" name="Line 43"/>
          <p:cNvSpPr>
            <a:spLocks noChangeShapeType="1"/>
          </p:cNvSpPr>
          <p:nvPr/>
        </p:nvSpPr>
        <p:spPr bwMode="auto">
          <a:xfrm flipV="1">
            <a:off x="1763713" y="3862388"/>
            <a:ext cx="1223962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44"/>
          <p:cNvSpPr>
            <a:spLocks noChangeShapeType="1"/>
          </p:cNvSpPr>
          <p:nvPr/>
        </p:nvSpPr>
        <p:spPr bwMode="auto">
          <a:xfrm flipH="1" flipV="1">
            <a:off x="3779838" y="3933825"/>
            <a:ext cx="10810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45"/>
          <p:cNvSpPr>
            <a:spLocks noChangeShapeType="1"/>
          </p:cNvSpPr>
          <p:nvPr/>
        </p:nvSpPr>
        <p:spPr bwMode="auto">
          <a:xfrm flipV="1">
            <a:off x="3276600" y="3933825"/>
            <a:ext cx="21590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46"/>
          <p:cNvSpPr>
            <a:spLocks noChangeShapeType="1"/>
          </p:cNvSpPr>
          <p:nvPr/>
        </p:nvSpPr>
        <p:spPr bwMode="auto">
          <a:xfrm>
            <a:off x="1836738" y="5302250"/>
            <a:ext cx="10795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47"/>
          <p:cNvSpPr>
            <a:spLocks noChangeShapeType="1"/>
          </p:cNvSpPr>
          <p:nvPr/>
        </p:nvSpPr>
        <p:spPr bwMode="auto">
          <a:xfrm flipV="1">
            <a:off x="3563938" y="5302250"/>
            <a:ext cx="1081087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48"/>
          <p:cNvSpPr>
            <a:spLocks noChangeShapeType="1"/>
          </p:cNvSpPr>
          <p:nvPr/>
        </p:nvSpPr>
        <p:spPr bwMode="auto">
          <a:xfrm>
            <a:off x="1908175" y="5014913"/>
            <a:ext cx="273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484438" y="4221163"/>
            <a:ext cx="215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Secure Channel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 animBg="1"/>
      <p:bldP spid="14356" grpId="0" animBg="1"/>
      <p:bldP spid="14357" grpId="0" animBg="1"/>
      <p:bldP spid="143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8BB079-8C00-47B8-AD1E-53F36525F4C1}" type="slidenum">
              <a:rPr lang="en-US" altLang="zh-CN" b="0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3672FBB-C76B-4339-9E58-9311243EB47E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Visio" r:id="rId7" imgW="8155890" imgH="4384915" progId="Visio.Drawing.11">
                  <p:embed/>
                </p:oleObj>
              </mc:Choice>
              <mc:Fallback>
                <p:oleObj name="Visio" r:id="rId7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5370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1.6 Key Distribution Center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The use of a KDC is based on the use of a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hierarchy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等级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分层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) of keys.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At least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two levels of keys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are used:</a:t>
            </a:r>
          </a:p>
          <a:p>
            <a:pPr eaLnBrk="1" hangingPunct="1"/>
            <a:endParaRPr lang="en-US" altLang="zh-CN" sz="20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9763" y="2924175"/>
            <a:ext cx="3622675" cy="431800"/>
            <a:chOff x="1872" y="2160"/>
            <a:chExt cx="2282" cy="384"/>
          </a:xfrm>
        </p:grpSpPr>
        <p:pic>
          <p:nvPicPr>
            <p:cNvPr id="15378" name="Picture 9" descr="钥匙1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208"/>
              <a:ext cx="6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602" name="Rectangle 10"/>
            <p:cNvSpPr>
              <a:spLocks noChangeArrowheads="1"/>
            </p:cNvSpPr>
            <p:nvPr/>
          </p:nvSpPr>
          <p:spPr bwMode="auto">
            <a:xfrm>
              <a:off x="1872" y="2160"/>
              <a:ext cx="1440" cy="38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Session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98500" y="4581525"/>
            <a:ext cx="3657600" cy="393700"/>
            <a:chOff x="1872" y="2688"/>
            <a:chExt cx="2304" cy="384"/>
          </a:xfrm>
        </p:grpSpPr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1872" y="2688"/>
              <a:ext cx="1440" cy="38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Master key</a:t>
              </a:r>
            </a:p>
          </p:txBody>
        </p:sp>
        <p:pic>
          <p:nvPicPr>
            <p:cNvPr id="15377" name="Picture 13" descr="钥匙"/>
            <p:cNvPicPr>
              <a:picLocks noChangeAspect="1" noChangeArrowheads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688"/>
              <a:ext cx="7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757238" y="3452813"/>
            <a:ext cx="7993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 session key is used for the duration of a </a:t>
            </a:r>
            <a:r>
              <a:rPr lang="en-US" altLang="zh-CN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logical connection</a:t>
            </a: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, such as TCP, and then discarded when the connection is disconnected.</a:t>
            </a:r>
          </a:p>
        </p:txBody>
      </p:sp>
      <p:sp>
        <p:nvSpPr>
          <p:cNvPr id="238607" name="AutoShape 15"/>
          <p:cNvSpPr>
            <a:spLocks noChangeArrowheads="1"/>
          </p:cNvSpPr>
          <p:nvPr/>
        </p:nvSpPr>
        <p:spPr bwMode="auto">
          <a:xfrm>
            <a:off x="4889500" y="2708275"/>
            <a:ext cx="3600450" cy="685800"/>
          </a:xfrm>
          <a:prstGeom prst="cloudCallout">
            <a:avLst>
              <a:gd name="adj1" fmla="val -67194"/>
              <a:gd name="adj2" fmla="val 1921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Where to get it?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714375" y="5049838"/>
            <a:ext cx="83581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session keys are transmitted in encrypted form, using a </a:t>
            </a:r>
            <a:r>
              <a:rPr lang="en-US" altLang="zh-CN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Master Key</a:t>
            </a: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that is shared by the KDC and an end user.</a:t>
            </a:r>
          </a:p>
          <a:p>
            <a:pPr>
              <a:defRPr/>
            </a:pP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For each end user, there is a unique master key that is shared with KDC, and the master key must be delivered in some fashion.</a:t>
            </a:r>
          </a:p>
        </p:txBody>
      </p:sp>
      <p:sp>
        <p:nvSpPr>
          <p:cNvPr id="238609" name="AutoShape 17"/>
          <p:cNvSpPr>
            <a:spLocks/>
          </p:cNvSpPr>
          <p:nvPr/>
        </p:nvSpPr>
        <p:spPr bwMode="auto">
          <a:xfrm>
            <a:off x="179388" y="2962275"/>
            <a:ext cx="358775" cy="1944688"/>
          </a:xfrm>
          <a:prstGeom prst="leftBrace">
            <a:avLst>
              <a:gd name="adj1" fmla="val 45170"/>
              <a:gd name="adj2" fmla="val 5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6" grpId="0" autoUpdateAnimBg="0"/>
      <p:bldP spid="238607" grpId="0" animBg="1" autoUpdateAnimBg="0"/>
      <p:bldP spid="238608" grpId="0" autoUpdateAnimBg="0"/>
      <p:bldP spid="2386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5D1235-F315-4C6A-9068-3B89253721FD}" type="slidenum">
              <a:rPr lang="en-US" altLang="zh-CN" b="0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AC2139E-BF68-461B-A266-927319879381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6394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1.7 Key Distribution Scenario(</a:t>
            </a:r>
            <a:r>
              <a:rPr lang="zh-CN" altLang="en-US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场景</a:t>
            </a:r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)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Many key distribution scenarios have been proposed, and in the following, we introduce one of the typical scenario, in which we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assume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that:</a:t>
            </a:r>
            <a:endParaRPr lang="zh-CN" altLang="en-US" sz="18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1403350" y="2852738"/>
            <a:ext cx="6481763" cy="4318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Each user shares a 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unique master key</a:t>
            </a:r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 with the KDC.</a:t>
            </a:r>
          </a:p>
        </p:txBody>
      </p:sp>
      <p:sp>
        <p:nvSpPr>
          <p:cNvPr id="16397" name="Oval 39"/>
          <p:cNvSpPr>
            <a:spLocks noChangeArrowheads="1"/>
          </p:cNvSpPr>
          <p:nvPr/>
        </p:nvSpPr>
        <p:spPr bwMode="auto">
          <a:xfrm>
            <a:off x="4067175" y="3500438"/>
            <a:ext cx="1511300" cy="57626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KDC</a:t>
            </a:r>
          </a:p>
        </p:txBody>
      </p:sp>
      <p:sp>
        <p:nvSpPr>
          <p:cNvPr id="16398" name="Oval 40"/>
          <p:cNvSpPr>
            <a:spLocks noChangeArrowheads="1"/>
          </p:cNvSpPr>
          <p:nvPr/>
        </p:nvSpPr>
        <p:spPr bwMode="auto">
          <a:xfrm>
            <a:off x="6011863" y="4868863"/>
            <a:ext cx="719137" cy="719137"/>
          </a:xfrm>
          <a:prstGeom prst="ellips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6666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6399" name="Oval 41"/>
          <p:cNvSpPr>
            <a:spLocks noChangeArrowheads="1"/>
          </p:cNvSpPr>
          <p:nvPr/>
        </p:nvSpPr>
        <p:spPr bwMode="auto">
          <a:xfrm>
            <a:off x="2554288" y="4868863"/>
            <a:ext cx="719137" cy="719137"/>
          </a:xfrm>
          <a:prstGeom prst="ellips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990099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400" name="Oval 42"/>
          <p:cNvSpPr>
            <a:spLocks noChangeArrowheads="1"/>
          </p:cNvSpPr>
          <p:nvPr/>
        </p:nvSpPr>
        <p:spPr bwMode="auto">
          <a:xfrm>
            <a:off x="4240213" y="5626100"/>
            <a:ext cx="719137" cy="719138"/>
          </a:xfrm>
          <a:prstGeom prst="ellips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6600CC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401" name="Line 43"/>
          <p:cNvSpPr>
            <a:spLocks noChangeShapeType="1"/>
          </p:cNvSpPr>
          <p:nvPr/>
        </p:nvSpPr>
        <p:spPr bwMode="auto">
          <a:xfrm flipV="1">
            <a:off x="3130550" y="4005263"/>
            <a:ext cx="1223963" cy="936625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44"/>
          <p:cNvSpPr>
            <a:spLocks noChangeShapeType="1"/>
          </p:cNvSpPr>
          <p:nvPr/>
        </p:nvSpPr>
        <p:spPr bwMode="auto">
          <a:xfrm flipH="1" flipV="1">
            <a:off x="5146675" y="4076700"/>
            <a:ext cx="1081088" cy="792163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45"/>
          <p:cNvSpPr>
            <a:spLocks noChangeShapeType="1"/>
          </p:cNvSpPr>
          <p:nvPr/>
        </p:nvSpPr>
        <p:spPr bwMode="auto">
          <a:xfrm flipV="1">
            <a:off x="4643438" y="4076700"/>
            <a:ext cx="215900" cy="1512888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563938" y="37099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</a:rPr>
              <a:t>Ka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555875" y="45085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</a:rPr>
              <a:t>Ka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356100" y="4149725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00CC"/>
                </a:solidFill>
              </a:rPr>
              <a:t>Kb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067175" y="51577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00CC"/>
                </a:solidFill>
              </a:rPr>
              <a:t>Kb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364163" y="4005263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66FF"/>
                </a:solidFill>
              </a:rPr>
              <a:t>Kb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227763" y="45085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66FF"/>
                </a:solidFill>
              </a:rPr>
              <a:t>Kc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4" grpId="0" animBg="1" autoUpdateAnimBg="0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8" grpId="0"/>
      <p:bldP spid="16409" grpId="0"/>
      <p:bldP spid="16410" grpId="0"/>
      <p:bldP spid="16411" grpId="0"/>
      <p:bldP spid="16412" grpId="0"/>
      <p:bldP spid="164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AFCB0F-CDBE-4201-877C-9AAAD4CFC7E1}" type="slidenum">
              <a:rPr lang="en-US" altLang="zh-CN" b="0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C822F83-26E6-48E9-94E8-A7CBA002E8BF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7419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1.7 Key Distribution Scenario: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preconditions</a:t>
            </a:r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前提</a:t>
            </a:r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zh-CN" altLang="en-US" sz="20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971550" y="4652963"/>
            <a:ext cx="748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wishes to establish a </a:t>
            </a:r>
            <a:r>
              <a:rPr lang="en-US" altLang="zh-CN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logical connection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with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B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6013" y="3681413"/>
            <a:ext cx="6781800" cy="914400"/>
            <a:chOff x="960" y="2016"/>
            <a:chExt cx="4272" cy="576"/>
          </a:xfrm>
        </p:grpSpPr>
        <p:sp>
          <p:nvSpPr>
            <p:cNvPr id="240650" name="computr1"/>
            <p:cNvSpPr>
              <a:spLocks noEditPoints="1" noChangeArrowheads="1"/>
            </p:cNvSpPr>
            <p:nvPr/>
          </p:nvSpPr>
          <p:spPr bwMode="auto">
            <a:xfrm>
              <a:off x="960" y="2064"/>
              <a:ext cx="480" cy="52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0651" name="computr1"/>
            <p:cNvSpPr>
              <a:spLocks noEditPoints="1" noChangeArrowheads="1"/>
            </p:cNvSpPr>
            <p:nvPr/>
          </p:nvSpPr>
          <p:spPr bwMode="auto">
            <a:xfrm>
              <a:off x="4752" y="2016"/>
              <a:ext cx="480" cy="52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40655" name="AutoShape 15"/>
          <p:cNvSpPr>
            <a:spLocks noChangeArrowheads="1"/>
          </p:cNvSpPr>
          <p:nvPr/>
        </p:nvSpPr>
        <p:spPr bwMode="auto">
          <a:xfrm>
            <a:off x="20304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56" name="AutoShape 16"/>
          <p:cNvSpPr>
            <a:spLocks noChangeArrowheads="1"/>
          </p:cNvSpPr>
          <p:nvPr/>
        </p:nvSpPr>
        <p:spPr bwMode="auto">
          <a:xfrm>
            <a:off x="24876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57" name="AutoShape 17"/>
          <p:cNvSpPr>
            <a:spLocks noChangeArrowheads="1"/>
          </p:cNvSpPr>
          <p:nvPr/>
        </p:nvSpPr>
        <p:spPr bwMode="auto">
          <a:xfrm>
            <a:off x="29448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58" name="AutoShape 18"/>
          <p:cNvSpPr>
            <a:spLocks noChangeArrowheads="1"/>
          </p:cNvSpPr>
          <p:nvPr/>
        </p:nvSpPr>
        <p:spPr bwMode="auto">
          <a:xfrm>
            <a:off x="34020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59" name="AutoShape 19"/>
          <p:cNvSpPr>
            <a:spLocks noChangeArrowheads="1"/>
          </p:cNvSpPr>
          <p:nvPr/>
        </p:nvSpPr>
        <p:spPr bwMode="auto">
          <a:xfrm>
            <a:off x="38592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0" name="AutoShape 20"/>
          <p:cNvSpPr>
            <a:spLocks noChangeArrowheads="1"/>
          </p:cNvSpPr>
          <p:nvPr/>
        </p:nvSpPr>
        <p:spPr bwMode="auto">
          <a:xfrm>
            <a:off x="43164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1" name="AutoShape 21"/>
          <p:cNvSpPr>
            <a:spLocks noChangeArrowheads="1"/>
          </p:cNvSpPr>
          <p:nvPr/>
        </p:nvSpPr>
        <p:spPr bwMode="auto">
          <a:xfrm>
            <a:off x="47736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2" name="AutoShape 22"/>
          <p:cNvSpPr>
            <a:spLocks noChangeArrowheads="1"/>
          </p:cNvSpPr>
          <p:nvPr/>
        </p:nvSpPr>
        <p:spPr bwMode="auto">
          <a:xfrm>
            <a:off x="52308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3" name="AutoShape 23"/>
          <p:cNvSpPr>
            <a:spLocks noChangeArrowheads="1"/>
          </p:cNvSpPr>
          <p:nvPr/>
        </p:nvSpPr>
        <p:spPr bwMode="auto">
          <a:xfrm>
            <a:off x="56880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4" name="AutoShape 24"/>
          <p:cNvSpPr>
            <a:spLocks noChangeArrowheads="1"/>
          </p:cNvSpPr>
          <p:nvPr/>
        </p:nvSpPr>
        <p:spPr bwMode="auto">
          <a:xfrm>
            <a:off x="61452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5" name="AutoShape 25"/>
          <p:cNvSpPr>
            <a:spLocks noChangeArrowheads="1"/>
          </p:cNvSpPr>
          <p:nvPr/>
        </p:nvSpPr>
        <p:spPr bwMode="auto">
          <a:xfrm>
            <a:off x="6602413" y="3910013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6" name="Text Box 26"/>
          <p:cNvSpPr txBox="1">
            <a:spLocks noChangeArrowheads="1"/>
          </p:cNvSpPr>
          <p:nvPr/>
        </p:nvSpPr>
        <p:spPr bwMode="auto">
          <a:xfrm>
            <a:off x="901700" y="5157788"/>
            <a:ext cx="7773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requires a </a:t>
            </a:r>
            <a:r>
              <a:rPr lang="en-US" altLang="zh-CN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session key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from KDC to protect the communication</a:t>
            </a:r>
          </a:p>
        </p:txBody>
      </p:sp>
      <p:sp>
        <p:nvSpPr>
          <p:cNvPr id="240667" name="AutoShape 27"/>
          <p:cNvSpPr>
            <a:spLocks noChangeArrowheads="1"/>
          </p:cNvSpPr>
          <p:nvPr/>
        </p:nvSpPr>
        <p:spPr bwMode="auto">
          <a:xfrm rot="-1560959">
            <a:off x="1801813" y="3376613"/>
            <a:ext cx="290512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 rot="-1560959">
            <a:off x="2106613" y="3195638"/>
            <a:ext cx="290512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9" name="AutoShape 29"/>
          <p:cNvSpPr>
            <a:spLocks noChangeArrowheads="1"/>
          </p:cNvSpPr>
          <p:nvPr/>
        </p:nvSpPr>
        <p:spPr bwMode="auto">
          <a:xfrm rot="-1560959">
            <a:off x="2411413" y="3024188"/>
            <a:ext cx="290512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70" name="AutoShape 30"/>
          <p:cNvSpPr>
            <a:spLocks noChangeArrowheads="1"/>
          </p:cNvSpPr>
          <p:nvPr/>
        </p:nvSpPr>
        <p:spPr bwMode="auto">
          <a:xfrm rot="-1560959">
            <a:off x="2716213" y="2843213"/>
            <a:ext cx="290512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55650" y="5516563"/>
            <a:ext cx="7488238" cy="609600"/>
            <a:chOff x="476" y="3475"/>
            <a:chExt cx="4717" cy="384"/>
          </a:xfrm>
        </p:grpSpPr>
        <p:sp>
          <p:nvSpPr>
            <p:cNvPr id="240672" name="Text Box 32"/>
            <p:cNvSpPr txBox="1">
              <a:spLocks noChangeArrowheads="1"/>
            </p:cNvSpPr>
            <p:nvPr/>
          </p:nvSpPr>
          <p:spPr bwMode="auto">
            <a:xfrm>
              <a:off x="476" y="3549"/>
              <a:ext cx="47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§"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share a master key                with KDC, 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</a:t>
              </a: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share                  with KDC</a:t>
              </a:r>
            </a:p>
          </p:txBody>
        </p:sp>
        <p:grpSp>
          <p:nvGrpSpPr>
            <p:cNvPr id="17450" name="Group 33"/>
            <p:cNvGrpSpPr>
              <a:grpSpLocks/>
            </p:cNvGrpSpPr>
            <p:nvPr/>
          </p:nvGrpSpPr>
          <p:grpSpPr bwMode="auto">
            <a:xfrm>
              <a:off x="2006" y="3475"/>
              <a:ext cx="375" cy="384"/>
              <a:chOff x="3879" y="960"/>
              <a:chExt cx="345" cy="384"/>
            </a:xfrm>
          </p:grpSpPr>
          <p:sp>
            <p:nvSpPr>
              <p:cNvPr id="17453" name="Rectangle 34"/>
              <p:cNvSpPr>
                <a:spLocks noChangeArrowheads="1"/>
              </p:cNvSpPr>
              <p:nvPr/>
            </p:nvSpPr>
            <p:spPr bwMode="auto">
              <a:xfrm>
                <a:off x="3888" y="960"/>
                <a:ext cx="336" cy="38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7413" name="Object 35"/>
              <p:cNvGraphicFramePr>
                <a:graphicFrameLocks noChangeAspect="1"/>
              </p:cNvGraphicFramePr>
              <p:nvPr/>
            </p:nvGraphicFramePr>
            <p:xfrm>
              <a:off x="3879" y="1008"/>
              <a:ext cx="3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4" name="公式" r:id="rId8" imgW="228600" imgH="228600" progId="Equation.3">
                      <p:embed/>
                    </p:oleObj>
                  </mc:Choice>
                  <mc:Fallback>
                    <p:oleObj name="公式" r:id="rId8" imgW="2286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9" y="1008"/>
                            <a:ext cx="3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51" name="Group 36"/>
            <p:cNvGrpSpPr>
              <a:grpSpLocks/>
            </p:cNvGrpSpPr>
            <p:nvPr/>
          </p:nvGrpSpPr>
          <p:grpSpPr bwMode="auto">
            <a:xfrm>
              <a:off x="3787" y="3475"/>
              <a:ext cx="365" cy="384"/>
              <a:chOff x="4608" y="1152"/>
              <a:chExt cx="336" cy="384"/>
            </a:xfrm>
          </p:grpSpPr>
          <p:sp>
            <p:nvSpPr>
              <p:cNvPr id="17452" name="Rectangle 37"/>
              <p:cNvSpPr>
                <a:spLocks noChangeArrowheads="1"/>
              </p:cNvSpPr>
              <p:nvPr/>
            </p:nvSpPr>
            <p:spPr bwMode="auto">
              <a:xfrm>
                <a:off x="4608" y="1152"/>
                <a:ext cx="336" cy="38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7412" name="Object 38"/>
              <p:cNvGraphicFramePr>
                <a:graphicFrameLocks noChangeAspect="1"/>
              </p:cNvGraphicFramePr>
              <p:nvPr/>
            </p:nvGraphicFramePr>
            <p:xfrm>
              <a:off x="4608" y="1200"/>
              <a:ext cx="31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5" name="Equation" r:id="rId10" imgW="215640" imgH="228600" progId="Equation.3">
                      <p:embed/>
                    </p:oleObj>
                  </mc:Choice>
                  <mc:Fallback>
                    <p:oleObj name="Equation" r:id="rId10" imgW="215640" imgH="2286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200"/>
                            <a:ext cx="31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47813" y="2732088"/>
            <a:ext cx="6103937" cy="409575"/>
            <a:chOff x="955" y="1422"/>
            <a:chExt cx="3845" cy="258"/>
          </a:xfrm>
        </p:grpSpPr>
        <p:sp>
          <p:nvSpPr>
            <p:cNvPr id="240680" name="AutoShape 40"/>
            <p:cNvSpPr>
              <a:spLocks noChangeArrowheads="1"/>
            </p:cNvSpPr>
            <p:nvPr/>
          </p:nvSpPr>
          <p:spPr bwMode="auto">
            <a:xfrm rot="3666294">
              <a:off x="1483" y="894"/>
              <a:ext cx="240" cy="1296"/>
            </a:xfrm>
            <a:prstGeom prst="can">
              <a:avLst>
                <a:gd name="adj" fmla="val 72900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2700000" scaled="1"/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Secret channel</a:t>
              </a:r>
            </a:p>
          </p:txBody>
        </p:sp>
        <p:sp>
          <p:nvSpPr>
            <p:cNvPr id="240681" name="AutoShape 41"/>
            <p:cNvSpPr>
              <a:spLocks noChangeArrowheads="1"/>
            </p:cNvSpPr>
            <p:nvPr/>
          </p:nvSpPr>
          <p:spPr bwMode="auto">
            <a:xfrm rot="6740175">
              <a:off x="3696" y="576"/>
              <a:ext cx="240" cy="1968"/>
            </a:xfrm>
            <a:prstGeom prst="can">
              <a:avLst>
                <a:gd name="adj" fmla="val 5918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Secret channel</a:t>
              </a: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563938" y="2133600"/>
            <a:ext cx="949325" cy="1008063"/>
            <a:chOff x="2304" y="768"/>
            <a:chExt cx="675" cy="810"/>
          </a:xfrm>
        </p:grpSpPr>
        <p:sp>
          <p:nvSpPr>
            <p:cNvPr id="17445" name="mainfrm"/>
            <p:cNvSpPr>
              <a:spLocks noEditPoints="1" noChangeArrowheads="1"/>
            </p:cNvSpPr>
            <p:nvPr/>
          </p:nvSpPr>
          <p:spPr bwMode="auto">
            <a:xfrm>
              <a:off x="2304" y="768"/>
              <a:ext cx="666" cy="8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1 h 21600"/>
                <a:gd name="T8" fmla="*/ 1 w 21600"/>
                <a:gd name="T9" fmla="*/ 1 h 21600"/>
                <a:gd name="T10" fmla="*/ 0 w 21600"/>
                <a:gd name="T11" fmla="*/ 1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4 w 21600"/>
                <a:gd name="T25" fmla="*/ 22187 h 21600"/>
                <a:gd name="T26" fmla="*/ 21568 w 21600"/>
                <a:gd name="T27" fmla="*/ 2792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2496" y="1214"/>
              <a:ext cx="48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KDC</a:t>
              </a:r>
            </a:p>
          </p:txBody>
        </p:sp>
      </p:grpSp>
      <p:pic>
        <p:nvPicPr>
          <p:cNvPr id="17454" name="Picture 11" descr="j043164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500438"/>
            <a:ext cx="7747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12" descr="j043164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463"/>
            <a:ext cx="7747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239713" y="4348163"/>
            <a:ext cx="620712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8101013" y="4221163"/>
            <a:ext cx="544512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4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4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24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 autoUpdateAnimBg="0"/>
      <p:bldP spid="240655" grpId="0" animBg="1"/>
      <p:bldP spid="240656" grpId="0" animBg="1"/>
      <p:bldP spid="240657" grpId="0" animBg="1"/>
      <p:bldP spid="240658" grpId="0" animBg="1"/>
      <p:bldP spid="240659" grpId="0" animBg="1"/>
      <p:bldP spid="240660" grpId="0" animBg="1"/>
      <p:bldP spid="240661" grpId="0" animBg="1"/>
      <p:bldP spid="240662" grpId="0" animBg="1"/>
      <p:bldP spid="240663" grpId="0" animBg="1"/>
      <p:bldP spid="240664" grpId="0" animBg="1"/>
      <p:bldP spid="240665" grpId="0" animBg="1"/>
      <p:bldP spid="240666" grpId="0" autoUpdateAnimBg="0"/>
      <p:bldP spid="240667" grpId="0" animBg="1"/>
      <p:bldP spid="240668" grpId="0" animBg="1"/>
      <p:bldP spid="240669" grpId="0" animBg="1"/>
      <p:bldP spid="240670" grpId="0" animBg="1"/>
      <p:bldP spid="235533" grpId="0"/>
      <p:bldP spid="2355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1508A27-5D00-4450-98EE-379DA618355F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2914BE7-31B9-41AB-909F-02A5C885CBD0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032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  <a:latin typeface="Arial" panose="020B0604020202020204" pitchFamily="34" charset="0"/>
              </a:rPr>
              <a:t>Stream Cipher</a:t>
            </a:r>
          </a:p>
          <a:p>
            <a:pPr marL="525463" lvl="2" eaLnBrk="1" hangingPunct="1"/>
            <a:r>
              <a:rPr lang="en-US" altLang="zh-CN" sz="1800" b="1" smtClean="0">
                <a:solidFill>
                  <a:schemeClr val="accent1"/>
                </a:solidFill>
                <a:latin typeface="Arial" panose="020B0604020202020204" pitchFamily="34" charset="0"/>
              </a:rPr>
              <a:t>Produce random key stream, </a:t>
            </a:r>
          </a:p>
          <a:p>
            <a:pPr marL="525463" lvl="2" eaLnBrk="1" hangingPunct="1"/>
            <a:r>
              <a:rPr lang="en-US" altLang="zh-CN" sz="1800" b="1" smtClean="0">
                <a:solidFill>
                  <a:schemeClr val="accent1"/>
                </a:solidFill>
                <a:latin typeface="Arial" panose="020B0604020202020204" pitchFamily="34" charset="0"/>
              </a:rPr>
              <a:t>xor plaintext / ciphertext</a:t>
            </a: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  <a:latin typeface="Arial" panose="020B0604020202020204" pitchFamily="34" charset="0"/>
              </a:rPr>
              <a:t>RC4: byte oriented stream cipher</a:t>
            </a:r>
          </a:p>
          <a:p>
            <a:pPr marL="525463" lvl="2" eaLnBrk="1" hangingPunct="1"/>
            <a:r>
              <a:rPr lang="en-US" altLang="zh-CN" sz="1800" b="1" smtClean="0">
                <a:solidFill>
                  <a:schemeClr val="accent1"/>
                </a:solidFill>
                <a:latin typeface="Arial" panose="020B0604020202020204" pitchFamily="34" charset="0"/>
              </a:rPr>
              <a:t>initialization </a:t>
            </a:r>
          </a:p>
          <a:p>
            <a:pPr marL="525463" lvl="2" eaLnBrk="1" hangingPunct="1"/>
            <a:r>
              <a:rPr lang="en-US" altLang="zh-CN" sz="1800" b="1" smtClean="0">
                <a:solidFill>
                  <a:schemeClr val="accent1"/>
                </a:solidFill>
                <a:latin typeface="Arial" panose="020B0604020202020204" pitchFamily="34" charset="0"/>
              </a:rPr>
              <a:t>initial permutation, and </a:t>
            </a:r>
          </a:p>
          <a:p>
            <a:pPr marL="525463" lvl="2" eaLnBrk="1" hangingPunct="1"/>
            <a:r>
              <a:rPr lang="en-US" altLang="zh-CN" sz="1800" b="1" smtClean="0">
                <a:solidFill>
                  <a:schemeClr val="accent1"/>
                </a:solidFill>
                <a:latin typeface="Arial" panose="020B0604020202020204" pitchFamily="34" charset="0"/>
              </a:rPr>
              <a:t>stream generation</a:t>
            </a:r>
          </a:p>
          <a:p>
            <a:pPr marL="525463" lvl="2" eaLnBrk="1" hangingPunct="1"/>
            <a:r>
              <a:rPr lang="en-US" altLang="zh-CN" sz="1800" b="1" smtClean="0">
                <a:solidFill>
                  <a:schemeClr val="accent1"/>
                </a:solidFill>
                <a:latin typeface="Arial" panose="020B0604020202020204" pitchFamily="34" charset="0"/>
              </a:rPr>
              <a:t>encryption/decryption: xor</a:t>
            </a: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8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Visio" r:id="rId7" imgW="8155890" imgH="4384915" progId="Visio.Drawing.11">
                  <p:embed/>
                </p:oleObj>
              </mc:Choice>
              <mc:Fallback>
                <p:oleObj name="Visio" r:id="rId7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37EBC9-5257-41E3-BE05-B02844823500}" type="slidenum">
              <a:rPr lang="en-US" altLang="zh-CN" b="0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9EF0E15-019A-42AD-B94B-0563BC90708A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269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1844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700213"/>
            <a:ext cx="8713788" cy="4681537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Key Distribution Scenario: Step 1</a:t>
            </a:r>
            <a:endParaRPr lang="zh-CN" altLang="en-US" sz="2400" b="1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250825" y="2492375"/>
          <a:ext cx="2955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公式" r:id="rId9" imgW="1536480" imgH="215640" progId="Equation.3">
                  <p:embed/>
                </p:oleObj>
              </mc:Choice>
              <mc:Fallback>
                <p:oleObj name="公式" r:id="rId9" imgW="15364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955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3" name="computr1"/>
          <p:cNvSpPr>
            <a:spLocks noEditPoints="1" noChangeArrowheads="1"/>
          </p:cNvSpPr>
          <p:nvPr/>
        </p:nvSpPr>
        <p:spPr bwMode="auto">
          <a:xfrm>
            <a:off x="1187450" y="3770313"/>
            <a:ext cx="762000" cy="8382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48038" y="2205038"/>
            <a:ext cx="1057275" cy="1285875"/>
            <a:chOff x="2304" y="768"/>
            <a:chExt cx="666" cy="810"/>
          </a:xfrm>
        </p:grpSpPr>
        <p:sp>
          <p:nvSpPr>
            <p:cNvPr id="18453" name="mainfrm"/>
            <p:cNvSpPr>
              <a:spLocks noEditPoints="1" noChangeArrowheads="1"/>
            </p:cNvSpPr>
            <p:nvPr/>
          </p:nvSpPr>
          <p:spPr bwMode="auto">
            <a:xfrm>
              <a:off x="2304" y="768"/>
              <a:ext cx="666" cy="8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1 h 21600"/>
                <a:gd name="T8" fmla="*/ 1 w 21600"/>
                <a:gd name="T9" fmla="*/ 1 h 21600"/>
                <a:gd name="T10" fmla="*/ 0 w 21600"/>
                <a:gd name="T11" fmla="*/ 1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4 w 21600"/>
                <a:gd name="T25" fmla="*/ 22187 h 21600"/>
                <a:gd name="T26" fmla="*/ 21568 w 21600"/>
                <a:gd name="T27" fmla="*/ 2792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2496" y="1198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KDC</a:t>
              </a:r>
            </a:p>
          </p:txBody>
        </p:sp>
      </p:grpSp>
      <p:sp>
        <p:nvSpPr>
          <p:cNvPr id="242697" name="AutoShape 9"/>
          <p:cNvSpPr>
            <a:spLocks noChangeArrowheads="1"/>
          </p:cNvSpPr>
          <p:nvPr/>
        </p:nvSpPr>
        <p:spPr bwMode="auto">
          <a:xfrm rot="-1560959">
            <a:off x="1873250" y="3389313"/>
            <a:ext cx="290513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 rot="-1560959">
            <a:off x="2178050" y="3208338"/>
            <a:ext cx="290513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699" name="AutoShape 11"/>
          <p:cNvSpPr>
            <a:spLocks noChangeArrowheads="1"/>
          </p:cNvSpPr>
          <p:nvPr/>
        </p:nvSpPr>
        <p:spPr bwMode="auto">
          <a:xfrm rot="-1560959">
            <a:off x="2482850" y="3036888"/>
            <a:ext cx="290513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700" name="AutoShape 12"/>
          <p:cNvSpPr>
            <a:spLocks noChangeArrowheads="1"/>
          </p:cNvSpPr>
          <p:nvPr/>
        </p:nvSpPr>
        <p:spPr bwMode="auto">
          <a:xfrm rot="-1560959">
            <a:off x="2787650" y="2855913"/>
            <a:ext cx="290513" cy="485775"/>
          </a:xfrm>
          <a:prstGeom prst="rightArrow">
            <a:avLst>
              <a:gd name="adj1" fmla="val 33676"/>
              <a:gd name="adj2" fmla="val 39051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2268538" y="3898900"/>
            <a:ext cx="6875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issues(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发出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a request to the KDC for a session key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2344738" y="4379913"/>
            <a:ext cx="654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5113" indent="-265113">
              <a:buFont typeface="Wingdings" pitchFamily="2" charset="2"/>
              <a:buChar char="§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request includes 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who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it is (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IDA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) and 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whom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it   wants to talk to (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IDB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), and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2319338" y="5057775"/>
            <a:ext cx="6824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5113" indent="-265113">
              <a:buFont typeface="Wingdings" pitchFamily="2" charset="2"/>
              <a:buChar char="§"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unique identifier(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标识符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)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N1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, which is generated 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randomly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42709" name="Text Box 21"/>
          <p:cNvSpPr txBox="1">
            <a:spLocks noChangeArrowheads="1"/>
          </p:cNvSpPr>
          <p:nvPr/>
        </p:nvSpPr>
        <p:spPr bwMode="auto">
          <a:xfrm>
            <a:off x="2484438" y="3429000"/>
            <a:ext cx="1200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10010000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nimBg="1" autoUpdateAnimBg="0"/>
      <p:bldP spid="242697" grpId="0" animBg="1"/>
      <p:bldP spid="242698" grpId="0" animBg="1"/>
      <p:bldP spid="242699" grpId="0" animBg="1"/>
      <p:bldP spid="242700" grpId="0" animBg="1"/>
      <p:bldP spid="242701" grpId="0" autoUpdateAnimBg="0"/>
      <p:bldP spid="242702" grpId="0" autoUpdateAnimBg="0"/>
      <p:bldP spid="242703" grpId="0" autoUpdateAnimBg="0"/>
      <p:bldP spid="2427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1946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0CEB69-8628-46C9-96C1-65F69AEEAFE8}" type="slidenum">
              <a:rPr lang="en-US" altLang="zh-CN" b="0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6BA0D83-34E3-4AD8-8D84-A2A664BA5C9D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37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1946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628775"/>
            <a:ext cx="8713788" cy="4752975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Key Distribution Scenario: Step 2</a:t>
            </a:r>
            <a:endParaRPr lang="zh-CN" altLang="en-US" sz="2400" b="1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43716" name="AutoShape 4"/>
          <p:cNvSpPr>
            <a:spLocks noChangeArrowheads="1"/>
          </p:cNvSpPr>
          <p:nvPr/>
        </p:nvSpPr>
        <p:spPr bwMode="auto">
          <a:xfrm rot="-1763371">
            <a:off x="2576513" y="2773363"/>
            <a:ext cx="366712" cy="485775"/>
          </a:xfrm>
          <a:prstGeom prst="leftArrow">
            <a:avLst>
              <a:gd name="adj1" fmla="val 36009"/>
              <a:gd name="adj2" fmla="val 34769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 rot="-1763371">
            <a:off x="2195513" y="3001963"/>
            <a:ext cx="366712" cy="485775"/>
          </a:xfrm>
          <a:prstGeom prst="leftArrow">
            <a:avLst>
              <a:gd name="adj1" fmla="val 36009"/>
              <a:gd name="adj2" fmla="val 34769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 rot="-1763371">
            <a:off x="1814513" y="3230563"/>
            <a:ext cx="366712" cy="485775"/>
          </a:xfrm>
          <a:prstGeom prst="leftArrow">
            <a:avLst>
              <a:gd name="adj1" fmla="val 36009"/>
              <a:gd name="adj2" fmla="val 34769"/>
            </a:avLst>
          </a:prstGeom>
          <a:solidFill>
            <a:srgbClr val="FF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331913" y="3752850"/>
            <a:ext cx="6875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KDC responds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with a message encrypted using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80288" y="3716338"/>
            <a:ext cx="381000" cy="457200"/>
            <a:chOff x="3888" y="960"/>
            <a:chExt cx="336" cy="384"/>
          </a:xfrm>
        </p:grpSpPr>
        <p:sp>
          <p:nvSpPr>
            <p:cNvPr id="19495" name="Rectangle 9"/>
            <p:cNvSpPr>
              <a:spLocks noChangeArrowheads="1"/>
            </p:cNvSpPr>
            <p:nvPr/>
          </p:nvSpPr>
          <p:spPr bwMode="auto">
            <a:xfrm>
              <a:off x="3888" y="960"/>
              <a:ext cx="336" cy="384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463" name="Object 10"/>
            <p:cNvGraphicFramePr>
              <a:graphicFrameLocks noChangeAspect="1"/>
            </p:cNvGraphicFramePr>
            <p:nvPr/>
          </p:nvGraphicFramePr>
          <p:xfrm>
            <a:off x="3888" y="1008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2" name="Equation" r:id="rId8" imgW="215640" imgH="228600" progId="Equation.3">
                    <p:embed/>
                  </p:oleObj>
                </mc:Choice>
                <mc:Fallback>
                  <p:oleObj name="Equation" r:id="rId8" imgW="2156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08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56325" y="4508500"/>
            <a:ext cx="381000" cy="457200"/>
            <a:chOff x="3984" y="2976"/>
            <a:chExt cx="336" cy="384"/>
          </a:xfrm>
        </p:grpSpPr>
        <p:sp>
          <p:nvSpPr>
            <p:cNvPr id="19494" name="Rectangle 12"/>
            <p:cNvSpPr>
              <a:spLocks noChangeArrowheads="1"/>
            </p:cNvSpPr>
            <p:nvPr/>
          </p:nvSpPr>
          <p:spPr bwMode="auto">
            <a:xfrm>
              <a:off x="3984" y="2976"/>
              <a:ext cx="336" cy="384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462" name="Object 13"/>
            <p:cNvGraphicFramePr>
              <a:graphicFrameLocks noChangeAspect="1"/>
            </p:cNvGraphicFramePr>
            <p:nvPr/>
          </p:nvGraphicFramePr>
          <p:xfrm>
            <a:off x="3993" y="302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3" name="Equation" r:id="rId10" imgW="203040" imgH="228600" progId="Equation.3">
                    <p:embed/>
                  </p:oleObj>
                </mc:Choice>
                <mc:Fallback>
                  <p:oleObj name="Equation" r:id="rId10" imgW="20304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302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389063" y="414972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message includes: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2095500" y="4530725"/>
            <a:ext cx="409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one-time available session key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2124075" y="4975225"/>
            <a:ext cx="4035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original request, including,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N1</a:t>
            </a:r>
          </a:p>
        </p:txBody>
      </p:sp>
      <p:sp>
        <p:nvSpPr>
          <p:cNvPr id="243729" name="AutoShape 17"/>
          <p:cNvSpPr>
            <a:spLocks noChangeArrowheads="1"/>
          </p:cNvSpPr>
          <p:nvPr/>
        </p:nvSpPr>
        <p:spPr bwMode="auto">
          <a:xfrm>
            <a:off x="1333500" y="4686300"/>
            <a:ext cx="685800" cy="457200"/>
          </a:xfrm>
          <a:prstGeom prst="homePlate">
            <a:avLst>
              <a:gd name="adj" fmla="val 20243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To A</a:t>
            </a:r>
          </a:p>
        </p:txBody>
      </p:sp>
      <p:sp>
        <p:nvSpPr>
          <p:cNvPr id="243730" name="Text Box 18"/>
          <p:cNvSpPr txBox="1">
            <a:spLocks noChangeArrowheads="1"/>
          </p:cNvSpPr>
          <p:nvPr/>
        </p:nvSpPr>
        <p:spPr bwMode="auto">
          <a:xfrm>
            <a:off x="2095500" y="5407025"/>
            <a:ext cx="2054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the session key</a:t>
            </a:r>
          </a:p>
        </p:txBody>
      </p:sp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2095500" y="5840413"/>
            <a:ext cx="2138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’s identifier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ID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</a:t>
            </a:r>
          </a:p>
        </p:txBody>
      </p:sp>
      <p:sp>
        <p:nvSpPr>
          <p:cNvPr id="243732" name="AutoShape 20"/>
          <p:cNvSpPr>
            <a:spLocks noChangeArrowheads="1"/>
          </p:cNvSpPr>
          <p:nvPr/>
        </p:nvSpPr>
        <p:spPr bwMode="auto">
          <a:xfrm>
            <a:off x="1333500" y="5564188"/>
            <a:ext cx="685800" cy="457200"/>
          </a:xfrm>
          <a:prstGeom prst="homePlate">
            <a:avLst>
              <a:gd name="adj" fmla="val 20243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To B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119563" y="5373688"/>
            <a:ext cx="381000" cy="457200"/>
            <a:chOff x="3984" y="2976"/>
            <a:chExt cx="336" cy="384"/>
          </a:xfrm>
        </p:grpSpPr>
        <p:sp>
          <p:nvSpPr>
            <p:cNvPr id="19493" name="Rectangle 22"/>
            <p:cNvSpPr>
              <a:spLocks noChangeArrowheads="1"/>
            </p:cNvSpPr>
            <p:nvPr/>
          </p:nvSpPr>
          <p:spPr bwMode="auto">
            <a:xfrm>
              <a:off x="3984" y="2976"/>
              <a:ext cx="336" cy="384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461" name="Object 23"/>
            <p:cNvGraphicFramePr>
              <a:graphicFrameLocks noChangeAspect="1"/>
            </p:cNvGraphicFramePr>
            <p:nvPr/>
          </p:nvGraphicFramePr>
          <p:xfrm>
            <a:off x="3993" y="302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4" name="Equation" r:id="rId12" imgW="203040" imgH="228600" progId="Equation.3">
                    <p:embed/>
                  </p:oleObj>
                </mc:Choice>
                <mc:Fallback>
                  <p:oleObj name="Equation" r:id="rId12" imgW="20304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302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987675" y="3068638"/>
            <a:ext cx="4953000" cy="609600"/>
            <a:chOff x="2112" y="1632"/>
            <a:chExt cx="3120" cy="384"/>
          </a:xfrm>
        </p:grpSpPr>
        <p:sp>
          <p:nvSpPr>
            <p:cNvPr id="19492" name="Rectangle 25"/>
            <p:cNvSpPr>
              <a:spLocks noChangeArrowheads="1"/>
            </p:cNvSpPr>
            <p:nvPr/>
          </p:nvSpPr>
          <p:spPr bwMode="auto">
            <a:xfrm>
              <a:off x="2112" y="1632"/>
              <a:ext cx="3120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460" name="Object 26"/>
            <p:cNvGraphicFramePr>
              <a:graphicFrameLocks noChangeAspect="1"/>
            </p:cNvGraphicFramePr>
            <p:nvPr/>
          </p:nvGraphicFramePr>
          <p:xfrm>
            <a:off x="2160" y="1680"/>
            <a:ext cx="294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5" name="Equation" r:id="rId13" imgW="2260440" imgH="241200" progId="Equation.3">
                    <p:embed/>
                  </p:oleObj>
                </mc:Choice>
                <mc:Fallback>
                  <p:oleObj name="Equation" r:id="rId13" imgW="22604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294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3739" name="computr1"/>
          <p:cNvSpPr>
            <a:spLocks noEditPoints="1" noChangeArrowheads="1"/>
          </p:cNvSpPr>
          <p:nvPr/>
        </p:nvSpPr>
        <p:spPr bwMode="auto">
          <a:xfrm>
            <a:off x="539750" y="3770313"/>
            <a:ext cx="762000" cy="8382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19486" name="Group 28"/>
          <p:cNvGrpSpPr>
            <a:grpSpLocks/>
          </p:cNvGrpSpPr>
          <p:nvPr/>
        </p:nvGrpSpPr>
        <p:grpSpPr bwMode="auto">
          <a:xfrm>
            <a:off x="3059113" y="2133600"/>
            <a:ext cx="938212" cy="852488"/>
            <a:chOff x="2304" y="768"/>
            <a:chExt cx="891" cy="810"/>
          </a:xfrm>
        </p:grpSpPr>
        <p:sp>
          <p:nvSpPr>
            <p:cNvPr id="19490" name="mainfrm"/>
            <p:cNvSpPr>
              <a:spLocks noEditPoints="1" noChangeArrowheads="1"/>
            </p:cNvSpPr>
            <p:nvPr/>
          </p:nvSpPr>
          <p:spPr bwMode="auto">
            <a:xfrm>
              <a:off x="2304" y="768"/>
              <a:ext cx="666" cy="8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1 h 21600"/>
                <a:gd name="T8" fmla="*/ 1 w 21600"/>
                <a:gd name="T9" fmla="*/ 1 h 21600"/>
                <a:gd name="T10" fmla="*/ 0 w 21600"/>
                <a:gd name="T11" fmla="*/ 1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4 w 21600"/>
                <a:gd name="T25" fmla="*/ 22187 h 21600"/>
                <a:gd name="T26" fmla="*/ 21568 w 21600"/>
                <a:gd name="T27" fmla="*/ 2792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3742" name="Text Box 30"/>
            <p:cNvSpPr txBox="1">
              <a:spLocks noChangeArrowheads="1"/>
            </p:cNvSpPr>
            <p:nvPr/>
          </p:nvSpPr>
          <p:spPr bwMode="auto">
            <a:xfrm>
              <a:off x="2495" y="1198"/>
              <a:ext cx="700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KDC</a:t>
              </a:r>
            </a:p>
          </p:txBody>
        </p:sp>
      </p:grpSp>
      <p:sp>
        <p:nvSpPr>
          <p:cNvPr id="243743" name="AutoShape 31"/>
          <p:cNvSpPr>
            <a:spLocks/>
          </p:cNvSpPr>
          <p:nvPr/>
        </p:nvSpPr>
        <p:spPr bwMode="auto">
          <a:xfrm>
            <a:off x="6948488" y="1874838"/>
            <a:ext cx="1944687" cy="401637"/>
          </a:xfrm>
          <a:prstGeom prst="borderCallout2">
            <a:avLst>
              <a:gd name="adj1" fmla="val 28458"/>
              <a:gd name="adj2" fmla="val -3917"/>
              <a:gd name="adj3" fmla="val 28458"/>
              <a:gd name="adj4" fmla="val -16569"/>
              <a:gd name="adj5" fmla="val 333204"/>
              <a:gd name="adj6" fmla="val -296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Remark: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Why</a:t>
            </a:r>
            <a:r>
              <a:rPr lang="en-US" altLang="zh-CN" sz="200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243744" name="Rectangle 32"/>
          <p:cNvSpPr>
            <a:spLocks noChangeArrowheads="1"/>
          </p:cNvSpPr>
          <p:nvPr/>
        </p:nvSpPr>
        <p:spPr bwMode="auto">
          <a:xfrm>
            <a:off x="5940425" y="3141663"/>
            <a:ext cx="1727200" cy="460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45" name="Rectangle 33"/>
          <p:cNvSpPr>
            <a:spLocks noChangeArrowheads="1"/>
          </p:cNvSpPr>
          <p:nvPr/>
        </p:nvSpPr>
        <p:spPr bwMode="auto">
          <a:xfrm>
            <a:off x="6659563" y="2349500"/>
            <a:ext cx="2484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Authentication of A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4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4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/>
      <p:bldP spid="243717" grpId="0" animBg="1"/>
      <p:bldP spid="243718" grpId="0" animBg="1"/>
      <p:bldP spid="243719" grpId="0" autoUpdateAnimBg="0"/>
      <p:bldP spid="243726" grpId="0" autoUpdateAnimBg="0"/>
      <p:bldP spid="243727" grpId="0" autoUpdateAnimBg="0"/>
      <p:bldP spid="243728" grpId="0" autoUpdateAnimBg="0"/>
      <p:bldP spid="243729" grpId="0" animBg="1" autoUpdateAnimBg="0"/>
      <p:bldP spid="243730" grpId="0" autoUpdateAnimBg="0"/>
      <p:bldP spid="243731" grpId="0" autoUpdateAnimBg="0"/>
      <p:bldP spid="243732" grpId="0" animBg="1" autoUpdateAnimBg="0"/>
      <p:bldP spid="243743" grpId="0" animBg="1"/>
      <p:bldP spid="243744" grpId="0" animBg="1"/>
      <p:bldP spid="2437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Visio" r:id="rId7" imgW="8155890" imgH="4384915" progId="Visio.Drawing.11">
                  <p:embed/>
                </p:oleObj>
              </mc:Choice>
              <mc:Fallback>
                <p:oleObj name="Visio" r:id="rId7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048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F8A9AD-0716-4DF3-B1E7-8C99DDC6BB99}" type="slidenum">
              <a:rPr lang="en-US" altLang="zh-CN" b="0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2D59635-9F36-48E2-83CC-6EA7EA9A6DE2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473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20493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628775"/>
            <a:ext cx="8713788" cy="4752975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Key Distribution Scenario: Step 3</a:t>
            </a:r>
            <a:endParaRPr lang="zh-CN" altLang="en-US" sz="2400" b="1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44740" name="computr1"/>
          <p:cNvSpPr>
            <a:spLocks noEditPoints="1" noChangeArrowheads="1"/>
          </p:cNvSpPr>
          <p:nvPr/>
        </p:nvSpPr>
        <p:spPr bwMode="auto">
          <a:xfrm>
            <a:off x="1116013" y="2590800"/>
            <a:ext cx="762000" cy="8382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4741" name="computr1"/>
          <p:cNvSpPr>
            <a:spLocks noEditPoints="1" noChangeArrowheads="1"/>
          </p:cNvSpPr>
          <p:nvPr/>
        </p:nvSpPr>
        <p:spPr bwMode="auto">
          <a:xfrm>
            <a:off x="7059613" y="2590800"/>
            <a:ext cx="762000" cy="8382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4742" name="AutoShape 6"/>
          <p:cNvSpPr>
            <a:spLocks noChangeArrowheads="1"/>
          </p:cNvSpPr>
          <p:nvPr/>
        </p:nvSpPr>
        <p:spPr bwMode="auto">
          <a:xfrm>
            <a:off x="20304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3" name="AutoShape 7"/>
          <p:cNvSpPr>
            <a:spLocks noChangeArrowheads="1"/>
          </p:cNvSpPr>
          <p:nvPr/>
        </p:nvSpPr>
        <p:spPr bwMode="auto">
          <a:xfrm>
            <a:off x="24876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4" name="AutoShape 8"/>
          <p:cNvSpPr>
            <a:spLocks noChangeArrowheads="1"/>
          </p:cNvSpPr>
          <p:nvPr/>
        </p:nvSpPr>
        <p:spPr bwMode="auto">
          <a:xfrm>
            <a:off x="29448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5" name="AutoShape 9"/>
          <p:cNvSpPr>
            <a:spLocks noChangeArrowheads="1"/>
          </p:cNvSpPr>
          <p:nvPr/>
        </p:nvSpPr>
        <p:spPr bwMode="auto">
          <a:xfrm>
            <a:off x="34020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6" name="AutoShape 10"/>
          <p:cNvSpPr>
            <a:spLocks noChangeArrowheads="1"/>
          </p:cNvSpPr>
          <p:nvPr/>
        </p:nvSpPr>
        <p:spPr bwMode="auto">
          <a:xfrm>
            <a:off x="38592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7" name="AutoShape 11"/>
          <p:cNvSpPr>
            <a:spLocks noChangeArrowheads="1"/>
          </p:cNvSpPr>
          <p:nvPr/>
        </p:nvSpPr>
        <p:spPr bwMode="auto">
          <a:xfrm>
            <a:off x="43164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8" name="AutoShape 12"/>
          <p:cNvSpPr>
            <a:spLocks noChangeArrowheads="1"/>
          </p:cNvSpPr>
          <p:nvPr/>
        </p:nvSpPr>
        <p:spPr bwMode="auto">
          <a:xfrm>
            <a:off x="47736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49" name="AutoShape 13"/>
          <p:cNvSpPr>
            <a:spLocks noChangeArrowheads="1"/>
          </p:cNvSpPr>
          <p:nvPr/>
        </p:nvSpPr>
        <p:spPr bwMode="auto">
          <a:xfrm>
            <a:off x="52308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6880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51" name="AutoShape 15"/>
          <p:cNvSpPr>
            <a:spLocks noChangeArrowheads="1"/>
          </p:cNvSpPr>
          <p:nvPr/>
        </p:nvSpPr>
        <p:spPr bwMode="auto">
          <a:xfrm>
            <a:off x="61452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752" name="AutoShape 16"/>
          <p:cNvSpPr>
            <a:spLocks noChangeArrowheads="1"/>
          </p:cNvSpPr>
          <p:nvPr/>
        </p:nvSpPr>
        <p:spPr bwMode="auto">
          <a:xfrm>
            <a:off x="6602413" y="2667000"/>
            <a:ext cx="366712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348038" y="2133600"/>
            <a:ext cx="2057400" cy="609600"/>
            <a:chOff x="2112" y="1632"/>
            <a:chExt cx="1296" cy="384"/>
          </a:xfrm>
        </p:grpSpPr>
        <p:sp>
          <p:nvSpPr>
            <p:cNvPr id="20521" name="Rectangle 18"/>
            <p:cNvSpPr>
              <a:spLocks noChangeArrowheads="1"/>
            </p:cNvSpPr>
            <p:nvPr/>
          </p:nvSpPr>
          <p:spPr bwMode="auto">
            <a:xfrm>
              <a:off x="2112" y="1632"/>
              <a:ext cx="1296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487" name="Object 19"/>
            <p:cNvGraphicFramePr>
              <a:graphicFrameLocks noChangeAspect="1"/>
            </p:cNvGraphicFramePr>
            <p:nvPr/>
          </p:nvGraphicFramePr>
          <p:xfrm>
            <a:off x="2160" y="1680"/>
            <a:ext cx="115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name="Equation" r:id="rId9" imgW="838080" imgH="228600" progId="Equation.3">
                    <p:embed/>
                  </p:oleObj>
                </mc:Choice>
                <mc:Fallback>
                  <p:oleObj name="Equation" r:id="rId9" imgW="83808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115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2150" y="3548063"/>
            <a:ext cx="6973888" cy="457200"/>
            <a:chOff x="436" y="2235"/>
            <a:chExt cx="4393" cy="288"/>
          </a:xfrm>
        </p:grpSpPr>
        <p:sp>
          <p:nvSpPr>
            <p:cNvPr id="244757" name="Text Box 21"/>
            <p:cNvSpPr txBox="1">
              <a:spLocks noChangeArrowheads="1"/>
            </p:cNvSpPr>
            <p:nvPr/>
          </p:nvSpPr>
          <p:spPr bwMode="auto">
            <a:xfrm>
              <a:off x="436" y="2264"/>
              <a:ext cx="43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000" b="0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stores the session key         for communicating with</a:t>
              </a: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2000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</a:t>
              </a: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 </a:t>
              </a:r>
            </a:p>
          </p:txBody>
        </p:sp>
        <p:grpSp>
          <p:nvGrpSpPr>
            <p:cNvPr id="20519" name="Group 22"/>
            <p:cNvGrpSpPr>
              <a:grpSpLocks/>
            </p:cNvGrpSpPr>
            <p:nvPr/>
          </p:nvGrpSpPr>
          <p:grpSpPr bwMode="auto">
            <a:xfrm>
              <a:off x="2416" y="2235"/>
              <a:ext cx="283" cy="288"/>
              <a:chOff x="3984" y="2976"/>
              <a:chExt cx="336" cy="384"/>
            </a:xfrm>
          </p:grpSpPr>
          <p:sp>
            <p:nvSpPr>
              <p:cNvPr id="20520" name="Rectangle 2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38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486" name="Object 24"/>
              <p:cNvGraphicFramePr>
                <a:graphicFrameLocks noChangeAspect="1"/>
              </p:cNvGraphicFramePr>
              <p:nvPr/>
            </p:nvGraphicFramePr>
            <p:xfrm>
              <a:off x="3993" y="3024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9" name="Equation" r:id="rId11" imgW="203040" imgH="228600" progId="Equation.3">
                      <p:embed/>
                    </p:oleObj>
                  </mc:Choice>
                  <mc:Fallback>
                    <p:oleObj name="Equation" r:id="rId11" imgW="203040" imgH="2286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024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684213" y="4108450"/>
            <a:ext cx="4443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“blindly” forwards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the message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148263" y="4005263"/>
            <a:ext cx="2057400" cy="609600"/>
            <a:chOff x="2112" y="1632"/>
            <a:chExt cx="1296" cy="384"/>
          </a:xfrm>
        </p:grpSpPr>
        <p:sp>
          <p:nvSpPr>
            <p:cNvPr id="20517" name="Rectangle 27"/>
            <p:cNvSpPr>
              <a:spLocks noChangeArrowheads="1"/>
            </p:cNvSpPr>
            <p:nvPr/>
          </p:nvSpPr>
          <p:spPr bwMode="auto">
            <a:xfrm>
              <a:off x="2112" y="1632"/>
              <a:ext cx="1296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485" name="Object 28"/>
            <p:cNvGraphicFramePr>
              <a:graphicFrameLocks noChangeAspect="1"/>
            </p:cNvGraphicFramePr>
            <p:nvPr/>
          </p:nvGraphicFramePr>
          <p:xfrm>
            <a:off x="2160" y="1680"/>
            <a:ext cx="115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name="Equation" r:id="rId13" imgW="838080" imgH="228600" progId="Equation.3">
                    <p:embed/>
                  </p:oleObj>
                </mc:Choice>
                <mc:Fallback>
                  <p:oleObj name="Equation" r:id="rId13" imgW="8380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115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93738" y="4652963"/>
            <a:ext cx="7334250" cy="777875"/>
            <a:chOff x="437" y="2931"/>
            <a:chExt cx="4620" cy="490"/>
          </a:xfrm>
        </p:grpSpPr>
        <p:sp>
          <p:nvSpPr>
            <p:cNvPr id="244766" name="Text Box 30"/>
            <p:cNvSpPr txBox="1">
              <a:spLocks noChangeArrowheads="1"/>
            </p:cNvSpPr>
            <p:nvPr/>
          </p:nvSpPr>
          <p:spPr bwMode="auto">
            <a:xfrm>
              <a:off x="437" y="2979"/>
              <a:ext cx="46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 now knows the session key       , the </a:t>
              </a: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IDA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, and also knows the message is originated from(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49" charset="-122"/>
                </a:rPr>
                <a:t>源于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) </a:t>
              </a: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KDC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 </a:t>
              </a:r>
            </a:p>
          </p:txBody>
        </p:sp>
        <p:grpSp>
          <p:nvGrpSpPr>
            <p:cNvPr id="20515" name="Group 31"/>
            <p:cNvGrpSpPr>
              <a:grpSpLocks/>
            </p:cNvGrpSpPr>
            <p:nvPr/>
          </p:nvGrpSpPr>
          <p:grpSpPr bwMode="auto">
            <a:xfrm>
              <a:off x="2770" y="2931"/>
              <a:ext cx="284" cy="288"/>
              <a:chOff x="3984" y="2976"/>
              <a:chExt cx="336" cy="384"/>
            </a:xfrm>
          </p:grpSpPr>
          <p:sp>
            <p:nvSpPr>
              <p:cNvPr id="20516" name="Rectangle 32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38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484" name="Object 33"/>
              <p:cNvGraphicFramePr>
                <a:graphicFrameLocks noChangeAspect="1"/>
              </p:cNvGraphicFramePr>
              <p:nvPr/>
            </p:nvGraphicFramePr>
            <p:xfrm>
              <a:off x="3993" y="3024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1" name="Equation" r:id="rId14" imgW="203040" imgH="228600" progId="Equation.3">
                      <p:embed/>
                    </p:oleObj>
                  </mc:Choice>
                  <mc:Fallback>
                    <p:oleObj name="Equation" r:id="rId14" imgW="203040" imgH="2286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024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4770" name="AutoShape 34"/>
          <p:cNvSpPr>
            <a:spLocks noChangeArrowheads="1"/>
          </p:cNvSpPr>
          <p:nvPr/>
        </p:nvSpPr>
        <p:spPr bwMode="auto">
          <a:xfrm>
            <a:off x="6443663" y="5300663"/>
            <a:ext cx="1708150" cy="457200"/>
          </a:xfrm>
          <a:prstGeom prst="cloudCallout">
            <a:avLst>
              <a:gd name="adj1" fmla="val -70819"/>
              <a:gd name="adj2" fmla="val -67361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Why?</a:t>
            </a:r>
          </a:p>
        </p:txBody>
      </p:sp>
      <p:sp>
        <p:nvSpPr>
          <p:cNvPr id="244771" name="Text Box 35"/>
          <p:cNvSpPr txBox="1">
            <a:spLocks noChangeArrowheads="1"/>
          </p:cNvSpPr>
          <p:nvPr/>
        </p:nvSpPr>
        <p:spPr bwMode="auto">
          <a:xfrm>
            <a:off x="684213" y="5805488"/>
            <a:ext cx="5795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A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 and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B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 now are ready to communicate,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but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… 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4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 autoUpdateAnimBg="0"/>
      <p:bldP spid="244741" grpId="0" animBg="1" autoUpdateAnimBg="0"/>
      <p:bldP spid="244742" grpId="0" animBg="1"/>
      <p:bldP spid="244743" grpId="0" animBg="1"/>
      <p:bldP spid="244744" grpId="0" animBg="1"/>
      <p:bldP spid="244745" grpId="0" animBg="1"/>
      <p:bldP spid="244746" grpId="0" animBg="1"/>
      <p:bldP spid="244747" grpId="0" animBg="1"/>
      <p:bldP spid="244748" grpId="0" animBg="1"/>
      <p:bldP spid="244749" grpId="0" animBg="1"/>
      <p:bldP spid="244750" grpId="0" animBg="1"/>
      <p:bldP spid="244751" grpId="0" animBg="1"/>
      <p:bldP spid="244752" grpId="0" animBg="1"/>
      <p:bldP spid="244761" grpId="0" autoUpdateAnimBg="0"/>
      <p:bldP spid="244770" grpId="0" animBg="1" autoUpdateAnimBg="0"/>
      <p:bldP spid="2447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Visio" r:id="rId7" imgW="8155890" imgH="4384915" progId="Visio.Drawing.11">
                  <p:embed/>
                </p:oleObj>
              </mc:Choice>
              <mc:Fallback>
                <p:oleObj name="Visio" r:id="rId7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151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3B3377-DDD6-409C-BAB2-00F466646979}" type="slidenum">
              <a:rPr lang="en-US" altLang="zh-CN" b="0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36D36AD-6DFA-4513-9576-85627BD3B2B8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576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21517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628775"/>
            <a:ext cx="8424863" cy="4752975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Key Distribution Scenario: Step 4 and 5</a:t>
            </a:r>
            <a:endParaRPr lang="zh-CN" altLang="en-US" sz="2400" b="1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45764" name="computr1"/>
          <p:cNvSpPr>
            <a:spLocks noEditPoints="1" noChangeArrowheads="1"/>
          </p:cNvSpPr>
          <p:nvPr/>
        </p:nvSpPr>
        <p:spPr bwMode="auto">
          <a:xfrm>
            <a:off x="7050088" y="2374900"/>
            <a:ext cx="762000" cy="8382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5765" name="AutoShape 5"/>
          <p:cNvSpPr>
            <a:spLocks noChangeArrowheads="1"/>
          </p:cNvSpPr>
          <p:nvPr/>
        </p:nvSpPr>
        <p:spPr bwMode="auto">
          <a:xfrm>
            <a:off x="63642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6" name="AutoShape 6"/>
          <p:cNvSpPr>
            <a:spLocks noChangeArrowheads="1"/>
          </p:cNvSpPr>
          <p:nvPr/>
        </p:nvSpPr>
        <p:spPr bwMode="auto">
          <a:xfrm>
            <a:off x="59070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7" name="AutoShape 7"/>
          <p:cNvSpPr>
            <a:spLocks noChangeArrowheads="1"/>
          </p:cNvSpPr>
          <p:nvPr/>
        </p:nvSpPr>
        <p:spPr bwMode="auto">
          <a:xfrm>
            <a:off x="54498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8" name="AutoShape 8"/>
          <p:cNvSpPr>
            <a:spLocks noChangeArrowheads="1"/>
          </p:cNvSpPr>
          <p:nvPr/>
        </p:nvSpPr>
        <p:spPr bwMode="auto">
          <a:xfrm>
            <a:off x="49926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9" name="AutoShape 9"/>
          <p:cNvSpPr>
            <a:spLocks noChangeArrowheads="1"/>
          </p:cNvSpPr>
          <p:nvPr/>
        </p:nvSpPr>
        <p:spPr bwMode="auto">
          <a:xfrm>
            <a:off x="45354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0" name="AutoShape 10"/>
          <p:cNvSpPr>
            <a:spLocks noChangeArrowheads="1"/>
          </p:cNvSpPr>
          <p:nvPr/>
        </p:nvSpPr>
        <p:spPr bwMode="auto">
          <a:xfrm>
            <a:off x="40782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1" name="AutoShape 11"/>
          <p:cNvSpPr>
            <a:spLocks noChangeArrowheads="1"/>
          </p:cNvSpPr>
          <p:nvPr/>
        </p:nvSpPr>
        <p:spPr bwMode="auto">
          <a:xfrm>
            <a:off x="36210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2" name="AutoShape 12"/>
          <p:cNvSpPr>
            <a:spLocks noChangeArrowheads="1"/>
          </p:cNvSpPr>
          <p:nvPr/>
        </p:nvSpPr>
        <p:spPr bwMode="auto">
          <a:xfrm>
            <a:off x="31638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3" name="AutoShape 13"/>
          <p:cNvSpPr>
            <a:spLocks noChangeArrowheads="1"/>
          </p:cNvSpPr>
          <p:nvPr/>
        </p:nvSpPr>
        <p:spPr bwMode="auto">
          <a:xfrm>
            <a:off x="27066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4" name="AutoShape 14"/>
          <p:cNvSpPr>
            <a:spLocks noChangeArrowheads="1"/>
          </p:cNvSpPr>
          <p:nvPr/>
        </p:nvSpPr>
        <p:spPr bwMode="auto">
          <a:xfrm>
            <a:off x="2249488" y="2374900"/>
            <a:ext cx="381000" cy="485775"/>
          </a:xfrm>
          <a:prstGeom prst="leftArrow">
            <a:avLst>
              <a:gd name="adj1" fmla="val 39213"/>
              <a:gd name="adj2" fmla="val 28333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5" name="computr1"/>
          <p:cNvSpPr>
            <a:spLocks noEditPoints="1" noChangeArrowheads="1"/>
          </p:cNvSpPr>
          <p:nvPr/>
        </p:nvSpPr>
        <p:spPr bwMode="auto">
          <a:xfrm>
            <a:off x="1335088" y="2451100"/>
            <a:ext cx="762000" cy="8382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708400" y="2098675"/>
            <a:ext cx="1295400" cy="609600"/>
            <a:chOff x="2304" y="576"/>
            <a:chExt cx="816" cy="384"/>
          </a:xfrm>
        </p:grpSpPr>
        <p:sp>
          <p:nvSpPr>
            <p:cNvPr id="21553" name="Rectangle 17"/>
            <p:cNvSpPr>
              <a:spLocks noChangeArrowheads="1"/>
            </p:cNvSpPr>
            <p:nvPr/>
          </p:nvSpPr>
          <p:spPr bwMode="auto">
            <a:xfrm>
              <a:off x="2304" y="576"/>
              <a:ext cx="816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11" name="Object 18"/>
            <p:cNvGraphicFramePr>
              <a:graphicFrameLocks noChangeAspect="1"/>
            </p:cNvGraphicFramePr>
            <p:nvPr/>
          </p:nvGraphicFramePr>
          <p:xfrm>
            <a:off x="2352" y="624"/>
            <a:ext cx="68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Equation" r:id="rId9" imgW="495000" imgH="228600" progId="Equation.3">
                    <p:embed/>
                  </p:oleObj>
                </mc:Choice>
                <mc:Fallback>
                  <p:oleObj name="Equation" r:id="rId9" imgW="4950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624"/>
                          <a:ext cx="68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82" name="AutoShape 22"/>
          <p:cNvSpPr>
            <a:spLocks noChangeArrowheads="1"/>
          </p:cNvSpPr>
          <p:nvPr/>
        </p:nvSpPr>
        <p:spPr bwMode="auto">
          <a:xfrm>
            <a:off x="21732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3" name="AutoShape 23"/>
          <p:cNvSpPr>
            <a:spLocks noChangeArrowheads="1"/>
          </p:cNvSpPr>
          <p:nvPr/>
        </p:nvSpPr>
        <p:spPr bwMode="auto">
          <a:xfrm>
            <a:off x="27828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4" name="AutoShape 24"/>
          <p:cNvSpPr>
            <a:spLocks noChangeArrowheads="1"/>
          </p:cNvSpPr>
          <p:nvPr/>
        </p:nvSpPr>
        <p:spPr bwMode="auto">
          <a:xfrm>
            <a:off x="33924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5" name="AutoShape 25"/>
          <p:cNvSpPr>
            <a:spLocks noChangeArrowheads="1"/>
          </p:cNvSpPr>
          <p:nvPr/>
        </p:nvSpPr>
        <p:spPr bwMode="auto">
          <a:xfrm>
            <a:off x="40020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6" name="AutoShape 26"/>
          <p:cNvSpPr>
            <a:spLocks noChangeArrowheads="1"/>
          </p:cNvSpPr>
          <p:nvPr/>
        </p:nvSpPr>
        <p:spPr bwMode="auto">
          <a:xfrm>
            <a:off x="46116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7" name="AutoShape 27"/>
          <p:cNvSpPr>
            <a:spLocks noChangeArrowheads="1"/>
          </p:cNvSpPr>
          <p:nvPr/>
        </p:nvSpPr>
        <p:spPr bwMode="auto">
          <a:xfrm>
            <a:off x="52212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58308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9" name="AutoShape 29"/>
          <p:cNvSpPr>
            <a:spLocks noChangeArrowheads="1"/>
          </p:cNvSpPr>
          <p:nvPr/>
        </p:nvSpPr>
        <p:spPr bwMode="auto">
          <a:xfrm>
            <a:off x="6440488" y="2832100"/>
            <a:ext cx="519112" cy="485775"/>
          </a:xfrm>
          <a:prstGeom prst="rightArrow">
            <a:avLst>
              <a:gd name="adj1" fmla="val 44444"/>
              <a:gd name="adj2" fmla="val 28432"/>
            </a:avLst>
          </a:prstGeom>
          <a:solidFill>
            <a:srgbClr val="FFFFFF"/>
          </a:solidFill>
          <a:ln w="28575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95288" y="3573463"/>
            <a:ext cx="8137525" cy="690562"/>
            <a:chOff x="476" y="2314"/>
            <a:chExt cx="5126" cy="435"/>
          </a:xfrm>
        </p:grpSpPr>
        <p:sp>
          <p:nvSpPr>
            <p:cNvPr id="245791" name="Text Box 31"/>
            <p:cNvSpPr txBox="1">
              <a:spLocks noChangeArrowheads="1"/>
            </p:cNvSpPr>
            <p:nvPr/>
          </p:nvSpPr>
          <p:spPr bwMode="auto">
            <a:xfrm>
              <a:off x="476" y="2345"/>
              <a:ext cx="51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Using the newly minted session key                for encryption, 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</a:t>
              </a:r>
              <a:r>
                <a:rPr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sends a newly random number 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N</a:t>
              </a:r>
              <a:r>
                <a:rPr lang="en-US" altLang="zh-CN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to</a:t>
              </a: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</a:p>
          </p:txBody>
        </p:sp>
        <p:grpSp>
          <p:nvGrpSpPr>
            <p:cNvPr id="21551" name="Group 32"/>
            <p:cNvGrpSpPr>
              <a:grpSpLocks/>
            </p:cNvGrpSpPr>
            <p:nvPr/>
          </p:nvGrpSpPr>
          <p:grpSpPr bwMode="auto">
            <a:xfrm>
              <a:off x="3343" y="2314"/>
              <a:ext cx="240" cy="288"/>
              <a:chOff x="3984" y="2976"/>
              <a:chExt cx="336" cy="384"/>
            </a:xfrm>
          </p:grpSpPr>
          <p:sp>
            <p:nvSpPr>
              <p:cNvPr id="21552" name="Rectangle 3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38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1510" name="Object 34"/>
              <p:cNvGraphicFramePr>
                <a:graphicFrameLocks noChangeAspect="1"/>
              </p:cNvGraphicFramePr>
              <p:nvPr/>
            </p:nvGraphicFramePr>
            <p:xfrm>
              <a:off x="3993" y="3024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1" name="Equation" r:id="rId11" imgW="203040" imgH="228600" progId="Equation.3">
                      <p:embed/>
                    </p:oleObj>
                  </mc:Choice>
                  <mc:Fallback>
                    <p:oleObj name="Equation" r:id="rId11" imgW="20304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024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95288" y="4221163"/>
            <a:ext cx="8569325" cy="717550"/>
            <a:chOff x="249" y="2825"/>
            <a:chExt cx="5398" cy="452"/>
          </a:xfrm>
        </p:grpSpPr>
        <p:sp>
          <p:nvSpPr>
            <p:cNvPr id="245796" name="Text Box 36"/>
            <p:cNvSpPr txBox="1">
              <a:spLocks noChangeArrowheads="1"/>
            </p:cNvSpPr>
            <p:nvPr/>
          </p:nvSpPr>
          <p:spPr bwMode="auto">
            <a:xfrm>
              <a:off x="249" y="2873"/>
              <a:ext cx="53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Using        , 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responds with </a:t>
              </a: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f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(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N</a:t>
              </a:r>
              <a:r>
                <a:rPr lang="en-US" altLang="zh-CN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), where 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f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 is a function that performs some transformation on </a:t>
              </a: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N</a:t>
              </a:r>
              <a:r>
                <a:rPr lang="en-US" altLang="zh-CN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2</a:t>
              </a:r>
            </a:p>
          </p:txBody>
        </p:sp>
        <p:grpSp>
          <p:nvGrpSpPr>
            <p:cNvPr id="21548" name="Group 37"/>
            <p:cNvGrpSpPr>
              <a:grpSpLocks/>
            </p:cNvGrpSpPr>
            <p:nvPr/>
          </p:nvGrpSpPr>
          <p:grpSpPr bwMode="auto">
            <a:xfrm>
              <a:off x="808" y="2825"/>
              <a:ext cx="257" cy="288"/>
              <a:chOff x="3984" y="2976"/>
              <a:chExt cx="336" cy="384"/>
            </a:xfrm>
          </p:grpSpPr>
          <p:sp>
            <p:nvSpPr>
              <p:cNvPr id="21549" name="Rectangle 3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38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1509" name="Object 39"/>
              <p:cNvGraphicFramePr>
                <a:graphicFrameLocks noChangeAspect="1"/>
              </p:cNvGraphicFramePr>
              <p:nvPr/>
            </p:nvGraphicFramePr>
            <p:xfrm>
              <a:off x="3993" y="3024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2"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024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244475" y="4991100"/>
            <a:ext cx="1447800" cy="457200"/>
          </a:xfrm>
          <a:prstGeom prst="cloudCallout">
            <a:avLst>
              <a:gd name="adj1" fmla="val 79606"/>
              <a:gd name="adj2" fmla="val -60069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Why?</a:t>
            </a:r>
          </a:p>
        </p:txBody>
      </p:sp>
      <p:sp>
        <p:nvSpPr>
          <p:cNvPr id="245801" name="AutoShape 41"/>
          <p:cNvSpPr>
            <a:spLocks noChangeArrowheads="1"/>
          </p:cNvSpPr>
          <p:nvPr/>
        </p:nvSpPr>
        <p:spPr bwMode="auto">
          <a:xfrm>
            <a:off x="2051050" y="4868863"/>
            <a:ext cx="6769100" cy="554037"/>
          </a:xfrm>
          <a:prstGeom prst="cloudCallout">
            <a:avLst>
              <a:gd name="adj1" fmla="val 35856"/>
              <a:gd name="adj2" fmla="val -17051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Which steps are key distribution?</a:t>
            </a:r>
          </a:p>
        </p:txBody>
      </p:sp>
      <p:sp>
        <p:nvSpPr>
          <p:cNvPr id="245802" name="Text Box 42"/>
          <p:cNvSpPr txBox="1">
            <a:spLocks noChangeArrowheads="1"/>
          </p:cNvSpPr>
          <p:nvPr/>
        </p:nvSpPr>
        <p:spPr bwMode="auto">
          <a:xfrm>
            <a:off x="468313" y="5516563"/>
            <a:ext cx="820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Key distribution procedure involves only step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through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3</a:t>
            </a:r>
          </a:p>
        </p:txBody>
      </p:sp>
      <p:sp>
        <p:nvSpPr>
          <p:cNvPr id="245803" name="Text Box 43"/>
          <p:cNvSpPr txBox="1">
            <a:spLocks noChangeArrowheads="1"/>
          </p:cNvSpPr>
          <p:nvPr/>
        </p:nvSpPr>
        <p:spPr bwMode="auto">
          <a:xfrm>
            <a:off x="468313" y="5876925"/>
            <a:ext cx="793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Step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to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perform an authentication function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492500" y="2890838"/>
            <a:ext cx="1905000" cy="609600"/>
            <a:chOff x="2784" y="1536"/>
            <a:chExt cx="1200" cy="384"/>
          </a:xfrm>
        </p:grpSpPr>
        <p:sp>
          <p:nvSpPr>
            <p:cNvPr id="21546" name="Rectangle 20"/>
            <p:cNvSpPr>
              <a:spLocks noChangeArrowheads="1"/>
            </p:cNvSpPr>
            <p:nvPr/>
          </p:nvSpPr>
          <p:spPr bwMode="auto">
            <a:xfrm>
              <a:off x="2784" y="1536"/>
              <a:ext cx="1200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08" name="Object 21"/>
            <p:cNvGraphicFramePr>
              <a:graphicFrameLocks noChangeAspect="1"/>
            </p:cNvGraphicFramePr>
            <p:nvPr/>
          </p:nvGraphicFramePr>
          <p:xfrm>
            <a:off x="2880" y="1584"/>
            <a:ext cx="94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" name="Equation" r:id="rId14" imgW="685800" imgH="228600" progId="Equation.3">
                    <p:embed/>
                  </p:oleObj>
                </mc:Choice>
                <mc:Fallback>
                  <p:oleObj name="Equation" r:id="rId14" imgW="6858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584"/>
                          <a:ext cx="94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4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4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4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4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4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2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2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  <p:bldP spid="245766" grpId="0" animBg="1"/>
      <p:bldP spid="245767" grpId="0" animBg="1"/>
      <p:bldP spid="245768" grpId="0" animBg="1"/>
      <p:bldP spid="245769" grpId="0" animBg="1"/>
      <p:bldP spid="245770" grpId="0" animBg="1"/>
      <p:bldP spid="245771" grpId="0" animBg="1"/>
      <p:bldP spid="245772" grpId="0" animBg="1"/>
      <p:bldP spid="245773" grpId="0" animBg="1"/>
      <p:bldP spid="245774" grpId="0" animBg="1"/>
      <p:bldP spid="245782" grpId="0" animBg="1"/>
      <p:bldP spid="245783" grpId="0" animBg="1"/>
      <p:bldP spid="245784" grpId="0" animBg="1"/>
      <p:bldP spid="245785" grpId="0" animBg="1"/>
      <p:bldP spid="245786" grpId="0" animBg="1"/>
      <p:bldP spid="245787" grpId="0" animBg="1"/>
      <p:bldP spid="245788" grpId="0" animBg="1"/>
      <p:bldP spid="245789" grpId="0" animBg="1"/>
      <p:bldP spid="245800" grpId="0" animBg="1" autoUpdateAnimBg="0"/>
      <p:bldP spid="245801" grpId="0" animBg="1" autoUpdateAnimBg="0"/>
      <p:bldP spid="245802" grpId="0" autoUpdateAnimBg="0"/>
      <p:bldP spid="2458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F3D1FF-B642-4010-8B47-15E4EA6F8A01}" type="slidenum">
              <a:rPr lang="en-US" altLang="zh-CN" b="0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AA08744-C877-4BF8-8F46-CB137A371673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22537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700213"/>
            <a:ext cx="8462963" cy="4681537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Hierarchical(</a:t>
            </a:r>
            <a:r>
              <a:rPr lang="zh-CN" altLang="en-US" sz="2400" b="1" smtClean="0">
                <a:solidFill>
                  <a:srgbClr val="0033CC"/>
                </a:solidFill>
                <a:latin typeface="Franklin Gothic Book" pitchFamily="34" charset="0"/>
                <a:ea typeface="黑体" panose="02010609060101010101" pitchFamily="49" charset="-122"/>
              </a:rPr>
              <a:t>分等级的</a:t>
            </a:r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) Key Control</a:t>
            </a:r>
            <a:endParaRPr lang="zh-CN" altLang="en-US" sz="2400" b="1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900113" y="2349500"/>
            <a:ext cx="7346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For very large networks, a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hierarchy of KDCs</a:t>
            </a: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can be established.</a:t>
            </a:r>
          </a:p>
        </p:txBody>
      </p: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4316413" y="4316413"/>
            <a:ext cx="91440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Global</a:t>
            </a:r>
          </a:p>
          <a:p>
            <a:pPr algn="ctr"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KDC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2792413" y="3173413"/>
            <a:ext cx="4267200" cy="685800"/>
          </a:xfrm>
          <a:prstGeom prst="curvedDownArrow">
            <a:avLst>
              <a:gd name="adj1" fmla="val 67148"/>
              <a:gd name="adj2" fmla="val 225008"/>
              <a:gd name="adj3" fmla="val 361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16013" y="4011613"/>
            <a:ext cx="2590800" cy="2225675"/>
            <a:chOff x="816" y="2160"/>
            <a:chExt cx="1632" cy="1402"/>
          </a:xfrm>
        </p:grpSpPr>
        <p:pic>
          <p:nvPicPr>
            <p:cNvPr id="22549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160"/>
              <a:ext cx="1632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793" name="Text Box 9"/>
            <p:cNvSpPr txBox="1">
              <a:spLocks noChangeArrowheads="1"/>
            </p:cNvSpPr>
            <p:nvPr/>
          </p:nvSpPr>
          <p:spPr bwMode="auto">
            <a:xfrm>
              <a:off x="1104" y="3312"/>
              <a:ext cx="89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Local KDC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40413" y="4011613"/>
            <a:ext cx="2590800" cy="2225675"/>
            <a:chOff x="3792" y="2160"/>
            <a:chExt cx="1632" cy="1402"/>
          </a:xfrm>
        </p:grpSpPr>
        <p:pic>
          <p:nvPicPr>
            <p:cNvPr id="2254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160"/>
              <a:ext cx="1632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796" name="Text Box 12"/>
            <p:cNvSpPr txBox="1">
              <a:spLocks noChangeArrowheads="1"/>
            </p:cNvSpPr>
            <p:nvPr/>
          </p:nvSpPr>
          <p:spPr bwMode="auto">
            <a:xfrm>
              <a:off x="4128" y="3312"/>
              <a:ext cx="89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Local KDC</a:t>
              </a:r>
            </a:p>
          </p:txBody>
        </p:sp>
      </p:grpSp>
      <p:sp>
        <p:nvSpPr>
          <p:cNvPr id="246797" name="AutoShape 13"/>
          <p:cNvSpPr>
            <a:spLocks noChangeArrowheads="1"/>
          </p:cNvSpPr>
          <p:nvPr/>
        </p:nvSpPr>
        <p:spPr bwMode="auto">
          <a:xfrm>
            <a:off x="3783013" y="45450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8" name="AutoShape 14"/>
          <p:cNvSpPr>
            <a:spLocks noChangeArrowheads="1"/>
          </p:cNvSpPr>
          <p:nvPr/>
        </p:nvSpPr>
        <p:spPr bwMode="auto">
          <a:xfrm>
            <a:off x="4087813" y="45450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9" name="AutoShape 15"/>
          <p:cNvSpPr>
            <a:spLocks noChangeArrowheads="1"/>
          </p:cNvSpPr>
          <p:nvPr/>
        </p:nvSpPr>
        <p:spPr bwMode="auto">
          <a:xfrm>
            <a:off x="4087813" y="4849813"/>
            <a:ext cx="228600" cy="228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800" name="AutoShape 16"/>
          <p:cNvSpPr>
            <a:spLocks noChangeArrowheads="1"/>
          </p:cNvSpPr>
          <p:nvPr/>
        </p:nvSpPr>
        <p:spPr bwMode="auto">
          <a:xfrm>
            <a:off x="3783013" y="4849813"/>
            <a:ext cx="228600" cy="228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38100" cap="sq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utoUpdateAnimBg="0"/>
      <p:bldP spid="246789" grpId="0" animBg="1" autoUpdateAnimBg="0"/>
      <p:bldP spid="246790" grpId="0" animBg="1"/>
      <p:bldP spid="246797" grpId="0" animBg="1"/>
      <p:bldP spid="246798" grpId="0" animBg="1"/>
      <p:bldP spid="246799" grpId="0" animBg="1"/>
      <p:bldP spid="2468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Visio" r:id="rId7" imgW="8155890" imgH="4384915" progId="Visio.Drawing.11">
                  <p:embed/>
                </p:oleObj>
              </mc:Choice>
              <mc:Fallback>
                <p:oleObj name="Visio" r:id="rId7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4065724-7F6B-4C5D-9B0A-2273800434F5}" type="slidenum">
              <a:rPr lang="en-US" altLang="zh-CN" b="0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70C2C5-9E64-4EE9-8AD2-31C65ED3A556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781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23561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700213"/>
            <a:ext cx="8424863" cy="4681537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Session Key Lifetime</a:t>
            </a:r>
            <a:endParaRPr lang="zh-CN" altLang="en-US" sz="2400" b="1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827088" y="2276475"/>
            <a:ext cx="7488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The more </a:t>
            </a:r>
            <a:r>
              <a:rPr lang="en-US" altLang="zh-CN" sz="2400" b="0">
                <a:solidFill>
                  <a:srgbClr val="0033CC"/>
                </a:solidFill>
                <a:ea typeface="宋体" panose="02010600030101010101" pitchFamily="2" charset="-122"/>
              </a:rPr>
              <a:t>frequently</a:t>
            </a:r>
            <a:r>
              <a:rPr lang="en-US" altLang="zh-CN" sz="2400" b="0">
                <a:ea typeface="宋体" panose="02010600030101010101" pitchFamily="2" charset="-122"/>
              </a:rPr>
              <a:t> session keys are </a:t>
            </a:r>
            <a:r>
              <a:rPr lang="en-US" altLang="zh-CN" sz="2400" b="0">
                <a:solidFill>
                  <a:srgbClr val="0033CC"/>
                </a:solidFill>
                <a:ea typeface="宋体" panose="02010600030101010101" pitchFamily="2" charset="-122"/>
              </a:rPr>
              <a:t>exchanged</a:t>
            </a:r>
            <a:r>
              <a:rPr lang="en-US" altLang="zh-CN" sz="2400" b="0">
                <a:ea typeface="宋体" panose="02010600030101010101" pitchFamily="2" charset="-122"/>
              </a:rPr>
              <a:t>, </a:t>
            </a:r>
          </a:p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the more secure they are.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>
            <a:off x="2051050" y="3068638"/>
            <a:ext cx="5705475" cy="609600"/>
          </a:xfrm>
          <a:prstGeom prst="cloudCallout">
            <a:avLst>
              <a:gd name="adj1" fmla="val 10519"/>
              <a:gd name="adj2" fmla="val -109634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Any disadvantage?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976313" y="3860800"/>
            <a:ext cx="7699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The distribution of session keys </a:t>
            </a:r>
            <a:r>
              <a:rPr lang="en-US" altLang="zh-CN" sz="2400" b="0">
                <a:solidFill>
                  <a:schemeClr val="accent2"/>
                </a:solidFill>
                <a:ea typeface="宋体" panose="02010600030101010101" pitchFamily="2" charset="-122"/>
              </a:rPr>
              <a:t>delays </a:t>
            </a:r>
            <a:r>
              <a:rPr lang="en-US" altLang="zh-CN" sz="2400" b="0">
                <a:ea typeface="宋体" panose="02010600030101010101" pitchFamily="2" charset="-122"/>
              </a:rPr>
              <a:t>the start of any </a:t>
            </a:r>
          </a:p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exchange and places a burden on </a:t>
            </a:r>
            <a:r>
              <a:rPr lang="en-US" altLang="zh-CN" sz="2400" b="0">
                <a:solidFill>
                  <a:schemeClr val="accent2"/>
                </a:solidFill>
                <a:ea typeface="宋体" panose="02010600030101010101" pitchFamily="2" charset="-122"/>
              </a:rPr>
              <a:t>network capacity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976313" y="5013325"/>
            <a:ext cx="7699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For connection oriented protocols( HTTP,TCP…): ???</a:t>
            </a:r>
          </a:p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For connectionless protocols( UDP,IP):???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utoUpdateAnimBg="0"/>
      <p:bldP spid="247813" grpId="0" animBg="1" autoUpdateAnimBg="0"/>
      <p:bldP spid="247814" grpId="0" autoUpdateAnimBg="0"/>
      <p:bldP spid="2478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Visio" r:id="rId6" imgW="8155890" imgH="4384915" progId="Visio.Drawing.11">
                  <p:embed/>
                </p:oleObj>
              </mc:Choice>
              <mc:Fallback>
                <p:oleObj name="Visio" r:id="rId6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B28DDE-A390-476B-B4F9-01E3061BABC5}" type="slidenum">
              <a:rPr lang="en-US" altLang="zh-CN" b="0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5AD37E-9DCD-4A68-9C47-7AD4D392D01E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883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24585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628775"/>
            <a:ext cx="8424863" cy="4752975"/>
          </a:xfrm>
          <a:noFill/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Controlling Key Usage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755650" y="2349500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Data-encrypting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755650" y="3387725"/>
            <a:ext cx="294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PIN-encrypting key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755650" y="27813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general communication across a network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755650" y="3846513"/>
            <a:ext cx="7707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personal identification numbers used in e-commerce.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755650" y="4406900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File-encrypting key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755650" y="4838700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encrypting files stored in publicly accessible locations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autoUpdateAnimBg="0"/>
      <p:bldP spid="248838" grpId="0" autoUpdateAnimBg="0"/>
      <p:bldP spid="248839" grpId="0" autoUpdateAnimBg="0"/>
      <p:bldP spid="248840" grpId="0" autoUpdateAnimBg="0"/>
      <p:bldP spid="248841" grpId="0" autoUpdateAnimBg="0"/>
      <p:bldP spid="2488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Visio" r:id="rId7" imgW="8155890" imgH="4384915" progId="Visio.Drawing.11">
                  <p:embed/>
                </p:oleObj>
              </mc:Choice>
              <mc:Fallback>
                <p:oleObj name="Visio" r:id="rId7" imgW="8155890" imgH="438491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F73A64-FD7A-41D6-8F0C-C79E64D47642}" type="slidenum">
              <a:rPr lang="en-US" altLang="zh-CN" b="0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7AA0D95-84FE-462F-B63C-135CF3A33F70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985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  <a:endParaRPr lang="zh-CN" altLang="en-US" b="1" cap="none" smtClean="0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23850" y="2781300"/>
            <a:ext cx="85328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buFontTx/>
              <a:buChar char="•"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Before two people can exchange a secret they must </a:t>
            </a:r>
            <a:r>
              <a:rPr lang="en-US" altLang="zh-CN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already share a secret</a:t>
            </a:r>
          </a:p>
          <a:p>
            <a:pPr marL="363538" indent="-363538">
              <a:buFontTx/>
              <a:buChar char="•"/>
              <a:defRPr/>
            </a:pP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great number of session keys should be distributed through the Internet</a:t>
            </a:r>
          </a:p>
        </p:txBody>
      </p:sp>
      <p:sp>
        <p:nvSpPr>
          <p:cNvPr id="249861" name="AutoShape 5"/>
          <p:cNvSpPr>
            <a:spLocks noChangeArrowheads="1"/>
          </p:cNvSpPr>
          <p:nvPr/>
        </p:nvSpPr>
        <p:spPr bwMode="auto">
          <a:xfrm>
            <a:off x="684213" y="1773238"/>
            <a:ext cx="7632700" cy="863600"/>
          </a:xfrm>
          <a:prstGeom prst="cloudCallout">
            <a:avLst>
              <a:gd name="adj1" fmla="val -9569"/>
              <a:gd name="adj2" fmla="val 70588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What’s your comment about KDC?</a:t>
            </a:r>
          </a:p>
        </p:txBody>
      </p:sp>
      <p:sp>
        <p:nvSpPr>
          <p:cNvPr id="249862" name="AutoShape 6"/>
          <p:cNvSpPr>
            <a:spLocks noChangeArrowheads="1"/>
          </p:cNvSpPr>
          <p:nvPr/>
        </p:nvSpPr>
        <p:spPr bwMode="auto">
          <a:xfrm>
            <a:off x="971550" y="4581525"/>
            <a:ext cx="7704138" cy="774700"/>
          </a:xfrm>
          <a:prstGeom prst="cloudCallout">
            <a:avLst>
              <a:gd name="adj1" fmla="val -8972"/>
              <a:gd name="adj2" fmla="val -94056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 can we solve this problem?</a:t>
            </a:r>
          </a:p>
        </p:txBody>
      </p:sp>
      <p:sp>
        <p:nvSpPr>
          <p:cNvPr id="249863" name="AutoShape 7"/>
          <p:cNvSpPr>
            <a:spLocks noChangeArrowheads="1"/>
          </p:cNvSpPr>
          <p:nvPr/>
        </p:nvSpPr>
        <p:spPr bwMode="auto">
          <a:xfrm>
            <a:off x="2916238" y="5373688"/>
            <a:ext cx="5543550" cy="774700"/>
          </a:xfrm>
          <a:prstGeom prst="cloudCallout">
            <a:avLst>
              <a:gd name="adj1" fmla="val -48139"/>
              <a:gd name="adj2" fmla="val -45903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历史即将翻开新的一页！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utoUpdateAnimBg="0"/>
      <p:bldP spid="249861" grpId="0" animBg="1" autoUpdateAnimBg="0"/>
      <p:bldP spid="249862" grpId="0" animBg="1" autoUpdateAnimBg="0"/>
      <p:bldP spid="24986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C46B64-A8F9-43A5-8A85-02493376E7B4}" type="slidenum">
              <a:rPr lang="en-US" altLang="zh-CN" b="0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F6ACE60-9EBA-4BE3-B2AC-5C3D4F78A37E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6626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07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9: Key Management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  <a:latin typeface="Arial" panose="020B0604020202020204" pitchFamily="34" charset="0"/>
              </a:rPr>
              <a:t>Key Distribution</a:t>
            </a: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  <p:sp>
        <p:nvSpPr>
          <p:cNvPr id="26635" name="Oval 39"/>
          <p:cNvSpPr>
            <a:spLocks noChangeArrowheads="1"/>
          </p:cNvSpPr>
          <p:nvPr/>
        </p:nvSpPr>
        <p:spPr bwMode="auto">
          <a:xfrm>
            <a:off x="3995738" y="2420938"/>
            <a:ext cx="1511300" cy="576262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accent2"/>
                </a:solidFill>
                <a:ea typeface="宋体" panose="02010600030101010101" pitchFamily="2" charset="-122"/>
              </a:rPr>
              <a:t>KDC</a:t>
            </a:r>
          </a:p>
        </p:txBody>
      </p:sp>
      <p:sp>
        <p:nvSpPr>
          <p:cNvPr id="26636" name="Oval 40"/>
          <p:cNvSpPr>
            <a:spLocks noChangeArrowheads="1"/>
          </p:cNvSpPr>
          <p:nvPr/>
        </p:nvSpPr>
        <p:spPr bwMode="auto">
          <a:xfrm>
            <a:off x="5940425" y="3789363"/>
            <a:ext cx="719138" cy="7191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6637" name="Oval 41"/>
          <p:cNvSpPr>
            <a:spLocks noChangeArrowheads="1"/>
          </p:cNvSpPr>
          <p:nvPr/>
        </p:nvSpPr>
        <p:spPr bwMode="auto">
          <a:xfrm>
            <a:off x="2482850" y="3789363"/>
            <a:ext cx="719138" cy="7191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6638" name="Oval 42"/>
          <p:cNvSpPr>
            <a:spLocks noChangeArrowheads="1"/>
          </p:cNvSpPr>
          <p:nvPr/>
        </p:nvSpPr>
        <p:spPr bwMode="auto">
          <a:xfrm>
            <a:off x="4168775" y="4546600"/>
            <a:ext cx="719138" cy="7191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6639" name="Line 43"/>
          <p:cNvSpPr>
            <a:spLocks noChangeShapeType="1"/>
          </p:cNvSpPr>
          <p:nvPr/>
        </p:nvSpPr>
        <p:spPr bwMode="auto">
          <a:xfrm flipV="1">
            <a:off x="3059113" y="2925763"/>
            <a:ext cx="1223962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44"/>
          <p:cNvSpPr>
            <a:spLocks noChangeShapeType="1"/>
          </p:cNvSpPr>
          <p:nvPr/>
        </p:nvSpPr>
        <p:spPr bwMode="auto">
          <a:xfrm flipH="1" flipV="1">
            <a:off x="5075238" y="2997200"/>
            <a:ext cx="10810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45"/>
          <p:cNvSpPr>
            <a:spLocks noChangeShapeType="1"/>
          </p:cNvSpPr>
          <p:nvPr/>
        </p:nvSpPr>
        <p:spPr bwMode="auto">
          <a:xfrm flipV="1">
            <a:off x="4572000" y="2997200"/>
            <a:ext cx="21590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46"/>
          <p:cNvSpPr>
            <a:spLocks noChangeShapeType="1"/>
          </p:cNvSpPr>
          <p:nvPr/>
        </p:nvSpPr>
        <p:spPr bwMode="auto">
          <a:xfrm>
            <a:off x="3132138" y="4365625"/>
            <a:ext cx="10795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47"/>
          <p:cNvSpPr>
            <a:spLocks noChangeShapeType="1"/>
          </p:cNvSpPr>
          <p:nvPr/>
        </p:nvSpPr>
        <p:spPr bwMode="auto">
          <a:xfrm flipV="1">
            <a:off x="4859338" y="4365625"/>
            <a:ext cx="1081087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48"/>
          <p:cNvSpPr>
            <a:spLocks noChangeShapeType="1"/>
          </p:cNvSpPr>
          <p:nvPr/>
        </p:nvSpPr>
        <p:spPr bwMode="auto">
          <a:xfrm>
            <a:off x="3203575" y="4078288"/>
            <a:ext cx="273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779838" y="3284538"/>
            <a:ext cx="215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Secure Channel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  <p:bldP spid="26635" grpId="0" animBg="1"/>
      <p:bldP spid="26636" grpId="0" animBg="1"/>
      <p:bldP spid="26637" grpId="0" animBg="1"/>
      <p:bldP spid="26638" grpId="0" animBg="1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266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55FC83A-0634-4CE0-A96C-490476C67D04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5DA867-D1F4-4992-9AC6-F3B708D2E6B0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31751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384333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Lecture 10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Key Exchange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3843337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9. Key Distribution </a:t>
            </a:r>
            <a:endParaRPr lang="zh-CN" altLang="en-US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pSp>
        <p:nvGrpSpPr>
          <p:cNvPr id="31754" name="Group 4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31763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1764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6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8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31755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6" name="Group 50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31757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1758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0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2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spd="med">
    <p:fade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010E2A0-AB44-4C37-B24B-692F967559ED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6C22F50-0846-40C7-BD58-262F0E71A813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2058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1.1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Roles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In symmetric key cryptography, both parties must </a:t>
            </a:r>
            <a:r>
              <a:rPr lang="en-US" altLang="zh-CN" sz="1800" b="1" smtClean="0">
                <a:solidFill>
                  <a:srgbClr val="008000"/>
                </a:solidFill>
                <a:latin typeface="Arial" panose="020B0604020202020204" pitchFamily="34" charset="0"/>
              </a:rPr>
              <a:t>possess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a secret key which they must exchange </a:t>
            </a:r>
            <a:r>
              <a:rPr lang="en-US" altLang="zh-CN" sz="1800" b="1" smtClean="0">
                <a:solidFill>
                  <a:srgbClr val="008000"/>
                </a:solidFill>
                <a:latin typeface="Arial" panose="020B0604020202020204" pitchFamily="34" charset="0"/>
              </a:rPr>
              <a:t>prior to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using any encryption.</a:t>
            </a:r>
            <a:endParaRPr lang="zh-CN" altLang="en-US" sz="18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200767" name="Line 63"/>
          <p:cNvSpPr>
            <a:spLocks noChangeShapeType="1"/>
          </p:cNvSpPr>
          <p:nvPr/>
        </p:nvSpPr>
        <p:spPr bwMode="auto">
          <a:xfrm>
            <a:off x="4067175" y="4508500"/>
            <a:ext cx="28035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68" name="Rectangle 64"/>
          <p:cNvSpPr>
            <a:spLocks noChangeArrowheads="1"/>
          </p:cNvSpPr>
          <p:nvPr/>
        </p:nvSpPr>
        <p:spPr bwMode="auto">
          <a:xfrm>
            <a:off x="4214813" y="4219575"/>
            <a:ext cx="23955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Key-exchange</a:t>
            </a: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Channel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195513" y="2565400"/>
            <a:ext cx="6456362" cy="3548063"/>
            <a:chOff x="1383" y="1616"/>
            <a:chExt cx="4067" cy="2235"/>
          </a:xfrm>
        </p:grpSpPr>
        <p:sp>
          <p:nvSpPr>
            <p:cNvPr id="200712" name="AutoShape 8"/>
            <p:cNvSpPr>
              <a:spLocks noChangeArrowheads="1"/>
            </p:cNvSpPr>
            <p:nvPr/>
          </p:nvSpPr>
          <p:spPr bwMode="auto">
            <a:xfrm>
              <a:off x="1383" y="1616"/>
              <a:ext cx="4067" cy="2235"/>
            </a:xfrm>
            <a:prstGeom prst="roundRect">
              <a:avLst>
                <a:gd name="adj" fmla="val 2833"/>
              </a:avLst>
            </a:prstGeom>
            <a:noFill/>
            <a:ln w="25400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indent="263525">
                <a:buFontTx/>
                <a:buChar char="•"/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symmetric-key </a:t>
              </a:r>
              <a:r>
                <a:rPr lang="en-US" altLang="zh-CN" b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cipher</a:t>
              </a:r>
              <a:r>
                <a:rPr lang="zh-CN" altLang="en-US" b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：</a:t>
              </a: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en/decryption with</a:t>
              </a:r>
              <a:r>
                <a:rPr lang="en-US" altLang="zh-CN">
                  <a:latin typeface="Arial" charset="0"/>
                </a:rPr>
                <a:t> </a:t>
              </a:r>
              <a:r>
                <a:rPr lang="en-US" altLang="zh-CN" b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the </a:t>
              </a:r>
              <a:r>
                <a:rPr lang="en-US" altLang="zh-CN" b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same</a:t>
              </a:r>
              <a:r>
                <a:rPr lang="en-US" altLang="zh-CN" b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key</a:t>
              </a:r>
            </a:p>
          </p:txBody>
        </p:sp>
        <p:sp>
          <p:nvSpPr>
            <p:cNvPr id="2063" name="Rectangle 10"/>
            <p:cNvSpPr>
              <a:spLocks noChangeArrowheads="1"/>
            </p:cNvSpPr>
            <p:nvPr/>
          </p:nvSpPr>
          <p:spPr bwMode="auto">
            <a:xfrm>
              <a:off x="1477" y="2050"/>
              <a:ext cx="1249" cy="1582"/>
            </a:xfrm>
            <a:prstGeom prst="rect">
              <a:avLst/>
            </a:prstGeom>
            <a:noFill/>
            <a:ln w="19050">
              <a:solidFill>
                <a:srgbClr val="99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4" name="Rectangle 11"/>
            <p:cNvSpPr>
              <a:spLocks noChangeArrowheads="1"/>
            </p:cNvSpPr>
            <p:nvPr/>
          </p:nvSpPr>
          <p:spPr bwMode="auto">
            <a:xfrm>
              <a:off x="4129" y="2050"/>
              <a:ext cx="1249" cy="1582"/>
            </a:xfrm>
            <a:prstGeom prst="rect">
              <a:avLst/>
            </a:prstGeom>
            <a:noFill/>
            <a:ln w="19050">
              <a:solidFill>
                <a:srgbClr val="99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65" name="Group 12"/>
            <p:cNvGrpSpPr>
              <a:grpSpLocks/>
            </p:cNvGrpSpPr>
            <p:nvPr/>
          </p:nvGrpSpPr>
          <p:grpSpPr bwMode="auto">
            <a:xfrm>
              <a:off x="1711" y="2102"/>
              <a:ext cx="332" cy="404"/>
              <a:chOff x="1791" y="1997"/>
              <a:chExt cx="409" cy="499"/>
            </a:xfrm>
          </p:grpSpPr>
          <p:sp>
            <p:nvSpPr>
              <p:cNvPr id="2117" name="AutoShape 13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18" name="Line 14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5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6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7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8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23" name="Rectangle 19"/>
            <p:cNvSpPr>
              <a:spLocks noChangeArrowheads="1"/>
            </p:cNvSpPr>
            <p:nvPr/>
          </p:nvSpPr>
          <p:spPr bwMode="auto">
            <a:xfrm>
              <a:off x="2065" y="2197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Plaintext</a:t>
              </a:r>
            </a:p>
          </p:txBody>
        </p:sp>
        <p:sp>
          <p:nvSpPr>
            <p:cNvPr id="2067" name="Line 20"/>
            <p:cNvSpPr>
              <a:spLocks noChangeShapeType="1"/>
            </p:cNvSpPr>
            <p:nvPr/>
          </p:nvSpPr>
          <p:spPr bwMode="auto">
            <a:xfrm>
              <a:off x="1881" y="2506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8" name="Group 21"/>
            <p:cNvGrpSpPr>
              <a:grpSpLocks/>
            </p:cNvGrpSpPr>
            <p:nvPr/>
          </p:nvGrpSpPr>
          <p:grpSpPr bwMode="auto">
            <a:xfrm>
              <a:off x="4805" y="2102"/>
              <a:ext cx="332" cy="404"/>
              <a:chOff x="1791" y="1997"/>
              <a:chExt cx="409" cy="499"/>
            </a:xfrm>
          </p:grpSpPr>
          <p:sp>
            <p:nvSpPr>
              <p:cNvPr id="2111" name="AutoShape 22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12" name="Line 23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Line 24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25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26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27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4237" y="2197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Plaintext</a:t>
              </a:r>
            </a:p>
          </p:txBody>
        </p:sp>
        <p:sp>
          <p:nvSpPr>
            <p:cNvPr id="2070" name="Line 29"/>
            <p:cNvSpPr>
              <a:spLocks noChangeShapeType="1"/>
            </p:cNvSpPr>
            <p:nvPr/>
          </p:nvSpPr>
          <p:spPr bwMode="auto">
            <a:xfrm>
              <a:off x="1881" y="2933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1" name="Group 30"/>
            <p:cNvGrpSpPr>
              <a:grpSpLocks/>
            </p:cNvGrpSpPr>
            <p:nvPr/>
          </p:nvGrpSpPr>
          <p:grpSpPr bwMode="auto">
            <a:xfrm>
              <a:off x="1711" y="3110"/>
              <a:ext cx="332" cy="404"/>
              <a:chOff x="1791" y="1997"/>
              <a:chExt cx="409" cy="499"/>
            </a:xfrm>
          </p:grpSpPr>
          <p:sp>
            <p:nvSpPr>
              <p:cNvPr id="2105" name="AutoShape 31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6" name="Line 32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33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34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35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36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2" name="Group 37"/>
            <p:cNvGrpSpPr>
              <a:grpSpLocks/>
            </p:cNvGrpSpPr>
            <p:nvPr/>
          </p:nvGrpSpPr>
          <p:grpSpPr bwMode="auto">
            <a:xfrm>
              <a:off x="4805" y="3110"/>
              <a:ext cx="332" cy="404"/>
              <a:chOff x="1791" y="1997"/>
              <a:chExt cx="409" cy="499"/>
            </a:xfrm>
          </p:grpSpPr>
          <p:sp>
            <p:nvSpPr>
              <p:cNvPr id="2099" name="AutoShape 38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0" name="Line 39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0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1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2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3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073" name="Picture 44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" y="2602"/>
              <a:ext cx="18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4" name="Picture 45" descr="key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" y="2595"/>
              <a:ext cx="19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50" name="Rectangle 46"/>
            <p:cNvSpPr>
              <a:spLocks noChangeArrowheads="1"/>
            </p:cNvSpPr>
            <p:nvPr/>
          </p:nvSpPr>
          <p:spPr bwMode="auto">
            <a:xfrm>
              <a:off x="2065" y="3301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Ciphertext</a:t>
              </a:r>
            </a:p>
          </p:txBody>
        </p:sp>
        <p:sp>
          <p:nvSpPr>
            <p:cNvPr id="200751" name="Rectangle 47"/>
            <p:cNvSpPr>
              <a:spLocks noChangeArrowheads="1"/>
            </p:cNvSpPr>
            <p:nvPr/>
          </p:nvSpPr>
          <p:spPr bwMode="auto">
            <a:xfrm>
              <a:off x="4209" y="3301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Ciphertext</a:t>
              </a:r>
            </a:p>
          </p:txBody>
        </p:sp>
        <p:sp>
          <p:nvSpPr>
            <p:cNvPr id="2077" name="Line 48"/>
            <p:cNvSpPr>
              <a:spLocks noChangeShapeType="1"/>
            </p:cNvSpPr>
            <p:nvPr/>
          </p:nvSpPr>
          <p:spPr bwMode="auto">
            <a:xfrm flipH="1">
              <a:off x="2168" y="2822"/>
              <a:ext cx="1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49"/>
            <p:cNvSpPr>
              <a:spLocks noChangeShapeType="1"/>
            </p:cNvSpPr>
            <p:nvPr/>
          </p:nvSpPr>
          <p:spPr bwMode="auto">
            <a:xfrm flipH="1">
              <a:off x="4496" y="2822"/>
              <a:ext cx="1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9" name="Group 50"/>
            <p:cNvGrpSpPr>
              <a:grpSpLocks/>
            </p:cNvGrpSpPr>
            <p:nvPr/>
          </p:nvGrpSpPr>
          <p:grpSpPr bwMode="auto">
            <a:xfrm>
              <a:off x="4680" y="2675"/>
              <a:ext cx="597" cy="273"/>
              <a:chOff x="4422" y="2704"/>
              <a:chExt cx="735" cy="337"/>
            </a:xfrm>
          </p:grpSpPr>
          <p:sp>
            <p:nvSpPr>
              <p:cNvPr id="2097" name="Rectangle 51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Rectangle 52"/>
              <p:cNvSpPr>
                <a:spLocks noChangeArrowheads="1"/>
              </p:cNvSpPr>
              <p:nvPr/>
            </p:nvSpPr>
            <p:spPr bwMode="auto">
              <a:xfrm>
                <a:off x="4422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Decryption</a:t>
                </a:r>
                <a:b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</a:b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Algorithm</a:t>
                </a:r>
              </a:p>
            </p:txBody>
          </p:sp>
        </p:grpSp>
        <p:grpSp>
          <p:nvGrpSpPr>
            <p:cNvPr id="2080" name="Group 53"/>
            <p:cNvGrpSpPr>
              <a:grpSpLocks/>
            </p:cNvGrpSpPr>
            <p:nvPr/>
          </p:nvGrpSpPr>
          <p:grpSpPr bwMode="auto">
            <a:xfrm>
              <a:off x="1587" y="2675"/>
              <a:ext cx="596" cy="273"/>
              <a:chOff x="4422" y="2704"/>
              <a:chExt cx="735" cy="337"/>
            </a:xfrm>
          </p:grpSpPr>
          <p:sp>
            <p:nvSpPr>
              <p:cNvPr id="2095" name="Rectangle 54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Rectangle 55"/>
              <p:cNvSpPr>
                <a:spLocks noChangeArrowheads="1"/>
              </p:cNvSpPr>
              <p:nvPr/>
            </p:nvSpPr>
            <p:spPr bwMode="auto">
              <a:xfrm>
                <a:off x="4422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Encryption</a:t>
                </a:r>
                <a:b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</a:b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Algorithm</a:t>
                </a:r>
              </a:p>
            </p:txBody>
          </p:sp>
        </p:grpSp>
        <p:sp>
          <p:nvSpPr>
            <p:cNvPr id="2081" name="Line 56"/>
            <p:cNvSpPr>
              <a:spLocks noChangeShapeType="1"/>
            </p:cNvSpPr>
            <p:nvPr/>
          </p:nvSpPr>
          <p:spPr bwMode="auto">
            <a:xfrm>
              <a:off x="4975" y="2506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Line 57"/>
            <p:cNvSpPr>
              <a:spLocks noChangeShapeType="1"/>
            </p:cNvSpPr>
            <p:nvPr/>
          </p:nvSpPr>
          <p:spPr bwMode="auto">
            <a:xfrm>
              <a:off x="4975" y="2933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AutoShape 58"/>
            <p:cNvSpPr>
              <a:spLocks noChangeArrowheads="1"/>
            </p:cNvSpPr>
            <p:nvPr/>
          </p:nvSpPr>
          <p:spPr bwMode="auto">
            <a:xfrm rot="-5400000">
              <a:off x="3327" y="3073"/>
              <a:ext cx="147" cy="1384"/>
            </a:xfrm>
            <a:prstGeom prst="can">
              <a:avLst>
                <a:gd name="adj" fmla="val 40057"/>
              </a:avLst>
            </a:prstGeom>
            <a:gradFill rotWithShape="1">
              <a:gsLst>
                <a:gs pos="0">
                  <a:srgbClr val="6565A9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84" name="Line 59"/>
            <p:cNvSpPr>
              <a:spLocks noChangeShapeType="1"/>
            </p:cNvSpPr>
            <p:nvPr/>
          </p:nvSpPr>
          <p:spPr bwMode="auto">
            <a:xfrm>
              <a:off x="1881" y="3522"/>
              <a:ext cx="0" cy="25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Line 60"/>
            <p:cNvSpPr>
              <a:spLocks noChangeShapeType="1"/>
            </p:cNvSpPr>
            <p:nvPr/>
          </p:nvSpPr>
          <p:spPr bwMode="auto">
            <a:xfrm>
              <a:off x="1874" y="3771"/>
              <a:ext cx="85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61"/>
            <p:cNvSpPr>
              <a:spLocks noChangeShapeType="1"/>
            </p:cNvSpPr>
            <p:nvPr/>
          </p:nvSpPr>
          <p:spPr bwMode="auto">
            <a:xfrm>
              <a:off x="4090" y="3771"/>
              <a:ext cx="8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Line 62"/>
            <p:cNvSpPr>
              <a:spLocks noChangeShapeType="1"/>
            </p:cNvSpPr>
            <p:nvPr/>
          </p:nvSpPr>
          <p:spPr bwMode="auto">
            <a:xfrm>
              <a:off x="4975" y="3522"/>
              <a:ext cx="0" cy="25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69" name="Rectangle 65"/>
            <p:cNvSpPr>
              <a:spLocks noChangeArrowheads="1"/>
            </p:cNvSpPr>
            <p:nvPr/>
          </p:nvSpPr>
          <p:spPr bwMode="auto">
            <a:xfrm>
              <a:off x="2913" y="3519"/>
              <a:ext cx="993" cy="1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Insecure Channel</a:t>
              </a:r>
            </a:p>
          </p:txBody>
        </p:sp>
        <p:sp>
          <p:nvSpPr>
            <p:cNvPr id="200770" name="Rectangle 66"/>
            <p:cNvSpPr>
              <a:spLocks noChangeArrowheads="1"/>
            </p:cNvSpPr>
            <p:nvPr/>
          </p:nvSpPr>
          <p:spPr bwMode="auto">
            <a:xfrm>
              <a:off x="2138" y="2969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Shared</a:t>
              </a:r>
              <a:b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</a:b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Secret-Key</a:t>
              </a:r>
            </a:p>
          </p:txBody>
        </p:sp>
        <p:sp>
          <p:nvSpPr>
            <p:cNvPr id="200771" name="Rectangle 67"/>
            <p:cNvSpPr>
              <a:spLocks noChangeArrowheads="1"/>
            </p:cNvSpPr>
            <p:nvPr/>
          </p:nvSpPr>
          <p:spPr bwMode="auto">
            <a:xfrm>
              <a:off x="4164" y="2969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Shared</a:t>
              </a:r>
              <a:b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</a:b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Secret-Key</a:t>
              </a:r>
            </a:p>
          </p:txBody>
        </p:sp>
        <p:pic>
          <p:nvPicPr>
            <p:cNvPr id="2091" name="Picture 68" descr="j043164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" y="1864"/>
              <a:ext cx="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2" name="Picture 69" descr="j043164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1866"/>
              <a:ext cx="3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74" name="Rectangle 70"/>
            <p:cNvSpPr>
              <a:spLocks noChangeArrowheads="1"/>
            </p:cNvSpPr>
            <p:nvPr/>
          </p:nvSpPr>
          <p:spPr bwMode="auto">
            <a:xfrm>
              <a:off x="2875" y="1962"/>
              <a:ext cx="295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Alice</a:t>
              </a:r>
            </a:p>
          </p:txBody>
        </p:sp>
        <p:sp>
          <p:nvSpPr>
            <p:cNvPr id="200775" name="Rectangle 71"/>
            <p:cNvSpPr>
              <a:spLocks noChangeArrowheads="1"/>
            </p:cNvSpPr>
            <p:nvPr/>
          </p:nvSpPr>
          <p:spPr bwMode="auto">
            <a:xfrm>
              <a:off x="3685" y="1962"/>
              <a:ext cx="258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</a:t>
              </a:r>
            </a:p>
          </p:txBody>
        </p:sp>
      </p:grpSp>
      <p:sp>
        <p:nvSpPr>
          <p:cNvPr id="200776" name="Rectangle 72"/>
          <p:cNvSpPr>
            <a:spLocks noChangeArrowheads="1"/>
          </p:cNvSpPr>
          <p:nvPr/>
        </p:nvSpPr>
        <p:spPr bwMode="auto">
          <a:xfrm>
            <a:off x="3492500" y="3860800"/>
            <a:ext cx="3887788" cy="1295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0196"/>
                  <a:invGamma/>
                  <a:alpha val="14000"/>
                </a:schemeClr>
              </a:gs>
              <a:gs pos="100000">
                <a:schemeClr val="accent1">
                  <a:alpha val="14000"/>
                </a:schemeClr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0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build="p"/>
      <p:bldP spid="200767" grpId="0" animBg="1"/>
      <p:bldP spid="200768" grpId="0"/>
      <p:bldP spid="2007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D6883AF-9B36-4488-A050-05E4EB8C54C7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7642A37-FE7C-47EA-95DC-B73A2417B73E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3082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1.2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Definition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Deliver a key to two parties who wish to exchange encrypted data, </a:t>
            </a:r>
            <a:r>
              <a:rPr lang="en-US" altLang="zh-CN" sz="1800" b="1" smtClean="0">
                <a:solidFill>
                  <a:srgbClr val="008000"/>
                </a:solidFill>
                <a:latin typeface="Arial" panose="020B0604020202020204" pitchFamily="34" charset="0"/>
              </a:rPr>
              <a:t>without allowing others to see the key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.</a:t>
            </a:r>
          </a:p>
          <a:p>
            <a:pPr lvl="2" eaLnBrk="1" hangingPunct="1"/>
            <a:endParaRPr lang="zh-CN" altLang="en-US" sz="18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sp>
        <p:nvSpPr>
          <p:cNvPr id="216072" name="AutoShape 8"/>
          <p:cNvSpPr>
            <a:spLocks noChangeArrowheads="1"/>
          </p:cNvSpPr>
          <p:nvPr/>
        </p:nvSpPr>
        <p:spPr bwMode="auto">
          <a:xfrm>
            <a:off x="2195513" y="2708275"/>
            <a:ext cx="6456362" cy="3241675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endParaRPr lang="en-US" altLang="zh-CN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084" name="Picture 43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3625850"/>
            <a:ext cx="3000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44" descr="key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3614738"/>
            <a:ext cx="301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Line 62"/>
          <p:cNvSpPr>
            <a:spLocks noChangeShapeType="1"/>
          </p:cNvSpPr>
          <p:nvPr/>
        </p:nvSpPr>
        <p:spPr bwMode="auto">
          <a:xfrm>
            <a:off x="4067175" y="4003675"/>
            <a:ext cx="28035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27" name="Rectangle 63"/>
          <p:cNvSpPr>
            <a:spLocks noChangeArrowheads="1"/>
          </p:cNvSpPr>
          <p:nvPr/>
        </p:nvSpPr>
        <p:spPr bwMode="auto">
          <a:xfrm>
            <a:off x="4211638" y="3716338"/>
            <a:ext cx="23955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Key-exchange</a:t>
            </a: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Channel</a:t>
            </a:r>
          </a:p>
        </p:txBody>
      </p:sp>
      <p:sp>
        <p:nvSpPr>
          <p:cNvPr id="216129" name="Rectangle 65"/>
          <p:cNvSpPr>
            <a:spLocks noChangeArrowheads="1"/>
          </p:cNvSpPr>
          <p:nvPr/>
        </p:nvSpPr>
        <p:spPr bwMode="auto">
          <a:xfrm>
            <a:off x="3394075" y="4208463"/>
            <a:ext cx="876300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Shared</a:t>
            </a:r>
            <a:b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</a:b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Secret-Key</a:t>
            </a:r>
          </a:p>
        </p:txBody>
      </p:sp>
      <p:sp>
        <p:nvSpPr>
          <p:cNvPr id="216130" name="Rectangle 66"/>
          <p:cNvSpPr>
            <a:spLocks noChangeArrowheads="1"/>
          </p:cNvSpPr>
          <p:nvPr/>
        </p:nvSpPr>
        <p:spPr bwMode="auto">
          <a:xfrm>
            <a:off x="6610350" y="4208463"/>
            <a:ext cx="876300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Shared</a:t>
            </a:r>
            <a:b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</a:b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Secret-Key</a:t>
            </a:r>
          </a:p>
        </p:txBody>
      </p:sp>
      <p:pic>
        <p:nvPicPr>
          <p:cNvPr id="3090" name="Picture 67" descr="j043164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71875"/>
            <a:ext cx="584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68" descr="j043164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3636963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133" name="Rectangle 69"/>
          <p:cNvSpPr>
            <a:spLocks noChangeArrowheads="1"/>
          </p:cNvSpPr>
          <p:nvPr/>
        </p:nvSpPr>
        <p:spPr bwMode="auto">
          <a:xfrm>
            <a:off x="2916238" y="4219575"/>
            <a:ext cx="468312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16134" name="Rectangle 70"/>
          <p:cNvSpPr>
            <a:spLocks noChangeArrowheads="1"/>
          </p:cNvSpPr>
          <p:nvPr/>
        </p:nvSpPr>
        <p:spPr bwMode="auto">
          <a:xfrm>
            <a:off x="7524750" y="4219575"/>
            <a:ext cx="40957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pic>
        <p:nvPicPr>
          <p:cNvPr id="3094" name="Picture 72" descr="j04316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5229225"/>
            <a:ext cx="62706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5" name="Line 73"/>
          <p:cNvSpPr>
            <a:spLocks noChangeShapeType="1"/>
          </p:cNvSpPr>
          <p:nvPr/>
        </p:nvSpPr>
        <p:spPr bwMode="auto">
          <a:xfrm flipV="1">
            <a:off x="5508625" y="4149725"/>
            <a:ext cx="0" cy="9350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468938" y="4365625"/>
            <a:ext cx="84137" cy="582613"/>
            <a:chOff x="401" y="3182"/>
            <a:chExt cx="53" cy="367"/>
          </a:xfrm>
        </p:grpSpPr>
        <p:sp>
          <p:nvSpPr>
            <p:cNvPr id="3096" name="Rectangle 75"/>
            <p:cNvSpPr>
              <a:spLocks noChangeArrowheads="1"/>
            </p:cNvSpPr>
            <p:nvPr/>
          </p:nvSpPr>
          <p:spPr bwMode="auto">
            <a:xfrm rot="2010875">
              <a:off x="401" y="3187"/>
              <a:ext cx="45" cy="3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7" name="Rectangle 76"/>
            <p:cNvSpPr>
              <a:spLocks noChangeArrowheads="1"/>
            </p:cNvSpPr>
            <p:nvPr/>
          </p:nvSpPr>
          <p:spPr bwMode="auto">
            <a:xfrm rot="-2271050">
              <a:off x="408" y="3182"/>
              <a:ext cx="46" cy="3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 animBg="1"/>
      <p:bldP spid="3086" grpId="0" animBg="1"/>
      <p:bldP spid="216127" grpId="0"/>
      <p:bldP spid="216129" grpId="0"/>
      <p:bldP spid="216130" grpId="0"/>
      <p:bldP spid="216133" grpId="0"/>
      <p:bldP spid="216134" grpId="0"/>
      <p:bldP spid="30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A9E05A3-F082-469A-BB1A-1782E33396DF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C49018A-C31D-4EE3-8DF7-FA370E0B1EFD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4106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History</a:t>
            </a:r>
            <a:endParaRPr lang="zh-CN" altLang="en-US" sz="2000" b="1" smtClean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813" y="2492375"/>
            <a:ext cx="7251700" cy="3557588"/>
            <a:chOff x="768" y="336"/>
            <a:chExt cx="5031" cy="3659"/>
          </a:xfrm>
        </p:grpSpPr>
        <p:pic>
          <p:nvPicPr>
            <p:cNvPr id="410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36"/>
              <a:ext cx="4896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4108" name="Text Box 10"/>
            <p:cNvSpPr txBox="1">
              <a:spLocks noChangeArrowheads="1"/>
            </p:cNvSpPr>
            <p:nvPr/>
          </p:nvSpPr>
          <p:spPr bwMode="auto">
            <a:xfrm>
              <a:off x="3456" y="3649"/>
              <a:ext cx="23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第二次世界大战中德军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型潜艇油画</a:t>
              </a:r>
            </a:p>
          </p:txBody>
        </p:sp>
      </p:grp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C83392B-1F97-4E94-90A2-6DB333224912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3FF72ED-E947-4AAC-A59E-6BB3CD8CA1B1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5130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History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During the Second World War the German High Command had to distribute the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monthly book of day keys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to all its Enigma operators.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Also, U-boats, which tended to spend extended periods away from base, had to somehow obtain a regular supply of keys.</a:t>
            </a:r>
          </a:p>
          <a:p>
            <a:pPr lvl="2" eaLnBrk="1" hangingPunct="1"/>
            <a:endParaRPr lang="zh-CN" altLang="en-US" sz="1800" b="1" smtClean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pic>
        <p:nvPicPr>
          <p:cNvPr id="513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73463"/>
            <a:ext cx="2519363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3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81525"/>
            <a:ext cx="287972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732588" y="3500438"/>
            <a:ext cx="1871662" cy="2471737"/>
            <a:chOff x="2304" y="912"/>
            <a:chExt cx="1793" cy="2649"/>
          </a:xfrm>
        </p:grpSpPr>
        <p:pic>
          <p:nvPicPr>
            <p:cNvPr id="5134" name="Picture 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793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32466" name="Text Box 18"/>
            <p:cNvSpPr txBox="1">
              <a:spLocks noChangeArrowheads="1"/>
            </p:cNvSpPr>
            <p:nvPr/>
          </p:nvSpPr>
          <p:spPr bwMode="auto">
            <a:xfrm>
              <a:off x="2928" y="3168"/>
              <a:ext cx="614" cy="3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图灵</a:t>
              </a:r>
            </a:p>
          </p:txBody>
        </p:sp>
      </p:grpSp>
      <p:pic>
        <p:nvPicPr>
          <p:cNvPr id="513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73463"/>
            <a:ext cx="2663825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256CFF5-62E9-499D-9CEE-FC9CF48274BC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5B3323D-A327-4DCE-994F-6AAB119DC8C5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981075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6154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History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The U.S. government keys are managed and distributed by </a:t>
            </a:r>
            <a:r>
              <a:rPr lang="en-US" altLang="zh-CN" sz="1800" b="1" smtClean="0">
                <a:solidFill>
                  <a:srgbClr val="008000"/>
                </a:solidFill>
                <a:latin typeface="Arial" panose="020B0604020202020204" pitchFamily="34" charset="0"/>
              </a:rPr>
              <a:t>COMSEC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. 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In the 1970s, </a:t>
            </a:r>
            <a:r>
              <a:rPr lang="en-US" altLang="zh-CN" sz="1800" b="1" smtClean="0">
                <a:solidFill>
                  <a:srgbClr val="008000"/>
                </a:solidFill>
                <a:latin typeface="Arial" panose="020B0604020202020204" pitchFamily="34" charset="0"/>
              </a:rPr>
              <a:t>COMSEC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was responsible for transporting tons of keys every day. 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When ships carrying COMSEC material came into dock, crypto-custodians(</a:t>
            </a:r>
            <a:r>
              <a:rPr lang="zh-CN" altLang="en-US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密码管理机构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) would march onboard, collect stacks of cards, paper tapes, floppy disks, and then deliver them to the intended recipients.</a:t>
            </a:r>
          </a:p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149725"/>
            <a:ext cx="1612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8BA8D95-59DC-4104-802F-463BF583E55F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9289C88-5E26-4B31-94E0-C80A77E303EC}" type="datetime1">
              <a:rPr lang="zh-CN" altLang="en-US"/>
              <a:pPr>
                <a:defRPr/>
              </a:pPr>
              <a:t>2018/10/15</a:t>
            </a:fld>
            <a:endParaRPr lang="en-US" altLang="zh-CN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solidFill>
                  <a:srgbClr val="660033"/>
                </a:solidFill>
                <a:latin typeface="Arial" charset="0"/>
              </a:rPr>
              <a:t>Lecture 9: Key Management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Key Distribution </a:t>
            </a:r>
          </a:p>
        </p:txBody>
      </p:sp>
      <p:sp>
        <p:nvSpPr>
          <p:cNvPr id="7178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latin typeface="Arial" panose="020B0604020202020204" pitchFamily="34" charset="0"/>
              </a:rPr>
              <a:t>1.3 Key Distribution: </a:t>
            </a:r>
            <a:r>
              <a:rPr lang="en-US" altLang="zh-CN" sz="2000" b="1" smtClean="0">
                <a:solidFill>
                  <a:srgbClr val="0033CC"/>
                </a:solidFill>
                <a:latin typeface="Arial" panose="020B0604020202020204" pitchFamily="34" charset="0"/>
              </a:rPr>
              <a:t>Models</a:t>
            </a:r>
          </a:p>
          <a:p>
            <a:pPr lvl="2" eaLnBrk="1" hangingPunct="1"/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i)  A key can be selected by A and </a:t>
            </a:r>
            <a:r>
              <a:rPr lang="en-US" altLang="zh-CN" sz="1800" b="1" smtClean="0">
                <a:solidFill>
                  <a:srgbClr val="0033CC"/>
                </a:solidFill>
                <a:latin typeface="Arial" panose="020B0604020202020204" pitchFamily="34" charset="0"/>
              </a:rPr>
              <a:t>physically</a:t>
            </a:r>
            <a:r>
              <a:rPr lang="en-US" altLang="zh-CN" sz="1800" b="1" smtClean="0">
                <a:solidFill>
                  <a:srgbClr val="990099"/>
                </a:solidFill>
                <a:latin typeface="Arial" panose="020B0604020202020204" pitchFamily="34" charset="0"/>
              </a:rPr>
              <a:t> delivered to B</a:t>
            </a:r>
          </a:p>
        </p:txBody>
      </p:sp>
      <p:pic>
        <p:nvPicPr>
          <p:cNvPr id="219144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78175"/>
            <a:ext cx="3984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2771775" y="3683000"/>
            <a:ext cx="3719513" cy="1588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644900" y="3322638"/>
            <a:ext cx="186372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physical Channel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1908175" y="3970338"/>
            <a:ext cx="1163638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Shared</a:t>
            </a:r>
            <a:b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</a:b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Secret-Key</a:t>
            </a:r>
          </a:p>
        </p:txBody>
      </p:sp>
      <p:pic>
        <p:nvPicPr>
          <p:cNvPr id="7183" name="Picture 14" descr="j04316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3106738"/>
            <a:ext cx="7747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5" descr="j04316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192463"/>
            <a:ext cx="7747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1258888" y="3967163"/>
            <a:ext cx="620712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7372350" y="3967163"/>
            <a:ext cx="544513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pic>
        <p:nvPicPr>
          <p:cNvPr id="219158" name="Picture 22" descr="key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178175"/>
            <a:ext cx="400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59" name="Rectangle 23"/>
          <p:cNvSpPr>
            <a:spLocks noChangeArrowheads="1"/>
          </p:cNvSpPr>
          <p:nvPr/>
        </p:nvSpPr>
        <p:spPr bwMode="auto">
          <a:xfrm>
            <a:off x="6156325" y="3951288"/>
            <a:ext cx="1163638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Shared</a:t>
            </a:r>
            <a:b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</a:b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Secret-Key</a:t>
            </a:r>
          </a:p>
        </p:txBody>
      </p:sp>
      <p:sp>
        <p:nvSpPr>
          <p:cNvPr id="219160" name="Rectangle 24"/>
          <p:cNvSpPr>
            <a:spLocks noChangeArrowheads="1"/>
          </p:cNvSpPr>
          <p:nvPr/>
        </p:nvSpPr>
        <p:spPr bwMode="auto">
          <a:xfrm>
            <a:off x="2051050" y="5013325"/>
            <a:ext cx="3413125" cy="54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What is Physical channel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0.4349 4.81481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 animBg="1"/>
      <p:bldP spid="219147" grpId="0"/>
      <p:bldP spid="219148" grpId="0"/>
      <p:bldP spid="219159" grpId="0"/>
      <p:bldP spid="21916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14142</TotalTime>
  <Words>1692</Words>
  <Application>Microsoft Office PowerPoint</Application>
  <PresentationFormat>全屏显示(4:3)</PresentationFormat>
  <Paragraphs>350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Franklin Gothic Book</vt:lpstr>
      <vt:lpstr>ＭＳ Ｐゴシック</vt:lpstr>
      <vt:lpstr>ＭＳ Ｐゴシック</vt:lpstr>
      <vt:lpstr>黑体</vt:lpstr>
      <vt:lpstr>隶书</vt:lpstr>
      <vt:lpstr>宋体</vt:lpstr>
      <vt:lpstr>微软雅黑</vt:lpstr>
      <vt:lpstr>Arial</vt:lpstr>
      <vt:lpstr>Lucida Calligraphy</vt:lpstr>
      <vt:lpstr>Times New Roman</vt:lpstr>
      <vt:lpstr>Verdana</vt:lpstr>
      <vt:lpstr>Wingdings</vt:lpstr>
      <vt:lpstr>3_Angles</vt:lpstr>
      <vt:lpstr>Visio</vt:lpstr>
      <vt:lpstr>Equation</vt:lpstr>
      <vt:lpstr>公式</vt:lpstr>
      <vt:lpstr>Lecture 9: Key Distribution</vt:lpstr>
      <vt:lpstr>Quickly Review</vt:lpstr>
      <vt:lpstr>Outline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Lecture 9: Key Management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200</cp:revision>
  <dcterms:created xsi:type="dcterms:W3CDTF">2010-06-25T08:08:55Z</dcterms:created>
  <dcterms:modified xsi:type="dcterms:W3CDTF">2018-10-15T01:45:07Z</dcterms:modified>
</cp:coreProperties>
</file>