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39" r:id="rId3"/>
    <p:sldId id="362" r:id="rId4"/>
    <p:sldId id="392" r:id="rId5"/>
    <p:sldId id="358" r:id="rId6"/>
    <p:sldId id="393" r:id="rId7"/>
    <p:sldId id="394" r:id="rId8"/>
    <p:sldId id="395" r:id="rId9"/>
    <p:sldId id="396" r:id="rId10"/>
    <p:sldId id="387" r:id="rId11"/>
    <p:sldId id="397" r:id="rId12"/>
    <p:sldId id="398" r:id="rId13"/>
    <p:sldId id="399" r:id="rId14"/>
    <p:sldId id="400" r:id="rId15"/>
    <p:sldId id="401" r:id="rId16"/>
    <p:sldId id="381" r:id="rId17"/>
    <p:sldId id="361" r:id="rId18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楷体" panose="02010609060101010101" pitchFamily="49" charset="-122"/>
      <p:regular r:id="rId26"/>
    </p:embeddedFont>
    <p:embeddedFont>
      <p:font typeface="Gulim" panose="02010600030101010101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2FE4"/>
    <a:srgbClr val="EEE2ED"/>
    <a:srgbClr val="D650BC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5636" autoAdjust="0"/>
  </p:normalViewPr>
  <p:slideViewPr>
    <p:cSldViewPr>
      <p:cViewPr varScale="1">
        <p:scale>
          <a:sx n="95" d="100"/>
          <a:sy n="95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12377B3-6607-47DD-9CB2-6B85C81EDBD2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A6DA300-361E-4EC0-94DC-C70C9BAF53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65B16B-460D-4B4C-9B5F-883914CC66E2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7AADD2-8F64-4927-B98D-683CD23565BD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335B61-17F7-4C75-8C39-B6861E4D00FE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52F90-E5B3-4954-B7E7-B3C8EBD59AB7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A2B88B-FED5-418D-B429-AE3E1A4E0C72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Freeform 20"/>
          <p:cNvSpPr>
            <a:spLocks/>
          </p:cNvSpPr>
          <p:nvPr/>
        </p:nvSpPr>
        <p:spPr bwMode="gray">
          <a:xfrm>
            <a:off x="-9525" y="2138363"/>
            <a:ext cx="9153525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1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charset="-127"/>
              </a:endParaRPr>
            </a:p>
          </p:txBody>
        </p:sp>
        <p:sp>
          <p:nvSpPr>
            <p:cNvPr id="12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charset="-127"/>
              </a:endParaRPr>
            </a:p>
          </p:txBody>
        </p:sp>
        <p:sp>
          <p:nvSpPr>
            <p:cNvPr id="13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CSWS 2009, </a:t>
            </a:r>
            <a:r>
              <a:rPr lang="en-US" altLang="zh-CN" err="1"/>
              <a:t>NanJing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6967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207A-06AA-4A63-B4FE-76BAA04A4D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584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15F1-40CE-40BD-9ECD-AB4B4C6EB1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9520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51FBB-6C77-4F99-9E5F-03360750E7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8336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CDD73-9267-46A3-8706-8B891AA380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022276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ED12-53E3-4891-8D2B-F46058653E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4013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gray">
          <a:xfrm>
            <a:off x="-9525" y="2138363"/>
            <a:ext cx="9153525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-10391" y="2767806"/>
            <a:ext cx="9143999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9605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CSWS 2009, </a:t>
            </a:r>
            <a:r>
              <a:rPr lang="en-US" altLang="zh-CN" err="1"/>
              <a:t>NanJing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406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F91B8-8B51-476F-891A-F8D5AD7044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96282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4FEB8-33BA-498F-9758-DE93AD2A09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671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33F1C-7AFB-4BA1-AEA9-4233F67541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705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CB256-6C8A-415B-94CE-55DAD84D63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8269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86745-DBB5-45E6-8FEF-6798770747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679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EB0F-CCD1-45DD-881D-098E8DCB8C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3781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2009.08.31</a:t>
            </a: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CSWS 2009, NanJing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048F80C0-4F5A-4F3C-BE82-7E0D4A62B1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5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  <p:sldLayoutId id="2147484637" r:id="rId13"/>
    <p:sldLayoutId id="2147484638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75" y="1019175"/>
            <a:ext cx="9144000" cy="1012825"/>
          </a:xfrm>
        </p:spPr>
        <p:txBody>
          <a:bodyPr/>
          <a:lstStyle/>
          <a:p>
            <a:pPr fontAlgn="ctr"/>
            <a:r>
              <a:rPr lang="en-US" altLang="zh-CN" sz="40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DirectX</a:t>
            </a:r>
            <a:r>
              <a:rPr lang="zh-CN" altLang="en-US" sz="40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图形程序设计</a:t>
            </a:r>
            <a:endParaRPr lang="en-US" altLang="zh-CN" sz="40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2935288"/>
            <a:ext cx="1655762" cy="7937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曾 骏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6011863" y="5013325"/>
            <a:ext cx="2201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重庆大学软件学院</a:t>
            </a:r>
            <a:endPara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6149" name="Picture 7" descr="C:\Documents and Settings\江枫绰影\桌面\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26400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前进</a:t>
            </a:r>
            <a:r>
              <a:rPr lang="en-US" altLang="zh-CN" smtClean="0">
                <a:latin typeface="+mn-ea"/>
                <a:ea typeface="+mn-ea"/>
              </a:rPr>
              <a:t>/</a:t>
            </a:r>
            <a:r>
              <a:rPr lang="zh-CN" altLang="en-US" smtClean="0">
                <a:latin typeface="+mn-ea"/>
                <a:ea typeface="+mn-ea"/>
              </a:rPr>
              <a:t>后退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035925" cy="2374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实现前进</a:t>
            </a:r>
            <a:r>
              <a:rPr lang="en-US" altLang="zh-CN" sz="2000" b="0" dirty="0" smtClean="0">
                <a:latin typeface="+mn-ea"/>
              </a:rPr>
              <a:t>/</a:t>
            </a:r>
            <a:r>
              <a:rPr lang="zh-CN" altLang="en-US" sz="2000" b="0" dirty="0" smtClean="0">
                <a:latin typeface="+mn-ea"/>
              </a:rPr>
              <a:t>后退</a:t>
            </a:r>
            <a:r>
              <a:rPr lang="en-US" altLang="zh-CN" sz="2000" b="0" dirty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（</a:t>
            </a:r>
            <a:r>
              <a:rPr lang="en-US" altLang="zh-CN" sz="2000" b="0" dirty="0" smtClean="0">
                <a:latin typeface="+mn-ea"/>
              </a:rPr>
              <a:t>1</a:t>
            </a:r>
            <a:r>
              <a:rPr lang="zh-CN" altLang="en-US" sz="2000" b="0" dirty="0" smtClean="0">
                <a:latin typeface="+mn-ea"/>
              </a:rPr>
              <a:t>）</a:t>
            </a:r>
            <a:r>
              <a:rPr lang="zh-CN" altLang="zh-CN" sz="2000" b="0" dirty="0" smtClean="0">
                <a:latin typeface="+mn-ea"/>
              </a:rPr>
              <a:t>需要先获取摄像机的</a:t>
            </a:r>
            <a:r>
              <a:rPr lang="en-US" altLang="zh-CN" sz="2000" b="0" dirty="0" smtClean="0">
                <a:latin typeface="+mn-ea"/>
              </a:rPr>
              <a:t>Look</a:t>
            </a:r>
            <a:r>
              <a:rPr lang="zh-CN" altLang="zh-CN" sz="2000" b="0" dirty="0" smtClean="0">
                <a:latin typeface="+mn-ea"/>
              </a:rPr>
              <a:t>向量。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（</a:t>
            </a:r>
            <a:r>
              <a:rPr lang="en-US" altLang="zh-CN" sz="2000" b="0" dirty="0" smtClean="0">
                <a:latin typeface="+mn-ea"/>
              </a:rPr>
              <a:t>2</a:t>
            </a:r>
            <a:r>
              <a:rPr lang="zh-CN" altLang="en-US" sz="2000" b="0" dirty="0" smtClean="0">
                <a:latin typeface="+mn-ea"/>
              </a:rPr>
              <a:t>）</a:t>
            </a:r>
            <a:r>
              <a:rPr lang="zh-CN" altLang="zh-CN" sz="2000" b="0" dirty="0" smtClean="0">
                <a:latin typeface="+mn-ea"/>
              </a:rPr>
              <a:t>将</a:t>
            </a:r>
            <a:r>
              <a:rPr lang="en-US" altLang="zh-CN" sz="2000" b="0" dirty="0" smtClean="0">
                <a:latin typeface="+mn-ea"/>
              </a:rPr>
              <a:t>Look</a:t>
            </a:r>
            <a:r>
              <a:rPr lang="zh-CN" altLang="zh-CN" sz="2000" b="0" dirty="0" smtClean="0">
                <a:latin typeface="+mn-ea"/>
              </a:rPr>
              <a:t>方向上的</a:t>
            </a:r>
            <a:r>
              <a:rPr lang="zh-CN" altLang="en-US" sz="2000" b="0" dirty="0" smtClean="0">
                <a:latin typeface="+mn-ea"/>
              </a:rPr>
              <a:t>移动的</a:t>
            </a:r>
            <a:r>
              <a:rPr lang="zh-CN" altLang="zh-CN" sz="2000" b="0" dirty="0" smtClean="0">
                <a:latin typeface="+mn-ea"/>
              </a:rPr>
              <a:t>单位向量添加到</a:t>
            </a:r>
            <a:r>
              <a:rPr lang="en-US" altLang="zh-CN" sz="2000" b="0" dirty="0" smtClean="0">
                <a:latin typeface="+mn-ea"/>
              </a:rPr>
              <a:t>P</a:t>
            </a:r>
            <a:r>
              <a:rPr lang="zh-CN" altLang="en-US" sz="2000" b="0" dirty="0" smtClean="0">
                <a:latin typeface="+mn-ea"/>
              </a:rPr>
              <a:t>点</a:t>
            </a:r>
            <a:r>
              <a:rPr lang="zh-CN" altLang="zh-CN" sz="2000" b="0" dirty="0" smtClean="0">
                <a:latin typeface="+mn-ea"/>
              </a:rPr>
              <a:t>和</a:t>
            </a:r>
            <a:r>
              <a:rPr lang="en-US" altLang="zh-CN" sz="2000" b="0" dirty="0" smtClean="0">
                <a:latin typeface="+mn-ea"/>
              </a:rPr>
              <a:t>T</a:t>
            </a:r>
            <a:r>
              <a:rPr lang="zh-CN" altLang="en-US" sz="2000" b="0" dirty="0" smtClean="0">
                <a:latin typeface="+mn-ea"/>
              </a:rPr>
              <a:t>点</a:t>
            </a:r>
            <a:r>
              <a:rPr lang="zh-CN" altLang="zh-CN" sz="2000" b="0" dirty="0" smtClean="0">
                <a:latin typeface="+mn-ea"/>
              </a:rPr>
              <a:t>上</a:t>
            </a:r>
            <a:r>
              <a:rPr lang="zh-CN" altLang="en-US" sz="2000" b="0" dirty="0" smtClean="0">
                <a:latin typeface="+mn-ea"/>
              </a:rPr>
              <a:t>。</a:t>
            </a:r>
            <a:endParaRPr lang="zh-CN" altLang="zh-CN" sz="2000" b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 smtClean="0">
                <a:latin typeface="+mn-ea"/>
              </a:rPr>
              <a:t>思考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zh-CN" sz="2000" dirty="0" smtClean="0">
                <a:latin typeface="+mn-ea"/>
              </a:rPr>
              <a:t>为什么要将</a:t>
            </a:r>
            <a:r>
              <a:rPr lang="en-US" altLang="zh-CN" sz="2000" dirty="0" smtClean="0">
                <a:latin typeface="+mn-ea"/>
              </a:rPr>
              <a:t>Look</a:t>
            </a:r>
            <a:r>
              <a:rPr lang="zh-CN" altLang="zh-CN" sz="2000" dirty="0" smtClean="0">
                <a:latin typeface="+mn-ea"/>
              </a:rPr>
              <a:t>方向上的位移量添加到</a:t>
            </a:r>
            <a:r>
              <a:rPr lang="en-US" altLang="zh-CN" sz="2000" dirty="0" smtClean="0">
                <a:latin typeface="+mn-ea"/>
              </a:rPr>
              <a:t>T</a:t>
            </a:r>
            <a:r>
              <a:rPr lang="zh-CN" altLang="en-US" sz="2000" smtClean="0">
                <a:latin typeface="+mn-ea"/>
              </a:rPr>
              <a:t>点</a:t>
            </a:r>
            <a:r>
              <a:rPr lang="zh-CN" altLang="zh-CN" sz="2000" smtClean="0">
                <a:latin typeface="+mn-ea"/>
              </a:rPr>
              <a:t>上</a:t>
            </a:r>
            <a:r>
              <a:rPr lang="zh-CN" altLang="zh-CN" sz="2000" dirty="0" smtClean="0">
                <a:latin typeface="+mn-ea"/>
              </a:rPr>
              <a:t>？</a:t>
            </a:r>
            <a:endParaRPr lang="zh-CN" altLang="en-US" sz="1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484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10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85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986088" y="6007100"/>
            <a:ext cx="1946275" cy="31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V="1">
            <a:off x="2986088" y="4921250"/>
            <a:ext cx="1717675" cy="10858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2986088" y="4194175"/>
            <a:ext cx="14287" cy="1795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 bwMode="auto">
          <a:xfrm>
            <a:off x="2928938" y="5959475"/>
            <a:ext cx="87312" cy="8731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59225" y="5294313"/>
            <a:ext cx="85725" cy="889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13000" y="5595938"/>
            <a:ext cx="674688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P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487738" y="4638675"/>
            <a:ext cx="671512" cy="827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000000"/>
                </a:solidFill>
                <a:latin typeface="+mn-ea"/>
              </a:rPr>
              <a:t>T</a:t>
            </a:r>
            <a:endParaRPr lang="zh-CN" altLang="en-US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95513" y="5916613"/>
            <a:ext cx="3460750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600" b="0" smtClean="0">
                <a:solidFill>
                  <a:srgbClr val="000000"/>
                </a:solidFill>
                <a:latin typeface="+mn-ea"/>
              </a:rPr>
              <a:t>观察坐标系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468563" y="3560763"/>
            <a:ext cx="1008062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000000"/>
                </a:solidFill>
                <a:latin typeface="+mn-ea"/>
              </a:rPr>
              <a:t>Up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541838" y="5588000"/>
            <a:ext cx="1524000" cy="83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Right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56100" y="4365625"/>
            <a:ext cx="1524000" cy="827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Look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62438" y="4591050"/>
            <a:ext cx="414337" cy="4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P’</a:t>
            </a:r>
            <a:endParaRPr lang="zh-CN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95800" y="499427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032250" y="5016500"/>
            <a:ext cx="500063" cy="311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前进</a:t>
            </a:r>
            <a:r>
              <a:rPr lang="en-US" altLang="zh-CN" smtClean="0">
                <a:latin typeface="+mn-ea"/>
                <a:ea typeface="+mn-ea"/>
              </a:rPr>
              <a:t>/</a:t>
            </a:r>
            <a:r>
              <a:rPr lang="zh-CN" altLang="en-US" smtClean="0">
                <a:latin typeface="+mn-ea"/>
                <a:ea typeface="+mn-ea"/>
              </a:rPr>
              <a:t>后退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035925" cy="53276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smtClean="0">
                <a:latin typeface="+mn-ea"/>
              </a:rPr>
              <a:t>实现前进</a:t>
            </a:r>
            <a:r>
              <a:rPr lang="en-US" altLang="zh-CN" sz="2000" b="0" smtClean="0">
                <a:latin typeface="+mn-ea"/>
              </a:rPr>
              <a:t>/</a:t>
            </a:r>
            <a:r>
              <a:rPr lang="zh-CN" altLang="en-US" sz="2000" b="0" smtClean="0">
                <a:latin typeface="+mn-ea"/>
              </a:rPr>
              <a:t>后退</a:t>
            </a:r>
            <a:r>
              <a:rPr lang="en-US" altLang="zh-CN" sz="2000" b="0" smtClean="0">
                <a:latin typeface="+mn-ea"/>
              </a:rPr>
              <a:t>: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定义</a:t>
            </a: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move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用来记录移动距离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move = XMVectorSet(0.0f, 0.0f, 0.0f, 1.0f);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//move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移动的距离为</a:t>
            </a: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value</a:t>
            </a:r>
            <a:endParaRPr lang="zh-CN" altLang="zh-CN" sz="2000" b="0" smtClean="0">
              <a:solidFill>
                <a:srgbClr val="00B050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move = XMVectorSetZ(move, value);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移动</a:t>
            </a: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P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点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P += move;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移动</a:t>
            </a: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T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点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T+=move;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生成新的观察变换矩阵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view= XMMatrixLookAtLH(P, T, Up);</a:t>
            </a:r>
          </a:p>
        </p:txBody>
      </p:sp>
      <p:sp>
        <p:nvSpPr>
          <p:cNvPr id="21508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11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509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练习</a:t>
            </a:r>
            <a:r>
              <a:rPr lang="en-US" altLang="zh-CN" smtClean="0">
                <a:latin typeface="+mn-ea"/>
                <a:ea typeface="+mn-ea"/>
              </a:rPr>
              <a:t>1</a:t>
            </a: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07950" y="2487613"/>
            <a:ext cx="8035925" cy="143827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smtClean="0">
                <a:latin typeface="+mn-ea"/>
              </a:rPr>
              <a:t>模仿前进后退的代码，实现摄像机的</a:t>
            </a:r>
            <a:r>
              <a:rPr lang="zh-CN" altLang="zh-CN" smtClean="0">
                <a:latin typeface="+mn-ea"/>
              </a:rPr>
              <a:t>左右移动</a:t>
            </a:r>
            <a:r>
              <a:rPr lang="zh-CN" altLang="zh-CN" b="0" smtClean="0">
                <a:latin typeface="+mn-ea"/>
              </a:rPr>
              <a:t>和</a:t>
            </a:r>
            <a:r>
              <a:rPr lang="zh-CN" altLang="zh-CN" smtClean="0">
                <a:latin typeface="+mn-ea"/>
              </a:rPr>
              <a:t>上下移动。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22532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12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533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143000" y="376238"/>
            <a:ext cx="6705600" cy="563562"/>
          </a:xfrm>
        </p:spPr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左右转头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17500" y="1570038"/>
            <a:ext cx="8035925" cy="237648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实现左右转头</a:t>
            </a:r>
            <a:r>
              <a:rPr lang="en-US" altLang="zh-CN" sz="2000" b="0" dirty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（</a:t>
            </a:r>
            <a:r>
              <a:rPr lang="en-US" altLang="zh-CN" sz="2000" b="0" dirty="0" smtClean="0">
                <a:latin typeface="+mn-ea"/>
              </a:rPr>
              <a:t>1</a:t>
            </a:r>
            <a:r>
              <a:rPr lang="zh-CN" altLang="en-US" sz="2000" b="0" dirty="0" smtClean="0">
                <a:latin typeface="+mn-ea"/>
              </a:rPr>
              <a:t>）</a:t>
            </a:r>
            <a:r>
              <a:rPr lang="en-US" altLang="zh-CN" sz="2000" b="0" dirty="0" smtClean="0">
                <a:latin typeface="+mn-ea"/>
              </a:rPr>
              <a:t>P</a:t>
            </a:r>
            <a:r>
              <a:rPr lang="zh-CN" altLang="en-US" sz="2000" b="0" dirty="0" smtClean="0">
                <a:latin typeface="+mn-ea"/>
              </a:rPr>
              <a:t>点保持不动</a:t>
            </a:r>
            <a:r>
              <a:rPr lang="zh-CN" altLang="zh-CN" sz="2000" b="0" dirty="0" smtClean="0">
                <a:latin typeface="+mn-ea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+mn-ea"/>
              </a:rPr>
              <a:t>（</a:t>
            </a:r>
            <a:r>
              <a:rPr lang="en-US" altLang="zh-CN" sz="2000" b="0" dirty="0" smtClean="0">
                <a:latin typeface="+mn-ea"/>
              </a:rPr>
              <a:t>2</a:t>
            </a:r>
            <a:r>
              <a:rPr lang="zh-CN" altLang="en-US" sz="2000" b="0" dirty="0" smtClean="0">
                <a:latin typeface="+mn-ea"/>
              </a:rPr>
              <a:t>）</a:t>
            </a:r>
            <a:r>
              <a:rPr lang="en-US" altLang="zh-CN" sz="2000" b="0" dirty="0" smtClean="0">
                <a:latin typeface="+mn-ea"/>
              </a:rPr>
              <a:t>T</a:t>
            </a:r>
            <a:r>
              <a:rPr lang="zh-CN" altLang="en-US" sz="2000" b="0" dirty="0" smtClean="0">
                <a:latin typeface="+mn-ea"/>
              </a:rPr>
              <a:t>点绕着</a:t>
            </a:r>
            <a:r>
              <a:rPr lang="en-US" altLang="zh-CN" sz="2000" b="0" dirty="0" smtClean="0">
                <a:latin typeface="+mn-ea"/>
              </a:rPr>
              <a:t>Up</a:t>
            </a:r>
            <a:r>
              <a:rPr lang="zh-CN" altLang="en-US" sz="2000" b="0" dirty="0" smtClean="0">
                <a:latin typeface="+mn-ea"/>
              </a:rPr>
              <a:t>所在轴旋转。</a:t>
            </a:r>
            <a:endParaRPr lang="zh-CN" altLang="zh-CN" sz="2000" b="0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3556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13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557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844925" y="5732463"/>
            <a:ext cx="1946275" cy="31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V="1">
            <a:off x="3844925" y="4646613"/>
            <a:ext cx="1717675" cy="10858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3844925" y="3919538"/>
            <a:ext cx="15875" cy="17938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 bwMode="auto">
          <a:xfrm>
            <a:off x="3789363" y="5683250"/>
            <a:ext cx="85725" cy="889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818063" y="5019675"/>
            <a:ext cx="85725" cy="8731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71838" y="5319713"/>
            <a:ext cx="674687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P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48163" y="4364038"/>
            <a:ext cx="669925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T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52750" y="5526088"/>
            <a:ext cx="3460750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600" b="0" smtClean="0">
                <a:solidFill>
                  <a:srgbClr val="000000"/>
                </a:solidFill>
                <a:latin typeface="+mn-ea"/>
              </a:rPr>
              <a:t>观察坐标系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328988" y="3284538"/>
            <a:ext cx="1006475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000000"/>
                </a:solidFill>
                <a:latin typeface="+mn-ea"/>
              </a:rPr>
              <a:t>Up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78288" y="3763963"/>
            <a:ext cx="1524000" cy="83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Right</a:t>
            </a:r>
            <a:endParaRPr lang="zh-CN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244600" y="4049713"/>
            <a:ext cx="1524000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Look</a:t>
            </a:r>
            <a:endParaRPr lang="zh-CN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2055813" y="4846638"/>
            <a:ext cx="3246437" cy="1277937"/>
          </a:xfrm>
          <a:prstGeom prst="arc">
            <a:avLst>
              <a:gd name="adj1" fmla="val 10004380"/>
              <a:gd name="adj2" fmla="val 80549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82875" y="4916488"/>
            <a:ext cx="71438" cy="777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292350" y="4332288"/>
            <a:ext cx="671513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T’</a:t>
            </a:r>
            <a:endParaRPr lang="zh-CN" altLang="en-US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 flipV="1">
            <a:off x="2263775" y="4627563"/>
            <a:ext cx="1603375" cy="11112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4860925" y="4046538"/>
            <a:ext cx="1524000" cy="8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Look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7" name="直接箭头连接符 26"/>
          <p:cNvCxnSpPr>
            <a:stCxn id="10" idx="5"/>
            <a:endCxn id="13" idx="0"/>
          </p:cNvCxnSpPr>
          <p:nvPr/>
        </p:nvCxnSpPr>
        <p:spPr bwMode="auto">
          <a:xfrm flipV="1">
            <a:off x="3862388" y="4364038"/>
            <a:ext cx="820737" cy="1395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5411788" y="5157788"/>
            <a:ext cx="1524000" cy="83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Right</a:t>
            </a:r>
            <a:endParaRPr lang="zh-CN" altLang="en-US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 animBg="1"/>
      <p:bldP spid="22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左右转头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035925" cy="53276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0" smtClean="0">
                <a:latin typeface="+mn-ea"/>
              </a:rPr>
              <a:t>实现前进</a:t>
            </a:r>
            <a:r>
              <a:rPr lang="en-US" altLang="zh-CN" sz="2000" b="0" smtClean="0">
                <a:latin typeface="+mn-ea"/>
              </a:rPr>
              <a:t>/</a:t>
            </a:r>
            <a:r>
              <a:rPr lang="zh-CN" altLang="en-US" sz="2000" b="0" smtClean="0">
                <a:latin typeface="+mn-ea"/>
              </a:rPr>
              <a:t>后退</a:t>
            </a:r>
            <a:r>
              <a:rPr lang="en-US" altLang="zh-CN" sz="2000" b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生成一个旋转变换矩阵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XMMATRIX rotation = XMMatrixRotationY(angle);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变换观察点</a:t>
            </a: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T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的坐标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T = XMVector3Trasform(T, rotation)</a:t>
            </a:r>
            <a:endParaRPr lang="zh-CN" altLang="zh-CN" sz="2000" b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zh-CN" sz="2000" b="0" smtClean="0">
                <a:solidFill>
                  <a:srgbClr val="00B050"/>
                </a:solidFill>
                <a:latin typeface="+mn-ea"/>
              </a:rPr>
              <a:t>生成新的观察矩阵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smtClean="0">
                <a:latin typeface="+mn-ea"/>
              </a:rPr>
              <a:t>view= XMMatrixLookAtLH(P, T, Up);</a:t>
            </a:r>
          </a:p>
        </p:txBody>
      </p:sp>
      <p:sp>
        <p:nvSpPr>
          <p:cNvPr id="24580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14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581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练习</a:t>
            </a:r>
            <a:r>
              <a:rPr lang="en-US" altLang="zh-CN" smtClean="0">
                <a:latin typeface="+mn-ea"/>
                <a:ea typeface="+mn-ea"/>
              </a:rPr>
              <a:t>2</a:t>
            </a: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07950" y="2487613"/>
            <a:ext cx="8035925" cy="143827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smtClean="0">
                <a:latin typeface="+mn-ea"/>
              </a:rPr>
              <a:t>模仿</a:t>
            </a:r>
            <a:r>
              <a:rPr lang="zh-CN" altLang="en-US" b="0" smtClean="0">
                <a:latin typeface="+mn-ea"/>
              </a:rPr>
              <a:t>左右转头</a:t>
            </a:r>
            <a:r>
              <a:rPr lang="zh-CN" altLang="zh-CN" b="0" smtClean="0">
                <a:latin typeface="+mn-ea"/>
              </a:rPr>
              <a:t>的代码，实现摄像机的</a:t>
            </a:r>
            <a:r>
              <a:rPr lang="zh-CN" altLang="en-US" smtClean="0">
                <a:latin typeface="+mn-ea"/>
              </a:rPr>
              <a:t>上仰</a:t>
            </a:r>
            <a:r>
              <a:rPr lang="en-US" altLang="zh-CN" smtClean="0">
                <a:latin typeface="+mn-ea"/>
              </a:rPr>
              <a:t>/</a:t>
            </a:r>
            <a:r>
              <a:rPr lang="zh-CN" altLang="en-US" smtClean="0">
                <a:latin typeface="+mn-ea"/>
              </a:rPr>
              <a:t>下俯</a:t>
            </a:r>
            <a:r>
              <a:rPr lang="zh-CN" altLang="zh-CN" b="0" smtClean="0">
                <a:latin typeface="+mn-ea"/>
              </a:rPr>
              <a:t>和</a:t>
            </a:r>
            <a:r>
              <a:rPr lang="zh-CN" altLang="en-US" smtClean="0">
                <a:latin typeface="+mn-ea"/>
              </a:rPr>
              <a:t>左右翻滚</a:t>
            </a:r>
            <a:r>
              <a:rPr lang="zh-CN" altLang="zh-CN" smtClean="0">
                <a:latin typeface="+mn-ea"/>
              </a:rPr>
              <a:t>。</a:t>
            </a:r>
            <a:endParaRPr lang="en-US" altLang="zh-CN" sz="2000" smtClean="0">
              <a:latin typeface="+mn-ea"/>
            </a:endParaRPr>
          </a:p>
        </p:txBody>
      </p:sp>
      <p:sp>
        <p:nvSpPr>
          <p:cNvPr id="25604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15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05" name="文本框 1"/>
          <p:cNvSpPr txBox="1">
            <a:spLocks noChangeArrowheads="1"/>
          </p:cNvSpPr>
          <p:nvPr/>
        </p:nvSpPr>
        <p:spPr bwMode="auto">
          <a:xfrm>
            <a:off x="1042988" y="22050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mtClean="0">
                <a:latin typeface="+mn-ea"/>
                <a:ea typeface="+mn-ea"/>
              </a:rPr>
              <a:t>小结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7559675" cy="4968875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000" smtClean="0">
                <a:latin typeface="+mn-ea"/>
              </a:rPr>
              <a:t>第一人称游戏中视角移动的实质是什么？</a:t>
            </a:r>
            <a:endParaRPr lang="en-US" altLang="zh-CN" sz="2000" smtClean="0">
              <a:latin typeface="+mn-ea"/>
            </a:endParaRPr>
          </a:p>
          <a:p>
            <a:pPr marL="628650"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000" smtClean="0">
                <a:latin typeface="+mn-ea"/>
                <a:ea typeface="+mn-ea"/>
              </a:rPr>
              <a:t>实质是虚拟摄像机的移动。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000" smtClean="0">
                <a:latin typeface="+mn-ea"/>
              </a:rPr>
              <a:t>实现灵活摄像机的本质是什么？</a:t>
            </a:r>
            <a:endParaRPr lang="en-US" altLang="zh-CN" sz="2000" smtClean="0">
              <a:latin typeface="+mn-ea"/>
            </a:endParaRPr>
          </a:p>
          <a:p>
            <a:pPr marL="628650" lvl="1">
              <a:lnSpc>
                <a:spcPct val="170000"/>
              </a:lnSpc>
              <a:spcBef>
                <a:spcPts val="0"/>
              </a:spcBef>
            </a:pPr>
            <a:r>
              <a:rPr lang="zh-CN" altLang="zh-CN" sz="2000" smtClean="0">
                <a:latin typeface="+mn-ea"/>
                <a:ea typeface="+mn-ea"/>
              </a:rPr>
              <a:t>灵活摄像</a:t>
            </a:r>
            <a:r>
              <a:rPr lang="zh-CN" altLang="en-US" sz="2000" smtClean="0">
                <a:latin typeface="+mn-ea"/>
                <a:ea typeface="+mn-ea"/>
              </a:rPr>
              <a:t>机</a:t>
            </a:r>
            <a:r>
              <a:rPr lang="zh-CN" altLang="zh-CN" sz="2000" smtClean="0">
                <a:latin typeface="+mn-ea"/>
                <a:ea typeface="+mn-ea"/>
              </a:rPr>
              <a:t>就是不断调整</a:t>
            </a:r>
            <a:r>
              <a:rPr lang="en-US" altLang="zh-CN" sz="2000" smtClean="0">
                <a:latin typeface="+mn-ea"/>
                <a:ea typeface="+mn-ea"/>
              </a:rPr>
              <a:t>P</a:t>
            </a:r>
            <a:r>
              <a:rPr lang="zh-CN" altLang="zh-CN" sz="2000" smtClean="0">
                <a:latin typeface="+mn-ea"/>
                <a:ea typeface="+mn-ea"/>
              </a:rPr>
              <a:t>，</a:t>
            </a:r>
            <a:r>
              <a:rPr lang="en-US" altLang="zh-CN" sz="2000" smtClean="0">
                <a:latin typeface="+mn-ea"/>
                <a:ea typeface="+mn-ea"/>
              </a:rPr>
              <a:t>T</a:t>
            </a:r>
            <a:r>
              <a:rPr lang="zh-CN" altLang="zh-CN" sz="2000" smtClean="0">
                <a:latin typeface="+mn-ea"/>
                <a:ea typeface="+mn-ea"/>
              </a:rPr>
              <a:t>和</a:t>
            </a:r>
            <a:r>
              <a:rPr lang="en-US" altLang="zh-CN" sz="2000" smtClean="0">
                <a:latin typeface="+mn-ea"/>
                <a:ea typeface="+mn-ea"/>
              </a:rPr>
              <a:t>Up</a:t>
            </a:r>
            <a:r>
              <a:rPr lang="zh-CN" altLang="zh-CN" sz="2000" smtClean="0">
                <a:latin typeface="+mn-ea"/>
                <a:ea typeface="+mn-ea"/>
              </a:rPr>
              <a:t>这</a:t>
            </a:r>
            <a:r>
              <a:rPr lang="en-US" altLang="zh-CN" sz="2000" smtClean="0">
                <a:latin typeface="+mn-ea"/>
                <a:ea typeface="+mn-ea"/>
              </a:rPr>
              <a:t>3</a:t>
            </a:r>
            <a:r>
              <a:rPr lang="zh-CN" altLang="zh-CN" sz="2000" smtClean="0">
                <a:latin typeface="+mn-ea"/>
                <a:ea typeface="+mn-ea"/>
              </a:rPr>
              <a:t>个向量，得到正确的观察矩阵，使得用户从摄像机的角度看到不同的场景。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000" smtClean="0">
                <a:latin typeface="+mn-ea"/>
              </a:rPr>
              <a:t>六种摄像头移动的实现方法</a:t>
            </a:r>
            <a:endParaRPr lang="en-US" altLang="zh-CN" sz="2000" smtClean="0">
              <a:latin typeface="+mn-ea"/>
            </a:endParaRPr>
          </a:p>
          <a:p>
            <a:pPr marL="628650" lvl="1">
              <a:lnSpc>
                <a:spcPct val="170000"/>
              </a:lnSpc>
              <a:spcBef>
                <a:spcPts val="0"/>
              </a:spcBef>
            </a:pPr>
            <a:r>
              <a:rPr lang="zh-CN" altLang="zh-CN" sz="2000" smtClean="0">
                <a:latin typeface="+mn-ea"/>
                <a:ea typeface="+mn-ea"/>
              </a:rPr>
              <a:t>前进</a:t>
            </a:r>
            <a:r>
              <a:rPr lang="en-US" altLang="zh-CN" sz="2000" smtClean="0">
                <a:latin typeface="+mn-ea"/>
                <a:ea typeface="+mn-ea"/>
              </a:rPr>
              <a:t>/</a:t>
            </a:r>
            <a:r>
              <a:rPr lang="zh-CN" altLang="zh-CN" sz="2000" smtClean="0">
                <a:latin typeface="+mn-ea"/>
                <a:ea typeface="+mn-ea"/>
              </a:rPr>
              <a:t>后退</a:t>
            </a:r>
            <a:r>
              <a:rPr lang="zh-CN" altLang="en-US" sz="2000" smtClean="0">
                <a:latin typeface="+mn-ea"/>
                <a:ea typeface="+mn-ea"/>
              </a:rPr>
              <a:t>、</a:t>
            </a:r>
            <a:r>
              <a:rPr lang="zh-CN" altLang="zh-CN" sz="2000" smtClean="0">
                <a:latin typeface="+mn-ea"/>
                <a:ea typeface="+mn-ea"/>
              </a:rPr>
              <a:t>左右移动</a:t>
            </a:r>
            <a:r>
              <a:rPr lang="zh-CN" altLang="en-US" sz="2000" smtClean="0">
                <a:latin typeface="+mn-ea"/>
                <a:ea typeface="+mn-ea"/>
              </a:rPr>
              <a:t>、</a:t>
            </a:r>
            <a:r>
              <a:rPr lang="zh-CN" altLang="zh-CN" sz="2000" smtClean="0">
                <a:latin typeface="+mn-ea"/>
                <a:ea typeface="+mn-ea"/>
              </a:rPr>
              <a:t>上下移动</a:t>
            </a:r>
          </a:p>
          <a:p>
            <a:pPr marL="628650" lvl="1">
              <a:lnSpc>
                <a:spcPct val="170000"/>
              </a:lnSpc>
              <a:spcBef>
                <a:spcPts val="0"/>
              </a:spcBef>
            </a:pPr>
            <a:r>
              <a:rPr lang="zh-CN" altLang="zh-CN" sz="2000" smtClean="0">
                <a:latin typeface="+mn-ea"/>
                <a:ea typeface="+mn-ea"/>
              </a:rPr>
              <a:t>左右转头</a:t>
            </a:r>
            <a:r>
              <a:rPr lang="zh-CN" altLang="en-US" sz="2000" smtClean="0">
                <a:latin typeface="+mn-ea"/>
                <a:ea typeface="+mn-ea"/>
              </a:rPr>
              <a:t>、</a:t>
            </a:r>
            <a:r>
              <a:rPr lang="zh-CN" altLang="zh-CN" sz="2000" smtClean="0">
                <a:latin typeface="+mn-ea"/>
                <a:ea typeface="+mn-ea"/>
              </a:rPr>
              <a:t>上仰下俯</a:t>
            </a:r>
            <a:r>
              <a:rPr lang="zh-CN" altLang="en-US" sz="2000" smtClean="0">
                <a:latin typeface="+mn-ea"/>
                <a:ea typeface="+mn-ea"/>
              </a:rPr>
              <a:t>、</a:t>
            </a:r>
            <a:r>
              <a:rPr lang="zh-CN" altLang="zh-CN" sz="2000" smtClean="0">
                <a:latin typeface="+mn-ea"/>
                <a:ea typeface="+mn-ea"/>
              </a:rPr>
              <a:t>左右翻滚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sz="2000" smtClean="0">
              <a:latin typeface="+mn-ea"/>
            </a:endParaRPr>
          </a:p>
        </p:txBody>
      </p:sp>
      <p:sp>
        <p:nvSpPr>
          <p:cNvPr id="26628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70000"/>
              </a:lnSpc>
              <a:spcBef>
                <a:spcPts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16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课后作业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7570787" cy="4176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b="0" smtClean="0">
                <a:latin typeface="+mn-ea"/>
              </a:rPr>
              <a:t>1.</a:t>
            </a:r>
            <a:r>
              <a:rPr lang="zh-CN" altLang="en-US" sz="2400" b="0" smtClean="0">
                <a:latin typeface="+mn-ea"/>
              </a:rPr>
              <a:t>完成课堂练习</a:t>
            </a:r>
            <a:r>
              <a:rPr lang="en-US" altLang="zh-CN" sz="2400" b="0" smtClean="0">
                <a:latin typeface="+mn-ea"/>
              </a:rPr>
              <a:t>1</a:t>
            </a:r>
            <a:r>
              <a:rPr lang="zh-CN" altLang="en-US" sz="2400" b="0" smtClean="0">
                <a:latin typeface="+mn-ea"/>
              </a:rPr>
              <a:t>和</a:t>
            </a:r>
            <a:r>
              <a:rPr lang="en-US" altLang="zh-CN" sz="2400" b="0" smtClean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n-US" altLang="zh-CN" sz="2400" b="0" smtClean="0">
                <a:latin typeface="+mn-ea"/>
              </a:rPr>
              <a:t>2.</a:t>
            </a:r>
            <a:r>
              <a:rPr lang="zh-CN" altLang="zh-CN" sz="2400" b="0" smtClean="0">
                <a:latin typeface="+mn-ea"/>
              </a:rPr>
              <a:t>请尝试用一个类</a:t>
            </a:r>
            <a:r>
              <a:rPr lang="zh-CN" altLang="en-US" sz="2400" b="0" smtClean="0">
                <a:latin typeface="+mn-ea"/>
              </a:rPr>
              <a:t>集合</a:t>
            </a:r>
            <a:r>
              <a:rPr lang="zh-CN" altLang="zh-CN" sz="2400" b="0" smtClean="0">
                <a:latin typeface="+mn-ea"/>
              </a:rPr>
              <a:t>以上六种</a:t>
            </a:r>
            <a:r>
              <a:rPr lang="zh-CN" altLang="en-US" sz="2400" b="0" smtClean="0">
                <a:latin typeface="+mn-ea"/>
              </a:rPr>
              <a:t>摄像头</a:t>
            </a:r>
            <a:r>
              <a:rPr lang="zh-CN" altLang="zh-CN" sz="2400" b="0" smtClean="0">
                <a:latin typeface="+mn-ea"/>
              </a:rPr>
              <a:t>运动方法</a:t>
            </a:r>
            <a:r>
              <a:rPr lang="zh-CN" altLang="en-US" b="0" smtClean="0">
                <a:latin typeface="+mn-ea"/>
              </a:rPr>
              <a:t>，</a:t>
            </a:r>
            <a:r>
              <a:rPr lang="zh-CN" altLang="en-US" sz="2400" b="0" smtClean="0">
                <a:latin typeface="+mn-ea"/>
              </a:rPr>
              <a:t>并最终实现灵活摄像头。</a:t>
            </a:r>
            <a:endParaRPr lang="en-US" altLang="zh-CN" sz="2400" b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400" b="0" smtClean="0">
              <a:latin typeface="+mn-ea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+mn-ea"/>
              </a:rPr>
              <a:t>*将作业</a:t>
            </a:r>
            <a:r>
              <a:rPr lang="en-US" altLang="zh-CN" sz="2400" b="0" smtClean="0">
                <a:latin typeface="+mn-ea"/>
              </a:rPr>
              <a:t>1</a:t>
            </a:r>
            <a:r>
              <a:rPr lang="zh-CN" altLang="en-US" sz="2400" b="0" smtClean="0">
                <a:latin typeface="+mn-ea"/>
              </a:rPr>
              <a:t>，</a:t>
            </a:r>
            <a:r>
              <a:rPr lang="en-US" altLang="zh-CN" sz="2400" b="0" smtClean="0">
                <a:latin typeface="+mn-ea"/>
              </a:rPr>
              <a:t>2</a:t>
            </a:r>
            <a:r>
              <a:rPr lang="zh-CN" altLang="en-US" sz="2400" b="0" smtClean="0">
                <a:latin typeface="+mn-ea"/>
              </a:rPr>
              <a:t>的程序代码提交到</a:t>
            </a:r>
            <a:r>
              <a:rPr lang="en-US" altLang="zh-CN" sz="2400" b="0" smtClean="0">
                <a:latin typeface="+mn-ea"/>
              </a:rPr>
              <a:t>Sakai</a:t>
            </a:r>
            <a:r>
              <a:rPr lang="zh-CN" altLang="en-US" sz="2400" b="0" smtClean="0">
                <a:latin typeface="+mn-ea"/>
              </a:rPr>
              <a:t>平台上</a:t>
            </a:r>
          </a:p>
        </p:txBody>
      </p:sp>
      <p:sp>
        <p:nvSpPr>
          <p:cNvPr id="27652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17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latin typeface="+mn-ea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+mn-ea"/>
                <a:ea typeface="+mn-ea"/>
              </a:rPr>
              <a:t>讲课内容</a:t>
            </a:r>
            <a:endParaRPr lang="en-US" altLang="zh-CN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172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620F3C-6B93-42B1-AC25-4D001468A7CD}" type="slidenum">
              <a:rPr lang="en-US" altLang="zh-CN" sz="1000" b="0">
                <a:solidFill>
                  <a:schemeClr val="bg1"/>
                </a:solidFill>
                <a:latin typeface="+mn-ea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9750" y="2492375"/>
            <a:ext cx="6985000" cy="244951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11</a:t>
            </a:r>
            <a:r>
              <a:rPr lang="zh-CN" altLang="en-US" sz="4400" dirty="0">
                <a:latin typeface="+mn-ea"/>
              </a:rPr>
              <a:t>章 灵活摄像机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灵活摄像机</a:t>
            </a:r>
          </a:p>
        </p:txBody>
      </p:sp>
      <p:sp>
        <p:nvSpPr>
          <p:cNvPr id="8196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27931C-2415-475B-A036-A84D53AA5D7A}" type="slidenum">
              <a:rPr lang="en-US" altLang="zh-CN" sz="1000" b="0">
                <a:solidFill>
                  <a:schemeClr val="bg1"/>
                </a:solidFill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197" name="Group 51"/>
          <p:cNvGrpSpPr>
            <a:grpSpLocks/>
          </p:cNvGrpSpPr>
          <p:nvPr/>
        </p:nvGrpSpPr>
        <p:grpSpPr bwMode="auto">
          <a:xfrm>
            <a:off x="827088" y="1700213"/>
            <a:ext cx="5929312" cy="685800"/>
            <a:chOff x="1296" y="1824"/>
            <a:chExt cx="3735" cy="432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3495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摄像机的运动</a:t>
              </a: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820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Text Box 54"/>
            <p:cNvSpPr txBox="1">
              <a:spLocks noChangeArrowheads="1"/>
            </p:cNvSpPr>
            <p:nvPr/>
          </p:nvSpPr>
          <p:spPr bwMode="gray">
            <a:xfrm>
              <a:off x="1656" y="1934"/>
              <a:ext cx="33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1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198" name="Group 51"/>
          <p:cNvGrpSpPr>
            <a:grpSpLocks/>
          </p:cNvGrpSpPr>
          <p:nvPr/>
        </p:nvGrpSpPr>
        <p:grpSpPr bwMode="auto">
          <a:xfrm>
            <a:off x="827088" y="4652963"/>
            <a:ext cx="5929312" cy="685800"/>
            <a:chOff x="1296" y="1824"/>
            <a:chExt cx="3735" cy="432"/>
          </a:xfrm>
        </p:grpSpPr>
        <p:sp>
          <p:nvSpPr>
            <p:cNvPr id="17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3495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实现摄像机左右转头</a:t>
              </a: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6" name="Text Box 54"/>
            <p:cNvSpPr txBox="1">
              <a:spLocks noChangeArrowheads="1"/>
            </p:cNvSpPr>
            <p:nvPr/>
          </p:nvSpPr>
          <p:spPr bwMode="gray">
            <a:xfrm>
              <a:off x="1656" y="1934"/>
              <a:ext cx="33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8199" name="Group 51"/>
          <p:cNvGrpSpPr>
            <a:grpSpLocks/>
          </p:cNvGrpSpPr>
          <p:nvPr/>
        </p:nvGrpSpPr>
        <p:grpSpPr bwMode="auto">
          <a:xfrm>
            <a:off x="827088" y="3130550"/>
            <a:ext cx="5929312" cy="685800"/>
            <a:chOff x="1296" y="1824"/>
            <a:chExt cx="3735" cy="432"/>
          </a:xfrm>
        </p:grpSpPr>
        <p:sp>
          <p:nvSpPr>
            <p:cNvPr id="2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3495" cy="2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实现摄像机前进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后退</a:t>
              </a: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8201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2D05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Text Box 54"/>
            <p:cNvSpPr txBox="1">
              <a:spLocks noChangeArrowheads="1"/>
            </p:cNvSpPr>
            <p:nvPr/>
          </p:nvSpPr>
          <p:spPr bwMode="gray">
            <a:xfrm>
              <a:off x="1656" y="1934"/>
              <a:ext cx="33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复习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7559675" cy="4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什么模板缓存？</a:t>
            </a:r>
            <a:endParaRPr lang="en-US" altLang="zh-CN" sz="2400" dirty="0" smtClean="0">
              <a:latin typeface="+mn-ea"/>
            </a:endParaRPr>
          </a:p>
          <a:p>
            <a:pPr marL="381000"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模板缓存的功能是允许动态地决定是否将某个像素写入后台缓存中。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如何进行模板测试？</a:t>
            </a:r>
            <a:endParaRPr lang="en-US" altLang="zh-CN" sz="2400" dirty="0" smtClean="0">
              <a:latin typeface="+mn-ea"/>
            </a:endParaRPr>
          </a:p>
          <a:p>
            <a:pPr marL="381000"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利用参考值和模板值进行比较，比较成功即通过测试，反之则不通过测试。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如何利用模板缓存绘制镜中箱子？</a:t>
            </a:r>
            <a:endParaRPr lang="en-US" altLang="zh-CN" sz="2400" dirty="0" smtClean="0">
              <a:latin typeface="+mn-ea"/>
            </a:endParaRPr>
          </a:p>
          <a:p>
            <a:pPr marL="381000"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绘制箱子、地板和墙→标记镜子区域→绘制镜中箱子和地板→绘制半透明玻璃。</a:t>
            </a:r>
          </a:p>
        </p:txBody>
      </p:sp>
      <p:sp>
        <p:nvSpPr>
          <p:cNvPr id="9220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开始之前</a:t>
            </a:r>
          </a:p>
        </p:txBody>
      </p:sp>
      <p:sp>
        <p:nvSpPr>
          <p:cNvPr id="10243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5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064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</a:rPr>
              <a:t>大家是否玩过第一人称射击游戏？</a:t>
            </a:r>
            <a:endParaRPr lang="en-US" altLang="zh-CN" sz="2000" b="0" dirty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</a:rPr>
              <a:t>游戏中以玩家的视角来观察场景，游戏人物可以在游戏中</a:t>
            </a:r>
            <a:r>
              <a:rPr lang="zh-CN" altLang="zh-CN" sz="2000" dirty="0">
                <a:latin typeface="+mn-ea"/>
              </a:rPr>
              <a:t>前进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后退，左移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右移，上升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下降，上仰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下俯，左转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右转</a:t>
            </a:r>
            <a:r>
              <a:rPr lang="zh-CN" altLang="en-US" sz="2000" dirty="0">
                <a:latin typeface="+mn-ea"/>
              </a:rPr>
              <a:t>，左翻滚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右翻滚</a:t>
            </a:r>
            <a:endParaRPr lang="zh-CN" altLang="zh-CN" sz="2000" dirty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 dirty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 dirty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 dirty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400" b="0" dirty="0"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</p:txBody>
      </p:sp>
      <p:pic>
        <p:nvPicPr>
          <p:cNvPr id="10245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32138"/>
            <a:ext cx="5040313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23963" y="5946775"/>
            <a:ext cx="5400675" cy="719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zh-CN" sz="2400" smtClean="0">
                <a:solidFill>
                  <a:srgbClr val="FFFFFF"/>
                </a:solidFill>
                <a:latin typeface="+mn-ea"/>
              </a:rPr>
              <a:t>人物视角移动的是如何实现的？</a:t>
            </a:r>
            <a:endParaRPr lang="zh-CN" altLang="en-US" sz="2400" smtClean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  <a:ea typeface="+mn-ea"/>
              </a:rPr>
              <a:t>本章任务</a:t>
            </a:r>
            <a:r>
              <a:rPr lang="en-US" altLang="zh-CN" smtClean="0">
                <a:latin typeface="+mn-ea"/>
                <a:ea typeface="+mn-ea"/>
              </a:rPr>
              <a:t>——</a:t>
            </a:r>
            <a:r>
              <a:rPr lang="zh-CN" altLang="en-US" smtClean="0">
                <a:latin typeface="+mn-ea"/>
                <a:ea typeface="+mn-ea"/>
              </a:rPr>
              <a:t>灵活摄像机</a:t>
            </a:r>
          </a:p>
        </p:txBody>
      </p:sp>
      <p:sp>
        <p:nvSpPr>
          <p:cNvPr id="12291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6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92" name="Rectangle 3"/>
          <p:cNvSpPr txBox="1">
            <a:spLocks noChangeArrowheads="1"/>
          </p:cNvSpPr>
          <p:nvPr/>
        </p:nvSpPr>
        <p:spPr bwMode="auto">
          <a:xfrm>
            <a:off x="107950" y="1052513"/>
            <a:ext cx="8064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75000"/>
              </a:lnSpc>
            </a:pPr>
            <a:r>
              <a:rPr lang="zh-CN" altLang="zh-CN" sz="2000" b="0">
                <a:latin typeface="+mn-ea"/>
              </a:rPr>
              <a:t>在第一人称游戏中，可以将人眼看做是虚拟摄像机，因此视角的移动</a:t>
            </a:r>
            <a:r>
              <a:rPr lang="zh-CN" altLang="en-US" sz="2000" b="0">
                <a:latin typeface="+mn-ea"/>
              </a:rPr>
              <a:t>就是</a:t>
            </a:r>
            <a:r>
              <a:rPr lang="zh-CN" altLang="zh-CN" sz="2000" b="0">
                <a:latin typeface="+mn-ea"/>
              </a:rPr>
              <a:t>虚拟摄像机的移动。</a:t>
            </a:r>
            <a:endParaRPr lang="en-US" altLang="zh-CN" sz="2000" b="0">
              <a:latin typeface="+mn-ea"/>
            </a:endParaRPr>
          </a:p>
          <a:p>
            <a:pPr algn="just">
              <a:lnSpc>
                <a:spcPct val="175000"/>
              </a:lnSpc>
            </a:pPr>
            <a:r>
              <a:rPr lang="zh-CN" altLang="en-US" sz="2000" b="0">
                <a:latin typeface="+mn-ea"/>
              </a:rPr>
              <a:t>本章任务就是</a:t>
            </a:r>
            <a:r>
              <a:rPr lang="zh-CN" altLang="zh-CN" sz="2000" b="0">
                <a:latin typeface="+mn-ea"/>
              </a:rPr>
              <a:t>在第十章程序的基础上加入灵活摄像</a:t>
            </a:r>
            <a:r>
              <a:rPr lang="zh-CN" altLang="en-US" sz="2000" b="0">
                <a:latin typeface="+mn-ea"/>
              </a:rPr>
              <a:t>机</a:t>
            </a:r>
            <a:r>
              <a:rPr lang="zh-CN" altLang="zh-CN" sz="2000" b="0">
                <a:latin typeface="+mn-ea"/>
              </a:rPr>
              <a:t>，可以通过键盘按键控制摄像头进行前进</a:t>
            </a:r>
            <a:r>
              <a:rPr lang="en-US" altLang="zh-CN" sz="2000" b="0">
                <a:latin typeface="+mn-ea"/>
              </a:rPr>
              <a:t>/</a:t>
            </a:r>
            <a:r>
              <a:rPr lang="zh-CN" altLang="zh-CN" sz="2000" b="0">
                <a:latin typeface="+mn-ea"/>
              </a:rPr>
              <a:t>后退，左移</a:t>
            </a:r>
            <a:r>
              <a:rPr lang="en-US" altLang="zh-CN" sz="2000" b="0">
                <a:latin typeface="+mn-ea"/>
              </a:rPr>
              <a:t>/</a:t>
            </a:r>
            <a:r>
              <a:rPr lang="zh-CN" altLang="zh-CN" sz="2000" b="0">
                <a:latin typeface="+mn-ea"/>
              </a:rPr>
              <a:t>右移，上升</a:t>
            </a:r>
            <a:r>
              <a:rPr lang="en-US" altLang="zh-CN" sz="2000" b="0">
                <a:latin typeface="+mn-ea"/>
              </a:rPr>
              <a:t>/</a:t>
            </a:r>
            <a:r>
              <a:rPr lang="zh-CN" altLang="zh-CN" sz="2000" b="0">
                <a:latin typeface="+mn-ea"/>
              </a:rPr>
              <a:t>下降，上仰</a:t>
            </a:r>
            <a:r>
              <a:rPr lang="en-US" altLang="zh-CN" sz="2000" b="0">
                <a:latin typeface="+mn-ea"/>
              </a:rPr>
              <a:t>/</a:t>
            </a:r>
            <a:r>
              <a:rPr lang="zh-CN" altLang="zh-CN" sz="2000" b="0">
                <a:latin typeface="+mn-ea"/>
              </a:rPr>
              <a:t>下俯，左转</a:t>
            </a:r>
            <a:r>
              <a:rPr lang="en-US" altLang="zh-CN" sz="2000" b="0">
                <a:latin typeface="+mn-ea"/>
              </a:rPr>
              <a:t>/</a:t>
            </a:r>
            <a:r>
              <a:rPr lang="zh-CN" altLang="zh-CN" sz="2000" b="0">
                <a:latin typeface="+mn-ea"/>
              </a:rPr>
              <a:t>右转等动作</a:t>
            </a:r>
            <a:endParaRPr lang="en-US" altLang="zh-CN" sz="2000" b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>
              <a:latin typeface="+mn-ea"/>
            </a:endParaRPr>
          </a:p>
          <a:p>
            <a:pPr algn="just">
              <a:lnSpc>
                <a:spcPct val="175000"/>
              </a:lnSpc>
              <a:buFont typeface="Wingdings" panose="05000000000000000000" pitchFamily="2" charset="2"/>
              <a:buNone/>
            </a:pPr>
            <a:endParaRPr lang="en-US" altLang="zh-CN" sz="2000" b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400" b="0">
              <a:latin typeface="+mn-ea"/>
            </a:endParaRPr>
          </a:p>
          <a:p>
            <a:pPr lvl="1"/>
            <a:endParaRPr lang="zh-CN" altLang="en-US" sz="2400">
              <a:latin typeface="+mn-ea"/>
            </a:endParaRPr>
          </a:p>
        </p:txBody>
      </p:sp>
      <p:pic>
        <p:nvPicPr>
          <p:cNvPr id="12293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28797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933825"/>
            <a:ext cx="29511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3725" y="6237288"/>
            <a:ext cx="30607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ea"/>
              </a:rPr>
              <a:t>摄像机位于场景斜前方</a:t>
            </a:r>
          </a:p>
        </p:txBody>
      </p:sp>
      <p:sp>
        <p:nvSpPr>
          <p:cNvPr id="11" name="矩形 10"/>
          <p:cNvSpPr/>
          <p:nvPr/>
        </p:nvSpPr>
        <p:spPr>
          <a:xfrm>
            <a:off x="4356100" y="6237288"/>
            <a:ext cx="30607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ea"/>
              </a:rPr>
              <a:t>摄像移动到了场景后方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回顾虚拟摄像机的创建</a:t>
            </a: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14339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7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250825" y="1125538"/>
            <a:ext cx="806608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>
                <a:latin typeface="+mn-ea"/>
              </a:rPr>
              <a:t>要建立虚拟摄像机，我们需要一个观察矩阵</a:t>
            </a:r>
            <a:r>
              <a:rPr lang="zh-CN" altLang="en-US" sz="2000" b="0">
                <a:latin typeface="+mn-ea"/>
              </a:rPr>
              <a:t>，</a:t>
            </a:r>
            <a:r>
              <a:rPr lang="zh-CN" altLang="zh-CN" sz="2000" b="0">
                <a:latin typeface="+mn-ea"/>
              </a:rPr>
              <a:t>产生观察矩阵的函数是：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XMFINLINE XMMATRIX  XMMatrixLookAtLH(</a:t>
            </a:r>
            <a:endParaRPr lang="zh-CN" altLang="zh-CN" sz="2000" b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    FXMVECTOR P,</a:t>
            </a:r>
            <a:endParaRPr lang="zh-CN" altLang="zh-CN" sz="2000" b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    FXMVECTOR T,</a:t>
            </a:r>
            <a:endParaRPr lang="zh-CN" altLang="zh-CN" sz="2000" b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    FXMVECTOR Up</a:t>
            </a:r>
            <a:endParaRPr lang="zh-CN" altLang="zh-CN" sz="2000" b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);</a:t>
            </a:r>
            <a:endParaRPr lang="zh-CN" altLang="zh-CN" sz="2000" b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+mn-ea"/>
              </a:rPr>
              <a:t>P</a:t>
            </a:r>
            <a:r>
              <a:rPr lang="zh-CN" altLang="zh-CN" sz="2000" b="0">
                <a:latin typeface="+mn-ea"/>
              </a:rPr>
              <a:t>：摄像机在世界坐标系的位置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+mn-ea"/>
              </a:rPr>
              <a:t>T</a:t>
            </a:r>
            <a:r>
              <a:rPr lang="zh-CN" altLang="zh-CN" sz="2000" b="0">
                <a:latin typeface="+mn-ea"/>
              </a:rPr>
              <a:t>：设置摄像机的观察点，就是摄象机对着一个地方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+mn-ea"/>
              </a:rPr>
              <a:t>Up</a:t>
            </a:r>
            <a:r>
              <a:rPr lang="zh-CN" altLang="zh-CN" sz="2000" b="0">
                <a:latin typeface="+mn-ea"/>
              </a:rPr>
              <a:t>：设置摄像机的向“上”方向的向量，通常设</a:t>
            </a:r>
            <a:r>
              <a:rPr lang="en-US" altLang="zh-CN" sz="2000" b="0">
                <a:latin typeface="+mn-ea"/>
              </a:rPr>
              <a:t>Y</a:t>
            </a:r>
            <a:r>
              <a:rPr lang="zh-CN" altLang="zh-CN" sz="2000" b="0">
                <a:latin typeface="+mn-ea"/>
              </a:rPr>
              <a:t>轴正方向为上方向，即取值为（</a:t>
            </a:r>
            <a:r>
              <a:rPr lang="en-US" altLang="zh-CN" sz="2000" b="0">
                <a:latin typeface="+mn-ea"/>
              </a:rPr>
              <a:t>0</a:t>
            </a:r>
            <a:r>
              <a:rPr lang="zh-CN" altLang="zh-CN" sz="2000" b="0">
                <a:latin typeface="+mn-ea"/>
              </a:rPr>
              <a:t>，</a:t>
            </a:r>
            <a:r>
              <a:rPr lang="en-US" altLang="zh-CN" sz="2000" b="0">
                <a:latin typeface="+mn-ea"/>
              </a:rPr>
              <a:t>1</a:t>
            </a:r>
            <a:r>
              <a:rPr lang="zh-CN" altLang="zh-CN" sz="2000" b="0">
                <a:latin typeface="+mn-ea"/>
              </a:rPr>
              <a:t>，</a:t>
            </a:r>
            <a:r>
              <a:rPr lang="en-US" altLang="zh-CN" sz="2000" b="0">
                <a:latin typeface="+mn-ea"/>
              </a:rPr>
              <a:t>0</a:t>
            </a:r>
            <a:r>
              <a:rPr lang="zh-CN" altLang="zh-CN" sz="2000" b="0">
                <a:latin typeface="+mn-ea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回顾虚拟摄像机的创建</a:t>
            </a: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16387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8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222250" y="1200150"/>
            <a:ext cx="8064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>
                <a:latin typeface="+mn-ea"/>
              </a:rPr>
              <a:t>为了便于理解，这里引入</a:t>
            </a:r>
            <a:r>
              <a:rPr lang="en-US" altLang="zh-CN" sz="2000" b="0">
                <a:latin typeface="+mn-ea"/>
              </a:rPr>
              <a:t>Look</a:t>
            </a:r>
            <a:r>
              <a:rPr lang="zh-CN" altLang="zh-CN" sz="2000" b="0">
                <a:latin typeface="+mn-ea"/>
              </a:rPr>
              <a:t>向量和</a:t>
            </a:r>
            <a:r>
              <a:rPr lang="en-US" altLang="zh-CN" sz="2000" b="0">
                <a:latin typeface="+mn-ea"/>
              </a:rPr>
              <a:t>Right</a:t>
            </a:r>
            <a:r>
              <a:rPr lang="zh-CN" altLang="zh-CN" sz="2000" b="0">
                <a:latin typeface="+mn-ea"/>
              </a:rPr>
              <a:t>向量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Look</a:t>
            </a:r>
            <a:r>
              <a:rPr lang="zh-CN" altLang="zh-CN" sz="2000" b="0">
                <a:latin typeface="+mn-ea"/>
              </a:rPr>
              <a:t>是摄像机所朝向的方向，即</a:t>
            </a:r>
            <a:r>
              <a:rPr lang="en-US" altLang="zh-CN" sz="2000" b="0">
                <a:latin typeface="+mn-ea"/>
              </a:rPr>
              <a:t>P – T</a:t>
            </a:r>
            <a:r>
              <a:rPr lang="zh-CN" altLang="zh-CN" sz="2000" b="0">
                <a:latin typeface="+mn-ea"/>
              </a:rPr>
              <a:t>得到的向量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latin typeface="+mn-ea"/>
              </a:rPr>
              <a:t>Right</a:t>
            </a:r>
            <a:r>
              <a:rPr lang="zh-CN" altLang="zh-CN" sz="2000" b="0">
                <a:latin typeface="+mn-ea"/>
              </a:rPr>
              <a:t>是通过</a:t>
            </a:r>
            <a:r>
              <a:rPr lang="en-US" altLang="zh-CN" sz="2000" b="0">
                <a:latin typeface="+mn-ea"/>
              </a:rPr>
              <a:t>P</a:t>
            </a:r>
            <a:r>
              <a:rPr lang="zh-CN" altLang="zh-CN" sz="2000" b="0">
                <a:latin typeface="+mn-ea"/>
              </a:rPr>
              <a:t>点并垂直于</a:t>
            </a:r>
            <a:r>
              <a:rPr lang="en-US" altLang="zh-CN" sz="2000" b="0">
                <a:latin typeface="+mn-ea"/>
              </a:rPr>
              <a:t>Up</a:t>
            </a:r>
            <a:r>
              <a:rPr lang="zh-CN" altLang="zh-CN" sz="2000" b="0">
                <a:latin typeface="+mn-ea"/>
              </a:rPr>
              <a:t>和</a:t>
            </a:r>
            <a:r>
              <a:rPr lang="en-US" altLang="zh-CN" sz="2000" b="0">
                <a:latin typeface="+mn-ea"/>
              </a:rPr>
              <a:t>Look</a:t>
            </a:r>
            <a:r>
              <a:rPr lang="zh-CN" altLang="zh-CN" sz="2000" b="0">
                <a:latin typeface="+mn-ea"/>
              </a:rPr>
              <a:t>所组成的平面的一个方向向量。</a:t>
            </a:r>
          </a:p>
        </p:txBody>
      </p:sp>
      <p:grpSp>
        <p:nvGrpSpPr>
          <p:cNvPr id="16389" name="组合 53"/>
          <p:cNvGrpSpPr>
            <a:grpSpLocks/>
          </p:cNvGrpSpPr>
          <p:nvPr/>
        </p:nvGrpSpPr>
        <p:grpSpPr bwMode="auto">
          <a:xfrm>
            <a:off x="1979613" y="2997200"/>
            <a:ext cx="4713287" cy="3470275"/>
            <a:chOff x="2483768" y="2852936"/>
            <a:chExt cx="4713162" cy="3471085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483768" y="5652352"/>
              <a:ext cx="3384460" cy="5398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555203" y="4437631"/>
              <a:ext cx="2114494" cy="172760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3129863" y="3140341"/>
              <a:ext cx="1588" cy="316939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5347542" y="4490031"/>
              <a:ext cx="104137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347542" y="3923161"/>
              <a:ext cx="917551" cy="56687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347542" y="3543660"/>
              <a:ext cx="9525" cy="93525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3923592" y="5042610"/>
              <a:ext cx="1423950" cy="2699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4495077" y="5056900"/>
              <a:ext cx="861990" cy="63832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5345954" y="4475740"/>
              <a:ext cx="11113" cy="55575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318968" y="4463037"/>
              <a:ext cx="44449" cy="4604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868228" y="4102591"/>
              <a:ext cx="46036" cy="46048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91724" y="2852936"/>
              <a:ext cx="358765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Y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36322" y="4145463"/>
              <a:ext cx="360352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Z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68228" y="5477687"/>
              <a:ext cx="360352" cy="433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X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082239" y="5695224"/>
              <a:ext cx="358765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0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53852" y="4245499"/>
              <a:ext cx="358765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P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15822" y="3773901"/>
              <a:ext cx="360353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T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477517" y="5892120"/>
              <a:ext cx="1850976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1800" b="0" smtClean="0">
                  <a:solidFill>
                    <a:srgbClr val="000000"/>
                  </a:solidFill>
                  <a:latin typeface="+mn-ea"/>
                </a:rPr>
                <a:t>世界坐标系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925278" y="4440807"/>
              <a:ext cx="1850976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1600" b="0" smtClean="0">
                  <a:solidFill>
                    <a:srgbClr val="000000"/>
                  </a:solidFill>
                  <a:latin typeface="+mn-ea"/>
                </a:rPr>
                <a:t>观察坐标系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53852" y="3175274"/>
              <a:ext cx="536561" cy="433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Up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382565" y="4293135"/>
              <a:ext cx="814365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Right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200006" y="3580181"/>
              <a:ext cx="814366" cy="431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Look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111750" y="5033963"/>
            <a:ext cx="3348038" cy="1668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1800" b="0" dirty="0" smtClean="0">
                <a:solidFill>
                  <a:srgbClr val="FFFFFF"/>
                </a:solidFill>
                <a:latin typeface="+mn-ea"/>
              </a:rPr>
              <a:t>灵活摄像</a:t>
            </a:r>
            <a:r>
              <a:rPr lang="zh-CN" altLang="en-US" sz="1800" b="0" dirty="0" smtClean="0">
                <a:solidFill>
                  <a:srgbClr val="FFFFFF"/>
                </a:solidFill>
                <a:latin typeface="+mn-ea"/>
              </a:rPr>
              <a:t>机</a:t>
            </a:r>
            <a:r>
              <a:rPr lang="zh-CN" altLang="zh-CN" sz="1800" b="0" dirty="0" smtClean="0">
                <a:solidFill>
                  <a:srgbClr val="FFFFFF"/>
                </a:solidFill>
                <a:latin typeface="+mn-ea"/>
              </a:rPr>
              <a:t>就是不断调整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zh-CN" altLang="zh-CN" sz="1800" b="0" dirty="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T</a:t>
            </a:r>
            <a:r>
              <a:rPr lang="zh-CN" altLang="zh-CN" sz="1800" b="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Up</a:t>
            </a:r>
            <a:r>
              <a:rPr lang="zh-CN" altLang="zh-CN" sz="1800" b="0" dirty="0" smtClean="0">
                <a:solidFill>
                  <a:srgbClr val="FFFFFF"/>
                </a:solidFill>
                <a:latin typeface="+mn-ea"/>
              </a:rPr>
              <a:t>这</a:t>
            </a:r>
            <a:r>
              <a:rPr lang="en-US" altLang="zh-CN" sz="1800" b="0" dirty="0" smtClean="0">
                <a:solidFill>
                  <a:srgbClr val="FFFFFF"/>
                </a:solidFill>
                <a:latin typeface="+mn-ea"/>
              </a:rPr>
              <a:t>3</a:t>
            </a:r>
            <a:r>
              <a:rPr lang="zh-CN" altLang="zh-CN" sz="1800" b="0" dirty="0" smtClean="0">
                <a:solidFill>
                  <a:srgbClr val="FFFFFF"/>
                </a:solidFill>
                <a:latin typeface="+mn-ea"/>
              </a:rPr>
              <a:t>个向量，得到正确的观察矩阵，使得用户从摄像机的角度看到不同的场景。</a:t>
            </a:r>
            <a:endParaRPr lang="zh-CN" altLang="en-US" sz="1800" b="0" dirty="0" smtClean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虚拟摄像机的</a:t>
            </a:r>
            <a:r>
              <a:rPr lang="zh-CN" altLang="en-US" smtClean="0">
                <a:latin typeface="+mn-ea"/>
                <a:ea typeface="+mn-ea"/>
              </a:rPr>
              <a:t>运动</a:t>
            </a:r>
          </a:p>
        </p:txBody>
      </p:sp>
      <p:sp>
        <p:nvSpPr>
          <p:cNvPr id="18435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9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2250" y="1200150"/>
            <a:ext cx="603885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+mn-ea"/>
              </a:rPr>
              <a:t>根据上面提到的</a:t>
            </a:r>
            <a:r>
              <a:rPr lang="en-US" altLang="zh-CN" sz="2000" dirty="0">
                <a:latin typeface="+mn-ea"/>
              </a:rPr>
              <a:t>P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T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Up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Look</a:t>
            </a:r>
            <a:r>
              <a:rPr lang="zh-CN" altLang="zh-CN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Right</a:t>
            </a:r>
            <a:r>
              <a:rPr lang="zh-CN" altLang="zh-CN" sz="2000" dirty="0">
                <a:latin typeface="+mn-ea"/>
              </a:rPr>
              <a:t>，思考下列摄像机运动的实质是什么</a:t>
            </a:r>
            <a:r>
              <a:rPr lang="zh-CN" altLang="en-US" sz="2000" dirty="0">
                <a:latin typeface="+mn-ea"/>
              </a:rPr>
              <a:t>？</a:t>
            </a:r>
            <a:endParaRPr lang="zh-CN" altLang="zh-CN" sz="2000" dirty="0">
              <a:latin typeface="+mn-ea"/>
            </a:endParaRP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前进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zh-CN" sz="2000" dirty="0">
                <a:latin typeface="+mn-ea"/>
              </a:rPr>
              <a:t>后退</a:t>
            </a: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左右移动</a:t>
            </a: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上下移动</a:t>
            </a: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左右转头</a:t>
            </a: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上仰下俯</a:t>
            </a:r>
          </a:p>
          <a:p>
            <a:pPr lvl="1">
              <a:lnSpc>
                <a:spcPct val="175000"/>
              </a:lnSpc>
            </a:pPr>
            <a:r>
              <a:rPr lang="zh-CN" altLang="zh-CN" sz="2000" dirty="0">
                <a:latin typeface="+mn-ea"/>
              </a:rPr>
              <a:t>左右翻滚</a:t>
            </a:r>
          </a:p>
        </p:txBody>
      </p:sp>
      <p:grpSp>
        <p:nvGrpSpPr>
          <p:cNvPr id="18437" name="组合 1"/>
          <p:cNvGrpSpPr>
            <a:grpSpLocks/>
          </p:cNvGrpSpPr>
          <p:nvPr/>
        </p:nvGrpSpPr>
        <p:grpSpPr bwMode="auto">
          <a:xfrm>
            <a:off x="6516688" y="1030288"/>
            <a:ext cx="2270125" cy="1697037"/>
            <a:chOff x="5662253" y="2701732"/>
            <a:chExt cx="2271153" cy="169748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6084719" y="4014937"/>
              <a:ext cx="1040283" cy="158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6084719" y="3448052"/>
              <a:ext cx="917991" cy="56688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6084719" y="3068540"/>
              <a:ext cx="7941" cy="93687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6054543" y="3989531"/>
              <a:ext cx="46059" cy="4605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04066" y="3629075"/>
              <a:ext cx="46059" cy="4604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689252" y="3770399"/>
              <a:ext cx="360526" cy="431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P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53128" y="3300376"/>
              <a:ext cx="358937" cy="431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T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62253" y="3967300"/>
              <a:ext cx="1850274" cy="431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zh-CN" altLang="en-US" sz="1600" smtClean="0">
                  <a:solidFill>
                    <a:srgbClr val="000000"/>
                  </a:solidFill>
                  <a:latin typeface="+mn-ea"/>
                </a:rPr>
                <a:t>观察坐标系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689252" y="2701732"/>
              <a:ext cx="538407" cy="431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Up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118649" y="3818036"/>
              <a:ext cx="814757" cy="433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Right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36005" y="3105062"/>
              <a:ext cx="814756" cy="431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mtClean="0">
                  <a:solidFill>
                    <a:srgbClr val="000000"/>
                  </a:solidFill>
                  <a:latin typeface="+mn-ea"/>
                </a:rPr>
                <a:t>Look</a:t>
              </a:r>
              <a:endParaRPr lang="zh-CN" altLang="en-US" smtClean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4" name="右箭头 3"/>
          <p:cNvSpPr/>
          <p:nvPr/>
        </p:nvSpPr>
        <p:spPr>
          <a:xfrm>
            <a:off x="2484438" y="2389188"/>
            <a:ext cx="57467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484438" y="3001963"/>
            <a:ext cx="57467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2484438" y="3584575"/>
            <a:ext cx="57467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2489200" y="4745038"/>
            <a:ext cx="57467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2484438" y="4171950"/>
            <a:ext cx="57467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2484438" y="5341938"/>
            <a:ext cx="574675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2150" y="2895600"/>
            <a:ext cx="2817813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smtClean="0">
                <a:latin typeface="+mn-ea"/>
              </a:rPr>
              <a:t>P</a:t>
            </a:r>
            <a:r>
              <a:rPr lang="zh-CN" altLang="en-US" sz="2000" b="0" smtClean="0">
                <a:latin typeface="+mn-ea"/>
              </a:rPr>
              <a:t>点</a:t>
            </a:r>
            <a:r>
              <a:rPr lang="zh-CN" altLang="zh-CN" sz="2000" b="0" smtClean="0">
                <a:latin typeface="+mn-ea"/>
              </a:rPr>
              <a:t>沿着</a:t>
            </a:r>
            <a:r>
              <a:rPr lang="en-US" altLang="zh-CN" sz="2000" b="0" smtClean="0">
                <a:latin typeface="+mn-ea"/>
              </a:rPr>
              <a:t>Right</a:t>
            </a:r>
            <a:r>
              <a:rPr lang="zh-CN" altLang="zh-CN" sz="2000" b="0" smtClean="0">
                <a:latin typeface="+mn-ea"/>
              </a:rPr>
              <a:t>方向平移</a:t>
            </a:r>
            <a:endParaRPr lang="zh-CN" altLang="en-US" sz="2000" b="0" smtClean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21038" y="2233613"/>
            <a:ext cx="2817812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smtClean="0">
                <a:latin typeface="+mn-ea"/>
              </a:rPr>
              <a:t>P</a:t>
            </a:r>
            <a:r>
              <a:rPr lang="zh-CN" altLang="en-US" sz="2000" b="0" smtClean="0">
                <a:latin typeface="+mn-ea"/>
              </a:rPr>
              <a:t>点</a:t>
            </a:r>
            <a:r>
              <a:rPr lang="zh-CN" altLang="zh-CN" sz="2000" b="0" smtClean="0">
                <a:latin typeface="+mn-ea"/>
              </a:rPr>
              <a:t>沿着</a:t>
            </a:r>
            <a:r>
              <a:rPr lang="en-US" altLang="zh-CN" sz="2000" b="0" smtClean="0">
                <a:latin typeface="+mn-ea"/>
              </a:rPr>
              <a:t>Look</a:t>
            </a:r>
            <a:r>
              <a:rPr lang="zh-CN" altLang="zh-CN" sz="2000" b="0" smtClean="0">
                <a:latin typeface="+mn-ea"/>
              </a:rPr>
              <a:t>方向平移</a:t>
            </a:r>
            <a:endParaRPr lang="zh-CN" altLang="en-US" sz="2000" b="0" smtClean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86100" y="3508375"/>
            <a:ext cx="2819400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smtClean="0">
                <a:latin typeface="+mn-ea"/>
              </a:rPr>
              <a:t>P</a:t>
            </a:r>
            <a:r>
              <a:rPr lang="zh-CN" altLang="en-US" sz="2000" b="0" smtClean="0">
                <a:latin typeface="+mn-ea"/>
              </a:rPr>
              <a:t>点</a:t>
            </a:r>
            <a:r>
              <a:rPr lang="zh-CN" altLang="zh-CN" sz="2000" b="0" smtClean="0">
                <a:latin typeface="+mn-ea"/>
              </a:rPr>
              <a:t>沿着</a:t>
            </a:r>
            <a:r>
              <a:rPr lang="en-US" altLang="zh-CN" sz="2000" b="0" smtClean="0">
                <a:latin typeface="+mn-ea"/>
              </a:rPr>
              <a:t>Up</a:t>
            </a:r>
            <a:r>
              <a:rPr lang="zh-CN" altLang="zh-CN" sz="2000" b="0" smtClean="0">
                <a:latin typeface="+mn-ea"/>
              </a:rPr>
              <a:t>方向平移</a:t>
            </a:r>
            <a:endParaRPr lang="zh-CN" altLang="en-US" sz="2000" b="0" smtClean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6275" y="4065588"/>
            <a:ext cx="2817813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smtClean="0">
                <a:latin typeface="+mn-ea"/>
              </a:rPr>
              <a:t>T</a:t>
            </a:r>
            <a:r>
              <a:rPr lang="zh-CN" altLang="en-US" sz="2000" b="0" smtClean="0">
                <a:latin typeface="+mn-ea"/>
              </a:rPr>
              <a:t>点绕</a:t>
            </a:r>
            <a:r>
              <a:rPr lang="zh-CN" altLang="zh-CN" sz="2000" b="0" smtClean="0">
                <a:latin typeface="+mn-ea"/>
              </a:rPr>
              <a:t>着</a:t>
            </a:r>
            <a:r>
              <a:rPr lang="en-US" altLang="zh-CN" sz="2000" b="0" smtClean="0">
                <a:latin typeface="+mn-ea"/>
              </a:rPr>
              <a:t>Up</a:t>
            </a:r>
            <a:r>
              <a:rPr lang="zh-CN" altLang="en-US" sz="2000" b="0" smtClean="0">
                <a:latin typeface="+mn-ea"/>
              </a:rPr>
              <a:t>所在轴旋转</a:t>
            </a:r>
          </a:p>
        </p:txBody>
      </p:sp>
      <p:sp>
        <p:nvSpPr>
          <p:cNvPr id="40" name="矩形 39"/>
          <p:cNvSpPr/>
          <p:nvPr/>
        </p:nvSpPr>
        <p:spPr>
          <a:xfrm>
            <a:off x="3255962" y="5233988"/>
            <a:ext cx="3260725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dirty="0" smtClean="0">
                <a:latin typeface="+mn-ea"/>
              </a:rPr>
              <a:t>Up</a:t>
            </a:r>
            <a:r>
              <a:rPr lang="zh-CN" altLang="en-US" sz="2000" b="0" dirty="0" smtClean="0">
                <a:latin typeface="+mn-ea"/>
              </a:rPr>
              <a:t>轴绕</a:t>
            </a:r>
            <a:r>
              <a:rPr lang="zh-CN" altLang="zh-CN" sz="2000" b="0" dirty="0" smtClean="0">
                <a:latin typeface="+mn-ea"/>
              </a:rPr>
              <a:t>着</a:t>
            </a:r>
            <a:r>
              <a:rPr lang="en-US" altLang="zh-CN" sz="2000" b="0" dirty="0" smtClean="0">
                <a:latin typeface="+mn-ea"/>
              </a:rPr>
              <a:t>Look</a:t>
            </a:r>
            <a:r>
              <a:rPr lang="zh-CN" altLang="en-US" sz="2000" b="0" dirty="0" smtClean="0">
                <a:latin typeface="+mn-ea"/>
              </a:rPr>
              <a:t>所在轴旋转</a:t>
            </a:r>
          </a:p>
        </p:txBody>
      </p:sp>
      <p:sp>
        <p:nvSpPr>
          <p:cNvPr id="41" name="矩形 40"/>
          <p:cNvSpPr/>
          <p:nvPr/>
        </p:nvSpPr>
        <p:spPr>
          <a:xfrm>
            <a:off x="3241675" y="4651375"/>
            <a:ext cx="3089275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dirty="0" smtClean="0">
                <a:latin typeface="+mn-ea"/>
              </a:rPr>
              <a:t>T</a:t>
            </a:r>
            <a:r>
              <a:rPr lang="zh-CN" altLang="en-US" sz="2000" b="0" dirty="0" smtClean="0">
                <a:latin typeface="+mn-ea"/>
              </a:rPr>
              <a:t>点绕</a:t>
            </a:r>
            <a:r>
              <a:rPr lang="zh-CN" altLang="zh-CN" sz="2000" b="0" dirty="0" smtClean="0">
                <a:latin typeface="+mn-ea"/>
              </a:rPr>
              <a:t>着</a:t>
            </a:r>
            <a:r>
              <a:rPr lang="en-US" altLang="zh-CN" sz="2000" b="0" dirty="0" smtClean="0">
                <a:latin typeface="+mn-ea"/>
              </a:rPr>
              <a:t>Right</a:t>
            </a:r>
            <a:r>
              <a:rPr lang="zh-CN" altLang="en-US" sz="2000" b="0" dirty="0" smtClean="0">
                <a:latin typeface="+mn-ea"/>
              </a:rPr>
              <a:t>所在轴旋转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416675" y="4178300"/>
            <a:ext cx="173038" cy="1446213"/>
          </a:xfrm>
          <a:prstGeom prst="rightBrace">
            <a:avLst>
              <a:gd name="adj1" fmla="val 74622"/>
              <a:gd name="adj2" fmla="val 48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latin typeface="+mn-ea"/>
            </a:endParaRPr>
          </a:p>
        </p:txBody>
      </p:sp>
      <p:sp>
        <p:nvSpPr>
          <p:cNvPr id="43" name="右大括号 42"/>
          <p:cNvSpPr/>
          <p:nvPr/>
        </p:nvSpPr>
        <p:spPr>
          <a:xfrm>
            <a:off x="6411913" y="2481263"/>
            <a:ext cx="173037" cy="1446212"/>
          </a:xfrm>
          <a:prstGeom prst="rightBrace">
            <a:avLst>
              <a:gd name="adj1" fmla="val 74622"/>
              <a:gd name="adj2" fmla="val 48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24638" y="2928938"/>
            <a:ext cx="798512" cy="493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000" b="0" smtClean="0">
                <a:latin typeface="+mn-ea"/>
              </a:rPr>
              <a:t>平移</a:t>
            </a:r>
            <a:endParaRPr lang="zh-CN" altLang="en-US" sz="2000" b="0" smtClean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59563" y="4638675"/>
            <a:ext cx="798512" cy="49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smtClean="0">
                <a:latin typeface="+mn-ea"/>
              </a:rPr>
              <a:t>旋转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" grpId="0"/>
      <p:bldP spid="37" grpId="0"/>
      <p:bldP spid="38" grpId="0"/>
      <p:bldP spid="39" grpId="0"/>
      <p:bldP spid="40" grpId="0"/>
      <p:bldP spid="41" grpId="0"/>
      <p:bldP spid="6" grpId="0" animBg="1"/>
      <p:bldP spid="43" grpId="0" animBg="1"/>
      <p:bldP spid="45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heme/theme1.xml><?xml version="1.0" encoding="utf-8"?>
<a:theme xmlns:a="http://schemas.openxmlformats.org/drawingml/2006/main" name="ShowSoftDown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ShowSoftDown</Template>
  <TotalTime>12728</TotalTime>
  <Words>894</Words>
  <Application>Microsoft Office PowerPoint</Application>
  <PresentationFormat>全屏显示(4:3)</PresentationFormat>
  <Paragraphs>170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微软雅黑</vt:lpstr>
      <vt:lpstr>Verdana</vt:lpstr>
      <vt:lpstr>Arial</vt:lpstr>
      <vt:lpstr>Times New Roman</vt:lpstr>
      <vt:lpstr>楷体</vt:lpstr>
      <vt:lpstr>宋体</vt:lpstr>
      <vt:lpstr>Wingdings</vt:lpstr>
      <vt:lpstr>Gulim</vt:lpstr>
      <vt:lpstr>Calibri</vt:lpstr>
      <vt:lpstr>ShowSoftDown</vt:lpstr>
      <vt:lpstr>DirectX图形程序设计</vt:lpstr>
      <vt:lpstr>讲课内容</vt:lpstr>
      <vt:lpstr>第11章 灵活摄像机</vt:lpstr>
      <vt:lpstr>复习</vt:lpstr>
      <vt:lpstr>开始之前</vt:lpstr>
      <vt:lpstr>本章任务——灵活摄像机</vt:lpstr>
      <vt:lpstr>回顾虚拟摄像机的创建</vt:lpstr>
      <vt:lpstr>回顾虚拟摄像机的创建</vt:lpstr>
      <vt:lpstr>虚拟摄像机的运动</vt:lpstr>
      <vt:lpstr>前进/后退</vt:lpstr>
      <vt:lpstr>前进/后退</vt:lpstr>
      <vt:lpstr>练习1</vt:lpstr>
      <vt:lpstr>左右转头</vt:lpstr>
      <vt:lpstr>左右转头</vt:lpstr>
      <vt:lpstr>练习2</vt:lpstr>
      <vt:lpstr>小结</vt:lpstr>
      <vt:lpstr>课后作业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jiangzhuo</dc:creator>
  <cp:lastModifiedBy>黄 裕涛</cp:lastModifiedBy>
  <cp:revision>1219</cp:revision>
  <dcterms:created xsi:type="dcterms:W3CDTF">2009-08-15T02:56:59Z</dcterms:created>
  <dcterms:modified xsi:type="dcterms:W3CDTF">2019-01-08T08:39:30Z</dcterms:modified>
</cp:coreProperties>
</file>