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6"/>
  </p:notesMasterIdLst>
  <p:sldIdLst>
    <p:sldId id="339" r:id="rId2"/>
    <p:sldId id="362" r:id="rId3"/>
    <p:sldId id="340" r:id="rId4"/>
    <p:sldId id="348" r:id="rId5"/>
    <p:sldId id="349" r:id="rId6"/>
    <p:sldId id="358" r:id="rId7"/>
    <p:sldId id="385" r:id="rId8"/>
    <p:sldId id="365" r:id="rId9"/>
    <p:sldId id="376" r:id="rId10"/>
    <p:sldId id="386" r:id="rId11"/>
    <p:sldId id="387" r:id="rId12"/>
    <p:sldId id="388" r:id="rId13"/>
    <p:sldId id="389" r:id="rId14"/>
    <p:sldId id="381" r:id="rId15"/>
  </p:sldIdLst>
  <p:sldSz cx="9144000" cy="6858000" type="screen4x3"/>
  <p:notesSz cx="6858000" cy="9144000"/>
  <p:embeddedFontLst>
    <p:embeddedFont>
      <p:font typeface="微软雅黑" panose="020B0503020204020204" pitchFamily="34" charset="-122"/>
      <p:regular r:id="rId17"/>
      <p:bold r:id="rId18"/>
    </p:embeddedFont>
    <p:embeddedFont>
      <p:font typeface="Verdana" panose="020B0604030504040204" pitchFamily="34" charset="0"/>
      <p:regular r:id="rId19"/>
      <p:bold r:id="rId20"/>
      <p:italic r:id="rId21"/>
      <p:boldItalic r:id="rId22"/>
    </p:embeddedFont>
    <p:embeddedFont>
      <p:font typeface="Berlin Sans FB Demi" panose="020E0802020502020306" pitchFamily="34" charset="0"/>
      <p:bold r:id="rId23"/>
    </p:embeddedFont>
    <p:embeddedFont>
      <p:font typeface="Gulim" panose="02010600030101010101" charset="-127"/>
      <p:regular r:id="rId24"/>
    </p:embeddedFont>
    <p:embeddedFont>
      <p:font typeface="Calibri" panose="020F0502020204030204" pitchFamily="34" charset="0"/>
      <p:regular r:id="rId25"/>
      <p:bold r:id="rId26"/>
      <p:italic r:id="rId27"/>
      <p:boldItalic r:id="rId28"/>
    </p:embeddedFont>
  </p:embeddedFont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72FE4"/>
    <a:srgbClr val="EEE2ED"/>
    <a:srgbClr val="D650BC"/>
    <a:srgbClr val="565868"/>
    <a:srgbClr val="5F5F5F"/>
    <a:srgbClr val="80808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5636" autoAdjust="0"/>
  </p:normalViewPr>
  <p:slideViewPr>
    <p:cSldViewPr>
      <p:cViewPr varScale="1">
        <p:scale>
          <a:sx n="95" d="100"/>
          <a:sy n="95" d="100"/>
        </p:scale>
        <p:origin x="1061"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ED5310CA-5E27-48CA-A70C-BF906001E309}" type="datetimeFigureOut">
              <a:rPr lang="zh-CN" altLang="en-US"/>
              <a:pPr>
                <a:defRPr/>
              </a:pPr>
              <a:t>2019/1/5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hangingPunct="1">
              <a:defRPr sz="1200">
                <a:latin typeface="Arial" charset="0"/>
              </a:defRPr>
            </a:lvl1pPr>
          </a:lstStyle>
          <a:p>
            <a:pPr>
              <a:defRPr/>
            </a:pPr>
            <a:fld id="{A4040B74-53C4-4A65-A51F-E996E4596E4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F860A00-B37C-4B74-B683-3369F4A8B86F}" type="slidenum">
              <a:rPr lang="zh-CN" altLang="en-US" smtClean="0"/>
              <a:pPr/>
              <a:t>6</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E83620F-1BA9-4A4A-88B9-D4C04ABC0430}" type="slidenum">
              <a:rPr lang="zh-CN" altLang="en-US" smtClean="0"/>
              <a:pPr/>
              <a:t>7</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04EA84-AA79-4DBC-ABF6-2DC10D9D765C}" type="slidenum">
              <a:rPr lang="zh-CN" altLang="en-US" smtClean="0"/>
              <a:pPr/>
              <a:t>8</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8"/>
          <p:cNvSpPr>
            <a:spLocks noChangeArrowheads="1"/>
          </p:cNvSpPr>
          <p:nvPr/>
        </p:nvSpPr>
        <p:spPr bwMode="white">
          <a:xfrm>
            <a:off x="0" y="4638675"/>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5" name="Rectangle 19"/>
          <p:cNvSpPr>
            <a:spLocks noChangeArrowheads="1"/>
          </p:cNvSpPr>
          <p:nvPr/>
        </p:nvSpPr>
        <p:spPr bwMode="gray">
          <a:xfrm>
            <a:off x="0" y="2149475"/>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6" name="Freeform 20"/>
          <p:cNvSpPr>
            <a:spLocks/>
          </p:cNvSpPr>
          <p:nvPr/>
        </p:nvSpPr>
        <p:spPr bwMode="gray">
          <a:xfrm>
            <a:off x="-9525" y="2138363"/>
            <a:ext cx="9153525" cy="227171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8"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9"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grpSp>
        <p:nvGrpSpPr>
          <p:cNvPr id="10" name="Group 116"/>
          <p:cNvGrpSpPr>
            <a:grpSpLocks/>
          </p:cNvGrpSpPr>
          <p:nvPr/>
        </p:nvGrpSpPr>
        <p:grpSpPr bwMode="auto">
          <a:xfrm>
            <a:off x="190500" y="2324100"/>
            <a:ext cx="3276600" cy="3314700"/>
            <a:chOff x="120" y="1464"/>
            <a:chExt cx="2064" cy="2088"/>
          </a:xfrm>
        </p:grpSpPr>
        <p:sp>
          <p:nvSpPr>
            <p:cNvPr id="11"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smtClean="0">
                <a:latin typeface="Times New Roman" panose="02020603050405020304" pitchFamily="18" charset="0"/>
                <a:ea typeface="Gulim" charset="-127"/>
              </a:endParaRPr>
            </a:p>
          </p:txBody>
        </p:sp>
        <p:sp>
          <p:nvSpPr>
            <p:cNvPr id="12"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smtClean="0">
                <a:latin typeface="Times New Roman" panose="02020603050405020304" pitchFamily="18" charset="0"/>
                <a:ea typeface="Gulim" charset="-127"/>
              </a:endParaRPr>
            </a:p>
          </p:txBody>
        </p:sp>
        <p:sp>
          <p:nvSpPr>
            <p:cNvPr id="13"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smtClean="0">
                <a:latin typeface="Times New Roman" panose="02020603050405020304" pitchFamily="18" charset="0"/>
                <a:ea typeface="Gulim" charset="-127"/>
              </a:endParaRPr>
            </a:p>
          </p:txBody>
        </p:sp>
      </p:gr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r>
              <a:rPr lang="zh-CN" altLang="en-US" smtClean="0"/>
              <a:t>单击此处编辑母版标题样式</a:t>
            </a:r>
            <a:endParaRPr lang="en-US" altLang="zh-CN"/>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r>
              <a:rPr lang="zh-CN" altLang="en-US" smtClean="0"/>
              <a:t>单击此处编辑母版副标题样式</a:t>
            </a:r>
            <a:endParaRPr lang="en-US" altLang="zh-CN"/>
          </a:p>
        </p:txBody>
      </p:sp>
      <p:sp>
        <p:nvSpPr>
          <p:cNvPr id="14" name="Rectangle 4"/>
          <p:cNvSpPr>
            <a:spLocks noGrp="1" noChangeArrowheads="1"/>
          </p:cNvSpPr>
          <p:nvPr>
            <p:ph type="dt" sz="half" idx="10"/>
          </p:nvPr>
        </p:nvSpPr>
        <p:spPr/>
        <p:txBody>
          <a:bodyPr/>
          <a:lstStyle>
            <a:lvl1pPr>
              <a:defRPr sz="1400">
                <a:ea typeface="宋体" charset="-122"/>
              </a:defRPr>
            </a:lvl1pPr>
          </a:lstStyle>
          <a:p>
            <a:pPr>
              <a:defRPr/>
            </a:pPr>
            <a:r>
              <a:rPr lang="en-US" altLang="zh-CN"/>
              <a:t>2009.08.31</a:t>
            </a:r>
            <a:endParaRPr lang="zh-CN" altLang="zh-CN"/>
          </a:p>
        </p:txBody>
      </p:sp>
      <p:sp>
        <p:nvSpPr>
          <p:cNvPr id="15" name="Rectangle 5"/>
          <p:cNvSpPr>
            <a:spLocks noGrp="1" noChangeArrowheads="1"/>
          </p:cNvSpPr>
          <p:nvPr>
            <p:ph type="ftr" sz="quarter" idx="11"/>
          </p:nvPr>
        </p:nvSpPr>
        <p:spPr/>
        <p:txBody>
          <a:bodyPr/>
          <a:lstStyle>
            <a:lvl1pPr algn="r">
              <a:defRPr sz="1000">
                <a:latin typeface="+mn-lt"/>
                <a:ea typeface="宋体" charset="-122"/>
              </a:defRPr>
            </a:lvl1pPr>
          </a:lstStyle>
          <a:p>
            <a:pPr>
              <a:defRPr/>
            </a:pPr>
            <a:r>
              <a:rPr lang="en-US" altLang="zh-CN"/>
              <a:t>CSWS 2009, </a:t>
            </a:r>
            <a:r>
              <a:rPr lang="en-US" altLang="zh-CN" err="1"/>
              <a:t>NanJing</a:t>
            </a:r>
            <a:endParaRPr lang="en-US" altLang="zh-CN"/>
          </a:p>
        </p:txBody>
      </p:sp>
    </p:spTree>
    <p:extLst>
      <p:ext uri="{BB962C8B-B14F-4D97-AF65-F5344CB8AC3E}">
        <p14:creationId xmlns:p14="http://schemas.microsoft.com/office/powerpoint/2010/main" val="427606111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2009.08.31</a:t>
            </a: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CSWS 2009, NanJing</a:t>
            </a:r>
          </a:p>
        </p:txBody>
      </p:sp>
      <p:sp>
        <p:nvSpPr>
          <p:cNvPr id="7" name="Rectangle 6"/>
          <p:cNvSpPr>
            <a:spLocks noGrp="1" noChangeArrowheads="1"/>
          </p:cNvSpPr>
          <p:nvPr>
            <p:ph type="sldNum" sz="quarter" idx="12"/>
          </p:nvPr>
        </p:nvSpPr>
        <p:spPr>
          <a:ln/>
        </p:spPr>
        <p:txBody>
          <a:bodyPr/>
          <a:lstStyle>
            <a:lvl1pPr>
              <a:defRPr/>
            </a:lvl1pPr>
          </a:lstStyle>
          <a:p>
            <a:pPr>
              <a:defRPr/>
            </a:pPr>
            <a:fld id="{3E1E78D6-3E1F-4738-87B3-8644D32D3CBA}" type="slidenum">
              <a:rPr lang="en-US" altLang="zh-CN"/>
              <a:pPr>
                <a:defRPr/>
              </a:pPr>
              <a:t>‹#›</a:t>
            </a:fld>
            <a:endParaRPr lang="en-US" altLang="zh-CN" dirty="0"/>
          </a:p>
        </p:txBody>
      </p:sp>
    </p:spTree>
    <p:extLst>
      <p:ext uri="{BB962C8B-B14F-4D97-AF65-F5344CB8AC3E}">
        <p14:creationId xmlns:p14="http://schemas.microsoft.com/office/powerpoint/2010/main" val="17770459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2009.08.31</a:t>
            </a: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CSWS 2009, NanJing</a:t>
            </a:r>
          </a:p>
        </p:txBody>
      </p:sp>
      <p:sp>
        <p:nvSpPr>
          <p:cNvPr id="6" name="Rectangle 6"/>
          <p:cNvSpPr>
            <a:spLocks noGrp="1" noChangeArrowheads="1"/>
          </p:cNvSpPr>
          <p:nvPr>
            <p:ph type="sldNum" sz="quarter" idx="12"/>
          </p:nvPr>
        </p:nvSpPr>
        <p:spPr>
          <a:ln/>
        </p:spPr>
        <p:txBody>
          <a:bodyPr/>
          <a:lstStyle>
            <a:lvl1pPr>
              <a:defRPr/>
            </a:lvl1pPr>
          </a:lstStyle>
          <a:p>
            <a:pPr>
              <a:defRPr/>
            </a:pPr>
            <a:fld id="{08E12983-3CCE-4C0A-A4C1-BDAB2680ACD3}" type="slidenum">
              <a:rPr lang="en-US" altLang="zh-CN"/>
              <a:pPr>
                <a:defRPr/>
              </a:pPr>
              <a:t>‹#›</a:t>
            </a:fld>
            <a:endParaRPr lang="en-US" altLang="zh-CN" dirty="0"/>
          </a:p>
        </p:txBody>
      </p:sp>
    </p:spTree>
    <p:extLst>
      <p:ext uri="{BB962C8B-B14F-4D97-AF65-F5344CB8AC3E}">
        <p14:creationId xmlns:p14="http://schemas.microsoft.com/office/powerpoint/2010/main" val="200236019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2009.08.31</a:t>
            </a: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CSWS 2009, NanJing</a:t>
            </a:r>
          </a:p>
        </p:txBody>
      </p:sp>
      <p:sp>
        <p:nvSpPr>
          <p:cNvPr id="6" name="Rectangle 6"/>
          <p:cNvSpPr>
            <a:spLocks noGrp="1" noChangeArrowheads="1"/>
          </p:cNvSpPr>
          <p:nvPr>
            <p:ph type="sldNum" sz="quarter" idx="12"/>
          </p:nvPr>
        </p:nvSpPr>
        <p:spPr>
          <a:ln/>
        </p:spPr>
        <p:txBody>
          <a:bodyPr/>
          <a:lstStyle>
            <a:lvl1pPr>
              <a:defRPr/>
            </a:lvl1pPr>
          </a:lstStyle>
          <a:p>
            <a:pPr>
              <a:defRPr/>
            </a:pPr>
            <a:fld id="{9E6B615C-A5CA-49FE-92A7-F2DE55FF7606}" type="slidenum">
              <a:rPr lang="en-US" altLang="zh-CN"/>
              <a:pPr>
                <a:defRPr/>
              </a:pPr>
              <a:t>‹#›</a:t>
            </a:fld>
            <a:endParaRPr lang="en-US" altLang="zh-CN" dirty="0"/>
          </a:p>
        </p:txBody>
      </p:sp>
    </p:spTree>
    <p:extLst>
      <p:ext uri="{BB962C8B-B14F-4D97-AF65-F5344CB8AC3E}">
        <p14:creationId xmlns:p14="http://schemas.microsoft.com/office/powerpoint/2010/main" val="326627400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076325"/>
            <a:ext cx="8229600" cy="5248275"/>
          </a:xfrm>
        </p:spPr>
        <p:txBody>
          <a:bodyPr/>
          <a:lstStyle/>
          <a:p>
            <a:pPr lvl="0"/>
            <a:r>
              <a:rPr lang="zh-CN" altLang="en-US" noProof="0" smtClean="0"/>
              <a:t>单击图标添加表格</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2009.08.31</a:t>
            </a: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CSWS 2009, NanJing</a:t>
            </a:r>
          </a:p>
        </p:txBody>
      </p:sp>
      <p:sp>
        <p:nvSpPr>
          <p:cNvPr id="6" name="Rectangle 6"/>
          <p:cNvSpPr>
            <a:spLocks noGrp="1" noChangeArrowheads="1"/>
          </p:cNvSpPr>
          <p:nvPr>
            <p:ph type="sldNum" sz="quarter" idx="12"/>
          </p:nvPr>
        </p:nvSpPr>
        <p:spPr>
          <a:ln/>
        </p:spPr>
        <p:txBody>
          <a:bodyPr/>
          <a:lstStyle>
            <a:lvl1pPr>
              <a:defRPr/>
            </a:lvl1pPr>
          </a:lstStyle>
          <a:p>
            <a:pPr>
              <a:defRPr/>
            </a:pPr>
            <a:fld id="{DAB0E3CF-A207-4E7E-BB59-47422D5AEE58}" type="slidenum">
              <a:rPr lang="en-US" altLang="zh-CN"/>
              <a:pPr>
                <a:defRPr/>
              </a:pPr>
              <a:t>‹#›</a:t>
            </a:fld>
            <a:endParaRPr lang="en-US" altLang="zh-CN" dirty="0"/>
          </a:p>
        </p:txBody>
      </p:sp>
    </p:spTree>
    <p:extLst>
      <p:ext uri="{BB962C8B-B14F-4D97-AF65-F5344CB8AC3E}">
        <p14:creationId xmlns:p14="http://schemas.microsoft.com/office/powerpoint/2010/main" val="160013764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076325"/>
            <a:ext cx="8229600" cy="5248275"/>
          </a:xfrm>
        </p:spPr>
        <p:txBody>
          <a:bodyPr/>
          <a:lstStyle/>
          <a:p>
            <a:pPr lvl="0"/>
            <a:r>
              <a:rPr lang="zh-CN" altLang="en-US" noProof="0" smtClean="0"/>
              <a:t>单击图标添加图表</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2009.08.31</a:t>
            </a: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CSWS 2009, NanJing</a:t>
            </a:r>
          </a:p>
        </p:txBody>
      </p:sp>
      <p:sp>
        <p:nvSpPr>
          <p:cNvPr id="6" name="Rectangle 6"/>
          <p:cNvSpPr>
            <a:spLocks noGrp="1" noChangeArrowheads="1"/>
          </p:cNvSpPr>
          <p:nvPr>
            <p:ph type="sldNum" sz="quarter" idx="12"/>
          </p:nvPr>
        </p:nvSpPr>
        <p:spPr>
          <a:ln/>
        </p:spPr>
        <p:txBody>
          <a:bodyPr/>
          <a:lstStyle>
            <a:lvl1pPr>
              <a:defRPr/>
            </a:lvl1pPr>
          </a:lstStyle>
          <a:p>
            <a:pPr>
              <a:defRPr/>
            </a:pPr>
            <a:fld id="{1E3BDCC8-FB7A-44C5-B5C8-0E486EA3FE18}" type="slidenum">
              <a:rPr lang="en-US" altLang="zh-CN"/>
              <a:pPr>
                <a:defRPr/>
              </a:pPr>
              <a:t>‹#›</a:t>
            </a:fld>
            <a:endParaRPr lang="en-US" altLang="zh-CN" dirty="0"/>
          </a:p>
        </p:txBody>
      </p:sp>
    </p:spTree>
    <p:extLst>
      <p:ext uri="{BB962C8B-B14F-4D97-AF65-F5344CB8AC3E}">
        <p14:creationId xmlns:p14="http://schemas.microsoft.com/office/powerpoint/2010/main" val="203157309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3" name="Rectangle 19"/>
          <p:cNvSpPr>
            <a:spLocks noChangeArrowheads="1"/>
          </p:cNvSpPr>
          <p:nvPr/>
        </p:nvSpPr>
        <p:spPr bwMode="gray">
          <a:xfrm>
            <a:off x="0" y="2149475"/>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4" name="Freeform 20"/>
          <p:cNvSpPr>
            <a:spLocks/>
          </p:cNvSpPr>
          <p:nvPr/>
        </p:nvSpPr>
        <p:spPr bwMode="gray">
          <a:xfrm>
            <a:off x="-9525" y="2138363"/>
            <a:ext cx="9153525" cy="227171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 name="Rectangle 2"/>
          <p:cNvSpPr>
            <a:spLocks noGrp="1" noChangeArrowheads="1"/>
          </p:cNvSpPr>
          <p:nvPr>
            <p:ph type="ctrTitle"/>
          </p:nvPr>
        </p:nvSpPr>
        <p:spPr bwMode="gray">
          <a:xfrm>
            <a:off x="-10391" y="2767806"/>
            <a:ext cx="9143999" cy="1012825"/>
          </a:xfrm>
        </p:spPr>
        <p:txBody>
          <a:bodyPr/>
          <a:lstStyle>
            <a:lvl1pPr algn="ctr">
              <a:defRPr sz="3600" b="1">
                <a:solidFill>
                  <a:schemeClr val="tx2"/>
                </a:solidFill>
              </a:defRPr>
            </a:lvl1pPr>
          </a:lstStyle>
          <a:p>
            <a:r>
              <a:rPr lang="zh-CN" altLang="en-US" dirty="0" smtClean="0"/>
              <a:t>单击此处编辑母版标题样式</a:t>
            </a:r>
            <a:endParaRPr lang="en-US" altLang="zh-CN" dirty="0"/>
          </a:p>
        </p:txBody>
      </p:sp>
    </p:spTree>
    <p:extLst>
      <p:ext uri="{BB962C8B-B14F-4D97-AF65-F5344CB8AC3E}">
        <p14:creationId xmlns:p14="http://schemas.microsoft.com/office/powerpoint/2010/main" val="277285568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sz="1400">
                <a:ea typeface="宋体" charset="-122"/>
              </a:defRPr>
            </a:lvl1pPr>
          </a:lstStyle>
          <a:p>
            <a:pPr>
              <a:defRPr/>
            </a:pPr>
            <a:r>
              <a:rPr lang="en-US" altLang="zh-CN"/>
              <a:t>2009.08.31</a:t>
            </a:r>
            <a:endParaRPr lang="zh-CN" altLang="zh-CN"/>
          </a:p>
        </p:txBody>
      </p:sp>
      <p:sp>
        <p:nvSpPr>
          <p:cNvPr id="5" name="Rectangle 5"/>
          <p:cNvSpPr>
            <a:spLocks noGrp="1" noChangeArrowheads="1"/>
          </p:cNvSpPr>
          <p:nvPr>
            <p:ph type="ftr" sz="quarter" idx="11"/>
          </p:nvPr>
        </p:nvSpPr>
        <p:spPr/>
        <p:txBody>
          <a:bodyPr/>
          <a:lstStyle>
            <a:lvl1pPr algn="r">
              <a:defRPr sz="1000">
                <a:latin typeface="+mn-lt"/>
                <a:ea typeface="宋体" charset="-122"/>
              </a:defRPr>
            </a:lvl1pPr>
          </a:lstStyle>
          <a:p>
            <a:pPr>
              <a:defRPr/>
            </a:pPr>
            <a:r>
              <a:rPr lang="en-US" altLang="zh-CN"/>
              <a:t>CSWS 2009, </a:t>
            </a:r>
            <a:r>
              <a:rPr lang="en-US" altLang="zh-CN" err="1"/>
              <a:t>NanJing</a:t>
            </a:r>
            <a:endParaRPr lang="en-US" altLang="zh-CN"/>
          </a:p>
        </p:txBody>
      </p:sp>
    </p:spTree>
    <p:extLst>
      <p:ext uri="{BB962C8B-B14F-4D97-AF65-F5344CB8AC3E}">
        <p14:creationId xmlns:p14="http://schemas.microsoft.com/office/powerpoint/2010/main" val="423747604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2009.08.31</a:t>
            </a: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CSWS 2009, NanJing</a:t>
            </a:r>
          </a:p>
        </p:txBody>
      </p:sp>
      <p:sp>
        <p:nvSpPr>
          <p:cNvPr id="6" name="Rectangle 6"/>
          <p:cNvSpPr>
            <a:spLocks noGrp="1" noChangeArrowheads="1"/>
          </p:cNvSpPr>
          <p:nvPr>
            <p:ph type="sldNum" sz="quarter" idx="12"/>
          </p:nvPr>
        </p:nvSpPr>
        <p:spPr>
          <a:ln/>
        </p:spPr>
        <p:txBody>
          <a:bodyPr/>
          <a:lstStyle>
            <a:lvl1pPr>
              <a:defRPr/>
            </a:lvl1pPr>
          </a:lstStyle>
          <a:p>
            <a:pPr>
              <a:defRPr/>
            </a:pPr>
            <a:fld id="{CB56954F-43F9-4B58-A22B-BB0E55E0ACB1}" type="slidenum">
              <a:rPr lang="en-US" altLang="zh-CN"/>
              <a:pPr>
                <a:defRPr/>
              </a:pPr>
              <a:t>‹#›</a:t>
            </a:fld>
            <a:endParaRPr lang="en-US" altLang="zh-CN" dirty="0"/>
          </a:p>
        </p:txBody>
      </p:sp>
    </p:spTree>
    <p:extLst>
      <p:ext uri="{BB962C8B-B14F-4D97-AF65-F5344CB8AC3E}">
        <p14:creationId xmlns:p14="http://schemas.microsoft.com/office/powerpoint/2010/main" val="11078757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2009.08.31</a:t>
            </a: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CSWS 2009, NanJing</a:t>
            </a:r>
          </a:p>
        </p:txBody>
      </p:sp>
      <p:sp>
        <p:nvSpPr>
          <p:cNvPr id="7" name="Rectangle 6"/>
          <p:cNvSpPr>
            <a:spLocks noGrp="1" noChangeArrowheads="1"/>
          </p:cNvSpPr>
          <p:nvPr>
            <p:ph type="sldNum" sz="quarter" idx="12"/>
          </p:nvPr>
        </p:nvSpPr>
        <p:spPr>
          <a:ln/>
        </p:spPr>
        <p:txBody>
          <a:bodyPr/>
          <a:lstStyle>
            <a:lvl1pPr>
              <a:defRPr/>
            </a:lvl1pPr>
          </a:lstStyle>
          <a:p>
            <a:pPr>
              <a:defRPr/>
            </a:pPr>
            <a:fld id="{A0459996-9730-483B-B6A9-D2D9DC74A3DD}" type="slidenum">
              <a:rPr lang="en-US" altLang="zh-CN"/>
              <a:pPr>
                <a:defRPr/>
              </a:pPr>
              <a:t>‹#›</a:t>
            </a:fld>
            <a:endParaRPr lang="en-US" altLang="zh-CN" dirty="0"/>
          </a:p>
        </p:txBody>
      </p:sp>
    </p:spTree>
    <p:extLst>
      <p:ext uri="{BB962C8B-B14F-4D97-AF65-F5344CB8AC3E}">
        <p14:creationId xmlns:p14="http://schemas.microsoft.com/office/powerpoint/2010/main" val="32693736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t>2009.08.31</a:t>
            </a: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CSWS 2009, NanJing</a:t>
            </a:r>
          </a:p>
        </p:txBody>
      </p:sp>
      <p:sp>
        <p:nvSpPr>
          <p:cNvPr id="9" name="Rectangle 6"/>
          <p:cNvSpPr>
            <a:spLocks noGrp="1" noChangeArrowheads="1"/>
          </p:cNvSpPr>
          <p:nvPr>
            <p:ph type="sldNum" sz="quarter" idx="12"/>
          </p:nvPr>
        </p:nvSpPr>
        <p:spPr>
          <a:ln/>
        </p:spPr>
        <p:txBody>
          <a:bodyPr/>
          <a:lstStyle>
            <a:lvl1pPr>
              <a:defRPr/>
            </a:lvl1pPr>
          </a:lstStyle>
          <a:p>
            <a:pPr>
              <a:defRPr/>
            </a:pPr>
            <a:fld id="{F864E899-A0D4-4401-9B4C-7F26EF82646D}" type="slidenum">
              <a:rPr lang="en-US" altLang="zh-CN"/>
              <a:pPr>
                <a:defRPr/>
              </a:pPr>
              <a:t>‹#›</a:t>
            </a:fld>
            <a:endParaRPr lang="en-US" altLang="zh-CN" dirty="0"/>
          </a:p>
        </p:txBody>
      </p:sp>
    </p:spTree>
    <p:extLst>
      <p:ext uri="{BB962C8B-B14F-4D97-AF65-F5344CB8AC3E}">
        <p14:creationId xmlns:p14="http://schemas.microsoft.com/office/powerpoint/2010/main" val="405525489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t>2009.08.31</a:t>
            </a: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CSWS 2009, NanJing</a:t>
            </a:r>
          </a:p>
        </p:txBody>
      </p:sp>
      <p:sp>
        <p:nvSpPr>
          <p:cNvPr id="5" name="Rectangle 6"/>
          <p:cNvSpPr>
            <a:spLocks noGrp="1" noChangeArrowheads="1"/>
          </p:cNvSpPr>
          <p:nvPr>
            <p:ph type="sldNum" sz="quarter" idx="12"/>
          </p:nvPr>
        </p:nvSpPr>
        <p:spPr>
          <a:ln/>
        </p:spPr>
        <p:txBody>
          <a:bodyPr/>
          <a:lstStyle>
            <a:lvl1pPr>
              <a:defRPr/>
            </a:lvl1pPr>
          </a:lstStyle>
          <a:p>
            <a:pPr>
              <a:defRPr/>
            </a:pPr>
            <a:fld id="{30837316-2F45-496B-8C91-741042550514}" type="slidenum">
              <a:rPr lang="en-US" altLang="zh-CN"/>
              <a:pPr>
                <a:defRPr/>
              </a:pPr>
              <a:t>‹#›</a:t>
            </a:fld>
            <a:endParaRPr lang="en-US" altLang="zh-CN" dirty="0"/>
          </a:p>
        </p:txBody>
      </p:sp>
    </p:spTree>
    <p:extLst>
      <p:ext uri="{BB962C8B-B14F-4D97-AF65-F5344CB8AC3E}">
        <p14:creationId xmlns:p14="http://schemas.microsoft.com/office/powerpoint/2010/main" val="36892340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t>2009.08.31</a:t>
            </a: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CSWS 2009, NanJing</a:t>
            </a:r>
          </a:p>
        </p:txBody>
      </p:sp>
      <p:sp>
        <p:nvSpPr>
          <p:cNvPr id="4" name="Rectangle 6"/>
          <p:cNvSpPr>
            <a:spLocks noGrp="1" noChangeArrowheads="1"/>
          </p:cNvSpPr>
          <p:nvPr>
            <p:ph type="sldNum" sz="quarter" idx="12"/>
          </p:nvPr>
        </p:nvSpPr>
        <p:spPr>
          <a:ln/>
        </p:spPr>
        <p:txBody>
          <a:bodyPr/>
          <a:lstStyle>
            <a:lvl1pPr>
              <a:defRPr/>
            </a:lvl1pPr>
          </a:lstStyle>
          <a:p>
            <a:pPr>
              <a:defRPr/>
            </a:pPr>
            <a:fld id="{B419EFF4-3F07-47ED-B37A-D8D8E8992E7C}" type="slidenum">
              <a:rPr lang="en-US" altLang="zh-CN"/>
              <a:pPr>
                <a:defRPr/>
              </a:pPr>
              <a:t>‹#›</a:t>
            </a:fld>
            <a:endParaRPr lang="en-US" altLang="zh-CN" dirty="0"/>
          </a:p>
        </p:txBody>
      </p:sp>
    </p:spTree>
    <p:extLst>
      <p:ext uri="{BB962C8B-B14F-4D97-AF65-F5344CB8AC3E}">
        <p14:creationId xmlns:p14="http://schemas.microsoft.com/office/powerpoint/2010/main" val="417360890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2009.08.31</a:t>
            </a: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CSWS 2009, NanJing</a:t>
            </a:r>
          </a:p>
        </p:txBody>
      </p:sp>
      <p:sp>
        <p:nvSpPr>
          <p:cNvPr id="7" name="Rectangle 6"/>
          <p:cNvSpPr>
            <a:spLocks noGrp="1" noChangeArrowheads="1"/>
          </p:cNvSpPr>
          <p:nvPr>
            <p:ph type="sldNum" sz="quarter" idx="12"/>
          </p:nvPr>
        </p:nvSpPr>
        <p:spPr>
          <a:ln/>
        </p:spPr>
        <p:txBody>
          <a:bodyPr/>
          <a:lstStyle>
            <a:lvl1pPr>
              <a:defRPr/>
            </a:lvl1pPr>
          </a:lstStyle>
          <a:p>
            <a:pPr>
              <a:defRPr/>
            </a:pPr>
            <a:fld id="{D3D8301A-A7CC-4764-B507-1CA31092A104}" type="slidenum">
              <a:rPr lang="en-US" altLang="zh-CN"/>
              <a:pPr>
                <a:defRPr/>
              </a:pPr>
              <a:t>‹#›</a:t>
            </a:fld>
            <a:endParaRPr lang="en-US" altLang="zh-CN" dirty="0"/>
          </a:p>
        </p:txBody>
      </p:sp>
    </p:spTree>
    <p:extLst>
      <p:ext uri="{BB962C8B-B14F-4D97-AF65-F5344CB8AC3E}">
        <p14:creationId xmlns:p14="http://schemas.microsoft.com/office/powerpoint/2010/main" val="290756344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15"/>
          <p:cNvSpPr>
            <a:spLocks/>
          </p:cNvSpPr>
          <p:nvPr/>
        </p:nvSpPr>
        <p:spPr bwMode="gray">
          <a:xfrm>
            <a:off x="-9525" y="344488"/>
            <a:ext cx="8194675" cy="63341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7" name="Group 16"/>
          <p:cNvGrpSpPr>
            <a:grpSpLocks/>
          </p:cNvGrpSpPr>
          <p:nvPr/>
        </p:nvGrpSpPr>
        <p:grpSpPr bwMode="auto">
          <a:xfrm>
            <a:off x="8153400" y="0"/>
            <a:ext cx="990600" cy="6858000"/>
            <a:chOff x="5040" y="0"/>
            <a:chExt cx="720" cy="4320"/>
          </a:xfrm>
        </p:grpSpPr>
        <p:sp>
          <p:nvSpPr>
            <p:cNvPr id="1040" name="Rectangle 17"/>
            <p:cNvSpPr>
              <a:spLocks noChangeArrowheads="1"/>
            </p:cNvSpPr>
            <p:nvPr/>
          </p:nvSpPr>
          <p:spPr bwMode="gray">
            <a:xfrm>
              <a:off x="5042" y="0"/>
              <a:ext cx="718" cy="4320"/>
            </a:xfrm>
            <a:prstGeom prst="rect">
              <a:avLst/>
            </a:prstGeom>
            <a:solidFill>
              <a:schemeClr val="folHlink">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1041" name="Rectangle 18"/>
            <p:cNvSpPr>
              <a:spLocks noChangeArrowheads="1"/>
            </p:cNvSpPr>
            <p:nvPr/>
          </p:nvSpPr>
          <p:spPr bwMode="gray">
            <a:xfrm>
              <a:off x="5040" y="219"/>
              <a:ext cx="720" cy="39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grpSp>
      <p:sp>
        <p:nvSpPr>
          <p:cNvPr id="1028"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1029"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1030"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1031"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r>
              <a:rPr lang="en-US" altLang="zh-CN"/>
              <a:t>2009.08.31</a:t>
            </a:r>
            <a:endParaRPr lang="zh-CN" altLang="zh-CN"/>
          </a:p>
        </p:txBody>
      </p:sp>
      <p:sp>
        <p:nvSpPr>
          <p:cNvPr id="3"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mn-lt"/>
                <a:ea typeface="宋体" charset="-122"/>
              </a:defRPr>
            </a:lvl1pPr>
          </a:lstStyle>
          <a:p>
            <a:pPr>
              <a:defRPr/>
            </a:pPr>
            <a:r>
              <a:rPr lang="en-US" altLang="zh-CN"/>
              <a:t>CSWS 2009, NanJing</a:t>
            </a:r>
          </a:p>
        </p:txBody>
      </p:sp>
      <p:sp>
        <p:nvSpPr>
          <p:cNvPr id="4" name="Rectangle 6"/>
          <p:cNvSpPr>
            <a:spLocks noGrp="1" noChangeArrowheads="1"/>
          </p:cNvSpPr>
          <p:nvPr>
            <p:ph type="sldNum" sz="quarter" idx="4"/>
          </p:nvPr>
        </p:nvSpPr>
        <p:spPr bwMode="auto">
          <a:xfrm>
            <a:off x="8286750" y="6386513"/>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solidFill>
                  <a:schemeClr val="bg1"/>
                </a:solidFill>
                <a:latin typeface="+mn-lt"/>
                <a:ea typeface="宋体" charset="-122"/>
              </a:defRPr>
            </a:lvl1pPr>
          </a:lstStyle>
          <a:p>
            <a:pPr>
              <a:defRPr/>
            </a:pPr>
            <a:fld id="{3DC74B76-A6D9-4912-9EFF-C2BD8A1C33C0}" type="slidenum">
              <a:rPr lang="en-US" altLang="zh-CN"/>
              <a:pPr>
                <a:defRPr/>
              </a:pPr>
              <a:t>‹#›</a:t>
            </a:fld>
            <a:endParaRPr lang="en-US" altLang="zh-CN" dirty="0"/>
          </a:p>
        </p:txBody>
      </p:sp>
      <p:grpSp>
        <p:nvGrpSpPr>
          <p:cNvPr id="1035" name="Group 22"/>
          <p:cNvGrpSpPr>
            <a:grpSpLocks/>
          </p:cNvGrpSpPr>
          <p:nvPr/>
        </p:nvGrpSpPr>
        <p:grpSpPr bwMode="auto">
          <a:xfrm>
            <a:off x="152400" y="228600"/>
            <a:ext cx="838200" cy="838200"/>
            <a:chOff x="18" y="144"/>
            <a:chExt cx="510" cy="480"/>
          </a:xfrm>
        </p:grpSpPr>
        <p:sp>
          <p:nvSpPr>
            <p:cNvPr id="103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103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103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grpSp>
      <p:sp>
        <p:nvSpPr>
          <p:cNvPr id="1036" name="Rectangle 2"/>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Tree>
  </p:cSld>
  <p:clrMap bg1="lt1" tx1="dk1" bg2="lt2" tx2="dk2" accent1="accent1" accent2="accent2" accent3="accent3" accent4="accent4" accent5="accent5" accent6="accent6" hlink="hlink" folHlink="folHlink"/>
  <p:sldLayoutIdLst>
    <p:sldLayoutId id="2147484622" r:id="rId1"/>
    <p:sldLayoutId id="2147484623" r:id="rId2"/>
    <p:sldLayoutId id="2147484624" r:id="rId3"/>
    <p:sldLayoutId id="2147484611" r:id="rId4"/>
    <p:sldLayoutId id="2147484612" r:id="rId5"/>
    <p:sldLayoutId id="2147484613" r:id="rId6"/>
    <p:sldLayoutId id="2147484614" r:id="rId7"/>
    <p:sldLayoutId id="2147484615" r:id="rId8"/>
    <p:sldLayoutId id="2147484616" r:id="rId9"/>
    <p:sldLayoutId id="2147484617" r:id="rId10"/>
    <p:sldLayoutId id="2147484618" r:id="rId11"/>
    <p:sldLayoutId id="2147484619" r:id="rId12"/>
    <p:sldLayoutId id="2147484620" r:id="rId13"/>
    <p:sldLayoutId id="2147484621" r:id="rId14"/>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hyperlink" Target="https://msdn.microsoft.com/en-us/library/windows/desktop/bb172508(v=vs.85).aspx"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zh-CN" sz="1800" b="0">
              <a:latin typeface="Arial" panose="020B0604020202020204" pitchFamily="34" charset="0"/>
              <a:ea typeface="宋体" panose="02010600030101010101" pitchFamily="2" charset="-122"/>
            </a:endParaRPr>
          </a:p>
        </p:txBody>
      </p:sp>
      <p:sp>
        <p:nvSpPr>
          <p:cNvPr id="7171" name="Rectangle 2"/>
          <p:cNvSpPr>
            <a:spLocks noGrp="1" noChangeArrowheads="1"/>
          </p:cNvSpPr>
          <p:nvPr>
            <p:ph type="title"/>
          </p:nvPr>
        </p:nvSpPr>
        <p:spPr/>
        <p:txBody>
          <a:bodyPr/>
          <a:lstStyle/>
          <a:p>
            <a:pPr eaLnBrk="1" hangingPunct="1"/>
            <a:r>
              <a:rPr lang="zh-CN" altLang="en-US" smtClean="0">
                <a:latin typeface="微软雅黑" panose="020B0503020204020204" pitchFamily="34" charset="-122"/>
                <a:ea typeface="微软雅黑" panose="020B0503020204020204" pitchFamily="34" charset="-122"/>
              </a:rPr>
              <a:t>讲课内容</a:t>
            </a:r>
            <a:endParaRPr lang="en-US" altLang="zh-CN" smtClean="0">
              <a:solidFill>
                <a:schemeClr val="accent1"/>
              </a:solidFill>
              <a:latin typeface="微软雅黑" panose="020B0503020204020204" pitchFamily="34" charset="-122"/>
              <a:ea typeface="微软雅黑" panose="020B0503020204020204" pitchFamily="34" charset="-122"/>
            </a:endParaRPr>
          </a:p>
        </p:txBody>
      </p:sp>
      <p:sp>
        <p:nvSpPr>
          <p:cNvPr id="7172"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fld id="{2E8B5802-26E9-433C-B119-D160706DD474}" type="slidenum">
              <a:rPr lang="en-US" altLang="zh-CN" sz="1000" b="0">
                <a:solidFill>
                  <a:schemeClr val="bg1"/>
                </a:solidFill>
                <a:ea typeface="宋体" panose="02010600030101010101" pitchFamily="2" charset="-122"/>
              </a:rPr>
              <a:pPr algn="r" eaLnBrk="1" hangingPunct="1">
                <a:spcBef>
                  <a:spcPct val="0"/>
                </a:spcBef>
                <a:buClrTx/>
                <a:buFontTx/>
                <a:buNone/>
              </a:pPr>
              <a:t>1</a:t>
            </a:fld>
            <a:endParaRPr lang="en-US" altLang="zh-CN" sz="1000" b="0">
              <a:solidFill>
                <a:schemeClr val="bg1"/>
              </a:solidFill>
              <a:ea typeface="宋体" panose="02010600030101010101" pitchFamily="2" charset="-122"/>
            </a:endParaRPr>
          </a:p>
        </p:txBody>
      </p:sp>
      <p:sp>
        <p:nvSpPr>
          <p:cNvPr id="4" name="圆角矩形 3"/>
          <p:cNvSpPr/>
          <p:nvPr/>
        </p:nvSpPr>
        <p:spPr>
          <a:xfrm>
            <a:off x="539750" y="2492375"/>
            <a:ext cx="6985000" cy="2449513"/>
          </a:xfrm>
          <a:prstGeom prst="roundRect">
            <a:avLst/>
          </a:prstGeom>
          <a:solidFill>
            <a:srgbClr val="0070C0"/>
          </a:solidFill>
        </p:spPr>
        <p:style>
          <a:lnRef idx="3">
            <a:schemeClr val="lt1"/>
          </a:lnRef>
          <a:fillRef idx="1">
            <a:schemeClr val="accent6"/>
          </a:fillRef>
          <a:effectRef idx="1">
            <a:schemeClr val="accent6"/>
          </a:effectRef>
          <a:fontRef idx="minor">
            <a:schemeClr val="lt1"/>
          </a:fontRef>
        </p:style>
        <p:txBody>
          <a:bodyPr anchor="ctr"/>
          <a:lstStyle/>
          <a:p>
            <a:pPr algn="ctr" eaLnBrk="1" hangingPunct="1">
              <a:defRPr/>
            </a:pPr>
            <a:r>
              <a:rPr lang="zh-CN" altLang="en-US" sz="4400" dirty="0">
                <a:latin typeface="微软雅黑" panose="020B0503020204020204" pitchFamily="34" charset="-122"/>
                <a:ea typeface="微软雅黑" panose="020B0503020204020204" pitchFamily="34" charset="-122"/>
              </a:rPr>
              <a:t>第</a:t>
            </a:r>
            <a:r>
              <a:rPr lang="en-US" altLang="zh-CN" sz="4400" dirty="0">
                <a:latin typeface="微软雅黑" panose="020B0503020204020204" pitchFamily="34" charset="-122"/>
                <a:ea typeface="微软雅黑" panose="020B0503020204020204" pitchFamily="34" charset="-122"/>
              </a:rPr>
              <a:t>9</a:t>
            </a:r>
            <a:r>
              <a:rPr lang="zh-CN" altLang="en-US" sz="4400" dirty="0">
                <a:latin typeface="微软雅黑" panose="020B0503020204020204" pitchFamily="34" charset="-122"/>
                <a:ea typeface="微软雅黑" panose="020B0503020204020204" pitchFamily="34" charset="-122"/>
              </a:rPr>
              <a:t>章 绘制水中的箱子</a:t>
            </a: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颜色与混合因子的乘积</a:t>
            </a:r>
            <a:endParaRPr lang="zh-CN" altLang="en-US" smtClean="0">
              <a:ea typeface="宋体" panose="02010600030101010101" pitchFamily="2" charset="-122"/>
            </a:endParaRPr>
          </a:p>
        </p:txBody>
      </p:sp>
      <p:sp>
        <p:nvSpPr>
          <p:cNvPr id="19459"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dirty="0" smtClean="0">
                <a:solidFill>
                  <a:schemeClr val="bg1"/>
                </a:solidFill>
                <a:ea typeface="宋体" panose="02010600030101010101" pitchFamily="2" charset="-122"/>
              </a:rPr>
              <a:t>11</a:t>
            </a:r>
            <a:endParaRPr lang="en-US" altLang="zh-CN" sz="1000" b="0" dirty="0">
              <a:solidFill>
                <a:schemeClr val="bg1"/>
              </a:solidFill>
              <a:ea typeface="宋体" panose="02010600030101010101" pitchFamily="2" charset="-122"/>
            </a:endParaRPr>
          </a:p>
        </p:txBody>
      </p:sp>
      <p:sp>
        <p:nvSpPr>
          <p:cNvPr id="5" name="内容占位符 2"/>
          <p:cNvSpPr>
            <a:spLocks noGrp="1"/>
          </p:cNvSpPr>
          <p:nvPr>
            <p:ph idx="1"/>
          </p:nvPr>
        </p:nvSpPr>
        <p:spPr>
          <a:xfrm>
            <a:off x="250825" y="1125538"/>
            <a:ext cx="7921625" cy="5400675"/>
          </a:xfrm>
        </p:spPr>
        <p:txBody>
          <a:bodyPr/>
          <a:lstStyle/>
          <a:p>
            <a:pPr>
              <a:lnSpc>
                <a:spcPct val="150000"/>
              </a:lnSpc>
            </a:pPr>
            <a:r>
              <a:rPr lang="zh-CN" altLang="en-US" sz="2000" b="0" dirty="0" smtClean="0">
                <a:latin typeface="微软雅黑" panose="020B0503020204020204" pitchFamily="34" charset="-122"/>
                <a:ea typeface="微软雅黑" panose="020B0503020204020204" pitchFamily="34" charset="-122"/>
              </a:rPr>
              <a:t>例</a:t>
            </a:r>
            <a:r>
              <a:rPr lang="en-US" altLang="zh-CN" sz="2000" b="0" dirty="0" smtClean="0">
                <a:latin typeface="微软雅黑" panose="020B0503020204020204" pitchFamily="34" charset="-122"/>
                <a:ea typeface="微软雅黑" panose="020B0503020204020204" pitchFamily="34" charset="-122"/>
              </a:rPr>
              <a:t>1</a:t>
            </a:r>
            <a:r>
              <a:rPr lang="zh-CN" altLang="en-US" sz="2000" b="0" dirty="0" smtClean="0">
                <a:latin typeface="微软雅黑" panose="020B0503020204020204" pitchFamily="34" charset="-122"/>
                <a:ea typeface="微软雅黑" panose="020B0503020204020204" pitchFamily="34" charset="-122"/>
              </a:rPr>
              <a:t>：如果目标颜色</a:t>
            </a:r>
            <a:r>
              <a:rPr lang="en-US" altLang="zh-CN" sz="2000" i="1" dirty="0" err="1" smtClean="0">
                <a:latin typeface="微软雅黑" panose="020B0503020204020204" pitchFamily="34" charset="-122"/>
                <a:ea typeface="微软雅黑" panose="020B0503020204020204" pitchFamily="34" charset="-122"/>
              </a:rPr>
              <a:t>C</a:t>
            </a:r>
            <a:r>
              <a:rPr lang="en-US" altLang="zh-CN" sz="1400" dirty="0" err="1" smtClean="0">
                <a:latin typeface="微软雅黑" panose="020B0503020204020204" pitchFamily="34" charset="-122"/>
                <a:ea typeface="微软雅黑" panose="020B0503020204020204" pitchFamily="34" charset="-122"/>
              </a:rPr>
              <a:t>dst</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0.8</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00B050"/>
                </a:solidFill>
                <a:latin typeface="微软雅黑" panose="020B0503020204020204" pitchFamily="34" charset="-122"/>
                <a:ea typeface="微软雅黑" panose="020B0503020204020204" pitchFamily="34" charset="-122"/>
              </a:rPr>
              <a:t>0.3</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0A85FF"/>
                </a:solidFill>
                <a:latin typeface="微软雅黑" panose="020B0503020204020204" pitchFamily="34" charset="-122"/>
                <a:ea typeface="微软雅黑" panose="020B0503020204020204" pitchFamily="34" charset="-122"/>
              </a:rPr>
              <a:t>0.2</a:t>
            </a:r>
            <a:r>
              <a:rPr lang="en-US" altLang="zh-CN" sz="2000" dirty="0" smtClean="0">
                <a:latin typeface="微软雅黑" panose="020B0503020204020204" pitchFamily="34" charset="-122"/>
                <a:ea typeface="微软雅黑" panose="020B0503020204020204" pitchFamily="34" charset="-122"/>
              </a:rPr>
              <a:t>, 0.9</a:t>
            </a:r>
            <a:r>
              <a:rPr lang="zh-CN" altLang="en-US" sz="200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目标混合因子</a:t>
            </a:r>
            <a:r>
              <a:rPr lang="en-US" altLang="zh-CN" sz="2000" i="1" dirty="0" err="1" smtClean="0">
                <a:latin typeface="微软雅黑" panose="020B0503020204020204" pitchFamily="34" charset="-122"/>
                <a:ea typeface="微软雅黑" panose="020B0503020204020204" pitchFamily="34" charset="-122"/>
              </a:rPr>
              <a:t>F</a:t>
            </a:r>
            <a:r>
              <a:rPr lang="en-US" altLang="zh-CN" sz="1400" dirty="0" err="1" smtClean="0">
                <a:latin typeface="微软雅黑" panose="020B0503020204020204" pitchFamily="34" charset="-122"/>
                <a:ea typeface="微软雅黑" panose="020B0503020204020204" pitchFamily="34" charset="-122"/>
              </a:rPr>
              <a:t>dst</a:t>
            </a:r>
            <a:r>
              <a:rPr lang="en-US" altLang="zh-CN" sz="2000" dirty="0" smtClean="0">
                <a:latin typeface="微软雅黑" panose="020B0503020204020204" pitchFamily="34" charset="-122"/>
                <a:ea typeface="微软雅黑" panose="020B0503020204020204" pitchFamily="34" charset="-122"/>
              </a:rPr>
              <a:t>= D3D11_BLEND_ZERO</a:t>
            </a:r>
            <a:r>
              <a:rPr lang="zh-CN" altLang="en-US" sz="2000" b="0" dirty="0" smtClean="0">
                <a:latin typeface="微软雅黑" panose="020B0503020204020204" pitchFamily="34" charset="-122"/>
                <a:ea typeface="微软雅黑" panose="020B0503020204020204" pitchFamily="34" charset="-122"/>
              </a:rPr>
              <a:t>，则</a:t>
            </a:r>
            <a:r>
              <a:rPr lang="en-US" altLang="zh-CN" sz="2000" b="0" dirty="0" smtClean="0">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None/>
            </a:pPr>
            <a:r>
              <a:rPr lang="en-US" altLang="zh-CN" sz="2000" i="1" dirty="0" smtClean="0">
                <a:latin typeface="微软雅黑" panose="020B0503020204020204" pitchFamily="34" charset="-122"/>
                <a:ea typeface="微软雅黑" panose="020B0503020204020204" pitchFamily="34" charset="-122"/>
              </a:rPr>
              <a:t>    </a:t>
            </a:r>
            <a:r>
              <a:rPr lang="en-US" altLang="zh-CN" sz="2000" i="1" dirty="0" err="1" smtClean="0">
                <a:latin typeface="微软雅黑" panose="020B0503020204020204" pitchFamily="34" charset="-122"/>
                <a:ea typeface="微软雅黑" panose="020B0503020204020204" pitchFamily="34" charset="-122"/>
              </a:rPr>
              <a:t>C</a:t>
            </a:r>
            <a:r>
              <a:rPr lang="en-US" altLang="zh-CN" sz="1400" dirty="0" err="1" smtClean="0">
                <a:latin typeface="微软雅黑" panose="020B0503020204020204" pitchFamily="34" charset="-122"/>
                <a:ea typeface="微软雅黑" panose="020B0503020204020204" pitchFamily="34" charset="-122"/>
              </a:rPr>
              <a:t>dst</a:t>
            </a:r>
            <a:r>
              <a:rPr lang="en-US" altLang="zh-CN" sz="14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en-US" altLang="zh-CN" sz="2000" i="1" dirty="0" err="1" smtClean="0">
                <a:latin typeface="微软雅黑" panose="020B0503020204020204" pitchFamily="34" charset="-122"/>
                <a:ea typeface="微软雅黑" panose="020B0503020204020204" pitchFamily="34" charset="-122"/>
              </a:rPr>
              <a:t>F</a:t>
            </a:r>
            <a:r>
              <a:rPr lang="en-US" altLang="zh-CN" sz="1400" dirty="0" err="1" smtClean="0">
                <a:latin typeface="微软雅黑" panose="020B0503020204020204" pitchFamily="34" charset="-122"/>
                <a:ea typeface="微软雅黑" panose="020B0503020204020204" pitchFamily="34" charset="-122"/>
              </a:rPr>
              <a:t>dst</a:t>
            </a:r>
            <a:r>
              <a:rPr lang="en-US" altLang="zh-CN" sz="14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0.8</a:t>
            </a:r>
            <a:r>
              <a:rPr lang="en-US" altLang="zh-CN" sz="2000" dirty="0" smtClean="0">
                <a:latin typeface="微软雅黑" panose="020B0503020204020204" pitchFamily="34" charset="-122"/>
                <a:ea typeface="微软雅黑" panose="020B0503020204020204" pitchFamily="34" charset="-122"/>
              </a:rPr>
              <a:t>×0</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00B050"/>
                </a:solidFill>
                <a:latin typeface="微软雅黑" panose="020B0503020204020204" pitchFamily="34" charset="-122"/>
                <a:ea typeface="微软雅黑" panose="020B0503020204020204" pitchFamily="34" charset="-122"/>
              </a:rPr>
              <a:t>0.3</a:t>
            </a:r>
            <a:r>
              <a:rPr lang="en-US" altLang="zh-CN" sz="2000" dirty="0" smtClean="0">
                <a:latin typeface="微软雅黑" panose="020B0503020204020204" pitchFamily="34" charset="-122"/>
                <a:ea typeface="微软雅黑" panose="020B0503020204020204" pitchFamily="34" charset="-122"/>
              </a:rPr>
              <a:t>×0</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0A85FF"/>
                </a:solidFill>
                <a:latin typeface="微软雅黑" panose="020B0503020204020204" pitchFamily="34" charset="-122"/>
                <a:ea typeface="微软雅黑" panose="020B0503020204020204" pitchFamily="34" charset="-122"/>
              </a:rPr>
              <a:t>0.2</a:t>
            </a:r>
            <a:r>
              <a:rPr lang="en-US" altLang="zh-CN" sz="2000" dirty="0" smtClean="0">
                <a:latin typeface="微软雅黑" panose="020B0503020204020204" pitchFamily="34" charset="-122"/>
                <a:ea typeface="微软雅黑" panose="020B0503020204020204" pitchFamily="34" charset="-122"/>
              </a:rPr>
              <a:t>×0</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 0</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00B050"/>
                </a:solidFill>
                <a:latin typeface="微软雅黑" panose="020B0503020204020204" pitchFamily="34" charset="-122"/>
                <a:ea typeface="微软雅黑" panose="020B0503020204020204" pitchFamily="34" charset="-122"/>
              </a:rPr>
              <a:t>0</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0A85FF"/>
                </a:solidFill>
                <a:latin typeface="微软雅黑" panose="020B0503020204020204" pitchFamily="34" charset="-122"/>
                <a:ea typeface="微软雅黑" panose="020B0503020204020204" pitchFamily="34" charset="-122"/>
              </a:rPr>
              <a:t>0</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b="0" dirty="0" smtClean="0">
                <a:latin typeface="微软雅黑" panose="020B0503020204020204" pitchFamily="34" charset="-122"/>
                <a:ea typeface="微软雅黑" panose="020B0503020204020204" pitchFamily="34" charset="-122"/>
              </a:rPr>
              <a:t>例</a:t>
            </a:r>
            <a:r>
              <a:rPr lang="en-US" altLang="zh-CN" sz="2000" b="0" dirty="0" smtClean="0">
                <a:latin typeface="微软雅黑" panose="020B0503020204020204" pitchFamily="34" charset="-122"/>
                <a:ea typeface="微软雅黑" panose="020B0503020204020204" pitchFamily="34" charset="-122"/>
              </a:rPr>
              <a:t>2</a:t>
            </a:r>
            <a:r>
              <a:rPr lang="zh-CN" altLang="en-US" sz="2000" b="0" dirty="0" smtClean="0">
                <a:latin typeface="微软雅黑" panose="020B0503020204020204" pitchFamily="34" charset="-122"/>
                <a:ea typeface="微软雅黑" panose="020B0503020204020204" pitchFamily="34" charset="-122"/>
              </a:rPr>
              <a:t>：如果源颜色</a:t>
            </a:r>
            <a:r>
              <a:rPr lang="en-US" altLang="zh-CN" sz="2000" i="1" dirty="0" err="1" smtClean="0">
                <a:latin typeface="微软雅黑" panose="020B0503020204020204" pitchFamily="34" charset="-122"/>
                <a:ea typeface="微软雅黑" panose="020B0503020204020204" pitchFamily="34" charset="-122"/>
              </a:rPr>
              <a:t>C</a:t>
            </a:r>
            <a:r>
              <a:rPr lang="en-US" altLang="zh-CN" sz="1400" dirty="0" err="1" smtClean="0">
                <a:latin typeface="微软雅黑" panose="020B0503020204020204" pitchFamily="34" charset="-122"/>
                <a:ea typeface="微软雅黑" panose="020B0503020204020204" pitchFamily="34" charset="-122"/>
              </a:rPr>
              <a:t>src</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0.8</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00B050"/>
                </a:solidFill>
                <a:latin typeface="微软雅黑" panose="020B0503020204020204" pitchFamily="34" charset="-122"/>
                <a:ea typeface="微软雅黑" panose="020B0503020204020204" pitchFamily="34" charset="-122"/>
              </a:rPr>
              <a:t>0.3</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0A85FF"/>
                </a:solidFill>
                <a:latin typeface="微软雅黑" panose="020B0503020204020204" pitchFamily="34" charset="-122"/>
                <a:ea typeface="微软雅黑" panose="020B0503020204020204" pitchFamily="34" charset="-122"/>
              </a:rPr>
              <a:t>0.2</a:t>
            </a:r>
            <a:r>
              <a:rPr lang="en-US" altLang="zh-CN" sz="2000" dirty="0" smtClean="0">
                <a:latin typeface="微软雅黑" panose="020B0503020204020204" pitchFamily="34" charset="-122"/>
                <a:ea typeface="微软雅黑" panose="020B0503020204020204" pitchFamily="34" charset="-122"/>
              </a:rPr>
              <a:t>, 0.9</a:t>
            </a:r>
            <a:r>
              <a:rPr lang="zh-CN" altLang="en-US" sz="200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源混合因子</a:t>
            </a:r>
            <a:r>
              <a:rPr lang="en-US" altLang="zh-CN" sz="2000" i="1" dirty="0" err="1" smtClean="0">
                <a:latin typeface="微软雅黑" panose="020B0503020204020204" pitchFamily="34" charset="-122"/>
                <a:ea typeface="微软雅黑" panose="020B0503020204020204" pitchFamily="34" charset="-122"/>
              </a:rPr>
              <a:t>F</a:t>
            </a:r>
            <a:r>
              <a:rPr lang="en-US" altLang="zh-CN" sz="1400" dirty="0" err="1" smtClean="0">
                <a:latin typeface="微软雅黑" panose="020B0503020204020204" pitchFamily="34" charset="-122"/>
                <a:ea typeface="微软雅黑" panose="020B0503020204020204" pitchFamily="34" charset="-122"/>
              </a:rPr>
              <a:t>src</a:t>
            </a:r>
            <a:r>
              <a:rPr lang="en-US" altLang="zh-CN" sz="2000" dirty="0" smtClean="0">
                <a:latin typeface="微软雅黑" panose="020B0503020204020204" pitchFamily="34" charset="-122"/>
                <a:ea typeface="微软雅黑" panose="020B0503020204020204" pitchFamily="34" charset="-122"/>
              </a:rPr>
              <a:t>= D3D11_BLEND_SRC_ALPHA </a:t>
            </a:r>
            <a:r>
              <a:rPr lang="zh-CN" altLang="en-US" sz="2000" b="0" dirty="0" smtClean="0">
                <a:latin typeface="微软雅黑" panose="020B0503020204020204" pitchFamily="34" charset="-122"/>
                <a:ea typeface="微软雅黑" panose="020B0503020204020204" pitchFamily="34" charset="-122"/>
              </a:rPr>
              <a:t>，则</a:t>
            </a:r>
            <a:r>
              <a:rPr lang="en-US" altLang="zh-CN" sz="2000" b="0" dirty="0" smtClean="0">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None/>
            </a:pPr>
            <a:r>
              <a:rPr lang="en-US" altLang="zh-CN" sz="2000" i="1" dirty="0" smtClean="0">
                <a:latin typeface="微软雅黑" panose="020B0503020204020204" pitchFamily="34" charset="-122"/>
                <a:ea typeface="微软雅黑" panose="020B0503020204020204" pitchFamily="34" charset="-122"/>
              </a:rPr>
              <a:t>    </a:t>
            </a:r>
            <a:r>
              <a:rPr lang="en-US" altLang="zh-CN" sz="2000" i="1" dirty="0" err="1" smtClean="0">
                <a:latin typeface="微软雅黑" panose="020B0503020204020204" pitchFamily="34" charset="-122"/>
                <a:ea typeface="微软雅黑" panose="020B0503020204020204" pitchFamily="34" charset="-122"/>
              </a:rPr>
              <a:t>C</a:t>
            </a:r>
            <a:r>
              <a:rPr lang="en-US" altLang="zh-CN" sz="1400" dirty="0" err="1" smtClean="0">
                <a:latin typeface="微软雅黑" panose="020B0503020204020204" pitchFamily="34" charset="-122"/>
                <a:ea typeface="微软雅黑" panose="020B0503020204020204" pitchFamily="34" charset="-122"/>
              </a:rPr>
              <a:t>src</a:t>
            </a:r>
            <a:r>
              <a:rPr lang="en-US" altLang="zh-CN" sz="14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en-US" altLang="zh-CN" sz="2000" i="1" dirty="0" err="1" smtClean="0">
                <a:latin typeface="微软雅黑" panose="020B0503020204020204" pitchFamily="34" charset="-122"/>
                <a:ea typeface="微软雅黑" panose="020B0503020204020204" pitchFamily="34" charset="-122"/>
              </a:rPr>
              <a:t>F</a:t>
            </a:r>
            <a:r>
              <a:rPr lang="en-US" altLang="zh-CN" sz="1400" dirty="0" err="1" smtClean="0">
                <a:latin typeface="微软雅黑" panose="020B0503020204020204" pitchFamily="34" charset="-122"/>
                <a:ea typeface="微软雅黑" panose="020B0503020204020204" pitchFamily="34" charset="-122"/>
              </a:rPr>
              <a:t>src</a:t>
            </a:r>
            <a:r>
              <a:rPr lang="en-US" altLang="zh-CN" sz="14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0.8</a:t>
            </a:r>
            <a:r>
              <a:rPr lang="en-US" altLang="zh-CN" sz="2000" dirty="0" smtClean="0">
                <a:latin typeface="微软雅黑" panose="020B0503020204020204" pitchFamily="34" charset="-122"/>
                <a:ea typeface="微软雅黑" panose="020B0503020204020204" pitchFamily="34" charset="-122"/>
              </a:rPr>
              <a:t>×0.9</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00B050"/>
                </a:solidFill>
                <a:latin typeface="微软雅黑" panose="020B0503020204020204" pitchFamily="34" charset="-122"/>
                <a:ea typeface="微软雅黑" panose="020B0503020204020204" pitchFamily="34" charset="-122"/>
              </a:rPr>
              <a:t>0.3</a:t>
            </a:r>
            <a:r>
              <a:rPr lang="en-US" altLang="zh-CN" sz="2000" dirty="0" smtClean="0">
                <a:latin typeface="微软雅黑" panose="020B0503020204020204" pitchFamily="34" charset="-122"/>
                <a:ea typeface="微软雅黑" panose="020B0503020204020204" pitchFamily="34" charset="-122"/>
              </a:rPr>
              <a:t>×0.9</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0A85FF"/>
                </a:solidFill>
                <a:latin typeface="微软雅黑" panose="020B0503020204020204" pitchFamily="34" charset="-122"/>
                <a:ea typeface="微软雅黑" panose="020B0503020204020204" pitchFamily="34" charset="-122"/>
              </a:rPr>
              <a:t>0.2</a:t>
            </a:r>
            <a:r>
              <a:rPr lang="en-US" altLang="zh-CN" sz="2000" dirty="0" smtClean="0">
                <a:latin typeface="微软雅黑" panose="020B0503020204020204" pitchFamily="34" charset="-122"/>
                <a:ea typeface="微软雅黑" panose="020B0503020204020204" pitchFamily="34" charset="-122"/>
              </a:rPr>
              <a:t>×0.9</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 0.72</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00B050"/>
                </a:solidFill>
                <a:latin typeface="微软雅黑" panose="020B0503020204020204" pitchFamily="34" charset="-122"/>
                <a:ea typeface="微软雅黑" panose="020B0503020204020204" pitchFamily="34" charset="-122"/>
              </a:rPr>
              <a:t>0.27</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0A85FF"/>
                </a:solidFill>
                <a:latin typeface="微软雅黑" panose="020B0503020204020204" pitchFamily="34" charset="-122"/>
                <a:ea typeface="微软雅黑" panose="020B0503020204020204" pitchFamily="34" charset="-122"/>
              </a:rPr>
              <a:t>018</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endParaRPr lang="en-US" altLang="zh-CN" sz="2000" dirty="0" smtClean="0">
              <a:ea typeface="宋体" panose="02010600030101010101" pitchFamily="2" charset="-122"/>
            </a:endParaRPr>
          </a:p>
          <a:p>
            <a:pPr marL="457200" lvl="1" indent="0">
              <a:lnSpc>
                <a:spcPct val="125000"/>
              </a:lnSpc>
              <a:buFont typeface="Wingdings" panose="05000000000000000000" pitchFamily="2" charset="2"/>
              <a:buNone/>
            </a:pPr>
            <a:endParaRPr lang="zh-CN" altLang="en-US" sz="1800" dirty="0" smtClean="0">
              <a:latin typeface="Arial" panose="020B0604020202020204" pitchFamily="34" charset="0"/>
              <a:ea typeface="宋体" panose="02010600030101010101" pitchFamily="2" charset="-122"/>
            </a:endParaRPr>
          </a:p>
          <a:p>
            <a:pPr marL="457200" lvl="1" indent="0"/>
            <a:endParaRPr lang="zh-CN" altLang="en-US" sz="1800" dirty="0" smtClean="0">
              <a:latin typeface="Arial" panose="020B0604020202020204" pitchFamily="34" charset="0"/>
              <a:ea typeface="宋体" panose="02010600030101010101" pitchFamily="2" charset="-122"/>
            </a:endParaRPr>
          </a:p>
          <a:p>
            <a:pPr marL="457200" lvl="1" indent="0">
              <a:lnSpc>
                <a:spcPct val="150000"/>
              </a:lnSpc>
            </a:pPr>
            <a:endParaRPr lang="en-US" altLang="zh-CN" dirty="0" smtClean="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混合操作符</a:t>
            </a:r>
            <a:endParaRPr lang="zh-CN" altLang="en-US" smtClean="0">
              <a:ea typeface="宋体" panose="02010600030101010101" pitchFamily="2" charset="-122"/>
            </a:endParaRPr>
          </a:p>
        </p:txBody>
      </p:sp>
      <p:sp>
        <p:nvSpPr>
          <p:cNvPr id="20483" name="内容占位符 2"/>
          <p:cNvSpPr>
            <a:spLocks noGrp="1"/>
          </p:cNvSpPr>
          <p:nvPr>
            <p:ph idx="1"/>
          </p:nvPr>
        </p:nvSpPr>
        <p:spPr>
          <a:xfrm>
            <a:off x="250825" y="1125538"/>
            <a:ext cx="7850188" cy="5400675"/>
          </a:xfrm>
        </p:spPr>
        <p:txBody>
          <a:bodyPr/>
          <a:lstStyle/>
          <a:p>
            <a:pPr>
              <a:lnSpc>
                <a:spcPct val="150000"/>
              </a:lnSpc>
            </a:pPr>
            <a:r>
              <a:rPr lang="zh-CN" altLang="zh-CN" sz="2000" b="0" smtClean="0">
                <a:latin typeface="微软雅黑" panose="020B0503020204020204" pitchFamily="34" charset="-122"/>
                <a:ea typeface="微软雅黑" panose="020B0503020204020204" pitchFamily="34" charset="-122"/>
              </a:rPr>
              <a:t>在</a:t>
            </a:r>
            <a:r>
              <a:rPr lang="en-US" altLang="zh-CN" sz="2000" b="0" smtClean="0">
                <a:latin typeface="微软雅黑" panose="020B0503020204020204" pitchFamily="34" charset="-122"/>
                <a:ea typeface="微软雅黑" panose="020B0503020204020204" pitchFamily="34" charset="-122"/>
              </a:rPr>
              <a:t>D3D</a:t>
            </a:r>
            <a:r>
              <a:rPr lang="zh-CN" altLang="en-US" sz="2000" b="0" smtClean="0">
                <a:latin typeface="微软雅黑" panose="020B0503020204020204" pitchFamily="34" charset="-122"/>
                <a:ea typeface="微软雅黑" panose="020B0503020204020204" pitchFamily="34" charset="-122"/>
              </a:rPr>
              <a:t>中，共定义了</a:t>
            </a:r>
            <a:r>
              <a:rPr lang="en-US" altLang="zh-CN" sz="2000" b="0" smtClean="0">
                <a:latin typeface="微软雅黑" panose="020B0503020204020204" pitchFamily="34" charset="-122"/>
                <a:ea typeface="微软雅黑" panose="020B0503020204020204" pitchFamily="34" charset="-122"/>
              </a:rPr>
              <a:t>5</a:t>
            </a:r>
            <a:r>
              <a:rPr lang="zh-CN" altLang="en-US" sz="2000" b="0" smtClean="0">
                <a:latin typeface="微软雅黑" panose="020B0503020204020204" pitchFamily="34" charset="-122"/>
                <a:ea typeface="微软雅黑" panose="020B0503020204020204" pitchFamily="34" charset="-122"/>
              </a:rPr>
              <a:t>种混合操作符</a:t>
            </a:r>
            <a:endParaRPr lang="zh-CN" altLang="en-US" sz="1600" smtClean="0">
              <a:latin typeface="微软雅黑" panose="020B0503020204020204" pitchFamily="34" charset="-122"/>
              <a:ea typeface="微软雅黑" panose="020B0503020204020204" pitchFamily="34" charset="-122"/>
            </a:endParaRPr>
          </a:p>
          <a:p>
            <a:pPr lvl="1">
              <a:lnSpc>
                <a:spcPct val="140000"/>
              </a:lnSpc>
            </a:pPr>
            <a:r>
              <a:rPr lang="en-US" altLang="zh-CN" sz="1800" b="1" smtClean="0">
                <a:latin typeface="微软雅黑" panose="020B0503020204020204" pitchFamily="34" charset="-122"/>
                <a:ea typeface="微软雅黑" panose="020B0503020204020204" pitchFamily="34" charset="-122"/>
              </a:rPr>
              <a:t>D3D11_BLEND_OP_ADD</a:t>
            </a:r>
            <a:r>
              <a:rPr lang="en-US" altLang="zh-CN" sz="1800" smtClean="0">
                <a:latin typeface="微软雅黑" panose="020B0503020204020204" pitchFamily="34" charset="-122"/>
                <a:ea typeface="微软雅黑" panose="020B0503020204020204" pitchFamily="34" charset="-122"/>
              </a:rPr>
              <a:t> </a:t>
            </a:r>
            <a:r>
              <a:rPr lang="zh-CN" altLang="en-US" sz="1800" smtClean="0">
                <a:latin typeface="微软雅黑" panose="020B0503020204020204" pitchFamily="34" charset="-122"/>
                <a:ea typeface="微软雅黑" panose="020B0503020204020204" pitchFamily="34" charset="-122"/>
              </a:rPr>
              <a:t>：相加操作</a:t>
            </a:r>
            <a:endParaRPr lang="en-US" altLang="zh-CN" sz="1800" smtClean="0">
              <a:latin typeface="微软雅黑" panose="020B0503020204020204" pitchFamily="34" charset="-122"/>
              <a:ea typeface="微软雅黑" panose="020B0503020204020204" pitchFamily="34" charset="-122"/>
            </a:endParaRPr>
          </a:p>
          <a:p>
            <a:pPr lvl="1">
              <a:lnSpc>
                <a:spcPct val="140000"/>
              </a:lnSpc>
              <a:buFont typeface="Wingdings" panose="05000000000000000000" pitchFamily="2" charset="2"/>
              <a:buNone/>
            </a:pPr>
            <a:r>
              <a:rPr lang="en-US" altLang="zh-CN" sz="1800" smtClean="0">
                <a:latin typeface="微软雅黑" panose="020B0503020204020204" pitchFamily="34" charset="-122"/>
                <a:ea typeface="微软雅黑" panose="020B0503020204020204" pitchFamily="34" charset="-122"/>
              </a:rPr>
              <a:t>     </a:t>
            </a:r>
            <a:r>
              <a:rPr lang="en-US" altLang="zh-CN" sz="2000" i="1" smtClean="0">
                <a:latin typeface="微软雅黑" panose="020B0503020204020204" pitchFamily="34" charset="-122"/>
                <a:ea typeface="微软雅黑" panose="020B0503020204020204" pitchFamily="34" charset="-122"/>
              </a:rPr>
              <a:t>C</a:t>
            </a:r>
            <a:r>
              <a:rPr lang="en-US" altLang="zh-CN" sz="2000" smtClean="0">
                <a:latin typeface="微软雅黑" panose="020B0503020204020204" pitchFamily="34" charset="-122"/>
                <a:ea typeface="微软雅黑" panose="020B0503020204020204" pitchFamily="34" charset="-122"/>
              </a:rPr>
              <a:t> = </a:t>
            </a:r>
            <a:r>
              <a:rPr lang="en-US" altLang="zh-CN" sz="2000" i="1" smtClean="0">
                <a:latin typeface="微软雅黑" panose="020B0503020204020204" pitchFamily="34" charset="-122"/>
                <a:ea typeface="微软雅黑" panose="020B0503020204020204" pitchFamily="34" charset="-122"/>
              </a:rPr>
              <a:t>C</a:t>
            </a:r>
            <a:r>
              <a:rPr lang="en-US" altLang="zh-CN" sz="1400" smtClean="0">
                <a:latin typeface="微软雅黑" panose="020B0503020204020204" pitchFamily="34" charset="-122"/>
                <a:ea typeface="微软雅黑" panose="020B0503020204020204" pitchFamily="34" charset="-122"/>
              </a:rPr>
              <a:t>src</a:t>
            </a:r>
            <a:r>
              <a:rPr lang="en-US" altLang="zh-CN" sz="2000" smtClean="0">
                <a:latin typeface="微软雅黑" panose="020B0503020204020204" pitchFamily="34" charset="-122"/>
                <a:ea typeface="微软雅黑" panose="020B0503020204020204" pitchFamily="34" charset="-122"/>
              </a:rPr>
              <a:t> X </a:t>
            </a:r>
            <a:r>
              <a:rPr lang="en-US" altLang="zh-CN" sz="2000" i="1" smtClean="0">
                <a:latin typeface="微软雅黑" panose="020B0503020204020204" pitchFamily="34" charset="-122"/>
                <a:ea typeface="微软雅黑" panose="020B0503020204020204" pitchFamily="34" charset="-122"/>
              </a:rPr>
              <a:t>F</a:t>
            </a:r>
            <a:r>
              <a:rPr lang="en-US" altLang="zh-CN" sz="1400" smtClean="0">
                <a:latin typeface="微软雅黑" panose="020B0503020204020204" pitchFamily="34" charset="-122"/>
                <a:ea typeface="微软雅黑" panose="020B0503020204020204" pitchFamily="34" charset="-122"/>
              </a:rPr>
              <a:t>src</a:t>
            </a:r>
            <a:r>
              <a:rPr lang="en-US" altLang="zh-CN" sz="2000" smtClean="0">
                <a:latin typeface="微软雅黑" panose="020B0503020204020204" pitchFamily="34" charset="-122"/>
                <a:ea typeface="微软雅黑" panose="020B0503020204020204" pitchFamily="34" charset="-122"/>
              </a:rPr>
              <a:t> </a:t>
            </a:r>
            <a:r>
              <a:rPr lang="en-US" altLang="zh-CN" sz="2000" b="1" smtClean="0">
                <a:solidFill>
                  <a:srgbClr val="FF0000"/>
                </a:solidFill>
                <a:latin typeface="微软雅黑" panose="020B0503020204020204" pitchFamily="34" charset="-122"/>
                <a:ea typeface="微软雅黑" panose="020B0503020204020204" pitchFamily="34" charset="-122"/>
              </a:rPr>
              <a:t>+</a:t>
            </a:r>
            <a:r>
              <a:rPr lang="en-US" altLang="zh-CN" sz="2000" smtClean="0">
                <a:latin typeface="微软雅黑" panose="020B0503020204020204" pitchFamily="34" charset="-122"/>
                <a:ea typeface="微软雅黑" panose="020B0503020204020204" pitchFamily="34" charset="-122"/>
              </a:rPr>
              <a:t> </a:t>
            </a:r>
            <a:r>
              <a:rPr lang="en-US" altLang="zh-CN" sz="2000" i="1" smtClean="0">
                <a:latin typeface="微软雅黑" panose="020B0503020204020204" pitchFamily="34" charset="-122"/>
                <a:ea typeface="微软雅黑" panose="020B0503020204020204" pitchFamily="34" charset="-122"/>
              </a:rPr>
              <a:t>C</a:t>
            </a:r>
            <a:r>
              <a:rPr lang="en-US" altLang="zh-CN" sz="1400" smtClean="0">
                <a:latin typeface="微软雅黑" panose="020B0503020204020204" pitchFamily="34" charset="-122"/>
                <a:ea typeface="微软雅黑" panose="020B0503020204020204" pitchFamily="34" charset="-122"/>
              </a:rPr>
              <a:t>dst</a:t>
            </a:r>
            <a:r>
              <a:rPr lang="en-US" altLang="zh-CN" sz="2000" smtClean="0">
                <a:latin typeface="微软雅黑" panose="020B0503020204020204" pitchFamily="34" charset="-122"/>
                <a:ea typeface="微软雅黑" panose="020B0503020204020204" pitchFamily="34" charset="-122"/>
              </a:rPr>
              <a:t> X </a:t>
            </a:r>
            <a:r>
              <a:rPr lang="en-US" altLang="zh-CN" sz="2000" i="1" smtClean="0">
                <a:latin typeface="微软雅黑" panose="020B0503020204020204" pitchFamily="34" charset="-122"/>
                <a:ea typeface="微软雅黑" panose="020B0503020204020204" pitchFamily="34" charset="-122"/>
              </a:rPr>
              <a:t>F</a:t>
            </a:r>
            <a:r>
              <a:rPr lang="en-US" altLang="zh-CN" sz="1400" smtClean="0">
                <a:latin typeface="微软雅黑" panose="020B0503020204020204" pitchFamily="34" charset="-122"/>
                <a:ea typeface="微软雅黑" panose="020B0503020204020204" pitchFamily="34" charset="-122"/>
              </a:rPr>
              <a:t>dst</a:t>
            </a:r>
            <a:r>
              <a:rPr lang="en-US" altLang="zh-CN" sz="2000" smtClean="0">
                <a:latin typeface="微软雅黑" panose="020B0503020204020204" pitchFamily="34" charset="-122"/>
                <a:ea typeface="微软雅黑" panose="020B0503020204020204" pitchFamily="34" charset="-122"/>
              </a:rPr>
              <a:t> </a:t>
            </a:r>
            <a:endParaRPr lang="en-US" altLang="zh-CN" sz="1800" smtClean="0">
              <a:latin typeface="微软雅黑" panose="020B0503020204020204" pitchFamily="34" charset="-122"/>
              <a:ea typeface="微软雅黑" panose="020B0503020204020204" pitchFamily="34" charset="-122"/>
            </a:endParaRPr>
          </a:p>
          <a:p>
            <a:pPr lvl="1">
              <a:lnSpc>
                <a:spcPct val="140000"/>
              </a:lnSpc>
            </a:pPr>
            <a:r>
              <a:rPr lang="en-US" altLang="zh-CN" sz="1800" b="1" smtClean="0">
                <a:latin typeface="微软雅黑" panose="020B0503020204020204" pitchFamily="34" charset="-122"/>
                <a:ea typeface="微软雅黑" panose="020B0503020204020204" pitchFamily="34" charset="-122"/>
              </a:rPr>
              <a:t>D3D11_BLEND_OP_SUBTRACT </a:t>
            </a:r>
            <a:r>
              <a:rPr lang="zh-CN" altLang="zh-CN" sz="1800" smtClean="0">
                <a:latin typeface="微软雅黑" panose="020B0503020204020204" pitchFamily="34" charset="-122"/>
                <a:ea typeface="微软雅黑" panose="020B0503020204020204" pitchFamily="34" charset="-122"/>
              </a:rPr>
              <a:t>：</a:t>
            </a:r>
            <a:r>
              <a:rPr lang="zh-CN" altLang="en-US" sz="1800" smtClean="0">
                <a:latin typeface="微软雅黑" panose="020B0503020204020204" pitchFamily="34" charset="-122"/>
                <a:ea typeface="微软雅黑" panose="020B0503020204020204" pitchFamily="34" charset="-122"/>
              </a:rPr>
              <a:t>相减操作（目标</a:t>
            </a:r>
            <a:r>
              <a:rPr lang="en-US" altLang="zh-CN" sz="1800" smtClean="0">
                <a:latin typeface="微软雅黑" panose="020B0503020204020204" pitchFamily="34" charset="-122"/>
                <a:ea typeface="微软雅黑" panose="020B0503020204020204" pitchFamily="34" charset="-122"/>
              </a:rPr>
              <a:t>-</a:t>
            </a:r>
            <a:r>
              <a:rPr lang="zh-CN" altLang="en-US" sz="1800" smtClean="0">
                <a:latin typeface="微软雅黑" panose="020B0503020204020204" pitchFamily="34" charset="-122"/>
                <a:ea typeface="微软雅黑" panose="020B0503020204020204" pitchFamily="34" charset="-122"/>
              </a:rPr>
              <a:t>源）</a:t>
            </a:r>
            <a:endParaRPr lang="en-US" altLang="zh-CN" sz="1800" smtClean="0">
              <a:latin typeface="微软雅黑" panose="020B0503020204020204" pitchFamily="34" charset="-122"/>
              <a:ea typeface="微软雅黑" panose="020B0503020204020204" pitchFamily="34" charset="-122"/>
            </a:endParaRPr>
          </a:p>
          <a:p>
            <a:pPr lvl="1">
              <a:lnSpc>
                <a:spcPct val="140000"/>
              </a:lnSpc>
              <a:buFont typeface="Wingdings" panose="05000000000000000000" pitchFamily="2" charset="2"/>
              <a:buNone/>
            </a:pPr>
            <a:r>
              <a:rPr lang="en-US" altLang="zh-CN" sz="1800" i="1" smtClean="0">
                <a:latin typeface="微软雅黑" panose="020B0503020204020204" pitchFamily="34" charset="-122"/>
                <a:ea typeface="微软雅黑" panose="020B0503020204020204" pitchFamily="34" charset="-122"/>
              </a:rPr>
              <a:t>     C</a:t>
            </a:r>
            <a:r>
              <a:rPr lang="en-US" altLang="zh-CN" sz="1800" smtClean="0">
                <a:latin typeface="微软雅黑" panose="020B0503020204020204" pitchFamily="34" charset="-122"/>
                <a:ea typeface="微软雅黑" panose="020B0503020204020204" pitchFamily="34" charset="-122"/>
              </a:rPr>
              <a:t> = </a:t>
            </a:r>
            <a:r>
              <a:rPr lang="en-US" altLang="zh-CN" sz="1800" i="1" smtClean="0">
                <a:latin typeface="微软雅黑" panose="020B0503020204020204" pitchFamily="34" charset="-122"/>
                <a:ea typeface="微软雅黑" panose="020B0503020204020204" pitchFamily="34" charset="-122"/>
              </a:rPr>
              <a:t>C</a:t>
            </a:r>
            <a:r>
              <a:rPr lang="en-US" altLang="zh-CN" sz="1200" smtClean="0">
                <a:latin typeface="微软雅黑" panose="020B0503020204020204" pitchFamily="34" charset="-122"/>
                <a:ea typeface="微软雅黑" panose="020B0503020204020204" pitchFamily="34" charset="-122"/>
              </a:rPr>
              <a:t>dst</a:t>
            </a:r>
            <a:r>
              <a:rPr lang="en-US" altLang="zh-CN" sz="1800" smtClean="0">
                <a:latin typeface="微软雅黑" panose="020B0503020204020204" pitchFamily="34" charset="-122"/>
                <a:ea typeface="微软雅黑" panose="020B0503020204020204" pitchFamily="34" charset="-122"/>
              </a:rPr>
              <a:t> X </a:t>
            </a:r>
            <a:r>
              <a:rPr lang="en-US" altLang="zh-CN" sz="1800" i="1" smtClean="0">
                <a:latin typeface="微软雅黑" panose="020B0503020204020204" pitchFamily="34" charset="-122"/>
                <a:ea typeface="微软雅黑" panose="020B0503020204020204" pitchFamily="34" charset="-122"/>
              </a:rPr>
              <a:t>F</a:t>
            </a:r>
            <a:r>
              <a:rPr lang="en-US" altLang="zh-CN" sz="1200" smtClean="0">
                <a:latin typeface="微软雅黑" panose="020B0503020204020204" pitchFamily="34" charset="-122"/>
                <a:ea typeface="微软雅黑" panose="020B0503020204020204" pitchFamily="34" charset="-122"/>
              </a:rPr>
              <a:t>dst</a:t>
            </a:r>
            <a:r>
              <a:rPr lang="en-US" altLang="zh-CN" sz="1800" i="1" smtClean="0">
                <a:latin typeface="微软雅黑" panose="020B0503020204020204" pitchFamily="34" charset="-122"/>
                <a:ea typeface="微软雅黑" panose="020B0503020204020204" pitchFamily="34" charset="-122"/>
              </a:rPr>
              <a:t> </a:t>
            </a:r>
            <a:r>
              <a:rPr lang="en-US" altLang="zh-CN" sz="1800" b="1" smtClean="0">
                <a:solidFill>
                  <a:srgbClr val="FF0000"/>
                </a:solidFill>
                <a:latin typeface="微软雅黑" panose="020B0503020204020204" pitchFamily="34" charset="-122"/>
                <a:ea typeface="微软雅黑" panose="020B0503020204020204" pitchFamily="34" charset="-122"/>
              </a:rPr>
              <a:t>-</a:t>
            </a:r>
            <a:r>
              <a:rPr lang="en-US" altLang="zh-CN" sz="1800" smtClean="0">
                <a:latin typeface="微软雅黑" panose="020B0503020204020204" pitchFamily="34" charset="-122"/>
                <a:ea typeface="微软雅黑" panose="020B0503020204020204" pitchFamily="34" charset="-122"/>
              </a:rPr>
              <a:t> </a:t>
            </a:r>
            <a:r>
              <a:rPr lang="en-US" altLang="zh-CN" sz="1800" i="1" smtClean="0">
                <a:latin typeface="微软雅黑" panose="020B0503020204020204" pitchFamily="34" charset="-122"/>
                <a:ea typeface="微软雅黑" panose="020B0503020204020204" pitchFamily="34" charset="-122"/>
              </a:rPr>
              <a:t>C</a:t>
            </a:r>
            <a:r>
              <a:rPr lang="en-US" altLang="zh-CN" sz="1200" smtClean="0">
                <a:latin typeface="微软雅黑" panose="020B0503020204020204" pitchFamily="34" charset="-122"/>
                <a:ea typeface="微软雅黑" panose="020B0503020204020204" pitchFamily="34" charset="-122"/>
              </a:rPr>
              <a:t>src</a:t>
            </a:r>
            <a:r>
              <a:rPr lang="en-US" altLang="zh-CN" sz="1800" smtClean="0">
                <a:latin typeface="微软雅黑" panose="020B0503020204020204" pitchFamily="34" charset="-122"/>
                <a:ea typeface="微软雅黑" panose="020B0503020204020204" pitchFamily="34" charset="-122"/>
              </a:rPr>
              <a:t> X </a:t>
            </a:r>
            <a:r>
              <a:rPr lang="en-US" altLang="zh-CN" sz="1800" i="1" smtClean="0">
                <a:latin typeface="微软雅黑" panose="020B0503020204020204" pitchFamily="34" charset="-122"/>
                <a:ea typeface="微软雅黑" panose="020B0503020204020204" pitchFamily="34" charset="-122"/>
              </a:rPr>
              <a:t>F</a:t>
            </a:r>
            <a:r>
              <a:rPr lang="en-US" altLang="zh-CN" sz="1200" smtClean="0">
                <a:latin typeface="微软雅黑" panose="020B0503020204020204" pitchFamily="34" charset="-122"/>
                <a:ea typeface="微软雅黑" panose="020B0503020204020204" pitchFamily="34" charset="-122"/>
              </a:rPr>
              <a:t>src</a:t>
            </a:r>
            <a:r>
              <a:rPr lang="en-US" altLang="zh-CN" sz="1800" smtClean="0">
                <a:latin typeface="微软雅黑" panose="020B0503020204020204" pitchFamily="34" charset="-122"/>
                <a:ea typeface="微软雅黑" panose="020B0503020204020204" pitchFamily="34" charset="-122"/>
              </a:rPr>
              <a:t> </a:t>
            </a:r>
            <a:endParaRPr lang="zh-CN" altLang="zh-CN" sz="1800" smtClean="0">
              <a:latin typeface="微软雅黑" panose="020B0503020204020204" pitchFamily="34" charset="-122"/>
              <a:ea typeface="微软雅黑" panose="020B0503020204020204" pitchFamily="34" charset="-122"/>
            </a:endParaRPr>
          </a:p>
          <a:p>
            <a:pPr lvl="1">
              <a:lnSpc>
                <a:spcPct val="140000"/>
              </a:lnSpc>
            </a:pPr>
            <a:r>
              <a:rPr lang="en-US" altLang="zh-CN" sz="1800" b="1" smtClean="0">
                <a:latin typeface="微软雅黑" panose="020B0503020204020204" pitchFamily="34" charset="-122"/>
                <a:ea typeface="微软雅黑" panose="020B0503020204020204" pitchFamily="34" charset="-122"/>
              </a:rPr>
              <a:t>D3D11_BLEND_OP_REV_SUBTRACT</a:t>
            </a:r>
            <a:r>
              <a:rPr lang="en-US" altLang="zh-CN" sz="1800" smtClean="0">
                <a:latin typeface="微软雅黑" panose="020B0503020204020204" pitchFamily="34" charset="-122"/>
                <a:ea typeface="微软雅黑" panose="020B0503020204020204" pitchFamily="34" charset="-122"/>
              </a:rPr>
              <a:t> </a:t>
            </a:r>
            <a:r>
              <a:rPr lang="zh-CN" altLang="zh-CN" sz="1800" smtClean="0">
                <a:latin typeface="微软雅黑" panose="020B0503020204020204" pitchFamily="34" charset="-122"/>
                <a:ea typeface="微软雅黑" panose="020B0503020204020204" pitchFamily="34" charset="-122"/>
              </a:rPr>
              <a:t>：</a:t>
            </a:r>
            <a:r>
              <a:rPr lang="zh-CN" altLang="en-US" sz="1800" smtClean="0">
                <a:latin typeface="微软雅黑" panose="020B0503020204020204" pitchFamily="34" charset="-122"/>
                <a:ea typeface="微软雅黑" panose="020B0503020204020204" pitchFamily="34" charset="-122"/>
              </a:rPr>
              <a:t>反向相减（源</a:t>
            </a:r>
            <a:r>
              <a:rPr lang="en-US" altLang="zh-CN" sz="1800" smtClean="0">
                <a:latin typeface="微软雅黑" panose="020B0503020204020204" pitchFamily="34" charset="-122"/>
                <a:ea typeface="微软雅黑" panose="020B0503020204020204" pitchFamily="34" charset="-122"/>
              </a:rPr>
              <a:t>-</a:t>
            </a:r>
            <a:r>
              <a:rPr lang="zh-CN" altLang="en-US" sz="1800" smtClean="0">
                <a:latin typeface="微软雅黑" panose="020B0503020204020204" pitchFamily="34" charset="-122"/>
                <a:ea typeface="微软雅黑" panose="020B0503020204020204" pitchFamily="34" charset="-122"/>
              </a:rPr>
              <a:t>目标）</a:t>
            </a:r>
            <a:endParaRPr lang="en-US" altLang="zh-CN" sz="1800" smtClean="0">
              <a:latin typeface="微软雅黑" panose="020B0503020204020204" pitchFamily="34" charset="-122"/>
              <a:ea typeface="微软雅黑" panose="020B0503020204020204" pitchFamily="34" charset="-122"/>
            </a:endParaRPr>
          </a:p>
          <a:p>
            <a:pPr lvl="1">
              <a:lnSpc>
                <a:spcPct val="140000"/>
              </a:lnSpc>
              <a:buFont typeface="Wingdings" panose="05000000000000000000" pitchFamily="2" charset="2"/>
              <a:buNone/>
            </a:pPr>
            <a:r>
              <a:rPr lang="en-US" altLang="zh-CN" sz="1800" i="1" smtClean="0">
                <a:latin typeface="微软雅黑" panose="020B0503020204020204" pitchFamily="34" charset="-122"/>
                <a:ea typeface="微软雅黑" panose="020B0503020204020204" pitchFamily="34" charset="-122"/>
              </a:rPr>
              <a:t>    C</a:t>
            </a:r>
            <a:r>
              <a:rPr lang="en-US" altLang="zh-CN" sz="1800" smtClean="0">
                <a:latin typeface="微软雅黑" panose="020B0503020204020204" pitchFamily="34" charset="-122"/>
                <a:ea typeface="微软雅黑" panose="020B0503020204020204" pitchFamily="34" charset="-122"/>
              </a:rPr>
              <a:t> = </a:t>
            </a:r>
            <a:r>
              <a:rPr lang="en-US" altLang="zh-CN" sz="1800" i="1" smtClean="0">
                <a:latin typeface="微软雅黑" panose="020B0503020204020204" pitchFamily="34" charset="-122"/>
                <a:ea typeface="微软雅黑" panose="020B0503020204020204" pitchFamily="34" charset="-122"/>
              </a:rPr>
              <a:t>C</a:t>
            </a:r>
            <a:r>
              <a:rPr lang="en-US" altLang="zh-CN" sz="1200" smtClean="0">
                <a:latin typeface="微软雅黑" panose="020B0503020204020204" pitchFamily="34" charset="-122"/>
                <a:ea typeface="微软雅黑" panose="020B0503020204020204" pitchFamily="34" charset="-122"/>
              </a:rPr>
              <a:t>src</a:t>
            </a:r>
            <a:r>
              <a:rPr lang="en-US" altLang="zh-CN" sz="1800" smtClean="0">
                <a:latin typeface="微软雅黑" panose="020B0503020204020204" pitchFamily="34" charset="-122"/>
                <a:ea typeface="微软雅黑" panose="020B0503020204020204" pitchFamily="34" charset="-122"/>
              </a:rPr>
              <a:t> X </a:t>
            </a:r>
            <a:r>
              <a:rPr lang="en-US" altLang="zh-CN" sz="1800" i="1" smtClean="0">
                <a:latin typeface="微软雅黑" panose="020B0503020204020204" pitchFamily="34" charset="-122"/>
                <a:ea typeface="微软雅黑" panose="020B0503020204020204" pitchFamily="34" charset="-122"/>
              </a:rPr>
              <a:t>F</a:t>
            </a:r>
            <a:r>
              <a:rPr lang="en-US" altLang="zh-CN" sz="1200" smtClean="0">
                <a:latin typeface="微软雅黑" panose="020B0503020204020204" pitchFamily="34" charset="-122"/>
                <a:ea typeface="微软雅黑" panose="020B0503020204020204" pitchFamily="34" charset="-122"/>
              </a:rPr>
              <a:t>src</a:t>
            </a:r>
            <a:r>
              <a:rPr lang="en-US" altLang="zh-CN" sz="1800" smtClean="0">
                <a:latin typeface="微软雅黑" panose="020B0503020204020204" pitchFamily="34" charset="-122"/>
                <a:ea typeface="微软雅黑" panose="020B0503020204020204" pitchFamily="34" charset="-122"/>
              </a:rPr>
              <a:t> </a:t>
            </a:r>
            <a:r>
              <a:rPr lang="en-US" altLang="zh-CN" sz="1800" b="1" smtClean="0">
                <a:solidFill>
                  <a:srgbClr val="FF0000"/>
                </a:solidFill>
                <a:latin typeface="微软雅黑" panose="020B0503020204020204" pitchFamily="34" charset="-122"/>
                <a:ea typeface="微软雅黑" panose="020B0503020204020204" pitchFamily="34" charset="-122"/>
              </a:rPr>
              <a:t>-</a:t>
            </a:r>
            <a:r>
              <a:rPr lang="en-US" altLang="zh-CN" sz="1800" smtClean="0">
                <a:latin typeface="微软雅黑" panose="020B0503020204020204" pitchFamily="34" charset="-122"/>
                <a:ea typeface="微软雅黑" panose="020B0503020204020204" pitchFamily="34" charset="-122"/>
              </a:rPr>
              <a:t> </a:t>
            </a:r>
            <a:r>
              <a:rPr lang="en-US" altLang="zh-CN" sz="1800" i="1" smtClean="0">
                <a:latin typeface="微软雅黑" panose="020B0503020204020204" pitchFamily="34" charset="-122"/>
                <a:ea typeface="微软雅黑" panose="020B0503020204020204" pitchFamily="34" charset="-122"/>
              </a:rPr>
              <a:t>C</a:t>
            </a:r>
            <a:r>
              <a:rPr lang="en-US" altLang="zh-CN" sz="1200" smtClean="0">
                <a:latin typeface="微软雅黑" panose="020B0503020204020204" pitchFamily="34" charset="-122"/>
                <a:ea typeface="微软雅黑" panose="020B0503020204020204" pitchFamily="34" charset="-122"/>
              </a:rPr>
              <a:t>dst</a:t>
            </a:r>
            <a:r>
              <a:rPr lang="en-US" altLang="zh-CN" sz="1800" smtClean="0">
                <a:latin typeface="微软雅黑" panose="020B0503020204020204" pitchFamily="34" charset="-122"/>
                <a:ea typeface="微软雅黑" panose="020B0503020204020204" pitchFamily="34" charset="-122"/>
              </a:rPr>
              <a:t> X </a:t>
            </a:r>
            <a:r>
              <a:rPr lang="en-US" altLang="zh-CN" sz="1800" i="1" smtClean="0">
                <a:latin typeface="微软雅黑" panose="020B0503020204020204" pitchFamily="34" charset="-122"/>
                <a:ea typeface="微软雅黑" panose="020B0503020204020204" pitchFamily="34" charset="-122"/>
              </a:rPr>
              <a:t>F</a:t>
            </a:r>
            <a:r>
              <a:rPr lang="en-US" altLang="zh-CN" sz="1200" smtClean="0">
                <a:latin typeface="微软雅黑" panose="020B0503020204020204" pitchFamily="34" charset="-122"/>
                <a:ea typeface="微软雅黑" panose="020B0503020204020204" pitchFamily="34" charset="-122"/>
              </a:rPr>
              <a:t>dst</a:t>
            </a:r>
            <a:endParaRPr lang="en-US" altLang="zh-CN" sz="1800" smtClean="0">
              <a:latin typeface="微软雅黑" panose="020B0503020204020204" pitchFamily="34" charset="-122"/>
              <a:ea typeface="微软雅黑" panose="020B0503020204020204" pitchFamily="34" charset="-122"/>
            </a:endParaRPr>
          </a:p>
          <a:p>
            <a:pPr lvl="1">
              <a:lnSpc>
                <a:spcPct val="140000"/>
              </a:lnSpc>
            </a:pPr>
            <a:r>
              <a:rPr lang="en-US" altLang="zh-CN" sz="1800" b="1" smtClean="0">
                <a:latin typeface="微软雅黑" panose="020B0503020204020204" pitchFamily="34" charset="-122"/>
                <a:ea typeface="微软雅黑" panose="020B0503020204020204" pitchFamily="34" charset="-122"/>
              </a:rPr>
              <a:t>D3D11_BLEND_OP_MIN</a:t>
            </a:r>
            <a:r>
              <a:rPr lang="en-US" altLang="zh-CN" sz="1800" smtClean="0">
                <a:latin typeface="微软雅黑" panose="020B0503020204020204" pitchFamily="34" charset="-122"/>
                <a:ea typeface="微软雅黑" panose="020B0503020204020204" pitchFamily="34" charset="-122"/>
              </a:rPr>
              <a:t> </a:t>
            </a:r>
            <a:r>
              <a:rPr lang="zh-CN" altLang="en-US" sz="1800" smtClean="0">
                <a:latin typeface="微软雅黑" panose="020B0503020204020204" pitchFamily="34" charset="-122"/>
                <a:ea typeface="微软雅黑" panose="020B0503020204020204" pitchFamily="34" charset="-122"/>
              </a:rPr>
              <a:t>：颜色中较小值</a:t>
            </a:r>
            <a:endParaRPr lang="en-US" altLang="zh-CN" sz="1800" smtClean="0">
              <a:latin typeface="微软雅黑" panose="020B0503020204020204" pitchFamily="34" charset="-122"/>
              <a:ea typeface="微软雅黑" panose="020B0503020204020204" pitchFamily="34" charset="-122"/>
            </a:endParaRPr>
          </a:p>
          <a:p>
            <a:pPr lvl="1">
              <a:lnSpc>
                <a:spcPct val="140000"/>
              </a:lnSpc>
              <a:buFont typeface="Wingdings" panose="05000000000000000000" pitchFamily="2" charset="2"/>
              <a:buNone/>
            </a:pPr>
            <a:r>
              <a:rPr lang="en-US" altLang="zh-CN" sz="1800" smtClean="0">
                <a:latin typeface="微软雅黑" panose="020B0503020204020204" pitchFamily="34" charset="-122"/>
                <a:ea typeface="微软雅黑" panose="020B0503020204020204" pitchFamily="34" charset="-122"/>
              </a:rPr>
              <a:t>     </a:t>
            </a:r>
            <a:r>
              <a:rPr lang="en-US" altLang="zh-CN" sz="1800" b="1" smtClean="0">
                <a:solidFill>
                  <a:srgbClr val="FF0000"/>
                </a:solidFill>
                <a:latin typeface="微软雅黑" panose="020B0503020204020204" pitchFamily="34" charset="-122"/>
                <a:ea typeface="微软雅黑" panose="020B0503020204020204" pitchFamily="34" charset="-122"/>
              </a:rPr>
              <a:t>Min</a:t>
            </a:r>
            <a:r>
              <a:rPr lang="zh-CN" altLang="en-US" sz="1800" smtClean="0">
                <a:solidFill>
                  <a:srgbClr val="FF0000"/>
                </a:solidFill>
                <a:latin typeface="微软雅黑" panose="020B0503020204020204" pitchFamily="34" charset="-122"/>
                <a:ea typeface="微软雅黑" panose="020B0503020204020204" pitchFamily="34" charset="-122"/>
              </a:rPr>
              <a:t>（</a:t>
            </a:r>
            <a:r>
              <a:rPr lang="en-US" altLang="zh-CN" sz="1800" i="1" smtClean="0">
                <a:latin typeface="微软雅黑" panose="020B0503020204020204" pitchFamily="34" charset="-122"/>
                <a:ea typeface="微软雅黑" panose="020B0503020204020204" pitchFamily="34" charset="-122"/>
              </a:rPr>
              <a:t> C</a:t>
            </a:r>
            <a:r>
              <a:rPr lang="en-US" altLang="zh-CN" sz="1200" smtClean="0">
                <a:latin typeface="微软雅黑" panose="020B0503020204020204" pitchFamily="34" charset="-122"/>
                <a:ea typeface="微软雅黑" panose="020B0503020204020204" pitchFamily="34" charset="-122"/>
              </a:rPr>
              <a:t>src</a:t>
            </a:r>
            <a:r>
              <a:rPr lang="zh-CN" altLang="en-US" sz="1800" smtClean="0">
                <a:latin typeface="微软雅黑" panose="020B0503020204020204" pitchFamily="34" charset="-122"/>
                <a:ea typeface="微软雅黑" panose="020B0503020204020204" pitchFamily="34" charset="-122"/>
              </a:rPr>
              <a:t>，</a:t>
            </a:r>
            <a:r>
              <a:rPr lang="en-US" altLang="zh-CN" sz="1800" i="1" smtClean="0">
                <a:latin typeface="微软雅黑" panose="020B0503020204020204" pitchFamily="34" charset="-122"/>
                <a:ea typeface="微软雅黑" panose="020B0503020204020204" pitchFamily="34" charset="-122"/>
              </a:rPr>
              <a:t>C</a:t>
            </a:r>
            <a:r>
              <a:rPr lang="en-US" altLang="zh-CN" sz="1200" smtClean="0">
                <a:latin typeface="微软雅黑" panose="020B0503020204020204" pitchFamily="34" charset="-122"/>
                <a:ea typeface="微软雅黑" panose="020B0503020204020204" pitchFamily="34" charset="-122"/>
              </a:rPr>
              <a:t>dst</a:t>
            </a:r>
            <a:r>
              <a:rPr lang="en-US" altLang="zh-CN" sz="1800" smtClean="0">
                <a:latin typeface="微软雅黑" panose="020B0503020204020204" pitchFamily="34" charset="-122"/>
                <a:ea typeface="微软雅黑" panose="020B0503020204020204" pitchFamily="34" charset="-122"/>
              </a:rPr>
              <a:t> </a:t>
            </a:r>
            <a:r>
              <a:rPr lang="zh-CN" altLang="en-US" sz="1800" smtClean="0">
                <a:solidFill>
                  <a:srgbClr val="FF0000"/>
                </a:solidFill>
                <a:latin typeface="微软雅黑" panose="020B0503020204020204" pitchFamily="34" charset="-122"/>
                <a:ea typeface="微软雅黑" panose="020B0503020204020204" pitchFamily="34" charset="-122"/>
              </a:rPr>
              <a:t>）</a:t>
            </a:r>
            <a:endParaRPr lang="en-US" altLang="zh-CN" sz="1800" smtClean="0">
              <a:solidFill>
                <a:srgbClr val="FF0000"/>
              </a:solidFill>
              <a:latin typeface="微软雅黑" panose="020B0503020204020204" pitchFamily="34" charset="-122"/>
              <a:ea typeface="微软雅黑" panose="020B0503020204020204" pitchFamily="34" charset="-122"/>
            </a:endParaRPr>
          </a:p>
          <a:p>
            <a:pPr lvl="1">
              <a:lnSpc>
                <a:spcPct val="140000"/>
              </a:lnSpc>
            </a:pPr>
            <a:r>
              <a:rPr lang="en-US" altLang="zh-CN" sz="1800" b="1" smtClean="0">
                <a:latin typeface="微软雅黑" panose="020B0503020204020204" pitchFamily="34" charset="-122"/>
                <a:ea typeface="微软雅黑" panose="020B0503020204020204" pitchFamily="34" charset="-122"/>
              </a:rPr>
              <a:t>D3D11_BLEND_OP_MAX</a:t>
            </a:r>
            <a:r>
              <a:rPr lang="en-US" altLang="zh-CN" sz="1800" smtClean="0">
                <a:latin typeface="微软雅黑" panose="020B0503020204020204" pitchFamily="34" charset="-122"/>
                <a:ea typeface="微软雅黑" panose="020B0503020204020204" pitchFamily="34" charset="-122"/>
              </a:rPr>
              <a:t> </a:t>
            </a:r>
            <a:r>
              <a:rPr lang="zh-CN" altLang="en-US" sz="1800" smtClean="0">
                <a:latin typeface="微软雅黑" panose="020B0503020204020204" pitchFamily="34" charset="-122"/>
                <a:ea typeface="微软雅黑" panose="020B0503020204020204" pitchFamily="34" charset="-122"/>
              </a:rPr>
              <a:t>：颜色中较大值</a:t>
            </a:r>
            <a:endParaRPr lang="en-US" altLang="zh-CN" sz="1800" smtClean="0">
              <a:latin typeface="微软雅黑" panose="020B0503020204020204" pitchFamily="34" charset="-122"/>
              <a:ea typeface="微软雅黑" panose="020B0503020204020204" pitchFamily="34" charset="-122"/>
            </a:endParaRPr>
          </a:p>
          <a:p>
            <a:pPr lvl="1">
              <a:lnSpc>
                <a:spcPct val="140000"/>
              </a:lnSpc>
              <a:buFont typeface="Wingdings" panose="05000000000000000000" pitchFamily="2" charset="2"/>
              <a:buNone/>
            </a:pPr>
            <a:r>
              <a:rPr lang="en-US" altLang="zh-CN" sz="1800" smtClean="0">
                <a:latin typeface="微软雅黑" panose="020B0503020204020204" pitchFamily="34" charset="-122"/>
                <a:ea typeface="微软雅黑" panose="020B0503020204020204" pitchFamily="34" charset="-122"/>
              </a:rPr>
              <a:t>     </a:t>
            </a:r>
            <a:r>
              <a:rPr lang="en-US" altLang="zh-CN" sz="1800" b="1" smtClean="0">
                <a:solidFill>
                  <a:srgbClr val="FF0000"/>
                </a:solidFill>
                <a:latin typeface="微软雅黑" panose="020B0503020204020204" pitchFamily="34" charset="-122"/>
                <a:ea typeface="微软雅黑" panose="020B0503020204020204" pitchFamily="34" charset="-122"/>
              </a:rPr>
              <a:t>Max</a:t>
            </a:r>
            <a:r>
              <a:rPr lang="zh-CN" altLang="en-US" sz="1800" smtClean="0">
                <a:solidFill>
                  <a:srgbClr val="FF0000"/>
                </a:solidFill>
                <a:latin typeface="微软雅黑" panose="020B0503020204020204" pitchFamily="34" charset="-122"/>
                <a:ea typeface="微软雅黑" panose="020B0503020204020204" pitchFamily="34" charset="-122"/>
              </a:rPr>
              <a:t>（</a:t>
            </a:r>
            <a:r>
              <a:rPr lang="en-US" altLang="zh-CN" sz="1800" i="1" smtClean="0">
                <a:latin typeface="微软雅黑" panose="020B0503020204020204" pitchFamily="34" charset="-122"/>
                <a:ea typeface="微软雅黑" panose="020B0503020204020204" pitchFamily="34" charset="-122"/>
              </a:rPr>
              <a:t> C</a:t>
            </a:r>
            <a:r>
              <a:rPr lang="en-US" altLang="zh-CN" sz="1200" smtClean="0">
                <a:latin typeface="微软雅黑" panose="020B0503020204020204" pitchFamily="34" charset="-122"/>
                <a:ea typeface="微软雅黑" panose="020B0503020204020204" pitchFamily="34" charset="-122"/>
              </a:rPr>
              <a:t>src</a:t>
            </a:r>
            <a:r>
              <a:rPr lang="zh-CN" altLang="en-US" sz="1800" smtClean="0">
                <a:latin typeface="微软雅黑" panose="020B0503020204020204" pitchFamily="34" charset="-122"/>
                <a:ea typeface="微软雅黑" panose="020B0503020204020204" pitchFamily="34" charset="-122"/>
              </a:rPr>
              <a:t>，</a:t>
            </a:r>
            <a:r>
              <a:rPr lang="en-US" altLang="zh-CN" sz="1800" i="1" smtClean="0">
                <a:latin typeface="微软雅黑" panose="020B0503020204020204" pitchFamily="34" charset="-122"/>
                <a:ea typeface="微软雅黑" panose="020B0503020204020204" pitchFamily="34" charset="-122"/>
              </a:rPr>
              <a:t>C</a:t>
            </a:r>
            <a:r>
              <a:rPr lang="en-US" altLang="zh-CN" sz="1200" smtClean="0">
                <a:latin typeface="微软雅黑" panose="020B0503020204020204" pitchFamily="34" charset="-122"/>
                <a:ea typeface="微软雅黑" panose="020B0503020204020204" pitchFamily="34" charset="-122"/>
              </a:rPr>
              <a:t>dst</a:t>
            </a:r>
            <a:r>
              <a:rPr lang="en-US" altLang="zh-CN" sz="1800" smtClean="0">
                <a:latin typeface="微软雅黑" panose="020B0503020204020204" pitchFamily="34" charset="-122"/>
                <a:ea typeface="微软雅黑" panose="020B0503020204020204" pitchFamily="34" charset="-122"/>
              </a:rPr>
              <a:t> </a:t>
            </a:r>
            <a:r>
              <a:rPr lang="zh-CN" altLang="en-US" sz="1800" smtClean="0">
                <a:solidFill>
                  <a:srgbClr val="FF0000"/>
                </a:solidFill>
                <a:latin typeface="微软雅黑" panose="020B0503020204020204" pitchFamily="34" charset="-122"/>
                <a:ea typeface="微软雅黑" panose="020B0503020204020204" pitchFamily="34" charset="-122"/>
              </a:rPr>
              <a:t>）</a:t>
            </a:r>
            <a:endParaRPr lang="en-US" altLang="zh-CN" sz="1800" smtClean="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None/>
            </a:pPr>
            <a:endParaRPr lang="en-US" altLang="zh-CN" sz="1400" smtClean="0">
              <a:latin typeface="Arial" panose="020B0604020202020204" pitchFamily="34" charset="0"/>
              <a:ea typeface="宋体" panose="02010600030101010101" pitchFamily="2" charset="-122"/>
            </a:endParaRPr>
          </a:p>
          <a:p>
            <a:pPr lvl="1">
              <a:lnSpc>
                <a:spcPct val="125000"/>
              </a:lnSpc>
              <a:buFont typeface="Wingdings" panose="05000000000000000000" pitchFamily="2" charset="2"/>
              <a:buNone/>
            </a:pPr>
            <a:endParaRPr lang="zh-CN" altLang="en-US" sz="1800" smtClean="0">
              <a:latin typeface="Arial" panose="020B0604020202020204" pitchFamily="34" charset="0"/>
              <a:ea typeface="宋体" panose="02010600030101010101" pitchFamily="2" charset="-122"/>
            </a:endParaRPr>
          </a:p>
          <a:p>
            <a:pPr lvl="1"/>
            <a:endParaRPr lang="zh-CN" altLang="en-US" sz="1800" smtClean="0">
              <a:latin typeface="Arial" panose="020B0604020202020204" pitchFamily="34" charset="0"/>
              <a:ea typeface="宋体" panose="02010600030101010101" pitchFamily="2" charset="-122"/>
            </a:endParaRPr>
          </a:p>
          <a:p>
            <a:pPr lvl="1">
              <a:lnSpc>
                <a:spcPct val="150000"/>
              </a:lnSpc>
            </a:pPr>
            <a:endParaRPr lang="en-US" altLang="zh-CN" smtClean="0">
              <a:latin typeface="Arial" panose="020B0604020202020204" pitchFamily="34" charset="0"/>
              <a:ea typeface="宋体" panose="02010600030101010101" pitchFamily="2" charset="-122"/>
            </a:endParaRPr>
          </a:p>
        </p:txBody>
      </p:sp>
      <p:sp>
        <p:nvSpPr>
          <p:cNvPr id="20484"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dirty="0" smtClean="0">
                <a:solidFill>
                  <a:schemeClr val="bg1"/>
                </a:solidFill>
                <a:ea typeface="宋体" panose="02010600030101010101" pitchFamily="2" charset="-122"/>
              </a:rPr>
              <a:t>12</a:t>
            </a:r>
            <a:endParaRPr lang="en-US" altLang="zh-CN" sz="1000" b="0" dirty="0">
              <a:solidFill>
                <a:schemeClr val="bg1"/>
              </a:solidFill>
              <a:ea typeface="宋体" panose="02010600030101010101" pitchFamily="2" charset="-122"/>
            </a:endParaRPr>
          </a:p>
        </p:txBody>
      </p:sp>
      <p:sp>
        <p:nvSpPr>
          <p:cNvPr id="20485" name="文本框 1"/>
          <p:cNvSpPr txBox="1">
            <a:spLocks noChangeArrowheads="1"/>
          </p:cNvSpPr>
          <p:nvPr/>
        </p:nvSpPr>
        <p:spPr bwMode="auto">
          <a:xfrm>
            <a:off x="1042988" y="2205038"/>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zh-CN" altLang="en-US" sz="1800" b="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利用混合实现半透明</a:t>
            </a:r>
            <a:endParaRPr lang="zh-CN" altLang="en-US" smtClean="0">
              <a:ea typeface="宋体" panose="02010600030101010101" pitchFamily="2" charset="-122"/>
            </a:endParaRPr>
          </a:p>
        </p:txBody>
      </p:sp>
      <p:sp>
        <p:nvSpPr>
          <p:cNvPr id="21507" name="内容占位符 2"/>
          <p:cNvSpPr>
            <a:spLocks noGrp="1"/>
          </p:cNvSpPr>
          <p:nvPr>
            <p:ph idx="1"/>
          </p:nvPr>
        </p:nvSpPr>
        <p:spPr>
          <a:xfrm>
            <a:off x="250825" y="1125538"/>
            <a:ext cx="7850188" cy="4608512"/>
          </a:xfrm>
        </p:spPr>
        <p:txBody>
          <a:bodyPr/>
          <a:lstStyle/>
          <a:p>
            <a:pPr>
              <a:lnSpc>
                <a:spcPct val="150000"/>
              </a:lnSpc>
            </a:pPr>
            <a:r>
              <a:rPr lang="zh-CN" altLang="en-US" sz="2000" b="0" smtClean="0">
                <a:latin typeface="微软雅黑" panose="020B0503020204020204" pitchFamily="34" charset="-122"/>
                <a:ea typeface="微软雅黑" panose="020B0503020204020204" pitchFamily="34" charset="-122"/>
              </a:rPr>
              <a:t>回到本章任务，要利用混合实现水面的半透明效果，该如何定义混合公式呢？</a:t>
            </a:r>
            <a:endParaRPr lang="en-US" altLang="zh-CN" sz="2000" b="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r>
              <a:rPr lang="en-US" altLang="zh-CN" sz="2000" b="0" smtClean="0">
                <a:latin typeface="微软雅黑" panose="020B0503020204020204" pitchFamily="34" charset="-122"/>
                <a:ea typeface="微软雅黑" panose="020B0503020204020204" pitchFamily="34" charset="-122"/>
              </a:rPr>
              <a:t>    </a:t>
            </a:r>
            <a:r>
              <a:rPr lang="en-US" altLang="zh-CN" sz="2000" i="1" smtClean="0">
                <a:latin typeface="微软雅黑" panose="020B0503020204020204" pitchFamily="34" charset="-122"/>
                <a:ea typeface="微软雅黑" panose="020B0503020204020204" pitchFamily="34" charset="-122"/>
              </a:rPr>
              <a:t>C</a:t>
            </a:r>
            <a:r>
              <a:rPr lang="en-US" altLang="zh-CN" sz="2000" smtClean="0">
                <a:latin typeface="微软雅黑" panose="020B0503020204020204" pitchFamily="34" charset="-122"/>
                <a:ea typeface="微软雅黑" panose="020B0503020204020204" pitchFamily="34" charset="-122"/>
              </a:rPr>
              <a:t>  =  </a:t>
            </a:r>
            <a:r>
              <a:rPr lang="en-US" altLang="zh-CN" sz="2000" i="1" smtClean="0">
                <a:latin typeface="微软雅黑" panose="020B0503020204020204" pitchFamily="34" charset="-122"/>
                <a:ea typeface="微软雅黑" panose="020B0503020204020204" pitchFamily="34" charset="-122"/>
              </a:rPr>
              <a:t>C</a:t>
            </a:r>
            <a:r>
              <a:rPr lang="en-US" altLang="zh-CN" sz="1400" smtClean="0">
                <a:latin typeface="微软雅黑" panose="020B0503020204020204" pitchFamily="34" charset="-122"/>
                <a:ea typeface="微软雅黑" panose="020B0503020204020204" pitchFamily="34" charset="-122"/>
              </a:rPr>
              <a:t>src</a:t>
            </a:r>
            <a:endParaRPr lang="en-US" altLang="zh-CN" sz="200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r>
              <a:rPr lang="en-US" altLang="zh-CN" sz="2000" b="0" smtClean="0">
                <a:latin typeface="微软雅黑" panose="020B0503020204020204" pitchFamily="34" charset="-122"/>
                <a:ea typeface="微软雅黑" panose="020B0503020204020204" pitchFamily="34" charset="-122"/>
              </a:rPr>
              <a:t>              </a:t>
            </a:r>
            <a:r>
              <a:rPr lang="en-US" altLang="zh-CN" sz="2000" smtClean="0">
                <a:latin typeface="微软雅黑" panose="020B0503020204020204" pitchFamily="34" charset="-122"/>
                <a:ea typeface="微软雅黑" panose="020B0503020204020204" pitchFamily="34" charset="-122"/>
              </a:rPr>
              <a:t>X</a:t>
            </a:r>
            <a:r>
              <a:rPr lang="en-US" altLang="zh-CN" sz="2000" b="0" smtClean="0">
                <a:latin typeface="微软雅黑" panose="020B0503020204020204" pitchFamily="34" charset="-122"/>
                <a:ea typeface="微软雅黑" panose="020B0503020204020204" pitchFamily="34" charset="-122"/>
              </a:rPr>
              <a:t>  </a:t>
            </a:r>
          </a:p>
          <a:p>
            <a:pPr>
              <a:lnSpc>
                <a:spcPct val="150000"/>
              </a:lnSpc>
              <a:buFont typeface="Wingdings" panose="05000000000000000000" pitchFamily="2" charset="2"/>
              <a:buNone/>
            </a:pPr>
            <a:r>
              <a:rPr lang="en-US" altLang="zh-CN" sz="2000" b="0" smtClean="0">
                <a:latin typeface="微软雅黑" panose="020B0503020204020204" pitchFamily="34" charset="-122"/>
                <a:ea typeface="微软雅黑" panose="020B0503020204020204" pitchFamily="34" charset="-122"/>
              </a:rPr>
              <a:t>            </a:t>
            </a:r>
            <a:r>
              <a:rPr lang="en-US" altLang="zh-CN" sz="2000" i="1" smtClean="0">
                <a:latin typeface="微软雅黑" panose="020B0503020204020204" pitchFamily="34" charset="-122"/>
                <a:ea typeface="微软雅黑" panose="020B0503020204020204" pitchFamily="34" charset="-122"/>
              </a:rPr>
              <a:t>F</a:t>
            </a:r>
            <a:r>
              <a:rPr lang="en-US" altLang="zh-CN" sz="1400" smtClean="0">
                <a:latin typeface="微软雅黑" panose="020B0503020204020204" pitchFamily="34" charset="-122"/>
                <a:ea typeface="微软雅黑" panose="020B0503020204020204" pitchFamily="34" charset="-122"/>
              </a:rPr>
              <a:t>src</a:t>
            </a:r>
            <a:r>
              <a:rPr lang="en-US" altLang="zh-CN" sz="2000" smtClean="0">
                <a:latin typeface="微软雅黑" panose="020B0503020204020204" pitchFamily="34" charset="-122"/>
                <a:ea typeface="微软雅黑" panose="020B0503020204020204" pitchFamily="34" charset="-122"/>
              </a:rPr>
              <a:t> </a:t>
            </a:r>
            <a:r>
              <a:rPr lang="en-US" altLang="zh-CN" sz="2000" b="0" smtClean="0">
                <a:latin typeface="微软雅黑" panose="020B0503020204020204" pitchFamily="34" charset="-122"/>
                <a:ea typeface="微软雅黑" panose="020B0503020204020204" pitchFamily="34" charset="-122"/>
              </a:rPr>
              <a:t>       </a:t>
            </a:r>
          </a:p>
          <a:p>
            <a:pPr>
              <a:lnSpc>
                <a:spcPct val="150000"/>
              </a:lnSpc>
              <a:buFont typeface="Wingdings" panose="05000000000000000000" pitchFamily="2" charset="2"/>
              <a:buNone/>
            </a:pPr>
            <a:r>
              <a:rPr lang="en-US" altLang="zh-CN" sz="2000" b="0" smtClean="0">
                <a:latin typeface="微软雅黑" panose="020B0503020204020204" pitchFamily="34" charset="-122"/>
                <a:ea typeface="微软雅黑" panose="020B0503020204020204" pitchFamily="34" charset="-122"/>
              </a:rPr>
              <a:t>             </a:t>
            </a:r>
            <a:r>
              <a:rPr lang="en-US" altLang="zh-CN" sz="2000" smtClean="0">
                <a:latin typeface="微软雅黑" panose="020B0503020204020204" pitchFamily="34" charset="-122"/>
                <a:ea typeface="微软雅黑" panose="020B0503020204020204" pitchFamily="34" charset="-122"/>
              </a:rPr>
              <a:t>OP</a:t>
            </a:r>
            <a:r>
              <a:rPr lang="en-US" altLang="zh-CN" sz="2000" b="0" smtClean="0">
                <a:latin typeface="微软雅黑" panose="020B0503020204020204" pitchFamily="34" charset="-122"/>
                <a:ea typeface="微软雅黑" panose="020B0503020204020204" pitchFamily="34" charset="-122"/>
              </a:rPr>
              <a:t>          </a:t>
            </a:r>
          </a:p>
          <a:p>
            <a:pPr>
              <a:lnSpc>
                <a:spcPct val="150000"/>
              </a:lnSpc>
              <a:buFont typeface="Wingdings" panose="05000000000000000000" pitchFamily="2" charset="2"/>
              <a:buNone/>
            </a:pPr>
            <a:r>
              <a:rPr lang="en-US" altLang="zh-CN" sz="2000" b="0" smtClean="0">
                <a:latin typeface="微软雅黑" panose="020B0503020204020204" pitchFamily="34" charset="-122"/>
                <a:ea typeface="微软雅黑" panose="020B0503020204020204" pitchFamily="34" charset="-122"/>
              </a:rPr>
              <a:t>            </a:t>
            </a:r>
            <a:r>
              <a:rPr lang="en-US" altLang="zh-CN" sz="2000" i="1" smtClean="0">
                <a:latin typeface="微软雅黑" panose="020B0503020204020204" pitchFamily="34" charset="-122"/>
                <a:ea typeface="微软雅黑" panose="020B0503020204020204" pitchFamily="34" charset="-122"/>
              </a:rPr>
              <a:t>C</a:t>
            </a:r>
            <a:r>
              <a:rPr lang="en-US" altLang="zh-CN" sz="1400" smtClean="0">
                <a:latin typeface="微软雅黑" panose="020B0503020204020204" pitchFamily="34" charset="-122"/>
                <a:ea typeface="微软雅黑" panose="020B0503020204020204" pitchFamily="34" charset="-122"/>
              </a:rPr>
              <a:t>dst</a:t>
            </a:r>
            <a:endParaRPr lang="en-US" altLang="zh-CN" sz="200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r>
              <a:rPr lang="en-US" altLang="zh-CN" sz="2000" b="0" smtClean="0">
                <a:latin typeface="微软雅黑" panose="020B0503020204020204" pitchFamily="34" charset="-122"/>
                <a:ea typeface="微软雅黑" panose="020B0503020204020204" pitchFamily="34" charset="-122"/>
              </a:rPr>
              <a:t>              </a:t>
            </a:r>
            <a:r>
              <a:rPr lang="en-US" altLang="zh-CN" sz="2000" smtClean="0">
                <a:latin typeface="微软雅黑" panose="020B0503020204020204" pitchFamily="34" charset="-122"/>
                <a:ea typeface="微软雅黑" panose="020B0503020204020204" pitchFamily="34" charset="-122"/>
              </a:rPr>
              <a:t>X</a:t>
            </a:r>
            <a:r>
              <a:rPr lang="en-US" altLang="zh-CN" sz="2000" b="0" smtClean="0">
                <a:latin typeface="微软雅黑" panose="020B0503020204020204" pitchFamily="34" charset="-122"/>
                <a:ea typeface="微软雅黑" panose="020B0503020204020204" pitchFamily="34" charset="-122"/>
              </a:rPr>
              <a:t>  </a:t>
            </a:r>
          </a:p>
          <a:p>
            <a:pPr>
              <a:lnSpc>
                <a:spcPct val="150000"/>
              </a:lnSpc>
              <a:buFont typeface="Wingdings" panose="05000000000000000000" pitchFamily="2" charset="2"/>
              <a:buNone/>
            </a:pPr>
            <a:r>
              <a:rPr lang="en-US" altLang="zh-CN" sz="2000" b="0" smtClean="0">
                <a:latin typeface="微软雅黑" panose="020B0503020204020204" pitchFamily="34" charset="-122"/>
                <a:ea typeface="微软雅黑" panose="020B0503020204020204" pitchFamily="34" charset="-122"/>
              </a:rPr>
              <a:t>            </a:t>
            </a:r>
            <a:r>
              <a:rPr lang="en-US" altLang="zh-CN" sz="2000" i="1" smtClean="0">
                <a:latin typeface="微软雅黑" panose="020B0503020204020204" pitchFamily="34" charset="-122"/>
                <a:ea typeface="微软雅黑" panose="020B0503020204020204" pitchFamily="34" charset="-122"/>
              </a:rPr>
              <a:t>F</a:t>
            </a:r>
            <a:r>
              <a:rPr lang="en-US" altLang="zh-CN" sz="1400" smtClean="0">
                <a:latin typeface="微软雅黑" panose="020B0503020204020204" pitchFamily="34" charset="-122"/>
                <a:ea typeface="微软雅黑" panose="020B0503020204020204" pitchFamily="34" charset="-122"/>
              </a:rPr>
              <a:t>dst</a:t>
            </a:r>
            <a:r>
              <a:rPr lang="en-US" altLang="zh-CN" sz="2000" b="0" smtClean="0">
                <a:latin typeface="微软雅黑" panose="020B0503020204020204" pitchFamily="34" charset="-122"/>
                <a:ea typeface="微软雅黑" panose="020B0503020204020204" pitchFamily="34" charset="-122"/>
              </a:rPr>
              <a:t>     </a:t>
            </a:r>
            <a:endParaRPr lang="zh-CN" altLang="en-US" sz="1600" smtClean="0">
              <a:latin typeface="微软雅黑" panose="020B0503020204020204" pitchFamily="34" charset="-122"/>
              <a:ea typeface="微软雅黑" panose="020B0503020204020204" pitchFamily="34" charset="-122"/>
            </a:endParaRPr>
          </a:p>
          <a:p>
            <a:pPr marL="457200" lvl="1" indent="0">
              <a:lnSpc>
                <a:spcPct val="125000"/>
              </a:lnSpc>
              <a:buFont typeface="Wingdings" panose="05000000000000000000" pitchFamily="2" charset="2"/>
              <a:buNone/>
            </a:pPr>
            <a:endParaRPr lang="en-US" altLang="zh-CN" sz="1400" smtClean="0">
              <a:latin typeface="Arial" panose="020B0604020202020204" pitchFamily="34" charset="0"/>
              <a:ea typeface="宋体" panose="02010600030101010101" pitchFamily="2" charset="-122"/>
            </a:endParaRPr>
          </a:p>
          <a:p>
            <a:pPr marL="457200" lvl="1" indent="0">
              <a:lnSpc>
                <a:spcPct val="125000"/>
              </a:lnSpc>
              <a:buFont typeface="Wingdings" panose="05000000000000000000" pitchFamily="2" charset="2"/>
              <a:buNone/>
            </a:pPr>
            <a:endParaRPr lang="zh-CN" altLang="en-US" sz="1800" smtClean="0">
              <a:latin typeface="Arial" panose="020B0604020202020204" pitchFamily="34" charset="0"/>
              <a:ea typeface="宋体" panose="02010600030101010101" pitchFamily="2" charset="-122"/>
            </a:endParaRPr>
          </a:p>
          <a:p>
            <a:pPr marL="457200" lvl="1" indent="0"/>
            <a:endParaRPr lang="zh-CN" altLang="en-US" sz="1800" smtClean="0">
              <a:latin typeface="Arial" panose="020B0604020202020204" pitchFamily="34" charset="0"/>
              <a:ea typeface="宋体" panose="02010600030101010101" pitchFamily="2" charset="-122"/>
            </a:endParaRPr>
          </a:p>
          <a:p>
            <a:pPr marL="457200" lvl="1" indent="0">
              <a:lnSpc>
                <a:spcPct val="150000"/>
              </a:lnSpc>
            </a:pPr>
            <a:endParaRPr lang="en-US" altLang="zh-CN" smtClean="0">
              <a:latin typeface="Arial" panose="020B0604020202020204" pitchFamily="34" charset="0"/>
              <a:ea typeface="宋体" panose="02010600030101010101" pitchFamily="2" charset="-122"/>
            </a:endParaRPr>
          </a:p>
        </p:txBody>
      </p:sp>
      <p:sp>
        <p:nvSpPr>
          <p:cNvPr id="21508"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dirty="0" smtClean="0">
                <a:solidFill>
                  <a:schemeClr val="bg1"/>
                </a:solidFill>
                <a:ea typeface="宋体" panose="02010600030101010101" pitchFamily="2" charset="-122"/>
              </a:rPr>
              <a:t>13</a:t>
            </a:r>
            <a:endParaRPr lang="en-US" altLang="zh-CN" sz="1000" b="0" dirty="0">
              <a:solidFill>
                <a:schemeClr val="bg1"/>
              </a:solidFill>
              <a:ea typeface="宋体" panose="02010600030101010101" pitchFamily="2" charset="-122"/>
            </a:endParaRPr>
          </a:p>
        </p:txBody>
      </p:sp>
      <p:sp>
        <p:nvSpPr>
          <p:cNvPr id="21509" name="文本框 1"/>
          <p:cNvSpPr txBox="1">
            <a:spLocks noChangeArrowheads="1"/>
          </p:cNvSpPr>
          <p:nvPr/>
        </p:nvSpPr>
        <p:spPr bwMode="auto">
          <a:xfrm>
            <a:off x="1042988" y="2205038"/>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3" name="矩形 2"/>
          <p:cNvSpPr/>
          <p:nvPr/>
        </p:nvSpPr>
        <p:spPr>
          <a:xfrm>
            <a:off x="2632075" y="2227263"/>
            <a:ext cx="1944688" cy="3603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sz="2000" b="1" dirty="0" smtClean="0">
                <a:latin typeface="微软雅黑" panose="020B0503020204020204" pitchFamily="34" charset="-122"/>
                <a:ea typeface="微软雅黑" panose="020B0503020204020204" pitchFamily="34" charset="-122"/>
              </a:rPr>
              <a:t>水面的颜色</a:t>
            </a:r>
          </a:p>
        </p:txBody>
      </p:sp>
      <p:sp>
        <p:nvSpPr>
          <p:cNvPr id="7" name="矩形 6"/>
          <p:cNvSpPr/>
          <p:nvPr/>
        </p:nvSpPr>
        <p:spPr>
          <a:xfrm>
            <a:off x="2630488" y="4298950"/>
            <a:ext cx="1944687" cy="358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sz="2000" b="1" dirty="0" smtClean="0">
                <a:latin typeface="微软雅黑" panose="020B0503020204020204" pitchFamily="34" charset="-122"/>
                <a:ea typeface="微软雅黑" panose="020B0503020204020204" pitchFamily="34" charset="-122"/>
              </a:rPr>
              <a:t>箱子的颜色</a:t>
            </a:r>
          </a:p>
        </p:txBody>
      </p:sp>
      <p:sp>
        <p:nvSpPr>
          <p:cNvPr id="8" name="矩形 7"/>
          <p:cNvSpPr/>
          <p:nvPr/>
        </p:nvSpPr>
        <p:spPr>
          <a:xfrm>
            <a:off x="2768600" y="3270250"/>
            <a:ext cx="4321175" cy="360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2000" b="1" smtClean="0">
                <a:latin typeface="Verdana" panose="020B0604030504040204" pitchFamily="34" charset="0"/>
                <a:ea typeface="宋体" panose="02010600030101010101" pitchFamily="2" charset="-122"/>
              </a:rPr>
              <a:t>D3D11_BLEND_SRC_ALPHA</a:t>
            </a:r>
            <a:endParaRPr lang="zh-CN" altLang="en-US" sz="2000" b="1" smtClean="0">
              <a:latin typeface="Verdana" panose="020B0604030504040204" pitchFamily="34" charset="0"/>
              <a:ea typeface="宋体" panose="02010600030101010101" pitchFamily="2" charset="-122"/>
            </a:endParaRPr>
          </a:p>
        </p:txBody>
      </p:sp>
      <p:sp>
        <p:nvSpPr>
          <p:cNvPr id="9" name="矩形 8"/>
          <p:cNvSpPr/>
          <p:nvPr/>
        </p:nvSpPr>
        <p:spPr>
          <a:xfrm>
            <a:off x="2555875" y="3733800"/>
            <a:ext cx="4248150" cy="360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2000" b="1" smtClean="0">
                <a:latin typeface="Verdana" panose="020B0604030504040204" pitchFamily="34" charset="0"/>
                <a:ea typeface="宋体" panose="02010600030101010101" pitchFamily="2" charset="-122"/>
              </a:rPr>
              <a:t>D3D11_BLEND_OP_ADD</a:t>
            </a:r>
            <a:endParaRPr lang="zh-CN" altLang="en-US" sz="2000" b="1" smtClean="0">
              <a:latin typeface="Verdana" panose="020B0604030504040204" pitchFamily="34" charset="0"/>
              <a:ea typeface="宋体" panose="02010600030101010101" pitchFamily="2" charset="-122"/>
            </a:endParaRPr>
          </a:p>
        </p:txBody>
      </p:sp>
      <p:sp>
        <p:nvSpPr>
          <p:cNvPr id="10" name="矩形 9"/>
          <p:cNvSpPr/>
          <p:nvPr/>
        </p:nvSpPr>
        <p:spPr>
          <a:xfrm>
            <a:off x="2762250" y="5297488"/>
            <a:ext cx="5040313" cy="3603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2000" b="1" smtClean="0">
                <a:latin typeface="Verdana" panose="020B0604030504040204" pitchFamily="34" charset="0"/>
                <a:ea typeface="宋体" panose="02010600030101010101" pitchFamily="2" charset="-122"/>
              </a:rPr>
              <a:t>D3D11_BLEND_INV_SRC_ALPHA</a:t>
            </a:r>
            <a:endParaRPr lang="zh-CN" altLang="en-US" sz="2000" b="1" smtClean="0">
              <a:latin typeface="Verdana" panose="020B0604030504040204" pitchFamily="34" charset="0"/>
              <a:ea typeface="宋体" panose="02010600030101010101" pitchFamily="2" charset="-122"/>
            </a:endParaRPr>
          </a:p>
        </p:txBody>
      </p:sp>
      <p:sp>
        <p:nvSpPr>
          <p:cNvPr id="12" name="右箭头 11"/>
          <p:cNvSpPr/>
          <p:nvPr/>
        </p:nvSpPr>
        <p:spPr>
          <a:xfrm>
            <a:off x="1957388" y="3875088"/>
            <a:ext cx="814387" cy="146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latin typeface="Verdana" panose="020B0604030504040204" pitchFamily="34" charset="0"/>
              <a:ea typeface="宋体" panose="02010600030101010101" pitchFamily="2" charset="-122"/>
            </a:endParaRPr>
          </a:p>
        </p:txBody>
      </p:sp>
      <p:sp>
        <p:nvSpPr>
          <p:cNvPr id="15" name="右箭头 14"/>
          <p:cNvSpPr/>
          <p:nvPr/>
        </p:nvSpPr>
        <p:spPr>
          <a:xfrm>
            <a:off x="1957388" y="3381375"/>
            <a:ext cx="814387" cy="147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latin typeface="Verdana" panose="020B0604030504040204" pitchFamily="34" charset="0"/>
              <a:ea typeface="宋体" panose="02010600030101010101" pitchFamily="2" charset="-122"/>
            </a:endParaRPr>
          </a:p>
        </p:txBody>
      </p:sp>
      <p:sp>
        <p:nvSpPr>
          <p:cNvPr id="18" name="右箭头 17"/>
          <p:cNvSpPr/>
          <p:nvPr/>
        </p:nvSpPr>
        <p:spPr>
          <a:xfrm>
            <a:off x="2005013" y="2343150"/>
            <a:ext cx="812800" cy="147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latin typeface="Verdana" panose="020B0604030504040204" pitchFamily="34" charset="0"/>
              <a:ea typeface="宋体" panose="02010600030101010101" pitchFamily="2" charset="-122"/>
            </a:endParaRPr>
          </a:p>
        </p:txBody>
      </p:sp>
      <p:sp>
        <p:nvSpPr>
          <p:cNvPr id="19" name="右箭头 18"/>
          <p:cNvSpPr/>
          <p:nvPr/>
        </p:nvSpPr>
        <p:spPr>
          <a:xfrm>
            <a:off x="1957388" y="4421188"/>
            <a:ext cx="814387" cy="146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latin typeface="Verdana" panose="020B0604030504040204" pitchFamily="34" charset="0"/>
              <a:ea typeface="宋体" panose="02010600030101010101" pitchFamily="2" charset="-122"/>
            </a:endParaRPr>
          </a:p>
        </p:txBody>
      </p:sp>
      <p:sp>
        <p:nvSpPr>
          <p:cNvPr id="20" name="右箭头 19"/>
          <p:cNvSpPr/>
          <p:nvPr/>
        </p:nvSpPr>
        <p:spPr>
          <a:xfrm>
            <a:off x="1925638" y="5403850"/>
            <a:ext cx="814387" cy="147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P spid="12" grpId="0" animBg="1"/>
      <p:bldP spid="15" grpId="0" animBg="1"/>
      <p:bldP spid="18" grpId="0" animBg="1"/>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利用混合实现半透明</a:t>
            </a:r>
            <a:endParaRPr lang="zh-CN" altLang="en-US" smtClean="0">
              <a:ea typeface="宋体" panose="02010600030101010101" pitchFamily="2" charset="-122"/>
            </a:endParaRPr>
          </a:p>
        </p:txBody>
      </p:sp>
      <p:sp>
        <p:nvSpPr>
          <p:cNvPr id="22531"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dirty="0" smtClean="0">
                <a:solidFill>
                  <a:schemeClr val="bg1"/>
                </a:solidFill>
                <a:ea typeface="宋体" panose="02010600030101010101" pitchFamily="2" charset="-122"/>
              </a:rPr>
              <a:t>14</a:t>
            </a:r>
            <a:endParaRPr lang="en-US" altLang="zh-CN" sz="1000" b="0" dirty="0">
              <a:solidFill>
                <a:schemeClr val="bg1"/>
              </a:solidFill>
              <a:ea typeface="宋体" panose="02010600030101010101" pitchFamily="2" charset="-122"/>
            </a:endParaRPr>
          </a:p>
        </p:txBody>
      </p:sp>
      <p:sp>
        <p:nvSpPr>
          <p:cNvPr id="5" name="内容占位符 2"/>
          <p:cNvSpPr>
            <a:spLocks noGrp="1"/>
          </p:cNvSpPr>
          <p:nvPr>
            <p:ph idx="1"/>
          </p:nvPr>
        </p:nvSpPr>
        <p:spPr>
          <a:xfrm>
            <a:off x="250825" y="1125539"/>
            <a:ext cx="8713788" cy="4463702"/>
          </a:xfrm>
        </p:spPr>
        <p:txBody>
          <a:bodyPr/>
          <a:lstStyle/>
          <a:p>
            <a:pPr>
              <a:lnSpc>
                <a:spcPct val="150000"/>
              </a:lnSpc>
            </a:pPr>
            <a:r>
              <a:rPr lang="zh-CN" altLang="en-US" sz="2000" b="0" dirty="0" smtClean="0">
                <a:latin typeface="微软雅黑" panose="020B0503020204020204" pitchFamily="34" charset="-122"/>
                <a:ea typeface="微软雅黑" panose="020B0503020204020204" pitchFamily="34" charset="-122"/>
              </a:rPr>
              <a:t>例</a:t>
            </a:r>
            <a:r>
              <a:rPr lang="en-US" altLang="zh-CN" sz="2000" b="0" dirty="0" smtClean="0">
                <a:latin typeface="微软雅黑" panose="020B0503020204020204" pitchFamily="34" charset="-122"/>
                <a:ea typeface="微软雅黑" panose="020B0503020204020204" pitchFamily="34" charset="-122"/>
              </a:rPr>
              <a:t>3</a:t>
            </a:r>
            <a:r>
              <a:rPr lang="zh-CN" altLang="en-US" sz="2000" b="0" dirty="0" smtClean="0">
                <a:latin typeface="微软雅黑" panose="020B0503020204020204" pitchFamily="34" charset="-122"/>
                <a:ea typeface="微软雅黑" panose="020B0503020204020204" pitchFamily="34" charset="-122"/>
              </a:rPr>
              <a:t>：如果某个像素点上，水的颜色</a:t>
            </a:r>
            <a:r>
              <a:rPr lang="zh-CN" altLang="en-US" sz="2000" dirty="0" smtClean="0">
                <a:latin typeface="微软雅黑" panose="020B0503020204020204" pitchFamily="34" charset="-122"/>
                <a:ea typeface="微软雅黑" panose="020B0503020204020204" pitchFamily="34" charset="-122"/>
              </a:rPr>
              <a:t>为（</a:t>
            </a:r>
            <a:r>
              <a:rPr lang="en-US" altLang="zh-CN" sz="2000" dirty="0" smtClean="0">
                <a:solidFill>
                  <a:srgbClr val="FF0000"/>
                </a:solidFill>
                <a:latin typeface="微软雅黑" panose="020B0503020204020204" pitchFamily="34" charset="-122"/>
                <a:ea typeface="微软雅黑" panose="020B0503020204020204" pitchFamily="34" charset="-122"/>
              </a:rPr>
              <a:t>0.0</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00B050"/>
                </a:solidFill>
                <a:latin typeface="微软雅黑" panose="020B0503020204020204" pitchFamily="34" charset="-122"/>
                <a:ea typeface="微软雅黑" panose="020B0503020204020204" pitchFamily="34" charset="-122"/>
              </a:rPr>
              <a:t>0.1</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0A85FF"/>
                </a:solidFill>
                <a:latin typeface="微软雅黑" panose="020B0503020204020204" pitchFamily="34" charset="-122"/>
                <a:ea typeface="微软雅黑" panose="020B0503020204020204" pitchFamily="34" charset="-122"/>
              </a:rPr>
              <a:t>0.7</a:t>
            </a:r>
            <a:r>
              <a:rPr lang="en-US" altLang="zh-CN" sz="2000" dirty="0" smtClean="0">
                <a:latin typeface="微软雅黑" panose="020B0503020204020204" pitchFamily="34" charset="-122"/>
                <a:ea typeface="微软雅黑" panose="020B0503020204020204" pitchFamily="34" charset="-122"/>
              </a:rPr>
              <a:t>, 0.4</a:t>
            </a:r>
            <a:r>
              <a:rPr lang="zh-CN" altLang="en-US" sz="200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箱子的颜色为</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0.5</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00B050"/>
                </a:solidFill>
                <a:latin typeface="微软雅黑" panose="020B0503020204020204" pitchFamily="34" charset="-122"/>
                <a:ea typeface="微软雅黑" panose="020B0503020204020204" pitchFamily="34" charset="-122"/>
              </a:rPr>
              <a:t>0.2</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0A85FF"/>
                </a:solidFill>
                <a:latin typeface="微软雅黑" panose="020B0503020204020204" pitchFamily="34" charset="-122"/>
                <a:ea typeface="微软雅黑" panose="020B0503020204020204" pitchFamily="34" charset="-122"/>
              </a:rPr>
              <a:t>0.4</a:t>
            </a:r>
            <a:r>
              <a:rPr lang="en-US" altLang="zh-CN" sz="2000" dirty="0" smtClean="0">
                <a:latin typeface="微软雅黑" panose="020B0503020204020204" pitchFamily="34" charset="-122"/>
                <a:ea typeface="微软雅黑" panose="020B0503020204020204" pitchFamily="34" charset="-122"/>
              </a:rPr>
              <a:t>, 1.0</a:t>
            </a:r>
            <a:r>
              <a:rPr lang="zh-CN" altLang="en-US" sz="200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，那么半透明的水覆盖在箱子的颜色为，则</a:t>
            </a:r>
            <a:r>
              <a:rPr lang="en-US" altLang="zh-CN" sz="2000" b="0" dirty="0" smtClean="0">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None/>
            </a:pPr>
            <a:r>
              <a:rPr lang="en-US" altLang="zh-CN" sz="2000" i="1" dirty="0" smtClean="0">
                <a:ea typeface="宋体" panose="02010600030101010101" pitchFamily="2" charset="-122"/>
              </a:rPr>
              <a:t>    </a:t>
            </a:r>
            <a:r>
              <a:rPr lang="en-US" altLang="zh-CN" sz="1600" i="1" dirty="0" smtClean="0">
                <a:ea typeface="宋体" panose="02010600030101010101" pitchFamily="2" charset="-122"/>
              </a:rPr>
              <a:t>C = </a:t>
            </a:r>
            <a:r>
              <a:rPr lang="zh-CN" altLang="en-US" sz="1600" dirty="0" smtClean="0">
                <a:latin typeface="微软雅黑" panose="020B0503020204020204" pitchFamily="34" charset="-122"/>
                <a:ea typeface="微软雅黑" panose="020B0503020204020204" pitchFamily="34" charset="-122"/>
              </a:rPr>
              <a:t>水颜色</a:t>
            </a:r>
            <a:r>
              <a:rPr lang="en-US" altLang="zh-CN" sz="1600" dirty="0" smtClean="0">
                <a:latin typeface="微软雅黑" panose="020B0503020204020204" pitchFamily="34" charset="-122"/>
                <a:ea typeface="微软雅黑" panose="020B0503020204020204" pitchFamily="34" charset="-122"/>
              </a:rPr>
              <a:t> × D3D11_BLEND_SRC_ALPHA </a:t>
            </a:r>
          </a:p>
          <a:p>
            <a:pPr>
              <a:lnSpc>
                <a:spcPct val="150000"/>
              </a:lnSpc>
              <a:buFont typeface="Wingdings" panose="05000000000000000000" pitchFamily="2" charset="2"/>
              <a:buNone/>
            </a:pPr>
            <a:r>
              <a:rPr lang="en-US" altLang="zh-CN" sz="1600" dirty="0" smtClean="0">
                <a:latin typeface="微软雅黑" panose="020B0503020204020204" pitchFamily="34" charset="-122"/>
                <a:ea typeface="微软雅黑" panose="020B0503020204020204" pitchFamily="34" charset="-122"/>
              </a:rPr>
              <a:t>               + </a:t>
            </a:r>
            <a:r>
              <a:rPr lang="zh-CN" altLang="en-US" sz="1600" dirty="0" smtClean="0">
                <a:latin typeface="微软雅黑" panose="020B0503020204020204" pitchFamily="34" charset="-122"/>
                <a:ea typeface="微软雅黑" panose="020B0503020204020204" pitchFamily="34" charset="-122"/>
              </a:rPr>
              <a:t>箱子颜色</a:t>
            </a:r>
            <a:r>
              <a:rPr lang="en-US" altLang="zh-CN" sz="1600" dirty="0" smtClean="0">
                <a:latin typeface="微软雅黑" panose="020B0503020204020204" pitchFamily="34" charset="-122"/>
                <a:ea typeface="微软雅黑" panose="020B0503020204020204" pitchFamily="34" charset="-122"/>
              </a:rPr>
              <a:t> × D3D11_BLEND_INV_SRC_ALPHA </a:t>
            </a:r>
          </a:p>
          <a:p>
            <a:pPr>
              <a:lnSpc>
                <a:spcPct val="150000"/>
              </a:lnSpc>
              <a:buFont typeface="Wingdings" panose="05000000000000000000" pitchFamily="2" charset="2"/>
              <a:buNone/>
            </a:pPr>
            <a:r>
              <a:rPr lang="en-US" altLang="zh-CN" sz="1600" dirty="0" smtClean="0">
                <a:latin typeface="微软雅黑" panose="020B0503020204020204" pitchFamily="34" charset="-122"/>
                <a:ea typeface="微软雅黑" panose="020B0503020204020204" pitchFamily="34" charset="-122"/>
              </a:rPr>
              <a:t>          = </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solidFill>
                  <a:srgbClr val="FF0000"/>
                </a:solidFill>
                <a:latin typeface="微软雅黑" panose="020B0503020204020204" pitchFamily="34" charset="-122"/>
                <a:ea typeface="微软雅黑" panose="020B0503020204020204" pitchFamily="34" charset="-122"/>
              </a:rPr>
              <a:t>0.0</a:t>
            </a:r>
            <a:r>
              <a:rPr lang="en-US" altLang="zh-CN" sz="1600" dirty="0" smtClean="0">
                <a:latin typeface="微软雅黑" panose="020B0503020204020204" pitchFamily="34" charset="-122"/>
                <a:ea typeface="微软雅黑" panose="020B0503020204020204" pitchFamily="34" charset="-122"/>
              </a:rPr>
              <a:t>×0.4</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solidFill>
                  <a:srgbClr val="00B050"/>
                </a:solidFill>
                <a:latin typeface="微软雅黑" panose="020B0503020204020204" pitchFamily="34" charset="-122"/>
                <a:ea typeface="微软雅黑" panose="020B0503020204020204" pitchFamily="34" charset="-122"/>
              </a:rPr>
              <a:t>0.1</a:t>
            </a:r>
            <a:r>
              <a:rPr lang="en-US" altLang="zh-CN" sz="1600" dirty="0" smtClean="0">
                <a:latin typeface="微软雅黑" panose="020B0503020204020204" pitchFamily="34" charset="-122"/>
                <a:ea typeface="微软雅黑" panose="020B0503020204020204" pitchFamily="34" charset="-122"/>
              </a:rPr>
              <a:t>×0.4</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solidFill>
                  <a:srgbClr val="0A85FF"/>
                </a:solidFill>
                <a:latin typeface="微软雅黑" panose="020B0503020204020204" pitchFamily="34" charset="-122"/>
                <a:ea typeface="微软雅黑" panose="020B0503020204020204" pitchFamily="34" charset="-122"/>
              </a:rPr>
              <a:t>0.7</a:t>
            </a:r>
            <a:r>
              <a:rPr lang="en-US" altLang="zh-CN" sz="1600" dirty="0" smtClean="0">
                <a:latin typeface="微软雅黑" panose="020B0503020204020204" pitchFamily="34" charset="-122"/>
                <a:ea typeface="微软雅黑" panose="020B0503020204020204" pitchFamily="34" charset="-122"/>
              </a:rPr>
              <a:t>×0.4</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r>
              <a:rPr lang="en-US" altLang="zh-CN" sz="18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solidFill>
                  <a:srgbClr val="FF0000"/>
                </a:solidFill>
                <a:latin typeface="微软雅黑" panose="020B0503020204020204" pitchFamily="34" charset="-122"/>
                <a:ea typeface="微软雅黑" panose="020B0503020204020204" pitchFamily="34" charset="-122"/>
              </a:rPr>
              <a:t>0.5</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1-0.4</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solidFill>
                  <a:srgbClr val="00B050"/>
                </a:solidFill>
                <a:latin typeface="微软雅黑" panose="020B0503020204020204" pitchFamily="34" charset="-122"/>
                <a:ea typeface="微软雅黑" panose="020B0503020204020204" pitchFamily="34" charset="-122"/>
              </a:rPr>
              <a:t>0.2</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1-0.4</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solidFill>
                  <a:srgbClr val="0A85FF"/>
                </a:solidFill>
                <a:latin typeface="微软雅黑" panose="020B0503020204020204" pitchFamily="34" charset="-122"/>
                <a:ea typeface="微软雅黑" panose="020B0503020204020204" pitchFamily="34" charset="-122"/>
              </a:rPr>
              <a:t>0.4</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1-0.4</a:t>
            </a:r>
            <a:r>
              <a:rPr lang="zh-CN" altLang="en-US" sz="1600" dirty="0" smtClean="0">
                <a:latin typeface="微软雅黑" panose="020B0503020204020204" pitchFamily="34" charset="-122"/>
                <a:ea typeface="微软雅黑" panose="020B0503020204020204" pitchFamily="34" charset="-122"/>
              </a:rPr>
              <a:t>） ）</a:t>
            </a:r>
            <a:endParaRPr lang="en-US" altLang="zh-CN" sz="1600"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r>
              <a:rPr lang="en-US" altLang="zh-CN" sz="20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solidFill>
                  <a:srgbClr val="FF0000"/>
                </a:solidFill>
                <a:latin typeface="微软雅黑" panose="020B0503020204020204" pitchFamily="34" charset="-122"/>
                <a:ea typeface="微软雅黑" panose="020B0503020204020204" pitchFamily="34" charset="-122"/>
              </a:rPr>
              <a:t>0.0</a:t>
            </a:r>
            <a:r>
              <a:rPr lang="en-US" altLang="zh-CN" sz="1600" dirty="0" smtClean="0">
                <a:latin typeface="微软雅黑" panose="020B0503020204020204" pitchFamily="34" charset="-122"/>
                <a:ea typeface="微软雅黑" panose="020B0503020204020204" pitchFamily="34" charset="-122"/>
              </a:rPr>
              <a:t> + </a:t>
            </a:r>
            <a:r>
              <a:rPr lang="en-US" altLang="zh-CN" sz="1600" dirty="0" smtClean="0">
                <a:solidFill>
                  <a:srgbClr val="FF0000"/>
                </a:solidFill>
                <a:latin typeface="微软雅黑" panose="020B0503020204020204" pitchFamily="34" charset="-122"/>
                <a:ea typeface="微软雅黑" panose="020B0503020204020204" pitchFamily="34" charset="-122"/>
              </a:rPr>
              <a:t>0.3</a:t>
            </a: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solidFill>
                  <a:srgbClr val="00B050"/>
                </a:solidFill>
                <a:latin typeface="微软雅黑" panose="020B0503020204020204" pitchFamily="34" charset="-122"/>
                <a:ea typeface="微软雅黑" panose="020B0503020204020204" pitchFamily="34" charset="-122"/>
              </a:rPr>
              <a:t>0.04</a:t>
            </a:r>
            <a:r>
              <a:rPr lang="en-US" altLang="zh-CN" sz="1600" dirty="0" smtClean="0">
                <a:latin typeface="微软雅黑" panose="020B0503020204020204" pitchFamily="34" charset="-122"/>
                <a:ea typeface="微软雅黑" panose="020B0503020204020204" pitchFamily="34" charset="-122"/>
              </a:rPr>
              <a:t>+</a:t>
            </a:r>
            <a:r>
              <a:rPr lang="en-US" altLang="zh-CN" sz="1600" dirty="0" smtClean="0">
                <a:solidFill>
                  <a:srgbClr val="00B050"/>
                </a:solidFill>
                <a:latin typeface="微软雅黑" panose="020B0503020204020204" pitchFamily="34" charset="-122"/>
                <a:ea typeface="微软雅黑" panose="020B0503020204020204" pitchFamily="34" charset="-122"/>
              </a:rPr>
              <a:t>0.12</a:t>
            </a: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solidFill>
                  <a:srgbClr val="0A85FF"/>
                </a:solidFill>
                <a:latin typeface="微软雅黑" panose="020B0503020204020204" pitchFamily="34" charset="-122"/>
                <a:ea typeface="微软雅黑" panose="020B0503020204020204" pitchFamily="34" charset="-122"/>
              </a:rPr>
              <a:t>0.28</a:t>
            </a:r>
            <a:r>
              <a:rPr lang="en-US" altLang="zh-CN" sz="1600" dirty="0" smtClean="0">
                <a:latin typeface="微软雅黑" panose="020B0503020204020204" pitchFamily="34" charset="-122"/>
                <a:ea typeface="微软雅黑" panose="020B0503020204020204" pitchFamily="34" charset="-122"/>
              </a:rPr>
              <a:t>+</a:t>
            </a:r>
            <a:r>
              <a:rPr lang="en-US" altLang="zh-CN" sz="1600" dirty="0" smtClean="0">
                <a:solidFill>
                  <a:srgbClr val="0A85FF"/>
                </a:solidFill>
                <a:latin typeface="微软雅黑" panose="020B0503020204020204" pitchFamily="34" charset="-122"/>
                <a:ea typeface="微软雅黑" panose="020B0503020204020204" pitchFamily="34" charset="-122"/>
              </a:rPr>
              <a:t>0.24</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0.3</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solidFill>
                  <a:srgbClr val="00B050"/>
                </a:solidFill>
                <a:latin typeface="微软雅黑" panose="020B0503020204020204" pitchFamily="34" charset="-122"/>
                <a:ea typeface="微软雅黑" panose="020B0503020204020204" pitchFamily="34" charset="-122"/>
              </a:rPr>
              <a:t>0.16</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solidFill>
                  <a:srgbClr val="0A85FF"/>
                </a:solidFill>
                <a:latin typeface="微软雅黑" panose="020B0503020204020204" pitchFamily="34" charset="-122"/>
                <a:ea typeface="微软雅黑" panose="020B0503020204020204" pitchFamily="34" charset="-122"/>
              </a:rPr>
              <a:t>0.52</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457200" lvl="1" indent="0">
              <a:buNone/>
            </a:pPr>
            <a:endParaRPr lang="zh-CN" altLang="en-US" sz="1800" dirty="0" smtClean="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小结</a:t>
            </a:r>
          </a:p>
        </p:txBody>
      </p:sp>
      <p:sp>
        <p:nvSpPr>
          <p:cNvPr id="23555"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dirty="0" smtClean="0">
                <a:solidFill>
                  <a:schemeClr val="bg1"/>
                </a:solidFill>
                <a:ea typeface="宋体" panose="02010600030101010101" pitchFamily="2" charset="-122"/>
              </a:rPr>
              <a:t>15</a:t>
            </a:r>
            <a:endParaRPr lang="en-US" altLang="zh-CN" sz="1000" b="0" dirty="0">
              <a:solidFill>
                <a:schemeClr val="bg1"/>
              </a:solidFill>
              <a:ea typeface="宋体" panose="02010600030101010101" pitchFamily="2" charset="-122"/>
            </a:endParaRPr>
          </a:p>
        </p:txBody>
      </p:sp>
      <p:sp>
        <p:nvSpPr>
          <p:cNvPr id="6" name="内容占位符 2"/>
          <p:cNvSpPr>
            <a:spLocks noGrp="1"/>
          </p:cNvSpPr>
          <p:nvPr>
            <p:ph idx="1"/>
          </p:nvPr>
        </p:nvSpPr>
        <p:spPr>
          <a:xfrm>
            <a:off x="107950" y="1052513"/>
            <a:ext cx="8459788" cy="5032375"/>
          </a:xfrm>
        </p:spPr>
        <p:txBody>
          <a:bodyPr/>
          <a:lstStyle/>
          <a:p>
            <a:pPr>
              <a:lnSpc>
                <a:spcPct val="200000"/>
              </a:lnSpc>
              <a:defRPr/>
            </a:pPr>
            <a:r>
              <a:rPr lang="zh-CN" altLang="en-US" sz="2400" dirty="0" smtClean="0">
                <a:latin typeface="微软雅黑" panose="020B0503020204020204" pitchFamily="34" charset="-122"/>
                <a:ea typeface="微软雅黑" panose="020B0503020204020204" pitchFamily="34" charset="-122"/>
              </a:rPr>
              <a:t>什么是混合？</a:t>
            </a:r>
            <a:endParaRPr lang="en-US" altLang="zh-CN" sz="2400" dirty="0" smtClean="0">
              <a:latin typeface="微软雅黑" panose="020B0503020204020204" pitchFamily="34" charset="-122"/>
              <a:ea typeface="微软雅黑" panose="020B0503020204020204" pitchFamily="34" charset="-122"/>
            </a:endParaRPr>
          </a:p>
          <a:p>
            <a:pPr marL="400050" lvl="1" indent="0">
              <a:lnSpc>
                <a:spcPct val="200000"/>
              </a:lnSpc>
              <a:buFont typeface="Wingdings" panose="05000000000000000000" pitchFamily="2" charset="2"/>
              <a:buNone/>
              <a:defRPr/>
            </a:pPr>
            <a:r>
              <a:rPr lang="zh-CN" altLang="zh-CN" sz="2000" dirty="0" smtClean="0">
                <a:latin typeface="微软雅黑" panose="020B0503020204020204" pitchFamily="34" charset="-122"/>
                <a:ea typeface="微软雅黑" panose="020B0503020204020204" pitchFamily="34" charset="-122"/>
              </a:rPr>
              <a:t>混合主要用于将当前需要进行绘制的像素颜色与之前已经完成绘制并处于同一位置的像素颜色进行合成</a:t>
            </a:r>
            <a:endParaRPr lang="en-US" altLang="zh-CN" sz="2000" dirty="0" smtClean="0">
              <a:latin typeface="微软雅黑" panose="020B0503020204020204" pitchFamily="34" charset="-122"/>
              <a:ea typeface="微软雅黑" panose="020B0503020204020204" pitchFamily="34" charset="-122"/>
            </a:endParaRPr>
          </a:p>
          <a:p>
            <a:pPr>
              <a:lnSpc>
                <a:spcPct val="200000"/>
              </a:lnSpc>
              <a:defRPr/>
            </a:pPr>
            <a:r>
              <a:rPr lang="zh-CN" altLang="en-US" sz="2400" dirty="0" smtClean="0">
                <a:latin typeface="微软雅黑" panose="020B0503020204020204" pitchFamily="34" charset="-122"/>
                <a:ea typeface="微软雅黑" panose="020B0503020204020204" pitchFamily="34" charset="-122"/>
              </a:rPr>
              <a:t>什么是混合公式？</a:t>
            </a:r>
            <a:endParaRPr lang="en-US" altLang="zh-CN" sz="2400" dirty="0" smtClean="0">
              <a:latin typeface="微软雅黑" panose="020B0503020204020204" pitchFamily="34" charset="-122"/>
              <a:ea typeface="微软雅黑" panose="020B0503020204020204" pitchFamily="34" charset="-122"/>
            </a:endParaRPr>
          </a:p>
          <a:p>
            <a:pPr marL="0" indent="0">
              <a:lnSpc>
                <a:spcPct val="200000"/>
              </a:lnSpc>
              <a:spcBef>
                <a:spcPts val="0"/>
              </a:spcBef>
              <a:buFont typeface="Wingdings" panose="05000000000000000000" pitchFamily="2" charset="2"/>
              <a:buNone/>
              <a:defRPr/>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en-US" altLang="zh-CN" i="1" dirty="0" smtClean="0">
                <a:latin typeface="微软雅黑" panose="020B0503020204020204" pitchFamily="34" charset="-122"/>
                <a:ea typeface="微软雅黑" panose="020B0503020204020204" pitchFamily="34" charset="-122"/>
              </a:rPr>
              <a:t>C</a:t>
            </a:r>
            <a:r>
              <a:rPr lang="en-US" altLang="zh-CN" dirty="0" smtClean="0">
                <a:latin typeface="微软雅黑" panose="020B0503020204020204" pitchFamily="34" charset="-122"/>
                <a:ea typeface="微软雅黑" panose="020B0503020204020204" pitchFamily="34" charset="-122"/>
              </a:rPr>
              <a:t> = </a:t>
            </a:r>
            <a:r>
              <a:rPr lang="en-US" altLang="zh-CN" i="1" dirty="0" err="1" smtClean="0">
                <a:latin typeface="微软雅黑" panose="020B0503020204020204" pitchFamily="34" charset="-122"/>
                <a:ea typeface="微软雅黑" panose="020B0503020204020204" pitchFamily="34" charset="-122"/>
              </a:rPr>
              <a:t>C</a:t>
            </a:r>
            <a:r>
              <a:rPr lang="en-US" altLang="zh-CN" sz="2000" dirty="0" err="1" smtClean="0">
                <a:latin typeface="微软雅黑" panose="020B0503020204020204" pitchFamily="34" charset="-122"/>
                <a:ea typeface="微软雅黑" panose="020B0503020204020204" pitchFamily="34" charset="-122"/>
              </a:rPr>
              <a:t>src</a:t>
            </a:r>
            <a:r>
              <a:rPr lang="en-US" altLang="zh-CN" dirty="0" smtClean="0">
                <a:latin typeface="微软雅黑" panose="020B0503020204020204" pitchFamily="34" charset="-122"/>
                <a:ea typeface="微软雅黑" panose="020B0503020204020204" pitchFamily="34" charset="-122"/>
              </a:rPr>
              <a:t> X </a:t>
            </a:r>
            <a:r>
              <a:rPr lang="en-US" altLang="zh-CN" i="1" dirty="0" err="1" smtClean="0">
                <a:latin typeface="微软雅黑" panose="020B0503020204020204" pitchFamily="34" charset="-122"/>
                <a:ea typeface="微软雅黑" panose="020B0503020204020204" pitchFamily="34" charset="-122"/>
              </a:rPr>
              <a:t>F</a:t>
            </a:r>
            <a:r>
              <a:rPr lang="en-US" altLang="zh-CN" sz="2000" dirty="0" err="1" smtClean="0">
                <a:latin typeface="微软雅黑" panose="020B0503020204020204" pitchFamily="34" charset="-122"/>
                <a:ea typeface="微软雅黑" panose="020B0503020204020204" pitchFamily="34" charset="-122"/>
              </a:rPr>
              <a:t>src</a:t>
            </a:r>
            <a:r>
              <a:rPr lang="en-US" altLang="zh-CN" dirty="0" smtClean="0">
                <a:latin typeface="微软雅黑" panose="020B0503020204020204" pitchFamily="34" charset="-122"/>
                <a:ea typeface="微软雅黑" panose="020B0503020204020204" pitchFamily="34" charset="-122"/>
              </a:rPr>
              <a:t> OP </a:t>
            </a:r>
            <a:r>
              <a:rPr lang="en-US" altLang="zh-CN" i="1" dirty="0" err="1" smtClean="0">
                <a:latin typeface="微软雅黑" panose="020B0503020204020204" pitchFamily="34" charset="-122"/>
                <a:ea typeface="微软雅黑" panose="020B0503020204020204" pitchFamily="34" charset="-122"/>
              </a:rPr>
              <a:t>C</a:t>
            </a:r>
            <a:r>
              <a:rPr lang="en-US" altLang="zh-CN" sz="2000" dirty="0" err="1" smtClean="0">
                <a:latin typeface="微软雅黑" panose="020B0503020204020204" pitchFamily="34" charset="-122"/>
                <a:ea typeface="微软雅黑" panose="020B0503020204020204" pitchFamily="34" charset="-122"/>
              </a:rPr>
              <a:t>dst</a:t>
            </a:r>
            <a:r>
              <a:rPr lang="en-US" altLang="zh-CN" dirty="0" smtClean="0">
                <a:latin typeface="微软雅黑" panose="020B0503020204020204" pitchFamily="34" charset="-122"/>
                <a:ea typeface="微软雅黑" panose="020B0503020204020204" pitchFamily="34" charset="-122"/>
              </a:rPr>
              <a:t> X </a:t>
            </a:r>
            <a:r>
              <a:rPr lang="en-US" altLang="zh-CN" i="1" dirty="0" err="1" smtClean="0">
                <a:latin typeface="微软雅黑" panose="020B0503020204020204" pitchFamily="34" charset="-122"/>
                <a:ea typeface="微软雅黑" panose="020B0503020204020204" pitchFamily="34" charset="-122"/>
              </a:rPr>
              <a:t>F</a:t>
            </a:r>
            <a:r>
              <a:rPr lang="en-US" altLang="zh-CN" sz="2000" dirty="0" err="1" smtClean="0">
                <a:latin typeface="微软雅黑" panose="020B0503020204020204" pitchFamily="34" charset="-122"/>
                <a:ea typeface="微软雅黑" panose="020B0503020204020204" pitchFamily="34" charset="-122"/>
              </a:rPr>
              <a:t>dst</a:t>
            </a:r>
            <a:endParaRPr lang="en-US" altLang="zh-CN" dirty="0" smtClean="0">
              <a:latin typeface="微软雅黑" panose="020B0503020204020204" pitchFamily="34" charset="-122"/>
              <a:ea typeface="微软雅黑" panose="020B0503020204020204" pitchFamily="34" charset="-122"/>
            </a:endParaRPr>
          </a:p>
          <a:p>
            <a:pPr>
              <a:lnSpc>
                <a:spcPct val="200000"/>
              </a:lnSpc>
              <a:defRPr/>
            </a:pPr>
            <a:r>
              <a:rPr lang="zh-CN" altLang="en-US" sz="2400" dirty="0" smtClean="0">
                <a:latin typeface="微软雅黑" panose="020B0503020204020204" pitchFamily="34" charset="-122"/>
                <a:ea typeface="微软雅黑" panose="020B0503020204020204" pitchFamily="34" charset="-122"/>
              </a:rPr>
              <a:t>如何利用混合实现半透明效果？</a:t>
            </a:r>
          </a:p>
          <a:p>
            <a:pPr>
              <a:lnSpc>
                <a:spcPct val="150000"/>
              </a:lnSpc>
              <a:buFont typeface="Wingdings" panose="05000000000000000000" pitchFamily="2" charset="2"/>
              <a:buNone/>
              <a:defRPr/>
            </a:pPr>
            <a:r>
              <a:rPr lang="en-US" altLang="zh-CN" sz="2000" i="1" dirty="0" smtClean="0">
                <a:ea typeface="宋体" panose="02010600030101010101" pitchFamily="2" charset="-122"/>
              </a:rPr>
              <a:t>      C = </a:t>
            </a:r>
            <a:r>
              <a:rPr lang="zh-CN" altLang="en-US" sz="2000" dirty="0" smtClean="0">
                <a:latin typeface="微软雅黑" panose="020B0503020204020204" pitchFamily="34" charset="-122"/>
                <a:ea typeface="微软雅黑" panose="020B0503020204020204" pitchFamily="34" charset="-122"/>
              </a:rPr>
              <a:t>水颜色</a:t>
            </a:r>
            <a:r>
              <a:rPr lang="en-US" altLang="zh-CN" sz="2000" dirty="0" smtClean="0">
                <a:latin typeface="微软雅黑" panose="020B0503020204020204" pitchFamily="34" charset="-122"/>
                <a:ea typeface="微软雅黑" panose="020B0503020204020204" pitchFamily="34" charset="-122"/>
              </a:rPr>
              <a:t> × D3D11_BLEND_SRC_ALPHA </a:t>
            </a:r>
          </a:p>
          <a:p>
            <a:pPr>
              <a:lnSpc>
                <a:spcPct val="150000"/>
              </a:lnSpc>
              <a:buFont typeface="Wingdings" panose="05000000000000000000" pitchFamily="2" charset="2"/>
              <a:buNone/>
              <a:defRPr/>
            </a:pPr>
            <a:r>
              <a:rPr lang="en-US" altLang="zh-CN" sz="2000" dirty="0" smtClean="0">
                <a:latin typeface="微软雅黑" panose="020B0503020204020204" pitchFamily="34" charset="-122"/>
                <a:ea typeface="微软雅黑" panose="020B0503020204020204" pitchFamily="34" charset="-122"/>
              </a:rPr>
              <a:t>               + </a:t>
            </a:r>
            <a:r>
              <a:rPr lang="zh-CN" altLang="en-US" sz="2000" dirty="0" smtClean="0">
                <a:latin typeface="微软雅黑" panose="020B0503020204020204" pitchFamily="34" charset="-122"/>
                <a:ea typeface="微软雅黑" panose="020B0503020204020204" pitchFamily="34" charset="-122"/>
              </a:rPr>
              <a:t>箱子颜色</a:t>
            </a:r>
            <a:r>
              <a:rPr lang="en-US" altLang="zh-CN" sz="2000" dirty="0" smtClean="0">
                <a:latin typeface="微软雅黑" panose="020B0503020204020204" pitchFamily="34" charset="-122"/>
                <a:ea typeface="微软雅黑" panose="020B0503020204020204" pitchFamily="34" charset="-122"/>
              </a:rPr>
              <a:t> × </a:t>
            </a:r>
            <a:r>
              <a:rPr lang="en-US" altLang="zh-CN" sz="2000" dirty="0" smtClean="0">
                <a:ea typeface="宋体" panose="02010600030101010101" pitchFamily="2" charset="-122"/>
              </a:rPr>
              <a:t>D3D11_BLEND_INV_SRC_ALPHA </a:t>
            </a:r>
          </a:p>
          <a:p>
            <a:pPr marL="457200" lvl="1" indent="0">
              <a:lnSpc>
                <a:spcPct val="200000"/>
              </a:lnSpc>
              <a:spcBef>
                <a:spcPts val="0"/>
              </a:spcBef>
              <a:buFont typeface="Wingdings" panose="05000000000000000000" pitchFamily="2" charset="2"/>
              <a:buNone/>
              <a:defRPr/>
            </a:pPr>
            <a:endParaRPr lang="en-US" altLang="zh-CN" sz="2400" dirty="0" smtClean="0">
              <a:solidFill>
                <a:srgbClr val="00206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zh-CN" sz="1800" b="0">
              <a:latin typeface="Arial" panose="020B0604020202020204" pitchFamily="34" charset="0"/>
              <a:ea typeface="宋体" panose="02010600030101010101" pitchFamily="2" charset="-122"/>
            </a:endParaRPr>
          </a:p>
        </p:txBody>
      </p:sp>
      <p:sp>
        <p:nvSpPr>
          <p:cNvPr id="8195" name="Rectangle 2"/>
          <p:cNvSpPr>
            <a:spLocks noGrp="1" noChangeArrowheads="1"/>
          </p:cNvSpPr>
          <p:nvPr>
            <p:ph type="title"/>
          </p:nvPr>
        </p:nvSpPr>
        <p:spPr/>
        <p:txBody>
          <a:bodyPr/>
          <a:lstStyle/>
          <a:p>
            <a:r>
              <a:rPr lang="zh-CN" altLang="en-US" sz="2800" smtClean="0">
                <a:latin typeface="微软雅黑" panose="020B0503020204020204" pitchFamily="34" charset="-122"/>
                <a:ea typeface="微软雅黑" panose="020B0503020204020204" pitchFamily="34" charset="-122"/>
              </a:rPr>
              <a:t>第</a:t>
            </a:r>
            <a:r>
              <a:rPr lang="en-US" altLang="zh-CN" sz="2800" smtClean="0">
                <a:latin typeface="微软雅黑" panose="020B0503020204020204" pitchFamily="34" charset="-122"/>
                <a:ea typeface="微软雅黑" panose="020B0503020204020204" pitchFamily="34" charset="-122"/>
              </a:rPr>
              <a:t>9</a:t>
            </a:r>
            <a:r>
              <a:rPr lang="zh-CN" altLang="en-US" sz="2800" smtClean="0">
                <a:latin typeface="微软雅黑" panose="020B0503020204020204" pitchFamily="34" charset="-122"/>
                <a:ea typeface="微软雅黑" panose="020B0503020204020204" pitchFamily="34" charset="-122"/>
              </a:rPr>
              <a:t>章 绘制水中的箱子</a:t>
            </a:r>
          </a:p>
        </p:txBody>
      </p:sp>
      <p:sp>
        <p:nvSpPr>
          <p:cNvPr id="8196"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fld id="{A5782C19-A38D-4713-8170-FDF1641BD22A}" type="slidenum">
              <a:rPr lang="en-US" altLang="zh-CN" sz="1000" b="0">
                <a:solidFill>
                  <a:schemeClr val="bg1"/>
                </a:solidFill>
                <a:ea typeface="宋体" panose="02010600030101010101" pitchFamily="2" charset="-122"/>
              </a:rPr>
              <a:pPr algn="r" eaLnBrk="1" hangingPunct="1">
                <a:spcBef>
                  <a:spcPct val="0"/>
                </a:spcBef>
                <a:buClrTx/>
                <a:buFontTx/>
                <a:buNone/>
              </a:pPr>
              <a:t>2</a:t>
            </a:fld>
            <a:endParaRPr lang="en-US" altLang="zh-CN" sz="1000" b="0">
              <a:solidFill>
                <a:schemeClr val="bg1"/>
              </a:solidFill>
              <a:ea typeface="宋体" panose="02010600030101010101" pitchFamily="2" charset="-122"/>
            </a:endParaRPr>
          </a:p>
        </p:txBody>
      </p:sp>
      <p:grpSp>
        <p:nvGrpSpPr>
          <p:cNvPr id="8197" name="Group 51"/>
          <p:cNvGrpSpPr>
            <a:grpSpLocks/>
          </p:cNvGrpSpPr>
          <p:nvPr/>
        </p:nvGrpSpPr>
        <p:grpSpPr bwMode="auto">
          <a:xfrm>
            <a:off x="827088" y="1700213"/>
            <a:ext cx="5929312" cy="685800"/>
            <a:chOff x="1296" y="1824"/>
            <a:chExt cx="3735" cy="432"/>
          </a:xfrm>
        </p:grpSpPr>
        <p:sp>
          <p:nvSpPr>
            <p:cNvPr id="7" name="AutoShape 52"/>
            <p:cNvSpPr>
              <a:spLocks noChangeArrowheads="1"/>
            </p:cNvSpPr>
            <p:nvPr/>
          </p:nvSpPr>
          <p:spPr bwMode="gray">
            <a:xfrm>
              <a:off x="1536" y="1899"/>
              <a:ext cx="3495"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r>
                <a:rPr lang="zh-CN" altLang="en-US" b="1" dirty="0">
                  <a:solidFill>
                    <a:srgbClr val="000000"/>
                  </a:solidFill>
                  <a:latin typeface="微软雅黑" pitchFamily="34" charset="-122"/>
                  <a:ea typeface="微软雅黑" pitchFamily="34" charset="-122"/>
                </a:rPr>
                <a:t>     混合的概念</a:t>
              </a:r>
              <a:endParaRPr lang="zh-CN" altLang="en-US" dirty="0">
                <a:latin typeface="Arial" charset="0"/>
                <a:ea typeface="宋体" charset="-122"/>
              </a:endParaRPr>
            </a:p>
          </p:txBody>
        </p:sp>
        <p:sp>
          <p:nvSpPr>
            <p:cNvPr id="8209"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8210" name="Text Box 54"/>
            <p:cNvSpPr txBox="1">
              <a:spLocks noChangeArrowheads="1"/>
            </p:cNvSpPr>
            <p:nvPr/>
          </p:nvSpPr>
          <p:spPr bwMode="gray">
            <a:xfrm>
              <a:off x="1656" y="1934"/>
              <a:ext cx="33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800">
                  <a:solidFill>
                    <a:srgbClr val="000000"/>
                  </a:solidFill>
                  <a:latin typeface="微软雅黑" panose="020B0503020204020204" pitchFamily="34" charset="-122"/>
                  <a:ea typeface="微软雅黑" panose="020B0503020204020204" pitchFamily="34" charset="-122"/>
                </a:rPr>
                <a:t>  </a:t>
              </a:r>
              <a:endParaRPr lang="en-US" altLang="zh-CN" sz="1800">
                <a:solidFill>
                  <a:srgbClr val="000000"/>
                </a:solidFill>
                <a:latin typeface="微软雅黑" panose="020B0503020204020204" pitchFamily="34" charset="-122"/>
                <a:ea typeface="微软雅黑" panose="020B0503020204020204" pitchFamily="34" charset="-122"/>
              </a:endParaRPr>
            </a:p>
          </p:txBody>
        </p:sp>
        <p:sp>
          <p:nvSpPr>
            <p:cNvPr id="8211" name="Text Box 55"/>
            <p:cNvSpPr txBox="1">
              <a:spLocks noChangeArrowheads="1"/>
            </p:cNvSpPr>
            <p:nvPr/>
          </p:nvSpPr>
          <p:spPr bwMode="gray">
            <a:xfrm>
              <a:off x="1392" y="1886"/>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400" b="0">
                  <a:solidFill>
                    <a:schemeClr val="bg1"/>
                  </a:solidFill>
                  <a:latin typeface="Arial" panose="020B0604020202020204" pitchFamily="34" charset="0"/>
                  <a:ea typeface="宋体" panose="02010600030101010101" pitchFamily="2" charset="-122"/>
                </a:rPr>
                <a:t>1</a:t>
              </a:r>
            </a:p>
          </p:txBody>
        </p:sp>
      </p:grpSp>
      <p:grpSp>
        <p:nvGrpSpPr>
          <p:cNvPr id="8198" name="Group 51"/>
          <p:cNvGrpSpPr>
            <a:grpSpLocks/>
          </p:cNvGrpSpPr>
          <p:nvPr/>
        </p:nvGrpSpPr>
        <p:grpSpPr bwMode="auto">
          <a:xfrm>
            <a:off x="827088" y="4652963"/>
            <a:ext cx="5929312" cy="685800"/>
            <a:chOff x="1296" y="1824"/>
            <a:chExt cx="3735" cy="432"/>
          </a:xfrm>
        </p:grpSpPr>
        <p:sp>
          <p:nvSpPr>
            <p:cNvPr id="17" name="AutoShape 52"/>
            <p:cNvSpPr>
              <a:spLocks noChangeArrowheads="1"/>
            </p:cNvSpPr>
            <p:nvPr/>
          </p:nvSpPr>
          <p:spPr bwMode="gray">
            <a:xfrm>
              <a:off x="1536" y="1899"/>
              <a:ext cx="3495" cy="288"/>
            </a:xfrm>
            <a:prstGeom prst="roundRect">
              <a:avLst>
                <a:gd name="adj" fmla="val 16667"/>
              </a:avLst>
            </a:prstGeom>
            <a:gradFill rotWithShape="1">
              <a:gsLst>
                <a:gs pos="0">
                  <a:schemeClr val="tx1">
                    <a:lumMod val="20000"/>
                    <a:lumOff val="80000"/>
                  </a:schemeClr>
                </a:gs>
                <a:gs pos="100000">
                  <a:schemeClr val="tx1">
                    <a:lumMod val="60000"/>
                    <a:lumOff val="40000"/>
                  </a:schemeClr>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r>
                <a:rPr lang="zh-CN" altLang="en-US" b="1" dirty="0">
                  <a:solidFill>
                    <a:srgbClr val="000000"/>
                  </a:solidFill>
                  <a:latin typeface="微软雅黑" pitchFamily="34" charset="-122"/>
                  <a:ea typeface="微软雅黑" pitchFamily="34" charset="-122"/>
                </a:rPr>
                <a:t>     利用混合实现半透明效果</a:t>
              </a:r>
              <a:endParaRPr lang="zh-CN" altLang="en-US" dirty="0">
                <a:latin typeface="Arial" charset="0"/>
                <a:ea typeface="宋体" charset="-122"/>
              </a:endParaRPr>
            </a:p>
          </p:txBody>
        </p:sp>
        <p:sp>
          <p:nvSpPr>
            <p:cNvPr id="18" name="AutoShape 53"/>
            <p:cNvSpPr>
              <a:spLocks noChangeArrowheads="1"/>
            </p:cNvSpPr>
            <p:nvPr/>
          </p:nvSpPr>
          <p:spPr bwMode="gray">
            <a:xfrm>
              <a:off x="1296" y="1824"/>
              <a:ext cx="432" cy="432"/>
            </a:xfrm>
            <a:prstGeom prst="diamond">
              <a:avLst/>
            </a:prstGeom>
            <a:solidFill>
              <a:schemeClr val="tx1">
                <a:lumMod val="40000"/>
                <a:lumOff val="60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1" hangingPunct="1">
                <a:defRPr/>
              </a:pPr>
              <a:endParaRPr lang="zh-CN" altLang="en-US">
                <a:latin typeface="Arial" charset="0"/>
                <a:ea typeface="宋体" pitchFamily="2" charset="-122"/>
              </a:endParaRPr>
            </a:p>
          </p:txBody>
        </p:sp>
        <p:sp>
          <p:nvSpPr>
            <p:cNvPr id="8206" name="Text Box 54"/>
            <p:cNvSpPr txBox="1">
              <a:spLocks noChangeArrowheads="1"/>
            </p:cNvSpPr>
            <p:nvPr/>
          </p:nvSpPr>
          <p:spPr bwMode="gray">
            <a:xfrm>
              <a:off x="1656" y="1934"/>
              <a:ext cx="33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800">
                  <a:solidFill>
                    <a:srgbClr val="000000"/>
                  </a:solidFill>
                  <a:latin typeface="微软雅黑" panose="020B0503020204020204" pitchFamily="34" charset="-122"/>
                  <a:ea typeface="微软雅黑" panose="020B0503020204020204" pitchFamily="34" charset="-122"/>
                </a:rPr>
                <a:t>  </a:t>
              </a:r>
              <a:endParaRPr lang="en-US" altLang="zh-CN" sz="1800">
                <a:solidFill>
                  <a:srgbClr val="000000"/>
                </a:solidFill>
                <a:latin typeface="微软雅黑" panose="020B0503020204020204" pitchFamily="34" charset="-122"/>
                <a:ea typeface="微软雅黑" panose="020B0503020204020204" pitchFamily="34" charset="-122"/>
              </a:endParaRPr>
            </a:p>
          </p:txBody>
        </p:sp>
        <p:sp>
          <p:nvSpPr>
            <p:cNvPr id="8207" name="Text Box 55"/>
            <p:cNvSpPr txBox="1">
              <a:spLocks noChangeArrowheads="1"/>
            </p:cNvSpPr>
            <p:nvPr/>
          </p:nvSpPr>
          <p:spPr bwMode="gray">
            <a:xfrm>
              <a:off x="1392" y="1886"/>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400" b="0">
                  <a:solidFill>
                    <a:schemeClr val="bg1"/>
                  </a:solidFill>
                  <a:latin typeface="Arial" panose="020B0604020202020204" pitchFamily="34" charset="0"/>
                  <a:ea typeface="宋体" panose="02010600030101010101" pitchFamily="2" charset="-122"/>
                </a:rPr>
                <a:t>3</a:t>
              </a:r>
            </a:p>
          </p:txBody>
        </p:sp>
      </p:grpSp>
      <p:grpSp>
        <p:nvGrpSpPr>
          <p:cNvPr id="8199" name="Group 51"/>
          <p:cNvGrpSpPr>
            <a:grpSpLocks/>
          </p:cNvGrpSpPr>
          <p:nvPr/>
        </p:nvGrpSpPr>
        <p:grpSpPr bwMode="auto">
          <a:xfrm>
            <a:off x="827088" y="3130550"/>
            <a:ext cx="5929312" cy="685800"/>
            <a:chOff x="1296" y="1824"/>
            <a:chExt cx="3735" cy="432"/>
          </a:xfrm>
        </p:grpSpPr>
        <p:sp>
          <p:nvSpPr>
            <p:cNvPr id="22" name="AutoShape 52"/>
            <p:cNvSpPr>
              <a:spLocks noChangeArrowheads="1"/>
            </p:cNvSpPr>
            <p:nvPr/>
          </p:nvSpPr>
          <p:spPr bwMode="gray">
            <a:xfrm>
              <a:off x="1536" y="1899"/>
              <a:ext cx="3495" cy="288"/>
            </a:xfrm>
            <a:prstGeom prst="roundRect">
              <a:avLst>
                <a:gd name="adj" fmla="val 16667"/>
              </a:avLst>
            </a:prstGeom>
            <a:gradFill>
              <a:gsLst>
                <a:gs pos="0">
                  <a:schemeClr val="accent2">
                    <a:lumMod val="60000"/>
                    <a:lumOff val="40000"/>
                  </a:schemeClr>
                </a:gs>
                <a:gs pos="100000">
                  <a:schemeClr val="accent2">
                    <a:lumMod val="75000"/>
                  </a:schemeClr>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r>
                <a:rPr lang="zh-CN" altLang="en-US" b="1" dirty="0">
                  <a:solidFill>
                    <a:srgbClr val="000000"/>
                  </a:solidFill>
                  <a:latin typeface="微软雅黑" pitchFamily="34" charset="-122"/>
                  <a:ea typeface="微软雅黑" pitchFamily="34" charset="-122"/>
                </a:rPr>
                <a:t>     混合公式</a:t>
              </a:r>
              <a:endParaRPr lang="zh-CN" altLang="en-US" dirty="0">
                <a:latin typeface="Arial" charset="0"/>
                <a:ea typeface="宋体" charset="-122"/>
              </a:endParaRPr>
            </a:p>
          </p:txBody>
        </p:sp>
        <p:sp>
          <p:nvSpPr>
            <p:cNvPr id="8201" name="AutoShape 53"/>
            <p:cNvSpPr>
              <a:spLocks noChangeArrowheads="1"/>
            </p:cNvSpPr>
            <p:nvPr/>
          </p:nvSpPr>
          <p:spPr bwMode="gray">
            <a:xfrm>
              <a:off x="1296" y="1824"/>
              <a:ext cx="432" cy="432"/>
            </a:xfrm>
            <a:prstGeom prst="diamond">
              <a:avLst/>
            </a:prstGeom>
            <a:solidFill>
              <a:srgbClr val="92D05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8202" name="Text Box 54"/>
            <p:cNvSpPr txBox="1">
              <a:spLocks noChangeArrowheads="1"/>
            </p:cNvSpPr>
            <p:nvPr/>
          </p:nvSpPr>
          <p:spPr bwMode="gray">
            <a:xfrm>
              <a:off x="1656" y="1934"/>
              <a:ext cx="33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800">
                  <a:solidFill>
                    <a:srgbClr val="000000"/>
                  </a:solidFill>
                  <a:latin typeface="微软雅黑" panose="020B0503020204020204" pitchFamily="34" charset="-122"/>
                  <a:ea typeface="微软雅黑" panose="020B0503020204020204" pitchFamily="34" charset="-122"/>
                </a:rPr>
                <a:t>  </a:t>
              </a:r>
              <a:endParaRPr lang="en-US" altLang="zh-CN" sz="1800">
                <a:solidFill>
                  <a:srgbClr val="000000"/>
                </a:solidFill>
                <a:latin typeface="微软雅黑" panose="020B0503020204020204" pitchFamily="34" charset="-122"/>
                <a:ea typeface="微软雅黑" panose="020B0503020204020204" pitchFamily="34" charset="-122"/>
              </a:endParaRPr>
            </a:p>
          </p:txBody>
        </p:sp>
        <p:sp>
          <p:nvSpPr>
            <p:cNvPr id="8203" name="Text Box 55"/>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400" b="0">
                  <a:solidFill>
                    <a:schemeClr val="bg1"/>
                  </a:solidFill>
                  <a:latin typeface="Arial" panose="020B0604020202020204" pitchFamily="34" charset="0"/>
                  <a:ea typeface="宋体" panose="02010600030101010101" pitchFamily="2" charset="-122"/>
                </a:rPr>
                <a:t>2</a:t>
              </a:r>
            </a:p>
          </p:txBody>
        </p:sp>
      </p:gr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复习</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绘制木箱子</a:t>
            </a:r>
          </a:p>
        </p:txBody>
      </p:sp>
      <p:sp>
        <p:nvSpPr>
          <p:cNvPr id="9219"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dirty="0" smtClean="0">
                <a:solidFill>
                  <a:schemeClr val="bg1"/>
                </a:solidFill>
                <a:ea typeface="宋体" panose="02010600030101010101" pitchFamily="2" charset="-122"/>
              </a:rPr>
              <a:t>4</a:t>
            </a:r>
            <a:endParaRPr lang="en-US" altLang="zh-CN" sz="1000" b="0" dirty="0">
              <a:solidFill>
                <a:schemeClr val="bg1"/>
              </a:solidFill>
              <a:ea typeface="宋体" panose="02010600030101010101" pitchFamily="2" charset="-122"/>
            </a:endParaRPr>
          </a:p>
        </p:txBody>
      </p:sp>
      <p:sp>
        <p:nvSpPr>
          <p:cNvPr id="23" name="内容占位符 2"/>
          <p:cNvSpPr>
            <a:spLocks noGrp="1"/>
          </p:cNvSpPr>
          <p:nvPr>
            <p:ph idx="1"/>
          </p:nvPr>
        </p:nvSpPr>
        <p:spPr>
          <a:xfrm>
            <a:off x="179388" y="1341438"/>
            <a:ext cx="7848600" cy="5032375"/>
          </a:xfrm>
        </p:spPr>
        <p:txBody>
          <a:bodyPr/>
          <a:lstStyle/>
          <a:p>
            <a:pPr>
              <a:lnSpc>
                <a:spcPct val="200000"/>
              </a:lnSpc>
            </a:pPr>
            <a:r>
              <a:rPr lang="zh-CN" altLang="en-US" sz="2400" dirty="0" smtClean="0">
                <a:latin typeface="微软雅黑" panose="020B0503020204020204" pitchFamily="34" charset="-122"/>
                <a:ea typeface="微软雅黑" panose="020B0503020204020204" pitchFamily="34" charset="-122"/>
              </a:rPr>
              <a:t>如何实现纹理映射？</a:t>
            </a:r>
            <a:endParaRPr lang="en-US" altLang="zh-CN" sz="2400" dirty="0" smtClean="0">
              <a:latin typeface="微软雅黑" panose="020B0503020204020204" pitchFamily="34" charset="-122"/>
              <a:ea typeface="微软雅黑" panose="020B0503020204020204" pitchFamily="34" charset="-122"/>
            </a:endParaRPr>
          </a:p>
          <a:p>
            <a:pPr marL="457200" lvl="1" indent="0">
              <a:lnSpc>
                <a:spcPct val="200000"/>
              </a:lnSpc>
              <a:buFont typeface="Wingdings" panose="05000000000000000000" pitchFamily="2" charset="2"/>
              <a:buNone/>
            </a:pP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）在顶点结构中加入纹理坐标的成员</a:t>
            </a:r>
            <a:endParaRPr lang="en-US" altLang="zh-CN" sz="2000" dirty="0" smtClean="0">
              <a:latin typeface="微软雅黑" panose="020B0503020204020204" pitchFamily="34" charset="-122"/>
              <a:ea typeface="微软雅黑" panose="020B0503020204020204" pitchFamily="34" charset="-122"/>
            </a:endParaRPr>
          </a:p>
          <a:p>
            <a:pPr marL="457200" lvl="1" indent="0">
              <a:lnSpc>
                <a:spcPct val="200000"/>
              </a:lnSpc>
              <a:buFont typeface="Wingdings" panose="05000000000000000000" pitchFamily="2" charset="2"/>
              <a:buNone/>
            </a:pP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）在顶点输入布局中加入纹理坐标的语义</a:t>
            </a:r>
            <a:endParaRPr lang="en-US" altLang="zh-CN" sz="2000" dirty="0" smtClean="0">
              <a:latin typeface="微软雅黑" panose="020B0503020204020204" pitchFamily="34" charset="-122"/>
              <a:ea typeface="微软雅黑" panose="020B0503020204020204" pitchFamily="34" charset="-122"/>
            </a:endParaRPr>
          </a:p>
          <a:p>
            <a:pPr marL="457200" lvl="1" indent="0">
              <a:lnSpc>
                <a:spcPct val="200000"/>
              </a:lnSpc>
              <a:buFont typeface="Wingdings" panose="05000000000000000000" pitchFamily="2" charset="2"/>
              <a:buNone/>
            </a:pP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）在顶点数组中设置纹理坐标</a:t>
            </a:r>
            <a:endParaRPr lang="en-US" altLang="zh-CN" sz="2000" dirty="0" smtClean="0">
              <a:latin typeface="微软雅黑" panose="020B0503020204020204" pitchFamily="34" charset="-122"/>
              <a:ea typeface="微软雅黑" panose="020B0503020204020204" pitchFamily="34" charset="-122"/>
            </a:endParaRPr>
          </a:p>
          <a:p>
            <a:pPr>
              <a:lnSpc>
                <a:spcPct val="200000"/>
              </a:lnSpc>
            </a:pPr>
            <a:r>
              <a:rPr lang="zh-CN" altLang="zh-CN" sz="2400" dirty="0" smtClean="0">
                <a:latin typeface="微软雅黑" panose="020B0503020204020204" pitchFamily="34" charset="-122"/>
                <a:ea typeface="微软雅黑" panose="020B0503020204020204" pitchFamily="34" charset="-122"/>
              </a:rPr>
              <a:t>如何设置寻址模式？</a:t>
            </a:r>
            <a:endParaRPr lang="en-US" altLang="zh-CN" sz="2000" dirty="0" smtClean="0">
              <a:latin typeface="微软雅黑" panose="020B0503020204020204" pitchFamily="34" charset="-122"/>
              <a:ea typeface="微软雅黑" panose="020B0503020204020204" pitchFamily="34" charset="-122"/>
            </a:endParaRPr>
          </a:p>
          <a:p>
            <a:pPr marL="457200" lvl="1" indent="0">
              <a:lnSpc>
                <a:spcPct val="200000"/>
              </a:lnSpc>
            </a:pPr>
            <a:r>
              <a:rPr lang="zh-CN" altLang="en-US" sz="2000" dirty="0" smtClean="0">
                <a:latin typeface="微软雅黑" panose="020B0503020204020204" pitchFamily="34" charset="-122"/>
                <a:ea typeface="微软雅黑" panose="020B0503020204020204" pitchFamily="34" charset="-122"/>
              </a:rPr>
              <a:t>在</a:t>
            </a:r>
            <a:r>
              <a:rPr lang="en-US" altLang="zh-CN" sz="2000" dirty="0" err="1" smtClean="0">
                <a:latin typeface="微软雅黑" panose="020B0503020204020204" pitchFamily="34" charset="-122"/>
                <a:ea typeface="微软雅黑" panose="020B0503020204020204" pitchFamily="34" charset="-122"/>
              </a:rPr>
              <a:t>fx</a:t>
            </a:r>
            <a:r>
              <a:rPr lang="zh-CN" altLang="en-US" sz="2000" dirty="0" smtClean="0">
                <a:latin typeface="微软雅黑" panose="020B0503020204020204" pitchFamily="34" charset="-122"/>
                <a:ea typeface="微软雅黑" panose="020B0503020204020204" pitchFamily="34" charset="-122"/>
              </a:rPr>
              <a:t>文件的采样器中可以设置纹理坐标</a:t>
            </a:r>
            <a:r>
              <a:rPr lang="en-US" altLang="zh-CN" sz="2000" dirty="0" smtClean="0">
                <a:latin typeface="微软雅黑" panose="020B0503020204020204" pitchFamily="34" charset="-122"/>
                <a:ea typeface="微软雅黑" panose="020B0503020204020204" pitchFamily="34" charset="-122"/>
              </a:rPr>
              <a:t>U</a:t>
            </a:r>
            <a:r>
              <a:rPr lang="zh-CN" altLang="en-US" sz="2000" dirty="0" smtClean="0">
                <a:latin typeface="微软雅黑" panose="020B0503020204020204" pitchFamily="34" charset="-122"/>
                <a:ea typeface="微软雅黑" panose="020B0503020204020204" pitchFamily="34" charset="-122"/>
              </a:rPr>
              <a:t>轴和</a:t>
            </a:r>
            <a:r>
              <a:rPr lang="en-US" altLang="zh-CN" sz="2000" dirty="0" smtClean="0">
                <a:latin typeface="微软雅黑" panose="020B0503020204020204" pitchFamily="34" charset="-122"/>
                <a:ea typeface="微软雅黑" panose="020B0503020204020204" pitchFamily="34" charset="-122"/>
              </a:rPr>
              <a:t>V</a:t>
            </a:r>
            <a:r>
              <a:rPr lang="zh-CN" altLang="en-US" sz="2000" dirty="0" smtClean="0">
                <a:latin typeface="微软雅黑" panose="020B0503020204020204" pitchFamily="34" charset="-122"/>
                <a:ea typeface="微软雅黑" panose="020B0503020204020204" pitchFamily="34" charset="-122"/>
              </a:rPr>
              <a:t>轴的寻址模式：</a:t>
            </a:r>
            <a:r>
              <a:rPr lang="en-US" altLang="zh-CN" sz="2000" b="1" dirty="0" smtClean="0">
                <a:latin typeface="微软雅黑" panose="020B0503020204020204" pitchFamily="34" charset="-122"/>
                <a:ea typeface="微软雅黑" panose="020B0503020204020204" pitchFamily="34" charset="-122"/>
              </a:rPr>
              <a:t>WRAP</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MIRROR</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CLAMP</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BORDER COLOR</a:t>
            </a:r>
          </a:p>
          <a:p>
            <a:pPr marL="457200" lvl="1" indent="0">
              <a:lnSpc>
                <a:spcPct val="200000"/>
              </a:lnSpc>
            </a:pPr>
            <a:endParaRPr lang="en-US" altLang="zh-CN" sz="2000" dirty="0" smtClean="0">
              <a:solidFill>
                <a:srgbClr val="002060"/>
              </a:solidFill>
              <a:latin typeface="Arial" panose="020B0604020202020204" pitchFamily="34" charset="0"/>
              <a:ea typeface="宋体" panose="02010600030101010101" pitchFamily="2" charset="-122"/>
            </a:endParaRPr>
          </a:p>
          <a:p>
            <a:pPr marL="457200" lvl="1" indent="0">
              <a:lnSpc>
                <a:spcPct val="200000"/>
              </a:lnSpc>
              <a:buFont typeface="Wingdings" panose="05000000000000000000" pitchFamily="2" charset="2"/>
              <a:buNone/>
            </a:pPr>
            <a:endParaRPr lang="en-US" altLang="zh-CN" sz="2400" dirty="0" smtClean="0">
              <a:solidFill>
                <a:srgbClr val="00206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本章目标</a:t>
            </a:r>
            <a:r>
              <a:rPr lang="en-US" altLang="zh-CN"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编写水中的木箱子</a:t>
            </a:r>
          </a:p>
        </p:txBody>
      </p:sp>
      <p:sp>
        <p:nvSpPr>
          <p:cNvPr id="10243"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dirty="0" smtClean="0">
                <a:solidFill>
                  <a:schemeClr val="bg1"/>
                </a:solidFill>
                <a:ea typeface="宋体" panose="02010600030101010101" pitchFamily="2" charset="-122"/>
              </a:rPr>
              <a:t>5</a:t>
            </a:r>
            <a:endParaRPr lang="en-US" altLang="zh-CN" sz="1000" b="0" dirty="0">
              <a:solidFill>
                <a:schemeClr val="bg1"/>
              </a:solidFill>
              <a:ea typeface="宋体" panose="02010600030101010101" pitchFamily="2" charset="-122"/>
            </a:endParaRPr>
          </a:p>
        </p:txBody>
      </p:sp>
      <p:pic>
        <p:nvPicPr>
          <p:cNvPr id="10244" name="图片 1"/>
          <p:cNvPicPr>
            <a:picLocks noChangeAspect="1"/>
          </p:cNvPicPr>
          <p:nvPr/>
        </p:nvPicPr>
        <p:blipFill>
          <a:blip r:embed="rId2" cstate="print">
            <a:extLst>
              <a:ext uri="{28A0092B-C50C-407E-A947-70E740481C1C}">
                <a14:useLocalDpi xmlns:a14="http://schemas.microsoft.com/office/drawing/2010/main" val="0"/>
              </a:ext>
            </a:extLst>
          </a:blip>
          <a:srcRect t="5602"/>
          <a:stretch>
            <a:fillRect/>
          </a:stretch>
        </p:blipFill>
        <p:spPr bwMode="auto">
          <a:xfrm>
            <a:off x="1547813" y="2276475"/>
            <a:ext cx="5111750" cy="364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分解问题</a:t>
            </a:r>
          </a:p>
        </p:txBody>
      </p:sp>
      <p:sp>
        <p:nvSpPr>
          <p:cNvPr id="11267"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dirty="0" smtClean="0">
                <a:solidFill>
                  <a:schemeClr val="bg1"/>
                </a:solidFill>
                <a:ea typeface="宋体" panose="02010600030101010101" pitchFamily="2" charset="-122"/>
              </a:rPr>
              <a:t>6</a:t>
            </a:r>
            <a:endParaRPr lang="en-US" altLang="zh-CN" sz="1000" b="0" dirty="0">
              <a:solidFill>
                <a:schemeClr val="bg1"/>
              </a:solidFill>
              <a:ea typeface="宋体" panose="02010600030101010101" pitchFamily="2" charset="-122"/>
            </a:endParaRPr>
          </a:p>
        </p:txBody>
      </p:sp>
      <p:sp>
        <p:nvSpPr>
          <p:cNvPr id="11268" name="内容占位符 2"/>
          <p:cNvSpPr>
            <a:spLocks noGrp="1"/>
          </p:cNvSpPr>
          <p:nvPr>
            <p:ph idx="1"/>
          </p:nvPr>
        </p:nvSpPr>
        <p:spPr>
          <a:xfrm>
            <a:off x="179388" y="1341438"/>
            <a:ext cx="7848600" cy="868362"/>
          </a:xfrm>
        </p:spPr>
        <p:txBody>
          <a:bodyPr/>
          <a:lstStyle/>
          <a:p>
            <a:pPr>
              <a:lnSpc>
                <a:spcPct val="200000"/>
              </a:lnSpc>
            </a:pPr>
            <a:r>
              <a:rPr lang="zh-CN" altLang="en-US" sz="2400" smtClean="0">
                <a:latin typeface="微软雅黑" panose="020B0503020204020204" pitchFamily="34" charset="-122"/>
                <a:ea typeface="微软雅黑" panose="020B0503020204020204" pitchFamily="34" charset="-122"/>
              </a:rPr>
              <a:t>本章内容要绘制哪些物体？</a:t>
            </a:r>
            <a:endParaRPr lang="en-US" altLang="zh-CN" sz="2400" smtClean="0">
              <a:latin typeface="微软雅黑" panose="020B0503020204020204" pitchFamily="34" charset="-122"/>
              <a:ea typeface="微软雅黑" panose="020B0503020204020204" pitchFamily="34" charset="-122"/>
            </a:endParaRPr>
          </a:p>
          <a:p>
            <a:pPr marL="457200" lvl="1" indent="0">
              <a:lnSpc>
                <a:spcPct val="200000"/>
              </a:lnSpc>
              <a:buFont typeface="Wingdings" panose="05000000000000000000" pitchFamily="2" charset="2"/>
              <a:buNone/>
            </a:pPr>
            <a:endParaRPr lang="en-US" altLang="zh-CN" sz="2400" smtClean="0">
              <a:solidFill>
                <a:srgbClr val="002060"/>
              </a:solidFill>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995613"/>
            <a:ext cx="106045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2797175"/>
            <a:ext cx="1728788"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68313" y="4797425"/>
            <a:ext cx="1655762" cy="1223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smtClean="0">
                <a:latin typeface="微软雅黑" panose="020B0503020204020204" pitchFamily="34" charset="-122"/>
                <a:ea typeface="微软雅黑" panose="020B0503020204020204" pitchFamily="34" charset="-122"/>
              </a:rPr>
              <a:t>第八章</a:t>
            </a:r>
            <a:r>
              <a:rPr lang="zh-CN" altLang="en-US" dirty="0" smtClean="0">
                <a:latin typeface="微软雅黑" panose="020B0503020204020204" pitchFamily="34" charset="-122"/>
                <a:ea typeface="微软雅黑" panose="020B0503020204020204" pitchFamily="34" charset="-122"/>
              </a:rPr>
              <a:t>已经介绍了绘制方法</a:t>
            </a:r>
          </a:p>
        </p:txBody>
      </p:sp>
      <p:sp>
        <p:nvSpPr>
          <p:cNvPr id="19" name="矩形 18"/>
          <p:cNvSpPr/>
          <p:nvPr/>
        </p:nvSpPr>
        <p:spPr>
          <a:xfrm>
            <a:off x="301625" y="2312988"/>
            <a:ext cx="1657350" cy="503237"/>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dirty="0" smtClean="0">
                <a:solidFill>
                  <a:srgbClr val="002060"/>
                </a:solidFill>
                <a:latin typeface="微软雅黑" panose="020B0503020204020204" pitchFamily="34" charset="-122"/>
                <a:ea typeface="微软雅黑" panose="020B0503020204020204" pitchFamily="34" charset="-122"/>
              </a:rPr>
              <a:t>（</a:t>
            </a:r>
            <a:r>
              <a:rPr lang="en-US" altLang="zh-CN" dirty="0" smtClean="0">
                <a:solidFill>
                  <a:srgbClr val="002060"/>
                </a:solidFill>
                <a:latin typeface="微软雅黑" panose="020B0503020204020204" pitchFamily="34" charset="-122"/>
                <a:ea typeface="微软雅黑" panose="020B0503020204020204" pitchFamily="34" charset="-122"/>
              </a:rPr>
              <a:t>1</a:t>
            </a:r>
            <a:r>
              <a:rPr lang="zh-CN" altLang="en-US" dirty="0" smtClean="0">
                <a:solidFill>
                  <a:srgbClr val="002060"/>
                </a:solidFill>
                <a:latin typeface="微软雅黑" panose="020B0503020204020204" pitchFamily="34" charset="-122"/>
                <a:ea typeface="微软雅黑" panose="020B0503020204020204" pitchFamily="34" charset="-122"/>
              </a:rPr>
              <a:t>）箱子</a:t>
            </a:r>
            <a:endParaRPr lang="zh-CN" altLang="en-US" dirty="0" smtClean="0">
              <a:latin typeface="微软雅黑" panose="020B0503020204020204" pitchFamily="34" charset="-122"/>
              <a:ea typeface="微软雅黑" panose="020B0503020204020204" pitchFamily="34" charset="-122"/>
            </a:endParaRPr>
          </a:p>
        </p:txBody>
      </p:sp>
      <p:sp>
        <p:nvSpPr>
          <p:cNvPr id="21" name="矩形 20"/>
          <p:cNvSpPr/>
          <p:nvPr/>
        </p:nvSpPr>
        <p:spPr>
          <a:xfrm>
            <a:off x="3327400" y="2312988"/>
            <a:ext cx="1655763" cy="503237"/>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dirty="0" smtClean="0">
                <a:solidFill>
                  <a:srgbClr val="002060"/>
                </a:solidFill>
                <a:latin typeface="微软雅黑" panose="020B0503020204020204" pitchFamily="34" charset="-122"/>
                <a:ea typeface="微软雅黑" panose="020B0503020204020204" pitchFamily="34" charset="-122"/>
              </a:rPr>
              <a:t>（</a:t>
            </a:r>
            <a:r>
              <a:rPr lang="en-US" altLang="zh-CN" dirty="0" smtClean="0">
                <a:solidFill>
                  <a:srgbClr val="002060"/>
                </a:solidFill>
                <a:latin typeface="微软雅黑" panose="020B0503020204020204" pitchFamily="34" charset="-122"/>
                <a:ea typeface="微软雅黑" panose="020B0503020204020204" pitchFamily="34" charset="-122"/>
              </a:rPr>
              <a:t>2</a:t>
            </a:r>
            <a:r>
              <a:rPr lang="zh-CN" altLang="en-US" dirty="0" smtClean="0">
                <a:solidFill>
                  <a:srgbClr val="002060"/>
                </a:solidFill>
                <a:latin typeface="微软雅黑" panose="020B0503020204020204" pitchFamily="34" charset="-122"/>
                <a:ea typeface="微软雅黑" panose="020B0503020204020204" pitchFamily="34" charset="-122"/>
              </a:rPr>
              <a:t>）水池</a:t>
            </a:r>
            <a:endParaRPr lang="zh-CN" altLang="en-US" dirty="0" smtClean="0">
              <a:latin typeface="微软雅黑" panose="020B0503020204020204" pitchFamily="34" charset="-122"/>
              <a:ea typeface="微软雅黑" panose="020B0503020204020204" pitchFamily="34" charset="-122"/>
            </a:endParaRPr>
          </a:p>
        </p:txBody>
      </p:sp>
      <p:sp>
        <p:nvSpPr>
          <p:cNvPr id="23" name="矩形 22"/>
          <p:cNvSpPr/>
          <p:nvPr/>
        </p:nvSpPr>
        <p:spPr>
          <a:xfrm>
            <a:off x="6396038" y="2271713"/>
            <a:ext cx="1657350" cy="503237"/>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nSpc>
                <a:spcPct val="200000"/>
              </a:lnSpc>
              <a:defRPr/>
            </a:pP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3</a:t>
            </a:r>
            <a:r>
              <a:rPr lang="zh-CN" altLang="en-US" dirty="0">
                <a:solidFill>
                  <a:srgbClr val="002060"/>
                </a:solidFill>
                <a:latin typeface="微软雅黑" panose="020B0503020204020204" pitchFamily="34" charset="-122"/>
                <a:ea typeface="微软雅黑" panose="020B0503020204020204" pitchFamily="34" charset="-122"/>
              </a:rPr>
              <a:t>）水</a:t>
            </a:r>
            <a:endParaRPr lang="en-US" altLang="zh-CN" dirty="0">
              <a:solidFill>
                <a:srgbClr val="00206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92250" y="5408613"/>
            <a:ext cx="93186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24"/>
          <p:cNvSpPr/>
          <p:nvPr/>
        </p:nvSpPr>
        <p:spPr>
          <a:xfrm>
            <a:off x="3438525" y="4797425"/>
            <a:ext cx="1657350" cy="1223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defRPr/>
            </a:pPr>
            <a:r>
              <a:rPr lang="zh-CN" altLang="zh-CN" dirty="0" smtClean="0">
                <a:latin typeface="微软雅黑" panose="020B0503020204020204" pitchFamily="34" charset="-122"/>
                <a:ea typeface="微软雅黑" panose="020B0503020204020204" pitchFamily="34" charset="-122"/>
              </a:rPr>
              <a:t>水池实质是一个只有</a:t>
            </a:r>
            <a:r>
              <a:rPr lang="en-US" altLang="zh-CN" dirty="0" smtClean="0">
                <a:latin typeface="微软雅黑" panose="020B0503020204020204" pitchFamily="34" charset="-122"/>
                <a:ea typeface="微软雅黑" panose="020B0503020204020204" pitchFamily="34" charset="-122"/>
              </a:rPr>
              <a:t>5</a:t>
            </a:r>
            <a:r>
              <a:rPr lang="zh-CN" altLang="zh-CN" dirty="0" smtClean="0">
                <a:latin typeface="微软雅黑" panose="020B0503020204020204" pitchFamily="34" charset="-122"/>
                <a:ea typeface="微软雅黑" panose="020B0503020204020204" pitchFamily="34" charset="-122"/>
              </a:rPr>
              <a:t>个面的长方体</a:t>
            </a:r>
            <a:r>
              <a:rPr lang="zh-CN" altLang="en-US" dirty="0" smtClean="0">
                <a:latin typeface="微软雅黑" panose="020B0503020204020204" pitchFamily="34" charset="-122"/>
                <a:ea typeface="微软雅黑" panose="020B0503020204020204" pitchFamily="34" charset="-122"/>
              </a:rPr>
              <a:t>，并贴上瓷砖纹理</a:t>
            </a:r>
          </a:p>
        </p:txBody>
      </p:sp>
      <p:sp>
        <p:nvSpPr>
          <p:cNvPr id="27" name="矩形 26"/>
          <p:cNvSpPr/>
          <p:nvPr/>
        </p:nvSpPr>
        <p:spPr>
          <a:xfrm>
            <a:off x="3419475" y="4048125"/>
            <a:ext cx="1657350" cy="79216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dirty="0" smtClean="0">
                <a:latin typeface="微软雅黑" panose="020B0503020204020204" pitchFamily="34" charset="-122"/>
                <a:ea typeface="微软雅黑" panose="020B0503020204020204" pitchFamily="34" charset="-122"/>
              </a:rPr>
              <a:t>水池和箱子有什么共同点？</a:t>
            </a:r>
          </a:p>
        </p:txBody>
      </p:sp>
      <p:pic>
        <p:nvPicPr>
          <p:cNvPr id="29" name="图片 28"/>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95800" y="5408613"/>
            <a:ext cx="93186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16688" y="2808288"/>
            <a:ext cx="1152525"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6110288" y="4076700"/>
            <a:ext cx="2062162" cy="79216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dirty="0" smtClean="0">
                <a:latin typeface="微软雅黑" panose="020B0503020204020204" pitchFamily="34" charset="-122"/>
                <a:ea typeface="微软雅黑" panose="020B0503020204020204" pitchFamily="34" charset="-122"/>
              </a:rPr>
              <a:t>本章中的水实质上也是一张纹理图片</a:t>
            </a:r>
          </a:p>
        </p:txBody>
      </p:sp>
      <p:sp>
        <p:nvSpPr>
          <p:cNvPr id="31" name="矩形 30"/>
          <p:cNvSpPr/>
          <p:nvPr/>
        </p:nvSpPr>
        <p:spPr>
          <a:xfrm>
            <a:off x="6338888" y="4840288"/>
            <a:ext cx="1655762" cy="12239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defRPr/>
            </a:pPr>
            <a:r>
              <a:rPr lang="zh-CN" altLang="en-US" b="1" dirty="0" smtClean="0">
                <a:latin typeface="微软雅黑" panose="020B0503020204020204" pitchFamily="34" charset="-122"/>
                <a:ea typeface="微软雅黑" panose="020B0503020204020204" pitchFamily="34" charset="-122"/>
              </a:rPr>
              <a:t>如何实现水面半透明的效果？</a:t>
            </a:r>
          </a:p>
        </p:txBody>
      </p:sp>
      <p:sp>
        <p:nvSpPr>
          <p:cNvPr id="34" name="矩形 33"/>
          <p:cNvSpPr/>
          <p:nvPr/>
        </p:nvSpPr>
        <p:spPr>
          <a:xfrm rot="1529392">
            <a:off x="7696200" y="5380038"/>
            <a:ext cx="431800" cy="792162"/>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sz="9600" b="1" smtClean="0">
                <a:latin typeface="Berlin Sans FB Demi" panose="020E0802020502020306" pitchFamily="34" charset="0"/>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down)">
                                      <p:cBhvr>
                                        <p:cTn id="59"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p:bldP spid="21" grpId="0"/>
      <p:bldP spid="23" grpId="0"/>
      <p:bldP spid="25" grpId="0" animBg="1"/>
      <p:bldP spid="27" grpId="0"/>
      <p:bldP spid="30" grpId="0"/>
      <p:bldP spid="31" grpId="0" animBg="1"/>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半透明的实质</a:t>
            </a:r>
          </a:p>
        </p:txBody>
      </p:sp>
      <p:sp>
        <p:nvSpPr>
          <p:cNvPr id="12291"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dirty="0" smtClean="0">
                <a:solidFill>
                  <a:schemeClr val="bg1"/>
                </a:solidFill>
                <a:ea typeface="宋体" panose="02010600030101010101" pitchFamily="2" charset="-122"/>
              </a:rPr>
              <a:t>7</a:t>
            </a:r>
            <a:endParaRPr lang="en-US" altLang="zh-CN" sz="1000" b="0" dirty="0">
              <a:solidFill>
                <a:schemeClr val="bg1"/>
              </a:solidFill>
              <a:ea typeface="宋体" panose="02010600030101010101" pitchFamily="2" charset="-122"/>
            </a:endParaRPr>
          </a:p>
        </p:txBody>
      </p:sp>
      <p:pic>
        <p:nvPicPr>
          <p:cNvPr id="122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3700" y="1484313"/>
            <a:ext cx="3536950" cy="171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93" name="Rectangle 3"/>
          <p:cNvSpPr txBox="1">
            <a:spLocks noChangeArrowheads="1"/>
          </p:cNvSpPr>
          <p:nvPr/>
        </p:nvSpPr>
        <p:spPr bwMode="auto">
          <a:xfrm>
            <a:off x="179388" y="1341438"/>
            <a:ext cx="3744912"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150000"/>
              </a:lnSpc>
              <a:spcAft>
                <a:spcPts val="600"/>
              </a:spcAft>
            </a:pPr>
            <a:r>
              <a:rPr lang="zh-CN" altLang="zh-CN" sz="2000" b="0">
                <a:latin typeface="微软雅黑" panose="020B0503020204020204" pitchFamily="34" charset="-122"/>
                <a:ea typeface="微软雅黑" panose="020B0503020204020204" pitchFamily="34" charset="-122"/>
              </a:rPr>
              <a:t>如果物体不透明的情况，在</a:t>
            </a:r>
            <a:r>
              <a:rPr lang="en-US" altLang="zh-CN" sz="2000" b="0">
                <a:latin typeface="微软雅黑" panose="020B0503020204020204" pitchFamily="34" charset="-122"/>
                <a:ea typeface="微软雅黑" panose="020B0503020204020204" pitchFamily="34" charset="-122"/>
              </a:rPr>
              <a:t>3D</a:t>
            </a:r>
            <a:r>
              <a:rPr lang="zh-CN" altLang="zh-CN" sz="2000" b="0">
                <a:latin typeface="微软雅黑" panose="020B0503020204020204" pitchFamily="34" charset="-122"/>
                <a:ea typeface="微软雅黑" panose="020B0503020204020204" pitchFamily="34" charset="-122"/>
              </a:rPr>
              <a:t>场景中，前后的物体会发生遮挡。遮挡的本质实际上就是</a:t>
            </a:r>
            <a:r>
              <a:rPr lang="zh-CN" altLang="zh-CN" sz="2000">
                <a:latin typeface="微软雅黑" panose="020B0503020204020204" pitchFamily="34" charset="-122"/>
                <a:ea typeface="微软雅黑" panose="020B0503020204020204" pitchFamily="34" charset="-122"/>
              </a:rPr>
              <a:t>前面物体的颜色完全覆盖后面物体的颜色</a:t>
            </a:r>
            <a:r>
              <a:rPr lang="zh-CN" altLang="zh-CN" sz="2000" b="0">
                <a:latin typeface="微软雅黑" panose="020B0503020204020204" pitchFamily="34" charset="-122"/>
                <a:ea typeface="微软雅黑" panose="020B0503020204020204" pitchFamily="34" charset="-122"/>
              </a:rPr>
              <a:t>。</a:t>
            </a:r>
            <a:endParaRPr lang="en-US" altLang="zh-CN" sz="1800" b="0">
              <a:latin typeface="微软雅黑" panose="020B0503020204020204" pitchFamily="34" charset="-122"/>
              <a:ea typeface="微软雅黑" panose="020B0503020204020204" pitchFamily="34" charset="-122"/>
            </a:endParaRPr>
          </a:p>
          <a:p>
            <a:pPr algn="just">
              <a:lnSpc>
                <a:spcPct val="150000"/>
              </a:lnSpc>
            </a:pPr>
            <a:r>
              <a:rPr lang="zh-CN" altLang="en-US" sz="2000">
                <a:latin typeface="微软雅黑" panose="020B0503020204020204" pitchFamily="34" charset="-122"/>
                <a:ea typeface="微软雅黑" panose="020B0503020204020204" pitchFamily="34" charset="-122"/>
              </a:rPr>
              <a:t>半</a:t>
            </a:r>
            <a:r>
              <a:rPr lang="zh-CN" altLang="zh-CN" sz="2000">
                <a:latin typeface="微软雅黑" panose="020B0503020204020204" pitchFamily="34" charset="-122"/>
                <a:ea typeface="微软雅黑" panose="020B0503020204020204" pitchFamily="34" charset="-122"/>
              </a:rPr>
              <a:t>透明效果</a:t>
            </a:r>
            <a:r>
              <a:rPr lang="zh-CN" altLang="zh-CN" sz="2000" b="0">
                <a:latin typeface="微软雅黑" panose="020B0503020204020204" pitchFamily="34" charset="-122"/>
                <a:ea typeface="微软雅黑" panose="020B0503020204020204" pitchFamily="34" charset="-122"/>
              </a:rPr>
              <a:t>的实质上就是前面物体的颜色不完全覆盖后面物体的颜色</a:t>
            </a:r>
            <a:r>
              <a:rPr lang="zh-CN" altLang="en-US" sz="2000" b="0">
                <a:latin typeface="微软雅黑" panose="020B0503020204020204" pitchFamily="34" charset="-122"/>
                <a:ea typeface="微软雅黑" panose="020B0503020204020204" pitchFamily="34" charset="-122"/>
              </a:rPr>
              <a:t>，即</a:t>
            </a:r>
            <a:r>
              <a:rPr lang="zh-CN" altLang="zh-CN" sz="2000" b="0">
                <a:latin typeface="微软雅黑" panose="020B0503020204020204" pitchFamily="34" charset="-122"/>
                <a:ea typeface="微软雅黑" panose="020B0503020204020204" pitchFamily="34" charset="-122"/>
              </a:rPr>
              <a:t>前面物体有部分颜色和后面物体</a:t>
            </a:r>
            <a:r>
              <a:rPr lang="zh-CN" altLang="zh-CN" sz="2000">
                <a:solidFill>
                  <a:srgbClr val="FF0000"/>
                </a:solidFill>
                <a:latin typeface="微软雅黑" panose="020B0503020204020204" pitchFamily="34" charset="-122"/>
                <a:ea typeface="微软雅黑" panose="020B0503020204020204" pitchFamily="34" charset="-122"/>
              </a:rPr>
              <a:t>混合</a:t>
            </a:r>
            <a:r>
              <a:rPr lang="zh-CN" altLang="zh-CN" sz="2000" b="0">
                <a:latin typeface="微软雅黑" panose="020B0503020204020204" pitchFamily="34" charset="-122"/>
                <a:ea typeface="微软雅黑" panose="020B0503020204020204" pitchFamily="34" charset="-122"/>
              </a:rPr>
              <a:t>在一起。</a:t>
            </a:r>
            <a:endParaRPr lang="en-US" altLang="zh-CN" sz="2000" b="0">
              <a:latin typeface="微软雅黑" panose="020B0503020204020204" pitchFamily="34" charset="-122"/>
              <a:ea typeface="微软雅黑" panose="020B0503020204020204" pitchFamily="34" charset="-122"/>
            </a:endParaRPr>
          </a:p>
          <a:p>
            <a:endParaRPr lang="zh-CN" altLang="zh-CN" sz="2400" b="0">
              <a:ea typeface="宋体" panose="02010600030101010101" pitchFamily="2" charset="-122"/>
            </a:endParaRPr>
          </a:p>
          <a:p>
            <a:pPr lvl="1"/>
            <a:endParaRPr lang="zh-CN" altLang="en-US" sz="2400">
              <a:ea typeface="宋体" panose="02010600030101010101" pitchFamily="2" charset="-122"/>
            </a:endParaRPr>
          </a:p>
        </p:txBody>
      </p:sp>
      <p:sp>
        <p:nvSpPr>
          <p:cNvPr id="4" name="矩形 3"/>
          <p:cNvSpPr/>
          <p:nvPr/>
        </p:nvSpPr>
        <p:spPr>
          <a:xfrm>
            <a:off x="4746625" y="4508500"/>
            <a:ext cx="2016125" cy="936625"/>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latin typeface="Verdana" panose="020B0604030504040204" pitchFamily="34" charset="0"/>
              <a:ea typeface="宋体" panose="02010600030101010101" pitchFamily="2" charset="-122"/>
            </a:endParaRPr>
          </a:p>
        </p:txBody>
      </p:sp>
      <p:sp>
        <p:nvSpPr>
          <p:cNvPr id="25" name="矩形 24"/>
          <p:cNvSpPr/>
          <p:nvPr/>
        </p:nvSpPr>
        <p:spPr>
          <a:xfrm>
            <a:off x="5724525" y="4868863"/>
            <a:ext cx="2016125" cy="936625"/>
          </a:xfrm>
          <a:prstGeom prst="rect">
            <a:avLst/>
          </a:prstGeom>
          <a:blipFill dpi="0" rotWithShape="1">
            <a:blip r:embed="rId5">
              <a:alphaModFix amt="66000"/>
            </a:blip>
            <a:srcRect/>
            <a:tile tx="0" ty="0" sx="100000" sy="100000" flip="none" algn="tl"/>
          </a:blipFill>
          <a:ln>
            <a:noFill/>
          </a:ln>
        </p:spPr>
        <p:style>
          <a:lnRef idx="2">
            <a:schemeClr val="accent3"/>
          </a:lnRef>
          <a:fillRef idx="1">
            <a:schemeClr val="lt1"/>
          </a:fillRef>
          <a:effectRef idx="0">
            <a:schemeClr val="accent3"/>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003366"/>
              </a:solidFill>
              <a:latin typeface="Verdana" panose="020B0604030504040204" pitchFamily="34" charset="0"/>
              <a:ea typeface="宋体" panose="02010600030101010101" pitchFamily="2" charset="-122"/>
            </a:endParaRPr>
          </a:p>
        </p:txBody>
      </p:sp>
      <p:sp>
        <p:nvSpPr>
          <p:cNvPr id="5" name="矩形 4"/>
          <p:cNvSpPr/>
          <p:nvPr/>
        </p:nvSpPr>
        <p:spPr>
          <a:xfrm>
            <a:off x="5619750" y="3349625"/>
            <a:ext cx="1008063" cy="449263"/>
          </a:xfrm>
          <a:prstGeom prst="rect">
            <a:avLst/>
          </a:prstGeom>
        </p:spPr>
        <p:style>
          <a:lnRef idx="3">
            <a:schemeClr val="lt1"/>
          </a:lnRef>
          <a:fillRef idx="1">
            <a:schemeClr val="accent2"/>
          </a:fillRef>
          <a:effectRef idx="1">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smtClean="0">
                <a:solidFill>
                  <a:srgbClr val="FFFFFF"/>
                </a:solidFill>
                <a:latin typeface="Verdana" panose="020B0604030504040204" pitchFamily="34" charset="0"/>
                <a:ea typeface="宋体" panose="02010600030101010101" pitchFamily="2" charset="-122"/>
              </a:rPr>
              <a:t>遮挡</a:t>
            </a:r>
          </a:p>
        </p:txBody>
      </p:sp>
      <p:sp>
        <p:nvSpPr>
          <p:cNvPr id="28" name="矩形 27"/>
          <p:cNvSpPr/>
          <p:nvPr/>
        </p:nvSpPr>
        <p:spPr>
          <a:xfrm>
            <a:off x="5619750" y="6092825"/>
            <a:ext cx="1008063" cy="450850"/>
          </a:xfrm>
          <a:prstGeom prst="rect">
            <a:avLst/>
          </a:prstGeom>
        </p:spPr>
        <p:style>
          <a:lnRef idx="3">
            <a:schemeClr val="lt1"/>
          </a:lnRef>
          <a:fillRef idx="1">
            <a:schemeClr val="accent2"/>
          </a:fillRef>
          <a:effectRef idx="1">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dirty="0" smtClean="0">
                <a:solidFill>
                  <a:srgbClr val="FFFFFF"/>
                </a:solidFill>
                <a:latin typeface="Verdana" panose="020B0604030504040204" pitchFamily="34" charset="0"/>
                <a:ea typeface="宋体" panose="02010600030101010101" pitchFamily="2" charset="-122"/>
              </a:rPr>
              <a:t>半透明</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混合与混合公式</a:t>
            </a:r>
          </a:p>
        </p:txBody>
      </p:sp>
      <p:sp>
        <p:nvSpPr>
          <p:cNvPr id="14339"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dirty="0" smtClean="0">
                <a:solidFill>
                  <a:schemeClr val="bg1"/>
                </a:solidFill>
                <a:ea typeface="宋体" panose="02010600030101010101" pitchFamily="2" charset="-122"/>
              </a:rPr>
              <a:t>8</a:t>
            </a:r>
            <a:endParaRPr lang="en-US" altLang="zh-CN" sz="1000" b="0" dirty="0">
              <a:solidFill>
                <a:schemeClr val="bg1"/>
              </a:solidFill>
              <a:ea typeface="宋体" panose="02010600030101010101" pitchFamily="2" charset="-122"/>
            </a:endParaRPr>
          </a:p>
        </p:txBody>
      </p:sp>
      <p:sp>
        <p:nvSpPr>
          <p:cNvPr id="38" name="Rectangle 3"/>
          <p:cNvSpPr txBox="1">
            <a:spLocks noChangeArrowheads="1"/>
          </p:cNvSpPr>
          <p:nvPr/>
        </p:nvSpPr>
        <p:spPr bwMode="auto">
          <a:xfrm>
            <a:off x="179388" y="1203325"/>
            <a:ext cx="7921625"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75000"/>
              </a:lnSpc>
            </a:pPr>
            <a:r>
              <a:rPr lang="zh-CN" altLang="zh-CN" sz="2000">
                <a:solidFill>
                  <a:srgbClr val="FF0000"/>
                </a:solidFill>
                <a:latin typeface="微软雅黑" panose="020B0503020204020204" pitchFamily="34" charset="-122"/>
                <a:ea typeface="微软雅黑" panose="020B0503020204020204" pitchFamily="34" charset="-122"/>
              </a:rPr>
              <a:t>混合</a:t>
            </a:r>
            <a:r>
              <a:rPr lang="zh-CN" altLang="zh-CN" sz="2000" b="0">
                <a:latin typeface="微软雅黑" panose="020B0503020204020204" pitchFamily="34" charset="-122"/>
                <a:ea typeface="微软雅黑" panose="020B0503020204020204" pitchFamily="34" charset="-122"/>
              </a:rPr>
              <a:t>主要用于将</a:t>
            </a:r>
            <a:r>
              <a:rPr lang="zh-CN" altLang="zh-CN" sz="2000">
                <a:solidFill>
                  <a:srgbClr val="FF0000"/>
                </a:solidFill>
                <a:latin typeface="微软雅黑" panose="020B0503020204020204" pitchFamily="34" charset="-122"/>
                <a:ea typeface="微软雅黑" panose="020B0503020204020204" pitchFamily="34" charset="-122"/>
              </a:rPr>
              <a:t>当前</a:t>
            </a:r>
            <a:r>
              <a:rPr lang="zh-CN" altLang="zh-CN" sz="2000" b="0">
                <a:latin typeface="微软雅黑" panose="020B0503020204020204" pitchFamily="34" charset="-122"/>
                <a:ea typeface="微软雅黑" panose="020B0503020204020204" pitchFamily="34" charset="-122"/>
              </a:rPr>
              <a:t>需要进行绘制的</a:t>
            </a:r>
            <a:r>
              <a:rPr lang="zh-CN" altLang="zh-CN" sz="2000">
                <a:solidFill>
                  <a:srgbClr val="FF0000"/>
                </a:solidFill>
                <a:latin typeface="微软雅黑" panose="020B0503020204020204" pitchFamily="34" charset="-122"/>
                <a:ea typeface="微软雅黑" panose="020B0503020204020204" pitchFamily="34" charset="-122"/>
              </a:rPr>
              <a:t>像素颜色</a:t>
            </a:r>
            <a:r>
              <a:rPr lang="zh-CN" altLang="zh-CN" sz="2000" b="0">
                <a:latin typeface="微软雅黑" panose="020B0503020204020204" pitchFamily="34" charset="-122"/>
                <a:ea typeface="微软雅黑" panose="020B0503020204020204" pitchFamily="34" charset="-122"/>
              </a:rPr>
              <a:t>与</a:t>
            </a:r>
            <a:r>
              <a:rPr lang="zh-CN" altLang="zh-CN" sz="2000">
                <a:solidFill>
                  <a:srgbClr val="FF0000"/>
                </a:solidFill>
                <a:latin typeface="微软雅黑" panose="020B0503020204020204" pitchFamily="34" charset="-122"/>
                <a:ea typeface="微软雅黑" panose="020B0503020204020204" pitchFamily="34" charset="-122"/>
              </a:rPr>
              <a:t>之前</a:t>
            </a:r>
            <a:r>
              <a:rPr lang="zh-CN" altLang="zh-CN" sz="2000" b="0">
                <a:latin typeface="微软雅黑" panose="020B0503020204020204" pitchFamily="34" charset="-122"/>
                <a:ea typeface="微软雅黑" panose="020B0503020204020204" pitchFamily="34" charset="-122"/>
              </a:rPr>
              <a:t>已经完成绘制并处于同一位置的</a:t>
            </a:r>
            <a:r>
              <a:rPr lang="zh-CN" altLang="zh-CN" sz="2000">
                <a:solidFill>
                  <a:srgbClr val="FF0000"/>
                </a:solidFill>
                <a:latin typeface="微软雅黑" panose="020B0503020204020204" pitchFamily="34" charset="-122"/>
                <a:ea typeface="微软雅黑" panose="020B0503020204020204" pitchFamily="34" charset="-122"/>
              </a:rPr>
              <a:t>像素颜色</a:t>
            </a:r>
            <a:r>
              <a:rPr lang="zh-CN" altLang="zh-CN" sz="2000" b="0">
                <a:latin typeface="微软雅黑" panose="020B0503020204020204" pitchFamily="34" charset="-122"/>
                <a:ea typeface="微软雅黑" panose="020B0503020204020204" pitchFamily="34" charset="-122"/>
              </a:rPr>
              <a:t>进行合成，从而实现包括半透明效果在内的多种特效。</a:t>
            </a:r>
            <a:endParaRPr lang="en-US" altLang="zh-CN" sz="2000" b="0">
              <a:latin typeface="微软雅黑" panose="020B0503020204020204" pitchFamily="34" charset="-122"/>
              <a:ea typeface="微软雅黑" panose="020B0503020204020204" pitchFamily="34" charset="-122"/>
            </a:endParaRPr>
          </a:p>
          <a:p>
            <a:pPr>
              <a:lnSpc>
                <a:spcPct val="175000"/>
              </a:lnSpc>
            </a:pPr>
            <a:r>
              <a:rPr lang="zh-CN" altLang="en-US" sz="2000" b="0">
                <a:latin typeface="微软雅黑" panose="020B0503020204020204" pitchFamily="34" charset="-122"/>
                <a:ea typeface="微软雅黑" panose="020B0503020204020204" pitchFamily="34" charset="-122"/>
              </a:rPr>
              <a:t>要计算两个物体混合后的颜色，是按照下面的</a:t>
            </a:r>
            <a:r>
              <a:rPr lang="zh-CN" altLang="en-US" sz="2000">
                <a:solidFill>
                  <a:srgbClr val="FF0000"/>
                </a:solidFill>
                <a:latin typeface="微软雅黑" panose="020B0503020204020204" pitchFamily="34" charset="-122"/>
                <a:ea typeface="微软雅黑" panose="020B0503020204020204" pitchFamily="34" charset="-122"/>
              </a:rPr>
              <a:t>混合公式</a:t>
            </a:r>
            <a:r>
              <a:rPr lang="zh-CN" altLang="en-US" sz="2000" b="0">
                <a:latin typeface="微软雅黑" panose="020B0503020204020204" pitchFamily="34" charset="-122"/>
                <a:ea typeface="微软雅黑" panose="020B0503020204020204" pitchFamily="34" charset="-122"/>
              </a:rPr>
              <a:t>进行：</a:t>
            </a:r>
            <a:endParaRPr lang="zh-CN" altLang="zh-CN" sz="2000" b="0">
              <a:latin typeface="微软雅黑" panose="020B0503020204020204" pitchFamily="34" charset="-122"/>
              <a:ea typeface="微软雅黑" panose="020B0503020204020204" pitchFamily="34" charset="-122"/>
            </a:endParaRPr>
          </a:p>
          <a:p>
            <a:pPr lvl="1"/>
            <a:endParaRPr lang="zh-CN" altLang="en-US" sz="2400">
              <a:ea typeface="宋体" panose="02010600030101010101" pitchFamily="2" charset="-122"/>
            </a:endParaRPr>
          </a:p>
        </p:txBody>
      </p:sp>
      <p:sp>
        <p:nvSpPr>
          <p:cNvPr id="2" name="矩形 1"/>
          <p:cNvSpPr>
            <a:spLocks noRot="1" noChangeAspect="1" noMove="1" noResize="1" noEditPoints="1" noAdjustHandles="1" noChangeArrowheads="1" noChangeShapeType="1" noTextEdit="1"/>
          </p:cNvSpPr>
          <p:nvPr/>
        </p:nvSpPr>
        <p:spPr>
          <a:xfrm>
            <a:off x="1334045" y="3545857"/>
            <a:ext cx="5612308" cy="584775"/>
          </a:xfrm>
          <a:prstGeom prst="rect">
            <a:avLst/>
          </a:prstGeom>
          <a:blipFill>
            <a:blip r:embed="rId3"/>
            <a:stretch>
              <a:fillRect t="-13542" b="-33333"/>
            </a:stretch>
          </a:blipFill>
        </p:spPr>
        <p:txBody>
          <a:bodyPr/>
          <a:lstStyle/>
          <a:p>
            <a:pPr>
              <a:defRPr/>
            </a:pPr>
            <a:r>
              <a:rPr lang="zh-CN" altLang="en-US">
                <a:noFill/>
              </a:rPr>
              <a:t> </a:t>
            </a:r>
          </a:p>
        </p:txBody>
      </p:sp>
      <p:sp>
        <p:nvSpPr>
          <p:cNvPr id="11" name="Rectangle 3"/>
          <p:cNvSpPr txBox="1">
            <a:spLocks noChangeArrowheads="1"/>
          </p:cNvSpPr>
          <p:nvPr/>
        </p:nvSpPr>
        <p:spPr bwMode="auto">
          <a:xfrm>
            <a:off x="107950" y="4240213"/>
            <a:ext cx="7921625"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buFont typeface="Wingdings" panose="05000000000000000000" pitchFamily="2" charset="2"/>
              <a:buNone/>
            </a:pPr>
            <a:r>
              <a:rPr lang="en-US" altLang="zh-CN" sz="2000" i="1"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：为混合结果</a:t>
            </a:r>
            <a:endParaRPr lang="en-US" altLang="zh-CN" sz="1800" dirty="0">
              <a:latin typeface="微软雅黑" panose="020B0503020204020204" pitchFamily="34" charset="-122"/>
              <a:ea typeface="微软雅黑" panose="020B0503020204020204" pitchFamily="34" charset="-122"/>
            </a:endParaRPr>
          </a:p>
          <a:p>
            <a:pPr lvl="1">
              <a:buFont typeface="Wingdings" panose="05000000000000000000" pitchFamily="2" charset="2"/>
              <a:buNone/>
            </a:pPr>
            <a:r>
              <a:rPr lang="en-US" altLang="zh-CN" sz="2000" i="1" dirty="0" err="1">
                <a:latin typeface="微软雅黑" panose="020B0503020204020204" pitchFamily="34" charset="-122"/>
                <a:ea typeface="微软雅黑" panose="020B0503020204020204" pitchFamily="34" charset="-122"/>
              </a:rPr>
              <a:t>C</a:t>
            </a:r>
            <a:r>
              <a:rPr lang="en-US" altLang="zh-CN" sz="1400" dirty="0" err="1">
                <a:latin typeface="微软雅黑" panose="020B0503020204020204" pitchFamily="34" charset="-122"/>
                <a:ea typeface="微软雅黑" panose="020B0503020204020204" pitchFamily="34" charset="-122"/>
              </a:rPr>
              <a:t>src</a:t>
            </a:r>
            <a:r>
              <a:rPr lang="zh-CN" altLang="en-US" sz="1800" dirty="0">
                <a:latin typeface="微软雅黑" panose="020B0503020204020204" pitchFamily="34" charset="-122"/>
                <a:ea typeface="微软雅黑" panose="020B0503020204020204" pitchFamily="34" charset="-122"/>
              </a:rPr>
              <a:t>：</a:t>
            </a:r>
            <a:r>
              <a:rPr lang="zh-CN" altLang="en-US" sz="1800" b="1" dirty="0">
                <a:solidFill>
                  <a:srgbClr val="FF0000"/>
                </a:solidFill>
                <a:latin typeface="微软雅黑" panose="020B0503020204020204" pitchFamily="34" charset="-122"/>
                <a:ea typeface="微软雅黑" panose="020B0503020204020204" pitchFamily="34" charset="-122"/>
              </a:rPr>
              <a:t>源颜色</a:t>
            </a:r>
            <a:r>
              <a:rPr lang="zh-CN" altLang="en-US" sz="1800" dirty="0">
                <a:latin typeface="微软雅黑" panose="020B0503020204020204" pitchFamily="34" charset="-122"/>
                <a:ea typeface="微软雅黑" panose="020B0503020204020204" pitchFamily="34" charset="-122"/>
              </a:rPr>
              <a:t>，即当前要处理的像素的颜色</a:t>
            </a:r>
            <a:endParaRPr lang="en-US" altLang="zh-CN" sz="1800" dirty="0">
              <a:latin typeface="微软雅黑" panose="020B0503020204020204" pitchFamily="34" charset="-122"/>
              <a:ea typeface="微软雅黑" panose="020B0503020204020204" pitchFamily="34" charset="-122"/>
            </a:endParaRPr>
          </a:p>
          <a:p>
            <a:pPr lvl="1">
              <a:buFont typeface="Wingdings" panose="05000000000000000000" pitchFamily="2" charset="2"/>
              <a:buNone/>
            </a:pPr>
            <a:r>
              <a:rPr lang="en-US" altLang="zh-CN" sz="2000" i="1" dirty="0" err="1">
                <a:latin typeface="微软雅黑" panose="020B0503020204020204" pitchFamily="34" charset="-122"/>
                <a:ea typeface="微软雅黑" panose="020B0503020204020204" pitchFamily="34" charset="-122"/>
              </a:rPr>
              <a:t>C</a:t>
            </a:r>
            <a:r>
              <a:rPr lang="en-US" altLang="zh-CN" sz="1400" dirty="0" err="1">
                <a:latin typeface="微软雅黑" panose="020B0503020204020204" pitchFamily="34" charset="-122"/>
                <a:ea typeface="微软雅黑" panose="020B0503020204020204" pitchFamily="34" charset="-122"/>
              </a:rPr>
              <a:t>dst</a:t>
            </a:r>
            <a:r>
              <a:rPr lang="zh-CN" altLang="en-US" sz="1800" dirty="0">
                <a:latin typeface="微软雅黑" panose="020B0503020204020204" pitchFamily="34" charset="-122"/>
                <a:ea typeface="微软雅黑" panose="020B0503020204020204" pitchFamily="34" charset="-122"/>
              </a:rPr>
              <a:t>：</a:t>
            </a:r>
            <a:r>
              <a:rPr lang="zh-CN" altLang="en-US" sz="1800" b="1" dirty="0">
                <a:solidFill>
                  <a:srgbClr val="FF0000"/>
                </a:solidFill>
                <a:latin typeface="微软雅黑" panose="020B0503020204020204" pitchFamily="34" charset="-122"/>
                <a:ea typeface="微软雅黑" panose="020B0503020204020204" pitchFamily="34" charset="-122"/>
              </a:rPr>
              <a:t>目标颜色</a:t>
            </a:r>
            <a:r>
              <a:rPr lang="zh-CN" altLang="en-US" sz="1800" dirty="0">
                <a:latin typeface="微软雅黑" panose="020B0503020204020204" pitchFamily="34" charset="-122"/>
                <a:ea typeface="微软雅黑" panose="020B0503020204020204" pitchFamily="34" charset="-122"/>
              </a:rPr>
              <a:t>，即</a:t>
            </a:r>
            <a:r>
              <a:rPr lang="zh-CN" altLang="en-US" sz="1800" dirty="0" smtClean="0">
                <a:latin typeface="微软雅黑" panose="020B0503020204020204" pitchFamily="34" charset="-122"/>
                <a:ea typeface="微软雅黑" panose="020B0503020204020204" pitchFamily="34" charset="-122"/>
              </a:rPr>
              <a:t>后台缓冲区</a:t>
            </a:r>
            <a:r>
              <a:rPr lang="zh-CN" altLang="en-US" sz="1800" dirty="0">
                <a:latin typeface="微软雅黑" panose="020B0503020204020204" pitchFamily="34" charset="-122"/>
                <a:ea typeface="微软雅黑" panose="020B0503020204020204" pitchFamily="34" charset="-122"/>
              </a:rPr>
              <a:t>中</a:t>
            </a:r>
            <a:r>
              <a:rPr lang="zh-CN" altLang="zh-CN" sz="1800" dirty="0">
                <a:latin typeface="微软雅黑" panose="020B0503020204020204" pitchFamily="34" charset="-122"/>
                <a:ea typeface="微软雅黑" panose="020B0503020204020204" pitchFamily="34" charset="-122"/>
              </a:rPr>
              <a:t>同一位置</a:t>
            </a:r>
            <a:r>
              <a:rPr lang="zh-CN" altLang="en-US" sz="1800" dirty="0">
                <a:latin typeface="微软雅黑" panose="020B0503020204020204" pitchFamily="34" charset="-122"/>
                <a:ea typeface="微软雅黑" panose="020B0503020204020204" pitchFamily="34" charset="-122"/>
              </a:rPr>
              <a:t>的像素颜色</a:t>
            </a:r>
            <a:endParaRPr lang="en-US" altLang="zh-CN" sz="1800" dirty="0">
              <a:latin typeface="微软雅黑" panose="020B0503020204020204" pitchFamily="34" charset="-122"/>
              <a:ea typeface="微软雅黑" panose="020B0503020204020204" pitchFamily="34" charset="-122"/>
            </a:endParaRPr>
          </a:p>
          <a:p>
            <a:pPr lvl="1">
              <a:buFont typeface="Wingdings" panose="05000000000000000000" pitchFamily="2" charset="2"/>
              <a:buNone/>
            </a:pPr>
            <a:r>
              <a:rPr lang="en-US" altLang="zh-CN" sz="2000" i="1" dirty="0" err="1">
                <a:latin typeface="微软雅黑" panose="020B0503020204020204" pitchFamily="34" charset="-122"/>
                <a:ea typeface="微软雅黑" panose="020B0503020204020204" pitchFamily="34" charset="-122"/>
              </a:rPr>
              <a:t>F</a:t>
            </a:r>
            <a:r>
              <a:rPr lang="en-US" altLang="zh-CN" sz="1400" dirty="0" err="1">
                <a:latin typeface="微软雅黑" panose="020B0503020204020204" pitchFamily="34" charset="-122"/>
                <a:ea typeface="微软雅黑" panose="020B0503020204020204" pitchFamily="34" charset="-122"/>
              </a:rPr>
              <a:t>src</a:t>
            </a:r>
            <a:r>
              <a:rPr lang="zh-CN" altLang="en-US" sz="1800" dirty="0">
                <a:latin typeface="微软雅黑" panose="020B0503020204020204" pitchFamily="34" charset="-122"/>
                <a:ea typeface="微软雅黑" panose="020B0503020204020204" pitchFamily="34" charset="-122"/>
              </a:rPr>
              <a:t>：</a:t>
            </a:r>
            <a:r>
              <a:rPr lang="zh-CN" altLang="en-US" sz="1800" b="1" dirty="0">
                <a:solidFill>
                  <a:srgbClr val="FF0000"/>
                </a:solidFill>
                <a:latin typeface="微软雅黑" panose="020B0503020204020204" pitchFamily="34" charset="-122"/>
                <a:ea typeface="微软雅黑" panose="020B0503020204020204" pitchFamily="34" charset="-122"/>
              </a:rPr>
              <a:t>源混合因子</a:t>
            </a:r>
            <a:r>
              <a:rPr lang="zh-CN" altLang="en-US" sz="1800" dirty="0">
                <a:latin typeface="微软雅黑" panose="020B0503020204020204" pitchFamily="34" charset="-122"/>
                <a:ea typeface="微软雅黑" panose="020B0503020204020204" pitchFamily="34" charset="-122"/>
              </a:rPr>
              <a:t>，即当前要处理的像素的</a:t>
            </a:r>
            <a:r>
              <a:rPr lang="zh-CN" altLang="en-US" sz="1800" dirty="0" smtClean="0">
                <a:latin typeface="微软雅黑" panose="020B0503020204020204" pitchFamily="34" charset="-122"/>
                <a:ea typeface="微软雅黑" panose="020B0503020204020204" pitchFamily="34" charset="-122"/>
              </a:rPr>
              <a:t>颜色的混合因子</a:t>
            </a:r>
            <a:endParaRPr lang="en-US" altLang="zh-CN" sz="1800" dirty="0">
              <a:latin typeface="微软雅黑" panose="020B0503020204020204" pitchFamily="34" charset="-122"/>
              <a:ea typeface="微软雅黑" panose="020B0503020204020204" pitchFamily="34" charset="-122"/>
            </a:endParaRPr>
          </a:p>
          <a:p>
            <a:pPr lvl="1">
              <a:buNone/>
            </a:pPr>
            <a:r>
              <a:rPr lang="en-US" altLang="zh-CN" sz="2000" i="1" dirty="0" err="1">
                <a:latin typeface="微软雅黑" panose="020B0503020204020204" pitchFamily="34" charset="-122"/>
                <a:ea typeface="微软雅黑" panose="020B0503020204020204" pitchFamily="34" charset="-122"/>
              </a:rPr>
              <a:t>F</a:t>
            </a:r>
            <a:r>
              <a:rPr lang="en-US" altLang="zh-CN" sz="1400" dirty="0" err="1">
                <a:latin typeface="微软雅黑" panose="020B0503020204020204" pitchFamily="34" charset="-122"/>
                <a:ea typeface="微软雅黑" panose="020B0503020204020204" pitchFamily="34" charset="-122"/>
              </a:rPr>
              <a:t>dst</a:t>
            </a:r>
            <a:r>
              <a:rPr lang="zh-CN" altLang="en-US" sz="1800" dirty="0">
                <a:latin typeface="微软雅黑" panose="020B0503020204020204" pitchFamily="34" charset="-122"/>
                <a:ea typeface="微软雅黑" panose="020B0503020204020204" pitchFamily="34" charset="-122"/>
              </a:rPr>
              <a:t>：</a:t>
            </a:r>
            <a:r>
              <a:rPr lang="zh-CN" altLang="en-US" sz="1800" b="1" dirty="0">
                <a:solidFill>
                  <a:srgbClr val="FF0000"/>
                </a:solidFill>
                <a:latin typeface="微软雅黑" panose="020B0503020204020204" pitchFamily="34" charset="-122"/>
                <a:ea typeface="微软雅黑" panose="020B0503020204020204" pitchFamily="34" charset="-122"/>
              </a:rPr>
              <a:t>目混合因子</a:t>
            </a:r>
            <a:r>
              <a:rPr lang="zh-CN" altLang="en-US" sz="1800" dirty="0">
                <a:latin typeface="微软雅黑" panose="020B0503020204020204" pitchFamily="34" charset="-122"/>
                <a:ea typeface="微软雅黑" panose="020B0503020204020204" pitchFamily="34" charset="-122"/>
              </a:rPr>
              <a:t>，即</a:t>
            </a:r>
            <a:r>
              <a:rPr lang="zh-CN" altLang="en-US" sz="1800" dirty="0" smtClean="0">
                <a:latin typeface="微软雅黑" panose="020B0503020204020204" pitchFamily="34" charset="-122"/>
                <a:ea typeface="微软雅黑" panose="020B0503020204020204" pitchFamily="34" charset="-122"/>
              </a:rPr>
              <a:t>后台缓冲区</a:t>
            </a:r>
            <a:r>
              <a:rPr lang="zh-CN" altLang="en-US" sz="1800" dirty="0">
                <a:latin typeface="微软雅黑" panose="020B0503020204020204" pitchFamily="34" charset="-122"/>
                <a:ea typeface="微软雅黑" panose="020B0503020204020204" pitchFamily="34" charset="-122"/>
              </a:rPr>
              <a:t>中</a:t>
            </a:r>
            <a:r>
              <a:rPr lang="zh-CN" altLang="zh-CN" sz="1800" dirty="0">
                <a:latin typeface="微软雅黑" panose="020B0503020204020204" pitchFamily="34" charset="-122"/>
                <a:ea typeface="微软雅黑" panose="020B0503020204020204" pitchFamily="34" charset="-122"/>
              </a:rPr>
              <a:t>同一位置</a:t>
            </a:r>
            <a:r>
              <a:rPr lang="zh-CN" altLang="en-US" sz="1800" dirty="0">
                <a:latin typeface="微软雅黑" panose="020B0503020204020204" pitchFamily="34" charset="-122"/>
                <a:ea typeface="微软雅黑" panose="020B0503020204020204" pitchFamily="34" charset="-122"/>
              </a:rPr>
              <a:t>的像素颜色的混合因子</a:t>
            </a:r>
            <a:endParaRPr lang="en-US" altLang="zh-CN" sz="1800" dirty="0">
              <a:latin typeface="微软雅黑" panose="020B0503020204020204" pitchFamily="34" charset="-122"/>
              <a:ea typeface="微软雅黑" panose="020B0503020204020204" pitchFamily="34" charset="-122"/>
            </a:endParaRPr>
          </a:p>
          <a:p>
            <a:pPr lvl="1">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OP</a:t>
            </a:r>
            <a:r>
              <a:rPr lang="zh-CN" altLang="en-US" sz="1800" dirty="0">
                <a:latin typeface="微软雅黑" panose="020B0503020204020204" pitchFamily="34" charset="-122"/>
                <a:ea typeface="微软雅黑" panose="020B0503020204020204" pitchFamily="34" charset="-122"/>
              </a:rPr>
              <a:t>：为混合操作符</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7"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dirty="0" smtClean="0">
                <a:solidFill>
                  <a:schemeClr val="bg1"/>
                </a:solidFill>
                <a:ea typeface="宋体" panose="02010600030101010101" pitchFamily="2" charset="-122"/>
              </a:rPr>
              <a:t>9</a:t>
            </a:r>
            <a:endParaRPr lang="en-US" altLang="zh-CN" sz="1000" b="0" dirty="0">
              <a:solidFill>
                <a:schemeClr val="bg1"/>
              </a:solidFill>
              <a:ea typeface="宋体" panose="02010600030101010101" pitchFamily="2" charset="-122"/>
            </a:endParaRPr>
          </a:p>
        </p:txBody>
      </p:sp>
      <p:sp>
        <p:nvSpPr>
          <p:cNvPr id="16388" name="Rectangle 3"/>
          <p:cNvSpPr txBox="1">
            <a:spLocks noChangeArrowheads="1"/>
          </p:cNvSpPr>
          <p:nvPr/>
        </p:nvSpPr>
        <p:spPr bwMode="auto">
          <a:xfrm>
            <a:off x="179388" y="1341438"/>
            <a:ext cx="7921625"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讨论：</a:t>
            </a:r>
            <a:endParaRPr lang="en-US" altLang="zh-CN" sz="2400" b="1"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以水中的木箱子为例。我们要在木箱子上面绘制一层半透明的水，那么水和木箱的颜色，哪一个是源颜色，哪一个是目标颜色</a:t>
            </a:r>
            <a:r>
              <a:rPr lang="zh-CN"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None/>
            </a:pPr>
            <a:endParaRPr lang="zh-CN" altLang="en-US" sz="1800" dirty="0">
              <a:latin typeface="微软雅黑" panose="020B0503020204020204" pitchFamily="34" charset="-122"/>
              <a:ea typeface="微软雅黑" panose="020B0503020204020204" pitchFamily="34" charset="-122"/>
            </a:endParaRPr>
          </a:p>
        </p:txBody>
      </p:sp>
      <p:pic>
        <p:nvPicPr>
          <p:cNvPr id="16389"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3124200"/>
            <a:ext cx="1239838"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71713" y="3168650"/>
            <a:ext cx="1152525" cy="11858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5011738" y="4365625"/>
            <a:ext cx="1657350" cy="5032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dirty="0" smtClean="0">
                <a:solidFill>
                  <a:srgbClr val="002060"/>
                </a:solidFill>
                <a:latin typeface="微软雅黑" panose="020B0503020204020204" pitchFamily="34" charset="-122"/>
                <a:ea typeface="微软雅黑" panose="020B0503020204020204" pitchFamily="34" charset="-122"/>
              </a:rPr>
              <a:t>箱子</a:t>
            </a:r>
            <a:endParaRPr lang="zh-CN" altLang="en-US" dirty="0" smtClean="0">
              <a:latin typeface="微软雅黑" panose="020B0503020204020204" pitchFamily="34" charset="-122"/>
              <a:ea typeface="微软雅黑" panose="020B0503020204020204" pitchFamily="34" charset="-122"/>
            </a:endParaRPr>
          </a:p>
        </p:txBody>
      </p:sp>
      <p:sp>
        <p:nvSpPr>
          <p:cNvPr id="15" name="矩形 14"/>
          <p:cNvSpPr/>
          <p:nvPr/>
        </p:nvSpPr>
        <p:spPr>
          <a:xfrm>
            <a:off x="2319338" y="4357688"/>
            <a:ext cx="1057275" cy="503237"/>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nSpc>
                <a:spcPct val="200000"/>
              </a:lnSpc>
              <a:defRPr/>
            </a:pPr>
            <a:r>
              <a:rPr lang="zh-CN" altLang="en-US" dirty="0">
                <a:solidFill>
                  <a:srgbClr val="002060"/>
                </a:solidFill>
                <a:latin typeface="微软雅黑" panose="020B0503020204020204" pitchFamily="34" charset="-122"/>
                <a:ea typeface="微软雅黑" panose="020B0503020204020204" pitchFamily="34" charset="-122"/>
              </a:rPr>
              <a:t>   水面</a:t>
            </a:r>
            <a:endParaRPr lang="en-US" altLang="zh-CN" dirty="0">
              <a:solidFill>
                <a:srgbClr val="002060"/>
              </a:solidFill>
              <a:latin typeface="微软雅黑" panose="020B0503020204020204" pitchFamily="34" charset="-122"/>
              <a:ea typeface="微软雅黑" panose="020B0503020204020204" pitchFamily="34" charset="-122"/>
            </a:endParaRPr>
          </a:p>
        </p:txBody>
      </p:sp>
      <p:sp>
        <p:nvSpPr>
          <p:cNvPr id="16" name="Rectangle 3"/>
          <p:cNvSpPr txBox="1">
            <a:spLocks noChangeArrowheads="1"/>
          </p:cNvSpPr>
          <p:nvPr/>
        </p:nvSpPr>
        <p:spPr bwMode="auto">
          <a:xfrm>
            <a:off x="179388" y="6145213"/>
            <a:ext cx="79216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buFont typeface="Wingdings" panose="05000000000000000000" pitchFamily="2" charset="2"/>
              <a:buNone/>
            </a:pPr>
            <a:r>
              <a:rPr lang="zh-CN" altLang="en-US" sz="2000" b="1">
                <a:latin typeface="微软雅黑" panose="020B0503020204020204" pitchFamily="34" charset="-122"/>
                <a:ea typeface="微软雅黑" panose="020B0503020204020204" pitchFamily="34" charset="-122"/>
              </a:rPr>
              <a:t>提示</a:t>
            </a:r>
            <a:r>
              <a:rPr lang="zh-CN" altLang="en-US" sz="2000">
                <a:latin typeface="微软雅黑" panose="020B0503020204020204" pitchFamily="34" charset="-122"/>
                <a:ea typeface="微软雅黑" panose="020B0503020204020204" pitchFamily="34" charset="-122"/>
              </a:rPr>
              <a:t>：可以从两者的遮挡关系来判断</a:t>
            </a:r>
            <a:r>
              <a:rPr lang="zh-CN" altLang="en-US" sz="2000">
                <a:ea typeface="宋体" panose="02010600030101010101" pitchFamily="2" charset="-122"/>
              </a:rPr>
              <a:t>。</a:t>
            </a:r>
          </a:p>
        </p:txBody>
      </p:sp>
      <p:sp>
        <p:nvSpPr>
          <p:cNvPr id="17" name="矩形 16"/>
          <p:cNvSpPr/>
          <p:nvPr/>
        </p:nvSpPr>
        <p:spPr>
          <a:xfrm>
            <a:off x="2197100" y="5292725"/>
            <a:ext cx="1301750" cy="5032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nSpc>
                <a:spcPct val="200000"/>
              </a:lnSpc>
              <a:defRPr/>
            </a:pPr>
            <a:r>
              <a:rPr lang="zh-CN" altLang="en-US" sz="2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源颜色</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18" name="矩形 17"/>
          <p:cNvSpPr/>
          <p:nvPr/>
        </p:nvSpPr>
        <p:spPr>
          <a:xfrm>
            <a:off x="5092700" y="5292725"/>
            <a:ext cx="1493838" cy="5032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nSpc>
                <a:spcPct val="200000"/>
              </a:lnSpc>
              <a:defRPr/>
            </a:pPr>
            <a:r>
              <a:rPr lang="zh-CN" altLang="en-US" sz="2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目标颜色</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6" name="下箭头 5"/>
          <p:cNvSpPr/>
          <p:nvPr/>
        </p:nvSpPr>
        <p:spPr>
          <a:xfrm>
            <a:off x="5662613" y="4889500"/>
            <a:ext cx="355600" cy="4587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latin typeface="Verdana" panose="020B0604030504040204" pitchFamily="34" charset="0"/>
              <a:ea typeface="宋体" panose="02010600030101010101" pitchFamily="2" charset="-122"/>
            </a:endParaRPr>
          </a:p>
        </p:txBody>
      </p:sp>
      <p:sp>
        <p:nvSpPr>
          <p:cNvPr id="21" name="下箭头 20"/>
          <p:cNvSpPr/>
          <p:nvPr/>
        </p:nvSpPr>
        <p:spPr>
          <a:xfrm>
            <a:off x="2670175" y="4889500"/>
            <a:ext cx="355600" cy="4587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smtClean="0">
              <a:solidFill>
                <a:srgbClr val="FFFFFF"/>
              </a:solidFill>
              <a:latin typeface="Verdana" panose="020B0604030504040204" pitchFamily="34" charset="0"/>
              <a:ea typeface="宋体" panose="02010600030101010101" pitchFamily="2" charset="-122"/>
            </a:endParaRPr>
          </a:p>
        </p:txBody>
      </p:sp>
      <p:sp>
        <p:nvSpPr>
          <p:cNvPr id="2" name="矩形 1"/>
          <p:cNvSpPr/>
          <p:nvPr/>
        </p:nvSpPr>
        <p:spPr>
          <a:xfrm>
            <a:off x="395536" y="1046425"/>
            <a:ext cx="8597225" cy="584775"/>
          </a:xfrm>
          <a:prstGeom prst="rect">
            <a:avLst/>
          </a:prstGeom>
          <a:noFill/>
        </p:spPr>
        <p:txBody>
          <a:bodyPr wrap="none" lIns="91440" tIns="45720" rIns="91440" bIns="45720">
            <a:spAutoFit/>
          </a:bodyPr>
          <a:lstStyle/>
          <a:p>
            <a:pPr algn="ctr"/>
            <a:r>
              <a:rPr lang="zh-CN" altLang="en-US" sz="1600" dirty="0">
                <a:ln w="0"/>
                <a:effectLst>
                  <a:outerShdw blurRad="38100" dist="19050" dir="2700000" algn="tl" rotWithShape="0">
                    <a:schemeClr val="dk1">
                      <a:alpha val="40000"/>
                    </a:schemeClr>
                  </a:outerShdw>
                </a:effectLst>
              </a:rPr>
              <a:t>混合需要把原来的颜色和将要画上去的颜色找出来，经过某种方式处理后得到一种新的颜色</a:t>
            </a:r>
            <a:r>
              <a:rPr lang="zh-CN" altLang="en-US" sz="1600" dirty="0" smtClean="0">
                <a:ln w="0"/>
                <a:effectLst>
                  <a:outerShdw blurRad="38100" dist="19050" dir="2700000" algn="tl" rotWithShape="0">
                    <a:schemeClr val="dk1">
                      <a:alpha val="40000"/>
                    </a:schemeClr>
                  </a:outerShdw>
                </a:effectLst>
              </a:rPr>
              <a:t>。</a:t>
            </a:r>
            <a:endParaRPr lang="en-US" altLang="zh-CN" sz="1600" dirty="0" smtClean="0">
              <a:ln w="0"/>
              <a:effectLst>
                <a:outerShdw blurRad="38100" dist="19050" dir="2700000" algn="tl" rotWithShape="0">
                  <a:schemeClr val="dk1">
                    <a:alpha val="40000"/>
                  </a:schemeClr>
                </a:outerShdw>
              </a:effectLst>
            </a:endParaRPr>
          </a:p>
          <a:p>
            <a:pPr algn="ctr"/>
            <a:r>
              <a:rPr lang="zh-CN" altLang="en-US" sz="1600" dirty="0" smtClean="0">
                <a:ln w="0"/>
                <a:effectLst>
                  <a:outerShdw blurRad="38100" dist="19050" dir="2700000" algn="tl" rotWithShape="0">
                    <a:schemeClr val="dk1">
                      <a:alpha val="40000"/>
                    </a:schemeClr>
                  </a:outerShdw>
                </a:effectLst>
              </a:rPr>
              <a:t>这里</a:t>
            </a:r>
            <a:r>
              <a:rPr lang="zh-CN" altLang="en-US" sz="1600" dirty="0">
                <a:ln w="0"/>
                <a:effectLst>
                  <a:outerShdw blurRad="38100" dist="19050" dir="2700000" algn="tl" rotWithShape="0">
                    <a:schemeClr val="dk1">
                      <a:alpha val="40000"/>
                    </a:schemeClr>
                  </a:outerShdw>
                </a:effectLst>
              </a:rPr>
              <a:t>把将要画上去的颜色称为“源颜色”，把原来的颜色称为“目标颜色”。</a:t>
            </a:r>
            <a:endParaRPr lang="zh-CN" altLang="en-US" sz="1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6"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混合因子</a:t>
            </a:r>
            <a:endParaRPr lang="zh-CN" altLang="en-US" smtClean="0">
              <a:ea typeface="宋体" panose="02010600030101010101" pitchFamily="2" charset="-122"/>
            </a:endParaRPr>
          </a:p>
        </p:txBody>
      </p:sp>
      <p:sp>
        <p:nvSpPr>
          <p:cNvPr id="18435" name="内容占位符 2"/>
          <p:cNvSpPr>
            <a:spLocks noGrp="1"/>
          </p:cNvSpPr>
          <p:nvPr>
            <p:ph idx="1"/>
          </p:nvPr>
        </p:nvSpPr>
        <p:spPr>
          <a:xfrm>
            <a:off x="242888" y="987425"/>
            <a:ext cx="7570787" cy="5400675"/>
          </a:xfrm>
        </p:spPr>
        <p:txBody>
          <a:bodyPr/>
          <a:lstStyle/>
          <a:p>
            <a:pPr>
              <a:lnSpc>
                <a:spcPct val="150000"/>
              </a:lnSpc>
            </a:pPr>
            <a:r>
              <a:rPr lang="zh-CN" altLang="zh-CN" sz="2000" b="0" smtClean="0">
                <a:latin typeface="微软雅黑" panose="020B0503020204020204" pitchFamily="34" charset="-122"/>
                <a:ea typeface="微软雅黑" panose="020B0503020204020204" pitchFamily="34" charset="-122"/>
              </a:rPr>
              <a:t>在混合公式中提到的源混合因子和目标混合因子，通过不同的取值可以实现不同的效果。这里介绍几个常用的</a:t>
            </a:r>
            <a:r>
              <a:rPr lang="zh-CN" altLang="en-US" sz="2000" b="0" smtClean="0">
                <a:latin typeface="微软雅黑" panose="020B0503020204020204" pitchFamily="34" charset="-122"/>
                <a:ea typeface="微软雅黑" panose="020B0503020204020204" pitchFamily="34" charset="-122"/>
              </a:rPr>
              <a:t>混合因子</a:t>
            </a:r>
            <a:r>
              <a:rPr lang="zh-CN" altLang="zh-CN" sz="2000" b="0" smtClean="0">
                <a:latin typeface="微软雅黑" panose="020B0503020204020204" pitchFamily="34" charset="-122"/>
                <a:ea typeface="微软雅黑" panose="020B0503020204020204" pitchFamily="34" charset="-122"/>
              </a:rPr>
              <a:t>。</a:t>
            </a:r>
            <a:endParaRPr lang="en-US" altLang="zh-CN" sz="2000" b="0" smtClean="0">
              <a:latin typeface="微软雅黑" panose="020B0503020204020204" pitchFamily="34" charset="-122"/>
              <a:ea typeface="微软雅黑" panose="020B0503020204020204" pitchFamily="34" charset="-122"/>
            </a:endParaRPr>
          </a:p>
          <a:p>
            <a:pPr lvl="1">
              <a:lnSpc>
                <a:spcPct val="140000"/>
              </a:lnSpc>
            </a:pPr>
            <a:r>
              <a:rPr lang="en-US" altLang="zh-CN" sz="1600" b="1" smtClean="0">
                <a:latin typeface="微软雅黑" panose="020B0503020204020204" pitchFamily="34" charset="-122"/>
                <a:ea typeface="微软雅黑" panose="020B0503020204020204" pitchFamily="34" charset="-122"/>
              </a:rPr>
              <a:t>D3D11_BLEND_ZERO</a:t>
            </a:r>
            <a:r>
              <a:rPr lang="zh-CN" altLang="en-US" sz="1600" smtClean="0">
                <a:latin typeface="微软雅黑" panose="020B0503020204020204" pitchFamily="34" charset="-122"/>
                <a:ea typeface="微软雅黑" panose="020B0503020204020204" pitchFamily="34" charset="-122"/>
              </a:rPr>
              <a:t>：混合因子为</a:t>
            </a:r>
            <a:r>
              <a:rPr lang="en-US" altLang="zh-CN" sz="1600" smtClean="0">
                <a:latin typeface="微软雅黑" panose="020B0503020204020204" pitchFamily="34" charset="-122"/>
                <a:ea typeface="微软雅黑" panose="020B0503020204020204" pitchFamily="34" charset="-122"/>
              </a:rPr>
              <a:t>(0, 0, 0, 0)</a:t>
            </a:r>
            <a:endParaRPr lang="zh-CN" altLang="en-US" sz="1600" smtClean="0">
              <a:latin typeface="微软雅黑" panose="020B0503020204020204" pitchFamily="34" charset="-122"/>
              <a:ea typeface="微软雅黑" panose="020B0503020204020204" pitchFamily="34" charset="-122"/>
            </a:endParaRPr>
          </a:p>
          <a:p>
            <a:pPr lvl="1">
              <a:lnSpc>
                <a:spcPct val="140000"/>
              </a:lnSpc>
            </a:pPr>
            <a:r>
              <a:rPr lang="en-US" altLang="zh-CN" sz="1600" b="1" smtClean="0">
                <a:latin typeface="微软雅黑" panose="020B0503020204020204" pitchFamily="34" charset="-122"/>
                <a:ea typeface="微软雅黑" panose="020B0503020204020204" pitchFamily="34" charset="-122"/>
              </a:rPr>
              <a:t>D3D11_BLEND_ONE</a:t>
            </a:r>
            <a:r>
              <a:rPr lang="zh-CN" altLang="en-US" sz="1600" smtClean="0">
                <a:latin typeface="微软雅黑" panose="020B0503020204020204" pitchFamily="34" charset="-122"/>
                <a:ea typeface="微软雅黑" panose="020B0503020204020204" pitchFamily="34" charset="-122"/>
              </a:rPr>
              <a:t>：混合因子为</a:t>
            </a:r>
            <a:r>
              <a:rPr lang="en-US" altLang="zh-CN" sz="1600" smtClean="0">
                <a:latin typeface="微软雅黑" panose="020B0503020204020204" pitchFamily="34" charset="-122"/>
                <a:ea typeface="微软雅黑" panose="020B0503020204020204" pitchFamily="34" charset="-122"/>
              </a:rPr>
              <a:t>(1, 1, 1, 1)</a:t>
            </a:r>
          </a:p>
          <a:p>
            <a:pPr lvl="1">
              <a:lnSpc>
                <a:spcPct val="140000"/>
              </a:lnSpc>
            </a:pPr>
            <a:r>
              <a:rPr lang="en-US" altLang="zh-CN" sz="1600" b="1" smtClean="0">
                <a:latin typeface="微软雅黑" panose="020B0503020204020204" pitchFamily="34" charset="-122"/>
                <a:ea typeface="微软雅黑" panose="020B0503020204020204" pitchFamily="34" charset="-122"/>
              </a:rPr>
              <a:t>D3D11_BLEND_SRC_ALPHA</a:t>
            </a:r>
            <a:r>
              <a:rPr lang="zh-CN" altLang="zh-CN" sz="1600" smtClean="0">
                <a:latin typeface="微软雅黑" panose="020B0503020204020204" pitchFamily="34" charset="-122"/>
                <a:ea typeface="微软雅黑" panose="020B0503020204020204" pitchFamily="34" charset="-122"/>
              </a:rPr>
              <a:t>：混合因子为</a:t>
            </a:r>
            <a:r>
              <a:rPr lang="zh-CN" altLang="en-US" sz="1600" smtClean="0">
                <a:latin typeface="微软雅黑" panose="020B0503020204020204" pitchFamily="34" charset="-122"/>
                <a:ea typeface="微软雅黑" panose="020B0503020204020204" pitchFamily="34" charset="-122"/>
              </a:rPr>
              <a:t>（</a:t>
            </a:r>
            <a:r>
              <a:rPr lang="en-US" altLang="zh-CN" sz="1600" smtClean="0">
                <a:latin typeface="微软雅黑" panose="020B0503020204020204" pitchFamily="34" charset="-122"/>
                <a:ea typeface="微软雅黑" panose="020B0503020204020204" pitchFamily="34" charset="-122"/>
              </a:rPr>
              <a:t>A</a:t>
            </a:r>
            <a:r>
              <a:rPr lang="en-US" altLang="zh-CN" sz="1400" smtClean="0">
                <a:latin typeface="微软雅黑" panose="020B0503020204020204" pitchFamily="34" charset="-122"/>
                <a:ea typeface="微软雅黑" panose="020B0503020204020204" pitchFamily="34" charset="-122"/>
              </a:rPr>
              <a:t>s</a:t>
            </a:r>
            <a:r>
              <a:rPr lang="en-US" altLang="zh-CN" sz="1600" smtClean="0">
                <a:latin typeface="微软雅黑" panose="020B0503020204020204" pitchFamily="34" charset="-122"/>
                <a:ea typeface="微软雅黑" panose="020B0503020204020204" pitchFamily="34" charset="-122"/>
              </a:rPr>
              <a:t>, A</a:t>
            </a:r>
            <a:r>
              <a:rPr lang="en-US" altLang="zh-CN" sz="1400" smtClean="0">
                <a:latin typeface="微软雅黑" panose="020B0503020204020204" pitchFamily="34" charset="-122"/>
                <a:ea typeface="微软雅黑" panose="020B0503020204020204" pitchFamily="34" charset="-122"/>
              </a:rPr>
              <a:t>s,</a:t>
            </a:r>
            <a:r>
              <a:rPr lang="en-US" altLang="zh-CN" sz="1600" smtClean="0">
                <a:latin typeface="微软雅黑" panose="020B0503020204020204" pitchFamily="34" charset="-122"/>
                <a:ea typeface="微软雅黑" panose="020B0503020204020204" pitchFamily="34" charset="-122"/>
              </a:rPr>
              <a:t> A</a:t>
            </a:r>
            <a:r>
              <a:rPr lang="en-US" altLang="zh-CN" sz="1400" smtClean="0">
                <a:latin typeface="微软雅黑" panose="020B0503020204020204" pitchFamily="34" charset="-122"/>
                <a:ea typeface="微软雅黑" panose="020B0503020204020204" pitchFamily="34" charset="-122"/>
              </a:rPr>
              <a:t>s,</a:t>
            </a:r>
            <a:r>
              <a:rPr lang="en-US" altLang="zh-CN" sz="1600" smtClean="0">
                <a:latin typeface="微软雅黑" panose="020B0503020204020204" pitchFamily="34" charset="-122"/>
                <a:ea typeface="微软雅黑" panose="020B0503020204020204" pitchFamily="34" charset="-122"/>
              </a:rPr>
              <a:t> A</a:t>
            </a:r>
            <a:r>
              <a:rPr lang="en-US" altLang="zh-CN" sz="1400" smtClean="0">
                <a:latin typeface="微软雅黑" panose="020B0503020204020204" pitchFamily="34" charset="-122"/>
                <a:ea typeface="微软雅黑" panose="020B0503020204020204" pitchFamily="34" charset="-122"/>
              </a:rPr>
              <a:t>s</a:t>
            </a:r>
            <a:r>
              <a:rPr lang="zh-CN" altLang="en-US" sz="1600" smtClean="0">
                <a:latin typeface="微软雅黑" panose="020B0503020204020204" pitchFamily="34" charset="-122"/>
                <a:ea typeface="微软雅黑" panose="020B0503020204020204" pitchFamily="34" charset="-122"/>
              </a:rPr>
              <a:t>）</a:t>
            </a:r>
            <a:r>
              <a:rPr lang="en-US" altLang="zh-CN" sz="1600" smtClean="0">
                <a:latin typeface="微软雅黑" panose="020B0503020204020204" pitchFamily="34" charset="-122"/>
                <a:ea typeface="微软雅黑" panose="020B0503020204020204" pitchFamily="34" charset="-122"/>
              </a:rPr>
              <a:t>, </a:t>
            </a:r>
            <a:r>
              <a:rPr lang="zh-CN" altLang="en-US" sz="1600" smtClean="0">
                <a:latin typeface="微软雅黑" panose="020B0503020204020204" pitchFamily="34" charset="-122"/>
                <a:ea typeface="微软雅黑" panose="020B0503020204020204" pitchFamily="34" charset="-122"/>
              </a:rPr>
              <a:t>其中</a:t>
            </a:r>
            <a:r>
              <a:rPr lang="en-US" altLang="zh-CN" sz="1600" smtClean="0">
                <a:latin typeface="微软雅黑" panose="020B0503020204020204" pitchFamily="34" charset="-122"/>
                <a:ea typeface="微软雅黑" panose="020B0503020204020204" pitchFamily="34" charset="-122"/>
              </a:rPr>
              <a:t>A</a:t>
            </a:r>
            <a:r>
              <a:rPr lang="en-US" altLang="zh-CN" sz="1400" smtClean="0">
                <a:latin typeface="微软雅黑" panose="020B0503020204020204" pitchFamily="34" charset="-122"/>
                <a:ea typeface="微软雅黑" panose="020B0503020204020204" pitchFamily="34" charset="-122"/>
              </a:rPr>
              <a:t>s</a:t>
            </a:r>
            <a:r>
              <a:rPr lang="zh-CN" altLang="en-US" sz="1400" smtClean="0">
                <a:latin typeface="微软雅黑" panose="020B0503020204020204" pitchFamily="34" charset="-122"/>
                <a:ea typeface="微软雅黑" panose="020B0503020204020204" pitchFamily="34" charset="-122"/>
              </a:rPr>
              <a:t>为</a:t>
            </a:r>
            <a:r>
              <a:rPr lang="zh-CN" altLang="zh-CN" sz="1600" smtClean="0">
                <a:latin typeface="微软雅黑" panose="020B0503020204020204" pitchFamily="34" charset="-122"/>
                <a:ea typeface="微软雅黑" panose="020B0503020204020204" pitchFamily="34" charset="-122"/>
              </a:rPr>
              <a:t>源颜色的</a:t>
            </a:r>
            <a:r>
              <a:rPr lang="en-US" altLang="zh-CN" sz="1600" smtClean="0">
                <a:latin typeface="微软雅黑" panose="020B0503020204020204" pitchFamily="34" charset="-122"/>
                <a:ea typeface="微软雅黑" panose="020B0503020204020204" pitchFamily="34" charset="-122"/>
              </a:rPr>
              <a:t>Alpha</a:t>
            </a:r>
            <a:r>
              <a:rPr lang="zh-CN" altLang="zh-CN" sz="1600" smtClean="0">
                <a:latin typeface="微软雅黑" panose="020B0503020204020204" pitchFamily="34" charset="-122"/>
                <a:ea typeface="微软雅黑" panose="020B0503020204020204" pitchFamily="34" charset="-122"/>
              </a:rPr>
              <a:t>值</a:t>
            </a:r>
          </a:p>
          <a:p>
            <a:pPr lvl="1">
              <a:lnSpc>
                <a:spcPct val="140000"/>
              </a:lnSpc>
            </a:pPr>
            <a:r>
              <a:rPr lang="en-US" altLang="zh-CN" sz="1600" b="1" smtClean="0">
                <a:latin typeface="微软雅黑" panose="020B0503020204020204" pitchFamily="34" charset="-122"/>
                <a:ea typeface="微软雅黑" panose="020B0503020204020204" pitchFamily="34" charset="-122"/>
              </a:rPr>
              <a:t>D3D11_BLEND_INV_SRC_ALPHA</a:t>
            </a:r>
            <a:r>
              <a:rPr lang="zh-CN" altLang="zh-CN" sz="1600" smtClean="0">
                <a:latin typeface="微软雅黑" panose="020B0503020204020204" pitchFamily="34" charset="-122"/>
                <a:ea typeface="微软雅黑" panose="020B0503020204020204" pitchFamily="34" charset="-122"/>
              </a:rPr>
              <a:t>：混合因子为</a:t>
            </a:r>
            <a:r>
              <a:rPr lang="zh-CN" altLang="en-US" sz="1600" smtClean="0">
                <a:latin typeface="微软雅黑" panose="020B0503020204020204" pitchFamily="34" charset="-122"/>
                <a:ea typeface="微软雅黑" panose="020B0503020204020204" pitchFamily="34" charset="-122"/>
              </a:rPr>
              <a:t>（</a:t>
            </a:r>
            <a:r>
              <a:rPr lang="en-US" altLang="zh-CN" sz="1600" smtClean="0">
                <a:latin typeface="微软雅黑" panose="020B0503020204020204" pitchFamily="34" charset="-122"/>
                <a:ea typeface="微软雅黑" panose="020B0503020204020204" pitchFamily="34" charset="-122"/>
              </a:rPr>
              <a:t>1-A</a:t>
            </a:r>
            <a:r>
              <a:rPr lang="en-US" altLang="zh-CN" sz="1400" smtClean="0">
                <a:latin typeface="微软雅黑" panose="020B0503020204020204" pitchFamily="34" charset="-122"/>
                <a:ea typeface="微软雅黑" panose="020B0503020204020204" pitchFamily="34" charset="-122"/>
              </a:rPr>
              <a:t>s</a:t>
            </a:r>
            <a:r>
              <a:rPr lang="en-US" altLang="zh-CN" sz="1600" smtClean="0">
                <a:latin typeface="微软雅黑" panose="020B0503020204020204" pitchFamily="34" charset="-122"/>
                <a:ea typeface="微软雅黑" panose="020B0503020204020204" pitchFamily="34" charset="-122"/>
              </a:rPr>
              <a:t>, 1-A</a:t>
            </a:r>
            <a:r>
              <a:rPr lang="en-US" altLang="zh-CN" sz="1400" smtClean="0">
                <a:latin typeface="微软雅黑" panose="020B0503020204020204" pitchFamily="34" charset="-122"/>
                <a:ea typeface="微软雅黑" panose="020B0503020204020204" pitchFamily="34" charset="-122"/>
              </a:rPr>
              <a:t>s,</a:t>
            </a:r>
            <a:r>
              <a:rPr lang="en-US" altLang="zh-CN" sz="1600" smtClean="0">
                <a:latin typeface="微软雅黑" panose="020B0503020204020204" pitchFamily="34" charset="-122"/>
                <a:ea typeface="微软雅黑" panose="020B0503020204020204" pitchFamily="34" charset="-122"/>
              </a:rPr>
              <a:t> 1-A</a:t>
            </a:r>
            <a:r>
              <a:rPr lang="en-US" altLang="zh-CN" sz="1400" smtClean="0">
                <a:latin typeface="微软雅黑" panose="020B0503020204020204" pitchFamily="34" charset="-122"/>
                <a:ea typeface="微软雅黑" panose="020B0503020204020204" pitchFamily="34" charset="-122"/>
              </a:rPr>
              <a:t>s,</a:t>
            </a:r>
            <a:r>
              <a:rPr lang="en-US" altLang="zh-CN" sz="1600" smtClean="0">
                <a:latin typeface="微软雅黑" panose="020B0503020204020204" pitchFamily="34" charset="-122"/>
                <a:ea typeface="微软雅黑" panose="020B0503020204020204" pitchFamily="34" charset="-122"/>
              </a:rPr>
              <a:t> 1-A</a:t>
            </a:r>
            <a:r>
              <a:rPr lang="en-US" altLang="zh-CN" sz="1400" smtClean="0">
                <a:latin typeface="微软雅黑" panose="020B0503020204020204" pitchFamily="34" charset="-122"/>
                <a:ea typeface="微软雅黑" panose="020B0503020204020204" pitchFamily="34" charset="-122"/>
              </a:rPr>
              <a:t>s</a:t>
            </a:r>
            <a:r>
              <a:rPr lang="zh-CN" altLang="en-US" sz="1600" smtClean="0">
                <a:latin typeface="微软雅黑" panose="020B0503020204020204" pitchFamily="34" charset="-122"/>
                <a:ea typeface="微软雅黑" panose="020B0503020204020204" pitchFamily="34" charset="-122"/>
              </a:rPr>
              <a:t>）</a:t>
            </a:r>
            <a:r>
              <a:rPr lang="en-US" altLang="zh-CN" sz="1600" smtClean="0">
                <a:latin typeface="微软雅黑" panose="020B0503020204020204" pitchFamily="34" charset="-122"/>
                <a:ea typeface="微软雅黑" panose="020B0503020204020204" pitchFamily="34" charset="-122"/>
              </a:rPr>
              <a:t>, </a:t>
            </a:r>
            <a:r>
              <a:rPr lang="zh-CN" altLang="en-US" sz="1600" smtClean="0">
                <a:latin typeface="微软雅黑" panose="020B0503020204020204" pitchFamily="34" charset="-122"/>
                <a:ea typeface="微软雅黑" panose="020B0503020204020204" pitchFamily="34" charset="-122"/>
              </a:rPr>
              <a:t>其中</a:t>
            </a:r>
            <a:r>
              <a:rPr lang="en-US" altLang="zh-CN" sz="1600" smtClean="0">
                <a:latin typeface="微软雅黑" panose="020B0503020204020204" pitchFamily="34" charset="-122"/>
                <a:ea typeface="微软雅黑" panose="020B0503020204020204" pitchFamily="34" charset="-122"/>
              </a:rPr>
              <a:t>A</a:t>
            </a:r>
            <a:r>
              <a:rPr lang="en-US" altLang="zh-CN" sz="1400" smtClean="0">
                <a:latin typeface="微软雅黑" panose="020B0503020204020204" pitchFamily="34" charset="-122"/>
                <a:ea typeface="微软雅黑" panose="020B0503020204020204" pitchFamily="34" charset="-122"/>
              </a:rPr>
              <a:t>s</a:t>
            </a:r>
            <a:r>
              <a:rPr lang="zh-CN" altLang="en-US" sz="1400" smtClean="0">
                <a:latin typeface="微软雅黑" panose="020B0503020204020204" pitchFamily="34" charset="-122"/>
                <a:ea typeface="微软雅黑" panose="020B0503020204020204" pitchFamily="34" charset="-122"/>
              </a:rPr>
              <a:t>为</a:t>
            </a:r>
            <a:r>
              <a:rPr lang="zh-CN" altLang="zh-CN" sz="1600" smtClean="0">
                <a:latin typeface="微软雅黑" panose="020B0503020204020204" pitchFamily="34" charset="-122"/>
                <a:ea typeface="微软雅黑" panose="020B0503020204020204" pitchFamily="34" charset="-122"/>
              </a:rPr>
              <a:t>源颜色的</a:t>
            </a:r>
            <a:r>
              <a:rPr lang="en-US" altLang="zh-CN" sz="1600" smtClean="0">
                <a:latin typeface="微软雅黑" panose="020B0503020204020204" pitchFamily="34" charset="-122"/>
                <a:ea typeface="微软雅黑" panose="020B0503020204020204" pitchFamily="34" charset="-122"/>
              </a:rPr>
              <a:t>Alpha</a:t>
            </a:r>
            <a:r>
              <a:rPr lang="zh-CN" altLang="zh-CN" sz="1600" smtClean="0">
                <a:latin typeface="微软雅黑" panose="020B0503020204020204" pitchFamily="34" charset="-122"/>
                <a:ea typeface="微软雅黑" panose="020B0503020204020204" pitchFamily="34" charset="-122"/>
              </a:rPr>
              <a:t>值</a:t>
            </a:r>
            <a:endParaRPr lang="en-US" altLang="zh-CN" sz="1600" smtClean="0">
              <a:latin typeface="微软雅黑" panose="020B0503020204020204" pitchFamily="34" charset="-122"/>
              <a:ea typeface="微软雅黑" panose="020B0503020204020204" pitchFamily="34" charset="-122"/>
            </a:endParaRPr>
          </a:p>
          <a:p>
            <a:pPr lvl="1">
              <a:lnSpc>
                <a:spcPct val="140000"/>
              </a:lnSpc>
            </a:pPr>
            <a:r>
              <a:rPr lang="en-US" altLang="zh-CN" sz="1600" b="1" smtClean="0">
                <a:latin typeface="微软雅黑" panose="020B0503020204020204" pitchFamily="34" charset="-122"/>
                <a:ea typeface="微软雅黑" panose="020B0503020204020204" pitchFamily="34" charset="-122"/>
              </a:rPr>
              <a:t>D3D11_BLEND_DEST_ALPHA</a:t>
            </a:r>
            <a:r>
              <a:rPr lang="zh-CN" altLang="en-US" sz="1600" smtClean="0">
                <a:latin typeface="微软雅黑" panose="020B0503020204020204" pitchFamily="34" charset="-122"/>
                <a:ea typeface="微软雅黑" panose="020B0503020204020204" pitchFamily="34" charset="-122"/>
              </a:rPr>
              <a:t>：</a:t>
            </a:r>
            <a:r>
              <a:rPr lang="zh-CN" altLang="zh-CN" sz="1600" smtClean="0">
                <a:latin typeface="微软雅黑" panose="020B0503020204020204" pitchFamily="34" charset="-122"/>
                <a:ea typeface="微软雅黑" panose="020B0503020204020204" pitchFamily="34" charset="-122"/>
              </a:rPr>
              <a:t>混合因子为</a:t>
            </a:r>
            <a:r>
              <a:rPr lang="zh-CN" altLang="en-US" sz="1600" smtClean="0">
                <a:latin typeface="微软雅黑" panose="020B0503020204020204" pitchFamily="34" charset="-122"/>
                <a:ea typeface="微软雅黑" panose="020B0503020204020204" pitchFamily="34" charset="-122"/>
              </a:rPr>
              <a:t>（</a:t>
            </a:r>
            <a:r>
              <a:rPr lang="en-US" altLang="zh-CN" sz="1600" smtClean="0">
                <a:latin typeface="微软雅黑" panose="020B0503020204020204" pitchFamily="34" charset="-122"/>
                <a:ea typeface="微软雅黑" panose="020B0503020204020204" pitchFamily="34" charset="-122"/>
              </a:rPr>
              <a:t>A</a:t>
            </a:r>
            <a:r>
              <a:rPr lang="en-US" altLang="zh-CN" sz="1400" smtClean="0">
                <a:latin typeface="微软雅黑" panose="020B0503020204020204" pitchFamily="34" charset="-122"/>
                <a:ea typeface="微软雅黑" panose="020B0503020204020204" pitchFamily="34" charset="-122"/>
              </a:rPr>
              <a:t>d</a:t>
            </a:r>
            <a:r>
              <a:rPr lang="en-US" altLang="zh-CN" sz="1600" smtClean="0">
                <a:latin typeface="微软雅黑" panose="020B0503020204020204" pitchFamily="34" charset="-122"/>
                <a:ea typeface="微软雅黑" panose="020B0503020204020204" pitchFamily="34" charset="-122"/>
              </a:rPr>
              <a:t>, A</a:t>
            </a:r>
            <a:r>
              <a:rPr lang="en-US" altLang="zh-CN" sz="1400" smtClean="0">
                <a:latin typeface="微软雅黑" panose="020B0503020204020204" pitchFamily="34" charset="-122"/>
                <a:ea typeface="微软雅黑" panose="020B0503020204020204" pitchFamily="34" charset="-122"/>
              </a:rPr>
              <a:t>d,</a:t>
            </a:r>
            <a:r>
              <a:rPr lang="en-US" altLang="zh-CN" sz="1600" smtClean="0">
                <a:latin typeface="微软雅黑" panose="020B0503020204020204" pitchFamily="34" charset="-122"/>
                <a:ea typeface="微软雅黑" panose="020B0503020204020204" pitchFamily="34" charset="-122"/>
              </a:rPr>
              <a:t> A</a:t>
            </a:r>
            <a:r>
              <a:rPr lang="en-US" altLang="zh-CN" sz="1400" smtClean="0">
                <a:latin typeface="微软雅黑" panose="020B0503020204020204" pitchFamily="34" charset="-122"/>
                <a:ea typeface="微软雅黑" panose="020B0503020204020204" pitchFamily="34" charset="-122"/>
              </a:rPr>
              <a:t>d,</a:t>
            </a:r>
            <a:r>
              <a:rPr lang="en-US" altLang="zh-CN" sz="1600" smtClean="0">
                <a:latin typeface="微软雅黑" panose="020B0503020204020204" pitchFamily="34" charset="-122"/>
                <a:ea typeface="微软雅黑" panose="020B0503020204020204" pitchFamily="34" charset="-122"/>
              </a:rPr>
              <a:t> </a:t>
            </a:r>
            <a:r>
              <a:rPr lang="en-US" altLang="zh-CN" sz="1800" smtClean="0">
                <a:latin typeface="微软雅黑" panose="020B0503020204020204" pitchFamily="34" charset="-122"/>
                <a:ea typeface="微软雅黑" panose="020B0503020204020204" pitchFamily="34" charset="-122"/>
              </a:rPr>
              <a:t>A</a:t>
            </a:r>
            <a:r>
              <a:rPr lang="en-US" altLang="zh-CN" sz="1600" smtClean="0">
                <a:latin typeface="微软雅黑" panose="020B0503020204020204" pitchFamily="34" charset="-122"/>
                <a:ea typeface="微软雅黑" panose="020B0503020204020204" pitchFamily="34" charset="-122"/>
              </a:rPr>
              <a:t>d </a:t>
            </a:r>
            <a:r>
              <a:rPr lang="zh-CN" altLang="en-US" sz="1600" smtClean="0">
                <a:latin typeface="微软雅黑" panose="020B0503020204020204" pitchFamily="34" charset="-122"/>
                <a:ea typeface="微软雅黑" panose="020B0503020204020204" pitchFamily="34" charset="-122"/>
              </a:rPr>
              <a:t>）</a:t>
            </a:r>
            <a:r>
              <a:rPr lang="en-US" altLang="zh-CN" sz="1600" smtClean="0">
                <a:latin typeface="微软雅黑" panose="020B0503020204020204" pitchFamily="34" charset="-122"/>
                <a:ea typeface="微软雅黑" panose="020B0503020204020204" pitchFamily="34" charset="-122"/>
              </a:rPr>
              <a:t>, </a:t>
            </a:r>
            <a:r>
              <a:rPr lang="zh-CN" altLang="en-US" sz="1600" smtClean="0">
                <a:latin typeface="微软雅黑" panose="020B0503020204020204" pitchFamily="34" charset="-122"/>
                <a:ea typeface="微软雅黑" panose="020B0503020204020204" pitchFamily="34" charset="-122"/>
              </a:rPr>
              <a:t>其中</a:t>
            </a:r>
            <a:r>
              <a:rPr lang="en-US" altLang="zh-CN" sz="1600" smtClean="0">
                <a:latin typeface="微软雅黑" panose="020B0503020204020204" pitchFamily="34" charset="-122"/>
                <a:ea typeface="微软雅黑" panose="020B0503020204020204" pitchFamily="34" charset="-122"/>
              </a:rPr>
              <a:t>A</a:t>
            </a:r>
            <a:r>
              <a:rPr lang="en-US" altLang="zh-CN" sz="1400" smtClean="0">
                <a:latin typeface="微软雅黑" panose="020B0503020204020204" pitchFamily="34" charset="-122"/>
                <a:ea typeface="微软雅黑" panose="020B0503020204020204" pitchFamily="34" charset="-122"/>
              </a:rPr>
              <a:t>d</a:t>
            </a:r>
            <a:r>
              <a:rPr lang="zh-CN" altLang="en-US" sz="1400" smtClean="0">
                <a:latin typeface="微软雅黑" panose="020B0503020204020204" pitchFamily="34" charset="-122"/>
                <a:ea typeface="微软雅黑" panose="020B0503020204020204" pitchFamily="34" charset="-122"/>
              </a:rPr>
              <a:t>为</a:t>
            </a:r>
            <a:r>
              <a:rPr lang="zh-CN" altLang="en-US" sz="1600" smtClean="0">
                <a:latin typeface="微软雅黑" panose="020B0503020204020204" pitchFamily="34" charset="-122"/>
                <a:ea typeface="微软雅黑" panose="020B0503020204020204" pitchFamily="34" charset="-122"/>
              </a:rPr>
              <a:t>目标</a:t>
            </a:r>
            <a:r>
              <a:rPr lang="zh-CN" altLang="zh-CN" sz="1600" smtClean="0">
                <a:latin typeface="微软雅黑" panose="020B0503020204020204" pitchFamily="34" charset="-122"/>
                <a:ea typeface="微软雅黑" panose="020B0503020204020204" pitchFamily="34" charset="-122"/>
              </a:rPr>
              <a:t>颜色的</a:t>
            </a:r>
            <a:r>
              <a:rPr lang="en-US" altLang="zh-CN" sz="1600" smtClean="0">
                <a:latin typeface="微软雅黑" panose="020B0503020204020204" pitchFamily="34" charset="-122"/>
                <a:ea typeface="微软雅黑" panose="020B0503020204020204" pitchFamily="34" charset="-122"/>
              </a:rPr>
              <a:t>Alpha</a:t>
            </a:r>
            <a:r>
              <a:rPr lang="zh-CN" altLang="zh-CN" sz="1600" smtClean="0">
                <a:latin typeface="微软雅黑" panose="020B0503020204020204" pitchFamily="34" charset="-122"/>
                <a:ea typeface="微软雅黑" panose="020B0503020204020204" pitchFamily="34" charset="-122"/>
              </a:rPr>
              <a:t>值</a:t>
            </a:r>
            <a:endParaRPr lang="en-US" altLang="zh-CN" sz="1600" smtClean="0">
              <a:latin typeface="微软雅黑" panose="020B0503020204020204" pitchFamily="34" charset="-122"/>
              <a:ea typeface="微软雅黑" panose="020B0503020204020204" pitchFamily="34" charset="-122"/>
            </a:endParaRPr>
          </a:p>
          <a:p>
            <a:pPr lvl="1">
              <a:lnSpc>
                <a:spcPct val="140000"/>
              </a:lnSpc>
            </a:pPr>
            <a:r>
              <a:rPr lang="en-US" altLang="zh-CN" sz="1600" b="1" smtClean="0">
                <a:latin typeface="微软雅黑" panose="020B0503020204020204" pitchFamily="34" charset="-122"/>
                <a:ea typeface="微软雅黑" panose="020B0503020204020204" pitchFamily="34" charset="-122"/>
              </a:rPr>
              <a:t>D3D11_BLEND_INV_DEST_ALPHA</a:t>
            </a:r>
            <a:r>
              <a:rPr lang="zh-CN" altLang="en-US" sz="1600" smtClean="0">
                <a:latin typeface="微软雅黑" panose="020B0503020204020204" pitchFamily="34" charset="-122"/>
                <a:ea typeface="微软雅黑" panose="020B0503020204020204" pitchFamily="34" charset="-122"/>
              </a:rPr>
              <a:t>：</a:t>
            </a:r>
            <a:r>
              <a:rPr lang="zh-CN" altLang="zh-CN" sz="1600" smtClean="0">
                <a:latin typeface="微软雅黑" panose="020B0503020204020204" pitchFamily="34" charset="-122"/>
                <a:ea typeface="微软雅黑" panose="020B0503020204020204" pitchFamily="34" charset="-122"/>
              </a:rPr>
              <a:t>混合因子为</a:t>
            </a:r>
            <a:r>
              <a:rPr lang="zh-CN" altLang="en-US" sz="1600" smtClean="0">
                <a:latin typeface="微软雅黑" panose="020B0503020204020204" pitchFamily="34" charset="-122"/>
                <a:ea typeface="微软雅黑" panose="020B0503020204020204" pitchFamily="34" charset="-122"/>
              </a:rPr>
              <a:t>（</a:t>
            </a:r>
            <a:r>
              <a:rPr lang="en-US" altLang="zh-CN" sz="1600" smtClean="0">
                <a:latin typeface="微软雅黑" panose="020B0503020204020204" pitchFamily="34" charset="-122"/>
                <a:ea typeface="微软雅黑" panose="020B0503020204020204" pitchFamily="34" charset="-122"/>
              </a:rPr>
              <a:t>1-A</a:t>
            </a:r>
            <a:r>
              <a:rPr lang="en-US" altLang="zh-CN" sz="1400" smtClean="0">
                <a:latin typeface="微软雅黑" panose="020B0503020204020204" pitchFamily="34" charset="-122"/>
                <a:ea typeface="微软雅黑" panose="020B0503020204020204" pitchFamily="34" charset="-122"/>
              </a:rPr>
              <a:t>d</a:t>
            </a:r>
            <a:r>
              <a:rPr lang="en-US" altLang="zh-CN" sz="1600" smtClean="0">
                <a:latin typeface="微软雅黑" panose="020B0503020204020204" pitchFamily="34" charset="-122"/>
                <a:ea typeface="微软雅黑" panose="020B0503020204020204" pitchFamily="34" charset="-122"/>
              </a:rPr>
              <a:t>, 1-A</a:t>
            </a:r>
            <a:r>
              <a:rPr lang="en-US" altLang="zh-CN" sz="1400" smtClean="0">
                <a:latin typeface="微软雅黑" panose="020B0503020204020204" pitchFamily="34" charset="-122"/>
                <a:ea typeface="微软雅黑" panose="020B0503020204020204" pitchFamily="34" charset="-122"/>
              </a:rPr>
              <a:t>d,</a:t>
            </a:r>
            <a:r>
              <a:rPr lang="en-US" altLang="zh-CN" sz="1600" smtClean="0">
                <a:latin typeface="微软雅黑" panose="020B0503020204020204" pitchFamily="34" charset="-122"/>
                <a:ea typeface="微软雅黑" panose="020B0503020204020204" pitchFamily="34" charset="-122"/>
              </a:rPr>
              <a:t> 1-A</a:t>
            </a:r>
            <a:r>
              <a:rPr lang="en-US" altLang="zh-CN" sz="1400" smtClean="0">
                <a:latin typeface="微软雅黑" panose="020B0503020204020204" pitchFamily="34" charset="-122"/>
                <a:ea typeface="微软雅黑" panose="020B0503020204020204" pitchFamily="34" charset="-122"/>
              </a:rPr>
              <a:t>d,</a:t>
            </a:r>
            <a:r>
              <a:rPr lang="en-US" altLang="zh-CN" sz="1600" smtClean="0">
                <a:latin typeface="微软雅黑" panose="020B0503020204020204" pitchFamily="34" charset="-122"/>
                <a:ea typeface="微软雅黑" panose="020B0503020204020204" pitchFamily="34" charset="-122"/>
              </a:rPr>
              <a:t> 1-</a:t>
            </a:r>
            <a:r>
              <a:rPr lang="en-US" altLang="zh-CN" sz="1800" smtClean="0">
                <a:latin typeface="微软雅黑" panose="020B0503020204020204" pitchFamily="34" charset="-122"/>
                <a:ea typeface="微软雅黑" panose="020B0503020204020204" pitchFamily="34" charset="-122"/>
              </a:rPr>
              <a:t>A</a:t>
            </a:r>
            <a:r>
              <a:rPr lang="en-US" altLang="zh-CN" sz="1600" smtClean="0">
                <a:latin typeface="微软雅黑" panose="020B0503020204020204" pitchFamily="34" charset="-122"/>
                <a:ea typeface="微软雅黑" panose="020B0503020204020204" pitchFamily="34" charset="-122"/>
              </a:rPr>
              <a:t>d </a:t>
            </a:r>
            <a:r>
              <a:rPr lang="zh-CN" altLang="en-US" sz="1600" smtClean="0">
                <a:latin typeface="微软雅黑" panose="020B0503020204020204" pitchFamily="34" charset="-122"/>
                <a:ea typeface="微软雅黑" panose="020B0503020204020204" pitchFamily="34" charset="-122"/>
              </a:rPr>
              <a:t>）</a:t>
            </a:r>
            <a:r>
              <a:rPr lang="en-US" altLang="zh-CN" sz="1600" smtClean="0">
                <a:latin typeface="微软雅黑" panose="020B0503020204020204" pitchFamily="34" charset="-122"/>
                <a:ea typeface="微软雅黑" panose="020B0503020204020204" pitchFamily="34" charset="-122"/>
              </a:rPr>
              <a:t>, </a:t>
            </a:r>
            <a:r>
              <a:rPr lang="zh-CN" altLang="en-US" sz="1600" smtClean="0">
                <a:latin typeface="微软雅黑" panose="020B0503020204020204" pitchFamily="34" charset="-122"/>
                <a:ea typeface="微软雅黑" panose="020B0503020204020204" pitchFamily="34" charset="-122"/>
              </a:rPr>
              <a:t>其中</a:t>
            </a:r>
            <a:r>
              <a:rPr lang="en-US" altLang="zh-CN" sz="1600" smtClean="0">
                <a:latin typeface="微软雅黑" panose="020B0503020204020204" pitchFamily="34" charset="-122"/>
                <a:ea typeface="微软雅黑" panose="020B0503020204020204" pitchFamily="34" charset="-122"/>
              </a:rPr>
              <a:t>A</a:t>
            </a:r>
            <a:r>
              <a:rPr lang="en-US" altLang="zh-CN" sz="1400" smtClean="0">
                <a:latin typeface="微软雅黑" panose="020B0503020204020204" pitchFamily="34" charset="-122"/>
                <a:ea typeface="微软雅黑" panose="020B0503020204020204" pitchFamily="34" charset="-122"/>
              </a:rPr>
              <a:t>d</a:t>
            </a:r>
            <a:r>
              <a:rPr lang="zh-CN" altLang="en-US" sz="1400" smtClean="0">
                <a:latin typeface="微软雅黑" panose="020B0503020204020204" pitchFamily="34" charset="-122"/>
                <a:ea typeface="微软雅黑" panose="020B0503020204020204" pitchFamily="34" charset="-122"/>
              </a:rPr>
              <a:t>为</a:t>
            </a:r>
            <a:r>
              <a:rPr lang="zh-CN" altLang="en-US" sz="1600" smtClean="0">
                <a:latin typeface="微软雅黑" panose="020B0503020204020204" pitchFamily="34" charset="-122"/>
                <a:ea typeface="微软雅黑" panose="020B0503020204020204" pitchFamily="34" charset="-122"/>
              </a:rPr>
              <a:t>目标</a:t>
            </a:r>
            <a:r>
              <a:rPr lang="zh-CN" altLang="zh-CN" sz="1600" smtClean="0">
                <a:latin typeface="微软雅黑" panose="020B0503020204020204" pitchFamily="34" charset="-122"/>
                <a:ea typeface="微软雅黑" panose="020B0503020204020204" pitchFamily="34" charset="-122"/>
              </a:rPr>
              <a:t>颜色的</a:t>
            </a:r>
            <a:r>
              <a:rPr lang="en-US" altLang="zh-CN" sz="1600" smtClean="0">
                <a:latin typeface="微软雅黑" panose="020B0503020204020204" pitchFamily="34" charset="-122"/>
                <a:ea typeface="微软雅黑" panose="020B0503020204020204" pitchFamily="34" charset="-122"/>
              </a:rPr>
              <a:t>Alpha</a:t>
            </a:r>
            <a:r>
              <a:rPr lang="zh-CN" altLang="zh-CN" sz="1600" smtClean="0">
                <a:latin typeface="微软雅黑" panose="020B0503020204020204" pitchFamily="34" charset="-122"/>
                <a:ea typeface="微软雅黑" panose="020B0503020204020204" pitchFamily="34" charset="-122"/>
              </a:rPr>
              <a:t>值</a:t>
            </a:r>
            <a:endParaRPr lang="en-US" altLang="zh-CN" sz="1600" smtClean="0">
              <a:latin typeface="微软雅黑" panose="020B0503020204020204" pitchFamily="34" charset="-122"/>
              <a:ea typeface="微软雅黑" panose="020B0503020204020204" pitchFamily="34" charset="-122"/>
            </a:endParaRPr>
          </a:p>
          <a:p>
            <a:pPr lvl="1">
              <a:lnSpc>
                <a:spcPct val="140000"/>
              </a:lnSpc>
            </a:pPr>
            <a:endParaRPr lang="en-US" altLang="zh-CN" sz="1100" smtClean="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None/>
            </a:pPr>
            <a:r>
              <a:rPr lang="zh-CN" altLang="en-US" sz="1800" smtClean="0">
                <a:latin typeface="微软雅黑" panose="020B0503020204020204" pitchFamily="34" charset="-122"/>
                <a:ea typeface="微软雅黑" panose="020B0503020204020204" pitchFamily="34" charset="-122"/>
              </a:rPr>
              <a:t>注：</a:t>
            </a:r>
            <a:r>
              <a:rPr lang="en-US" altLang="zh-CN" sz="1800" smtClean="0">
                <a:latin typeface="微软雅黑" panose="020B0503020204020204" pitchFamily="34" charset="-122"/>
                <a:ea typeface="微软雅黑" panose="020B0503020204020204" pitchFamily="34" charset="-122"/>
              </a:rPr>
              <a:t>D3D</a:t>
            </a:r>
            <a:r>
              <a:rPr lang="zh-CN" altLang="en-US" sz="1800" smtClean="0">
                <a:latin typeface="微软雅黑" panose="020B0503020204020204" pitchFamily="34" charset="-122"/>
                <a:ea typeface="微软雅黑" panose="020B0503020204020204" pitchFamily="34" charset="-122"/>
              </a:rPr>
              <a:t>共定义了</a:t>
            </a:r>
            <a:r>
              <a:rPr lang="en-US" altLang="zh-CN" sz="1800" smtClean="0">
                <a:latin typeface="微软雅黑" panose="020B0503020204020204" pitchFamily="34" charset="-122"/>
                <a:ea typeface="微软雅黑" panose="020B0503020204020204" pitchFamily="34" charset="-122"/>
              </a:rPr>
              <a:t>19</a:t>
            </a:r>
            <a:r>
              <a:rPr lang="zh-CN" altLang="en-US" sz="1800" smtClean="0">
                <a:latin typeface="微软雅黑" panose="020B0503020204020204" pitchFamily="34" charset="-122"/>
                <a:ea typeface="微软雅黑" panose="020B0503020204020204" pitchFamily="34" charset="-122"/>
              </a:rPr>
              <a:t>种混合因子，更多的混合请参考</a:t>
            </a:r>
            <a:r>
              <a:rPr lang="en-US" altLang="zh-CN" sz="1400" smtClean="0">
                <a:latin typeface="Arial" panose="020B0604020202020204" pitchFamily="34" charset="0"/>
                <a:ea typeface="宋体" panose="02010600030101010101" pitchFamily="2" charset="-122"/>
                <a:hlinkClick r:id="rId2"/>
              </a:rPr>
              <a:t>https://msdn.microsoft.com/en-us/library/windows/desktop/bb172508(v=vs.85).aspx</a:t>
            </a:r>
            <a:endParaRPr lang="en-US" altLang="zh-CN" sz="1400" smtClean="0">
              <a:latin typeface="Arial" panose="020B0604020202020204" pitchFamily="34" charset="0"/>
              <a:ea typeface="宋体" panose="02010600030101010101" pitchFamily="2" charset="-122"/>
            </a:endParaRPr>
          </a:p>
          <a:p>
            <a:pPr lvl="1">
              <a:lnSpc>
                <a:spcPct val="125000"/>
              </a:lnSpc>
              <a:buFont typeface="Wingdings" panose="05000000000000000000" pitchFamily="2" charset="2"/>
              <a:buNone/>
            </a:pPr>
            <a:endParaRPr lang="en-US" altLang="zh-CN" sz="1400" smtClean="0">
              <a:latin typeface="Arial" panose="020B0604020202020204" pitchFamily="34" charset="0"/>
              <a:ea typeface="宋体" panose="02010600030101010101" pitchFamily="2" charset="-122"/>
            </a:endParaRPr>
          </a:p>
          <a:p>
            <a:pPr lvl="1">
              <a:lnSpc>
                <a:spcPct val="125000"/>
              </a:lnSpc>
              <a:buFont typeface="Wingdings" panose="05000000000000000000" pitchFamily="2" charset="2"/>
              <a:buNone/>
            </a:pPr>
            <a:endParaRPr lang="zh-CN" altLang="en-US" sz="1800" smtClean="0">
              <a:latin typeface="Arial" panose="020B0604020202020204" pitchFamily="34" charset="0"/>
              <a:ea typeface="宋体" panose="02010600030101010101" pitchFamily="2" charset="-122"/>
            </a:endParaRPr>
          </a:p>
          <a:p>
            <a:pPr lvl="1"/>
            <a:endParaRPr lang="zh-CN" altLang="en-US" sz="1800" smtClean="0">
              <a:latin typeface="Arial" panose="020B0604020202020204" pitchFamily="34" charset="0"/>
              <a:ea typeface="宋体" panose="02010600030101010101" pitchFamily="2" charset="-122"/>
            </a:endParaRPr>
          </a:p>
          <a:p>
            <a:pPr lvl="1">
              <a:lnSpc>
                <a:spcPct val="150000"/>
              </a:lnSpc>
            </a:pPr>
            <a:endParaRPr lang="en-US" altLang="zh-CN" smtClean="0">
              <a:latin typeface="Arial" panose="020B0604020202020204" pitchFamily="34" charset="0"/>
              <a:ea typeface="宋体" panose="02010600030101010101" pitchFamily="2" charset="-122"/>
            </a:endParaRPr>
          </a:p>
        </p:txBody>
      </p:sp>
      <p:sp>
        <p:nvSpPr>
          <p:cNvPr id="18436"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dirty="0" smtClean="0">
                <a:solidFill>
                  <a:schemeClr val="bg1"/>
                </a:solidFill>
                <a:ea typeface="宋体" panose="02010600030101010101" pitchFamily="2" charset="-122"/>
              </a:rPr>
              <a:t>10</a:t>
            </a:r>
            <a:endParaRPr lang="en-US" altLang="zh-CN" sz="1000" b="0" dirty="0">
              <a:solidFill>
                <a:schemeClr val="bg1"/>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3.5"/>
</p:tagLst>
</file>

<file path=ppt/tags/tag2.xml><?xml version="1.0" encoding="utf-8"?>
<p:tagLst xmlns:a="http://schemas.openxmlformats.org/drawingml/2006/main" xmlns:r="http://schemas.openxmlformats.org/officeDocument/2006/relationships" xmlns:p="http://schemas.openxmlformats.org/presentationml/2006/main">
  <p:tag name="TIMING" val="|13.5"/>
</p:tagLst>
</file>

<file path=ppt/theme/theme1.xml><?xml version="1.0" encoding="utf-8"?>
<a:theme xmlns:a="http://schemas.openxmlformats.org/drawingml/2006/main" name="ShowSoftDown">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ShowSoftDown</Template>
  <TotalTime>12345</TotalTime>
  <Words>1108</Words>
  <Application>Microsoft Office PowerPoint</Application>
  <PresentationFormat>全屏显示(4:3)</PresentationFormat>
  <Paragraphs>140</Paragraphs>
  <Slides>14</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微软雅黑</vt:lpstr>
      <vt:lpstr>Verdana</vt:lpstr>
      <vt:lpstr>Berlin Sans FB Demi</vt:lpstr>
      <vt:lpstr>Arial</vt:lpstr>
      <vt:lpstr>Times New Roman</vt:lpstr>
      <vt:lpstr>宋体</vt:lpstr>
      <vt:lpstr>Wingdings</vt:lpstr>
      <vt:lpstr>Gulim</vt:lpstr>
      <vt:lpstr>Calibri</vt:lpstr>
      <vt:lpstr>ShowSoftDown</vt:lpstr>
      <vt:lpstr>讲课内容</vt:lpstr>
      <vt:lpstr>第9章 绘制水中的箱子</vt:lpstr>
      <vt:lpstr>复习-绘制木箱子</vt:lpstr>
      <vt:lpstr>本章目标-编写水中的木箱子</vt:lpstr>
      <vt:lpstr>分解问题</vt:lpstr>
      <vt:lpstr>半透明的实质</vt:lpstr>
      <vt:lpstr>混合与混合公式</vt:lpstr>
      <vt:lpstr>PowerPoint 演示文稿</vt:lpstr>
      <vt:lpstr>混合因子</vt:lpstr>
      <vt:lpstr>颜色与混合因子的乘积</vt:lpstr>
      <vt:lpstr>混合操作符</vt:lpstr>
      <vt:lpstr>利用混合实现半透明</vt:lpstr>
      <vt:lpstr>利用混合实现半透明</vt:lpstr>
      <vt:lpstr>小结</vt:lpstr>
    </vt:vector>
  </TitlesOfParts>
  <Company>cqu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jiangzhuo</dc:creator>
  <cp:lastModifiedBy>黄 裕涛</cp:lastModifiedBy>
  <cp:revision>1174</cp:revision>
  <dcterms:created xsi:type="dcterms:W3CDTF">2009-08-15T02:56:59Z</dcterms:created>
  <dcterms:modified xsi:type="dcterms:W3CDTF">2019-01-05T11:38:29Z</dcterms:modified>
</cp:coreProperties>
</file>