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9"/>
  </p:notesMasterIdLst>
  <p:sldIdLst>
    <p:sldId id="256" r:id="rId2"/>
    <p:sldId id="339" r:id="rId3"/>
    <p:sldId id="362" r:id="rId4"/>
    <p:sldId id="340" r:id="rId5"/>
    <p:sldId id="348" r:id="rId6"/>
    <p:sldId id="349" r:id="rId7"/>
    <p:sldId id="358" r:id="rId8"/>
    <p:sldId id="385" r:id="rId9"/>
    <p:sldId id="365" r:id="rId10"/>
    <p:sldId id="376" r:id="rId11"/>
    <p:sldId id="386" r:id="rId12"/>
    <p:sldId id="387" r:id="rId13"/>
    <p:sldId id="390" r:id="rId14"/>
    <p:sldId id="391" r:id="rId15"/>
    <p:sldId id="388" r:id="rId16"/>
    <p:sldId id="381" r:id="rId17"/>
    <p:sldId id="361" r:id="rId18"/>
  </p:sldIdLst>
  <p:sldSz cx="9144000" cy="6858000" type="screen4x3"/>
  <p:notesSz cx="6858000" cy="9144000"/>
  <p:embeddedFontLst>
    <p:embeddedFont>
      <p:font typeface="Gulim" panose="02010600030101010101" charset="-127"/>
      <p:regular r:id="rId20"/>
    </p:embeddedFont>
    <p:embeddedFont>
      <p:font typeface="Calibri" panose="020F0502020204030204" pitchFamily="34" charset="0"/>
      <p:regular r:id="rId21"/>
      <p:bold r:id="rId22"/>
      <p:italic r:id="rId23"/>
      <p:boldItalic r:id="rId24"/>
    </p:embeddedFont>
    <p:embeddedFont>
      <p:font typeface="微软雅黑" panose="020B0503020204020204" pitchFamily="34" charset="-122"/>
      <p:regular r:id="rId25"/>
      <p:bold r:id="rId26"/>
    </p:embeddedFont>
    <p:embeddedFont>
      <p:font typeface="Verdana" panose="020B0604030504040204" pitchFamily="34" charset="0"/>
      <p:regular r:id="rId27"/>
      <p:bold r:id="rId28"/>
      <p:italic r:id="rId29"/>
      <p:boldItalic r:id="rId30"/>
    </p:embeddedFont>
    <p:embeddedFont>
      <p:font typeface="仿宋" panose="02010609060101010101" pitchFamily="49" charset="-122"/>
      <p:regular r:id="rId31"/>
    </p:embeddedFont>
    <p:embeddedFont>
      <p:font typeface="楷体" panose="02010609060101010101" pitchFamily="49" charset="-122"/>
      <p:regular r:id="rId32"/>
    </p:embeddedFont>
  </p:embeddedFont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72FE4"/>
    <a:srgbClr val="EEE2ED"/>
    <a:srgbClr val="D650BC"/>
    <a:srgbClr val="565868"/>
    <a:srgbClr val="5F5F5F"/>
    <a:srgbClr val="80808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5636" autoAdjust="0"/>
  </p:normalViewPr>
  <p:slideViewPr>
    <p:cSldViewPr>
      <p:cViewPr varScale="1">
        <p:scale>
          <a:sx n="95" d="100"/>
          <a:sy n="95" d="100"/>
        </p:scale>
        <p:origin x="1061"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0130A7FB-295D-4BE9-8FA2-55A159CCA712}" type="datetimeFigureOut">
              <a:rPr lang="zh-CN" altLang="en-US"/>
              <a:pPr>
                <a:defRPr/>
              </a:pPr>
              <a:t>2019/1/8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hangingPunct="1">
              <a:defRPr sz="1200">
                <a:latin typeface="Arial" charset="0"/>
              </a:defRPr>
            </a:lvl1pPr>
          </a:lstStyle>
          <a:p>
            <a:pPr>
              <a:defRPr/>
            </a:pPr>
            <a:fld id="{31BE33B6-21C4-445E-98A5-58BE945D69A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CFBF4D-AE12-40D5-8BBE-3681DE5E12D5}" type="slidenum">
              <a:rPr lang="zh-CN" altLang="en-US" smtClean="0"/>
              <a:pPr/>
              <a:t>7</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68A0874-BBA9-45A5-B21A-A6329D70CD5D}" type="slidenum">
              <a:rPr lang="zh-CN" altLang="en-US" smtClean="0"/>
              <a:pPr/>
              <a:t>8</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2B6FCA7-7761-4DEA-994C-19FA78E6E817}" type="slidenum">
              <a:rPr lang="zh-CN" altLang="en-US" smtClean="0"/>
              <a:pPr/>
              <a:t>9</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8"/>
          <p:cNvSpPr>
            <a:spLocks noChangeArrowheads="1"/>
          </p:cNvSpPr>
          <p:nvPr/>
        </p:nvSpPr>
        <p:spPr bwMode="white">
          <a:xfrm>
            <a:off x="0" y="4638675"/>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5" name="Rectangle 19"/>
          <p:cNvSpPr>
            <a:spLocks noChangeArrowheads="1"/>
          </p:cNvSpPr>
          <p:nvPr/>
        </p:nvSpPr>
        <p:spPr bwMode="gray">
          <a:xfrm>
            <a:off x="0" y="2149475"/>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6" name="Freeform 20"/>
          <p:cNvSpPr>
            <a:spLocks/>
          </p:cNvSpPr>
          <p:nvPr/>
        </p:nvSpPr>
        <p:spPr bwMode="gray">
          <a:xfrm>
            <a:off x="-9525" y="2138363"/>
            <a:ext cx="9153525" cy="22717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8"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9"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grpSp>
        <p:nvGrpSpPr>
          <p:cNvPr id="10" name="Group 116"/>
          <p:cNvGrpSpPr>
            <a:grpSpLocks/>
          </p:cNvGrpSpPr>
          <p:nvPr/>
        </p:nvGrpSpPr>
        <p:grpSpPr bwMode="auto">
          <a:xfrm>
            <a:off x="190500" y="2324100"/>
            <a:ext cx="3276600" cy="3314700"/>
            <a:chOff x="120" y="1464"/>
            <a:chExt cx="2064" cy="2088"/>
          </a:xfrm>
        </p:grpSpPr>
        <p:sp>
          <p:nvSpPr>
            <p:cNvPr id="11"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charset="-127"/>
              </a:endParaRPr>
            </a:p>
          </p:txBody>
        </p:sp>
        <p:sp>
          <p:nvSpPr>
            <p:cNvPr id="12"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charset="-127"/>
              </a:endParaRPr>
            </a:p>
          </p:txBody>
        </p:sp>
        <p:sp>
          <p:nvSpPr>
            <p:cNvPr id="13"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charset="-127"/>
              </a:endParaRPr>
            </a:p>
          </p:txBody>
        </p:sp>
      </p:gr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r>
              <a:rPr lang="zh-CN" altLang="en-US" smtClean="0"/>
              <a:t>单击此处编辑母版标题样式</a:t>
            </a:r>
            <a:endParaRPr lang="en-US" altLang="zh-CN"/>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r>
              <a:rPr lang="zh-CN" altLang="en-US" smtClean="0"/>
              <a:t>单击此处编辑母版副标题样式</a:t>
            </a:r>
            <a:endParaRPr lang="en-US" altLang="zh-CN"/>
          </a:p>
        </p:txBody>
      </p:sp>
      <p:sp>
        <p:nvSpPr>
          <p:cNvPr id="14" name="Rectangle 4"/>
          <p:cNvSpPr>
            <a:spLocks noGrp="1" noChangeArrowheads="1"/>
          </p:cNvSpPr>
          <p:nvPr>
            <p:ph type="dt" sz="half" idx="10"/>
          </p:nvPr>
        </p:nvSpPr>
        <p:spPr/>
        <p:txBody>
          <a:bodyPr/>
          <a:lstStyle>
            <a:lvl1pPr>
              <a:defRPr sz="1400">
                <a:ea typeface="宋体" charset="-122"/>
              </a:defRPr>
            </a:lvl1pPr>
          </a:lstStyle>
          <a:p>
            <a:pPr>
              <a:defRPr/>
            </a:pPr>
            <a:r>
              <a:rPr lang="en-US" altLang="zh-CN"/>
              <a:t>2009.08.31</a:t>
            </a:r>
            <a:endParaRPr lang="zh-CN" altLang="zh-CN"/>
          </a:p>
        </p:txBody>
      </p:sp>
      <p:sp>
        <p:nvSpPr>
          <p:cNvPr id="15" name="Rectangle 5"/>
          <p:cNvSpPr>
            <a:spLocks noGrp="1" noChangeArrowheads="1"/>
          </p:cNvSpPr>
          <p:nvPr>
            <p:ph type="ftr" sz="quarter" idx="11"/>
          </p:nvPr>
        </p:nvSpPr>
        <p:spPr/>
        <p:txBody>
          <a:bodyPr/>
          <a:lstStyle>
            <a:lvl1pPr algn="r">
              <a:defRPr sz="1000">
                <a:latin typeface="+mn-lt"/>
                <a:ea typeface="宋体" charset="-122"/>
              </a:defRPr>
            </a:lvl1pPr>
          </a:lstStyle>
          <a:p>
            <a:pPr>
              <a:defRPr/>
            </a:pPr>
            <a:r>
              <a:rPr lang="en-US" altLang="zh-CN"/>
              <a:t>CSWS 2009, </a:t>
            </a:r>
            <a:r>
              <a:rPr lang="en-US" altLang="zh-CN" err="1"/>
              <a:t>NanJing</a:t>
            </a:r>
            <a:endParaRPr lang="en-US" altLang="zh-CN"/>
          </a:p>
        </p:txBody>
      </p:sp>
    </p:spTree>
    <p:extLst>
      <p:ext uri="{BB962C8B-B14F-4D97-AF65-F5344CB8AC3E}">
        <p14:creationId xmlns:p14="http://schemas.microsoft.com/office/powerpoint/2010/main" val="291430626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7" name="Rectangle 6"/>
          <p:cNvSpPr>
            <a:spLocks noGrp="1" noChangeArrowheads="1"/>
          </p:cNvSpPr>
          <p:nvPr>
            <p:ph type="sldNum" sz="quarter" idx="12"/>
          </p:nvPr>
        </p:nvSpPr>
        <p:spPr>
          <a:ln/>
        </p:spPr>
        <p:txBody>
          <a:bodyPr/>
          <a:lstStyle>
            <a:lvl1pPr>
              <a:defRPr/>
            </a:lvl1pPr>
          </a:lstStyle>
          <a:p>
            <a:pPr>
              <a:defRPr/>
            </a:pPr>
            <a:fld id="{B9513748-C995-461F-9DE2-FE5043E6A713}" type="slidenum">
              <a:rPr lang="en-US" altLang="zh-CN"/>
              <a:pPr>
                <a:defRPr/>
              </a:pPr>
              <a:t>‹#›</a:t>
            </a:fld>
            <a:endParaRPr lang="en-US" altLang="zh-CN" dirty="0"/>
          </a:p>
        </p:txBody>
      </p:sp>
    </p:spTree>
    <p:extLst>
      <p:ext uri="{BB962C8B-B14F-4D97-AF65-F5344CB8AC3E}">
        <p14:creationId xmlns:p14="http://schemas.microsoft.com/office/powerpoint/2010/main" val="9780639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6" name="Rectangle 6"/>
          <p:cNvSpPr>
            <a:spLocks noGrp="1" noChangeArrowheads="1"/>
          </p:cNvSpPr>
          <p:nvPr>
            <p:ph type="sldNum" sz="quarter" idx="12"/>
          </p:nvPr>
        </p:nvSpPr>
        <p:spPr>
          <a:ln/>
        </p:spPr>
        <p:txBody>
          <a:bodyPr/>
          <a:lstStyle>
            <a:lvl1pPr>
              <a:defRPr/>
            </a:lvl1pPr>
          </a:lstStyle>
          <a:p>
            <a:pPr>
              <a:defRPr/>
            </a:pPr>
            <a:fld id="{FD1B3632-2774-447D-A23F-55B7B19F5225}" type="slidenum">
              <a:rPr lang="en-US" altLang="zh-CN"/>
              <a:pPr>
                <a:defRPr/>
              </a:pPr>
              <a:t>‹#›</a:t>
            </a:fld>
            <a:endParaRPr lang="en-US" altLang="zh-CN" dirty="0"/>
          </a:p>
        </p:txBody>
      </p:sp>
    </p:spTree>
    <p:extLst>
      <p:ext uri="{BB962C8B-B14F-4D97-AF65-F5344CB8AC3E}">
        <p14:creationId xmlns:p14="http://schemas.microsoft.com/office/powerpoint/2010/main" val="330588613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6" name="Rectangle 6"/>
          <p:cNvSpPr>
            <a:spLocks noGrp="1" noChangeArrowheads="1"/>
          </p:cNvSpPr>
          <p:nvPr>
            <p:ph type="sldNum" sz="quarter" idx="12"/>
          </p:nvPr>
        </p:nvSpPr>
        <p:spPr>
          <a:ln/>
        </p:spPr>
        <p:txBody>
          <a:bodyPr/>
          <a:lstStyle>
            <a:lvl1pPr>
              <a:defRPr/>
            </a:lvl1pPr>
          </a:lstStyle>
          <a:p>
            <a:pPr>
              <a:defRPr/>
            </a:pPr>
            <a:fld id="{E2AEE5CF-DEC4-41BC-8189-2B7F69AAC1F7}" type="slidenum">
              <a:rPr lang="en-US" altLang="zh-CN"/>
              <a:pPr>
                <a:defRPr/>
              </a:pPr>
              <a:t>‹#›</a:t>
            </a:fld>
            <a:endParaRPr lang="en-US" altLang="zh-CN" dirty="0"/>
          </a:p>
        </p:txBody>
      </p:sp>
    </p:spTree>
    <p:extLst>
      <p:ext uri="{BB962C8B-B14F-4D97-AF65-F5344CB8AC3E}">
        <p14:creationId xmlns:p14="http://schemas.microsoft.com/office/powerpoint/2010/main" val="220666726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076325"/>
            <a:ext cx="8229600" cy="5248275"/>
          </a:xfrm>
        </p:spPr>
        <p:txBody>
          <a:bodyPr/>
          <a:lstStyle/>
          <a:p>
            <a:pPr lvl="0"/>
            <a:r>
              <a:rPr lang="zh-CN" altLang="en-US" noProof="0" smtClean="0"/>
              <a:t>单击图标添加表格</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6" name="Rectangle 6"/>
          <p:cNvSpPr>
            <a:spLocks noGrp="1" noChangeArrowheads="1"/>
          </p:cNvSpPr>
          <p:nvPr>
            <p:ph type="sldNum" sz="quarter" idx="12"/>
          </p:nvPr>
        </p:nvSpPr>
        <p:spPr>
          <a:ln/>
        </p:spPr>
        <p:txBody>
          <a:bodyPr/>
          <a:lstStyle>
            <a:lvl1pPr>
              <a:defRPr/>
            </a:lvl1pPr>
          </a:lstStyle>
          <a:p>
            <a:pPr>
              <a:defRPr/>
            </a:pPr>
            <a:fld id="{3C343A1E-9985-4E11-B169-D6524D669FF1}" type="slidenum">
              <a:rPr lang="en-US" altLang="zh-CN"/>
              <a:pPr>
                <a:defRPr/>
              </a:pPr>
              <a:t>‹#›</a:t>
            </a:fld>
            <a:endParaRPr lang="en-US" altLang="zh-CN" dirty="0"/>
          </a:p>
        </p:txBody>
      </p:sp>
    </p:spTree>
    <p:extLst>
      <p:ext uri="{BB962C8B-B14F-4D97-AF65-F5344CB8AC3E}">
        <p14:creationId xmlns:p14="http://schemas.microsoft.com/office/powerpoint/2010/main" val="16170258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076325"/>
            <a:ext cx="8229600" cy="5248275"/>
          </a:xfrm>
        </p:spPr>
        <p:txBody>
          <a:bodyPr/>
          <a:lstStyle/>
          <a:p>
            <a:pPr lvl="0"/>
            <a:r>
              <a:rPr lang="zh-CN" altLang="en-US" noProof="0" smtClean="0"/>
              <a:t>单击图标添加图表</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6" name="Rectangle 6"/>
          <p:cNvSpPr>
            <a:spLocks noGrp="1" noChangeArrowheads="1"/>
          </p:cNvSpPr>
          <p:nvPr>
            <p:ph type="sldNum" sz="quarter" idx="12"/>
          </p:nvPr>
        </p:nvSpPr>
        <p:spPr>
          <a:ln/>
        </p:spPr>
        <p:txBody>
          <a:bodyPr/>
          <a:lstStyle>
            <a:lvl1pPr>
              <a:defRPr/>
            </a:lvl1pPr>
          </a:lstStyle>
          <a:p>
            <a:pPr>
              <a:defRPr/>
            </a:pPr>
            <a:fld id="{5A7EF874-72DE-4A39-BAAC-1C2DD5793B93}" type="slidenum">
              <a:rPr lang="en-US" altLang="zh-CN"/>
              <a:pPr>
                <a:defRPr/>
              </a:pPr>
              <a:t>‹#›</a:t>
            </a:fld>
            <a:endParaRPr lang="en-US" altLang="zh-CN" dirty="0"/>
          </a:p>
        </p:txBody>
      </p:sp>
    </p:spTree>
    <p:extLst>
      <p:ext uri="{BB962C8B-B14F-4D97-AF65-F5344CB8AC3E}">
        <p14:creationId xmlns:p14="http://schemas.microsoft.com/office/powerpoint/2010/main" val="16309218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3" name="Rectangle 19"/>
          <p:cNvSpPr>
            <a:spLocks noChangeArrowheads="1"/>
          </p:cNvSpPr>
          <p:nvPr/>
        </p:nvSpPr>
        <p:spPr bwMode="gray">
          <a:xfrm>
            <a:off x="0" y="2149475"/>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4" name="Freeform 20"/>
          <p:cNvSpPr>
            <a:spLocks/>
          </p:cNvSpPr>
          <p:nvPr/>
        </p:nvSpPr>
        <p:spPr bwMode="gray">
          <a:xfrm>
            <a:off x="-9525" y="2138363"/>
            <a:ext cx="9153525" cy="22717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 name="Rectangle 2"/>
          <p:cNvSpPr>
            <a:spLocks noGrp="1" noChangeArrowheads="1"/>
          </p:cNvSpPr>
          <p:nvPr>
            <p:ph type="ctrTitle"/>
          </p:nvPr>
        </p:nvSpPr>
        <p:spPr bwMode="gray">
          <a:xfrm>
            <a:off x="-10391" y="2767806"/>
            <a:ext cx="9143999" cy="1012825"/>
          </a:xfrm>
        </p:spPr>
        <p:txBody>
          <a:bodyPr/>
          <a:lstStyle>
            <a:lvl1pPr algn="ctr">
              <a:defRPr sz="3600" b="1">
                <a:solidFill>
                  <a:schemeClr val="tx2"/>
                </a:solidFill>
              </a:defRPr>
            </a:lvl1pPr>
          </a:lstStyle>
          <a:p>
            <a:r>
              <a:rPr lang="zh-CN" altLang="en-US" dirty="0" smtClean="0"/>
              <a:t>单击此处编辑母版标题样式</a:t>
            </a:r>
            <a:endParaRPr lang="en-US" altLang="zh-CN" dirty="0"/>
          </a:p>
        </p:txBody>
      </p:sp>
    </p:spTree>
    <p:extLst>
      <p:ext uri="{BB962C8B-B14F-4D97-AF65-F5344CB8AC3E}">
        <p14:creationId xmlns:p14="http://schemas.microsoft.com/office/powerpoint/2010/main" val="14918986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sz="1400">
                <a:ea typeface="宋体" charset="-122"/>
              </a:defRPr>
            </a:lvl1pPr>
          </a:lstStyle>
          <a:p>
            <a:pPr>
              <a:defRPr/>
            </a:pPr>
            <a:r>
              <a:rPr lang="en-US" altLang="zh-CN"/>
              <a:t>2009.08.31</a:t>
            </a:r>
            <a:endParaRPr lang="zh-CN" altLang="zh-CN"/>
          </a:p>
        </p:txBody>
      </p:sp>
      <p:sp>
        <p:nvSpPr>
          <p:cNvPr id="5" name="Rectangle 5"/>
          <p:cNvSpPr>
            <a:spLocks noGrp="1" noChangeArrowheads="1"/>
          </p:cNvSpPr>
          <p:nvPr>
            <p:ph type="ftr" sz="quarter" idx="11"/>
          </p:nvPr>
        </p:nvSpPr>
        <p:spPr/>
        <p:txBody>
          <a:bodyPr/>
          <a:lstStyle>
            <a:lvl1pPr algn="r">
              <a:defRPr sz="1000">
                <a:latin typeface="+mn-lt"/>
                <a:ea typeface="宋体" charset="-122"/>
              </a:defRPr>
            </a:lvl1pPr>
          </a:lstStyle>
          <a:p>
            <a:pPr>
              <a:defRPr/>
            </a:pPr>
            <a:r>
              <a:rPr lang="en-US" altLang="zh-CN"/>
              <a:t>CSWS 2009, </a:t>
            </a:r>
            <a:r>
              <a:rPr lang="en-US" altLang="zh-CN" err="1"/>
              <a:t>NanJing</a:t>
            </a:r>
            <a:endParaRPr lang="en-US" altLang="zh-CN"/>
          </a:p>
        </p:txBody>
      </p:sp>
    </p:spTree>
    <p:extLst>
      <p:ext uri="{BB962C8B-B14F-4D97-AF65-F5344CB8AC3E}">
        <p14:creationId xmlns:p14="http://schemas.microsoft.com/office/powerpoint/2010/main" val="158900830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6" name="Rectangle 6"/>
          <p:cNvSpPr>
            <a:spLocks noGrp="1" noChangeArrowheads="1"/>
          </p:cNvSpPr>
          <p:nvPr>
            <p:ph type="sldNum" sz="quarter" idx="12"/>
          </p:nvPr>
        </p:nvSpPr>
        <p:spPr>
          <a:ln/>
        </p:spPr>
        <p:txBody>
          <a:bodyPr/>
          <a:lstStyle>
            <a:lvl1pPr>
              <a:defRPr/>
            </a:lvl1pPr>
          </a:lstStyle>
          <a:p>
            <a:pPr>
              <a:defRPr/>
            </a:pPr>
            <a:fld id="{6C9C0E84-91E4-4BB1-8376-3637D88C23F5}" type="slidenum">
              <a:rPr lang="en-US" altLang="zh-CN"/>
              <a:pPr>
                <a:defRPr/>
              </a:pPr>
              <a:t>‹#›</a:t>
            </a:fld>
            <a:endParaRPr lang="en-US" altLang="zh-CN" dirty="0"/>
          </a:p>
        </p:txBody>
      </p:sp>
    </p:spTree>
    <p:extLst>
      <p:ext uri="{BB962C8B-B14F-4D97-AF65-F5344CB8AC3E}">
        <p14:creationId xmlns:p14="http://schemas.microsoft.com/office/powerpoint/2010/main" val="351349331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7" name="Rectangle 6"/>
          <p:cNvSpPr>
            <a:spLocks noGrp="1" noChangeArrowheads="1"/>
          </p:cNvSpPr>
          <p:nvPr>
            <p:ph type="sldNum" sz="quarter" idx="12"/>
          </p:nvPr>
        </p:nvSpPr>
        <p:spPr>
          <a:ln/>
        </p:spPr>
        <p:txBody>
          <a:bodyPr/>
          <a:lstStyle>
            <a:lvl1pPr>
              <a:defRPr/>
            </a:lvl1pPr>
          </a:lstStyle>
          <a:p>
            <a:pPr>
              <a:defRPr/>
            </a:pPr>
            <a:fld id="{A83DE8F5-6299-49DB-B9BE-E572598AEE84}" type="slidenum">
              <a:rPr lang="en-US" altLang="zh-CN"/>
              <a:pPr>
                <a:defRPr/>
              </a:pPr>
              <a:t>‹#›</a:t>
            </a:fld>
            <a:endParaRPr lang="en-US" altLang="zh-CN" dirty="0"/>
          </a:p>
        </p:txBody>
      </p:sp>
    </p:spTree>
    <p:extLst>
      <p:ext uri="{BB962C8B-B14F-4D97-AF65-F5344CB8AC3E}">
        <p14:creationId xmlns:p14="http://schemas.microsoft.com/office/powerpoint/2010/main" val="419529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9" name="Rectangle 6"/>
          <p:cNvSpPr>
            <a:spLocks noGrp="1" noChangeArrowheads="1"/>
          </p:cNvSpPr>
          <p:nvPr>
            <p:ph type="sldNum" sz="quarter" idx="12"/>
          </p:nvPr>
        </p:nvSpPr>
        <p:spPr>
          <a:ln/>
        </p:spPr>
        <p:txBody>
          <a:bodyPr/>
          <a:lstStyle>
            <a:lvl1pPr>
              <a:defRPr/>
            </a:lvl1pPr>
          </a:lstStyle>
          <a:p>
            <a:pPr>
              <a:defRPr/>
            </a:pPr>
            <a:fld id="{330CE0CA-88AF-43E9-8489-F3FF6DD678F6}" type="slidenum">
              <a:rPr lang="en-US" altLang="zh-CN"/>
              <a:pPr>
                <a:defRPr/>
              </a:pPr>
              <a:t>‹#›</a:t>
            </a:fld>
            <a:endParaRPr lang="en-US" altLang="zh-CN" dirty="0"/>
          </a:p>
        </p:txBody>
      </p:sp>
    </p:spTree>
    <p:extLst>
      <p:ext uri="{BB962C8B-B14F-4D97-AF65-F5344CB8AC3E}">
        <p14:creationId xmlns:p14="http://schemas.microsoft.com/office/powerpoint/2010/main" val="38490496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5" name="Rectangle 6"/>
          <p:cNvSpPr>
            <a:spLocks noGrp="1" noChangeArrowheads="1"/>
          </p:cNvSpPr>
          <p:nvPr>
            <p:ph type="sldNum" sz="quarter" idx="12"/>
          </p:nvPr>
        </p:nvSpPr>
        <p:spPr>
          <a:ln/>
        </p:spPr>
        <p:txBody>
          <a:bodyPr/>
          <a:lstStyle>
            <a:lvl1pPr>
              <a:defRPr/>
            </a:lvl1pPr>
          </a:lstStyle>
          <a:p>
            <a:pPr>
              <a:defRPr/>
            </a:pPr>
            <a:fld id="{DC04D7B5-5131-4393-A656-FF393933FDD0}" type="slidenum">
              <a:rPr lang="en-US" altLang="zh-CN"/>
              <a:pPr>
                <a:defRPr/>
              </a:pPr>
              <a:t>‹#›</a:t>
            </a:fld>
            <a:endParaRPr lang="en-US" altLang="zh-CN" dirty="0"/>
          </a:p>
        </p:txBody>
      </p:sp>
    </p:spTree>
    <p:extLst>
      <p:ext uri="{BB962C8B-B14F-4D97-AF65-F5344CB8AC3E}">
        <p14:creationId xmlns:p14="http://schemas.microsoft.com/office/powerpoint/2010/main" val="340586298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4" name="Rectangle 6"/>
          <p:cNvSpPr>
            <a:spLocks noGrp="1" noChangeArrowheads="1"/>
          </p:cNvSpPr>
          <p:nvPr>
            <p:ph type="sldNum" sz="quarter" idx="12"/>
          </p:nvPr>
        </p:nvSpPr>
        <p:spPr>
          <a:ln/>
        </p:spPr>
        <p:txBody>
          <a:bodyPr/>
          <a:lstStyle>
            <a:lvl1pPr>
              <a:defRPr/>
            </a:lvl1pPr>
          </a:lstStyle>
          <a:p>
            <a:pPr>
              <a:defRPr/>
            </a:pPr>
            <a:fld id="{AEB0DE2D-B292-4DD5-9B0B-C215C6E36C94}" type="slidenum">
              <a:rPr lang="en-US" altLang="zh-CN"/>
              <a:pPr>
                <a:defRPr/>
              </a:pPr>
              <a:t>‹#›</a:t>
            </a:fld>
            <a:endParaRPr lang="en-US" altLang="zh-CN" dirty="0"/>
          </a:p>
        </p:txBody>
      </p:sp>
    </p:spTree>
    <p:extLst>
      <p:ext uri="{BB962C8B-B14F-4D97-AF65-F5344CB8AC3E}">
        <p14:creationId xmlns:p14="http://schemas.microsoft.com/office/powerpoint/2010/main" val="37538543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2009.08.31</a:t>
            </a: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CSWS 2009, NanJing</a:t>
            </a:r>
          </a:p>
        </p:txBody>
      </p:sp>
      <p:sp>
        <p:nvSpPr>
          <p:cNvPr id="7" name="Rectangle 6"/>
          <p:cNvSpPr>
            <a:spLocks noGrp="1" noChangeArrowheads="1"/>
          </p:cNvSpPr>
          <p:nvPr>
            <p:ph type="sldNum" sz="quarter" idx="12"/>
          </p:nvPr>
        </p:nvSpPr>
        <p:spPr>
          <a:ln/>
        </p:spPr>
        <p:txBody>
          <a:bodyPr/>
          <a:lstStyle>
            <a:lvl1pPr>
              <a:defRPr/>
            </a:lvl1pPr>
          </a:lstStyle>
          <a:p>
            <a:pPr>
              <a:defRPr/>
            </a:pPr>
            <a:fld id="{4198AB22-CB90-4F06-80DD-7CEC432CB201}" type="slidenum">
              <a:rPr lang="en-US" altLang="zh-CN"/>
              <a:pPr>
                <a:defRPr/>
              </a:pPr>
              <a:t>‹#›</a:t>
            </a:fld>
            <a:endParaRPr lang="en-US" altLang="zh-CN" dirty="0"/>
          </a:p>
        </p:txBody>
      </p:sp>
    </p:spTree>
    <p:extLst>
      <p:ext uri="{BB962C8B-B14F-4D97-AF65-F5344CB8AC3E}">
        <p14:creationId xmlns:p14="http://schemas.microsoft.com/office/powerpoint/2010/main" val="363751817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15"/>
          <p:cNvSpPr>
            <a:spLocks/>
          </p:cNvSpPr>
          <p:nvPr/>
        </p:nvSpPr>
        <p:spPr bwMode="gray">
          <a:xfrm>
            <a:off x="-9525" y="344488"/>
            <a:ext cx="8194675" cy="6334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7" name="Group 16"/>
          <p:cNvGrpSpPr>
            <a:grpSpLocks/>
          </p:cNvGrpSpPr>
          <p:nvPr/>
        </p:nvGrpSpPr>
        <p:grpSpPr bwMode="auto">
          <a:xfrm>
            <a:off x="8153400" y="0"/>
            <a:ext cx="990600" cy="6858000"/>
            <a:chOff x="5040" y="0"/>
            <a:chExt cx="720" cy="4320"/>
          </a:xfrm>
        </p:grpSpPr>
        <p:sp>
          <p:nvSpPr>
            <p:cNvPr id="1040" name="Rectangle 17"/>
            <p:cNvSpPr>
              <a:spLocks noChangeArrowheads="1"/>
            </p:cNvSpPr>
            <p:nvPr/>
          </p:nvSpPr>
          <p:spPr bwMode="gray">
            <a:xfrm>
              <a:off x="5042" y="0"/>
              <a:ext cx="718" cy="4320"/>
            </a:xfrm>
            <a:prstGeom prst="rect">
              <a:avLst/>
            </a:prstGeom>
            <a:solidFill>
              <a:schemeClr val="folHlink">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1041" name="Rectangle 18"/>
            <p:cNvSpPr>
              <a:spLocks noChangeArrowheads="1"/>
            </p:cNvSpPr>
            <p:nvPr/>
          </p:nvSpPr>
          <p:spPr bwMode="gray">
            <a:xfrm>
              <a:off x="5040" y="219"/>
              <a:ext cx="720" cy="39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grpSp>
      <p:sp>
        <p:nvSpPr>
          <p:cNvPr id="1028"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1029"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1030"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1031"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r>
              <a:rPr lang="en-US" altLang="zh-CN"/>
              <a:t>2009.08.31</a:t>
            </a:r>
            <a:endParaRPr lang="zh-CN" altLang="zh-CN"/>
          </a:p>
        </p:txBody>
      </p:sp>
      <p:sp>
        <p:nvSpPr>
          <p:cNvPr id="3"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mn-lt"/>
                <a:ea typeface="宋体" charset="-122"/>
              </a:defRPr>
            </a:lvl1pPr>
          </a:lstStyle>
          <a:p>
            <a:pPr>
              <a:defRPr/>
            </a:pPr>
            <a:r>
              <a:rPr lang="en-US" altLang="zh-CN"/>
              <a:t>CSWS 2009, NanJing</a:t>
            </a:r>
          </a:p>
        </p:txBody>
      </p:sp>
      <p:sp>
        <p:nvSpPr>
          <p:cNvPr id="4" name="Rectangle 6"/>
          <p:cNvSpPr>
            <a:spLocks noGrp="1" noChangeArrowheads="1"/>
          </p:cNvSpPr>
          <p:nvPr>
            <p:ph type="sldNum" sz="quarter" idx="4"/>
          </p:nvPr>
        </p:nvSpPr>
        <p:spPr bwMode="auto">
          <a:xfrm>
            <a:off x="8286750" y="6386513"/>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solidFill>
                  <a:schemeClr val="bg1"/>
                </a:solidFill>
                <a:latin typeface="+mn-lt"/>
                <a:ea typeface="宋体" charset="-122"/>
              </a:defRPr>
            </a:lvl1pPr>
          </a:lstStyle>
          <a:p>
            <a:pPr>
              <a:defRPr/>
            </a:pPr>
            <a:fld id="{94DA8CF0-E2C3-4F2F-A481-50EAFAA830D4}" type="slidenum">
              <a:rPr lang="en-US" altLang="zh-CN"/>
              <a:pPr>
                <a:defRPr/>
              </a:pPr>
              <a:t>‹#›</a:t>
            </a:fld>
            <a:endParaRPr lang="en-US" altLang="zh-CN" dirty="0"/>
          </a:p>
        </p:txBody>
      </p:sp>
      <p:grpSp>
        <p:nvGrpSpPr>
          <p:cNvPr id="1035" name="Group 22"/>
          <p:cNvGrpSpPr>
            <a:grpSpLocks/>
          </p:cNvGrpSpPr>
          <p:nvPr/>
        </p:nvGrpSpPr>
        <p:grpSpPr bwMode="auto">
          <a:xfrm>
            <a:off x="152400" y="228600"/>
            <a:ext cx="838200" cy="838200"/>
            <a:chOff x="18" y="144"/>
            <a:chExt cx="510" cy="480"/>
          </a:xfrm>
        </p:grpSpPr>
        <p:sp>
          <p:nvSpPr>
            <p:cNvPr id="103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103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103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grpSp>
      <p:sp>
        <p:nvSpPr>
          <p:cNvPr id="1036" name="Rectangle 2"/>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Tree>
  </p:cSld>
  <p:clrMap bg1="lt1" tx1="dk1" bg2="lt2" tx2="dk2" accent1="accent1" accent2="accent2" accent3="accent3" accent4="accent4" accent5="accent5" accent6="accent6" hlink="hlink" folHlink="folHlink"/>
  <p:sldLayoutIdLst>
    <p:sldLayoutId id="2147484639" r:id="rId1"/>
    <p:sldLayoutId id="2147484640" r:id="rId2"/>
    <p:sldLayoutId id="2147484641" r:id="rId3"/>
    <p:sldLayoutId id="2147484628" r:id="rId4"/>
    <p:sldLayoutId id="2147484629" r:id="rId5"/>
    <p:sldLayoutId id="2147484630" r:id="rId6"/>
    <p:sldLayoutId id="2147484631" r:id="rId7"/>
    <p:sldLayoutId id="2147484632" r:id="rId8"/>
    <p:sldLayoutId id="2147484633" r:id="rId9"/>
    <p:sldLayoutId id="2147484634" r:id="rId10"/>
    <p:sldLayoutId id="2147484635" r:id="rId11"/>
    <p:sldLayoutId id="2147484636" r:id="rId12"/>
    <p:sldLayoutId id="2147484637" r:id="rId13"/>
    <p:sldLayoutId id="2147484638" r:id="rId14"/>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3175" y="1019175"/>
            <a:ext cx="9144000" cy="1012825"/>
          </a:xfrm>
        </p:spPr>
        <p:txBody>
          <a:bodyPr/>
          <a:lstStyle/>
          <a:p>
            <a:pPr fontAlgn="ctr"/>
            <a:r>
              <a:rPr lang="en-US" altLang="zh-CN" sz="4000" smtClean="0">
                <a:solidFill>
                  <a:srgbClr val="002060"/>
                </a:solidFill>
                <a:latin typeface="微软雅黑" panose="020B0503020204020204" pitchFamily="34" charset="-122"/>
                <a:ea typeface="微软雅黑" panose="020B0503020204020204" pitchFamily="34" charset="-122"/>
              </a:rPr>
              <a:t>DirectX</a:t>
            </a:r>
            <a:r>
              <a:rPr lang="zh-CN" altLang="en-US" sz="4000" smtClean="0">
                <a:solidFill>
                  <a:srgbClr val="002060"/>
                </a:solidFill>
                <a:latin typeface="微软雅黑" panose="020B0503020204020204" pitchFamily="34" charset="-122"/>
                <a:ea typeface="微软雅黑" panose="020B0503020204020204" pitchFamily="34" charset="-122"/>
              </a:rPr>
              <a:t>图形程序设计</a:t>
            </a:r>
            <a:endParaRPr lang="en-US" altLang="zh-CN" sz="4000" smtClean="0">
              <a:solidFill>
                <a:srgbClr val="002060"/>
              </a:solidFill>
              <a:latin typeface="微软雅黑" panose="020B0503020204020204" pitchFamily="34" charset="-122"/>
              <a:ea typeface="微软雅黑" panose="020B0503020204020204" pitchFamily="34" charset="-122"/>
            </a:endParaRPr>
          </a:p>
        </p:txBody>
      </p:sp>
      <p:sp>
        <p:nvSpPr>
          <p:cNvPr id="6147" name="Rectangle 3"/>
          <p:cNvSpPr>
            <a:spLocks noGrp="1" noChangeArrowheads="1"/>
          </p:cNvSpPr>
          <p:nvPr>
            <p:ph type="subTitle" idx="1"/>
          </p:nvPr>
        </p:nvSpPr>
        <p:spPr>
          <a:xfrm>
            <a:off x="4211638" y="2935288"/>
            <a:ext cx="1655762" cy="793750"/>
          </a:xfrm>
        </p:spPr>
        <p:txBody>
          <a:bodyPr/>
          <a:lstStyle/>
          <a:p>
            <a:pPr algn="just" eaLnBrk="1" hangingPunct="1">
              <a:lnSpc>
                <a:spcPct val="150000"/>
              </a:lnSpc>
              <a:spcBef>
                <a:spcPct val="0"/>
              </a:spcBef>
            </a:pPr>
            <a:r>
              <a:rPr lang="zh-CN" altLang="en-US" sz="2800" smtClean="0">
                <a:latin typeface="楷体" panose="02010609060101010101" pitchFamily="49" charset="-122"/>
                <a:ea typeface="楷体" panose="02010609060101010101" pitchFamily="49" charset="-122"/>
              </a:rPr>
              <a:t> </a:t>
            </a:r>
            <a:r>
              <a:rPr lang="zh-CN" altLang="en-US" sz="3600" smtClean="0">
                <a:latin typeface="微软雅黑" panose="020B0503020204020204" pitchFamily="34" charset="-122"/>
                <a:ea typeface="微软雅黑" panose="020B0503020204020204" pitchFamily="34" charset="-122"/>
              </a:rPr>
              <a:t>曾 骏</a:t>
            </a:r>
            <a:endParaRPr lang="en-US" altLang="zh-CN" sz="2800" smtClean="0">
              <a:latin typeface="微软雅黑" panose="020B0503020204020204" pitchFamily="34" charset="-122"/>
              <a:ea typeface="微软雅黑" panose="020B0503020204020204" pitchFamily="34" charset="-122"/>
            </a:endParaRPr>
          </a:p>
        </p:txBody>
      </p:sp>
      <p:sp>
        <p:nvSpPr>
          <p:cNvPr id="6148" name="TextBox 4"/>
          <p:cNvSpPr txBox="1">
            <a:spLocks noChangeArrowheads="1"/>
          </p:cNvSpPr>
          <p:nvPr/>
        </p:nvSpPr>
        <p:spPr bwMode="auto">
          <a:xfrm>
            <a:off x="4860032" y="5013325"/>
            <a:ext cx="335369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50000"/>
              </a:lnSpc>
              <a:spcBef>
                <a:spcPct val="0"/>
              </a:spcBef>
              <a:buClrTx/>
              <a:buFontTx/>
              <a:buNone/>
            </a:pPr>
            <a:r>
              <a:rPr lang="zh-CN" altLang="en-US" sz="1800" b="0" dirty="0" smtClean="0">
                <a:latin typeface="微软雅黑" panose="020B0503020204020204" pitchFamily="34" charset="-122"/>
                <a:ea typeface="微软雅黑" panose="020B0503020204020204" pitchFamily="34" charset="-122"/>
              </a:rPr>
              <a:t>重庆大学大数据与软件</a:t>
            </a:r>
            <a:r>
              <a:rPr lang="zh-CN" altLang="en-US" sz="1800" b="0" dirty="0">
                <a:latin typeface="微软雅黑" panose="020B0503020204020204" pitchFamily="34" charset="-122"/>
                <a:ea typeface="微软雅黑" panose="020B0503020204020204" pitchFamily="34" charset="-122"/>
              </a:rPr>
              <a:t>学院</a:t>
            </a:r>
            <a:endParaRPr lang="en-US" altLang="zh-CN" sz="1800" b="0" dirty="0">
              <a:latin typeface="微软雅黑" panose="020B0503020204020204" pitchFamily="34" charset="-122"/>
              <a:ea typeface="微软雅黑" panose="020B0503020204020204" pitchFamily="34" charset="-122"/>
            </a:endParaRPr>
          </a:p>
          <a:p>
            <a:pPr algn="r" eaLnBrk="1" hangingPunct="1">
              <a:lnSpc>
                <a:spcPct val="150000"/>
              </a:lnSpc>
              <a:spcBef>
                <a:spcPct val="0"/>
              </a:spcBef>
              <a:buClrTx/>
              <a:buFontTx/>
              <a:buNone/>
            </a:pPr>
            <a:r>
              <a:rPr lang="en-US" altLang="zh-CN" sz="1800" b="0" dirty="0" smtClean="0">
                <a:latin typeface="微软雅黑" panose="020B0503020204020204" pitchFamily="34" charset="-122"/>
                <a:ea typeface="微软雅黑" panose="020B0503020204020204" pitchFamily="34" charset="-122"/>
              </a:rPr>
              <a:t>2018</a:t>
            </a:r>
            <a:r>
              <a:rPr lang="zh-CN" altLang="en-US" sz="1800" b="0" dirty="0" smtClean="0">
                <a:latin typeface="微软雅黑" panose="020B0503020204020204" pitchFamily="34" charset="-122"/>
                <a:ea typeface="微软雅黑" panose="020B0503020204020204" pitchFamily="34" charset="-122"/>
              </a:rPr>
              <a:t>年</a:t>
            </a:r>
            <a:r>
              <a:rPr lang="en-US" altLang="zh-CN" sz="1800" b="0" dirty="0">
                <a:latin typeface="微软雅黑" panose="020B0503020204020204" pitchFamily="34" charset="-122"/>
                <a:ea typeface="微软雅黑" panose="020B0503020204020204" pitchFamily="34" charset="-122"/>
              </a:rPr>
              <a:t>12</a:t>
            </a:r>
            <a:r>
              <a:rPr lang="zh-CN" altLang="en-US" sz="1800" b="0" dirty="0">
                <a:latin typeface="微软雅黑" panose="020B0503020204020204" pitchFamily="34" charset="-122"/>
                <a:ea typeface="微软雅黑" panose="020B0503020204020204" pitchFamily="34" charset="-122"/>
              </a:rPr>
              <a:t>月</a:t>
            </a:r>
            <a:r>
              <a:rPr lang="en-US" altLang="zh-CN" sz="1800" b="0" dirty="0" smtClean="0">
                <a:latin typeface="微软雅黑" panose="020B0503020204020204" pitchFamily="34" charset="-122"/>
                <a:ea typeface="微软雅黑" panose="020B0503020204020204" pitchFamily="34" charset="-122"/>
              </a:rPr>
              <a:t>26</a:t>
            </a:r>
            <a:r>
              <a:rPr lang="zh-CN" altLang="en-US" sz="1800" b="0" dirty="0" smtClean="0">
                <a:latin typeface="微软雅黑" panose="020B0503020204020204" pitchFamily="34" charset="-122"/>
                <a:ea typeface="微软雅黑" panose="020B0503020204020204" pitchFamily="34" charset="-122"/>
              </a:rPr>
              <a:t>日</a:t>
            </a:r>
            <a:endParaRPr lang="zh-CN" altLang="en-US" sz="1800" b="0" dirty="0">
              <a:latin typeface="微软雅黑" panose="020B0503020204020204" pitchFamily="34" charset="-122"/>
              <a:ea typeface="微软雅黑" panose="020B0503020204020204" pitchFamily="34" charset="-122"/>
            </a:endParaRPr>
          </a:p>
        </p:txBody>
      </p:sp>
      <p:pic>
        <p:nvPicPr>
          <p:cNvPr id="6149" name="Picture 7" descr="C:\Documents and Settings\江枫绰影\桌面\logo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2640013"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利用模板缓存标记镜子区域</a:t>
            </a:r>
            <a:endParaRPr lang="zh-CN" altLang="en-US" smtClean="0">
              <a:ea typeface="宋体" panose="02010600030101010101" pitchFamily="2" charset="-122"/>
            </a:endParaRPr>
          </a:p>
        </p:txBody>
      </p:sp>
      <p:sp>
        <p:nvSpPr>
          <p:cNvPr id="32771" name="内容占位符 2"/>
          <p:cNvSpPr>
            <a:spLocks noGrp="1"/>
          </p:cNvSpPr>
          <p:nvPr>
            <p:ph idx="1"/>
          </p:nvPr>
        </p:nvSpPr>
        <p:spPr>
          <a:xfrm>
            <a:off x="242888" y="987425"/>
            <a:ext cx="8432800" cy="5537200"/>
          </a:xfrm>
        </p:spPr>
        <p:txBody>
          <a:bodyPr/>
          <a:lstStyle/>
          <a:p>
            <a:pPr>
              <a:lnSpc>
                <a:spcPct val="150000"/>
              </a:lnSpc>
              <a:defRPr/>
            </a:pPr>
            <a:r>
              <a:rPr lang="zh-CN" altLang="en-US" sz="2000" b="0" dirty="0" smtClean="0">
                <a:latin typeface="微软雅黑" panose="020B0503020204020204" pitchFamily="34" charset="-122"/>
                <a:ea typeface="微软雅黑" panose="020B0503020204020204" pitchFamily="34" charset="-122"/>
              </a:rPr>
              <a:t>在</a:t>
            </a:r>
            <a:r>
              <a:rPr lang="en-US" altLang="zh-CN" sz="2000" b="0" dirty="0" smtClean="0">
                <a:latin typeface="微软雅黑" panose="020B0503020204020204" pitchFamily="34" charset="-122"/>
                <a:ea typeface="微软雅黑" panose="020B0503020204020204" pitchFamily="34" charset="-122"/>
              </a:rPr>
              <a:t>D3D</a:t>
            </a:r>
            <a:r>
              <a:rPr lang="zh-CN" altLang="en-US" sz="2000" b="0" dirty="0" smtClean="0">
                <a:latin typeface="微软雅黑" panose="020B0503020204020204" pitchFamily="34" charset="-122"/>
                <a:ea typeface="微软雅黑" panose="020B0503020204020204" pitchFamily="34" charset="-122"/>
              </a:rPr>
              <a:t>中可以利用如下代码，标记镜子区域模板值而不绘制镜子</a:t>
            </a:r>
            <a:endParaRPr lang="en-US" altLang="zh-CN" sz="2000" b="0" dirty="0" smtClean="0">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defRPr/>
            </a:pPr>
            <a:r>
              <a:rPr lang="en-US" altLang="zh-CN" sz="1800" dirty="0" smtClean="0">
                <a:solidFill>
                  <a:srgbClr val="00B050"/>
                </a:solidFill>
                <a:latin typeface="+mn-ea"/>
              </a:rPr>
              <a:t>//</a:t>
            </a:r>
            <a:r>
              <a:rPr lang="zh-CN" altLang="en-US" sz="1800" dirty="0" smtClean="0">
                <a:solidFill>
                  <a:srgbClr val="00B050"/>
                </a:solidFill>
                <a:latin typeface="+mn-ea"/>
              </a:rPr>
              <a:t>将深度缓存中模板值标记为</a:t>
            </a:r>
            <a:r>
              <a:rPr lang="en-US" altLang="zh-CN" sz="1800" dirty="0" smtClean="0">
                <a:solidFill>
                  <a:srgbClr val="00B050"/>
                </a:solidFill>
                <a:latin typeface="+mn-ea"/>
              </a:rPr>
              <a:t>1</a:t>
            </a:r>
          </a:p>
          <a:p>
            <a:pPr marL="0" indent="0">
              <a:lnSpc>
                <a:spcPct val="150000"/>
              </a:lnSpc>
              <a:buFont typeface="Wingdings" panose="05000000000000000000" pitchFamily="2" charset="2"/>
              <a:buNone/>
              <a:defRPr/>
            </a:pPr>
            <a:r>
              <a:rPr lang="en-US" altLang="zh-CN" sz="1800" b="0" dirty="0" err="1" smtClean="0"/>
              <a:t>immediateContext</a:t>
            </a:r>
            <a:r>
              <a:rPr lang="en-US" altLang="zh-CN" sz="1800" b="0" dirty="0" smtClean="0"/>
              <a:t>-&gt;</a:t>
            </a:r>
            <a:r>
              <a:rPr lang="en-US" altLang="zh-CN" sz="1800" b="0" dirty="0" err="1"/>
              <a:t>OMSetDepthStencilState</a:t>
            </a:r>
            <a:r>
              <a:rPr lang="en-US" altLang="zh-CN" sz="1800" b="0" dirty="0"/>
              <a:t>(</a:t>
            </a:r>
            <a:r>
              <a:rPr lang="en-US" altLang="zh-CN" sz="1800" b="0" dirty="0" err="1"/>
              <a:t>markMirrorDSS</a:t>
            </a:r>
            <a:r>
              <a:rPr lang="en-US" altLang="zh-CN" sz="1800" b="0" dirty="0" smtClean="0"/>
              <a:t>, </a:t>
            </a:r>
            <a:r>
              <a:rPr lang="en-US" altLang="zh-CN" sz="1800" dirty="0" smtClean="0"/>
              <a:t>0x1</a:t>
            </a:r>
            <a:r>
              <a:rPr lang="en-US" altLang="zh-CN" sz="1800" b="0" dirty="0" smtClean="0"/>
              <a:t>);</a:t>
            </a:r>
          </a:p>
          <a:p>
            <a:pPr marL="0" indent="0">
              <a:lnSpc>
                <a:spcPct val="150000"/>
              </a:lnSpc>
              <a:buFont typeface="Wingdings" panose="05000000000000000000" pitchFamily="2" charset="2"/>
              <a:buNone/>
              <a:defRPr/>
            </a:pPr>
            <a:r>
              <a:rPr lang="en-US" altLang="zh-CN" sz="1800" dirty="0">
                <a:solidFill>
                  <a:srgbClr val="00B050"/>
                </a:solidFill>
                <a:latin typeface="+mn-ea"/>
              </a:rPr>
              <a:t>//</a:t>
            </a:r>
            <a:r>
              <a:rPr lang="zh-CN" altLang="en-US" sz="1800" dirty="0">
                <a:solidFill>
                  <a:srgbClr val="00B050"/>
                </a:solidFill>
                <a:latin typeface="+mn-ea"/>
              </a:rPr>
              <a:t>将模板值写入到镜子区域</a:t>
            </a:r>
            <a:endParaRPr lang="en-US" altLang="zh-CN" sz="1800" dirty="0">
              <a:solidFill>
                <a:srgbClr val="00B050"/>
              </a:solidFill>
              <a:latin typeface="+mn-ea"/>
            </a:endParaRPr>
          </a:p>
          <a:p>
            <a:pPr marL="0" indent="0">
              <a:lnSpc>
                <a:spcPct val="150000"/>
              </a:lnSpc>
              <a:buFont typeface="Wingdings" panose="05000000000000000000" pitchFamily="2" charset="2"/>
              <a:buNone/>
              <a:defRPr/>
            </a:pPr>
            <a:r>
              <a:rPr lang="en-US" altLang="zh-CN" sz="1800" b="0" dirty="0" err="1"/>
              <a:t>immediateContext</a:t>
            </a:r>
            <a:r>
              <a:rPr lang="en-US" altLang="zh-CN" sz="1800" b="0" dirty="0"/>
              <a:t>-&gt;Draw(6, 54</a:t>
            </a:r>
            <a:r>
              <a:rPr lang="en-US" altLang="zh-CN" sz="1800" b="0" dirty="0" smtClean="0"/>
              <a:t>);</a:t>
            </a:r>
          </a:p>
          <a:p>
            <a:pPr marL="0" indent="0">
              <a:lnSpc>
                <a:spcPct val="150000"/>
              </a:lnSpc>
              <a:buFont typeface="Wingdings" panose="05000000000000000000" pitchFamily="2" charset="2"/>
              <a:buNone/>
              <a:defRPr/>
            </a:pPr>
            <a:endParaRPr lang="en-US" altLang="zh-CN" sz="1800" b="0" dirty="0">
              <a:latin typeface="Arial" panose="020B0604020202020204" pitchFamily="34" charset="0"/>
              <a:ea typeface="宋体" panose="02010600030101010101" pitchFamily="2" charset="-122"/>
            </a:endParaRPr>
          </a:p>
          <a:p>
            <a:pPr marL="0" indent="0">
              <a:lnSpc>
                <a:spcPct val="150000"/>
              </a:lnSpc>
              <a:buFont typeface="Wingdings" panose="05000000000000000000" pitchFamily="2" charset="2"/>
              <a:buNone/>
              <a:defRPr/>
            </a:pPr>
            <a:r>
              <a:rPr lang="zh-CN" altLang="en-US" sz="2000" dirty="0" smtClean="0">
                <a:latin typeface="微软雅黑" panose="020B0503020204020204" pitchFamily="34" charset="-122"/>
                <a:ea typeface="微软雅黑" panose="020B0503020204020204" pitchFamily="34" charset="-122"/>
              </a:rPr>
              <a:t>讨论</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如果仅仅采用以上代码标记镜子区域的模板值会有什么效果</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defRPr/>
            </a:pP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提示</a:t>
            </a:r>
            <a:r>
              <a:rPr lang="en-US" altLang="zh-CN" sz="200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虽然后台缓存和模板缓存相互独立，但是</a:t>
            </a:r>
            <a:r>
              <a:rPr lang="en-US" altLang="zh-CN" sz="2000" b="0" dirty="0" smtClean="0">
                <a:latin typeface="微软雅黑" panose="020B0503020204020204" pitchFamily="34" charset="-122"/>
                <a:ea typeface="微软雅黑" panose="020B0503020204020204" pitchFamily="34" charset="-122"/>
              </a:rPr>
              <a:t>Draw()</a:t>
            </a:r>
            <a:r>
              <a:rPr lang="zh-CN" altLang="en-US" sz="2000" b="0" dirty="0" smtClean="0">
                <a:latin typeface="微软雅黑" panose="020B0503020204020204" pitchFamily="34" charset="-122"/>
                <a:ea typeface="微软雅黑" panose="020B0503020204020204" pitchFamily="34" charset="-122"/>
              </a:rPr>
              <a:t>函数会在标记镜子区域的模板值时，将顶点中的颜色信息写入到后台缓存。</a:t>
            </a:r>
            <a:endParaRPr lang="en-US" altLang="zh-CN" sz="2000" b="0" dirty="0" smtClean="0">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defRPr/>
            </a:pPr>
            <a:r>
              <a:rPr lang="zh-CN" altLang="en-US" sz="2000" dirty="0" smtClean="0">
                <a:latin typeface="微软雅黑" panose="020B0503020204020204" pitchFamily="34" charset="-122"/>
                <a:ea typeface="微软雅黑" panose="020B0503020204020204" pitchFamily="34" charset="-122"/>
              </a:rPr>
              <a:t>讨论</a:t>
            </a:r>
            <a:r>
              <a:rPr lang="en-US" altLang="zh-CN" sz="2000" dirty="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：有什么办法在标记模板值时，不把镜子颜色写入到后台缓存呢？</a:t>
            </a:r>
            <a:endParaRPr lang="en-US" altLang="zh-CN" sz="2000" dirty="0" smtClean="0">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defRPr/>
            </a:pP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提示</a:t>
            </a:r>
            <a:r>
              <a:rPr lang="en-US" altLang="zh-CN" sz="2000" dirty="0" smtClean="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可以利用第九章的混合技术实现禁止颜色写入。</a:t>
            </a:r>
            <a:endParaRPr lang="en-US" altLang="zh-CN" sz="2000" b="0" dirty="0">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defRPr/>
            </a:pPr>
            <a:endParaRPr lang="en-US" altLang="zh-CN" sz="2000" b="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None/>
              <a:defRPr/>
            </a:pPr>
            <a:endParaRPr lang="zh-CN" altLang="en-US" sz="1800" dirty="0" smtClean="0">
              <a:latin typeface="Arial" panose="020B0604020202020204" pitchFamily="34" charset="0"/>
              <a:ea typeface="宋体" panose="02010600030101010101" pitchFamily="2" charset="-122"/>
            </a:endParaRPr>
          </a:p>
          <a:p>
            <a:pPr lvl="1">
              <a:defRPr/>
            </a:pPr>
            <a:endParaRPr lang="zh-CN" altLang="en-US" sz="1800" dirty="0" smtClean="0">
              <a:latin typeface="Arial" panose="020B0604020202020204" pitchFamily="34" charset="0"/>
              <a:ea typeface="宋体" panose="02010600030101010101" pitchFamily="2" charset="-122"/>
            </a:endParaRPr>
          </a:p>
          <a:p>
            <a:pPr lvl="1">
              <a:lnSpc>
                <a:spcPct val="150000"/>
              </a:lnSpc>
              <a:defRPr/>
            </a:pPr>
            <a:endParaRPr lang="en-US" altLang="zh-CN" dirty="0" smtClean="0">
              <a:latin typeface="Arial" panose="020B0604020202020204" pitchFamily="34" charset="0"/>
              <a:ea typeface="宋体" panose="02010600030101010101" pitchFamily="2" charset="-122"/>
            </a:endParaRPr>
          </a:p>
        </p:txBody>
      </p:sp>
      <p:sp>
        <p:nvSpPr>
          <p:cNvPr id="18436"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10</a:t>
            </a:r>
            <a:endParaRPr lang="en-US" altLang="zh-CN" sz="1000" b="0" dirty="0">
              <a:solidFill>
                <a:schemeClr val="bg1"/>
              </a:solidFill>
              <a:ea typeface="宋体" panose="02010600030101010101" pitchFamily="2" charset="-122"/>
            </a:endParaRPr>
          </a:p>
        </p:txBody>
      </p:sp>
      <p:sp>
        <p:nvSpPr>
          <p:cNvPr id="2" name="矩形标注 1"/>
          <p:cNvSpPr/>
          <p:nvPr/>
        </p:nvSpPr>
        <p:spPr>
          <a:xfrm>
            <a:off x="7597775" y="1341438"/>
            <a:ext cx="914400" cy="611187"/>
          </a:xfrm>
          <a:prstGeom prst="wedgeRectCallout">
            <a:avLst>
              <a:gd name="adj1" fmla="val -28985"/>
              <a:gd name="adj2" fmla="val 70612"/>
            </a:avLst>
          </a:prstGeom>
        </p:spPr>
        <p:style>
          <a:lnRef idx="3">
            <a:schemeClr val="lt1"/>
          </a:lnRef>
          <a:fillRef idx="1">
            <a:schemeClr val="accent2"/>
          </a:fillRef>
          <a:effectRef idx="1">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dirty="0">
                <a:solidFill>
                  <a:srgbClr val="FFFFFF"/>
                </a:solidFill>
                <a:latin typeface="+mn-ea"/>
              </a:rPr>
              <a:t>模板值</a:t>
            </a:r>
          </a:p>
        </p:txBody>
      </p:sp>
      <p:sp>
        <p:nvSpPr>
          <p:cNvPr id="6" name="矩形标注 5"/>
          <p:cNvSpPr/>
          <p:nvPr/>
        </p:nvSpPr>
        <p:spPr>
          <a:xfrm>
            <a:off x="5867400" y="1341438"/>
            <a:ext cx="1274763" cy="611187"/>
          </a:xfrm>
          <a:prstGeom prst="wedgeRectCallout">
            <a:avLst>
              <a:gd name="adj1" fmla="val -28985"/>
              <a:gd name="adj2" fmla="val 70612"/>
            </a:avLst>
          </a:prstGeom>
        </p:spPr>
        <p:style>
          <a:lnRef idx="3">
            <a:schemeClr val="lt1"/>
          </a:lnRef>
          <a:fillRef idx="1">
            <a:schemeClr val="accent2"/>
          </a:fillRef>
          <a:effectRef idx="1">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dirty="0">
                <a:solidFill>
                  <a:srgbClr val="FFFFFF"/>
                </a:solidFill>
                <a:latin typeface="+mn-ea"/>
              </a:rPr>
              <a:t>深度模板缓存描述</a:t>
            </a:r>
          </a:p>
        </p:txBody>
      </p:sp>
      <p:sp>
        <p:nvSpPr>
          <p:cNvPr id="7" name="矩形标注 6"/>
          <p:cNvSpPr/>
          <p:nvPr/>
        </p:nvSpPr>
        <p:spPr>
          <a:xfrm>
            <a:off x="4316413" y="2420938"/>
            <a:ext cx="1408112" cy="612775"/>
          </a:xfrm>
          <a:prstGeom prst="wedgeRectCallout">
            <a:avLst>
              <a:gd name="adj1" fmla="val -51268"/>
              <a:gd name="adj2" fmla="val 75479"/>
            </a:avLst>
          </a:prstGeom>
        </p:spPr>
        <p:style>
          <a:lnRef idx="3">
            <a:schemeClr val="lt1"/>
          </a:lnRef>
          <a:fillRef idx="1">
            <a:schemeClr val="accent2"/>
          </a:fillRef>
          <a:effectRef idx="1">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dirty="0" smtClean="0">
                <a:solidFill>
                  <a:srgbClr val="FFFFFF"/>
                </a:solidFill>
                <a:latin typeface="+mn-ea"/>
              </a:rPr>
              <a:t>镜子的顶点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利用混合禁止颜色写入</a:t>
            </a:r>
            <a:endParaRPr lang="zh-CN" altLang="en-US" smtClean="0">
              <a:ea typeface="宋体" panose="02010600030101010101" pitchFamily="2" charset="-122"/>
            </a:endParaRPr>
          </a:p>
        </p:txBody>
      </p:sp>
      <p:sp>
        <p:nvSpPr>
          <p:cNvPr id="19459"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11</a:t>
            </a:r>
            <a:endParaRPr lang="en-US" altLang="zh-CN" sz="1000" b="0" dirty="0">
              <a:solidFill>
                <a:schemeClr val="bg1"/>
              </a:solidFill>
              <a:ea typeface="宋体" panose="02010600030101010101" pitchFamily="2" charset="-122"/>
            </a:endParaRPr>
          </a:p>
        </p:txBody>
      </p:sp>
      <p:sp>
        <p:nvSpPr>
          <p:cNvPr id="5" name="内容占位符 2"/>
          <p:cNvSpPr>
            <a:spLocks noGrp="1"/>
          </p:cNvSpPr>
          <p:nvPr>
            <p:ph idx="1"/>
          </p:nvPr>
        </p:nvSpPr>
        <p:spPr>
          <a:xfrm>
            <a:off x="250825" y="1125538"/>
            <a:ext cx="8353425" cy="5400675"/>
          </a:xfrm>
        </p:spPr>
        <p:txBody>
          <a:bodyPr/>
          <a:lstStyle/>
          <a:p>
            <a:pPr>
              <a:lnSpc>
                <a:spcPct val="150000"/>
              </a:lnSpc>
              <a:defRPr/>
            </a:pPr>
            <a:r>
              <a:rPr lang="zh-CN" altLang="en-US" sz="2400" dirty="0" smtClean="0">
                <a:ea typeface="宋体" panose="02010600030101010101" pitchFamily="2" charset="-122"/>
              </a:rPr>
              <a:t>回顾第九章的混合公式</a:t>
            </a:r>
            <a:endParaRPr lang="en-US" altLang="zh-CN" sz="2400" dirty="0" smtClean="0">
              <a:ea typeface="宋体" panose="02010600030101010101" pitchFamily="2" charset="-122"/>
            </a:endParaRPr>
          </a:p>
          <a:p>
            <a:pPr marL="0" indent="0">
              <a:lnSpc>
                <a:spcPct val="150000"/>
              </a:lnSpc>
              <a:buFont typeface="Wingdings" panose="05000000000000000000" pitchFamily="2" charset="2"/>
              <a:buNone/>
              <a:defRPr/>
            </a:pPr>
            <a:r>
              <a:rPr lang="en-US" altLang="zh-CN" sz="2000" i="1" dirty="0" smtClean="0">
                <a:latin typeface="微软雅黑" panose="020B0503020204020204" pitchFamily="34" charset="-122"/>
                <a:ea typeface="微软雅黑" panose="020B0503020204020204" pitchFamily="34" charset="-122"/>
              </a:rPr>
              <a:t>     </a:t>
            </a:r>
            <a:r>
              <a:rPr lang="en-US" altLang="zh-CN" sz="2400" i="1" dirty="0" smtClean="0">
                <a:latin typeface="微软雅黑" panose="020B0503020204020204" pitchFamily="34" charset="-122"/>
                <a:ea typeface="微软雅黑" panose="020B0503020204020204" pitchFamily="34" charset="-122"/>
              </a:rPr>
              <a:t>C</a:t>
            </a:r>
            <a:r>
              <a:rPr lang="en-US" altLang="zh-CN" sz="2400" dirty="0" smtClean="0">
                <a:latin typeface="微软雅黑" panose="020B0503020204020204" pitchFamily="34" charset="-122"/>
                <a:ea typeface="微软雅黑" panose="020B0503020204020204" pitchFamily="34" charset="-122"/>
              </a:rPr>
              <a:t> = </a:t>
            </a:r>
            <a:r>
              <a:rPr lang="en-US" altLang="zh-CN" sz="2400" i="1" dirty="0" err="1" smtClean="0">
                <a:latin typeface="微软雅黑" panose="020B0503020204020204" pitchFamily="34" charset="-122"/>
                <a:ea typeface="微软雅黑" panose="020B0503020204020204" pitchFamily="34" charset="-122"/>
              </a:rPr>
              <a:t>C</a:t>
            </a:r>
            <a:r>
              <a:rPr lang="en-US" altLang="zh-CN" sz="1800" dirty="0" err="1" smtClean="0">
                <a:latin typeface="微软雅黑" panose="020B0503020204020204" pitchFamily="34" charset="-122"/>
                <a:ea typeface="微软雅黑" panose="020B0503020204020204" pitchFamily="34" charset="-122"/>
              </a:rPr>
              <a:t>src</a:t>
            </a:r>
            <a:r>
              <a:rPr lang="en-US" altLang="zh-CN" sz="2400" dirty="0" smtClean="0">
                <a:latin typeface="微软雅黑" panose="020B0503020204020204" pitchFamily="34" charset="-122"/>
                <a:ea typeface="微软雅黑" panose="020B0503020204020204" pitchFamily="34" charset="-122"/>
              </a:rPr>
              <a:t> X </a:t>
            </a:r>
            <a:r>
              <a:rPr lang="en-US" altLang="zh-CN" sz="2400" i="1" dirty="0" err="1" smtClean="0">
                <a:latin typeface="微软雅黑" panose="020B0503020204020204" pitchFamily="34" charset="-122"/>
                <a:ea typeface="微软雅黑" panose="020B0503020204020204" pitchFamily="34" charset="-122"/>
              </a:rPr>
              <a:t>F</a:t>
            </a:r>
            <a:r>
              <a:rPr lang="en-US" altLang="zh-CN" sz="1800" dirty="0" err="1" smtClean="0">
                <a:latin typeface="微软雅黑" panose="020B0503020204020204" pitchFamily="34" charset="-122"/>
                <a:ea typeface="微软雅黑" panose="020B0503020204020204" pitchFamily="34" charset="-122"/>
              </a:rPr>
              <a:t>src</a:t>
            </a:r>
            <a:r>
              <a:rPr lang="en-US" altLang="zh-CN" sz="2400" dirty="0" smtClean="0">
                <a:latin typeface="微软雅黑" panose="020B0503020204020204" pitchFamily="34" charset="-122"/>
                <a:ea typeface="微软雅黑" panose="020B0503020204020204" pitchFamily="34" charset="-122"/>
              </a:rPr>
              <a:t> OP </a:t>
            </a:r>
            <a:r>
              <a:rPr lang="en-US" altLang="zh-CN" sz="2400" i="1" dirty="0" err="1" smtClean="0">
                <a:latin typeface="微软雅黑" panose="020B0503020204020204" pitchFamily="34" charset="-122"/>
                <a:ea typeface="微软雅黑" panose="020B0503020204020204" pitchFamily="34" charset="-122"/>
              </a:rPr>
              <a:t>C</a:t>
            </a:r>
            <a:r>
              <a:rPr lang="en-US" altLang="zh-CN" sz="1800" dirty="0" err="1" smtClean="0">
                <a:latin typeface="微软雅黑" panose="020B0503020204020204" pitchFamily="34" charset="-122"/>
                <a:ea typeface="微软雅黑" panose="020B0503020204020204" pitchFamily="34" charset="-122"/>
              </a:rPr>
              <a:t>dst</a:t>
            </a:r>
            <a:r>
              <a:rPr lang="en-US" altLang="zh-CN" sz="2400" dirty="0" smtClean="0">
                <a:latin typeface="微软雅黑" panose="020B0503020204020204" pitchFamily="34" charset="-122"/>
                <a:ea typeface="微软雅黑" panose="020B0503020204020204" pitchFamily="34" charset="-122"/>
              </a:rPr>
              <a:t> X </a:t>
            </a:r>
            <a:r>
              <a:rPr lang="en-US" altLang="zh-CN" sz="2400" i="1" dirty="0" err="1" smtClean="0">
                <a:latin typeface="微软雅黑" panose="020B0503020204020204" pitchFamily="34" charset="-122"/>
                <a:ea typeface="微软雅黑" panose="020B0503020204020204" pitchFamily="34" charset="-122"/>
              </a:rPr>
              <a:t>F</a:t>
            </a:r>
            <a:r>
              <a:rPr lang="en-US" altLang="zh-CN" sz="1800" dirty="0" err="1" smtClean="0">
                <a:latin typeface="微软雅黑" panose="020B0503020204020204" pitchFamily="34" charset="-122"/>
                <a:ea typeface="微软雅黑" panose="020B0503020204020204" pitchFamily="34" charset="-122"/>
              </a:rPr>
              <a:t>dst</a:t>
            </a:r>
            <a:endParaRPr lang="en-US" altLang="zh-CN" sz="2000" dirty="0" smtClean="0">
              <a:ea typeface="宋体" panose="02010600030101010101" pitchFamily="2" charset="-122"/>
            </a:endParaRPr>
          </a:p>
          <a:p>
            <a:pPr>
              <a:lnSpc>
                <a:spcPct val="150000"/>
              </a:lnSpc>
              <a:buFont typeface="Wingdings" panose="05000000000000000000" pitchFamily="2" charset="2"/>
              <a:buNone/>
              <a:defRPr/>
            </a:pPr>
            <a:r>
              <a:rPr lang="zh-CN" altLang="en-US" sz="2000" dirty="0" smtClean="0">
                <a:latin typeface="微软雅黑" panose="020B0503020204020204" pitchFamily="34" charset="-122"/>
                <a:ea typeface="微软雅黑" panose="020B0503020204020204" pitchFamily="34" charset="-122"/>
              </a:rPr>
              <a:t>思考</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：要禁止颜色写入是禁止源颜色，还是目标颜色？</a:t>
            </a:r>
            <a:endParaRPr lang="en-US" altLang="zh-CN" sz="2000" dirty="0" smtClean="0">
              <a:latin typeface="微软雅黑" panose="020B0503020204020204" pitchFamily="34" charset="-122"/>
              <a:ea typeface="微软雅黑" panose="020B0503020204020204" pitchFamily="34" charset="-122"/>
            </a:endParaRPr>
          </a:p>
          <a:p>
            <a:pPr marL="0">
              <a:lnSpc>
                <a:spcPct val="150000"/>
              </a:lnSpc>
              <a:buFont typeface="Wingdings" panose="05000000000000000000" pitchFamily="2" charset="2"/>
              <a:buNone/>
              <a:defRPr/>
            </a:pP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提示</a:t>
            </a: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源颜色是即将绘制的像素颜色，而目标颜色是该像素点已经存在于后台缓存的颜色。所以应该是</a:t>
            </a:r>
            <a:r>
              <a:rPr lang="zh-CN" altLang="en-US" sz="2000" dirty="0" smtClean="0">
                <a:solidFill>
                  <a:srgbClr val="FF0000"/>
                </a:solidFill>
                <a:latin typeface="微软雅黑" panose="020B0503020204020204" pitchFamily="34" charset="-122"/>
                <a:ea typeface="微软雅黑" panose="020B0503020204020204" pitchFamily="34" charset="-122"/>
              </a:rPr>
              <a:t>禁止源颜色的写入</a:t>
            </a:r>
            <a:r>
              <a:rPr lang="zh-CN" altLang="en-US" sz="2000" b="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defRPr/>
            </a:pPr>
            <a:r>
              <a:rPr lang="zh-CN" altLang="en-US" sz="2000" dirty="0" smtClean="0">
                <a:latin typeface="微软雅黑" panose="020B0503020204020204" pitchFamily="34" charset="-122"/>
                <a:ea typeface="微软雅黑" panose="020B0503020204020204" pitchFamily="34" charset="-122"/>
              </a:rPr>
              <a:t>思考</a:t>
            </a:r>
            <a:r>
              <a:rPr lang="en-US" altLang="zh-CN" sz="2000" dirty="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：应该选取哪个混合因子和混合操作符？</a:t>
            </a:r>
            <a:endParaRPr lang="en-US" altLang="zh-CN" sz="2000" dirty="0" smtClean="0">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defRPr/>
            </a:pP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提示</a:t>
            </a: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禁止源颜色写入，那么混合后源颜色应该为（</a:t>
            </a:r>
            <a:r>
              <a:rPr lang="en-US" altLang="zh-CN" sz="2000" b="0" dirty="0" smtClean="0">
                <a:latin typeface="微软雅黑" panose="020B0503020204020204" pitchFamily="34" charset="-122"/>
                <a:ea typeface="微软雅黑" panose="020B0503020204020204" pitchFamily="34" charset="-122"/>
              </a:rPr>
              <a:t>0,0,0</a:t>
            </a:r>
            <a:r>
              <a:rPr lang="zh-CN" altLang="en-US" sz="2000" b="0" dirty="0" smtClean="0">
                <a:latin typeface="微软雅黑" panose="020B0503020204020204" pitchFamily="34" charset="-122"/>
                <a:ea typeface="微软雅黑" panose="020B0503020204020204" pitchFamily="34" charset="-122"/>
              </a:rPr>
              <a:t>），所以</a:t>
            </a:r>
            <a:r>
              <a:rPr lang="en-US" altLang="zh-CN" sz="2000" b="0" i="1" dirty="0" err="1" smtClean="0">
                <a:latin typeface="微软雅黑" panose="020B0503020204020204" pitchFamily="34" charset="-122"/>
                <a:ea typeface="微软雅黑" panose="020B0503020204020204" pitchFamily="34" charset="-122"/>
              </a:rPr>
              <a:t>F</a:t>
            </a:r>
            <a:r>
              <a:rPr lang="en-US" altLang="zh-CN" sz="1600" b="0" dirty="0" err="1" smtClean="0">
                <a:latin typeface="微软雅黑" panose="020B0503020204020204" pitchFamily="34" charset="-122"/>
                <a:ea typeface="微软雅黑" panose="020B0503020204020204" pitchFamily="34" charset="-122"/>
              </a:rPr>
              <a:t>src</a:t>
            </a:r>
            <a:r>
              <a:rPr lang="zh-CN" altLang="en-US" sz="2000" b="0" dirty="0" smtClean="0">
                <a:latin typeface="微软雅黑" panose="020B0503020204020204" pitchFamily="34" charset="-122"/>
                <a:ea typeface="微软雅黑" panose="020B0503020204020204" pitchFamily="34" charset="-122"/>
              </a:rPr>
              <a:t>应为</a:t>
            </a:r>
            <a:r>
              <a:rPr lang="en-US" altLang="zh-CN" sz="2000" dirty="0" smtClean="0">
                <a:solidFill>
                  <a:srgbClr val="FF0000"/>
                </a:solidFill>
                <a:latin typeface="微软雅黑" panose="020B0503020204020204" pitchFamily="34" charset="-122"/>
                <a:ea typeface="微软雅黑" panose="020B0503020204020204" pitchFamily="34" charset="-122"/>
              </a:rPr>
              <a:t>D3D11_BLEND_ZERO</a:t>
            </a:r>
            <a:r>
              <a:rPr lang="zh-CN" altLang="en-US" sz="2000" b="0" dirty="0" smtClean="0">
                <a:latin typeface="微软雅黑" panose="020B0503020204020204" pitchFamily="34" charset="-122"/>
                <a:ea typeface="微软雅黑" panose="020B0503020204020204" pitchFamily="34" charset="-122"/>
              </a:rPr>
              <a:t>；而目标颜色不变，所以</a:t>
            </a:r>
            <a:r>
              <a:rPr lang="en-US" altLang="zh-CN" sz="2000" b="0" i="1" dirty="0" err="1" smtClean="0">
                <a:latin typeface="微软雅黑" panose="020B0503020204020204" pitchFamily="34" charset="-122"/>
                <a:ea typeface="微软雅黑" panose="020B0503020204020204" pitchFamily="34" charset="-122"/>
              </a:rPr>
              <a:t>F</a:t>
            </a:r>
            <a:r>
              <a:rPr lang="en-US" altLang="zh-CN" sz="1600" b="0" dirty="0" err="1" smtClean="0">
                <a:latin typeface="微软雅黑" panose="020B0503020204020204" pitchFamily="34" charset="-122"/>
                <a:ea typeface="微软雅黑" panose="020B0503020204020204" pitchFamily="34" charset="-122"/>
              </a:rPr>
              <a:t>dst</a:t>
            </a:r>
            <a:r>
              <a:rPr lang="zh-CN" altLang="en-US" sz="2000" b="0" dirty="0" smtClean="0">
                <a:latin typeface="微软雅黑" panose="020B0503020204020204" pitchFamily="34" charset="-122"/>
                <a:ea typeface="微软雅黑" panose="020B0503020204020204" pitchFamily="34" charset="-122"/>
              </a:rPr>
              <a:t>应为</a:t>
            </a:r>
            <a:r>
              <a:rPr lang="en-US" altLang="zh-CN" sz="2000" dirty="0" smtClean="0">
                <a:solidFill>
                  <a:srgbClr val="FF0000"/>
                </a:solidFill>
                <a:latin typeface="微软雅黑" panose="020B0503020204020204" pitchFamily="34" charset="-122"/>
                <a:ea typeface="微软雅黑" panose="020B0503020204020204" pitchFamily="34" charset="-122"/>
              </a:rPr>
              <a:t>D3D11_BLEND_ONE</a:t>
            </a:r>
            <a:r>
              <a:rPr lang="zh-CN" altLang="en-US" sz="2000" b="0" dirty="0" smtClean="0">
                <a:latin typeface="微软雅黑" panose="020B0503020204020204" pitchFamily="34" charset="-122"/>
                <a:ea typeface="微软雅黑" panose="020B0503020204020204" pitchFamily="34" charset="-122"/>
              </a:rPr>
              <a:t>；操作符应该是</a:t>
            </a:r>
            <a:r>
              <a:rPr lang="en-US" altLang="zh-CN" sz="2000" dirty="0" smtClean="0">
                <a:solidFill>
                  <a:srgbClr val="FF0000"/>
                </a:solidFill>
                <a:latin typeface="微软雅黑" panose="020B0503020204020204" pitchFamily="34" charset="-122"/>
                <a:ea typeface="微软雅黑" panose="020B0503020204020204" pitchFamily="34" charset="-122"/>
              </a:rPr>
              <a:t>D3D11_BLEND_OP_ADD</a:t>
            </a:r>
            <a:r>
              <a:rPr lang="zh-CN" altLang="en-US" sz="2000" b="0" dirty="0" smtClean="0">
                <a:latin typeface="微软雅黑" panose="020B0503020204020204" pitchFamily="34" charset="-122"/>
                <a:ea typeface="微软雅黑" panose="020B0503020204020204" pitchFamily="34" charset="-122"/>
              </a:rPr>
              <a:t>（相加操作）</a:t>
            </a:r>
            <a:endParaRPr lang="en-US" altLang="zh-CN" sz="2000" b="0" dirty="0">
              <a:latin typeface="微软雅黑" panose="020B0503020204020204" pitchFamily="34" charset="-122"/>
              <a:ea typeface="微软雅黑" panose="020B0503020204020204" pitchFamily="34" charset="-122"/>
            </a:endParaRPr>
          </a:p>
          <a:p>
            <a:pPr marL="457200" lvl="1" indent="0">
              <a:lnSpc>
                <a:spcPct val="125000"/>
              </a:lnSpc>
              <a:buFont typeface="Wingdings" panose="05000000000000000000" pitchFamily="2" charset="2"/>
              <a:buNone/>
              <a:defRPr/>
            </a:pPr>
            <a:endParaRPr lang="zh-CN" altLang="en-US" sz="1800" dirty="0" smtClean="0">
              <a:latin typeface="Arial" panose="020B0604020202020204" pitchFamily="34" charset="0"/>
              <a:ea typeface="宋体" panose="02010600030101010101" pitchFamily="2" charset="-122"/>
            </a:endParaRPr>
          </a:p>
          <a:p>
            <a:pPr marL="457200" lvl="1" indent="0">
              <a:defRPr/>
            </a:pPr>
            <a:endParaRPr lang="zh-CN" altLang="en-US" sz="1800" dirty="0" smtClean="0">
              <a:latin typeface="Arial" panose="020B0604020202020204" pitchFamily="34" charset="0"/>
              <a:ea typeface="宋体" panose="02010600030101010101" pitchFamily="2" charset="-122"/>
            </a:endParaRPr>
          </a:p>
          <a:p>
            <a:pPr marL="457200" lvl="1" indent="0">
              <a:lnSpc>
                <a:spcPct val="150000"/>
              </a:lnSpc>
              <a:defRPr/>
            </a:pPr>
            <a:endParaRPr lang="en-US" altLang="zh-CN" dirty="0" smtClean="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latin typeface="+mn-ea"/>
                <a:ea typeface="+mn-ea"/>
              </a:rPr>
              <a:t>模板测试（</a:t>
            </a:r>
            <a:r>
              <a:rPr lang="en-US" altLang="zh-CN" smtClean="0">
                <a:latin typeface="+mn-ea"/>
                <a:ea typeface="+mn-ea"/>
              </a:rPr>
              <a:t>1/3</a:t>
            </a:r>
            <a:r>
              <a:rPr lang="zh-CN" altLang="en-US" smtClean="0">
                <a:latin typeface="+mn-ea"/>
                <a:ea typeface="+mn-ea"/>
              </a:rPr>
              <a:t>）</a:t>
            </a:r>
          </a:p>
        </p:txBody>
      </p:sp>
      <p:sp>
        <p:nvSpPr>
          <p:cNvPr id="32771" name="内容占位符 2"/>
          <p:cNvSpPr>
            <a:spLocks noGrp="1"/>
          </p:cNvSpPr>
          <p:nvPr>
            <p:ph idx="1"/>
          </p:nvPr>
        </p:nvSpPr>
        <p:spPr>
          <a:xfrm>
            <a:off x="250825" y="1125538"/>
            <a:ext cx="8035925" cy="5616575"/>
          </a:xfrm>
        </p:spPr>
        <p:txBody>
          <a:bodyPr/>
          <a:lstStyle/>
          <a:p>
            <a:pPr marL="0" indent="0">
              <a:lnSpc>
                <a:spcPct val="150000"/>
              </a:lnSpc>
              <a:buFont typeface="Wingdings" panose="05000000000000000000" pitchFamily="2" charset="2"/>
              <a:buNone/>
            </a:pPr>
            <a:r>
              <a:rPr lang="zh-CN" altLang="en-US" sz="2000" smtClean="0">
                <a:latin typeface="+mn-ea"/>
              </a:rPr>
              <a:t>思考：当镜子区域的模板缓存被标记后，如何找到这块被标记的区域呢？</a:t>
            </a:r>
            <a:endParaRPr lang="en-US" altLang="zh-CN" sz="2000" smtClean="0">
              <a:latin typeface="+mn-ea"/>
            </a:endParaRPr>
          </a:p>
          <a:p>
            <a:pPr marL="0" indent="0">
              <a:lnSpc>
                <a:spcPct val="150000"/>
              </a:lnSpc>
              <a:buFont typeface="Wingdings" panose="05000000000000000000" pitchFamily="2" charset="2"/>
              <a:buNone/>
            </a:pPr>
            <a:r>
              <a:rPr lang="en-US" altLang="zh-CN" sz="2000" b="0" smtClean="0">
                <a:latin typeface="+mn-ea"/>
              </a:rPr>
              <a:t>D3D</a:t>
            </a:r>
            <a:r>
              <a:rPr lang="zh-CN" altLang="zh-CN" sz="2000" b="0" smtClean="0">
                <a:latin typeface="+mn-ea"/>
              </a:rPr>
              <a:t>提供了</a:t>
            </a:r>
            <a:r>
              <a:rPr lang="zh-CN" altLang="zh-CN" sz="2000" smtClean="0">
                <a:solidFill>
                  <a:srgbClr val="FF0000"/>
                </a:solidFill>
                <a:latin typeface="+mn-ea"/>
              </a:rPr>
              <a:t>模板测试</a:t>
            </a:r>
            <a:r>
              <a:rPr lang="zh-CN" altLang="zh-CN" sz="2000" b="0" smtClean="0">
                <a:latin typeface="+mn-ea"/>
              </a:rPr>
              <a:t>来识别标记区域和未标记区域。模板测试</a:t>
            </a:r>
            <a:r>
              <a:rPr lang="zh-CN" altLang="en-US" sz="2000" b="0" smtClean="0">
                <a:latin typeface="+mn-ea"/>
              </a:rPr>
              <a:t>通过</a:t>
            </a:r>
            <a:r>
              <a:rPr lang="zh-CN" altLang="zh-CN" sz="2000" b="0" smtClean="0">
                <a:latin typeface="+mn-ea"/>
              </a:rPr>
              <a:t>指定的</a:t>
            </a:r>
            <a:r>
              <a:rPr lang="zh-CN" altLang="zh-CN" sz="2000" smtClean="0">
                <a:solidFill>
                  <a:srgbClr val="FF0000"/>
                </a:solidFill>
                <a:latin typeface="+mn-ea"/>
              </a:rPr>
              <a:t>参考值</a:t>
            </a:r>
            <a:r>
              <a:rPr lang="zh-CN" altLang="en-US" sz="2000" smtClean="0">
                <a:solidFill>
                  <a:srgbClr val="FF0000"/>
                </a:solidFill>
                <a:latin typeface="+mn-ea"/>
              </a:rPr>
              <a:t>（</a:t>
            </a:r>
            <a:r>
              <a:rPr lang="en-US" altLang="zh-CN" sz="2000" smtClean="0">
                <a:solidFill>
                  <a:srgbClr val="FF0000"/>
                </a:solidFill>
                <a:latin typeface="+mn-ea"/>
              </a:rPr>
              <a:t>StencilRef</a:t>
            </a:r>
            <a:r>
              <a:rPr lang="zh-CN" altLang="en-US" sz="2000" smtClean="0">
                <a:solidFill>
                  <a:srgbClr val="FF0000"/>
                </a:solidFill>
                <a:latin typeface="+mn-ea"/>
              </a:rPr>
              <a:t>）</a:t>
            </a:r>
            <a:r>
              <a:rPr lang="zh-CN" altLang="zh-CN" sz="2000" b="0" smtClean="0">
                <a:latin typeface="+mn-ea"/>
              </a:rPr>
              <a:t>和模板缓存中的</a:t>
            </a:r>
            <a:r>
              <a:rPr lang="zh-CN" altLang="zh-CN" sz="2000" smtClean="0">
                <a:solidFill>
                  <a:srgbClr val="FF0000"/>
                </a:solidFill>
                <a:latin typeface="+mn-ea"/>
              </a:rPr>
              <a:t>模板值</a:t>
            </a:r>
            <a:r>
              <a:rPr lang="zh-CN" altLang="en-US" sz="2000" smtClean="0">
                <a:solidFill>
                  <a:srgbClr val="FF0000"/>
                </a:solidFill>
                <a:latin typeface="+mn-ea"/>
              </a:rPr>
              <a:t>（</a:t>
            </a:r>
            <a:r>
              <a:rPr lang="en-US" altLang="zh-CN" sz="2000" smtClean="0">
                <a:solidFill>
                  <a:srgbClr val="FF0000"/>
                </a:solidFill>
                <a:latin typeface="+mn-ea"/>
              </a:rPr>
              <a:t> Value </a:t>
            </a:r>
            <a:r>
              <a:rPr lang="zh-CN" altLang="en-US" sz="2000" smtClean="0">
                <a:solidFill>
                  <a:srgbClr val="FF0000"/>
                </a:solidFill>
                <a:latin typeface="+mn-ea"/>
              </a:rPr>
              <a:t>）</a:t>
            </a:r>
            <a:r>
              <a:rPr lang="zh-CN" altLang="zh-CN" sz="2000" b="0" smtClean="0">
                <a:latin typeface="+mn-ea"/>
              </a:rPr>
              <a:t>进行比较测试。测试的公式如下：</a:t>
            </a:r>
            <a:endParaRPr lang="en-US" altLang="zh-CN" sz="2000" b="0" smtClean="0">
              <a:latin typeface="+mn-ea"/>
            </a:endParaRPr>
          </a:p>
          <a:p>
            <a:pPr marL="0" indent="0">
              <a:lnSpc>
                <a:spcPct val="150000"/>
              </a:lnSpc>
              <a:buFont typeface="Wingdings" panose="05000000000000000000" pitchFamily="2" charset="2"/>
              <a:buNone/>
            </a:pPr>
            <a:endParaRPr lang="zh-CN" altLang="zh-CN" sz="2000" b="0" smtClean="0">
              <a:latin typeface="+mn-ea"/>
            </a:endParaRPr>
          </a:p>
          <a:p>
            <a:pPr marL="0" indent="0">
              <a:lnSpc>
                <a:spcPct val="150000"/>
              </a:lnSpc>
              <a:buFont typeface="Wingdings" panose="05000000000000000000" pitchFamily="2" charset="2"/>
              <a:buNone/>
            </a:pPr>
            <a:r>
              <a:rPr lang="en-US" altLang="zh-CN" sz="2000" b="0" smtClean="0">
                <a:latin typeface="+mn-ea"/>
              </a:rPr>
              <a:t>if(StencilRef COMPARISON Value)</a:t>
            </a:r>
            <a:endParaRPr lang="zh-CN" altLang="zh-CN" sz="2000" b="0" smtClean="0">
              <a:latin typeface="+mn-ea"/>
            </a:endParaRPr>
          </a:p>
          <a:p>
            <a:pPr marL="0" indent="0">
              <a:lnSpc>
                <a:spcPct val="150000"/>
              </a:lnSpc>
              <a:buFont typeface="Wingdings" panose="05000000000000000000" pitchFamily="2" charset="2"/>
              <a:buNone/>
            </a:pPr>
            <a:r>
              <a:rPr lang="en-US" altLang="zh-CN" sz="2000" b="0" smtClean="0">
                <a:latin typeface="+mn-ea"/>
              </a:rPr>
              <a:t>      </a:t>
            </a:r>
            <a:r>
              <a:rPr lang="zh-CN" altLang="zh-CN" sz="2000" b="0" smtClean="0">
                <a:latin typeface="+mn-ea"/>
              </a:rPr>
              <a:t>通过测试</a:t>
            </a:r>
          </a:p>
          <a:p>
            <a:pPr marL="0" indent="0">
              <a:lnSpc>
                <a:spcPct val="150000"/>
              </a:lnSpc>
              <a:buFont typeface="Wingdings" panose="05000000000000000000" pitchFamily="2" charset="2"/>
              <a:buNone/>
            </a:pPr>
            <a:r>
              <a:rPr lang="en-US" altLang="zh-CN" sz="2000" b="0" smtClean="0">
                <a:latin typeface="+mn-ea"/>
              </a:rPr>
              <a:t>else</a:t>
            </a:r>
            <a:endParaRPr lang="zh-CN" altLang="zh-CN" sz="2000" b="0" smtClean="0">
              <a:latin typeface="+mn-ea"/>
            </a:endParaRPr>
          </a:p>
          <a:p>
            <a:pPr marL="0" indent="0">
              <a:lnSpc>
                <a:spcPct val="150000"/>
              </a:lnSpc>
              <a:buFont typeface="Wingdings" panose="05000000000000000000" pitchFamily="2" charset="2"/>
              <a:buNone/>
            </a:pPr>
            <a:r>
              <a:rPr lang="en-US" altLang="zh-CN" sz="2000" b="0" smtClean="0">
                <a:latin typeface="+mn-ea"/>
              </a:rPr>
              <a:t>      </a:t>
            </a:r>
            <a:r>
              <a:rPr lang="zh-CN" altLang="zh-CN" sz="2000" b="0" smtClean="0">
                <a:latin typeface="+mn-ea"/>
              </a:rPr>
              <a:t>测试不通过</a:t>
            </a:r>
          </a:p>
          <a:p>
            <a:pPr marL="0" indent="0">
              <a:lnSpc>
                <a:spcPct val="150000"/>
              </a:lnSpc>
              <a:buFont typeface="Wingdings" panose="05000000000000000000" pitchFamily="2" charset="2"/>
              <a:buNone/>
            </a:pPr>
            <a:endParaRPr lang="en-US" altLang="zh-CN" sz="1800" smtClean="0">
              <a:latin typeface="+mn-ea"/>
            </a:endParaRPr>
          </a:p>
          <a:p>
            <a:pPr marL="0" indent="0">
              <a:lnSpc>
                <a:spcPct val="150000"/>
              </a:lnSpc>
              <a:buFont typeface="Wingdings" panose="05000000000000000000" pitchFamily="2" charset="2"/>
              <a:buNone/>
            </a:pPr>
            <a:endParaRPr lang="zh-CN" altLang="en-US" sz="1800" smtClean="0">
              <a:latin typeface="+mn-ea"/>
            </a:endParaRPr>
          </a:p>
          <a:p>
            <a:pPr lvl="1"/>
            <a:endParaRPr lang="zh-CN" altLang="en-US" sz="1800" smtClean="0">
              <a:latin typeface="+mn-ea"/>
              <a:ea typeface="+mn-ea"/>
            </a:endParaRPr>
          </a:p>
          <a:p>
            <a:pPr lvl="1">
              <a:lnSpc>
                <a:spcPct val="150000"/>
              </a:lnSpc>
            </a:pPr>
            <a:endParaRPr lang="en-US" altLang="zh-CN" smtClean="0">
              <a:latin typeface="+mn-ea"/>
              <a:ea typeface="+mn-ea"/>
            </a:endParaRPr>
          </a:p>
        </p:txBody>
      </p:sp>
      <p:sp>
        <p:nvSpPr>
          <p:cNvPr id="20484"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defRPr/>
            </a:pPr>
            <a:r>
              <a:rPr lang="en-US" altLang="zh-CN" sz="1000" b="0" dirty="0" smtClean="0">
                <a:solidFill>
                  <a:schemeClr val="bg1"/>
                </a:solidFill>
                <a:latin typeface="+mn-ea"/>
              </a:rPr>
              <a:t>12</a:t>
            </a:r>
          </a:p>
        </p:txBody>
      </p:sp>
      <p:sp>
        <p:nvSpPr>
          <p:cNvPr id="20485" name="文本框 1"/>
          <p:cNvSpPr txBox="1">
            <a:spLocks noChangeArrowheads="1"/>
          </p:cNvSpPr>
          <p:nvPr/>
        </p:nvSpPr>
        <p:spPr bwMode="auto">
          <a:xfrm>
            <a:off x="1042988" y="220503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b="0">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latin typeface="+mn-ea"/>
                <a:ea typeface="+mn-ea"/>
              </a:rPr>
              <a:t>模板测试（</a:t>
            </a:r>
            <a:r>
              <a:rPr lang="en-US" altLang="zh-CN" smtClean="0">
                <a:latin typeface="+mn-ea"/>
                <a:ea typeface="+mn-ea"/>
              </a:rPr>
              <a:t>2/3</a:t>
            </a:r>
            <a:r>
              <a:rPr lang="zh-CN" altLang="en-US" smtClean="0">
                <a:latin typeface="+mn-ea"/>
                <a:ea typeface="+mn-ea"/>
              </a:rPr>
              <a:t>）</a:t>
            </a:r>
          </a:p>
        </p:txBody>
      </p:sp>
      <p:sp>
        <p:nvSpPr>
          <p:cNvPr id="21507" name="内容占位符 2"/>
          <p:cNvSpPr>
            <a:spLocks noGrp="1"/>
          </p:cNvSpPr>
          <p:nvPr>
            <p:ph idx="1"/>
          </p:nvPr>
        </p:nvSpPr>
        <p:spPr>
          <a:xfrm>
            <a:off x="250825" y="1125538"/>
            <a:ext cx="8035925" cy="5616575"/>
          </a:xfrm>
        </p:spPr>
        <p:txBody>
          <a:bodyPr/>
          <a:lstStyle/>
          <a:p>
            <a:pPr marL="0" indent="0">
              <a:lnSpc>
                <a:spcPct val="150000"/>
              </a:lnSpc>
              <a:buFont typeface="Wingdings" panose="05000000000000000000" pitchFamily="2" charset="2"/>
              <a:buNone/>
            </a:pPr>
            <a:r>
              <a:rPr lang="en-US" altLang="zh-CN" sz="2000" b="0" dirty="0" smtClean="0">
                <a:latin typeface="+mn-ea"/>
              </a:rPr>
              <a:t>D3D</a:t>
            </a:r>
            <a:r>
              <a:rPr lang="zh-CN" altLang="en-US" sz="2000" b="0" dirty="0" smtClean="0">
                <a:latin typeface="+mn-ea"/>
              </a:rPr>
              <a:t>中模板测试的</a:t>
            </a:r>
            <a:r>
              <a:rPr lang="zh-CN" altLang="zh-CN" sz="2000" b="0" dirty="0" smtClean="0">
                <a:latin typeface="+mn-ea"/>
              </a:rPr>
              <a:t>比较操作</a:t>
            </a:r>
            <a:r>
              <a:rPr lang="en-US" altLang="zh-CN" sz="2000" b="0" dirty="0" smtClean="0">
                <a:latin typeface="+mn-ea"/>
              </a:rPr>
              <a:t>COMPARISON</a:t>
            </a:r>
            <a:r>
              <a:rPr lang="zh-CN" altLang="zh-CN" sz="2000" b="0" dirty="0" smtClean="0">
                <a:latin typeface="+mn-ea"/>
              </a:rPr>
              <a:t>有以下几种：</a:t>
            </a:r>
          </a:p>
          <a:p>
            <a:pPr marL="381000" lvl="1">
              <a:lnSpc>
                <a:spcPct val="150000"/>
              </a:lnSpc>
            </a:pPr>
            <a:r>
              <a:rPr lang="en-US" altLang="zh-CN" sz="2000" dirty="0" smtClean="0">
                <a:latin typeface="+mn-ea"/>
                <a:ea typeface="+mn-ea"/>
              </a:rPr>
              <a:t>NEVER</a:t>
            </a:r>
            <a:r>
              <a:rPr lang="zh-CN" altLang="zh-CN" sz="2000" dirty="0" smtClean="0">
                <a:latin typeface="+mn-ea"/>
                <a:ea typeface="+mn-ea"/>
              </a:rPr>
              <a:t>：判断操作永远失败，即片段全部不通过模板测试；</a:t>
            </a:r>
            <a:endParaRPr lang="en-US" altLang="zh-CN" sz="2000" dirty="0" smtClean="0">
              <a:latin typeface="+mn-ea"/>
              <a:ea typeface="+mn-ea"/>
            </a:endParaRPr>
          </a:p>
          <a:p>
            <a:pPr marL="381000" lvl="1">
              <a:lnSpc>
                <a:spcPct val="150000"/>
              </a:lnSpc>
            </a:pPr>
            <a:r>
              <a:rPr lang="en-US" altLang="zh-CN" sz="2000" dirty="0" smtClean="0">
                <a:latin typeface="+mn-ea"/>
                <a:ea typeface="+mn-ea"/>
              </a:rPr>
              <a:t>ALWAYS</a:t>
            </a:r>
            <a:r>
              <a:rPr lang="zh-CN" altLang="zh-CN" sz="2000" dirty="0" smtClean="0">
                <a:latin typeface="+mn-ea"/>
                <a:ea typeface="+mn-ea"/>
              </a:rPr>
              <a:t>：永远通过，即不管左右两边的值，恒通过。</a:t>
            </a:r>
          </a:p>
          <a:p>
            <a:pPr marL="381000" lvl="1">
              <a:lnSpc>
                <a:spcPct val="150000"/>
              </a:lnSpc>
            </a:pPr>
            <a:r>
              <a:rPr lang="en-US" altLang="zh-CN" sz="2000" dirty="0" smtClean="0">
                <a:latin typeface="+mn-ea"/>
                <a:ea typeface="+mn-ea"/>
              </a:rPr>
              <a:t>LESS</a:t>
            </a:r>
            <a:r>
              <a:rPr lang="zh-CN" altLang="zh-CN" sz="2000" dirty="0" smtClean="0">
                <a:latin typeface="+mn-ea"/>
                <a:ea typeface="+mn-ea"/>
              </a:rPr>
              <a:t>：该判断为“</a:t>
            </a:r>
            <a:r>
              <a:rPr lang="en-US" altLang="zh-CN" sz="2000" dirty="0" smtClean="0">
                <a:latin typeface="+mn-ea"/>
                <a:ea typeface="+mn-ea"/>
              </a:rPr>
              <a:t>&lt;"</a:t>
            </a:r>
            <a:r>
              <a:rPr lang="zh-CN" altLang="zh-CN" sz="2000" dirty="0" smtClean="0">
                <a:latin typeface="+mn-ea"/>
                <a:ea typeface="+mn-ea"/>
              </a:rPr>
              <a:t>操作，即左边</a:t>
            </a:r>
            <a:r>
              <a:rPr lang="en-US" altLang="zh-CN" sz="2000" dirty="0" smtClean="0">
                <a:latin typeface="+mn-ea"/>
                <a:ea typeface="+mn-ea"/>
              </a:rPr>
              <a:t>&lt;</a:t>
            </a:r>
            <a:r>
              <a:rPr lang="zh-CN" altLang="zh-CN" sz="2000" dirty="0" smtClean="0">
                <a:latin typeface="+mn-ea"/>
                <a:ea typeface="+mn-ea"/>
              </a:rPr>
              <a:t>右边时测试通过；</a:t>
            </a:r>
          </a:p>
          <a:p>
            <a:pPr marL="381000" lvl="1">
              <a:lnSpc>
                <a:spcPct val="150000"/>
              </a:lnSpc>
            </a:pPr>
            <a:r>
              <a:rPr lang="en-US" altLang="zh-CN" sz="2000" dirty="0" smtClean="0">
                <a:latin typeface="+mn-ea"/>
                <a:ea typeface="+mn-ea"/>
              </a:rPr>
              <a:t>EQUAL</a:t>
            </a:r>
            <a:r>
              <a:rPr lang="zh-CN" altLang="zh-CN" sz="2000" dirty="0" smtClean="0">
                <a:latin typeface="+mn-ea"/>
                <a:ea typeface="+mn-ea"/>
              </a:rPr>
              <a:t>：“</a:t>
            </a:r>
            <a:r>
              <a:rPr lang="en-US" altLang="zh-CN" sz="2000" dirty="0" smtClean="0">
                <a:latin typeface="+mn-ea"/>
                <a:ea typeface="+mn-ea"/>
              </a:rPr>
              <a:t>=</a:t>
            </a:r>
            <a:r>
              <a:rPr lang="zh-CN" altLang="zh-CN" sz="2000" dirty="0" smtClean="0">
                <a:latin typeface="+mn-ea"/>
                <a:ea typeface="+mn-ea"/>
              </a:rPr>
              <a:t>”操作，即当左、右两边相等时测试通过；</a:t>
            </a:r>
          </a:p>
          <a:p>
            <a:pPr marL="381000" lvl="1">
              <a:lnSpc>
                <a:spcPct val="150000"/>
              </a:lnSpc>
            </a:pPr>
            <a:r>
              <a:rPr lang="en-US" altLang="zh-CN" sz="2000" dirty="0" smtClean="0">
                <a:latin typeface="+mn-ea"/>
                <a:ea typeface="+mn-ea"/>
              </a:rPr>
              <a:t>LESS_EQUAL</a:t>
            </a:r>
            <a:r>
              <a:rPr lang="zh-CN" altLang="zh-CN" sz="2000" dirty="0" smtClean="0">
                <a:latin typeface="+mn-ea"/>
                <a:ea typeface="+mn-ea"/>
              </a:rPr>
              <a:t>：“</a:t>
            </a:r>
            <a:r>
              <a:rPr lang="en-US" altLang="zh-CN" sz="2000" dirty="0" smtClean="0">
                <a:latin typeface="+mn-ea"/>
                <a:ea typeface="+mn-ea"/>
              </a:rPr>
              <a:t>&lt;="</a:t>
            </a:r>
            <a:r>
              <a:rPr lang="zh-CN" altLang="zh-CN" sz="2000" dirty="0" smtClean="0">
                <a:latin typeface="+mn-ea"/>
                <a:ea typeface="+mn-ea"/>
              </a:rPr>
              <a:t>操作，当左边</a:t>
            </a:r>
            <a:r>
              <a:rPr lang="en-US" altLang="zh-CN" sz="2000" dirty="0" smtClean="0">
                <a:latin typeface="+mn-ea"/>
                <a:ea typeface="+mn-ea"/>
              </a:rPr>
              <a:t>&lt;=</a:t>
            </a:r>
            <a:r>
              <a:rPr lang="zh-CN" altLang="zh-CN" sz="2000" dirty="0" smtClean="0">
                <a:latin typeface="+mn-ea"/>
                <a:ea typeface="+mn-ea"/>
              </a:rPr>
              <a:t>右边时测试通过；</a:t>
            </a:r>
          </a:p>
          <a:p>
            <a:pPr marL="381000" lvl="1">
              <a:lnSpc>
                <a:spcPct val="150000"/>
              </a:lnSpc>
            </a:pPr>
            <a:r>
              <a:rPr lang="en-US" altLang="zh-CN" sz="2000" dirty="0" smtClean="0">
                <a:latin typeface="+mn-ea"/>
                <a:ea typeface="+mn-ea"/>
              </a:rPr>
              <a:t>GREATER</a:t>
            </a:r>
            <a:r>
              <a:rPr lang="zh-CN" altLang="zh-CN" sz="2000" dirty="0" smtClean="0">
                <a:latin typeface="+mn-ea"/>
                <a:ea typeface="+mn-ea"/>
              </a:rPr>
              <a:t>：</a:t>
            </a:r>
            <a:r>
              <a:rPr lang="en-US" altLang="zh-CN" sz="2000" dirty="0" smtClean="0">
                <a:latin typeface="+mn-ea"/>
                <a:ea typeface="+mn-ea"/>
              </a:rPr>
              <a:t>"&gt;"</a:t>
            </a:r>
            <a:r>
              <a:rPr lang="zh-CN" altLang="zh-CN" sz="2000" dirty="0" smtClean="0">
                <a:latin typeface="+mn-ea"/>
                <a:ea typeface="+mn-ea"/>
              </a:rPr>
              <a:t>操作，当左边</a:t>
            </a:r>
            <a:r>
              <a:rPr lang="en-US" altLang="zh-CN" sz="2000" dirty="0" smtClean="0">
                <a:latin typeface="+mn-ea"/>
                <a:ea typeface="+mn-ea"/>
              </a:rPr>
              <a:t>&gt;</a:t>
            </a:r>
            <a:r>
              <a:rPr lang="zh-CN" altLang="zh-CN" sz="2000" dirty="0" smtClean="0">
                <a:latin typeface="+mn-ea"/>
                <a:ea typeface="+mn-ea"/>
              </a:rPr>
              <a:t>右边时测试通过；</a:t>
            </a:r>
          </a:p>
          <a:p>
            <a:pPr marL="381000" lvl="1">
              <a:lnSpc>
                <a:spcPct val="150000"/>
              </a:lnSpc>
            </a:pPr>
            <a:r>
              <a:rPr lang="en-US" altLang="zh-CN" sz="2000" dirty="0" smtClean="0">
                <a:latin typeface="+mn-ea"/>
                <a:ea typeface="+mn-ea"/>
              </a:rPr>
              <a:t>NOT_EQUAL</a:t>
            </a:r>
            <a:r>
              <a:rPr lang="zh-CN" altLang="zh-CN" sz="2000" dirty="0" smtClean="0">
                <a:latin typeface="+mn-ea"/>
                <a:ea typeface="+mn-ea"/>
              </a:rPr>
              <a:t>：</a:t>
            </a:r>
            <a:r>
              <a:rPr lang="en-US" altLang="zh-CN" sz="2000" dirty="0" smtClean="0">
                <a:latin typeface="+mn-ea"/>
                <a:ea typeface="+mn-ea"/>
              </a:rPr>
              <a:t>"!="</a:t>
            </a:r>
            <a:r>
              <a:rPr lang="zh-CN" altLang="zh-CN" sz="2000" dirty="0" smtClean="0">
                <a:latin typeface="+mn-ea"/>
                <a:ea typeface="+mn-ea"/>
              </a:rPr>
              <a:t>操作，当左、右两边不相等时测试通过；</a:t>
            </a:r>
          </a:p>
          <a:p>
            <a:pPr marL="381000" lvl="1">
              <a:lnSpc>
                <a:spcPct val="150000"/>
              </a:lnSpc>
            </a:pPr>
            <a:r>
              <a:rPr lang="en-US" altLang="zh-CN" sz="2000" dirty="0" smtClean="0">
                <a:latin typeface="+mn-ea"/>
                <a:ea typeface="+mn-ea"/>
              </a:rPr>
              <a:t>GREATER_EQUAL</a:t>
            </a:r>
            <a:r>
              <a:rPr lang="zh-CN" altLang="zh-CN" sz="2000" dirty="0" smtClean="0">
                <a:latin typeface="+mn-ea"/>
                <a:ea typeface="+mn-ea"/>
              </a:rPr>
              <a:t>：</a:t>
            </a:r>
            <a:r>
              <a:rPr lang="en-US" altLang="zh-CN" sz="2000" dirty="0" smtClean="0">
                <a:latin typeface="+mn-ea"/>
                <a:ea typeface="+mn-ea"/>
              </a:rPr>
              <a:t>"&gt;="</a:t>
            </a:r>
            <a:r>
              <a:rPr lang="zh-CN" altLang="zh-CN" sz="2000" dirty="0" smtClean="0">
                <a:latin typeface="+mn-ea"/>
                <a:ea typeface="+mn-ea"/>
              </a:rPr>
              <a:t>操作，当左边</a:t>
            </a:r>
            <a:r>
              <a:rPr lang="en-US" altLang="zh-CN" sz="2000" dirty="0" smtClean="0">
                <a:latin typeface="+mn-ea"/>
                <a:ea typeface="+mn-ea"/>
              </a:rPr>
              <a:t>&gt;=</a:t>
            </a:r>
            <a:r>
              <a:rPr lang="zh-CN" altLang="zh-CN" sz="2000" dirty="0" smtClean="0">
                <a:latin typeface="+mn-ea"/>
                <a:ea typeface="+mn-ea"/>
              </a:rPr>
              <a:t>右边时测试通过；</a:t>
            </a:r>
          </a:p>
          <a:p>
            <a:pPr marL="0" indent="0">
              <a:lnSpc>
                <a:spcPct val="150000"/>
              </a:lnSpc>
              <a:buFont typeface="Wingdings" panose="05000000000000000000" pitchFamily="2" charset="2"/>
              <a:buNone/>
            </a:pPr>
            <a:endParaRPr lang="zh-CN" altLang="en-US" sz="2000" b="0" dirty="0" smtClean="0">
              <a:latin typeface="+mn-ea"/>
            </a:endParaRPr>
          </a:p>
          <a:p>
            <a:pPr marL="381000" lvl="1">
              <a:buFont typeface="Wingdings" panose="05000000000000000000" pitchFamily="2" charset="2"/>
              <a:buNone/>
            </a:pPr>
            <a:endParaRPr lang="zh-CN" altLang="en-US" sz="2000" dirty="0" smtClean="0">
              <a:latin typeface="+mn-ea"/>
              <a:ea typeface="+mn-ea"/>
            </a:endParaRPr>
          </a:p>
          <a:p>
            <a:pPr marL="381000" lvl="1">
              <a:lnSpc>
                <a:spcPct val="150000"/>
              </a:lnSpc>
              <a:buFont typeface="Wingdings" panose="05000000000000000000" pitchFamily="2" charset="2"/>
              <a:buNone/>
            </a:pPr>
            <a:endParaRPr lang="en-US" altLang="zh-CN" sz="2000" dirty="0" smtClean="0">
              <a:latin typeface="+mn-ea"/>
              <a:ea typeface="+mn-ea"/>
            </a:endParaRPr>
          </a:p>
        </p:txBody>
      </p:sp>
      <p:sp>
        <p:nvSpPr>
          <p:cNvPr id="21508"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defRPr/>
            </a:pPr>
            <a:r>
              <a:rPr lang="en-US" altLang="zh-CN" sz="1000" b="0" dirty="0" smtClean="0">
                <a:solidFill>
                  <a:schemeClr val="bg1"/>
                </a:solidFill>
                <a:latin typeface="+mn-ea"/>
              </a:rPr>
              <a:t>13</a:t>
            </a:r>
          </a:p>
        </p:txBody>
      </p:sp>
      <p:sp>
        <p:nvSpPr>
          <p:cNvPr id="21509" name="文本框 1"/>
          <p:cNvSpPr txBox="1">
            <a:spLocks noChangeArrowheads="1"/>
          </p:cNvSpPr>
          <p:nvPr/>
        </p:nvSpPr>
        <p:spPr bwMode="auto">
          <a:xfrm>
            <a:off x="1042988" y="220503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b="0">
              <a:latin typeface="+mn-ea"/>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latin typeface="+mn-ea"/>
                <a:ea typeface="+mn-ea"/>
              </a:rPr>
              <a:t>模板测试（</a:t>
            </a:r>
            <a:r>
              <a:rPr lang="en-US" altLang="zh-CN" smtClean="0">
                <a:latin typeface="+mn-ea"/>
                <a:ea typeface="+mn-ea"/>
              </a:rPr>
              <a:t>3/3</a:t>
            </a:r>
            <a:r>
              <a:rPr lang="zh-CN" altLang="en-US" smtClean="0">
                <a:latin typeface="+mn-ea"/>
                <a:ea typeface="+mn-ea"/>
              </a:rPr>
              <a:t>）</a:t>
            </a:r>
          </a:p>
        </p:txBody>
      </p:sp>
      <p:sp>
        <p:nvSpPr>
          <p:cNvPr id="32771" name="内容占位符 2"/>
          <p:cNvSpPr>
            <a:spLocks noGrp="1"/>
          </p:cNvSpPr>
          <p:nvPr>
            <p:ph idx="1"/>
          </p:nvPr>
        </p:nvSpPr>
        <p:spPr>
          <a:xfrm>
            <a:off x="250825" y="1125538"/>
            <a:ext cx="8035925" cy="5616575"/>
          </a:xfrm>
        </p:spPr>
        <p:txBody>
          <a:bodyPr/>
          <a:lstStyle/>
          <a:p>
            <a:pPr marL="0" indent="0">
              <a:lnSpc>
                <a:spcPct val="150000"/>
              </a:lnSpc>
              <a:buFont typeface="Wingdings" panose="05000000000000000000" pitchFamily="2" charset="2"/>
              <a:buNone/>
            </a:pPr>
            <a:r>
              <a:rPr lang="zh-CN" altLang="en-US" sz="2000" b="0" smtClean="0">
                <a:latin typeface="+mn-ea"/>
              </a:rPr>
              <a:t>现在可以利用模板测试来找到被标记的镜子区域：</a:t>
            </a:r>
            <a:endParaRPr lang="en-US" altLang="zh-CN" sz="2000" b="0" smtClean="0">
              <a:latin typeface="+mn-ea"/>
            </a:endParaRPr>
          </a:p>
          <a:p>
            <a:pPr marL="0" indent="0">
              <a:lnSpc>
                <a:spcPct val="150000"/>
              </a:lnSpc>
              <a:buFont typeface="Wingdings" panose="05000000000000000000" pitchFamily="2" charset="2"/>
              <a:buAutoNum type="arabicPeriod"/>
            </a:pPr>
            <a:r>
              <a:rPr lang="zh-CN" altLang="en-US" sz="2000" b="0" smtClean="0">
                <a:latin typeface="+mn-ea"/>
              </a:rPr>
              <a:t>假设镜子区域模板值被标记为</a:t>
            </a:r>
            <a:r>
              <a:rPr lang="en-US" altLang="zh-CN" sz="2000" b="0" smtClean="0">
                <a:latin typeface="+mn-ea"/>
              </a:rPr>
              <a:t>1</a:t>
            </a:r>
            <a:r>
              <a:rPr lang="zh-CN" altLang="en-US" sz="2000" b="0" smtClean="0">
                <a:latin typeface="+mn-ea"/>
              </a:rPr>
              <a:t>，其他区域模板值为</a:t>
            </a:r>
            <a:r>
              <a:rPr lang="en-US" altLang="zh-CN" sz="2000" b="0" smtClean="0">
                <a:latin typeface="+mn-ea"/>
              </a:rPr>
              <a:t>0</a:t>
            </a:r>
            <a:r>
              <a:rPr lang="zh-CN" altLang="en-US" sz="2000" b="0" smtClean="0">
                <a:latin typeface="+mn-ea"/>
              </a:rPr>
              <a:t>；</a:t>
            </a:r>
            <a:endParaRPr lang="en-US" altLang="zh-CN" sz="2000" b="0" smtClean="0">
              <a:latin typeface="+mn-ea"/>
            </a:endParaRPr>
          </a:p>
          <a:p>
            <a:pPr marL="0" indent="0">
              <a:lnSpc>
                <a:spcPct val="150000"/>
              </a:lnSpc>
              <a:buFont typeface="Wingdings" panose="05000000000000000000" pitchFamily="2" charset="2"/>
              <a:buAutoNum type="arabicPeriod"/>
            </a:pPr>
            <a:r>
              <a:rPr lang="zh-CN" altLang="en-US" sz="2000" b="0" smtClean="0">
                <a:latin typeface="+mn-ea"/>
              </a:rPr>
              <a:t>设置参考值</a:t>
            </a:r>
            <a:r>
              <a:rPr lang="en-US" altLang="zh-CN" sz="2000" b="0" smtClean="0">
                <a:latin typeface="+mn-ea"/>
              </a:rPr>
              <a:t>StencilRef</a:t>
            </a:r>
            <a:r>
              <a:rPr lang="zh-CN" altLang="en-US" sz="2000" b="0" smtClean="0">
                <a:latin typeface="+mn-ea"/>
              </a:rPr>
              <a:t>为</a:t>
            </a:r>
            <a:r>
              <a:rPr lang="en-US" altLang="zh-CN" sz="2000" b="0" smtClean="0">
                <a:latin typeface="+mn-ea"/>
              </a:rPr>
              <a:t>1</a:t>
            </a:r>
            <a:r>
              <a:rPr lang="zh-CN" altLang="en-US" sz="2000" b="0" smtClean="0">
                <a:latin typeface="+mn-ea"/>
              </a:rPr>
              <a:t>；</a:t>
            </a:r>
            <a:endParaRPr lang="en-US" altLang="zh-CN" sz="2000" b="0" smtClean="0">
              <a:latin typeface="+mn-ea"/>
            </a:endParaRPr>
          </a:p>
          <a:p>
            <a:pPr marL="0" indent="0">
              <a:lnSpc>
                <a:spcPct val="150000"/>
              </a:lnSpc>
              <a:buFont typeface="Wingdings" panose="05000000000000000000" pitchFamily="2" charset="2"/>
              <a:buAutoNum type="arabicPeriod"/>
            </a:pPr>
            <a:r>
              <a:rPr lang="zh-CN" altLang="en-US" sz="2000" b="0" smtClean="0">
                <a:latin typeface="+mn-ea"/>
              </a:rPr>
              <a:t>设置比较操作</a:t>
            </a:r>
            <a:r>
              <a:rPr lang="en-US" altLang="zh-CN" sz="2000" b="0" smtClean="0">
                <a:latin typeface="+mn-ea"/>
              </a:rPr>
              <a:t>COMPARISON</a:t>
            </a:r>
            <a:r>
              <a:rPr lang="zh-CN" altLang="en-US" sz="2000" b="0" smtClean="0">
                <a:latin typeface="+mn-ea"/>
              </a:rPr>
              <a:t>为</a:t>
            </a:r>
            <a:r>
              <a:rPr lang="en-US" altLang="zh-CN" sz="2000" b="0" smtClean="0">
                <a:latin typeface="+mn-ea"/>
              </a:rPr>
              <a:t>EQUAL</a:t>
            </a:r>
          </a:p>
          <a:p>
            <a:pPr marL="0" indent="0">
              <a:lnSpc>
                <a:spcPct val="150000"/>
              </a:lnSpc>
              <a:buFont typeface="Wingdings" panose="05000000000000000000" pitchFamily="2" charset="2"/>
              <a:buNone/>
            </a:pPr>
            <a:r>
              <a:rPr lang="zh-CN" altLang="en-US" sz="2000" b="0" smtClean="0">
                <a:latin typeface="+mn-ea"/>
              </a:rPr>
              <a:t>那么模板测试如下</a:t>
            </a:r>
          </a:p>
          <a:p>
            <a:pPr marL="0" indent="0">
              <a:lnSpc>
                <a:spcPct val="150000"/>
              </a:lnSpc>
              <a:buFont typeface="Wingdings" panose="05000000000000000000" pitchFamily="2" charset="2"/>
              <a:buNone/>
            </a:pPr>
            <a:r>
              <a:rPr lang="en-US" altLang="zh-CN" sz="2000" b="0" smtClean="0">
                <a:latin typeface="+mn-ea"/>
              </a:rPr>
              <a:t>if(</a:t>
            </a:r>
            <a:r>
              <a:rPr lang="en-US" altLang="zh-CN" sz="2000" smtClean="0">
                <a:solidFill>
                  <a:srgbClr val="FF0000"/>
                </a:solidFill>
                <a:latin typeface="+mn-ea"/>
              </a:rPr>
              <a:t>1</a:t>
            </a:r>
            <a:r>
              <a:rPr lang="en-US" altLang="zh-CN" sz="2000" b="0" smtClean="0">
                <a:latin typeface="+mn-ea"/>
              </a:rPr>
              <a:t> </a:t>
            </a:r>
            <a:r>
              <a:rPr lang="en-US" altLang="zh-CN" sz="2000" smtClean="0">
                <a:solidFill>
                  <a:srgbClr val="FF0000"/>
                </a:solidFill>
                <a:latin typeface="+mn-ea"/>
              </a:rPr>
              <a:t>EQUAL</a:t>
            </a:r>
            <a:r>
              <a:rPr lang="en-US" altLang="zh-CN" sz="2000" b="0" smtClean="0">
                <a:latin typeface="+mn-ea"/>
              </a:rPr>
              <a:t> Value)</a:t>
            </a:r>
            <a:endParaRPr lang="zh-CN" altLang="zh-CN" sz="2000" b="0" smtClean="0">
              <a:latin typeface="+mn-ea"/>
            </a:endParaRPr>
          </a:p>
          <a:p>
            <a:pPr marL="0" indent="0">
              <a:lnSpc>
                <a:spcPct val="150000"/>
              </a:lnSpc>
              <a:buFont typeface="Wingdings" panose="05000000000000000000" pitchFamily="2" charset="2"/>
              <a:buNone/>
            </a:pPr>
            <a:r>
              <a:rPr lang="en-US" altLang="zh-CN" sz="2000" b="0" smtClean="0">
                <a:latin typeface="+mn-ea"/>
              </a:rPr>
              <a:t>      </a:t>
            </a:r>
            <a:r>
              <a:rPr lang="zh-CN" altLang="zh-CN" sz="2000" b="0" smtClean="0">
                <a:latin typeface="+mn-ea"/>
              </a:rPr>
              <a:t>通过测试</a:t>
            </a:r>
          </a:p>
          <a:p>
            <a:pPr marL="0" indent="0">
              <a:lnSpc>
                <a:spcPct val="150000"/>
              </a:lnSpc>
              <a:buFont typeface="Wingdings" panose="05000000000000000000" pitchFamily="2" charset="2"/>
              <a:buNone/>
            </a:pPr>
            <a:r>
              <a:rPr lang="en-US" altLang="zh-CN" sz="2000" b="0" smtClean="0">
                <a:latin typeface="+mn-ea"/>
              </a:rPr>
              <a:t>else</a:t>
            </a:r>
            <a:endParaRPr lang="zh-CN" altLang="zh-CN" sz="2000" b="0" smtClean="0">
              <a:latin typeface="+mn-ea"/>
            </a:endParaRPr>
          </a:p>
          <a:p>
            <a:pPr marL="0" indent="0">
              <a:lnSpc>
                <a:spcPct val="150000"/>
              </a:lnSpc>
              <a:buFont typeface="Wingdings" panose="05000000000000000000" pitchFamily="2" charset="2"/>
              <a:buNone/>
            </a:pPr>
            <a:r>
              <a:rPr lang="en-US" altLang="zh-CN" sz="2000" b="0" smtClean="0">
                <a:latin typeface="+mn-ea"/>
              </a:rPr>
              <a:t>      </a:t>
            </a:r>
            <a:r>
              <a:rPr lang="zh-CN" altLang="zh-CN" sz="2000" b="0" smtClean="0">
                <a:latin typeface="+mn-ea"/>
              </a:rPr>
              <a:t>测试不通过</a:t>
            </a:r>
          </a:p>
          <a:p>
            <a:pPr marL="457200" lvl="1" indent="0">
              <a:buFont typeface="Wingdings" panose="05000000000000000000" pitchFamily="2" charset="2"/>
              <a:buNone/>
            </a:pPr>
            <a:endParaRPr lang="en-US" altLang="zh-CN" sz="2000" smtClean="0">
              <a:latin typeface="+mn-ea"/>
              <a:ea typeface="+mn-ea"/>
            </a:endParaRPr>
          </a:p>
          <a:p>
            <a:pPr marL="457200" lvl="1" indent="0">
              <a:buFont typeface="Wingdings" panose="05000000000000000000" pitchFamily="2" charset="2"/>
              <a:buNone/>
            </a:pPr>
            <a:r>
              <a:rPr lang="zh-CN" altLang="en-US" sz="2000" smtClean="0">
                <a:latin typeface="+mn-ea"/>
                <a:ea typeface="+mn-ea"/>
              </a:rPr>
              <a:t>当模板值（</a:t>
            </a:r>
            <a:r>
              <a:rPr lang="en-US" altLang="zh-CN" sz="2000" smtClean="0">
                <a:latin typeface="+mn-ea"/>
                <a:ea typeface="+mn-ea"/>
              </a:rPr>
              <a:t>Value</a:t>
            </a:r>
            <a:r>
              <a:rPr lang="zh-CN" altLang="en-US" sz="2000" smtClean="0">
                <a:latin typeface="+mn-ea"/>
                <a:ea typeface="+mn-ea"/>
              </a:rPr>
              <a:t>）为</a:t>
            </a:r>
            <a:r>
              <a:rPr lang="en-US" altLang="zh-CN" sz="2000" smtClean="0">
                <a:latin typeface="+mn-ea"/>
                <a:ea typeface="+mn-ea"/>
              </a:rPr>
              <a:t>1</a:t>
            </a:r>
            <a:r>
              <a:rPr lang="zh-CN" altLang="en-US" sz="2000" smtClean="0">
                <a:latin typeface="+mn-ea"/>
                <a:ea typeface="+mn-ea"/>
              </a:rPr>
              <a:t>时则通过测试，否则不通过</a:t>
            </a:r>
          </a:p>
        </p:txBody>
      </p:sp>
      <p:sp>
        <p:nvSpPr>
          <p:cNvPr id="22532"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defRPr/>
            </a:pPr>
            <a:r>
              <a:rPr lang="en-US" altLang="zh-CN" sz="1000" b="0" dirty="0" smtClean="0">
                <a:solidFill>
                  <a:schemeClr val="bg1"/>
                </a:solidFill>
                <a:latin typeface="+mn-ea"/>
              </a:rPr>
              <a:t>14</a:t>
            </a:r>
          </a:p>
        </p:txBody>
      </p:sp>
      <p:sp>
        <p:nvSpPr>
          <p:cNvPr id="22533" name="文本框 1"/>
          <p:cNvSpPr txBox="1">
            <a:spLocks noChangeArrowheads="1"/>
          </p:cNvSpPr>
          <p:nvPr/>
        </p:nvSpPr>
        <p:spPr bwMode="auto">
          <a:xfrm>
            <a:off x="1042988" y="220503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b="0">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77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77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77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77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7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latin typeface="+mn-ea"/>
                <a:ea typeface="+mn-ea"/>
              </a:rPr>
              <a:t>利用模板绘制镜中箱子</a:t>
            </a:r>
          </a:p>
        </p:txBody>
      </p:sp>
      <p:sp>
        <p:nvSpPr>
          <p:cNvPr id="23555" name="内容占位符 2"/>
          <p:cNvSpPr>
            <a:spLocks noGrp="1"/>
          </p:cNvSpPr>
          <p:nvPr>
            <p:ph idx="1"/>
          </p:nvPr>
        </p:nvSpPr>
        <p:spPr>
          <a:xfrm>
            <a:off x="107950" y="1012825"/>
            <a:ext cx="7850188" cy="1624013"/>
          </a:xfrm>
        </p:spPr>
        <p:txBody>
          <a:bodyPr/>
          <a:lstStyle/>
          <a:p>
            <a:pPr marL="0" indent="0">
              <a:lnSpc>
                <a:spcPct val="150000"/>
              </a:lnSpc>
              <a:buFont typeface="Wingdings" panose="05000000000000000000" pitchFamily="2" charset="2"/>
              <a:buNone/>
            </a:pPr>
            <a:r>
              <a:rPr lang="zh-CN" altLang="en-US" sz="2000" smtClean="0">
                <a:latin typeface="+mn-ea"/>
              </a:rPr>
              <a:t>思考：回到本章任务，要利用模板绘制镜中箱子，要如何确定物体的绘制顺序呢？</a:t>
            </a:r>
            <a:endParaRPr lang="en-US" altLang="zh-CN" sz="2000" smtClean="0">
              <a:latin typeface="+mn-ea"/>
            </a:endParaRPr>
          </a:p>
          <a:p>
            <a:pPr marL="0" indent="0">
              <a:lnSpc>
                <a:spcPct val="150000"/>
              </a:lnSpc>
              <a:buFont typeface="Wingdings" panose="05000000000000000000" pitchFamily="2" charset="2"/>
              <a:buNone/>
            </a:pPr>
            <a:r>
              <a:rPr lang="zh-CN" altLang="en-US" sz="2000" b="0" smtClean="0">
                <a:latin typeface="+mn-ea"/>
              </a:rPr>
              <a:t>（</a:t>
            </a:r>
            <a:r>
              <a:rPr lang="en-US" altLang="zh-CN" sz="2000" b="0" smtClean="0">
                <a:latin typeface="+mn-ea"/>
              </a:rPr>
              <a:t>1</a:t>
            </a:r>
            <a:r>
              <a:rPr lang="zh-CN" altLang="en-US" sz="2000" b="0" smtClean="0">
                <a:latin typeface="+mn-ea"/>
              </a:rPr>
              <a:t>）箱子 （</a:t>
            </a:r>
            <a:r>
              <a:rPr lang="en-US" altLang="zh-CN" sz="2000" b="0" smtClean="0">
                <a:latin typeface="+mn-ea"/>
              </a:rPr>
              <a:t>2</a:t>
            </a:r>
            <a:r>
              <a:rPr lang="zh-CN" altLang="en-US" sz="2000" b="0" smtClean="0">
                <a:latin typeface="+mn-ea"/>
              </a:rPr>
              <a:t>）墙和地板 （</a:t>
            </a:r>
            <a:r>
              <a:rPr lang="en-US" altLang="zh-CN" sz="2000" b="0" smtClean="0">
                <a:latin typeface="+mn-ea"/>
              </a:rPr>
              <a:t>3</a:t>
            </a:r>
            <a:r>
              <a:rPr lang="zh-CN" altLang="en-US" sz="2000" b="0" smtClean="0">
                <a:latin typeface="+mn-ea"/>
              </a:rPr>
              <a:t>）镜子 （</a:t>
            </a:r>
            <a:r>
              <a:rPr lang="en-US" altLang="zh-CN" sz="2000" b="0" smtClean="0">
                <a:latin typeface="+mn-ea"/>
              </a:rPr>
              <a:t>4</a:t>
            </a:r>
            <a:r>
              <a:rPr lang="zh-CN" altLang="en-US" sz="2000" b="0" smtClean="0">
                <a:latin typeface="+mn-ea"/>
              </a:rPr>
              <a:t>）镜中箱子和地板</a:t>
            </a:r>
            <a:endParaRPr lang="en-US" altLang="zh-CN" sz="2000" b="0" smtClean="0">
              <a:latin typeface="+mn-ea"/>
            </a:endParaRPr>
          </a:p>
          <a:p>
            <a:pPr marL="457200" lvl="1" indent="0">
              <a:lnSpc>
                <a:spcPct val="125000"/>
              </a:lnSpc>
              <a:buFont typeface="Wingdings" panose="05000000000000000000" pitchFamily="2" charset="2"/>
              <a:buNone/>
            </a:pPr>
            <a:endParaRPr lang="en-US" altLang="zh-CN" sz="1400" smtClean="0">
              <a:latin typeface="+mn-ea"/>
              <a:ea typeface="+mn-ea"/>
            </a:endParaRPr>
          </a:p>
          <a:p>
            <a:pPr marL="457200" lvl="1" indent="0"/>
            <a:endParaRPr lang="zh-CN" altLang="en-US" sz="1800" smtClean="0">
              <a:latin typeface="+mn-ea"/>
              <a:ea typeface="+mn-ea"/>
            </a:endParaRPr>
          </a:p>
          <a:p>
            <a:pPr marL="457200" lvl="1" indent="0">
              <a:lnSpc>
                <a:spcPct val="150000"/>
              </a:lnSpc>
            </a:pPr>
            <a:endParaRPr lang="en-US" altLang="zh-CN" smtClean="0">
              <a:latin typeface="+mn-ea"/>
              <a:ea typeface="+mn-ea"/>
            </a:endParaRPr>
          </a:p>
        </p:txBody>
      </p:sp>
      <p:sp>
        <p:nvSpPr>
          <p:cNvPr id="23556"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defRPr/>
            </a:pPr>
            <a:r>
              <a:rPr lang="en-US" altLang="zh-CN" sz="1000" b="0" dirty="0" smtClean="0">
                <a:solidFill>
                  <a:schemeClr val="bg1"/>
                </a:solidFill>
                <a:latin typeface="+mn-ea"/>
              </a:rPr>
              <a:t>15</a:t>
            </a:r>
          </a:p>
        </p:txBody>
      </p:sp>
      <p:sp>
        <p:nvSpPr>
          <p:cNvPr id="23557" name="文本框 1"/>
          <p:cNvSpPr txBox="1">
            <a:spLocks noChangeArrowheads="1"/>
          </p:cNvSpPr>
          <p:nvPr/>
        </p:nvSpPr>
        <p:spPr bwMode="auto">
          <a:xfrm>
            <a:off x="1042988" y="220503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zh-CN" altLang="en-US" sz="1800" b="0">
              <a:latin typeface="+mn-ea"/>
            </a:endParaRPr>
          </a:p>
        </p:txBody>
      </p:sp>
      <p:pic>
        <p:nvPicPr>
          <p:cNvPr id="17" name="图片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488" y="2552700"/>
            <a:ext cx="2124075"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3348038" y="3840163"/>
            <a:ext cx="1728787" cy="446087"/>
          </a:xfrm>
          <a:prstGeom prst="rect">
            <a:avLst/>
          </a:prstGeom>
        </p:spPr>
        <p:style>
          <a:lnRef idx="3">
            <a:schemeClr val="lt1"/>
          </a:lnRef>
          <a:fillRef idx="1">
            <a:schemeClr val="accent2"/>
          </a:fillRef>
          <a:effectRef idx="1">
            <a:schemeClr val="accent2"/>
          </a:effectRef>
          <a:fontRef idx="minor">
            <a:schemeClr val="lt1"/>
          </a:fontRef>
        </p:style>
        <p:txBody>
          <a:bodyPr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1400" b="0">
                <a:solidFill>
                  <a:srgbClr val="FFFFFF"/>
                </a:solidFill>
                <a:latin typeface="+mn-ea"/>
              </a:rPr>
              <a:t>标记镜子区域</a:t>
            </a:r>
          </a:p>
        </p:txBody>
      </p:sp>
      <p:sp>
        <p:nvSpPr>
          <p:cNvPr id="22" name="矩形 21"/>
          <p:cNvSpPr/>
          <p:nvPr/>
        </p:nvSpPr>
        <p:spPr>
          <a:xfrm>
            <a:off x="598488" y="3849688"/>
            <a:ext cx="2025650" cy="446087"/>
          </a:xfrm>
          <a:prstGeom prst="rect">
            <a:avLst/>
          </a:prstGeom>
        </p:spPr>
        <p:style>
          <a:lnRef idx="3">
            <a:schemeClr val="lt1"/>
          </a:lnRef>
          <a:fillRef idx="1">
            <a:schemeClr val="accent2"/>
          </a:fillRef>
          <a:effectRef idx="1">
            <a:schemeClr val="accent2"/>
          </a:effectRef>
          <a:fontRef idx="minor">
            <a:schemeClr val="lt1"/>
          </a:fontRef>
        </p:style>
        <p:txBody>
          <a:bodyPr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1400" b="0">
                <a:solidFill>
                  <a:srgbClr val="FFFFFF"/>
                </a:solidFill>
                <a:latin typeface="+mn-ea"/>
              </a:rPr>
              <a:t>绘制箱子、墙、地板</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5188" y="2492375"/>
            <a:ext cx="19399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8488" y="2536825"/>
            <a:ext cx="1946275"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6011863" y="3819525"/>
            <a:ext cx="1836737" cy="447675"/>
          </a:xfrm>
          <a:prstGeom prst="rect">
            <a:avLst/>
          </a:prstGeom>
        </p:spPr>
        <p:style>
          <a:lnRef idx="3">
            <a:schemeClr val="lt1"/>
          </a:lnRef>
          <a:fillRef idx="1">
            <a:schemeClr val="accent2"/>
          </a:fillRef>
          <a:effectRef idx="1">
            <a:schemeClr val="accent2"/>
          </a:effectRef>
          <a:fontRef idx="minor">
            <a:schemeClr val="lt1"/>
          </a:fontRef>
        </p:style>
        <p:txBody>
          <a:bodyPr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1400" b="0">
                <a:solidFill>
                  <a:srgbClr val="FFFFFF"/>
                </a:solidFill>
                <a:latin typeface="+mn-ea"/>
              </a:rPr>
              <a:t>绘制镜中箱子和地板</a:t>
            </a:r>
          </a:p>
        </p:txBody>
      </p:sp>
      <p:pic>
        <p:nvPicPr>
          <p:cNvPr id="11" name="图片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98775" y="4581525"/>
            <a:ext cx="26019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4"/>
          <p:cNvSpPr/>
          <p:nvPr/>
        </p:nvSpPr>
        <p:spPr>
          <a:xfrm>
            <a:off x="3276600" y="6386513"/>
            <a:ext cx="1835150" cy="447675"/>
          </a:xfrm>
          <a:prstGeom prst="rect">
            <a:avLst/>
          </a:prstGeom>
        </p:spPr>
        <p:style>
          <a:lnRef idx="3">
            <a:schemeClr val="lt1"/>
          </a:lnRef>
          <a:fillRef idx="1">
            <a:schemeClr val="accent2"/>
          </a:fillRef>
          <a:effectRef idx="1">
            <a:schemeClr val="accent2"/>
          </a:effectRef>
          <a:fontRef idx="minor">
            <a:schemeClr val="lt1"/>
          </a:fontRef>
        </p:style>
        <p:txBody>
          <a:bodyPr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1400" b="0">
                <a:solidFill>
                  <a:srgbClr val="FFFFFF"/>
                </a:solidFill>
                <a:latin typeface="+mn-ea"/>
              </a:rPr>
              <a:t>绘制半透明镜子</a:t>
            </a:r>
          </a:p>
        </p:txBody>
      </p:sp>
      <p:sp>
        <p:nvSpPr>
          <p:cNvPr id="13" name="右箭头 12"/>
          <p:cNvSpPr/>
          <p:nvPr/>
        </p:nvSpPr>
        <p:spPr>
          <a:xfrm>
            <a:off x="2740025" y="2994025"/>
            <a:ext cx="293688" cy="360363"/>
          </a:xfrm>
          <a:prstGeom prst="rightArrow">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en-US" sz="1800" b="0">
              <a:solidFill>
                <a:srgbClr val="FFFFFF"/>
              </a:solidFill>
              <a:latin typeface="+mn-ea"/>
            </a:endParaRPr>
          </a:p>
        </p:txBody>
      </p:sp>
      <p:sp>
        <p:nvSpPr>
          <p:cNvPr id="27" name="右箭头 26"/>
          <p:cNvSpPr/>
          <p:nvPr/>
        </p:nvSpPr>
        <p:spPr>
          <a:xfrm>
            <a:off x="5446713" y="2971800"/>
            <a:ext cx="293687" cy="360363"/>
          </a:xfrm>
          <a:prstGeom prst="rightArrow">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en-US" sz="1800" b="0">
              <a:solidFill>
                <a:srgbClr val="FFFFFF"/>
              </a:solidFill>
              <a:latin typeface="+mn-ea"/>
            </a:endParaRPr>
          </a:p>
        </p:txBody>
      </p:sp>
      <p:sp>
        <p:nvSpPr>
          <p:cNvPr id="28" name="右箭头 27"/>
          <p:cNvSpPr/>
          <p:nvPr/>
        </p:nvSpPr>
        <p:spPr>
          <a:xfrm rot="8370914">
            <a:off x="5584825" y="4741863"/>
            <a:ext cx="1077913" cy="417512"/>
          </a:xfrm>
          <a:prstGeom prst="rightArrow">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en-US" sz="1800" b="0">
              <a:solidFill>
                <a:srgbClr val="FFFFFF"/>
              </a:solidFill>
              <a:latin typeface="+mn-ea"/>
            </a:endParaRPr>
          </a:p>
        </p:txBody>
      </p:sp>
      <p:sp>
        <p:nvSpPr>
          <p:cNvPr id="14" name="矩形 13"/>
          <p:cNvSpPr/>
          <p:nvPr/>
        </p:nvSpPr>
        <p:spPr>
          <a:xfrm rot="19979198">
            <a:off x="4349750" y="5670550"/>
            <a:ext cx="1525588" cy="649288"/>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3200" b="1">
                <a:solidFill>
                  <a:srgbClr val="FF0000"/>
                </a:solidFill>
                <a:latin typeface="+mn-ea"/>
              </a:rPr>
              <a:t>完  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5" grpId="0" animBg="1"/>
      <p:bldP spid="13" grpId="0" animBg="1"/>
      <p:bldP spid="27" grpId="0" animBg="1"/>
      <p:bldP spid="28"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小结</a:t>
            </a:r>
          </a:p>
        </p:txBody>
      </p:sp>
      <p:sp>
        <p:nvSpPr>
          <p:cNvPr id="24579" name="内容占位符 2"/>
          <p:cNvSpPr>
            <a:spLocks noGrp="1"/>
          </p:cNvSpPr>
          <p:nvPr>
            <p:ph idx="1"/>
          </p:nvPr>
        </p:nvSpPr>
        <p:spPr>
          <a:xfrm>
            <a:off x="468313" y="1484313"/>
            <a:ext cx="7559675" cy="4968875"/>
          </a:xfrm>
        </p:spPr>
        <p:txBody>
          <a:bodyPr/>
          <a:lstStyle/>
          <a:p>
            <a:pPr>
              <a:lnSpc>
                <a:spcPct val="150000"/>
              </a:lnSpc>
            </a:pPr>
            <a:r>
              <a:rPr lang="zh-CN" altLang="en-US" sz="2400" smtClean="0">
                <a:latin typeface="微软雅黑" panose="020B0503020204020204" pitchFamily="34" charset="-122"/>
                <a:ea typeface="微软雅黑" panose="020B0503020204020204" pitchFamily="34" charset="-122"/>
              </a:rPr>
              <a:t>什么模板缓存？</a:t>
            </a:r>
            <a:endParaRPr lang="en-US" altLang="zh-CN" sz="2400" smtClean="0">
              <a:latin typeface="微软雅黑" panose="020B0503020204020204" pitchFamily="34" charset="-122"/>
              <a:ea typeface="微软雅黑" panose="020B0503020204020204" pitchFamily="34" charset="-122"/>
            </a:endParaRPr>
          </a:p>
          <a:p>
            <a:pPr marL="381000" lvl="1">
              <a:lnSpc>
                <a:spcPct val="150000"/>
              </a:lnSpc>
            </a:pPr>
            <a:r>
              <a:rPr lang="zh-CN" altLang="en-US" sz="2000" smtClean="0">
                <a:latin typeface="微软雅黑" panose="020B0503020204020204" pitchFamily="34" charset="-122"/>
                <a:ea typeface="微软雅黑" panose="020B0503020204020204" pitchFamily="34" charset="-122"/>
              </a:rPr>
              <a:t>模板缓存的功能是允许动态地决定是否将某个像素写入后台缓存中。</a:t>
            </a:r>
            <a:endParaRPr lang="en-US" altLang="zh-CN" sz="2000" smtClean="0">
              <a:latin typeface="微软雅黑" panose="020B0503020204020204" pitchFamily="34" charset="-122"/>
              <a:ea typeface="微软雅黑" panose="020B0503020204020204" pitchFamily="34" charset="-122"/>
            </a:endParaRPr>
          </a:p>
          <a:p>
            <a:pPr>
              <a:lnSpc>
                <a:spcPct val="150000"/>
              </a:lnSpc>
            </a:pPr>
            <a:r>
              <a:rPr lang="zh-CN" altLang="en-US" sz="2400" smtClean="0">
                <a:latin typeface="微软雅黑" panose="020B0503020204020204" pitchFamily="34" charset="-122"/>
                <a:ea typeface="微软雅黑" panose="020B0503020204020204" pitchFamily="34" charset="-122"/>
              </a:rPr>
              <a:t>如何进行模板测试？</a:t>
            </a:r>
            <a:endParaRPr lang="en-US" altLang="zh-CN" sz="2400" smtClean="0">
              <a:latin typeface="微软雅黑" panose="020B0503020204020204" pitchFamily="34" charset="-122"/>
              <a:ea typeface="微软雅黑" panose="020B0503020204020204" pitchFamily="34" charset="-122"/>
            </a:endParaRPr>
          </a:p>
          <a:p>
            <a:pPr marL="381000" lvl="1">
              <a:lnSpc>
                <a:spcPct val="150000"/>
              </a:lnSpc>
            </a:pPr>
            <a:r>
              <a:rPr lang="zh-CN" altLang="en-US" sz="2000" smtClean="0">
                <a:latin typeface="微软雅黑" panose="020B0503020204020204" pitchFamily="34" charset="-122"/>
                <a:ea typeface="微软雅黑" panose="020B0503020204020204" pitchFamily="34" charset="-122"/>
              </a:rPr>
              <a:t>利用参考值和模板值进行比较，比较成功即通过测试，反之则不通过测试。</a:t>
            </a:r>
            <a:endParaRPr lang="en-US" altLang="zh-CN" sz="2000" smtClean="0">
              <a:latin typeface="微软雅黑" panose="020B0503020204020204" pitchFamily="34" charset="-122"/>
              <a:ea typeface="微软雅黑" panose="020B0503020204020204" pitchFamily="34" charset="-122"/>
            </a:endParaRPr>
          </a:p>
          <a:p>
            <a:pPr>
              <a:lnSpc>
                <a:spcPct val="150000"/>
              </a:lnSpc>
            </a:pPr>
            <a:r>
              <a:rPr lang="zh-CN" altLang="en-US" sz="2400" smtClean="0">
                <a:latin typeface="微软雅黑" panose="020B0503020204020204" pitchFamily="34" charset="-122"/>
                <a:ea typeface="微软雅黑" panose="020B0503020204020204" pitchFamily="34" charset="-122"/>
              </a:rPr>
              <a:t>如何利用模板缓存绘制镜中箱子？</a:t>
            </a:r>
            <a:endParaRPr lang="en-US" altLang="zh-CN" sz="2400" smtClean="0">
              <a:latin typeface="微软雅黑" panose="020B0503020204020204" pitchFamily="34" charset="-122"/>
              <a:ea typeface="微软雅黑" panose="020B0503020204020204" pitchFamily="34" charset="-122"/>
            </a:endParaRPr>
          </a:p>
          <a:p>
            <a:pPr marL="381000" lvl="1">
              <a:lnSpc>
                <a:spcPct val="150000"/>
              </a:lnSpc>
            </a:pPr>
            <a:r>
              <a:rPr lang="zh-CN" altLang="en-US" sz="2000" smtClean="0">
                <a:latin typeface="微软雅黑" panose="020B0503020204020204" pitchFamily="34" charset="-122"/>
                <a:ea typeface="微软雅黑" panose="020B0503020204020204" pitchFamily="34" charset="-122"/>
              </a:rPr>
              <a:t>绘制箱子、地板和墙→标记镜子区域→绘制镜中箱子和地板→绘制半透明玻璃。</a:t>
            </a:r>
          </a:p>
        </p:txBody>
      </p:sp>
      <p:sp>
        <p:nvSpPr>
          <p:cNvPr id="24580"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16</a:t>
            </a:r>
            <a:endParaRPr lang="en-US" altLang="zh-CN" sz="1000" b="0" dirty="0">
              <a:solidFill>
                <a:schemeClr val="bg1"/>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课后作业</a:t>
            </a:r>
          </a:p>
        </p:txBody>
      </p:sp>
      <p:sp>
        <p:nvSpPr>
          <p:cNvPr id="25603" name="内容占位符 2"/>
          <p:cNvSpPr>
            <a:spLocks noGrp="1"/>
          </p:cNvSpPr>
          <p:nvPr>
            <p:ph idx="1"/>
          </p:nvPr>
        </p:nvSpPr>
        <p:spPr>
          <a:xfrm>
            <a:off x="468313" y="1772815"/>
            <a:ext cx="7570787" cy="3888209"/>
          </a:xfrm>
        </p:spPr>
        <p:txBody>
          <a:bodyPr/>
          <a:lstStyle/>
          <a:p>
            <a:pPr>
              <a:lnSpc>
                <a:spcPct val="200000"/>
              </a:lnSpc>
            </a:pPr>
            <a:r>
              <a:rPr lang="en-US" altLang="zh-CN" sz="2400" dirty="0" smtClean="0">
                <a:latin typeface="+mn-ea"/>
              </a:rPr>
              <a:t>1. </a:t>
            </a:r>
            <a:r>
              <a:rPr lang="zh-CN" altLang="en-US" sz="2400" dirty="0" smtClean="0">
                <a:latin typeface="+mn-ea"/>
              </a:rPr>
              <a:t>利用模板实现镜中箱子的程序</a:t>
            </a:r>
            <a:endParaRPr lang="en-US" altLang="zh-CN" sz="2400" dirty="0" smtClean="0">
              <a:latin typeface="+mn-ea"/>
            </a:endParaRPr>
          </a:p>
          <a:p>
            <a:pPr>
              <a:lnSpc>
                <a:spcPct val="200000"/>
              </a:lnSpc>
            </a:pPr>
            <a:r>
              <a:rPr lang="en-US" altLang="zh-CN" sz="2400" dirty="0" smtClean="0">
                <a:latin typeface="+mn-ea"/>
              </a:rPr>
              <a:t>2. </a:t>
            </a:r>
            <a:r>
              <a:rPr lang="zh-CN" altLang="en-US" sz="2400" dirty="0" smtClean="0">
                <a:latin typeface="+mn-ea"/>
              </a:rPr>
              <a:t>完成教材的思考题</a:t>
            </a:r>
            <a:r>
              <a:rPr lang="en-US" altLang="zh-CN" sz="2400" dirty="0" smtClean="0">
                <a:latin typeface="+mn-ea"/>
              </a:rPr>
              <a:t>1</a:t>
            </a:r>
            <a:r>
              <a:rPr lang="zh-CN" altLang="en-US" sz="2400" dirty="0" smtClean="0">
                <a:latin typeface="+mn-ea"/>
              </a:rPr>
              <a:t>和</a:t>
            </a:r>
            <a:r>
              <a:rPr lang="en-US" altLang="zh-CN" sz="2400" dirty="0" smtClean="0">
                <a:latin typeface="+mn-ea"/>
              </a:rPr>
              <a:t>2</a:t>
            </a:r>
          </a:p>
          <a:p>
            <a:pPr>
              <a:lnSpc>
                <a:spcPct val="200000"/>
              </a:lnSpc>
              <a:buFont typeface="Wingdings" panose="05000000000000000000" pitchFamily="2" charset="2"/>
              <a:buNone/>
            </a:pPr>
            <a:r>
              <a:rPr lang="zh-CN" altLang="en-US" sz="2400" dirty="0" smtClean="0">
                <a:latin typeface="+mn-ea"/>
              </a:rPr>
              <a:t>*将作业</a:t>
            </a:r>
            <a:r>
              <a:rPr lang="en-US" altLang="zh-CN" sz="2400" dirty="0" smtClean="0">
                <a:latin typeface="+mn-ea"/>
              </a:rPr>
              <a:t>1</a:t>
            </a:r>
            <a:r>
              <a:rPr lang="zh-CN" altLang="en-US" sz="2400" dirty="0" smtClean="0">
                <a:latin typeface="+mn-ea"/>
              </a:rPr>
              <a:t>，</a:t>
            </a:r>
            <a:r>
              <a:rPr lang="en-US" altLang="zh-CN" sz="2400" dirty="0" smtClean="0">
                <a:latin typeface="+mn-ea"/>
              </a:rPr>
              <a:t>2</a:t>
            </a:r>
            <a:r>
              <a:rPr lang="zh-CN" altLang="en-US" sz="2400" dirty="0" smtClean="0">
                <a:latin typeface="+mn-ea"/>
              </a:rPr>
              <a:t>的程序代码提交到</a:t>
            </a:r>
            <a:r>
              <a:rPr lang="en-US" altLang="zh-CN" sz="2400" dirty="0" smtClean="0">
                <a:latin typeface="+mn-ea"/>
              </a:rPr>
              <a:t>Sakai</a:t>
            </a:r>
            <a:r>
              <a:rPr lang="zh-CN" altLang="en-US" sz="2400" dirty="0" smtClean="0">
                <a:latin typeface="+mn-ea"/>
              </a:rPr>
              <a:t>平台上</a:t>
            </a:r>
          </a:p>
        </p:txBody>
      </p:sp>
      <p:sp>
        <p:nvSpPr>
          <p:cNvPr id="25604"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a:solidFill>
                  <a:schemeClr val="bg1"/>
                </a:solidFill>
                <a:ea typeface="宋体" panose="02010600030101010101" pitchFamily="2" charset="-122"/>
              </a:rPr>
              <a:t>33</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zh-CN" sz="1800" b="0">
              <a:latin typeface="Arial" panose="020B0604020202020204" pitchFamily="34" charset="0"/>
              <a:ea typeface="宋体" panose="02010600030101010101" pitchFamily="2" charset="-122"/>
            </a:endParaRPr>
          </a:p>
        </p:txBody>
      </p:sp>
      <p:sp>
        <p:nvSpPr>
          <p:cNvPr id="7171" name="Rectangle 2"/>
          <p:cNvSpPr>
            <a:spLocks noGrp="1" noChangeArrowheads="1"/>
          </p:cNvSpPr>
          <p:nvPr>
            <p:ph type="title"/>
          </p:nvPr>
        </p:nvSpPr>
        <p:spPr/>
        <p:txBody>
          <a:bodyPr/>
          <a:lstStyle/>
          <a:p>
            <a:pPr eaLnBrk="1" hangingPunct="1"/>
            <a:r>
              <a:rPr lang="zh-CN" altLang="en-US" dirty="0" smtClean="0">
                <a:latin typeface="+mn-ea"/>
                <a:ea typeface="+mn-ea"/>
              </a:rPr>
              <a:t>讲课内容</a:t>
            </a:r>
            <a:endParaRPr lang="en-US" altLang="zh-CN" dirty="0" smtClean="0">
              <a:solidFill>
                <a:schemeClr val="accent1"/>
              </a:solidFill>
              <a:latin typeface="+mn-ea"/>
              <a:ea typeface="+mn-ea"/>
            </a:endParaRPr>
          </a:p>
        </p:txBody>
      </p:sp>
      <p:sp>
        <p:nvSpPr>
          <p:cNvPr id="7172"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fld id="{0DEF74DC-89E6-4FBE-8FA8-9383948DC095}" type="slidenum">
              <a:rPr lang="en-US" altLang="zh-CN" sz="1000" b="0">
                <a:solidFill>
                  <a:schemeClr val="bg1"/>
                </a:solidFill>
                <a:ea typeface="宋体" panose="02010600030101010101" pitchFamily="2" charset="-122"/>
              </a:rPr>
              <a:pPr algn="r" eaLnBrk="1" hangingPunct="1">
                <a:spcBef>
                  <a:spcPct val="0"/>
                </a:spcBef>
                <a:buClrTx/>
                <a:buFontTx/>
                <a:buNone/>
              </a:pPr>
              <a:t>2</a:t>
            </a:fld>
            <a:endParaRPr lang="en-US" altLang="zh-CN" sz="1000" b="0">
              <a:solidFill>
                <a:schemeClr val="bg1"/>
              </a:solidFill>
              <a:ea typeface="宋体" panose="02010600030101010101" pitchFamily="2" charset="-122"/>
            </a:endParaRPr>
          </a:p>
        </p:txBody>
      </p:sp>
      <p:sp>
        <p:nvSpPr>
          <p:cNvPr id="4" name="圆角矩形 3"/>
          <p:cNvSpPr/>
          <p:nvPr/>
        </p:nvSpPr>
        <p:spPr>
          <a:xfrm>
            <a:off x="539750" y="2492375"/>
            <a:ext cx="6985000" cy="2449513"/>
          </a:xfrm>
          <a:prstGeom prst="roundRect">
            <a:avLst/>
          </a:prstGeom>
          <a:solidFill>
            <a:srgbClr val="0070C0"/>
          </a:solidFill>
        </p:spPr>
        <p:style>
          <a:lnRef idx="3">
            <a:schemeClr val="lt1"/>
          </a:lnRef>
          <a:fillRef idx="1">
            <a:schemeClr val="accent6"/>
          </a:fillRef>
          <a:effectRef idx="1">
            <a:schemeClr val="accent6"/>
          </a:effectRef>
          <a:fontRef idx="minor">
            <a:schemeClr val="lt1"/>
          </a:fontRef>
        </p:style>
        <p:txBody>
          <a:bodyPr anchor="ctr"/>
          <a:lstStyle/>
          <a:p>
            <a:pPr algn="ctr" eaLnBrk="1" hangingPunct="1">
              <a:defRPr/>
            </a:pPr>
            <a:r>
              <a:rPr lang="zh-CN" altLang="en-US" sz="4400" dirty="0">
                <a:latin typeface="微软雅黑" panose="020B0503020204020204" pitchFamily="34" charset="-122"/>
                <a:ea typeface="微软雅黑" panose="020B0503020204020204" pitchFamily="34" charset="-122"/>
              </a:rPr>
              <a:t>第</a:t>
            </a:r>
            <a:r>
              <a:rPr lang="en-US" altLang="zh-CN" sz="4400" dirty="0">
                <a:latin typeface="微软雅黑" panose="020B0503020204020204" pitchFamily="34" charset="-122"/>
                <a:ea typeface="微软雅黑" panose="020B0503020204020204" pitchFamily="34" charset="-122"/>
              </a:rPr>
              <a:t>10</a:t>
            </a:r>
            <a:r>
              <a:rPr lang="zh-CN" altLang="en-US" sz="4400" dirty="0">
                <a:latin typeface="微软雅黑" panose="020B0503020204020204" pitchFamily="34" charset="-122"/>
                <a:ea typeface="微软雅黑" panose="020B0503020204020204" pitchFamily="34" charset="-122"/>
              </a:rPr>
              <a:t>章 绘制镜中箱子</a:t>
            </a:r>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zh-CN" sz="1800" b="0">
              <a:latin typeface="Arial" panose="020B0604020202020204" pitchFamily="34" charset="0"/>
              <a:ea typeface="宋体" panose="02010600030101010101" pitchFamily="2" charset="-122"/>
            </a:endParaRPr>
          </a:p>
        </p:txBody>
      </p:sp>
      <p:sp>
        <p:nvSpPr>
          <p:cNvPr id="8195" name="Rectangle 2"/>
          <p:cNvSpPr>
            <a:spLocks noGrp="1" noChangeArrowheads="1"/>
          </p:cNvSpPr>
          <p:nvPr>
            <p:ph type="title"/>
          </p:nvPr>
        </p:nvSpPr>
        <p:spPr/>
        <p:txBody>
          <a:bodyPr/>
          <a:lstStyle/>
          <a:p>
            <a:r>
              <a:rPr lang="zh-CN" altLang="en-US" sz="2800" smtClean="0">
                <a:latin typeface="微软雅黑" panose="020B0503020204020204" pitchFamily="34" charset="-122"/>
                <a:ea typeface="微软雅黑" panose="020B0503020204020204" pitchFamily="34" charset="-122"/>
              </a:rPr>
              <a:t>第</a:t>
            </a:r>
            <a:r>
              <a:rPr lang="en-US" altLang="zh-CN" sz="2800" smtClean="0">
                <a:latin typeface="微软雅黑" panose="020B0503020204020204" pitchFamily="34" charset="-122"/>
                <a:ea typeface="微软雅黑" panose="020B0503020204020204" pitchFamily="34" charset="-122"/>
              </a:rPr>
              <a:t>10</a:t>
            </a:r>
            <a:r>
              <a:rPr lang="zh-CN" altLang="en-US" sz="2800" smtClean="0">
                <a:latin typeface="微软雅黑" panose="020B0503020204020204" pitchFamily="34" charset="-122"/>
                <a:ea typeface="微软雅黑" panose="020B0503020204020204" pitchFamily="34" charset="-122"/>
              </a:rPr>
              <a:t>章 绘制镜中箱子</a:t>
            </a:r>
          </a:p>
        </p:txBody>
      </p:sp>
      <p:sp>
        <p:nvSpPr>
          <p:cNvPr id="8196"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fld id="{665EF3A1-C54A-4570-B5BD-1BA471E84C76}" type="slidenum">
              <a:rPr lang="en-US" altLang="zh-CN" sz="1000" b="0">
                <a:solidFill>
                  <a:schemeClr val="bg1"/>
                </a:solidFill>
                <a:ea typeface="宋体" panose="02010600030101010101" pitchFamily="2" charset="-122"/>
              </a:rPr>
              <a:pPr algn="r" eaLnBrk="1" hangingPunct="1">
                <a:spcBef>
                  <a:spcPct val="0"/>
                </a:spcBef>
                <a:buClrTx/>
                <a:buFontTx/>
                <a:buNone/>
              </a:pPr>
              <a:t>3</a:t>
            </a:fld>
            <a:endParaRPr lang="en-US" altLang="zh-CN" sz="1000" b="0">
              <a:solidFill>
                <a:schemeClr val="bg1"/>
              </a:solidFill>
              <a:ea typeface="宋体" panose="02010600030101010101" pitchFamily="2" charset="-122"/>
            </a:endParaRPr>
          </a:p>
        </p:txBody>
      </p:sp>
      <p:grpSp>
        <p:nvGrpSpPr>
          <p:cNvPr id="8197" name="Group 51"/>
          <p:cNvGrpSpPr>
            <a:grpSpLocks/>
          </p:cNvGrpSpPr>
          <p:nvPr/>
        </p:nvGrpSpPr>
        <p:grpSpPr bwMode="auto">
          <a:xfrm>
            <a:off x="827088" y="1700213"/>
            <a:ext cx="5929312" cy="685800"/>
            <a:chOff x="1296" y="1824"/>
            <a:chExt cx="3735" cy="432"/>
          </a:xfrm>
        </p:grpSpPr>
        <p:sp>
          <p:nvSpPr>
            <p:cNvPr id="7" name="AutoShape 52"/>
            <p:cNvSpPr>
              <a:spLocks noChangeArrowheads="1"/>
            </p:cNvSpPr>
            <p:nvPr/>
          </p:nvSpPr>
          <p:spPr bwMode="gray">
            <a:xfrm>
              <a:off x="1536" y="1899"/>
              <a:ext cx="3495"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r>
                <a:rPr lang="zh-CN" altLang="en-US" b="1" dirty="0">
                  <a:solidFill>
                    <a:srgbClr val="000000"/>
                  </a:solidFill>
                  <a:latin typeface="微软雅黑" pitchFamily="34" charset="-122"/>
                  <a:ea typeface="微软雅黑" pitchFamily="34" charset="-122"/>
                </a:rPr>
                <a:t>     模板缓存</a:t>
              </a:r>
              <a:endParaRPr lang="zh-CN" altLang="en-US" dirty="0">
                <a:latin typeface="Arial" charset="0"/>
                <a:ea typeface="宋体" charset="-122"/>
              </a:endParaRPr>
            </a:p>
          </p:txBody>
        </p:sp>
        <p:sp>
          <p:nvSpPr>
            <p:cNvPr id="8209"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8210" name="Text Box 54"/>
            <p:cNvSpPr txBox="1">
              <a:spLocks noChangeArrowheads="1"/>
            </p:cNvSpPr>
            <p:nvPr/>
          </p:nvSpPr>
          <p:spPr bwMode="gray">
            <a:xfrm>
              <a:off x="1656" y="1934"/>
              <a:ext cx="33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800">
                  <a:solidFill>
                    <a:srgbClr val="000000"/>
                  </a:solidFill>
                  <a:latin typeface="微软雅黑" panose="020B0503020204020204" pitchFamily="34" charset="-122"/>
                  <a:ea typeface="微软雅黑" panose="020B0503020204020204" pitchFamily="34" charset="-122"/>
                </a:rPr>
                <a:t>  </a:t>
              </a:r>
              <a:endParaRPr lang="en-US" altLang="zh-CN" sz="1800">
                <a:solidFill>
                  <a:srgbClr val="000000"/>
                </a:solidFill>
                <a:latin typeface="微软雅黑" panose="020B0503020204020204" pitchFamily="34" charset="-122"/>
                <a:ea typeface="微软雅黑" panose="020B0503020204020204" pitchFamily="34" charset="-122"/>
              </a:endParaRPr>
            </a:p>
          </p:txBody>
        </p:sp>
        <p:sp>
          <p:nvSpPr>
            <p:cNvPr id="8211" name="Text Box 55"/>
            <p:cNvSpPr txBox="1">
              <a:spLocks noChangeArrowheads="1"/>
            </p:cNvSpPr>
            <p:nvPr/>
          </p:nvSpPr>
          <p:spPr bwMode="gray">
            <a:xfrm>
              <a:off x="1392" y="1886"/>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400" b="0">
                  <a:solidFill>
                    <a:schemeClr val="bg1"/>
                  </a:solidFill>
                  <a:latin typeface="Arial" panose="020B0604020202020204" pitchFamily="34" charset="0"/>
                  <a:ea typeface="宋体" panose="02010600030101010101" pitchFamily="2" charset="-122"/>
                </a:rPr>
                <a:t>1</a:t>
              </a:r>
            </a:p>
          </p:txBody>
        </p:sp>
      </p:grpSp>
      <p:grpSp>
        <p:nvGrpSpPr>
          <p:cNvPr id="8198" name="Group 51"/>
          <p:cNvGrpSpPr>
            <a:grpSpLocks/>
          </p:cNvGrpSpPr>
          <p:nvPr/>
        </p:nvGrpSpPr>
        <p:grpSpPr bwMode="auto">
          <a:xfrm>
            <a:off x="827088" y="4652963"/>
            <a:ext cx="5929312" cy="685800"/>
            <a:chOff x="1296" y="1824"/>
            <a:chExt cx="3735" cy="432"/>
          </a:xfrm>
        </p:grpSpPr>
        <p:sp>
          <p:nvSpPr>
            <p:cNvPr id="17" name="AutoShape 52"/>
            <p:cNvSpPr>
              <a:spLocks noChangeArrowheads="1"/>
            </p:cNvSpPr>
            <p:nvPr/>
          </p:nvSpPr>
          <p:spPr bwMode="gray">
            <a:xfrm>
              <a:off x="1536" y="1899"/>
              <a:ext cx="3495" cy="288"/>
            </a:xfrm>
            <a:prstGeom prst="roundRect">
              <a:avLst>
                <a:gd name="adj" fmla="val 16667"/>
              </a:avLst>
            </a:prstGeom>
            <a:gradFill rotWithShape="1">
              <a:gsLst>
                <a:gs pos="0">
                  <a:schemeClr val="tx1">
                    <a:lumMod val="20000"/>
                    <a:lumOff val="80000"/>
                  </a:schemeClr>
                </a:gs>
                <a:gs pos="100000">
                  <a:schemeClr val="tx1">
                    <a:lumMod val="60000"/>
                    <a:lumOff val="40000"/>
                  </a:schemeClr>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r>
                <a:rPr lang="zh-CN" altLang="en-US" b="1" dirty="0">
                  <a:solidFill>
                    <a:srgbClr val="000000"/>
                  </a:solidFill>
                  <a:latin typeface="微软雅黑" pitchFamily="34" charset="-122"/>
                  <a:ea typeface="微软雅黑" pitchFamily="34" charset="-122"/>
                </a:rPr>
                <a:t>     利用模板绘制镜中箱子</a:t>
              </a:r>
              <a:endParaRPr lang="zh-CN" altLang="en-US" dirty="0">
                <a:latin typeface="Arial" charset="0"/>
                <a:ea typeface="宋体" charset="-122"/>
              </a:endParaRPr>
            </a:p>
          </p:txBody>
        </p:sp>
        <p:sp>
          <p:nvSpPr>
            <p:cNvPr id="18" name="AutoShape 53"/>
            <p:cNvSpPr>
              <a:spLocks noChangeArrowheads="1"/>
            </p:cNvSpPr>
            <p:nvPr/>
          </p:nvSpPr>
          <p:spPr bwMode="gray">
            <a:xfrm>
              <a:off x="1296" y="1824"/>
              <a:ext cx="432" cy="432"/>
            </a:xfrm>
            <a:prstGeom prst="diamond">
              <a:avLst/>
            </a:prstGeom>
            <a:solidFill>
              <a:schemeClr val="tx1">
                <a:lumMod val="40000"/>
                <a:lumOff val="60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1" hangingPunct="1">
                <a:defRPr/>
              </a:pPr>
              <a:endParaRPr lang="zh-CN" altLang="en-US">
                <a:latin typeface="Arial" charset="0"/>
                <a:ea typeface="宋体" pitchFamily="2" charset="-122"/>
              </a:endParaRPr>
            </a:p>
          </p:txBody>
        </p:sp>
        <p:sp>
          <p:nvSpPr>
            <p:cNvPr id="8206" name="Text Box 54"/>
            <p:cNvSpPr txBox="1">
              <a:spLocks noChangeArrowheads="1"/>
            </p:cNvSpPr>
            <p:nvPr/>
          </p:nvSpPr>
          <p:spPr bwMode="gray">
            <a:xfrm>
              <a:off x="1656" y="1934"/>
              <a:ext cx="33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800">
                  <a:solidFill>
                    <a:srgbClr val="000000"/>
                  </a:solidFill>
                  <a:latin typeface="微软雅黑" panose="020B0503020204020204" pitchFamily="34" charset="-122"/>
                  <a:ea typeface="微软雅黑" panose="020B0503020204020204" pitchFamily="34" charset="-122"/>
                </a:rPr>
                <a:t>  </a:t>
              </a:r>
              <a:endParaRPr lang="en-US" altLang="zh-CN" sz="1800">
                <a:solidFill>
                  <a:srgbClr val="000000"/>
                </a:solidFill>
                <a:latin typeface="微软雅黑" panose="020B0503020204020204" pitchFamily="34" charset="-122"/>
                <a:ea typeface="微软雅黑" panose="020B0503020204020204" pitchFamily="34" charset="-122"/>
              </a:endParaRPr>
            </a:p>
          </p:txBody>
        </p:sp>
        <p:sp>
          <p:nvSpPr>
            <p:cNvPr id="8207" name="Text Box 55"/>
            <p:cNvSpPr txBox="1">
              <a:spLocks noChangeArrowheads="1"/>
            </p:cNvSpPr>
            <p:nvPr/>
          </p:nvSpPr>
          <p:spPr bwMode="gray">
            <a:xfrm>
              <a:off x="1392" y="1886"/>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400" b="0">
                  <a:solidFill>
                    <a:schemeClr val="bg1"/>
                  </a:solidFill>
                  <a:latin typeface="Arial" panose="020B0604020202020204" pitchFamily="34" charset="0"/>
                  <a:ea typeface="宋体" panose="02010600030101010101" pitchFamily="2" charset="-122"/>
                </a:rPr>
                <a:t>3</a:t>
              </a:r>
            </a:p>
          </p:txBody>
        </p:sp>
      </p:grpSp>
      <p:grpSp>
        <p:nvGrpSpPr>
          <p:cNvPr id="8199" name="Group 51"/>
          <p:cNvGrpSpPr>
            <a:grpSpLocks/>
          </p:cNvGrpSpPr>
          <p:nvPr/>
        </p:nvGrpSpPr>
        <p:grpSpPr bwMode="auto">
          <a:xfrm>
            <a:off x="827088" y="3130550"/>
            <a:ext cx="5929312" cy="685800"/>
            <a:chOff x="1296" y="1824"/>
            <a:chExt cx="3735" cy="432"/>
          </a:xfrm>
        </p:grpSpPr>
        <p:sp>
          <p:nvSpPr>
            <p:cNvPr id="22" name="AutoShape 52"/>
            <p:cNvSpPr>
              <a:spLocks noChangeArrowheads="1"/>
            </p:cNvSpPr>
            <p:nvPr/>
          </p:nvSpPr>
          <p:spPr bwMode="gray">
            <a:xfrm>
              <a:off x="1536" y="1899"/>
              <a:ext cx="3495" cy="288"/>
            </a:xfrm>
            <a:prstGeom prst="roundRect">
              <a:avLst>
                <a:gd name="adj" fmla="val 16667"/>
              </a:avLst>
            </a:prstGeom>
            <a:gradFill>
              <a:gsLst>
                <a:gs pos="0">
                  <a:schemeClr val="accent2">
                    <a:lumMod val="60000"/>
                    <a:lumOff val="40000"/>
                  </a:schemeClr>
                </a:gs>
                <a:gs pos="100000">
                  <a:schemeClr val="accent2">
                    <a:lumMod val="75000"/>
                  </a:schemeClr>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r>
                <a:rPr lang="zh-CN" altLang="en-US" b="1" dirty="0">
                  <a:solidFill>
                    <a:srgbClr val="000000"/>
                  </a:solidFill>
                  <a:latin typeface="微软雅黑" pitchFamily="34" charset="-122"/>
                  <a:ea typeface="微软雅黑" pitchFamily="34" charset="-122"/>
                </a:rPr>
                <a:t>     模板测试</a:t>
              </a:r>
              <a:endParaRPr lang="zh-CN" altLang="en-US" dirty="0">
                <a:latin typeface="Arial" charset="0"/>
                <a:ea typeface="宋体" charset="-122"/>
              </a:endParaRPr>
            </a:p>
          </p:txBody>
        </p:sp>
        <p:sp>
          <p:nvSpPr>
            <p:cNvPr id="8201" name="AutoShape 53"/>
            <p:cNvSpPr>
              <a:spLocks noChangeArrowheads="1"/>
            </p:cNvSpPr>
            <p:nvPr/>
          </p:nvSpPr>
          <p:spPr bwMode="gray">
            <a:xfrm>
              <a:off x="1296" y="1824"/>
              <a:ext cx="432" cy="432"/>
            </a:xfrm>
            <a:prstGeom prst="diamond">
              <a:avLst/>
            </a:prstGeom>
            <a:solidFill>
              <a:srgbClr val="92D05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8202" name="Text Box 54"/>
            <p:cNvSpPr txBox="1">
              <a:spLocks noChangeArrowheads="1"/>
            </p:cNvSpPr>
            <p:nvPr/>
          </p:nvSpPr>
          <p:spPr bwMode="gray">
            <a:xfrm>
              <a:off x="1656" y="1934"/>
              <a:ext cx="33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1800">
                  <a:solidFill>
                    <a:srgbClr val="000000"/>
                  </a:solidFill>
                  <a:latin typeface="微软雅黑" panose="020B0503020204020204" pitchFamily="34" charset="-122"/>
                  <a:ea typeface="微软雅黑" panose="020B0503020204020204" pitchFamily="34" charset="-122"/>
                </a:rPr>
                <a:t>  </a:t>
              </a:r>
              <a:endParaRPr lang="en-US" altLang="zh-CN" sz="1800">
                <a:solidFill>
                  <a:srgbClr val="000000"/>
                </a:solidFill>
                <a:latin typeface="微软雅黑" panose="020B0503020204020204" pitchFamily="34" charset="-122"/>
                <a:ea typeface="微软雅黑" panose="020B0503020204020204" pitchFamily="34" charset="-122"/>
              </a:endParaRPr>
            </a:p>
          </p:txBody>
        </p:sp>
        <p:sp>
          <p:nvSpPr>
            <p:cNvPr id="8203" name="Text Box 55"/>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400" b="0">
                  <a:solidFill>
                    <a:schemeClr val="bg1"/>
                  </a:solidFill>
                  <a:latin typeface="Arial" panose="020B0604020202020204" pitchFamily="34" charset="0"/>
                  <a:ea typeface="宋体" panose="02010600030101010101" pitchFamily="2" charset="-122"/>
                </a:rPr>
                <a:t>2</a:t>
              </a:r>
            </a:p>
          </p:txBody>
        </p:sp>
      </p:gr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复习</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绘制水中箱子</a:t>
            </a:r>
          </a:p>
        </p:txBody>
      </p:sp>
      <p:sp>
        <p:nvSpPr>
          <p:cNvPr id="9219"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4</a:t>
            </a:r>
            <a:endParaRPr lang="en-US" altLang="zh-CN" sz="1000" b="0" dirty="0">
              <a:solidFill>
                <a:schemeClr val="bg1"/>
              </a:solidFill>
              <a:ea typeface="宋体" panose="02010600030101010101" pitchFamily="2" charset="-122"/>
            </a:endParaRPr>
          </a:p>
        </p:txBody>
      </p:sp>
      <p:sp>
        <p:nvSpPr>
          <p:cNvPr id="23" name="内容占位符 2"/>
          <p:cNvSpPr>
            <a:spLocks noGrp="1"/>
          </p:cNvSpPr>
          <p:nvPr>
            <p:ph idx="1"/>
          </p:nvPr>
        </p:nvSpPr>
        <p:spPr>
          <a:xfrm>
            <a:off x="107950" y="1052513"/>
            <a:ext cx="8459788" cy="5032375"/>
          </a:xfrm>
        </p:spPr>
        <p:txBody>
          <a:bodyPr/>
          <a:lstStyle/>
          <a:p>
            <a:pPr>
              <a:lnSpc>
                <a:spcPct val="200000"/>
              </a:lnSpc>
              <a:defRPr/>
            </a:pPr>
            <a:r>
              <a:rPr lang="zh-CN" altLang="en-US" sz="2400" dirty="0" smtClean="0">
                <a:latin typeface="微软雅黑" panose="020B0503020204020204" pitchFamily="34" charset="-122"/>
                <a:ea typeface="微软雅黑" panose="020B0503020204020204" pitchFamily="34" charset="-122"/>
              </a:rPr>
              <a:t>什么是混合？</a:t>
            </a:r>
            <a:endParaRPr lang="en-US" altLang="zh-CN" sz="2400" dirty="0" smtClean="0">
              <a:latin typeface="微软雅黑" panose="020B0503020204020204" pitchFamily="34" charset="-122"/>
              <a:ea typeface="微软雅黑" panose="020B0503020204020204" pitchFamily="34" charset="-122"/>
            </a:endParaRPr>
          </a:p>
          <a:p>
            <a:pPr marL="400050" lvl="1" indent="0">
              <a:lnSpc>
                <a:spcPct val="200000"/>
              </a:lnSpc>
              <a:buFont typeface="Wingdings" panose="05000000000000000000" pitchFamily="2" charset="2"/>
              <a:buNone/>
              <a:defRPr/>
            </a:pPr>
            <a:r>
              <a:rPr lang="zh-CN" altLang="zh-CN" sz="2000" dirty="0" smtClean="0">
                <a:latin typeface="微软雅黑" panose="020B0503020204020204" pitchFamily="34" charset="-122"/>
                <a:ea typeface="微软雅黑" panose="020B0503020204020204" pitchFamily="34" charset="-122"/>
              </a:rPr>
              <a:t>混合主要用于将当前需要进行绘制的像素颜色与之前已经完成绘制并处于同一位置的像素颜色进行合成</a:t>
            </a:r>
            <a:endParaRPr lang="en-US" altLang="zh-CN" sz="2000" dirty="0" smtClean="0">
              <a:latin typeface="微软雅黑" panose="020B0503020204020204" pitchFamily="34" charset="-122"/>
              <a:ea typeface="微软雅黑" panose="020B0503020204020204" pitchFamily="34" charset="-122"/>
            </a:endParaRPr>
          </a:p>
          <a:p>
            <a:pPr>
              <a:lnSpc>
                <a:spcPct val="200000"/>
              </a:lnSpc>
              <a:defRPr/>
            </a:pPr>
            <a:r>
              <a:rPr lang="zh-CN" altLang="en-US" sz="2400" dirty="0" smtClean="0">
                <a:latin typeface="微软雅黑" panose="020B0503020204020204" pitchFamily="34" charset="-122"/>
                <a:ea typeface="微软雅黑" panose="020B0503020204020204" pitchFamily="34" charset="-122"/>
              </a:rPr>
              <a:t>什么是混合公式？</a:t>
            </a:r>
            <a:endParaRPr lang="en-US" altLang="zh-CN" sz="2400" dirty="0" smtClean="0">
              <a:latin typeface="微软雅黑" panose="020B0503020204020204" pitchFamily="34" charset="-122"/>
              <a:ea typeface="微软雅黑" panose="020B0503020204020204" pitchFamily="34" charset="-122"/>
            </a:endParaRPr>
          </a:p>
          <a:p>
            <a:pPr marL="0" indent="0">
              <a:lnSpc>
                <a:spcPct val="200000"/>
              </a:lnSpc>
              <a:spcBef>
                <a:spcPts val="0"/>
              </a:spcBef>
              <a:buFont typeface="Wingdings" panose="05000000000000000000" pitchFamily="2" charset="2"/>
              <a:buNone/>
              <a:defRPr/>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en-US" altLang="zh-CN" i="1" dirty="0" smtClean="0">
                <a:latin typeface="微软雅黑" panose="020B0503020204020204" pitchFamily="34" charset="-122"/>
                <a:ea typeface="微软雅黑" panose="020B0503020204020204" pitchFamily="34" charset="-122"/>
              </a:rPr>
              <a:t>C</a:t>
            </a:r>
            <a:r>
              <a:rPr lang="en-US" altLang="zh-CN" dirty="0" smtClean="0">
                <a:latin typeface="微软雅黑" panose="020B0503020204020204" pitchFamily="34" charset="-122"/>
                <a:ea typeface="微软雅黑" panose="020B0503020204020204" pitchFamily="34" charset="-122"/>
              </a:rPr>
              <a:t> = </a:t>
            </a:r>
            <a:r>
              <a:rPr lang="en-US" altLang="zh-CN" i="1" dirty="0" err="1" smtClean="0">
                <a:latin typeface="微软雅黑" panose="020B0503020204020204" pitchFamily="34" charset="-122"/>
                <a:ea typeface="微软雅黑" panose="020B0503020204020204" pitchFamily="34" charset="-122"/>
              </a:rPr>
              <a:t>C</a:t>
            </a:r>
            <a:r>
              <a:rPr lang="en-US" altLang="zh-CN" sz="2000" dirty="0" err="1" smtClean="0">
                <a:latin typeface="微软雅黑" panose="020B0503020204020204" pitchFamily="34" charset="-122"/>
                <a:ea typeface="微软雅黑" panose="020B0503020204020204" pitchFamily="34" charset="-122"/>
              </a:rPr>
              <a:t>src</a:t>
            </a:r>
            <a:r>
              <a:rPr lang="en-US" altLang="zh-CN" dirty="0" smtClean="0">
                <a:latin typeface="微软雅黑" panose="020B0503020204020204" pitchFamily="34" charset="-122"/>
                <a:ea typeface="微软雅黑" panose="020B0503020204020204" pitchFamily="34" charset="-122"/>
              </a:rPr>
              <a:t> X </a:t>
            </a:r>
            <a:r>
              <a:rPr lang="en-US" altLang="zh-CN" i="1" dirty="0" err="1" smtClean="0">
                <a:latin typeface="微软雅黑" panose="020B0503020204020204" pitchFamily="34" charset="-122"/>
                <a:ea typeface="微软雅黑" panose="020B0503020204020204" pitchFamily="34" charset="-122"/>
              </a:rPr>
              <a:t>F</a:t>
            </a:r>
            <a:r>
              <a:rPr lang="en-US" altLang="zh-CN" sz="2000" dirty="0" err="1" smtClean="0">
                <a:latin typeface="微软雅黑" panose="020B0503020204020204" pitchFamily="34" charset="-122"/>
                <a:ea typeface="微软雅黑" panose="020B0503020204020204" pitchFamily="34" charset="-122"/>
              </a:rPr>
              <a:t>src</a:t>
            </a:r>
            <a:r>
              <a:rPr lang="en-US" altLang="zh-CN" dirty="0" smtClean="0">
                <a:latin typeface="微软雅黑" panose="020B0503020204020204" pitchFamily="34" charset="-122"/>
                <a:ea typeface="微软雅黑" panose="020B0503020204020204" pitchFamily="34" charset="-122"/>
              </a:rPr>
              <a:t> OP </a:t>
            </a:r>
            <a:r>
              <a:rPr lang="en-US" altLang="zh-CN" i="1" dirty="0" err="1" smtClean="0">
                <a:latin typeface="微软雅黑" panose="020B0503020204020204" pitchFamily="34" charset="-122"/>
                <a:ea typeface="微软雅黑" panose="020B0503020204020204" pitchFamily="34" charset="-122"/>
              </a:rPr>
              <a:t>C</a:t>
            </a:r>
            <a:r>
              <a:rPr lang="en-US" altLang="zh-CN" sz="2000" dirty="0" err="1" smtClean="0">
                <a:latin typeface="微软雅黑" panose="020B0503020204020204" pitchFamily="34" charset="-122"/>
                <a:ea typeface="微软雅黑" panose="020B0503020204020204" pitchFamily="34" charset="-122"/>
              </a:rPr>
              <a:t>dst</a:t>
            </a:r>
            <a:r>
              <a:rPr lang="en-US" altLang="zh-CN" dirty="0" smtClean="0">
                <a:latin typeface="微软雅黑" panose="020B0503020204020204" pitchFamily="34" charset="-122"/>
                <a:ea typeface="微软雅黑" panose="020B0503020204020204" pitchFamily="34" charset="-122"/>
              </a:rPr>
              <a:t> X </a:t>
            </a:r>
            <a:r>
              <a:rPr lang="en-US" altLang="zh-CN" i="1" dirty="0" err="1" smtClean="0">
                <a:latin typeface="微软雅黑" panose="020B0503020204020204" pitchFamily="34" charset="-122"/>
                <a:ea typeface="微软雅黑" panose="020B0503020204020204" pitchFamily="34" charset="-122"/>
              </a:rPr>
              <a:t>F</a:t>
            </a:r>
            <a:r>
              <a:rPr lang="en-US" altLang="zh-CN" sz="2000" dirty="0" err="1" smtClean="0">
                <a:latin typeface="微软雅黑" panose="020B0503020204020204" pitchFamily="34" charset="-122"/>
                <a:ea typeface="微软雅黑" panose="020B0503020204020204" pitchFamily="34" charset="-122"/>
              </a:rPr>
              <a:t>dst</a:t>
            </a:r>
            <a:endParaRPr lang="en-US" altLang="zh-CN" dirty="0" smtClean="0">
              <a:latin typeface="微软雅黑" panose="020B0503020204020204" pitchFamily="34" charset="-122"/>
              <a:ea typeface="微软雅黑" panose="020B0503020204020204" pitchFamily="34" charset="-122"/>
            </a:endParaRPr>
          </a:p>
          <a:p>
            <a:pPr>
              <a:lnSpc>
                <a:spcPct val="200000"/>
              </a:lnSpc>
              <a:defRPr/>
            </a:pPr>
            <a:r>
              <a:rPr lang="zh-CN" altLang="en-US" sz="2400" dirty="0" smtClean="0">
                <a:latin typeface="微软雅黑" panose="020B0503020204020204" pitchFamily="34" charset="-122"/>
                <a:ea typeface="微软雅黑" panose="020B0503020204020204" pitchFamily="34" charset="-122"/>
              </a:rPr>
              <a:t>如何利用混合实现半透明效果？</a:t>
            </a:r>
          </a:p>
          <a:p>
            <a:pPr>
              <a:lnSpc>
                <a:spcPct val="150000"/>
              </a:lnSpc>
              <a:buFont typeface="Wingdings" panose="05000000000000000000" pitchFamily="2" charset="2"/>
              <a:buNone/>
              <a:defRPr/>
            </a:pPr>
            <a:r>
              <a:rPr lang="en-US" altLang="zh-CN" sz="2000" i="1" dirty="0" smtClean="0">
                <a:ea typeface="宋体" panose="02010600030101010101" pitchFamily="2" charset="-122"/>
              </a:rPr>
              <a:t>      C = </a:t>
            </a:r>
            <a:r>
              <a:rPr lang="zh-CN" altLang="en-US" sz="2000" dirty="0" smtClean="0">
                <a:latin typeface="+mn-ea"/>
              </a:rPr>
              <a:t>水颜色</a:t>
            </a:r>
            <a:r>
              <a:rPr lang="en-US" altLang="zh-CN" sz="2000" dirty="0" smtClean="0">
                <a:latin typeface="+mn-ea"/>
              </a:rPr>
              <a:t> </a:t>
            </a:r>
            <a:r>
              <a:rPr lang="en-US" altLang="zh-CN" sz="2000" dirty="0" smtClean="0">
                <a:ea typeface="宋体" panose="02010600030101010101" pitchFamily="2" charset="-122"/>
              </a:rPr>
              <a:t>×</a:t>
            </a:r>
            <a:r>
              <a:rPr lang="en-US" altLang="zh-CN" sz="2000" dirty="0" smtClean="0">
                <a:latin typeface="仿宋" panose="02010609060101010101" pitchFamily="49" charset="-122"/>
                <a:ea typeface="仿宋" panose="02010609060101010101" pitchFamily="49" charset="-122"/>
              </a:rPr>
              <a:t> </a:t>
            </a:r>
            <a:r>
              <a:rPr lang="en-US" altLang="zh-CN" sz="2000" dirty="0" smtClean="0">
                <a:ea typeface="宋体" panose="02010600030101010101" pitchFamily="2" charset="-122"/>
              </a:rPr>
              <a:t>D3D11_BLEND_SRC_ALPHA </a:t>
            </a:r>
          </a:p>
          <a:p>
            <a:pPr>
              <a:lnSpc>
                <a:spcPct val="150000"/>
              </a:lnSpc>
              <a:buFont typeface="Wingdings" panose="05000000000000000000" pitchFamily="2" charset="2"/>
              <a:buNone/>
              <a:defRPr/>
            </a:pPr>
            <a:r>
              <a:rPr lang="en-US" altLang="zh-CN" sz="2000" dirty="0" smtClean="0">
                <a:ea typeface="宋体" panose="02010600030101010101" pitchFamily="2" charset="-122"/>
              </a:rPr>
              <a:t>               + </a:t>
            </a:r>
            <a:r>
              <a:rPr lang="zh-CN" altLang="en-US" sz="2000" dirty="0" smtClean="0">
                <a:latin typeface="+mn-ea"/>
              </a:rPr>
              <a:t>箱子颜色</a:t>
            </a:r>
            <a:r>
              <a:rPr lang="en-US" altLang="zh-CN" sz="2000" dirty="0" smtClean="0">
                <a:latin typeface="+mn-ea"/>
              </a:rPr>
              <a:t> </a:t>
            </a:r>
            <a:r>
              <a:rPr lang="en-US" altLang="zh-CN" sz="2000" dirty="0" smtClean="0">
                <a:ea typeface="宋体" panose="02010600030101010101" pitchFamily="2" charset="-122"/>
              </a:rPr>
              <a:t>×</a:t>
            </a:r>
            <a:r>
              <a:rPr lang="en-US" altLang="zh-CN" sz="2000" dirty="0" smtClean="0">
                <a:latin typeface="仿宋" panose="02010609060101010101" pitchFamily="49" charset="-122"/>
                <a:ea typeface="仿宋" panose="02010609060101010101" pitchFamily="49" charset="-122"/>
              </a:rPr>
              <a:t> </a:t>
            </a:r>
            <a:r>
              <a:rPr lang="en-US" altLang="zh-CN" sz="2000" dirty="0" smtClean="0">
                <a:ea typeface="宋体" panose="02010600030101010101" pitchFamily="2" charset="-122"/>
              </a:rPr>
              <a:t>D3D11_BLEND_INV_SRC_ALPHA </a:t>
            </a:r>
          </a:p>
          <a:p>
            <a:pPr marL="457200" lvl="1" indent="0">
              <a:lnSpc>
                <a:spcPct val="200000"/>
              </a:lnSpc>
              <a:spcBef>
                <a:spcPts val="0"/>
              </a:spcBef>
              <a:buFont typeface="Wingdings" panose="05000000000000000000" pitchFamily="2" charset="2"/>
              <a:buNone/>
              <a:defRPr/>
            </a:pPr>
            <a:endParaRPr lang="en-US" altLang="zh-CN" sz="2400" dirty="0" smtClean="0">
              <a:solidFill>
                <a:srgbClr val="00206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本章目标</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编写镜中木箱子</a:t>
            </a:r>
          </a:p>
        </p:txBody>
      </p:sp>
      <p:sp>
        <p:nvSpPr>
          <p:cNvPr id="10243"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5</a:t>
            </a:r>
            <a:endParaRPr lang="en-US" altLang="zh-CN" sz="1000" b="0" dirty="0">
              <a:solidFill>
                <a:schemeClr val="bg1"/>
              </a:solidFill>
              <a:ea typeface="宋体" panose="02010600030101010101" pitchFamily="2" charset="-122"/>
            </a:endParaRPr>
          </a:p>
        </p:txBody>
      </p:sp>
      <p:pic>
        <p:nvPicPr>
          <p:cNvPr id="1024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484313"/>
            <a:ext cx="6545262"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分解问题</a:t>
            </a:r>
          </a:p>
        </p:txBody>
      </p:sp>
      <p:sp>
        <p:nvSpPr>
          <p:cNvPr id="11267"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6</a:t>
            </a:r>
            <a:endParaRPr lang="en-US" altLang="zh-CN" sz="1000" b="0" dirty="0">
              <a:solidFill>
                <a:schemeClr val="bg1"/>
              </a:solidFill>
              <a:ea typeface="宋体" panose="02010600030101010101" pitchFamily="2" charset="-122"/>
            </a:endParaRPr>
          </a:p>
        </p:txBody>
      </p:sp>
      <p:sp>
        <p:nvSpPr>
          <p:cNvPr id="11268" name="内容占位符 2"/>
          <p:cNvSpPr>
            <a:spLocks noGrp="1"/>
          </p:cNvSpPr>
          <p:nvPr>
            <p:ph idx="1"/>
          </p:nvPr>
        </p:nvSpPr>
        <p:spPr>
          <a:xfrm>
            <a:off x="179388" y="1341438"/>
            <a:ext cx="7848600" cy="868362"/>
          </a:xfrm>
        </p:spPr>
        <p:txBody>
          <a:bodyPr/>
          <a:lstStyle/>
          <a:p>
            <a:pPr>
              <a:lnSpc>
                <a:spcPct val="200000"/>
              </a:lnSpc>
            </a:pPr>
            <a:r>
              <a:rPr lang="zh-CN" altLang="en-US" sz="2400" smtClean="0">
                <a:latin typeface="微软雅黑" panose="020B0503020204020204" pitchFamily="34" charset="-122"/>
                <a:ea typeface="微软雅黑" panose="020B0503020204020204" pitchFamily="34" charset="-122"/>
              </a:rPr>
              <a:t>本章内容要绘制哪些物体？</a:t>
            </a:r>
            <a:endParaRPr lang="en-US" altLang="zh-CN" sz="2400" smtClean="0">
              <a:latin typeface="微软雅黑" panose="020B0503020204020204" pitchFamily="34" charset="-122"/>
              <a:ea typeface="微软雅黑" panose="020B0503020204020204" pitchFamily="34" charset="-122"/>
            </a:endParaRPr>
          </a:p>
          <a:p>
            <a:pPr marL="457200" lvl="1" indent="0">
              <a:lnSpc>
                <a:spcPct val="200000"/>
              </a:lnSpc>
              <a:buFont typeface="Wingdings" panose="05000000000000000000" pitchFamily="2" charset="2"/>
              <a:buNone/>
            </a:pPr>
            <a:endParaRPr lang="en-US" altLang="zh-CN" sz="2400" smtClean="0">
              <a:solidFill>
                <a:srgbClr val="002060"/>
              </a:solidFill>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638" y="2995613"/>
            <a:ext cx="106045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8738" y="4797425"/>
            <a:ext cx="1655762" cy="1223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dirty="0" smtClean="0">
                <a:latin typeface="微软雅黑" panose="020B0503020204020204" pitchFamily="34" charset="-122"/>
                <a:ea typeface="微软雅黑" panose="020B0503020204020204" pitchFamily="34" charset="-122"/>
              </a:rPr>
              <a:t>第八章已经介绍了绘制方法</a:t>
            </a:r>
          </a:p>
        </p:txBody>
      </p:sp>
      <p:sp>
        <p:nvSpPr>
          <p:cNvPr id="19" name="矩形 18"/>
          <p:cNvSpPr/>
          <p:nvPr/>
        </p:nvSpPr>
        <p:spPr>
          <a:xfrm>
            <a:off x="-107950" y="2312988"/>
            <a:ext cx="1657350" cy="503237"/>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dirty="0" smtClean="0">
                <a:solidFill>
                  <a:srgbClr val="002060"/>
                </a:solidFill>
                <a:latin typeface="微软雅黑" panose="020B0503020204020204" pitchFamily="34" charset="-122"/>
                <a:ea typeface="微软雅黑" panose="020B0503020204020204" pitchFamily="34" charset="-122"/>
              </a:rPr>
              <a:t>（</a:t>
            </a:r>
            <a:r>
              <a:rPr lang="en-US" altLang="zh-CN" dirty="0" smtClean="0">
                <a:solidFill>
                  <a:srgbClr val="002060"/>
                </a:solidFill>
                <a:latin typeface="微软雅黑" panose="020B0503020204020204" pitchFamily="34" charset="-122"/>
                <a:ea typeface="微软雅黑" panose="020B0503020204020204" pitchFamily="34" charset="-122"/>
              </a:rPr>
              <a:t>1</a:t>
            </a:r>
            <a:r>
              <a:rPr lang="zh-CN" altLang="en-US" dirty="0" smtClean="0">
                <a:solidFill>
                  <a:srgbClr val="002060"/>
                </a:solidFill>
                <a:latin typeface="微软雅黑" panose="020B0503020204020204" pitchFamily="34" charset="-122"/>
                <a:ea typeface="微软雅黑" panose="020B0503020204020204" pitchFamily="34" charset="-122"/>
              </a:rPr>
              <a:t>）箱子</a:t>
            </a:r>
            <a:endParaRPr lang="zh-CN" altLang="en-US" dirty="0" smtClean="0">
              <a:latin typeface="微软雅黑" panose="020B0503020204020204" pitchFamily="34" charset="-122"/>
              <a:ea typeface="微软雅黑" panose="020B0503020204020204" pitchFamily="34" charset="-122"/>
            </a:endParaRPr>
          </a:p>
        </p:txBody>
      </p:sp>
      <p:sp>
        <p:nvSpPr>
          <p:cNvPr id="21" name="矩形 20"/>
          <p:cNvSpPr/>
          <p:nvPr/>
        </p:nvSpPr>
        <p:spPr>
          <a:xfrm>
            <a:off x="1908175" y="2279650"/>
            <a:ext cx="1835150" cy="5032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dirty="0" smtClean="0">
                <a:solidFill>
                  <a:srgbClr val="002060"/>
                </a:solidFill>
                <a:latin typeface="微软雅黑" panose="020B0503020204020204" pitchFamily="34" charset="-122"/>
                <a:ea typeface="微软雅黑" panose="020B0503020204020204" pitchFamily="34" charset="-122"/>
              </a:rPr>
              <a:t>（</a:t>
            </a:r>
            <a:r>
              <a:rPr lang="en-US" altLang="zh-CN" dirty="0" smtClean="0">
                <a:solidFill>
                  <a:srgbClr val="002060"/>
                </a:solidFill>
                <a:latin typeface="微软雅黑" panose="020B0503020204020204" pitchFamily="34" charset="-122"/>
                <a:ea typeface="微软雅黑" panose="020B0503020204020204" pitchFamily="34" charset="-122"/>
              </a:rPr>
              <a:t>2</a:t>
            </a:r>
            <a:r>
              <a:rPr lang="zh-CN" altLang="en-US" dirty="0" smtClean="0">
                <a:solidFill>
                  <a:srgbClr val="002060"/>
                </a:solidFill>
                <a:latin typeface="微软雅黑" panose="020B0503020204020204" pitchFamily="34" charset="-122"/>
                <a:ea typeface="微软雅黑" panose="020B0503020204020204" pitchFamily="34" charset="-122"/>
              </a:rPr>
              <a:t>）墙和地板</a:t>
            </a:r>
            <a:endParaRPr lang="zh-CN" altLang="en-US" dirty="0" smtClean="0">
              <a:latin typeface="微软雅黑" panose="020B0503020204020204" pitchFamily="34" charset="-122"/>
              <a:ea typeface="微软雅黑" panose="020B0503020204020204" pitchFamily="34" charset="-122"/>
            </a:endParaRPr>
          </a:p>
        </p:txBody>
      </p:sp>
      <p:sp>
        <p:nvSpPr>
          <p:cNvPr id="23" name="矩形 22"/>
          <p:cNvSpPr/>
          <p:nvPr/>
        </p:nvSpPr>
        <p:spPr>
          <a:xfrm>
            <a:off x="4206875" y="2197100"/>
            <a:ext cx="1657350" cy="5032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nSpc>
                <a:spcPct val="200000"/>
              </a:lnSpc>
              <a:defRPr/>
            </a:pP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3</a:t>
            </a:r>
            <a:r>
              <a:rPr lang="zh-CN" altLang="en-US" dirty="0">
                <a:solidFill>
                  <a:srgbClr val="002060"/>
                </a:solidFill>
                <a:latin typeface="微软雅黑" panose="020B0503020204020204" pitchFamily="34" charset="-122"/>
                <a:ea typeface="微软雅黑" panose="020B0503020204020204" pitchFamily="34" charset="-122"/>
              </a:rPr>
              <a:t>）镜子</a:t>
            </a:r>
            <a:endParaRPr lang="en-US" altLang="zh-CN" dirty="0">
              <a:solidFill>
                <a:srgbClr val="00206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2675" y="5408613"/>
            <a:ext cx="93186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4"/>
          <p:cNvSpPr/>
          <p:nvPr/>
        </p:nvSpPr>
        <p:spPr>
          <a:xfrm>
            <a:off x="2085975" y="4795838"/>
            <a:ext cx="1657350" cy="12255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defRPr/>
            </a:pPr>
            <a:r>
              <a:rPr lang="zh-CN" altLang="en-US" dirty="0" smtClean="0">
                <a:latin typeface="微软雅黑" panose="020B0503020204020204" pitchFamily="34" charset="-122"/>
                <a:ea typeface="微软雅黑" panose="020B0503020204020204" pitchFamily="34" charset="-122"/>
              </a:rPr>
              <a:t>墙和地板实际上就是加上了纹理的矩形</a:t>
            </a:r>
          </a:p>
        </p:txBody>
      </p:sp>
      <p:pic>
        <p:nvPicPr>
          <p:cNvPr id="29" name="图片 28"/>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13100" y="5408613"/>
            <a:ext cx="93186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nvSpPr>
        <p:spPr>
          <a:xfrm>
            <a:off x="4140200" y="4840288"/>
            <a:ext cx="1655763" cy="12239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defRPr/>
            </a:pPr>
            <a:r>
              <a:rPr lang="zh-CN" altLang="en-US" dirty="0" smtClean="0">
                <a:latin typeface="微软雅黑" panose="020B0503020204020204" pitchFamily="34" charset="-122"/>
                <a:ea typeface="微软雅黑" panose="020B0503020204020204" pitchFamily="34" charset="-122"/>
              </a:rPr>
              <a:t>实现了半透明的镜子纹理。（第九章）</a:t>
            </a:r>
            <a:endParaRPr lang="zh-CN" altLang="en-US"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2919413"/>
            <a:ext cx="1585913"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86375" y="5408613"/>
            <a:ext cx="93186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24363" y="2928938"/>
            <a:ext cx="1085850"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5765800" y="2179638"/>
            <a:ext cx="2740025" cy="503237"/>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nSpc>
                <a:spcPct val="200000"/>
              </a:lnSpc>
              <a:defRPr/>
            </a:pP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4</a:t>
            </a:r>
            <a:r>
              <a:rPr lang="zh-CN" altLang="en-US" dirty="0">
                <a:solidFill>
                  <a:srgbClr val="002060"/>
                </a:solidFill>
                <a:latin typeface="微软雅黑" panose="020B0503020204020204" pitchFamily="34" charset="-122"/>
                <a:ea typeface="微软雅黑" panose="020B0503020204020204" pitchFamily="34" charset="-122"/>
              </a:rPr>
              <a:t>）镜子中箱子和地板</a:t>
            </a:r>
            <a:endParaRPr lang="en-US" altLang="zh-CN" dirty="0">
              <a:solidFill>
                <a:srgbClr val="00206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61138" y="2857500"/>
            <a:ext cx="114935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23"/>
          <p:cNvSpPr/>
          <p:nvPr/>
        </p:nvSpPr>
        <p:spPr>
          <a:xfrm>
            <a:off x="6248400" y="4792663"/>
            <a:ext cx="1655763" cy="12239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defRPr/>
            </a:pPr>
            <a:r>
              <a:rPr lang="zh-CN" altLang="en-US" b="1" dirty="0" smtClean="0">
                <a:latin typeface="微软雅黑" panose="020B0503020204020204" pitchFamily="34" charset="-122"/>
                <a:ea typeface="微软雅黑" panose="020B0503020204020204" pitchFamily="34" charset="-122"/>
              </a:rPr>
              <a:t>思考：如何绘制镜中箱子和地板呢？</a:t>
            </a:r>
            <a:endParaRPr lang="zh-CN" altLang="en-US" b="1" dirty="0">
              <a:latin typeface="微软雅黑" panose="020B0503020204020204" pitchFamily="34" charset="-122"/>
              <a:ea typeface="微软雅黑" panose="020B0503020204020204" pitchFamily="34" charset="-122"/>
            </a:endParaRPr>
          </a:p>
        </p:txBody>
      </p:sp>
      <p:sp>
        <p:nvSpPr>
          <p:cNvPr id="10" name="矩形 9"/>
          <p:cNvSpPr/>
          <p:nvPr/>
        </p:nvSpPr>
        <p:spPr>
          <a:xfrm rot="751155">
            <a:off x="7451725" y="5116513"/>
            <a:ext cx="1152525" cy="129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sz="11500" b="1" dirty="0" smtClean="0">
                <a:latin typeface="宋体" panose="02010600030101010101" pitchFamily="2" charset="-122"/>
                <a:ea typeface="宋体" panose="02010600030101010101" pitchFamily="2" charset="-122"/>
              </a:rPr>
              <a:t>？</a:t>
            </a:r>
            <a:endParaRPr lang="zh-CN" altLang="en-US" sz="11500" b="1" dirty="0" smtClean="0">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down)">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p:bldP spid="21" grpId="0"/>
      <p:bldP spid="23" grpId="0"/>
      <p:bldP spid="25" grpId="0" animBg="1"/>
      <p:bldP spid="31" grpId="0" animBg="1"/>
      <p:bldP spid="22" grpId="0"/>
      <p:bldP spid="24"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如何绘制镜中箱子和地板？</a:t>
            </a:r>
          </a:p>
        </p:txBody>
      </p:sp>
      <p:sp>
        <p:nvSpPr>
          <p:cNvPr id="12291"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7</a:t>
            </a:r>
            <a:endParaRPr lang="en-US" altLang="zh-CN" sz="1000" b="0" dirty="0">
              <a:solidFill>
                <a:schemeClr val="bg1"/>
              </a:solidFill>
              <a:ea typeface="宋体" panose="02010600030101010101" pitchFamily="2" charset="-122"/>
            </a:endParaRPr>
          </a:p>
        </p:txBody>
      </p:sp>
      <p:sp>
        <p:nvSpPr>
          <p:cNvPr id="25605" name="Rectangle 3"/>
          <p:cNvSpPr txBox="1">
            <a:spLocks noChangeArrowheads="1"/>
          </p:cNvSpPr>
          <p:nvPr/>
        </p:nvSpPr>
        <p:spPr bwMode="auto">
          <a:xfrm>
            <a:off x="179388" y="1341438"/>
            <a:ext cx="7921625"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lgn="just">
              <a:lnSpc>
                <a:spcPct val="175000"/>
              </a:lnSpc>
              <a:buFont typeface="Wingdings" panose="05000000000000000000" pitchFamily="2" charset="2"/>
              <a:buNone/>
              <a:defRPr/>
            </a:pPr>
            <a:r>
              <a:rPr lang="en-US" altLang="zh-CN" sz="2200" b="0" dirty="0" smtClean="0">
                <a:latin typeface="微软雅黑" panose="020B0503020204020204" pitchFamily="34" charset="-122"/>
                <a:ea typeface="微软雅黑" panose="020B0503020204020204" pitchFamily="34" charset="-122"/>
              </a:rPr>
              <a:t>【</a:t>
            </a:r>
            <a:r>
              <a:rPr lang="zh-CN" altLang="en-US" sz="2200" b="0" dirty="0" smtClean="0">
                <a:latin typeface="微软雅黑" panose="020B0503020204020204" pitchFamily="34" charset="-122"/>
                <a:ea typeface="微软雅黑" panose="020B0503020204020204" pitchFamily="34" charset="-122"/>
              </a:rPr>
              <a:t>提示</a:t>
            </a:r>
            <a:r>
              <a:rPr lang="en-US" altLang="zh-CN" sz="2200" b="0" dirty="0" smtClean="0">
                <a:latin typeface="微软雅黑" panose="020B0503020204020204" pitchFamily="34" charset="-122"/>
                <a:ea typeface="微软雅黑" panose="020B0503020204020204" pitchFamily="34" charset="-122"/>
              </a:rPr>
              <a:t>1】</a:t>
            </a:r>
            <a:r>
              <a:rPr lang="zh-CN" altLang="en-US" sz="2200" b="0" dirty="0" smtClean="0">
                <a:latin typeface="微软雅黑" panose="020B0503020204020204" pitchFamily="34" charset="-122"/>
                <a:ea typeface="微软雅黑" panose="020B0503020204020204" pitchFamily="34" charset="-122"/>
              </a:rPr>
              <a:t>当把虚拟摄像机对准镜子后面，会发现镜子后面并没有箱子和地板</a:t>
            </a:r>
            <a:r>
              <a:rPr lang="zh-CN" altLang="zh-CN" sz="2200" b="0" dirty="0" smtClean="0">
                <a:latin typeface="微软雅黑" panose="020B0503020204020204" pitchFamily="34" charset="-122"/>
                <a:ea typeface="微软雅黑" panose="020B0503020204020204" pitchFamily="34" charset="-122"/>
              </a:rPr>
              <a:t>。</a:t>
            </a:r>
            <a:endParaRPr lang="en-US" altLang="zh-CN" sz="2200" b="0" dirty="0" smtClean="0">
              <a:latin typeface="微软雅黑" panose="020B0503020204020204" pitchFamily="34" charset="-122"/>
              <a:ea typeface="微软雅黑" panose="020B0503020204020204" pitchFamily="34" charset="-122"/>
            </a:endParaRPr>
          </a:p>
          <a:p>
            <a:pPr marL="0" indent="0" algn="just">
              <a:lnSpc>
                <a:spcPct val="175000"/>
              </a:lnSpc>
              <a:buFont typeface="Wingdings" panose="05000000000000000000" pitchFamily="2" charset="2"/>
              <a:buNone/>
              <a:defRPr/>
            </a:pPr>
            <a:endParaRPr lang="en-US" altLang="zh-CN" sz="2000" b="0" dirty="0" smtClean="0">
              <a:latin typeface="微软雅黑" panose="020B0503020204020204" pitchFamily="34" charset="-122"/>
              <a:ea typeface="微软雅黑" panose="020B0503020204020204" pitchFamily="34" charset="-122"/>
            </a:endParaRPr>
          </a:p>
          <a:p>
            <a:pPr marL="0" indent="0" algn="just">
              <a:lnSpc>
                <a:spcPct val="175000"/>
              </a:lnSpc>
              <a:buFont typeface="Wingdings" panose="05000000000000000000" pitchFamily="2" charset="2"/>
              <a:buNone/>
              <a:defRPr/>
            </a:pPr>
            <a:endParaRPr lang="en-US" altLang="zh-CN" sz="2000" b="0" dirty="0" smtClean="0">
              <a:latin typeface="微软雅黑" panose="020B0503020204020204" pitchFamily="34" charset="-122"/>
              <a:ea typeface="微软雅黑" panose="020B0503020204020204" pitchFamily="34" charset="-122"/>
            </a:endParaRPr>
          </a:p>
          <a:p>
            <a:pPr marL="0" indent="0" algn="just">
              <a:lnSpc>
                <a:spcPct val="175000"/>
              </a:lnSpc>
              <a:buFont typeface="Wingdings" panose="05000000000000000000" pitchFamily="2" charset="2"/>
              <a:buNone/>
              <a:defRPr/>
            </a:pPr>
            <a:endParaRPr lang="en-US" altLang="zh-CN" sz="2000" b="0" dirty="0" smtClean="0">
              <a:latin typeface="微软雅黑" panose="020B0503020204020204" pitchFamily="34" charset="-122"/>
              <a:ea typeface="微软雅黑" panose="020B0503020204020204" pitchFamily="34" charset="-122"/>
            </a:endParaRPr>
          </a:p>
          <a:p>
            <a:pPr marL="0" indent="0" algn="just">
              <a:lnSpc>
                <a:spcPct val="175000"/>
              </a:lnSpc>
              <a:buFont typeface="Wingdings" panose="05000000000000000000" pitchFamily="2" charset="2"/>
              <a:buNone/>
              <a:defRPr/>
            </a:pPr>
            <a:endParaRPr lang="en-US" altLang="zh-CN" sz="2000" b="0" dirty="0" smtClean="0">
              <a:latin typeface="微软雅黑" panose="020B0503020204020204" pitchFamily="34" charset="-122"/>
              <a:ea typeface="微软雅黑" panose="020B0503020204020204" pitchFamily="34" charset="-122"/>
            </a:endParaRPr>
          </a:p>
          <a:p>
            <a:pPr marL="0" indent="0" algn="just">
              <a:lnSpc>
                <a:spcPct val="175000"/>
              </a:lnSpc>
              <a:buFont typeface="Wingdings" panose="05000000000000000000" pitchFamily="2" charset="2"/>
              <a:buNone/>
              <a:defRPr/>
            </a:pP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提示</a:t>
            </a:r>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有没有什么办法把镜子区域标记出来，从而只在镜子区域绘制箱子和地板呢？</a:t>
            </a:r>
            <a:endParaRPr lang="en-US" altLang="zh-CN" sz="2200" b="0" dirty="0" smtClean="0">
              <a:latin typeface="微软雅黑" panose="020B0503020204020204" pitchFamily="34" charset="-122"/>
              <a:ea typeface="微软雅黑" panose="020B0503020204020204" pitchFamily="34" charset="-122"/>
            </a:endParaRPr>
          </a:p>
          <a:p>
            <a:pPr>
              <a:defRPr/>
            </a:pPr>
            <a:endParaRPr lang="zh-CN" altLang="zh-CN" sz="2400" b="0" dirty="0" smtClean="0">
              <a:ea typeface="宋体" panose="02010600030101010101" pitchFamily="2" charset="-122"/>
            </a:endParaRPr>
          </a:p>
          <a:p>
            <a:pPr lvl="1">
              <a:defRPr/>
            </a:pPr>
            <a:endParaRPr lang="zh-CN" altLang="en-US" sz="2400" dirty="0" smtClean="0">
              <a:ea typeface="宋体" panose="02010600030101010101" pitchFamily="2" charset="-122"/>
            </a:endParaRPr>
          </a:p>
        </p:txBody>
      </p:sp>
      <p:pic>
        <p:nvPicPr>
          <p:cNvPr id="10" name="图片 9"/>
          <p:cNvPicPr>
            <a:picLocks noChangeAspect="1" noChangeArrowheads="1"/>
          </p:cNvPicPr>
          <p:nvPr/>
        </p:nvPicPr>
        <p:blipFill>
          <a:blip r:embed="rId3">
            <a:extLst>
              <a:ext uri="{28A0092B-C50C-407E-A947-70E740481C1C}">
                <a14:useLocalDpi xmlns:a14="http://schemas.microsoft.com/office/drawing/2010/main" val="0"/>
              </a:ext>
            </a:extLst>
          </a:blip>
          <a:srcRect l="2094" t="5713" r="1656" b="2856"/>
          <a:stretch>
            <a:fillRect/>
          </a:stretch>
        </p:blipFill>
        <p:spPr bwMode="auto">
          <a:xfrm>
            <a:off x="2484438" y="2565400"/>
            <a:ext cx="3311525"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latin typeface="+mn-ea"/>
                <a:ea typeface="+mn-ea"/>
              </a:rPr>
              <a:t>模板缓存</a:t>
            </a:r>
          </a:p>
        </p:txBody>
      </p:sp>
      <p:sp>
        <p:nvSpPr>
          <p:cNvPr id="14339"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latin typeface="+mn-ea"/>
              </a:rPr>
              <a:t>8</a:t>
            </a:r>
            <a:endParaRPr lang="en-US" altLang="zh-CN" sz="1000" b="0" dirty="0">
              <a:solidFill>
                <a:schemeClr val="bg1"/>
              </a:solidFill>
              <a:latin typeface="+mn-ea"/>
            </a:endParaRPr>
          </a:p>
        </p:txBody>
      </p:sp>
      <p:sp>
        <p:nvSpPr>
          <p:cNvPr id="14340" name="Rectangle 3"/>
          <p:cNvSpPr txBox="1">
            <a:spLocks noChangeArrowheads="1"/>
          </p:cNvSpPr>
          <p:nvPr/>
        </p:nvSpPr>
        <p:spPr bwMode="auto">
          <a:xfrm>
            <a:off x="179388" y="1203325"/>
            <a:ext cx="7921625"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150000"/>
              </a:lnSpc>
            </a:pPr>
            <a:r>
              <a:rPr lang="en-US" altLang="zh-CN" sz="2000" b="0">
                <a:latin typeface="+mn-ea"/>
              </a:rPr>
              <a:t>D3D</a:t>
            </a:r>
            <a:r>
              <a:rPr lang="zh-CN" altLang="zh-CN" sz="2000" b="0">
                <a:latin typeface="+mn-ea"/>
              </a:rPr>
              <a:t>中提供了</a:t>
            </a:r>
            <a:r>
              <a:rPr lang="zh-CN" altLang="zh-CN" sz="2000">
                <a:solidFill>
                  <a:srgbClr val="FF0000"/>
                </a:solidFill>
                <a:latin typeface="+mn-ea"/>
              </a:rPr>
              <a:t>模板缓存</a:t>
            </a:r>
            <a:r>
              <a:rPr lang="zh-CN" altLang="zh-CN" sz="2000" b="0">
                <a:latin typeface="+mn-ea"/>
              </a:rPr>
              <a:t>来标记某一块绘制区域。模板缓存的分辨率与后台缓存和深度缓存的分辨率完全相同。但在</a:t>
            </a:r>
            <a:r>
              <a:rPr lang="en-US" altLang="zh-CN" sz="2000" b="0">
                <a:latin typeface="+mn-ea"/>
              </a:rPr>
              <a:t>D3D</a:t>
            </a:r>
            <a:r>
              <a:rPr lang="zh-CN" altLang="zh-CN" sz="2000" b="0">
                <a:latin typeface="+mn-ea"/>
              </a:rPr>
              <a:t>中并没有一个独立的模板缓存，而是将深度缓存和模板缓存共用一个</a:t>
            </a:r>
            <a:r>
              <a:rPr lang="zh-CN" altLang="zh-CN" sz="2000">
                <a:solidFill>
                  <a:srgbClr val="FF0000"/>
                </a:solidFill>
                <a:latin typeface="+mn-ea"/>
              </a:rPr>
              <a:t>深度</a:t>
            </a:r>
            <a:r>
              <a:rPr lang="en-US" altLang="zh-CN" sz="2000">
                <a:solidFill>
                  <a:srgbClr val="FF0000"/>
                </a:solidFill>
                <a:latin typeface="+mn-ea"/>
              </a:rPr>
              <a:t>/</a:t>
            </a:r>
            <a:r>
              <a:rPr lang="zh-CN" altLang="zh-CN" sz="2000">
                <a:solidFill>
                  <a:srgbClr val="FF0000"/>
                </a:solidFill>
                <a:latin typeface="+mn-ea"/>
              </a:rPr>
              <a:t>模板缓存</a:t>
            </a:r>
            <a:r>
              <a:rPr lang="zh-CN" altLang="zh-CN" sz="2000" b="0">
                <a:latin typeface="+mn-ea"/>
              </a:rPr>
              <a:t>。</a:t>
            </a:r>
            <a:r>
              <a:rPr lang="zh-CN" altLang="zh-CN" sz="2000">
                <a:latin typeface="+mn-ea"/>
              </a:rPr>
              <a:t>模板缓存的功能是允许动态地决定是否将某个像素写入后台缓存</a:t>
            </a:r>
            <a:r>
              <a:rPr lang="zh-CN" altLang="en-US" sz="2000">
                <a:latin typeface="+mn-ea"/>
              </a:rPr>
              <a:t>中。</a:t>
            </a:r>
            <a:endParaRPr lang="en-US" altLang="zh-CN" sz="2000">
              <a:latin typeface="+mn-ea"/>
            </a:endParaRPr>
          </a:p>
        </p:txBody>
      </p:sp>
      <p:pic>
        <p:nvPicPr>
          <p:cNvPr id="14341" name="图片 6"/>
          <p:cNvPicPr>
            <a:picLocks noChangeAspect="1" noChangeArrowheads="1"/>
          </p:cNvPicPr>
          <p:nvPr/>
        </p:nvPicPr>
        <p:blipFill>
          <a:blip r:embed="rId3">
            <a:extLst>
              <a:ext uri="{28A0092B-C50C-407E-A947-70E740481C1C}">
                <a14:useLocalDpi xmlns:a14="http://schemas.microsoft.com/office/drawing/2010/main" val="0"/>
              </a:ext>
            </a:extLst>
          </a:blip>
          <a:srcRect b="8971"/>
          <a:stretch>
            <a:fillRect/>
          </a:stretch>
        </p:blipFill>
        <p:spPr bwMode="auto">
          <a:xfrm>
            <a:off x="395288" y="3644900"/>
            <a:ext cx="3600450"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644900"/>
            <a:ext cx="3384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692275" y="6234113"/>
            <a:ext cx="1223963" cy="503237"/>
          </a:xfrm>
          <a:prstGeom prst="rect">
            <a:avLst/>
          </a:prstGeom>
        </p:spPr>
        <p:style>
          <a:lnRef idx="3">
            <a:schemeClr val="lt1"/>
          </a:lnRef>
          <a:fillRef idx="1">
            <a:schemeClr val="accent2"/>
          </a:fillRef>
          <a:effectRef idx="1">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smtClean="0">
                <a:solidFill>
                  <a:srgbClr val="FFFFFF"/>
                </a:solidFill>
                <a:latin typeface="+mn-ea"/>
              </a:rPr>
              <a:t>后台缓存</a:t>
            </a:r>
          </a:p>
        </p:txBody>
      </p:sp>
      <p:sp>
        <p:nvSpPr>
          <p:cNvPr id="10" name="矩形 9"/>
          <p:cNvSpPr/>
          <p:nvPr/>
        </p:nvSpPr>
        <p:spPr>
          <a:xfrm>
            <a:off x="5651500" y="6248400"/>
            <a:ext cx="1223963" cy="504825"/>
          </a:xfrm>
          <a:prstGeom prst="rect">
            <a:avLst/>
          </a:prstGeom>
        </p:spPr>
        <p:style>
          <a:lnRef idx="3">
            <a:schemeClr val="lt1"/>
          </a:lnRef>
          <a:fillRef idx="1">
            <a:schemeClr val="accent2"/>
          </a:fillRef>
          <a:effectRef idx="1">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smtClean="0">
                <a:solidFill>
                  <a:srgbClr val="FFFFFF"/>
                </a:solidFill>
                <a:latin typeface="+mn-ea"/>
              </a:rPr>
              <a:t>模板缓存</a:t>
            </a:r>
          </a:p>
        </p:txBody>
      </p:sp>
      <p:sp>
        <p:nvSpPr>
          <p:cNvPr id="4" name="矩形标注 3"/>
          <p:cNvSpPr/>
          <p:nvPr/>
        </p:nvSpPr>
        <p:spPr>
          <a:xfrm>
            <a:off x="3151188" y="3357563"/>
            <a:ext cx="1008062" cy="612775"/>
          </a:xfrm>
          <a:prstGeom prst="wedgeRectCallout">
            <a:avLst>
              <a:gd name="adj1" fmla="val -39855"/>
              <a:gd name="adj2" fmla="val 67367"/>
            </a:avLst>
          </a:prstGeom>
          <a:solidFill>
            <a:srgbClr val="0070C0"/>
          </a:solidFill>
        </p:spPr>
        <p:style>
          <a:lnRef idx="3">
            <a:schemeClr val="lt1"/>
          </a:lnRef>
          <a:fillRef idx="1">
            <a:schemeClr val="dk1"/>
          </a:fillRef>
          <a:effectRef idx="1">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smtClean="0">
                <a:solidFill>
                  <a:srgbClr val="FFFFFF"/>
                </a:solidFill>
                <a:latin typeface="+mn-ea"/>
              </a:rPr>
              <a:t>可见的</a:t>
            </a:r>
          </a:p>
        </p:txBody>
      </p:sp>
      <p:sp>
        <p:nvSpPr>
          <p:cNvPr id="12" name="矩形标注 11"/>
          <p:cNvSpPr/>
          <p:nvPr/>
        </p:nvSpPr>
        <p:spPr>
          <a:xfrm>
            <a:off x="7164388" y="3338513"/>
            <a:ext cx="1152525" cy="612775"/>
          </a:xfrm>
          <a:prstGeom prst="wedgeRectCallout">
            <a:avLst>
              <a:gd name="adj1" fmla="val -39855"/>
              <a:gd name="adj2" fmla="val 67367"/>
            </a:avLst>
          </a:prstGeom>
          <a:solidFill>
            <a:srgbClr val="0070C0"/>
          </a:solidFill>
        </p:spPr>
        <p:style>
          <a:lnRef idx="3">
            <a:schemeClr val="lt1"/>
          </a:lnRef>
          <a:fillRef idx="1">
            <a:schemeClr val="dk1"/>
          </a:fillRef>
          <a:effectRef idx="1">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smtClean="0">
                <a:solidFill>
                  <a:srgbClr val="FFFFFF"/>
                </a:solidFill>
                <a:latin typeface="+mn-ea"/>
              </a:rPr>
              <a:t>不可见的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后台缓存与模板缓存</a:t>
            </a:r>
          </a:p>
        </p:txBody>
      </p:sp>
      <p:sp>
        <p:nvSpPr>
          <p:cNvPr id="16387" name="Rectangle 6"/>
          <p:cNvSpPr txBox="1">
            <a:spLocks noChangeArrowheads="1"/>
          </p:cNvSpPr>
          <p:nvPr/>
        </p:nvSpPr>
        <p:spPr bwMode="auto">
          <a:xfrm>
            <a:off x="8286750" y="638651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r>
              <a:rPr lang="en-US" altLang="zh-CN" sz="1000" b="0" dirty="0" smtClean="0">
                <a:solidFill>
                  <a:schemeClr val="bg1"/>
                </a:solidFill>
                <a:ea typeface="宋体" panose="02010600030101010101" pitchFamily="2" charset="-122"/>
              </a:rPr>
              <a:t>9</a:t>
            </a:r>
            <a:endParaRPr lang="en-US" altLang="zh-CN" sz="1000" b="0" dirty="0">
              <a:solidFill>
                <a:schemeClr val="bg1"/>
              </a:solidFill>
              <a:ea typeface="宋体" panose="02010600030101010101" pitchFamily="2" charset="-122"/>
            </a:endParaRPr>
          </a:p>
        </p:txBody>
      </p:sp>
      <p:sp>
        <p:nvSpPr>
          <p:cNvPr id="16388" name="Rectangle 3"/>
          <p:cNvSpPr txBox="1">
            <a:spLocks noChangeArrowheads="1"/>
          </p:cNvSpPr>
          <p:nvPr/>
        </p:nvSpPr>
        <p:spPr bwMode="auto">
          <a:xfrm>
            <a:off x="179388" y="1098550"/>
            <a:ext cx="792162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342900">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pPr>
            <a:r>
              <a:rPr lang="zh-CN" altLang="en-US" sz="2200" b="0">
                <a:latin typeface="微软雅黑" panose="020B0503020204020204" pitchFamily="34" charset="-122"/>
                <a:ea typeface="微软雅黑" panose="020B0503020204020204" pitchFamily="34" charset="-122"/>
              </a:rPr>
              <a:t>后台缓存记录的是像素的</a:t>
            </a:r>
            <a:r>
              <a:rPr lang="zh-CN" altLang="en-US" sz="2200">
                <a:solidFill>
                  <a:srgbClr val="FF0000"/>
                </a:solidFill>
                <a:latin typeface="微软雅黑" panose="020B0503020204020204" pitchFamily="34" charset="-122"/>
                <a:ea typeface="微软雅黑" panose="020B0503020204020204" pitchFamily="34" charset="-122"/>
              </a:rPr>
              <a:t>颜色</a:t>
            </a:r>
            <a:r>
              <a:rPr lang="zh-CN" altLang="en-US" sz="2200" b="0">
                <a:latin typeface="微软雅黑" panose="020B0503020204020204" pitchFamily="34" charset="-122"/>
                <a:ea typeface="微软雅黑" panose="020B0503020204020204" pitchFamily="34" charset="-122"/>
              </a:rPr>
              <a:t>，而模板缓存记录的是像素的</a:t>
            </a:r>
            <a:r>
              <a:rPr lang="zh-CN" altLang="en-US" sz="2200">
                <a:solidFill>
                  <a:srgbClr val="FF0000"/>
                </a:solidFill>
                <a:latin typeface="微软雅黑" panose="020B0503020204020204" pitchFamily="34" charset="-122"/>
                <a:ea typeface="微软雅黑" panose="020B0503020204020204" pitchFamily="34" charset="-122"/>
              </a:rPr>
              <a:t>模板值</a:t>
            </a:r>
            <a:r>
              <a:rPr lang="zh-CN" altLang="en-US" sz="2200" b="0">
                <a:latin typeface="微软雅黑" panose="020B0503020204020204" pitchFamily="34" charset="-122"/>
                <a:ea typeface="微软雅黑" panose="020B0503020204020204" pitchFamily="34" charset="-122"/>
              </a:rPr>
              <a:t>。</a:t>
            </a:r>
            <a:endParaRPr lang="en-US" altLang="zh-CN" sz="2200" b="0">
              <a:latin typeface="微软雅黑" panose="020B0503020204020204" pitchFamily="34" charset="-122"/>
              <a:ea typeface="微软雅黑" panose="020B0503020204020204" pitchFamily="34" charset="-122"/>
            </a:endParaRPr>
          </a:p>
          <a:p>
            <a:pPr>
              <a:lnSpc>
                <a:spcPct val="150000"/>
              </a:lnSpc>
            </a:pPr>
            <a:r>
              <a:rPr lang="zh-CN" altLang="en-US" sz="2200" b="0">
                <a:latin typeface="微软雅黑" panose="020B0503020204020204" pitchFamily="34" charset="-122"/>
                <a:ea typeface="微软雅黑" panose="020B0503020204020204" pitchFamily="34" charset="-122"/>
              </a:rPr>
              <a:t>像素模板值</a:t>
            </a:r>
            <a:r>
              <a:rPr lang="zh-CN" altLang="en-US" sz="2200">
                <a:solidFill>
                  <a:srgbClr val="FF0000"/>
                </a:solidFill>
                <a:latin typeface="微软雅黑" panose="020B0503020204020204" pitchFamily="34" charset="-122"/>
                <a:ea typeface="微软雅黑" panose="020B0503020204020204" pitchFamily="34" charset="-122"/>
              </a:rPr>
              <a:t>默认值为</a:t>
            </a:r>
            <a:r>
              <a:rPr lang="en-US" altLang="zh-CN" sz="2200">
                <a:solidFill>
                  <a:srgbClr val="FF0000"/>
                </a:solidFill>
                <a:latin typeface="微软雅黑" panose="020B0503020204020204" pitchFamily="34" charset="-122"/>
                <a:ea typeface="微软雅黑" panose="020B0503020204020204" pitchFamily="34" charset="-122"/>
              </a:rPr>
              <a:t>0</a:t>
            </a:r>
            <a:r>
              <a:rPr lang="zh-CN" altLang="en-US" sz="2200" b="0">
                <a:latin typeface="微软雅黑" panose="020B0503020204020204" pitchFamily="34" charset="-122"/>
                <a:ea typeface="微软雅黑" panose="020B0503020204020204" pitchFamily="34" charset="-122"/>
              </a:rPr>
              <a:t>，当模板值发生改变后，并不会改变该像素的颜色。换句话说，后台缓存与模板缓存是</a:t>
            </a:r>
            <a:r>
              <a:rPr lang="zh-CN" altLang="en-US" sz="2200">
                <a:solidFill>
                  <a:srgbClr val="FF0000"/>
                </a:solidFill>
                <a:latin typeface="微软雅黑" panose="020B0503020204020204" pitchFamily="34" charset="-122"/>
                <a:ea typeface="微软雅黑" panose="020B0503020204020204" pitchFamily="34" charset="-122"/>
              </a:rPr>
              <a:t>相互独立</a:t>
            </a:r>
            <a:r>
              <a:rPr lang="zh-CN" altLang="en-US" sz="2200" b="0">
                <a:latin typeface="微软雅黑" panose="020B0503020204020204" pitchFamily="34" charset="-122"/>
                <a:ea typeface="微软雅黑" panose="020B0503020204020204" pitchFamily="34" charset="-122"/>
              </a:rPr>
              <a:t>的。</a:t>
            </a:r>
            <a:endParaRPr lang="en-US" altLang="zh-CN" sz="2200" b="0">
              <a:latin typeface="微软雅黑" panose="020B0503020204020204" pitchFamily="34" charset="-122"/>
              <a:ea typeface="微软雅黑" panose="020B0503020204020204" pitchFamily="34" charset="-122"/>
            </a:endParaRPr>
          </a:p>
        </p:txBody>
      </p:sp>
      <p:pic>
        <p:nvPicPr>
          <p:cNvPr id="16389" name="图片 18"/>
          <p:cNvPicPr>
            <a:picLocks noChangeAspect="1" noChangeArrowheads="1"/>
          </p:cNvPicPr>
          <p:nvPr/>
        </p:nvPicPr>
        <p:blipFill>
          <a:blip r:embed="rId3">
            <a:extLst>
              <a:ext uri="{28A0092B-C50C-407E-A947-70E740481C1C}">
                <a14:useLocalDpi xmlns:a14="http://schemas.microsoft.com/office/drawing/2010/main" val="0"/>
              </a:ext>
            </a:extLst>
          </a:blip>
          <a:srcRect b="8971"/>
          <a:stretch>
            <a:fillRect/>
          </a:stretch>
        </p:blipFill>
        <p:spPr bwMode="auto">
          <a:xfrm>
            <a:off x="611188" y="3787775"/>
            <a:ext cx="3240087"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1331913" y="6154738"/>
            <a:ext cx="1727200" cy="579437"/>
          </a:xfrm>
          <a:prstGeom prst="rect">
            <a:avLst/>
          </a:prstGeom>
        </p:spPr>
        <p:style>
          <a:lnRef idx="3">
            <a:schemeClr val="lt1"/>
          </a:lnRef>
          <a:fillRef idx="1">
            <a:schemeClr val="accent2"/>
          </a:fillRef>
          <a:effectRef idx="1">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smtClean="0">
                <a:solidFill>
                  <a:srgbClr val="FFFFFF"/>
                </a:solidFill>
                <a:latin typeface="Verdana" panose="020B0604030504040204" pitchFamily="34" charset="0"/>
                <a:ea typeface="宋体" panose="02010600030101010101" pitchFamily="2" charset="-122"/>
              </a:rPr>
              <a:t>修改模板值后的后台缓存</a:t>
            </a:r>
          </a:p>
        </p:txBody>
      </p:sp>
      <p:pic>
        <p:nvPicPr>
          <p:cNvPr id="16391" name="图片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3789363"/>
            <a:ext cx="338455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4"/>
          <p:cNvSpPr/>
          <p:nvPr/>
        </p:nvSpPr>
        <p:spPr>
          <a:xfrm>
            <a:off x="5076825" y="6161088"/>
            <a:ext cx="1727200" cy="577850"/>
          </a:xfrm>
          <a:prstGeom prst="rect">
            <a:avLst/>
          </a:prstGeom>
        </p:spPr>
        <p:style>
          <a:lnRef idx="3">
            <a:schemeClr val="lt1"/>
          </a:lnRef>
          <a:fillRef idx="1">
            <a:schemeClr val="accent2"/>
          </a:fillRef>
          <a:effectRef idx="1">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smtClean="0">
                <a:solidFill>
                  <a:srgbClr val="FFFFFF"/>
                </a:solidFill>
                <a:latin typeface="Verdana" panose="020B0604030504040204" pitchFamily="34" charset="0"/>
                <a:ea typeface="宋体" panose="02010600030101010101" pitchFamily="2" charset="-122"/>
              </a:rPr>
              <a:t>修改模板值后的模板缓存</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3.5"/>
</p:tagLst>
</file>

<file path=ppt/tags/tag2.xml><?xml version="1.0" encoding="utf-8"?>
<p:tagLst xmlns:a="http://schemas.openxmlformats.org/drawingml/2006/main" xmlns:r="http://schemas.openxmlformats.org/officeDocument/2006/relationships" xmlns:p="http://schemas.openxmlformats.org/presentationml/2006/main">
  <p:tag name="TIMING" val="|13.5"/>
</p:tagLst>
</file>

<file path=ppt/theme/theme1.xml><?xml version="1.0" encoding="utf-8"?>
<a:theme xmlns:a="http://schemas.openxmlformats.org/drawingml/2006/main" name="ShowSoftDown">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ShowSoftDown</Template>
  <TotalTime>12460</TotalTime>
  <Words>1190</Words>
  <Application>Microsoft Office PowerPoint</Application>
  <PresentationFormat>全屏显示(4:3)</PresentationFormat>
  <Paragraphs>150</Paragraphs>
  <Slides>17</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Gulim</vt:lpstr>
      <vt:lpstr>Times New Roman</vt:lpstr>
      <vt:lpstr>Wingdings</vt:lpstr>
      <vt:lpstr>Calibri</vt:lpstr>
      <vt:lpstr>微软雅黑</vt:lpstr>
      <vt:lpstr>Verdana</vt:lpstr>
      <vt:lpstr>Arial</vt:lpstr>
      <vt:lpstr>仿宋</vt:lpstr>
      <vt:lpstr>宋体</vt:lpstr>
      <vt:lpstr>楷体</vt:lpstr>
      <vt:lpstr>ShowSoftDown</vt:lpstr>
      <vt:lpstr>DirectX图形程序设计</vt:lpstr>
      <vt:lpstr>讲课内容</vt:lpstr>
      <vt:lpstr>第10章 绘制镜中箱子</vt:lpstr>
      <vt:lpstr>复习-绘制水中箱子</vt:lpstr>
      <vt:lpstr>本章目标-编写镜中木箱子</vt:lpstr>
      <vt:lpstr>分解问题</vt:lpstr>
      <vt:lpstr>如何绘制镜中箱子和地板？</vt:lpstr>
      <vt:lpstr>模板缓存</vt:lpstr>
      <vt:lpstr>后台缓存与模板缓存</vt:lpstr>
      <vt:lpstr>利用模板缓存标记镜子区域</vt:lpstr>
      <vt:lpstr>利用混合禁止颜色写入</vt:lpstr>
      <vt:lpstr>模板测试（1/3）</vt:lpstr>
      <vt:lpstr>模板测试（2/3）</vt:lpstr>
      <vt:lpstr>模板测试（3/3）</vt:lpstr>
      <vt:lpstr>利用模板绘制镜中箱子</vt:lpstr>
      <vt:lpstr>小结</vt:lpstr>
      <vt:lpstr>课后作业</vt:lpstr>
    </vt:vector>
  </TitlesOfParts>
  <Company>cqu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jiangzhuo</dc:creator>
  <cp:lastModifiedBy>黄 裕涛</cp:lastModifiedBy>
  <cp:revision>1204</cp:revision>
  <dcterms:created xsi:type="dcterms:W3CDTF">2009-08-15T02:56:59Z</dcterms:created>
  <dcterms:modified xsi:type="dcterms:W3CDTF">2019-01-08T08:39:14Z</dcterms:modified>
</cp:coreProperties>
</file>