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375" r:id="rId4"/>
    <p:sldId id="320" r:id="rId5"/>
    <p:sldId id="321" r:id="rId6"/>
    <p:sldId id="322" r:id="rId7"/>
    <p:sldId id="324" r:id="rId8"/>
    <p:sldId id="330" r:id="rId9"/>
    <p:sldId id="331" r:id="rId10"/>
    <p:sldId id="371" r:id="rId11"/>
    <p:sldId id="372" r:id="rId12"/>
    <p:sldId id="373" r:id="rId13"/>
    <p:sldId id="374" r:id="rId14"/>
    <p:sldId id="341" r:id="rId15"/>
    <p:sldId id="340" r:id="rId16"/>
    <p:sldId id="342" r:id="rId17"/>
    <p:sldId id="376" r:id="rId18"/>
    <p:sldId id="343" r:id="rId19"/>
    <p:sldId id="344" r:id="rId20"/>
    <p:sldId id="345" r:id="rId21"/>
    <p:sldId id="346" r:id="rId22"/>
    <p:sldId id="34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1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5633-E08B-4763-91F5-960F91C485E0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0F6C-39B0-4E47-9FF5-E3DC52C3C9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3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rate=80;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=rate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是引用变量，申明引用变量时必须将其初始化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的值指向相同的内存变量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引用的最多用处就是作为函数的参数（结构和对象）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通过引用变量作参数可以是函数使用原始数据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而不是拷贝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引用的特点更接近于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指针，一旦与某个变量关联起来就将一直效忠于它，可以通过初始化来设置引用，但是不能通过赋值来设置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other=30;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=other 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的值都改为了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但是地址还是原来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如果程序不想改变传递给它的信息，但是又想使用引用，那么则应该使用常量引用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inttest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p)//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当改变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值是，编译器将生成错去消息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0F6C-39B0-4E47-9FF5-E3DC52C3C9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0DB6-7FB5-496A-B118-93174C165197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ED913-72BB-474B-87BD-2A276223A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4878-EBA4-46B6-A865-D522D39D1334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A11B-7085-4516-B2FE-67FA8A13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9AA1E-6734-4322-AA79-7A15DB03A4A9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0A19B-09BB-4ED8-B5CB-05F90A48B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362F-2A3F-41A7-86C0-1819C1002AB0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8C3D5-2500-4F53-B893-EDCDF2C7C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F756-A527-4F82-861B-74C29822CB79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2E8B-59A3-4479-A225-41D76394A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9DD76-ACE1-4702-9054-1C9387F922CC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70FD-61C8-415F-B013-E0D36BA27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F53A-5D46-40DE-B15C-10EE755B6CC6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0248-8E0E-44A0-89A6-6A33C70A1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7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7ECBE-F59F-4DA9-9C0C-59FF0ACE96F5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D8B2-C99E-46BE-AD02-EA104115F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4498-ACF2-4193-A73B-927FCCF17EFD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95D8-AAFF-4EF1-A0BE-FBC66641C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E24D-3B0F-4AEB-83CD-D7FD8367A395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CBA5-6B45-45C1-95EB-37784EAD6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4A5A-2C13-4951-9CD5-EC82EA52A34D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58D9-6F07-4596-80E3-2C2F5BFCF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3156FD-87E4-4291-9DB1-7740FB850B16}" type="datetime1">
              <a:rPr lang="zh-CN" altLang="en-US" smtClean="0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AA3CF-6827-4DBA-9755-EA8443EED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93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DirectX </a:t>
            </a:r>
            <a:r>
              <a:rPr lang="zh-CN" altLang="en-US" dirty="0" smtClean="0"/>
              <a:t>图形程序设计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第三课 必备</a:t>
            </a:r>
            <a:r>
              <a:rPr lang="zh-CN" altLang="en-US" sz="3200" smtClean="0"/>
              <a:t>数学知识</a:t>
            </a:r>
            <a:endParaRPr lang="zh-CN" altLang="en-US" sz="32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063"/>
            <a:ext cx="6400800" cy="12017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曾骏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zengjun@cqu.edu.cn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办公室：学院楼</a:t>
            </a:r>
            <a:r>
              <a:rPr lang="en-US" altLang="zh-CN" sz="2800" dirty="0" smtClean="0"/>
              <a:t>414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ED913-72BB-474B-87BD-2A276223A91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3600" dirty="0" smtClean="0"/>
              <a:t>库</a:t>
            </a:r>
            <a:r>
              <a:rPr lang="zh-CN" altLang="en-US" sz="3600" dirty="0"/>
              <a:t>中</a:t>
            </a:r>
            <a:r>
              <a:rPr lang="zh-CN" altLang="en-US" sz="3600" dirty="0" smtClean="0"/>
              <a:t>的矩阵（</a:t>
            </a:r>
            <a:r>
              <a:rPr lang="en-US" altLang="zh-CN" sz="3600" dirty="0" smtClean="0"/>
              <a:t>2/2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853136"/>
          </a:xfrm>
        </p:spPr>
        <p:txBody>
          <a:bodyPr/>
          <a:lstStyle/>
          <a:p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数学库中，还定义了另外一些数据结构用来表示矩阵，它们是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XMFLOAT3X3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XMFLOAT4X3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XMFLOAT4X3A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XMFLOAT4X4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以及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XMFLOAT4X4A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。从这些类型的命名很容易看出它们表达的矩阵类型，比如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XMFLOAT4X3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用来表示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矩阵，而后面加个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表示对齐版本，比如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XMFLOAT4X3A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表示按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字节对齐的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矩阵。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通过对应的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函数可以方便地在这些类型和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XMMATRIX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类型之间进行转换。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最好避免直接使用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作为类或结构体的数据成员，而是用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XMFLOAT*X*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来存储矩阵</a:t>
            </a:r>
          </a:p>
          <a:p>
            <a:pPr lvl="1">
              <a:lnSpc>
                <a:spcPct val="130000"/>
              </a:lnSpc>
            </a:pPr>
            <a:endParaRPr lang="zh-CN" altLang="en-US" sz="17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基本变换</a:t>
            </a:r>
            <a:endParaRPr lang="zh-CN" altLang="en-US" sz="3600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ct val="35000"/>
              </a:spcBef>
            </a:pPr>
            <a:r>
              <a:rPr lang="zh-CN" altLang="en-US" sz="2400" dirty="0" smtClean="0"/>
              <a:t>当编写</a:t>
            </a:r>
            <a:r>
              <a:rPr lang="en-US" altLang="zh-CN" sz="2400" dirty="0" smtClean="0"/>
              <a:t>Direct3D</a:t>
            </a:r>
            <a:r>
              <a:rPr lang="zh-CN" altLang="en-US" sz="2400" dirty="0" smtClean="0"/>
              <a:t>三维程序时，常常使用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4×4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的矩阵</a:t>
            </a:r>
            <a:r>
              <a:rPr lang="zh-CN" altLang="en-US" sz="2400" dirty="0" smtClean="0"/>
              <a:t>并且独立地使用</a:t>
            </a:r>
            <a:r>
              <a:rPr lang="en-US" altLang="zh-CN" sz="2400" dirty="0" smtClean="0"/>
              <a:t>1×4</a:t>
            </a:r>
            <a:r>
              <a:rPr lang="zh-CN" altLang="en-US" sz="2400" dirty="0" smtClean="0"/>
              <a:t>的行向量（</a:t>
            </a:r>
            <a:r>
              <a:rPr lang="en-US" altLang="zh-CN" sz="2400" dirty="0" smtClean="0">
                <a:solidFill>
                  <a:srgbClr val="FF3300"/>
                </a:solidFill>
              </a:rPr>
              <a:t>Why?</a:t>
            </a:r>
            <a:r>
              <a:rPr lang="zh-CN" altLang="en-US" sz="2400" dirty="0" smtClean="0"/>
              <a:t>）</a:t>
            </a:r>
          </a:p>
          <a:p>
            <a:pPr>
              <a:lnSpc>
                <a:spcPct val="135000"/>
              </a:lnSpc>
              <a:spcBef>
                <a:spcPct val="3500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4×4</a:t>
            </a:r>
            <a:r>
              <a:rPr lang="zh-CN" altLang="en-US" sz="2400" dirty="0" smtClean="0"/>
              <a:t>矩阵是因为这样的大小能表现我们需要的所有变换。</a:t>
            </a:r>
            <a:r>
              <a:rPr lang="en-US" altLang="zh-CN" sz="2400" dirty="0" smtClean="0"/>
              <a:t>3×3</a:t>
            </a:r>
            <a:r>
              <a:rPr lang="zh-CN" altLang="en-US" sz="2400" dirty="0" smtClean="0"/>
              <a:t>矩阵最初看来好象更适合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。然而这里有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很多变换是不能用一个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3×3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的矩阵来表示</a:t>
            </a:r>
            <a:r>
              <a:rPr lang="zh-CN" altLang="en-US" sz="2400" dirty="0" smtClean="0"/>
              <a:t>的，比如平移、投影、反射。</a:t>
            </a:r>
            <a:endParaRPr lang="en-US" altLang="zh-CN" sz="2400" dirty="0" smtClean="0"/>
          </a:p>
          <a:p>
            <a:pPr>
              <a:lnSpc>
                <a:spcPct val="135000"/>
              </a:lnSpc>
              <a:spcBef>
                <a:spcPct val="3500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1×4</a:t>
            </a:r>
            <a:r>
              <a:rPr lang="zh-CN" altLang="en-US" sz="2400" dirty="0" smtClean="0"/>
              <a:t>行向量：我们必需把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向量增大为</a:t>
            </a:r>
            <a:r>
              <a:rPr lang="en-US" altLang="zh-CN" sz="2400" dirty="0" smtClean="0"/>
              <a:t>4D</a:t>
            </a:r>
            <a:r>
              <a:rPr lang="zh-CN" altLang="en-US" sz="2400" dirty="0" smtClean="0"/>
              <a:t>的单行矩阵，是为了符合向量与矩阵的乘法定义，而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1×3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的单行矩阵和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4×4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的矩阵相乘是不允许的</a:t>
            </a:r>
            <a:r>
              <a:rPr lang="zh-CN" altLang="en-US" sz="2400" dirty="0" smtClean="0"/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基本变换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那么，我们怎么使用第四个成员（我们用</a:t>
            </a:r>
            <a:r>
              <a:rPr lang="en-US" altLang="zh-CN" sz="2400" i="1" dirty="0" smtClean="0">
                <a:solidFill>
                  <a:srgbClr val="FF3300"/>
                </a:solidFill>
              </a:rPr>
              <a:t>w</a:t>
            </a:r>
            <a:r>
              <a:rPr lang="zh-CN" altLang="en-US" sz="2400" dirty="0" smtClean="0"/>
              <a:t>来表示）呢？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当我们把一个点放置到一个</a:t>
            </a:r>
            <a:r>
              <a:rPr lang="en-US" altLang="zh-CN" sz="2000" dirty="0" smtClean="0"/>
              <a:t>1×4</a:t>
            </a:r>
            <a:r>
              <a:rPr lang="zh-CN" altLang="en-US" sz="2000" dirty="0" smtClean="0"/>
              <a:t>的行矩阵中时，我们设置</a:t>
            </a:r>
            <a:r>
              <a:rPr lang="en-US" altLang="zh-CN" sz="2000" i="1" dirty="0" smtClean="0"/>
              <a:t>w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FF3300"/>
                </a:solidFill>
              </a:rPr>
              <a:t>1</a:t>
            </a:r>
            <a:r>
              <a:rPr lang="zh-CN" altLang="en-US" sz="2000" dirty="0" smtClean="0"/>
              <a:t>。允许对点进行适当的平移。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因为向量和位置无关，所以向量的平移没有被定义，如果试图这样做会返回一个无意义的向量。为了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防止对向量进行平移</a:t>
            </a:r>
            <a:r>
              <a:rPr lang="zh-CN" altLang="en-US" sz="2000" dirty="0" smtClean="0"/>
              <a:t>，当在把一个向量放置到一个</a:t>
            </a:r>
            <a:r>
              <a:rPr lang="en-US" altLang="zh-CN" sz="2000" dirty="0" smtClean="0"/>
              <a:t>1×4</a:t>
            </a:r>
            <a:r>
              <a:rPr lang="zh-CN" altLang="en-US" sz="2000" dirty="0" smtClean="0"/>
              <a:t>行矩阵中时我们把</a:t>
            </a:r>
            <a:r>
              <a:rPr lang="en-US" altLang="zh-CN" sz="2000" i="1" dirty="0" smtClean="0"/>
              <a:t>w</a:t>
            </a:r>
            <a:r>
              <a:rPr lang="zh-CN" altLang="en-US" sz="2000" dirty="0" smtClean="0"/>
              <a:t>设置为</a:t>
            </a:r>
            <a:r>
              <a:rPr lang="en-US" altLang="zh-CN" sz="2000" dirty="0" smtClean="0">
                <a:solidFill>
                  <a:srgbClr val="FF3300"/>
                </a:solidFill>
              </a:rPr>
              <a:t>0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例如：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把点</a:t>
            </a:r>
            <a:r>
              <a:rPr lang="en-US" altLang="zh-CN" sz="2000" b="1" dirty="0" smtClean="0"/>
              <a:t>p </a:t>
            </a:r>
            <a:r>
              <a:rPr lang="en-US" altLang="zh-CN" sz="2000" dirty="0" smtClean="0"/>
              <a:t>= (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1,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2,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3)</a:t>
            </a:r>
            <a:r>
              <a:rPr lang="zh-CN" altLang="en-US" sz="2000" dirty="0" smtClean="0"/>
              <a:t>放置到一个单行矩阵中 </a:t>
            </a:r>
            <a:r>
              <a:rPr lang="en-US" altLang="zh-CN" sz="2000" b="1" dirty="0" smtClean="0"/>
              <a:t>[</a:t>
            </a: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1, </a:t>
            </a: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2, </a:t>
            </a: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3,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1</a:t>
            </a:r>
            <a:r>
              <a:rPr lang="en-US" altLang="zh-CN" sz="2000" b="1" dirty="0" smtClean="0"/>
              <a:t>]</a:t>
            </a:r>
            <a:r>
              <a:rPr lang="zh-CN" altLang="en-US" sz="2000" dirty="0" smtClean="0"/>
              <a:t>，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同样把向量</a:t>
            </a:r>
            <a:r>
              <a:rPr lang="en-US" altLang="zh-CN" sz="2000" b="1" dirty="0" smtClean="0"/>
              <a:t>v </a:t>
            </a:r>
            <a:r>
              <a:rPr lang="en-US" altLang="zh-CN" sz="2000" dirty="0" smtClean="0"/>
              <a:t>= (</a:t>
            </a:r>
            <a:r>
              <a:rPr lang="en-US" altLang="zh-CN" sz="2000" i="1" dirty="0" smtClean="0"/>
              <a:t>v</a:t>
            </a:r>
            <a:r>
              <a:rPr lang="en-US" altLang="zh-CN" sz="2000" dirty="0" smtClean="0"/>
              <a:t>1, </a:t>
            </a:r>
            <a:r>
              <a:rPr lang="en-US" altLang="zh-CN" sz="2000" i="1" dirty="0" smtClean="0"/>
              <a:t>v</a:t>
            </a:r>
            <a:r>
              <a:rPr lang="en-US" altLang="zh-CN" sz="2000" dirty="0" smtClean="0"/>
              <a:t>2, </a:t>
            </a:r>
            <a:r>
              <a:rPr lang="en-US" altLang="zh-CN" sz="2000" i="1" dirty="0" smtClean="0"/>
              <a:t>v</a:t>
            </a:r>
            <a:r>
              <a:rPr lang="en-US" altLang="zh-CN" sz="2000" dirty="0" smtClean="0"/>
              <a:t>3) </a:t>
            </a:r>
            <a:r>
              <a:rPr lang="zh-CN" altLang="en-US" sz="2000" dirty="0" smtClean="0"/>
              <a:t>放置到一个单行矩阵中 </a:t>
            </a:r>
            <a:r>
              <a:rPr lang="en-US" altLang="zh-CN" sz="2000" b="1" dirty="0" smtClean="0"/>
              <a:t>[</a:t>
            </a:r>
            <a:r>
              <a:rPr lang="en-US" altLang="zh-CN" sz="2000" b="1" i="1" dirty="0" smtClean="0"/>
              <a:t>v</a:t>
            </a:r>
            <a:r>
              <a:rPr lang="en-US" altLang="zh-CN" sz="2000" b="1" dirty="0" smtClean="0"/>
              <a:t>1, </a:t>
            </a:r>
            <a:r>
              <a:rPr lang="en-US" altLang="zh-CN" sz="2000" b="1" i="1" dirty="0" smtClean="0"/>
              <a:t>v</a:t>
            </a:r>
            <a:r>
              <a:rPr lang="en-US" altLang="zh-CN" sz="2000" b="1" dirty="0" smtClean="0"/>
              <a:t>2, </a:t>
            </a:r>
            <a:r>
              <a:rPr lang="en-US" altLang="zh-CN" sz="2000" b="1" i="1" dirty="0" smtClean="0"/>
              <a:t>v</a:t>
            </a:r>
            <a:r>
              <a:rPr lang="en-US" altLang="zh-CN" sz="2000" b="1" dirty="0" smtClean="0"/>
              <a:t>3,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0</a:t>
            </a:r>
            <a:r>
              <a:rPr lang="en-US" altLang="zh-CN" sz="2000" b="1" dirty="0" smtClean="0"/>
              <a:t>]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扩展后的</a:t>
            </a:r>
            <a:r>
              <a:rPr lang="en-US" altLang="zh-CN" sz="2400" dirty="0" smtClean="0"/>
              <a:t>4D</a:t>
            </a:r>
            <a:r>
              <a:rPr lang="zh-CN" altLang="en-US" sz="2400" dirty="0" smtClean="0"/>
              <a:t>向量称为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齐次向量</a:t>
            </a:r>
            <a:r>
              <a:rPr lang="zh-CN" altLang="en-US" sz="2400" dirty="0" smtClean="0"/>
              <a:t>，因为齐次向量既可以表示点，又可以表示向量，所以，当提到“向量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时，要区分是点还是向量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smtClean="0"/>
              <a:t>当刚才提到的</a:t>
            </a:r>
            <a:r>
              <a:rPr lang="en-US" altLang="zh-CN" sz="2400" smtClean="0"/>
              <a:t>w</a:t>
            </a:r>
            <a:r>
              <a:rPr lang="zh-CN" altLang="en-US" sz="2400" smtClean="0"/>
              <a:t>不为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或</a:t>
            </a:r>
            <a:r>
              <a:rPr lang="en-US" altLang="zh-CN" sz="2400" smtClean="0"/>
              <a:t>1</a:t>
            </a:r>
            <a:r>
              <a:rPr lang="zh-CN" altLang="en-US" sz="2400" smtClean="0"/>
              <a:t>时，我们称向量处在</a:t>
            </a:r>
            <a:r>
              <a:rPr lang="zh-CN" altLang="en-US" sz="2400" b="1" smtClean="0">
                <a:solidFill>
                  <a:srgbClr val="FF3300"/>
                </a:solidFill>
              </a:rPr>
              <a:t>齐次空间</a:t>
            </a:r>
            <a:r>
              <a:rPr lang="zh-CN" altLang="en-US" sz="2400" smtClean="0"/>
              <a:t>中</a:t>
            </a:r>
          </a:p>
          <a:p>
            <a:r>
              <a:rPr lang="zh-CN" altLang="en-US" sz="2400" smtClean="0"/>
              <a:t>例如齐次空间的向量（</a:t>
            </a:r>
            <a:r>
              <a:rPr lang="en-US" altLang="zh-CN" sz="2400" smtClean="0"/>
              <a:t>x,y,z,w</a:t>
            </a:r>
            <a:r>
              <a:rPr lang="zh-CN" altLang="en-US" sz="2400" smtClean="0"/>
              <a:t>），要将</a:t>
            </a:r>
            <a:r>
              <a:rPr lang="zh-CN" altLang="en-US" sz="2400" smtClean="0">
                <a:solidFill>
                  <a:srgbClr val="FF3300"/>
                </a:solidFill>
              </a:rPr>
              <a:t>齐次空间的向量</a:t>
            </a:r>
            <a:r>
              <a:rPr lang="zh-CN" altLang="en-US" sz="2400" smtClean="0"/>
              <a:t>映射到</a:t>
            </a:r>
            <a:r>
              <a:rPr lang="en-US" altLang="zh-CN" sz="2400" smtClean="0">
                <a:solidFill>
                  <a:srgbClr val="FF3300"/>
                </a:solidFill>
              </a:rPr>
              <a:t>3D</a:t>
            </a:r>
            <a:r>
              <a:rPr lang="zh-CN" altLang="en-US" sz="2400" smtClean="0">
                <a:solidFill>
                  <a:srgbClr val="FF3300"/>
                </a:solidFill>
              </a:rPr>
              <a:t>空间</a:t>
            </a:r>
            <a:r>
              <a:rPr lang="zh-CN" altLang="en-US" sz="2400" smtClean="0"/>
              <a:t>中的向量（假设名为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）</a:t>
            </a:r>
            <a:r>
              <a:rPr lang="zh-CN" altLang="en-US" sz="2400" smtClean="0"/>
              <a:t>：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73453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平移变换（</a:t>
            </a:r>
            <a:r>
              <a:rPr lang="en-US" altLang="zh-CN" sz="3600" dirty="0" smtClean="0"/>
              <a:t>1/2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下图为平移变换的一个例子</a:t>
            </a:r>
          </a:p>
        </p:txBody>
      </p:sp>
      <p:pic>
        <p:nvPicPr>
          <p:cNvPr id="129028" name="Picture 4" descr="未标题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8393112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平移变换（</a:t>
            </a:r>
            <a:r>
              <a:rPr lang="en-US" altLang="zh-CN" sz="3600" dirty="0" smtClean="0"/>
              <a:t>2/2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568952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可以通过将一个向量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(x, y, z, 1)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乘以如下矩阵进行沿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轴、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轴或者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轴的平移。</a:t>
            </a:r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400" dirty="0" smtClean="0"/>
              <a:t>使用下列函数设置一个平移转换矩阵：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XMMATRIX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XMMatrixTranslation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(FLOAT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OffsetX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OffsetY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FLOAT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OffsetZ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三个参数分别表示在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轴上的平移量</a:t>
            </a:r>
            <a:endParaRPr lang="en-US" altLang="zh-CN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XMMATRIX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XMMatrixTranslationFromVector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(FXMVECTOR Offset);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参数为一个平移向量</a:t>
            </a:r>
            <a:endParaRPr lang="en-US" altLang="zh-CN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881329"/>
              </p:ext>
            </p:extLst>
          </p:nvPr>
        </p:nvGraphicFramePr>
        <p:xfrm>
          <a:off x="2699792" y="2348880"/>
          <a:ext cx="3024336" cy="182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3" imgW="1371600" imgH="825500" progId="">
                  <p:embed/>
                </p:oleObj>
              </mc:Choice>
              <mc:Fallback>
                <p:oleObj name="Equation" r:id="rId3" imgW="1371600" imgH="8255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348880"/>
                        <a:ext cx="3024336" cy="182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旋转矩阵（</a:t>
            </a:r>
            <a:r>
              <a:rPr lang="en-US" altLang="zh-CN" sz="3600" dirty="0" smtClean="0"/>
              <a:t>1/3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下图所示为旋转变换的一个例子</a:t>
            </a:r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</p:txBody>
      </p:sp>
      <p:pic>
        <p:nvPicPr>
          <p:cNvPr id="130052" name="Picture 4" descr="未标题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76843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00808"/>
                <a:ext cx="8229600" cy="49377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旋转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轴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1" i="1">
                            <a:latin typeface="Cambria Math"/>
                          </a:rPr>
                          <m:t>𝐌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𝐱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 smtClean="0"/>
                  <a:t>绕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轴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1" i="1">
                            <a:latin typeface="Cambria Math"/>
                          </a:rPr>
                          <m:t>𝐌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𝐲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轴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𝐌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𝐳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00808"/>
                <a:ext cx="8229600" cy="4937760"/>
              </a:xfrm>
              <a:blipFill>
                <a:blip r:embed="rId2"/>
                <a:stretch>
                  <a:fillRect l="-1037" t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旋转矩阵（</a:t>
            </a:r>
            <a:r>
              <a:rPr lang="en-US" altLang="zh-CN" sz="3600" dirty="0" smtClean="0"/>
              <a:t>2/3</a:t>
            </a:r>
            <a:r>
              <a:rPr lang="zh-CN" altLang="en-US" sz="36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721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旋转矩阵（</a:t>
            </a:r>
            <a:r>
              <a:rPr lang="en-US" altLang="zh-CN" sz="3600" dirty="0" smtClean="0"/>
              <a:t>3/3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609012" cy="352772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中常用的矩阵旋转函数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根据旋转角度创建绕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轴旋转的矩阵</a:t>
            </a:r>
            <a:endParaRPr lang="en-US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XMMATRIX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XMMatrixRotationX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(FLOAT Angle);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根据旋转角度创建绕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轴旋转的矩阵</a:t>
            </a:r>
            <a:endParaRPr lang="en-US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XMMATRIX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XMMatrixRotationY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(FLOAT Angle); 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根据旋转角度创建绕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轴旋转的矩阵</a:t>
            </a:r>
            <a:endParaRPr lang="en-US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XMMATRIX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XMMatrixRotationZ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(FLOAT Angle);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缩放矩阵（</a:t>
            </a:r>
            <a:r>
              <a:rPr lang="en-US" altLang="zh-CN" sz="3600" dirty="0" smtClean="0"/>
              <a:t>1/2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下图为缩放变换的一个例子。</a:t>
            </a:r>
          </a:p>
        </p:txBody>
      </p:sp>
      <p:pic>
        <p:nvPicPr>
          <p:cNvPr id="132100" name="Picture 4" descr="未标题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4713"/>
            <a:ext cx="8553450" cy="38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必备的数学知识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向量几何和向量</a:t>
            </a:r>
            <a:r>
              <a:rPr lang="zh-CN" altLang="en-US" sz="2400" dirty="0" smtClean="0"/>
              <a:t>代数，以及</a:t>
            </a:r>
            <a:r>
              <a:rPr lang="zh-CN" altLang="en-US" sz="2400" dirty="0"/>
              <a:t>它们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计算机图形学</a:t>
            </a:r>
            <a:r>
              <a:rPr lang="zh-CN" altLang="en-US" sz="2400" dirty="0"/>
              <a:t>中的应用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矩阵和矩阵运算以及如何利用矩阵进行三维几何变换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如何建立点线代数模型以及如何在三维图形设计中使用它们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熟悉</a:t>
            </a:r>
            <a:r>
              <a:rPr lang="en-US" altLang="zh-CN" sz="2400" dirty="0" smtClean="0"/>
              <a:t>XNA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提供的数学类和函数，并用它们来完成三维数学运算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矩阵变换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缩放矩阵（</a:t>
            </a:r>
            <a:r>
              <a:rPr lang="en-US" altLang="zh-CN" sz="3600" dirty="0" smtClean="0"/>
              <a:t>2/2</a:t>
            </a:r>
            <a:r>
              <a:rPr lang="zh-CN" altLang="en-US" sz="3600" dirty="0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0175" y="1417639"/>
                <a:ext cx="8874125" cy="5391150"/>
              </a:xfrm>
            </p:spPr>
            <p:txBody>
              <a:bodyPr/>
              <a:lstStyle/>
              <a:p>
                <a:pPr lvl="0"/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缩放矩阵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𝐒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y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latin typeface="Cambria Math"/>
                                            </a:rPr>
                                            <m:t>z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XNA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库中常用</a:t>
                </a:r>
                <a:r>
                  <a:rPr lang="zh-CN" altLang="zh-CN" sz="2800" dirty="0" smtClean="0">
                    <a:latin typeface="Times New Roman" pitchFamily="18" charset="0"/>
                    <a:cs typeface="Times New Roman" pitchFamily="18" charset="0"/>
                  </a:rPr>
                  <a:t>缩放矩阵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函数</a:t>
                </a:r>
                <a:endParaRPr lang="zh-CN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//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根据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x/y/z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轴的缩放系数创建缩放矩阵</a:t>
                </a:r>
                <a:endParaRPr lang="en-US" altLang="zh-CN" sz="2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XMMATRIX 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XMMatrixScaling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(FLOAT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ScaleX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FLOAT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ScaleY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FLOAT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ScaleZ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);</a:t>
                </a:r>
              </a:p>
              <a:p>
                <a:pPr lvl="1"/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//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根据缩放向量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描述了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个轴各自的缩放系数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zh-C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创建缩放矩阵</a:t>
                </a:r>
                <a:endParaRPr lang="en-US" altLang="zh-CN" sz="2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XMMATRIX 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XMMatrixScalingFromVector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(FXMVECTOR Scale);</a:t>
                </a:r>
                <a:endParaRPr lang="zh-CN" altLang="zh-C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3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175" y="1417639"/>
                <a:ext cx="8874125" cy="5391150"/>
              </a:xfrm>
              <a:blipFill>
                <a:blip r:embed="rId2"/>
                <a:stretch>
                  <a:fillRect l="-1236" t="-1584" r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组合变换</a:t>
            </a: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3" t="17842" r="22871" b="28677"/>
          <a:stretch>
            <a:fillRect/>
          </a:stretch>
        </p:blipFill>
        <p:spPr bwMode="auto">
          <a:xfrm>
            <a:off x="107504" y="1125538"/>
            <a:ext cx="8893175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组合变换</a:t>
            </a:r>
          </a:p>
        </p:txBody>
      </p:sp>
      <p:sp>
        <p:nvSpPr>
          <p:cNvPr id="135171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1" t="23196" r="24422" b="16342"/>
          <a:stretch>
            <a:fillRect/>
          </a:stretch>
        </p:blipFill>
        <p:spPr bwMode="auto">
          <a:xfrm>
            <a:off x="683568" y="1247266"/>
            <a:ext cx="7806987" cy="552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5580063" y="5300663"/>
            <a:ext cx="30241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整合多种变换的能力对性能的提高颇有意义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左手坐标系</a:t>
            </a:r>
            <a:r>
              <a:rPr lang="en-US" altLang="zh-CN" sz="3600" dirty="0" smtClean="0"/>
              <a:t>(LHS)</a:t>
            </a:r>
            <a:r>
              <a:rPr lang="zh-CN" altLang="en-US" sz="3600" dirty="0" smtClean="0"/>
              <a:t>和右手坐标系</a:t>
            </a:r>
            <a:r>
              <a:rPr lang="en-US" altLang="zh-CN" sz="3600" dirty="0" smtClean="0"/>
              <a:t>(RHS)</a:t>
            </a:r>
            <a:r>
              <a:rPr lang="zh-CN" altLang="en-US" sz="3600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Direct3D</a:t>
            </a:r>
            <a:r>
              <a:rPr lang="zh-CN" altLang="zh-CN" dirty="0" smtClean="0"/>
              <a:t>默认使用左手坐标系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4752528" cy="363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几何学中的向量（</a:t>
            </a:r>
            <a:r>
              <a:rPr lang="en-US" altLang="zh-CN" sz="3600" dirty="0" smtClean="0"/>
              <a:t>1/2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 smtClean="0"/>
              <a:t>几何学中向量用一个有向线段来表示，其最重要的两个属性是：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长度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需要了解的基本概念（设有向量</a:t>
            </a:r>
            <a:r>
              <a:rPr lang="en-US" altLang="zh-CN" sz="2000" dirty="0" smtClean="0"/>
              <a:t>v=(</a:t>
            </a:r>
            <a:r>
              <a:rPr lang="en-US" altLang="zh-CN" sz="2000" i="1" dirty="0" smtClean="0"/>
              <a:t>v</a:t>
            </a:r>
            <a:r>
              <a:rPr lang="en-US" altLang="zh-CN" sz="1400" i="1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v</a:t>
            </a:r>
            <a:r>
              <a:rPr lang="en-US" altLang="zh-CN" sz="1400" i="1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v</a:t>
            </a:r>
            <a:r>
              <a:rPr lang="en-US" altLang="zh-CN" sz="1400" i="1" dirty="0" smtClean="0"/>
              <a:t>3</a:t>
            </a:r>
            <a:r>
              <a:rPr lang="en-US" altLang="zh-CN" sz="2000" dirty="0" smtClean="0"/>
              <a:t>), u=(</a:t>
            </a:r>
            <a:r>
              <a:rPr lang="en-US" altLang="zh-CN" sz="2000" i="1" dirty="0" smtClean="0"/>
              <a:t>u</a:t>
            </a:r>
            <a:r>
              <a:rPr lang="en-US" altLang="zh-CN" sz="1400" i="1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u</a:t>
            </a:r>
            <a:r>
              <a:rPr lang="en-US" altLang="zh-CN" sz="1400" i="1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u</a:t>
            </a:r>
            <a:r>
              <a:rPr lang="en-US" altLang="zh-CN" sz="1400" i="1" dirty="0" smtClean="0"/>
              <a:t>3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向量相等</a:t>
            </a:r>
            <a:endParaRPr lang="en-US" altLang="zh-CN" sz="2000" dirty="0" smtClean="0"/>
          </a:p>
          <a:p>
            <a:pPr marL="800100" lvl="2" indent="0">
              <a:lnSpc>
                <a:spcPct val="130000"/>
              </a:lnSpc>
              <a:buNone/>
            </a:pPr>
            <a:r>
              <a:rPr lang="zh-CN" altLang="en-US" sz="2000" dirty="0" smtClean="0"/>
              <a:t>如果 </a:t>
            </a:r>
            <a:r>
              <a:rPr lang="en-US" altLang="zh-CN" sz="2000" i="1" dirty="0" smtClean="0"/>
              <a:t>v</a:t>
            </a:r>
            <a:r>
              <a:rPr lang="en-US" altLang="zh-CN" sz="1100" i="1" dirty="0" smtClean="0"/>
              <a:t>1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u</a:t>
            </a:r>
            <a:r>
              <a:rPr lang="en-US" altLang="zh-CN" sz="1100" i="1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v</a:t>
            </a:r>
            <a:r>
              <a:rPr lang="en-US" altLang="zh-CN" sz="1100" i="1" dirty="0" smtClean="0"/>
              <a:t>2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u</a:t>
            </a:r>
            <a:r>
              <a:rPr lang="en-US" altLang="zh-CN" sz="1100" i="1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v</a:t>
            </a:r>
            <a:r>
              <a:rPr lang="en-US" altLang="zh-CN" sz="1100" i="1" dirty="0" smtClean="0"/>
              <a:t>3</a:t>
            </a:r>
            <a:r>
              <a:rPr lang="en-US" altLang="zh-CN" sz="2000" dirty="0" smtClean="0"/>
              <a:t>=</a:t>
            </a:r>
            <a:r>
              <a:rPr lang="en-US" altLang="zh-CN" sz="1600" i="1" dirty="0" smtClean="0"/>
              <a:t>u3</a:t>
            </a:r>
            <a:r>
              <a:rPr lang="zh-CN" altLang="en-US" sz="2000" dirty="0" smtClean="0"/>
              <a:t>，则 </a:t>
            </a:r>
            <a:r>
              <a:rPr lang="en-US" altLang="zh-CN" sz="2000" dirty="0" smtClean="0"/>
              <a:t>v=u</a:t>
            </a:r>
            <a:endParaRPr lang="en-US" altLang="zh-CN" sz="1800" dirty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向量长度（模）</a:t>
            </a: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向量规范化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608"/>
              </p:ext>
            </p:extLst>
          </p:nvPr>
        </p:nvGraphicFramePr>
        <p:xfrm>
          <a:off x="1331640" y="4293096"/>
          <a:ext cx="268829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公式" r:id="rId3" imgW="1422360" imgH="304560" progId="Equation.3">
                  <p:embed/>
                </p:oleObj>
              </mc:Choice>
              <mc:Fallback>
                <p:oleObj name="公式" r:id="rId3" imgW="1422360" imgH="30456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2688299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40386"/>
              </p:ext>
            </p:extLst>
          </p:nvPr>
        </p:nvGraphicFramePr>
        <p:xfrm>
          <a:off x="1331640" y="5157192"/>
          <a:ext cx="345638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公式" r:id="rId5" imgW="1701720" imgH="558720" progId="Equation.3">
                  <p:embed/>
                </p:oleObj>
              </mc:Choice>
              <mc:Fallback>
                <p:oleObj name="公式" r:id="rId5" imgW="1701720" imgH="558720" progId="Equation.3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345638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1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几何学中</a:t>
            </a:r>
            <a:r>
              <a:rPr lang="zh-CN" altLang="en-US" sz="3600" dirty="0"/>
              <a:t>的向量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2/2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lnSpc>
                <a:spcPct val="130000"/>
              </a:lnSpc>
              <a:buFont typeface="+mj-lt"/>
              <a:buAutoNum type="arabicPeriod" startAt="4"/>
            </a:pPr>
            <a:r>
              <a:rPr lang="zh-CN" altLang="en-US" sz="2000" dirty="0" smtClean="0"/>
              <a:t>向量加法</a:t>
            </a:r>
            <a:endParaRPr lang="en-US" altLang="zh-CN" sz="2000" dirty="0" smtClean="0"/>
          </a:p>
          <a:p>
            <a:pPr marL="400050" lvl="1" indent="0">
              <a:lnSpc>
                <a:spcPct val="130000"/>
              </a:lnSpc>
              <a:buNone/>
            </a:pPr>
            <a:endParaRPr lang="en-US" altLang="zh-CN" sz="2000" dirty="0"/>
          </a:p>
          <a:p>
            <a:pPr marL="857250" lvl="1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zh-CN" altLang="en-US" sz="2000" dirty="0" smtClean="0"/>
              <a:t>向量</a:t>
            </a:r>
            <a:r>
              <a:rPr lang="zh-CN" altLang="en-US" sz="2000" dirty="0"/>
              <a:t>减法</a:t>
            </a: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 startAt="5"/>
            </a:pP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zh-CN" altLang="en-US" sz="2000" dirty="0" smtClean="0"/>
              <a:t>向量点积</a:t>
            </a:r>
            <a:endParaRPr lang="en-US" altLang="zh-CN" sz="2000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 startAt="5"/>
            </a:pPr>
            <a:endParaRPr lang="en-US" altLang="zh-CN" sz="2000" dirty="0"/>
          </a:p>
          <a:p>
            <a:pPr marL="857250" lvl="1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zh-CN" altLang="en-US" sz="2000" dirty="0" smtClean="0"/>
              <a:t>向量叉积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59227"/>
              </p:ext>
            </p:extLst>
          </p:nvPr>
        </p:nvGraphicFramePr>
        <p:xfrm>
          <a:off x="1403648" y="2060848"/>
          <a:ext cx="4249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公式" r:id="rId3" imgW="2247840" imgH="228600" progId="Equation.3">
                  <p:embed/>
                </p:oleObj>
              </mc:Choice>
              <mc:Fallback>
                <p:oleObj name="公式" r:id="rId3" imgW="2247840" imgH="228600" progId="Equation.3">
                  <p:embed/>
                  <p:pic>
                    <p:nvPicPr>
                      <p:cNvPr id="0" name="Picture 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060848"/>
                        <a:ext cx="42497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43120"/>
              </p:ext>
            </p:extLst>
          </p:nvPr>
        </p:nvGraphicFramePr>
        <p:xfrm>
          <a:off x="1403648" y="2996952"/>
          <a:ext cx="41544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公式" r:id="rId5" imgW="2197080" imgH="228600" progId="Equation.3">
                  <p:embed/>
                </p:oleObj>
              </mc:Choice>
              <mc:Fallback>
                <p:oleObj name="公式" r:id="rId5" imgW="2197080" imgH="228600" progId="Equation.3">
                  <p:embed/>
                  <p:pic>
                    <p:nvPicPr>
                      <p:cNvPr id="0" name="Picture 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6952"/>
                        <a:ext cx="41544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95427"/>
              </p:ext>
            </p:extLst>
          </p:nvPr>
        </p:nvGraphicFramePr>
        <p:xfrm>
          <a:off x="1452563" y="3860800"/>
          <a:ext cx="4057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公式" r:id="rId7" imgW="2145960" imgH="228600" progId="Equation.3">
                  <p:embed/>
                </p:oleObj>
              </mc:Choice>
              <mc:Fallback>
                <p:oleObj name="公式" r:id="rId7" imgW="2145960" imgH="228600" progId="Equation.3">
                  <p:embed/>
                  <p:pic>
                    <p:nvPicPr>
                      <p:cNvPr id="0" name="Picture 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860800"/>
                        <a:ext cx="4057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3069"/>
              </p:ext>
            </p:extLst>
          </p:nvPr>
        </p:nvGraphicFramePr>
        <p:xfrm>
          <a:off x="1403648" y="4869160"/>
          <a:ext cx="590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公式" r:id="rId9" imgW="3124080" imgH="228600" progId="Equation.3">
                  <p:embed/>
                </p:oleObj>
              </mc:Choice>
              <mc:Fallback>
                <p:oleObj name="公式" r:id="rId9" imgW="3124080" imgH="228600" progId="Equation.3">
                  <p:embed/>
                  <p:pic>
                    <p:nvPicPr>
                      <p:cNvPr id="0" name="Picture 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5905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3600" dirty="0" smtClean="0"/>
              <a:t>库中的向量（</a:t>
            </a:r>
            <a:r>
              <a:rPr lang="en-US" altLang="zh-CN" sz="3600" dirty="0" smtClean="0"/>
              <a:t>1/2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9251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数学库是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DirectX 11 SDK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的一部分。为了使用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数学库，我们必须包含头文件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xnamath.h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向量类型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XMVECTOR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/>
              <a:t>XMVECTOR</a:t>
            </a:r>
            <a:r>
              <a:rPr lang="zh-CN" altLang="zh-CN" sz="2000" dirty="0" smtClean="0"/>
              <a:t>是向量表示的基础类型，它代表一个由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</a:t>
            </a:r>
            <a:r>
              <a:rPr lang="en-US" altLang="zh-CN" sz="2000" dirty="0" smtClean="0"/>
              <a:t>float</a:t>
            </a:r>
            <a:r>
              <a:rPr lang="zh-CN" altLang="zh-CN" sz="2000" dirty="0" smtClean="0"/>
              <a:t>值组成的向量。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向量操作（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号可替换为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；叉乘只能换为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BOOL </a:t>
            </a:r>
            <a:r>
              <a:rPr lang="en-US" altLang="zh-CN" sz="1700" dirty="0" err="1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*Equal(FXMVECTOR V1, FXMVECTOR V2);       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向量相等</a:t>
            </a:r>
            <a:endParaRPr lang="en-US" altLang="zh-CN" sz="17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XMVECTOR </a:t>
            </a:r>
            <a:r>
              <a:rPr lang="en-US" altLang="zh-CN" sz="1700" dirty="0" err="1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*Dot(FXMVECTOR V1, FXMVECTOR V2);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向量点乘</a:t>
            </a:r>
            <a:endParaRPr lang="en-US" altLang="zh-CN" sz="17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XMVECTOR </a:t>
            </a:r>
            <a:r>
              <a:rPr lang="en-US" altLang="zh-CN" sz="1700" dirty="0" err="1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*Cross(FXMVECTOR V1, FXMVECTOR V2);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向量叉乘</a:t>
            </a:r>
            <a:endParaRPr lang="en-US" altLang="zh-CN" sz="17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XMVECTOR </a:t>
            </a:r>
            <a:r>
              <a:rPr lang="en-US" altLang="zh-CN" sz="1700" dirty="0" err="1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*Length(FXMVECTOR V);                             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向量求模</a:t>
            </a:r>
            <a:endParaRPr lang="en-US" altLang="zh-CN" sz="17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XMVECTOR </a:t>
            </a:r>
            <a:r>
              <a:rPr lang="en-US" altLang="zh-CN" sz="1700" dirty="0" err="1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*Normalize(FXMVECTOR V);                      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规范化向量</a:t>
            </a:r>
            <a:endParaRPr lang="en-US" altLang="zh-CN" sz="17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3600" dirty="0" smtClean="0"/>
              <a:t>库中的向量（</a:t>
            </a:r>
            <a:r>
              <a:rPr lang="en-US" altLang="zh-CN" sz="3600" dirty="0" smtClean="0"/>
              <a:t>2/2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对于向量的表示，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数学库中还提供了以下几种类型，它们都是对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类型进行了简单的封装并都提供了到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的类型转换：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XMVECTORF32        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浮点数</a:t>
            </a:r>
            <a:endParaRPr lang="zh-CN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XMVECTORI32         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整型数</a:t>
            </a:r>
            <a:endParaRPr lang="zh-CN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XMVECTORU8         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endParaRPr lang="zh-CN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XMVECTORU32       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无符号整型数</a:t>
            </a:r>
            <a:endParaRPr lang="zh-CN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它们分别以不同的类型操作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XMVECTOR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（参考：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http://msdn.microsoft.com/en-us/library/ee421019(vs.85).aspx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lnSpc>
                <a:spcPct val="130000"/>
              </a:lnSpc>
              <a:buNone/>
            </a:pP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矩阵的一些基本概念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3136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在数学上，矩阵是指纵横排列的二维数据阵列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。比如：一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的矩阵是一个由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列元素排列成的矩形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阵列。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回忆矩阵的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矩阵相等、矩阵数乘、矩阵加减法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矩阵乘法（变换中用得最多）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单位矩阵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逆矩阵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矩阵的转置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矩阵乘法的规则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两个矩阵，只有当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的列数和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的行数相等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，乘积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才有意义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≠ BA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即矩阵乘法一般不具有交换性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。（一些特殊矩阵除外）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XNA</a:t>
            </a:r>
            <a:r>
              <a:rPr lang="zh-CN" altLang="en-US" sz="3600" dirty="0" smtClean="0"/>
              <a:t>库</a:t>
            </a:r>
            <a:r>
              <a:rPr lang="zh-CN" altLang="en-US" sz="3600" dirty="0"/>
              <a:t>中</a:t>
            </a:r>
            <a:r>
              <a:rPr lang="zh-CN" altLang="en-US" sz="3600" dirty="0" smtClean="0"/>
              <a:t>的矩阵（</a:t>
            </a:r>
            <a:r>
              <a:rPr lang="en-US" altLang="zh-CN" sz="3600" dirty="0" smtClean="0"/>
              <a:t>1/2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85313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矩阵类型：在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数学库中，使用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4×4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的矩阵，此矩阵包含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字节对齐的浮点数，它们可以映射到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硬件寄存器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(XMM[0]~XMM[7])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矩阵操作：</a:t>
            </a:r>
          </a:p>
          <a:p>
            <a:pPr lvl="1">
              <a:lnSpc>
                <a:spcPct val="130000"/>
              </a:lnSpc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  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XMMatrixIdentity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获得一个单位矩阵</a:t>
            </a:r>
            <a:endParaRPr lang="en-US" altLang="zh-CN" sz="17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  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XMMatrixTranspose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(CXMMATRIX M);        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求转置矩阵</a:t>
            </a:r>
            <a:endParaRPr lang="en-US" altLang="zh-CN" sz="17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  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XMMatrixInverse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(_Out_ XMVECTOR* 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pDeterminant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CXMMATRIX M); 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求逆矩阵</a:t>
            </a:r>
            <a:endParaRPr lang="en-US" altLang="zh-CN" sz="17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  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XMMatrixMultiply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(CXMMATRIX M1, CXMMATRIX M2);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矩阵相乘</a:t>
            </a:r>
            <a:endParaRPr lang="en-US" altLang="zh-CN" sz="17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XMVECTOR  XMVector4Transform(FXMVECTOR V, CXMMATRIX M);</a:t>
            </a:r>
            <a:r>
              <a:rPr lang="en-US" altLang="zh-CN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向量矩阵相乘</a:t>
            </a:r>
          </a:p>
          <a:p>
            <a:pPr lvl="1">
              <a:lnSpc>
                <a:spcPct val="13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10188</TotalTime>
  <Words>1541</Words>
  <Application>Microsoft Office PowerPoint</Application>
  <PresentationFormat>全屏显示(4:3)</PresentationFormat>
  <Paragraphs>164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Times New Roman</vt:lpstr>
      <vt:lpstr>Office 主题</vt:lpstr>
      <vt:lpstr>公式</vt:lpstr>
      <vt:lpstr>Equation</vt:lpstr>
      <vt:lpstr>DirectX 图形程序设计    第三课 必备数学知识</vt:lpstr>
      <vt:lpstr>必备的数学知识</vt:lpstr>
      <vt:lpstr>左手坐标系(LHS)和右手坐标系(RHS)： </vt:lpstr>
      <vt:lpstr>几何学中的向量（1/2）</vt:lpstr>
      <vt:lpstr>几何学中的向量（2/2）</vt:lpstr>
      <vt:lpstr>XNA库中的向量（1/2）</vt:lpstr>
      <vt:lpstr>XNA库中的向量（2/2）</vt:lpstr>
      <vt:lpstr>矩阵的一些基本概念</vt:lpstr>
      <vt:lpstr>XNA库中的矩阵（1/2）</vt:lpstr>
      <vt:lpstr>XNA库中的矩阵（2/2）</vt:lpstr>
      <vt:lpstr>基本变换</vt:lpstr>
      <vt:lpstr>基本变换</vt:lpstr>
      <vt:lpstr>PowerPoint 演示文稿</vt:lpstr>
      <vt:lpstr>矩阵变换——平移变换（1/2）</vt:lpstr>
      <vt:lpstr>矩阵变换——平移变换（2/2）</vt:lpstr>
      <vt:lpstr>矩阵变换——旋转矩阵（1/3）</vt:lpstr>
      <vt:lpstr>PowerPoint 演示文稿</vt:lpstr>
      <vt:lpstr>矩阵变换——旋转矩阵（3/3）</vt:lpstr>
      <vt:lpstr>矩阵变换——缩放矩阵（1/2）</vt:lpstr>
      <vt:lpstr>矩阵变换——缩放矩阵（2/2）</vt:lpstr>
      <vt:lpstr>组合变换</vt:lpstr>
      <vt:lpstr>组合变换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zengjun</dc:creator>
  <cp:lastModifiedBy>黄 裕涛</cp:lastModifiedBy>
  <cp:revision>954</cp:revision>
  <dcterms:created xsi:type="dcterms:W3CDTF">2013-10-23T14:40:02Z</dcterms:created>
  <dcterms:modified xsi:type="dcterms:W3CDTF">2019-01-08T08:37:24Z</dcterms:modified>
</cp:coreProperties>
</file>