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5" r:id="rId3"/>
    <p:sldId id="316" r:id="rId4"/>
    <p:sldId id="317" r:id="rId5"/>
    <p:sldId id="318" r:id="rId6"/>
    <p:sldId id="297" r:id="rId7"/>
    <p:sldId id="319" r:id="rId8"/>
    <p:sldId id="320" r:id="rId9"/>
    <p:sldId id="321" r:id="rId10"/>
    <p:sldId id="322" r:id="rId11"/>
    <p:sldId id="323" r:id="rId12"/>
    <p:sldId id="303" r:id="rId13"/>
    <p:sldId id="304" r:id="rId14"/>
    <p:sldId id="305" r:id="rId15"/>
    <p:sldId id="306" r:id="rId16"/>
    <p:sldId id="307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1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5633-E08B-4763-91F5-960F91C485E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0F6C-39B0-4E47-9FF5-E3DC52C3C9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3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0F6C-39B0-4E47-9FF5-E3DC52C3C9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8075-8BFA-48D6-9C51-25CDA5AD2F11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ED913-72BB-474B-87BD-2A276223A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F8474-49A6-4546-B15D-436A28189636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A11B-7085-4516-B2FE-67FA8A13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DCB3-B8B0-4B04-A1E6-7D6B714CF6A8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0A19B-09BB-4ED8-B5CB-05F90A48B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55899-FF18-4F27-A65E-4916F4E2FA4E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8C3D5-2500-4F53-B893-EDCDF2C7C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426A-6CF9-4E57-A010-B375C4645B87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2E8B-59A3-4479-A225-41D76394A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AAB16-B8E6-457E-94D4-5E40A6204D63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70FD-61C8-415F-B013-E0D36BA27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D9ED5-25E6-48C4-AC45-8AB6D7097FC2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0248-8E0E-44A0-89A6-6A33C70A1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7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54AD2-8E67-4850-89E0-868D9ABE98C8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D8B2-C99E-46BE-AD02-EA104115F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E0A02-E583-4CA9-9917-89BCD0B7F94D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95D8-AAFF-4EF1-A0BE-FBC66641C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FB0B-44A3-4DA0-A035-F223EBE957BD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CBA5-6B45-45C1-95EB-37784EAD6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F6317-82B9-42A9-871A-62DB392E9BB6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58D9-6F07-4596-80E3-2C2F5BFCF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A947AD-8987-41AA-BE01-5371CD62FDD4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AA3CF-6827-4DBA-9755-EA8443EED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0408.htm" TargetMode="External"/><Relationship Id="rId2" Type="http://schemas.openxmlformats.org/officeDocument/2006/relationships/hyperlink" Target="http://baike.baidu.com/view/1082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DirectX </a:t>
            </a:r>
            <a:r>
              <a:rPr lang="zh-CN" altLang="en-US" dirty="0" smtClean="0"/>
              <a:t>图形程序设计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第四课 </a:t>
            </a: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编程基础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063"/>
            <a:ext cx="6400800" cy="1201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曾骏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zengjun@cqu.edu.cn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ED913-72BB-474B-87BD-2A276223A91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消息队列与消息循环</a:t>
            </a:r>
          </a:p>
        </p:txBody>
      </p:sp>
      <p:sp>
        <p:nvSpPr>
          <p:cNvPr id="30723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12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24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8027988" cy="19446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0" smtClean="0">
                <a:latin typeface="+mn-ea"/>
              </a:rPr>
              <a:t>对于每一个正在执行的</a:t>
            </a:r>
            <a:r>
              <a:rPr lang="en-US" altLang="zh-CN" sz="2000" b="0" smtClean="0">
                <a:latin typeface="+mn-ea"/>
              </a:rPr>
              <a:t>Windows</a:t>
            </a:r>
            <a:r>
              <a:rPr lang="zh-CN" altLang="en-US" sz="2000" b="0" smtClean="0">
                <a:latin typeface="+mn-ea"/>
              </a:rPr>
              <a:t>程序</a:t>
            </a:r>
            <a:r>
              <a:rPr lang="en-US" altLang="zh-CN" sz="2000" b="0" smtClean="0">
                <a:latin typeface="+mn-ea"/>
              </a:rPr>
              <a:t>,</a:t>
            </a:r>
            <a:r>
              <a:rPr lang="zh-CN" altLang="en-US" sz="2000" b="0" smtClean="0">
                <a:latin typeface="+mn-ea"/>
              </a:rPr>
              <a:t>系统为其建立一个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</a:rPr>
              <a:t>消息队列</a:t>
            </a:r>
            <a:r>
              <a:rPr lang="zh-CN" altLang="en-US" sz="2000" b="0" smtClean="0">
                <a:latin typeface="+mn-ea"/>
              </a:rPr>
              <a:t>，用来存放该程序可能创建的各种窗口的消息。应用程序中含有一段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</a:rPr>
              <a:t>消息循环</a:t>
            </a:r>
            <a:r>
              <a:rPr lang="zh-CN" altLang="en-US" sz="2000" b="0" smtClean="0">
                <a:latin typeface="+mn-ea"/>
              </a:rPr>
              <a:t>代码，用来从消息队列中检索这些消息并把它们分发到相应的窗口函数中。</a:t>
            </a:r>
            <a:endParaRPr lang="en-US" altLang="zh-CN" sz="2000" b="0" smtClean="0">
              <a:latin typeface="+mn-ea"/>
            </a:endParaRPr>
          </a:p>
        </p:txBody>
      </p:sp>
      <p:grpSp>
        <p:nvGrpSpPr>
          <p:cNvPr id="30725" name="组合 1"/>
          <p:cNvGrpSpPr>
            <a:grpSpLocks/>
          </p:cNvGrpSpPr>
          <p:nvPr/>
        </p:nvGrpSpPr>
        <p:grpSpPr bwMode="auto">
          <a:xfrm>
            <a:off x="611188" y="3284538"/>
            <a:ext cx="6553200" cy="3024187"/>
            <a:chOff x="283568" y="1959047"/>
            <a:chExt cx="7429781" cy="3630193"/>
          </a:xfrm>
        </p:grpSpPr>
        <p:sp>
          <p:nvSpPr>
            <p:cNvPr id="21" name="右箭头 20"/>
            <p:cNvSpPr/>
            <p:nvPr/>
          </p:nvSpPr>
          <p:spPr>
            <a:xfrm>
              <a:off x="571544" y="1974292"/>
              <a:ext cx="719940" cy="484026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75069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79027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466786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70744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71102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5060" y="1974292"/>
              <a:ext cx="503958" cy="484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8" name="右箭头 37"/>
            <p:cNvSpPr/>
            <p:nvPr/>
          </p:nvSpPr>
          <p:spPr>
            <a:xfrm>
              <a:off x="4644604" y="1959047"/>
              <a:ext cx="719940" cy="484026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436538" y="1974292"/>
              <a:ext cx="1511874" cy="484026"/>
            </a:xfrm>
            <a:prstGeom prst="roundRect">
              <a:avLst>
                <a:gd name="adj" fmla="val 41639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等待消息</a:t>
              </a:r>
            </a:p>
          </p:txBody>
        </p:sp>
        <p:sp>
          <p:nvSpPr>
            <p:cNvPr id="40" name="流程图: 决策 39"/>
            <p:cNvSpPr/>
            <p:nvPr/>
          </p:nvSpPr>
          <p:spPr>
            <a:xfrm>
              <a:off x="4644604" y="3212941"/>
              <a:ext cx="3068745" cy="1152896"/>
            </a:xfrm>
            <a:prstGeom prst="flowChartDecision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是否需要处理的消息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887234" y="4221010"/>
              <a:ext cx="2087826" cy="72032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消息处理函数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148562" y="4868918"/>
              <a:ext cx="2087826" cy="72032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默认窗口函数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83568" y="2534542"/>
              <a:ext cx="1387684" cy="363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发送消息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374994" y="2532636"/>
              <a:ext cx="1582068" cy="3639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消息队列</a:t>
              </a:r>
            </a:p>
          </p:txBody>
        </p:sp>
        <p:cxnSp>
          <p:nvCxnSpPr>
            <p:cNvPr id="45" name="直接箭头连接符 44"/>
            <p:cNvCxnSpPr>
              <a:stCxn id="39" idx="2"/>
              <a:endCxn id="40" idx="0"/>
            </p:cNvCxnSpPr>
            <p:nvPr/>
          </p:nvCxnSpPr>
          <p:spPr>
            <a:xfrm flipH="1">
              <a:off x="6178076" y="2458318"/>
              <a:ext cx="14399" cy="75462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40" idx="1"/>
              <a:endCxn id="41" idx="0"/>
            </p:cNvCxnSpPr>
            <p:nvPr/>
          </p:nvCxnSpPr>
          <p:spPr>
            <a:xfrm rot="10800000" flipV="1">
              <a:off x="2931147" y="3788436"/>
              <a:ext cx="1713457" cy="432574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1" idx="2"/>
              <a:endCxn id="42" idx="1"/>
            </p:cNvCxnSpPr>
            <p:nvPr/>
          </p:nvCxnSpPr>
          <p:spPr>
            <a:xfrm rot="16200000" flipH="1">
              <a:off x="3895980" y="3976499"/>
              <a:ext cx="287748" cy="22174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0" idx="2"/>
              <a:endCxn id="42" idx="0"/>
            </p:cNvCxnSpPr>
            <p:nvPr/>
          </p:nvCxnSpPr>
          <p:spPr>
            <a:xfrm>
              <a:off x="6178076" y="4365836"/>
              <a:ext cx="14399" cy="5030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2" idx="3"/>
              <a:endCxn id="39" idx="3"/>
            </p:cNvCxnSpPr>
            <p:nvPr/>
          </p:nvCxnSpPr>
          <p:spPr>
            <a:xfrm flipH="1" flipV="1">
              <a:off x="6948412" y="2216304"/>
              <a:ext cx="287976" cy="3012775"/>
            </a:xfrm>
            <a:prstGeom prst="bentConnector3">
              <a:avLst>
                <a:gd name="adj1" fmla="val -233430"/>
              </a:avLst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2931147" y="3357767"/>
              <a:ext cx="1191501" cy="362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是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5940496" y="4388704"/>
              <a:ext cx="867528" cy="3639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mtClean="0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4000" dirty="0">
                <a:latin typeface="+mn-ea"/>
                <a:ea typeface="+mn-ea"/>
              </a:rPr>
              <a:t>控制台程序和</a:t>
            </a:r>
            <a:r>
              <a:rPr lang="en-US" altLang="zh-CN" sz="4000" dirty="0">
                <a:latin typeface="+mn-ea"/>
                <a:ea typeface="+mn-ea"/>
              </a:rPr>
              <a:t>Windows</a:t>
            </a:r>
            <a:r>
              <a:rPr lang="zh-CN" altLang="zh-CN" sz="4000" dirty="0">
                <a:latin typeface="+mn-ea"/>
                <a:ea typeface="+mn-ea"/>
              </a:rPr>
              <a:t>程序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1747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13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8027988" cy="19446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000" smtClean="0">
                <a:latin typeface="+mn-ea"/>
              </a:rPr>
              <a:t>控制台程序</a:t>
            </a:r>
            <a:r>
              <a:rPr lang="zh-CN" altLang="en-US" sz="2000" smtClean="0">
                <a:latin typeface="+mn-ea"/>
              </a:rPr>
              <a:t>与</a:t>
            </a:r>
            <a:r>
              <a:rPr lang="en-US" altLang="zh-CN" sz="2000" smtClean="0">
                <a:latin typeface="+mn-ea"/>
              </a:rPr>
              <a:t>Windows</a:t>
            </a:r>
            <a:r>
              <a:rPr lang="zh-CN" altLang="zh-CN" sz="2000" smtClean="0">
                <a:latin typeface="+mn-ea"/>
              </a:rPr>
              <a:t>程序</a:t>
            </a:r>
            <a:r>
              <a:rPr lang="zh-CN" altLang="en-US" sz="2000" smtClean="0">
                <a:latin typeface="+mn-ea"/>
              </a:rPr>
              <a:t>的不同</a:t>
            </a:r>
            <a:endParaRPr lang="en-US" altLang="zh-CN" sz="200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smtClean="0">
                <a:latin typeface="+mn-ea"/>
                <a:ea typeface="+mn-ea"/>
              </a:rPr>
              <a:t>控制台程序是一个</a:t>
            </a:r>
            <a:r>
              <a:rPr lang="zh-CN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顺序执行</a:t>
            </a:r>
            <a:r>
              <a:rPr lang="zh-CN" altLang="zh-CN" sz="2000" smtClean="0">
                <a:latin typeface="+mn-ea"/>
                <a:ea typeface="+mn-ea"/>
              </a:rPr>
              <a:t>的过程，而</a:t>
            </a:r>
            <a:r>
              <a:rPr lang="en-US" altLang="zh-CN" sz="2000" smtClean="0">
                <a:latin typeface="+mn-ea"/>
                <a:ea typeface="+mn-ea"/>
              </a:rPr>
              <a:t>Windows</a:t>
            </a:r>
            <a:r>
              <a:rPr lang="zh-CN" altLang="zh-CN" sz="2000" smtClean="0">
                <a:latin typeface="+mn-ea"/>
                <a:ea typeface="+mn-ea"/>
              </a:rPr>
              <a:t>程序是由</a:t>
            </a:r>
            <a:r>
              <a:rPr lang="zh-CN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事件来驱</a:t>
            </a:r>
            <a:r>
              <a:rPr lang="zh-CN" altLang="zh-CN" sz="2000" smtClean="0">
                <a:latin typeface="+mn-ea"/>
                <a:ea typeface="+mn-ea"/>
              </a:rPr>
              <a:t>动的。</a:t>
            </a:r>
            <a:endParaRPr lang="en-US" altLang="zh-CN" sz="2000" smtClean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650" y="2832100"/>
            <a:ext cx="2259013" cy="4333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开始</a:t>
            </a:r>
          </a:p>
        </p:txBody>
      </p:sp>
      <p:sp>
        <p:nvSpPr>
          <p:cNvPr id="30" name="矩形 29"/>
          <p:cNvSpPr/>
          <p:nvPr/>
        </p:nvSpPr>
        <p:spPr>
          <a:xfrm>
            <a:off x="755650" y="3629025"/>
            <a:ext cx="225901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过程</a:t>
            </a: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1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5650" y="4416425"/>
            <a:ext cx="2259013" cy="4333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……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5650" y="5203825"/>
            <a:ext cx="225901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过程</a:t>
            </a: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n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5650" y="6022975"/>
            <a:ext cx="225901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结束</a:t>
            </a:r>
          </a:p>
        </p:txBody>
      </p:sp>
      <p:cxnSp>
        <p:nvCxnSpPr>
          <p:cNvPr id="5" name="直接箭头连接符 4"/>
          <p:cNvCxnSpPr>
            <a:stCxn id="3" idx="2"/>
            <a:endCxn id="30" idx="0"/>
          </p:cNvCxnSpPr>
          <p:nvPr/>
        </p:nvCxnSpPr>
        <p:spPr>
          <a:xfrm>
            <a:off x="1885950" y="3265488"/>
            <a:ext cx="0" cy="363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32" idx="0"/>
          </p:cNvCxnSpPr>
          <p:nvPr/>
        </p:nvCxnSpPr>
        <p:spPr>
          <a:xfrm flipH="1">
            <a:off x="1885950" y="4060825"/>
            <a:ext cx="0" cy="355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2" idx="2"/>
            <a:endCxn id="52" idx="0"/>
          </p:cNvCxnSpPr>
          <p:nvPr/>
        </p:nvCxnSpPr>
        <p:spPr>
          <a:xfrm>
            <a:off x="1885950" y="4849813"/>
            <a:ext cx="0" cy="3540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2"/>
            <a:endCxn id="53" idx="0"/>
          </p:cNvCxnSpPr>
          <p:nvPr/>
        </p:nvCxnSpPr>
        <p:spPr>
          <a:xfrm>
            <a:off x="1885950" y="5635625"/>
            <a:ext cx="0" cy="3873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924300" y="2867025"/>
            <a:ext cx="225901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开始</a:t>
            </a:r>
          </a:p>
        </p:txBody>
      </p:sp>
      <p:sp>
        <p:nvSpPr>
          <p:cNvPr id="64" name="矩形 63"/>
          <p:cNvSpPr/>
          <p:nvPr/>
        </p:nvSpPr>
        <p:spPr>
          <a:xfrm>
            <a:off x="3924300" y="6022975"/>
            <a:ext cx="225901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结束</a:t>
            </a:r>
          </a:p>
        </p:txBody>
      </p:sp>
      <p:sp>
        <p:nvSpPr>
          <p:cNvPr id="26" name="椭圆 25"/>
          <p:cNvSpPr/>
          <p:nvPr/>
        </p:nvSpPr>
        <p:spPr>
          <a:xfrm>
            <a:off x="4103688" y="4060825"/>
            <a:ext cx="1900237" cy="12715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消息循环</a:t>
            </a:r>
          </a:p>
        </p:txBody>
      </p:sp>
      <p:cxnSp>
        <p:nvCxnSpPr>
          <p:cNvPr id="66" name="直接箭头连接符 65"/>
          <p:cNvCxnSpPr>
            <a:stCxn id="61" idx="2"/>
            <a:endCxn id="26" idx="0"/>
          </p:cNvCxnSpPr>
          <p:nvPr/>
        </p:nvCxnSpPr>
        <p:spPr>
          <a:xfrm flipH="1">
            <a:off x="5053013" y="3298825"/>
            <a:ext cx="0" cy="762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6" idx="4"/>
            <a:endCxn id="64" idx="0"/>
          </p:cNvCxnSpPr>
          <p:nvPr/>
        </p:nvCxnSpPr>
        <p:spPr>
          <a:xfrm>
            <a:off x="5053013" y="5332413"/>
            <a:ext cx="0" cy="69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494463" y="3686175"/>
            <a:ext cx="1223962" cy="4333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事件</a:t>
            </a: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1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500813" y="4222750"/>
            <a:ext cx="1223962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事件</a:t>
            </a: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2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00813" y="4791075"/>
            <a:ext cx="1223962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……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21450" y="5373688"/>
            <a:ext cx="1223963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1" smtClean="0">
                <a:solidFill>
                  <a:srgbClr val="003366"/>
                </a:solidFill>
                <a:latin typeface="+mn-ea"/>
              </a:rPr>
              <a:t>事件</a:t>
            </a:r>
            <a:r>
              <a:rPr lang="en-US" altLang="zh-CN" b="1" smtClean="0">
                <a:solidFill>
                  <a:srgbClr val="003366"/>
                </a:solidFill>
                <a:latin typeface="+mn-ea"/>
              </a:rPr>
              <a:t>n</a:t>
            </a:r>
            <a:endParaRPr lang="zh-CN" altLang="en-US" b="1" smtClean="0">
              <a:solidFill>
                <a:srgbClr val="003366"/>
              </a:solidFill>
              <a:latin typeface="+mn-ea"/>
            </a:endParaRPr>
          </a:p>
        </p:txBody>
      </p:sp>
      <p:cxnSp>
        <p:nvCxnSpPr>
          <p:cNvPr id="79" name="直接箭头连接符 78"/>
          <p:cNvCxnSpPr>
            <a:stCxn id="75" idx="1"/>
            <a:endCxn id="26" idx="6"/>
          </p:cNvCxnSpPr>
          <p:nvPr/>
        </p:nvCxnSpPr>
        <p:spPr>
          <a:xfrm flipH="1">
            <a:off x="6003925" y="3903663"/>
            <a:ext cx="490538" cy="7921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1"/>
            <a:endCxn id="26" idx="6"/>
          </p:cNvCxnSpPr>
          <p:nvPr/>
        </p:nvCxnSpPr>
        <p:spPr>
          <a:xfrm flipH="1">
            <a:off x="6003925" y="4438650"/>
            <a:ext cx="496888" cy="25717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7" idx="1"/>
            <a:endCxn id="26" idx="6"/>
          </p:cNvCxnSpPr>
          <p:nvPr/>
        </p:nvCxnSpPr>
        <p:spPr>
          <a:xfrm flipH="1" flipV="1">
            <a:off x="6003925" y="4695825"/>
            <a:ext cx="496888" cy="3111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8" idx="1"/>
            <a:endCxn id="26" idx="6"/>
          </p:cNvCxnSpPr>
          <p:nvPr/>
        </p:nvCxnSpPr>
        <p:spPr>
          <a:xfrm flipH="1" flipV="1">
            <a:off x="6003925" y="4695825"/>
            <a:ext cx="517525" cy="89376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编写一个最简单的</a:t>
            </a:r>
            <a:r>
              <a:rPr lang="zh-CN" altLang="en-US" sz="3600" dirty="0" smtClean="0"/>
              <a:t>窗口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创建一个完整的窗口需要经过下面四个操作步骤：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设计一个窗口类；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注册窗口类；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创建窗口；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显示及更新窗口。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1.</a:t>
            </a:r>
            <a:r>
              <a:rPr lang="zh-CN" altLang="en-US" sz="3600" dirty="0" smtClean="0"/>
              <a:t>设计</a:t>
            </a:r>
            <a:r>
              <a:rPr lang="zh-CN" altLang="en-US" sz="3600" dirty="0"/>
              <a:t>窗口类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25144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1800" dirty="0" err="1">
                <a:latin typeface="Times New Roman" pitchFamily="18" charset="0"/>
              </a:rPr>
              <a:t>typedef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</a:rPr>
              <a:t>struct</a:t>
            </a:r>
            <a:r>
              <a:rPr lang="en-US" altLang="zh-CN" sz="1800" dirty="0">
                <a:latin typeface="Times New Roman" pitchFamily="18" charset="0"/>
              </a:rPr>
              <a:t> _WNDCLASS { 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1800" dirty="0">
                <a:latin typeface="Times New Roman" pitchFamily="18" charset="0"/>
              </a:rPr>
              <a:t>   UINT    	style; 	   	    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窗口样式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WNDPROC	</a:t>
            </a:r>
            <a:r>
              <a:rPr lang="en-US" altLang="zh-CN" sz="1800" dirty="0" err="1">
                <a:latin typeface="Times New Roman" pitchFamily="18" charset="0"/>
              </a:rPr>
              <a:t>lpfnWndProc</a:t>
            </a:r>
            <a:r>
              <a:rPr lang="en-US" altLang="zh-CN" sz="1800" dirty="0">
                <a:latin typeface="Times New Roman" pitchFamily="18" charset="0"/>
              </a:rPr>
              <a:t>; 	      //</a:t>
            </a:r>
            <a:r>
              <a:rPr lang="zh-CN" altLang="en-US" sz="1800" dirty="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</a:rPr>
              <a:t>指向窗口过程函数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int</a:t>
            </a:r>
            <a:r>
              <a:rPr lang="en-US" altLang="zh-CN" sz="1800" dirty="0">
                <a:latin typeface="Times New Roman" pitchFamily="18" charset="0"/>
              </a:rPr>
              <a:t>     	</a:t>
            </a:r>
            <a:r>
              <a:rPr lang="en-US" altLang="zh-CN" sz="1800" dirty="0" smtClean="0">
                <a:latin typeface="Times New Roman" pitchFamily="18" charset="0"/>
              </a:rPr>
              <a:t>                </a:t>
            </a:r>
            <a:r>
              <a:rPr lang="en-US" altLang="zh-CN" sz="1800" dirty="0" err="1" smtClean="0">
                <a:latin typeface="Times New Roman" pitchFamily="18" charset="0"/>
              </a:rPr>
              <a:t>cbClsExtra</a:t>
            </a:r>
            <a:r>
              <a:rPr lang="en-US" altLang="zh-CN" sz="1800" dirty="0">
                <a:latin typeface="Times New Roman" pitchFamily="18" charset="0"/>
              </a:rPr>
              <a:t>; 	    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窗口类的附加内存空间</a:t>
            </a:r>
            <a:r>
              <a:rPr lang="en-US" altLang="zh-CN" sz="1800" dirty="0">
                <a:latin typeface="Times New Roman" pitchFamily="18" charset="0"/>
                <a:ea typeface="华文中宋" pitchFamily="2" charset="-122"/>
              </a:rPr>
              <a:t>(0)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int</a:t>
            </a:r>
            <a:r>
              <a:rPr lang="en-US" altLang="zh-CN" sz="1800" dirty="0">
                <a:latin typeface="Times New Roman" pitchFamily="18" charset="0"/>
              </a:rPr>
              <a:t>     	</a:t>
            </a:r>
            <a:r>
              <a:rPr lang="en-US" altLang="zh-CN" sz="1800" dirty="0" smtClean="0">
                <a:latin typeface="Times New Roman" pitchFamily="18" charset="0"/>
              </a:rPr>
              <a:t>                </a:t>
            </a:r>
            <a:r>
              <a:rPr lang="en-US" altLang="zh-CN" sz="1800" dirty="0" err="1" smtClean="0">
                <a:latin typeface="Times New Roman" pitchFamily="18" charset="0"/>
              </a:rPr>
              <a:t>cbWndExtra</a:t>
            </a:r>
            <a:r>
              <a:rPr lang="en-US" altLang="zh-CN" sz="1800" dirty="0">
                <a:latin typeface="Times New Roman" pitchFamily="18" charset="0"/>
              </a:rPr>
              <a:t>;        </a:t>
            </a:r>
            <a:r>
              <a:rPr lang="en-US" altLang="zh-CN" sz="1800" dirty="0" smtClean="0">
                <a:latin typeface="Times New Roman" pitchFamily="18" charset="0"/>
              </a:rPr>
              <a:t>       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窗口的附加内存空间</a:t>
            </a:r>
            <a:r>
              <a:rPr lang="en-US" altLang="zh-CN" sz="1800" dirty="0">
                <a:latin typeface="Times New Roman" pitchFamily="18" charset="0"/>
                <a:ea typeface="华文中宋" pitchFamily="2" charset="-122"/>
              </a:rPr>
              <a:t>(0)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1800" dirty="0">
                <a:latin typeface="Times New Roman" pitchFamily="18" charset="0"/>
              </a:rPr>
              <a:t>   HANDLE 	</a:t>
            </a:r>
            <a:r>
              <a:rPr lang="en-US" altLang="zh-CN" sz="1800" dirty="0" err="1">
                <a:latin typeface="Times New Roman" pitchFamily="18" charset="0"/>
              </a:rPr>
              <a:t>hInstance</a:t>
            </a:r>
            <a:r>
              <a:rPr lang="en-US" altLang="zh-CN" sz="1800" dirty="0">
                <a:latin typeface="Times New Roman" pitchFamily="18" charset="0"/>
              </a:rPr>
              <a:t>; 	       </a:t>
            </a:r>
            <a:r>
              <a:rPr lang="en-US" altLang="zh-CN" sz="1800" dirty="0" smtClean="0"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</a:rPr>
              <a:t>指向程序的实例句柄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HICON   	</a:t>
            </a:r>
            <a:r>
              <a:rPr lang="en-US" altLang="zh-CN" sz="1800" dirty="0" err="1">
                <a:latin typeface="Times New Roman" pitchFamily="18" charset="0"/>
              </a:rPr>
              <a:t>hIcon</a:t>
            </a:r>
            <a:r>
              <a:rPr lang="en-US" altLang="zh-CN" sz="1800" dirty="0">
                <a:latin typeface="Times New Roman" pitchFamily="18" charset="0"/>
              </a:rPr>
              <a:t>; 		       </a:t>
            </a:r>
            <a:r>
              <a:rPr lang="en-US" altLang="zh-CN" sz="1800" dirty="0" smtClean="0">
                <a:latin typeface="Times New Roman" pitchFamily="18" charset="0"/>
              </a:rPr>
              <a:t>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指向图标的句柄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HCURSOR 	</a:t>
            </a:r>
            <a:r>
              <a:rPr lang="en-US" altLang="zh-CN" sz="1800" dirty="0" err="1">
                <a:latin typeface="Times New Roman" pitchFamily="18" charset="0"/>
              </a:rPr>
              <a:t>hCursor</a:t>
            </a:r>
            <a:r>
              <a:rPr lang="en-US" altLang="zh-CN" sz="1800" dirty="0">
                <a:latin typeface="Times New Roman" pitchFamily="18" charset="0"/>
              </a:rPr>
              <a:t>;	             </a:t>
            </a:r>
            <a:r>
              <a:rPr lang="en-US" altLang="zh-CN" sz="1800" dirty="0" smtClean="0">
                <a:latin typeface="Times New Roman" pitchFamily="18" charset="0"/>
              </a:rPr>
              <a:t>        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指向光标的句柄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HBRUSH  	</a:t>
            </a:r>
            <a:r>
              <a:rPr lang="en-US" altLang="zh-CN" sz="1800" dirty="0" err="1">
                <a:latin typeface="Times New Roman" pitchFamily="18" charset="0"/>
              </a:rPr>
              <a:t>hbrBackground</a:t>
            </a:r>
            <a:r>
              <a:rPr lang="en-US" altLang="zh-CN" sz="1800" dirty="0">
                <a:latin typeface="Times New Roman" pitchFamily="18" charset="0"/>
              </a:rPr>
              <a:t>;           </a:t>
            </a:r>
            <a:r>
              <a:rPr lang="en-US" altLang="zh-CN" sz="1800" dirty="0" smtClean="0">
                <a:latin typeface="Times New Roman" pitchFamily="18" charset="0"/>
              </a:rPr>
              <a:t>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背景画刷句柄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solidFill>
                  <a:srgbClr val="EEFB3F"/>
                </a:solidFill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LPCTSTR 	</a:t>
            </a:r>
            <a:r>
              <a:rPr lang="en-US" altLang="zh-CN" sz="1800" dirty="0" err="1">
                <a:latin typeface="Times New Roman" pitchFamily="18" charset="0"/>
              </a:rPr>
              <a:t>lpszMenuName</a:t>
            </a:r>
            <a:r>
              <a:rPr lang="en-US" altLang="zh-CN" sz="1800" dirty="0">
                <a:latin typeface="Times New Roman" pitchFamily="18" charset="0"/>
              </a:rPr>
              <a:t>;           </a:t>
            </a:r>
            <a:r>
              <a:rPr lang="en-US" altLang="zh-CN" sz="1800" dirty="0" smtClean="0">
                <a:latin typeface="Times New Roman" pitchFamily="18" charset="0"/>
              </a:rPr>
              <a:t>  //</a:t>
            </a:r>
            <a:r>
              <a:rPr lang="zh-CN" altLang="en-US" sz="1800" dirty="0">
                <a:latin typeface="Times New Roman" pitchFamily="18" charset="0"/>
                <a:ea typeface="华文中宋" pitchFamily="2" charset="-122"/>
              </a:rPr>
              <a:t>菜单资源名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LPCTSTR 	</a:t>
            </a:r>
            <a:r>
              <a:rPr lang="en-US" altLang="zh-CN" sz="1800" dirty="0" err="1">
                <a:latin typeface="Times New Roman" pitchFamily="18" charset="0"/>
              </a:rPr>
              <a:t>lpszClassName</a:t>
            </a:r>
            <a:r>
              <a:rPr lang="en-US" altLang="zh-CN" sz="1800" dirty="0">
                <a:latin typeface="Times New Roman" pitchFamily="18" charset="0"/>
              </a:rPr>
              <a:t>;            </a:t>
            </a:r>
            <a:r>
              <a:rPr lang="en-US" altLang="zh-CN" sz="1800" dirty="0" smtClean="0">
                <a:latin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指定窗口类的名称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1800" dirty="0">
                <a:latin typeface="Times New Roman" pitchFamily="18" charset="0"/>
              </a:rPr>
              <a:t>} WNDCLASS; 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2.</a:t>
            </a:r>
            <a:r>
              <a:rPr lang="zh-CN" altLang="en-US" sz="3600" dirty="0" smtClean="0"/>
              <a:t>注册</a:t>
            </a:r>
            <a:r>
              <a:rPr lang="zh-CN" altLang="en-US" sz="3600" dirty="0"/>
              <a:t>窗口类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这里我们用</a:t>
            </a:r>
            <a:r>
              <a:rPr lang="en-US" altLang="zh-CN" dirty="0" err="1" smtClean="0">
                <a:latin typeface="Times New Roman" pitchFamily="18" charset="0"/>
              </a:rPr>
              <a:t>RegisterClass</a:t>
            </a:r>
            <a:r>
              <a:rPr lang="zh-CN" altLang="en-US" dirty="0" smtClean="0">
                <a:latin typeface="Times New Roman" pitchFamily="18" charset="0"/>
              </a:rPr>
              <a:t>函数来注册一个窗口类，其函数体如下：</a:t>
            </a:r>
            <a:endParaRPr lang="en-US" altLang="zh-CN" dirty="0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>
                <a:latin typeface="Times New Roman" pitchFamily="18" charset="0"/>
              </a:rPr>
              <a:t>ATOM </a:t>
            </a:r>
            <a:r>
              <a:rPr lang="en-US" altLang="zh-CN" dirty="0" err="1" smtClean="0">
                <a:latin typeface="Times New Roman" pitchFamily="18" charset="0"/>
              </a:rPr>
              <a:t>RegisterClass</a:t>
            </a:r>
            <a:r>
              <a:rPr lang="en-US" altLang="zh-CN" dirty="0" smtClean="0">
                <a:latin typeface="Times New Roman" pitchFamily="18" charset="0"/>
              </a:rPr>
              <a:t>(CONST </a:t>
            </a:r>
            <a:r>
              <a:rPr lang="en-US" altLang="zh-CN" dirty="0">
                <a:latin typeface="Times New Roman" pitchFamily="18" charset="0"/>
              </a:rPr>
              <a:t>WNDCLASS *</a:t>
            </a:r>
            <a:r>
              <a:rPr lang="en-US" altLang="zh-CN" dirty="0" err="1">
                <a:latin typeface="Times New Roman" pitchFamily="18" charset="0"/>
              </a:rPr>
              <a:t>lpWndClass</a:t>
            </a:r>
            <a:r>
              <a:rPr lang="en-US" altLang="zh-CN" dirty="0">
                <a:latin typeface="Times New Roman" pitchFamily="18" charset="0"/>
              </a:rPr>
              <a:t>);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参数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lpWndClass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：设计窗口类的对象指针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3.</a:t>
            </a:r>
            <a:r>
              <a:rPr lang="zh-CN" altLang="en-US" sz="3600" dirty="0"/>
              <a:t>创建窗口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注册窗口后用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CreateWindow</a:t>
            </a:r>
            <a:r>
              <a:rPr lang="zh-CN" altLang="en-US" sz="2000" b="1" dirty="0" smtClean="0">
                <a:latin typeface="Times New Roman" pitchFamily="18" charset="0"/>
              </a:rPr>
              <a:t>函数创建窗口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HWND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</a:rPr>
              <a:t>CreateWindow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1600" dirty="0">
                <a:latin typeface="Times New Roman" pitchFamily="18" charset="0"/>
              </a:rPr>
              <a:t> </a:t>
            </a: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>
                <a:latin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</a:rPr>
              <a:t>   LPCTSTR </a:t>
            </a:r>
            <a:r>
              <a:rPr lang="en-US" altLang="zh-CN" sz="1600" b="1" dirty="0" err="1">
                <a:latin typeface="Times New Roman" pitchFamily="18" charset="0"/>
              </a:rPr>
              <a:t>lpClassName</a:t>
            </a:r>
            <a:r>
              <a:rPr lang="en-US" altLang="zh-CN" sz="1600" dirty="0">
                <a:latin typeface="Times New Roman" pitchFamily="18" charset="0"/>
              </a:rPr>
              <a:t>,         </a:t>
            </a:r>
            <a:r>
              <a:rPr lang="en-US" altLang="zh-CN" sz="1600" dirty="0" smtClean="0">
                <a:latin typeface="Times New Roman" pitchFamily="18" charset="0"/>
              </a:rPr>
              <a:t>       //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pitchFamily="18" charset="0"/>
              </a:rPr>
              <a:t>1.</a:t>
            </a:r>
            <a:r>
              <a:rPr lang="zh-CN" altLang="en-US" sz="1600" dirty="0" smtClean="0">
                <a:solidFill>
                  <a:srgbClr val="FF3300"/>
                </a:solidFill>
                <a:latin typeface="Times New Roman" pitchFamily="18" charset="0"/>
              </a:rPr>
              <a:t>指向注册类名的指针</a:t>
            </a:r>
            <a:endParaRPr lang="en-US" altLang="zh-CN" sz="16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LPCTSTR </a:t>
            </a:r>
            <a:r>
              <a:rPr lang="en-US" altLang="zh-CN" sz="1600" b="1" dirty="0" err="1">
                <a:latin typeface="Times New Roman" pitchFamily="18" charset="0"/>
              </a:rPr>
              <a:t>lpWindowName</a:t>
            </a:r>
            <a:r>
              <a:rPr lang="en-US" altLang="zh-CN" sz="1600" dirty="0">
                <a:latin typeface="Times New Roman" pitchFamily="18" charset="0"/>
              </a:rPr>
              <a:t>,           //</a:t>
            </a:r>
            <a:r>
              <a:rPr lang="en-US" altLang="zh-CN" sz="1600" dirty="0">
                <a:solidFill>
                  <a:srgbClr val="FF3300"/>
                </a:solidFill>
                <a:latin typeface="Times New Roman" pitchFamily="18" charset="0"/>
              </a:rPr>
              <a:t>2. </a:t>
            </a:r>
            <a:r>
              <a:rPr lang="zh-CN" altLang="en-US" sz="1600" dirty="0" smtClean="0">
                <a:solidFill>
                  <a:srgbClr val="FF3300"/>
                </a:solidFill>
                <a:latin typeface="Times New Roman" pitchFamily="18" charset="0"/>
              </a:rPr>
              <a:t>指向窗口名的指针</a:t>
            </a:r>
            <a:endParaRPr lang="en-US" altLang="zh-CN" sz="1600" dirty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DWORD </a:t>
            </a:r>
            <a:r>
              <a:rPr lang="en-US" altLang="zh-CN" sz="1600" b="1" dirty="0" err="1">
                <a:latin typeface="Times New Roman" pitchFamily="18" charset="0"/>
              </a:rPr>
              <a:t>dwStyle</a:t>
            </a:r>
            <a:r>
              <a:rPr lang="en-US" altLang="zh-CN" sz="1600" dirty="0">
                <a:latin typeface="Times New Roman" pitchFamily="18" charset="0"/>
              </a:rPr>
              <a:t>, 	</a:t>
            </a:r>
            <a:r>
              <a:rPr lang="en-US" altLang="zh-CN" sz="1600" dirty="0" smtClean="0">
                <a:latin typeface="Times New Roman" pitchFamily="18" charset="0"/>
              </a:rPr>
              <a:t>              //3. </a:t>
            </a:r>
            <a:r>
              <a:rPr lang="zh-CN" altLang="en-US" sz="1600" dirty="0" smtClean="0">
                <a:latin typeface="Times New Roman" pitchFamily="18" charset="0"/>
              </a:rPr>
              <a:t>窗口风格</a:t>
            </a:r>
            <a:endParaRPr lang="en-US" altLang="zh-CN" sz="1600" dirty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</a:rPr>
              <a:t>, 			</a:t>
            </a:r>
            <a:r>
              <a:rPr lang="en-US" altLang="zh-CN" sz="1600" dirty="0" smtClean="0">
                <a:latin typeface="Times New Roman" pitchFamily="18" charset="0"/>
              </a:rPr>
              <a:t>              //4. </a:t>
            </a:r>
            <a:r>
              <a:rPr lang="zh-CN" altLang="en-US" sz="1600" dirty="0" smtClean="0">
                <a:latin typeface="Times New Roman" pitchFamily="18" charset="0"/>
              </a:rPr>
              <a:t>窗口横坐标</a:t>
            </a:r>
            <a:endParaRPr lang="en-US" altLang="zh-CN" sz="1600" dirty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</a:rPr>
              <a:t>y</a:t>
            </a:r>
            <a:r>
              <a:rPr lang="en-US" altLang="zh-CN" sz="1600" dirty="0">
                <a:latin typeface="Times New Roman" pitchFamily="18" charset="0"/>
              </a:rPr>
              <a:t>, 			</a:t>
            </a:r>
            <a:r>
              <a:rPr lang="en-US" altLang="zh-CN" sz="1600" dirty="0" smtClean="0">
                <a:latin typeface="Times New Roman" pitchFamily="18" charset="0"/>
              </a:rPr>
              <a:t>              //</a:t>
            </a:r>
            <a:r>
              <a:rPr lang="en-US" altLang="zh-CN" sz="1600" dirty="0">
                <a:latin typeface="Times New Roman" pitchFamily="18" charset="0"/>
              </a:rPr>
              <a:t>5. </a:t>
            </a:r>
            <a:r>
              <a:rPr lang="zh-CN" altLang="en-US" sz="1600" dirty="0" smtClean="0">
                <a:latin typeface="Times New Roman" pitchFamily="18" charset="0"/>
              </a:rPr>
              <a:t>窗口纵坐标</a:t>
            </a:r>
            <a:endParaRPr lang="en-US" altLang="zh-CN" sz="1600" dirty="0" smtClean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nWidth</a:t>
            </a:r>
            <a:r>
              <a:rPr lang="en-US" altLang="zh-CN" sz="1600" dirty="0">
                <a:latin typeface="Times New Roman" pitchFamily="18" charset="0"/>
              </a:rPr>
              <a:t>,		</a:t>
            </a:r>
            <a:r>
              <a:rPr lang="en-US" altLang="zh-CN" sz="1600" dirty="0" smtClean="0">
                <a:latin typeface="Times New Roman" pitchFamily="18" charset="0"/>
              </a:rPr>
              <a:t>              //</a:t>
            </a:r>
            <a:r>
              <a:rPr lang="en-US" altLang="zh-CN" sz="1600" dirty="0">
                <a:latin typeface="Times New Roman" pitchFamily="18" charset="0"/>
              </a:rPr>
              <a:t>6. </a:t>
            </a:r>
            <a:r>
              <a:rPr lang="zh-CN" altLang="en-US" sz="1600" dirty="0" smtClean="0">
                <a:latin typeface="Times New Roman" pitchFamily="18" charset="0"/>
              </a:rPr>
              <a:t>窗口宽</a:t>
            </a:r>
            <a:endParaRPr lang="en-US" altLang="zh-CN" sz="1600" dirty="0" smtClean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nHeight</a:t>
            </a:r>
            <a:r>
              <a:rPr lang="en-US" altLang="zh-CN" sz="1600" dirty="0">
                <a:latin typeface="Times New Roman" pitchFamily="18" charset="0"/>
              </a:rPr>
              <a:t>, 		</a:t>
            </a:r>
            <a:r>
              <a:rPr lang="en-US" altLang="zh-CN" sz="1600" dirty="0" smtClean="0">
                <a:latin typeface="Times New Roman" pitchFamily="18" charset="0"/>
              </a:rPr>
              <a:t>              //7. </a:t>
            </a:r>
            <a:r>
              <a:rPr lang="zh-CN" altLang="en-US" sz="1600" dirty="0" smtClean="0">
                <a:latin typeface="Times New Roman" pitchFamily="18" charset="0"/>
              </a:rPr>
              <a:t>窗口高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endParaRPr lang="en-US" altLang="zh-CN" sz="1600" dirty="0">
              <a:latin typeface="Times New Roman" pitchFamily="18" charset="0"/>
            </a:endParaRP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HWND </a:t>
            </a:r>
            <a:r>
              <a:rPr lang="en-US" altLang="zh-CN" sz="1600" b="1" dirty="0" err="1">
                <a:latin typeface="Times New Roman" pitchFamily="18" charset="0"/>
              </a:rPr>
              <a:t>hWndParent</a:t>
            </a:r>
            <a:r>
              <a:rPr lang="en-US" altLang="zh-CN" sz="1600" dirty="0">
                <a:latin typeface="Times New Roman" pitchFamily="18" charset="0"/>
              </a:rPr>
              <a:t>,	</a:t>
            </a:r>
            <a:r>
              <a:rPr lang="en-US" altLang="zh-CN" sz="1600" dirty="0" smtClean="0">
                <a:latin typeface="Times New Roman" pitchFamily="18" charset="0"/>
              </a:rPr>
              <a:t>              //</a:t>
            </a:r>
            <a:r>
              <a:rPr lang="en-US" altLang="zh-CN" sz="1600" dirty="0">
                <a:latin typeface="Times New Roman" pitchFamily="18" charset="0"/>
              </a:rPr>
              <a:t>8. </a:t>
            </a:r>
            <a:r>
              <a:rPr lang="zh-CN" altLang="en-US" sz="1600" dirty="0">
                <a:latin typeface="Times New Roman" pitchFamily="18" charset="0"/>
              </a:rPr>
              <a:t>父窗口句柄</a:t>
            </a: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HMENU </a:t>
            </a:r>
            <a:r>
              <a:rPr lang="en-US" altLang="zh-CN" sz="1600" b="1" dirty="0" err="1">
                <a:latin typeface="Times New Roman" pitchFamily="18" charset="0"/>
              </a:rPr>
              <a:t>hMenu</a:t>
            </a:r>
            <a:r>
              <a:rPr lang="en-US" altLang="zh-CN" sz="1600" dirty="0">
                <a:latin typeface="Times New Roman" pitchFamily="18" charset="0"/>
              </a:rPr>
              <a:t>, 	             </a:t>
            </a:r>
            <a:r>
              <a:rPr lang="en-US" altLang="zh-CN" sz="1600" dirty="0" smtClean="0">
                <a:latin typeface="Times New Roman" pitchFamily="18" charset="0"/>
              </a:rPr>
              <a:t> //9</a:t>
            </a:r>
            <a:r>
              <a:rPr lang="en-US" altLang="zh-CN" sz="1600" dirty="0">
                <a:latin typeface="Times New Roman" pitchFamily="18" charset="0"/>
              </a:rPr>
              <a:t>.</a:t>
            </a:r>
            <a:r>
              <a:rPr lang="zh-CN" altLang="en-US" sz="1600" dirty="0">
                <a:latin typeface="Times New Roman" pitchFamily="18" charset="0"/>
              </a:rPr>
              <a:t>菜单句柄</a:t>
            </a: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HANDLE </a:t>
            </a:r>
            <a:r>
              <a:rPr lang="en-US" altLang="zh-CN" sz="1600" b="1" dirty="0" err="1">
                <a:latin typeface="Times New Roman" pitchFamily="18" charset="0"/>
              </a:rPr>
              <a:t>hInstance</a:t>
            </a:r>
            <a:r>
              <a:rPr lang="en-US" altLang="zh-CN" sz="1600" dirty="0">
                <a:latin typeface="Times New Roman" pitchFamily="18" charset="0"/>
              </a:rPr>
              <a:t>, 	</a:t>
            </a:r>
            <a:r>
              <a:rPr lang="en-US" altLang="zh-CN" sz="1600" dirty="0" smtClean="0">
                <a:latin typeface="Times New Roman" pitchFamily="18" charset="0"/>
              </a:rPr>
              <a:t>              //10</a:t>
            </a:r>
            <a:r>
              <a:rPr lang="en-US" altLang="zh-CN" sz="1600" dirty="0">
                <a:latin typeface="Times New Roman" pitchFamily="18" charset="0"/>
              </a:rPr>
              <a:t>.</a:t>
            </a:r>
            <a:r>
              <a:rPr lang="zh-CN" altLang="en-US" sz="1600" dirty="0">
                <a:solidFill>
                  <a:srgbClr val="FF3300"/>
                </a:solidFill>
                <a:latin typeface="Times New Roman" pitchFamily="18" charset="0"/>
              </a:rPr>
              <a:t>窗口相关应用程序句柄</a:t>
            </a:r>
          </a:p>
          <a:p>
            <a:pPr marL="400050" lvl="1" indent="0" eaLnBrk="1" hangingPunct="1">
              <a:lnSpc>
                <a:spcPct val="125000"/>
              </a:lnSpc>
              <a:buNone/>
            </a:pPr>
            <a:r>
              <a:rPr lang="en-US" altLang="zh-CN" sz="1600" dirty="0" smtClean="0">
                <a:latin typeface="Times New Roman" pitchFamily="18" charset="0"/>
              </a:rPr>
              <a:t>    LPVOID </a:t>
            </a:r>
            <a:r>
              <a:rPr lang="en-US" altLang="zh-CN" sz="1600" b="1" dirty="0" err="1">
                <a:latin typeface="Times New Roman" pitchFamily="18" charset="0"/>
              </a:rPr>
              <a:t>lpParam</a:t>
            </a:r>
            <a:r>
              <a:rPr lang="en-US" altLang="zh-CN" sz="1600" dirty="0">
                <a:latin typeface="Times New Roman" pitchFamily="18" charset="0"/>
              </a:rPr>
              <a:t> 	</a:t>
            </a:r>
            <a:r>
              <a:rPr lang="en-US" altLang="zh-CN" sz="1600" dirty="0" smtClean="0">
                <a:latin typeface="Times New Roman" pitchFamily="18" charset="0"/>
              </a:rPr>
              <a:t>              //</a:t>
            </a:r>
            <a:r>
              <a:rPr lang="en-US" altLang="zh-CN" sz="1600" dirty="0">
                <a:latin typeface="Times New Roman" pitchFamily="18" charset="0"/>
              </a:rPr>
              <a:t>11. </a:t>
            </a:r>
            <a:r>
              <a:rPr lang="zh-CN" altLang="en-US" sz="1600" dirty="0">
                <a:latin typeface="Times New Roman" pitchFamily="18" charset="0"/>
              </a:rPr>
              <a:t>用户自定义数据指针，</a:t>
            </a:r>
            <a:r>
              <a:rPr lang="en-US" altLang="zh-CN" sz="1600" dirty="0">
                <a:latin typeface="Times New Roman" pitchFamily="18" charset="0"/>
              </a:rPr>
              <a:t>NULL </a:t>
            </a:r>
            <a:r>
              <a:rPr lang="en-US" altLang="zh-CN" sz="1600" b="1" dirty="0">
                <a:latin typeface="Times New Roman" pitchFamily="18" charset="0"/>
              </a:rPr>
              <a:t>);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4.</a:t>
            </a:r>
            <a:r>
              <a:rPr lang="zh-CN" altLang="en-US" sz="3600" dirty="0"/>
              <a:t>显示及更新窗口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创建窗口后用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ShowWindow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来显示窗口，其函数体如下：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457200" lvl="1" indent="0">
              <a:lnSpc>
                <a:spcPct val="125000"/>
              </a:lnSpc>
              <a:buNone/>
              <a:defRPr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BOOL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ShowWindow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</a:p>
          <a:p>
            <a:pPr marL="457200" lvl="1" indent="0">
              <a:lnSpc>
                <a:spcPct val="125000"/>
              </a:lnSpc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HWND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hWnd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,     //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窗口创建成功后的句柄</a:t>
            </a:r>
          </a:p>
          <a:p>
            <a:pPr marL="457200" lvl="1" indent="0">
              <a:lnSpc>
                <a:spcPct val="125000"/>
              </a:lnSpc>
              <a:buNone/>
              <a:defRPr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nCmdShow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 // 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窗口显示状态　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然后再用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UpdateWindow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函数来更新窗口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400050" lvl="1" indent="0">
              <a:lnSpc>
                <a:spcPct val="125000"/>
              </a:lnSpc>
              <a:buNone/>
              <a:defRPr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BOOL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UpdateWindow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</a:p>
          <a:p>
            <a:pPr marL="400050" lvl="1" indent="0">
              <a:lnSpc>
                <a:spcPct val="125000"/>
              </a:lnSpc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HWND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hWnd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 // 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窗口创建成功后的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句柄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;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　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4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补充知识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>
                <a:latin typeface="华文中宋" pitchFamily="2" charset="-122"/>
              </a:rPr>
              <a:t>为什么</a:t>
            </a:r>
            <a:r>
              <a:rPr lang="zh-CN" altLang="en-US" dirty="0">
                <a:latin typeface="华文中宋" pitchFamily="2" charset="-122"/>
              </a:rPr>
              <a:t>不</a:t>
            </a:r>
            <a:r>
              <a:rPr lang="zh-CN" altLang="en-US" dirty="0" smtClean="0">
                <a:latin typeface="华文中宋" pitchFamily="2" charset="-122"/>
              </a:rPr>
              <a:t>使用</a:t>
            </a:r>
            <a:r>
              <a:rPr lang="en-US" altLang="zh-CN" dirty="0" err="1" smtClean="0">
                <a:latin typeface="华文中宋" pitchFamily="2" charset="-122"/>
              </a:rPr>
              <a:t>hPrevInstance</a:t>
            </a:r>
            <a:r>
              <a:rPr lang="zh-CN" altLang="en-US" dirty="0" smtClean="0">
                <a:latin typeface="华文中宋" pitchFamily="2" charset="-122"/>
              </a:rPr>
              <a:t>？</a:t>
            </a:r>
            <a:endParaRPr lang="en-US" altLang="zh-CN" dirty="0" smtClean="0">
              <a:latin typeface="华文中宋" pitchFamily="2" charset="-122"/>
            </a:endParaRPr>
          </a:p>
          <a:p>
            <a:pPr marL="857250" lvl="1" indent="-457200"/>
            <a:r>
              <a:rPr lang="zh-CN" altLang="zh-CN" dirty="0"/>
              <a:t>在 Win16，</a:t>
            </a:r>
            <a:r>
              <a:rPr lang="zh-CN" altLang="zh-CN" dirty="0">
                <a:solidFill>
                  <a:srgbClr val="FF0000"/>
                </a:solidFill>
              </a:rPr>
              <a:t>窗口类仅注册的应用程序的第一个实例</a:t>
            </a:r>
            <a:r>
              <a:rPr lang="zh-CN" altLang="zh-CN" dirty="0"/>
              <a:t>。因此，如果 hPrevInstance 不为 NULL，然后已经注册窗口类，则</a:t>
            </a:r>
            <a:r>
              <a:rPr lang="zh-CN" altLang="zh-CN" dirty="0" smtClean="0"/>
              <a:t>不会</a:t>
            </a:r>
            <a:r>
              <a:rPr lang="zh-CN" altLang="en-US" dirty="0" smtClean="0"/>
              <a:t>初始化应用程序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在 </a:t>
            </a:r>
            <a:r>
              <a:rPr lang="en-US" altLang="zh-CN" dirty="0"/>
              <a:t>Win32 </a:t>
            </a:r>
            <a:r>
              <a:rPr lang="zh-CN" altLang="en-US" dirty="0"/>
              <a:t>下，</a:t>
            </a:r>
            <a:r>
              <a:rPr lang="en-US" altLang="zh-CN" dirty="0" err="1"/>
              <a:t>hPrevInstance</a:t>
            </a:r>
            <a:r>
              <a:rPr lang="en-US" altLang="zh-CN" dirty="0"/>
              <a:t> </a:t>
            </a:r>
            <a:r>
              <a:rPr lang="zh-CN" altLang="en-US" dirty="0"/>
              <a:t>记录始终为 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，原因</a:t>
            </a:r>
            <a:r>
              <a:rPr lang="zh-CN" altLang="en-US" dirty="0"/>
              <a:t>是每个应用程序在其</a:t>
            </a:r>
            <a:r>
              <a:rPr lang="zh-CN" altLang="en-US" b="1" dirty="0">
                <a:solidFill>
                  <a:srgbClr val="FF0000"/>
                </a:solidFill>
              </a:rPr>
              <a:t>自己的地址空间中运行</a:t>
            </a:r>
            <a:r>
              <a:rPr lang="zh-CN" altLang="en-US" dirty="0"/>
              <a:t>，并可能具有与另一个应用程序相同的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zh-CN" altLang="en-US" dirty="0">
              <a:latin typeface="华文中宋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补充</a:t>
            </a:r>
            <a:r>
              <a:rPr lang="zh-CN" altLang="en-US" sz="3600" dirty="0" smtClean="0"/>
              <a:t>知识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在程序中经常要用到一类变量，这个变量里的每一位</a:t>
            </a:r>
            <a:r>
              <a:rPr lang="en-US" altLang="zh-CN" sz="2800" dirty="0">
                <a:latin typeface="Times New Roman" pitchFamily="18" charset="0"/>
              </a:rPr>
              <a:t>(bit)</a:t>
            </a:r>
            <a:r>
              <a:rPr lang="zh-CN" altLang="en-US" sz="2800" dirty="0">
                <a:latin typeface="Times New Roman" pitchFamily="18" charset="0"/>
              </a:rPr>
              <a:t>都对应某一种特性。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当该变量的某位为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时，表示有该位对应的那种特性，当该位为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时，即没有该位所对应的特性。</a:t>
            </a:r>
            <a:r>
              <a:rPr lang="zh-CN" altLang="en-US" sz="2800" dirty="0">
                <a:latin typeface="Times New Roman" pitchFamily="18" charset="0"/>
              </a:rPr>
              <a:t>当变量中的某几位同时为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时，就表示同时具有几种特性的组合。一个变量中的哪一位代表哪种意义，不容易记忆，所以我们经常根据特征的英文拼写的大写去定义一些宏，该宏所对应的数值中仅有与该特征相对应的那一位（</a:t>
            </a:r>
            <a:r>
              <a:rPr lang="en-US" altLang="zh-CN" sz="2800" dirty="0">
                <a:latin typeface="Times New Roman" pitchFamily="18" charset="0"/>
              </a:rPr>
              <a:t>bit</a:t>
            </a:r>
            <a:r>
              <a:rPr lang="zh-CN" altLang="en-US" sz="2800" dirty="0">
                <a:latin typeface="Times New Roman" pitchFamily="18" charset="0"/>
              </a:rPr>
              <a:t>）为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，其余的</a:t>
            </a:r>
            <a:r>
              <a:rPr lang="en-US" altLang="zh-CN" sz="2800" dirty="0">
                <a:latin typeface="Times New Roman" pitchFamily="18" charset="0"/>
              </a:rPr>
              <a:t>bit</a:t>
            </a:r>
            <a:r>
              <a:rPr lang="zh-CN" altLang="en-US" sz="2800" dirty="0">
                <a:latin typeface="Times New Roman" pitchFamily="18" charset="0"/>
              </a:rPr>
              <a:t>都为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补充</a:t>
            </a:r>
            <a:r>
              <a:rPr lang="zh-CN" altLang="en-US" sz="3600" dirty="0" smtClean="0"/>
              <a:t>知识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Times New Roman" pitchFamily="18" charset="0"/>
              </a:rPr>
              <a:t>ZeroMemory</a:t>
            </a:r>
            <a:r>
              <a:rPr lang="zh-CN" altLang="en-US" sz="2400" dirty="0">
                <a:latin typeface="Times New Roman" pitchFamily="18" charset="0"/>
              </a:rPr>
              <a:t>，是美国微软公司的软件开发包</a:t>
            </a:r>
            <a:r>
              <a:rPr lang="en-US" altLang="zh-CN" sz="2400" dirty="0">
                <a:latin typeface="Times New Roman" pitchFamily="18" charset="0"/>
              </a:rPr>
              <a:t>SDK</a:t>
            </a:r>
            <a:r>
              <a:rPr lang="zh-CN" altLang="en-US" sz="2400" dirty="0">
                <a:latin typeface="Times New Roman" pitchFamily="18" charset="0"/>
              </a:rPr>
              <a:t>中的一个宏。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其作用是用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来填充一块内存区域</a:t>
            </a:r>
            <a:r>
              <a:rPr lang="zh-CN" altLang="en-US" sz="2400" dirty="0">
                <a:latin typeface="Times New Roman" pitchFamily="18" charset="0"/>
              </a:rPr>
              <a:t>，使用结构前清零，而不让结构的成员数值具有不确定性，是一个好的编程习惯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400" b="1" dirty="0"/>
              <a:t>声明</a:t>
            </a:r>
          </a:p>
          <a:p>
            <a:pPr marL="800100" lvl="2" indent="0">
              <a:buNone/>
            </a:pPr>
            <a:r>
              <a:rPr lang="en-US" altLang="zh-CN" sz="2000" dirty="0"/>
              <a:t>void </a:t>
            </a:r>
            <a:r>
              <a:rPr lang="en-US" altLang="zh-CN" sz="2000" b="1" dirty="0" err="1"/>
              <a:t>ZeroMemory</a:t>
            </a:r>
            <a:r>
              <a:rPr lang="en-US" altLang="zh-CN" sz="2000" dirty="0"/>
              <a:t>( PVOID </a:t>
            </a:r>
            <a:r>
              <a:rPr lang="en-US" altLang="zh-CN" sz="2000" dirty="0" err="1"/>
              <a:t>Destination,SIZE_T</a:t>
            </a:r>
            <a:r>
              <a:rPr lang="en-US" altLang="zh-CN" sz="2000" dirty="0"/>
              <a:t> Length );</a:t>
            </a:r>
          </a:p>
          <a:p>
            <a:pPr marL="400050" lvl="1" indent="0">
              <a:buNone/>
            </a:pPr>
            <a:r>
              <a:rPr lang="zh-CN" altLang="en-US" sz="2400" b="1" dirty="0"/>
              <a:t>参数</a:t>
            </a:r>
          </a:p>
          <a:p>
            <a:pPr marL="800100" lvl="2" indent="0">
              <a:buNone/>
            </a:pPr>
            <a:r>
              <a:rPr lang="en-US" altLang="zh-CN" sz="2000" b="1" dirty="0"/>
              <a:t>Destination</a:t>
            </a:r>
            <a:r>
              <a:rPr lang="en-US" altLang="zh-CN" sz="2000" dirty="0"/>
              <a:t> :</a:t>
            </a:r>
            <a:r>
              <a:rPr lang="zh-CN" altLang="en-US" sz="2000" dirty="0"/>
              <a:t>指向一块准备用</a:t>
            </a:r>
            <a:r>
              <a:rPr lang="en-US" altLang="zh-CN" sz="2000" dirty="0"/>
              <a:t>0</a:t>
            </a:r>
            <a:r>
              <a:rPr lang="zh-CN" altLang="en-US" sz="2000" dirty="0"/>
              <a:t>来填充的</a:t>
            </a:r>
            <a:r>
              <a:rPr lang="zh-CN" altLang="en-US" sz="2000" dirty="0">
                <a:hlinkClick r:id="rId2"/>
              </a:rPr>
              <a:t>内存</a:t>
            </a:r>
            <a:r>
              <a:rPr lang="zh-CN" altLang="en-US" sz="2000" dirty="0"/>
              <a:t>区域的开始地址。</a:t>
            </a:r>
          </a:p>
          <a:p>
            <a:pPr marL="800100" lvl="2" indent="0">
              <a:buNone/>
            </a:pPr>
            <a:r>
              <a:rPr lang="en-US" altLang="zh-CN" sz="2000" b="1" dirty="0"/>
              <a:t>Length</a:t>
            </a:r>
            <a:r>
              <a:rPr lang="en-US" altLang="zh-CN" sz="2000" dirty="0"/>
              <a:t> :</a:t>
            </a:r>
            <a:r>
              <a:rPr lang="zh-CN" altLang="en-US" sz="2000" dirty="0"/>
              <a:t>准备用</a:t>
            </a:r>
            <a:r>
              <a:rPr lang="en-US" altLang="zh-CN" sz="2000" dirty="0"/>
              <a:t>0</a:t>
            </a:r>
            <a:r>
              <a:rPr lang="zh-CN" altLang="en-US" sz="2000" dirty="0"/>
              <a:t>来填充的</a:t>
            </a:r>
            <a:r>
              <a:rPr lang="zh-CN" altLang="en-US" sz="2000" dirty="0">
                <a:hlinkClick r:id="rId2"/>
              </a:rPr>
              <a:t>内存</a:t>
            </a:r>
            <a:r>
              <a:rPr lang="zh-CN" altLang="en-US" sz="2000" dirty="0"/>
              <a:t>区域的大小，按</a:t>
            </a:r>
            <a:r>
              <a:rPr lang="zh-CN" altLang="en-US" sz="2000" dirty="0">
                <a:hlinkClick r:id="rId3"/>
              </a:rPr>
              <a:t>字节</a:t>
            </a:r>
            <a:r>
              <a:rPr lang="zh-CN" altLang="en-US" sz="2000" dirty="0"/>
              <a:t>来计算。</a:t>
            </a:r>
          </a:p>
          <a:p>
            <a:pPr marL="400050" lvl="1" indent="0">
              <a:buNone/>
            </a:pPr>
            <a:r>
              <a:rPr lang="zh-CN" altLang="en-US" sz="2400" b="1" dirty="0"/>
              <a:t>返回值</a:t>
            </a:r>
          </a:p>
          <a:p>
            <a:pPr marL="800100" lvl="2" indent="0">
              <a:buNone/>
            </a:pPr>
            <a:r>
              <a:rPr lang="zh-CN" altLang="en-US" sz="2000" dirty="0"/>
              <a:t>无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5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>
          <a:xfrm>
            <a:off x="107950" y="1319213"/>
            <a:ext cx="7920038" cy="108743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+mn-ea"/>
              </a:rPr>
              <a:t>思考：</a:t>
            </a:r>
            <a:r>
              <a:rPr lang="zh-CN" altLang="zh-CN" sz="2000" smtClean="0">
                <a:latin typeface="+mn-ea"/>
              </a:rPr>
              <a:t>根据你自己的理解，下面哪些</a:t>
            </a:r>
            <a:r>
              <a:rPr lang="zh-CN" altLang="en-US" sz="2000" smtClean="0">
                <a:latin typeface="+mn-ea"/>
              </a:rPr>
              <a:t>是窗口哪些不是？</a:t>
            </a:r>
            <a:endParaRPr lang="zh-CN" altLang="en-US" sz="1800" smtClean="0"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3850" y="3786188"/>
            <a:ext cx="2087563" cy="541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 A </a:t>
            </a:r>
            <a:r>
              <a:rPr lang="zh-CN" altLang="en-US" sz="1400" dirty="0" smtClean="0">
                <a:latin typeface="+mn-ea"/>
              </a:rPr>
              <a:t>）</a:t>
            </a:r>
            <a:r>
              <a:rPr lang="en-US" altLang="zh-CN" sz="1400" dirty="0" smtClean="0">
                <a:latin typeface="+mn-ea"/>
              </a:rPr>
              <a:t>QQ</a:t>
            </a:r>
            <a:r>
              <a:rPr lang="zh-CN" altLang="en-US" sz="1400" dirty="0" smtClean="0">
                <a:latin typeface="+mn-ea"/>
              </a:rPr>
              <a:t>聊天框</a:t>
            </a:r>
          </a:p>
        </p:txBody>
      </p:sp>
      <p:sp>
        <p:nvSpPr>
          <p:cNvPr id="33" name="矩形 32"/>
          <p:cNvSpPr/>
          <p:nvPr/>
        </p:nvSpPr>
        <p:spPr>
          <a:xfrm>
            <a:off x="2749550" y="3821113"/>
            <a:ext cx="2636838" cy="541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 B </a:t>
            </a:r>
            <a:r>
              <a:rPr lang="zh-CN" altLang="en-US" sz="1400" dirty="0">
                <a:latin typeface="+mn-ea"/>
              </a:rPr>
              <a:t>）</a:t>
            </a:r>
            <a:r>
              <a:rPr lang="en-US" altLang="zh-CN" sz="1400" dirty="0">
                <a:latin typeface="+mn-ea"/>
              </a:rPr>
              <a:t>Word</a:t>
            </a:r>
            <a:r>
              <a:rPr lang="zh-CN" altLang="en-US" sz="1400" dirty="0">
                <a:latin typeface="+mn-ea"/>
              </a:rPr>
              <a:t>编辑界面</a:t>
            </a:r>
          </a:p>
        </p:txBody>
      </p:sp>
      <p:pic>
        <p:nvPicPr>
          <p:cNvPr id="2355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6325"/>
            <a:ext cx="18034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92375"/>
            <a:ext cx="17780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2274888"/>
            <a:ext cx="2047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5435600" y="3821113"/>
            <a:ext cx="2636838" cy="541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 C </a:t>
            </a:r>
            <a:r>
              <a:rPr lang="zh-CN" altLang="en-US" sz="1400" dirty="0" smtClean="0">
                <a:latin typeface="+mn-ea"/>
              </a:rPr>
              <a:t>）浏览器界面</a:t>
            </a:r>
          </a:p>
        </p:txBody>
      </p:sp>
      <p:pic>
        <p:nvPicPr>
          <p:cNvPr id="23563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652963"/>
            <a:ext cx="203993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23850" y="5551488"/>
            <a:ext cx="2087563" cy="541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 D </a:t>
            </a:r>
            <a:r>
              <a:rPr lang="zh-CN" altLang="en-US" sz="1400" dirty="0" smtClean="0">
                <a:latin typeface="+mn-ea"/>
              </a:rPr>
              <a:t>）选择对话框</a:t>
            </a:r>
          </a:p>
        </p:txBody>
      </p:sp>
      <p:pic>
        <p:nvPicPr>
          <p:cNvPr id="23565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4508500"/>
            <a:ext cx="17573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3024188" y="5551488"/>
            <a:ext cx="2087562" cy="541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 E </a:t>
            </a:r>
            <a:r>
              <a:rPr lang="zh-CN" altLang="en-US" sz="1400" dirty="0" smtClean="0">
                <a:latin typeface="+mn-ea"/>
              </a:rPr>
              <a:t>）命令行运行界面</a:t>
            </a:r>
          </a:p>
        </p:txBody>
      </p:sp>
      <p:pic>
        <p:nvPicPr>
          <p:cNvPr id="23567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327525"/>
            <a:ext cx="12207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30875" y="5527675"/>
            <a:ext cx="2089150" cy="54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 F </a:t>
            </a:r>
            <a:r>
              <a:rPr lang="zh-CN" altLang="en-US" sz="1400" dirty="0" smtClean="0">
                <a:latin typeface="+mn-ea"/>
              </a:rPr>
              <a:t>）打开方式选择框</a:t>
            </a:r>
          </a:p>
        </p:txBody>
      </p:sp>
      <p:sp>
        <p:nvSpPr>
          <p:cNvPr id="26" name="矩形 25"/>
          <p:cNvSpPr/>
          <p:nvPr/>
        </p:nvSpPr>
        <p:spPr>
          <a:xfrm rot="20437720">
            <a:off x="1560513" y="3192463"/>
            <a:ext cx="1409700" cy="4810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27" name="矩形 26"/>
          <p:cNvSpPr/>
          <p:nvPr/>
        </p:nvSpPr>
        <p:spPr>
          <a:xfrm rot="20437720">
            <a:off x="4108450" y="3303588"/>
            <a:ext cx="1409700" cy="4810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28" name="矩形 27"/>
          <p:cNvSpPr/>
          <p:nvPr/>
        </p:nvSpPr>
        <p:spPr>
          <a:xfrm rot="20437720">
            <a:off x="6926263" y="3278188"/>
            <a:ext cx="1409700" cy="4810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29" name="矩形 28"/>
          <p:cNvSpPr/>
          <p:nvPr/>
        </p:nvSpPr>
        <p:spPr>
          <a:xfrm rot="20437720">
            <a:off x="6602413" y="4906963"/>
            <a:ext cx="1409700" cy="4810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30" name="矩形 29"/>
          <p:cNvSpPr/>
          <p:nvPr/>
        </p:nvSpPr>
        <p:spPr>
          <a:xfrm rot="20437720">
            <a:off x="4222750" y="5014913"/>
            <a:ext cx="1409700" cy="4810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31" name="矩形 30"/>
          <p:cNvSpPr/>
          <p:nvPr/>
        </p:nvSpPr>
        <p:spPr>
          <a:xfrm rot="20437720">
            <a:off x="1606550" y="5032375"/>
            <a:ext cx="1409700" cy="4810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 口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 bwMode="auto">
          <a:xfrm>
            <a:off x="146234" y="363184"/>
            <a:ext cx="8229600" cy="80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>
                <a:latin typeface="+mn-ea"/>
                <a:ea typeface="+mn-ea"/>
              </a:rPr>
              <a:t>什么是窗口？</a:t>
            </a:r>
          </a:p>
        </p:txBody>
      </p:sp>
    </p:spTree>
    <p:extLst>
      <p:ext uri="{BB962C8B-B14F-4D97-AF65-F5344CB8AC3E}">
        <p14:creationId xmlns:p14="http://schemas.microsoft.com/office/powerpoint/2010/main" val="3616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附加题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刚才的代码中调用</a:t>
            </a:r>
            <a:r>
              <a:rPr lang="en-US" altLang="zh-CN" sz="2800" dirty="0" err="1" smtClean="0"/>
              <a:t>CreateWindow</a:t>
            </a:r>
            <a:r>
              <a:rPr lang="zh-CN" altLang="en-US" sz="2800" dirty="0" smtClean="0"/>
              <a:t>时，两个“</a:t>
            </a:r>
            <a:r>
              <a:rPr lang="en-US" altLang="zh-CN" sz="2800" dirty="0" smtClean="0"/>
              <a:t>Hello</a:t>
            </a:r>
            <a:r>
              <a:rPr lang="zh-CN" altLang="en-US" sz="2800" dirty="0" smtClean="0"/>
              <a:t>”可以不一样吗？如果不可以，会产生什么结果？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消息循环中的</a:t>
            </a:r>
            <a:r>
              <a:rPr lang="en-US" altLang="zh-CN" sz="2800" dirty="0" err="1"/>
              <a:t>DispatchMessage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msg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可以被注释掉吗？如果不可以，会产生什么结果？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/>
              <a:t>ZeroMemory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(MSG</a:t>
            </a:r>
            <a:r>
              <a:rPr lang="en-US" altLang="zh-CN" sz="2800" dirty="0" smtClean="0"/>
              <a:t>))</a:t>
            </a:r>
            <a:r>
              <a:rPr lang="zh-CN" altLang="en-US" sz="2800" dirty="0" smtClean="0"/>
              <a:t>可以被注释掉吗？如果不可以，会产生什么结果？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09898"/>
          </a:xfrm>
        </p:spPr>
        <p:txBody>
          <a:bodyPr/>
          <a:lstStyle/>
          <a:p>
            <a:pPr algn="l"/>
            <a:r>
              <a:rPr lang="zh-CN" altLang="en-US" sz="4000" dirty="0" smtClean="0">
                <a:latin typeface="+mn-ea"/>
                <a:ea typeface="+mn-ea"/>
              </a:rPr>
              <a:t>什么是窗口？</a:t>
            </a:r>
          </a:p>
        </p:txBody>
      </p:sp>
      <p:sp>
        <p:nvSpPr>
          <p:cNvPr id="24579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6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2492" y="884238"/>
            <a:ext cx="8172450" cy="56165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0" dirty="0" smtClean="0">
                <a:latin typeface="+mn-ea"/>
              </a:rPr>
              <a:t>窗口是</a:t>
            </a:r>
            <a:r>
              <a:rPr lang="en-US" altLang="zh-CN" sz="2400" b="0" dirty="0" smtClean="0">
                <a:latin typeface="+mn-ea"/>
              </a:rPr>
              <a:t>Windows </a:t>
            </a:r>
            <a:r>
              <a:rPr lang="zh-CN" altLang="en-US" sz="2400" b="0" dirty="0" smtClean="0">
                <a:latin typeface="+mn-ea"/>
              </a:rPr>
              <a:t>环境下的应用程序的</a:t>
            </a:r>
            <a:r>
              <a:rPr lang="zh-CN" altLang="en-US" sz="2400" dirty="0" smtClean="0">
                <a:latin typeface="+mn-ea"/>
              </a:rPr>
              <a:t>基本界面单位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0" dirty="0" smtClean="0">
                <a:latin typeface="+mn-ea"/>
              </a:rPr>
              <a:t>但是很多人都误以为只有具有标题栏、状态栏、最大化、最小化按钮这样标准的方框才叫窗口，其实窗口的概念很广，例如对话框、选择框等也是窗口，只不过是一种特殊的窗口。</a:t>
            </a:r>
            <a:endParaRPr lang="en-US" altLang="zh-CN" sz="2400" b="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对本课程来说，一个主窗口就足够了，我们仅仅是在该主窗口的客户区绘制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3D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场景。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 smtClean="0">
              <a:latin typeface="+mn-ea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8218" y="5021262"/>
            <a:ext cx="3236270" cy="1512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003366"/>
                </a:solidFill>
                <a:latin typeface="+mn-ea"/>
              </a:rPr>
              <a:t>本章任务：</a:t>
            </a:r>
            <a:endParaRPr lang="en-US" altLang="zh-CN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solidFill>
                  <a:srgbClr val="003366"/>
                </a:solidFill>
                <a:latin typeface="+mn-ea"/>
              </a:rPr>
              <a:t>1.</a:t>
            </a:r>
            <a:r>
              <a:rPr lang="zh-CN" altLang="en-US" dirty="0" smtClean="0">
                <a:solidFill>
                  <a:srgbClr val="003366"/>
                </a:solidFill>
                <a:latin typeface="+mn-ea"/>
              </a:rPr>
              <a:t>绘制一个最简单的主窗口</a:t>
            </a:r>
            <a:endParaRPr lang="en-US" altLang="zh-CN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solidFill>
                  <a:srgbClr val="003366"/>
                </a:solidFill>
                <a:latin typeface="+mn-ea"/>
              </a:rPr>
              <a:t>2.</a:t>
            </a:r>
            <a:r>
              <a:rPr lang="zh-CN" altLang="en-US" dirty="0" smtClean="0">
                <a:solidFill>
                  <a:srgbClr val="003366"/>
                </a:solidFill>
                <a:latin typeface="+mn-ea"/>
              </a:rPr>
              <a:t>点击鼠标左键显示</a:t>
            </a:r>
            <a:r>
              <a:rPr lang="en-US" altLang="zh-CN" dirty="0" smtClean="0">
                <a:solidFill>
                  <a:srgbClr val="003366"/>
                </a:solidFill>
                <a:latin typeface="+mn-ea"/>
              </a:rPr>
              <a:t>”Hello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solidFill>
                  <a:srgbClr val="003366"/>
                </a:solidFill>
                <a:latin typeface="+mn-ea"/>
              </a:rPr>
              <a:t>   World”</a:t>
            </a:r>
            <a:r>
              <a:rPr lang="zh-CN" altLang="en-US" dirty="0" smtClean="0">
                <a:solidFill>
                  <a:srgbClr val="003366"/>
                </a:solidFill>
                <a:latin typeface="+mn-ea"/>
              </a:rPr>
              <a:t>消息框</a:t>
            </a:r>
          </a:p>
        </p:txBody>
      </p:sp>
      <p:sp>
        <p:nvSpPr>
          <p:cNvPr id="8" name="左箭头 7"/>
          <p:cNvSpPr/>
          <p:nvPr/>
        </p:nvSpPr>
        <p:spPr>
          <a:xfrm>
            <a:off x="5140325" y="5597525"/>
            <a:ext cx="500063" cy="360363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4581525"/>
            <a:ext cx="41338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事件</a:t>
            </a:r>
            <a:r>
              <a:rPr lang="en-US" altLang="zh-CN" sz="4000" dirty="0">
                <a:latin typeface="+mn-ea"/>
                <a:ea typeface="+mn-ea"/>
              </a:rPr>
              <a:t>(Event)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5603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46063" y="1125538"/>
            <a:ext cx="7997825" cy="44640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如何让程序知道鼠标左键被点击了呢？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中，用户或系统中所发生的任何活动被当作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来处理。所以当鼠标左键被点击，就会触发一个鼠标点击的事件。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b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下面哪些可以被当作事件来处理：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单击鼠标左键      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鼠标移动            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过了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秒钟       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移动窗口           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到了临晨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      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 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拷贝了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8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38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93" y="3789038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1" y="3789037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30" y="4296087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47" y="4296086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6086"/>
            <a:ext cx="559470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26627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内容占位符 2"/>
          <p:cNvSpPr>
            <a:spLocks noGrp="1"/>
          </p:cNvSpPr>
          <p:nvPr>
            <p:ph idx="1"/>
          </p:nvPr>
        </p:nvSpPr>
        <p:spPr>
          <a:xfrm>
            <a:off x="-33338" y="1196975"/>
            <a:ext cx="8061326" cy="3744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思考：当一个事件触发之后，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程序该如何处理点击这个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对于所触发的每一个事件，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将其转换成消息的形式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放在一个称为消息队列的内存区中，然后由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的消息发送程序选择适合的对象，将消息队列中的消息发送到欲接受消息的对象上。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消息中记录了事件的一些属性，比如鼠标左键点击的消息就记录了点击位置的坐标以及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键按下的情况。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3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一些</a:t>
            </a:r>
            <a:r>
              <a:rPr lang="zh-CN" altLang="en-US" sz="3600" dirty="0" smtClean="0"/>
              <a:t>消息的例子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/>
          <a:lstStyle/>
          <a:p>
            <a:r>
              <a:rPr lang="zh-CN" altLang="en-US" sz="2400" dirty="0" smtClean="0"/>
              <a:t>消息的一些例子：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鼠标</a:t>
            </a:r>
            <a:r>
              <a:rPr lang="zh-CN" altLang="en-US" sz="2000" dirty="0"/>
              <a:t>被移动会产生</a:t>
            </a:r>
            <a:r>
              <a:rPr lang="en-US" altLang="zh-CN" sz="2000" dirty="0"/>
              <a:t>WM_MOUSEMOVE</a:t>
            </a:r>
            <a:r>
              <a:rPr lang="zh-CN" altLang="en-US" sz="2000" dirty="0" smtClean="0"/>
              <a:t>消息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鼠标</a:t>
            </a:r>
            <a:r>
              <a:rPr lang="zh-CN" altLang="en-US" sz="2000" dirty="0"/>
              <a:t>左键被按下会产生</a:t>
            </a:r>
            <a:r>
              <a:rPr lang="en-US" altLang="zh-CN" sz="2000" dirty="0"/>
              <a:t>WM_LBUTTONDOWN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消息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鼠标</a:t>
            </a:r>
            <a:r>
              <a:rPr lang="zh-CN" altLang="en-US" sz="2000" dirty="0"/>
              <a:t>右键按下便产生</a:t>
            </a:r>
            <a:r>
              <a:rPr lang="en-US" altLang="zh-CN" sz="2000" dirty="0"/>
              <a:t>WM_RBUTTONDOWN</a:t>
            </a:r>
            <a:r>
              <a:rPr lang="zh-CN" altLang="en-US" sz="2000" dirty="0"/>
              <a:t>消息等等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个消息的结构如下：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换句话说一个消息包括以下内容</a:t>
            </a:r>
            <a:r>
              <a:rPr lang="en-US" altLang="zh-CN" sz="2000" dirty="0" smtClean="0"/>
              <a:t>)</a:t>
            </a:r>
          </a:p>
          <a:p>
            <a:pPr marL="4000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tagMSG</a:t>
            </a:r>
            <a:r>
              <a:rPr lang="en-US" altLang="zh-CN" sz="1800" dirty="0" smtClean="0"/>
              <a:t>{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HWND </a:t>
            </a:r>
            <a:r>
              <a:rPr lang="en-US" altLang="zh-CN" sz="1800" b="1" dirty="0" err="1">
                <a:solidFill>
                  <a:srgbClr val="0000FF"/>
                </a:solidFill>
              </a:rPr>
              <a:t>hwnd</a:t>
            </a:r>
            <a:r>
              <a:rPr lang="en-US" altLang="zh-CN" sz="1800" dirty="0"/>
              <a:t>;    //</a:t>
            </a:r>
            <a:r>
              <a:rPr lang="zh-CN" altLang="en-US" sz="1800" dirty="0"/>
              <a:t>窗口句柄</a:t>
            </a:r>
            <a:r>
              <a:rPr lang="en-US" altLang="zh-CN" sz="1800" dirty="0"/>
              <a:t>, </a:t>
            </a:r>
            <a:r>
              <a:rPr lang="zh-CN" altLang="en-US" sz="1800" dirty="0"/>
              <a:t>发生在哪个窗口上</a:t>
            </a:r>
          </a:p>
          <a:p>
            <a:pPr marL="400050" lvl="1" indent="0">
              <a:buNone/>
            </a:pPr>
            <a:r>
              <a:rPr lang="zh-CN" altLang="en-US" sz="1800" dirty="0"/>
              <a:t>  </a:t>
            </a:r>
            <a:r>
              <a:rPr lang="zh-CN" altLang="en-US" sz="1800" dirty="0" smtClean="0"/>
              <a:t>    </a:t>
            </a:r>
            <a:r>
              <a:rPr lang="en-US" altLang="zh-CN" sz="1800" dirty="0" smtClean="0"/>
              <a:t>UINT </a:t>
            </a:r>
            <a:r>
              <a:rPr lang="en-US" altLang="zh-CN" sz="1800" dirty="0"/>
              <a:t>message;   //</a:t>
            </a:r>
            <a:r>
              <a:rPr lang="zh-CN" altLang="en-US" sz="1800" dirty="0"/>
              <a:t>消息标识号 </a:t>
            </a:r>
            <a:r>
              <a:rPr lang="en-US" altLang="zh-CN" sz="1800" dirty="0"/>
              <a:t>( WM_MOUSEMOVE, WM_LBUTTONDOWN, ... )</a:t>
            </a:r>
          </a:p>
          <a:p>
            <a:pPr marL="400050"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WPARAM </a:t>
            </a:r>
            <a:r>
              <a:rPr lang="en-US" altLang="zh-CN" sz="1800" b="1" dirty="0" err="1">
                <a:solidFill>
                  <a:srgbClr val="0000FF"/>
                </a:solidFill>
              </a:rPr>
              <a:t>wParam</a:t>
            </a:r>
            <a:r>
              <a:rPr lang="en-US" altLang="zh-CN" sz="1800" dirty="0"/>
              <a:t>;   //</a:t>
            </a:r>
            <a:r>
              <a:rPr lang="zh-CN" altLang="en-US" sz="1800" dirty="0"/>
              <a:t>消息参数</a:t>
            </a:r>
            <a:r>
              <a:rPr lang="en-US" altLang="zh-CN" sz="1800" dirty="0"/>
              <a:t>1</a:t>
            </a:r>
          </a:p>
          <a:p>
            <a:pPr marL="400050"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LPARAM </a:t>
            </a:r>
            <a:r>
              <a:rPr lang="en-US" altLang="zh-CN" sz="1800" b="1" dirty="0" err="1">
                <a:solidFill>
                  <a:srgbClr val="0000FF"/>
                </a:solidFill>
              </a:rPr>
              <a:t>lParam</a:t>
            </a:r>
            <a:r>
              <a:rPr lang="en-US" altLang="zh-CN" sz="1800" dirty="0"/>
              <a:t>;   //</a:t>
            </a:r>
            <a:r>
              <a:rPr lang="zh-CN" altLang="en-US" sz="1800" dirty="0"/>
              <a:t>消息参数</a:t>
            </a:r>
            <a:r>
              <a:rPr lang="en-US" altLang="zh-CN" sz="1800" dirty="0"/>
              <a:t>2</a:t>
            </a:r>
          </a:p>
          <a:p>
            <a:pPr marL="400050"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DWORD </a:t>
            </a:r>
            <a:r>
              <a:rPr lang="en-US" altLang="zh-CN" sz="1800" dirty="0"/>
              <a:t>time;</a:t>
            </a:r>
          </a:p>
          <a:p>
            <a:pPr marL="400050"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POINT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;</a:t>
            </a:r>
          </a:p>
          <a:p>
            <a:pPr marL="400050" lvl="1" indent="0">
              <a:buNone/>
            </a:pPr>
            <a:r>
              <a:rPr lang="en-US" altLang="zh-CN" sz="1800" dirty="0"/>
              <a:t> } </a:t>
            </a:r>
            <a:r>
              <a:rPr lang="en-US" altLang="zh-CN" sz="1800" dirty="0" smtClean="0"/>
              <a:t>MSG</a:t>
            </a:r>
            <a:r>
              <a:rPr lang="en-US" altLang="zh-CN" sz="1800" dirty="0"/>
              <a:t>;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句柄</a:t>
            </a:r>
          </a:p>
        </p:txBody>
      </p:sp>
      <p:sp>
        <p:nvSpPr>
          <p:cNvPr id="27651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内容占位符 2"/>
          <p:cNvSpPr>
            <a:spLocks noGrp="1"/>
          </p:cNvSpPr>
          <p:nvPr>
            <p:ph idx="1"/>
          </p:nvPr>
        </p:nvSpPr>
        <p:spPr>
          <a:xfrm>
            <a:off x="195263" y="1196975"/>
            <a:ext cx="8320087" cy="37433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消息是如何记录事件是在哪个窗口发生的呢？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每个消息都记录了触发事件的窗口的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。句柄（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资源的标识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。按资源的类型，又可将句柄细分成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图标句柄（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HICON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光标句柄（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HCURSOR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窗口句柄（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HWND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应用程序实例句柄（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HINSTANCE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操作系统要管理和操作这些资源，都是通过句柄来找到对应的资源。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对于窗口而言，操作系统给每一个窗口指定的一个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唯一的标识号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即窗口句柄。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2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4000" dirty="0">
                <a:latin typeface="+mn-ea"/>
                <a:ea typeface="+mn-ea"/>
              </a:rPr>
              <a:t>消息标识</a:t>
            </a:r>
            <a:r>
              <a:rPr lang="zh-CN" altLang="en-US" sz="4000" dirty="0">
                <a:latin typeface="+mn-ea"/>
                <a:ea typeface="+mn-ea"/>
              </a:rPr>
              <a:t>符</a:t>
            </a:r>
          </a:p>
        </p:txBody>
      </p:sp>
      <p:sp>
        <p:nvSpPr>
          <p:cNvPr id="28675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内容占位符 2"/>
          <p:cNvSpPr>
            <a:spLocks noGrp="1"/>
          </p:cNvSpPr>
          <p:nvPr>
            <p:ph idx="1"/>
          </p:nvPr>
        </p:nvSpPr>
        <p:spPr>
          <a:xfrm>
            <a:off x="107950" y="1196975"/>
            <a:ext cx="8320088" cy="37433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程序是怎么知道是鼠标左键点下而不是右键或者其他键呢？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每个消息都会有一个消息标识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，用来记录是什么事件被触发了。比如：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鼠标被移动的消息标识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WM_MOUSEMOVE 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鼠标左键被按下的消息标识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WM_LBUTTONDOWN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鼠标右键按下的消息标识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WM_RBUTTONDOWN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键盘被按下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的消息标识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WM_KEYDOWN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更多消息标识符请参考 </a:t>
            </a:r>
            <a:r>
              <a:rPr lang="en-US" altLang="zh-CN" sz="1800" u="sng" dirty="0" smtClean="0">
                <a:solidFill>
                  <a:srgbClr val="0A8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https://msdn.microsoft.com/enus/library/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u="sng" dirty="0" smtClean="0">
                <a:solidFill>
                  <a:srgbClr val="0A8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windows/desktop/ms645533(v=vs.85).aspx</a:t>
            </a: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1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err="1">
                <a:latin typeface="+mn-ea"/>
                <a:ea typeface="+mn-ea"/>
              </a:rPr>
              <a:t>wParam</a:t>
            </a:r>
            <a:r>
              <a:rPr lang="zh-CN" altLang="en-US" sz="4000" dirty="0">
                <a:latin typeface="+mn-ea"/>
                <a:ea typeface="+mn-ea"/>
              </a:rPr>
              <a:t>与</a:t>
            </a:r>
            <a:r>
              <a:rPr lang="en-US" altLang="zh-CN" sz="4000" dirty="0" err="1">
                <a:latin typeface="+mn-ea"/>
                <a:ea typeface="+mn-ea"/>
              </a:rPr>
              <a:t>lParam</a:t>
            </a:r>
            <a:r>
              <a:rPr lang="zh-CN" altLang="en-US" sz="4000" dirty="0">
                <a:latin typeface="+mn-ea"/>
                <a:ea typeface="+mn-ea"/>
              </a:rPr>
              <a:t>参数</a:t>
            </a:r>
          </a:p>
        </p:txBody>
      </p:sp>
      <p:sp>
        <p:nvSpPr>
          <p:cNvPr id="29699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700" name="内容占位符 2"/>
          <p:cNvSpPr>
            <a:spLocks noGrp="1"/>
          </p:cNvSpPr>
          <p:nvPr>
            <p:ph idx="1"/>
          </p:nvPr>
        </p:nvSpPr>
        <p:spPr>
          <a:xfrm>
            <a:off x="107950" y="1196975"/>
            <a:ext cx="8320088" cy="52562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wParam 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lParam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参数用于指定消息的附加信息，这两个参数都是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DWORD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的，也就是双字或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位长度的，这两个参数可以通过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高位字或低位字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来存放信息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wParam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lParam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都是固定的，比如：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客户区鼠标消息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WM_LBUTTONDOWN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lParam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参数的低位是鼠标的客户区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坐标，高位是客户区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wParam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参数是指示鼠标键及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键的状态。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击键消息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WM_KEYUP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WM_KEYDOWN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wParam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是虚拟键代码，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lParam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是包含属于击键的其他信息。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lParam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消息参数分为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个域，有重复计数、环境代码、键的先前状态等。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1529</Words>
  <Application>Microsoft Office PowerPoint</Application>
  <PresentationFormat>全屏显示(4:3)</PresentationFormat>
  <Paragraphs>192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华文中宋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DirectX 图形程序设计    第四课 Windows编程基础</vt:lpstr>
      <vt:lpstr>PowerPoint 演示文稿</vt:lpstr>
      <vt:lpstr>什么是窗口？</vt:lpstr>
      <vt:lpstr>事件(Event)</vt:lpstr>
      <vt:lpstr>消息</vt:lpstr>
      <vt:lpstr>一些消息的例子</vt:lpstr>
      <vt:lpstr>句柄</vt:lpstr>
      <vt:lpstr>消息标识符</vt:lpstr>
      <vt:lpstr>wParam与lParam参数</vt:lpstr>
      <vt:lpstr>消息队列与消息循环</vt:lpstr>
      <vt:lpstr>控制台程序和Windows程序</vt:lpstr>
      <vt:lpstr>编写一个最简单的窗口</vt:lpstr>
      <vt:lpstr>1.设计窗口类</vt:lpstr>
      <vt:lpstr>2.注册窗口类</vt:lpstr>
      <vt:lpstr>3.创建窗口</vt:lpstr>
      <vt:lpstr>4.显示及更新窗口</vt:lpstr>
      <vt:lpstr>补充知识1</vt:lpstr>
      <vt:lpstr>补充知识2</vt:lpstr>
      <vt:lpstr>补充知识3</vt:lpstr>
      <vt:lpstr>附加题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zengjun</dc:creator>
  <cp:lastModifiedBy>黄 裕涛</cp:lastModifiedBy>
  <cp:revision>571</cp:revision>
  <dcterms:created xsi:type="dcterms:W3CDTF">2013-10-23T14:40:02Z</dcterms:created>
  <dcterms:modified xsi:type="dcterms:W3CDTF">2019-01-08T08:37:41Z</dcterms:modified>
</cp:coreProperties>
</file>