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432" r:id="rId3"/>
    <p:sldId id="433" r:id="rId4"/>
    <p:sldId id="407" r:id="rId5"/>
    <p:sldId id="408" r:id="rId6"/>
    <p:sldId id="410" r:id="rId7"/>
    <p:sldId id="413" r:id="rId8"/>
    <p:sldId id="416" r:id="rId9"/>
    <p:sldId id="434" r:id="rId10"/>
    <p:sldId id="428" r:id="rId11"/>
    <p:sldId id="435" r:id="rId12"/>
    <p:sldId id="429" r:id="rId13"/>
    <p:sldId id="436" r:id="rId14"/>
    <p:sldId id="438" r:id="rId15"/>
    <p:sldId id="431" r:id="rId16"/>
    <p:sldId id="430" r:id="rId17"/>
    <p:sldId id="437" r:id="rId18"/>
    <p:sldId id="425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85" autoAdjust="0"/>
  </p:normalViewPr>
  <p:slideViewPr>
    <p:cSldViewPr>
      <p:cViewPr>
        <p:scale>
          <a:sx n="87" d="100"/>
          <a:sy n="87" d="100"/>
        </p:scale>
        <p:origin x="117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75633-E08B-4763-91F5-960F91C485E0}" type="datetimeFigureOut">
              <a:rPr lang="zh-CN" altLang="en-US" smtClean="0"/>
              <a:pPr/>
              <a:t>2018/12/16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D0F6C-39B0-4E47-9FF5-E3DC52C3C9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337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70DB6-7FB5-496A-B118-93174C165197}" type="datetime1">
              <a:rPr lang="zh-CN" altLang="en-US" smtClean="0"/>
              <a:pPr>
                <a:defRPr/>
              </a:pPr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ED913-72BB-474B-87BD-2A276223A9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81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44878-EBA4-46B6-A865-D522D39D1334}" type="datetime1">
              <a:rPr lang="zh-CN" altLang="en-US" smtClean="0"/>
              <a:pPr>
                <a:defRPr/>
              </a:pPr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DA11B-7085-4516-B2FE-67FA8A133D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10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9AA1E-6734-4322-AA79-7A15DB03A4A9}" type="datetime1">
              <a:rPr lang="zh-CN" altLang="en-US" smtClean="0"/>
              <a:pPr>
                <a:defRPr/>
              </a:pPr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0A19B-09BB-4ED8-B5CB-05F90A48BC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280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3362F-2A3F-41A7-86C0-1819C1002AB0}" type="datetime1">
              <a:rPr lang="zh-CN" altLang="en-US" smtClean="0"/>
              <a:pPr>
                <a:defRPr/>
              </a:pPr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8C3D5-2500-4F53-B893-EDCDF2C7CD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3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DF756-A527-4F82-861B-74C29822CB79}" type="datetime1">
              <a:rPr lang="zh-CN" altLang="en-US" smtClean="0"/>
              <a:pPr>
                <a:defRPr/>
              </a:pPr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42E8B-59A3-4479-A225-41D76394A2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6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9DD76-ACE1-4702-9054-1C9387F922CC}" type="datetime1">
              <a:rPr lang="zh-CN" altLang="en-US" smtClean="0"/>
              <a:pPr>
                <a:defRPr/>
              </a:pPr>
              <a:t>2018/12/16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370FD-61C8-415F-B013-E0D36BA273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38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9F53A-5D46-40DE-B15C-10EE755B6CC6}" type="datetime1">
              <a:rPr lang="zh-CN" altLang="en-US" smtClean="0"/>
              <a:pPr>
                <a:defRPr/>
              </a:pPr>
              <a:t>2018/12/16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E0248-8E0E-44A0-89A6-6A33C70A15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37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7ECBE-F59F-4DA9-9C0C-59FF0ACE96F5}" type="datetime1">
              <a:rPr lang="zh-CN" altLang="en-US" smtClean="0"/>
              <a:pPr>
                <a:defRPr/>
              </a:pPr>
              <a:t>2018/12/16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AD8B2-C99E-46BE-AD02-EA104115F1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13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14498-ACF2-4193-A73B-927FCCF17EFD}" type="datetime1">
              <a:rPr lang="zh-CN" altLang="en-US" smtClean="0"/>
              <a:pPr>
                <a:defRPr/>
              </a:pPr>
              <a:t>2018/12/16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495D8-AAFF-4EF1-A0BE-FBC66641C2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01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3E24D-3B0F-4AEB-83CD-D7FD8367A395}" type="datetime1">
              <a:rPr lang="zh-CN" altLang="en-US" smtClean="0"/>
              <a:pPr>
                <a:defRPr/>
              </a:pPr>
              <a:t>2018/12/16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2CBA5-6B45-45C1-95EB-37784EAD6A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24A5A-2C13-4951-9CD5-EC82EA52A34D}" type="datetime1">
              <a:rPr lang="zh-CN" altLang="en-US" smtClean="0"/>
              <a:pPr>
                <a:defRPr/>
              </a:pPr>
              <a:t>2018/12/16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D58D9-6F07-4596-80E3-2C2F5BFCFC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36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33156FD-87E4-4291-9DB1-7740FB850B16}" type="datetime1">
              <a:rPr lang="zh-CN" altLang="en-US" smtClean="0"/>
              <a:pPr>
                <a:defRPr/>
              </a:pPr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5AA3CF-6827-4DBA-9755-EA8443EED3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193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DirectX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图形程序设计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第七章 光照的基础知识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37063"/>
            <a:ext cx="6400800" cy="1201737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800" dirty="0" smtClean="0"/>
              <a:t>曾骏</a:t>
            </a:r>
            <a:endParaRPr lang="en-US" altLang="zh-CN" sz="28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 smtClean="0"/>
              <a:t>zengjun@cqu.edu.cn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800" dirty="0" smtClean="0"/>
              <a:t>办公室：学院楼</a:t>
            </a:r>
            <a:r>
              <a:rPr lang="en-US" altLang="zh-CN" sz="2800" dirty="0" smtClean="0"/>
              <a:t>414</a:t>
            </a:r>
            <a:endParaRPr lang="zh-CN" altLang="en-US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BED913-72BB-474B-87BD-2A276223A915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方向光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8C3D5-2500-4F53-B893-EDCDF2C7CD3B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5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219200"/>
            <a:ext cx="8229600" cy="4937760"/>
          </a:xfrm>
          <a:blipFill rotWithShape="1">
            <a:blip r:embed="rId2" cstate="print"/>
            <a:stretch>
              <a:fillRect t="-1348" r="-370"/>
            </a:stretch>
          </a:blipFill>
        </p:spPr>
        <p:txBody>
          <a:bodyPr/>
          <a:lstStyle/>
          <a:p>
            <a:r>
              <a:rPr lang="zh-CN" altLang="en-US" dirty="0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点光源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311150" y="1557338"/>
            <a:ext cx="3960813" cy="2808287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D3D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中定义了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种光源类型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点光源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光源处于世界坐标系中，并且向各个方向发射光线，且光照强度在传播过程中会衰减。</a:t>
            </a:r>
            <a:endParaRPr lang="en-US" altLang="zh-CN" sz="2000" b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  <a:buFont typeface="Wingdings" panose="05000000000000000000" pitchFamily="2" charset="2"/>
              <a:buNone/>
            </a:pPr>
            <a:endParaRPr lang="en-US" altLang="zh-CN" sz="200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200000"/>
              </a:lnSpc>
              <a:buFont typeface="Wingdings" panose="05000000000000000000" pitchFamily="2" charset="2"/>
              <a:buNone/>
            </a:pPr>
            <a:endParaRPr lang="en-US" altLang="zh-CN" sz="20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6" name="Rectangle 6"/>
          <p:cNvSpPr txBox="1">
            <a:spLocks noChangeArrowheads="1"/>
          </p:cNvSpPr>
          <p:nvPr/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000" b="0" dirty="0" smtClean="0">
                <a:solidFill>
                  <a:schemeClr val="bg1"/>
                </a:solidFill>
                <a:ea typeface="宋体" panose="02010600030101010101" pitchFamily="2" charset="-122"/>
              </a:rPr>
              <a:t>8</a:t>
            </a:r>
            <a:endParaRPr lang="en-US" altLang="zh-CN" sz="1000" b="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48263" y="3933825"/>
            <a:ext cx="1627187" cy="5397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2000" smtClean="0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点光源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295275" y="4724400"/>
            <a:ext cx="648017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思考：现实世界中哪些光源属于点光源？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灯泡、蜡烛、太阳（相对于太阳系）</a:t>
            </a:r>
            <a:r>
              <a:rPr lang="en-US" altLang="zh-CN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3319" name="图片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989138"/>
            <a:ext cx="3167062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977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点光源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8C3D5-2500-4F53-B893-EDCDF2C7CD3B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5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219200"/>
            <a:ext cx="8229600" cy="4937760"/>
          </a:xfrm>
          <a:blipFill rotWithShape="1">
            <a:blip r:embed="rId2" cstate="print"/>
            <a:stretch>
              <a:fillRect t="-2291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聚光灯光源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395288" y="1557338"/>
            <a:ext cx="3922712" cy="2808287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D3D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中定义了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种光源类型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聚光灯光源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光源有固定的位置，在一个特定的方向上射出光线，光线照亮一个锥形区域，光照强度在传播途中会衰减。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  <a:buFont typeface="Wingdings" panose="05000000000000000000" pitchFamily="2" charset="2"/>
              <a:buNone/>
            </a:pPr>
            <a:endParaRPr lang="en-US" altLang="zh-CN" sz="200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200000"/>
              </a:lnSpc>
              <a:buFont typeface="Wingdings" panose="05000000000000000000" pitchFamily="2" charset="2"/>
              <a:buNone/>
            </a:pPr>
            <a:endParaRPr lang="en-US" altLang="zh-CN" sz="20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0" name="Rectangle 6"/>
          <p:cNvSpPr txBox="1">
            <a:spLocks noChangeArrowheads="1"/>
          </p:cNvSpPr>
          <p:nvPr/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000" b="0" dirty="0" smtClean="0">
                <a:solidFill>
                  <a:schemeClr val="bg1"/>
                </a:solidFill>
                <a:ea typeface="宋体" panose="02010600030101010101" pitchFamily="2" charset="-122"/>
              </a:rPr>
              <a:t>9</a:t>
            </a:r>
            <a:endParaRPr lang="en-US" altLang="zh-CN" sz="1000" b="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53125" y="3933825"/>
            <a:ext cx="1627187" cy="5397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2000" smtClean="0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聚光灯光源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295275" y="4724400"/>
            <a:ext cx="648017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思考：现实世界中哪些光源属于聚光灯光源？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手电筒、探照灯、舞台聚光灯</a:t>
            </a:r>
            <a:r>
              <a:rPr lang="en-US" altLang="zh-CN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43" name="图片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25" y="1628775"/>
            <a:ext cx="1225550" cy="19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4084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+mn-ea"/>
                <a:ea typeface="+mn-ea"/>
              </a:rPr>
              <a:t>聚光灯</a:t>
            </a:r>
            <a:r>
              <a:rPr lang="zh-CN" altLang="en-US" dirty="0" smtClean="0">
                <a:latin typeface="+mn-ea"/>
                <a:ea typeface="+mn-ea"/>
              </a:rPr>
              <a:t>光源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250825" y="1268413"/>
            <a:ext cx="7453313" cy="20161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b="0" smtClean="0">
                <a:latin typeface="+mn-ea"/>
              </a:rPr>
              <a:t>聚光灯</a:t>
            </a:r>
            <a:r>
              <a:rPr lang="zh-CN" altLang="zh-CN" sz="2000" b="0" smtClean="0">
                <a:latin typeface="+mn-ea"/>
              </a:rPr>
              <a:t>光源发出的的光通过物体反射后最终的呈现光照强度，</a:t>
            </a:r>
            <a:r>
              <a:rPr lang="zh-CN" altLang="en-US" sz="2000" b="0" smtClean="0">
                <a:latin typeface="+mn-ea"/>
              </a:rPr>
              <a:t>同样</a:t>
            </a:r>
            <a:r>
              <a:rPr lang="zh-CN" altLang="zh-CN" sz="2000" b="0" smtClean="0">
                <a:latin typeface="+mn-ea"/>
              </a:rPr>
              <a:t>由光源的光照强度和物体材质对光的反射率共同决定。</a:t>
            </a:r>
            <a:endParaRPr lang="en-US" altLang="zh-CN" sz="2000" b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000" b="0" smtClean="0">
                <a:latin typeface="+mn-ea"/>
              </a:rPr>
              <a:t>但是与方向光</a:t>
            </a:r>
            <a:r>
              <a:rPr lang="zh-CN" altLang="en-US" sz="2000" b="0" smtClean="0">
                <a:latin typeface="+mn-ea"/>
              </a:rPr>
              <a:t>和点光源</a:t>
            </a:r>
            <a:r>
              <a:rPr lang="zh-CN" altLang="zh-CN" sz="2000" b="0" smtClean="0">
                <a:latin typeface="+mn-ea"/>
              </a:rPr>
              <a:t>不同的地方是，</a:t>
            </a:r>
            <a:r>
              <a:rPr lang="zh-CN" altLang="en-US" sz="2000" b="0" smtClean="0">
                <a:latin typeface="+mn-ea"/>
              </a:rPr>
              <a:t>聚光灯光源的光照区域呈锥形，并分为内椎体和外椎体两部分。</a:t>
            </a:r>
            <a:endParaRPr lang="zh-CN" altLang="zh-CN" sz="2000" b="0" smtClean="0">
              <a:latin typeface="+mn-ea"/>
            </a:endParaRPr>
          </a:p>
        </p:txBody>
      </p:sp>
      <p:sp>
        <p:nvSpPr>
          <p:cNvPr id="20484" name="Rectangle 6"/>
          <p:cNvSpPr txBox="1">
            <a:spLocks noChangeArrowheads="1"/>
          </p:cNvSpPr>
          <p:nvPr/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000" b="0" dirty="0" smtClean="0">
                <a:solidFill>
                  <a:schemeClr val="bg1"/>
                </a:solidFill>
                <a:latin typeface="+mn-ea"/>
              </a:rPr>
              <a:t>15</a:t>
            </a:r>
            <a:endParaRPr lang="en-US" altLang="zh-CN" sz="1000" b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143227" y="3716338"/>
            <a:ext cx="576263" cy="244951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282927" y="4117975"/>
            <a:ext cx="363538" cy="164782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cxnSp>
        <p:nvCxnSpPr>
          <p:cNvPr id="8" name="直接连接符 7"/>
          <p:cNvCxnSpPr>
            <a:stCxn id="3" idx="0"/>
          </p:cNvCxnSpPr>
          <p:nvPr/>
        </p:nvCxnSpPr>
        <p:spPr>
          <a:xfrm flipH="1">
            <a:off x="1974577" y="3716338"/>
            <a:ext cx="3455988" cy="122555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3" idx="4"/>
          </p:cNvCxnSpPr>
          <p:nvPr/>
        </p:nvCxnSpPr>
        <p:spPr>
          <a:xfrm flipH="1" flipV="1">
            <a:off x="2004740" y="4941888"/>
            <a:ext cx="3425825" cy="122396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4" idx="0"/>
          </p:cNvCxnSpPr>
          <p:nvPr/>
        </p:nvCxnSpPr>
        <p:spPr>
          <a:xfrm flipH="1">
            <a:off x="2004740" y="4117975"/>
            <a:ext cx="3460750" cy="82391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4" idx="4"/>
          </p:cNvCxnSpPr>
          <p:nvPr/>
        </p:nvCxnSpPr>
        <p:spPr>
          <a:xfrm flipH="1" flipV="1">
            <a:off x="2031727" y="4941888"/>
            <a:ext cx="3433763" cy="82391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331640" y="5027613"/>
            <a:ext cx="1277937" cy="363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光源位置</a:t>
            </a: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2031727" y="4941888"/>
            <a:ext cx="5056188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076677" y="5027613"/>
            <a:ext cx="1277938" cy="363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光照方向</a:t>
            </a:r>
          </a:p>
        </p:txBody>
      </p:sp>
      <p:sp>
        <p:nvSpPr>
          <p:cNvPr id="27" name="弧形 26"/>
          <p:cNvSpPr/>
          <p:nvPr/>
        </p:nvSpPr>
        <p:spPr>
          <a:xfrm>
            <a:off x="2749277" y="4660900"/>
            <a:ext cx="144463" cy="647700"/>
          </a:xfrm>
          <a:prstGeom prst="arc">
            <a:avLst>
              <a:gd name="adj1" fmla="val 16200000"/>
              <a:gd name="adj2" fmla="val 4959673"/>
            </a:avLst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+mn-ea"/>
            </a:endParaRPr>
          </a:p>
        </p:txBody>
      </p:sp>
      <p:sp>
        <p:nvSpPr>
          <p:cNvPr id="33" name="弧形 32"/>
          <p:cNvSpPr/>
          <p:nvPr/>
        </p:nvSpPr>
        <p:spPr>
          <a:xfrm>
            <a:off x="2966765" y="4681538"/>
            <a:ext cx="128587" cy="519112"/>
          </a:xfrm>
          <a:prstGeom prst="arc">
            <a:avLst>
              <a:gd name="adj1" fmla="val 16200000"/>
              <a:gd name="adj2" fmla="val 4959673"/>
            </a:avLst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69815" y="4052888"/>
            <a:ext cx="1279525" cy="363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外椎角</a:t>
            </a:r>
            <a:r>
              <a:rPr lang="zh-CN" altLang="en-US" dirty="0">
                <a:solidFill>
                  <a:schemeClr val="tx1"/>
                </a:solidFill>
                <a:latin typeface="+mn-ea"/>
                <a:sym typeface="Symbol" panose="05050102010706020507" pitchFamily="18" charset="2"/>
              </a:rPr>
              <a:t>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04802" y="5448300"/>
            <a:ext cx="1277938" cy="363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内椎角</a:t>
            </a:r>
            <a:r>
              <a:rPr lang="zh-CN" altLang="en-US" dirty="0">
                <a:solidFill>
                  <a:schemeClr val="tx1"/>
                </a:solidFill>
                <a:latin typeface="+mn-ea"/>
                <a:sym typeface="Symbol" panose="05050102010706020507" pitchFamily="18" charset="2"/>
              </a:rPr>
              <a:t>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" name="直接箭头连接符 29"/>
          <p:cNvCxnSpPr>
            <a:stCxn id="34" idx="2"/>
          </p:cNvCxnSpPr>
          <p:nvPr/>
        </p:nvCxnSpPr>
        <p:spPr>
          <a:xfrm>
            <a:off x="2609577" y="4416425"/>
            <a:ext cx="211138" cy="2444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5" idx="0"/>
            <a:endCxn id="33" idx="2"/>
          </p:cNvCxnSpPr>
          <p:nvPr/>
        </p:nvCxnSpPr>
        <p:spPr>
          <a:xfrm flipH="1" flipV="1">
            <a:off x="3060427" y="5170488"/>
            <a:ext cx="82550" cy="2778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立方体 36"/>
          <p:cNvSpPr/>
          <p:nvPr/>
        </p:nvSpPr>
        <p:spPr>
          <a:xfrm>
            <a:off x="3558902" y="3357563"/>
            <a:ext cx="223838" cy="204787"/>
          </a:xfrm>
          <a:prstGeom prst="cub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3" name="立方体 42"/>
          <p:cNvSpPr/>
          <p:nvPr/>
        </p:nvSpPr>
        <p:spPr>
          <a:xfrm>
            <a:off x="4736827" y="3992563"/>
            <a:ext cx="223838" cy="206375"/>
          </a:xfrm>
          <a:prstGeom prst="cub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4" name="立方体 43"/>
          <p:cNvSpPr/>
          <p:nvPr/>
        </p:nvSpPr>
        <p:spPr>
          <a:xfrm>
            <a:off x="4801915" y="4621213"/>
            <a:ext cx="223837" cy="206375"/>
          </a:xfrm>
          <a:prstGeom prst="cub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419202" y="3556000"/>
            <a:ext cx="503238" cy="363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A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590777" y="4171950"/>
            <a:ext cx="501650" cy="363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B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657452" y="4784725"/>
            <a:ext cx="501650" cy="363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C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0" name="直接连接符 39"/>
          <p:cNvCxnSpPr>
            <a:stCxn id="37" idx="3"/>
          </p:cNvCxnSpPr>
          <p:nvPr/>
        </p:nvCxnSpPr>
        <p:spPr>
          <a:xfrm flipH="1">
            <a:off x="2031727" y="3562350"/>
            <a:ext cx="1612900" cy="1379538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形 40"/>
          <p:cNvSpPr/>
          <p:nvPr/>
        </p:nvSpPr>
        <p:spPr>
          <a:xfrm rot="1314279">
            <a:off x="2187302" y="3997325"/>
            <a:ext cx="1328738" cy="1395413"/>
          </a:xfrm>
          <a:prstGeom prst="arc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590652" y="3967163"/>
            <a:ext cx="568325" cy="363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l-GR" altLang="zh-CN" dirty="0">
                <a:solidFill>
                  <a:schemeClr val="tx1"/>
                </a:solidFill>
                <a:latin typeface="+mn-ea"/>
              </a:rPr>
              <a:t>θ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H="1">
            <a:off x="3487465" y="4264025"/>
            <a:ext cx="295275" cy="265113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498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/>
      <p:bldP spid="35" grpId="0"/>
      <p:bldP spid="37" grpId="0" animBg="1"/>
      <p:bldP spid="43" grpId="0" animBg="1"/>
      <p:bldP spid="44" grpId="0" animBg="1"/>
      <p:bldP spid="46" grpId="0"/>
      <p:bldP spid="47" grpId="0"/>
      <p:bldP spid="48" grpId="0"/>
      <p:bldP spid="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聚光灯光源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lvl="1"/>
                <a:r>
                  <a:rPr lang="zh-CN" altLang="zh-CN" dirty="0"/>
                  <a:t>聚光灯的照射范围为一个锥体。这个锥体内部又分为两个区域：内锥体和外锥体</a:t>
                </a:r>
                <a:r>
                  <a:rPr lang="zh-CN" altLang="zh-CN" dirty="0" smtClean="0"/>
                  <a:t>。图</a:t>
                </a:r>
                <a:r>
                  <a:rPr lang="zh-CN" altLang="zh-CN" dirty="0"/>
                  <a:t>中的α表示内锥体的角度，β表示外锥体的角度</a:t>
                </a:r>
                <a:r>
                  <a:rPr lang="zh-CN" altLang="zh-CN" dirty="0" smtClean="0"/>
                  <a:t>。</a:t>
                </a:r>
                <a:endParaRPr lang="en-US" altLang="zh-CN" dirty="0" smtClean="0"/>
              </a:p>
              <a:p>
                <a:pPr lvl="2"/>
                <a:r>
                  <a:rPr lang="zh-CN" altLang="zh-CN" dirty="0" smtClean="0"/>
                  <a:t>在内</a:t>
                </a:r>
                <a:r>
                  <a:rPr lang="zh-CN" altLang="zh-CN" dirty="0"/>
                  <a:t>锥体内部</a:t>
                </a:r>
                <a:r>
                  <a:rPr lang="zh-CN" altLang="zh-CN" dirty="0" smtClean="0"/>
                  <a:t>，</a:t>
                </a:r>
                <a:r>
                  <a:rPr lang="zh-CN" altLang="zh-CN" dirty="0"/>
                  <a:t>光照强度不随光线和方向向量</a:t>
                </a:r>
                <a:r>
                  <a:rPr lang="en-US" altLang="zh-CN" dirty="0"/>
                  <a:t>L</a:t>
                </a:r>
                <a:r>
                  <a:rPr lang="zh-CN" altLang="zh-CN" dirty="0"/>
                  <a:t>的夹角</a:t>
                </a:r>
                <a:r>
                  <a:rPr lang="en-US" altLang="zh-CN" dirty="0"/>
                  <a:t>θ</a:t>
                </a:r>
                <a:r>
                  <a:rPr lang="zh-CN" altLang="zh-CN" dirty="0"/>
                  <a:t>变化而衰减，</a:t>
                </a:r>
                <a:r>
                  <a:rPr lang="zh-CN" altLang="zh-CN" dirty="0" smtClean="0"/>
                  <a:t>聚光灯</a:t>
                </a:r>
                <a:r>
                  <a:rPr lang="zh-CN" altLang="zh-CN" dirty="0"/>
                  <a:t>相当于是一个点光源，在内锥体各个方向均匀发射光线，其光照强度计算公式也和点光源一样，也存在和距离相关的衰减因子</a:t>
                </a:r>
                <a:r>
                  <a:rPr lang="zh-CN" altLang="zh-CN" dirty="0" smtClean="0"/>
                  <a:t>。</a:t>
                </a:r>
                <a:endParaRPr lang="en-US" altLang="zh-CN" dirty="0" smtClean="0"/>
              </a:p>
              <a:p>
                <a:pPr lvl="2"/>
                <a:r>
                  <a:rPr lang="zh-CN" altLang="zh-CN" dirty="0" smtClean="0"/>
                  <a:t>在</a:t>
                </a:r>
                <a:r>
                  <a:rPr lang="zh-CN" altLang="zh-CN" dirty="0"/>
                  <a:t>内锥体和外锥体之间</a:t>
                </a:r>
                <a:r>
                  <a:rPr lang="zh-CN" altLang="zh-CN" dirty="0" smtClean="0"/>
                  <a:t>，</a:t>
                </a:r>
                <a:r>
                  <a:rPr lang="zh-CN" altLang="zh-CN" dirty="0"/>
                  <a:t>光照强度则会随着</a:t>
                </a:r>
                <a:r>
                  <a:rPr lang="en-US" altLang="zh-CN" dirty="0"/>
                  <a:t>θ</a:t>
                </a:r>
                <a:r>
                  <a:rPr lang="zh-CN" altLang="zh-CN" dirty="0"/>
                  <a:t>的增大而</a:t>
                </a:r>
                <a:r>
                  <a:rPr lang="zh-CN" altLang="zh-CN" dirty="0" smtClean="0"/>
                  <a:t>衰减</a:t>
                </a:r>
                <a:r>
                  <a:rPr lang="zh-CN" altLang="en-US" dirty="0" smtClean="0"/>
                  <a:t>，</a:t>
                </a:r>
                <a:r>
                  <a:rPr lang="zh-CN" altLang="zh-CN" dirty="0" smtClean="0"/>
                  <a:t>光照强度</a:t>
                </a:r>
                <a:r>
                  <a:rPr lang="zh-CN" altLang="zh-CN" dirty="0"/>
                  <a:t>计算公式要额外乘以一个和角度相关的衰减因子，以使得当光线刚好和内锥体外壁重合时，光照最强，当光线刚好和外锥体外壁重合时，光线衰减为</a:t>
                </a:r>
                <a:r>
                  <a:rPr lang="en-US" altLang="zh-CN" dirty="0"/>
                  <a:t>0</a:t>
                </a:r>
                <a:r>
                  <a:rPr lang="zh-CN" altLang="zh-CN" dirty="0"/>
                  <a:t>。我们将此衰减因子定义为：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spot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</a:rPr>
                                      <m:t>θ</m:t>
                                    </m:r>
                                  </m:e>
                                </m:func>
                                <m:r>
                                  <a:rPr lang="en-US" altLang="zh-CN" i="1"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type m:val="lin"/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>
                                                <a:latin typeface="Cambria Math"/>
                                              </a:rPr>
                                              <m:t>β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func>
                                  <m:func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type m:val="lin"/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>
                                                <a:latin typeface="Cambria Math"/>
                                              </a:rPr>
                                              <m:t>α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i="1"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type m:val="lin"/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>
                                                <a:latin typeface="Cambria Math"/>
                                              </a:rPr>
                                              <m:t>β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θ</m:t>
                    </m:r>
                  </m:oMath>
                </a14:m>
                <a:r>
                  <a:rPr lang="zh-CN" altLang="zh-CN" dirty="0"/>
                  <a:t>表示光线和聚光灯方向向量</a:t>
                </a:r>
                <a:r>
                  <a:rPr lang="en-US" altLang="zh-CN" dirty="0"/>
                  <a:t>L</a:t>
                </a:r>
                <a:r>
                  <a:rPr lang="zh-CN" altLang="zh-CN" dirty="0"/>
                  <a:t>的夹角，</a:t>
                </a:r>
                <a:r>
                  <a:rPr lang="en-US" altLang="zh-CN" dirty="0"/>
                  <a:t>S</a:t>
                </a:r>
                <a:r>
                  <a:rPr lang="zh-CN" altLang="zh-CN" dirty="0"/>
                  <a:t>表示衰减系数，</a:t>
                </a:r>
                <a:r>
                  <a:rPr lang="en-US" altLang="zh-CN" dirty="0"/>
                  <a:t>S</a:t>
                </a:r>
                <a:r>
                  <a:rPr lang="zh-CN" altLang="zh-CN" dirty="0"/>
                  <a:t>越大，内外锥体之间的光照强度衰减越快，反之则越慢，大多数时候</a:t>
                </a:r>
                <a:r>
                  <a:rPr lang="en-US" altLang="zh-CN" dirty="0"/>
                  <a:t>S</a:t>
                </a:r>
                <a:r>
                  <a:rPr lang="zh-CN" altLang="zh-CN" dirty="0"/>
                  <a:t>设为</a:t>
                </a:r>
                <a:r>
                  <a:rPr lang="en-US" altLang="zh-CN" dirty="0"/>
                  <a:t>1.0</a:t>
                </a:r>
                <a:r>
                  <a:rPr lang="zh-CN" altLang="zh-CN" dirty="0"/>
                  <a:t>即可。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2561" r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21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聚光灯光源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8C3D5-2500-4F53-B893-EDCDF2C7CD3B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5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219200"/>
            <a:ext cx="8229600" cy="4937760"/>
          </a:xfrm>
          <a:blipFill rotWithShape="1">
            <a:blip r:embed="rId2" cstate="print"/>
            <a:stretch>
              <a:fillRect t="-2426"/>
            </a:stretch>
          </a:blipFill>
        </p:spPr>
        <p:txBody>
          <a:bodyPr/>
          <a:lstStyle/>
          <a:p>
            <a:r>
              <a:rPr lang="zh-CN" altLang="en-US" dirty="0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比较三种光源的特点</a:t>
            </a:r>
          </a:p>
        </p:txBody>
      </p:sp>
      <p:sp>
        <p:nvSpPr>
          <p:cNvPr id="15363" name="Rectangle 6"/>
          <p:cNvSpPr txBox="1">
            <a:spLocks noChangeArrowheads="1"/>
          </p:cNvSpPr>
          <p:nvPr/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000" b="0" dirty="0" smtClean="0">
                <a:solidFill>
                  <a:schemeClr val="bg1"/>
                </a:solidFill>
                <a:ea typeface="宋体" panose="02010600030101010101" pitchFamily="2" charset="-122"/>
              </a:rPr>
              <a:t>10</a:t>
            </a:r>
            <a:endParaRPr lang="en-US" altLang="zh-CN" sz="1000" b="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817560"/>
              </p:ext>
            </p:extLst>
          </p:nvPr>
        </p:nvGraphicFramePr>
        <p:xfrm>
          <a:off x="323850" y="1844675"/>
          <a:ext cx="7704140" cy="388778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26035">
                  <a:extLst>
                    <a:ext uri="{9D8B030D-6E8A-4147-A177-3AD203B41FA5}">
                      <a16:colId xmlns:a16="http://schemas.microsoft.com/office/drawing/2014/main" val="1327085384"/>
                    </a:ext>
                  </a:extLst>
                </a:gridCol>
                <a:gridCol w="1926035">
                  <a:extLst>
                    <a:ext uri="{9D8B030D-6E8A-4147-A177-3AD203B41FA5}">
                      <a16:colId xmlns:a16="http://schemas.microsoft.com/office/drawing/2014/main" val="137332249"/>
                    </a:ext>
                  </a:extLst>
                </a:gridCol>
                <a:gridCol w="1926035">
                  <a:extLst>
                    <a:ext uri="{9D8B030D-6E8A-4147-A177-3AD203B41FA5}">
                      <a16:colId xmlns:a16="http://schemas.microsoft.com/office/drawing/2014/main" val="767575950"/>
                    </a:ext>
                  </a:extLst>
                </a:gridCol>
                <a:gridCol w="1926035">
                  <a:extLst>
                    <a:ext uri="{9D8B030D-6E8A-4147-A177-3AD203B41FA5}">
                      <a16:colId xmlns:a16="http://schemas.microsoft.com/office/drawing/2014/main" val="1324779017"/>
                    </a:ext>
                  </a:extLst>
                </a:gridCol>
              </a:tblGrid>
              <a:tr h="9719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光源类型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1" marR="91431" marT="45712" marB="457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有无光源位置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1" marR="91431" marT="45712" marB="457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有无传播方向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1" marR="91431" marT="45712" marB="457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是否会衰减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1" marR="91431" marT="45712" marB="45712" anchor="ctr"/>
                </a:tc>
                <a:extLst>
                  <a:ext uri="{0D108BD9-81ED-4DB2-BD59-A6C34878D82A}">
                    <a16:rowId xmlns:a16="http://schemas.microsoft.com/office/drawing/2014/main" val="3167787846"/>
                  </a:ext>
                </a:extLst>
              </a:tr>
              <a:tr h="9719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方向光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1" marR="91431" marT="45712" marB="457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无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1" marR="91431" marT="45712" marB="457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有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1" marR="91431" marT="45712" marB="457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不会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1" marR="91431" marT="45712" marB="45712" anchor="ctr"/>
                </a:tc>
                <a:extLst>
                  <a:ext uri="{0D108BD9-81ED-4DB2-BD59-A6C34878D82A}">
                    <a16:rowId xmlns:a16="http://schemas.microsoft.com/office/drawing/2014/main" val="1529921924"/>
                  </a:ext>
                </a:extLst>
              </a:tr>
              <a:tr h="9719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点光源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1" marR="91431" marT="45712" marB="457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有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1" marR="91431" marT="45712" marB="457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无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1" marR="91431" marT="45712" marB="457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会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1" marR="91431" marT="45712" marB="45712" anchor="ctr"/>
                </a:tc>
                <a:extLst>
                  <a:ext uri="{0D108BD9-81ED-4DB2-BD59-A6C34878D82A}">
                    <a16:rowId xmlns:a16="http://schemas.microsoft.com/office/drawing/2014/main" val="1965160889"/>
                  </a:ext>
                </a:extLst>
              </a:tr>
              <a:tr h="9719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聚光灯光源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1" marR="91431" marT="45712" marB="4571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有</a:t>
                      </a:r>
                      <a:endParaRPr lang="zh-CN" altLang="en-US" sz="2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1" marR="91431" marT="45712" marB="4571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有</a:t>
                      </a:r>
                      <a:endParaRPr lang="zh-CN" altLang="en-US" sz="2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1" marR="91431" marT="45712" marB="457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会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1" marR="91431" marT="45712" marB="45712" anchor="ctr"/>
                </a:tc>
                <a:extLst>
                  <a:ext uri="{0D108BD9-81ED-4DB2-BD59-A6C34878D82A}">
                    <a16:rowId xmlns:a16="http://schemas.microsoft.com/office/drawing/2014/main" val="1650503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956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432-1229-4818-AB83-DB2530ADC676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5  </a:t>
            </a:r>
            <a:r>
              <a:rPr lang="zh-CN" altLang="en-US" dirty="0"/>
              <a:t>小    结</a:t>
            </a:r>
          </a:p>
        </p:txBody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Direct3D</a:t>
            </a:r>
            <a:r>
              <a:rPr lang="zh-CN" altLang="en-US"/>
              <a:t>支持三种类型的光源模型</a:t>
            </a:r>
            <a:r>
              <a:rPr lang="en-US" altLang="zh-CN"/>
              <a:t>——</a:t>
            </a:r>
            <a:r>
              <a:rPr lang="zh-CN" altLang="en-US"/>
              <a:t>平行光源、点光源和聚光灯光源。光源发出三种类型的光</a:t>
            </a:r>
            <a:r>
              <a:rPr lang="en-US" altLang="zh-CN"/>
              <a:t>——</a:t>
            </a:r>
            <a:r>
              <a:rPr lang="zh-CN" altLang="en-US"/>
              <a:t>环境光、散射光和镜面光。</a:t>
            </a:r>
          </a:p>
          <a:p>
            <a:r>
              <a:rPr lang="zh-CN" altLang="en-US"/>
              <a:t>材质定义光和物体表面之间的关系。</a:t>
            </a:r>
          </a:p>
          <a:p>
            <a:r>
              <a:rPr lang="zh-CN" altLang="en-US"/>
              <a:t>顶点法线用于定义顶点的方位。</a:t>
            </a:r>
            <a:r>
              <a:rPr lang="en-US" altLang="zh-CN"/>
              <a:t>Direct3D</a:t>
            </a:r>
            <a:r>
              <a:rPr lang="zh-CN" altLang="en-US"/>
              <a:t>根据顶点法线来决定光线照射到顶点的角度。在一些情况下，可以认为顶点法线和由顶点构成的三角形的平面法线相同，但是在需要模拟光滑表面的物体中这种方法并不常用。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开始之前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179388" y="1268413"/>
            <a:ext cx="7848600" cy="5032375"/>
          </a:xfrm>
        </p:spPr>
        <p:txBody>
          <a:bodyPr/>
          <a:lstStyle/>
          <a:p>
            <a:pPr marL="0" indent="0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思考：</a:t>
            </a:r>
            <a:r>
              <a:rPr lang="zh-CN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在上一章中，绘制立方体是用平滑着色的方法进行着色，而在现实中，物体的颜色由什么决定呢？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  <a:buFont typeface="Wingdings" panose="05000000000000000000" pitchFamily="2" charset="2"/>
              <a:buNone/>
            </a:pPr>
            <a:endParaRPr lang="en-US" altLang="zh-CN" sz="200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200000"/>
              </a:lnSpc>
              <a:buFont typeface="Wingdings" panose="05000000000000000000" pitchFamily="2" charset="2"/>
              <a:buNone/>
            </a:pPr>
            <a:endParaRPr lang="en-US" altLang="zh-CN" sz="200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200000"/>
              </a:lnSpc>
              <a:buFont typeface="Wingdings" panose="05000000000000000000" pitchFamily="2" charset="2"/>
              <a:buNone/>
            </a:pPr>
            <a:endParaRPr lang="en-US" altLang="zh-CN" sz="200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200000"/>
              </a:lnSpc>
              <a:buFont typeface="Wingdings" panose="05000000000000000000" pitchFamily="2" charset="2"/>
              <a:buNone/>
            </a:pPr>
            <a:endParaRPr lang="en-US" altLang="zh-CN" sz="200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zh-CN" sz="20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自然界中，光源将光照射到物体上，物体对光进行反射。光是何种颜色以及物体反射何种颜色的光，使得物体呈现出不同的颜色。</a:t>
            </a:r>
            <a:endParaRPr lang="zh-CN" altLang="en-US" sz="2000" b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4" name="Rectangle 6"/>
          <p:cNvSpPr txBox="1">
            <a:spLocks noChangeArrowheads="1"/>
          </p:cNvSpPr>
          <p:nvPr/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000" b="0" dirty="0" smtClean="0">
                <a:solidFill>
                  <a:schemeClr val="bg1"/>
                </a:solidFill>
                <a:ea typeface="宋体" panose="02010600030101010101" pitchFamily="2" charset="-122"/>
              </a:rPr>
              <a:t>5</a:t>
            </a:r>
            <a:endParaRPr lang="en-US" altLang="zh-CN" sz="1000" b="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565400"/>
            <a:ext cx="3287712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419475" y="4508500"/>
            <a:ext cx="1223963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dirty="0" smtClean="0">
                <a:latin typeface="+mn-ea"/>
              </a:rPr>
              <a:t>反射红光</a:t>
            </a:r>
          </a:p>
        </p:txBody>
      </p:sp>
    </p:spTree>
    <p:extLst>
      <p:ext uri="{BB962C8B-B14F-4D97-AF65-F5344CB8AC3E}">
        <p14:creationId xmlns:p14="http://schemas.microsoft.com/office/powerpoint/2010/main" val="551716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>
                <a:latin typeface="+mn-ea"/>
                <a:ea typeface="+mn-ea"/>
              </a:rPr>
              <a:t>本章任务</a:t>
            </a:r>
            <a:endParaRPr lang="zh-CN" altLang="en-US" smtClean="0">
              <a:latin typeface="+mn-ea"/>
              <a:ea typeface="+mn-ea"/>
            </a:endParaRPr>
          </a:p>
        </p:txBody>
      </p:sp>
      <p:sp>
        <p:nvSpPr>
          <p:cNvPr id="11267" name="Rectangle 6"/>
          <p:cNvSpPr txBox="1">
            <a:spLocks noChangeArrowheads="1"/>
          </p:cNvSpPr>
          <p:nvPr/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000" b="0" dirty="0" smtClean="0">
                <a:solidFill>
                  <a:schemeClr val="bg1"/>
                </a:solidFill>
                <a:latin typeface="+mn-ea"/>
              </a:rPr>
              <a:t>6</a:t>
            </a:r>
            <a:endParaRPr lang="en-US" altLang="zh-CN" sz="1000" b="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1268" name="图片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897063"/>
            <a:ext cx="2303463" cy="197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图片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3" t="2518" r="3223" b="4756"/>
          <a:stretch>
            <a:fillRect/>
          </a:stretch>
        </p:blipFill>
        <p:spPr bwMode="auto">
          <a:xfrm>
            <a:off x="3348038" y="1916113"/>
            <a:ext cx="2303462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图片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" r="2866"/>
          <a:stretch>
            <a:fillRect/>
          </a:stretch>
        </p:blipFill>
        <p:spPr bwMode="auto">
          <a:xfrm>
            <a:off x="6156325" y="1897063"/>
            <a:ext cx="22320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268538" y="4652963"/>
            <a:ext cx="4032250" cy="7921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2000" smtClean="0">
                <a:solidFill>
                  <a:srgbClr val="FFFFFF"/>
                </a:solidFill>
                <a:latin typeface="+mn-ea"/>
              </a:rPr>
              <a:t>不同光源下的立方体</a:t>
            </a:r>
          </a:p>
        </p:txBody>
      </p:sp>
    </p:spTree>
    <p:extLst>
      <p:ext uri="{BB962C8B-B14F-4D97-AF65-F5344CB8AC3E}">
        <p14:creationId xmlns:p14="http://schemas.microsoft.com/office/powerpoint/2010/main" val="3565883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56B5-77C6-4124-AB75-0EBE8843F551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光照的基础知识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75" y="1382713"/>
            <a:ext cx="8874125" cy="5426075"/>
          </a:xfrm>
        </p:spPr>
        <p:txBody>
          <a:bodyPr/>
          <a:lstStyle/>
          <a:p>
            <a:r>
              <a:rPr lang="zh-CN" altLang="en-US" sz="3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主要目标：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Direct3D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提供的光源以及这些光源所发出的光的类型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掌握定义光源的方法，以及光源如何作用于受光照影响的物体表面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学习如何使用数学方法来描述三角形表面的方向，然后可以用于决定光线以哪种角度作用于三角形上。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5222-F638-49F3-A177-0E5209EE4E2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 的 组 成</a:t>
            </a:r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Direct3D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的光照模型中，由光源发出的光主要有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种类型：</a:t>
            </a:r>
          </a:p>
          <a:p>
            <a:pPr lvl="1"/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环境光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(Ambient Light)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该类型的光将会被多个表面反射，常用于照亮整个场景。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漫射光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(Diffuse Light)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该类型的光沿着特定方向传播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镜面光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Specular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Light)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该类型的光也沿着特定的方向传播，当遇到物体表面时将沿着特定的方向进行反射，这样在一定的角度上就可以看到一个高亮区域。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4EF2-26A6-449A-BFC2-8FA83E1567A0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    质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75" y="1406525"/>
            <a:ext cx="8874125" cy="5402263"/>
          </a:xfrm>
        </p:spPr>
        <p:txBody>
          <a:bodyPr/>
          <a:lstStyle/>
          <a:p>
            <a:r>
              <a:rPr lang="zh-CN" altLang="en-US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材质被定义为物体表面对光的反射百分比</a:t>
            </a:r>
            <a:r>
              <a:rPr lang="zh-CN" altLang="en-US" sz="3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D3D</a:t>
            </a:r>
            <a:r>
              <a:rPr lang="zh-CN" altLang="en-US" sz="3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中材质对光的反射率主要包括：</a:t>
            </a:r>
            <a:endParaRPr lang="en-US" altLang="zh-CN" sz="3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材质的</a:t>
            </a:r>
            <a:r>
              <a:rPr lang="zh-CN" altLang="en-US" sz="29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环境光</a:t>
            </a:r>
            <a:r>
              <a:rPr lang="zh-CN" altLang="en-US" sz="2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反射率</a:t>
            </a:r>
            <a:endParaRPr lang="en-US" altLang="zh-CN" sz="2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材质的</a:t>
            </a:r>
            <a:r>
              <a:rPr lang="zh-CN" altLang="en-US" sz="29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漫射光</a:t>
            </a:r>
            <a:r>
              <a:rPr lang="zh-CN" altLang="en-US" sz="2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反射率</a:t>
            </a:r>
            <a:endParaRPr lang="en-US" altLang="zh-CN" sz="2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材质的</a:t>
            </a:r>
            <a:r>
              <a:rPr lang="zh-CN" altLang="en-US" sz="29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镜面光</a:t>
            </a:r>
            <a:r>
              <a:rPr lang="zh-CN" altLang="en-US" sz="2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反射率</a:t>
            </a:r>
            <a:endParaRPr lang="en-US" altLang="zh-CN" sz="2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9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镜面光反射系数</a:t>
            </a:r>
            <a:endParaRPr lang="en-US" altLang="zh-CN" sz="29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C0EC-6B6F-444F-9F5A-1485A3A1C0BC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 点 法 线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平面法线是用于描述多边形朝向的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顶点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法线和平面法线类似，但是不同之处在于每一个多边形只有一个平面法线，而多边形的每个顶点都拥有一个顶点法线，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如下图所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示。 </a:t>
            </a:r>
          </a:p>
        </p:txBody>
      </p:sp>
      <p:pic>
        <p:nvPicPr>
          <p:cNvPr id="775172" name="Picture 4" descr="5-1"/>
          <p:cNvPicPr>
            <a:picLocks noChangeAspect="1" noChangeArrowheads="1"/>
          </p:cNvPicPr>
          <p:nvPr/>
        </p:nvPicPr>
        <p:blipFill>
          <a:blip r:embed="rId2" cstate="print">
            <a:lum bright="-6000"/>
          </a:blip>
          <a:srcRect l="12581" t="17644" r="11388" b="11522"/>
          <a:stretch>
            <a:fillRect/>
          </a:stretch>
        </p:blipFill>
        <p:spPr bwMode="auto">
          <a:xfrm>
            <a:off x="1309688" y="4127500"/>
            <a:ext cx="3640137" cy="251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5173" name="Picture 5" descr="5-2"/>
          <p:cNvPicPr>
            <a:picLocks noChangeAspect="1" noChangeArrowheads="1"/>
          </p:cNvPicPr>
          <p:nvPr/>
        </p:nvPicPr>
        <p:blipFill>
          <a:blip r:embed="rId3" cstate="print">
            <a:lum bright="-6000"/>
          </a:blip>
          <a:srcRect b="10706"/>
          <a:stretch>
            <a:fillRect/>
          </a:stretch>
        </p:blipFill>
        <p:spPr bwMode="auto">
          <a:xfrm>
            <a:off x="5292725" y="4165600"/>
            <a:ext cx="3706813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5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5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51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7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5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75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751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7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4AF5-8E58-42B1-9142-50AF13469248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光源类型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Direct3D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支持三类光源。</a:t>
            </a:r>
          </a:p>
          <a:p>
            <a:pPr lvl="1">
              <a:lnSpc>
                <a:spcPct val="125000"/>
              </a:lnSpc>
            </a:pP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点光源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。光源处于世界空间中，并且向各个方向发射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光线。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平行光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。这种光源没有固定的位置，但却是在一个特定的方向上射出平行的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光线。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聚光灯光源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这种光源有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固定的位置，但却是在一个特定的方向上射出平行的光线。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方向光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23850" y="1557338"/>
            <a:ext cx="3960813" cy="2808287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D3D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中定义了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种光源类型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方向光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0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用于模拟一束从无穷远处发出的光，这束光</a:t>
            </a:r>
            <a:r>
              <a:rPr lang="zh-CN" altLang="en-US" sz="20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沿一个方向传播，传播过程中光照强度</a:t>
            </a:r>
            <a:r>
              <a:rPr lang="zh-CN" altLang="zh-CN" sz="20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不会衰减。</a:t>
            </a:r>
            <a:endParaRPr lang="en-US" altLang="zh-CN" sz="2000" b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  <a:buFont typeface="Wingdings" panose="05000000000000000000" pitchFamily="2" charset="2"/>
              <a:buNone/>
            </a:pPr>
            <a:endParaRPr lang="en-US" altLang="zh-CN" sz="200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200000"/>
              </a:lnSpc>
              <a:buFont typeface="Wingdings" panose="05000000000000000000" pitchFamily="2" charset="2"/>
              <a:buNone/>
            </a:pPr>
            <a:endParaRPr lang="en-US" altLang="zh-CN" sz="200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200000"/>
              </a:lnSpc>
              <a:buFont typeface="Wingdings" panose="05000000000000000000" pitchFamily="2" charset="2"/>
              <a:buNone/>
            </a:pPr>
            <a:endParaRPr lang="en-US" altLang="zh-CN" sz="20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2" name="Rectangle 6"/>
          <p:cNvSpPr txBox="1">
            <a:spLocks noChangeArrowheads="1"/>
          </p:cNvSpPr>
          <p:nvPr/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000" b="0" dirty="0" smtClean="0">
                <a:solidFill>
                  <a:schemeClr val="bg1"/>
                </a:solidFill>
                <a:ea typeface="宋体" panose="02010600030101010101" pitchFamily="2" charset="-122"/>
              </a:rPr>
              <a:t>7</a:t>
            </a:r>
            <a:endParaRPr lang="en-US" altLang="zh-CN" sz="1000" b="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12293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28775"/>
            <a:ext cx="2087563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5148263" y="3933825"/>
            <a:ext cx="1627187" cy="5397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2000" smtClean="0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方向光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323850" y="4716463"/>
            <a:ext cx="6480175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思考：现实世界中哪些光源属于方向光？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在现实中，绝对的方向光是不存在的。人们周围的太阳光可以近似认为是方向光</a:t>
            </a: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None/>
            </a:pP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7982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10287</TotalTime>
  <Words>1045</Words>
  <Application>Microsoft Office PowerPoint</Application>
  <PresentationFormat>全屏显示(4:3)</PresentationFormat>
  <Paragraphs>127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宋体</vt:lpstr>
      <vt:lpstr>Arial</vt:lpstr>
      <vt:lpstr>Calibri</vt:lpstr>
      <vt:lpstr>Cambria Math</vt:lpstr>
      <vt:lpstr>Symbol</vt:lpstr>
      <vt:lpstr>Verdana</vt:lpstr>
      <vt:lpstr>Wingdings</vt:lpstr>
      <vt:lpstr>微软雅黑</vt:lpstr>
      <vt:lpstr>Office 主题</vt:lpstr>
      <vt:lpstr>DirectX 图形程序设计    第七章 光照的基础知识</vt:lpstr>
      <vt:lpstr>开始之前</vt:lpstr>
      <vt:lpstr>本章任务</vt:lpstr>
      <vt:lpstr>光照的基础知识</vt:lpstr>
      <vt:lpstr>1  光 的 组 成</vt:lpstr>
      <vt:lpstr>2  材    质</vt:lpstr>
      <vt:lpstr>3  顶 点 法 线</vt:lpstr>
      <vt:lpstr>4  光源——光源类型</vt:lpstr>
      <vt:lpstr>4  光源——方向光</vt:lpstr>
      <vt:lpstr>4  光源——方向光</vt:lpstr>
      <vt:lpstr>4  光源——点光源</vt:lpstr>
      <vt:lpstr>4  光源——点光源</vt:lpstr>
      <vt:lpstr>4  光源——聚光灯光源</vt:lpstr>
      <vt:lpstr>4  光源——聚光灯光源</vt:lpstr>
      <vt:lpstr>4  光源——聚光灯光源</vt:lpstr>
      <vt:lpstr>4  光源——聚光灯光源</vt:lpstr>
      <vt:lpstr>比较三种光源的特点</vt:lpstr>
      <vt:lpstr>5  小    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zengjun</dc:creator>
  <cp:lastModifiedBy>J Z</cp:lastModifiedBy>
  <cp:revision>1093</cp:revision>
  <dcterms:created xsi:type="dcterms:W3CDTF">2013-10-23T14:40:02Z</dcterms:created>
  <dcterms:modified xsi:type="dcterms:W3CDTF">2018-12-16T12:22:28Z</dcterms:modified>
</cp:coreProperties>
</file>