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37" r:id="rId3"/>
    <p:sldId id="438" r:id="rId4"/>
    <p:sldId id="446" r:id="rId5"/>
    <p:sldId id="407" r:id="rId6"/>
    <p:sldId id="440" r:id="rId7"/>
    <p:sldId id="410" r:id="rId8"/>
    <p:sldId id="432" r:id="rId9"/>
    <p:sldId id="441" r:id="rId10"/>
    <p:sldId id="442" r:id="rId11"/>
    <p:sldId id="443" r:id="rId12"/>
    <p:sldId id="444" r:id="rId13"/>
    <p:sldId id="445" r:id="rId14"/>
    <p:sldId id="411" r:id="rId15"/>
    <p:sldId id="413" r:id="rId16"/>
    <p:sldId id="433" r:id="rId17"/>
    <p:sldId id="434" r:id="rId18"/>
    <p:sldId id="435" r:id="rId19"/>
    <p:sldId id="436"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85" autoAdjust="0"/>
  </p:normalViewPr>
  <p:slideViewPr>
    <p:cSldViewPr>
      <p:cViewPr varScale="1">
        <p:scale>
          <a:sx n="87" d="100"/>
          <a:sy n="87" d="100"/>
        </p:scale>
        <p:origin x="117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675633-E08B-4763-91F5-960F91C485E0}" type="datetimeFigureOut">
              <a:rPr lang="zh-CN" altLang="en-US" smtClean="0"/>
              <a:pPr/>
              <a:t>2018/12/19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BD0F6C-39B0-4E47-9FF5-E3DC52C3C9C3}" type="slidenum">
              <a:rPr lang="zh-CN" altLang="en-US" smtClean="0"/>
              <a:pPr/>
              <a:t>‹#›</a:t>
            </a:fld>
            <a:endParaRPr lang="zh-CN" altLang="en-US"/>
          </a:p>
        </p:txBody>
      </p:sp>
    </p:spTree>
    <p:extLst>
      <p:ext uri="{BB962C8B-B14F-4D97-AF65-F5344CB8AC3E}">
        <p14:creationId xmlns:p14="http://schemas.microsoft.com/office/powerpoint/2010/main" val="332933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709EACD-0E99-4F94-A114-8961C14AF140}" type="slidenum">
              <a:rPr lang="zh-CN" altLang="en-US" smtClean="0"/>
              <a:pPr>
                <a:defRPr/>
              </a:pPr>
              <a:t>9</a:t>
            </a:fld>
            <a:endParaRPr lang="zh-CN" altLang="en-US"/>
          </a:p>
        </p:txBody>
      </p:sp>
    </p:spTree>
    <p:extLst>
      <p:ext uri="{BB962C8B-B14F-4D97-AF65-F5344CB8AC3E}">
        <p14:creationId xmlns:p14="http://schemas.microsoft.com/office/powerpoint/2010/main" val="2912386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709EACD-0E99-4F94-A114-8961C14AF140}" type="slidenum">
              <a:rPr lang="zh-CN" altLang="en-US" smtClean="0"/>
              <a:pPr>
                <a:defRPr/>
              </a:pPr>
              <a:t>13</a:t>
            </a:fld>
            <a:endParaRPr lang="zh-CN" altLang="en-US"/>
          </a:p>
        </p:txBody>
      </p:sp>
    </p:spTree>
    <p:extLst>
      <p:ext uri="{BB962C8B-B14F-4D97-AF65-F5344CB8AC3E}">
        <p14:creationId xmlns:p14="http://schemas.microsoft.com/office/powerpoint/2010/main" val="136546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C670DB6-7FB5-496A-B118-93174C165197}" type="datetime1">
              <a:rPr lang="zh-CN" altLang="en-US" smtClean="0"/>
              <a:pPr>
                <a:defRPr/>
              </a:pPr>
              <a:t>2018/12/19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BED913-72BB-474B-87BD-2A276223A915}" type="slidenum">
              <a:rPr lang="zh-CN" altLang="en-US"/>
              <a:pPr>
                <a:defRPr/>
              </a:pPr>
              <a:t>‹#›</a:t>
            </a:fld>
            <a:endParaRPr lang="zh-CN" altLang="en-US"/>
          </a:p>
        </p:txBody>
      </p:sp>
    </p:spTree>
    <p:extLst>
      <p:ext uri="{BB962C8B-B14F-4D97-AF65-F5344CB8AC3E}">
        <p14:creationId xmlns:p14="http://schemas.microsoft.com/office/powerpoint/2010/main" val="3594810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3A44878-EBA4-46B6-A865-D522D39D1334}" type="datetime1">
              <a:rPr lang="zh-CN" altLang="en-US" smtClean="0"/>
              <a:pPr>
                <a:defRPr/>
              </a:pPr>
              <a:t>2018/12/19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00DA11B-7085-4516-B2FE-67FA8A133DD3}" type="slidenum">
              <a:rPr lang="zh-CN" altLang="en-US"/>
              <a:pPr>
                <a:defRPr/>
              </a:pPr>
              <a:t>‹#›</a:t>
            </a:fld>
            <a:endParaRPr lang="zh-CN" altLang="en-US"/>
          </a:p>
        </p:txBody>
      </p:sp>
    </p:spTree>
    <p:extLst>
      <p:ext uri="{BB962C8B-B14F-4D97-AF65-F5344CB8AC3E}">
        <p14:creationId xmlns:p14="http://schemas.microsoft.com/office/powerpoint/2010/main" val="228010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BF9AA1E-6734-4322-AA79-7A15DB03A4A9}" type="datetime1">
              <a:rPr lang="zh-CN" altLang="en-US" smtClean="0"/>
              <a:pPr>
                <a:defRPr/>
              </a:pPr>
              <a:t>2018/12/19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10A19B-09BB-4ED8-B5CB-05F90A48BCC3}" type="slidenum">
              <a:rPr lang="zh-CN" altLang="en-US"/>
              <a:pPr>
                <a:defRPr/>
              </a:pPr>
              <a:t>‹#›</a:t>
            </a:fld>
            <a:endParaRPr lang="zh-CN" altLang="en-US"/>
          </a:p>
        </p:txBody>
      </p:sp>
    </p:spTree>
    <p:extLst>
      <p:ext uri="{BB962C8B-B14F-4D97-AF65-F5344CB8AC3E}">
        <p14:creationId xmlns:p14="http://schemas.microsoft.com/office/powerpoint/2010/main" val="78528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1B3362F-2A3F-41A7-86C0-1819C1002AB0}" type="datetime1">
              <a:rPr lang="zh-CN" altLang="en-US" smtClean="0"/>
              <a:pPr>
                <a:defRPr/>
              </a:pPr>
              <a:t>2018/12/19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38C3D5-2500-4F53-B893-EDCDF2C7CD3B}" type="slidenum">
              <a:rPr lang="zh-CN" altLang="en-US"/>
              <a:pPr>
                <a:defRPr/>
              </a:pPr>
              <a:t>‹#›</a:t>
            </a:fld>
            <a:endParaRPr lang="zh-CN" altLang="en-US"/>
          </a:p>
        </p:txBody>
      </p:sp>
    </p:spTree>
    <p:extLst>
      <p:ext uri="{BB962C8B-B14F-4D97-AF65-F5344CB8AC3E}">
        <p14:creationId xmlns:p14="http://schemas.microsoft.com/office/powerpoint/2010/main" val="39723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E4DF756-A527-4F82-861B-74C29822CB79}" type="datetime1">
              <a:rPr lang="zh-CN" altLang="en-US" smtClean="0"/>
              <a:pPr>
                <a:defRPr/>
              </a:pPr>
              <a:t>2018/12/19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542E8B-59A3-4479-A225-41D76394A250}" type="slidenum">
              <a:rPr lang="zh-CN" altLang="en-US"/>
              <a:pPr>
                <a:defRPr/>
              </a:pPr>
              <a:t>‹#›</a:t>
            </a:fld>
            <a:endParaRPr lang="zh-CN" altLang="en-US"/>
          </a:p>
        </p:txBody>
      </p:sp>
    </p:spTree>
    <p:extLst>
      <p:ext uri="{BB962C8B-B14F-4D97-AF65-F5344CB8AC3E}">
        <p14:creationId xmlns:p14="http://schemas.microsoft.com/office/powerpoint/2010/main" val="12796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C89DD76-ACE1-4702-9054-1C9387F922CC}" type="datetime1">
              <a:rPr lang="zh-CN" altLang="en-US" smtClean="0"/>
              <a:pPr>
                <a:defRPr/>
              </a:pPr>
              <a:t>2018/12/19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D370FD-61C8-415F-B013-E0D36BA273DA}" type="slidenum">
              <a:rPr lang="zh-CN" altLang="en-US"/>
              <a:pPr>
                <a:defRPr/>
              </a:pPr>
              <a:t>‹#›</a:t>
            </a:fld>
            <a:endParaRPr lang="zh-CN" altLang="en-US"/>
          </a:p>
        </p:txBody>
      </p:sp>
    </p:spTree>
    <p:extLst>
      <p:ext uri="{BB962C8B-B14F-4D97-AF65-F5344CB8AC3E}">
        <p14:creationId xmlns:p14="http://schemas.microsoft.com/office/powerpoint/2010/main" val="393638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569F53A-5D46-40DE-B15C-10EE755B6CC6}" type="datetime1">
              <a:rPr lang="zh-CN" altLang="en-US" smtClean="0"/>
              <a:pPr>
                <a:defRPr/>
              </a:pPr>
              <a:t>2018/12/19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B5E0248-8E0E-44A0-89A6-6A33C70A156D}" type="slidenum">
              <a:rPr lang="zh-CN" altLang="en-US"/>
              <a:pPr>
                <a:defRPr/>
              </a:pPr>
              <a:t>‹#›</a:t>
            </a:fld>
            <a:endParaRPr lang="zh-CN" altLang="en-US"/>
          </a:p>
        </p:txBody>
      </p:sp>
    </p:spTree>
    <p:extLst>
      <p:ext uri="{BB962C8B-B14F-4D97-AF65-F5344CB8AC3E}">
        <p14:creationId xmlns:p14="http://schemas.microsoft.com/office/powerpoint/2010/main" val="47837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C27ECBE-F59F-4DA9-9C0C-59FF0ACE96F5}" type="datetime1">
              <a:rPr lang="zh-CN" altLang="en-US" smtClean="0"/>
              <a:pPr>
                <a:defRPr/>
              </a:pPr>
              <a:t>2018/12/19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A4AD8B2-C99E-46BE-AD02-EA104115F1FA}" type="slidenum">
              <a:rPr lang="zh-CN" altLang="en-US"/>
              <a:pPr>
                <a:defRPr/>
              </a:pPr>
              <a:t>‹#›</a:t>
            </a:fld>
            <a:endParaRPr lang="zh-CN" altLang="en-US"/>
          </a:p>
        </p:txBody>
      </p:sp>
    </p:spTree>
    <p:extLst>
      <p:ext uri="{BB962C8B-B14F-4D97-AF65-F5344CB8AC3E}">
        <p14:creationId xmlns:p14="http://schemas.microsoft.com/office/powerpoint/2010/main" val="407413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B314498-ACF2-4193-A73B-927FCCF17EFD}" type="datetime1">
              <a:rPr lang="zh-CN" altLang="en-US" smtClean="0"/>
              <a:pPr>
                <a:defRPr/>
              </a:pPr>
              <a:t>2018/12/19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A6495D8-AAFF-4EF1-A0BE-FBC66641C26D}" type="slidenum">
              <a:rPr lang="zh-CN" altLang="en-US"/>
              <a:pPr>
                <a:defRPr/>
              </a:pPr>
              <a:t>‹#›</a:t>
            </a:fld>
            <a:endParaRPr lang="zh-CN" altLang="en-US"/>
          </a:p>
        </p:txBody>
      </p:sp>
    </p:spTree>
    <p:extLst>
      <p:ext uri="{BB962C8B-B14F-4D97-AF65-F5344CB8AC3E}">
        <p14:creationId xmlns:p14="http://schemas.microsoft.com/office/powerpoint/2010/main" val="294501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6F3E24D-3B0F-4AEB-83CD-D7FD8367A395}" type="datetime1">
              <a:rPr lang="zh-CN" altLang="en-US" smtClean="0"/>
              <a:pPr>
                <a:defRPr/>
              </a:pPr>
              <a:t>2018/12/19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442CBA5-6B45-45C1-95EB-37784EAD6A31}" type="slidenum">
              <a:rPr lang="zh-CN" altLang="en-US"/>
              <a:pPr>
                <a:defRPr/>
              </a:pPr>
              <a:t>‹#›</a:t>
            </a:fld>
            <a:endParaRPr lang="zh-CN" altLang="en-US"/>
          </a:p>
        </p:txBody>
      </p:sp>
    </p:spTree>
    <p:extLst>
      <p:ext uri="{BB962C8B-B14F-4D97-AF65-F5344CB8AC3E}">
        <p14:creationId xmlns:p14="http://schemas.microsoft.com/office/powerpoint/2010/main" val="1963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3724A5A-2C13-4951-9CD5-EC82EA52A34D}" type="datetime1">
              <a:rPr lang="zh-CN" altLang="en-US" smtClean="0"/>
              <a:pPr>
                <a:defRPr/>
              </a:pPr>
              <a:t>2018/12/19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B3D58D9-6F07-4596-80E3-2C2F5BFCFCC4}" type="slidenum">
              <a:rPr lang="zh-CN" altLang="en-US"/>
              <a:pPr>
                <a:defRPr/>
              </a:pPr>
              <a:t>‹#›</a:t>
            </a:fld>
            <a:endParaRPr lang="zh-CN" altLang="en-US"/>
          </a:p>
        </p:txBody>
      </p:sp>
    </p:spTree>
    <p:extLst>
      <p:ext uri="{BB962C8B-B14F-4D97-AF65-F5344CB8AC3E}">
        <p14:creationId xmlns:p14="http://schemas.microsoft.com/office/powerpoint/2010/main" val="225136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33156FD-87E4-4291-9DB1-7740FB850B16}" type="datetime1">
              <a:rPr lang="zh-CN" altLang="en-US" smtClean="0"/>
              <a:pPr>
                <a:defRPr/>
              </a:pPr>
              <a:t>2018/12/19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35AA3CF-6827-4DBA-9755-EA8443EED3B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85800" y="2130425"/>
            <a:ext cx="7772400" cy="2019300"/>
          </a:xfrm>
        </p:spPr>
        <p:txBody>
          <a:bodyPr/>
          <a:lstStyle/>
          <a:p>
            <a:pPr eaLnBrk="1" hangingPunct="1"/>
            <a:r>
              <a:rPr lang="en-US" altLang="zh-CN" dirty="0" smtClean="0"/>
              <a:t>DirectX </a:t>
            </a:r>
            <a:r>
              <a:rPr lang="zh-CN" altLang="en-US" dirty="0" smtClean="0"/>
              <a:t>图形程序设计 </a:t>
            </a:r>
            <a:r>
              <a:rPr lang="en-US" altLang="zh-CN" dirty="0" smtClean="0"/>
              <a:t/>
            </a:r>
            <a:br>
              <a:rPr lang="en-US" altLang="zh-CN" dirty="0" smtClean="0"/>
            </a:br>
            <a:r>
              <a:rPr lang="en-US" altLang="zh-CN" sz="2400" dirty="0" smtClean="0"/>
              <a:t> </a:t>
            </a:r>
            <a:r>
              <a:rPr lang="en-US" altLang="zh-CN" dirty="0" smtClean="0"/>
              <a:t/>
            </a:r>
            <a:br>
              <a:rPr lang="en-US" altLang="zh-CN" dirty="0" smtClean="0"/>
            </a:br>
            <a:r>
              <a:rPr lang="zh-CN" altLang="en-US" sz="3200" smtClean="0"/>
              <a:t>第八章 </a:t>
            </a:r>
            <a:r>
              <a:rPr lang="zh-CN" altLang="en-US" sz="3200" dirty="0" smtClean="0"/>
              <a:t>纹理的基础知识</a:t>
            </a:r>
          </a:p>
        </p:txBody>
      </p:sp>
      <p:sp>
        <p:nvSpPr>
          <p:cNvPr id="3" name="副标题 2"/>
          <p:cNvSpPr>
            <a:spLocks noGrp="1"/>
          </p:cNvSpPr>
          <p:nvPr>
            <p:ph type="subTitle" idx="1"/>
          </p:nvPr>
        </p:nvSpPr>
        <p:spPr>
          <a:xfrm>
            <a:off x="1371600" y="4437063"/>
            <a:ext cx="6400800" cy="1201737"/>
          </a:xfrm>
        </p:spPr>
        <p:txBody>
          <a:bodyPr rtlCol="0">
            <a:normAutofit fontScale="92500" lnSpcReduction="20000"/>
          </a:bodyPr>
          <a:lstStyle/>
          <a:p>
            <a:pPr eaLnBrk="1" fontAlgn="auto" hangingPunct="1">
              <a:spcAft>
                <a:spcPts val="0"/>
              </a:spcAft>
              <a:buFont typeface="Arial" pitchFamily="34" charset="0"/>
              <a:buNone/>
              <a:defRPr/>
            </a:pPr>
            <a:r>
              <a:rPr lang="zh-CN" altLang="en-US" sz="2800" dirty="0" smtClean="0"/>
              <a:t>曾骏</a:t>
            </a:r>
            <a:endParaRPr lang="en-US" altLang="zh-CN" sz="2800" dirty="0" smtClean="0"/>
          </a:p>
          <a:p>
            <a:pPr eaLnBrk="1" fontAlgn="auto" hangingPunct="1">
              <a:spcAft>
                <a:spcPts val="0"/>
              </a:spcAft>
              <a:buFont typeface="Arial" pitchFamily="34" charset="0"/>
              <a:buNone/>
              <a:defRPr/>
            </a:pPr>
            <a:r>
              <a:rPr lang="en-US" altLang="zh-CN" sz="2800" dirty="0" smtClean="0"/>
              <a:t>zengjun@cqu.edu.cn</a:t>
            </a:r>
          </a:p>
          <a:p>
            <a:pPr eaLnBrk="1" fontAlgn="auto" hangingPunct="1">
              <a:spcAft>
                <a:spcPts val="0"/>
              </a:spcAft>
              <a:buFont typeface="Arial" pitchFamily="34" charset="0"/>
              <a:buNone/>
              <a:defRPr/>
            </a:pPr>
            <a:r>
              <a:rPr lang="zh-CN" altLang="en-US" sz="2800" dirty="0" smtClean="0"/>
              <a:t>办公室：学院楼</a:t>
            </a:r>
            <a:r>
              <a:rPr lang="en-US" altLang="zh-CN" sz="2800" dirty="0" smtClean="0"/>
              <a:t>414</a:t>
            </a:r>
            <a:endParaRPr lang="zh-CN" altLang="en-US" sz="2800" dirty="0"/>
          </a:p>
        </p:txBody>
      </p:sp>
      <p:sp>
        <p:nvSpPr>
          <p:cNvPr id="2" name="灯片编号占位符 1"/>
          <p:cNvSpPr>
            <a:spLocks noGrp="1"/>
          </p:cNvSpPr>
          <p:nvPr>
            <p:ph type="sldNum" sz="quarter" idx="12"/>
          </p:nvPr>
        </p:nvSpPr>
        <p:spPr/>
        <p:txBody>
          <a:bodyPr/>
          <a:lstStyle/>
          <a:p>
            <a:pPr>
              <a:defRPr/>
            </a:pPr>
            <a:fld id="{F6BED913-72BB-474B-87BD-2A276223A915}" type="slidenum">
              <a:rPr lang="zh-CN" altLang="en-US" smtClean="0"/>
              <a:pPr>
                <a:defRPr/>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如何进行纹理映射</a:t>
            </a:r>
            <a:endParaRPr lang="zh-CN" altLang="en-US" dirty="0"/>
          </a:p>
        </p:txBody>
      </p:sp>
      <p:sp>
        <p:nvSpPr>
          <p:cNvPr id="61" name="矩形 60"/>
          <p:cNvSpPr/>
          <p:nvPr/>
        </p:nvSpPr>
        <p:spPr>
          <a:xfrm>
            <a:off x="2123726" y="5787575"/>
            <a:ext cx="4248472" cy="83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zh-CN" altLang="en-US" sz="2800" dirty="0">
              <a:solidFill>
                <a:srgbClr val="000000"/>
              </a:solidFill>
            </a:endParaRPr>
          </a:p>
        </p:txBody>
      </p:sp>
      <p:grpSp>
        <p:nvGrpSpPr>
          <p:cNvPr id="30" name="组合 29"/>
          <p:cNvGrpSpPr>
            <a:grpSpLocks/>
          </p:cNvGrpSpPr>
          <p:nvPr/>
        </p:nvGrpSpPr>
        <p:grpSpPr bwMode="auto">
          <a:xfrm>
            <a:off x="4572000" y="2060848"/>
            <a:ext cx="3720688" cy="3262982"/>
            <a:chOff x="0" y="0"/>
            <a:chExt cx="51860" cy="44521"/>
          </a:xfrm>
        </p:grpSpPr>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9" y="4715"/>
              <a:ext cx="33975" cy="33975"/>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接箭头连接符 31"/>
            <p:cNvCxnSpPr>
              <a:cxnSpLocks noChangeShapeType="1"/>
            </p:cNvCxnSpPr>
            <p:nvPr/>
          </p:nvCxnSpPr>
          <p:spPr bwMode="auto">
            <a:xfrm>
              <a:off x="3712" y="4715"/>
              <a:ext cx="43558" cy="66"/>
            </a:xfrm>
            <a:prstGeom prst="straightConnector1">
              <a:avLst/>
            </a:prstGeom>
            <a:noFill/>
            <a:ln w="2857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33" name="直接箭头连接符 32"/>
            <p:cNvCxnSpPr>
              <a:cxnSpLocks noChangeShapeType="1"/>
            </p:cNvCxnSpPr>
            <p:nvPr/>
          </p:nvCxnSpPr>
          <p:spPr bwMode="auto">
            <a:xfrm>
              <a:off x="6809" y="1166"/>
              <a:ext cx="0" cy="43355"/>
            </a:xfrm>
            <a:prstGeom prst="straightConnector1">
              <a:avLst/>
            </a:prstGeom>
            <a:noFill/>
            <a:ln w="2857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34" name="矩形 33"/>
            <p:cNvSpPr>
              <a:spLocks noChangeArrowheads="1"/>
            </p:cNvSpPr>
            <p:nvPr/>
          </p:nvSpPr>
          <p:spPr bwMode="auto">
            <a:xfrm>
              <a:off x="323" y="199"/>
              <a:ext cx="19209" cy="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0, 0</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5" name="矩形 34"/>
            <p:cNvSpPr>
              <a:spLocks noChangeArrowheads="1"/>
            </p:cNvSpPr>
            <p:nvPr/>
          </p:nvSpPr>
          <p:spPr bwMode="auto">
            <a:xfrm>
              <a:off x="29992" y="0"/>
              <a:ext cx="21868" cy="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1, 0</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6" name="矩形 35"/>
            <p:cNvSpPr>
              <a:spLocks noChangeArrowheads="1"/>
            </p:cNvSpPr>
            <p:nvPr/>
          </p:nvSpPr>
          <p:spPr bwMode="auto">
            <a:xfrm>
              <a:off x="0" y="37900"/>
              <a:ext cx="19532" cy="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0, 1</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7" name="矩形 36"/>
            <p:cNvSpPr>
              <a:spLocks noChangeArrowheads="1"/>
            </p:cNvSpPr>
            <p:nvPr/>
          </p:nvSpPr>
          <p:spPr bwMode="auto">
            <a:xfrm>
              <a:off x="29992" y="37900"/>
              <a:ext cx="20251" cy="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1, 1</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38" name="等腰三角形 37"/>
          <p:cNvSpPr/>
          <p:nvPr/>
        </p:nvSpPr>
        <p:spPr>
          <a:xfrm rot="18868580">
            <a:off x="-150988" y="2157440"/>
            <a:ext cx="3499462" cy="1752928"/>
          </a:xfrm>
          <a:prstGeom prst="triangle">
            <a:avLst>
              <a:gd name="adj" fmla="val 51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8023734">
            <a:off x="1498880" y="3727255"/>
            <a:ext cx="3483213" cy="1771601"/>
          </a:xfrm>
          <a:prstGeom prst="triangle">
            <a:avLst>
              <a:gd name="adj" fmla="val 510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a:spLocks noChangeArrowheads="1"/>
          </p:cNvSpPr>
          <p:nvPr/>
        </p:nvSpPr>
        <p:spPr bwMode="auto">
          <a:xfrm>
            <a:off x="220596" y="2060848"/>
            <a:ext cx="1378147" cy="39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0, 0</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9" name="矩形 48"/>
          <p:cNvSpPr>
            <a:spLocks noChangeArrowheads="1"/>
          </p:cNvSpPr>
          <p:nvPr/>
        </p:nvSpPr>
        <p:spPr bwMode="auto">
          <a:xfrm>
            <a:off x="2587895" y="2032221"/>
            <a:ext cx="1378147" cy="39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600" kern="12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lang="en-US" sz="1600" kern="12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0" name="矩形 49"/>
          <p:cNvSpPr>
            <a:spLocks noChangeArrowheads="1"/>
          </p:cNvSpPr>
          <p:nvPr/>
        </p:nvSpPr>
        <p:spPr bwMode="auto">
          <a:xfrm>
            <a:off x="-43016" y="4821641"/>
            <a:ext cx="1378147" cy="39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600" kern="12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r>
              <a:rPr lang="en-US" sz="1600" kern="12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1600" kern="12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lang="zh-CN" sz="1600" kern="12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5084028" y="2400921"/>
            <a:ext cx="2438400" cy="2495550"/>
          </a:xfrm>
          <a:prstGeom prst="rect">
            <a:avLst/>
          </a:prstGeom>
        </p:spPr>
      </p:pic>
      <p:pic>
        <p:nvPicPr>
          <p:cNvPr id="64" name="图片 63"/>
          <p:cNvPicPr>
            <a:picLocks noChangeAspect="1"/>
          </p:cNvPicPr>
          <p:nvPr/>
        </p:nvPicPr>
        <p:blipFill>
          <a:blip r:embed="rId3">
            <a:clrChange>
              <a:clrFrom>
                <a:srgbClr val="FFFFFF"/>
              </a:clrFrom>
              <a:clrTo>
                <a:srgbClr val="FFFFFF">
                  <a:alpha val="0"/>
                </a:srgbClr>
              </a:clrTo>
            </a:clrChange>
          </a:blip>
          <a:stretch>
            <a:fillRect/>
          </a:stretch>
        </p:blipFill>
        <p:spPr>
          <a:xfrm rot="10800000">
            <a:off x="5069830" y="2400921"/>
            <a:ext cx="2438400" cy="2495550"/>
          </a:xfrm>
          <a:prstGeom prst="rect">
            <a:avLst/>
          </a:prstGeom>
        </p:spPr>
      </p:pic>
      <p:sp>
        <p:nvSpPr>
          <p:cNvPr id="66" name="矩形 65"/>
          <p:cNvSpPr>
            <a:spLocks noChangeArrowheads="1"/>
          </p:cNvSpPr>
          <p:nvPr/>
        </p:nvSpPr>
        <p:spPr bwMode="auto">
          <a:xfrm>
            <a:off x="577679" y="5219390"/>
            <a:ext cx="1401320" cy="380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0, 1</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67" name="矩形 66"/>
          <p:cNvSpPr>
            <a:spLocks noChangeArrowheads="1"/>
          </p:cNvSpPr>
          <p:nvPr/>
        </p:nvSpPr>
        <p:spPr bwMode="auto">
          <a:xfrm>
            <a:off x="2986525" y="5218472"/>
            <a:ext cx="1452905" cy="42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1, 1</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69" name="矩形 68"/>
          <p:cNvSpPr>
            <a:spLocks noChangeArrowheads="1"/>
          </p:cNvSpPr>
          <p:nvPr/>
        </p:nvSpPr>
        <p:spPr bwMode="auto">
          <a:xfrm>
            <a:off x="3213156" y="2443284"/>
            <a:ext cx="1568916" cy="42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1, 0</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145987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9"/>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00052 -0.00277 L -0.44931 -0.00046 " pathEditMode="relative" rAng="0" ptsTypes="AA">
                                      <p:cBhvr>
                                        <p:cTn id="15" dur="2000" fill="hold"/>
                                        <p:tgtEl>
                                          <p:spTgt spid="4"/>
                                        </p:tgtEl>
                                        <p:attrNameLst>
                                          <p:attrName>ppt_x</p:attrName>
                                          <p:attrName>ppt_y</p:attrName>
                                        </p:attrNameLst>
                                      </p:cBhvr>
                                      <p:rCtr x="-22448" y="116"/>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6"/>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6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5" presetClass="path" presetSubtype="0" accel="50000" decel="50000" fill="hold" nodeType="clickEffect">
                                  <p:stCondLst>
                                    <p:cond delay="0"/>
                                  </p:stCondLst>
                                  <p:childTnLst>
                                    <p:animMotion origin="layout" path="M -0.00052 -0.00277 L -0.40052 0.05139 " pathEditMode="relative" rAng="0" ptsTypes="AA">
                                      <p:cBhvr>
                                        <p:cTn id="29" dur="2000" fill="hold"/>
                                        <p:tgtEl>
                                          <p:spTgt spid="64"/>
                                        </p:tgtEl>
                                        <p:attrNameLst>
                                          <p:attrName>ppt_x</p:attrName>
                                          <p:attrName>ppt_y</p:attrName>
                                        </p:attrNameLst>
                                      </p:cBhvr>
                                      <p:rCtr x="-2000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66" grpId="0"/>
      <p:bldP spid="67"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如何进行纹理映射</a:t>
            </a:r>
            <a:endParaRPr lang="zh-CN" altLang="en-US" dirty="0"/>
          </a:p>
        </p:txBody>
      </p:sp>
      <p:cxnSp>
        <p:nvCxnSpPr>
          <p:cNvPr id="13" name="直接连接符 12"/>
          <p:cNvCxnSpPr/>
          <p:nvPr/>
        </p:nvCxnSpPr>
        <p:spPr>
          <a:xfrm>
            <a:off x="2555776" y="2780928"/>
            <a:ext cx="1584176"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555776" y="2420888"/>
            <a:ext cx="144016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95936" y="2420888"/>
            <a:ext cx="1512168"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139952" y="2708920"/>
            <a:ext cx="1368152"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555776" y="2780928"/>
            <a:ext cx="432048"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139952" y="3501008"/>
            <a:ext cx="0" cy="17281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87824" y="4221088"/>
            <a:ext cx="1152128" cy="1008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148064" y="2708920"/>
            <a:ext cx="360040"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4139952" y="4149080"/>
            <a:ext cx="1008112" cy="1080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364088" y="2780928"/>
            <a:ext cx="1368152"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64088" y="3573016"/>
            <a:ext cx="0" cy="17281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372198" y="3195287"/>
            <a:ext cx="360040"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5364086" y="4635447"/>
            <a:ext cx="1008112" cy="1080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5364087" y="2780928"/>
            <a:ext cx="1368152" cy="2520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5364084" y="3195287"/>
            <a:ext cx="1368153" cy="2520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59327" y="2946338"/>
            <a:ext cx="1584176"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9327" y="2946338"/>
            <a:ext cx="432048"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743317" y="3843359"/>
            <a:ext cx="0" cy="17281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91189" y="4563439"/>
            <a:ext cx="1152128" cy="1008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491375" y="3666418"/>
            <a:ext cx="1145225" cy="720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1591189" y="3843358"/>
            <a:ext cx="1152126" cy="7065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1438019">
            <a:off x="2574860" y="1748731"/>
            <a:ext cx="1690024" cy="888972"/>
          </a:xfrm>
          <a:prstGeom prst="triangle">
            <a:avLst>
              <a:gd name="adj" fmla="val 6643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rot="19753006">
            <a:off x="3873545" y="1617571"/>
            <a:ext cx="1540926" cy="956122"/>
          </a:xfrm>
          <a:prstGeom prst="triangle">
            <a:avLst>
              <a:gd name="adj" fmla="val 268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2">
            <a:clrChange>
              <a:clrFrom>
                <a:srgbClr val="FFFFFF"/>
              </a:clrFrom>
              <a:clrTo>
                <a:srgbClr val="FFFFFF">
                  <a:alpha val="0"/>
                </a:srgbClr>
              </a:clrTo>
            </a:clrChange>
          </a:blip>
          <a:stretch>
            <a:fillRect/>
          </a:stretch>
        </p:blipFill>
        <p:spPr>
          <a:xfrm>
            <a:off x="1004434" y="2951212"/>
            <a:ext cx="1666875" cy="1485900"/>
          </a:xfrm>
          <a:prstGeom prst="rect">
            <a:avLst/>
          </a:prstGeom>
        </p:spPr>
      </p:pic>
      <p:pic>
        <p:nvPicPr>
          <p:cNvPr id="28" name="图片 27"/>
          <p:cNvPicPr>
            <a:picLocks noChangeAspect="1"/>
          </p:cNvPicPr>
          <p:nvPr/>
        </p:nvPicPr>
        <p:blipFill>
          <a:blip r:embed="rId3">
            <a:clrChange>
              <a:clrFrom>
                <a:srgbClr val="FFFFFF"/>
              </a:clrFrom>
              <a:clrTo>
                <a:srgbClr val="FFFFFF">
                  <a:alpha val="0"/>
                </a:srgbClr>
              </a:clrTo>
            </a:clrChange>
          </a:blip>
          <a:stretch>
            <a:fillRect/>
          </a:stretch>
        </p:blipFill>
        <p:spPr>
          <a:xfrm>
            <a:off x="1579169" y="3780851"/>
            <a:ext cx="1200150" cy="1790700"/>
          </a:xfrm>
          <a:prstGeom prst="rect">
            <a:avLst/>
          </a:prstGeom>
        </p:spPr>
      </p:pic>
      <p:pic>
        <p:nvPicPr>
          <p:cNvPr id="3" name="图片 2"/>
          <p:cNvPicPr>
            <a:picLocks noChangeAspect="1"/>
          </p:cNvPicPr>
          <p:nvPr/>
        </p:nvPicPr>
        <p:blipFill>
          <a:blip r:embed="rId4">
            <a:clrChange>
              <a:clrFrom>
                <a:srgbClr val="FFFFFF"/>
              </a:clrFrom>
              <a:clrTo>
                <a:srgbClr val="FFFFFF">
                  <a:alpha val="0"/>
                </a:srgbClr>
              </a:clrTo>
            </a:clrChange>
          </a:blip>
          <a:stretch>
            <a:fillRect/>
          </a:stretch>
        </p:blipFill>
        <p:spPr>
          <a:xfrm>
            <a:off x="2410075" y="1863680"/>
            <a:ext cx="1637803" cy="1118996"/>
          </a:xfrm>
          <a:prstGeom prst="rect">
            <a:avLst/>
          </a:prstGeom>
        </p:spPr>
      </p:pic>
      <p:pic>
        <p:nvPicPr>
          <p:cNvPr id="4" name="图片 3"/>
          <p:cNvPicPr>
            <a:picLocks noChangeAspect="1"/>
          </p:cNvPicPr>
          <p:nvPr/>
        </p:nvPicPr>
        <p:blipFill>
          <a:blip r:embed="rId5">
            <a:clrChange>
              <a:clrFrom>
                <a:srgbClr val="FFFFFF"/>
              </a:clrFrom>
              <a:clrTo>
                <a:srgbClr val="FFFFFF">
                  <a:alpha val="0"/>
                </a:srgbClr>
              </a:clrTo>
            </a:clrChange>
          </a:blip>
          <a:stretch>
            <a:fillRect/>
          </a:stretch>
        </p:blipFill>
        <p:spPr>
          <a:xfrm>
            <a:off x="4060235" y="1784960"/>
            <a:ext cx="1552662" cy="1127840"/>
          </a:xfrm>
          <a:prstGeom prst="rect">
            <a:avLst/>
          </a:prstGeom>
        </p:spPr>
      </p:pic>
      <p:pic>
        <p:nvPicPr>
          <p:cNvPr id="5" name="图片 4"/>
          <p:cNvPicPr>
            <a:picLocks noChangeAspect="1"/>
          </p:cNvPicPr>
          <p:nvPr/>
        </p:nvPicPr>
        <p:blipFill>
          <a:blip r:embed="rId6">
            <a:clrChange>
              <a:clrFrom>
                <a:srgbClr val="FFFFFF"/>
              </a:clrFrom>
              <a:clrTo>
                <a:srgbClr val="FFFFFF">
                  <a:alpha val="0"/>
                </a:srgbClr>
              </a:clrTo>
            </a:clrChange>
          </a:blip>
          <a:stretch>
            <a:fillRect/>
          </a:stretch>
        </p:blipFill>
        <p:spPr>
          <a:xfrm>
            <a:off x="5345521" y="3195288"/>
            <a:ext cx="1419481" cy="2551096"/>
          </a:xfrm>
          <a:prstGeom prst="rect">
            <a:avLst/>
          </a:prstGeom>
        </p:spPr>
      </p:pic>
      <p:pic>
        <p:nvPicPr>
          <p:cNvPr id="6" name="图片 5"/>
          <p:cNvPicPr>
            <a:picLocks noChangeAspect="1"/>
          </p:cNvPicPr>
          <p:nvPr/>
        </p:nvPicPr>
        <p:blipFill>
          <a:blip r:embed="rId7">
            <a:clrChange>
              <a:clrFrom>
                <a:srgbClr val="FFFFFF"/>
              </a:clrFrom>
              <a:clrTo>
                <a:srgbClr val="FFFFFF">
                  <a:alpha val="0"/>
                </a:srgbClr>
              </a:clrTo>
            </a:clrChange>
          </a:blip>
          <a:stretch>
            <a:fillRect/>
          </a:stretch>
        </p:blipFill>
        <p:spPr>
          <a:xfrm>
            <a:off x="5332547" y="2750111"/>
            <a:ext cx="1442426" cy="2566523"/>
          </a:xfrm>
          <a:prstGeom prst="rect">
            <a:avLst/>
          </a:prstGeom>
        </p:spPr>
      </p:pic>
      <p:sp>
        <p:nvSpPr>
          <p:cNvPr id="33" name="矩形 32"/>
          <p:cNvSpPr/>
          <p:nvPr/>
        </p:nvSpPr>
        <p:spPr>
          <a:xfrm>
            <a:off x="899592" y="5787575"/>
            <a:ext cx="6192688" cy="83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a:solidFill>
                  <a:srgbClr val="000000"/>
                </a:solidFill>
              </a:rPr>
              <a:t>将</a:t>
            </a:r>
            <a:r>
              <a:rPr lang="zh-CN" altLang="en-US" sz="2400" b="1" dirty="0" smtClean="0">
                <a:solidFill>
                  <a:srgbClr val="000000"/>
                </a:solidFill>
              </a:rPr>
              <a:t>个立方体中</a:t>
            </a:r>
            <a:r>
              <a:rPr lang="en-US" altLang="zh-CN" sz="2400" b="1" dirty="0" smtClean="0">
                <a:solidFill>
                  <a:srgbClr val="000000"/>
                </a:solidFill>
              </a:rPr>
              <a:t>12</a:t>
            </a:r>
            <a:r>
              <a:rPr lang="zh-CN" altLang="en-US" sz="2400" b="1" dirty="0" smtClean="0">
                <a:solidFill>
                  <a:srgbClr val="000000"/>
                </a:solidFill>
              </a:rPr>
              <a:t>个三角形分别进行纹理映射</a:t>
            </a:r>
            <a:endParaRPr lang="zh-CN" altLang="en-US" sz="2400" dirty="0">
              <a:solidFill>
                <a:srgbClr val="000000"/>
              </a:solidFill>
            </a:endParaRPr>
          </a:p>
        </p:txBody>
      </p:sp>
    </p:spTree>
    <p:extLst>
      <p:ext uri="{BB962C8B-B14F-4D97-AF65-F5344CB8AC3E}">
        <p14:creationId xmlns:p14="http://schemas.microsoft.com/office/powerpoint/2010/main" val="187781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300"/>
                                  </p:stCondLst>
                                  <p:childTnLst>
                                    <p:set>
                                      <p:cBhvr>
                                        <p:cTn id="8" dur="1" fill="hold">
                                          <p:stCondLst>
                                            <p:cond delay="0"/>
                                          </p:stCondLst>
                                        </p:cTn>
                                        <p:tgtEl>
                                          <p:spTgt spid="28"/>
                                        </p:tgtEl>
                                        <p:attrNameLst>
                                          <p:attrName>style.visibility</p:attrName>
                                        </p:attrNameLst>
                                      </p:cBhvr>
                                      <p:to>
                                        <p:strVal val="visible"/>
                                      </p:to>
                                    </p:set>
                                  </p:childTnLst>
                                </p:cTn>
                              </p:par>
                            </p:childTnLst>
                          </p:cTn>
                        </p:par>
                        <p:par>
                          <p:cTn id="9" fill="hold">
                            <p:stCondLst>
                              <p:cond delay="300"/>
                            </p:stCondLst>
                            <p:childTnLst>
                              <p:par>
                                <p:cTn id="10" presetID="1" presetClass="entr" presetSubtype="0" fill="hold" nodeType="afterEffect">
                                  <p:stCondLst>
                                    <p:cond delay="30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600"/>
                            </p:stCondLst>
                            <p:childTnLst>
                              <p:par>
                                <p:cTn id="13" presetID="1" presetClass="entr" presetSubtype="0" fill="hold" nodeType="afterEffect">
                                  <p:stCondLst>
                                    <p:cond delay="30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900"/>
                            </p:stCondLst>
                            <p:childTnLst>
                              <p:par>
                                <p:cTn id="16" presetID="1" presetClass="entr" presetSubtype="0" fill="hold" nodeType="afterEffect">
                                  <p:stCondLst>
                                    <p:cond delay="300"/>
                                  </p:stCondLst>
                                  <p:childTnLst>
                                    <p:set>
                                      <p:cBhvr>
                                        <p:cTn id="17" dur="1" fill="hold">
                                          <p:stCondLst>
                                            <p:cond delay="0"/>
                                          </p:stCondLst>
                                        </p:cTn>
                                        <p:tgtEl>
                                          <p:spTgt spid="6"/>
                                        </p:tgtEl>
                                        <p:attrNameLst>
                                          <p:attrName>style.visibility</p:attrName>
                                        </p:attrNameLst>
                                      </p:cBhvr>
                                      <p:to>
                                        <p:strVal val="visible"/>
                                      </p:to>
                                    </p:set>
                                  </p:childTnLst>
                                </p:cTn>
                              </p:par>
                            </p:childTnLst>
                          </p:cTn>
                        </p:par>
                        <p:par>
                          <p:cTn id="18" fill="hold">
                            <p:stCondLst>
                              <p:cond delay="1200"/>
                            </p:stCondLst>
                            <p:childTnLst>
                              <p:par>
                                <p:cTn id="19" presetID="1" presetClass="entr" presetSubtype="0" fill="hold" nodeType="afterEffect">
                                  <p:stCondLst>
                                    <p:cond delay="30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如何进行纹理映射</a:t>
            </a:r>
            <a:endParaRPr lang="zh-CN" altLang="en-US" b="1" dirty="0"/>
          </a:p>
        </p:txBody>
      </p:sp>
      <p:grpSp>
        <p:nvGrpSpPr>
          <p:cNvPr id="29" name="组合 28"/>
          <p:cNvGrpSpPr/>
          <p:nvPr/>
        </p:nvGrpSpPr>
        <p:grpSpPr>
          <a:xfrm>
            <a:off x="2555776" y="2420888"/>
            <a:ext cx="2952328" cy="2808312"/>
            <a:chOff x="2555776" y="2420888"/>
            <a:chExt cx="2952328" cy="2808312"/>
          </a:xfrm>
        </p:grpSpPr>
        <p:cxnSp>
          <p:nvCxnSpPr>
            <p:cNvPr id="10" name="直接连接符 9"/>
            <p:cNvCxnSpPr/>
            <p:nvPr/>
          </p:nvCxnSpPr>
          <p:spPr>
            <a:xfrm>
              <a:off x="2555776" y="2780928"/>
              <a:ext cx="1584176"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555776" y="2420888"/>
              <a:ext cx="144016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95936" y="2420888"/>
              <a:ext cx="1512168"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139952" y="2708920"/>
              <a:ext cx="1368152"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55776" y="2780928"/>
              <a:ext cx="432048"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139952" y="3501008"/>
              <a:ext cx="0" cy="17281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87824" y="4221088"/>
              <a:ext cx="1152128" cy="1008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148064" y="2708920"/>
              <a:ext cx="360040"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4139952" y="4149080"/>
              <a:ext cx="1008112" cy="1080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0" name="图片 29"/>
          <p:cNvPicPr>
            <a:picLocks noChangeAspect="1"/>
          </p:cNvPicPr>
          <p:nvPr/>
        </p:nvPicPr>
        <p:blipFill>
          <a:blip r:embed="rId2">
            <a:clrChange>
              <a:clrFrom>
                <a:srgbClr val="FFFFFF"/>
              </a:clrFrom>
              <a:clrTo>
                <a:srgbClr val="FFFFFF">
                  <a:alpha val="0"/>
                </a:srgbClr>
              </a:clrTo>
            </a:clrChange>
          </a:blip>
          <a:stretch>
            <a:fillRect/>
          </a:stretch>
        </p:blipFill>
        <p:spPr>
          <a:xfrm>
            <a:off x="2095841" y="2966615"/>
            <a:ext cx="1657350" cy="2581275"/>
          </a:xfrm>
          <a:prstGeom prst="rect">
            <a:avLst/>
          </a:prstGeom>
        </p:spPr>
      </p:pic>
      <p:pic>
        <p:nvPicPr>
          <p:cNvPr id="31" name="图片 30"/>
          <p:cNvPicPr>
            <a:picLocks noChangeAspect="1"/>
          </p:cNvPicPr>
          <p:nvPr/>
        </p:nvPicPr>
        <p:blipFill>
          <a:blip r:embed="rId3">
            <a:clrChange>
              <a:clrFrom>
                <a:srgbClr val="FFFFFF"/>
              </a:clrFrom>
              <a:clrTo>
                <a:srgbClr val="FFFFFF">
                  <a:alpha val="0"/>
                </a:srgbClr>
              </a:clrTo>
            </a:clrChange>
          </a:blip>
          <a:stretch>
            <a:fillRect/>
          </a:stretch>
        </p:blipFill>
        <p:spPr>
          <a:xfrm>
            <a:off x="4342290" y="2978853"/>
            <a:ext cx="1552575" cy="2552700"/>
          </a:xfrm>
          <a:prstGeom prst="rect">
            <a:avLst/>
          </a:prstGeom>
        </p:spPr>
      </p:pic>
      <p:pic>
        <p:nvPicPr>
          <p:cNvPr id="32" name="图片 31"/>
          <p:cNvPicPr>
            <a:picLocks noChangeAspect="1"/>
          </p:cNvPicPr>
          <p:nvPr/>
        </p:nvPicPr>
        <p:blipFill>
          <a:blip r:embed="rId4">
            <a:clrChange>
              <a:clrFrom>
                <a:srgbClr val="FFFFFF"/>
              </a:clrFrom>
              <a:clrTo>
                <a:srgbClr val="FFFFFF">
                  <a:alpha val="0"/>
                </a:srgbClr>
              </a:clrTo>
            </a:clrChange>
          </a:blip>
          <a:stretch>
            <a:fillRect/>
          </a:stretch>
        </p:blipFill>
        <p:spPr>
          <a:xfrm>
            <a:off x="2612860" y="1790155"/>
            <a:ext cx="2943225" cy="1200150"/>
          </a:xfrm>
          <a:prstGeom prst="rect">
            <a:avLst/>
          </a:prstGeom>
        </p:spPr>
      </p:pic>
      <p:sp>
        <p:nvSpPr>
          <p:cNvPr id="18" name="矩形 17"/>
          <p:cNvSpPr/>
          <p:nvPr/>
        </p:nvSpPr>
        <p:spPr>
          <a:xfrm>
            <a:off x="755576" y="5660171"/>
            <a:ext cx="6336704" cy="83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smtClean="0">
                <a:solidFill>
                  <a:srgbClr val="000000"/>
                </a:solidFill>
              </a:rPr>
              <a:t>每两个映射了纹理三角形构成箱子的一个面</a:t>
            </a:r>
            <a:endParaRPr lang="zh-CN" altLang="en-US" sz="2400" dirty="0">
              <a:solidFill>
                <a:srgbClr val="000000"/>
              </a:solidFill>
            </a:endParaRPr>
          </a:p>
        </p:txBody>
      </p:sp>
    </p:spTree>
    <p:extLst>
      <p:ext uri="{BB962C8B-B14F-4D97-AF65-F5344CB8AC3E}">
        <p14:creationId xmlns:p14="http://schemas.microsoft.com/office/powerpoint/2010/main" val="34986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如何进行纹理映射</a:t>
            </a:r>
          </a:p>
        </p:txBody>
      </p:sp>
      <p:pic>
        <p:nvPicPr>
          <p:cNvPr id="5" name="图片 4"/>
          <p:cNvPicPr>
            <a:picLocks noChangeAspect="1"/>
          </p:cNvPicPr>
          <p:nvPr/>
        </p:nvPicPr>
        <p:blipFill>
          <a:blip r:embed="rId3"/>
          <a:stretch>
            <a:fillRect/>
          </a:stretch>
        </p:blipFill>
        <p:spPr>
          <a:xfrm>
            <a:off x="2267744" y="2132856"/>
            <a:ext cx="3448447" cy="3219978"/>
          </a:xfrm>
          <a:prstGeom prst="rect">
            <a:avLst/>
          </a:prstGeom>
        </p:spPr>
      </p:pic>
      <p:sp>
        <p:nvSpPr>
          <p:cNvPr id="4" name="矩形 3"/>
          <p:cNvSpPr/>
          <p:nvPr/>
        </p:nvSpPr>
        <p:spPr>
          <a:xfrm>
            <a:off x="2987824" y="5229200"/>
            <a:ext cx="2232248" cy="83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smtClean="0">
                <a:solidFill>
                  <a:srgbClr val="000000"/>
                </a:solidFill>
              </a:rPr>
              <a:t>箱子绘制完成</a:t>
            </a:r>
            <a:endParaRPr lang="zh-CN" altLang="en-US" sz="2400" dirty="0">
              <a:solidFill>
                <a:srgbClr val="000000"/>
              </a:solidFill>
            </a:endParaRPr>
          </a:p>
        </p:txBody>
      </p:sp>
    </p:spTree>
    <p:extLst>
      <p:ext uri="{BB962C8B-B14F-4D97-AF65-F5344CB8AC3E}">
        <p14:creationId xmlns:p14="http://schemas.microsoft.com/office/powerpoint/2010/main" val="198461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10FADBA-FDFF-452C-BC6A-39B12816F9C4}" type="slidenum">
              <a:rPr lang="en-US" altLang="zh-CN"/>
              <a:pPr/>
              <a:t>14</a:t>
            </a:fld>
            <a:endParaRPr lang="en-US" altLang="zh-CN"/>
          </a:p>
        </p:txBody>
      </p:sp>
      <p:sp>
        <p:nvSpPr>
          <p:cNvPr id="773122" name="Rectangle 2"/>
          <p:cNvSpPr>
            <a:spLocks noGrp="1" noChangeArrowheads="1"/>
          </p:cNvSpPr>
          <p:nvPr>
            <p:ph type="title"/>
          </p:nvPr>
        </p:nvSpPr>
        <p:spPr/>
        <p:txBody>
          <a:bodyPr/>
          <a:lstStyle/>
          <a:p>
            <a:r>
              <a:rPr lang="en-US" altLang="zh-CN" dirty="0" smtClean="0"/>
              <a:t>2 </a:t>
            </a:r>
            <a:r>
              <a:rPr lang="zh-CN" altLang="zh-CN" dirty="0" smtClean="0"/>
              <a:t>纹理过滤器</a:t>
            </a:r>
            <a:endParaRPr lang="zh-CN" altLang="en-US" dirty="0"/>
          </a:p>
        </p:txBody>
      </p:sp>
      <p:sp>
        <p:nvSpPr>
          <p:cNvPr id="773123" name="Rectangle 3"/>
          <p:cNvSpPr>
            <a:spLocks noGrp="1" noChangeArrowheads="1"/>
          </p:cNvSpPr>
          <p:nvPr>
            <p:ph type="body" idx="1"/>
          </p:nvPr>
        </p:nvSpPr>
        <p:spPr/>
        <p:txBody>
          <a:bodyPr/>
          <a:lstStyle/>
          <a:p>
            <a:pPr>
              <a:lnSpc>
                <a:spcPct val="90000"/>
              </a:lnSpc>
            </a:pPr>
            <a:r>
              <a:rPr lang="zh-CN" altLang="en-US" sz="2800" dirty="0" smtClean="0"/>
              <a:t>当纹理需要放大或缩小时，为了防止纹理走样，</a:t>
            </a:r>
            <a:r>
              <a:rPr lang="en-US" altLang="zh-CN" sz="2800" dirty="0" smtClean="0"/>
              <a:t>D3D</a:t>
            </a:r>
            <a:r>
              <a:rPr lang="zh-CN" altLang="en-US" sz="2800" dirty="0" smtClean="0"/>
              <a:t>通过纹理过滤器进行插值处理。</a:t>
            </a:r>
            <a:endParaRPr lang="en-US" altLang="zh-CN" sz="2800" dirty="0" smtClean="0"/>
          </a:p>
          <a:p>
            <a:pPr>
              <a:lnSpc>
                <a:spcPct val="90000"/>
              </a:lnSpc>
            </a:pPr>
            <a:r>
              <a:rPr lang="zh-CN" altLang="en-US" sz="2800" dirty="0" smtClean="0"/>
              <a:t>根据插值方式不同，有</a:t>
            </a:r>
            <a:r>
              <a:rPr lang="en-US" altLang="zh-CN" sz="2800" dirty="0" smtClean="0"/>
              <a:t>30</a:t>
            </a:r>
            <a:r>
              <a:rPr lang="zh-CN" altLang="en-US" sz="2800" dirty="0" smtClean="0"/>
              <a:t>多种过滤方式，例如：</a:t>
            </a:r>
            <a:endParaRPr lang="en-US" altLang="zh-CN" sz="2800" dirty="0" smtClean="0"/>
          </a:p>
          <a:p>
            <a:pPr lvl="1">
              <a:lnSpc>
                <a:spcPct val="90000"/>
              </a:lnSpc>
            </a:pPr>
            <a:r>
              <a:rPr lang="zh-CN" altLang="en-US" sz="2400" dirty="0" smtClean="0"/>
              <a:t>放大、缩小和</a:t>
            </a:r>
            <a:r>
              <a:rPr lang="en-US" altLang="zh-CN" sz="2400" dirty="0" err="1" smtClean="0"/>
              <a:t>mipmap</a:t>
            </a:r>
            <a:r>
              <a:rPr lang="zh-CN" altLang="en-US" sz="2400" dirty="0" smtClean="0"/>
              <a:t>使用线性过滤  </a:t>
            </a:r>
            <a:endParaRPr lang="en-US" altLang="zh-CN" sz="2400" dirty="0" smtClean="0"/>
          </a:p>
          <a:p>
            <a:pPr lvl="1">
              <a:lnSpc>
                <a:spcPct val="90000"/>
              </a:lnSpc>
              <a:buNone/>
            </a:pPr>
            <a:r>
              <a:rPr lang="en-US" altLang="zh-CN" sz="2400" dirty="0" smtClean="0"/>
              <a:t>     MIN_MAG_MIP_LINEAR</a:t>
            </a:r>
          </a:p>
          <a:p>
            <a:pPr lvl="1">
              <a:lnSpc>
                <a:spcPct val="90000"/>
              </a:lnSpc>
            </a:pPr>
            <a:r>
              <a:rPr lang="zh-CN" altLang="en-US" sz="2400" dirty="0" smtClean="0"/>
              <a:t>放大、缩小和</a:t>
            </a:r>
            <a:r>
              <a:rPr lang="en-US" altLang="zh-CN" sz="2400" dirty="0" err="1" smtClean="0"/>
              <a:t>mipmap</a:t>
            </a:r>
            <a:r>
              <a:rPr lang="zh-CN" altLang="en-US" sz="2400" dirty="0" smtClean="0"/>
              <a:t>使用点过滤  </a:t>
            </a:r>
            <a:endParaRPr lang="en-US" altLang="zh-CN" sz="2400" dirty="0" smtClean="0"/>
          </a:p>
          <a:p>
            <a:pPr lvl="1">
              <a:lnSpc>
                <a:spcPct val="90000"/>
              </a:lnSpc>
              <a:buNone/>
            </a:pPr>
            <a:r>
              <a:rPr lang="en-US" altLang="zh-CN" sz="2400" dirty="0" smtClean="0"/>
              <a:t>     MIN_LINEAR_MAG_MIP_POINT</a:t>
            </a:r>
          </a:p>
          <a:p>
            <a:pPr lvl="1">
              <a:lnSpc>
                <a:spcPct val="90000"/>
              </a:lnSpc>
            </a:pPr>
            <a:r>
              <a:rPr lang="zh-CN" altLang="en-US" sz="2400" dirty="0" smtClean="0"/>
              <a:t>缩小和</a:t>
            </a:r>
            <a:r>
              <a:rPr lang="en-US" altLang="zh-CN" sz="2400" dirty="0" err="1" smtClean="0"/>
              <a:t>mipmap</a:t>
            </a:r>
            <a:r>
              <a:rPr lang="zh-CN" altLang="en-US" sz="2400" dirty="0" smtClean="0"/>
              <a:t>使用点过滤，放大使用线性过滤</a:t>
            </a:r>
            <a:endParaRPr lang="en-US" altLang="zh-CN" sz="2400" dirty="0" smtClean="0"/>
          </a:p>
          <a:p>
            <a:pPr lvl="1">
              <a:lnSpc>
                <a:spcPct val="90000"/>
              </a:lnSpc>
              <a:buNone/>
            </a:pPr>
            <a:r>
              <a:rPr lang="en-US" altLang="zh-CN" sz="2400" dirty="0" smtClean="0"/>
              <a:t>     MIN_POINT_MAG_LINEAR_MIP_POINT</a:t>
            </a:r>
          </a:p>
          <a:p>
            <a:pPr>
              <a:lnSpc>
                <a:spcPct val="90000"/>
              </a:lnSpc>
            </a:pPr>
            <a:r>
              <a:rPr lang="zh-CN" altLang="en-US" sz="2800" dirty="0" smtClean="0"/>
              <a:t>详细信息见</a:t>
            </a:r>
            <a:endParaRPr lang="en-US" altLang="zh-CN" sz="2800" dirty="0" smtClean="0"/>
          </a:p>
          <a:p>
            <a:pPr>
              <a:lnSpc>
                <a:spcPct val="90000"/>
              </a:lnSpc>
              <a:buNone/>
            </a:pPr>
            <a:r>
              <a:rPr lang="en-US" altLang="zh-CN" sz="2800" dirty="0" smtClean="0"/>
              <a:t>     </a:t>
            </a:r>
            <a:r>
              <a:rPr lang="en-US" altLang="zh-CN" sz="1700" dirty="0" smtClean="0"/>
              <a:t>http://msdn.microsoft.com/zh- </a:t>
            </a:r>
            <a:r>
              <a:rPr lang="en-US" altLang="zh-CN" sz="1700" dirty="0" err="1" smtClean="0"/>
              <a:t>cn</a:t>
            </a:r>
            <a:r>
              <a:rPr lang="en-US" altLang="zh-CN" sz="1700" dirty="0" smtClean="0"/>
              <a:t>/library/windows/desktop/ff476132(v=vs.85).aspx</a:t>
            </a:r>
            <a:endParaRPr lang="en-US" altLang="zh-CN" sz="17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979712" y="2780928"/>
            <a:ext cx="4464496"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5"/>
          <p:cNvSpPr>
            <a:spLocks noGrp="1"/>
          </p:cNvSpPr>
          <p:nvPr>
            <p:ph type="sldNum" sz="quarter" idx="12"/>
          </p:nvPr>
        </p:nvSpPr>
        <p:spPr/>
        <p:txBody>
          <a:bodyPr/>
          <a:lstStyle/>
          <a:p>
            <a:fld id="{C33AC0EC-6B6F-444F-9F5A-1485A3A1C0BC}" type="slidenum">
              <a:rPr lang="en-US" altLang="zh-CN"/>
              <a:pPr/>
              <a:t>15</a:t>
            </a:fld>
            <a:endParaRPr lang="en-US" altLang="zh-CN"/>
          </a:p>
        </p:txBody>
      </p:sp>
      <p:sp>
        <p:nvSpPr>
          <p:cNvPr id="775170" name="Rectangle 2"/>
          <p:cNvSpPr>
            <a:spLocks noGrp="1" noChangeArrowheads="1"/>
          </p:cNvSpPr>
          <p:nvPr>
            <p:ph type="title"/>
          </p:nvPr>
        </p:nvSpPr>
        <p:spPr/>
        <p:txBody>
          <a:bodyPr/>
          <a:lstStyle/>
          <a:p>
            <a:pPr algn="ctr"/>
            <a:r>
              <a:rPr lang="en-US" altLang="zh-CN" dirty="0" smtClean="0"/>
              <a:t>3  </a:t>
            </a:r>
            <a:r>
              <a:rPr lang="zh-CN" altLang="en-US" dirty="0" smtClean="0"/>
              <a:t>纹理寻址模式</a:t>
            </a:r>
            <a:endParaRPr lang="zh-CN" altLang="en-US" dirty="0"/>
          </a:p>
        </p:txBody>
      </p:sp>
      <p:sp>
        <p:nvSpPr>
          <p:cNvPr id="775171" name="Rectangle 3"/>
          <p:cNvSpPr>
            <a:spLocks noGrp="1" noChangeArrowheads="1"/>
          </p:cNvSpPr>
          <p:nvPr>
            <p:ph type="body" idx="1"/>
          </p:nvPr>
        </p:nvSpPr>
        <p:spPr/>
        <p:txBody>
          <a:bodyPr/>
          <a:lstStyle/>
          <a:p>
            <a:r>
              <a:rPr lang="zh-CN" altLang="en-US" sz="2800" dirty="0" smtClean="0"/>
              <a:t>前面提到纹理的取值范围为</a:t>
            </a:r>
            <a:r>
              <a:rPr lang="en-US" altLang="zh-CN" sz="2800" dirty="0" smtClean="0"/>
              <a:t>[0, 1]</a:t>
            </a:r>
            <a:r>
              <a:rPr lang="zh-CN" altLang="en-US" sz="2800" dirty="0" smtClean="0"/>
              <a:t>，如果超过这个范围又该如何显示呢？</a:t>
            </a:r>
            <a:endParaRPr lang="zh-CN" altLang="en-US" sz="2800"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b="5946"/>
          <a:stretch>
            <a:fillRect/>
          </a:stretch>
        </p:blipFill>
        <p:spPr bwMode="auto">
          <a:xfrm>
            <a:off x="899592" y="2543473"/>
            <a:ext cx="4104456" cy="246518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箭头连接符 9"/>
          <p:cNvCxnSpPr/>
          <p:nvPr/>
        </p:nvCxnSpPr>
        <p:spPr>
          <a:xfrm>
            <a:off x="1979712" y="2780928"/>
            <a:ext cx="453650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979712" y="2780928"/>
            <a:ext cx="0" cy="37444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652120" y="4221088"/>
            <a:ext cx="1224136"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876256" y="3789040"/>
            <a:ext cx="144016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如何显示</a:t>
            </a:r>
            <a:endParaRPr lang="zh-CN" altLang="en-US" sz="2400" b="1" dirty="0">
              <a:solidFill>
                <a:schemeClr val="tx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33AC0EC-6B6F-444F-9F5A-1485A3A1C0BC}" type="slidenum">
              <a:rPr lang="en-US" altLang="zh-CN"/>
              <a:pPr/>
              <a:t>16</a:t>
            </a:fld>
            <a:endParaRPr lang="en-US" altLang="zh-CN"/>
          </a:p>
        </p:txBody>
      </p:sp>
      <p:sp>
        <p:nvSpPr>
          <p:cNvPr id="775170" name="Rectangle 2"/>
          <p:cNvSpPr>
            <a:spLocks noGrp="1" noChangeArrowheads="1"/>
          </p:cNvSpPr>
          <p:nvPr>
            <p:ph type="title"/>
          </p:nvPr>
        </p:nvSpPr>
        <p:spPr/>
        <p:txBody>
          <a:bodyPr/>
          <a:lstStyle/>
          <a:p>
            <a:pPr algn="ctr"/>
            <a:r>
              <a:rPr lang="en-US" altLang="zh-CN" dirty="0" smtClean="0"/>
              <a:t>3  </a:t>
            </a:r>
            <a:r>
              <a:rPr lang="zh-CN" altLang="en-US" dirty="0" smtClean="0"/>
              <a:t>纹理寻址模式</a:t>
            </a:r>
            <a:endParaRPr lang="zh-CN" altLang="en-US" dirty="0"/>
          </a:p>
        </p:txBody>
      </p:sp>
      <p:sp>
        <p:nvSpPr>
          <p:cNvPr id="775171" name="Rectangle 3"/>
          <p:cNvSpPr>
            <a:spLocks noGrp="1" noChangeArrowheads="1"/>
          </p:cNvSpPr>
          <p:nvPr>
            <p:ph type="body" idx="1"/>
          </p:nvPr>
        </p:nvSpPr>
        <p:spPr>
          <a:xfrm>
            <a:off x="457200" y="1600201"/>
            <a:ext cx="8229600" cy="1396752"/>
          </a:xfrm>
        </p:spPr>
        <p:txBody>
          <a:bodyPr/>
          <a:lstStyle/>
          <a:p>
            <a:r>
              <a:rPr lang="zh-CN" altLang="en-US" sz="2800" dirty="0" smtClean="0"/>
              <a:t>根据填充方式的不同，分为四种寻址模式</a:t>
            </a:r>
            <a:endParaRPr lang="en-US" altLang="zh-CN" sz="2800" dirty="0" smtClean="0"/>
          </a:p>
          <a:p>
            <a:pPr lvl="1"/>
            <a:r>
              <a:rPr lang="en-US" altLang="zh-CN" sz="2400" dirty="0" smtClean="0"/>
              <a:t>Wrap</a:t>
            </a:r>
            <a:r>
              <a:rPr lang="zh-CN" altLang="zh-CN" sz="2400" dirty="0" smtClean="0"/>
              <a:t>：在超出</a:t>
            </a:r>
            <a:r>
              <a:rPr lang="en-US" altLang="zh-CN" sz="2400" dirty="0" smtClean="0"/>
              <a:t>[0,1]</a:t>
            </a:r>
            <a:r>
              <a:rPr lang="zh-CN" altLang="zh-CN" sz="2400" dirty="0" smtClean="0"/>
              <a:t>范围的坐标上不断重复原来的纹理</a:t>
            </a:r>
          </a:p>
          <a:p>
            <a:pPr lvl="1"/>
            <a:endParaRPr lang="zh-CN" altLang="en-US" sz="2400"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b="6873"/>
          <a:stretch>
            <a:fillRect/>
          </a:stretch>
        </p:blipFill>
        <p:spPr bwMode="auto">
          <a:xfrm>
            <a:off x="1115616" y="2852936"/>
            <a:ext cx="6175918" cy="345638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33AC0EC-6B6F-444F-9F5A-1485A3A1C0BC}" type="slidenum">
              <a:rPr lang="en-US" altLang="zh-CN"/>
              <a:pPr/>
              <a:t>17</a:t>
            </a:fld>
            <a:endParaRPr lang="en-US" altLang="zh-CN"/>
          </a:p>
        </p:txBody>
      </p:sp>
      <p:sp>
        <p:nvSpPr>
          <p:cNvPr id="775170" name="Rectangle 2"/>
          <p:cNvSpPr>
            <a:spLocks noGrp="1" noChangeArrowheads="1"/>
          </p:cNvSpPr>
          <p:nvPr>
            <p:ph type="title"/>
          </p:nvPr>
        </p:nvSpPr>
        <p:spPr/>
        <p:txBody>
          <a:bodyPr/>
          <a:lstStyle/>
          <a:p>
            <a:pPr algn="ctr"/>
            <a:r>
              <a:rPr lang="en-US" altLang="zh-CN" dirty="0" smtClean="0"/>
              <a:t>3  </a:t>
            </a:r>
            <a:r>
              <a:rPr lang="zh-CN" altLang="en-US" dirty="0" smtClean="0"/>
              <a:t>纹理寻址模式</a:t>
            </a:r>
            <a:endParaRPr lang="zh-CN" altLang="en-US" dirty="0"/>
          </a:p>
        </p:txBody>
      </p:sp>
      <p:sp>
        <p:nvSpPr>
          <p:cNvPr id="775171" name="Rectangle 3"/>
          <p:cNvSpPr>
            <a:spLocks noGrp="1" noChangeArrowheads="1"/>
          </p:cNvSpPr>
          <p:nvPr>
            <p:ph type="body" idx="1"/>
          </p:nvPr>
        </p:nvSpPr>
        <p:spPr>
          <a:xfrm>
            <a:off x="457200" y="1600201"/>
            <a:ext cx="8229600" cy="1396752"/>
          </a:xfrm>
        </p:spPr>
        <p:txBody>
          <a:bodyPr/>
          <a:lstStyle/>
          <a:p>
            <a:r>
              <a:rPr lang="zh-CN" altLang="en-US" sz="2800" dirty="0" smtClean="0"/>
              <a:t>根据填充方式的不同，分为四种寻址模式</a:t>
            </a:r>
            <a:endParaRPr lang="en-US" altLang="zh-CN" sz="2800" dirty="0" smtClean="0"/>
          </a:p>
          <a:p>
            <a:pPr lvl="1"/>
            <a:r>
              <a:rPr lang="en-US" altLang="zh-CN" sz="2400" dirty="0" smtClean="0"/>
              <a:t>Border color</a:t>
            </a:r>
            <a:r>
              <a:rPr lang="zh-CN" altLang="zh-CN" sz="2400" dirty="0" smtClean="0"/>
              <a:t>：在超出</a:t>
            </a:r>
            <a:r>
              <a:rPr lang="en-US" altLang="zh-CN" sz="2400" dirty="0" smtClean="0"/>
              <a:t>[0,1]</a:t>
            </a:r>
            <a:r>
              <a:rPr lang="zh-CN" altLang="zh-CN" sz="2400" dirty="0" smtClean="0"/>
              <a:t>范围的坐标上用一种边界颜色来代替，边界颜色在</a:t>
            </a:r>
            <a:r>
              <a:rPr lang="en-US" altLang="zh-CN" sz="2400" dirty="0" err="1" smtClean="0"/>
              <a:t>TextureAddress.Border</a:t>
            </a:r>
            <a:r>
              <a:rPr lang="zh-CN" altLang="zh-CN" sz="2400" dirty="0" smtClean="0"/>
              <a:t>中设置。</a:t>
            </a:r>
          </a:p>
          <a:p>
            <a:pPr lvl="1"/>
            <a:endParaRPr lang="zh-CN" altLang="en-US" sz="2400"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b="7924"/>
          <a:stretch>
            <a:fillRect/>
          </a:stretch>
        </p:blipFill>
        <p:spPr bwMode="auto">
          <a:xfrm>
            <a:off x="899592" y="2924944"/>
            <a:ext cx="6663490" cy="345638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33AC0EC-6B6F-444F-9F5A-1485A3A1C0BC}" type="slidenum">
              <a:rPr lang="en-US" altLang="zh-CN"/>
              <a:pPr/>
              <a:t>18</a:t>
            </a:fld>
            <a:endParaRPr lang="en-US" altLang="zh-CN"/>
          </a:p>
        </p:txBody>
      </p:sp>
      <p:sp>
        <p:nvSpPr>
          <p:cNvPr id="775170" name="Rectangle 2"/>
          <p:cNvSpPr>
            <a:spLocks noGrp="1" noChangeArrowheads="1"/>
          </p:cNvSpPr>
          <p:nvPr>
            <p:ph type="title"/>
          </p:nvPr>
        </p:nvSpPr>
        <p:spPr/>
        <p:txBody>
          <a:bodyPr/>
          <a:lstStyle/>
          <a:p>
            <a:pPr algn="ctr"/>
            <a:r>
              <a:rPr lang="en-US" altLang="zh-CN" dirty="0" smtClean="0"/>
              <a:t>3  </a:t>
            </a:r>
            <a:r>
              <a:rPr lang="zh-CN" altLang="en-US" dirty="0" smtClean="0"/>
              <a:t>纹理寻址模式</a:t>
            </a:r>
            <a:endParaRPr lang="zh-CN" altLang="en-US" dirty="0"/>
          </a:p>
        </p:txBody>
      </p:sp>
      <p:sp>
        <p:nvSpPr>
          <p:cNvPr id="775171" name="Rectangle 3"/>
          <p:cNvSpPr>
            <a:spLocks noGrp="1" noChangeArrowheads="1"/>
          </p:cNvSpPr>
          <p:nvPr>
            <p:ph type="body" idx="1"/>
          </p:nvPr>
        </p:nvSpPr>
        <p:spPr>
          <a:xfrm>
            <a:off x="457200" y="1600201"/>
            <a:ext cx="8229600" cy="1396752"/>
          </a:xfrm>
        </p:spPr>
        <p:txBody>
          <a:bodyPr/>
          <a:lstStyle/>
          <a:p>
            <a:r>
              <a:rPr lang="zh-CN" altLang="en-US" sz="2800" dirty="0" smtClean="0"/>
              <a:t>根据填充方式的不同，分为四种寻址模式</a:t>
            </a:r>
            <a:endParaRPr lang="en-US" altLang="zh-CN" sz="2800" dirty="0" smtClean="0"/>
          </a:p>
          <a:p>
            <a:pPr lvl="1"/>
            <a:r>
              <a:rPr lang="en-US" altLang="zh-CN" sz="2400" dirty="0" smtClean="0"/>
              <a:t>Clamp</a:t>
            </a:r>
            <a:r>
              <a:rPr lang="zh-CN" altLang="zh-CN" sz="2400" dirty="0" smtClean="0"/>
              <a:t>：在超出</a:t>
            </a:r>
            <a:r>
              <a:rPr lang="en-US" altLang="zh-CN" sz="2400" dirty="0" smtClean="0"/>
              <a:t>[0,1]</a:t>
            </a:r>
            <a:r>
              <a:rPr lang="zh-CN" altLang="zh-CN" sz="2400" dirty="0" smtClean="0"/>
              <a:t>范围的坐标上用离</a:t>
            </a:r>
            <a:r>
              <a:rPr lang="en-US" altLang="zh-CN" sz="2400" dirty="0" smtClean="0"/>
              <a:t>[0,1]</a:t>
            </a:r>
            <a:r>
              <a:rPr lang="zh-CN" altLang="zh-CN" sz="2400" dirty="0" smtClean="0"/>
              <a:t>范围内最近的一组纹理坐标</a:t>
            </a:r>
            <a:r>
              <a:rPr lang="en-US" altLang="zh-CN" sz="2400" dirty="0" smtClean="0"/>
              <a:t>(</a:t>
            </a:r>
            <a:r>
              <a:rPr lang="en-US" altLang="zh-CN" sz="2400" dirty="0" err="1" smtClean="0"/>
              <a:t>u,v</a:t>
            </a:r>
            <a:r>
              <a:rPr lang="en-US" altLang="zh-CN" sz="2400" dirty="0" smtClean="0"/>
              <a:t>)</a:t>
            </a:r>
            <a:r>
              <a:rPr lang="zh-CN" altLang="zh-CN" sz="2400" dirty="0" smtClean="0"/>
              <a:t>来代替。</a:t>
            </a:r>
          </a:p>
          <a:p>
            <a:pPr lvl="1"/>
            <a:endParaRPr lang="zh-CN" altLang="en-US" sz="2400"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26600" r="27240" b="8018"/>
          <a:stretch>
            <a:fillRect/>
          </a:stretch>
        </p:blipFill>
        <p:spPr bwMode="auto">
          <a:xfrm>
            <a:off x="2267744" y="2996952"/>
            <a:ext cx="3816424" cy="342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33AC0EC-6B6F-444F-9F5A-1485A3A1C0BC}" type="slidenum">
              <a:rPr lang="en-US" altLang="zh-CN"/>
              <a:pPr/>
              <a:t>19</a:t>
            </a:fld>
            <a:endParaRPr lang="en-US" altLang="zh-CN"/>
          </a:p>
        </p:txBody>
      </p:sp>
      <p:sp>
        <p:nvSpPr>
          <p:cNvPr id="775170" name="Rectangle 2"/>
          <p:cNvSpPr>
            <a:spLocks noGrp="1" noChangeArrowheads="1"/>
          </p:cNvSpPr>
          <p:nvPr>
            <p:ph type="title"/>
          </p:nvPr>
        </p:nvSpPr>
        <p:spPr/>
        <p:txBody>
          <a:bodyPr/>
          <a:lstStyle/>
          <a:p>
            <a:pPr algn="ctr"/>
            <a:r>
              <a:rPr lang="en-US" altLang="zh-CN" dirty="0" smtClean="0"/>
              <a:t>3  </a:t>
            </a:r>
            <a:r>
              <a:rPr lang="zh-CN" altLang="en-US" dirty="0" smtClean="0"/>
              <a:t>纹理寻址模式</a:t>
            </a:r>
            <a:endParaRPr lang="zh-CN" altLang="en-US" dirty="0"/>
          </a:p>
        </p:txBody>
      </p:sp>
      <p:sp>
        <p:nvSpPr>
          <p:cNvPr id="775171" name="Rectangle 3"/>
          <p:cNvSpPr>
            <a:spLocks noGrp="1" noChangeArrowheads="1"/>
          </p:cNvSpPr>
          <p:nvPr>
            <p:ph type="body" idx="1"/>
          </p:nvPr>
        </p:nvSpPr>
        <p:spPr>
          <a:xfrm>
            <a:off x="457200" y="1600201"/>
            <a:ext cx="8229600" cy="1396752"/>
          </a:xfrm>
        </p:spPr>
        <p:txBody>
          <a:bodyPr/>
          <a:lstStyle/>
          <a:p>
            <a:r>
              <a:rPr lang="zh-CN" altLang="en-US" sz="2800" dirty="0" smtClean="0"/>
              <a:t>根据填充方式的不同，分为四种寻址模式</a:t>
            </a:r>
            <a:endParaRPr lang="en-US" altLang="zh-CN" sz="2800" dirty="0" smtClean="0"/>
          </a:p>
          <a:p>
            <a:pPr lvl="1"/>
            <a:r>
              <a:rPr lang="en-US" altLang="zh-CN" dirty="0" smtClean="0"/>
              <a:t>Mirror</a:t>
            </a:r>
            <a:r>
              <a:rPr lang="zh-CN" altLang="zh-CN" dirty="0" smtClean="0"/>
              <a:t>：在超出</a:t>
            </a:r>
            <a:r>
              <a:rPr lang="en-US" altLang="zh-CN" dirty="0" smtClean="0"/>
              <a:t>[0,1]</a:t>
            </a:r>
            <a:r>
              <a:rPr lang="zh-CN" altLang="zh-CN" dirty="0" smtClean="0"/>
              <a:t>范围的坐标上原纹理的镜像来代替。</a:t>
            </a:r>
          </a:p>
          <a:p>
            <a:pPr lvl="1"/>
            <a:endParaRPr lang="zh-CN" altLang="en-US" sz="2400"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20032" r="20985" b="5556"/>
          <a:stretch>
            <a:fillRect/>
          </a:stretch>
        </p:blipFill>
        <p:spPr bwMode="auto">
          <a:xfrm>
            <a:off x="2555776" y="2852936"/>
            <a:ext cx="381642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本节目标</a:t>
            </a:r>
            <a:r>
              <a:rPr lang="en-US" altLang="zh-CN" dirty="0" smtClean="0"/>
              <a:t>-</a:t>
            </a:r>
            <a:r>
              <a:rPr lang="zh-CN" altLang="en-US" dirty="0" smtClean="0"/>
              <a:t>绘制木箱子</a:t>
            </a:r>
            <a:endParaRPr lang="zh-CN" altLang="en-US" dirty="0"/>
          </a:p>
        </p:txBody>
      </p:sp>
      <p:pic>
        <p:nvPicPr>
          <p:cNvPr id="5" name="图片 4"/>
          <p:cNvPicPr>
            <a:picLocks noChangeAspect="1"/>
          </p:cNvPicPr>
          <p:nvPr/>
        </p:nvPicPr>
        <p:blipFill>
          <a:blip r:embed="rId2"/>
          <a:stretch>
            <a:fillRect/>
          </a:stretch>
        </p:blipFill>
        <p:spPr>
          <a:xfrm>
            <a:off x="2267744" y="2132856"/>
            <a:ext cx="3448447" cy="3219978"/>
          </a:xfrm>
          <a:prstGeom prst="rect">
            <a:avLst/>
          </a:prstGeom>
        </p:spPr>
      </p:pic>
    </p:spTree>
    <p:extLst>
      <p:ext uri="{BB962C8B-B14F-4D97-AF65-F5344CB8AC3E}">
        <p14:creationId xmlns:p14="http://schemas.microsoft.com/office/powerpoint/2010/main" val="297757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绘制木箱子的实质</a:t>
            </a:r>
            <a:r>
              <a:rPr lang="en-US" altLang="zh-CN" dirty="0" smtClean="0"/>
              <a:t>-</a:t>
            </a:r>
            <a:r>
              <a:rPr lang="zh-CN" altLang="en-US" b="1" dirty="0" smtClean="0"/>
              <a:t>纹理</a:t>
            </a:r>
            <a:endParaRPr lang="zh-CN" altLang="en-US" b="1" dirty="0"/>
          </a:p>
        </p:txBody>
      </p:sp>
      <p:grpSp>
        <p:nvGrpSpPr>
          <p:cNvPr id="29" name="组合 28"/>
          <p:cNvGrpSpPr/>
          <p:nvPr/>
        </p:nvGrpSpPr>
        <p:grpSpPr>
          <a:xfrm>
            <a:off x="2555776" y="2420888"/>
            <a:ext cx="2952328" cy="2808312"/>
            <a:chOff x="2555776" y="2420888"/>
            <a:chExt cx="2952328" cy="2808312"/>
          </a:xfrm>
        </p:grpSpPr>
        <p:cxnSp>
          <p:nvCxnSpPr>
            <p:cNvPr id="10" name="直接连接符 9"/>
            <p:cNvCxnSpPr/>
            <p:nvPr/>
          </p:nvCxnSpPr>
          <p:spPr>
            <a:xfrm>
              <a:off x="2555776" y="2780928"/>
              <a:ext cx="1584176"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555776" y="2420888"/>
              <a:ext cx="144016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95936" y="2420888"/>
              <a:ext cx="1512168"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139952" y="2708920"/>
              <a:ext cx="1368152"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55776" y="2780928"/>
              <a:ext cx="432048"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139952" y="3501008"/>
              <a:ext cx="0" cy="17281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87824" y="4221088"/>
              <a:ext cx="1152128" cy="1008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148064" y="2708920"/>
              <a:ext cx="360040"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4139952" y="4149080"/>
              <a:ext cx="1008112" cy="1080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0" name="图片 29"/>
          <p:cNvPicPr>
            <a:picLocks noChangeAspect="1"/>
          </p:cNvPicPr>
          <p:nvPr/>
        </p:nvPicPr>
        <p:blipFill>
          <a:blip r:embed="rId2">
            <a:clrChange>
              <a:clrFrom>
                <a:srgbClr val="FFFFFF"/>
              </a:clrFrom>
              <a:clrTo>
                <a:srgbClr val="FFFFFF">
                  <a:alpha val="0"/>
                </a:srgbClr>
              </a:clrTo>
            </a:clrChange>
          </a:blip>
          <a:stretch>
            <a:fillRect/>
          </a:stretch>
        </p:blipFill>
        <p:spPr>
          <a:xfrm>
            <a:off x="2095841" y="2966615"/>
            <a:ext cx="1657350" cy="2581275"/>
          </a:xfrm>
          <a:prstGeom prst="rect">
            <a:avLst/>
          </a:prstGeom>
        </p:spPr>
      </p:pic>
      <p:pic>
        <p:nvPicPr>
          <p:cNvPr id="31" name="图片 30"/>
          <p:cNvPicPr>
            <a:picLocks noChangeAspect="1"/>
          </p:cNvPicPr>
          <p:nvPr/>
        </p:nvPicPr>
        <p:blipFill>
          <a:blip r:embed="rId3">
            <a:clrChange>
              <a:clrFrom>
                <a:srgbClr val="FFFFFF"/>
              </a:clrFrom>
              <a:clrTo>
                <a:srgbClr val="FFFFFF">
                  <a:alpha val="0"/>
                </a:srgbClr>
              </a:clrTo>
            </a:clrChange>
          </a:blip>
          <a:stretch>
            <a:fillRect/>
          </a:stretch>
        </p:blipFill>
        <p:spPr>
          <a:xfrm>
            <a:off x="4342290" y="3088754"/>
            <a:ext cx="1552575" cy="2552700"/>
          </a:xfrm>
          <a:prstGeom prst="rect">
            <a:avLst/>
          </a:prstGeom>
        </p:spPr>
      </p:pic>
      <p:pic>
        <p:nvPicPr>
          <p:cNvPr id="32" name="图片 31"/>
          <p:cNvPicPr>
            <a:picLocks noChangeAspect="1"/>
          </p:cNvPicPr>
          <p:nvPr/>
        </p:nvPicPr>
        <p:blipFill>
          <a:blip r:embed="rId4">
            <a:clrChange>
              <a:clrFrom>
                <a:srgbClr val="FFFFFF"/>
              </a:clrFrom>
              <a:clrTo>
                <a:srgbClr val="FFFFFF">
                  <a:alpha val="0"/>
                </a:srgbClr>
              </a:clrTo>
            </a:clrChange>
          </a:blip>
          <a:stretch>
            <a:fillRect/>
          </a:stretch>
        </p:blipFill>
        <p:spPr>
          <a:xfrm>
            <a:off x="2612860" y="1790155"/>
            <a:ext cx="2943225" cy="1200150"/>
          </a:xfrm>
          <a:prstGeom prst="rect">
            <a:avLst/>
          </a:prstGeom>
        </p:spPr>
      </p:pic>
      <p:sp>
        <p:nvSpPr>
          <p:cNvPr id="33" name="矩形 32"/>
          <p:cNvSpPr/>
          <p:nvPr/>
        </p:nvSpPr>
        <p:spPr>
          <a:xfrm>
            <a:off x="1259632" y="5641454"/>
            <a:ext cx="6192688" cy="1027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木箱子实质上只是加上了</a:t>
            </a:r>
            <a:r>
              <a:rPr lang="zh-CN" altLang="en-US" sz="2400" b="1" dirty="0" smtClean="0">
                <a:solidFill>
                  <a:schemeClr val="tx1"/>
                </a:solidFill>
              </a:rPr>
              <a:t>纹理</a:t>
            </a:r>
            <a:r>
              <a:rPr lang="zh-CN" altLang="en-US" sz="2400" dirty="0" smtClean="0"/>
              <a:t>的立方体</a:t>
            </a:r>
            <a:endParaRPr lang="zh-CN" altLang="en-US" sz="2400" dirty="0"/>
          </a:p>
        </p:txBody>
      </p:sp>
    </p:spTree>
    <p:extLst>
      <p:ext uri="{BB962C8B-B14F-4D97-AF65-F5344CB8AC3E}">
        <p14:creationId xmlns:p14="http://schemas.microsoft.com/office/powerpoint/2010/main" val="909217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纹理的示例</a:t>
            </a:r>
            <a:endParaRPr lang="zh-CN" altLang="en-US" dirty="0"/>
          </a:p>
        </p:txBody>
      </p:sp>
      <p:sp>
        <p:nvSpPr>
          <p:cNvPr id="3" name="内容占位符 2"/>
          <p:cNvSpPr>
            <a:spLocks noGrp="1"/>
          </p:cNvSpPr>
          <p:nvPr>
            <p:ph idx="1"/>
          </p:nvPr>
        </p:nvSpPr>
        <p:spPr>
          <a:xfrm>
            <a:off x="457200" y="1076325"/>
            <a:ext cx="8229600" cy="3072755"/>
          </a:xfrm>
        </p:spPr>
        <p:txBody>
          <a:bodyPr/>
          <a:lstStyle/>
          <a:p>
            <a:r>
              <a:rPr lang="en-US" altLang="zh-CN" sz="2400" dirty="0" smtClean="0"/>
              <a:t>3D</a:t>
            </a:r>
            <a:r>
              <a:rPr lang="zh-CN" altLang="en-US" sz="2400" dirty="0" smtClean="0"/>
              <a:t>人物模型</a:t>
            </a:r>
            <a:endParaRPr lang="en-US" altLang="zh-CN" sz="2400" dirty="0" smtClean="0"/>
          </a:p>
          <a:p>
            <a:endParaRPr lang="en-US" altLang="zh-CN" dirty="0"/>
          </a:p>
          <a:p>
            <a:endParaRPr lang="en-US" altLang="zh-CN" dirty="0" smtClean="0"/>
          </a:p>
          <a:p>
            <a:pPr marL="0" indent="0">
              <a:buNone/>
            </a:pPr>
            <a:endParaRPr lang="en-US" altLang="zh-CN" dirty="0" smtClean="0"/>
          </a:p>
          <a:p>
            <a:r>
              <a:rPr lang="zh-CN" altLang="en-US" sz="2400" dirty="0" smtClean="0"/>
              <a:t>该人物的面部纹理</a:t>
            </a:r>
            <a:endParaRPr lang="zh-CN" altLang="en-US" sz="2400" dirty="0"/>
          </a:p>
        </p:txBody>
      </p:sp>
      <p:pic>
        <p:nvPicPr>
          <p:cNvPr id="4" name="图片 3"/>
          <p:cNvPicPr>
            <a:picLocks noChangeAspect="1"/>
          </p:cNvPicPr>
          <p:nvPr/>
        </p:nvPicPr>
        <p:blipFill>
          <a:blip r:embed="rId2"/>
          <a:stretch>
            <a:fillRect/>
          </a:stretch>
        </p:blipFill>
        <p:spPr>
          <a:xfrm>
            <a:off x="1907704" y="1700808"/>
            <a:ext cx="4608512" cy="1584176"/>
          </a:xfrm>
          <a:prstGeom prst="rect">
            <a:avLst/>
          </a:prstGeom>
        </p:spPr>
      </p:pic>
      <p:pic>
        <p:nvPicPr>
          <p:cNvPr id="5" name="图片 4"/>
          <p:cNvPicPr>
            <a:picLocks noChangeAspect="1"/>
          </p:cNvPicPr>
          <p:nvPr/>
        </p:nvPicPr>
        <p:blipFill>
          <a:blip r:embed="rId3"/>
          <a:stretch>
            <a:fillRect/>
          </a:stretch>
        </p:blipFill>
        <p:spPr>
          <a:xfrm>
            <a:off x="2479408" y="3716702"/>
            <a:ext cx="3028696" cy="3042577"/>
          </a:xfrm>
          <a:prstGeom prst="rect">
            <a:avLst/>
          </a:prstGeom>
        </p:spPr>
      </p:pic>
      <p:sp>
        <p:nvSpPr>
          <p:cNvPr id="6" name="圆角矩形 5"/>
          <p:cNvSpPr/>
          <p:nvPr/>
        </p:nvSpPr>
        <p:spPr>
          <a:xfrm>
            <a:off x="6156176" y="4293096"/>
            <a:ext cx="2880320" cy="1166549"/>
          </a:xfrm>
          <a:prstGeom prst="roundRect">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如何将纹理映射到指定坐标上？</a:t>
            </a:r>
            <a:endParaRPr lang="zh-CN" altLang="en-US" sz="2400" b="1" dirty="0">
              <a:solidFill>
                <a:schemeClr val="tx1"/>
              </a:solidFill>
            </a:endParaRPr>
          </a:p>
        </p:txBody>
      </p:sp>
      <p:sp>
        <p:nvSpPr>
          <p:cNvPr id="7"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8</a:t>
            </a:r>
            <a:endParaRPr lang="en-US" altLang="zh-CN" sz="1000" b="0" dirty="0">
              <a:solidFill>
                <a:schemeClr val="bg1"/>
              </a:solidFill>
              <a:ea typeface="宋体" panose="02010600030101010101" pitchFamily="2" charset="-122"/>
            </a:endParaRPr>
          </a:p>
        </p:txBody>
      </p:sp>
    </p:spTree>
    <p:extLst>
      <p:ext uri="{BB962C8B-B14F-4D97-AF65-F5344CB8AC3E}">
        <p14:creationId xmlns:p14="http://schemas.microsoft.com/office/powerpoint/2010/main" val="65798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5D956B5-77C6-4124-AB75-0EBE8843F551}" type="slidenum">
              <a:rPr lang="en-US" altLang="zh-CN"/>
              <a:pPr/>
              <a:t>5</a:t>
            </a:fld>
            <a:endParaRPr lang="en-US" altLang="zh-CN"/>
          </a:p>
        </p:txBody>
      </p:sp>
      <p:sp>
        <p:nvSpPr>
          <p:cNvPr id="768002" name="Rectangle 2"/>
          <p:cNvSpPr>
            <a:spLocks noGrp="1" noChangeArrowheads="1"/>
          </p:cNvSpPr>
          <p:nvPr>
            <p:ph type="title"/>
          </p:nvPr>
        </p:nvSpPr>
        <p:spPr/>
        <p:txBody>
          <a:bodyPr/>
          <a:lstStyle/>
          <a:p>
            <a:r>
              <a:rPr lang="zh-CN" altLang="en-US" dirty="0" smtClean="0"/>
              <a:t>什么是纹理</a:t>
            </a:r>
            <a:endParaRPr lang="zh-CN" altLang="en-US" dirty="0"/>
          </a:p>
        </p:txBody>
      </p:sp>
      <p:sp>
        <p:nvSpPr>
          <p:cNvPr id="768003" name="Rectangle 3"/>
          <p:cNvSpPr>
            <a:spLocks noGrp="1" noChangeArrowheads="1"/>
          </p:cNvSpPr>
          <p:nvPr>
            <p:ph type="body" idx="1"/>
          </p:nvPr>
        </p:nvSpPr>
        <p:spPr>
          <a:xfrm>
            <a:off x="130175" y="1382713"/>
            <a:ext cx="8874125" cy="2406327"/>
          </a:xfrm>
        </p:spPr>
        <p:txBody>
          <a:bodyPr/>
          <a:lstStyle/>
          <a:p>
            <a:r>
              <a:rPr lang="zh-CN" altLang="en-US" sz="2400" b="1" dirty="0" smtClean="0"/>
              <a:t>纹理</a:t>
            </a:r>
            <a:r>
              <a:rPr lang="zh-CN" altLang="en-US" sz="2400" dirty="0" smtClean="0"/>
              <a:t>在计算机图形学中是把存储在内存里的位图包裹到</a:t>
            </a:r>
            <a:r>
              <a:rPr lang="en-US" altLang="zh-CN" sz="2400" dirty="0" smtClean="0"/>
              <a:t>3D</a:t>
            </a:r>
            <a:r>
              <a:rPr lang="zh-CN" altLang="en-US" sz="2400" dirty="0" smtClean="0"/>
              <a:t>渲染物体的表面。纹理贴图给物体提供了丰富的细节，用简单的方式模拟出了复杂的外观。一个图像（纹理）被贴</a:t>
            </a:r>
            <a:r>
              <a:rPr lang="en-US" altLang="zh-CN" sz="2400" dirty="0" smtClean="0"/>
              <a:t>(</a:t>
            </a:r>
            <a:r>
              <a:rPr lang="zh-CN" altLang="en-US" sz="2400" dirty="0" smtClean="0"/>
              <a:t>映射</a:t>
            </a:r>
            <a:r>
              <a:rPr lang="en-US" altLang="zh-CN" sz="2400" dirty="0" smtClean="0"/>
              <a:t>)</a:t>
            </a:r>
            <a:r>
              <a:rPr lang="zh-CN" altLang="en-US" sz="2400" dirty="0" smtClean="0"/>
              <a:t>到场景中的一个简单形体上，就像印花贴到一个平面上一样。</a:t>
            </a:r>
            <a:endParaRPr lang="zh-CN" altLang="en-US" sz="2400" dirty="0"/>
          </a:p>
        </p:txBody>
      </p:sp>
      <p:pic>
        <p:nvPicPr>
          <p:cNvPr id="1027" name="Picture 3"/>
          <p:cNvPicPr>
            <a:picLocks noChangeAspect="1" noChangeArrowheads="1"/>
          </p:cNvPicPr>
          <p:nvPr/>
        </p:nvPicPr>
        <p:blipFill>
          <a:blip r:embed="rId2" cstate="print"/>
          <a:srcRect/>
          <a:stretch>
            <a:fillRect/>
          </a:stretch>
        </p:blipFill>
        <p:spPr bwMode="auto">
          <a:xfrm>
            <a:off x="1907704" y="2924944"/>
            <a:ext cx="4752528" cy="35842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a:t>
            </a:r>
            <a:r>
              <a:rPr lang="zh-CN" altLang="en-US" dirty="0"/>
              <a:t>坐标</a:t>
            </a:r>
          </a:p>
        </p:txBody>
      </p:sp>
      <p:grpSp>
        <p:nvGrpSpPr>
          <p:cNvPr id="21" name="组合 20"/>
          <p:cNvGrpSpPr>
            <a:grpSpLocks/>
          </p:cNvGrpSpPr>
          <p:nvPr/>
        </p:nvGrpSpPr>
        <p:grpSpPr bwMode="auto">
          <a:xfrm>
            <a:off x="2195736" y="1412776"/>
            <a:ext cx="3720688" cy="3262982"/>
            <a:chOff x="0" y="0"/>
            <a:chExt cx="51860" cy="44521"/>
          </a:xfrm>
        </p:grpSpPr>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9" y="4715"/>
              <a:ext cx="33975" cy="33975"/>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接箭头连接符 24"/>
            <p:cNvCxnSpPr>
              <a:cxnSpLocks noChangeShapeType="1"/>
            </p:cNvCxnSpPr>
            <p:nvPr/>
          </p:nvCxnSpPr>
          <p:spPr bwMode="auto">
            <a:xfrm>
              <a:off x="3712" y="4715"/>
              <a:ext cx="43558" cy="66"/>
            </a:xfrm>
            <a:prstGeom prst="straightConnector1">
              <a:avLst/>
            </a:prstGeom>
            <a:noFill/>
            <a:ln w="2857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27" name="直接箭头连接符 26"/>
            <p:cNvCxnSpPr>
              <a:cxnSpLocks noChangeShapeType="1"/>
            </p:cNvCxnSpPr>
            <p:nvPr/>
          </p:nvCxnSpPr>
          <p:spPr bwMode="auto">
            <a:xfrm>
              <a:off x="6809" y="1166"/>
              <a:ext cx="0" cy="43355"/>
            </a:xfrm>
            <a:prstGeom prst="straightConnector1">
              <a:avLst/>
            </a:prstGeom>
            <a:noFill/>
            <a:ln w="2857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30" name="矩形 29"/>
            <p:cNvSpPr>
              <a:spLocks noChangeArrowheads="1"/>
            </p:cNvSpPr>
            <p:nvPr/>
          </p:nvSpPr>
          <p:spPr bwMode="auto">
            <a:xfrm>
              <a:off x="323" y="199"/>
              <a:ext cx="19209" cy="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0, 0</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1" name="矩形 30"/>
            <p:cNvSpPr>
              <a:spLocks noChangeArrowheads="1"/>
            </p:cNvSpPr>
            <p:nvPr/>
          </p:nvSpPr>
          <p:spPr bwMode="auto">
            <a:xfrm>
              <a:off x="29992" y="0"/>
              <a:ext cx="21868" cy="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1, 0</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2" name="矩形 31"/>
            <p:cNvSpPr>
              <a:spLocks noChangeArrowheads="1"/>
            </p:cNvSpPr>
            <p:nvPr/>
          </p:nvSpPr>
          <p:spPr bwMode="auto">
            <a:xfrm>
              <a:off x="0" y="37900"/>
              <a:ext cx="19532" cy="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0, 1</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3" name="矩形 32"/>
            <p:cNvSpPr>
              <a:spLocks noChangeArrowheads="1"/>
            </p:cNvSpPr>
            <p:nvPr/>
          </p:nvSpPr>
          <p:spPr bwMode="auto">
            <a:xfrm>
              <a:off x="29992" y="37900"/>
              <a:ext cx="20251" cy="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91440" tIns="45720" rIns="91440" bIns="45720" anchor="ctr" anchorCtr="0" upright="1">
              <a:noAutofit/>
            </a:bodyPr>
            <a:lstStyle/>
            <a:p>
              <a:pPr indent="254000" algn="ctr">
                <a:spcAft>
                  <a:spcPts val="0"/>
                </a:spcAft>
              </a:pP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1, 1</a:t>
              </a:r>
              <a:r>
                <a:rPr lang="zh-CN" sz="1600" kern="12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34" name="矩形 33"/>
          <p:cNvSpPr/>
          <p:nvPr/>
        </p:nvSpPr>
        <p:spPr>
          <a:xfrm>
            <a:off x="827584" y="4869160"/>
            <a:ext cx="6624736" cy="1728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solidFill>
                  <a:srgbClr val="000000"/>
                </a:solidFill>
              </a:rPr>
              <a:t>纹理坐标</a:t>
            </a:r>
            <a:r>
              <a:rPr lang="zh-CN" altLang="en-US" sz="2000" dirty="0">
                <a:solidFill>
                  <a:srgbClr val="000000"/>
                </a:solidFill>
              </a:rPr>
              <a:t>是由水平方向的</a:t>
            </a:r>
            <a:r>
              <a:rPr lang="en-US" altLang="zh-CN" sz="2000" dirty="0">
                <a:solidFill>
                  <a:srgbClr val="000000"/>
                </a:solidFill>
              </a:rPr>
              <a:t>u</a:t>
            </a:r>
            <a:r>
              <a:rPr lang="zh-CN" altLang="en-US" sz="2000" dirty="0">
                <a:solidFill>
                  <a:srgbClr val="000000"/>
                </a:solidFill>
              </a:rPr>
              <a:t>轴和垂直的</a:t>
            </a:r>
            <a:r>
              <a:rPr lang="en-US" altLang="zh-CN" sz="2000" dirty="0">
                <a:solidFill>
                  <a:srgbClr val="000000"/>
                </a:solidFill>
              </a:rPr>
              <a:t>v</a:t>
            </a:r>
            <a:r>
              <a:rPr lang="zh-CN" altLang="en-US" sz="2000" dirty="0">
                <a:solidFill>
                  <a:srgbClr val="000000"/>
                </a:solidFill>
              </a:rPr>
              <a:t>轴构成。为了能够处理不同尺寸的纹理，</a:t>
            </a:r>
            <a:r>
              <a:rPr lang="en-US" altLang="zh-CN" sz="2000" dirty="0">
                <a:solidFill>
                  <a:srgbClr val="000000"/>
                </a:solidFill>
              </a:rPr>
              <a:t>D3D</a:t>
            </a:r>
            <a:r>
              <a:rPr lang="zh-CN" altLang="en-US" sz="2000" dirty="0">
                <a:solidFill>
                  <a:srgbClr val="000000"/>
                </a:solidFill>
              </a:rPr>
              <a:t>将纹理坐标进行了规范化处理，使之限定在</a:t>
            </a:r>
            <a:r>
              <a:rPr lang="en-US" altLang="zh-CN" sz="2000" b="1" dirty="0">
                <a:solidFill>
                  <a:srgbClr val="000000"/>
                </a:solidFill>
              </a:rPr>
              <a:t>[0, 1]</a:t>
            </a:r>
            <a:r>
              <a:rPr lang="zh-CN" altLang="en-US" sz="2000" dirty="0">
                <a:solidFill>
                  <a:srgbClr val="000000"/>
                </a:solidFill>
              </a:rPr>
              <a:t>之间</a:t>
            </a:r>
          </a:p>
        </p:txBody>
      </p:sp>
    </p:spTree>
    <p:extLst>
      <p:ext uri="{BB962C8B-B14F-4D97-AF65-F5344CB8AC3E}">
        <p14:creationId xmlns:p14="http://schemas.microsoft.com/office/powerpoint/2010/main" val="686985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7A74EF2-26A6-449A-BFC2-8FA83E1567A0}" type="slidenum">
              <a:rPr lang="en-US" altLang="zh-CN"/>
              <a:pPr/>
              <a:t>7</a:t>
            </a:fld>
            <a:endParaRPr lang="en-US" altLang="zh-CN"/>
          </a:p>
        </p:txBody>
      </p:sp>
      <p:sp>
        <p:nvSpPr>
          <p:cNvPr id="772098" name="Rectangle 2"/>
          <p:cNvSpPr>
            <a:spLocks noGrp="1" noChangeArrowheads="1"/>
          </p:cNvSpPr>
          <p:nvPr>
            <p:ph type="title"/>
          </p:nvPr>
        </p:nvSpPr>
        <p:spPr/>
        <p:txBody>
          <a:bodyPr/>
          <a:lstStyle/>
          <a:p>
            <a:r>
              <a:rPr lang="zh-CN" altLang="en-US" dirty="0" smtClean="0"/>
              <a:t>纹理坐标</a:t>
            </a:r>
            <a:endParaRPr lang="zh-CN" altLang="en-US" dirty="0"/>
          </a:p>
        </p:txBody>
      </p:sp>
      <p:sp>
        <p:nvSpPr>
          <p:cNvPr id="772099" name="Rectangle 3"/>
          <p:cNvSpPr>
            <a:spLocks noGrp="1" noChangeArrowheads="1"/>
          </p:cNvSpPr>
          <p:nvPr>
            <p:ph type="body" idx="1"/>
          </p:nvPr>
        </p:nvSpPr>
        <p:spPr>
          <a:xfrm>
            <a:off x="130175" y="1406525"/>
            <a:ext cx="8874125" cy="1230387"/>
          </a:xfrm>
        </p:spPr>
        <p:txBody>
          <a:bodyPr/>
          <a:lstStyle/>
          <a:p>
            <a:r>
              <a:rPr lang="zh-CN" altLang="en-US" sz="3300" dirty="0" smtClean="0"/>
              <a:t>对每一个三角形，都可以在纹理上找到相应的三角形</a:t>
            </a:r>
            <a:endParaRPr lang="en-US" altLang="zh-CN" sz="3300" dirty="0" smtClean="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b="12903"/>
          <a:stretch>
            <a:fillRect/>
          </a:stretch>
        </p:blipFill>
        <p:spPr bwMode="auto">
          <a:xfrm>
            <a:off x="395536" y="2852936"/>
            <a:ext cx="800268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7A74EF2-26A6-449A-BFC2-8FA83E1567A0}" type="slidenum">
              <a:rPr lang="en-US" altLang="zh-CN"/>
              <a:pPr/>
              <a:t>8</a:t>
            </a:fld>
            <a:endParaRPr lang="en-US" altLang="zh-CN"/>
          </a:p>
        </p:txBody>
      </p:sp>
      <p:sp>
        <p:nvSpPr>
          <p:cNvPr id="772098" name="Rectangle 2"/>
          <p:cNvSpPr>
            <a:spLocks noGrp="1" noChangeArrowheads="1"/>
          </p:cNvSpPr>
          <p:nvPr>
            <p:ph type="title"/>
          </p:nvPr>
        </p:nvSpPr>
        <p:spPr/>
        <p:txBody>
          <a:bodyPr/>
          <a:lstStyle/>
          <a:p>
            <a:r>
              <a:rPr lang="zh-CN" altLang="en-US" dirty="0" smtClean="0"/>
              <a:t>纹理坐标</a:t>
            </a:r>
            <a:endParaRPr lang="zh-CN" altLang="en-US" dirty="0"/>
          </a:p>
        </p:txBody>
      </p:sp>
      <p:sp>
        <p:nvSpPr>
          <p:cNvPr id="772099" name="Rectangle 3"/>
          <p:cNvSpPr>
            <a:spLocks noGrp="1" noChangeArrowheads="1"/>
          </p:cNvSpPr>
          <p:nvPr>
            <p:ph type="body" idx="1"/>
          </p:nvPr>
        </p:nvSpPr>
        <p:spPr>
          <a:xfrm>
            <a:off x="130175" y="1406525"/>
            <a:ext cx="8874125" cy="4542755"/>
          </a:xfrm>
        </p:spPr>
        <p:txBody>
          <a:bodyPr/>
          <a:lstStyle/>
          <a:p>
            <a:r>
              <a:rPr lang="zh-CN" altLang="zh-CN" sz="2800" dirty="0" smtClean="0"/>
              <a:t>因此，在顶点结构中加入用以在纹理上进行定位的纹理坐标来实现纹理映射：</a:t>
            </a:r>
            <a:endParaRPr lang="en-US" altLang="zh-CN" sz="2800" dirty="0" smtClean="0"/>
          </a:p>
          <a:p>
            <a:pPr lvl="1">
              <a:buNone/>
            </a:pPr>
            <a:r>
              <a:rPr lang="en-US" altLang="zh-CN" sz="2400" dirty="0" err="1" smtClean="0"/>
              <a:t>struct</a:t>
            </a:r>
            <a:r>
              <a:rPr lang="en-US" altLang="zh-CN" sz="2400" dirty="0" smtClean="0"/>
              <a:t> Vertex</a:t>
            </a:r>
          </a:p>
          <a:p>
            <a:pPr lvl="1">
              <a:buNone/>
            </a:pPr>
            <a:r>
              <a:rPr lang="en-US" altLang="zh-CN" sz="2400" dirty="0" smtClean="0"/>
              <a:t>{</a:t>
            </a:r>
          </a:p>
          <a:p>
            <a:pPr lvl="1">
              <a:buNone/>
            </a:pPr>
            <a:r>
              <a:rPr lang="en-US" altLang="zh-CN" sz="2400" dirty="0" smtClean="0"/>
              <a:t>    XMFLOAT3 Pos;</a:t>
            </a:r>
          </a:p>
          <a:p>
            <a:pPr lvl="1">
              <a:buNone/>
            </a:pPr>
            <a:r>
              <a:rPr lang="en-US" altLang="zh-CN" sz="2400" dirty="0" smtClean="0"/>
              <a:t>    XMFLOAT2 Tex;</a:t>
            </a:r>
          </a:p>
          <a:p>
            <a:pPr lvl="1">
              <a:buNone/>
            </a:pPr>
            <a:r>
              <a:rPr lang="en-US" altLang="zh-CN" sz="2400" dirty="0" smtClean="0"/>
              <a:t>};</a:t>
            </a:r>
          </a:p>
          <a:p>
            <a:r>
              <a:rPr lang="en-US" altLang="zh-CN" dirty="0" smtClean="0"/>
              <a:t>Tex</a:t>
            </a:r>
            <a:r>
              <a:rPr lang="zh-CN" altLang="zh-CN" dirty="0" smtClean="0"/>
              <a:t>用来存储顶点的纹理坐标信息，它对应的</a:t>
            </a:r>
            <a:r>
              <a:rPr lang="en-US" altLang="zh-CN" dirty="0" smtClean="0"/>
              <a:t>DXGI_FORMAT</a:t>
            </a:r>
            <a:r>
              <a:rPr lang="zh-CN" altLang="zh-CN" dirty="0" smtClean="0"/>
              <a:t>为</a:t>
            </a:r>
            <a:r>
              <a:rPr lang="en-US" altLang="zh-CN" dirty="0" smtClean="0"/>
              <a:t>DXGI_FORMAT_R32G32_FLOAT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如何进行纹理映射</a:t>
            </a:r>
            <a:endParaRPr lang="zh-CN" altLang="en-US" dirty="0"/>
          </a:p>
        </p:txBody>
      </p:sp>
      <p:cxnSp>
        <p:nvCxnSpPr>
          <p:cNvPr id="13" name="直接连接符 12"/>
          <p:cNvCxnSpPr/>
          <p:nvPr/>
        </p:nvCxnSpPr>
        <p:spPr>
          <a:xfrm>
            <a:off x="2555776" y="2780928"/>
            <a:ext cx="1584176"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555776" y="2420888"/>
            <a:ext cx="144016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95936" y="2420888"/>
            <a:ext cx="1512168"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139952" y="2708920"/>
            <a:ext cx="1368152"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555776" y="2780928"/>
            <a:ext cx="432048"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139952" y="3501008"/>
            <a:ext cx="0" cy="17281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87824" y="4221088"/>
            <a:ext cx="1152128" cy="1008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148064" y="2708920"/>
            <a:ext cx="360040"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4139952" y="4149080"/>
            <a:ext cx="1008112" cy="1080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364088" y="2780928"/>
            <a:ext cx="1368152"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64088" y="3573016"/>
            <a:ext cx="0" cy="17281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372198" y="3195287"/>
            <a:ext cx="360040"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5364086" y="4635447"/>
            <a:ext cx="1008112" cy="1080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5364087" y="2780928"/>
            <a:ext cx="1368152" cy="2520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5364084" y="3195287"/>
            <a:ext cx="1368153" cy="2520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2123726" y="5787575"/>
            <a:ext cx="4248472" cy="83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800" b="1" dirty="0" smtClean="0">
                <a:solidFill>
                  <a:srgbClr val="000000"/>
                </a:solidFill>
              </a:rPr>
              <a:t>1</a:t>
            </a:r>
            <a:r>
              <a:rPr lang="zh-CN" altLang="en-US" sz="2800" b="1" dirty="0" smtClean="0">
                <a:solidFill>
                  <a:srgbClr val="000000"/>
                </a:solidFill>
              </a:rPr>
              <a:t>个立方体</a:t>
            </a:r>
            <a:r>
              <a:rPr lang="en-US" altLang="zh-CN" sz="2800" b="1" dirty="0" smtClean="0">
                <a:solidFill>
                  <a:srgbClr val="000000"/>
                </a:solidFill>
              </a:rPr>
              <a:t>=12</a:t>
            </a:r>
            <a:r>
              <a:rPr lang="zh-CN" altLang="en-US" sz="2800" b="1" dirty="0" smtClean="0">
                <a:solidFill>
                  <a:srgbClr val="000000"/>
                </a:solidFill>
              </a:rPr>
              <a:t>个三角形</a:t>
            </a:r>
            <a:endParaRPr lang="zh-CN" altLang="en-US" sz="2800" dirty="0">
              <a:solidFill>
                <a:srgbClr val="000000"/>
              </a:solidFill>
            </a:endParaRPr>
          </a:p>
        </p:txBody>
      </p:sp>
      <p:cxnSp>
        <p:nvCxnSpPr>
          <p:cNvPr id="62" name="直接连接符 61"/>
          <p:cNvCxnSpPr/>
          <p:nvPr/>
        </p:nvCxnSpPr>
        <p:spPr>
          <a:xfrm>
            <a:off x="1059327" y="2946338"/>
            <a:ext cx="1584176"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9327" y="2946338"/>
            <a:ext cx="432048"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743317" y="3843359"/>
            <a:ext cx="0" cy="17281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91189" y="4563439"/>
            <a:ext cx="1152128" cy="1008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491375" y="3666418"/>
            <a:ext cx="1145225" cy="720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1591189" y="3843358"/>
            <a:ext cx="1152126" cy="7065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1438019">
            <a:off x="2574860" y="1748731"/>
            <a:ext cx="1690024" cy="888972"/>
          </a:xfrm>
          <a:prstGeom prst="triangle">
            <a:avLst>
              <a:gd name="adj" fmla="val 6643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rot="19753006">
            <a:off x="3873545" y="1617571"/>
            <a:ext cx="1540926" cy="956122"/>
          </a:xfrm>
          <a:prstGeom prst="triangle">
            <a:avLst>
              <a:gd name="adj" fmla="val 268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863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95" grpId="0" animBg="1"/>
      <p:bldP spid="9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11646</TotalTime>
  <Words>625</Words>
  <Application>Microsoft Office PowerPoint</Application>
  <PresentationFormat>全屏显示(4:3)</PresentationFormat>
  <Paragraphs>90</Paragraphs>
  <Slides>19</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Arial</vt:lpstr>
      <vt:lpstr>Calibri</vt:lpstr>
      <vt:lpstr>Times New Roman</vt:lpstr>
      <vt:lpstr>Verdana</vt:lpstr>
      <vt:lpstr>Office 主题</vt:lpstr>
      <vt:lpstr>DirectX 图形程序设计    第八章 纹理的基础知识</vt:lpstr>
      <vt:lpstr>本节目标-绘制木箱子</vt:lpstr>
      <vt:lpstr>绘制木箱子的实质-纹理</vt:lpstr>
      <vt:lpstr>纹理的示例</vt:lpstr>
      <vt:lpstr>什么是纹理</vt:lpstr>
      <vt:lpstr>纹理坐标</vt:lpstr>
      <vt:lpstr>纹理坐标</vt:lpstr>
      <vt:lpstr>纹理坐标</vt:lpstr>
      <vt:lpstr>如何进行纹理映射</vt:lpstr>
      <vt:lpstr>如何进行纹理映射</vt:lpstr>
      <vt:lpstr>如何进行纹理映射</vt:lpstr>
      <vt:lpstr>如何进行纹理映射</vt:lpstr>
      <vt:lpstr>如何进行纹理映射</vt:lpstr>
      <vt:lpstr>2 纹理过滤器</vt:lpstr>
      <vt:lpstr>3  纹理寻址模式</vt:lpstr>
      <vt:lpstr>3  纹理寻址模式</vt:lpstr>
      <vt:lpstr>3  纹理寻址模式</vt:lpstr>
      <vt:lpstr>3  纹理寻址模式</vt:lpstr>
      <vt:lpstr>3  纹理寻址模式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zengjun</dc:creator>
  <cp:lastModifiedBy>J Z</cp:lastModifiedBy>
  <cp:revision>1115</cp:revision>
  <dcterms:created xsi:type="dcterms:W3CDTF">2013-10-23T14:40:02Z</dcterms:created>
  <dcterms:modified xsi:type="dcterms:W3CDTF">2018-12-19T07:21:40Z</dcterms:modified>
</cp:coreProperties>
</file>