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9"/>
  </p:notesMasterIdLst>
  <p:handoutMasterIdLst>
    <p:handoutMasterId r:id="rId40"/>
  </p:handoutMasterIdLst>
  <p:sldIdLst>
    <p:sldId id="323" r:id="rId2"/>
    <p:sldId id="346" r:id="rId3"/>
    <p:sldId id="377" r:id="rId4"/>
    <p:sldId id="378" r:id="rId5"/>
    <p:sldId id="379" r:id="rId6"/>
    <p:sldId id="374" r:id="rId7"/>
    <p:sldId id="37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7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43" r:id="rId37"/>
    <p:sldId id="326" r:id="rId3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33CC"/>
    <a:srgbClr val="008000"/>
    <a:srgbClr val="FF3300"/>
    <a:srgbClr val="6666FF"/>
    <a:srgbClr val="BC5EBE"/>
    <a:srgbClr val="6C9D5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80028" autoAdjust="0"/>
  </p:normalViewPr>
  <p:slideViewPr>
    <p:cSldViewPr>
      <p:cViewPr varScale="1">
        <p:scale>
          <a:sx n="99" d="100"/>
          <a:sy n="99" d="100"/>
        </p:scale>
        <p:origin x="108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E34BD29-E3B8-4722-A0D5-BE631F747DFE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/>
            </a:lvl1pPr>
          </a:lstStyle>
          <a:p>
            <a:fld id="{629DCBD6-DB99-4B1D-A653-8F3954776D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242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宋体" panose="02010600030101010101" pitchFamily="2" charset="-122"/>
              </a:defRPr>
            </a:lvl1pPr>
          </a:lstStyle>
          <a:p>
            <a:fld id="{C4B46561-06C7-403D-94A0-29D1A91BC9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455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 smtClean="0">
                <a:solidFill>
                  <a:srgbClr val="180018"/>
                </a:solidFill>
                <a:latin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 smtClean="0"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A45B39E4-3FC4-4AD5-9D60-FC50B1592A7A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</p:spTree>
    <p:extLst>
      <p:ext uri="{BB962C8B-B14F-4D97-AF65-F5344CB8AC3E}">
        <p14:creationId xmlns:p14="http://schemas.microsoft.com/office/powerpoint/2010/main" val="216618053"/>
      </p:ext>
    </p:extLst>
  </p:cSld>
  <p:clrMapOvr>
    <a:masterClrMapping/>
  </p:clrMapOvr>
  <p:transition advTm="6900">
    <p:cut thruBlk="1"/>
    <p:sndAc>
      <p:stSnd>
        <p:snd r:embed="rId1" name="camera.wav"/>
      </p:stSnd>
    </p:sndAc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88264C-C9FB-421D-A004-67CB8412E66A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80C083-85D2-4310-8E53-2CFD8655C2B2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21708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981075"/>
            <a:ext cx="87137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2"/>
            <a:r>
              <a:rPr lang="en-GB" altLang="zh-CN" smtClean="0"/>
              <a:t>Second level</a:t>
            </a:r>
          </a:p>
          <a:p>
            <a:pPr lvl="3"/>
            <a:r>
              <a:rPr lang="en-GB" altLang="zh-CN" smtClean="0"/>
              <a:t>Third level</a:t>
            </a:r>
          </a:p>
          <a:p>
            <a:pPr lvl="4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426B066E-A4A7-46E9-9EBD-F05CFAAC9B65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fld id="{5B5FBAA8-A9DC-4344-9C61-2BDD63ABB9DD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ransition advTm="6900">
    <p:cut thruBlk="1"/>
    <p:sndAc>
      <p:stSnd>
        <p:snd r:embed="rId4" name="camera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+mn-cs"/>
        </a:defRPr>
      </a:lvl2pPr>
      <a:lvl3pPr marL="4016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6302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858838" indent="-173038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audio" Target="../media/audio1.wav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audio" Target="../media/audio2.wav"/><Relationship Id="rId21" Type="http://schemas.openxmlformats.org/officeDocument/2006/relationships/image" Target="../media/image12.w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e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audio" Target="../media/audio1.wav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audio" Target="../media/audio1.wav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audio" Target="../media/audio1.wav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>
                <a:solidFill>
                  <a:srgbClr val="660033"/>
                </a:solidFill>
              </a:rPr>
              <a:t>Lecture </a:t>
            </a:r>
            <a:r>
              <a:rPr lang="en-US" altLang="zh-CN" sz="4800" b="1" dirty="0" smtClean="0">
                <a:solidFill>
                  <a:srgbClr val="660033"/>
                </a:solidFill>
              </a:rPr>
              <a:t>12: </a:t>
            </a:r>
            <a:r>
              <a:rPr lang="en-US" altLang="zh-CN" sz="4800" b="1" dirty="0">
                <a:solidFill>
                  <a:srgbClr val="660033"/>
                </a:solidFill>
              </a:rPr>
              <a:t>Message Authentication</a:t>
            </a:r>
            <a:endParaRPr lang="zh-CN" altLang="en-US" sz="4800" b="1" dirty="0">
              <a:solidFill>
                <a:srgbClr val="660033"/>
              </a:solidFill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An Introduction to</a:t>
            </a:r>
            <a:r>
              <a:rPr lang="en-US" altLang="zh-CN" sz="3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br>
              <a:rPr lang="en-US" altLang="zh-CN" sz="3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</a:br>
            <a:r>
              <a:rPr lang="en-US" altLang="zh-CN" sz="3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微软雅黑" pitchFamily="34" charset="-122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3563888" y="4581128"/>
            <a:ext cx="4896099" cy="158417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sz="3200" b="1" kern="1200" smtClean="0">
                <a:solidFill>
                  <a:srgbClr val="180018"/>
                </a:solidFill>
                <a:latin typeface="Arial" charset="0"/>
                <a:ea typeface="+mn-ea"/>
                <a:cs typeface="+mn-cs"/>
              </a:defRPr>
            </a:lvl1pPr>
            <a:lvl2pPr marL="173038" indent="-1730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4016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6302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858838" indent="-173038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3A2D22BA-D2DF-44A0-A02B-86A64A75FF15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10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068A8D7-4101-4FDA-BE06-89395DB7BA71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02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1.Review of Security Services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1403350" y="1273175"/>
            <a:ext cx="65230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SOLUTIONS</a:t>
            </a: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</a:t>
            </a: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THESE CONCERNS</a:t>
            </a: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4291013" y="2443163"/>
            <a:ext cx="24086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Disclosure</a:t>
            </a:r>
          </a:p>
          <a:p>
            <a:pPr eaLnBrk="1" hangingPunct="1"/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Traffic analysis</a:t>
            </a: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4341534" y="4889926"/>
            <a:ext cx="19944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Masquerade</a:t>
            </a:r>
          </a:p>
          <a:p>
            <a:pPr eaLnBrk="1" hangingPunct="1"/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Modification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4367213" y="385286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Repudiation</a:t>
            </a:r>
          </a:p>
        </p:txBody>
      </p:sp>
      <p:sp>
        <p:nvSpPr>
          <p:cNvPr id="310279" name="AutoShape 7"/>
          <p:cNvSpPr>
            <a:spLocks noChangeArrowheads="1"/>
          </p:cNvSpPr>
          <p:nvPr/>
        </p:nvSpPr>
        <p:spPr bwMode="auto">
          <a:xfrm>
            <a:off x="1547813" y="2417763"/>
            <a:ext cx="2743200" cy="838200"/>
          </a:xfrm>
          <a:prstGeom prst="homePlate">
            <a:avLst>
              <a:gd name="adj" fmla="val 81818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Message</a:t>
            </a:r>
          </a:p>
          <a:p>
            <a:pPr algn="ctr" eaLnBrk="1" hangingPunct="1"/>
            <a:r>
              <a:rPr lang="en-US" altLang="zh-CN" sz="24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confidentiality</a:t>
            </a:r>
          </a:p>
        </p:txBody>
      </p:sp>
      <p:sp>
        <p:nvSpPr>
          <p:cNvPr id="310280" name="AutoShape 8"/>
          <p:cNvSpPr>
            <a:spLocks noChangeArrowheads="1"/>
          </p:cNvSpPr>
          <p:nvPr/>
        </p:nvSpPr>
        <p:spPr bwMode="auto">
          <a:xfrm>
            <a:off x="1547813" y="4886325"/>
            <a:ext cx="2743200" cy="838200"/>
          </a:xfrm>
          <a:prstGeom prst="homePlate">
            <a:avLst>
              <a:gd name="adj" fmla="val 81818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Message</a:t>
            </a:r>
          </a:p>
          <a:p>
            <a:pPr algn="ctr" eaLnBrk="1" hangingPunct="1"/>
            <a:r>
              <a:rPr lang="en-US" altLang="zh-CN" sz="24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authentication</a:t>
            </a:r>
          </a:p>
        </p:txBody>
      </p:sp>
      <p:sp>
        <p:nvSpPr>
          <p:cNvPr id="310281" name="AutoShape 9"/>
          <p:cNvSpPr>
            <a:spLocks noChangeArrowheads="1"/>
          </p:cNvSpPr>
          <p:nvPr/>
        </p:nvSpPr>
        <p:spPr bwMode="auto">
          <a:xfrm>
            <a:off x="1547813" y="3675063"/>
            <a:ext cx="2743200" cy="838200"/>
          </a:xfrm>
          <a:prstGeom prst="homePlate">
            <a:avLst>
              <a:gd name="adj" fmla="val 81818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Digital</a:t>
            </a:r>
          </a:p>
          <a:p>
            <a:pPr algn="ctr" eaLnBrk="1" hangingPunct="1"/>
            <a:r>
              <a:rPr lang="en-US" altLang="zh-CN" sz="24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signature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autoUpdateAnimBg="0"/>
      <p:bldP spid="310276" grpId="0" autoUpdateAnimBg="0"/>
      <p:bldP spid="310277" grpId="0" autoUpdateAnimBg="0"/>
      <p:bldP spid="310278" grpId="0" autoUpdateAnimBg="0"/>
      <p:bldP spid="310279" grpId="0" animBg="1" autoUpdateAnimBg="0"/>
      <p:bldP spid="310280" grpId="0" animBg="1" autoUpdateAnimBg="0"/>
      <p:bldP spid="31028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75478F05-D5F5-4A17-AC4D-CF9237D973F8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11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011CF6B-40E5-4DFA-A11C-5B0C74A25F83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12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1301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9465" name="AutoShape 7"/>
          <p:cNvSpPr>
            <a:spLocks noChangeArrowheads="1"/>
          </p:cNvSpPr>
          <p:nvPr/>
        </p:nvSpPr>
        <p:spPr bwMode="gray">
          <a:xfrm>
            <a:off x="2368550" y="4297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4.Cryptographic Hash Function</a:t>
            </a:r>
          </a:p>
        </p:txBody>
      </p:sp>
      <p:sp>
        <p:nvSpPr>
          <p:cNvPr id="19466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3.Message Authentication Code</a:t>
            </a:r>
          </a:p>
        </p:txBody>
      </p:sp>
      <p:sp>
        <p:nvSpPr>
          <p:cNvPr id="311305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2.Message Authentication</a:t>
            </a:r>
          </a:p>
        </p:txBody>
      </p:sp>
      <p:sp>
        <p:nvSpPr>
          <p:cNvPr id="19468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1.Review of Security Services</a:t>
            </a:r>
          </a:p>
        </p:txBody>
      </p:sp>
      <p:grpSp>
        <p:nvGrpSpPr>
          <p:cNvPr id="19469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1949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10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9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12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9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70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19486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7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17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89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19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91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71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19480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1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24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83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26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85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72" name="Group 32"/>
          <p:cNvGrpSpPr>
            <a:grpSpLocks/>
          </p:cNvGrpSpPr>
          <p:nvPr/>
        </p:nvGrpSpPr>
        <p:grpSpPr bwMode="auto">
          <a:xfrm>
            <a:off x="2044700" y="4373563"/>
            <a:ext cx="381000" cy="381000"/>
            <a:chOff x="2078" y="1680"/>
            <a:chExt cx="1615" cy="1615"/>
          </a:xfrm>
        </p:grpSpPr>
        <p:sp>
          <p:nvSpPr>
            <p:cNvPr id="19474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5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31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77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33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79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9473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49DDD42-11CE-43B4-8B52-CEF635E163FB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5C77444-C79B-45E3-942C-A9491CE3ABD3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232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2.Message Authentication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596900" y="2185988"/>
            <a:ext cx="81502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Message authentication 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is a procedure to verify that received messages come from the </a:t>
            </a:r>
            <a:r>
              <a:rPr lang="en-US" altLang="zh-CN" sz="24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alleged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声称的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source and have not been changed.</a:t>
            </a: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827088" y="5053013"/>
            <a:ext cx="741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Digital signature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is one of the message  authentication mechanisms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611188" y="1412875"/>
            <a:ext cx="1752600" cy="6096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Definition</a:t>
            </a:r>
          </a:p>
        </p:txBody>
      </p:sp>
      <p:sp>
        <p:nvSpPr>
          <p:cNvPr id="312326" name="AutoShape 6"/>
          <p:cNvSpPr>
            <a:spLocks noChangeArrowheads="1"/>
          </p:cNvSpPr>
          <p:nvPr/>
        </p:nvSpPr>
        <p:spPr bwMode="auto">
          <a:xfrm>
            <a:off x="2484438" y="3573463"/>
            <a:ext cx="3600450" cy="685800"/>
          </a:xfrm>
          <a:prstGeom prst="cloudCallout">
            <a:avLst>
              <a:gd name="adj1" fmla="val -49648"/>
              <a:gd name="adj2" fmla="val 142361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Examples?</a:t>
            </a:r>
            <a:endParaRPr kumimoji="1" lang="en-US" altLang="zh-CN" sz="2400">
              <a:solidFill>
                <a:srgbClr val="9900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autoUpdateAnimBg="0"/>
      <p:bldP spid="312324" grpId="0" autoUpdateAnimBg="0"/>
      <p:bldP spid="312325" grpId="0" animBg="1" autoUpdateAnimBg="0"/>
      <p:bldP spid="31232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51AD4D0F-619E-423E-82D3-1B1CF6A7A716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DAE1322-2D7F-46D5-92B5-0C6BFE9CAEB4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334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2.Message Authentication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7848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LEVELS OF MESSAGE AUTHENTICATION</a:t>
            </a: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648493" y="2044043"/>
            <a:ext cx="7631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 fundamental levels of message authentication </a:t>
            </a:r>
          </a:p>
          <a:p>
            <a:pPr eaLnBrk="1" hangingPunct="1"/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mechanisms are deployed(</a:t>
            </a:r>
            <a:r>
              <a:rPr lang="zh-CN" altLang="en-US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部署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):</a:t>
            </a: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1911350" y="3194050"/>
            <a:ext cx="402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Lower-level: Authenticator</a:t>
            </a:r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1911350" y="4899025"/>
            <a:ext cx="5718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Higher-level: Authentication protocols</a:t>
            </a:r>
          </a:p>
        </p:txBody>
      </p:sp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2216150" y="3616325"/>
            <a:ext cx="2811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Message encryption</a:t>
            </a:r>
          </a:p>
        </p:txBody>
      </p:sp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2216150" y="4075113"/>
            <a:ext cx="472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Message authentication code (MAC)</a:t>
            </a:r>
          </a:p>
        </p:txBody>
      </p:sp>
      <p:sp>
        <p:nvSpPr>
          <p:cNvPr id="313353" name="Text Box 9"/>
          <p:cNvSpPr txBox="1">
            <a:spLocks noChangeArrowheads="1"/>
          </p:cNvSpPr>
          <p:nvPr/>
        </p:nvSpPr>
        <p:spPr bwMode="auto">
          <a:xfrm>
            <a:off x="2216150" y="4489450"/>
            <a:ext cx="206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Hash function</a:t>
            </a:r>
          </a:p>
        </p:txBody>
      </p:sp>
      <p:sp>
        <p:nvSpPr>
          <p:cNvPr id="313354" name="Text Box 10"/>
          <p:cNvSpPr txBox="1">
            <a:spLocks noChangeArrowheads="1"/>
          </p:cNvSpPr>
          <p:nvPr/>
        </p:nvSpPr>
        <p:spPr bwMode="auto">
          <a:xfrm>
            <a:off x="2216150" y="5403850"/>
            <a:ext cx="5019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PGP( Pretty Good Privacy)</a:t>
            </a:r>
            <a:endParaRPr lang="zh-CN" altLang="en-US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13355" name="Text Box 11"/>
          <p:cNvSpPr txBox="1">
            <a:spLocks noChangeArrowheads="1"/>
          </p:cNvSpPr>
          <p:nvPr/>
        </p:nvSpPr>
        <p:spPr bwMode="auto">
          <a:xfrm>
            <a:off x="2216150" y="5778500"/>
            <a:ext cx="157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Kerberos</a:t>
            </a:r>
            <a:r>
              <a:rPr lang="en-US" altLang="zh-CN" sz="24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3356" name="AutoShape 12"/>
          <p:cNvSpPr>
            <a:spLocks noChangeArrowheads="1"/>
          </p:cNvSpPr>
          <p:nvPr/>
        </p:nvSpPr>
        <p:spPr bwMode="auto">
          <a:xfrm>
            <a:off x="539750" y="3798888"/>
            <a:ext cx="1676400" cy="8382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楷体_GB2312" pitchFamily="49" charset="-122"/>
              </a:rPr>
              <a:t>基础</a:t>
            </a:r>
          </a:p>
        </p:txBody>
      </p:sp>
      <p:sp>
        <p:nvSpPr>
          <p:cNvPr id="313357" name="AutoShape 13"/>
          <p:cNvSpPr>
            <a:spLocks noChangeArrowheads="1"/>
          </p:cNvSpPr>
          <p:nvPr/>
        </p:nvSpPr>
        <p:spPr bwMode="auto">
          <a:xfrm>
            <a:off x="539750" y="5322888"/>
            <a:ext cx="1676400" cy="8382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楷体_GB2312" pitchFamily="49" charset="-122"/>
              </a:rPr>
              <a:t>应用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autoUpdateAnimBg="0"/>
      <p:bldP spid="313348" grpId="0" autoUpdateAnimBg="0"/>
      <p:bldP spid="313349" grpId="0" autoUpdateAnimBg="0"/>
      <p:bldP spid="313350" grpId="0" autoUpdateAnimBg="0"/>
      <p:bldP spid="313351" grpId="0" autoUpdateAnimBg="0"/>
      <p:bldP spid="313352" grpId="0" autoUpdateAnimBg="0"/>
      <p:bldP spid="313353" grpId="0" autoUpdateAnimBg="0"/>
      <p:bldP spid="313354" grpId="0" autoUpdateAnimBg="0"/>
      <p:bldP spid="313355" grpId="0" autoUpdateAnimBg="0"/>
      <p:bldP spid="313356" grpId="0" animBg="1" autoUpdateAnimBg="0"/>
      <p:bldP spid="31335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6EF0FBE9-3ED4-475F-ABD7-9611909A44BC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26B13B0-072A-4BAE-89BF-647B240099F6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4370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dirty="0" smtClean="0">
                <a:ea typeface="宋体" pitchFamily="2" charset="-122"/>
              </a:rPr>
              <a:t>2.Message Authentication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195513" y="1052513"/>
            <a:ext cx="43894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MESSAGE ENCRYPTION</a:t>
            </a: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607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For 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symmetric encryptions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they provide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896938" y="2060575"/>
            <a:ext cx="213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Confidentiality</a:t>
            </a:r>
          </a:p>
        </p:txBody>
      </p:sp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1141413" y="2708275"/>
            <a:ext cx="2217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e.g. </a:t>
            </a:r>
            <a:r>
              <a:rPr lang="en-US" altLang="zh-CN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CBC mode</a:t>
            </a:r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900113" y="2384425"/>
            <a:ext cx="331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Message authentication,</a:t>
            </a:r>
          </a:p>
        </p:txBody>
      </p:sp>
      <p:pic>
        <p:nvPicPr>
          <p:cNvPr id="3143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98813"/>
            <a:ext cx="7561262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utoUpdateAnimBg="0"/>
      <p:bldP spid="314372" grpId="0" autoUpdateAnimBg="0"/>
      <p:bldP spid="314373" grpId="0" autoUpdateAnimBg="0"/>
      <p:bldP spid="314374" grpId="0" autoUpdateAnimBg="0"/>
      <p:bldP spid="31437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EFFEEE8-69A1-4D6D-BFD5-0B8BC01625DC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7FD4173-3707-4A7F-BCC3-FFA3283A3180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539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2.Message Authentication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984250" y="1822451"/>
            <a:ext cx="617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For 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Public-key encryptions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they provide: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755650" y="3983038"/>
            <a:ext cx="213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Confidentiality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755650" y="2459038"/>
            <a:ext cx="3360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Message Authentication,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984250" y="2843213"/>
            <a:ext cx="6683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sender encrypts the message using his/her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private key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which provides the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digital signature</a:t>
            </a: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984250" y="4367213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sender uses the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receiver’s public key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to encrypt the encrypted message again, which provides the confidentiality</a:t>
            </a:r>
          </a:p>
        </p:txBody>
      </p:sp>
      <p:sp>
        <p:nvSpPr>
          <p:cNvPr id="315400" name="AutoShape 8"/>
          <p:cNvSpPr>
            <a:spLocks noChangeArrowheads="1"/>
          </p:cNvSpPr>
          <p:nvPr/>
        </p:nvSpPr>
        <p:spPr bwMode="auto">
          <a:xfrm>
            <a:off x="323850" y="5445125"/>
            <a:ext cx="8532813" cy="862013"/>
          </a:xfrm>
          <a:prstGeom prst="cloudCallout">
            <a:avLst>
              <a:gd name="adj1" fmla="val -14727"/>
              <a:gd name="adj2" fmla="val 41162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How many encryption/decryption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Processes this algorithm has to exercises?</a:t>
            </a:r>
            <a:endParaRPr kumimoji="1" lang="zh-CN" altLang="en-US" sz="2400" dirty="0">
              <a:solidFill>
                <a:schemeClr val="accent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2163763" y="1271588"/>
            <a:ext cx="43894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MESSAGE ENCRYPTION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utoUpdateAnimBg="0"/>
      <p:bldP spid="315396" grpId="0" autoUpdateAnimBg="0"/>
      <p:bldP spid="315397" grpId="0" autoUpdateAnimBg="0"/>
      <p:bldP spid="315398" grpId="0" autoUpdateAnimBg="0"/>
      <p:bldP spid="315399" grpId="0" autoUpdateAnimBg="0"/>
      <p:bldP spid="315400" grpId="0" animBg="1" autoUpdateAnimBg="0"/>
      <p:bldP spid="3154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054788FC-0BCD-4F42-9AFA-D0A271E771D3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2CD30C1-406E-46EB-A209-0B37AA632838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641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6420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21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4585" name="AutoShape 7"/>
          <p:cNvSpPr>
            <a:spLocks noChangeArrowheads="1"/>
          </p:cNvSpPr>
          <p:nvPr/>
        </p:nvSpPr>
        <p:spPr bwMode="gray">
          <a:xfrm>
            <a:off x="2368550" y="4297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4.Cryptographic Hash Function</a:t>
            </a:r>
          </a:p>
        </p:txBody>
      </p:sp>
      <p:sp>
        <p:nvSpPr>
          <p:cNvPr id="316424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3.Message Authentication Code</a:t>
            </a:r>
          </a:p>
        </p:txBody>
      </p:sp>
      <p:sp>
        <p:nvSpPr>
          <p:cNvPr id="24587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2.Message Authentication</a:t>
            </a:r>
          </a:p>
        </p:txBody>
      </p:sp>
      <p:sp>
        <p:nvSpPr>
          <p:cNvPr id="24588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1.Review of Security Services</a:t>
            </a:r>
          </a:p>
        </p:txBody>
      </p:sp>
      <p:grpSp>
        <p:nvGrpSpPr>
          <p:cNvPr id="24589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246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30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61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32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61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590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24606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7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37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609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39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611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591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24600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1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44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603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46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605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592" name="Group 32"/>
          <p:cNvGrpSpPr>
            <a:grpSpLocks/>
          </p:cNvGrpSpPr>
          <p:nvPr/>
        </p:nvGrpSpPr>
        <p:grpSpPr bwMode="auto">
          <a:xfrm>
            <a:off x="2044700" y="4373563"/>
            <a:ext cx="381000" cy="381000"/>
            <a:chOff x="2078" y="1680"/>
            <a:chExt cx="1615" cy="1615"/>
          </a:xfrm>
        </p:grpSpPr>
        <p:sp>
          <p:nvSpPr>
            <p:cNvPr id="24594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5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51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597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53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599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24593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BB2999B-930F-4E87-95C1-6428F8FCA454}" type="slidenum">
              <a:rPr lang="en-US" altLang="zh-CN">
                <a:solidFill>
                  <a:srgbClr val="FFFFFF"/>
                </a:solidFill>
              </a:rPr>
              <a:pPr eaLnBrk="1" hangingPunct="1"/>
              <a:t>17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E07666A-7DCD-423C-A5BF-F7FCD753A69C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744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3.Message Authentication Code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1763713" y="1052513"/>
            <a:ext cx="5272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rgbClr val="0033CC"/>
                </a:solidFill>
                <a:ea typeface="宋体" panose="02010600030101010101" pitchFamily="2" charset="-122"/>
              </a:rPr>
              <a:t>Message Authentication Code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491749" y="1727200"/>
            <a:ext cx="84978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Why don’t we just generate a </a:t>
            </a:r>
            <a:r>
              <a:rPr lang="en-US" altLang="zh-CN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small fixed-size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block of data, which is known as message authentication code (MAC), and append it to the message?</a:t>
            </a: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776288" y="2706688"/>
            <a:ext cx="4767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and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share a </a:t>
            </a:r>
            <a:r>
              <a:rPr lang="en-US" altLang="zh-CN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common secret key</a:t>
            </a:r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776288" y="3068638"/>
            <a:ext cx="528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Suppose that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sends a message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to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1004888" y="3570288"/>
            <a:ext cx="60753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first calculates the MAC as a function of the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message and the key:</a:t>
            </a:r>
          </a:p>
        </p:txBody>
      </p:sp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1004888" y="4289425"/>
            <a:ext cx="4938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message plus MAC are sent to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1004888" y="4649788"/>
            <a:ext cx="65579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Once received the message,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performs the same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calculation to generate a new MAC:</a:t>
            </a:r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1004888" y="54419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if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3443288" y="5441950"/>
            <a:ext cx="372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message is authenticated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59263" y="3933825"/>
            <a:ext cx="1752600" cy="381000"/>
            <a:chOff x="3120" y="2304"/>
            <a:chExt cx="1104" cy="240"/>
          </a:xfrm>
        </p:grpSpPr>
        <p:sp>
          <p:nvSpPr>
            <p:cNvPr id="2071" name="Rectangle 13"/>
            <p:cNvSpPr>
              <a:spLocks noChangeArrowheads="1"/>
            </p:cNvSpPr>
            <p:nvPr/>
          </p:nvSpPr>
          <p:spPr bwMode="auto">
            <a:xfrm>
              <a:off x="3120" y="2304"/>
              <a:ext cx="110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990099"/>
                </a:solidFill>
              </a:endParaRPr>
            </a:p>
          </p:txBody>
        </p:sp>
        <p:graphicFrame>
          <p:nvGraphicFramePr>
            <p:cNvPr id="2052" name="Object 14"/>
            <p:cNvGraphicFramePr>
              <a:graphicFrameLocks noChangeAspect="1"/>
            </p:cNvGraphicFramePr>
            <p:nvPr/>
          </p:nvGraphicFramePr>
          <p:xfrm>
            <a:off x="3168" y="2304"/>
            <a:ext cx="100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Equation" r:id="rId4" imgW="977760" imgH="215640" progId="Equation.3">
                    <p:embed/>
                  </p:oleObj>
                </mc:Choice>
                <mc:Fallback>
                  <p:oleObj name="Equation" r:id="rId4" imgW="97776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304"/>
                          <a:ext cx="1008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907088" y="5013325"/>
            <a:ext cx="1905000" cy="393700"/>
            <a:chOff x="4032" y="2928"/>
            <a:chExt cx="1200" cy="248"/>
          </a:xfrm>
        </p:grpSpPr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4032" y="2928"/>
              <a:ext cx="1200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990099"/>
                </a:solidFill>
              </a:endParaRPr>
            </a:p>
          </p:txBody>
        </p:sp>
        <p:graphicFrame>
          <p:nvGraphicFramePr>
            <p:cNvPr id="2051" name="Object 17"/>
            <p:cNvGraphicFramePr>
              <a:graphicFrameLocks noChangeAspect="1"/>
            </p:cNvGraphicFramePr>
            <p:nvPr/>
          </p:nvGraphicFramePr>
          <p:xfrm>
            <a:off x="4080" y="2928"/>
            <a:ext cx="11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Equation" r:id="rId6" imgW="1015920" imgH="228600" progId="Equation.3">
                    <p:embed/>
                  </p:oleObj>
                </mc:Choice>
                <mc:Fallback>
                  <p:oleObj name="Equation" r:id="rId6" imgW="101592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928"/>
                          <a:ext cx="11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90688" y="5461000"/>
            <a:ext cx="1676400" cy="381000"/>
            <a:chOff x="1824" y="3168"/>
            <a:chExt cx="1056" cy="240"/>
          </a:xfrm>
        </p:grpSpPr>
        <p:sp>
          <p:nvSpPr>
            <p:cNvPr id="2069" name="Rectangle 19"/>
            <p:cNvSpPr>
              <a:spLocks noChangeArrowheads="1"/>
            </p:cNvSpPr>
            <p:nvPr/>
          </p:nvSpPr>
          <p:spPr bwMode="auto">
            <a:xfrm>
              <a:off x="1824" y="3168"/>
              <a:ext cx="1056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990099"/>
                </a:solidFill>
              </a:endParaRPr>
            </a:p>
          </p:txBody>
        </p:sp>
        <p:graphicFrame>
          <p:nvGraphicFramePr>
            <p:cNvPr id="2050" name="Object 20"/>
            <p:cNvGraphicFramePr>
              <a:graphicFrameLocks noChangeAspect="1"/>
            </p:cNvGraphicFramePr>
            <p:nvPr/>
          </p:nvGraphicFramePr>
          <p:xfrm>
            <a:off x="1872" y="3168"/>
            <a:ext cx="96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Equation" r:id="rId8" imgW="888840" imgH="203040" progId="Equation.3">
                    <p:embed/>
                  </p:oleObj>
                </mc:Choice>
                <mc:Fallback>
                  <p:oleObj name="Equation" r:id="rId8" imgW="888840" imgH="2030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68"/>
                          <a:ext cx="96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/>
      <p:bldP spid="317444" grpId="0" autoUpdateAnimBg="0"/>
      <p:bldP spid="317445" grpId="0" autoUpdateAnimBg="0"/>
      <p:bldP spid="317446" grpId="0" autoUpdateAnimBg="0"/>
      <p:bldP spid="317447" grpId="0" autoUpdateAnimBg="0"/>
      <p:bldP spid="317448" grpId="0" autoUpdateAnimBg="0"/>
      <p:bldP spid="317449" grpId="0" autoUpdateAnimBg="0"/>
      <p:bldP spid="317450" grpId="0" autoUpdateAnimBg="0"/>
      <p:bldP spid="3174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8E85FC9-8B50-4010-9A4D-13FDCBC0820B}" type="slidenum">
              <a:rPr lang="en-US" altLang="zh-CN">
                <a:solidFill>
                  <a:srgbClr val="FFFFFF"/>
                </a:solidFill>
              </a:rPr>
              <a:pPr eaLnBrk="1" hangingPunct="1"/>
              <a:t>18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0DC959D-59DB-44F9-B9C0-1EF314BEECEC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846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3.Message Authentication Code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2041525" y="1382713"/>
            <a:ext cx="46085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SIMPLIFIED MAC MODE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1187450" y="2755900"/>
            <a:ext cx="533400" cy="9144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3016250" y="2755900"/>
            <a:ext cx="533400" cy="9144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18470" name="Rectangle 6"/>
          <p:cNvSpPr>
            <a:spLocks noChangeArrowheads="1"/>
          </p:cNvSpPr>
          <p:nvPr/>
        </p:nvSpPr>
        <p:spPr bwMode="auto">
          <a:xfrm>
            <a:off x="2101850" y="4432300"/>
            <a:ext cx="533400" cy="457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MAC</a:t>
            </a:r>
          </a:p>
        </p:txBody>
      </p:sp>
      <p:sp>
        <p:nvSpPr>
          <p:cNvPr id="318471" name="Rectangle 7"/>
          <p:cNvSpPr>
            <a:spLocks noChangeArrowheads="1"/>
          </p:cNvSpPr>
          <p:nvPr/>
        </p:nvSpPr>
        <p:spPr bwMode="auto">
          <a:xfrm>
            <a:off x="3016250" y="3670300"/>
            <a:ext cx="533400" cy="457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MAC</a:t>
            </a:r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1492250" y="36703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3" name="Line 9"/>
          <p:cNvSpPr>
            <a:spLocks noChangeShapeType="1"/>
          </p:cNvSpPr>
          <p:nvPr/>
        </p:nvSpPr>
        <p:spPr bwMode="auto">
          <a:xfrm>
            <a:off x="1492250" y="4660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4" name="Line 10"/>
          <p:cNvSpPr>
            <a:spLocks noChangeShapeType="1"/>
          </p:cNvSpPr>
          <p:nvPr/>
        </p:nvSpPr>
        <p:spPr bwMode="auto">
          <a:xfrm>
            <a:off x="2635250" y="4660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 flipV="1">
            <a:off x="3321050" y="4127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6" name="Rectangle 12"/>
          <p:cNvSpPr>
            <a:spLocks noChangeArrowheads="1"/>
          </p:cNvSpPr>
          <p:nvPr/>
        </p:nvSpPr>
        <p:spPr bwMode="auto">
          <a:xfrm>
            <a:off x="5302250" y="2755900"/>
            <a:ext cx="533400" cy="9144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18477" name="Rectangle 13"/>
          <p:cNvSpPr>
            <a:spLocks noChangeArrowheads="1"/>
          </p:cNvSpPr>
          <p:nvPr/>
        </p:nvSpPr>
        <p:spPr bwMode="auto">
          <a:xfrm>
            <a:off x="5302250" y="3670300"/>
            <a:ext cx="533400" cy="457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MAC</a:t>
            </a:r>
          </a:p>
        </p:txBody>
      </p:sp>
      <p:sp>
        <p:nvSpPr>
          <p:cNvPr id="318478" name="Line 14"/>
          <p:cNvSpPr>
            <a:spLocks noChangeShapeType="1"/>
          </p:cNvSpPr>
          <p:nvPr/>
        </p:nvSpPr>
        <p:spPr bwMode="auto">
          <a:xfrm>
            <a:off x="5835650" y="3213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9" name="Rectangle 15"/>
          <p:cNvSpPr>
            <a:spLocks noChangeArrowheads="1"/>
          </p:cNvSpPr>
          <p:nvPr/>
        </p:nvSpPr>
        <p:spPr bwMode="auto">
          <a:xfrm>
            <a:off x="6369050" y="2984500"/>
            <a:ext cx="533400" cy="457200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MAC’</a:t>
            </a:r>
          </a:p>
        </p:txBody>
      </p:sp>
      <p:sp>
        <p:nvSpPr>
          <p:cNvPr id="318480" name="Line 16"/>
          <p:cNvSpPr>
            <a:spLocks noChangeShapeType="1"/>
          </p:cNvSpPr>
          <p:nvPr/>
        </p:nvSpPr>
        <p:spPr bwMode="auto">
          <a:xfrm>
            <a:off x="5607050" y="4127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5607050" y="46609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2" name="Line 18"/>
          <p:cNvSpPr>
            <a:spLocks noChangeShapeType="1"/>
          </p:cNvSpPr>
          <p:nvPr/>
        </p:nvSpPr>
        <p:spPr bwMode="auto">
          <a:xfrm flipV="1">
            <a:off x="8197850" y="4432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3" name="Rectangle 19"/>
          <p:cNvSpPr>
            <a:spLocks noChangeArrowheads="1"/>
          </p:cNvSpPr>
          <p:nvPr/>
        </p:nvSpPr>
        <p:spPr bwMode="auto">
          <a:xfrm>
            <a:off x="7893050" y="3975100"/>
            <a:ext cx="533400" cy="457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MAC</a:t>
            </a:r>
          </a:p>
        </p:txBody>
      </p:sp>
      <p:sp>
        <p:nvSpPr>
          <p:cNvPr id="318484" name="Line 20"/>
          <p:cNvSpPr>
            <a:spLocks noChangeShapeType="1"/>
          </p:cNvSpPr>
          <p:nvPr/>
        </p:nvSpPr>
        <p:spPr bwMode="auto">
          <a:xfrm>
            <a:off x="6902450" y="3213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5" name="Line 21"/>
          <p:cNvSpPr>
            <a:spLocks noChangeShapeType="1"/>
          </p:cNvSpPr>
          <p:nvPr/>
        </p:nvSpPr>
        <p:spPr bwMode="auto">
          <a:xfrm>
            <a:off x="8197850" y="3213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6" name="Rectangle 22"/>
          <p:cNvSpPr>
            <a:spLocks noChangeArrowheads="1"/>
          </p:cNvSpPr>
          <p:nvPr/>
        </p:nvSpPr>
        <p:spPr bwMode="auto">
          <a:xfrm>
            <a:off x="7893050" y="3441700"/>
            <a:ext cx="533400" cy="457200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MAC’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16050" y="5041900"/>
            <a:ext cx="1981200" cy="403225"/>
            <a:chOff x="1248" y="3072"/>
            <a:chExt cx="1248" cy="254"/>
          </a:xfrm>
        </p:grpSpPr>
        <p:sp>
          <p:nvSpPr>
            <p:cNvPr id="3105" name="Rectangle 24"/>
            <p:cNvSpPr>
              <a:spLocks noChangeArrowheads="1"/>
            </p:cNvSpPr>
            <p:nvPr/>
          </p:nvSpPr>
          <p:spPr bwMode="auto">
            <a:xfrm>
              <a:off x="1248" y="3072"/>
              <a:ext cx="124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5" name="Object 25"/>
            <p:cNvGraphicFramePr>
              <a:graphicFrameLocks noChangeAspect="1"/>
            </p:cNvGraphicFramePr>
            <p:nvPr/>
          </p:nvGraphicFramePr>
          <p:xfrm>
            <a:off x="1296" y="3072"/>
            <a:ext cx="11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Equation" r:id="rId4" imgW="977760" imgH="215640" progId="Equation.3">
                    <p:embed/>
                  </p:oleObj>
                </mc:Choice>
                <mc:Fallback>
                  <p:oleObj name="Equation" r:id="rId4" imgW="97776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072"/>
                          <a:ext cx="115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988050" y="2451100"/>
            <a:ext cx="1828800" cy="393700"/>
            <a:chOff x="3648" y="1104"/>
            <a:chExt cx="1152" cy="248"/>
          </a:xfrm>
        </p:grpSpPr>
        <p:sp>
          <p:nvSpPr>
            <p:cNvPr id="3104" name="Rectangle 27"/>
            <p:cNvSpPr>
              <a:spLocks noChangeArrowheads="1"/>
            </p:cNvSpPr>
            <p:nvPr/>
          </p:nvSpPr>
          <p:spPr bwMode="auto">
            <a:xfrm>
              <a:off x="3648" y="1104"/>
              <a:ext cx="1152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4" name="Object 28"/>
            <p:cNvGraphicFramePr>
              <a:graphicFrameLocks noChangeAspect="1"/>
            </p:cNvGraphicFramePr>
            <p:nvPr/>
          </p:nvGraphicFramePr>
          <p:xfrm>
            <a:off x="3696" y="1104"/>
            <a:ext cx="11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Equation" r:id="rId6" imgW="1015920" imgH="228600" progId="Equation.3">
                    <p:embed/>
                  </p:oleObj>
                </mc:Choice>
                <mc:Fallback>
                  <p:oleObj name="Equation" r:id="rId6" imgW="101592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104"/>
                          <a:ext cx="11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8493" name="Cloud"/>
          <p:cNvSpPr>
            <a:spLocks noChangeAspect="1" noEditPoints="1" noChangeArrowheads="1"/>
          </p:cNvSpPr>
          <p:nvPr/>
        </p:nvSpPr>
        <p:spPr bwMode="auto">
          <a:xfrm>
            <a:off x="3778250" y="2222500"/>
            <a:ext cx="1219200" cy="27527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318494" name="Line 30"/>
          <p:cNvSpPr>
            <a:spLocks noChangeShapeType="1"/>
          </p:cNvSpPr>
          <p:nvPr/>
        </p:nvSpPr>
        <p:spPr bwMode="auto">
          <a:xfrm>
            <a:off x="3549650" y="3213100"/>
            <a:ext cx="17526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1" dur="500"/>
                                        <p:tgtEl>
                                          <p:spTgt spid="3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3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autoUpdateAnimBg="0"/>
      <p:bldP spid="318468" grpId="0" animBg="1" autoUpdateAnimBg="0"/>
      <p:bldP spid="318469" grpId="0" animBg="1" autoUpdateAnimBg="0"/>
      <p:bldP spid="318470" grpId="0" animBg="1" autoUpdateAnimBg="0"/>
      <p:bldP spid="318471" grpId="0" animBg="1" autoUpdateAnimBg="0"/>
      <p:bldP spid="318472" grpId="0" animBg="1"/>
      <p:bldP spid="318473" grpId="0" animBg="1"/>
      <p:bldP spid="318474" grpId="0" animBg="1"/>
      <p:bldP spid="318475" grpId="0" animBg="1"/>
      <p:bldP spid="318476" grpId="0" animBg="1" autoUpdateAnimBg="0"/>
      <p:bldP spid="318477" grpId="0" animBg="1" autoUpdateAnimBg="0"/>
      <p:bldP spid="318478" grpId="0" animBg="1"/>
      <p:bldP spid="318479" grpId="0" animBg="1" autoUpdateAnimBg="0"/>
      <p:bldP spid="318480" grpId="0" animBg="1"/>
      <p:bldP spid="318481" grpId="0" animBg="1"/>
      <p:bldP spid="318482" grpId="0" animBg="1"/>
      <p:bldP spid="318483" grpId="0" animBg="1" autoUpdateAnimBg="0"/>
      <p:bldP spid="318484" grpId="0" animBg="1"/>
      <p:bldP spid="318485" grpId="0" animBg="1"/>
      <p:bldP spid="318486" grpId="0" animBg="1" autoUpdateAnimBg="0"/>
      <p:bldP spid="318493" grpId="0" animBg="1" autoUpdateAnimBg="0"/>
      <p:bldP spid="3184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D828898-1DE2-4D40-B976-8A1855A89909}" type="slidenum">
              <a:rPr lang="en-US" altLang="zh-CN">
                <a:solidFill>
                  <a:srgbClr val="FFFFFF"/>
                </a:solidFill>
              </a:rPr>
              <a:pPr eaLnBrk="1" hangingPunct="1"/>
              <a:t>19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F827F2E-CA5F-48E5-A378-70D98A5996EB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9490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3.Message Authentication Code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79388" y="1114425"/>
            <a:ext cx="89646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Difference between MAC and Encryption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323850" y="1844675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MAC function is similar to encryption in the sense that</a:t>
            </a:r>
          </a:p>
        </p:txBody>
      </p: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1258888" y="2455863"/>
            <a:ext cx="7489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both sender and receiver share a common key</a:t>
            </a:r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366713" y="2995613"/>
            <a:ext cx="522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They are different in the sense that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1258888" y="3573463"/>
            <a:ext cx="7200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MAC function is </a:t>
            </a:r>
            <a:r>
              <a:rPr lang="en-US" altLang="zh-CN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not necessary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to be </a:t>
            </a:r>
            <a:r>
              <a:rPr lang="en-US" altLang="zh-CN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reversible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可逆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zh-CN" altLang="en-US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808038" y="4437063"/>
            <a:ext cx="1524000" cy="7620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REMARK</a:t>
            </a:r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2496904" y="4437063"/>
            <a:ext cx="6264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MAC function does not provide a digital signature mechanism</a:t>
            </a:r>
          </a:p>
        </p:txBody>
      </p:sp>
      <p:sp>
        <p:nvSpPr>
          <p:cNvPr id="319498" name="AutoShape 10"/>
          <p:cNvSpPr>
            <a:spLocks noChangeArrowheads="1"/>
          </p:cNvSpPr>
          <p:nvPr/>
        </p:nvSpPr>
        <p:spPr bwMode="auto">
          <a:xfrm>
            <a:off x="4284663" y="5516563"/>
            <a:ext cx="1447800" cy="609600"/>
          </a:xfrm>
          <a:prstGeom prst="cloudCallout">
            <a:avLst>
              <a:gd name="adj1" fmla="val -84102"/>
              <a:gd name="adj2" fmla="val 40106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Why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utoUpdateAnimBg="0"/>
      <p:bldP spid="319492" grpId="0" autoUpdateAnimBg="0"/>
      <p:bldP spid="319493" grpId="0" autoUpdateAnimBg="0"/>
      <p:bldP spid="319494" grpId="0" autoUpdateAnimBg="0"/>
      <p:bldP spid="319495" grpId="0" autoUpdateAnimBg="0"/>
      <p:bldP spid="319496" grpId="0" animBg="1" autoUpdateAnimBg="0"/>
      <p:bldP spid="319497" grpId="0" autoUpdateAnimBg="0"/>
      <p:bldP spid="31949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4159D71F-D92B-4E63-AF8F-9899AE146280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2E966EC-A306-4E1A-845B-70E8EAE2ACD7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1800" b="1" dirty="0" smtClean="0">
                <a:latin typeface="Franklin Gothic Book" pitchFamily="34" charset="0"/>
              </a:rPr>
              <a:t>Number Theory</a:t>
            </a:r>
          </a:p>
          <a:p>
            <a:pPr eaLnBrk="1" hangingPunct="1"/>
            <a:r>
              <a:rPr lang="en-US" altLang="zh-CN" sz="1800" b="1" dirty="0" smtClean="0">
                <a:latin typeface="Franklin Gothic Book" pitchFamily="34" charset="0"/>
              </a:rPr>
              <a:t>RSA: How to generate Key pairs</a:t>
            </a:r>
          </a:p>
          <a:p>
            <a:pPr eaLnBrk="1" hangingPunct="1"/>
            <a:endParaRPr lang="en-US" altLang="zh-CN" sz="1800" b="1" dirty="0" smtClean="0">
              <a:latin typeface="Franklin Gothic Book" pitchFamily="34" charset="0"/>
            </a:endParaRPr>
          </a:p>
          <a:p>
            <a:pPr eaLnBrk="1" hangingPunct="1"/>
            <a:endParaRPr lang="en-US" altLang="zh-CN" sz="1800" b="1" dirty="0" smtClean="0">
              <a:latin typeface="Franklin Gothic Book" pitchFamily="34" charset="0"/>
            </a:endParaRPr>
          </a:p>
          <a:p>
            <a:pPr eaLnBrk="1" hangingPunct="1"/>
            <a:endParaRPr lang="en-US" altLang="zh-CN" sz="1800" b="1" dirty="0" smtClean="0">
              <a:latin typeface="Franklin Gothic Book" pitchFamily="34" charset="0"/>
            </a:endParaRPr>
          </a:p>
          <a:p>
            <a:pPr eaLnBrk="1" hangingPunct="1"/>
            <a:endParaRPr lang="en-US" altLang="zh-CN" sz="1800" b="1" dirty="0" smtClean="0">
              <a:latin typeface="Franklin Gothic Book" pitchFamily="34" charset="0"/>
            </a:endParaRPr>
          </a:p>
          <a:p>
            <a:pPr eaLnBrk="1" hangingPunct="1"/>
            <a:endParaRPr lang="en-US" altLang="zh-CN" sz="1800" b="1" dirty="0" smtClean="0">
              <a:latin typeface="Franklin Gothic Book" pitchFamily="34" charset="0"/>
            </a:endParaRPr>
          </a:p>
          <a:p>
            <a:pPr eaLnBrk="1" hangingPunct="1"/>
            <a:r>
              <a:rPr lang="en-US" altLang="zh-CN" sz="1800" b="1" dirty="0" smtClean="0">
                <a:latin typeface="Franklin Gothic Book" pitchFamily="34" charset="0"/>
              </a:rPr>
              <a:t>RSA: Encryption and Decryption</a:t>
            </a:r>
          </a:p>
          <a:p>
            <a:pPr eaLnBrk="1" hangingPunct="1"/>
            <a:endParaRPr lang="zh-CN" altLang="en-US" sz="1800" b="1" dirty="0" smtClean="0">
              <a:latin typeface="Franklin Gothic Book" pitchFamily="34" charset="0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Lecture </a:t>
            </a:r>
            <a:r>
              <a:rPr lang="en-US" altLang="zh-CN" sz="2000" b="1" dirty="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11</a:t>
            </a:r>
            <a:endParaRPr lang="en-US" altLang="zh-CN" sz="2000" b="1" dirty="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83353" name="Text Box 57"/>
          <p:cNvSpPr txBox="1">
            <a:spLocks noChangeArrowheads="1"/>
          </p:cNvSpPr>
          <p:nvPr/>
        </p:nvSpPr>
        <p:spPr bwMode="auto">
          <a:xfrm>
            <a:off x="1331913" y="2486025"/>
            <a:ext cx="555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1. Choose two (large) prime number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q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privately</a:t>
            </a:r>
          </a:p>
        </p:txBody>
      </p:sp>
      <p:sp>
        <p:nvSpPr>
          <p:cNvPr id="183354" name="Text Box 58"/>
          <p:cNvSpPr txBox="1">
            <a:spLocks noChangeArrowheads="1"/>
          </p:cNvSpPr>
          <p:nvPr/>
        </p:nvSpPr>
        <p:spPr bwMode="auto">
          <a:xfrm>
            <a:off x="1325563" y="2924175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2. Calculate 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700338" y="2924175"/>
            <a:ext cx="1512887" cy="360363"/>
            <a:chOff x="2208" y="1392"/>
            <a:chExt cx="1200" cy="336"/>
          </a:xfrm>
        </p:grpSpPr>
        <p:sp>
          <p:nvSpPr>
            <p:cNvPr id="1056" name="Rectangle 60"/>
            <p:cNvSpPr>
              <a:spLocks noChangeArrowheads="1"/>
            </p:cNvSpPr>
            <p:nvPr/>
          </p:nvSpPr>
          <p:spPr bwMode="auto">
            <a:xfrm>
              <a:off x="2208" y="1392"/>
              <a:ext cx="1200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3" name="Object 61"/>
            <p:cNvGraphicFramePr>
              <a:graphicFrameLocks noChangeAspect="1"/>
            </p:cNvGraphicFramePr>
            <p:nvPr/>
          </p:nvGraphicFramePr>
          <p:xfrm>
            <a:off x="2304" y="1440"/>
            <a:ext cx="96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" name="Equation" r:id="rId8" imgW="583920" imgH="164880" progId="Equation.3">
                    <p:embed/>
                  </p:oleObj>
                </mc:Choice>
                <mc:Fallback>
                  <p:oleObj name="Equation" r:id="rId8" imgW="583920" imgH="16488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440"/>
                          <a:ext cx="96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358" name="Text Box 62"/>
          <p:cNvSpPr txBox="1">
            <a:spLocks noChangeArrowheads="1"/>
          </p:cNvSpPr>
          <p:nvPr/>
        </p:nvSpPr>
        <p:spPr bwMode="auto">
          <a:xfrm>
            <a:off x="1331913" y="3349625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3. Choose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with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348038" y="3325813"/>
            <a:ext cx="1612900" cy="390525"/>
            <a:chOff x="2496" y="1824"/>
            <a:chExt cx="1392" cy="336"/>
          </a:xfrm>
        </p:grpSpPr>
        <p:sp>
          <p:nvSpPr>
            <p:cNvPr id="1055" name="Rectangle 64"/>
            <p:cNvSpPr>
              <a:spLocks noChangeArrowheads="1"/>
            </p:cNvSpPr>
            <p:nvPr/>
          </p:nvSpPr>
          <p:spPr bwMode="auto">
            <a:xfrm>
              <a:off x="2496" y="1824"/>
              <a:ext cx="1392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2" name="Object 65"/>
            <p:cNvGraphicFramePr>
              <a:graphicFrameLocks noChangeAspect="1"/>
            </p:cNvGraphicFramePr>
            <p:nvPr/>
          </p:nvGraphicFramePr>
          <p:xfrm>
            <a:off x="2544" y="1872"/>
            <a:ext cx="129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" name="Equation" r:id="rId10" imgW="965160" imgH="203040" progId="Equation.3">
                    <p:embed/>
                  </p:oleObj>
                </mc:Choice>
                <mc:Fallback>
                  <p:oleObj name="Equation" r:id="rId10" imgW="965160" imgH="20304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72"/>
                          <a:ext cx="129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5003800" y="3325813"/>
            <a:ext cx="1279525" cy="390525"/>
            <a:chOff x="3936" y="1824"/>
            <a:chExt cx="1104" cy="336"/>
          </a:xfrm>
        </p:grpSpPr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3936" y="1824"/>
              <a:ext cx="1104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1" name="Object 68"/>
            <p:cNvGraphicFramePr>
              <a:graphicFrameLocks noChangeAspect="1"/>
            </p:cNvGraphicFramePr>
            <p:nvPr/>
          </p:nvGraphicFramePr>
          <p:xfrm>
            <a:off x="3984" y="1872"/>
            <a:ext cx="100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" name="Equation" r:id="rId12" imgW="736560" imgH="203040" progId="Equation.3">
                    <p:embed/>
                  </p:oleObj>
                </mc:Choice>
                <mc:Fallback>
                  <p:oleObj name="Equation" r:id="rId12" imgW="736560" imgH="2030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872"/>
                          <a:ext cx="100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365" name="Text Box 69"/>
          <p:cNvSpPr txBox="1">
            <a:spLocks noChangeArrowheads="1"/>
          </p:cNvSpPr>
          <p:nvPr/>
        </p:nvSpPr>
        <p:spPr bwMode="auto">
          <a:xfrm>
            <a:off x="1331913" y="3783013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4. Calculate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771774" y="3794124"/>
            <a:ext cx="2087563" cy="404813"/>
            <a:chOff x="2771774" y="3794124"/>
            <a:chExt cx="2087563" cy="404813"/>
          </a:xfrm>
        </p:grpSpPr>
        <p:sp>
          <p:nvSpPr>
            <p:cNvPr id="1053" name="Rectangle 71"/>
            <p:cNvSpPr>
              <a:spLocks noChangeArrowheads="1"/>
            </p:cNvSpPr>
            <p:nvPr/>
          </p:nvSpPr>
          <p:spPr bwMode="auto">
            <a:xfrm>
              <a:off x="2771774" y="3794124"/>
              <a:ext cx="2087563" cy="404813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0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5937740"/>
                </p:ext>
              </p:extLst>
            </p:nvPr>
          </p:nvGraphicFramePr>
          <p:xfrm>
            <a:off x="2887750" y="3794124"/>
            <a:ext cx="1913600" cy="385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" name="Equation" r:id="rId14" imgW="1130040" imgH="228600" progId="Equation.3">
                    <p:embed/>
                  </p:oleObj>
                </mc:Choice>
                <mc:Fallback>
                  <p:oleObj name="Equation" r:id="rId14" imgW="1130040" imgH="2286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750" y="3794124"/>
                          <a:ext cx="1913600" cy="385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5441632" y="5589277"/>
            <a:ext cx="2087563" cy="459029"/>
            <a:chOff x="5441632" y="5589277"/>
            <a:chExt cx="2087563" cy="459029"/>
          </a:xfrm>
        </p:grpSpPr>
        <p:sp>
          <p:nvSpPr>
            <p:cNvPr id="35" name="Rectangle 71"/>
            <p:cNvSpPr>
              <a:spLocks noChangeArrowheads="1"/>
            </p:cNvSpPr>
            <p:nvPr/>
          </p:nvSpPr>
          <p:spPr bwMode="auto">
            <a:xfrm>
              <a:off x="5441632" y="5589277"/>
              <a:ext cx="2087563" cy="45902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6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987085"/>
                </p:ext>
              </p:extLst>
            </p:nvPr>
          </p:nvGraphicFramePr>
          <p:xfrm>
            <a:off x="5632509" y="5633855"/>
            <a:ext cx="1762589" cy="343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" name="公式" r:id="rId16" imgW="1041120" imgH="203040" progId="Equation.3">
                    <p:embed/>
                  </p:oleObj>
                </mc:Choice>
                <mc:Fallback>
                  <p:oleObj name="公式" r:id="rId16" imgW="1041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2509" y="5633855"/>
                          <a:ext cx="1762589" cy="343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369" name="Text Box 73"/>
          <p:cNvSpPr txBox="1">
            <a:spLocks noChangeArrowheads="1"/>
          </p:cNvSpPr>
          <p:nvPr/>
        </p:nvSpPr>
        <p:spPr bwMode="auto">
          <a:xfrm>
            <a:off x="1331913" y="4221163"/>
            <a:ext cx="407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5.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Publicize {</a:t>
            </a:r>
            <a:r>
              <a:rPr lang="en-US" altLang="zh-CN" b="1" i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e,n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}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and keep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private</a:t>
            </a:r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1116013" y="5084763"/>
            <a:ext cx="2184400" cy="457200"/>
            <a:chOff x="1776" y="1728"/>
            <a:chExt cx="2160" cy="576"/>
          </a:xfrm>
        </p:grpSpPr>
        <p:sp>
          <p:nvSpPr>
            <p:cNvPr id="1052" name="Rectangle 75"/>
            <p:cNvSpPr>
              <a:spLocks noChangeArrowheads="1"/>
            </p:cNvSpPr>
            <p:nvPr/>
          </p:nvSpPr>
          <p:spPr bwMode="auto">
            <a:xfrm>
              <a:off x="1776" y="1728"/>
              <a:ext cx="2160" cy="57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9" name="Object 76"/>
            <p:cNvGraphicFramePr>
              <a:graphicFrameLocks noChangeAspect="1"/>
            </p:cNvGraphicFramePr>
            <p:nvPr/>
          </p:nvGraphicFramePr>
          <p:xfrm>
            <a:off x="1968" y="1824"/>
            <a:ext cx="15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" name="Equation" r:id="rId18" imgW="914400" imgH="203040" progId="Equation.3">
                    <p:embed/>
                  </p:oleObj>
                </mc:Choice>
                <mc:Fallback>
                  <p:oleObj name="Equation" r:id="rId18" imgW="914400" imgH="20304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824"/>
                          <a:ext cx="158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1116013" y="5589588"/>
            <a:ext cx="4319587" cy="458787"/>
            <a:chOff x="1056" y="2592"/>
            <a:chExt cx="3984" cy="528"/>
          </a:xfrm>
        </p:grpSpPr>
        <p:sp>
          <p:nvSpPr>
            <p:cNvPr id="1051" name="Rectangle 78"/>
            <p:cNvSpPr>
              <a:spLocks noChangeArrowheads="1"/>
            </p:cNvSpPr>
            <p:nvPr/>
          </p:nvSpPr>
          <p:spPr bwMode="auto">
            <a:xfrm>
              <a:off x="1056" y="2592"/>
              <a:ext cx="3984" cy="52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8" name="Object 79"/>
            <p:cNvGraphicFramePr>
              <a:graphicFrameLocks noChangeAspect="1"/>
            </p:cNvGraphicFramePr>
            <p:nvPr/>
          </p:nvGraphicFramePr>
          <p:xfrm>
            <a:off x="1152" y="2688"/>
            <a:ext cx="374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" name="Equation" r:id="rId20" imgW="2654280" imgH="266400" progId="Equation.3">
                    <p:embed/>
                  </p:oleObj>
                </mc:Choice>
                <mc:Fallback>
                  <p:oleObj name="Equation" r:id="rId20" imgW="2654280" imgH="2664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88"/>
                          <a:ext cx="374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3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53" grpId="0" autoUpdateAnimBg="0"/>
      <p:bldP spid="183354" grpId="0" autoUpdateAnimBg="0"/>
      <p:bldP spid="183358" grpId="0" autoUpdateAnimBg="0"/>
      <p:bldP spid="183365" grpId="0" autoUpdateAnimBg="0"/>
      <p:bldP spid="18336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0D26D49-8EFE-4AAB-90F9-C5E20F59969D}" type="slidenum">
              <a:rPr lang="en-US" altLang="zh-CN">
                <a:solidFill>
                  <a:srgbClr val="FFFFFF"/>
                </a:solidFill>
              </a:rPr>
              <a:pPr eaLnBrk="1" hangingPunct="1"/>
              <a:t>20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C6002B8-23C3-4247-9A70-D2A20C64905A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051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0516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20517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20519" name="AutoShape 7"/>
          <p:cNvSpPr>
            <a:spLocks noChangeArrowheads="1"/>
          </p:cNvSpPr>
          <p:nvPr/>
        </p:nvSpPr>
        <p:spPr bwMode="gray">
          <a:xfrm>
            <a:off x="2368550" y="4297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4.Cryptographic Hash Function</a:t>
            </a:r>
          </a:p>
        </p:txBody>
      </p:sp>
      <p:sp>
        <p:nvSpPr>
          <p:cNvPr id="26634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3.Message Authentication Code</a:t>
            </a:r>
          </a:p>
        </p:txBody>
      </p:sp>
      <p:sp>
        <p:nvSpPr>
          <p:cNvPr id="26635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2.Message Authentication</a:t>
            </a:r>
          </a:p>
        </p:txBody>
      </p:sp>
      <p:sp>
        <p:nvSpPr>
          <p:cNvPr id="26636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1.Review of Security Services</a:t>
            </a:r>
          </a:p>
        </p:txBody>
      </p:sp>
      <p:grpSp>
        <p:nvGrpSpPr>
          <p:cNvPr id="26637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26660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1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63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65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6638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26654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5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57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59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6639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26648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9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51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53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6640" name="Group 32"/>
          <p:cNvGrpSpPr>
            <a:grpSpLocks/>
          </p:cNvGrpSpPr>
          <p:nvPr/>
        </p:nvGrpSpPr>
        <p:grpSpPr bwMode="auto">
          <a:xfrm>
            <a:off x="2044700" y="4373563"/>
            <a:ext cx="381000" cy="381000"/>
            <a:chOff x="2078" y="1680"/>
            <a:chExt cx="1615" cy="1615"/>
          </a:xfrm>
        </p:grpSpPr>
        <p:sp>
          <p:nvSpPr>
            <p:cNvPr id="26642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3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45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47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26641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0531041-F3CF-44C3-9726-26CDB4511B7B}" type="slidenum">
              <a:rPr lang="en-US" altLang="zh-CN">
                <a:solidFill>
                  <a:srgbClr val="FFFFFF"/>
                </a:solidFill>
              </a:rPr>
              <a:pPr eaLnBrk="1" hangingPunct="1"/>
              <a:t>21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F1F8FE2-D2FA-4E35-B627-ADFB9F920606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1538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3163888" y="1430338"/>
            <a:ext cx="31289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HASH FUNCTION</a:t>
            </a:r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1692275" y="2344738"/>
            <a:ext cx="378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hash function accepts</a:t>
            </a:r>
            <a:r>
              <a:rPr lang="en-US" altLang="zh-CN" sz="24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>
            <a:off x="1936750" y="2884488"/>
            <a:ext cx="458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</a:t>
            </a:r>
            <a:r>
              <a:rPr lang="en-US" altLang="zh-CN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variable-size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message </a:t>
            </a:r>
            <a:r>
              <a:rPr lang="en-US" altLang="zh-CN" sz="2000" b="1" i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as input</a:t>
            </a:r>
          </a:p>
        </p:txBody>
      </p: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1936750" y="3341688"/>
            <a:ext cx="612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produces a</a:t>
            </a:r>
            <a:r>
              <a:rPr lang="en-US" altLang="zh-CN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fixed-size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hash code </a:t>
            </a:r>
            <a:r>
              <a:rPr lang="en-US" altLang="zh-CN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H(</a:t>
            </a:r>
            <a:r>
              <a:rPr lang="en-US" altLang="zh-CN" sz="2000" b="1" i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as output</a:t>
            </a:r>
          </a:p>
        </p:txBody>
      </p:sp>
      <p:sp>
        <p:nvSpPr>
          <p:cNvPr id="27660" name="Cloud"/>
          <p:cNvSpPr>
            <a:spLocks noChangeAspect="1" noEditPoints="1" noChangeArrowheads="1"/>
          </p:cNvSpPr>
          <p:nvPr/>
        </p:nvSpPr>
        <p:spPr bwMode="auto">
          <a:xfrm>
            <a:off x="1116013" y="4292600"/>
            <a:ext cx="7416800" cy="11334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 altLang="zh-CN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 we need hash functions when we already have DES, AES RSA, … ?</a:t>
            </a:r>
            <a:endParaRPr lang="zh-CN" altLang="en-US" sz="2000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autoUpdateAnimBg="0"/>
      <p:bldP spid="321541" grpId="0" autoUpdateAnimBg="0"/>
      <p:bldP spid="321542" grpId="0" autoUpdateAnimBg="0"/>
      <p:bldP spid="321543" grpId="0" autoUpdateAnimBg="0"/>
      <p:bldP spid="276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D6DDE06-A747-47FB-A0C1-6EB72C02ED36}" type="slidenum">
              <a:rPr lang="en-US" altLang="zh-CN">
                <a:solidFill>
                  <a:srgbClr val="FFFFFF"/>
                </a:solidFill>
              </a:rPr>
              <a:pPr eaLnBrk="1" hangingPunct="1"/>
              <a:t>22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E198D0F-A188-4BC3-B385-53AC798C43CD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256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539750" y="1152525"/>
            <a:ext cx="79200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REASONS FOR USING HASH FUNCTION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971550" y="1916113"/>
            <a:ext cx="4371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software is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quite slow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971550" y="2393950"/>
            <a:ext cx="577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hardware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costs</a:t>
            </a:r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are not negligible</a:t>
            </a: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971550" y="2917825"/>
            <a:ext cx="7262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hardware is optimized toward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large data sizes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971550" y="3443288"/>
            <a:ext cx="7113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algorithms may be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covered by patents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(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专利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971550" y="3968750"/>
            <a:ext cx="7094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algorithms are subject to U.S.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export control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autoUpdateAnimBg="0"/>
      <p:bldP spid="322564" grpId="0" autoUpdateAnimBg="0"/>
      <p:bldP spid="322565" grpId="0" autoUpdateAnimBg="0"/>
      <p:bldP spid="322566" grpId="0" autoUpdateAnimBg="0"/>
      <p:bldP spid="322567" grpId="0" autoUpdateAnimBg="0"/>
      <p:bldP spid="32256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049303D-C743-4F2E-8B29-F2328C696CCA}" type="slidenum">
              <a:rPr lang="en-US" altLang="zh-CN">
                <a:solidFill>
                  <a:srgbClr val="FFFFFF"/>
                </a:solidFill>
              </a:rPr>
              <a:pPr eaLnBrk="1" hangingPunct="1"/>
              <a:t>23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EC38DBE-419E-43B2-9953-621DA847DDA0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358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539750" y="1212850"/>
            <a:ext cx="79930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REQUIREMENTS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FOR HASH FUNCTIONS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468313" y="1841500"/>
            <a:ext cx="6526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1.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H(x)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can be applied to a block of data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of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any size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484188" y="2208213"/>
            <a:ext cx="475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2.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H(x)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produces a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fixed-length output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484188" y="2584450"/>
            <a:ext cx="8005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3. H(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is relatively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easy to compute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for any given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 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   making both hardware and software implementations practical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484188" y="3270250"/>
            <a:ext cx="79771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4.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One-way property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 For any given code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it is computationally 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  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infeasible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to find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such that H(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=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323592" name="Text Box 8"/>
          <p:cNvSpPr txBox="1">
            <a:spLocks noChangeArrowheads="1"/>
          </p:cNvSpPr>
          <p:nvPr/>
        </p:nvSpPr>
        <p:spPr bwMode="auto">
          <a:xfrm>
            <a:off x="484188" y="4032250"/>
            <a:ext cx="6442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5.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Weak collision resistance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 For any given block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   it is computationally infeasible to find </a:t>
            </a:r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6393929" y="4340225"/>
            <a:ext cx="1968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with H(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 = H(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323594" name="Text Box 10"/>
          <p:cNvSpPr txBox="1">
            <a:spLocks noChangeArrowheads="1"/>
          </p:cNvSpPr>
          <p:nvPr/>
        </p:nvSpPr>
        <p:spPr bwMode="auto">
          <a:xfrm>
            <a:off x="484188" y="4718050"/>
            <a:ext cx="79327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6.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Strong collision resistance</a:t>
            </a:r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It is computationally infeasible to 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   find any pair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y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such that H(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= H(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y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508104" y="4416425"/>
            <a:ext cx="838200" cy="381000"/>
            <a:chOff x="3840" y="2544"/>
            <a:chExt cx="528" cy="240"/>
          </a:xfrm>
        </p:grpSpPr>
        <p:sp>
          <p:nvSpPr>
            <p:cNvPr id="4112" name="Rectangle 12"/>
            <p:cNvSpPr>
              <a:spLocks noChangeArrowheads="1"/>
            </p:cNvSpPr>
            <p:nvPr/>
          </p:nvSpPr>
          <p:spPr bwMode="auto">
            <a:xfrm>
              <a:off x="3840" y="254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98" name="Object 13"/>
            <p:cNvGraphicFramePr>
              <a:graphicFrameLocks noChangeAspect="1"/>
            </p:cNvGraphicFramePr>
            <p:nvPr/>
          </p:nvGraphicFramePr>
          <p:xfrm>
            <a:off x="3888" y="2544"/>
            <a:ext cx="43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" name="Equation" r:id="rId4" imgW="368280" imgH="177480" progId="Equation.3">
                    <p:embed/>
                  </p:oleObj>
                </mc:Choice>
                <mc:Fallback>
                  <p:oleObj name="Equation" r:id="rId4" imgW="36828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44"/>
                          <a:ext cx="43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utoUpdateAnimBg="0"/>
      <p:bldP spid="323588" grpId="0" autoUpdateAnimBg="0"/>
      <p:bldP spid="323589" grpId="0" autoUpdateAnimBg="0"/>
      <p:bldP spid="323590" grpId="0" autoUpdateAnimBg="0"/>
      <p:bldP spid="323591" grpId="0" autoUpdateAnimBg="0"/>
      <p:bldP spid="323592" grpId="0" autoUpdateAnimBg="0"/>
      <p:bldP spid="323593" grpId="0" autoUpdateAnimBg="0"/>
      <p:bldP spid="32359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0628F5-B4F4-49E0-AE9D-66091BD14AE2}" type="slidenum">
              <a:rPr lang="en-US" altLang="zh-CN">
                <a:solidFill>
                  <a:srgbClr val="FFFFFF"/>
                </a:solidFill>
              </a:rPr>
              <a:pPr eaLnBrk="1" hangingPunct="1"/>
              <a:t>24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C43D64A-98C5-41A4-A7E4-282264478E7D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4610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2281238" y="1055013"/>
            <a:ext cx="49053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SIMPLE HASH FUNCTION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286543" y="1543924"/>
            <a:ext cx="8642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One of the simplest hash functions is the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bit-by-bit XOR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of every block: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11413" y="2133600"/>
            <a:ext cx="4392612" cy="720725"/>
            <a:chOff x="1824" y="2640"/>
            <a:chExt cx="3168" cy="576"/>
          </a:xfrm>
        </p:grpSpPr>
        <p:sp>
          <p:nvSpPr>
            <p:cNvPr id="5166" name="Rectangle 6"/>
            <p:cNvSpPr>
              <a:spLocks noChangeArrowheads="1"/>
            </p:cNvSpPr>
            <p:nvPr/>
          </p:nvSpPr>
          <p:spPr bwMode="auto">
            <a:xfrm>
              <a:off x="1824" y="2640"/>
              <a:ext cx="3168" cy="57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2" name="Object 7"/>
            <p:cNvGraphicFramePr>
              <a:graphicFrameLocks noChangeAspect="1"/>
            </p:cNvGraphicFramePr>
            <p:nvPr/>
          </p:nvGraphicFramePr>
          <p:xfrm>
            <a:off x="1920" y="2688"/>
            <a:ext cx="2976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" name="Equation" r:id="rId4" imgW="1422360" imgH="228600" progId="Equation.3">
                    <p:embed/>
                  </p:oleObj>
                </mc:Choice>
                <mc:Fallback>
                  <p:oleObj name="Equation" r:id="rId4" imgW="142236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688"/>
                          <a:ext cx="2976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4616" name="Group 8"/>
          <p:cNvGraphicFramePr>
            <a:graphicFrameLocks noGrp="1"/>
          </p:cNvGraphicFramePr>
          <p:nvPr/>
        </p:nvGraphicFramePr>
        <p:xfrm>
          <a:off x="2406650" y="2997200"/>
          <a:ext cx="6096000" cy="331959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nm</a:t>
                      </a:r>
                      <a:endParaRPr kumimoji="0" lang="en-US" altLang="zh-CN" sz="9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4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4648" name="AutoShape 40"/>
          <p:cNvSpPr>
            <a:spLocks noChangeArrowheads="1"/>
          </p:cNvSpPr>
          <p:nvPr/>
        </p:nvSpPr>
        <p:spPr bwMode="auto">
          <a:xfrm>
            <a:off x="1187450" y="2943225"/>
            <a:ext cx="976313" cy="485775"/>
          </a:xfrm>
          <a:prstGeom prst="homePlate">
            <a:avLst>
              <a:gd name="adj" fmla="val 50245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Block 1</a:t>
            </a:r>
          </a:p>
        </p:txBody>
      </p:sp>
      <p:sp>
        <p:nvSpPr>
          <p:cNvPr id="324649" name="AutoShape 41"/>
          <p:cNvSpPr>
            <a:spLocks noChangeArrowheads="1"/>
          </p:cNvSpPr>
          <p:nvPr/>
        </p:nvSpPr>
        <p:spPr bwMode="auto">
          <a:xfrm>
            <a:off x="1187450" y="3573463"/>
            <a:ext cx="976313" cy="485775"/>
          </a:xfrm>
          <a:prstGeom prst="homePlate">
            <a:avLst>
              <a:gd name="adj" fmla="val 50245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Block 2</a:t>
            </a:r>
          </a:p>
        </p:txBody>
      </p:sp>
      <p:sp>
        <p:nvSpPr>
          <p:cNvPr id="324650" name="AutoShape 42"/>
          <p:cNvSpPr>
            <a:spLocks noChangeArrowheads="1"/>
          </p:cNvSpPr>
          <p:nvPr/>
        </p:nvSpPr>
        <p:spPr bwMode="auto">
          <a:xfrm>
            <a:off x="1187450" y="5030788"/>
            <a:ext cx="976313" cy="485775"/>
          </a:xfrm>
          <a:prstGeom prst="homePlate">
            <a:avLst>
              <a:gd name="adj" fmla="val 50245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Block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</a:p>
        </p:txBody>
      </p:sp>
      <p:sp>
        <p:nvSpPr>
          <p:cNvPr id="324651" name="AutoShape 43"/>
          <p:cNvSpPr>
            <a:spLocks noChangeArrowheads="1"/>
          </p:cNvSpPr>
          <p:nvPr/>
        </p:nvSpPr>
        <p:spPr bwMode="auto">
          <a:xfrm>
            <a:off x="1187450" y="5589588"/>
            <a:ext cx="976313" cy="609600"/>
          </a:xfrm>
          <a:prstGeom prst="homePlate">
            <a:avLst>
              <a:gd name="adj" fmla="val 40039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Hash</a:t>
            </a:r>
          </a:p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code</a:t>
            </a:r>
          </a:p>
        </p:txBody>
      </p: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utoUpdateAnimBg="0"/>
      <p:bldP spid="324612" grpId="0" autoUpdateAnimBg="0"/>
      <p:bldP spid="324648" grpId="0" animBg="1" autoUpdateAnimBg="0"/>
      <p:bldP spid="324649" grpId="0" animBg="1" autoUpdateAnimBg="0"/>
      <p:bldP spid="324650" grpId="0" animBg="1" autoUpdateAnimBg="0"/>
      <p:bldP spid="32465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FD9F425-7824-4BE0-88FF-0FC428F8EDD5}" type="slidenum">
              <a:rPr lang="en-US" altLang="zh-CN">
                <a:solidFill>
                  <a:srgbClr val="FFFFFF"/>
                </a:solidFill>
              </a:rPr>
              <a:pPr eaLnBrk="1" hangingPunct="1"/>
              <a:t>25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8E39EF8-0685-4E5F-A422-BB960FC81706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563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547813" y="1144588"/>
            <a:ext cx="59515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PRINCIPLES OF HASH FUNCTION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84978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hash algorithm involves repeated use of a 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compression function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</a:t>
            </a: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779463" y="2492375"/>
            <a:ext cx="235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takes two inputs</a:t>
            </a: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931863" y="2873375"/>
            <a:ext cx="688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chaining variable: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-b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input from the previous step</a:t>
            </a: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931863" y="3303588"/>
            <a:ext cx="1974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-bit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block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763588" y="3663950"/>
            <a:ext cx="336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produces an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-bit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output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autoUpdateAnimBg="0"/>
      <p:bldP spid="325636" grpId="0" autoUpdateAnimBg="0"/>
      <p:bldP spid="325637" grpId="0" autoUpdateAnimBg="0"/>
      <p:bldP spid="325638" grpId="0" autoUpdateAnimBg="0"/>
      <p:bldP spid="325639" grpId="0" autoUpdateAnimBg="0"/>
      <p:bldP spid="32564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7FF5C0F-1472-47E0-8133-1E14D279042F}" type="slidenum">
              <a:rPr lang="en-US" altLang="zh-CN">
                <a:solidFill>
                  <a:srgbClr val="FFFFFF"/>
                </a:solidFill>
              </a:rPr>
              <a:pPr eaLnBrk="1" hangingPunct="1"/>
              <a:t>26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E95EC4D-767B-477C-A2E0-2ECB161173FF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6658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331913" y="1109663"/>
            <a:ext cx="64849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MD5 MESSAGE DIGEST ALGORITHM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684213" y="1736725"/>
            <a:ext cx="7212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MD5 message digest algorithm was created </a:t>
            </a:r>
          </a:p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by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Ron </a:t>
            </a:r>
            <a:r>
              <a:rPr lang="en-US" altLang="zh-CN" sz="24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Rivest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at MIT in 1990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684213" y="2574925"/>
            <a:ext cx="7019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It takes as input a message of arbitrary length </a:t>
            </a:r>
          </a:p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(but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blocking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them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512-bit each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and produces </a:t>
            </a:r>
          </a:p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as output a 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128-bit message digest</a:t>
            </a:r>
          </a:p>
        </p:txBody>
      </p:sp>
      <p:sp>
        <p:nvSpPr>
          <p:cNvPr id="326662" name="AutoShape 6"/>
          <p:cNvSpPr>
            <a:spLocks noChangeArrowheads="1"/>
          </p:cNvSpPr>
          <p:nvPr/>
        </p:nvSpPr>
        <p:spPr bwMode="auto">
          <a:xfrm>
            <a:off x="3168650" y="3789363"/>
            <a:ext cx="1600200" cy="2590800"/>
          </a:xfrm>
          <a:prstGeom prst="upArrow">
            <a:avLst>
              <a:gd name="adj1" fmla="val 54759"/>
              <a:gd name="adj2" fmla="val 18312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solidFill>
                <a:schemeClr val="accent2"/>
              </a:solidFill>
              <a:latin typeface="Arial" charset="0"/>
              <a:ea typeface="黑体" pitchFamily="49" charset="-122"/>
            </a:endParaRP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最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终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的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消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息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文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摘</a:t>
            </a:r>
          </a:p>
        </p:txBody>
      </p:sp>
      <p:pic>
        <p:nvPicPr>
          <p:cNvPr id="3073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644900"/>
            <a:ext cx="15906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autoUpdateAnimBg="0"/>
      <p:bldP spid="326660" grpId="0" autoUpdateAnimBg="0"/>
      <p:bldP spid="326661" grpId="0" autoUpdateAnimBg="0"/>
      <p:bldP spid="32666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98AD3EC-B272-4E93-8074-CEFEBFD3D908}" type="slidenum">
              <a:rPr lang="en-US" altLang="zh-CN">
                <a:solidFill>
                  <a:srgbClr val="FFFFFF"/>
                </a:solidFill>
              </a:rPr>
              <a:pPr eaLnBrk="1" hangingPunct="1"/>
              <a:t>27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944D225-903D-4B1E-9528-CB66D9CEFF17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368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  <a:endParaRPr lang="zh-CN" altLang="en-US" cap="none" smtClean="0">
              <a:ea typeface="宋体" pitchFamily="2" charset="-122"/>
            </a:endParaRPr>
          </a:p>
        </p:txBody>
      </p:sp>
      <p:sp>
        <p:nvSpPr>
          <p:cNvPr id="3175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0033CC"/>
                </a:solidFill>
                <a:latin typeface="Franklin Gothic Book" pitchFamily="34" charset="0"/>
              </a:rPr>
              <a:t>Whole Picture of MD5</a:t>
            </a:r>
          </a:p>
        </p:txBody>
      </p:sp>
      <p:pic>
        <p:nvPicPr>
          <p:cNvPr id="31751" name="Picture 5" descr="9213b07eca80653850cb97a496dda144ac345982b2b7aa5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981075"/>
            <a:ext cx="5116513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E2522D-138E-45C6-803D-1FAA709DB42D}" type="slidenum">
              <a:rPr lang="en-US" altLang="zh-CN">
                <a:solidFill>
                  <a:srgbClr val="FFFFFF"/>
                </a:solidFill>
              </a:rPr>
              <a:pPr eaLnBrk="1" hangingPunct="1"/>
              <a:t>28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55CF2CD-9F23-482D-A374-195F5A2C0DE1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768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3154363" y="1109663"/>
            <a:ext cx="28559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Process of MD5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626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process of MD5 consists of 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5 phases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</a:t>
            </a: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611188" y="2276475"/>
            <a:ext cx="463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Phase 1. Append padding bits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</a:t>
            </a: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696913" y="2781300"/>
            <a:ext cx="6430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message is padded so that its length in bits is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84438" y="3284538"/>
            <a:ext cx="3810000" cy="533400"/>
            <a:chOff x="1584" y="2112"/>
            <a:chExt cx="2400" cy="336"/>
          </a:xfrm>
        </p:grpSpPr>
        <p:sp>
          <p:nvSpPr>
            <p:cNvPr id="6160" name="Rectangle 8"/>
            <p:cNvSpPr>
              <a:spLocks noChangeArrowheads="1"/>
            </p:cNvSpPr>
            <p:nvPr/>
          </p:nvSpPr>
          <p:spPr bwMode="auto">
            <a:xfrm>
              <a:off x="1584" y="2112"/>
              <a:ext cx="2400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46" name="Object 9"/>
            <p:cNvGraphicFramePr>
              <a:graphicFrameLocks noChangeAspect="1"/>
            </p:cNvGraphicFramePr>
            <p:nvPr/>
          </p:nvGraphicFramePr>
          <p:xfrm>
            <a:off x="1680" y="2112"/>
            <a:ext cx="220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Equation" r:id="rId4" imgW="1346040" imgH="203040" progId="Equation.3">
                    <p:embed/>
                  </p:oleObj>
                </mc:Choice>
                <mc:Fallback>
                  <p:oleObj name="Equation" r:id="rId4" imgW="134604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12"/>
                          <a:ext cx="220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673100" y="3833813"/>
            <a:ext cx="363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Phase 2. Append length</a:t>
            </a: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611188" y="4292600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64-bit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representation of the length in bits of the original message (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before padding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is appended to the result of phase 1.</a:t>
            </a:r>
          </a:p>
        </p:txBody>
      </p:sp>
      <p:sp>
        <p:nvSpPr>
          <p:cNvPr id="327692" name="AutoShape 12"/>
          <p:cNvSpPr>
            <a:spLocks noChangeArrowheads="1"/>
          </p:cNvSpPr>
          <p:nvPr/>
        </p:nvSpPr>
        <p:spPr bwMode="auto">
          <a:xfrm>
            <a:off x="971550" y="5178425"/>
            <a:ext cx="1600200" cy="914400"/>
          </a:xfrm>
          <a:prstGeom prst="homePlate">
            <a:avLst>
              <a:gd name="adj" fmla="val 43750"/>
            </a:avLst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二阶段</a:t>
            </a:r>
          </a:p>
          <a:p>
            <a:pPr algn="ctr"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结束后</a:t>
            </a:r>
          </a:p>
        </p:txBody>
      </p:sp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2571750" y="5224463"/>
            <a:ext cx="5946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outcome of the first two phases yields 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message that is an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integer multiple of 512 bits</a:t>
            </a:r>
          </a:p>
        </p:txBody>
      </p: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autoUpdateAnimBg="0"/>
      <p:bldP spid="327684" grpId="0" autoUpdateAnimBg="0"/>
      <p:bldP spid="327685" grpId="0" autoUpdateAnimBg="0"/>
      <p:bldP spid="327686" grpId="0" autoUpdateAnimBg="0"/>
      <p:bldP spid="327690" grpId="0" autoUpdateAnimBg="0"/>
      <p:bldP spid="327691" grpId="0" autoUpdateAnimBg="0"/>
      <p:bldP spid="327692" grpId="0" animBg="1" autoUpdateAnimBg="0"/>
      <p:bldP spid="32769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48403E6-822F-4954-93E8-2948716D469D}" type="slidenum">
              <a:rPr lang="en-US" altLang="zh-CN">
                <a:solidFill>
                  <a:srgbClr val="FFFFFF"/>
                </a:solidFill>
              </a:rPr>
              <a:pPr eaLnBrk="1" hangingPunct="1"/>
              <a:t>29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34A36A9-03C4-410D-8D29-ECF1D7001863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870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611188" y="1700213"/>
            <a:ext cx="421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Phase 3. Initialize MD buffer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687388" y="2205038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128-bit buffer is used to hold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1052513" y="2708275"/>
            <a:ext cx="3806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intermediate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results of MD5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1068388" y="3144838"/>
            <a:ext cx="2678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final result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of MD5</a:t>
            </a: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3154363" y="1109663"/>
            <a:ext cx="28559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Process of MD5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611188" y="3587750"/>
            <a:ext cx="806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MD buffer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 The buffer is represented as four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32-bit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registers (A, B, C, D), which takes initial values:</a:t>
            </a:r>
          </a:p>
        </p:txBody>
      </p:sp>
      <p:graphicFrame>
        <p:nvGraphicFramePr>
          <p:cNvPr id="328713" name="Group 9"/>
          <p:cNvGraphicFramePr>
            <a:graphicFrameLocks noGrp="1"/>
          </p:cNvGraphicFramePr>
          <p:nvPr/>
        </p:nvGraphicFramePr>
        <p:xfrm>
          <a:off x="2124075" y="4537075"/>
          <a:ext cx="3024188" cy="1806449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67452301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EFCDAB89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98BADCFE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10325476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autoUpdateAnimBg="0"/>
      <p:bldP spid="328708" grpId="0" autoUpdateAnimBg="0"/>
      <p:bldP spid="328709" grpId="0" autoUpdateAnimBg="0"/>
      <p:bldP spid="328710" grpId="0" autoUpdateAnimBg="0"/>
      <p:bldP spid="328711" grpId="0" autoUpdateAnimBg="0"/>
      <p:bldP spid="3287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50295D9-E3E4-4D3C-AA70-9926955E8F21}" type="slidenum">
              <a:rPr lang="en-US" altLang="zh-CN"/>
              <a:pPr/>
              <a:t>3</a:t>
            </a:fld>
            <a:r>
              <a:rPr lang="en-US" altLang="zh-CN"/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934402-BF72-4392-A574-41365B5801EB}" type="datetime1">
              <a:rPr lang="zh-CN" altLang="en-US"/>
              <a:pPr/>
              <a:t>2018/11/23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203994" y="151606"/>
            <a:ext cx="8066088" cy="547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200" cap="none" dirty="0" smtClean="0">
                <a:ea typeface="宋体" panose="02010600030101010101" pitchFamily="2" charset="-122"/>
              </a:rPr>
              <a:t>Public-key cipher vs. Symmetric key cipher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79388" y="1052736"/>
            <a:ext cx="8713787" cy="53290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 its earliest beginning to modern times, virtually(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事实上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 cryptographic systems have been based on the elementary tools of </a:t>
            </a:r>
            <a:r>
              <a:rPr lang="en-US" altLang="zh-CN" sz="2000" dirty="0" smtClean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substitution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000" dirty="0" smtClean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permutation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Public-key algorithms are based on </a:t>
            </a:r>
            <a:r>
              <a:rPr lang="en-US" altLang="zh-CN" sz="2000" dirty="0" smtClean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mathematical functions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rather than on substitution and permutation.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Public-key cipher can be used for </a:t>
            </a: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encryption/decryption</a:t>
            </a: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digital signature</a:t>
            </a: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 exchange/management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 common </a:t>
            </a:r>
            <a:r>
              <a:rPr lang="en-US" altLang="zh-CN" sz="2000" u="sng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misconceptions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误解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about PKC should be mentioned:</a:t>
            </a:r>
          </a:p>
          <a:p>
            <a:pPr lvl="2"/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PKC is </a:t>
            </a:r>
            <a:r>
              <a:rPr lang="en-US" altLang="zh-CN" sz="1800" dirty="0" smtClean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more secure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than symmetric key encryption</a:t>
            </a:r>
          </a:p>
          <a:p>
            <a:pPr lvl="2"/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PKC is a </a:t>
            </a:r>
            <a:r>
              <a:rPr lang="en-US" altLang="zh-CN" sz="1800" dirty="0" smtClean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general-purpose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technique</a:t>
            </a:r>
          </a:p>
          <a:p>
            <a:pPr lvl="2"/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key distribution is trivial(</a:t>
            </a:r>
            <a:r>
              <a:rPr lang="zh-CN" altLang="en-US" sz="1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没有意义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when using PKE</a:t>
            </a:r>
            <a:endParaRPr lang="zh-CN" altLang="en-US" sz="18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48195"/>
      </p:ext>
    </p:extLst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121466-6584-4B33-B53C-9BF77CD45C9F}" type="slidenum">
              <a:rPr lang="en-US" altLang="zh-CN">
                <a:solidFill>
                  <a:srgbClr val="FFFFFF"/>
                </a:solidFill>
              </a:rPr>
              <a:pPr eaLnBrk="1" hangingPunct="1"/>
              <a:t>30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8870450-CA51-4951-9CBF-9DC4C0CF1B1E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9730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3154363" y="1109663"/>
            <a:ext cx="28559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Process of MD5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395288" y="1698625"/>
            <a:ext cx="665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Phase 4. Process message in 512-bit blocks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471488" y="2205038"/>
            <a:ext cx="84216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512-block is processed using a complex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compression function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processed in 4 rounds with different function</a:t>
            </a:r>
          </a:p>
        </p:txBody>
      </p:sp>
      <p:graphicFrame>
        <p:nvGraphicFramePr>
          <p:cNvPr id="329734" name="Group 6"/>
          <p:cNvGraphicFramePr>
            <a:graphicFrameLocks noGrp="1"/>
          </p:cNvGraphicFramePr>
          <p:nvPr>
            <p:ph idx="4294967295"/>
          </p:nvPr>
        </p:nvGraphicFramePr>
        <p:xfrm>
          <a:off x="1547813" y="3068638"/>
          <a:ext cx="6408737" cy="3151189"/>
        </p:xfrm>
        <a:graphic>
          <a:graphicData uri="http://schemas.openxmlformats.org/drawingml/2006/table">
            <a:tbl>
              <a:tblPr/>
              <a:tblGrid>
                <a:gridCol w="21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37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Round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Primitive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Function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F(b, c, 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G(b, c, 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H(b, c, 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I(b, c, 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940425" y="4005263"/>
            <a:ext cx="1905000" cy="533400"/>
            <a:chOff x="3744" y="1248"/>
            <a:chExt cx="1200" cy="336"/>
          </a:xfrm>
        </p:grpSpPr>
        <p:sp>
          <p:nvSpPr>
            <p:cNvPr id="7214" name="Rectangle 33"/>
            <p:cNvSpPr>
              <a:spLocks noChangeArrowheads="1"/>
            </p:cNvSpPr>
            <p:nvPr/>
          </p:nvSpPr>
          <p:spPr bwMode="auto">
            <a:xfrm>
              <a:off x="3744" y="1248"/>
              <a:ext cx="120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3" name="Object 34"/>
            <p:cNvGraphicFramePr>
              <a:graphicFrameLocks noChangeAspect="1"/>
            </p:cNvGraphicFramePr>
            <p:nvPr/>
          </p:nvGraphicFramePr>
          <p:xfrm>
            <a:off x="3792" y="1296"/>
            <a:ext cx="110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2" name="Equation" r:id="rId4" imgW="965160" imgH="215640" progId="Equation.3">
                    <p:embed/>
                  </p:oleObj>
                </mc:Choice>
                <mc:Fallback>
                  <p:oleObj name="Equation" r:id="rId4" imgW="965160" imgH="2156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296"/>
                          <a:ext cx="110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943600" y="4570413"/>
            <a:ext cx="1905000" cy="533400"/>
            <a:chOff x="3744" y="1680"/>
            <a:chExt cx="1200" cy="336"/>
          </a:xfrm>
        </p:grpSpPr>
        <p:sp>
          <p:nvSpPr>
            <p:cNvPr id="7213" name="Rectangle 36"/>
            <p:cNvSpPr>
              <a:spLocks noChangeArrowheads="1"/>
            </p:cNvSpPr>
            <p:nvPr/>
          </p:nvSpPr>
          <p:spPr bwMode="auto">
            <a:xfrm>
              <a:off x="3744" y="1680"/>
              <a:ext cx="120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2" name="Object 37"/>
            <p:cNvGraphicFramePr>
              <a:graphicFrameLocks noChangeAspect="1"/>
            </p:cNvGraphicFramePr>
            <p:nvPr/>
          </p:nvGraphicFramePr>
          <p:xfrm>
            <a:off x="3792" y="1728"/>
            <a:ext cx="110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3" name="Equation" r:id="rId6" imgW="977760" imgH="215640" progId="Equation.3">
                    <p:embed/>
                  </p:oleObj>
                </mc:Choice>
                <mc:Fallback>
                  <p:oleObj name="Equation" r:id="rId6" imgW="97776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728"/>
                          <a:ext cx="110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943600" y="5145088"/>
            <a:ext cx="1905000" cy="533400"/>
            <a:chOff x="3744" y="2208"/>
            <a:chExt cx="1200" cy="336"/>
          </a:xfrm>
        </p:grpSpPr>
        <p:sp>
          <p:nvSpPr>
            <p:cNvPr id="7212" name="Rectangle 39"/>
            <p:cNvSpPr>
              <a:spLocks noChangeArrowheads="1"/>
            </p:cNvSpPr>
            <p:nvPr/>
          </p:nvSpPr>
          <p:spPr bwMode="auto">
            <a:xfrm>
              <a:off x="3744" y="2208"/>
              <a:ext cx="120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1" name="Object 40"/>
            <p:cNvGraphicFramePr>
              <a:graphicFrameLocks noChangeAspect="1"/>
            </p:cNvGraphicFramePr>
            <p:nvPr/>
          </p:nvGraphicFramePr>
          <p:xfrm>
            <a:off x="3888" y="2208"/>
            <a:ext cx="91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4" name="Equation" r:id="rId8" imgW="609480" imgH="177480" progId="Equation.3">
                    <p:embed/>
                  </p:oleObj>
                </mc:Choice>
                <mc:Fallback>
                  <p:oleObj name="Equation" r:id="rId8" imgW="609480" imgH="1774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208"/>
                          <a:ext cx="91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943600" y="5678488"/>
            <a:ext cx="1905000" cy="533400"/>
            <a:chOff x="3744" y="2736"/>
            <a:chExt cx="1200" cy="336"/>
          </a:xfrm>
        </p:grpSpPr>
        <p:sp>
          <p:nvSpPr>
            <p:cNvPr id="7211" name="Rectangle 42"/>
            <p:cNvSpPr>
              <a:spLocks noChangeArrowheads="1"/>
            </p:cNvSpPr>
            <p:nvPr/>
          </p:nvSpPr>
          <p:spPr bwMode="auto">
            <a:xfrm>
              <a:off x="3744" y="2736"/>
              <a:ext cx="120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0" name="Object 43"/>
            <p:cNvGraphicFramePr>
              <a:graphicFrameLocks noChangeAspect="1"/>
            </p:cNvGraphicFramePr>
            <p:nvPr/>
          </p:nvGraphicFramePr>
          <p:xfrm>
            <a:off x="3888" y="2784"/>
            <a:ext cx="91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5" name="Equation" r:id="rId10" imgW="685800" imgH="215640" progId="Equation.3">
                    <p:embed/>
                  </p:oleObj>
                </mc:Choice>
                <mc:Fallback>
                  <p:oleObj name="Equation" r:id="rId10" imgW="685800" imgH="2156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784"/>
                          <a:ext cx="91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utoUpdateAnimBg="0"/>
      <p:bldP spid="329732" grpId="0" autoUpdateAnimBg="0"/>
      <p:bldP spid="3297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A72AE9D-2F67-4043-8F17-94EEB29F1D39}" type="slidenum">
              <a:rPr lang="en-US" altLang="zh-CN">
                <a:solidFill>
                  <a:srgbClr val="FFFFFF"/>
                </a:solidFill>
              </a:rPr>
              <a:pPr eaLnBrk="1" hangingPunct="1"/>
              <a:t>31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F3D7576-49BA-424A-93F2-7762321552F2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33075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684213" y="1341438"/>
            <a:ext cx="1728787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33CC"/>
                </a:solidFill>
              </a:rPr>
              <a:t>Y</a:t>
            </a:r>
            <a:r>
              <a:rPr lang="en-US" altLang="zh-CN" b="1" i="1" baseline="-25000">
                <a:solidFill>
                  <a:srgbClr val="0033CC"/>
                </a:solidFill>
              </a:rPr>
              <a:t>q  </a:t>
            </a:r>
            <a:r>
              <a:rPr lang="en-US" altLang="zh-CN" b="1" i="1">
                <a:solidFill>
                  <a:srgbClr val="0033CC"/>
                </a:solidFill>
              </a:rPr>
              <a:t>512bit</a:t>
            </a:r>
          </a:p>
        </p:txBody>
      </p:sp>
      <p:sp>
        <p:nvSpPr>
          <p:cNvPr id="33860" name="Rectangle 68"/>
          <p:cNvSpPr>
            <a:spLocks noChangeArrowheads="1"/>
          </p:cNvSpPr>
          <p:nvPr/>
        </p:nvSpPr>
        <p:spPr bwMode="auto">
          <a:xfrm>
            <a:off x="1476375" y="2205038"/>
            <a:ext cx="288925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33CC"/>
                </a:solidFill>
              </a:rPr>
              <a:t>x</a:t>
            </a:r>
            <a:r>
              <a:rPr lang="en-US" altLang="zh-CN" b="1" i="1" baseline="-25000" dirty="0" smtClean="0">
                <a:solidFill>
                  <a:srgbClr val="0033CC"/>
                </a:solidFill>
              </a:rPr>
              <a:t>1</a:t>
            </a:r>
            <a:endParaRPr lang="en-US" altLang="zh-CN" b="1" i="1" baseline="-25000" dirty="0">
              <a:solidFill>
                <a:srgbClr val="0033CC"/>
              </a:solidFill>
            </a:endParaRP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2484438" y="1341438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33CC"/>
                </a:solidFill>
              </a:rPr>
              <a:t>qth block</a:t>
            </a:r>
            <a:endParaRPr lang="en-US" altLang="zh-CN" b="1" i="1">
              <a:solidFill>
                <a:srgbClr val="0033CC"/>
              </a:solidFill>
            </a:endParaRP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1476375" y="2997200"/>
            <a:ext cx="288925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err="1" smtClean="0">
                <a:solidFill>
                  <a:srgbClr val="0033CC"/>
                </a:solidFill>
              </a:rPr>
              <a:t>x</a:t>
            </a:r>
            <a:r>
              <a:rPr lang="en-US" altLang="zh-CN" b="1" i="1" baseline="-25000" dirty="0" err="1" smtClean="0">
                <a:solidFill>
                  <a:srgbClr val="0033CC"/>
                </a:solidFill>
              </a:rPr>
              <a:t>k</a:t>
            </a:r>
            <a:endParaRPr lang="en-US" altLang="zh-CN" b="1" i="1" baseline="-25000" dirty="0">
              <a:solidFill>
                <a:srgbClr val="0033CC"/>
              </a:solidFill>
            </a:endParaRPr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1476375" y="3716338"/>
            <a:ext cx="288925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33CC"/>
                </a:solidFill>
              </a:rPr>
              <a:t>x</a:t>
            </a:r>
            <a:r>
              <a:rPr lang="en-US" altLang="zh-CN" b="1" i="1" baseline="-25000" dirty="0" smtClean="0">
                <a:solidFill>
                  <a:srgbClr val="0033CC"/>
                </a:solidFill>
              </a:rPr>
              <a:t>16</a:t>
            </a:r>
            <a:endParaRPr lang="en-US" altLang="zh-CN" b="1" i="1" baseline="-25000" dirty="0">
              <a:solidFill>
                <a:srgbClr val="0033CC"/>
              </a:solidFill>
            </a:endParaRPr>
          </a:p>
        </p:txBody>
      </p:sp>
      <p:sp>
        <p:nvSpPr>
          <p:cNvPr id="33866" name="Line 74"/>
          <p:cNvSpPr>
            <a:spLocks noChangeShapeType="1"/>
          </p:cNvSpPr>
          <p:nvPr/>
        </p:nvSpPr>
        <p:spPr bwMode="auto">
          <a:xfrm>
            <a:off x="1042988" y="1844675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67" name="Line 75"/>
          <p:cNvSpPr>
            <a:spLocks noChangeShapeType="1"/>
          </p:cNvSpPr>
          <p:nvPr/>
        </p:nvSpPr>
        <p:spPr bwMode="auto">
          <a:xfrm>
            <a:off x="1042988" y="39338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68" name="Line 76"/>
          <p:cNvSpPr>
            <a:spLocks noChangeShapeType="1"/>
          </p:cNvSpPr>
          <p:nvPr/>
        </p:nvSpPr>
        <p:spPr bwMode="auto">
          <a:xfrm>
            <a:off x="1042988" y="32131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69" name="Line 77"/>
          <p:cNvSpPr>
            <a:spLocks noChangeShapeType="1"/>
          </p:cNvSpPr>
          <p:nvPr/>
        </p:nvSpPr>
        <p:spPr bwMode="auto">
          <a:xfrm>
            <a:off x="1042988" y="24209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2051050" y="4581525"/>
            <a:ext cx="1223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990099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99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990099"/>
                </a:solidFill>
                <a:latin typeface="Times New Roman" panose="02020603050405020304" pitchFamily="18" charset="0"/>
              </a:rPr>
              <a:t>1-16</a:t>
            </a:r>
            <a:endParaRPr lang="en-US" altLang="zh-CN" b="1" i="1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73" name="Line 81"/>
          <p:cNvSpPr>
            <a:spLocks noChangeShapeType="1"/>
          </p:cNvSpPr>
          <p:nvPr/>
        </p:nvSpPr>
        <p:spPr bwMode="auto">
          <a:xfrm>
            <a:off x="1835150" y="2349500"/>
            <a:ext cx="187325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4" name="Line 82"/>
          <p:cNvSpPr>
            <a:spLocks noChangeShapeType="1"/>
          </p:cNvSpPr>
          <p:nvPr/>
        </p:nvSpPr>
        <p:spPr bwMode="auto">
          <a:xfrm flipV="1">
            <a:off x="1908175" y="2997200"/>
            <a:ext cx="18002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5" name="Line 83"/>
          <p:cNvSpPr>
            <a:spLocks noChangeShapeType="1"/>
          </p:cNvSpPr>
          <p:nvPr/>
        </p:nvSpPr>
        <p:spPr bwMode="auto">
          <a:xfrm flipV="1">
            <a:off x="1835150" y="3068638"/>
            <a:ext cx="1871663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3900" name="Picture 1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557338"/>
            <a:ext cx="5148262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901" name="Text Box 109"/>
          <p:cNvSpPr txBox="1">
            <a:spLocks noChangeArrowheads="1"/>
          </p:cNvSpPr>
          <p:nvPr/>
        </p:nvSpPr>
        <p:spPr bwMode="auto">
          <a:xfrm>
            <a:off x="468313" y="4221163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990099"/>
                </a:solidFill>
              </a:rPr>
              <a:t>Round </a:t>
            </a:r>
            <a:r>
              <a:rPr lang="en-US" altLang="zh-CN" sz="2000" b="1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33903" name="Rectangle 111"/>
          <p:cNvSpPr>
            <a:spLocks noChangeArrowheads="1"/>
          </p:cNvSpPr>
          <p:nvPr/>
        </p:nvSpPr>
        <p:spPr bwMode="auto">
          <a:xfrm>
            <a:off x="611188" y="4581525"/>
            <a:ext cx="1223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1-16</a:t>
            </a:r>
            <a:endParaRPr lang="en-US" altLang="zh-CN" b="1" i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904" name="Rectangle 112"/>
          <p:cNvSpPr>
            <a:spLocks noChangeArrowheads="1"/>
          </p:cNvSpPr>
          <p:nvPr/>
        </p:nvSpPr>
        <p:spPr bwMode="auto">
          <a:xfrm>
            <a:off x="2051050" y="5373688"/>
            <a:ext cx="1223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1-16</a:t>
            </a:r>
            <a:endParaRPr lang="en-US" altLang="zh-CN" b="1" i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905" name="Rectangle 113"/>
          <p:cNvSpPr>
            <a:spLocks noChangeArrowheads="1"/>
          </p:cNvSpPr>
          <p:nvPr/>
        </p:nvSpPr>
        <p:spPr bwMode="auto">
          <a:xfrm>
            <a:off x="611188" y="5373688"/>
            <a:ext cx="1223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17-32</a:t>
            </a:r>
            <a:endParaRPr lang="en-US" altLang="zh-CN" b="1" i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906" name="Text Box 114"/>
          <p:cNvSpPr txBox="1">
            <a:spLocks noChangeArrowheads="1"/>
          </p:cNvSpPr>
          <p:nvPr/>
        </p:nvSpPr>
        <p:spPr bwMode="auto">
          <a:xfrm>
            <a:off x="468313" y="5013325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990099"/>
                </a:solidFill>
              </a:rPr>
              <a:t>Round </a:t>
            </a:r>
            <a:r>
              <a:rPr lang="en-US" altLang="zh-CN" sz="2000" b="1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33908" name="Rectangle 116"/>
          <p:cNvSpPr>
            <a:spLocks noChangeArrowheads="1"/>
          </p:cNvSpPr>
          <p:nvPr/>
        </p:nvSpPr>
        <p:spPr bwMode="auto">
          <a:xfrm>
            <a:off x="2051050" y="6094413"/>
            <a:ext cx="1223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1-16</a:t>
            </a:r>
            <a:endParaRPr lang="en-US" altLang="zh-CN" b="1" i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909" name="Rectangle 117"/>
          <p:cNvSpPr>
            <a:spLocks noChangeArrowheads="1"/>
          </p:cNvSpPr>
          <p:nvPr/>
        </p:nvSpPr>
        <p:spPr bwMode="auto">
          <a:xfrm>
            <a:off x="611188" y="6094413"/>
            <a:ext cx="1223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49-64</a:t>
            </a:r>
            <a:endParaRPr lang="en-US" altLang="zh-CN" b="1" i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910" name="Text Box 118"/>
          <p:cNvSpPr txBox="1">
            <a:spLocks noChangeArrowheads="1"/>
          </p:cNvSpPr>
          <p:nvPr/>
        </p:nvSpPr>
        <p:spPr bwMode="auto">
          <a:xfrm>
            <a:off x="468313" y="5734050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990099"/>
                </a:solidFill>
              </a:rPr>
              <a:t>Round </a:t>
            </a:r>
            <a:r>
              <a:rPr lang="en-US" altLang="zh-CN" sz="2000" b="1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33913" name="Rectangle 121"/>
          <p:cNvSpPr>
            <a:spLocks noChangeArrowheads="1"/>
          </p:cNvSpPr>
          <p:nvPr/>
        </p:nvSpPr>
        <p:spPr bwMode="auto">
          <a:xfrm>
            <a:off x="1476375" y="2420938"/>
            <a:ext cx="1223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32bit</a:t>
            </a:r>
            <a:endParaRPr lang="en-US" altLang="zh-CN" b="1" i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6" grpId="0" animBg="1"/>
      <p:bldP spid="33860" grpId="0" animBg="1"/>
      <p:bldP spid="33861" grpId="0"/>
      <p:bldP spid="33864" grpId="0" animBg="1"/>
      <p:bldP spid="33865" grpId="0" animBg="1"/>
      <p:bldP spid="33866" grpId="0" animBg="1"/>
      <p:bldP spid="33867" grpId="0" animBg="1"/>
      <p:bldP spid="33868" grpId="0" animBg="1"/>
      <p:bldP spid="33869" grpId="0" animBg="1"/>
      <p:bldP spid="33870" grpId="0"/>
      <p:bldP spid="33873" grpId="0" animBg="1"/>
      <p:bldP spid="33873" grpId="1" animBg="1"/>
      <p:bldP spid="33874" grpId="0" animBg="1"/>
      <p:bldP spid="33874" grpId="1" animBg="1"/>
      <p:bldP spid="33875" grpId="0" animBg="1"/>
      <p:bldP spid="33901" grpId="0"/>
      <p:bldP spid="33903" grpId="0"/>
      <p:bldP spid="33904" grpId="0"/>
      <p:bldP spid="33905" grpId="0"/>
      <p:bldP spid="33906" grpId="0"/>
      <p:bldP spid="33908" grpId="0"/>
      <p:bldP spid="33909" grpId="0"/>
      <p:bldP spid="33910" grpId="0"/>
      <p:bldP spid="339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682337A-8C2C-4899-BA53-6853E8F14194}" type="slidenum">
              <a:rPr lang="en-US" altLang="zh-CN">
                <a:solidFill>
                  <a:srgbClr val="FFFFFF"/>
                </a:solidFill>
              </a:rPr>
              <a:pPr eaLnBrk="1" hangingPunct="1"/>
              <a:t>32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C4910FC-0956-4890-9536-A47124C66814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31778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82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1800" dirty="0" smtClean="0">
                <a:latin typeface="Franklin Gothic Book" pitchFamily="34" charset="0"/>
                <a:ea typeface="宋体" panose="02010600030101010101" pitchFamily="2" charset="-122"/>
              </a:rPr>
              <a:t>P262</a:t>
            </a:r>
            <a:endParaRPr lang="zh-CN" altLang="en-US" sz="1800" dirty="0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781175" y="1459706"/>
            <a:ext cx="484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Each round (I, H, G, and F) consists of 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sequence of 16 steps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1995488" y="2157413"/>
            <a:ext cx="3059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Each step is of the form</a:t>
            </a: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2147888" y="3073400"/>
            <a:ext cx="367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g(b, c, d) is one of I, H, F, G</a:t>
            </a: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2376488" y="3833813"/>
            <a:ext cx="56213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is the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 32-bit word in the </a:t>
            </a:r>
            <a:r>
              <a:rPr lang="en-US" altLang="zh-CN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q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512-bit block 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of the message</a:t>
            </a:r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2139950" y="5027613"/>
            <a:ext cx="597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takes different values in the different rounds</a:t>
            </a: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7405688" y="2587625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where</a:t>
            </a:r>
          </a:p>
        </p:txBody>
      </p:sp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2555875" y="5516563"/>
            <a:ext cx="385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For example: 7, 12, 17, 22</a:t>
            </a:r>
          </a:p>
        </p:txBody>
      </p:sp>
      <p:sp>
        <p:nvSpPr>
          <p:cNvPr id="331787" name="AutoShape 11"/>
          <p:cNvSpPr>
            <a:spLocks noChangeArrowheads="1"/>
          </p:cNvSpPr>
          <p:nvPr/>
        </p:nvSpPr>
        <p:spPr bwMode="auto">
          <a:xfrm>
            <a:off x="395288" y="2312988"/>
            <a:ext cx="1385887" cy="914400"/>
          </a:xfrm>
          <a:prstGeom prst="homePlate">
            <a:avLst>
              <a:gd name="adj" fmla="val 30502"/>
            </a:avLst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楷体_GB2312" pitchFamily="49" charset="-122"/>
              </a:rPr>
              <a:t>基本算式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57375" y="2590800"/>
            <a:ext cx="5562600" cy="533400"/>
            <a:chOff x="1680" y="1632"/>
            <a:chExt cx="3504" cy="336"/>
          </a:xfrm>
        </p:grpSpPr>
        <p:sp>
          <p:nvSpPr>
            <p:cNvPr id="8219" name="Rectangle 13"/>
            <p:cNvSpPr>
              <a:spLocks noChangeArrowheads="1"/>
            </p:cNvSpPr>
            <p:nvPr/>
          </p:nvSpPr>
          <p:spPr bwMode="auto">
            <a:xfrm>
              <a:off x="1680" y="1632"/>
              <a:ext cx="3504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6" name="Object 14"/>
            <p:cNvGraphicFramePr>
              <a:graphicFrameLocks noChangeAspect="1"/>
            </p:cNvGraphicFramePr>
            <p:nvPr/>
          </p:nvGraphicFramePr>
          <p:xfrm>
            <a:off x="1776" y="1632"/>
            <a:ext cx="331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3" name="Equation" r:id="rId4" imgW="2412720" imgH="215640" progId="Equation.3">
                    <p:embed/>
                  </p:oleObj>
                </mc:Choice>
                <mc:Fallback>
                  <p:oleObj name="Equation" r:id="rId4" imgW="241272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32"/>
                          <a:ext cx="331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085975" y="3505200"/>
            <a:ext cx="2438400" cy="385763"/>
            <a:chOff x="1824" y="2208"/>
            <a:chExt cx="1536" cy="243"/>
          </a:xfrm>
        </p:grpSpPr>
        <p:sp>
          <p:nvSpPr>
            <p:cNvPr id="8218" name="Rectangle 16"/>
            <p:cNvSpPr>
              <a:spLocks noChangeArrowheads="1"/>
            </p:cNvSpPr>
            <p:nvPr/>
          </p:nvSpPr>
          <p:spPr bwMode="auto">
            <a:xfrm>
              <a:off x="1824" y="2208"/>
              <a:ext cx="1536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5" name="Object 17"/>
            <p:cNvGraphicFramePr>
              <a:graphicFrameLocks noChangeAspect="1"/>
            </p:cNvGraphicFramePr>
            <p:nvPr/>
          </p:nvGraphicFramePr>
          <p:xfrm>
            <a:off x="1872" y="2208"/>
            <a:ext cx="14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" name="Equation" r:id="rId6" imgW="1320480" imgH="215640" progId="Equation.3">
                    <p:embed/>
                  </p:oleObj>
                </mc:Choice>
                <mc:Fallback>
                  <p:oleObj name="Equation" r:id="rId6" imgW="132048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208"/>
                          <a:ext cx="148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085975" y="4495800"/>
            <a:ext cx="3276600" cy="533400"/>
            <a:chOff x="1824" y="2832"/>
            <a:chExt cx="2064" cy="336"/>
          </a:xfrm>
        </p:grpSpPr>
        <p:sp>
          <p:nvSpPr>
            <p:cNvPr id="8217" name="Rectangle 19"/>
            <p:cNvSpPr>
              <a:spLocks noChangeArrowheads="1"/>
            </p:cNvSpPr>
            <p:nvPr/>
          </p:nvSpPr>
          <p:spPr bwMode="auto">
            <a:xfrm>
              <a:off x="1824" y="2832"/>
              <a:ext cx="2064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4" name="Object 20"/>
            <p:cNvGraphicFramePr>
              <a:graphicFrameLocks noChangeAspect="1"/>
            </p:cNvGraphicFramePr>
            <p:nvPr/>
          </p:nvGraphicFramePr>
          <p:xfrm>
            <a:off x="1872" y="2832"/>
            <a:ext cx="196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" name="Equation" r:id="rId8" imgW="1371600" imgH="228600" progId="Equation.3">
                    <p:embed/>
                  </p:oleObj>
                </mc:Choice>
                <mc:Fallback>
                  <p:oleObj name="Equation" r:id="rId8" imgW="13716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832"/>
                          <a:ext cx="196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1797" name="AutoShape 21"/>
          <p:cNvSpPr>
            <a:spLocks noChangeArrowheads="1"/>
          </p:cNvSpPr>
          <p:nvPr/>
        </p:nvSpPr>
        <p:spPr bwMode="auto">
          <a:xfrm>
            <a:off x="3305175" y="634261"/>
            <a:ext cx="1295400" cy="457200"/>
          </a:xfrm>
          <a:prstGeom prst="wedgeRectCallout">
            <a:avLst>
              <a:gd name="adj1" fmla="val -37866"/>
              <a:gd name="adj2" fmla="val 137500"/>
            </a:avLst>
          </a:prstGeom>
          <a:solidFill>
            <a:srgbClr val="FFFF99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kumimoji="1"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g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(</a:t>
            </a:r>
            <a:r>
              <a:rPr kumimoji="1"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b,c,d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)</a:t>
            </a:r>
          </a:p>
        </p:txBody>
      </p:sp>
      <p:sp>
        <p:nvSpPr>
          <p:cNvPr id="331798" name="AutoShape 22"/>
          <p:cNvSpPr>
            <a:spLocks noChangeArrowheads="1"/>
          </p:cNvSpPr>
          <p:nvPr/>
        </p:nvSpPr>
        <p:spPr bwMode="auto">
          <a:xfrm>
            <a:off x="5438775" y="488950"/>
            <a:ext cx="762000" cy="457200"/>
          </a:xfrm>
          <a:prstGeom prst="wedgeRectCallout">
            <a:avLst>
              <a:gd name="adj1" fmla="val -38333"/>
              <a:gd name="adj2" fmla="val 135069"/>
            </a:avLst>
          </a:prstGeom>
          <a:solidFill>
            <a:srgbClr val="FFFF99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X(</a:t>
            </a:r>
            <a:r>
              <a:rPr kumimoji="1"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k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)</a:t>
            </a:r>
          </a:p>
        </p:txBody>
      </p:sp>
      <p:sp>
        <p:nvSpPr>
          <p:cNvPr id="331799" name="AutoShape 23"/>
          <p:cNvSpPr>
            <a:spLocks noChangeArrowheads="1"/>
          </p:cNvSpPr>
          <p:nvPr/>
        </p:nvSpPr>
        <p:spPr bwMode="auto">
          <a:xfrm>
            <a:off x="6924675" y="836209"/>
            <a:ext cx="685800" cy="457200"/>
          </a:xfrm>
          <a:prstGeom prst="wedgeRectCallout">
            <a:avLst>
              <a:gd name="adj1" fmla="val -8796"/>
              <a:gd name="adj2" fmla="val 129514"/>
            </a:avLst>
          </a:prstGeom>
          <a:solidFill>
            <a:srgbClr val="FFFF99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T(</a:t>
            </a:r>
            <a:r>
              <a:rPr kumimoji="1" lang="en-US" altLang="zh-CN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i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)</a:t>
            </a:r>
          </a:p>
        </p:txBody>
      </p:sp>
      <p:sp>
        <p:nvSpPr>
          <p:cNvPr id="331800" name="AutoShape 24"/>
          <p:cNvSpPr>
            <a:spLocks noChangeArrowheads="1"/>
          </p:cNvSpPr>
          <p:nvPr/>
        </p:nvSpPr>
        <p:spPr bwMode="auto">
          <a:xfrm>
            <a:off x="7997825" y="1550168"/>
            <a:ext cx="457200" cy="457200"/>
          </a:xfrm>
          <a:prstGeom prst="wedgeRectCallout">
            <a:avLst>
              <a:gd name="adj1" fmla="val 17361"/>
              <a:gd name="adj2" fmla="val 140972"/>
            </a:avLst>
          </a:prstGeom>
          <a:solidFill>
            <a:srgbClr val="FFFF99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</a:t>
            </a:r>
          </a:p>
        </p:txBody>
      </p: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 autoUpdateAnimBg="0"/>
      <p:bldP spid="331781" grpId="0" autoUpdateAnimBg="0"/>
      <p:bldP spid="331782" grpId="0" autoUpdateAnimBg="0"/>
      <p:bldP spid="331783" grpId="0" autoUpdateAnimBg="0"/>
      <p:bldP spid="331784" grpId="0" autoUpdateAnimBg="0"/>
      <p:bldP spid="331785" grpId="0" autoUpdateAnimBg="0"/>
      <p:bldP spid="331786" grpId="0" autoUpdateAnimBg="0"/>
      <p:bldP spid="331787" grpId="0" animBg="1" autoUpdateAnimBg="0"/>
      <p:bldP spid="331797" grpId="0" animBg="1" autoUpdateAnimBg="0"/>
      <p:bldP spid="331798" grpId="0" animBg="1" autoUpdateAnimBg="0"/>
      <p:bldP spid="331799" grpId="0" animBg="1" autoUpdateAnimBg="0"/>
      <p:bldP spid="33180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C9014D6-ADE9-489A-8F3A-27DAED5AC622}" type="slidenum">
              <a:rPr lang="en-US" altLang="zh-CN">
                <a:solidFill>
                  <a:srgbClr val="FFFFFF"/>
                </a:solidFill>
              </a:rPr>
              <a:pPr eaLnBrk="1" hangingPunct="1"/>
              <a:t>33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2F54469-5435-45FB-BE6F-6CC3877497B8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3280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3154363" y="1109663"/>
            <a:ext cx="28559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Process of MD5</a:t>
            </a: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323850" y="1989138"/>
            <a:ext cx="439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Phase 5. output 128bit digest</a:t>
            </a: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395288" y="3048000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SUMMARY OF MD5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58950" y="3717925"/>
            <a:ext cx="1600200" cy="533400"/>
            <a:chOff x="1584" y="912"/>
            <a:chExt cx="1008" cy="336"/>
          </a:xfrm>
        </p:grpSpPr>
        <p:sp>
          <p:nvSpPr>
            <p:cNvPr id="9236" name="Rectangle 7"/>
            <p:cNvSpPr>
              <a:spLocks noChangeArrowheads="1"/>
            </p:cNvSpPr>
            <p:nvPr/>
          </p:nvSpPr>
          <p:spPr bwMode="auto">
            <a:xfrm>
              <a:off x="1584" y="912"/>
              <a:ext cx="1008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21" name="Object 8"/>
            <p:cNvGraphicFramePr>
              <a:graphicFrameLocks noChangeAspect="1"/>
            </p:cNvGraphicFramePr>
            <p:nvPr/>
          </p:nvGraphicFramePr>
          <p:xfrm>
            <a:off x="1632" y="912"/>
            <a:ext cx="85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4" name="Equation" r:id="rId4" imgW="622080" imgH="228600" progId="Equation.3">
                    <p:embed/>
                  </p:oleObj>
                </mc:Choice>
                <mc:Fallback>
                  <p:oleObj name="Equation" r:id="rId4" imgW="62208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12"/>
                          <a:ext cx="85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9750" y="4327525"/>
            <a:ext cx="7620000" cy="609600"/>
            <a:chOff x="816" y="1296"/>
            <a:chExt cx="4800" cy="384"/>
          </a:xfrm>
        </p:grpSpPr>
        <p:sp>
          <p:nvSpPr>
            <p:cNvPr id="9235" name="Rectangle 10"/>
            <p:cNvSpPr>
              <a:spLocks noChangeArrowheads="1"/>
            </p:cNvSpPr>
            <p:nvPr/>
          </p:nvSpPr>
          <p:spPr bwMode="auto">
            <a:xfrm>
              <a:off x="816" y="1296"/>
              <a:ext cx="4800" cy="38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20" name="Object 11"/>
            <p:cNvGraphicFramePr>
              <a:graphicFrameLocks noChangeAspect="1"/>
            </p:cNvGraphicFramePr>
            <p:nvPr/>
          </p:nvGraphicFramePr>
          <p:xfrm>
            <a:off x="864" y="1344"/>
            <a:ext cx="465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5" name="Equation" r:id="rId6" imgW="3682800" imgH="241200" progId="Equation.3">
                    <p:embed/>
                  </p:oleObj>
                </mc:Choice>
                <mc:Fallback>
                  <p:oleObj name="Equation" r:id="rId6" imgW="368280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344"/>
                          <a:ext cx="465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758950" y="5013325"/>
            <a:ext cx="1447800" cy="533400"/>
            <a:chOff x="1584" y="1728"/>
            <a:chExt cx="912" cy="336"/>
          </a:xfrm>
        </p:grpSpPr>
        <p:sp>
          <p:nvSpPr>
            <p:cNvPr id="9234" name="Rectangle 13"/>
            <p:cNvSpPr>
              <a:spLocks noChangeArrowheads="1"/>
            </p:cNvSpPr>
            <p:nvPr/>
          </p:nvSpPr>
          <p:spPr bwMode="auto">
            <a:xfrm>
              <a:off x="1584" y="1728"/>
              <a:ext cx="912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19" name="Object 14"/>
            <p:cNvGraphicFramePr>
              <a:graphicFrameLocks noChangeAspect="1"/>
            </p:cNvGraphicFramePr>
            <p:nvPr/>
          </p:nvGraphicFramePr>
          <p:xfrm>
            <a:off x="1680" y="1776"/>
            <a:ext cx="76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6" name="Equation" r:id="rId8" imgW="596880" imgH="203040" progId="Equation.3">
                    <p:embed/>
                  </p:oleObj>
                </mc:Choice>
                <mc:Fallback>
                  <p:oleObj name="Equation" r:id="rId8" imgW="596880" imgH="2030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76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758950" y="5627688"/>
            <a:ext cx="1752600" cy="609600"/>
            <a:chOff x="1584" y="2160"/>
            <a:chExt cx="1104" cy="384"/>
          </a:xfrm>
        </p:grpSpPr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1584" y="2160"/>
              <a:ext cx="1104" cy="38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18" name="Object 17"/>
            <p:cNvGraphicFramePr>
              <a:graphicFrameLocks noChangeAspect="1"/>
            </p:cNvGraphicFramePr>
            <p:nvPr/>
          </p:nvGraphicFramePr>
          <p:xfrm>
            <a:off x="1632" y="2208"/>
            <a:ext cx="100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7" name="Equation" r:id="rId10" imgW="685800" imgH="215640" progId="Equation.3">
                    <p:embed/>
                  </p:oleObj>
                </mc:Choice>
                <mc:Fallback>
                  <p:oleObj name="Equation" r:id="rId10" imgW="68580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208"/>
                          <a:ext cx="100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utoUpdateAnimBg="0"/>
      <p:bldP spid="332804" grpId="0" autoUpdateAnimBg="0"/>
      <p:bldP spid="33280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91E5608-7F9A-472D-B7F8-E817CFCE9775}" type="slidenum">
              <a:rPr lang="en-US" altLang="zh-CN">
                <a:solidFill>
                  <a:srgbClr val="FFFFFF"/>
                </a:solidFill>
              </a:rPr>
              <a:pPr eaLnBrk="1" hangingPunct="1"/>
              <a:t>34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E15CF08-6B0B-42C5-87A8-6161BA9E73F7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3382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4822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Franklin Gothic Book" pitchFamily="34" charset="0"/>
                <a:ea typeface="宋体" panose="02010600030101010101" pitchFamily="2" charset="-122"/>
              </a:rPr>
              <a:t>SHA: </a:t>
            </a:r>
            <a:r>
              <a:rPr lang="en-US" altLang="zh-CN" sz="28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Secure Hash Algorithm</a:t>
            </a:r>
          </a:p>
          <a:p>
            <a:pPr lvl="1" eaLnBrk="1" hangingPunct="1"/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SHA-1 derived from MD4</a:t>
            </a:r>
          </a:p>
          <a:p>
            <a:pPr lvl="1" eaLnBrk="1" hangingPunct="1"/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SHA-2 family</a:t>
            </a:r>
          </a:p>
          <a:p>
            <a:pPr lvl="2" eaLnBrk="1" hangingPunct="1"/>
            <a:r>
              <a:rPr lang="en-US" altLang="zh-CN" sz="2400" b="1" dirty="0" smtClean="0">
                <a:latin typeface="Franklin Gothic Book" pitchFamily="34" charset="0"/>
                <a:ea typeface="宋体" panose="02010600030101010101" pitchFamily="2" charset="-122"/>
              </a:rPr>
              <a:t>SHA-224, </a:t>
            </a:r>
          </a:p>
          <a:p>
            <a:pPr lvl="2" eaLnBrk="1" hangingPunct="1"/>
            <a:r>
              <a:rPr lang="en-US" altLang="zh-CN" sz="2400" b="1" dirty="0" smtClean="0">
                <a:latin typeface="Franklin Gothic Book" pitchFamily="34" charset="0"/>
                <a:ea typeface="宋体" panose="02010600030101010101" pitchFamily="2" charset="-122"/>
              </a:rPr>
              <a:t>SHA-256, </a:t>
            </a:r>
          </a:p>
          <a:p>
            <a:pPr lvl="2" eaLnBrk="1" hangingPunct="1"/>
            <a:r>
              <a:rPr lang="en-US" altLang="zh-CN" sz="2400" b="1" dirty="0" smtClean="0">
                <a:latin typeface="Franklin Gothic Book" pitchFamily="34" charset="0"/>
                <a:ea typeface="宋体" panose="02010600030101010101" pitchFamily="2" charset="-122"/>
              </a:rPr>
              <a:t>SHA-384, and </a:t>
            </a:r>
          </a:p>
          <a:p>
            <a:pPr lvl="2" eaLnBrk="1" hangingPunct="1"/>
            <a:r>
              <a:rPr lang="en-US" altLang="zh-CN" sz="2400" b="1" dirty="0" smtClean="0">
                <a:latin typeface="Franklin Gothic Book" pitchFamily="34" charset="0"/>
                <a:ea typeface="宋体" panose="02010600030101010101" pitchFamily="2" charset="-122"/>
              </a:rPr>
              <a:t>SHA-512 </a:t>
            </a:r>
          </a:p>
          <a:p>
            <a:pPr lvl="2" eaLnBrk="1" hangingPunct="1"/>
            <a:endParaRPr lang="en-US" altLang="zh-CN" sz="2400" b="1" dirty="0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494754-54C5-4841-9A4B-5B49CC7C9EBC}" type="slidenum">
              <a:rPr lang="en-US" altLang="zh-CN">
                <a:solidFill>
                  <a:srgbClr val="FFFFFF"/>
                </a:solidFill>
              </a:rPr>
              <a:pPr eaLnBrk="1" hangingPunct="1"/>
              <a:t>35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8372B87-59F2-4975-91C0-63DD59A1A5C9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3485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  <a:endParaRPr lang="zh-CN" altLang="en-US" cap="none" smtClean="0">
              <a:ea typeface="宋体" pitchFamily="2" charset="-122"/>
            </a:endParaRPr>
          </a:p>
        </p:txBody>
      </p:sp>
      <p:sp>
        <p:nvSpPr>
          <p:cNvPr id="35846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Overview of </a:t>
            </a:r>
            <a:r>
              <a:rPr lang="en-US" altLang="zh-CN" sz="24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SHA-512</a:t>
            </a:r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3" b="13898"/>
          <a:stretch>
            <a:fillRect/>
          </a:stretch>
        </p:blipFill>
        <p:spPr bwMode="auto">
          <a:xfrm>
            <a:off x="611188" y="1628775"/>
            <a:ext cx="7705725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A7425AD-13E6-4B78-A9E1-0FEA405F8895}" type="slidenum">
              <a:rPr lang="en-US" altLang="zh-CN">
                <a:solidFill>
                  <a:srgbClr val="FFFFFF"/>
                </a:solidFill>
              </a:rPr>
              <a:pPr eaLnBrk="1" hangingPunct="1"/>
              <a:t>36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5546BB3-296B-466A-9DFE-8F344AC24115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42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07"/>
          <p:cNvGraphicFramePr>
            <a:graphicFrameLocks noChangeAspect="1"/>
          </p:cNvGraphicFramePr>
          <p:nvPr/>
        </p:nvGraphicFramePr>
        <p:xfrm>
          <a:off x="134938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911975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10: Public Key Cryptography-RSA</a:t>
            </a:r>
          </a:p>
        </p:txBody>
      </p:sp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</a:rPr>
              <a:t>Message Authentication</a:t>
            </a:r>
          </a:p>
          <a:p>
            <a:pPr eaLnBrk="1" hangingPunct="1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</a:rPr>
              <a:t>Message Authentication Code</a:t>
            </a:r>
          </a:p>
          <a:p>
            <a:pPr eaLnBrk="1" hangingPunct="1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</a:rPr>
              <a:t>Hash Function</a:t>
            </a:r>
          </a:p>
          <a:p>
            <a:pPr lvl="3" eaLnBrk="1" hangingPunct="1"/>
            <a:endParaRPr lang="en-US" altLang="zh-CN" sz="1600" b="1" dirty="0" smtClean="0">
              <a:solidFill>
                <a:srgbClr val="008000"/>
              </a:solidFill>
            </a:endParaRP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Summary</a:t>
            </a:r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9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Introduction to </a:t>
            </a:r>
            <a:br>
              <a:rPr lang="en-US" altLang="zh-CN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3200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Information Security</a:t>
            </a:r>
            <a:endParaRPr lang="zh-CN" altLang="en-US" sz="3200" b="1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wrap="none" fromWordArt="1" anchor="ctr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28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ea typeface="+mj-ea"/>
                <a:cs typeface="Arial"/>
              </a:rPr>
              <a:t>Thanks for your attention!</a:t>
            </a:r>
            <a:endParaRPr lang="zh-CN" altLang="en-US" sz="28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ea typeface="+mj-ea"/>
              <a:cs typeface="Arial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>
          <a:xfrm>
            <a:off x="4356100" y="4941888"/>
            <a:ext cx="2879725" cy="935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对称密钥加密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保密通信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1E336BF-9C89-4F49-B328-BD791AE759AA}" type="slidenum">
              <a:rPr lang="en-US" altLang="zh-CN" smtClean="0"/>
              <a:pPr/>
              <a:t>4</a:t>
            </a:fld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22626AD-F614-4233-9DFC-5A99CFD0CF60}" type="datetime1">
              <a:rPr lang="zh-CN" altLang="en-US" smtClean="0"/>
              <a:pPr/>
              <a:t>2018/11/23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sp>
        <p:nvSpPr>
          <p:cNvPr id="7" name="Line 63"/>
          <p:cNvSpPr>
            <a:spLocks noChangeShapeType="1"/>
          </p:cNvSpPr>
          <p:nvPr/>
        </p:nvSpPr>
        <p:spPr bwMode="auto">
          <a:xfrm>
            <a:off x="3275310" y="4056285"/>
            <a:ext cx="280352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4"/>
          <p:cNvSpPr>
            <a:spLocks noChangeArrowheads="1"/>
          </p:cNvSpPr>
          <p:nvPr/>
        </p:nvSpPr>
        <p:spPr bwMode="auto">
          <a:xfrm>
            <a:off x="3422948" y="3767360"/>
            <a:ext cx="239553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Secure 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Key-exchange</a:t>
            </a: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Channel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1403648" y="2113185"/>
            <a:ext cx="6456362" cy="3548063"/>
            <a:chOff x="1383" y="1616"/>
            <a:chExt cx="4067" cy="2235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383" y="1616"/>
              <a:ext cx="4067" cy="2235"/>
            </a:xfrm>
            <a:prstGeom prst="roundRect">
              <a:avLst>
                <a:gd name="adj" fmla="val 2833"/>
              </a:avLst>
            </a:prstGeom>
            <a:noFill/>
            <a:ln w="25400">
              <a:solidFill>
                <a:srgbClr val="99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indent="263525">
                <a:buFontTx/>
                <a:buChar char="•"/>
                <a:defRPr/>
              </a:pPr>
              <a:endPara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477" y="2050"/>
              <a:ext cx="1249" cy="1582"/>
            </a:xfrm>
            <a:prstGeom prst="rect">
              <a:avLst/>
            </a:prstGeom>
            <a:noFill/>
            <a:ln w="19050">
              <a:solidFill>
                <a:srgbClr val="99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129" y="2050"/>
              <a:ext cx="1249" cy="1582"/>
            </a:xfrm>
            <a:prstGeom prst="rect">
              <a:avLst/>
            </a:prstGeom>
            <a:noFill/>
            <a:ln w="19050">
              <a:solidFill>
                <a:srgbClr val="99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711" y="2102"/>
              <a:ext cx="332" cy="404"/>
              <a:chOff x="1791" y="1997"/>
              <a:chExt cx="409" cy="499"/>
            </a:xfrm>
          </p:grpSpPr>
          <p:sp>
            <p:nvSpPr>
              <p:cNvPr id="65" name="AutoShape 13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" name="Line 14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5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16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17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18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2065" y="2197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Plaintext</a:t>
              </a: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881" y="2506"/>
              <a:ext cx="0" cy="1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21"/>
            <p:cNvGrpSpPr>
              <a:grpSpLocks/>
            </p:cNvGrpSpPr>
            <p:nvPr/>
          </p:nvGrpSpPr>
          <p:grpSpPr bwMode="auto">
            <a:xfrm>
              <a:off x="4805" y="2102"/>
              <a:ext cx="332" cy="404"/>
              <a:chOff x="1791" y="1997"/>
              <a:chExt cx="409" cy="499"/>
            </a:xfrm>
          </p:grpSpPr>
          <p:sp>
            <p:nvSpPr>
              <p:cNvPr id="59" name="AutoShape 22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Line 23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24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25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26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27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4237" y="2197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Plaintext</a:t>
              </a: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881" y="2933"/>
              <a:ext cx="0" cy="1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30"/>
            <p:cNvGrpSpPr>
              <a:grpSpLocks/>
            </p:cNvGrpSpPr>
            <p:nvPr/>
          </p:nvGrpSpPr>
          <p:grpSpPr bwMode="auto">
            <a:xfrm>
              <a:off x="1711" y="3110"/>
              <a:ext cx="332" cy="404"/>
              <a:chOff x="1791" y="1997"/>
              <a:chExt cx="409" cy="499"/>
            </a:xfrm>
          </p:grpSpPr>
          <p:sp>
            <p:nvSpPr>
              <p:cNvPr id="53" name="AutoShape 31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solidFill>
                <a:srgbClr val="99CCFF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" name="Line 32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33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34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35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36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37"/>
            <p:cNvGrpSpPr>
              <a:grpSpLocks/>
            </p:cNvGrpSpPr>
            <p:nvPr/>
          </p:nvGrpSpPr>
          <p:grpSpPr bwMode="auto">
            <a:xfrm>
              <a:off x="4805" y="3110"/>
              <a:ext cx="332" cy="404"/>
              <a:chOff x="1791" y="1997"/>
              <a:chExt cx="409" cy="499"/>
            </a:xfrm>
          </p:grpSpPr>
          <p:sp>
            <p:nvSpPr>
              <p:cNvPr id="47" name="AutoShape 38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1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2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3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21" name="Picture 44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" y="2602"/>
              <a:ext cx="189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5" descr="key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" y="2595"/>
              <a:ext cx="19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2065" y="3301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Ciphertext</a:t>
              </a: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4209" y="3301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Ciphertext</a:t>
              </a:r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flipH="1">
              <a:off x="2168" y="2822"/>
              <a:ext cx="1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49"/>
            <p:cNvSpPr>
              <a:spLocks noChangeShapeType="1"/>
            </p:cNvSpPr>
            <p:nvPr/>
          </p:nvSpPr>
          <p:spPr bwMode="auto">
            <a:xfrm flipH="1">
              <a:off x="4496" y="2822"/>
              <a:ext cx="1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" name="Group 50"/>
            <p:cNvGrpSpPr>
              <a:grpSpLocks/>
            </p:cNvGrpSpPr>
            <p:nvPr/>
          </p:nvGrpSpPr>
          <p:grpSpPr bwMode="auto">
            <a:xfrm>
              <a:off x="4680" y="2675"/>
              <a:ext cx="597" cy="273"/>
              <a:chOff x="4422" y="2704"/>
              <a:chExt cx="735" cy="337"/>
            </a:xfrm>
          </p:grpSpPr>
          <p:sp>
            <p:nvSpPr>
              <p:cNvPr id="45" name="Rectangle 51"/>
              <p:cNvSpPr>
                <a:spLocks noChangeArrowheads="1"/>
              </p:cNvSpPr>
              <p:nvPr/>
            </p:nvSpPr>
            <p:spPr bwMode="auto">
              <a:xfrm>
                <a:off x="4432" y="2723"/>
                <a:ext cx="725" cy="318"/>
              </a:xfrm>
              <a:prstGeom prst="rect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zh-CN" sz="1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52"/>
              <p:cNvSpPr>
                <a:spLocks noChangeArrowheads="1"/>
              </p:cNvSpPr>
              <p:nvPr/>
            </p:nvSpPr>
            <p:spPr bwMode="auto">
              <a:xfrm>
                <a:off x="4422" y="2704"/>
                <a:ext cx="725" cy="318"/>
              </a:xfrm>
              <a:prstGeom prst="rect">
                <a:avLst/>
              </a:prstGeom>
              <a:solidFill>
                <a:srgbClr val="FFCC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  <a:t>Decryption</a:t>
                </a:r>
                <a:b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</a:br>
                <a: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  <a:t>Algorithm</a:t>
                </a:r>
              </a:p>
            </p:txBody>
          </p:sp>
        </p:grpSp>
        <p:grpSp>
          <p:nvGrpSpPr>
            <p:cNvPr id="28" name="Group 53"/>
            <p:cNvGrpSpPr>
              <a:grpSpLocks/>
            </p:cNvGrpSpPr>
            <p:nvPr/>
          </p:nvGrpSpPr>
          <p:grpSpPr bwMode="auto">
            <a:xfrm>
              <a:off x="1588" y="2675"/>
              <a:ext cx="597" cy="273"/>
              <a:chOff x="4421" y="2704"/>
              <a:chExt cx="736" cy="337"/>
            </a:xfrm>
          </p:grpSpPr>
          <p:sp>
            <p:nvSpPr>
              <p:cNvPr id="43" name="Rectangle 54"/>
              <p:cNvSpPr>
                <a:spLocks noChangeArrowheads="1"/>
              </p:cNvSpPr>
              <p:nvPr/>
            </p:nvSpPr>
            <p:spPr bwMode="auto">
              <a:xfrm>
                <a:off x="4432" y="2723"/>
                <a:ext cx="725" cy="318"/>
              </a:xfrm>
              <a:prstGeom prst="rect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zh-CN" sz="1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/>
            </p:nvSpPr>
            <p:spPr bwMode="auto">
              <a:xfrm>
                <a:off x="4421" y="2704"/>
                <a:ext cx="725" cy="318"/>
              </a:xfrm>
              <a:prstGeom prst="rect">
                <a:avLst/>
              </a:prstGeom>
              <a:solidFill>
                <a:srgbClr val="FFCC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200" dirty="0" smtClean="0">
                    <a:solidFill>
                      <a:schemeClr val="tx2"/>
                    </a:solidFill>
                    <a:ea typeface="宋体" panose="02010600030101010101" pitchFamily="2" charset="-122"/>
                  </a:rPr>
                  <a:t>AES</a:t>
                </a:r>
                <a:endParaRPr lang="en-US" altLang="zh-CN" sz="1200" dirty="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4975" y="2506"/>
              <a:ext cx="0" cy="1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57"/>
            <p:cNvSpPr>
              <a:spLocks noChangeShapeType="1"/>
            </p:cNvSpPr>
            <p:nvPr/>
          </p:nvSpPr>
          <p:spPr bwMode="auto">
            <a:xfrm>
              <a:off x="4975" y="2933"/>
              <a:ext cx="0" cy="1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58"/>
            <p:cNvSpPr>
              <a:spLocks noChangeArrowheads="1"/>
            </p:cNvSpPr>
            <p:nvPr/>
          </p:nvSpPr>
          <p:spPr bwMode="auto">
            <a:xfrm rot="-5400000">
              <a:off x="3327" y="3073"/>
              <a:ext cx="147" cy="1384"/>
            </a:xfrm>
            <a:prstGeom prst="can">
              <a:avLst>
                <a:gd name="adj" fmla="val 40057"/>
              </a:avLst>
            </a:prstGeom>
            <a:gradFill rotWithShape="1">
              <a:gsLst>
                <a:gs pos="0">
                  <a:srgbClr val="6565A9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Line 59"/>
            <p:cNvSpPr>
              <a:spLocks noChangeShapeType="1"/>
            </p:cNvSpPr>
            <p:nvPr/>
          </p:nvSpPr>
          <p:spPr bwMode="auto">
            <a:xfrm>
              <a:off x="1881" y="3522"/>
              <a:ext cx="0" cy="25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60"/>
            <p:cNvSpPr>
              <a:spLocks noChangeShapeType="1"/>
            </p:cNvSpPr>
            <p:nvPr/>
          </p:nvSpPr>
          <p:spPr bwMode="auto">
            <a:xfrm>
              <a:off x="1874" y="3771"/>
              <a:ext cx="85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>
              <a:off x="4090" y="3771"/>
              <a:ext cx="88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62"/>
            <p:cNvSpPr>
              <a:spLocks noChangeShapeType="1"/>
            </p:cNvSpPr>
            <p:nvPr/>
          </p:nvSpPr>
          <p:spPr bwMode="auto">
            <a:xfrm>
              <a:off x="4975" y="3522"/>
              <a:ext cx="0" cy="25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65"/>
            <p:cNvSpPr>
              <a:spLocks noChangeArrowheads="1"/>
            </p:cNvSpPr>
            <p:nvPr/>
          </p:nvSpPr>
          <p:spPr bwMode="auto">
            <a:xfrm>
              <a:off x="2913" y="3519"/>
              <a:ext cx="993" cy="1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Insecure Channel</a:t>
              </a:r>
            </a:p>
          </p:txBody>
        </p:sp>
        <p:sp>
          <p:nvSpPr>
            <p:cNvPr id="37" name="Rectangle 66"/>
            <p:cNvSpPr>
              <a:spLocks noChangeArrowheads="1"/>
            </p:cNvSpPr>
            <p:nvPr/>
          </p:nvSpPr>
          <p:spPr bwMode="auto">
            <a:xfrm>
              <a:off x="2138" y="2969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Ks</a:t>
              </a:r>
              <a:endParaRPr lang="en-US" altLang="zh-CN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67"/>
            <p:cNvSpPr>
              <a:spLocks noChangeArrowheads="1"/>
            </p:cNvSpPr>
            <p:nvPr/>
          </p:nvSpPr>
          <p:spPr bwMode="auto">
            <a:xfrm>
              <a:off x="4164" y="2969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Ks</a:t>
              </a:r>
              <a:endParaRPr lang="en-US" altLang="zh-CN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39" name="Picture 68" descr="j04316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" y="1864"/>
              <a:ext cx="36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69" descr="j04316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1866"/>
              <a:ext cx="3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2875" y="1962"/>
              <a:ext cx="295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Alice</a:t>
              </a:r>
            </a:p>
          </p:txBody>
        </p:sp>
        <p:sp>
          <p:nvSpPr>
            <p:cNvPr id="42" name="Rectangle 71"/>
            <p:cNvSpPr>
              <a:spLocks noChangeArrowheads="1"/>
            </p:cNvSpPr>
            <p:nvPr/>
          </p:nvSpPr>
          <p:spPr bwMode="auto">
            <a:xfrm>
              <a:off x="3685" y="1962"/>
              <a:ext cx="258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Bob</a:t>
              </a:r>
            </a:p>
          </p:txBody>
        </p:sp>
      </p:grp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2699445" y="3409329"/>
            <a:ext cx="3887788" cy="1295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0196"/>
                  <a:invGamma/>
                  <a:alpha val="14000"/>
                </a:schemeClr>
              </a:gs>
              <a:gs pos="100000">
                <a:schemeClr val="accent1">
                  <a:alpha val="14000"/>
                </a:schemeClr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3" y="1013033"/>
            <a:ext cx="8207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Tx/>
              <a:buChar char="•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symmetric-key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cipher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/decryption with</a:t>
            </a:r>
            <a:r>
              <a:rPr lang="en-US" altLang="zh-CN" dirty="0">
                <a:latin typeface="Arial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same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session key 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Ks.</a:t>
            </a:r>
            <a:endParaRPr lang="en-US" altLang="zh-CN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36337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494885" cy="547687"/>
          </a:xfrm>
        </p:spPr>
        <p:txBody>
          <a:bodyPr/>
          <a:lstStyle/>
          <a:p>
            <a:r>
              <a:rPr lang="zh-CN" altLang="en-US" dirty="0" smtClean="0"/>
              <a:t>非对称密钥加密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保密通信（传递会话密钥）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1E336BF-9C89-4F49-B328-BD791AE759AA}" type="slidenum">
              <a:rPr lang="en-US" altLang="zh-CN" smtClean="0"/>
              <a:pPr/>
              <a:t>5</a:t>
            </a:fld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22626AD-F614-4233-9DFC-5A99CFD0CF60}" type="datetime1">
              <a:rPr lang="zh-CN" altLang="en-US" smtClean="0"/>
              <a:pPr/>
              <a:t>2018/11/23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403648" y="2113185"/>
            <a:ext cx="6456362" cy="3548063"/>
          </a:xfrm>
          <a:prstGeom prst="roundRect">
            <a:avLst>
              <a:gd name="adj" fmla="val 2833"/>
            </a:avLst>
          </a:prstGeom>
          <a:noFill/>
          <a:ln w="254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pPr indent="263525">
              <a:buFontTx/>
              <a:buChar char="•"/>
              <a:defRPr/>
            </a:pPr>
            <a:endParaRPr lang="en-US" altLang="zh-CN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2873" y="2802160"/>
            <a:ext cx="3009900" cy="2511425"/>
          </a:xfrm>
          <a:prstGeom prst="rect">
            <a:avLst/>
          </a:prstGeom>
          <a:noFill/>
          <a:ln w="19050">
            <a:solidFill>
              <a:srgbClr val="99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15173" y="2802160"/>
            <a:ext cx="3030537" cy="2511425"/>
          </a:xfrm>
          <a:prstGeom prst="rect">
            <a:avLst/>
          </a:prstGeom>
          <a:noFill/>
          <a:ln w="19050">
            <a:solidFill>
              <a:srgbClr val="99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924348" y="2884710"/>
            <a:ext cx="527050" cy="641350"/>
            <a:chOff x="1791" y="1997"/>
            <a:chExt cx="409" cy="499"/>
          </a:xfrm>
        </p:grpSpPr>
        <p:sp>
          <p:nvSpPr>
            <p:cNvPr id="65" name="AutoShape 13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486323" y="3035523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Plaintext</a:t>
            </a: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194223" y="3526060"/>
            <a:ext cx="0" cy="268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6836073" y="2884710"/>
            <a:ext cx="527050" cy="641350"/>
            <a:chOff x="1791" y="1997"/>
            <a:chExt cx="409" cy="499"/>
          </a:xfrm>
        </p:grpSpPr>
        <p:sp>
          <p:nvSpPr>
            <p:cNvPr id="59" name="AutoShape 22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34373" y="3035523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Plaintext</a:t>
            </a: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194223" y="4203923"/>
            <a:ext cx="0" cy="268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1922760" y="4484910"/>
            <a:ext cx="526686" cy="641350"/>
            <a:chOff x="1922760" y="4484910"/>
            <a:chExt cx="526686" cy="641350"/>
          </a:xfrm>
        </p:grpSpPr>
        <p:sp>
          <p:nvSpPr>
            <p:cNvPr id="53" name="AutoShape 31"/>
            <p:cNvSpPr>
              <a:spLocks noChangeArrowheads="1"/>
            </p:cNvSpPr>
            <p:nvPr/>
          </p:nvSpPr>
          <p:spPr bwMode="auto">
            <a:xfrm rot="10800000" flipH="1">
              <a:off x="1922760" y="4484910"/>
              <a:ext cx="526686" cy="641350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>
              <a:off x="2005175" y="4589017"/>
              <a:ext cx="3502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33"/>
            <p:cNvSpPr>
              <a:spLocks noChangeShapeType="1"/>
            </p:cNvSpPr>
            <p:nvPr/>
          </p:nvSpPr>
          <p:spPr bwMode="auto">
            <a:xfrm>
              <a:off x="2005175" y="4694409"/>
              <a:ext cx="3502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>
              <a:off x="2005175" y="4811369"/>
              <a:ext cx="3502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35"/>
            <p:cNvSpPr>
              <a:spLocks noChangeShapeType="1"/>
            </p:cNvSpPr>
            <p:nvPr/>
          </p:nvSpPr>
          <p:spPr bwMode="auto">
            <a:xfrm>
              <a:off x="2005175" y="4927043"/>
              <a:ext cx="3502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>
              <a:off x="2005175" y="5044003"/>
              <a:ext cx="3502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" name="AutoShape 31"/>
          <p:cNvSpPr>
            <a:spLocks noChangeArrowheads="1"/>
          </p:cNvSpPr>
          <p:nvPr/>
        </p:nvSpPr>
        <p:spPr bwMode="auto">
          <a:xfrm rot="10800000" flipH="1">
            <a:off x="2464898" y="4484910"/>
            <a:ext cx="126199" cy="641350"/>
          </a:xfrm>
          <a:prstGeom prst="foldedCorner">
            <a:avLst>
              <a:gd name="adj" fmla="val 12500"/>
            </a:avLst>
          </a:prstGeom>
          <a:solidFill>
            <a:srgbClr val="0070C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0" name="Group 37"/>
          <p:cNvGrpSpPr>
            <a:grpSpLocks/>
          </p:cNvGrpSpPr>
          <p:nvPr/>
        </p:nvGrpSpPr>
        <p:grpSpPr bwMode="auto">
          <a:xfrm>
            <a:off x="6836073" y="4484910"/>
            <a:ext cx="527050" cy="641350"/>
            <a:chOff x="1791" y="1997"/>
            <a:chExt cx="409" cy="499"/>
          </a:xfrm>
        </p:grpSpPr>
        <p:sp>
          <p:nvSpPr>
            <p:cNvPr id="47" name="AutoShape 38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Rectangle 46"/>
          <p:cNvSpPr>
            <a:spLocks noChangeArrowheads="1"/>
          </p:cNvSpPr>
          <p:nvPr/>
        </p:nvSpPr>
        <p:spPr bwMode="auto">
          <a:xfrm>
            <a:off x="2583160" y="4856385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Ciphertext</a:t>
            </a: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47"/>
          <p:cNvSpPr>
            <a:spLocks noChangeArrowheads="1"/>
          </p:cNvSpPr>
          <p:nvPr/>
        </p:nvSpPr>
        <p:spPr bwMode="auto">
          <a:xfrm>
            <a:off x="5726410" y="4832573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Ciphertext</a:t>
            </a: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 flipH="1">
            <a:off x="2649835" y="4027710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49"/>
          <p:cNvSpPr>
            <a:spLocks noChangeShapeType="1"/>
          </p:cNvSpPr>
          <p:nvPr/>
        </p:nvSpPr>
        <p:spPr bwMode="auto">
          <a:xfrm flipH="1">
            <a:off x="6345535" y="4027710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50"/>
          <p:cNvGrpSpPr>
            <a:grpSpLocks/>
          </p:cNvGrpSpPr>
          <p:nvPr/>
        </p:nvGrpSpPr>
        <p:grpSpPr bwMode="auto">
          <a:xfrm>
            <a:off x="6637635" y="3794348"/>
            <a:ext cx="947737" cy="433388"/>
            <a:chOff x="4422" y="2704"/>
            <a:chExt cx="735" cy="337"/>
          </a:xfrm>
        </p:grpSpPr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2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AES</a:t>
              </a:r>
              <a:endParaRPr lang="en-US" altLang="zh-CN" sz="1200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Group 53"/>
          <p:cNvGrpSpPr>
            <a:grpSpLocks/>
          </p:cNvGrpSpPr>
          <p:nvPr/>
        </p:nvGrpSpPr>
        <p:grpSpPr bwMode="auto">
          <a:xfrm>
            <a:off x="1727498" y="3794348"/>
            <a:ext cx="946150" cy="433388"/>
            <a:chOff x="4422" y="2704"/>
            <a:chExt cx="735" cy="337"/>
          </a:xfrm>
        </p:grpSpPr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2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" name="Rectangle 55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AES</a:t>
              </a:r>
              <a:endParaRPr lang="en-US" altLang="zh-CN" sz="1200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9" name="Line 56"/>
          <p:cNvSpPr>
            <a:spLocks noChangeShapeType="1"/>
          </p:cNvSpPr>
          <p:nvPr/>
        </p:nvSpPr>
        <p:spPr bwMode="auto">
          <a:xfrm>
            <a:off x="7105948" y="3526060"/>
            <a:ext cx="0" cy="268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>
            <a:off x="7105948" y="4203923"/>
            <a:ext cx="0" cy="268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58"/>
          <p:cNvSpPr>
            <a:spLocks noChangeArrowheads="1"/>
          </p:cNvSpPr>
          <p:nvPr/>
        </p:nvSpPr>
        <p:spPr bwMode="auto">
          <a:xfrm rot="16200000">
            <a:off x="4489748" y="4426173"/>
            <a:ext cx="233363" cy="2197100"/>
          </a:xfrm>
          <a:prstGeom prst="can">
            <a:avLst>
              <a:gd name="adj" fmla="val 40057"/>
            </a:avLst>
          </a:prstGeom>
          <a:gradFill rotWithShape="1">
            <a:gsLst>
              <a:gs pos="0">
                <a:srgbClr val="6565A9"/>
              </a:gs>
              <a:gs pos="100000">
                <a:srgbClr val="9999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Line 59"/>
          <p:cNvSpPr>
            <a:spLocks noChangeShapeType="1"/>
          </p:cNvSpPr>
          <p:nvPr/>
        </p:nvSpPr>
        <p:spPr bwMode="auto">
          <a:xfrm>
            <a:off x="2194223" y="5138960"/>
            <a:ext cx="0" cy="4079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>
            <a:off x="2183110" y="5534248"/>
            <a:ext cx="13573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61"/>
          <p:cNvSpPr>
            <a:spLocks noChangeShapeType="1"/>
          </p:cNvSpPr>
          <p:nvPr/>
        </p:nvSpPr>
        <p:spPr bwMode="auto">
          <a:xfrm>
            <a:off x="5701010" y="5534248"/>
            <a:ext cx="14049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62"/>
          <p:cNvSpPr>
            <a:spLocks noChangeShapeType="1"/>
          </p:cNvSpPr>
          <p:nvPr/>
        </p:nvSpPr>
        <p:spPr bwMode="auto">
          <a:xfrm>
            <a:off x="7105948" y="5138960"/>
            <a:ext cx="0" cy="4079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65"/>
          <p:cNvSpPr>
            <a:spLocks noChangeArrowheads="1"/>
          </p:cNvSpPr>
          <p:nvPr/>
        </p:nvSpPr>
        <p:spPr bwMode="auto">
          <a:xfrm>
            <a:off x="3832523" y="5134198"/>
            <a:ext cx="157638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Insecure Channel</a:t>
            </a:r>
          </a:p>
        </p:txBody>
      </p:sp>
      <p:sp>
        <p:nvSpPr>
          <p:cNvPr id="37" name="Rectangle 66"/>
          <p:cNvSpPr>
            <a:spLocks noChangeArrowheads="1"/>
          </p:cNvSpPr>
          <p:nvPr/>
        </p:nvSpPr>
        <p:spPr bwMode="auto">
          <a:xfrm>
            <a:off x="2687935" y="386261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Ks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67"/>
          <p:cNvSpPr>
            <a:spLocks noChangeArrowheads="1"/>
          </p:cNvSpPr>
          <p:nvPr/>
        </p:nvSpPr>
        <p:spPr bwMode="auto">
          <a:xfrm>
            <a:off x="5796260" y="3841973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Ks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9" name="Picture 68" descr="j0431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10" y="2506885"/>
            <a:ext cx="584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9" descr="j04316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10" y="2510060"/>
            <a:ext cx="58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70"/>
          <p:cNvSpPr>
            <a:spLocks noChangeArrowheads="1"/>
          </p:cNvSpPr>
          <p:nvPr/>
        </p:nvSpPr>
        <p:spPr bwMode="auto">
          <a:xfrm>
            <a:off x="3772198" y="2400523"/>
            <a:ext cx="468312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</a:t>
            </a:r>
          </a:p>
        </p:txBody>
      </p:sp>
      <p:sp>
        <p:nvSpPr>
          <p:cNvPr id="42" name="Rectangle 71"/>
          <p:cNvSpPr>
            <a:spLocks noChangeArrowheads="1"/>
          </p:cNvSpPr>
          <p:nvPr/>
        </p:nvSpPr>
        <p:spPr bwMode="auto">
          <a:xfrm>
            <a:off x="5058073" y="2400523"/>
            <a:ext cx="409575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Bob</a:t>
            </a:r>
          </a:p>
        </p:txBody>
      </p:sp>
      <p:sp>
        <p:nvSpPr>
          <p:cNvPr id="73" name="Line 48"/>
          <p:cNvSpPr>
            <a:spLocks noChangeShapeType="1"/>
          </p:cNvSpPr>
          <p:nvPr/>
        </p:nvSpPr>
        <p:spPr bwMode="auto">
          <a:xfrm flipH="1">
            <a:off x="3305473" y="4027710"/>
            <a:ext cx="187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48"/>
          <p:cNvSpPr>
            <a:spLocks noChangeShapeType="1"/>
          </p:cNvSpPr>
          <p:nvPr/>
        </p:nvSpPr>
        <p:spPr bwMode="auto">
          <a:xfrm flipH="1">
            <a:off x="5791498" y="4027710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3" y="1013033"/>
            <a:ext cx="8207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Tx/>
              <a:buChar char="•"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symmetric-key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cipher(AES)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/decryption with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same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session key Ks.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1" name="Rectangle 55"/>
          <p:cNvSpPr>
            <a:spLocks noChangeArrowheads="1"/>
          </p:cNvSpPr>
          <p:nvPr/>
        </p:nvSpPr>
        <p:spPr bwMode="auto">
          <a:xfrm>
            <a:off x="3494707" y="3782752"/>
            <a:ext cx="933277" cy="408954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RSA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2" name="Rectangle 55"/>
          <p:cNvSpPr>
            <a:spLocks noChangeArrowheads="1"/>
          </p:cNvSpPr>
          <p:nvPr/>
        </p:nvSpPr>
        <p:spPr bwMode="auto">
          <a:xfrm>
            <a:off x="4862859" y="3782752"/>
            <a:ext cx="933277" cy="408954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RSA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3530103" y="3289125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Ku</a:t>
            </a:r>
            <a:r>
              <a:rPr lang="en-US" altLang="zh-CN" baseline="-25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</a:t>
            </a:r>
            <a:endParaRPr lang="en-US" altLang="zh-CN" baseline="-25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66"/>
          <p:cNvSpPr>
            <a:spLocks noChangeArrowheads="1"/>
          </p:cNvSpPr>
          <p:nvPr/>
        </p:nvSpPr>
        <p:spPr bwMode="auto">
          <a:xfrm>
            <a:off x="4886622" y="3264161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Kr</a:t>
            </a:r>
            <a:r>
              <a:rPr lang="en-US" altLang="zh-CN" baseline="-25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</a:t>
            </a:r>
            <a:endParaRPr lang="en-US" altLang="zh-CN" baseline="-25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71" idx="2"/>
            <a:endCxn id="79" idx="3"/>
          </p:cNvCxnSpPr>
          <p:nvPr/>
        </p:nvCxnSpPr>
        <p:spPr>
          <a:xfrm rot="5400000">
            <a:off x="2969283" y="3813521"/>
            <a:ext cx="613879" cy="1370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31"/>
          <p:cNvSpPr>
            <a:spLocks noChangeArrowheads="1"/>
          </p:cNvSpPr>
          <p:nvPr/>
        </p:nvSpPr>
        <p:spPr bwMode="auto">
          <a:xfrm rot="10800000" flipH="1">
            <a:off x="6702328" y="4478015"/>
            <a:ext cx="126199" cy="641350"/>
          </a:xfrm>
          <a:prstGeom prst="foldedCorner">
            <a:avLst>
              <a:gd name="adj" fmla="val 12500"/>
            </a:avLst>
          </a:prstGeom>
          <a:solidFill>
            <a:srgbClr val="0070C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85" name="肘形连接符 84"/>
          <p:cNvCxnSpPr>
            <a:stCxn id="83" idx="1"/>
            <a:endCxn id="72" idx="2"/>
          </p:cNvCxnSpPr>
          <p:nvPr/>
        </p:nvCxnSpPr>
        <p:spPr>
          <a:xfrm rot="10800000">
            <a:off x="5329498" y="4191706"/>
            <a:ext cx="1372830" cy="606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71" idx="0"/>
          </p:cNvCxnSpPr>
          <p:nvPr/>
        </p:nvCxnSpPr>
        <p:spPr>
          <a:xfrm flipH="1">
            <a:off x="3961346" y="3556719"/>
            <a:ext cx="1" cy="22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5329496" y="3536876"/>
            <a:ext cx="1" cy="22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539553" y="1422034"/>
            <a:ext cx="8207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Tx/>
              <a:buChar char="•"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Use asymmetric-key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cipher (RSA) to deliver session key 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Ks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  <a:endParaRPr lang="en-US" altLang="zh-CN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635896" y="3289125"/>
            <a:ext cx="2065114" cy="3258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49686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79" grpId="0" animBg="1"/>
      <p:bldP spid="23" grpId="0"/>
      <p:bldP spid="24" grpId="0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73" grpId="0" animBg="1"/>
      <p:bldP spid="78" grpId="0" animBg="1"/>
      <p:bldP spid="71" grpId="0" animBg="1"/>
      <p:bldP spid="72" grpId="0" animBg="1"/>
      <p:bldP spid="75" grpId="0"/>
      <p:bldP spid="76" grpId="0"/>
      <p:bldP spid="8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77DBF1EC-49E8-4D4D-BF0B-20B835E1D847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EB45230-8578-4839-86E9-EF1CE55ED098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358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5876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35877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5369" name="AutoShape 7"/>
          <p:cNvSpPr>
            <a:spLocks noChangeArrowheads="1"/>
          </p:cNvSpPr>
          <p:nvPr/>
        </p:nvSpPr>
        <p:spPr bwMode="gray">
          <a:xfrm>
            <a:off x="2368550" y="4297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4.Cryptographic Hash Function</a:t>
            </a:r>
          </a:p>
        </p:txBody>
      </p:sp>
      <p:sp>
        <p:nvSpPr>
          <p:cNvPr id="15370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3.Message Authentication Code</a:t>
            </a:r>
          </a:p>
        </p:txBody>
      </p:sp>
      <p:sp>
        <p:nvSpPr>
          <p:cNvPr id="335881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2.Message Authentication</a:t>
            </a:r>
          </a:p>
        </p:txBody>
      </p:sp>
      <p:sp>
        <p:nvSpPr>
          <p:cNvPr id="15372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>
                <a:ea typeface="宋体" panose="02010600030101010101" pitchFamily="2" charset="-122"/>
              </a:rPr>
              <a:t>1.Review of Security Services</a:t>
            </a:r>
          </a:p>
        </p:txBody>
      </p:sp>
      <p:grpSp>
        <p:nvGrpSpPr>
          <p:cNvPr id="15373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15403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4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886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406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888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408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374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15397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8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893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400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895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402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375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15391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2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900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94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902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96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376" name="Group 32"/>
          <p:cNvGrpSpPr>
            <a:grpSpLocks/>
          </p:cNvGrpSpPr>
          <p:nvPr/>
        </p:nvGrpSpPr>
        <p:grpSpPr bwMode="auto">
          <a:xfrm>
            <a:off x="2044700" y="4373563"/>
            <a:ext cx="381000" cy="381000"/>
            <a:chOff x="2078" y="1680"/>
            <a:chExt cx="1615" cy="1615"/>
          </a:xfrm>
        </p:grpSpPr>
        <p:sp>
          <p:nvSpPr>
            <p:cNvPr id="1538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907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88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909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90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5378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4159D71F-D92B-4E63-AF8F-9899AE146280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7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2E966EC-A306-4E1A-845B-70E8EAE2ACD7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zh-CN" altLang="en-US" sz="1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itchFamily="34" charset="0"/>
              </a:rPr>
              <a:t>信陵君窃符救赵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Story</a:t>
            </a:r>
            <a:endParaRPr lang="en-US" altLang="zh-CN" sz="2000" b="1" dirty="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2902782"/>
            <a:ext cx="5238750" cy="320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" y="2369618"/>
            <a:ext cx="2904762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4529"/>
      </p:ext>
    </p:extLst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6521CDC8-C19A-46D1-BA45-EBA4FB44B177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8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57B6565-6D1C-4DBB-81D5-522CE443DFC2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0822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1.Review of Security Services</a:t>
            </a:r>
          </a:p>
        </p:txBody>
      </p:sp>
      <p:sp>
        <p:nvSpPr>
          <p:cNvPr id="1639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b="1" smtClean="0">
                <a:latin typeface="Franklin Gothic Book" pitchFamily="34" charset="0"/>
                <a:ea typeface="宋体" panose="02010600030101010101" pitchFamily="2" charset="-122"/>
              </a:rPr>
              <a:t>from Security Service to Security Mechanism</a:t>
            </a:r>
            <a:endParaRPr lang="zh-CN" altLang="en-US" sz="2400" b="1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19325"/>
            <a:ext cx="3024188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1042988" y="5157788"/>
            <a:ext cx="2087562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Requirements</a:t>
            </a:r>
          </a:p>
        </p:txBody>
      </p:sp>
      <p:sp>
        <p:nvSpPr>
          <p:cNvPr id="16393" name="Line 6"/>
          <p:cNvSpPr>
            <a:spLocks noChangeShapeType="1"/>
          </p:cNvSpPr>
          <p:nvPr/>
        </p:nvSpPr>
        <p:spPr bwMode="auto">
          <a:xfrm>
            <a:off x="3276600" y="5508625"/>
            <a:ext cx="20875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5508625" y="5157788"/>
            <a:ext cx="2087563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Implementation</a:t>
            </a:r>
          </a:p>
        </p:txBody>
      </p:sp>
      <p:sp>
        <p:nvSpPr>
          <p:cNvPr id="308232" name="Rectangle 8"/>
          <p:cNvSpPr>
            <a:spLocks noChangeArrowheads="1"/>
          </p:cNvSpPr>
          <p:nvPr/>
        </p:nvSpPr>
        <p:spPr bwMode="auto">
          <a:xfrm>
            <a:off x="4572000" y="2617788"/>
            <a:ext cx="1439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encipherment</a:t>
            </a:r>
            <a:endParaRPr lang="zh-CN" altLang="en-US" sz="240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3" name="Rectangle 9"/>
          <p:cNvSpPr>
            <a:spLocks noChangeArrowheads="1"/>
          </p:cNvSpPr>
          <p:nvPr/>
        </p:nvSpPr>
        <p:spPr bwMode="auto">
          <a:xfrm rot="-5400000">
            <a:off x="5518944" y="2717007"/>
            <a:ext cx="207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digital signatures</a:t>
            </a:r>
            <a:endParaRPr lang="zh-CN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4922838" y="2978150"/>
            <a:ext cx="1522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access controls</a:t>
            </a:r>
            <a:endParaRPr lang="zh-CN" altLang="en-US" sz="14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5" name="Rectangle 11"/>
          <p:cNvSpPr>
            <a:spLocks noChangeArrowheads="1"/>
          </p:cNvSpPr>
          <p:nvPr/>
        </p:nvSpPr>
        <p:spPr bwMode="auto">
          <a:xfrm>
            <a:off x="6732588" y="3265488"/>
            <a:ext cx="177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traffic padding</a:t>
            </a:r>
            <a:endParaRPr lang="zh-CN" altLang="en-US" b="1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6" name="Rectangle 12"/>
          <p:cNvSpPr>
            <a:spLocks noChangeArrowheads="1"/>
          </p:cNvSpPr>
          <p:nvPr/>
        </p:nvSpPr>
        <p:spPr bwMode="auto">
          <a:xfrm>
            <a:off x="5151438" y="3265488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notarization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7" name="Rectangle 13"/>
          <p:cNvSpPr>
            <a:spLocks noChangeArrowheads="1"/>
          </p:cNvSpPr>
          <p:nvPr/>
        </p:nvSpPr>
        <p:spPr bwMode="auto">
          <a:xfrm>
            <a:off x="5724525" y="21859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audit</a:t>
            </a:r>
            <a:endParaRPr lang="zh-CN" altLang="en-US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8" name="Rectangle 14"/>
          <p:cNvSpPr>
            <a:spLocks noChangeArrowheads="1"/>
          </p:cNvSpPr>
          <p:nvPr/>
        </p:nvSpPr>
        <p:spPr bwMode="auto">
          <a:xfrm>
            <a:off x="6877050" y="2827338"/>
            <a:ext cx="135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recovery</a:t>
            </a:r>
            <a:endParaRPr lang="zh-CN" altLang="en-US" sz="240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9" name="Rectangle 15"/>
          <p:cNvSpPr>
            <a:spLocks noChangeArrowheads="1"/>
          </p:cNvSpPr>
          <p:nvPr/>
        </p:nvSpPr>
        <p:spPr bwMode="auto">
          <a:xfrm rot="5400000">
            <a:off x="3952082" y="3690143"/>
            <a:ext cx="160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Identification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40" name="Rectangle 16"/>
          <p:cNvSpPr>
            <a:spLocks noChangeArrowheads="1"/>
          </p:cNvSpPr>
          <p:nvPr/>
        </p:nvSpPr>
        <p:spPr bwMode="auto">
          <a:xfrm>
            <a:off x="4902200" y="3554413"/>
            <a:ext cx="893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backup</a:t>
            </a:r>
            <a:endParaRPr lang="zh-CN" altLang="en-US" sz="16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41" name="Rectangle 17"/>
          <p:cNvSpPr>
            <a:spLocks noChangeArrowheads="1"/>
          </p:cNvSpPr>
          <p:nvPr/>
        </p:nvSpPr>
        <p:spPr bwMode="auto">
          <a:xfrm>
            <a:off x="5724525" y="3914775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password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42" name="Rectangle 18"/>
          <p:cNvSpPr>
            <a:spLocks noChangeArrowheads="1"/>
          </p:cNvSpPr>
          <p:nvPr/>
        </p:nvSpPr>
        <p:spPr bwMode="auto">
          <a:xfrm>
            <a:off x="4211638" y="2257425"/>
            <a:ext cx="1493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Authorization</a:t>
            </a:r>
            <a:endParaRPr lang="zh-CN" altLang="en-US" sz="1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6406" name="Rectangle 19"/>
          <p:cNvSpPr>
            <a:spLocks noChangeArrowheads="1"/>
          </p:cNvSpPr>
          <p:nvPr/>
        </p:nvSpPr>
        <p:spPr bwMode="auto">
          <a:xfrm rot="5400000">
            <a:off x="6582569" y="4064794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filtration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08244" name="Rectangle 20"/>
          <p:cNvSpPr>
            <a:spLocks noChangeArrowheads="1"/>
          </p:cNvSpPr>
          <p:nvPr/>
        </p:nvSpPr>
        <p:spPr bwMode="auto">
          <a:xfrm>
            <a:off x="6719888" y="2516188"/>
            <a:ext cx="1992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Information Hiding</a:t>
            </a:r>
            <a:endParaRPr lang="zh-CN" altLang="en-US" sz="16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45" name="Rectangle 21"/>
          <p:cNvSpPr>
            <a:spLocks noChangeArrowheads="1"/>
          </p:cNvSpPr>
          <p:nvPr/>
        </p:nvSpPr>
        <p:spPr bwMode="auto">
          <a:xfrm>
            <a:off x="7308850" y="3644900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Watermarking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46" name="Rectangle 22"/>
          <p:cNvSpPr>
            <a:spLocks noChangeArrowheads="1"/>
          </p:cNvSpPr>
          <p:nvPr/>
        </p:nvSpPr>
        <p:spPr bwMode="auto">
          <a:xfrm>
            <a:off x="7308850" y="4149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Biometrics</a:t>
            </a:r>
            <a:endParaRPr lang="zh-CN" altLang="en-US" b="1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9F5DF1E3-B533-43D5-A2BE-64C309525C29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9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6F58A4D-AFDD-4134-ABE5-051F4B95FAFA}" type="datetime1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0925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1.Review of Security Services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250825" y="1125538"/>
            <a:ext cx="85693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INFORMATION ATTACK/ SECURITY CONCERNS</a:t>
            </a: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323850" y="1752540"/>
            <a:ext cx="8820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Five information attack/security concerns have been raised so far: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971550" y="2276872"/>
            <a:ext cx="3816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Disclosure(</a:t>
            </a: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泄密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zh-CN" altLang="en-US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1187624" y="2707085"/>
            <a:ext cx="22223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Traffic analysis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971550" y="3181747"/>
            <a:ext cx="3744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Masquerade(</a:t>
            </a: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冒充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zh-CN" altLang="en-US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971550" y="3619897"/>
            <a:ext cx="4105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Modification(</a:t>
            </a: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篡改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1123950" y="4121547"/>
            <a:ext cx="30219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Content modification</a:t>
            </a:r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1123950" y="4481910"/>
            <a:ext cx="3265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Sequence modification</a:t>
            </a: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1123950" y="4842272"/>
            <a:ext cx="28875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Timing modification</a:t>
            </a: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971550" y="5372497"/>
            <a:ext cx="3529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Repudiation(</a:t>
            </a: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推诿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zh-CN" altLang="en-US" sz="2000" b="1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utoUpdateAnimBg="0"/>
      <p:bldP spid="309252" grpId="0" autoUpdateAnimBg="0"/>
      <p:bldP spid="309253" grpId="0" autoUpdateAnimBg="0"/>
      <p:bldP spid="309254" grpId="0" autoUpdateAnimBg="0"/>
      <p:bldP spid="309255" grpId="0" autoUpdateAnimBg="0"/>
      <p:bldP spid="309256" grpId="0" autoUpdateAnimBg="0"/>
      <p:bldP spid="309257" grpId="0" autoUpdateAnimBg="0"/>
      <p:bldP spid="309258" grpId="0" autoUpdateAnimBg="0"/>
      <p:bldP spid="309259" grpId="0" autoUpdateAnimBg="0"/>
      <p:bldP spid="309260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3_Angles">
      <a:majorFont>
        <a:latin typeface="微软雅黑"/>
        <a:ea typeface="微软雅黑"/>
        <a:cs typeface=""/>
      </a:majorFont>
      <a:minorFont>
        <a:latin typeface=""/>
        <a:ea typeface="微软雅黑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14388</TotalTime>
  <Words>1802</Words>
  <Application>Microsoft Office PowerPoint</Application>
  <PresentationFormat>全屏显示(4:3)</PresentationFormat>
  <Paragraphs>490</Paragraphs>
  <Slides>37</Slides>
  <Notes>0</Notes>
  <HiddenSlides>5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MS PGothic</vt:lpstr>
      <vt:lpstr>黑体</vt:lpstr>
      <vt:lpstr>楷体_GB2312</vt:lpstr>
      <vt:lpstr>宋体</vt:lpstr>
      <vt:lpstr>微软雅黑</vt:lpstr>
      <vt:lpstr>Arial</vt:lpstr>
      <vt:lpstr>Courier New</vt:lpstr>
      <vt:lpstr>Franklin Gothic Book</vt:lpstr>
      <vt:lpstr>Lucida Calligraphy</vt:lpstr>
      <vt:lpstr>Times New Roman</vt:lpstr>
      <vt:lpstr>Verdana</vt:lpstr>
      <vt:lpstr>Wingdings</vt:lpstr>
      <vt:lpstr>3_Angles</vt:lpstr>
      <vt:lpstr>Equation</vt:lpstr>
      <vt:lpstr>Visio</vt:lpstr>
      <vt:lpstr>公式</vt:lpstr>
      <vt:lpstr>Lecture 12: Message Authentication</vt:lpstr>
      <vt:lpstr>Quickly Review</vt:lpstr>
      <vt:lpstr>Public-key cipher vs. Symmetric key cipher</vt:lpstr>
      <vt:lpstr>对称密钥加密—保密通信</vt:lpstr>
      <vt:lpstr>非对称密钥加密—保密通信（传递会话密钥）</vt:lpstr>
      <vt:lpstr>Contents</vt:lpstr>
      <vt:lpstr>Quickly Review</vt:lpstr>
      <vt:lpstr>1.Review of Security Services</vt:lpstr>
      <vt:lpstr>1.Review of Security Services</vt:lpstr>
      <vt:lpstr>1.Review of Security Services</vt:lpstr>
      <vt:lpstr>Contents</vt:lpstr>
      <vt:lpstr>2.Message Authentication</vt:lpstr>
      <vt:lpstr>2.Message Authentication</vt:lpstr>
      <vt:lpstr>2.Message Authentication</vt:lpstr>
      <vt:lpstr>2.Message Authentication</vt:lpstr>
      <vt:lpstr>Contents</vt:lpstr>
      <vt:lpstr>3.Message Authentication Code</vt:lpstr>
      <vt:lpstr>3.Message Authentication Code</vt:lpstr>
      <vt:lpstr>3.Message Authentication Code</vt:lpstr>
      <vt:lpstr>Contents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Lecture 10: Public Key Cryptography-RSA</vt:lpstr>
      <vt:lpstr>PowerPoint 演示文稿</vt:lpstr>
    </vt:vector>
  </TitlesOfParts>
  <Company>Cistec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黄 裕涛</cp:lastModifiedBy>
  <cp:revision>221</cp:revision>
  <dcterms:created xsi:type="dcterms:W3CDTF">2010-06-25T08:08:55Z</dcterms:created>
  <dcterms:modified xsi:type="dcterms:W3CDTF">2018-11-23T06:57:54Z</dcterms:modified>
</cp:coreProperties>
</file>