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1" r:id="rId1"/>
  </p:sldMasterIdLst>
  <p:notesMasterIdLst>
    <p:notesMasterId r:id="rId31"/>
  </p:notesMasterIdLst>
  <p:handoutMasterIdLst>
    <p:handoutMasterId r:id="rId32"/>
  </p:handoutMasterIdLst>
  <p:sldIdLst>
    <p:sldId id="323" r:id="rId2"/>
    <p:sldId id="346" r:id="rId3"/>
    <p:sldId id="325" r:id="rId4"/>
    <p:sldId id="344" r:id="rId5"/>
    <p:sldId id="362" r:id="rId6"/>
    <p:sldId id="348" r:id="rId7"/>
    <p:sldId id="350" r:id="rId8"/>
    <p:sldId id="351" r:id="rId9"/>
    <p:sldId id="363" r:id="rId10"/>
    <p:sldId id="365" r:id="rId11"/>
    <p:sldId id="364" r:id="rId12"/>
    <p:sldId id="347" r:id="rId13"/>
    <p:sldId id="352" r:id="rId14"/>
    <p:sldId id="354" r:id="rId15"/>
    <p:sldId id="355" r:id="rId16"/>
    <p:sldId id="366" r:id="rId17"/>
    <p:sldId id="367" r:id="rId18"/>
    <p:sldId id="356" r:id="rId19"/>
    <p:sldId id="368" r:id="rId20"/>
    <p:sldId id="357" r:id="rId21"/>
    <p:sldId id="369" r:id="rId22"/>
    <p:sldId id="370" r:id="rId23"/>
    <p:sldId id="371" r:id="rId24"/>
    <p:sldId id="372" r:id="rId25"/>
    <p:sldId id="358" r:id="rId26"/>
    <p:sldId id="359" r:id="rId27"/>
    <p:sldId id="360" r:id="rId28"/>
    <p:sldId id="343" r:id="rId29"/>
    <p:sldId id="326" r:id="rId30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6666FF"/>
    <a:srgbClr val="0033CC"/>
    <a:srgbClr val="BC5EBE"/>
    <a:srgbClr val="6C9D5F"/>
    <a:srgbClr val="6600CC"/>
    <a:srgbClr val="00800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38" autoAdjust="0"/>
    <p:restoredTop sz="80028" autoAdjust="0"/>
  </p:normalViewPr>
  <p:slideViewPr>
    <p:cSldViewPr>
      <p:cViewPr varScale="1">
        <p:scale>
          <a:sx n="104" d="100"/>
          <a:sy n="104" d="100"/>
        </p:scale>
        <p:origin x="135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17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17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17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17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17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17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17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17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5.emf"/><Relationship Id="rId1" Type="http://schemas.openxmlformats.org/officeDocument/2006/relationships/image" Target="../media/image17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defTabSz="955675" eaLnBrk="0" hangingPunct="0">
              <a:defRPr sz="1300" b="0" smtClean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sz="1300" b="0" smtClean="0">
                <a:latin typeface="Arial" charset="0"/>
              </a:defRPr>
            </a:lvl1pPr>
          </a:lstStyle>
          <a:p>
            <a:pPr>
              <a:defRPr/>
            </a:pPr>
            <a:fld id="{8A849611-40F4-4C1C-94F3-39198E9E465D}" type="datetime1">
              <a:rPr lang="zh-CN" altLang="en-US"/>
              <a:pPr>
                <a:defRPr/>
              </a:pPr>
              <a:t>2018/9/4</a:t>
            </a:fld>
            <a:endParaRPr lang="en-US" altLang="zh-CN"/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defTabSz="955675" eaLnBrk="0" hangingPunct="0">
              <a:defRPr sz="1300" b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sz="1300" b="0"/>
            </a:lvl1pPr>
          </a:lstStyle>
          <a:p>
            <a:fld id="{209B6926-82A4-4471-97F7-E5EC674FC48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2099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defTabSz="955675">
              <a:defRPr sz="1300" b="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 b="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defTabSz="955675">
              <a:defRPr sz="1300" b="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03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 b="0">
                <a:ea typeface="宋体" panose="02010600030101010101" pitchFamily="2" charset="-122"/>
              </a:defRPr>
            </a:lvl1pPr>
          </a:lstStyle>
          <a:p>
            <a:fld id="{A63B09D0-E898-4A5C-AC67-0818930AAED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17162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2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>
          <a:xfrm>
            <a:off x="-3175" y="3860800"/>
            <a:ext cx="3567113" cy="29972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0" dirty="0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-1588" y="3860800"/>
            <a:ext cx="9145588" cy="2997200"/>
          </a:xfrm>
          <a:custGeom>
            <a:avLst/>
            <a:gdLst>
              <a:gd name="T0" fmla="*/ 0 w 3352800"/>
              <a:gd name="T1" fmla="*/ 620689 h 527584"/>
              <a:gd name="T2" fmla="*/ 2041150 w 3352800"/>
              <a:gd name="T3" fmla="*/ 0 h 527584"/>
              <a:gd name="T4" fmla="*/ 9146380 w 3352800"/>
              <a:gd name="T5" fmla="*/ 319 h 527584"/>
              <a:gd name="T6" fmla="*/ 9146380 w 3352800"/>
              <a:gd name="T7" fmla="*/ 620689 h 527584"/>
              <a:gd name="T8" fmla="*/ 0 w 3352800"/>
              <a:gd name="T9" fmla="*/ 620689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80000"/>
            </a:srgbClr>
          </a:solidFill>
          <a:ln w="25400" cap="flat" cmpd="sng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6" name="Freeform 8"/>
          <p:cNvSpPr/>
          <p:nvPr/>
        </p:nvSpPr>
        <p:spPr>
          <a:xfrm rot="10800000">
            <a:off x="5578475" y="0"/>
            <a:ext cx="3565525" cy="21336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0" dirty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rot="10800000">
            <a:off x="0" y="-17463"/>
            <a:ext cx="9145588" cy="2151063"/>
          </a:xfrm>
          <a:custGeom>
            <a:avLst/>
            <a:gdLst>
              <a:gd name="T0" fmla="*/ 0 w 3352800"/>
              <a:gd name="T1" fmla="*/ 926796 h 527584"/>
              <a:gd name="T2" fmla="*/ 2041150 w 3352800"/>
              <a:gd name="T3" fmla="*/ 0 h 527584"/>
              <a:gd name="T4" fmla="*/ 9146380 w 3352800"/>
              <a:gd name="T5" fmla="*/ 476 h 527584"/>
              <a:gd name="T6" fmla="*/ 9146380 w 3352800"/>
              <a:gd name="T7" fmla="*/ 926796 h 527584"/>
              <a:gd name="T8" fmla="*/ 0 w 3352800"/>
              <a:gd name="T9" fmla="*/ 926796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80000"/>
            </a:srgbClr>
          </a:solidFill>
          <a:ln w="25400" cap="flat" cmpd="sng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8" name="Picture 18" descr="wik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476250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200" y="4340225"/>
            <a:ext cx="3776663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 smtClean="0">
                <a:solidFill>
                  <a:srgbClr val="180018"/>
                </a:solidFill>
                <a:latin typeface="Arial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50" y="2174875"/>
            <a:ext cx="8569325" cy="1614488"/>
          </a:xfrm>
        </p:spPr>
        <p:txBody>
          <a:bodyPr/>
          <a:lstStyle>
            <a:lvl1pPr algn="ctr">
              <a:defRPr sz="3600" cap="none" smtClean="0">
                <a:latin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975" y="6453188"/>
            <a:ext cx="2133600" cy="268287"/>
          </a:xfrm>
        </p:spPr>
        <p:txBody>
          <a:bodyPr/>
          <a:lstStyle>
            <a:lvl1pPr>
              <a:defRPr b="0" smtClean="0"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D7118C12-9105-43CB-8D13-A85382DF599D}" type="datetime1">
              <a:rPr lang="zh-CN" altLang="en-US"/>
              <a:pPr>
                <a:defRPr/>
              </a:pPr>
              <a:t>2018/9/4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24525" y="6453188"/>
            <a:ext cx="2592388" cy="268287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  <a:effectLst/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An Introduction to Information Security</a:t>
            </a:r>
            <a:r>
              <a:rPr lang="zh-CN" altLang="en-US"/>
              <a:t>信息安全导论</a:t>
            </a:r>
            <a:r>
              <a:rPr lang="en-US" altLang="zh-CN"/>
              <a:t>, </a:t>
            </a:r>
            <a:r>
              <a:rPr lang="zh-CN" altLang="en-US"/>
              <a:t>胡海波</a:t>
            </a:r>
          </a:p>
        </p:txBody>
      </p:sp>
    </p:spTree>
    <p:extLst>
      <p:ext uri="{BB962C8B-B14F-4D97-AF65-F5344CB8AC3E}">
        <p14:creationId xmlns:p14="http://schemas.microsoft.com/office/powerpoint/2010/main" val="3572376350"/>
      </p:ext>
    </p:extLst>
  </p:cSld>
  <p:clrMapOvr>
    <a:masterClrMapping/>
  </p:clrMapOvr>
  <p:transition advTm="6900">
    <p:cut thruBlk="1"/>
    <p:sndAc>
      <p:stSnd>
        <p:snd r:embed="rId1" name="camera.wav"/>
      </p:stSnd>
    </p:sndAc>
  </p:transition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>
          <a:xfrm>
            <a:off x="-3175" y="6453188"/>
            <a:ext cx="3575050" cy="404812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0" dirty="0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-1588" y="6453188"/>
            <a:ext cx="9145588" cy="404812"/>
          </a:xfrm>
          <a:custGeom>
            <a:avLst/>
            <a:gdLst>
              <a:gd name="T0" fmla="*/ 0 w 3352800"/>
              <a:gd name="T1" fmla="*/ 620689 h 527584"/>
              <a:gd name="T2" fmla="*/ 2041150 w 3352800"/>
              <a:gd name="T3" fmla="*/ 0 h 527584"/>
              <a:gd name="T4" fmla="*/ 9146380 w 3352800"/>
              <a:gd name="T5" fmla="*/ 319 h 527584"/>
              <a:gd name="T6" fmla="*/ 9146380 w 3352800"/>
              <a:gd name="T7" fmla="*/ 620689 h 527584"/>
              <a:gd name="T8" fmla="*/ 0 w 3352800"/>
              <a:gd name="T9" fmla="*/ 620689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80000"/>
            </a:srgbClr>
          </a:solidFill>
          <a:ln w="25400" cap="flat" cmpd="sng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6" name="Freeform 8"/>
          <p:cNvSpPr/>
          <p:nvPr/>
        </p:nvSpPr>
        <p:spPr>
          <a:xfrm rot="10800000">
            <a:off x="5580063" y="-17463"/>
            <a:ext cx="3565525" cy="925513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0" dirty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rot="10800000">
            <a:off x="0" y="-17463"/>
            <a:ext cx="9145588" cy="925513"/>
          </a:xfrm>
          <a:custGeom>
            <a:avLst/>
            <a:gdLst>
              <a:gd name="T0" fmla="*/ 0 w 3352800"/>
              <a:gd name="T1" fmla="*/ 926796 h 527584"/>
              <a:gd name="T2" fmla="*/ 2041150 w 3352800"/>
              <a:gd name="T3" fmla="*/ 0 h 527584"/>
              <a:gd name="T4" fmla="*/ 9146380 w 3352800"/>
              <a:gd name="T5" fmla="*/ 476 h 527584"/>
              <a:gd name="T6" fmla="*/ 9146380 w 3352800"/>
              <a:gd name="T7" fmla="*/ 926796 h 527584"/>
              <a:gd name="T8" fmla="*/ 0 w 3352800"/>
              <a:gd name="T9" fmla="*/ 926796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80000"/>
            </a:srgbClr>
          </a:solidFill>
          <a:ln w="25400" cap="flat" cmpd="sng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8" name="Picture 17" descr="wik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713" y="61913"/>
            <a:ext cx="71913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5E5F80-71AB-494F-B0FA-1A831EA17C9E}" type="slidenum">
              <a:rPr lang="en-US" altLang="zh-CN"/>
              <a:pPr/>
              <a:t>‹#›</a:t>
            </a:fld>
            <a:r>
              <a:rPr lang="en-US" altLang="zh-CN"/>
              <a:t> 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C90398A-9B96-4217-A951-7517FE36C121}" type="datetime1">
              <a:rPr lang="zh-CN" altLang="en-US"/>
              <a:pPr>
                <a:defRPr/>
              </a:pPr>
              <a:t>2018/9/4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868603"/>
      </p:ext>
    </p:extLst>
  </p:cSld>
  <p:clrMapOvr>
    <a:masterClrMapping/>
  </p:clrMapOvr>
  <p:transition spd="slow">
    <p:wipe/>
    <p:sndAc>
      <p:stSnd>
        <p:snd r:embed="rId1" name="suction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981075"/>
            <a:ext cx="8713788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text styles</a:t>
            </a:r>
          </a:p>
          <a:p>
            <a:pPr lvl="2"/>
            <a:r>
              <a:rPr lang="en-GB" altLang="zh-CN" smtClean="0"/>
              <a:t>Second level</a:t>
            </a:r>
          </a:p>
          <a:p>
            <a:pPr lvl="3"/>
            <a:r>
              <a:rPr lang="en-GB" altLang="zh-CN" smtClean="0"/>
              <a:t>Third level</a:t>
            </a:r>
          </a:p>
          <a:p>
            <a:pPr lvl="4"/>
            <a:r>
              <a:rPr lang="en-GB" altLang="zh-CN" smtClean="0"/>
              <a:t>Fourth level</a:t>
            </a:r>
          </a:p>
          <a:p>
            <a:pPr lvl="4"/>
            <a:r>
              <a:rPr lang="en-GB" altLang="zh-CN" smtClean="0"/>
              <a:t>Fifth level</a:t>
            </a:r>
            <a:endParaRPr lang="en-US" altLang="zh-CN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5834063" cy="5476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 smtClean="0"/>
              <a:t>Click to edit Master title style</a:t>
            </a:r>
            <a:endParaRPr lang="en-US" altLang="zh-CN" smtClean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7125" y="425450"/>
            <a:ext cx="288925" cy="26670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wrap="square" lIns="9144" tIns="9144" rIns="9144" bIns="9144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 b="0">
                <a:solidFill>
                  <a:srgbClr val="FFFFFF"/>
                </a:solidFill>
              </a:defRPr>
            </a:lvl1pPr>
          </a:lstStyle>
          <a:p>
            <a:fld id="{005C3C91-1F2D-4E6F-B67A-B2BA5BFA2932}" type="slidenum">
              <a:rPr lang="en-US" altLang="zh-CN"/>
              <a:pPr/>
              <a:t>‹#›</a:t>
            </a:fld>
            <a:r>
              <a:rPr lang="en-US" altLang="zh-CN"/>
              <a:t> 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214438" y="6545263"/>
            <a:ext cx="2133600" cy="2682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defRPr>
            </a:lvl1pPr>
          </a:lstStyle>
          <a:p>
            <a:pPr>
              <a:defRPr/>
            </a:pPr>
            <a:fld id="{FBD98760-1C03-4E54-89F6-E71D38EB92AB}" type="datetime1">
              <a:rPr lang="zh-CN" altLang="en-US"/>
              <a:pPr>
                <a:defRPr/>
              </a:pPr>
              <a:t>2018/9/4</a:t>
            </a:fld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37038" y="6545263"/>
            <a:ext cx="4367212" cy="2682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ransition advTm="6900">
    <p:cut thruBlk="1"/>
    <p:sndAc>
      <p:stSnd>
        <p:snd r:embed="rId4" name="camera.wav"/>
      </p:stSnd>
    </p:sndAc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 cap="all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800"/>
        </a:spcBef>
        <a:spcAft>
          <a:spcPct val="0"/>
        </a:spcAft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173038" indent="-173038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+mn-cs"/>
        </a:defRPr>
      </a:lvl2pPr>
      <a:lvl3pPr marL="401638" indent="-163513" algn="l" rtl="0" eaLnBrk="0" fontAlgn="base" hangingPunct="0">
        <a:lnSpc>
          <a:spcPct val="120000"/>
        </a:lnSpc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630238" indent="-163513" algn="l" rtl="0" eaLnBrk="0" fontAlgn="base" hangingPunct="0">
        <a:lnSpc>
          <a:spcPct val="120000"/>
        </a:lnSpc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858838" indent="-173038" algn="l" rtl="0" eaLnBrk="0" fontAlgn="base" hangingPunct="0">
        <a:lnSpc>
          <a:spcPct val="120000"/>
        </a:lnSpc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audio" Target="../media/audio1.wav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4.png"/><Relationship Id="rId5" Type="http://schemas.openxmlformats.org/officeDocument/2006/relationships/image" Target="../media/image7.emf"/><Relationship Id="rId10" Type="http://schemas.openxmlformats.org/officeDocument/2006/relationships/image" Target="../media/image10.png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audio" Target="../media/audio1.wav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audio" Target="../media/audio2.wav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1.jpeg"/><Relationship Id="rId5" Type="http://schemas.openxmlformats.org/officeDocument/2006/relationships/image" Target="../media/image17.emf"/><Relationship Id="rId10" Type="http://schemas.openxmlformats.org/officeDocument/2006/relationships/image" Target="../media/image20.jpeg"/><Relationship Id="rId4" Type="http://schemas.openxmlformats.org/officeDocument/2006/relationships/oleObject" Target="../embeddings/oleObject19.bin"/><Relationship Id="rId9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audio" Target="../media/audio2.wav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4.png"/><Relationship Id="rId5" Type="http://schemas.openxmlformats.org/officeDocument/2006/relationships/image" Target="../media/image17.emf"/><Relationship Id="rId10" Type="http://schemas.openxmlformats.org/officeDocument/2006/relationships/image" Target="../media/image23.png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audio" Target="../media/audio2.wav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audio" Target="../media/audio2.wav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6.png"/><Relationship Id="rId5" Type="http://schemas.openxmlformats.org/officeDocument/2006/relationships/image" Target="../media/image17.emf"/><Relationship Id="rId10" Type="http://schemas.openxmlformats.org/officeDocument/2006/relationships/image" Target="../media/image20.jpeg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audio" Target="../media/audio1.wav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26.png"/><Relationship Id="rId5" Type="http://schemas.openxmlformats.org/officeDocument/2006/relationships/image" Target="../media/image17.emf"/><Relationship Id="rId10" Type="http://schemas.openxmlformats.org/officeDocument/2006/relationships/image" Target="../media/image20.jpeg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audio" Target="../media/audio1.wav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26.png"/><Relationship Id="rId5" Type="http://schemas.openxmlformats.org/officeDocument/2006/relationships/image" Target="../media/image17.emf"/><Relationship Id="rId10" Type="http://schemas.openxmlformats.org/officeDocument/2006/relationships/image" Target="../media/image20.jpeg"/><Relationship Id="rId4" Type="http://schemas.openxmlformats.org/officeDocument/2006/relationships/oleObject" Target="../embeddings/oleObject29.bin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audio" Target="../media/audio2.wav"/><Relationship Id="rId7" Type="http://schemas.openxmlformats.org/officeDocument/2006/relationships/image" Target="../media/image15.emf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10.png"/><Relationship Id="rId5" Type="http://schemas.openxmlformats.org/officeDocument/2006/relationships/image" Target="../media/image17.emf"/><Relationship Id="rId10" Type="http://schemas.openxmlformats.org/officeDocument/2006/relationships/image" Target="../media/image12.png"/><Relationship Id="rId4" Type="http://schemas.openxmlformats.org/officeDocument/2006/relationships/oleObject" Target="../embeddings/oleObject31.bin"/><Relationship Id="rId9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audio" Target="../media/audio1.wav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26.png"/><Relationship Id="rId5" Type="http://schemas.openxmlformats.org/officeDocument/2006/relationships/image" Target="../media/image17.emf"/><Relationship Id="rId10" Type="http://schemas.openxmlformats.org/officeDocument/2006/relationships/image" Target="../media/image20.jpeg"/><Relationship Id="rId4" Type="http://schemas.openxmlformats.org/officeDocument/2006/relationships/oleObject" Target="../embeddings/oleObject33.bin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3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audio" Target="../media/audio1.wav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3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audio" Target="../media/audio1.wav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17.emf"/><Relationship Id="rId10" Type="http://schemas.openxmlformats.org/officeDocument/2006/relationships/image" Target="../media/image30.png"/><Relationship Id="rId4" Type="http://schemas.openxmlformats.org/officeDocument/2006/relationships/oleObject" Target="../embeddings/oleObject39.bin"/><Relationship Id="rId9" Type="http://schemas.openxmlformats.org/officeDocument/2006/relationships/image" Target="../media/image29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audio" Target="../media/audio1.wav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34.png"/><Relationship Id="rId5" Type="http://schemas.openxmlformats.org/officeDocument/2006/relationships/image" Target="../media/image17.emf"/><Relationship Id="rId10" Type="http://schemas.openxmlformats.org/officeDocument/2006/relationships/image" Target="../media/image33.png"/><Relationship Id="rId4" Type="http://schemas.openxmlformats.org/officeDocument/2006/relationships/oleObject" Target="../embeddings/oleObject41.bin"/><Relationship Id="rId9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audio" Target="../media/audio1.wav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17.emf"/><Relationship Id="rId10" Type="http://schemas.openxmlformats.org/officeDocument/2006/relationships/image" Target="../media/image37.w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openxmlformats.org/officeDocument/2006/relationships/audio" Target="../media/audio2.wav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39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audio" Target="../media/audio2.wav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17.emf"/><Relationship Id="rId10" Type="http://schemas.openxmlformats.org/officeDocument/2006/relationships/image" Target="../media/image42.jpeg"/><Relationship Id="rId4" Type="http://schemas.openxmlformats.org/officeDocument/2006/relationships/oleObject" Target="../embeddings/oleObject47.bin"/><Relationship Id="rId9" Type="http://schemas.openxmlformats.org/officeDocument/2006/relationships/image" Target="../media/image41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audio" Target="../media/audio2.wav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4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52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audio" Target="../media/audio2.wav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audio" Target="../media/audio1.wav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3.png"/><Relationship Id="rId5" Type="http://schemas.openxmlformats.org/officeDocument/2006/relationships/image" Target="../media/image7.emf"/><Relationship Id="rId10" Type="http://schemas.openxmlformats.org/officeDocument/2006/relationships/image" Target="../media/image12.png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audio" Target="../media/audio1.wav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4.png"/><Relationship Id="rId5" Type="http://schemas.openxmlformats.org/officeDocument/2006/relationships/image" Target="../media/image7.emf"/><Relationship Id="rId10" Type="http://schemas.openxmlformats.org/officeDocument/2006/relationships/image" Target="../media/image10.png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/>
          </p:cNvSpPr>
          <p:nvPr>
            <p:ph type="ctrTitle"/>
          </p:nvPr>
        </p:nvSpPr>
        <p:spPr bwMode="auto">
          <a:xfrm>
            <a:off x="323850" y="2205038"/>
            <a:ext cx="8569325" cy="16081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800" b="1" dirty="0">
                <a:solidFill>
                  <a:srgbClr val="660033"/>
                </a:solidFill>
              </a:rPr>
              <a:t>Lecture 2: Overview of Cryptography </a:t>
            </a:r>
            <a:r>
              <a:rPr lang="zh-CN" altLang="en-US" sz="4800" b="1" dirty="0">
                <a:solidFill>
                  <a:srgbClr val="660033"/>
                </a:solidFill>
              </a:rPr>
              <a:t>（</a:t>
            </a:r>
            <a:r>
              <a:rPr lang="en-US" altLang="zh-CN" sz="48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4800" b="1" dirty="0">
                <a:solidFill>
                  <a:srgbClr val="660033"/>
                </a:solidFill>
              </a:rPr>
              <a:t>）</a:t>
            </a:r>
          </a:p>
        </p:txBody>
      </p:sp>
      <p:sp>
        <p:nvSpPr>
          <p:cNvPr id="41998" name="Rectangle 14"/>
          <p:cNvSpPr>
            <a:spLocks/>
          </p:cNvSpPr>
          <p:nvPr/>
        </p:nvSpPr>
        <p:spPr bwMode="auto">
          <a:xfrm>
            <a:off x="179388" y="188913"/>
            <a:ext cx="6048375" cy="160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An Introduction to</a:t>
            </a:r>
            <a:r>
              <a:rPr lang="en-US" altLang="zh-CN" sz="36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 </a:t>
            </a:r>
            <a:br>
              <a:rPr lang="en-US" altLang="zh-CN" sz="36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</a:br>
            <a:r>
              <a:rPr lang="en-US" altLang="zh-CN" sz="36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微软雅黑" pitchFamily="34" charset="-122"/>
              </a:rPr>
              <a:t>Information Security</a:t>
            </a:r>
          </a:p>
        </p:txBody>
      </p:sp>
      <p:sp>
        <p:nvSpPr>
          <p:cNvPr id="6" name="Rectangle 5"/>
          <p:cNvSpPr txBox="1">
            <a:spLocks/>
          </p:cNvSpPr>
          <p:nvPr/>
        </p:nvSpPr>
        <p:spPr bwMode="auto">
          <a:xfrm>
            <a:off x="3563888" y="4581128"/>
            <a:ext cx="4896099" cy="1584176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lnSpc>
                <a:spcPct val="120000"/>
              </a:lnSpc>
              <a:spcBef>
                <a:spcPts val="800"/>
              </a:spcBef>
              <a:spcAft>
                <a:spcPct val="0"/>
              </a:spcAft>
              <a:buFont typeface="Wingdings" panose="05000000000000000000" pitchFamily="2" charset="2"/>
              <a:buNone/>
              <a:defRPr sz="3200" b="1" kern="1200" smtClean="0">
                <a:solidFill>
                  <a:srgbClr val="180018"/>
                </a:solidFill>
                <a:latin typeface="Arial" charset="0"/>
                <a:ea typeface="+mn-ea"/>
                <a:cs typeface="+mn-cs"/>
              </a:defRPr>
            </a:lvl1pPr>
            <a:lvl2pPr marL="173038" indent="-17303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2pPr>
            <a:lvl3pPr marL="401638" indent="-163513" algn="l" rtl="0" eaLnBrk="0" fontAlgn="base" hangingPunct="0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630238" indent="-163513" algn="l" rtl="0" eaLnBrk="0" fontAlgn="base" hangingPunct="0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858838" indent="-173038" algn="l" rtl="0" eaLnBrk="0" fontAlgn="base" hangingPunct="0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altLang="zh-CN" sz="240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alligraphy" pitchFamily="66" charset="0"/>
              </a:rPr>
              <a:t>School of Big Data and Software Engineering, CQU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altLang="zh-CN" sz="240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alligraphy" pitchFamily="66" charset="0"/>
              </a:rPr>
              <a:t>Fall, 2018</a:t>
            </a:r>
            <a:endParaRPr lang="zh-CN" altLang="en-US" sz="2400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alligraphy" pitchFamily="66" charset="0"/>
            </a:endParaRPr>
          </a:p>
        </p:txBody>
      </p:sp>
    </p:spTree>
  </p:cSld>
  <p:clrMapOvr>
    <a:masterClrMapping/>
  </p:clrMapOvr>
  <p:transition advTm="6900">
    <p:cut thruBlk="1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8FAECB8-5925-47BE-82B3-95DB80D9CA7E}" type="slidenum">
              <a:rPr lang="en-US" altLang="zh-CN" b="0">
                <a:solidFill>
                  <a:srgbClr val="FFFFFF"/>
                </a:solidFill>
              </a:rPr>
              <a:pPr eaLnBrk="1" hangingPunct="1"/>
              <a:t>10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76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03289D0-1042-4B9A-9A16-EEC481D84009}" type="datetime1">
              <a:rPr lang="zh-CN" altLang="en-US"/>
              <a:pPr>
                <a:defRPr/>
              </a:pPr>
              <a:t>2018/9/4</a:t>
            </a:fld>
            <a:endParaRPr lang="en-US" altLang="zh-CN"/>
          </a:p>
        </p:txBody>
      </p:sp>
      <p:sp>
        <p:nvSpPr>
          <p:cNvPr id="7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0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/>
              <a:t>Lecture 2: Overview of Cryptography</a:t>
            </a:r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273050" y="1052513"/>
            <a:ext cx="3867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</a:t>
            </a:r>
            <a:r>
              <a:rPr lang="zh-CN" alt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 </a:t>
            </a: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WWW Cryptography</a:t>
            </a:r>
          </a:p>
        </p:txBody>
      </p:sp>
      <p:sp>
        <p:nvSpPr>
          <p:cNvPr id="8201" name="Text Box 6"/>
          <p:cNvSpPr txBox="1">
            <a:spLocks noChangeArrowheads="1"/>
          </p:cNvSpPr>
          <p:nvPr/>
        </p:nvSpPr>
        <p:spPr bwMode="auto">
          <a:xfrm>
            <a:off x="4714875" y="1052513"/>
            <a:ext cx="3889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2. Classic Cryptography</a:t>
            </a:r>
            <a:endParaRPr lang="zh-CN" altLang="en-US" sz="2000">
              <a:solidFill>
                <a:srgbClr val="777777"/>
              </a:solidFill>
              <a:ea typeface="微软雅黑" panose="020B0503020204020204" pitchFamily="34" charset="-122"/>
            </a:endParaRPr>
          </a:p>
        </p:txBody>
      </p:sp>
      <p:sp>
        <p:nvSpPr>
          <p:cNvPr id="8202" name="AutoShape 7"/>
          <p:cNvSpPr>
            <a:spLocks noChangeArrowheads="1"/>
          </p:cNvSpPr>
          <p:nvPr/>
        </p:nvSpPr>
        <p:spPr bwMode="blackWhite">
          <a:xfrm>
            <a:off x="207963" y="1700213"/>
            <a:ext cx="1657350" cy="581025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9999FF"/>
              </a:gs>
              <a:gs pos="100000">
                <a:srgbClr val="B8B8FF"/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 sz="1400">
                <a:solidFill>
                  <a:srgbClr val="9999FF"/>
                </a:solidFill>
                <a:ea typeface="宋体" panose="02010600030101010101" pitchFamily="2" charset="-122"/>
              </a:rPr>
              <a:t>Symmetric C-</a:t>
            </a:r>
          </a:p>
        </p:txBody>
      </p:sp>
      <p:sp>
        <p:nvSpPr>
          <p:cNvPr id="8203" name="AutoShape 8"/>
          <p:cNvSpPr>
            <a:spLocks noChangeArrowheads="1"/>
          </p:cNvSpPr>
          <p:nvPr/>
        </p:nvSpPr>
        <p:spPr bwMode="blackWhite">
          <a:xfrm>
            <a:off x="207963" y="2370138"/>
            <a:ext cx="1657350" cy="581025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96BB8F"/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 sz="1400">
                <a:solidFill>
                  <a:srgbClr val="3E003E"/>
                </a:solidFill>
                <a:ea typeface="宋体" panose="02010600030101010101" pitchFamily="2" charset="-122"/>
              </a:rPr>
              <a:t>Asymmetric C-</a:t>
            </a:r>
          </a:p>
        </p:txBody>
      </p:sp>
      <p:sp>
        <p:nvSpPr>
          <p:cNvPr id="203785" name="AutoShape 9"/>
          <p:cNvSpPr>
            <a:spLocks noChangeArrowheads="1"/>
          </p:cNvSpPr>
          <p:nvPr/>
        </p:nvSpPr>
        <p:spPr bwMode="blackWhite">
          <a:xfrm>
            <a:off x="207963" y="3040063"/>
            <a:ext cx="1657350" cy="581025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 eaLnBrk="0" hangingPunct="0">
              <a:defRPr/>
            </a:pPr>
            <a:r>
              <a:rPr lang="en-US" altLang="zh-CN" sz="1400">
                <a:solidFill>
                  <a:srgbClr val="BC5EBE"/>
                </a:solidFill>
                <a:latin typeface="Arial" charset="0"/>
                <a:ea typeface="宋体" charset="-122"/>
              </a:rPr>
              <a:t>C- Hash Function</a:t>
            </a:r>
          </a:p>
        </p:txBody>
      </p:sp>
      <p:sp>
        <p:nvSpPr>
          <p:cNvPr id="203786" name="AutoShape 10"/>
          <p:cNvSpPr>
            <a:spLocks noChangeArrowheads="1"/>
          </p:cNvSpPr>
          <p:nvPr/>
        </p:nvSpPr>
        <p:spPr bwMode="auto">
          <a:xfrm>
            <a:off x="2219325" y="1647825"/>
            <a:ext cx="6456363" cy="4484688"/>
          </a:xfrm>
          <a:prstGeom prst="roundRect">
            <a:avLst>
              <a:gd name="adj" fmla="val 2833"/>
            </a:avLst>
          </a:prstGeom>
          <a:noFill/>
          <a:ln w="25400" algn="ctr">
            <a:solidFill>
              <a:srgbClr val="6C9D5F"/>
            </a:solidFill>
            <a:round/>
            <a:headEnd/>
            <a:tailEnd/>
          </a:ln>
          <a:effectLst/>
        </p:spPr>
        <p:txBody>
          <a:bodyPr/>
          <a:lstStyle/>
          <a:p>
            <a:pPr indent="263525">
              <a:buFontTx/>
              <a:buChar char="•"/>
              <a:defRPr/>
            </a:pPr>
            <a:r>
              <a:rPr lang="en-US" altLang="zh-CN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As</a:t>
            </a:r>
            <a:r>
              <a:rPr lang="en-US" altLang="en-US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ymmetric-key cipher</a:t>
            </a:r>
            <a:r>
              <a:rPr lang="en-US" altLang="zh-CN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 </a:t>
            </a:r>
          </a:p>
          <a:p>
            <a:pPr lvl="1" indent="263525">
              <a:buFontTx/>
              <a:buChar char="•"/>
              <a:defRPr/>
            </a:pPr>
            <a:r>
              <a:rPr lang="en-US" altLang="zh-CN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encryption and decryption with </a:t>
            </a:r>
            <a:r>
              <a:rPr lang="en-US" altLang="zh-CN" b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different</a:t>
            </a:r>
            <a:r>
              <a:rPr lang="en-US" altLang="zh-CN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keys</a:t>
            </a:r>
            <a:endParaRPr lang="zh-CN" altLang="en-US" b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8206" name="AutoShape 11"/>
          <p:cNvSpPr>
            <a:spLocks noChangeArrowheads="1"/>
          </p:cNvSpPr>
          <p:nvPr/>
        </p:nvSpPr>
        <p:spPr bwMode="auto">
          <a:xfrm>
            <a:off x="1854200" y="2493963"/>
            <a:ext cx="358775" cy="358775"/>
          </a:xfrm>
          <a:prstGeom prst="leftArrow">
            <a:avLst>
              <a:gd name="adj1" fmla="val 65491"/>
              <a:gd name="adj2" fmla="val 49556"/>
            </a:avLst>
          </a:prstGeom>
          <a:solidFill>
            <a:srgbClr val="6C9D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7" name="Rectangle 12"/>
          <p:cNvSpPr>
            <a:spLocks noChangeArrowheads="1"/>
          </p:cNvSpPr>
          <p:nvPr/>
        </p:nvSpPr>
        <p:spPr bwMode="auto">
          <a:xfrm>
            <a:off x="2344738" y="3182938"/>
            <a:ext cx="1982787" cy="2511425"/>
          </a:xfrm>
          <a:prstGeom prst="rect">
            <a:avLst/>
          </a:prstGeom>
          <a:noFill/>
          <a:ln w="19050">
            <a:solidFill>
              <a:srgbClr val="6C9D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8" name="Rectangle 13"/>
          <p:cNvSpPr>
            <a:spLocks noChangeArrowheads="1"/>
          </p:cNvSpPr>
          <p:nvPr/>
        </p:nvSpPr>
        <p:spPr bwMode="auto">
          <a:xfrm>
            <a:off x="6554788" y="3182938"/>
            <a:ext cx="1982787" cy="2511425"/>
          </a:xfrm>
          <a:prstGeom prst="rect">
            <a:avLst/>
          </a:prstGeom>
          <a:noFill/>
          <a:ln w="19050">
            <a:solidFill>
              <a:srgbClr val="6C9D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8209" name="Group 14"/>
          <p:cNvGrpSpPr>
            <a:grpSpLocks/>
          </p:cNvGrpSpPr>
          <p:nvPr/>
        </p:nvGrpSpPr>
        <p:grpSpPr bwMode="auto">
          <a:xfrm>
            <a:off x="2716213" y="3265488"/>
            <a:ext cx="527050" cy="641350"/>
            <a:chOff x="1791" y="1997"/>
            <a:chExt cx="409" cy="499"/>
          </a:xfrm>
        </p:grpSpPr>
        <p:sp>
          <p:nvSpPr>
            <p:cNvPr id="8264" name="AutoShape 15"/>
            <p:cNvSpPr>
              <a:spLocks noChangeArrowheads="1"/>
            </p:cNvSpPr>
            <p:nvPr/>
          </p:nvSpPr>
          <p:spPr bwMode="auto">
            <a:xfrm rot="10800000" flipH="1">
              <a:off x="1791" y="1997"/>
              <a:ext cx="409" cy="499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65" name="Line 16"/>
            <p:cNvSpPr>
              <a:spLocks noChangeShapeType="1"/>
            </p:cNvSpPr>
            <p:nvPr/>
          </p:nvSpPr>
          <p:spPr bwMode="auto">
            <a:xfrm>
              <a:off x="1855" y="2078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66" name="Line 17"/>
            <p:cNvSpPr>
              <a:spLocks noChangeShapeType="1"/>
            </p:cNvSpPr>
            <p:nvPr/>
          </p:nvSpPr>
          <p:spPr bwMode="auto">
            <a:xfrm>
              <a:off x="1855" y="2160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67" name="Line 18"/>
            <p:cNvSpPr>
              <a:spLocks noChangeShapeType="1"/>
            </p:cNvSpPr>
            <p:nvPr/>
          </p:nvSpPr>
          <p:spPr bwMode="auto">
            <a:xfrm>
              <a:off x="1855" y="2251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68" name="Line 19"/>
            <p:cNvSpPr>
              <a:spLocks noChangeShapeType="1"/>
            </p:cNvSpPr>
            <p:nvPr/>
          </p:nvSpPr>
          <p:spPr bwMode="auto">
            <a:xfrm>
              <a:off x="1855" y="2341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69" name="Line 20"/>
            <p:cNvSpPr>
              <a:spLocks noChangeShapeType="1"/>
            </p:cNvSpPr>
            <p:nvPr/>
          </p:nvSpPr>
          <p:spPr bwMode="auto">
            <a:xfrm>
              <a:off x="1855" y="2432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3797" name="Rectangle 21"/>
          <p:cNvSpPr>
            <a:spLocks noChangeArrowheads="1"/>
          </p:cNvSpPr>
          <p:nvPr/>
        </p:nvSpPr>
        <p:spPr bwMode="auto">
          <a:xfrm>
            <a:off x="3278188" y="3416300"/>
            <a:ext cx="876300" cy="350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Plaintext</a:t>
            </a:r>
          </a:p>
        </p:txBody>
      </p:sp>
      <p:sp>
        <p:nvSpPr>
          <p:cNvPr id="203798" name="Line 22"/>
          <p:cNvSpPr>
            <a:spLocks noChangeShapeType="1"/>
          </p:cNvSpPr>
          <p:nvPr/>
        </p:nvSpPr>
        <p:spPr bwMode="auto">
          <a:xfrm>
            <a:off x="2986088" y="3906838"/>
            <a:ext cx="0" cy="2682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212" name="Group 23"/>
          <p:cNvGrpSpPr>
            <a:grpSpLocks/>
          </p:cNvGrpSpPr>
          <p:nvPr/>
        </p:nvGrpSpPr>
        <p:grpSpPr bwMode="auto">
          <a:xfrm>
            <a:off x="7627938" y="3265488"/>
            <a:ext cx="527050" cy="641350"/>
            <a:chOff x="1791" y="1997"/>
            <a:chExt cx="409" cy="499"/>
          </a:xfrm>
        </p:grpSpPr>
        <p:sp>
          <p:nvSpPr>
            <p:cNvPr id="8258" name="AutoShape 24"/>
            <p:cNvSpPr>
              <a:spLocks noChangeArrowheads="1"/>
            </p:cNvSpPr>
            <p:nvPr/>
          </p:nvSpPr>
          <p:spPr bwMode="auto">
            <a:xfrm rot="10800000" flipH="1">
              <a:off x="1791" y="1997"/>
              <a:ext cx="409" cy="499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59" name="Line 25"/>
            <p:cNvSpPr>
              <a:spLocks noChangeShapeType="1"/>
            </p:cNvSpPr>
            <p:nvPr/>
          </p:nvSpPr>
          <p:spPr bwMode="auto">
            <a:xfrm>
              <a:off x="1855" y="2078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60" name="Line 26"/>
            <p:cNvSpPr>
              <a:spLocks noChangeShapeType="1"/>
            </p:cNvSpPr>
            <p:nvPr/>
          </p:nvSpPr>
          <p:spPr bwMode="auto">
            <a:xfrm>
              <a:off x="1855" y="2160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61" name="Line 27"/>
            <p:cNvSpPr>
              <a:spLocks noChangeShapeType="1"/>
            </p:cNvSpPr>
            <p:nvPr/>
          </p:nvSpPr>
          <p:spPr bwMode="auto">
            <a:xfrm>
              <a:off x="1855" y="2251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62" name="Line 28"/>
            <p:cNvSpPr>
              <a:spLocks noChangeShapeType="1"/>
            </p:cNvSpPr>
            <p:nvPr/>
          </p:nvSpPr>
          <p:spPr bwMode="auto">
            <a:xfrm>
              <a:off x="1855" y="2341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63" name="Line 29"/>
            <p:cNvSpPr>
              <a:spLocks noChangeShapeType="1"/>
            </p:cNvSpPr>
            <p:nvPr/>
          </p:nvSpPr>
          <p:spPr bwMode="auto">
            <a:xfrm>
              <a:off x="1855" y="2432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3806" name="Rectangle 30"/>
          <p:cNvSpPr>
            <a:spLocks noChangeArrowheads="1"/>
          </p:cNvSpPr>
          <p:nvPr/>
        </p:nvSpPr>
        <p:spPr bwMode="auto">
          <a:xfrm>
            <a:off x="6726238" y="3416300"/>
            <a:ext cx="876300" cy="350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Plaintext</a:t>
            </a:r>
          </a:p>
        </p:txBody>
      </p:sp>
      <p:sp>
        <p:nvSpPr>
          <p:cNvPr id="203807" name="Line 31"/>
          <p:cNvSpPr>
            <a:spLocks noChangeShapeType="1"/>
          </p:cNvSpPr>
          <p:nvPr/>
        </p:nvSpPr>
        <p:spPr bwMode="auto">
          <a:xfrm>
            <a:off x="2986088" y="4584700"/>
            <a:ext cx="0" cy="2682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215" name="Group 32"/>
          <p:cNvGrpSpPr>
            <a:grpSpLocks/>
          </p:cNvGrpSpPr>
          <p:nvPr/>
        </p:nvGrpSpPr>
        <p:grpSpPr bwMode="auto">
          <a:xfrm>
            <a:off x="2716213" y="4865688"/>
            <a:ext cx="527050" cy="641350"/>
            <a:chOff x="1791" y="1997"/>
            <a:chExt cx="409" cy="499"/>
          </a:xfrm>
        </p:grpSpPr>
        <p:sp>
          <p:nvSpPr>
            <p:cNvPr id="8252" name="AutoShape 33"/>
            <p:cNvSpPr>
              <a:spLocks noChangeArrowheads="1"/>
            </p:cNvSpPr>
            <p:nvPr/>
          </p:nvSpPr>
          <p:spPr bwMode="auto">
            <a:xfrm rot="10800000" flipH="1">
              <a:off x="1791" y="1997"/>
              <a:ext cx="409" cy="499"/>
            </a:xfrm>
            <a:prstGeom prst="foldedCorner">
              <a:avLst>
                <a:gd name="adj" fmla="val 12500"/>
              </a:avLst>
            </a:prstGeom>
            <a:solidFill>
              <a:srgbClr val="99CCFF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53" name="Line 34"/>
            <p:cNvSpPr>
              <a:spLocks noChangeShapeType="1"/>
            </p:cNvSpPr>
            <p:nvPr/>
          </p:nvSpPr>
          <p:spPr bwMode="auto">
            <a:xfrm>
              <a:off x="1855" y="2078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4" name="Line 35"/>
            <p:cNvSpPr>
              <a:spLocks noChangeShapeType="1"/>
            </p:cNvSpPr>
            <p:nvPr/>
          </p:nvSpPr>
          <p:spPr bwMode="auto">
            <a:xfrm>
              <a:off x="1855" y="2160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5" name="Line 36"/>
            <p:cNvSpPr>
              <a:spLocks noChangeShapeType="1"/>
            </p:cNvSpPr>
            <p:nvPr/>
          </p:nvSpPr>
          <p:spPr bwMode="auto">
            <a:xfrm>
              <a:off x="1855" y="2251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6" name="Line 37"/>
            <p:cNvSpPr>
              <a:spLocks noChangeShapeType="1"/>
            </p:cNvSpPr>
            <p:nvPr/>
          </p:nvSpPr>
          <p:spPr bwMode="auto">
            <a:xfrm>
              <a:off x="1855" y="2341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7" name="Line 38"/>
            <p:cNvSpPr>
              <a:spLocks noChangeShapeType="1"/>
            </p:cNvSpPr>
            <p:nvPr/>
          </p:nvSpPr>
          <p:spPr bwMode="auto">
            <a:xfrm>
              <a:off x="1855" y="2432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216" name="Group 39"/>
          <p:cNvGrpSpPr>
            <a:grpSpLocks/>
          </p:cNvGrpSpPr>
          <p:nvPr/>
        </p:nvGrpSpPr>
        <p:grpSpPr bwMode="auto">
          <a:xfrm>
            <a:off x="7627938" y="4865688"/>
            <a:ext cx="527050" cy="641350"/>
            <a:chOff x="1791" y="1997"/>
            <a:chExt cx="409" cy="499"/>
          </a:xfrm>
        </p:grpSpPr>
        <p:sp>
          <p:nvSpPr>
            <p:cNvPr id="8246" name="AutoShape 40"/>
            <p:cNvSpPr>
              <a:spLocks noChangeArrowheads="1"/>
            </p:cNvSpPr>
            <p:nvPr/>
          </p:nvSpPr>
          <p:spPr bwMode="auto">
            <a:xfrm rot="10800000" flipH="1">
              <a:off x="1791" y="1997"/>
              <a:ext cx="409" cy="499"/>
            </a:xfrm>
            <a:prstGeom prst="foldedCorner">
              <a:avLst>
                <a:gd name="adj" fmla="val 12500"/>
              </a:avLst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47" name="Line 41"/>
            <p:cNvSpPr>
              <a:spLocks noChangeShapeType="1"/>
            </p:cNvSpPr>
            <p:nvPr/>
          </p:nvSpPr>
          <p:spPr bwMode="auto">
            <a:xfrm>
              <a:off x="1855" y="2078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8" name="Line 42"/>
            <p:cNvSpPr>
              <a:spLocks noChangeShapeType="1"/>
            </p:cNvSpPr>
            <p:nvPr/>
          </p:nvSpPr>
          <p:spPr bwMode="auto">
            <a:xfrm>
              <a:off x="1855" y="2160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9" name="Line 43"/>
            <p:cNvSpPr>
              <a:spLocks noChangeShapeType="1"/>
            </p:cNvSpPr>
            <p:nvPr/>
          </p:nvSpPr>
          <p:spPr bwMode="auto">
            <a:xfrm>
              <a:off x="1855" y="2251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0" name="Line 44"/>
            <p:cNvSpPr>
              <a:spLocks noChangeShapeType="1"/>
            </p:cNvSpPr>
            <p:nvPr/>
          </p:nvSpPr>
          <p:spPr bwMode="auto">
            <a:xfrm>
              <a:off x="1855" y="2341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1" name="Line 45"/>
            <p:cNvSpPr>
              <a:spLocks noChangeShapeType="1"/>
            </p:cNvSpPr>
            <p:nvPr/>
          </p:nvSpPr>
          <p:spPr bwMode="auto">
            <a:xfrm>
              <a:off x="1855" y="2432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3822" name="Rectangle 46"/>
          <p:cNvSpPr>
            <a:spLocks noChangeArrowheads="1"/>
          </p:cNvSpPr>
          <p:nvPr/>
        </p:nvSpPr>
        <p:spPr bwMode="auto">
          <a:xfrm>
            <a:off x="3278188" y="5168900"/>
            <a:ext cx="876300" cy="350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Ciphertext</a:t>
            </a:r>
          </a:p>
        </p:txBody>
      </p:sp>
      <p:sp>
        <p:nvSpPr>
          <p:cNvPr id="203823" name="Rectangle 47"/>
          <p:cNvSpPr>
            <a:spLocks noChangeArrowheads="1"/>
          </p:cNvSpPr>
          <p:nvPr/>
        </p:nvSpPr>
        <p:spPr bwMode="auto">
          <a:xfrm>
            <a:off x="6681788" y="5168900"/>
            <a:ext cx="876300" cy="350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Ciphertext</a:t>
            </a:r>
          </a:p>
        </p:txBody>
      </p:sp>
      <p:sp>
        <p:nvSpPr>
          <p:cNvPr id="8219" name="Line 48"/>
          <p:cNvSpPr>
            <a:spLocks noChangeShapeType="1"/>
          </p:cNvSpPr>
          <p:nvPr/>
        </p:nvSpPr>
        <p:spPr bwMode="auto">
          <a:xfrm flipH="1">
            <a:off x="3441700" y="4408488"/>
            <a:ext cx="2921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0" name="Line 49"/>
          <p:cNvSpPr>
            <a:spLocks noChangeShapeType="1"/>
          </p:cNvSpPr>
          <p:nvPr/>
        </p:nvSpPr>
        <p:spPr bwMode="auto">
          <a:xfrm flipH="1">
            <a:off x="7137400" y="4408488"/>
            <a:ext cx="2921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221" name="Group 50"/>
          <p:cNvGrpSpPr>
            <a:grpSpLocks/>
          </p:cNvGrpSpPr>
          <p:nvPr/>
        </p:nvGrpSpPr>
        <p:grpSpPr bwMode="auto">
          <a:xfrm>
            <a:off x="7429500" y="4175125"/>
            <a:ext cx="947738" cy="433388"/>
            <a:chOff x="4422" y="2704"/>
            <a:chExt cx="735" cy="337"/>
          </a:xfrm>
        </p:grpSpPr>
        <p:sp>
          <p:nvSpPr>
            <p:cNvPr id="8244" name="Rectangle 51"/>
            <p:cNvSpPr>
              <a:spLocks noChangeArrowheads="1"/>
            </p:cNvSpPr>
            <p:nvPr/>
          </p:nvSpPr>
          <p:spPr bwMode="auto">
            <a:xfrm>
              <a:off x="4432" y="2723"/>
              <a:ext cx="725" cy="318"/>
            </a:xfrm>
            <a:prstGeom prst="rect">
              <a:avLst/>
            </a:prstGeom>
            <a:solidFill>
              <a:srgbClr val="1C1C1C"/>
            </a:solidFill>
            <a:ln w="9525" algn="ctr">
              <a:solidFill>
                <a:srgbClr val="1C1C1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zh-CN" sz="12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45" name="Rectangle 52"/>
            <p:cNvSpPr>
              <a:spLocks noChangeArrowheads="1"/>
            </p:cNvSpPr>
            <p:nvPr/>
          </p:nvSpPr>
          <p:spPr bwMode="auto">
            <a:xfrm>
              <a:off x="4422" y="2704"/>
              <a:ext cx="725" cy="318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990099"/>
                  </a:solidFill>
                  <a:ea typeface="宋体" panose="02010600030101010101" pitchFamily="2" charset="-122"/>
                </a:rPr>
                <a:t>Encryption</a:t>
              </a:r>
              <a:r>
                <a:rPr lang="en-US" altLang="zh-CN" sz="1200">
                  <a:solidFill>
                    <a:schemeClr val="tx2"/>
                  </a:solidFill>
                  <a:ea typeface="宋体" panose="02010600030101010101" pitchFamily="2" charset="-122"/>
                </a:rPr>
                <a:t/>
              </a:r>
              <a:br>
                <a:rPr lang="en-US" altLang="zh-CN" sz="1200">
                  <a:solidFill>
                    <a:schemeClr val="tx2"/>
                  </a:solidFill>
                  <a:ea typeface="宋体" panose="02010600030101010101" pitchFamily="2" charset="-122"/>
                </a:rPr>
              </a:br>
              <a:r>
                <a:rPr lang="en-US" altLang="zh-CN" sz="1200">
                  <a:solidFill>
                    <a:schemeClr val="tx2"/>
                  </a:solidFill>
                  <a:ea typeface="宋体" panose="02010600030101010101" pitchFamily="2" charset="-122"/>
                </a:rPr>
                <a:t>Algorithm</a:t>
              </a:r>
            </a:p>
          </p:txBody>
        </p:sp>
      </p:grpSp>
      <p:grpSp>
        <p:nvGrpSpPr>
          <p:cNvPr id="8222" name="Group 53"/>
          <p:cNvGrpSpPr>
            <a:grpSpLocks/>
          </p:cNvGrpSpPr>
          <p:nvPr/>
        </p:nvGrpSpPr>
        <p:grpSpPr bwMode="auto">
          <a:xfrm>
            <a:off x="2519363" y="4175125"/>
            <a:ext cx="946150" cy="433388"/>
            <a:chOff x="4422" y="2704"/>
            <a:chExt cx="735" cy="337"/>
          </a:xfrm>
        </p:grpSpPr>
        <p:sp>
          <p:nvSpPr>
            <p:cNvPr id="8242" name="Rectangle 54"/>
            <p:cNvSpPr>
              <a:spLocks noChangeArrowheads="1"/>
            </p:cNvSpPr>
            <p:nvPr/>
          </p:nvSpPr>
          <p:spPr bwMode="auto">
            <a:xfrm>
              <a:off x="4432" y="2723"/>
              <a:ext cx="725" cy="318"/>
            </a:xfrm>
            <a:prstGeom prst="rect">
              <a:avLst/>
            </a:prstGeom>
            <a:solidFill>
              <a:srgbClr val="1C1C1C"/>
            </a:solidFill>
            <a:ln w="9525" algn="ctr">
              <a:solidFill>
                <a:srgbClr val="1C1C1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zh-CN" sz="12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43" name="Rectangle 55"/>
            <p:cNvSpPr>
              <a:spLocks noChangeArrowheads="1"/>
            </p:cNvSpPr>
            <p:nvPr/>
          </p:nvSpPr>
          <p:spPr bwMode="auto">
            <a:xfrm>
              <a:off x="4422" y="2704"/>
              <a:ext cx="725" cy="318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8000"/>
                  </a:solidFill>
                  <a:ea typeface="宋体" panose="02010600030101010101" pitchFamily="2" charset="-122"/>
                </a:rPr>
                <a:t>Decryption</a:t>
              </a:r>
              <a:r>
                <a:rPr lang="en-US" altLang="zh-CN" sz="1200">
                  <a:solidFill>
                    <a:schemeClr val="tx2"/>
                  </a:solidFill>
                  <a:ea typeface="宋体" panose="02010600030101010101" pitchFamily="2" charset="-122"/>
                </a:rPr>
                <a:t/>
              </a:r>
              <a:br>
                <a:rPr lang="en-US" altLang="zh-CN" sz="1200">
                  <a:solidFill>
                    <a:schemeClr val="tx2"/>
                  </a:solidFill>
                  <a:ea typeface="宋体" panose="02010600030101010101" pitchFamily="2" charset="-122"/>
                </a:rPr>
              </a:br>
              <a:r>
                <a:rPr lang="en-US" altLang="zh-CN" sz="1200">
                  <a:solidFill>
                    <a:schemeClr val="tx2"/>
                  </a:solidFill>
                  <a:ea typeface="宋体" panose="02010600030101010101" pitchFamily="2" charset="-122"/>
                </a:rPr>
                <a:t>Algorithm</a:t>
              </a:r>
            </a:p>
          </p:txBody>
        </p:sp>
      </p:grpSp>
      <p:sp>
        <p:nvSpPr>
          <p:cNvPr id="203832" name="Line 56"/>
          <p:cNvSpPr>
            <a:spLocks noChangeShapeType="1"/>
          </p:cNvSpPr>
          <p:nvPr/>
        </p:nvSpPr>
        <p:spPr bwMode="auto">
          <a:xfrm>
            <a:off x="7897813" y="3906838"/>
            <a:ext cx="0" cy="2682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833" name="Line 57"/>
          <p:cNvSpPr>
            <a:spLocks noChangeShapeType="1"/>
          </p:cNvSpPr>
          <p:nvPr/>
        </p:nvSpPr>
        <p:spPr bwMode="auto">
          <a:xfrm>
            <a:off x="7897813" y="4584700"/>
            <a:ext cx="0" cy="2682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5" name="AutoShape 58"/>
          <p:cNvSpPr>
            <a:spLocks noChangeArrowheads="1"/>
          </p:cNvSpPr>
          <p:nvPr/>
        </p:nvSpPr>
        <p:spPr bwMode="auto">
          <a:xfrm rot="-5400000">
            <a:off x="5282406" y="4806157"/>
            <a:ext cx="233363" cy="2197100"/>
          </a:xfrm>
          <a:prstGeom prst="can">
            <a:avLst>
              <a:gd name="adj" fmla="val 40057"/>
            </a:avLst>
          </a:prstGeom>
          <a:gradFill rotWithShape="1">
            <a:gsLst>
              <a:gs pos="0">
                <a:srgbClr val="48683F"/>
              </a:gs>
              <a:gs pos="100000">
                <a:srgbClr val="6C9D5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3835" name="Line 59"/>
          <p:cNvSpPr>
            <a:spLocks noChangeShapeType="1"/>
          </p:cNvSpPr>
          <p:nvPr/>
        </p:nvSpPr>
        <p:spPr bwMode="auto">
          <a:xfrm>
            <a:off x="2986088" y="5519738"/>
            <a:ext cx="0" cy="4079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836" name="Line 60"/>
          <p:cNvSpPr>
            <a:spLocks noChangeShapeType="1"/>
          </p:cNvSpPr>
          <p:nvPr/>
        </p:nvSpPr>
        <p:spPr bwMode="auto">
          <a:xfrm>
            <a:off x="2974975" y="5915025"/>
            <a:ext cx="135731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837" name="Line 61"/>
          <p:cNvSpPr>
            <a:spLocks noChangeShapeType="1"/>
          </p:cNvSpPr>
          <p:nvPr/>
        </p:nvSpPr>
        <p:spPr bwMode="auto">
          <a:xfrm>
            <a:off x="6492875" y="5915025"/>
            <a:ext cx="14049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838" name="Line 62"/>
          <p:cNvSpPr>
            <a:spLocks noChangeShapeType="1"/>
          </p:cNvSpPr>
          <p:nvPr/>
        </p:nvSpPr>
        <p:spPr bwMode="auto">
          <a:xfrm>
            <a:off x="7897813" y="5519738"/>
            <a:ext cx="0" cy="4079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839" name="Rectangle 63"/>
          <p:cNvSpPr>
            <a:spLocks noChangeArrowheads="1"/>
          </p:cNvSpPr>
          <p:nvPr/>
        </p:nvSpPr>
        <p:spPr bwMode="auto">
          <a:xfrm>
            <a:off x="4624388" y="5514975"/>
            <a:ext cx="1576387" cy="292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Insecure Channel</a:t>
            </a:r>
          </a:p>
        </p:txBody>
      </p:sp>
      <p:pic>
        <p:nvPicPr>
          <p:cNvPr id="8231" name="Picture 64" descr="j043164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2887663"/>
            <a:ext cx="5842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32" name="Picture 65" descr="j043164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2890838"/>
            <a:ext cx="584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3842" name="Rectangle 66"/>
          <p:cNvSpPr>
            <a:spLocks noChangeArrowheads="1"/>
          </p:cNvSpPr>
          <p:nvPr/>
        </p:nvSpPr>
        <p:spPr bwMode="auto">
          <a:xfrm>
            <a:off x="4564063" y="3043238"/>
            <a:ext cx="468312" cy="3508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Alice</a:t>
            </a:r>
          </a:p>
        </p:txBody>
      </p:sp>
      <p:sp>
        <p:nvSpPr>
          <p:cNvPr id="203843" name="Rectangle 67"/>
          <p:cNvSpPr>
            <a:spLocks noChangeArrowheads="1"/>
          </p:cNvSpPr>
          <p:nvPr/>
        </p:nvSpPr>
        <p:spPr bwMode="auto">
          <a:xfrm>
            <a:off x="5849938" y="3043238"/>
            <a:ext cx="409575" cy="3508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Bob</a:t>
            </a:r>
          </a:p>
        </p:txBody>
      </p:sp>
      <p:sp>
        <p:nvSpPr>
          <p:cNvPr id="203844" name="Text Box 68"/>
          <p:cNvSpPr txBox="1">
            <a:spLocks noChangeArrowheads="1"/>
          </p:cNvSpPr>
          <p:nvPr/>
        </p:nvSpPr>
        <p:spPr bwMode="auto">
          <a:xfrm>
            <a:off x="3203575" y="2414588"/>
            <a:ext cx="4481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altLang="zh-CN" sz="1600" b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General idea of Asymmetric-key cipher (2)</a:t>
            </a:r>
            <a:endParaRPr lang="zh-CN" altLang="en-US" sz="1600" b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charset="-122"/>
            </a:endParaRPr>
          </a:p>
        </p:txBody>
      </p:sp>
      <p:grpSp>
        <p:nvGrpSpPr>
          <p:cNvPr id="8236" name="Group 69"/>
          <p:cNvGrpSpPr>
            <a:grpSpLocks/>
          </p:cNvGrpSpPr>
          <p:nvPr/>
        </p:nvGrpSpPr>
        <p:grpSpPr bwMode="auto">
          <a:xfrm>
            <a:off x="3490913" y="4095750"/>
            <a:ext cx="793750" cy="846138"/>
            <a:chOff x="1608" y="2251"/>
            <a:chExt cx="680" cy="725"/>
          </a:xfrm>
        </p:grpSpPr>
        <p:pic>
          <p:nvPicPr>
            <p:cNvPr id="8240" name="Picture 70" descr="key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" y="2251"/>
              <a:ext cx="23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3847" name="Rectangle 71"/>
            <p:cNvSpPr>
              <a:spLocks noChangeArrowheads="1"/>
            </p:cNvSpPr>
            <p:nvPr/>
          </p:nvSpPr>
          <p:spPr bwMode="auto">
            <a:xfrm>
              <a:off x="1608" y="2704"/>
              <a:ext cx="680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altLang="zh-CN" sz="1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Alice’s</a:t>
              </a:r>
              <a:br>
                <a:rPr lang="en-US" altLang="zh-CN" sz="1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</a:br>
              <a:r>
                <a:rPr lang="en-US" altLang="zh-CN" sz="10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Private</a:t>
              </a:r>
              <a:r>
                <a:rPr lang="en-US" altLang="zh-CN" sz="1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-Key</a:t>
              </a:r>
            </a:p>
          </p:txBody>
        </p:sp>
      </p:grpSp>
      <p:grpSp>
        <p:nvGrpSpPr>
          <p:cNvPr id="8237" name="Group 72"/>
          <p:cNvGrpSpPr>
            <a:grpSpLocks/>
          </p:cNvGrpSpPr>
          <p:nvPr/>
        </p:nvGrpSpPr>
        <p:grpSpPr bwMode="auto">
          <a:xfrm>
            <a:off x="6657975" y="4095750"/>
            <a:ext cx="793750" cy="846138"/>
            <a:chOff x="4106" y="2251"/>
            <a:chExt cx="680" cy="725"/>
          </a:xfrm>
        </p:grpSpPr>
        <p:sp>
          <p:nvSpPr>
            <p:cNvPr id="203849" name="Rectangle 73"/>
            <p:cNvSpPr>
              <a:spLocks noChangeArrowheads="1"/>
            </p:cNvSpPr>
            <p:nvPr/>
          </p:nvSpPr>
          <p:spPr bwMode="auto">
            <a:xfrm>
              <a:off x="4106" y="2704"/>
              <a:ext cx="680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altLang="zh-CN" sz="1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Alice’s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altLang="zh-CN" sz="1000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Public</a:t>
              </a:r>
              <a:r>
                <a:rPr lang="en-US" altLang="zh-CN" sz="1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 Key</a:t>
              </a:r>
            </a:p>
          </p:txBody>
        </p:sp>
        <p:pic>
          <p:nvPicPr>
            <p:cNvPr id="8239" name="Picture 74" descr="key1"/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286" y="2251"/>
              <a:ext cx="23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advTm="6900"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38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38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037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037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038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038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038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038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038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038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038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038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038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038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038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038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98" grpId="0" animBg="1"/>
      <p:bldP spid="203807" grpId="0" animBg="1"/>
      <p:bldP spid="203832" grpId="0" animBg="1"/>
      <p:bldP spid="203833" grpId="0" animBg="1"/>
      <p:bldP spid="203835" grpId="0" animBg="1"/>
      <p:bldP spid="203836" grpId="0" animBg="1"/>
      <p:bldP spid="203837" grpId="0" animBg="1"/>
      <p:bldP spid="2038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080F75C-A75D-44BD-BE20-5D7BEE3DCF8F}" type="slidenum">
              <a:rPr lang="en-US" altLang="zh-CN" b="0">
                <a:solidFill>
                  <a:srgbClr val="FFFFFF"/>
                </a:solidFill>
              </a:rPr>
              <a:pPr eaLnBrk="1" hangingPunct="1"/>
              <a:t>11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5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187A436F-7A6D-4EE0-BE33-27451A633CD6}" type="datetime1">
              <a:rPr lang="zh-CN" altLang="en-US"/>
              <a:pPr>
                <a:defRPr/>
              </a:pPr>
              <a:t>2018/9/4</a:t>
            </a:fld>
            <a:endParaRPr lang="en-US" altLang="zh-CN"/>
          </a:p>
        </p:txBody>
      </p:sp>
      <p:sp>
        <p:nvSpPr>
          <p:cNvPr id="9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0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56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/>
              <a:t>Lecture 2: Overview of Cryptography</a:t>
            </a:r>
          </a:p>
        </p:txBody>
      </p:sp>
      <p:sp>
        <p:nvSpPr>
          <p:cNvPr id="202757" name="Text Box 5"/>
          <p:cNvSpPr txBox="1">
            <a:spLocks noChangeArrowheads="1"/>
          </p:cNvSpPr>
          <p:nvPr/>
        </p:nvSpPr>
        <p:spPr bwMode="auto">
          <a:xfrm>
            <a:off x="273050" y="1052513"/>
            <a:ext cx="3867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</a:t>
            </a:r>
            <a:r>
              <a:rPr lang="zh-CN" alt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 </a:t>
            </a: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WWW Cryptography</a:t>
            </a:r>
          </a:p>
        </p:txBody>
      </p:sp>
      <p:sp>
        <p:nvSpPr>
          <p:cNvPr id="9225" name="Text Box 6"/>
          <p:cNvSpPr txBox="1">
            <a:spLocks noChangeArrowheads="1"/>
          </p:cNvSpPr>
          <p:nvPr/>
        </p:nvSpPr>
        <p:spPr bwMode="auto">
          <a:xfrm>
            <a:off x="4714875" y="1052513"/>
            <a:ext cx="3889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2. Classic Cryptography</a:t>
            </a:r>
            <a:endParaRPr lang="zh-CN" altLang="en-US" sz="2000">
              <a:solidFill>
                <a:srgbClr val="777777"/>
              </a:solidFill>
              <a:ea typeface="微软雅黑" panose="020B0503020204020204" pitchFamily="34" charset="-122"/>
            </a:endParaRPr>
          </a:p>
        </p:txBody>
      </p:sp>
      <p:sp>
        <p:nvSpPr>
          <p:cNvPr id="9226" name="AutoShape 7"/>
          <p:cNvSpPr>
            <a:spLocks noChangeArrowheads="1"/>
          </p:cNvSpPr>
          <p:nvPr/>
        </p:nvSpPr>
        <p:spPr bwMode="blackWhite">
          <a:xfrm>
            <a:off x="207963" y="1700213"/>
            <a:ext cx="1657350" cy="581025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9999FF"/>
              </a:gs>
              <a:gs pos="100000">
                <a:srgbClr val="B8B8FF"/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 sz="1400">
                <a:solidFill>
                  <a:srgbClr val="9999FF"/>
                </a:solidFill>
                <a:ea typeface="宋体" panose="02010600030101010101" pitchFamily="2" charset="-122"/>
              </a:rPr>
              <a:t>Symmetric C-</a:t>
            </a:r>
          </a:p>
        </p:txBody>
      </p:sp>
      <p:sp>
        <p:nvSpPr>
          <p:cNvPr id="9227" name="AutoShape 8"/>
          <p:cNvSpPr>
            <a:spLocks noChangeArrowheads="1"/>
          </p:cNvSpPr>
          <p:nvPr/>
        </p:nvSpPr>
        <p:spPr bwMode="blackWhite">
          <a:xfrm>
            <a:off x="207963" y="2370138"/>
            <a:ext cx="1657350" cy="581025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96BB8F"/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 sz="1400">
                <a:solidFill>
                  <a:srgbClr val="6C9D5F"/>
                </a:solidFill>
                <a:ea typeface="宋体" panose="02010600030101010101" pitchFamily="2" charset="-122"/>
              </a:rPr>
              <a:t>Asymmetric C-</a:t>
            </a:r>
          </a:p>
        </p:txBody>
      </p:sp>
      <p:sp>
        <p:nvSpPr>
          <p:cNvPr id="202761" name="AutoShape 9"/>
          <p:cNvSpPr>
            <a:spLocks noChangeArrowheads="1"/>
          </p:cNvSpPr>
          <p:nvPr/>
        </p:nvSpPr>
        <p:spPr bwMode="blackWhite">
          <a:xfrm>
            <a:off x="207963" y="3040063"/>
            <a:ext cx="1657350" cy="581025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 eaLnBrk="0" hangingPunct="0">
              <a:defRPr/>
            </a:pPr>
            <a:r>
              <a:rPr lang="en-US" altLang="zh-CN" sz="1400">
                <a:solidFill>
                  <a:srgbClr val="3E003E"/>
                </a:solidFill>
                <a:latin typeface="Arial" charset="0"/>
                <a:ea typeface="宋体" charset="-122"/>
              </a:rPr>
              <a:t>C- Hash Function</a:t>
            </a:r>
          </a:p>
        </p:txBody>
      </p:sp>
      <p:sp>
        <p:nvSpPr>
          <p:cNvPr id="202762" name="AutoShape 10"/>
          <p:cNvSpPr>
            <a:spLocks noChangeArrowheads="1"/>
          </p:cNvSpPr>
          <p:nvPr/>
        </p:nvSpPr>
        <p:spPr bwMode="auto">
          <a:xfrm>
            <a:off x="2219325" y="1647825"/>
            <a:ext cx="6456363" cy="4484688"/>
          </a:xfrm>
          <a:prstGeom prst="roundRect">
            <a:avLst>
              <a:gd name="adj" fmla="val 2833"/>
            </a:avLst>
          </a:prstGeom>
          <a:noFill/>
          <a:ln w="25400" algn="ctr">
            <a:solidFill>
              <a:srgbClr val="BC5EBE"/>
            </a:solidFill>
            <a:round/>
            <a:headEnd/>
            <a:tailEnd/>
          </a:ln>
          <a:effectLst/>
        </p:spPr>
        <p:txBody>
          <a:bodyPr/>
          <a:lstStyle/>
          <a:p>
            <a:pPr indent="263525">
              <a:buFontTx/>
              <a:buChar char="•"/>
              <a:defRPr/>
            </a:pPr>
            <a:r>
              <a:rPr lang="en-US" altLang="en-US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Cryptographic </a:t>
            </a:r>
            <a:r>
              <a:rPr lang="en-US" altLang="zh-CN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Hash Function: </a:t>
            </a:r>
            <a:r>
              <a:rPr lang="zh-CN" altLang="en-US" sz="16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密码散列函数</a:t>
            </a:r>
          </a:p>
          <a:p>
            <a:pPr lvl="1" indent="263525">
              <a:buFontTx/>
              <a:buChar char="•"/>
              <a:defRPr/>
            </a:pPr>
            <a:r>
              <a:rPr lang="en-US" altLang="zh-CN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with or without secret key</a:t>
            </a:r>
            <a:endParaRPr lang="zh-CN" altLang="en-US" sz="1600" b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9230" name="AutoShape 11"/>
          <p:cNvSpPr>
            <a:spLocks noChangeArrowheads="1"/>
          </p:cNvSpPr>
          <p:nvPr/>
        </p:nvSpPr>
        <p:spPr bwMode="auto">
          <a:xfrm>
            <a:off x="1854200" y="3141663"/>
            <a:ext cx="358775" cy="358775"/>
          </a:xfrm>
          <a:prstGeom prst="leftArrow">
            <a:avLst>
              <a:gd name="adj1" fmla="val 65491"/>
              <a:gd name="adj2" fmla="val 49556"/>
            </a:avLst>
          </a:prstGeom>
          <a:solidFill>
            <a:srgbClr val="BC5E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2765" name="Text Box 13"/>
          <p:cNvSpPr txBox="1">
            <a:spLocks noChangeArrowheads="1"/>
          </p:cNvSpPr>
          <p:nvPr/>
        </p:nvSpPr>
        <p:spPr bwMode="auto">
          <a:xfrm>
            <a:off x="2713038" y="2414588"/>
            <a:ext cx="538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altLang="zh-CN" sz="16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General idea of Hash Function for </a:t>
            </a:r>
            <a:r>
              <a:rPr lang="en-US" altLang="zh-CN" sz="1600" b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Message Digest</a:t>
            </a:r>
          </a:p>
        </p:txBody>
      </p:sp>
      <p:sp>
        <p:nvSpPr>
          <p:cNvPr id="9232" name="Rectangle 20"/>
          <p:cNvSpPr>
            <a:spLocks noChangeArrowheads="1"/>
          </p:cNvSpPr>
          <p:nvPr/>
        </p:nvSpPr>
        <p:spPr bwMode="auto">
          <a:xfrm>
            <a:off x="2344738" y="3182938"/>
            <a:ext cx="1982787" cy="2511425"/>
          </a:xfrm>
          <a:prstGeom prst="rect">
            <a:avLst/>
          </a:prstGeom>
          <a:noFill/>
          <a:ln w="19050">
            <a:solidFill>
              <a:srgbClr val="BC5EB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3" name="Rectangle 21"/>
          <p:cNvSpPr>
            <a:spLocks noChangeArrowheads="1"/>
          </p:cNvSpPr>
          <p:nvPr/>
        </p:nvSpPr>
        <p:spPr bwMode="auto">
          <a:xfrm>
            <a:off x="6538913" y="3182938"/>
            <a:ext cx="1982787" cy="2511425"/>
          </a:xfrm>
          <a:prstGeom prst="rect">
            <a:avLst/>
          </a:prstGeom>
          <a:noFill/>
          <a:ln w="19050">
            <a:solidFill>
              <a:srgbClr val="BC5EB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086100" y="3284538"/>
            <a:ext cx="527050" cy="641350"/>
            <a:chOff x="1791" y="1997"/>
            <a:chExt cx="409" cy="499"/>
          </a:xfrm>
        </p:grpSpPr>
        <p:sp>
          <p:nvSpPr>
            <p:cNvPr id="9307" name="AutoShape 23"/>
            <p:cNvSpPr>
              <a:spLocks noChangeArrowheads="1"/>
            </p:cNvSpPr>
            <p:nvPr/>
          </p:nvSpPr>
          <p:spPr bwMode="auto">
            <a:xfrm rot="10800000" flipH="1">
              <a:off x="1791" y="1997"/>
              <a:ext cx="409" cy="499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08" name="Line 24"/>
            <p:cNvSpPr>
              <a:spLocks noChangeShapeType="1"/>
            </p:cNvSpPr>
            <p:nvPr/>
          </p:nvSpPr>
          <p:spPr bwMode="auto">
            <a:xfrm>
              <a:off x="1855" y="2078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09" name="Line 25"/>
            <p:cNvSpPr>
              <a:spLocks noChangeShapeType="1"/>
            </p:cNvSpPr>
            <p:nvPr/>
          </p:nvSpPr>
          <p:spPr bwMode="auto">
            <a:xfrm>
              <a:off x="1855" y="2160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10" name="Line 26"/>
            <p:cNvSpPr>
              <a:spLocks noChangeShapeType="1"/>
            </p:cNvSpPr>
            <p:nvPr/>
          </p:nvSpPr>
          <p:spPr bwMode="auto">
            <a:xfrm>
              <a:off x="1855" y="2251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11" name="Line 27"/>
            <p:cNvSpPr>
              <a:spLocks noChangeShapeType="1"/>
            </p:cNvSpPr>
            <p:nvPr/>
          </p:nvSpPr>
          <p:spPr bwMode="auto">
            <a:xfrm>
              <a:off x="1855" y="2341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12" name="Line 28"/>
            <p:cNvSpPr>
              <a:spLocks noChangeShapeType="1"/>
            </p:cNvSpPr>
            <p:nvPr/>
          </p:nvSpPr>
          <p:spPr bwMode="auto">
            <a:xfrm>
              <a:off x="1855" y="2432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6697663" y="4175125"/>
            <a:ext cx="947737" cy="433388"/>
            <a:chOff x="4422" y="2704"/>
            <a:chExt cx="735" cy="337"/>
          </a:xfrm>
        </p:grpSpPr>
        <p:sp>
          <p:nvSpPr>
            <p:cNvPr id="9305" name="Rectangle 59"/>
            <p:cNvSpPr>
              <a:spLocks noChangeArrowheads="1"/>
            </p:cNvSpPr>
            <p:nvPr/>
          </p:nvSpPr>
          <p:spPr bwMode="auto">
            <a:xfrm>
              <a:off x="4432" y="2723"/>
              <a:ext cx="725" cy="318"/>
            </a:xfrm>
            <a:prstGeom prst="rect">
              <a:avLst/>
            </a:prstGeom>
            <a:solidFill>
              <a:srgbClr val="1C1C1C"/>
            </a:solidFill>
            <a:ln w="9525" algn="ctr">
              <a:solidFill>
                <a:srgbClr val="1C1C1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zh-CN" sz="1200">
                <a:solidFill>
                  <a:srgbClr val="9900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306" name="Rectangle 60"/>
            <p:cNvSpPr>
              <a:spLocks noChangeArrowheads="1"/>
            </p:cNvSpPr>
            <p:nvPr/>
          </p:nvSpPr>
          <p:spPr bwMode="auto">
            <a:xfrm>
              <a:off x="4422" y="2704"/>
              <a:ext cx="725" cy="318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990099"/>
                  </a:solidFill>
                  <a:ea typeface="宋体" panose="02010600030101010101" pitchFamily="2" charset="-122"/>
                </a:rPr>
                <a:t>Hash </a:t>
              </a:r>
            </a:p>
            <a:p>
              <a:pPr algn="ctr" eaLnBrk="1" hangingPunct="1"/>
              <a:r>
                <a:rPr lang="en-US" altLang="zh-CN" sz="1200">
                  <a:solidFill>
                    <a:srgbClr val="990099"/>
                  </a:solidFill>
                  <a:ea typeface="宋体" panose="02010600030101010101" pitchFamily="2" charset="-122"/>
                </a:rPr>
                <a:t>Function</a:t>
              </a:r>
            </a:p>
          </p:txBody>
        </p:sp>
      </p:grp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2905125" y="4175125"/>
            <a:ext cx="946150" cy="433388"/>
            <a:chOff x="4422" y="2704"/>
            <a:chExt cx="735" cy="337"/>
          </a:xfrm>
        </p:grpSpPr>
        <p:sp>
          <p:nvSpPr>
            <p:cNvPr id="9303" name="Rectangle 62"/>
            <p:cNvSpPr>
              <a:spLocks noChangeArrowheads="1"/>
            </p:cNvSpPr>
            <p:nvPr/>
          </p:nvSpPr>
          <p:spPr bwMode="auto">
            <a:xfrm>
              <a:off x="4432" y="2723"/>
              <a:ext cx="725" cy="318"/>
            </a:xfrm>
            <a:prstGeom prst="rect">
              <a:avLst/>
            </a:prstGeom>
            <a:solidFill>
              <a:srgbClr val="1C1C1C"/>
            </a:solidFill>
            <a:ln w="9525" algn="ctr">
              <a:solidFill>
                <a:srgbClr val="1C1C1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zh-CN" sz="1200">
                <a:solidFill>
                  <a:srgbClr val="9900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304" name="Rectangle 63"/>
            <p:cNvSpPr>
              <a:spLocks noChangeArrowheads="1"/>
            </p:cNvSpPr>
            <p:nvPr/>
          </p:nvSpPr>
          <p:spPr bwMode="auto">
            <a:xfrm>
              <a:off x="4422" y="2704"/>
              <a:ext cx="725" cy="318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990099"/>
                  </a:solidFill>
                  <a:ea typeface="宋体" panose="02010600030101010101" pitchFamily="2" charset="-122"/>
                </a:rPr>
                <a:t>Hash </a:t>
              </a:r>
            </a:p>
            <a:p>
              <a:pPr algn="ctr" eaLnBrk="1" hangingPunct="1"/>
              <a:r>
                <a:rPr lang="en-US" altLang="zh-CN" sz="1200">
                  <a:solidFill>
                    <a:srgbClr val="990099"/>
                  </a:solidFill>
                  <a:ea typeface="宋体" panose="02010600030101010101" pitchFamily="2" charset="-122"/>
                </a:rPr>
                <a:t>Function</a:t>
              </a:r>
            </a:p>
          </p:txBody>
        </p:sp>
      </p:grpSp>
      <p:sp>
        <p:nvSpPr>
          <p:cNvPr id="202818" name="AutoShape 66"/>
          <p:cNvSpPr>
            <a:spLocks noChangeArrowheads="1"/>
          </p:cNvSpPr>
          <p:nvPr/>
        </p:nvSpPr>
        <p:spPr bwMode="auto">
          <a:xfrm rot="-5400000">
            <a:off x="5263356" y="4806157"/>
            <a:ext cx="233363" cy="2197100"/>
          </a:xfrm>
          <a:prstGeom prst="can">
            <a:avLst>
              <a:gd name="adj" fmla="val 40057"/>
            </a:avLst>
          </a:prstGeom>
          <a:gradFill rotWithShape="1">
            <a:gsLst>
              <a:gs pos="0">
                <a:srgbClr val="7D3E7E"/>
              </a:gs>
              <a:gs pos="100000">
                <a:srgbClr val="BC5EBE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2823" name="Rectangle 71"/>
          <p:cNvSpPr>
            <a:spLocks noChangeArrowheads="1"/>
          </p:cNvSpPr>
          <p:nvPr/>
        </p:nvSpPr>
        <p:spPr bwMode="auto">
          <a:xfrm>
            <a:off x="4624388" y="5514975"/>
            <a:ext cx="1576387" cy="292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Insecure Channel</a:t>
            </a:r>
          </a:p>
        </p:txBody>
      </p:sp>
      <p:pic>
        <p:nvPicPr>
          <p:cNvPr id="9239" name="Picture 72" descr="j043164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88" y="2887663"/>
            <a:ext cx="5842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40" name="Picture 73" descr="j043164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2890838"/>
            <a:ext cx="584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826" name="Rectangle 74"/>
          <p:cNvSpPr>
            <a:spLocks noChangeArrowheads="1"/>
          </p:cNvSpPr>
          <p:nvPr/>
        </p:nvSpPr>
        <p:spPr bwMode="auto">
          <a:xfrm>
            <a:off x="4564063" y="3043238"/>
            <a:ext cx="468312" cy="3508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Alice</a:t>
            </a:r>
          </a:p>
        </p:txBody>
      </p:sp>
      <p:sp>
        <p:nvSpPr>
          <p:cNvPr id="202827" name="Rectangle 75"/>
          <p:cNvSpPr>
            <a:spLocks noChangeArrowheads="1"/>
          </p:cNvSpPr>
          <p:nvPr/>
        </p:nvSpPr>
        <p:spPr bwMode="auto">
          <a:xfrm>
            <a:off x="5834063" y="3043238"/>
            <a:ext cx="409575" cy="3508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Bob</a:t>
            </a:r>
          </a:p>
        </p:txBody>
      </p:sp>
      <p:sp>
        <p:nvSpPr>
          <p:cNvPr id="202834" name="Line 82"/>
          <p:cNvSpPr>
            <a:spLocks noChangeShapeType="1"/>
          </p:cNvSpPr>
          <p:nvPr/>
        </p:nvSpPr>
        <p:spPr bwMode="auto">
          <a:xfrm>
            <a:off x="3371850" y="3906838"/>
            <a:ext cx="0" cy="2682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835" name="Line 83"/>
          <p:cNvSpPr>
            <a:spLocks noChangeShapeType="1"/>
          </p:cNvSpPr>
          <p:nvPr/>
        </p:nvSpPr>
        <p:spPr bwMode="auto">
          <a:xfrm>
            <a:off x="3371850" y="4584700"/>
            <a:ext cx="0" cy="2682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836" name="Line 84"/>
          <p:cNvSpPr>
            <a:spLocks noChangeShapeType="1"/>
          </p:cNvSpPr>
          <p:nvPr/>
        </p:nvSpPr>
        <p:spPr bwMode="auto">
          <a:xfrm>
            <a:off x="7345363" y="3906838"/>
            <a:ext cx="0" cy="2682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837" name="Line 85"/>
          <p:cNvSpPr>
            <a:spLocks noChangeShapeType="1"/>
          </p:cNvSpPr>
          <p:nvPr/>
        </p:nvSpPr>
        <p:spPr bwMode="auto">
          <a:xfrm>
            <a:off x="7358063" y="4584700"/>
            <a:ext cx="0" cy="2682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838" name="Line 86"/>
          <p:cNvSpPr>
            <a:spLocks noChangeShapeType="1"/>
          </p:cNvSpPr>
          <p:nvPr/>
        </p:nvSpPr>
        <p:spPr bwMode="auto">
          <a:xfrm>
            <a:off x="3132138" y="5519738"/>
            <a:ext cx="0" cy="4079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839" name="Line 87"/>
          <p:cNvSpPr>
            <a:spLocks noChangeShapeType="1"/>
          </p:cNvSpPr>
          <p:nvPr/>
        </p:nvSpPr>
        <p:spPr bwMode="auto">
          <a:xfrm>
            <a:off x="3132138" y="5915025"/>
            <a:ext cx="120015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840" name="Line 88"/>
          <p:cNvSpPr>
            <a:spLocks noChangeShapeType="1"/>
          </p:cNvSpPr>
          <p:nvPr/>
        </p:nvSpPr>
        <p:spPr bwMode="auto">
          <a:xfrm>
            <a:off x="6443663" y="5915025"/>
            <a:ext cx="10572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841" name="Line 89"/>
          <p:cNvSpPr>
            <a:spLocks noChangeShapeType="1"/>
          </p:cNvSpPr>
          <p:nvPr/>
        </p:nvSpPr>
        <p:spPr bwMode="auto">
          <a:xfrm>
            <a:off x="7500938" y="5519738"/>
            <a:ext cx="0" cy="4079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91"/>
          <p:cNvGrpSpPr>
            <a:grpSpLocks/>
          </p:cNvGrpSpPr>
          <p:nvPr/>
        </p:nvGrpSpPr>
        <p:grpSpPr bwMode="auto">
          <a:xfrm>
            <a:off x="2811463" y="4868863"/>
            <a:ext cx="527050" cy="641350"/>
            <a:chOff x="1791" y="1997"/>
            <a:chExt cx="409" cy="499"/>
          </a:xfrm>
        </p:grpSpPr>
        <p:sp>
          <p:nvSpPr>
            <p:cNvPr id="9297" name="AutoShape 92"/>
            <p:cNvSpPr>
              <a:spLocks noChangeArrowheads="1"/>
            </p:cNvSpPr>
            <p:nvPr/>
          </p:nvSpPr>
          <p:spPr bwMode="auto">
            <a:xfrm rot="10800000" flipH="1">
              <a:off x="1791" y="1997"/>
              <a:ext cx="409" cy="499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98" name="Line 93"/>
            <p:cNvSpPr>
              <a:spLocks noChangeShapeType="1"/>
            </p:cNvSpPr>
            <p:nvPr/>
          </p:nvSpPr>
          <p:spPr bwMode="auto">
            <a:xfrm>
              <a:off x="1855" y="2078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99" name="Line 94"/>
            <p:cNvSpPr>
              <a:spLocks noChangeShapeType="1"/>
            </p:cNvSpPr>
            <p:nvPr/>
          </p:nvSpPr>
          <p:spPr bwMode="auto">
            <a:xfrm>
              <a:off x="1855" y="2160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00" name="Line 95"/>
            <p:cNvSpPr>
              <a:spLocks noChangeShapeType="1"/>
            </p:cNvSpPr>
            <p:nvPr/>
          </p:nvSpPr>
          <p:spPr bwMode="auto">
            <a:xfrm>
              <a:off x="1855" y="2251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01" name="Line 96"/>
            <p:cNvSpPr>
              <a:spLocks noChangeShapeType="1"/>
            </p:cNvSpPr>
            <p:nvPr/>
          </p:nvSpPr>
          <p:spPr bwMode="auto">
            <a:xfrm>
              <a:off x="1855" y="2341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02" name="Line 97"/>
            <p:cNvSpPr>
              <a:spLocks noChangeShapeType="1"/>
            </p:cNvSpPr>
            <p:nvPr/>
          </p:nvSpPr>
          <p:spPr bwMode="auto">
            <a:xfrm>
              <a:off x="1855" y="2432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2850" name="Line 98"/>
          <p:cNvSpPr>
            <a:spLocks noChangeShapeType="1"/>
          </p:cNvSpPr>
          <p:nvPr/>
        </p:nvSpPr>
        <p:spPr bwMode="auto">
          <a:xfrm flipH="1">
            <a:off x="2841625" y="3573463"/>
            <a:ext cx="217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2851" name="Line 99"/>
          <p:cNvSpPr>
            <a:spLocks noChangeShapeType="1"/>
          </p:cNvSpPr>
          <p:nvPr/>
        </p:nvSpPr>
        <p:spPr bwMode="auto">
          <a:xfrm>
            <a:off x="2843213" y="3573463"/>
            <a:ext cx="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100"/>
          <p:cNvGrpSpPr>
            <a:grpSpLocks/>
          </p:cNvGrpSpPr>
          <p:nvPr/>
        </p:nvGrpSpPr>
        <p:grpSpPr bwMode="auto">
          <a:xfrm>
            <a:off x="3303588" y="4868863"/>
            <a:ext cx="144462" cy="641350"/>
            <a:chOff x="1791" y="1997"/>
            <a:chExt cx="409" cy="499"/>
          </a:xfrm>
        </p:grpSpPr>
        <p:sp>
          <p:nvSpPr>
            <p:cNvPr id="9291" name="AutoShape 101" descr="实心菱形"/>
            <p:cNvSpPr>
              <a:spLocks noChangeArrowheads="1"/>
            </p:cNvSpPr>
            <p:nvPr/>
          </p:nvSpPr>
          <p:spPr bwMode="auto">
            <a:xfrm rot="10800000" flipH="1">
              <a:off x="1791" y="1997"/>
              <a:ext cx="409" cy="499"/>
            </a:xfrm>
            <a:prstGeom prst="foldedCorner">
              <a:avLst>
                <a:gd name="adj" fmla="val 12500"/>
              </a:avLst>
            </a:prstGeom>
            <a:pattFill prst="solidDmnd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92" name="Line 102"/>
            <p:cNvSpPr>
              <a:spLocks noChangeShapeType="1"/>
            </p:cNvSpPr>
            <p:nvPr/>
          </p:nvSpPr>
          <p:spPr bwMode="auto">
            <a:xfrm>
              <a:off x="1855" y="2078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93" name="Line 103"/>
            <p:cNvSpPr>
              <a:spLocks noChangeShapeType="1"/>
            </p:cNvSpPr>
            <p:nvPr/>
          </p:nvSpPr>
          <p:spPr bwMode="auto">
            <a:xfrm>
              <a:off x="1855" y="2160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94" name="Line 104"/>
            <p:cNvSpPr>
              <a:spLocks noChangeShapeType="1"/>
            </p:cNvSpPr>
            <p:nvPr/>
          </p:nvSpPr>
          <p:spPr bwMode="auto">
            <a:xfrm>
              <a:off x="1855" y="2251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95" name="Line 105"/>
            <p:cNvSpPr>
              <a:spLocks noChangeShapeType="1"/>
            </p:cNvSpPr>
            <p:nvPr/>
          </p:nvSpPr>
          <p:spPr bwMode="auto">
            <a:xfrm>
              <a:off x="1855" y="2341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96" name="Line 106"/>
            <p:cNvSpPr>
              <a:spLocks noChangeShapeType="1"/>
            </p:cNvSpPr>
            <p:nvPr/>
          </p:nvSpPr>
          <p:spPr bwMode="auto">
            <a:xfrm>
              <a:off x="1855" y="2432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2859" name="Rectangle 107"/>
          <p:cNvSpPr>
            <a:spLocks noChangeArrowheads="1"/>
          </p:cNvSpPr>
          <p:nvPr/>
        </p:nvSpPr>
        <p:spPr bwMode="auto">
          <a:xfrm>
            <a:off x="2800350" y="4868863"/>
            <a:ext cx="655638" cy="64770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7" name="Group 108"/>
          <p:cNvGrpSpPr>
            <a:grpSpLocks/>
          </p:cNvGrpSpPr>
          <p:nvPr/>
        </p:nvGrpSpPr>
        <p:grpSpPr bwMode="auto">
          <a:xfrm>
            <a:off x="7142163" y="4868863"/>
            <a:ext cx="527050" cy="641350"/>
            <a:chOff x="1791" y="1997"/>
            <a:chExt cx="409" cy="499"/>
          </a:xfrm>
        </p:grpSpPr>
        <p:sp>
          <p:nvSpPr>
            <p:cNvPr id="9285" name="AutoShape 109"/>
            <p:cNvSpPr>
              <a:spLocks noChangeArrowheads="1"/>
            </p:cNvSpPr>
            <p:nvPr/>
          </p:nvSpPr>
          <p:spPr bwMode="auto">
            <a:xfrm rot="10800000" flipH="1">
              <a:off x="1791" y="1997"/>
              <a:ext cx="409" cy="499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86" name="Line 110"/>
            <p:cNvSpPr>
              <a:spLocks noChangeShapeType="1"/>
            </p:cNvSpPr>
            <p:nvPr/>
          </p:nvSpPr>
          <p:spPr bwMode="auto">
            <a:xfrm>
              <a:off x="1855" y="2078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87" name="Line 111"/>
            <p:cNvSpPr>
              <a:spLocks noChangeShapeType="1"/>
            </p:cNvSpPr>
            <p:nvPr/>
          </p:nvSpPr>
          <p:spPr bwMode="auto">
            <a:xfrm>
              <a:off x="1855" y="2160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88" name="Line 112"/>
            <p:cNvSpPr>
              <a:spLocks noChangeShapeType="1"/>
            </p:cNvSpPr>
            <p:nvPr/>
          </p:nvSpPr>
          <p:spPr bwMode="auto">
            <a:xfrm>
              <a:off x="1855" y="2251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89" name="Line 113"/>
            <p:cNvSpPr>
              <a:spLocks noChangeShapeType="1"/>
            </p:cNvSpPr>
            <p:nvPr/>
          </p:nvSpPr>
          <p:spPr bwMode="auto">
            <a:xfrm>
              <a:off x="1855" y="2341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90" name="Line 114"/>
            <p:cNvSpPr>
              <a:spLocks noChangeShapeType="1"/>
            </p:cNvSpPr>
            <p:nvPr/>
          </p:nvSpPr>
          <p:spPr bwMode="auto">
            <a:xfrm>
              <a:off x="1855" y="2432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115"/>
          <p:cNvGrpSpPr>
            <a:grpSpLocks/>
          </p:cNvGrpSpPr>
          <p:nvPr/>
        </p:nvGrpSpPr>
        <p:grpSpPr bwMode="auto">
          <a:xfrm>
            <a:off x="7634288" y="4868863"/>
            <a:ext cx="144462" cy="641350"/>
            <a:chOff x="1791" y="1997"/>
            <a:chExt cx="409" cy="499"/>
          </a:xfrm>
        </p:grpSpPr>
        <p:sp>
          <p:nvSpPr>
            <p:cNvPr id="9279" name="AutoShape 116" descr="实心菱形"/>
            <p:cNvSpPr>
              <a:spLocks noChangeArrowheads="1"/>
            </p:cNvSpPr>
            <p:nvPr/>
          </p:nvSpPr>
          <p:spPr bwMode="auto">
            <a:xfrm rot="10800000" flipH="1">
              <a:off x="1791" y="1997"/>
              <a:ext cx="409" cy="499"/>
            </a:xfrm>
            <a:prstGeom prst="foldedCorner">
              <a:avLst>
                <a:gd name="adj" fmla="val 12500"/>
              </a:avLst>
            </a:prstGeom>
            <a:pattFill prst="solidDmnd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80" name="Line 117"/>
            <p:cNvSpPr>
              <a:spLocks noChangeShapeType="1"/>
            </p:cNvSpPr>
            <p:nvPr/>
          </p:nvSpPr>
          <p:spPr bwMode="auto">
            <a:xfrm>
              <a:off x="1855" y="2078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81" name="Line 118"/>
            <p:cNvSpPr>
              <a:spLocks noChangeShapeType="1"/>
            </p:cNvSpPr>
            <p:nvPr/>
          </p:nvSpPr>
          <p:spPr bwMode="auto">
            <a:xfrm>
              <a:off x="1855" y="2160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82" name="Line 119"/>
            <p:cNvSpPr>
              <a:spLocks noChangeShapeType="1"/>
            </p:cNvSpPr>
            <p:nvPr/>
          </p:nvSpPr>
          <p:spPr bwMode="auto">
            <a:xfrm>
              <a:off x="1855" y="2251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83" name="Line 120"/>
            <p:cNvSpPr>
              <a:spLocks noChangeShapeType="1"/>
            </p:cNvSpPr>
            <p:nvPr/>
          </p:nvSpPr>
          <p:spPr bwMode="auto">
            <a:xfrm>
              <a:off x="1855" y="2341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84" name="Line 121"/>
            <p:cNvSpPr>
              <a:spLocks noChangeShapeType="1"/>
            </p:cNvSpPr>
            <p:nvPr/>
          </p:nvSpPr>
          <p:spPr bwMode="auto">
            <a:xfrm>
              <a:off x="1855" y="2432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2874" name="Rectangle 122"/>
          <p:cNvSpPr>
            <a:spLocks noChangeArrowheads="1"/>
          </p:cNvSpPr>
          <p:nvPr/>
        </p:nvSpPr>
        <p:spPr bwMode="auto">
          <a:xfrm>
            <a:off x="7131050" y="4868863"/>
            <a:ext cx="655638" cy="64770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Group 123"/>
          <p:cNvGrpSpPr>
            <a:grpSpLocks/>
          </p:cNvGrpSpPr>
          <p:nvPr/>
        </p:nvGrpSpPr>
        <p:grpSpPr bwMode="auto">
          <a:xfrm>
            <a:off x="7270750" y="3290888"/>
            <a:ext cx="144463" cy="641350"/>
            <a:chOff x="1791" y="1997"/>
            <a:chExt cx="409" cy="499"/>
          </a:xfrm>
        </p:grpSpPr>
        <p:sp>
          <p:nvSpPr>
            <p:cNvPr id="9273" name="AutoShape 124" descr="实心菱形"/>
            <p:cNvSpPr>
              <a:spLocks noChangeArrowheads="1"/>
            </p:cNvSpPr>
            <p:nvPr/>
          </p:nvSpPr>
          <p:spPr bwMode="auto">
            <a:xfrm rot="10800000" flipH="1">
              <a:off x="1791" y="1997"/>
              <a:ext cx="409" cy="499"/>
            </a:xfrm>
            <a:prstGeom prst="foldedCorner">
              <a:avLst>
                <a:gd name="adj" fmla="val 12500"/>
              </a:avLst>
            </a:prstGeom>
            <a:pattFill prst="solidDmnd">
              <a:fgClr>
                <a:srgbClr val="6C9D5F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74" name="Line 125"/>
            <p:cNvSpPr>
              <a:spLocks noChangeShapeType="1"/>
            </p:cNvSpPr>
            <p:nvPr/>
          </p:nvSpPr>
          <p:spPr bwMode="auto">
            <a:xfrm>
              <a:off x="1855" y="2078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75" name="Line 126"/>
            <p:cNvSpPr>
              <a:spLocks noChangeShapeType="1"/>
            </p:cNvSpPr>
            <p:nvPr/>
          </p:nvSpPr>
          <p:spPr bwMode="auto">
            <a:xfrm>
              <a:off x="1855" y="2160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76" name="Line 127"/>
            <p:cNvSpPr>
              <a:spLocks noChangeShapeType="1"/>
            </p:cNvSpPr>
            <p:nvPr/>
          </p:nvSpPr>
          <p:spPr bwMode="auto">
            <a:xfrm>
              <a:off x="1855" y="2251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77" name="Line 128"/>
            <p:cNvSpPr>
              <a:spLocks noChangeShapeType="1"/>
            </p:cNvSpPr>
            <p:nvPr/>
          </p:nvSpPr>
          <p:spPr bwMode="auto">
            <a:xfrm>
              <a:off x="1855" y="2341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78" name="Line 129"/>
            <p:cNvSpPr>
              <a:spLocks noChangeShapeType="1"/>
            </p:cNvSpPr>
            <p:nvPr/>
          </p:nvSpPr>
          <p:spPr bwMode="auto">
            <a:xfrm>
              <a:off x="1855" y="2432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2882" name="Line 130"/>
          <p:cNvSpPr>
            <a:spLocks noChangeShapeType="1"/>
          </p:cNvSpPr>
          <p:nvPr/>
        </p:nvSpPr>
        <p:spPr bwMode="auto">
          <a:xfrm flipH="1">
            <a:off x="7710488" y="3933825"/>
            <a:ext cx="7937" cy="9350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Group 131"/>
          <p:cNvGrpSpPr>
            <a:grpSpLocks/>
          </p:cNvGrpSpPr>
          <p:nvPr/>
        </p:nvGrpSpPr>
        <p:grpSpPr bwMode="auto">
          <a:xfrm>
            <a:off x="7634288" y="3289300"/>
            <a:ext cx="144462" cy="641350"/>
            <a:chOff x="1791" y="1997"/>
            <a:chExt cx="409" cy="499"/>
          </a:xfrm>
        </p:grpSpPr>
        <p:sp>
          <p:nvSpPr>
            <p:cNvPr id="9267" name="AutoShape 132" descr="实心菱形"/>
            <p:cNvSpPr>
              <a:spLocks noChangeArrowheads="1"/>
            </p:cNvSpPr>
            <p:nvPr/>
          </p:nvSpPr>
          <p:spPr bwMode="auto">
            <a:xfrm rot="10800000" flipH="1">
              <a:off x="1791" y="1997"/>
              <a:ext cx="409" cy="499"/>
            </a:xfrm>
            <a:prstGeom prst="foldedCorner">
              <a:avLst>
                <a:gd name="adj" fmla="val 12500"/>
              </a:avLst>
            </a:prstGeom>
            <a:pattFill prst="solidDmnd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68" name="Line 133"/>
            <p:cNvSpPr>
              <a:spLocks noChangeShapeType="1"/>
            </p:cNvSpPr>
            <p:nvPr/>
          </p:nvSpPr>
          <p:spPr bwMode="auto">
            <a:xfrm>
              <a:off x="1855" y="2078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9" name="Line 134"/>
            <p:cNvSpPr>
              <a:spLocks noChangeShapeType="1"/>
            </p:cNvSpPr>
            <p:nvPr/>
          </p:nvSpPr>
          <p:spPr bwMode="auto">
            <a:xfrm>
              <a:off x="1855" y="2160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70" name="Line 135"/>
            <p:cNvSpPr>
              <a:spLocks noChangeShapeType="1"/>
            </p:cNvSpPr>
            <p:nvPr/>
          </p:nvSpPr>
          <p:spPr bwMode="auto">
            <a:xfrm>
              <a:off x="1855" y="2251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71" name="Line 136"/>
            <p:cNvSpPr>
              <a:spLocks noChangeShapeType="1"/>
            </p:cNvSpPr>
            <p:nvPr/>
          </p:nvSpPr>
          <p:spPr bwMode="auto">
            <a:xfrm>
              <a:off x="1855" y="2341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72" name="Line 137"/>
            <p:cNvSpPr>
              <a:spLocks noChangeShapeType="1"/>
            </p:cNvSpPr>
            <p:nvPr/>
          </p:nvSpPr>
          <p:spPr bwMode="auto">
            <a:xfrm>
              <a:off x="1855" y="2432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2892" name="Oval 140"/>
          <p:cNvSpPr>
            <a:spLocks noChangeArrowheads="1"/>
          </p:cNvSpPr>
          <p:nvPr/>
        </p:nvSpPr>
        <p:spPr bwMode="auto">
          <a:xfrm>
            <a:off x="7424738" y="3529013"/>
            <a:ext cx="187325" cy="18732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1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×</a:t>
            </a:r>
          </a:p>
        </p:txBody>
      </p:sp>
      <p:sp>
        <p:nvSpPr>
          <p:cNvPr id="202893" name="Rectangle 141"/>
          <p:cNvSpPr>
            <a:spLocks noChangeArrowheads="1"/>
          </p:cNvSpPr>
          <p:nvPr/>
        </p:nvSpPr>
        <p:spPr bwMode="auto">
          <a:xfrm>
            <a:off x="3479800" y="5013325"/>
            <a:ext cx="731838" cy="350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M digest</a:t>
            </a:r>
          </a:p>
        </p:txBody>
      </p:sp>
      <p:sp>
        <p:nvSpPr>
          <p:cNvPr id="202894" name="Rectangle 142"/>
          <p:cNvSpPr>
            <a:spLocks noChangeArrowheads="1"/>
          </p:cNvSpPr>
          <p:nvPr/>
        </p:nvSpPr>
        <p:spPr bwMode="auto">
          <a:xfrm>
            <a:off x="3551238" y="3500438"/>
            <a:ext cx="876300" cy="3508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message</a:t>
            </a:r>
          </a:p>
        </p:txBody>
      </p:sp>
      <p:sp>
        <p:nvSpPr>
          <p:cNvPr id="202896" name="Rectangle 144"/>
          <p:cNvSpPr>
            <a:spLocks noChangeArrowheads="1"/>
          </p:cNvSpPr>
          <p:nvPr/>
        </p:nvSpPr>
        <p:spPr bwMode="auto">
          <a:xfrm>
            <a:off x="7802563" y="5013325"/>
            <a:ext cx="731837" cy="350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M digest</a:t>
            </a:r>
          </a:p>
        </p:txBody>
      </p:sp>
      <p:sp>
        <p:nvSpPr>
          <p:cNvPr id="202897" name="Rectangle 145"/>
          <p:cNvSpPr>
            <a:spLocks noChangeArrowheads="1"/>
          </p:cNvSpPr>
          <p:nvPr/>
        </p:nvSpPr>
        <p:spPr bwMode="auto">
          <a:xfrm>
            <a:off x="6434138" y="3500438"/>
            <a:ext cx="731837" cy="3508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M digest’</a:t>
            </a:r>
          </a:p>
        </p:txBody>
      </p:sp>
    </p:spTree>
  </p:cSld>
  <p:clrMapOvr>
    <a:masterClrMapping/>
  </p:clrMapOvr>
  <p:transition advTm="6900"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2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2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0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02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02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0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2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2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2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0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02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20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0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0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0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02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02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0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818" grpId="0" animBg="1"/>
      <p:bldP spid="202823" grpId="0"/>
      <p:bldP spid="202834" grpId="0" animBg="1"/>
      <p:bldP spid="202835" grpId="0" animBg="1"/>
      <p:bldP spid="202836" grpId="0" animBg="1"/>
      <p:bldP spid="202837" grpId="0" animBg="1"/>
      <p:bldP spid="202838" grpId="0" animBg="1"/>
      <p:bldP spid="202839" grpId="0" animBg="1"/>
      <p:bldP spid="202840" grpId="0" animBg="1"/>
      <p:bldP spid="202841" grpId="0" animBg="1"/>
      <p:bldP spid="202850" grpId="0" animBg="1"/>
      <p:bldP spid="202851" grpId="0" animBg="1"/>
      <p:bldP spid="202859" grpId="0" animBg="1"/>
      <p:bldP spid="202874" grpId="0" animBg="1"/>
      <p:bldP spid="202882" grpId="0" animBg="1"/>
      <p:bldP spid="202892" grpId="0" animBg="1"/>
      <p:bldP spid="202893" grpId="0"/>
      <p:bldP spid="202894" grpId="0"/>
      <p:bldP spid="202896" grpId="0"/>
      <p:bldP spid="20289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46330F9-86EB-4A0D-83AF-0DEBBE6CDA0E}" type="slidenum">
              <a:rPr lang="en-US" altLang="zh-CN" b="0">
                <a:solidFill>
                  <a:srgbClr val="FFFFFF"/>
                </a:solidFill>
              </a:rPr>
              <a:pPr eaLnBrk="1" hangingPunct="1"/>
              <a:t>12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79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E820E4E-D915-4086-97DB-276710A541B3}" type="datetime1">
              <a:rPr lang="zh-CN" altLang="en-US"/>
              <a:pPr>
                <a:defRPr/>
              </a:pPr>
              <a:t>2018/9/4</a:t>
            </a:fld>
            <a:endParaRPr lang="en-US" altLang="zh-CN"/>
          </a:p>
        </p:txBody>
      </p:sp>
      <p:sp>
        <p:nvSpPr>
          <p:cNvPr id="80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48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/>
              <a:t>Lecture 2: Overview of Cryptography</a:t>
            </a:r>
          </a:p>
        </p:txBody>
      </p:sp>
      <p:sp>
        <p:nvSpPr>
          <p:cNvPr id="10248" name="Text Box 5"/>
          <p:cNvSpPr txBox="1">
            <a:spLocks noChangeArrowheads="1"/>
          </p:cNvSpPr>
          <p:nvPr/>
        </p:nvSpPr>
        <p:spPr bwMode="auto">
          <a:xfrm>
            <a:off x="273050" y="1052513"/>
            <a:ext cx="3867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1. WWW Cryptography</a:t>
            </a:r>
          </a:p>
        </p:txBody>
      </p:sp>
      <p:sp>
        <p:nvSpPr>
          <p:cNvPr id="185350" name="Text Box 6"/>
          <p:cNvSpPr txBox="1">
            <a:spLocks noChangeArrowheads="1"/>
          </p:cNvSpPr>
          <p:nvPr/>
        </p:nvSpPr>
        <p:spPr bwMode="auto">
          <a:xfrm>
            <a:off x="4714875" y="1052513"/>
            <a:ext cx="38893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</a:t>
            </a:r>
            <a:r>
              <a:rPr lang="en-US" alt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. Classic Cryptography</a:t>
            </a:r>
          </a:p>
        </p:txBody>
      </p:sp>
      <p:sp>
        <p:nvSpPr>
          <p:cNvPr id="185351" name="Rectangle 7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96300" cy="4537075"/>
          </a:xfrm>
          <a:noFill/>
        </p:spPr>
        <p:txBody>
          <a:bodyPr/>
          <a:lstStyle/>
          <a:p>
            <a:pPr eaLnBrk="1" hangingPunct="1"/>
            <a:r>
              <a:rPr lang="en-US" altLang="zh-CN" sz="2000" b="1" smtClean="0">
                <a:solidFill>
                  <a:schemeClr val="accent1"/>
                </a:solidFill>
              </a:rPr>
              <a:t>History of Cryptography</a:t>
            </a:r>
            <a:endParaRPr lang="zh-CN" altLang="en-US" sz="2000" b="1" smtClean="0">
              <a:solidFill>
                <a:schemeClr val="accent1"/>
              </a:solidFill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619250" y="2073275"/>
            <a:ext cx="6097588" cy="4092575"/>
            <a:chOff x="672" y="754"/>
            <a:chExt cx="4933" cy="3311"/>
          </a:xfrm>
        </p:grpSpPr>
        <p:sp>
          <p:nvSpPr>
            <p:cNvPr id="185353" name="Freeform 9"/>
            <p:cNvSpPr>
              <a:spLocks noEditPoints="1"/>
            </p:cNvSpPr>
            <p:nvPr/>
          </p:nvSpPr>
          <p:spPr bwMode="gray">
            <a:xfrm>
              <a:off x="672" y="1200"/>
              <a:ext cx="4657" cy="2684"/>
            </a:xfrm>
            <a:custGeom>
              <a:avLst/>
              <a:gdLst/>
              <a:ahLst/>
              <a:cxnLst>
                <a:cxn ang="0">
                  <a:pos x="1092" y="50"/>
                </a:cxn>
                <a:cxn ang="0">
                  <a:pos x="822" y="168"/>
                </a:cxn>
                <a:cxn ang="0">
                  <a:pos x="594" y="300"/>
                </a:cxn>
                <a:cxn ang="0">
                  <a:pos x="406" y="446"/>
                </a:cxn>
                <a:cxn ang="0">
                  <a:pos x="254" y="604"/>
                </a:cxn>
                <a:cxn ang="0">
                  <a:pos x="140" y="772"/>
                </a:cxn>
                <a:cxn ang="0">
                  <a:pos x="60" y="944"/>
                </a:cxn>
                <a:cxn ang="0">
                  <a:pos x="14" y="1122"/>
                </a:cxn>
                <a:cxn ang="0">
                  <a:pos x="0" y="1300"/>
                </a:cxn>
                <a:cxn ang="0">
                  <a:pos x="18" y="1476"/>
                </a:cxn>
                <a:cxn ang="0">
                  <a:pos x="64" y="1650"/>
                </a:cxn>
                <a:cxn ang="0">
                  <a:pos x="138" y="1818"/>
                </a:cxn>
                <a:cxn ang="0">
                  <a:pos x="238" y="1978"/>
                </a:cxn>
                <a:cxn ang="0">
                  <a:pos x="364" y="2126"/>
                </a:cxn>
                <a:cxn ang="0">
                  <a:pos x="512" y="2262"/>
                </a:cxn>
                <a:cxn ang="0">
                  <a:pos x="684" y="2382"/>
                </a:cxn>
                <a:cxn ang="0">
                  <a:pos x="874" y="2484"/>
                </a:cxn>
                <a:cxn ang="0">
                  <a:pos x="1086" y="2564"/>
                </a:cxn>
                <a:cxn ang="0">
                  <a:pos x="1314" y="2622"/>
                </a:cxn>
                <a:cxn ang="0">
                  <a:pos x="1558" y="2654"/>
                </a:cxn>
                <a:cxn ang="0">
                  <a:pos x="1818" y="2658"/>
                </a:cxn>
                <a:cxn ang="0">
                  <a:pos x="2090" y="2632"/>
                </a:cxn>
                <a:cxn ang="0">
                  <a:pos x="2374" y="2574"/>
                </a:cxn>
                <a:cxn ang="0">
                  <a:pos x="2544" y="2912"/>
                </a:cxn>
                <a:cxn ang="0">
                  <a:pos x="1868" y="1552"/>
                </a:cxn>
                <a:cxn ang="0">
                  <a:pos x="1956" y="1914"/>
                </a:cxn>
                <a:cxn ang="0">
                  <a:pos x="1788" y="1936"/>
                </a:cxn>
                <a:cxn ang="0">
                  <a:pos x="1616" y="1934"/>
                </a:cxn>
                <a:cxn ang="0">
                  <a:pos x="1442" y="1912"/>
                </a:cxn>
                <a:cxn ang="0">
                  <a:pos x="1272" y="1872"/>
                </a:cxn>
                <a:cxn ang="0">
                  <a:pos x="1108" y="1812"/>
                </a:cxn>
                <a:cxn ang="0">
                  <a:pos x="952" y="1736"/>
                </a:cxn>
                <a:cxn ang="0">
                  <a:pos x="810" y="1646"/>
                </a:cxn>
                <a:cxn ang="0">
                  <a:pos x="684" y="1542"/>
                </a:cxn>
                <a:cxn ang="0">
                  <a:pos x="578" y="1428"/>
                </a:cxn>
                <a:cxn ang="0">
                  <a:pos x="494" y="1304"/>
                </a:cxn>
                <a:cxn ang="0">
                  <a:pos x="438" y="1170"/>
                </a:cxn>
                <a:cxn ang="0">
                  <a:pos x="410" y="1032"/>
                </a:cxn>
                <a:cxn ang="0">
                  <a:pos x="416" y="888"/>
                </a:cxn>
                <a:cxn ang="0">
                  <a:pos x="460" y="742"/>
                </a:cxn>
                <a:cxn ang="0">
                  <a:pos x="544" y="592"/>
                </a:cxn>
                <a:cxn ang="0">
                  <a:pos x="670" y="444"/>
                </a:cxn>
                <a:cxn ang="0">
                  <a:pos x="844" y="298"/>
                </a:cxn>
                <a:cxn ang="0">
                  <a:pos x="1070" y="154"/>
                </a:cxn>
                <a:cxn ang="0">
                  <a:pos x="1348" y="16"/>
                </a:cxn>
                <a:cxn ang="0">
                  <a:pos x="1244" y="0"/>
                </a:cxn>
                <a:cxn ang="0">
                  <a:pos x="2820" y="1934"/>
                </a:cxn>
                <a:cxn ang="0">
                  <a:pos x="2820" y="1934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lnTo>
                    <a:pt x="1244" y="0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lnTo>
                    <a:pt x="2820" y="1934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85354" name="Text Box 10"/>
            <p:cNvSpPr txBox="1">
              <a:spLocks noChangeArrowheads="1"/>
            </p:cNvSpPr>
            <p:nvPr/>
          </p:nvSpPr>
          <p:spPr bwMode="auto">
            <a:xfrm>
              <a:off x="4241" y="2614"/>
              <a:ext cx="1364" cy="3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Internet Age</a:t>
              </a:r>
              <a:endParaRPr lang="en-US" altLang="zh-CN" sz="2000" b="0">
                <a:latin typeface="Arial" charset="0"/>
                <a:ea typeface="宋体" charset="-122"/>
              </a:endParaRPr>
            </a:p>
          </p:txBody>
        </p:sp>
        <p:grpSp>
          <p:nvGrpSpPr>
            <p:cNvPr id="10254" name="Group 11"/>
            <p:cNvGrpSpPr>
              <a:grpSpLocks/>
            </p:cNvGrpSpPr>
            <p:nvPr/>
          </p:nvGrpSpPr>
          <p:grpSpPr bwMode="auto">
            <a:xfrm>
              <a:off x="1565" y="2750"/>
              <a:ext cx="951" cy="1052"/>
              <a:chOff x="1978" y="2246"/>
              <a:chExt cx="1074" cy="1188"/>
            </a:xfrm>
          </p:grpSpPr>
          <p:sp>
            <p:nvSpPr>
              <p:cNvPr id="10315" name="Oval 12"/>
              <p:cNvSpPr>
                <a:spLocks noChangeArrowheads="1"/>
              </p:cNvSpPr>
              <p:nvPr/>
            </p:nvSpPr>
            <p:spPr bwMode="gray">
              <a:xfrm rot="-723406">
                <a:off x="2021" y="3014"/>
                <a:ext cx="906" cy="420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16" name="Oval 13"/>
              <p:cNvSpPr>
                <a:spLocks noChangeArrowheads="1"/>
              </p:cNvSpPr>
              <p:nvPr/>
            </p:nvSpPr>
            <p:spPr bwMode="gray">
              <a:xfrm>
                <a:off x="1978" y="2246"/>
                <a:ext cx="1074" cy="10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17" name="Oval 14"/>
              <p:cNvSpPr>
                <a:spLocks noChangeArrowheads="1"/>
              </p:cNvSpPr>
              <p:nvPr/>
            </p:nvSpPr>
            <p:spPr bwMode="gray">
              <a:xfrm>
                <a:off x="1991" y="2252"/>
                <a:ext cx="1049" cy="104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18" name="Oval 15"/>
              <p:cNvSpPr>
                <a:spLocks noChangeArrowheads="1"/>
              </p:cNvSpPr>
              <p:nvPr/>
            </p:nvSpPr>
            <p:spPr bwMode="gray">
              <a:xfrm>
                <a:off x="2002" y="2262"/>
                <a:ext cx="998" cy="98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19" name="Oval 16"/>
              <p:cNvSpPr>
                <a:spLocks noChangeArrowheads="1"/>
              </p:cNvSpPr>
              <p:nvPr/>
            </p:nvSpPr>
            <p:spPr bwMode="gray">
              <a:xfrm>
                <a:off x="2060" y="2290"/>
                <a:ext cx="888" cy="7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20" name="Text Box 17"/>
              <p:cNvSpPr txBox="1">
                <a:spLocks noChangeArrowheads="1"/>
              </p:cNvSpPr>
              <p:nvPr/>
            </p:nvSpPr>
            <p:spPr bwMode="gray">
              <a:xfrm>
                <a:off x="2162" y="2757"/>
                <a:ext cx="713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CN" sz="1600" b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1940‘s</a:t>
                </a:r>
                <a:endParaRPr lang="en-US" altLang="zh-CN" sz="1600" b="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255" name="Group 18"/>
            <p:cNvGrpSpPr>
              <a:grpSpLocks/>
            </p:cNvGrpSpPr>
            <p:nvPr/>
          </p:nvGrpSpPr>
          <p:grpSpPr bwMode="auto">
            <a:xfrm>
              <a:off x="834" y="2304"/>
              <a:ext cx="731" cy="854"/>
              <a:chOff x="813" y="2006"/>
              <a:chExt cx="863" cy="1008"/>
            </a:xfrm>
          </p:grpSpPr>
          <p:sp>
            <p:nvSpPr>
              <p:cNvPr id="10308" name="Oval 19"/>
              <p:cNvSpPr>
                <a:spLocks noChangeArrowheads="1"/>
              </p:cNvSpPr>
              <p:nvPr/>
            </p:nvSpPr>
            <p:spPr bwMode="gray">
              <a:xfrm rot="-772996">
                <a:off x="860" y="2630"/>
                <a:ext cx="714" cy="38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0309" name="Group 20"/>
              <p:cNvGrpSpPr>
                <a:grpSpLocks/>
              </p:cNvGrpSpPr>
              <p:nvPr/>
            </p:nvGrpSpPr>
            <p:grpSpPr bwMode="auto">
              <a:xfrm>
                <a:off x="813" y="2006"/>
                <a:ext cx="863" cy="908"/>
                <a:chOff x="732" y="2112"/>
                <a:chExt cx="842" cy="860"/>
              </a:xfrm>
            </p:grpSpPr>
            <p:sp>
              <p:nvSpPr>
                <p:cNvPr id="10310" name="Oval 21"/>
                <p:cNvSpPr>
                  <a:spLocks noChangeArrowheads="1"/>
                </p:cNvSpPr>
                <p:nvPr/>
              </p:nvSpPr>
              <p:spPr bwMode="gray">
                <a:xfrm>
                  <a:off x="732" y="2112"/>
                  <a:ext cx="842" cy="8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311" name="Oval 22"/>
                <p:cNvSpPr>
                  <a:spLocks noChangeArrowheads="1"/>
                </p:cNvSpPr>
                <p:nvPr/>
              </p:nvSpPr>
              <p:spPr bwMode="gray">
                <a:xfrm>
                  <a:off x="743" y="2117"/>
                  <a:ext cx="821" cy="8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312" name="Oval 23"/>
                <p:cNvSpPr>
                  <a:spLocks noChangeArrowheads="1"/>
                </p:cNvSpPr>
                <p:nvPr/>
              </p:nvSpPr>
              <p:spPr bwMode="gray">
                <a:xfrm>
                  <a:off x="751" y="2125"/>
                  <a:ext cx="781" cy="78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313" name="Oval 24"/>
                <p:cNvSpPr>
                  <a:spLocks noChangeArrowheads="1"/>
                </p:cNvSpPr>
                <p:nvPr/>
              </p:nvSpPr>
              <p:spPr bwMode="gray">
                <a:xfrm>
                  <a:off x="795" y="2147"/>
                  <a:ext cx="695" cy="6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314" name="Text Box 25"/>
                <p:cNvSpPr txBox="1">
                  <a:spLocks noChangeArrowheads="1"/>
                </p:cNvSpPr>
                <p:nvPr/>
              </p:nvSpPr>
              <p:spPr bwMode="gray">
                <a:xfrm>
                  <a:off x="761" y="2544"/>
                  <a:ext cx="762" cy="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/>
                  <a:r>
                    <a:rPr lang="en-US" altLang="zh-CN" sz="1000">
                      <a:solidFill>
                        <a:srgbClr val="000000"/>
                      </a:solidFill>
                      <a:ea typeface="宋体" panose="02010600030101010101" pitchFamily="2" charset="-122"/>
                    </a:rPr>
                    <a:t>1800-WWII</a:t>
                  </a:r>
                  <a:endParaRPr lang="en-US" altLang="zh-CN" sz="1000"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10256" name="Group 26"/>
            <p:cNvGrpSpPr>
              <a:grpSpLocks/>
            </p:cNvGrpSpPr>
            <p:nvPr/>
          </p:nvGrpSpPr>
          <p:grpSpPr bwMode="auto">
            <a:xfrm>
              <a:off x="826" y="1306"/>
              <a:ext cx="693" cy="718"/>
              <a:chOff x="748" y="1142"/>
              <a:chExt cx="693" cy="718"/>
            </a:xfrm>
          </p:grpSpPr>
          <p:sp>
            <p:nvSpPr>
              <p:cNvPr id="10302" name="Oval 27"/>
              <p:cNvSpPr>
                <a:spLocks noChangeArrowheads="1"/>
              </p:cNvSpPr>
              <p:nvPr/>
            </p:nvSpPr>
            <p:spPr bwMode="gray">
              <a:xfrm>
                <a:off x="748" y="1524"/>
                <a:ext cx="576" cy="336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03" name="Oval 28"/>
              <p:cNvSpPr>
                <a:spLocks noChangeArrowheads="1"/>
              </p:cNvSpPr>
              <p:nvPr/>
            </p:nvSpPr>
            <p:spPr bwMode="gray">
              <a:xfrm>
                <a:off x="796" y="1142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04" name="Oval 29"/>
              <p:cNvSpPr>
                <a:spLocks noChangeArrowheads="1"/>
              </p:cNvSpPr>
              <p:nvPr/>
            </p:nvSpPr>
            <p:spPr bwMode="gray">
              <a:xfrm>
                <a:off x="804" y="1145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05" name="Oval 30"/>
              <p:cNvSpPr>
                <a:spLocks noChangeArrowheads="1"/>
              </p:cNvSpPr>
              <p:nvPr/>
            </p:nvSpPr>
            <p:spPr bwMode="gray">
              <a:xfrm>
                <a:off x="811" y="1152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06" name="Oval 31"/>
              <p:cNvSpPr>
                <a:spLocks noChangeArrowheads="1"/>
              </p:cNvSpPr>
              <p:nvPr/>
            </p:nvSpPr>
            <p:spPr bwMode="gray">
              <a:xfrm>
                <a:off x="845" y="1168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07" name="Text Box 32"/>
              <p:cNvSpPr txBox="1">
                <a:spLocks noChangeArrowheads="1"/>
              </p:cNvSpPr>
              <p:nvPr/>
            </p:nvSpPr>
            <p:spPr bwMode="gray">
              <a:xfrm>
                <a:off x="888" y="1432"/>
                <a:ext cx="473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CN" sz="1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Middle</a:t>
                </a:r>
                <a:br>
                  <a:rPr lang="en-US" altLang="zh-CN" sz="1000">
                    <a:solidFill>
                      <a:srgbClr val="000000"/>
                    </a:solidFill>
                    <a:ea typeface="宋体" panose="02010600030101010101" pitchFamily="2" charset="-122"/>
                  </a:rPr>
                </a:br>
                <a:r>
                  <a:rPr lang="en-US" altLang="zh-CN" sz="1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ages</a:t>
                </a:r>
                <a:endParaRPr lang="en-US" altLang="zh-CN" sz="1000" b="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257" name="Group 33"/>
            <p:cNvGrpSpPr>
              <a:grpSpLocks/>
            </p:cNvGrpSpPr>
            <p:nvPr/>
          </p:nvGrpSpPr>
          <p:grpSpPr bwMode="auto">
            <a:xfrm>
              <a:off x="1628" y="1045"/>
              <a:ext cx="526" cy="480"/>
              <a:chOff x="1583" y="890"/>
              <a:chExt cx="526" cy="480"/>
            </a:xfrm>
          </p:grpSpPr>
          <p:sp>
            <p:nvSpPr>
              <p:cNvPr id="10296" name="Oval 34"/>
              <p:cNvSpPr>
                <a:spLocks noChangeArrowheads="1"/>
              </p:cNvSpPr>
              <p:nvPr/>
            </p:nvSpPr>
            <p:spPr bwMode="gray">
              <a:xfrm>
                <a:off x="1583" y="1226"/>
                <a:ext cx="432" cy="14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97" name="Oval 35"/>
              <p:cNvSpPr>
                <a:spLocks noChangeArrowheads="1"/>
              </p:cNvSpPr>
              <p:nvPr/>
            </p:nvSpPr>
            <p:spPr bwMode="gray">
              <a:xfrm>
                <a:off x="1660" y="890"/>
                <a:ext cx="430" cy="43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98" name="Oval 36"/>
              <p:cNvSpPr>
                <a:spLocks noChangeArrowheads="1"/>
              </p:cNvSpPr>
              <p:nvPr/>
            </p:nvSpPr>
            <p:spPr bwMode="gray">
              <a:xfrm>
                <a:off x="1666" y="892"/>
                <a:ext cx="419" cy="4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99" name="Oval 37"/>
              <p:cNvSpPr>
                <a:spLocks noChangeArrowheads="1"/>
              </p:cNvSpPr>
              <p:nvPr/>
            </p:nvSpPr>
            <p:spPr bwMode="gray">
              <a:xfrm>
                <a:off x="1670" y="896"/>
                <a:ext cx="399" cy="39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00" name="Oval 38"/>
              <p:cNvSpPr>
                <a:spLocks noChangeArrowheads="1"/>
              </p:cNvSpPr>
              <p:nvPr/>
            </p:nvSpPr>
            <p:spPr bwMode="gray">
              <a:xfrm>
                <a:off x="1693" y="908"/>
                <a:ext cx="355" cy="31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01" name="Text Box 39"/>
              <p:cNvSpPr txBox="1">
                <a:spLocks noChangeArrowheads="1"/>
              </p:cNvSpPr>
              <p:nvPr/>
            </p:nvSpPr>
            <p:spPr bwMode="gray">
              <a:xfrm>
                <a:off x="1642" y="1070"/>
                <a:ext cx="467" cy="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CN" sz="1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400BC</a:t>
                </a:r>
                <a:endParaRPr lang="en-US" altLang="zh-CN" sz="1400" b="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258" name="Group 40"/>
            <p:cNvGrpSpPr>
              <a:grpSpLocks/>
            </p:cNvGrpSpPr>
            <p:nvPr/>
          </p:nvGrpSpPr>
          <p:grpSpPr bwMode="auto">
            <a:xfrm>
              <a:off x="2354" y="818"/>
              <a:ext cx="557" cy="480"/>
              <a:chOff x="2309" y="727"/>
              <a:chExt cx="557" cy="480"/>
            </a:xfrm>
          </p:grpSpPr>
          <p:sp>
            <p:nvSpPr>
              <p:cNvPr id="10290" name="Oval 41"/>
              <p:cNvSpPr>
                <a:spLocks noChangeArrowheads="1"/>
              </p:cNvSpPr>
              <p:nvPr/>
            </p:nvSpPr>
            <p:spPr bwMode="gray">
              <a:xfrm>
                <a:off x="2309" y="1063"/>
                <a:ext cx="432" cy="14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91" name="Oval 42"/>
              <p:cNvSpPr>
                <a:spLocks noChangeArrowheads="1"/>
              </p:cNvSpPr>
              <p:nvPr/>
            </p:nvSpPr>
            <p:spPr bwMode="gray">
              <a:xfrm>
                <a:off x="2386" y="727"/>
                <a:ext cx="430" cy="43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92" name="Oval 43"/>
              <p:cNvSpPr>
                <a:spLocks noChangeArrowheads="1"/>
              </p:cNvSpPr>
              <p:nvPr/>
            </p:nvSpPr>
            <p:spPr bwMode="gray">
              <a:xfrm>
                <a:off x="2392" y="729"/>
                <a:ext cx="419" cy="4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93" name="Oval 44"/>
              <p:cNvSpPr>
                <a:spLocks noChangeArrowheads="1"/>
              </p:cNvSpPr>
              <p:nvPr/>
            </p:nvSpPr>
            <p:spPr bwMode="gray">
              <a:xfrm>
                <a:off x="2396" y="733"/>
                <a:ext cx="399" cy="39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94" name="Oval 45"/>
              <p:cNvSpPr>
                <a:spLocks noChangeArrowheads="1"/>
              </p:cNvSpPr>
              <p:nvPr/>
            </p:nvSpPr>
            <p:spPr bwMode="gray">
              <a:xfrm>
                <a:off x="2419" y="745"/>
                <a:ext cx="355" cy="31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95" name="Text Box 46"/>
              <p:cNvSpPr txBox="1">
                <a:spLocks noChangeArrowheads="1"/>
              </p:cNvSpPr>
              <p:nvPr/>
            </p:nvSpPr>
            <p:spPr bwMode="gray">
              <a:xfrm>
                <a:off x="2341" y="907"/>
                <a:ext cx="525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CN" sz="1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2000BC</a:t>
                </a:r>
                <a:endParaRPr lang="en-US" altLang="zh-CN" sz="1400" b="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259" name="Group 47"/>
            <p:cNvGrpSpPr>
              <a:grpSpLocks/>
            </p:cNvGrpSpPr>
            <p:nvPr/>
          </p:nvGrpSpPr>
          <p:grpSpPr bwMode="auto">
            <a:xfrm>
              <a:off x="3167" y="2877"/>
              <a:ext cx="1074" cy="1188"/>
              <a:chOff x="1978" y="2246"/>
              <a:chExt cx="1074" cy="1188"/>
            </a:xfrm>
          </p:grpSpPr>
          <p:sp>
            <p:nvSpPr>
              <p:cNvPr id="10284" name="Oval 48"/>
              <p:cNvSpPr>
                <a:spLocks noChangeArrowheads="1"/>
              </p:cNvSpPr>
              <p:nvPr/>
            </p:nvSpPr>
            <p:spPr bwMode="gray">
              <a:xfrm rot="-723406">
                <a:off x="2021" y="3014"/>
                <a:ext cx="906" cy="420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85" name="Oval 49"/>
              <p:cNvSpPr>
                <a:spLocks noChangeArrowheads="1"/>
              </p:cNvSpPr>
              <p:nvPr/>
            </p:nvSpPr>
            <p:spPr bwMode="gray">
              <a:xfrm>
                <a:off x="1978" y="2246"/>
                <a:ext cx="1074" cy="10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86" name="Oval 50"/>
              <p:cNvSpPr>
                <a:spLocks noChangeArrowheads="1"/>
              </p:cNvSpPr>
              <p:nvPr/>
            </p:nvSpPr>
            <p:spPr bwMode="gray">
              <a:xfrm>
                <a:off x="1991" y="2252"/>
                <a:ext cx="1049" cy="104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87" name="Oval 51"/>
              <p:cNvSpPr>
                <a:spLocks noChangeArrowheads="1"/>
              </p:cNvSpPr>
              <p:nvPr/>
            </p:nvSpPr>
            <p:spPr bwMode="gray">
              <a:xfrm>
                <a:off x="2002" y="2262"/>
                <a:ext cx="998" cy="98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88" name="Oval 52"/>
              <p:cNvSpPr>
                <a:spLocks noChangeArrowheads="1"/>
              </p:cNvSpPr>
              <p:nvPr/>
            </p:nvSpPr>
            <p:spPr bwMode="gray">
              <a:xfrm>
                <a:off x="2060" y="2290"/>
                <a:ext cx="888" cy="7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89" name="Text Box 53"/>
              <p:cNvSpPr txBox="1">
                <a:spLocks noChangeArrowheads="1"/>
              </p:cNvSpPr>
              <p:nvPr/>
            </p:nvSpPr>
            <p:spPr bwMode="gray">
              <a:xfrm>
                <a:off x="2169" y="2731"/>
                <a:ext cx="694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zh-CN" b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1970‘s</a:t>
                </a:r>
                <a:endParaRPr lang="en-US" altLang="zh-CN" b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85398" name="Rectangle 54"/>
            <p:cNvSpPr>
              <a:spLocks noChangeArrowheads="1"/>
            </p:cNvSpPr>
            <p:nvPr/>
          </p:nvSpPr>
          <p:spPr bwMode="auto">
            <a:xfrm>
              <a:off x="2923" y="1117"/>
              <a:ext cx="954" cy="2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A</a:t>
              </a:r>
              <a:r>
                <a:rPr lang="en-US" altLang="en-US" sz="1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ncient</a:t>
              </a:r>
              <a:r>
                <a:rPr lang="en-US" altLang="zh-CN" sz="1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 Egypt</a:t>
              </a:r>
              <a:endParaRPr lang="zh-CN" altLang="en-US"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endParaRPr>
            </a:p>
          </p:txBody>
        </p:sp>
        <p:sp>
          <p:nvSpPr>
            <p:cNvPr id="185399" name="Rectangle 55"/>
            <p:cNvSpPr>
              <a:spLocks noChangeArrowheads="1"/>
            </p:cNvSpPr>
            <p:nvPr/>
          </p:nvSpPr>
          <p:spPr bwMode="auto">
            <a:xfrm>
              <a:off x="2018" y="1433"/>
              <a:ext cx="1497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A</a:t>
              </a:r>
              <a:r>
                <a:rPr lang="en-US" altLang="en-US" sz="1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ncient</a:t>
              </a:r>
              <a:r>
                <a:rPr lang="en-US" altLang="zh-CN" sz="1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 Greek, Rome, China</a:t>
              </a:r>
              <a:endParaRPr lang="zh-CN" altLang="en-US"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endParaRPr>
            </a:p>
          </p:txBody>
        </p:sp>
        <p:pic>
          <p:nvPicPr>
            <p:cNvPr id="10262" name="Picture 56" descr="spartan-4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" y="1434"/>
              <a:ext cx="635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3" name="Picture 57" descr="shi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7" y="754"/>
              <a:ext cx="954" cy="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4" name="Picture 58" descr="caesar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" y="1433"/>
              <a:ext cx="392" cy="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5" name="Picture 59" descr="虎符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0" y="1434"/>
              <a:ext cx="635" cy="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66" name="Rectangle 60"/>
            <p:cNvSpPr>
              <a:spLocks noChangeArrowheads="1"/>
            </p:cNvSpPr>
            <p:nvPr/>
          </p:nvSpPr>
          <p:spPr bwMode="auto">
            <a:xfrm>
              <a:off x="1440" y="1835"/>
              <a:ext cx="1487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000">
                  <a:ea typeface="宋体" panose="02010600030101010101" pitchFamily="2" charset="-122"/>
                </a:rPr>
                <a:t>Arab, Italy: Monoalphabetic</a:t>
              </a:r>
              <a:endParaRPr lang="zh-CN" altLang="en-US" sz="1000">
                <a:ea typeface="宋体" panose="02010600030101010101" pitchFamily="2" charset="-122"/>
              </a:endParaRPr>
            </a:p>
          </p:txBody>
        </p:sp>
        <p:sp>
          <p:nvSpPr>
            <p:cNvPr id="10267" name="Rectangle 61"/>
            <p:cNvSpPr>
              <a:spLocks noChangeArrowheads="1"/>
            </p:cNvSpPr>
            <p:nvPr/>
          </p:nvSpPr>
          <p:spPr bwMode="auto">
            <a:xfrm>
              <a:off x="3554" y="2742"/>
              <a:ext cx="360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000">
                  <a:ea typeface="宋体" panose="02010600030101010101" pitchFamily="2" charset="-122"/>
                </a:rPr>
                <a:t>PKE</a:t>
              </a:r>
              <a:endParaRPr lang="zh-CN" altLang="en-US" sz="1000">
                <a:ea typeface="宋体" panose="02010600030101010101" pitchFamily="2" charset="-122"/>
              </a:endParaRPr>
            </a:p>
          </p:txBody>
        </p:sp>
        <p:sp>
          <p:nvSpPr>
            <p:cNvPr id="10268" name="Rectangle 62"/>
            <p:cNvSpPr>
              <a:spLocks noChangeArrowheads="1"/>
            </p:cNvSpPr>
            <p:nvPr/>
          </p:nvSpPr>
          <p:spPr bwMode="auto">
            <a:xfrm>
              <a:off x="2208" y="2561"/>
              <a:ext cx="968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000">
                  <a:ea typeface="宋体" panose="02010600030101010101" pitchFamily="2" charset="-122"/>
                </a:rPr>
                <a:t>Rotor Machine</a:t>
              </a:r>
              <a:br>
                <a:rPr lang="en-US" altLang="zh-CN" sz="1000">
                  <a:ea typeface="宋体" panose="02010600030101010101" pitchFamily="2" charset="-122"/>
                </a:rPr>
              </a:br>
              <a:r>
                <a:rPr lang="en-US" altLang="zh-CN" sz="1000">
                  <a:ea typeface="宋体" panose="02010600030101010101" pitchFamily="2" charset="-122"/>
                </a:rPr>
                <a:t>German: Enigma</a:t>
              </a:r>
              <a:endParaRPr lang="zh-CN" altLang="en-US" sz="1000">
                <a:ea typeface="宋体" panose="02010600030101010101" pitchFamily="2" charset="-122"/>
              </a:endParaRPr>
            </a:p>
          </p:txBody>
        </p:sp>
        <p:sp>
          <p:nvSpPr>
            <p:cNvPr id="10269" name="Rectangle 63"/>
            <p:cNvSpPr>
              <a:spLocks noChangeArrowheads="1"/>
            </p:cNvSpPr>
            <p:nvPr/>
          </p:nvSpPr>
          <p:spPr bwMode="auto">
            <a:xfrm>
              <a:off x="1553" y="2271"/>
              <a:ext cx="126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000">
                  <a:ea typeface="宋体" panose="02010600030101010101" pitchFamily="2" charset="-122"/>
                </a:rPr>
                <a:t>Polyalphabetic ciphers</a:t>
              </a:r>
              <a:endParaRPr lang="zh-CN" altLang="en-US" sz="1000">
                <a:ea typeface="宋体" panose="02010600030101010101" pitchFamily="2" charset="-122"/>
              </a:endParaRPr>
            </a:p>
          </p:txBody>
        </p:sp>
        <p:grpSp>
          <p:nvGrpSpPr>
            <p:cNvPr id="10270" name="Group 64"/>
            <p:cNvGrpSpPr>
              <a:grpSpLocks/>
            </p:cNvGrpSpPr>
            <p:nvPr/>
          </p:nvGrpSpPr>
          <p:grpSpPr bwMode="auto">
            <a:xfrm>
              <a:off x="2426" y="3067"/>
              <a:ext cx="272" cy="317"/>
              <a:chOff x="2562" y="3113"/>
              <a:chExt cx="272" cy="317"/>
            </a:xfrm>
          </p:grpSpPr>
          <p:sp>
            <p:nvSpPr>
              <p:cNvPr id="10282" name="AutoShape 65"/>
              <p:cNvSpPr>
                <a:spLocks noChangeArrowheads="1"/>
              </p:cNvSpPr>
              <p:nvPr/>
            </p:nvSpPr>
            <p:spPr bwMode="auto">
              <a:xfrm>
                <a:off x="2562" y="3113"/>
                <a:ext cx="272" cy="136"/>
              </a:xfrm>
              <a:prstGeom prst="rtTriangl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83" name="Line 66"/>
              <p:cNvSpPr>
                <a:spLocks noChangeShapeType="1"/>
              </p:cNvSpPr>
              <p:nvPr/>
            </p:nvSpPr>
            <p:spPr bwMode="auto">
              <a:xfrm>
                <a:off x="2562" y="3249"/>
                <a:ext cx="0" cy="181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71" name="Group 67"/>
            <p:cNvGrpSpPr>
              <a:grpSpLocks/>
            </p:cNvGrpSpPr>
            <p:nvPr/>
          </p:nvGrpSpPr>
          <p:grpSpPr bwMode="auto">
            <a:xfrm>
              <a:off x="2971" y="3158"/>
              <a:ext cx="272" cy="317"/>
              <a:chOff x="3062" y="3158"/>
              <a:chExt cx="272" cy="317"/>
            </a:xfrm>
          </p:grpSpPr>
          <p:sp>
            <p:nvSpPr>
              <p:cNvPr id="10280" name="AutoShape 68"/>
              <p:cNvSpPr>
                <a:spLocks noChangeArrowheads="1"/>
              </p:cNvSpPr>
              <p:nvPr/>
            </p:nvSpPr>
            <p:spPr bwMode="auto">
              <a:xfrm>
                <a:off x="3062" y="3158"/>
                <a:ext cx="272" cy="136"/>
              </a:xfrm>
              <a:prstGeom prst="rtTriangl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81" name="Line 69"/>
              <p:cNvSpPr>
                <a:spLocks noChangeShapeType="1"/>
              </p:cNvSpPr>
              <p:nvPr/>
            </p:nvSpPr>
            <p:spPr bwMode="auto">
              <a:xfrm>
                <a:off x="3062" y="3294"/>
                <a:ext cx="0" cy="181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72" name="Rectangle 70"/>
            <p:cNvSpPr>
              <a:spLocks noChangeArrowheads="1"/>
            </p:cNvSpPr>
            <p:nvPr/>
          </p:nvSpPr>
          <p:spPr bwMode="auto">
            <a:xfrm>
              <a:off x="4188" y="3061"/>
              <a:ext cx="360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000">
                  <a:ea typeface="宋体" panose="02010600030101010101" pitchFamily="2" charset="-122"/>
                </a:rPr>
                <a:t>DES</a:t>
              </a:r>
              <a:endParaRPr lang="zh-CN" altLang="en-US" sz="1000">
                <a:ea typeface="宋体" panose="02010600030101010101" pitchFamily="2" charset="-122"/>
              </a:endParaRPr>
            </a:p>
          </p:txBody>
        </p:sp>
        <p:sp>
          <p:nvSpPr>
            <p:cNvPr id="10273" name="Rectangle 71"/>
            <p:cNvSpPr>
              <a:spLocks noChangeArrowheads="1"/>
            </p:cNvSpPr>
            <p:nvPr/>
          </p:nvSpPr>
          <p:spPr bwMode="auto">
            <a:xfrm>
              <a:off x="4598" y="3333"/>
              <a:ext cx="360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000">
                  <a:ea typeface="宋体" panose="02010600030101010101" pitchFamily="2" charset="-122"/>
                </a:rPr>
                <a:t>AES</a:t>
              </a:r>
              <a:endParaRPr lang="zh-CN" altLang="en-US" sz="1000">
                <a:ea typeface="宋体" panose="02010600030101010101" pitchFamily="2" charset="-122"/>
              </a:endParaRPr>
            </a:p>
          </p:txBody>
        </p:sp>
        <p:grpSp>
          <p:nvGrpSpPr>
            <p:cNvPr id="10274" name="Group 72"/>
            <p:cNvGrpSpPr>
              <a:grpSpLocks/>
            </p:cNvGrpSpPr>
            <p:nvPr/>
          </p:nvGrpSpPr>
          <p:grpSpPr bwMode="auto">
            <a:xfrm>
              <a:off x="1111" y="2251"/>
              <a:ext cx="272" cy="317"/>
              <a:chOff x="794" y="2341"/>
              <a:chExt cx="272" cy="317"/>
            </a:xfrm>
          </p:grpSpPr>
          <p:sp>
            <p:nvSpPr>
              <p:cNvPr id="10278" name="AutoShape 73"/>
              <p:cNvSpPr>
                <a:spLocks noChangeArrowheads="1"/>
              </p:cNvSpPr>
              <p:nvPr/>
            </p:nvSpPr>
            <p:spPr bwMode="auto">
              <a:xfrm>
                <a:off x="794" y="2341"/>
                <a:ext cx="272" cy="136"/>
              </a:xfrm>
              <a:prstGeom prst="rtTriangl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79" name="Line 74"/>
              <p:cNvSpPr>
                <a:spLocks noChangeShapeType="1"/>
              </p:cNvSpPr>
              <p:nvPr/>
            </p:nvSpPr>
            <p:spPr bwMode="auto">
              <a:xfrm>
                <a:off x="794" y="2477"/>
                <a:ext cx="0" cy="181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75" name="Group 75"/>
            <p:cNvGrpSpPr>
              <a:grpSpLocks/>
            </p:cNvGrpSpPr>
            <p:nvPr/>
          </p:nvGrpSpPr>
          <p:grpSpPr bwMode="auto">
            <a:xfrm>
              <a:off x="2880" y="890"/>
              <a:ext cx="272" cy="317"/>
              <a:chOff x="794" y="2341"/>
              <a:chExt cx="272" cy="317"/>
            </a:xfrm>
          </p:grpSpPr>
          <p:sp>
            <p:nvSpPr>
              <p:cNvPr id="10276" name="AutoShape 76"/>
              <p:cNvSpPr>
                <a:spLocks noChangeArrowheads="1"/>
              </p:cNvSpPr>
              <p:nvPr/>
            </p:nvSpPr>
            <p:spPr bwMode="auto">
              <a:xfrm>
                <a:off x="794" y="2341"/>
                <a:ext cx="272" cy="136"/>
              </a:xfrm>
              <a:prstGeom prst="rtTriangl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77" name="Line 77"/>
              <p:cNvSpPr>
                <a:spLocks noChangeShapeType="1"/>
              </p:cNvSpPr>
              <p:nvPr/>
            </p:nvSpPr>
            <p:spPr bwMode="auto">
              <a:xfrm>
                <a:off x="794" y="2477"/>
                <a:ext cx="0" cy="181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>
    <p:wipe/>
    <p:sndAc>
      <p:stSnd>
        <p:snd r:embed="rId3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344A06B-CD55-4FA6-B278-F3AB9BA9051D}" type="slidenum">
              <a:rPr lang="en-US" altLang="zh-CN" b="0">
                <a:solidFill>
                  <a:srgbClr val="FFFFFF"/>
                </a:solidFill>
              </a:rPr>
              <a:pPr eaLnBrk="1" hangingPunct="1"/>
              <a:t>13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88F9AEF2-8BD7-486C-92A2-1186BCD8053D}" type="datetime1">
              <a:rPr lang="zh-CN" altLang="en-US"/>
              <a:pPr>
                <a:defRPr/>
              </a:pPr>
              <a:t>2018/9/4</a:t>
            </a:fld>
            <a:endParaRPr lang="en-US" altLang="zh-CN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68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/>
              <a:t>Lecture 2: Overview of Cryptography</a:t>
            </a:r>
          </a:p>
        </p:txBody>
      </p:sp>
      <p:sp>
        <p:nvSpPr>
          <p:cNvPr id="11272" name="Text Box 5"/>
          <p:cNvSpPr txBox="1">
            <a:spLocks noChangeArrowheads="1"/>
          </p:cNvSpPr>
          <p:nvPr/>
        </p:nvSpPr>
        <p:spPr bwMode="auto">
          <a:xfrm>
            <a:off x="273050" y="1052513"/>
            <a:ext cx="3867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1. WWW Cryptography</a:t>
            </a:r>
          </a:p>
        </p:txBody>
      </p:sp>
      <p:sp>
        <p:nvSpPr>
          <p:cNvPr id="190470" name="Text Box 6"/>
          <p:cNvSpPr txBox="1">
            <a:spLocks noChangeArrowheads="1"/>
          </p:cNvSpPr>
          <p:nvPr/>
        </p:nvSpPr>
        <p:spPr bwMode="auto">
          <a:xfrm>
            <a:off x="4714875" y="1052513"/>
            <a:ext cx="38893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</a:t>
            </a:r>
            <a:r>
              <a:rPr lang="en-US" alt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. Classic Cryptography</a:t>
            </a:r>
          </a:p>
        </p:txBody>
      </p:sp>
      <p:sp>
        <p:nvSpPr>
          <p:cNvPr id="190471" name="Rectangle 7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96300" cy="4537075"/>
          </a:xfrm>
          <a:noFill/>
        </p:spPr>
        <p:txBody>
          <a:bodyPr/>
          <a:lstStyle/>
          <a:p>
            <a:pPr eaLnBrk="1" hangingPunct="1"/>
            <a:r>
              <a:rPr lang="en-US" altLang="zh-CN" sz="2000" b="1" smtClean="0">
                <a:solidFill>
                  <a:schemeClr val="accent1"/>
                </a:solidFill>
              </a:rPr>
              <a:t>SPARTAN SCYTALE : </a:t>
            </a:r>
            <a:r>
              <a:rPr lang="en-US" altLang="zh-CN" sz="1600" b="1" smtClean="0">
                <a:solidFill>
                  <a:schemeClr val="accent2"/>
                </a:solidFill>
                <a:latin typeface="Franklin Gothic Book" pitchFamily="34" charset="0"/>
                <a:ea typeface="宋体" panose="02010600030101010101" pitchFamily="2" charset="-122"/>
              </a:rPr>
              <a:t>Please refer to</a:t>
            </a:r>
            <a:r>
              <a:rPr lang="en-US" altLang="zh-CN" sz="1600" smtClean="0">
                <a:latin typeface="Franklin Gothic Book" pitchFamily="34" charset="0"/>
                <a:ea typeface="宋体" panose="02010600030101010101" pitchFamily="2" charset="-122"/>
              </a:rPr>
              <a:t> </a:t>
            </a:r>
            <a:r>
              <a:rPr lang="en-US" altLang="zh-CN" sz="1600" u="sng" smtClean="0">
                <a:solidFill>
                  <a:srgbClr val="0033CC"/>
                </a:solidFill>
                <a:latin typeface="Franklin Gothic Book" pitchFamily="34" charset="0"/>
                <a:ea typeface="宋体" panose="02010600030101010101" pitchFamily="2" charset="-122"/>
              </a:rPr>
              <a:t>http://en.wikipedia.org/wiki/Scytale</a:t>
            </a:r>
            <a:endParaRPr lang="zh-CN" altLang="en-US" sz="1600" u="sng" smtClean="0">
              <a:solidFill>
                <a:srgbClr val="0033CC"/>
              </a:solidFill>
              <a:latin typeface="Franklin Gothic Book" pitchFamily="34" charset="0"/>
              <a:ea typeface="宋体" panose="02010600030101010101" pitchFamily="2" charset="-122"/>
            </a:endParaRPr>
          </a:p>
        </p:txBody>
      </p:sp>
      <p:pic>
        <p:nvPicPr>
          <p:cNvPr id="190472" name="Picture 8" descr="spartan-40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2492375"/>
            <a:ext cx="1866900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47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565400"/>
            <a:ext cx="5051425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47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4748213"/>
            <a:ext cx="5040312" cy="7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475" name="Picture 11" descr="800px-Skytal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650" y="4437063"/>
            <a:ext cx="276860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  <p:sndAc>
      <p:stSnd>
        <p:snd r:embed="rId3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9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18F12DC-ADE1-4FA4-A823-CFBF841354A7}" type="slidenum">
              <a:rPr lang="en-US" altLang="zh-CN" b="0">
                <a:solidFill>
                  <a:srgbClr val="FFFFFF"/>
                </a:solidFill>
              </a:rPr>
              <a:pPr eaLnBrk="1" hangingPunct="1"/>
              <a:t>14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71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DE0D744-5881-4787-B0F9-F28306BE9DFC}" type="datetime1">
              <a:rPr lang="zh-CN" altLang="en-US"/>
              <a:pPr>
                <a:defRPr/>
              </a:pPr>
              <a:t>2018/9/4</a:t>
            </a:fld>
            <a:endParaRPr lang="en-US" altLang="zh-CN"/>
          </a:p>
        </p:txBody>
      </p:sp>
      <p:sp>
        <p:nvSpPr>
          <p:cNvPr id="72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7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8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16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/>
              <a:t>Lecture 2: Overview of Cryptography</a:t>
            </a: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73050" y="1052513"/>
            <a:ext cx="3867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1. WWW Cryptography</a:t>
            </a:r>
          </a:p>
        </p:txBody>
      </p:sp>
      <p:sp>
        <p:nvSpPr>
          <p:cNvPr id="192518" name="Text Box 6"/>
          <p:cNvSpPr txBox="1">
            <a:spLocks noChangeArrowheads="1"/>
          </p:cNvSpPr>
          <p:nvPr/>
        </p:nvSpPr>
        <p:spPr bwMode="auto">
          <a:xfrm>
            <a:off x="4714875" y="1052513"/>
            <a:ext cx="38893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</a:t>
            </a:r>
            <a:r>
              <a:rPr lang="en-US" alt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. Classic Cryptography</a:t>
            </a:r>
          </a:p>
        </p:txBody>
      </p:sp>
      <p:sp>
        <p:nvSpPr>
          <p:cNvPr id="192519" name="Rectangle 7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96300" cy="4537075"/>
          </a:xfrm>
          <a:noFill/>
        </p:spPr>
        <p:txBody>
          <a:bodyPr/>
          <a:lstStyle/>
          <a:p>
            <a:pPr eaLnBrk="1" hangingPunct="1"/>
            <a:r>
              <a:rPr lang="en-US" altLang="zh-CN" sz="2000" b="1" smtClean="0">
                <a:solidFill>
                  <a:schemeClr val="accent1"/>
                </a:solidFill>
              </a:rPr>
              <a:t>CAESAR CIPHER: </a:t>
            </a:r>
            <a:r>
              <a:rPr lang="en-US" altLang="zh-CN" sz="1600" b="1" smtClean="0">
                <a:solidFill>
                  <a:schemeClr val="accent2"/>
                </a:solidFill>
                <a:latin typeface="Franklin Gothic Book" pitchFamily="34" charset="0"/>
                <a:ea typeface="宋体" panose="02010600030101010101" pitchFamily="2" charset="-122"/>
              </a:rPr>
              <a:t>Please refer to</a:t>
            </a:r>
            <a:r>
              <a:rPr lang="en-US" altLang="zh-CN" sz="1600" smtClean="0">
                <a:latin typeface="Franklin Gothic Book" pitchFamily="34" charset="0"/>
                <a:ea typeface="宋体" panose="02010600030101010101" pitchFamily="2" charset="-122"/>
              </a:rPr>
              <a:t> </a:t>
            </a:r>
            <a:r>
              <a:rPr lang="en-US" altLang="zh-CN" sz="1600" u="sng" smtClean="0">
                <a:solidFill>
                  <a:srgbClr val="0033CC"/>
                </a:solidFill>
                <a:latin typeface="Franklin Gothic Book" pitchFamily="34" charset="0"/>
                <a:ea typeface="宋体" panose="02010600030101010101" pitchFamily="2" charset="-122"/>
              </a:rPr>
              <a:t>http://en.wikipedia.org/wiki/</a:t>
            </a:r>
            <a:r>
              <a:rPr lang="en-US" altLang="en-US" sz="1600" u="sng" smtClean="0">
                <a:solidFill>
                  <a:srgbClr val="0033CC"/>
                </a:solidFill>
                <a:latin typeface="Franklin Gothic Book" pitchFamily="34" charset="0"/>
                <a:ea typeface="宋体" panose="02010600030101010101" pitchFamily="2" charset="-122"/>
              </a:rPr>
              <a:t>Caesar_cipher</a:t>
            </a:r>
            <a:endParaRPr lang="zh-CN" altLang="en-US" sz="1600" u="sng" smtClean="0">
              <a:solidFill>
                <a:srgbClr val="0033CC"/>
              </a:solidFill>
              <a:latin typeface="Franklin Gothic Book" pitchFamily="34" charset="0"/>
              <a:ea typeface="宋体" panose="02010600030101010101" pitchFamily="2" charset="-122"/>
            </a:endParaRPr>
          </a:p>
        </p:txBody>
      </p:sp>
      <p:pic>
        <p:nvPicPr>
          <p:cNvPr id="192520" name="Picture 8" descr="Caesar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205038"/>
            <a:ext cx="23050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2521" name="Picture 9" descr="caesa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060575"/>
            <a:ext cx="84613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74638" y="3687763"/>
            <a:ext cx="8353425" cy="322262"/>
            <a:chOff x="720" y="912"/>
            <a:chExt cx="4992" cy="192"/>
          </a:xfrm>
        </p:grpSpPr>
        <p:sp>
          <p:nvSpPr>
            <p:cNvPr id="192523" name="Rectangle 11"/>
            <p:cNvSpPr>
              <a:spLocks noChangeArrowheads="1"/>
            </p:cNvSpPr>
            <p:nvPr/>
          </p:nvSpPr>
          <p:spPr bwMode="auto">
            <a:xfrm>
              <a:off x="720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92524" name="Rectangle 12"/>
            <p:cNvSpPr>
              <a:spLocks noChangeArrowheads="1"/>
            </p:cNvSpPr>
            <p:nvPr/>
          </p:nvSpPr>
          <p:spPr bwMode="auto">
            <a:xfrm>
              <a:off x="2640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192525" name="Rectangle 13"/>
            <p:cNvSpPr>
              <a:spLocks noChangeArrowheads="1"/>
            </p:cNvSpPr>
            <p:nvPr/>
          </p:nvSpPr>
          <p:spPr bwMode="auto">
            <a:xfrm>
              <a:off x="912" y="912"/>
              <a:ext cx="193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92526" name="Rectangle 14"/>
            <p:cNvSpPr>
              <a:spLocks noChangeArrowheads="1"/>
            </p:cNvSpPr>
            <p:nvPr/>
          </p:nvSpPr>
          <p:spPr bwMode="auto">
            <a:xfrm>
              <a:off x="1104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92527" name="Rectangle 15"/>
            <p:cNvSpPr>
              <a:spLocks noChangeArrowheads="1"/>
            </p:cNvSpPr>
            <p:nvPr/>
          </p:nvSpPr>
          <p:spPr bwMode="auto">
            <a:xfrm>
              <a:off x="1296" y="912"/>
              <a:ext cx="193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192528" name="Rectangle 16"/>
            <p:cNvSpPr>
              <a:spLocks noChangeArrowheads="1"/>
            </p:cNvSpPr>
            <p:nvPr/>
          </p:nvSpPr>
          <p:spPr bwMode="auto">
            <a:xfrm>
              <a:off x="1488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92529" name="Rectangle 17"/>
            <p:cNvSpPr>
              <a:spLocks noChangeArrowheads="1"/>
            </p:cNvSpPr>
            <p:nvPr/>
          </p:nvSpPr>
          <p:spPr bwMode="auto">
            <a:xfrm>
              <a:off x="1680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192530" name="Rectangle 18"/>
            <p:cNvSpPr>
              <a:spLocks noChangeArrowheads="1"/>
            </p:cNvSpPr>
            <p:nvPr/>
          </p:nvSpPr>
          <p:spPr bwMode="auto">
            <a:xfrm>
              <a:off x="1872" y="912"/>
              <a:ext cx="193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192531" name="Rectangle 19"/>
            <p:cNvSpPr>
              <a:spLocks noChangeArrowheads="1"/>
            </p:cNvSpPr>
            <p:nvPr/>
          </p:nvSpPr>
          <p:spPr bwMode="auto">
            <a:xfrm>
              <a:off x="2064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192532" name="Rectangle 20"/>
            <p:cNvSpPr>
              <a:spLocks noChangeArrowheads="1"/>
            </p:cNvSpPr>
            <p:nvPr/>
          </p:nvSpPr>
          <p:spPr bwMode="auto">
            <a:xfrm>
              <a:off x="2256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192533" name="Rectangle 21"/>
            <p:cNvSpPr>
              <a:spLocks noChangeArrowheads="1"/>
            </p:cNvSpPr>
            <p:nvPr/>
          </p:nvSpPr>
          <p:spPr bwMode="auto">
            <a:xfrm>
              <a:off x="2448" y="912"/>
              <a:ext cx="193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192534" name="Rectangle 22"/>
            <p:cNvSpPr>
              <a:spLocks noChangeArrowheads="1"/>
            </p:cNvSpPr>
            <p:nvPr/>
          </p:nvSpPr>
          <p:spPr bwMode="auto">
            <a:xfrm>
              <a:off x="2832" y="912"/>
              <a:ext cx="193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192535" name="Rectangle 23"/>
            <p:cNvSpPr>
              <a:spLocks noChangeArrowheads="1"/>
            </p:cNvSpPr>
            <p:nvPr/>
          </p:nvSpPr>
          <p:spPr bwMode="auto">
            <a:xfrm>
              <a:off x="4752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V</a:t>
              </a:r>
            </a:p>
          </p:txBody>
        </p:sp>
        <p:sp>
          <p:nvSpPr>
            <p:cNvPr id="192536" name="Rectangle 24"/>
            <p:cNvSpPr>
              <a:spLocks noChangeArrowheads="1"/>
            </p:cNvSpPr>
            <p:nvPr/>
          </p:nvSpPr>
          <p:spPr bwMode="auto">
            <a:xfrm>
              <a:off x="3024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192537" name="Rectangle 25"/>
            <p:cNvSpPr>
              <a:spLocks noChangeArrowheads="1"/>
            </p:cNvSpPr>
            <p:nvPr/>
          </p:nvSpPr>
          <p:spPr bwMode="auto">
            <a:xfrm>
              <a:off x="3216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192538" name="Rectangle 26"/>
            <p:cNvSpPr>
              <a:spLocks noChangeArrowheads="1"/>
            </p:cNvSpPr>
            <p:nvPr/>
          </p:nvSpPr>
          <p:spPr bwMode="auto">
            <a:xfrm>
              <a:off x="3408" y="912"/>
              <a:ext cx="193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192539" name="Rectangle 27"/>
            <p:cNvSpPr>
              <a:spLocks noChangeArrowheads="1"/>
            </p:cNvSpPr>
            <p:nvPr/>
          </p:nvSpPr>
          <p:spPr bwMode="auto">
            <a:xfrm>
              <a:off x="3792" y="912"/>
              <a:ext cx="193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192540" name="Rectangle 28"/>
            <p:cNvSpPr>
              <a:spLocks noChangeArrowheads="1"/>
            </p:cNvSpPr>
            <p:nvPr/>
          </p:nvSpPr>
          <p:spPr bwMode="auto">
            <a:xfrm>
              <a:off x="3984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192541" name="Rectangle 29"/>
            <p:cNvSpPr>
              <a:spLocks noChangeArrowheads="1"/>
            </p:cNvSpPr>
            <p:nvPr/>
          </p:nvSpPr>
          <p:spPr bwMode="auto">
            <a:xfrm>
              <a:off x="4176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192542" name="Rectangle 30"/>
            <p:cNvSpPr>
              <a:spLocks noChangeArrowheads="1"/>
            </p:cNvSpPr>
            <p:nvPr/>
          </p:nvSpPr>
          <p:spPr bwMode="auto">
            <a:xfrm>
              <a:off x="4368" y="912"/>
              <a:ext cx="193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192543" name="Rectangle 31"/>
            <p:cNvSpPr>
              <a:spLocks noChangeArrowheads="1"/>
            </p:cNvSpPr>
            <p:nvPr/>
          </p:nvSpPr>
          <p:spPr bwMode="auto">
            <a:xfrm>
              <a:off x="4560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U</a:t>
              </a:r>
            </a:p>
          </p:txBody>
        </p:sp>
        <p:sp>
          <p:nvSpPr>
            <p:cNvPr id="192544" name="Rectangle 32"/>
            <p:cNvSpPr>
              <a:spLocks noChangeArrowheads="1"/>
            </p:cNvSpPr>
            <p:nvPr/>
          </p:nvSpPr>
          <p:spPr bwMode="auto">
            <a:xfrm>
              <a:off x="3600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192545" name="Rectangle 33"/>
            <p:cNvSpPr>
              <a:spLocks noChangeArrowheads="1"/>
            </p:cNvSpPr>
            <p:nvPr/>
          </p:nvSpPr>
          <p:spPr bwMode="auto">
            <a:xfrm>
              <a:off x="4944" y="912"/>
              <a:ext cx="193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W</a:t>
              </a:r>
            </a:p>
          </p:txBody>
        </p:sp>
        <p:sp>
          <p:nvSpPr>
            <p:cNvPr id="192546" name="Rectangle 34"/>
            <p:cNvSpPr>
              <a:spLocks noChangeArrowheads="1"/>
            </p:cNvSpPr>
            <p:nvPr/>
          </p:nvSpPr>
          <p:spPr bwMode="auto">
            <a:xfrm>
              <a:off x="5136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192547" name="Rectangle 35"/>
            <p:cNvSpPr>
              <a:spLocks noChangeArrowheads="1"/>
            </p:cNvSpPr>
            <p:nvPr/>
          </p:nvSpPr>
          <p:spPr bwMode="auto">
            <a:xfrm>
              <a:off x="5328" y="912"/>
              <a:ext cx="193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192548" name="Rectangle 36"/>
            <p:cNvSpPr>
              <a:spLocks noChangeArrowheads="1"/>
            </p:cNvSpPr>
            <p:nvPr/>
          </p:nvSpPr>
          <p:spPr bwMode="auto">
            <a:xfrm>
              <a:off x="5520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Z</a:t>
              </a: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274638" y="4292600"/>
            <a:ext cx="8353425" cy="322263"/>
            <a:chOff x="720" y="1344"/>
            <a:chExt cx="4992" cy="192"/>
          </a:xfrm>
        </p:grpSpPr>
        <p:grpSp>
          <p:nvGrpSpPr>
            <p:cNvPr id="12307" name="Group 38"/>
            <p:cNvGrpSpPr>
              <a:grpSpLocks/>
            </p:cNvGrpSpPr>
            <p:nvPr/>
          </p:nvGrpSpPr>
          <p:grpSpPr bwMode="auto">
            <a:xfrm>
              <a:off x="5136" y="1344"/>
              <a:ext cx="576" cy="192"/>
              <a:chOff x="720" y="1344"/>
              <a:chExt cx="576" cy="192"/>
            </a:xfrm>
          </p:grpSpPr>
          <p:sp>
            <p:nvSpPr>
              <p:cNvPr id="192551" name="Rectangle 39"/>
              <p:cNvSpPr>
                <a:spLocks noChangeArrowheads="1"/>
              </p:cNvSpPr>
              <p:nvPr/>
            </p:nvSpPr>
            <p:spPr bwMode="auto">
              <a:xfrm>
                <a:off x="720" y="1344"/>
                <a:ext cx="192" cy="192"/>
              </a:xfrm>
              <a:prstGeom prst="rect">
                <a:avLst/>
              </a:prstGeom>
              <a:noFill/>
              <a:ln w="12700" cap="sq">
                <a:solidFill>
                  <a:srgbClr val="990099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kumimoji="1" lang="en-US" altLang="zh-CN" sz="2000">
                    <a:solidFill>
                      <a:srgbClr val="BC5EBE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anose="02070309020205020404" pitchFamily="49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192552" name="Rectangle 40"/>
              <p:cNvSpPr>
                <a:spLocks noChangeArrowheads="1"/>
              </p:cNvSpPr>
              <p:nvPr/>
            </p:nvSpPr>
            <p:spPr bwMode="auto">
              <a:xfrm>
                <a:off x="912" y="1344"/>
                <a:ext cx="193" cy="192"/>
              </a:xfrm>
              <a:prstGeom prst="rect">
                <a:avLst/>
              </a:prstGeom>
              <a:noFill/>
              <a:ln w="12700" cap="sq">
                <a:solidFill>
                  <a:srgbClr val="990099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kumimoji="1" lang="en-US" altLang="zh-CN" sz="2000">
                    <a:solidFill>
                      <a:srgbClr val="BC5EBE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anose="02070309020205020404" pitchFamily="49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192553" name="Rectangle 41"/>
              <p:cNvSpPr>
                <a:spLocks noChangeArrowheads="1"/>
              </p:cNvSpPr>
              <p:nvPr/>
            </p:nvSpPr>
            <p:spPr bwMode="auto">
              <a:xfrm>
                <a:off x="1104" y="1344"/>
                <a:ext cx="192" cy="192"/>
              </a:xfrm>
              <a:prstGeom prst="rect">
                <a:avLst/>
              </a:prstGeom>
              <a:noFill/>
              <a:ln w="12700" cap="sq">
                <a:solidFill>
                  <a:srgbClr val="990099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kumimoji="1" lang="en-US" altLang="zh-CN" sz="2000">
                    <a:solidFill>
                      <a:srgbClr val="BC5EBE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anose="02070309020205020404" pitchFamily="49" charset="0"/>
                    <a:ea typeface="宋体" panose="02010600030101010101" pitchFamily="2" charset="-122"/>
                  </a:rPr>
                  <a:t>C</a:t>
                </a:r>
              </a:p>
            </p:txBody>
          </p:sp>
        </p:grpSp>
        <p:grpSp>
          <p:nvGrpSpPr>
            <p:cNvPr id="12308" name="Group 42"/>
            <p:cNvGrpSpPr>
              <a:grpSpLocks/>
            </p:cNvGrpSpPr>
            <p:nvPr/>
          </p:nvGrpSpPr>
          <p:grpSpPr bwMode="auto">
            <a:xfrm>
              <a:off x="720" y="1344"/>
              <a:ext cx="4416" cy="192"/>
              <a:chOff x="1296" y="1344"/>
              <a:chExt cx="4416" cy="192"/>
            </a:xfrm>
          </p:grpSpPr>
          <p:sp>
            <p:nvSpPr>
              <p:cNvPr id="192555" name="Rectangle 43"/>
              <p:cNvSpPr>
                <a:spLocks noChangeArrowheads="1"/>
              </p:cNvSpPr>
              <p:nvPr/>
            </p:nvSpPr>
            <p:spPr bwMode="auto">
              <a:xfrm>
                <a:off x="2640" y="1344"/>
                <a:ext cx="192" cy="192"/>
              </a:xfrm>
              <a:prstGeom prst="rect">
                <a:avLst/>
              </a:prstGeom>
              <a:noFill/>
              <a:ln w="12700" cap="sq">
                <a:solidFill>
                  <a:srgbClr val="990099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kumimoji="1" lang="en-US" altLang="zh-CN" sz="2000">
                    <a:solidFill>
                      <a:srgbClr val="BC5EBE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anose="02070309020205020404" pitchFamily="49" charset="0"/>
                    <a:ea typeface="宋体" panose="02010600030101010101" pitchFamily="2" charset="-122"/>
                  </a:rPr>
                  <a:t>K</a:t>
                </a:r>
              </a:p>
            </p:txBody>
          </p:sp>
          <p:sp>
            <p:nvSpPr>
              <p:cNvPr id="192556" name="Rectangle 44"/>
              <p:cNvSpPr>
                <a:spLocks noChangeArrowheads="1"/>
              </p:cNvSpPr>
              <p:nvPr/>
            </p:nvSpPr>
            <p:spPr bwMode="auto">
              <a:xfrm>
                <a:off x="1296" y="1344"/>
                <a:ext cx="192" cy="192"/>
              </a:xfrm>
              <a:prstGeom prst="rect">
                <a:avLst/>
              </a:prstGeom>
              <a:noFill/>
              <a:ln w="12700" cap="sq">
                <a:solidFill>
                  <a:srgbClr val="990099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kumimoji="1" lang="en-US" altLang="zh-CN" sz="2000">
                    <a:solidFill>
                      <a:srgbClr val="BC5EBE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anose="02070309020205020404" pitchFamily="49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192557" name="Rectangle 45"/>
              <p:cNvSpPr>
                <a:spLocks noChangeArrowheads="1"/>
              </p:cNvSpPr>
              <p:nvPr/>
            </p:nvSpPr>
            <p:spPr bwMode="auto">
              <a:xfrm>
                <a:off x="1488" y="1344"/>
                <a:ext cx="193" cy="192"/>
              </a:xfrm>
              <a:prstGeom prst="rect">
                <a:avLst/>
              </a:prstGeom>
              <a:noFill/>
              <a:ln w="12700" cap="sq">
                <a:solidFill>
                  <a:srgbClr val="990099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kumimoji="1" lang="en-US" altLang="zh-CN" sz="2000">
                    <a:solidFill>
                      <a:srgbClr val="BC5EBE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anose="02070309020205020404" pitchFamily="49" charset="0"/>
                    <a:ea typeface="宋体" panose="02010600030101010101" pitchFamily="2" charset="-122"/>
                  </a:rPr>
                  <a:t>E</a:t>
                </a:r>
              </a:p>
            </p:txBody>
          </p:sp>
          <p:sp>
            <p:nvSpPr>
              <p:cNvPr id="192558" name="Rectangle 46"/>
              <p:cNvSpPr>
                <a:spLocks noChangeArrowheads="1"/>
              </p:cNvSpPr>
              <p:nvPr/>
            </p:nvSpPr>
            <p:spPr bwMode="auto">
              <a:xfrm>
                <a:off x="1680" y="1344"/>
                <a:ext cx="192" cy="192"/>
              </a:xfrm>
              <a:prstGeom prst="rect">
                <a:avLst/>
              </a:prstGeom>
              <a:noFill/>
              <a:ln w="12700" cap="sq">
                <a:solidFill>
                  <a:srgbClr val="990099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kumimoji="1" lang="en-US" altLang="zh-CN" sz="2000">
                    <a:solidFill>
                      <a:srgbClr val="BC5EBE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anose="02070309020205020404" pitchFamily="49" charset="0"/>
                    <a:ea typeface="宋体" panose="02010600030101010101" pitchFamily="2" charset="-122"/>
                  </a:rPr>
                  <a:t>F</a:t>
                </a:r>
              </a:p>
            </p:txBody>
          </p:sp>
          <p:sp>
            <p:nvSpPr>
              <p:cNvPr id="192559" name="Rectangle 47"/>
              <p:cNvSpPr>
                <a:spLocks noChangeArrowheads="1"/>
              </p:cNvSpPr>
              <p:nvPr/>
            </p:nvSpPr>
            <p:spPr bwMode="auto">
              <a:xfrm>
                <a:off x="1872" y="1344"/>
                <a:ext cx="193" cy="192"/>
              </a:xfrm>
              <a:prstGeom prst="rect">
                <a:avLst/>
              </a:prstGeom>
              <a:noFill/>
              <a:ln w="12700" cap="sq">
                <a:solidFill>
                  <a:srgbClr val="990099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kumimoji="1" lang="en-US" altLang="zh-CN" sz="2000">
                    <a:solidFill>
                      <a:srgbClr val="BC5EBE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anose="02070309020205020404" pitchFamily="49" charset="0"/>
                    <a:ea typeface="宋体" panose="02010600030101010101" pitchFamily="2" charset="-122"/>
                  </a:rPr>
                  <a:t>G</a:t>
                </a:r>
              </a:p>
            </p:txBody>
          </p:sp>
          <p:sp>
            <p:nvSpPr>
              <p:cNvPr id="192560" name="Rectangle 48"/>
              <p:cNvSpPr>
                <a:spLocks noChangeArrowheads="1"/>
              </p:cNvSpPr>
              <p:nvPr/>
            </p:nvSpPr>
            <p:spPr bwMode="auto">
              <a:xfrm>
                <a:off x="2064" y="1344"/>
                <a:ext cx="192" cy="192"/>
              </a:xfrm>
              <a:prstGeom prst="rect">
                <a:avLst/>
              </a:prstGeom>
              <a:noFill/>
              <a:ln w="12700" cap="sq">
                <a:solidFill>
                  <a:srgbClr val="990099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kumimoji="1" lang="en-US" altLang="zh-CN" sz="2000">
                    <a:solidFill>
                      <a:srgbClr val="BC5EBE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anose="02070309020205020404" pitchFamily="49" charset="0"/>
                    <a:ea typeface="宋体" panose="02010600030101010101" pitchFamily="2" charset="-122"/>
                  </a:rPr>
                  <a:t>H</a:t>
                </a:r>
              </a:p>
            </p:txBody>
          </p:sp>
          <p:sp>
            <p:nvSpPr>
              <p:cNvPr id="192561" name="Rectangle 49"/>
              <p:cNvSpPr>
                <a:spLocks noChangeArrowheads="1"/>
              </p:cNvSpPr>
              <p:nvPr/>
            </p:nvSpPr>
            <p:spPr bwMode="auto">
              <a:xfrm>
                <a:off x="2256" y="1344"/>
                <a:ext cx="192" cy="192"/>
              </a:xfrm>
              <a:prstGeom prst="rect">
                <a:avLst/>
              </a:prstGeom>
              <a:noFill/>
              <a:ln w="12700" cap="sq">
                <a:solidFill>
                  <a:srgbClr val="990099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kumimoji="1" lang="en-US" altLang="zh-CN" sz="2000">
                    <a:solidFill>
                      <a:srgbClr val="BC5EBE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anose="02070309020205020404" pitchFamily="49" charset="0"/>
                    <a:ea typeface="宋体" panose="02010600030101010101" pitchFamily="2" charset="-122"/>
                  </a:rPr>
                  <a:t>I</a:t>
                </a:r>
              </a:p>
            </p:txBody>
          </p:sp>
          <p:sp>
            <p:nvSpPr>
              <p:cNvPr id="192562" name="Rectangle 50"/>
              <p:cNvSpPr>
                <a:spLocks noChangeArrowheads="1"/>
              </p:cNvSpPr>
              <p:nvPr/>
            </p:nvSpPr>
            <p:spPr bwMode="auto">
              <a:xfrm>
                <a:off x="2448" y="1344"/>
                <a:ext cx="193" cy="192"/>
              </a:xfrm>
              <a:prstGeom prst="rect">
                <a:avLst/>
              </a:prstGeom>
              <a:noFill/>
              <a:ln w="12700" cap="sq">
                <a:solidFill>
                  <a:srgbClr val="990099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kumimoji="1" lang="en-US" altLang="zh-CN" sz="2000">
                    <a:solidFill>
                      <a:srgbClr val="BC5EBE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anose="02070309020205020404" pitchFamily="49" charset="0"/>
                    <a:ea typeface="宋体" panose="02010600030101010101" pitchFamily="2" charset="-122"/>
                  </a:rPr>
                  <a:t>J</a:t>
                </a:r>
              </a:p>
            </p:txBody>
          </p:sp>
          <p:sp>
            <p:nvSpPr>
              <p:cNvPr id="192563" name="Rectangle 51"/>
              <p:cNvSpPr>
                <a:spLocks noChangeArrowheads="1"/>
              </p:cNvSpPr>
              <p:nvPr/>
            </p:nvSpPr>
            <p:spPr bwMode="auto">
              <a:xfrm>
                <a:off x="2832" y="1344"/>
                <a:ext cx="193" cy="192"/>
              </a:xfrm>
              <a:prstGeom prst="rect">
                <a:avLst/>
              </a:prstGeom>
              <a:noFill/>
              <a:ln w="12700" cap="sq">
                <a:solidFill>
                  <a:srgbClr val="990099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kumimoji="1" lang="en-US" altLang="zh-CN" sz="2000">
                    <a:solidFill>
                      <a:srgbClr val="BC5EBE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anose="02070309020205020404" pitchFamily="49" charset="0"/>
                    <a:ea typeface="宋体" panose="02010600030101010101" pitchFamily="2" charset="-122"/>
                  </a:rPr>
                  <a:t>L</a:t>
                </a:r>
              </a:p>
            </p:txBody>
          </p:sp>
          <p:sp>
            <p:nvSpPr>
              <p:cNvPr id="192564" name="Rectangle 52"/>
              <p:cNvSpPr>
                <a:spLocks noChangeArrowheads="1"/>
              </p:cNvSpPr>
              <p:nvPr/>
            </p:nvSpPr>
            <p:spPr bwMode="auto">
              <a:xfrm>
                <a:off x="4752" y="1344"/>
                <a:ext cx="192" cy="192"/>
              </a:xfrm>
              <a:prstGeom prst="rect">
                <a:avLst/>
              </a:prstGeom>
              <a:noFill/>
              <a:ln w="12700" cap="sq">
                <a:solidFill>
                  <a:srgbClr val="990099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kumimoji="1" lang="en-US" altLang="zh-CN" sz="2000">
                    <a:solidFill>
                      <a:srgbClr val="BC5EBE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anose="02070309020205020404" pitchFamily="49" charset="0"/>
                    <a:ea typeface="宋体" panose="02010600030101010101" pitchFamily="2" charset="-122"/>
                  </a:rPr>
                  <a:t>V</a:t>
                </a:r>
              </a:p>
            </p:txBody>
          </p:sp>
          <p:sp>
            <p:nvSpPr>
              <p:cNvPr id="192565" name="Rectangle 53"/>
              <p:cNvSpPr>
                <a:spLocks noChangeArrowheads="1"/>
              </p:cNvSpPr>
              <p:nvPr/>
            </p:nvSpPr>
            <p:spPr bwMode="auto">
              <a:xfrm>
                <a:off x="3025" y="1344"/>
                <a:ext cx="192" cy="192"/>
              </a:xfrm>
              <a:prstGeom prst="rect">
                <a:avLst/>
              </a:prstGeom>
              <a:noFill/>
              <a:ln w="12700" cap="sq">
                <a:solidFill>
                  <a:srgbClr val="990099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kumimoji="1" lang="en-US" altLang="zh-CN" sz="2000">
                    <a:solidFill>
                      <a:srgbClr val="BC5EBE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anose="02070309020205020404" pitchFamily="49" charset="0"/>
                    <a:ea typeface="宋体" panose="02010600030101010101" pitchFamily="2" charset="-122"/>
                  </a:rPr>
                  <a:t>M</a:t>
                </a:r>
              </a:p>
            </p:txBody>
          </p:sp>
          <p:sp>
            <p:nvSpPr>
              <p:cNvPr id="192566" name="Rectangle 54"/>
              <p:cNvSpPr>
                <a:spLocks noChangeArrowheads="1"/>
              </p:cNvSpPr>
              <p:nvPr/>
            </p:nvSpPr>
            <p:spPr bwMode="auto">
              <a:xfrm>
                <a:off x="3216" y="1344"/>
                <a:ext cx="192" cy="192"/>
              </a:xfrm>
              <a:prstGeom prst="rect">
                <a:avLst/>
              </a:prstGeom>
              <a:noFill/>
              <a:ln w="12700" cap="sq">
                <a:solidFill>
                  <a:srgbClr val="990099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kumimoji="1" lang="en-US" altLang="zh-CN" sz="2000">
                    <a:solidFill>
                      <a:srgbClr val="BC5EBE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anose="02070309020205020404" pitchFamily="49" charset="0"/>
                    <a:ea typeface="宋体" panose="02010600030101010101" pitchFamily="2" charset="-122"/>
                  </a:rPr>
                  <a:t>N</a:t>
                </a:r>
              </a:p>
            </p:txBody>
          </p:sp>
          <p:sp>
            <p:nvSpPr>
              <p:cNvPr id="192567" name="Rectangle 55"/>
              <p:cNvSpPr>
                <a:spLocks noChangeArrowheads="1"/>
              </p:cNvSpPr>
              <p:nvPr/>
            </p:nvSpPr>
            <p:spPr bwMode="auto">
              <a:xfrm>
                <a:off x="3408" y="1344"/>
                <a:ext cx="193" cy="192"/>
              </a:xfrm>
              <a:prstGeom prst="rect">
                <a:avLst/>
              </a:prstGeom>
              <a:noFill/>
              <a:ln w="12700" cap="sq">
                <a:solidFill>
                  <a:srgbClr val="990099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kumimoji="1" lang="en-US" altLang="zh-CN" sz="2000">
                    <a:solidFill>
                      <a:srgbClr val="BC5EBE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anose="02070309020205020404" pitchFamily="49" charset="0"/>
                    <a:ea typeface="宋体" panose="02010600030101010101" pitchFamily="2" charset="-122"/>
                  </a:rPr>
                  <a:t>O</a:t>
                </a:r>
              </a:p>
            </p:txBody>
          </p:sp>
          <p:sp>
            <p:nvSpPr>
              <p:cNvPr id="192568" name="Rectangle 56"/>
              <p:cNvSpPr>
                <a:spLocks noChangeArrowheads="1"/>
              </p:cNvSpPr>
              <p:nvPr/>
            </p:nvSpPr>
            <p:spPr bwMode="auto">
              <a:xfrm>
                <a:off x="3792" y="1344"/>
                <a:ext cx="192" cy="192"/>
              </a:xfrm>
              <a:prstGeom prst="rect">
                <a:avLst/>
              </a:prstGeom>
              <a:noFill/>
              <a:ln w="12700" cap="sq">
                <a:solidFill>
                  <a:srgbClr val="990099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kumimoji="1" lang="en-US" altLang="zh-CN" sz="2000">
                    <a:solidFill>
                      <a:srgbClr val="BC5EBE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anose="02070309020205020404" pitchFamily="49" charset="0"/>
                    <a:ea typeface="宋体" panose="02010600030101010101" pitchFamily="2" charset="-122"/>
                  </a:rPr>
                  <a:t>Q</a:t>
                </a:r>
              </a:p>
            </p:txBody>
          </p:sp>
          <p:sp>
            <p:nvSpPr>
              <p:cNvPr id="192569" name="Rectangle 57"/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193" cy="192"/>
              </a:xfrm>
              <a:prstGeom prst="rect">
                <a:avLst/>
              </a:prstGeom>
              <a:noFill/>
              <a:ln w="12700" cap="sq">
                <a:solidFill>
                  <a:srgbClr val="990099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kumimoji="1" lang="en-US" altLang="zh-CN" sz="2000">
                    <a:solidFill>
                      <a:srgbClr val="BC5EBE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anose="02070309020205020404" pitchFamily="49" charset="0"/>
                    <a:ea typeface="宋体" panose="02010600030101010101" pitchFamily="2" charset="-122"/>
                  </a:rPr>
                  <a:t>R</a:t>
                </a:r>
              </a:p>
            </p:txBody>
          </p:sp>
          <p:sp>
            <p:nvSpPr>
              <p:cNvPr id="192570" name="Rectangle 58"/>
              <p:cNvSpPr>
                <a:spLocks noChangeArrowheads="1"/>
              </p:cNvSpPr>
              <p:nvPr/>
            </p:nvSpPr>
            <p:spPr bwMode="auto">
              <a:xfrm>
                <a:off x="4176" y="1344"/>
                <a:ext cx="192" cy="192"/>
              </a:xfrm>
              <a:prstGeom prst="rect">
                <a:avLst/>
              </a:prstGeom>
              <a:noFill/>
              <a:ln w="12700" cap="sq">
                <a:solidFill>
                  <a:srgbClr val="990099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kumimoji="1" lang="en-US" altLang="zh-CN" sz="2000">
                    <a:solidFill>
                      <a:srgbClr val="BC5EBE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anose="02070309020205020404" pitchFamily="49" charset="0"/>
                    <a:ea typeface="宋体" panose="02010600030101010101" pitchFamily="2" charset="-122"/>
                  </a:rPr>
                  <a:t>S</a:t>
                </a:r>
              </a:p>
            </p:txBody>
          </p:sp>
          <p:sp>
            <p:nvSpPr>
              <p:cNvPr id="192571" name="Rectangle 59"/>
              <p:cNvSpPr>
                <a:spLocks noChangeArrowheads="1"/>
              </p:cNvSpPr>
              <p:nvPr/>
            </p:nvSpPr>
            <p:spPr bwMode="auto">
              <a:xfrm>
                <a:off x="4368" y="1344"/>
                <a:ext cx="193" cy="192"/>
              </a:xfrm>
              <a:prstGeom prst="rect">
                <a:avLst/>
              </a:prstGeom>
              <a:noFill/>
              <a:ln w="12700" cap="sq">
                <a:solidFill>
                  <a:srgbClr val="990099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kumimoji="1" lang="en-US" altLang="zh-CN" sz="2000">
                    <a:solidFill>
                      <a:srgbClr val="BC5EBE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anose="02070309020205020404" pitchFamily="49" charset="0"/>
                    <a:ea typeface="宋体" panose="02010600030101010101" pitchFamily="2" charset="-122"/>
                  </a:rPr>
                  <a:t>T</a:t>
                </a:r>
              </a:p>
            </p:txBody>
          </p:sp>
          <p:sp>
            <p:nvSpPr>
              <p:cNvPr id="192572" name="Rectangle 60"/>
              <p:cNvSpPr>
                <a:spLocks noChangeArrowheads="1"/>
              </p:cNvSpPr>
              <p:nvPr/>
            </p:nvSpPr>
            <p:spPr bwMode="auto">
              <a:xfrm>
                <a:off x="4560" y="1344"/>
                <a:ext cx="192" cy="192"/>
              </a:xfrm>
              <a:prstGeom prst="rect">
                <a:avLst/>
              </a:prstGeom>
              <a:noFill/>
              <a:ln w="12700" cap="sq">
                <a:solidFill>
                  <a:srgbClr val="990099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kumimoji="1" lang="en-US" altLang="zh-CN" sz="2000">
                    <a:solidFill>
                      <a:srgbClr val="BC5EBE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anose="02070309020205020404" pitchFamily="49" charset="0"/>
                    <a:ea typeface="宋体" panose="02010600030101010101" pitchFamily="2" charset="-122"/>
                  </a:rPr>
                  <a:t>U</a:t>
                </a:r>
              </a:p>
            </p:txBody>
          </p:sp>
          <p:sp>
            <p:nvSpPr>
              <p:cNvPr id="192573" name="Rectangle 61"/>
              <p:cNvSpPr>
                <a:spLocks noChangeArrowheads="1"/>
              </p:cNvSpPr>
              <p:nvPr/>
            </p:nvSpPr>
            <p:spPr bwMode="auto">
              <a:xfrm>
                <a:off x="3600" y="1344"/>
                <a:ext cx="192" cy="192"/>
              </a:xfrm>
              <a:prstGeom prst="rect">
                <a:avLst/>
              </a:prstGeom>
              <a:noFill/>
              <a:ln w="12700" cap="sq">
                <a:solidFill>
                  <a:srgbClr val="990099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kumimoji="1" lang="en-US" altLang="zh-CN" sz="2000">
                    <a:solidFill>
                      <a:srgbClr val="BC5EBE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anose="02070309020205020404" pitchFamily="49" charset="0"/>
                    <a:ea typeface="宋体" panose="02010600030101010101" pitchFamily="2" charset="-122"/>
                  </a:rPr>
                  <a:t>P</a:t>
                </a:r>
              </a:p>
            </p:txBody>
          </p:sp>
          <p:sp>
            <p:nvSpPr>
              <p:cNvPr id="192574" name="Rectangle 62"/>
              <p:cNvSpPr>
                <a:spLocks noChangeArrowheads="1"/>
              </p:cNvSpPr>
              <p:nvPr/>
            </p:nvSpPr>
            <p:spPr bwMode="auto">
              <a:xfrm>
                <a:off x="4944" y="1344"/>
                <a:ext cx="193" cy="192"/>
              </a:xfrm>
              <a:prstGeom prst="rect">
                <a:avLst/>
              </a:prstGeom>
              <a:noFill/>
              <a:ln w="12700" cap="sq">
                <a:solidFill>
                  <a:srgbClr val="990099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kumimoji="1" lang="en-US" altLang="zh-CN" sz="2000">
                    <a:solidFill>
                      <a:srgbClr val="BC5EBE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anose="02070309020205020404" pitchFamily="49" charset="0"/>
                    <a:ea typeface="宋体" panose="02010600030101010101" pitchFamily="2" charset="-122"/>
                  </a:rPr>
                  <a:t>W</a:t>
                </a:r>
              </a:p>
            </p:txBody>
          </p:sp>
          <p:sp>
            <p:nvSpPr>
              <p:cNvPr id="192575" name="Rectangle 63"/>
              <p:cNvSpPr>
                <a:spLocks noChangeArrowheads="1"/>
              </p:cNvSpPr>
              <p:nvPr/>
            </p:nvSpPr>
            <p:spPr bwMode="auto">
              <a:xfrm>
                <a:off x="5136" y="1344"/>
                <a:ext cx="192" cy="192"/>
              </a:xfrm>
              <a:prstGeom prst="rect">
                <a:avLst/>
              </a:prstGeom>
              <a:noFill/>
              <a:ln w="12700" cap="sq">
                <a:solidFill>
                  <a:srgbClr val="990099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kumimoji="1" lang="en-US" altLang="zh-CN" sz="2000">
                    <a:solidFill>
                      <a:srgbClr val="BC5EBE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anose="02070309020205020404" pitchFamily="49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192576" name="Rectangle 64"/>
              <p:cNvSpPr>
                <a:spLocks noChangeArrowheads="1"/>
              </p:cNvSpPr>
              <p:nvPr/>
            </p:nvSpPr>
            <p:spPr bwMode="auto">
              <a:xfrm>
                <a:off x="5328" y="1344"/>
                <a:ext cx="193" cy="192"/>
              </a:xfrm>
              <a:prstGeom prst="rect">
                <a:avLst/>
              </a:prstGeom>
              <a:noFill/>
              <a:ln w="12700" cap="sq">
                <a:solidFill>
                  <a:srgbClr val="990099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kumimoji="1" lang="en-US" altLang="zh-CN" sz="2000">
                    <a:solidFill>
                      <a:srgbClr val="BC5EBE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anose="02070309020205020404" pitchFamily="49" charset="0"/>
                    <a:ea typeface="宋体" panose="02010600030101010101" pitchFamily="2" charset="-122"/>
                  </a:rPr>
                  <a:t>Y</a:t>
                </a:r>
              </a:p>
            </p:txBody>
          </p:sp>
          <p:sp>
            <p:nvSpPr>
              <p:cNvPr id="192577" name="Rectangle 65"/>
              <p:cNvSpPr>
                <a:spLocks noChangeArrowheads="1"/>
              </p:cNvSpPr>
              <p:nvPr/>
            </p:nvSpPr>
            <p:spPr bwMode="auto">
              <a:xfrm>
                <a:off x="5521" y="1344"/>
                <a:ext cx="192" cy="192"/>
              </a:xfrm>
              <a:prstGeom prst="rect">
                <a:avLst/>
              </a:prstGeom>
              <a:noFill/>
              <a:ln w="12700" cap="sq">
                <a:solidFill>
                  <a:srgbClr val="990099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kumimoji="1" lang="en-US" altLang="zh-CN" sz="2000">
                    <a:solidFill>
                      <a:srgbClr val="BC5EBE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anose="02070309020205020404" pitchFamily="49" charset="0"/>
                    <a:ea typeface="宋体" panose="02010600030101010101" pitchFamily="2" charset="-122"/>
                  </a:rPr>
                  <a:t>Z</a:t>
                </a:r>
              </a:p>
            </p:txBody>
          </p:sp>
        </p:grpSp>
      </p:grpSp>
      <p:sp>
        <p:nvSpPr>
          <p:cNvPr id="192578" name="Text Box 66"/>
          <p:cNvSpPr txBox="1">
            <a:spLocks noChangeArrowheads="1"/>
          </p:cNvSpPr>
          <p:nvPr/>
        </p:nvSpPr>
        <p:spPr bwMode="auto">
          <a:xfrm>
            <a:off x="3213100" y="5080000"/>
            <a:ext cx="3879850" cy="376238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charset="-122"/>
              </a:rPr>
              <a:t>YOU MUST ATTACK AT MIDNIGHT</a:t>
            </a:r>
          </a:p>
        </p:txBody>
      </p:sp>
      <p:sp>
        <p:nvSpPr>
          <p:cNvPr id="192579" name="Rectangle 67"/>
          <p:cNvSpPr>
            <a:spLocks noChangeArrowheads="1"/>
          </p:cNvSpPr>
          <p:nvPr/>
        </p:nvSpPr>
        <p:spPr bwMode="auto">
          <a:xfrm>
            <a:off x="1116013" y="5087938"/>
            <a:ext cx="1825625" cy="341312"/>
          </a:xfrm>
          <a:prstGeom prst="rect">
            <a:avLst/>
          </a:prstGeom>
          <a:gradFill rotWithShape="0">
            <a:gsLst>
              <a:gs pos="0">
                <a:srgbClr val="9999FF">
                  <a:gamma/>
                  <a:shade val="46275"/>
                  <a:invGamma/>
                </a:srgbClr>
              </a:gs>
              <a:gs pos="50000">
                <a:srgbClr val="9999FF"/>
              </a:gs>
              <a:gs pos="100000">
                <a:srgbClr val="9999FF">
                  <a:gamma/>
                  <a:shade val="46275"/>
                  <a:invGamma/>
                </a:srgbClr>
              </a:gs>
            </a:gsLst>
            <a:lin ang="5400000" scaled="1"/>
          </a:gra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Caesar’s </a:t>
            </a:r>
            <a:r>
              <a:rPr kumimoji="1" lang="en-US" altLang="zh-CN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Order</a:t>
            </a:r>
          </a:p>
        </p:txBody>
      </p:sp>
      <p:sp>
        <p:nvSpPr>
          <p:cNvPr id="192580" name="Rectangle 68"/>
          <p:cNvSpPr>
            <a:spLocks noChangeArrowheads="1"/>
          </p:cNvSpPr>
          <p:nvPr/>
        </p:nvSpPr>
        <p:spPr bwMode="auto">
          <a:xfrm>
            <a:off x="1116013" y="5680075"/>
            <a:ext cx="1825625" cy="287338"/>
          </a:xfrm>
          <a:prstGeom prst="rect">
            <a:avLst/>
          </a:prstGeom>
          <a:gradFill rotWithShape="0">
            <a:gsLst>
              <a:gs pos="0">
                <a:srgbClr val="BC5EBE">
                  <a:gamma/>
                  <a:shade val="46275"/>
                  <a:invGamma/>
                </a:srgbClr>
              </a:gs>
              <a:gs pos="50000">
                <a:srgbClr val="BC5EBE"/>
              </a:gs>
              <a:gs pos="100000">
                <a:srgbClr val="BC5EBE">
                  <a:gamma/>
                  <a:shade val="46275"/>
                  <a:invGamma/>
                </a:srgbClr>
              </a:gs>
            </a:gsLst>
            <a:lin ang="5400000" scaled="1"/>
          </a:gra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Cipher-Text </a:t>
            </a:r>
          </a:p>
        </p:txBody>
      </p:sp>
      <p:sp>
        <p:nvSpPr>
          <p:cNvPr id="192581" name="Text Box 69"/>
          <p:cNvSpPr txBox="1">
            <a:spLocks noChangeArrowheads="1"/>
          </p:cNvSpPr>
          <p:nvPr/>
        </p:nvSpPr>
        <p:spPr bwMode="auto">
          <a:xfrm>
            <a:off x="3213100" y="5645150"/>
            <a:ext cx="3879850" cy="376238"/>
          </a:xfrm>
          <a:prstGeom prst="rect">
            <a:avLst/>
          </a:prstGeom>
          <a:noFill/>
          <a:ln w="9525">
            <a:solidFill>
              <a:srgbClr val="990099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>
                <a:solidFill>
                  <a:srgbClr val="BC5EB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charset="-122"/>
              </a:rPr>
              <a:t>BRX PXVW DWWDFN DW PLGQLJKW</a:t>
            </a:r>
          </a:p>
        </p:txBody>
      </p:sp>
    </p:spTree>
  </p:cSld>
  <p:clrMapOvr>
    <a:masterClrMapping/>
  </p:clrMapOvr>
  <p:transition spd="slow">
    <p:wipe/>
    <p:sndAc>
      <p:stSnd>
        <p:snd r:embed="rId3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2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2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9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2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2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9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1925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9" grpId="0" build="p"/>
      <p:bldP spid="192578" grpId="0" animBg="1"/>
      <p:bldP spid="192578" grpId="1" animBg="1"/>
      <p:bldP spid="192579" grpId="0" animBg="1" autoUpdateAnimBg="0"/>
      <p:bldP spid="192580" grpId="0" animBg="1" autoUpdateAnimBg="0"/>
      <p:bldP spid="19258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C28B35F-63F5-4F16-8C6F-DBD987C9DB7F}" type="slidenum">
              <a:rPr lang="en-US" altLang="zh-CN" b="0">
                <a:solidFill>
                  <a:srgbClr val="FFFFFF"/>
                </a:solidFill>
              </a:rPr>
              <a:pPr eaLnBrk="1" hangingPunct="1"/>
              <a:t>15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E3948B72-3096-47D3-BAEF-BBCC15401FDC}" type="datetime1">
              <a:rPr lang="zh-CN" altLang="en-US"/>
              <a:pPr>
                <a:defRPr/>
              </a:pPr>
              <a:t>2018/9/4</a:t>
            </a:fld>
            <a:endParaRPr lang="en-US" altLang="zh-CN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40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/>
              <a:t>Lecture 2: Overview of Cryptography</a:t>
            </a:r>
          </a:p>
        </p:txBody>
      </p:sp>
      <p:sp>
        <p:nvSpPr>
          <p:cNvPr id="13320" name="Text Box 5"/>
          <p:cNvSpPr txBox="1">
            <a:spLocks noChangeArrowheads="1"/>
          </p:cNvSpPr>
          <p:nvPr/>
        </p:nvSpPr>
        <p:spPr bwMode="auto">
          <a:xfrm>
            <a:off x="273050" y="1052513"/>
            <a:ext cx="3867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1. WWW Cryptography</a:t>
            </a:r>
          </a:p>
        </p:txBody>
      </p:sp>
      <p:sp>
        <p:nvSpPr>
          <p:cNvPr id="193542" name="Text Box 6"/>
          <p:cNvSpPr txBox="1">
            <a:spLocks noChangeArrowheads="1"/>
          </p:cNvSpPr>
          <p:nvPr/>
        </p:nvSpPr>
        <p:spPr bwMode="auto">
          <a:xfrm>
            <a:off x="4714875" y="1052513"/>
            <a:ext cx="38893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</a:t>
            </a:r>
            <a:r>
              <a:rPr lang="en-US" alt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. Classic Cryptography</a:t>
            </a:r>
          </a:p>
        </p:txBody>
      </p:sp>
      <p:sp>
        <p:nvSpPr>
          <p:cNvPr id="193543" name="Rectangle 7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96300" cy="4537075"/>
          </a:xfrm>
          <a:noFill/>
        </p:spPr>
        <p:txBody>
          <a:bodyPr/>
          <a:lstStyle/>
          <a:p>
            <a:pPr eaLnBrk="1" hangingPunct="1"/>
            <a:r>
              <a:rPr lang="en-US" altLang="zh-CN" sz="2000" b="1" dirty="0" smtClean="0">
                <a:solidFill>
                  <a:schemeClr val="accent1"/>
                </a:solidFill>
              </a:rPr>
              <a:t>truth of the two </a:t>
            </a:r>
            <a:r>
              <a:rPr lang="en-US" altLang="zh-CN" sz="2000" b="1" dirty="0" smtClean="0">
                <a:solidFill>
                  <a:srgbClr val="0033CC"/>
                </a:solidFill>
              </a:rPr>
              <a:t>most classic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 cipher</a:t>
            </a:r>
          </a:p>
        </p:txBody>
      </p:sp>
      <p:pic>
        <p:nvPicPr>
          <p:cNvPr id="193544" name="Picture 8" descr="spartan-40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152650"/>
            <a:ext cx="936625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54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088" y="2276475"/>
            <a:ext cx="25304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546" name="Picture 10" descr="caesar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060575"/>
            <a:ext cx="801688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547" name="Picture 11" descr="Caesar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276475"/>
            <a:ext cx="20161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548" name="Rectangle 12"/>
          <p:cNvSpPr>
            <a:spLocks noChangeArrowheads="1"/>
          </p:cNvSpPr>
          <p:nvPr/>
        </p:nvSpPr>
        <p:spPr bwMode="auto">
          <a:xfrm>
            <a:off x="1116013" y="3879850"/>
            <a:ext cx="863600" cy="341313"/>
          </a:xfrm>
          <a:prstGeom prst="rect">
            <a:avLst/>
          </a:prstGeom>
          <a:gradFill rotWithShape="0">
            <a:gsLst>
              <a:gs pos="0">
                <a:srgbClr val="9999FF">
                  <a:gamma/>
                  <a:shade val="46275"/>
                  <a:invGamma/>
                </a:srgbClr>
              </a:gs>
              <a:gs pos="50000">
                <a:srgbClr val="9999FF"/>
              </a:gs>
              <a:gs pos="100000">
                <a:srgbClr val="9999FF">
                  <a:gamma/>
                  <a:shade val="46275"/>
                  <a:invGamma/>
                </a:srgbClr>
              </a:gs>
            </a:gsLst>
            <a:lin ang="5400000" scaled="1"/>
          </a:gra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Q1</a:t>
            </a:r>
            <a:endParaRPr kumimoji="1" lang="en-US" altLang="zh-CN" sz="1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193549" name="Text Box 13"/>
          <p:cNvSpPr txBox="1">
            <a:spLocks noChangeArrowheads="1"/>
          </p:cNvSpPr>
          <p:nvPr/>
        </p:nvSpPr>
        <p:spPr bwMode="auto">
          <a:xfrm>
            <a:off x="2195513" y="3860800"/>
            <a:ext cx="469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What are the </a:t>
            </a: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differences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 between them ? </a:t>
            </a:r>
          </a:p>
        </p:txBody>
      </p:sp>
      <p:sp>
        <p:nvSpPr>
          <p:cNvPr id="193551" name="Text Box 15"/>
          <p:cNvSpPr txBox="1">
            <a:spLocks noChangeArrowheads="1"/>
          </p:cNvSpPr>
          <p:nvPr/>
        </p:nvSpPr>
        <p:spPr bwMode="auto">
          <a:xfrm>
            <a:off x="1116013" y="4311650"/>
            <a:ext cx="3167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600" b="0" dirty="0">
                <a:solidFill>
                  <a:srgbClr val="990099"/>
                </a:solidFill>
              </a:rPr>
              <a:t>changes</a:t>
            </a:r>
            <a:r>
              <a:rPr lang="en-US" altLang="zh-CN" sz="1600" b="0" dirty="0"/>
              <a:t> </a:t>
            </a:r>
            <a:r>
              <a:rPr lang="en-US" altLang="zh-CN" sz="1600" b="0" dirty="0">
                <a:solidFill>
                  <a:srgbClr val="990099"/>
                </a:solidFill>
              </a:rPr>
              <a:t>location</a:t>
            </a:r>
            <a:r>
              <a:rPr lang="en-US" altLang="zh-CN" sz="1600" b="0" dirty="0"/>
              <a:t> of the symbols</a:t>
            </a:r>
          </a:p>
        </p:txBody>
      </p:sp>
      <p:sp>
        <p:nvSpPr>
          <p:cNvPr id="193552" name="Text Box 16"/>
          <p:cNvSpPr txBox="1">
            <a:spLocks noChangeArrowheads="1"/>
          </p:cNvSpPr>
          <p:nvPr/>
        </p:nvSpPr>
        <p:spPr bwMode="auto">
          <a:xfrm>
            <a:off x="4716463" y="4316413"/>
            <a:ext cx="352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600" b="0">
                <a:solidFill>
                  <a:srgbClr val="990099"/>
                </a:solidFill>
              </a:rPr>
              <a:t>replaces</a:t>
            </a:r>
            <a:r>
              <a:rPr lang="en-US" altLang="zh-CN" sz="1600" b="0">
                <a:solidFill>
                  <a:schemeClr val="accent2"/>
                </a:solidFill>
              </a:rPr>
              <a:t> one symbol with another</a:t>
            </a:r>
          </a:p>
        </p:txBody>
      </p:sp>
      <p:sp>
        <p:nvSpPr>
          <p:cNvPr id="193555" name="Rectangle 19"/>
          <p:cNvSpPr>
            <a:spLocks noChangeArrowheads="1"/>
          </p:cNvSpPr>
          <p:nvPr/>
        </p:nvSpPr>
        <p:spPr bwMode="auto">
          <a:xfrm>
            <a:off x="2051050" y="3429000"/>
            <a:ext cx="28691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b="0" dirty="0" smtClean="0">
                <a:solidFill>
                  <a:srgbClr val="0033CC"/>
                </a:solidFill>
              </a:rPr>
              <a:t>Transposition(</a:t>
            </a:r>
            <a:r>
              <a:rPr lang="zh-CN" altLang="en-US" b="0" dirty="0" smtClean="0">
                <a:solidFill>
                  <a:srgbClr val="0033CC"/>
                </a:solidFill>
              </a:rPr>
              <a:t>置换</a:t>
            </a:r>
            <a:r>
              <a:rPr lang="en-US" altLang="zh-CN" b="0" dirty="0" smtClean="0">
                <a:solidFill>
                  <a:srgbClr val="0033CC"/>
                </a:solidFill>
              </a:rPr>
              <a:t>)</a:t>
            </a:r>
            <a:r>
              <a:rPr lang="en-US" altLang="zh-CN" b="0" dirty="0" smtClean="0"/>
              <a:t> </a:t>
            </a:r>
            <a:r>
              <a:rPr lang="en-US" altLang="zh-CN" b="0" dirty="0"/>
              <a:t>cipher</a:t>
            </a:r>
            <a:endParaRPr lang="zh-CN" altLang="en-US" b="0" dirty="0"/>
          </a:p>
        </p:txBody>
      </p:sp>
      <p:sp>
        <p:nvSpPr>
          <p:cNvPr id="193556" name="Rectangle 20"/>
          <p:cNvSpPr>
            <a:spLocks noChangeArrowheads="1"/>
          </p:cNvSpPr>
          <p:nvPr/>
        </p:nvSpPr>
        <p:spPr bwMode="auto">
          <a:xfrm>
            <a:off x="5148263" y="3435350"/>
            <a:ext cx="269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b="0" dirty="0" smtClean="0">
                <a:solidFill>
                  <a:srgbClr val="008000"/>
                </a:solidFill>
              </a:rPr>
              <a:t>Substitution(</a:t>
            </a:r>
            <a:r>
              <a:rPr lang="zh-CN" altLang="en-US" b="0" dirty="0" smtClean="0">
                <a:solidFill>
                  <a:srgbClr val="008000"/>
                </a:solidFill>
              </a:rPr>
              <a:t>替换</a:t>
            </a:r>
            <a:r>
              <a:rPr lang="en-US" altLang="zh-CN" b="0" dirty="0" smtClean="0">
                <a:solidFill>
                  <a:srgbClr val="008000"/>
                </a:solidFill>
              </a:rPr>
              <a:t>)</a:t>
            </a:r>
            <a:r>
              <a:rPr lang="en-US" altLang="zh-CN" b="0" dirty="0" smtClean="0"/>
              <a:t> </a:t>
            </a:r>
            <a:r>
              <a:rPr lang="en-US" altLang="zh-CN" b="0" dirty="0"/>
              <a:t>cipher</a:t>
            </a:r>
            <a:endParaRPr lang="zh-CN" altLang="en-US" b="0" dirty="0"/>
          </a:p>
        </p:txBody>
      </p:sp>
    </p:spTree>
  </p:cSld>
  <p:clrMapOvr>
    <a:masterClrMapping/>
  </p:clrMapOvr>
  <p:transition spd="slow">
    <p:wipe/>
    <p:sndAc>
      <p:stSnd>
        <p:snd r:embed="rId3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3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3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3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3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3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3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3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3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3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3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3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3" grpId="0" build="p"/>
      <p:bldP spid="193548" grpId="0" animBg="1" autoUpdateAnimBg="0"/>
      <p:bldP spid="193549" grpId="0"/>
      <p:bldP spid="193551" grpId="0"/>
      <p:bldP spid="193552" grpId="0"/>
      <p:bldP spid="193555" grpId="0"/>
      <p:bldP spid="1935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29CEFA2-28AC-41AB-9944-D58C6A8B31F4}" type="slidenum">
              <a:rPr lang="en-US" altLang="zh-CN" b="0">
                <a:solidFill>
                  <a:srgbClr val="FFFFFF"/>
                </a:solidFill>
              </a:rPr>
              <a:pPr eaLnBrk="1" hangingPunct="1"/>
              <a:t>16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1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1F545B1C-A049-408E-950B-53B1F3941057}" type="datetime1">
              <a:rPr lang="zh-CN" altLang="en-US"/>
              <a:pPr>
                <a:defRPr/>
              </a:pPr>
              <a:t>2018/9/4</a:t>
            </a:fld>
            <a:endParaRPr lang="en-US" altLang="zh-CN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5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28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/>
              <a:t>Lecture 2: Overview of Cryptography</a:t>
            </a:r>
          </a:p>
        </p:txBody>
      </p:sp>
      <p:sp>
        <p:nvSpPr>
          <p:cNvPr id="14344" name="Text Box 5"/>
          <p:cNvSpPr txBox="1">
            <a:spLocks noChangeArrowheads="1"/>
          </p:cNvSpPr>
          <p:nvPr/>
        </p:nvSpPr>
        <p:spPr bwMode="auto">
          <a:xfrm>
            <a:off x="273050" y="1052513"/>
            <a:ext cx="3867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1. WWW Cryptography</a:t>
            </a:r>
          </a:p>
        </p:txBody>
      </p:sp>
      <p:sp>
        <p:nvSpPr>
          <p:cNvPr id="205830" name="Text Box 6"/>
          <p:cNvSpPr txBox="1">
            <a:spLocks noChangeArrowheads="1"/>
          </p:cNvSpPr>
          <p:nvPr/>
        </p:nvSpPr>
        <p:spPr bwMode="auto">
          <a:xfrm>
            <a:off x="4714875" y="1052513"/>
            <a:ext cx="38893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</a:t>
            </a:r>
            <a:r>
              <a:rPr lang="en-US" alt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. Classic Cryptography</a:t>
            </a:r>
          </a:p>
        </p:txBody>
      </p:sp>
      <p:sp>
        <p:nvSpPr>
          <p:cNvPr id="14346" name="Rectangle 7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96300" cy="4537075"/>
          </a:xfrm>
          <a:noFill/>
        </p:spPr>
        <p:txBody>
          <a:bodyPr/>
          <a:lstStyle/>
          <a:p>
            <a:pPr eaLnBrk="1" hangingPunct="1"/>
            <a:r>
              <a:rPr lang="en-US" altLang="zh-CN" sz="2000" b="1" smtClean="0">
                <a:solidFill>
                  <a:schemeClr val="accent1"/>
                </a:solidFill>
              </a:rPr>
              <a:t>truth of the two </a:t>
            </a:r>
            <a:r>
              <a:rPr lang="en-US" altLang="zh-CN" sz="2000" b="1" smtClean="0">
                <a:solidFill>
                  <a:srgbClr val="0033CC"/>
                </a:solidFill>
              </a:rPr>
              <a:t>most classic</a:t>
            </a:r>
            <a:r>
              <a:rPr lang="en-US" altLang="zh-CN" sz="2000" b="1" smtClean="0">
                <a:solidFill>
                  <a:schemeClr val="accent1"/>
                </a:solidFill>
              </a:rPr>
              <a:t> cipher</a:t>
            </a:r>
          </a:p>
        </p:txBody>
      </p:sp>
      <p:pic>
        <p:nvPicPr>
          <p:cNvPr id="14347" name="Picture 8" descr="spartan-40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152650"/>
            <a:ext cx="936625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8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088" y="2276475"/>
            <a:ext cx="25304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Picture 10" descr="caesar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060575"/>
            <a:ext cx="801688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0" name="Picture 11" descr="Caesar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276475"/>
            <a:ext cx="20161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36" name="Rectangle 12"/>
          <p:cNvSpPr>
            <a:spLocks noChangeArrowheads="1"/>
          </p:cNvSpPr>
          <p:nvPr/>
        </p:nvSpPr>
        <p:spPr bwMode="auto">
          <a:xfrm>
            <a:off x="1116013" y="3879850"/>
            <a:ext cx="863600" cy="341313"/>
          </a:xfrm>
          <a:prstGeom prst="rect">
            <a:avLst/>
          </a:prstGeom>
          <a:gradFill rotWithShape="0">
            <a:gsLst>
              <a:gs pos="0">
                <a:srgbClr val="9999FF">
                  <a:gamma/>
                  <a:shade val="46275"/>
                  <a:invGamma/>
                </a:srgbClr>
              </a:gs>
              <a:gs pos="50000">
                <a:srgbClr val="9999FF"/>
              </a:gs>
              <a:gs pos="100000">
                <a:srgbClr val="9999FF">
                  <a:gamma/>
                  <a:shade val="46275"/>
                  <a:invGamma/>
                </a:srgbClr>
              </a:gs>
            </a:gsLst>
            <a:lin ang="5400000" scaled="1"/>
          </a:gra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Q1</a:t>
            </a:r>
            <a:endParaRPr kumimoji="1" lang="en-US" altLang="zh-CN" sz="1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205837" name="Text Box 13"/>
          <p:cNvSpPr txBox="1">
            <a:spLocks noChangeArrowheads="1"/>
          </p:cNvSpPr>
          <p:nvPr/>
        </p:nvSpPr>
        <p:spPr bwMode="auto">
          <a:xfrm>
            <a:off x="2195513" y="3860800"/>
            <a:ext cx="469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What are the </a:t>
            </a: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differences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 between them ? 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2114550" y="3429000"/>
            <a:ext cx="28691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b="0" dirty="0" smtClean="0">
                <a:solidFill>
                  <a:srgbClr val="0033CC"/>
                </a:solidFill>
              </a:rPr>
              <a:t>Transposition(</a:t>
            </a:r>
            <a:r>
              <a:rPr lang="zh-CN" altLang="en-US" b="0" dirty="0" smtClean="0">
                <a:solidFill>
                  <a:srgbClr val="0033CC"/>
                </a:solidFill>
              </a:rPr>
              <a:t>置换</a:t>
            </a:r>
            <a:r>
              <a:rPr lang="en-US" altLang="zh-CN" b="0" dirty="0" smtClean="0">
                <a:solidFill>
                  <a:srgbClr val="0033CC"/>
                </a:solidFill>
              </a:rPr>
              <a:t>)</a:t>
            </a:r>
            <a:r>
              <a:rPr lang="en-US" altLang="zh-CN" b="0" dirty="0" smtClean="0"/>
              <a:t> </a:t>
            </a:r>
            <a:r>
              <a:rPr lang="en-US" altLang="zh-CN" b="0" dirty="0"/>
              <a:t>cipher</a:t>
            </a:r>
            <a:endParaRPr lang="zh-CN" altLang="en-US" b="0" dirty="0"/>
          </a:p>
        </p:txBody>
      </p:sp>
      <p:sp>
        <p:nvSpPr>
          <p:cNvPr id="14354" name="Rectangle 17"/>
          <p:cNvSpPr>
            <a:spLocks noChangeArrowheads="1"/>
          </p:cNvSpPr>
          <p:nvPr/>
        </p:nvSpPr>
        <p:spPr bwMode="auto">
          <a:xfrm>
            <a:off x="5148263" y="3435350"/>
            <a:ext cx="269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b="0" dirty="0" smtClean="0">
                <a:solidFill>
                  <a:srgbClr val="008000"/>
                </a:solidFill>
              </a:rPr>
              <a:t>Substitution(</a:t>
            </a:r>
            <a:r>
              <a:rPr lang="zh-CN" altLang="en-US" b="0" dirty="0" smtClean="0">
                <a:solidFill>
                  <a:srgbClr val="008000"/>
                </a:solidFill>
              </a:rPr>
              <a:t>替换</a:t>
            </a:r>
            <a:r>
              <a:rPr lang="en-US" altLang="zh-CN" b="0" dirty="0" smtClean="0">
                <a:solidFill>
                  <a:srgbClr val="008000"/>
                </a:solidFill>
              </a:rPr>
              <a:t>)</a:t>
            </a:r>
            <a:r>
              <a:rPr lang="en-US" altLang="zh-CN" b="0" dirty="0" smtClean="0"/>
              <a:t> </a:t>
            </a:r>
            <a:r>
              <a:rPr lang="en-US" altLang="zh-CN" b="0" dirty="0"/>
              <a:t>cipher</a:t>
            </a:r>
            <a:endParaRPr lang="zh-CN" altLang="en-US" b="0" dirty="0"/>
          </a:p>
        </p:txBody>
      </p:sp>
      <p:sp>
        <p:nvSpPr>
          <p:cNvPr id="205842" name="Rectangle 18"/>
          <p:cNvSpPr>
            <a:spLocks noChangeArrowheads="1"/>
          </p:cNvSpPr>
          <p:nvPr/>
        </p:nvSpPr>
        <p:spPr bwMode="auto">
          <a:xfrm>
            <a:off x="1116013" y="4305300"/>
            <a:ext cx="863600" cy="341313"/>
          </a:xfrm>
          <a:prstGeom prst="rect">
            <a:avLst/>
          </a:prstGeom>
          <a:gradFill rotWithShape="0">
            <a:gsLst>
              <a:gs pos="0">
                <a:srgbClr val="9999FF">
                  <a:gamma/>
                  <a:shade val="46275"/>
                  <a:invGamma/>
                </a:srgbClr>
              </a:gs>
              <a:gs pos="50000">
                <a:srgbClr val="9999FF"/>
              </a:gs>
              <a:gs pos="100000">
                <a:srgbClr val="9999FF">
                  <a:gamma/>
                  <a:shade val="46275"/>
                  <a:invGamma/>
                </a:srgbClr>
              </a:gs>
            </a:gsLst>
            <a:lin ang="5400000" scaled="1"/>
          </a:gra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Q2</a:t>
            </a:r>
            <a:endParaRPr kumimoji="1" lang="en-US" altLang="zh-CN" sz="1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205843" name="Text Box 19"/>
          <p:cNvSpPr txBox="1">
            <a:spLocks noChangeArrowheads="1"/>
          </p:cNvSpPr>
          <p:nvPr/>
        </p:nvSpPr>
        <p:spPr bwMode="auto">
          <a:xfrm>
            <a:off x="2195513" y="4286250"/>
            <a:ext cx="5937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What are the </a:t>
            </a: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secret keys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 of them ? (how to set keys)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 </a:t>
            </a:r>
          </a:p>
        </p:txBody>
      </p:sp>
      <p:sp>
        <p:nvSpPr>
          <p:cNvPr id="205844" name="Rectangle 20"/>
          <p:cNvSpPr>
            <a:spLocks noChangeArrowheads="1"/>
          </p:cNvSpPr>
          <p:nvPr/>
        </p:nvSpPr>
        <p:spPr bwMode="auto">
          <a:xfrm>
            <a:off x="2268538" y="4724400"/>
            <a:ext cx="2051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0033CC"/>
                </a:solidFill>
                <a:ea typeface="黑体" panose="02010609060101010101" pitchFamily="49" charset="-122"/>
              </a:rPr>
              <a:t>棱柱侧面的数量</a:t>
            </a:r>
            <a:r>
              <a:rPr lang="en-US" altLang="zh-CN" b="0">
                <a:solidFill>
                  <a:srgbClr val="0033CC"/>
                </a:solidFill>
                <a:ea typeface="黑体" panose="02010609060101010101" pitchFamily="49" charset="-122"/>
              </a:rPr>
              <a:t>{x}</a:t>
            </a:r>
            <a:endParaRPr lang="en-US" altLang="zh-CN" b="0">
              <a:ea typeface="黑体" panose="02010609060101010101" pitchFamily="49" charset="-122"/>
            </a:endParaRPr>
          </a:p>
        </p:txBody>
      </p:sp>
      <p:sp>
        <p:nvSpPr>
          <p:cNvPr id="205845" name="Rectangle 21"/>
          <p:cNvSpPr>
            <a:spLocks noChangeArrowheads="1"/>
          </p:cNvSpPr>
          <p:nvPr/>
        </p:nvSpPr>
        <p:spPr bwMode="auto">
          <a:xfrm>
            <a:off x="5292725" y="47244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008000"/>
                </a:solidFill>
                <a:ea typeface="黑体" panose="02010609060101010101" pitchFamily="49" charset="-122"/>
              </a:rPr>
              <a:t>移位的长度 </a:t>
            </a:r>
            <a:r>
              <a:rPr lang="en-US" altLang="zh-CN" b="0">
                <a:solidFill>
                  <a:srgbClr val="008000"/>
                </a:solidFill>
                <a:ea typeface="黑体" panose="02010609060101010101" pitchFamily="49" charset="-122"/>
              </a:rPr>
              <a:t>{s}</a:t>
            </a:r>
          </a:p>
        </p:txBody>
      </p:sp>
    </p:spTree>
  </p:cSld>
  <p:clrMapOvr>
    <a:masterClrMapping/>
  </p:clrMapOvr>
  <p:transition advTm="6900"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5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2" grpId="0" animBg="1"/>
      <p:bldP spid="205843" grpId="0"/>
      <p:bldP spid="205844" grpId="0"/>
      <p:bldP spid="2058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8095F77-6D58-47F2-BB11-23BD705A0A05}" type="slidenum">
              <a:rPr lang="en-US" altLang="zh-CN" b="0">
                <a:solidFill>
                  <a:srgbClr val="FFFFFF"/>
                </a:solidFill>
              </a:rPr>
              <a:pPr eaLnBrk="1" hangingPunct="1"/>
              <a:t>17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3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ED46E498-D00F-497D-BB23-9CA8F715E908}" type="datetime1">
              <a:rPr lang="zh-CN" altLang="en-US"/>
              <a:pPr>
                <a:defRPr/>
              </a:pPr>
              <a:t>2018/9/4</a:t>
            </a:fld>
            <a:endParaRPr lang="en-US" altLang="zh-CN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1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2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52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/>
              <a:t>Lecture 2: Overview of Cryptography</a:t>
            </a:r>
          </a:p>
        </p:txBody>
      </p:sp>
      <p:sp>
        <p:nvSpPr>
          <p:cNvPr id="15368" name="Text Box 5"/>
          <p:cNvSpPr txBox="1">
            <a:spLocks noChangeArrowheads="1"/>
          </p:cNvSpPr>
          <p:nvPr/>
        </p:nvSpPr>
        <p:spPr bwMode="auto">
          <a:xfrm>
            <a:off x="273050" y="1052513"/>
            <a:ext cx="3867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1. WWW Cryptography</a:t>
            </a: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4714875" y="1052513"/>
            <a:ext cx="38893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</a:t>
            </a:r>
            <a:r>
              <a:rPr lang="en-US" alt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. Classic Cryptography</a:t>
            </a:r>
          </a:p>
        </p:txBody>
      </p:sp>
      <p:sp>
        <p:nvSpPr>
          <p:cNvPr id="15370" name="Rectangle 7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96300" cy="4537075"/>
          </a:xfrm>
          <a:noFill/>
        </p:spPr>
        <p:txBody>
          <a:bodyPr/>
          <a:lstStyle/>
          <a:p>
            <a:pPr eaLnBrk="1" hangingPunct="1"/>
            <a:r>
              <a:rPr lang="en-US" altLang="zh-CN" sz="2000" b="1" smtClean="0">
                <a:solidFill>
                  <a:schemeClr val="accent1"/>
                </a:solidFill>
              </a:rPr>
              <a:t>truth of the two </a:t>
            </a:r>
            <a:r>
              <a:rPr lang="en-US" altLang="zh-CN" sz="2000" b="1" smtClean="0">
                <a:solidFill>
                  <a:srgbClr val="0033CC"/>
                </a:solidFill>
              </a:rPr>
              <a:t>most classic</a:t>
            </a:r>
            <a:r>
              <a:rPr lang="en-US" altLang="zh-CN" sz="2000" b="1" smtClean="0">
                <a:solidFill>
                  <a:schemeClr val="accent1"/>
                </a:solidFill>
              </a:rPr>
              <a:t> cipher</a:t>
            </a:r>
          </a:p>
        </p:txBody>
      </p:sp>
      <p:pic>
        <p:nvPicPr>
          <p:cNvPr id="15371" name="Picture 8" descr="spartan-40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152650"/>
            <a:ext cx="936625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2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088" y="2276475"/>
            <a:ext cx="25304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3" name="Picture 10" descr="caesar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060575"/>
            <a:ext cx="801688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4" name="Picture 11" descr="Caesar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276475"/>
            <a:ext cx="20161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860" name="Rectangle 12"/>
          <p:cNvSpPr>
            <a:spLocks noChangeArrowheads="1"/>
          </p:cNvSpPr>
          <p:nvPr/>
        </p:nvSpPr>
        <p:spPr bwMode="auto">
          <a:xfrm>
            <a:off x="1116013" y="3879850"/>
            <a:ext cx="863600" cy="341313"/>
          </a:xfrm>
          <a:prstGeom prst="rect">
            <a:avLst/>
          </a:prstGeom>
          <a:gradFill rotWithShape="0">
            <a:gsLst>
              <a:gs pos="0">
                <a:srgbClr val="9999FF">
                  <a:gamma/>
                  <a:shade val="46275"/>
                  <a:invGamma/>
                </a:srgbClr>
              </a:gs>
              <a:gs pos="50000">
                <a:srgbClr val="9999FF"/>
              </a:gs>
              <a:gs pos="100000">
                <a:srgbClr val="9999FF">
                  <a:gamma/>
                  <a:shade val="46275"/>
                  <a:invGamma/>
                </a:srgbClr>
              </a:gs>
            </a:gsLst>
            <a:lin ang="5400000" scaled="1"/>
          </a:gra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Q1</a:t>
            </a:r>
            <a:endParaRPr kumimoji="1" lang="en-US" altLang="zh-CN" sz="1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206861" name="Text Box 13"/>
          <p:cNvSpPr txBox="1">
            <a:spLocks noChangeArrowheads="1"/>
          </p:cNvSpPr>
          <p:nvPr/>
        </p:nvSpPr>
        <p:spPr bwMode="auto">
          <a:xfrm>
            <a:off x="2195513" y="3860800"/>
            <a:ext cx="469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What are the </a:t>
            </a: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differences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 between them ? </a:t>
            </a:r>
          </a:p>
        </p:txBody>
      </p:sp>
      <p:sp>
        <p:nvSpPr>
          <p:cNvPr id="15377" name="Rectangle 14"/>
          <p:cNvSpPr>
            <a:spLocks noChangeArrowheads="1"/>
          </p:cNvSpPr>
          <p:nvPr/>
        </p:nvSpPr>
        <p:spPr bwMode="auto">
          <a:xfrm>
            <a:off x="2114550" y="3429000"/>
            <a:ext cx="28691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b="0" dirty="0" smtClean="0">
                <a:solidFill>
                  <a:srgbClr val="0033CC"/>
                </a:solidFill>
              </a:rPr>
              <a:t>Transposition(</a:t>
            </a:r>
            <a:r>
              <a:rPr lang="zh-CN" altLang="en-US" b="0" dirty="0" smtClean="0">
                <a:solidFill>
                  <a:srgbClr val="0033CC"/>
                </a:solidFill>
              </a:rPr>
              <a:t>置换</a:t>
            </a:r>
            <a:r>
              <a:rPr lang="en-US" altLang="zh-CN" b="0" dirty="0" smtClean="0">
                <a:solidFill>
                  <a:srgbClr val="0033CC"/>
                </a:solidFill>
              </a:rPr>
              <a:t>)</a:t>
            </a:r>
            <a:r>
              <a:rPr lang="en-US" altLang="zh-CN" b="0" dirty="0" smtClean="0"/>
              <a:t> </a:t>
            </a:r>
            <a:r>
              <a:rPr lang="en-US" altLang="zh-CN" b="0" dirty="0"/>
              <a:t>cipher</a:t>
            </a:r>
            <a:endParaRPr lang="zh-CN" altLang="en-US" b="0" dirty="0"/>
          </a:p>
        </p:txBody>
      </p:sp>
      <p:sp>
        <p:nvSpPr>
          <p:cNvPr id="15378" name="Rectangle 15"/>
          <p:cNvSpPr>
            <a:spLocks noChangeArrowheads="1"/>
          </p:cNvSpPr>
          <p:nvPr/>
        </p:nvSpPr>
        <p:spPr bwMode="auto">
          <a:xfrm>
            <a:off x="5148263" y="3435350"/>
            <a:ext cx="269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b="0" dirty="0" smtClean="0">
                <a:solidFill>
                  <a:srgbClr val="008000"/>
                </a:solidFill>
              </a:rPr>
              <a:t>Substitution(</a:t>
            </a:r>
            <a:r>
              <a:rPr lang="zh-CN" altLang="en-US" b="0" dirty="0" smtClean="0">
                <a:solidFill>
                  <a:srgbClr val="008000"/>
                </a:solidFill>
              </a:rPr>
              <a:t>替换</a:t>
            </a:r>
            <a:r>
              <a:rPr lang="en-US" altLang="zh-CN" b="0" dirty="0" smtClean="0">
                <a:solidFill>
                  <a:srgbClr val="008000"/>
                </a:solidFill>
              </a:rPr>
              <a:t>)</a:t>
            </a:r>
            <a:r>
              <a:rPr lang="en-US" altLang="zh-CN" b="0" dirty="0" smtClean="0"/>
              <a:t> </a:t>
            </a:r>
            <a:r>
              <a:rPr lang="en-US" altLang="zh-CN" b="0" dirty="0"/>
              <a:t>cipher</a:t>
            </a:r>
            <a:endParaRPr lang="zh-CN" altLang="en-US" b="0" dirty="0"/>
          </a:p>
        </p:txBody>
      </p:sp>
      <p:sp>
        <p:nvSpPr>
          <p:cNvPr id="206864" name="Rectangle 16"/>
          <p:cNvSpPr>
            <a:spLocks noChangeArrowheads="1"/>
          </p:cNvSpPr>
          <p:nvPr/>
        </p:nvSpPr>
        <p:spPr bwMode="auto">
          <a:xfrm>
            <a:off x="1116013" y="4305300"/>
            <a:ext cx="863600" cy="341313"/>
          </a:xfrm>
          <a:prstGeom prst="rect">
            <a:avLst/>
          </a:prstGeom>
          <a:gradFill rotWithShape="0">
            <a:gsLst>
              <a:gs pos="0">
                <a:srgbClr val="9999FF">
                  <a:gamma/>
                  <a:shade val="46275"/>
                  <a:invGamma/>
                </a:srgbClr>
              </a:gs>
              <a:gs pos="50000">
                <a:srgbClr val="9999FF"/>
              </a:gs>
              <a:gs pos="100000">
                <a:srgbClr val="9999FF">
                  <a:gamma/>
                  <a:shade val="46275"/>
                  <a:invGamma/>
                </a:srgbClr>
              </a:gs>
            </a:gsLst>
            <a:lin ang="5400000" scaled="1"/>
          </a:gra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Q2</a:t>
            </a:r>
            <a:endParaRPr kumimoji="1" lang="en-US" altLang="zh-CN" sz="1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206865" name="Text Box 17"/>
          <p:cNvSpPr txBox="1">
            <a:spLocks noChangeArrowheads="1"/>
          </p:cNvSpPr>
          <p:nvPr/>
        </p:nvSpPr>
        <p:spPr bwMode="auto">
          <a:xfrm>
            <a:off x="2195513" y="4286250"/>
            <a:ext cx="6076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What are the </a:t>
            </a: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secret keys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 of them ? (how to set keys?)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 </a:t>
            </a:r>
          </a:p>
        </p:txBody>
      </p:sp>
      <p:sp>
        <p:nvSpPr>
          <p:cNvPr id="206868" name="Rectangle 20"/>
          <p:cNvSpPr>
            <a:spLocks noChangeArrowheads="1"/>
          </p:cNvSpPr>
          <p:nvPr/>
        </p:nvSpPr>
        <p:spPr bwMode="auto">
          <a:xfrm>
            <a:off x="1116013" y="4749800"/>
            <a:ext cx="863600" cy="341313"/>
          </a:xfrm>
          <a:prstGeom prst="rect">
            <a:avLst/>
          </a:prstGeom>
          <a:gradFill rotWithShape="0">
            <a:gsLst>
              <a:gs pos="0">
                <a:srgbClr val="9999FF">
                  <a:gamma/>
                  <a:shade val="46275"/>
                  <a:invGamma/>
                </a:srgbClr>
              </a:gs>
              <a:gs pos="50000">
                <a:srgbClr val="9999FF"/>
              </a:gs>
              <a:gs pos="100000">
                <a:srgbClr val="9999FF">
                  <a:gamma/>
                  <a:shade val="46275"/>
                  <a:invGamma/>
                </a:srgbClr>
              </a:gs>
            </a:gsLst>
            <a:lin ang="5400000" scaled="1"/>
          </a:gra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Q3</a:t>
            </a:r>
            <a:endParaRPr kumimoji="1" lang="en-US" altLang="zh-CN" sz="1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206869" name="Text Box 21"/>
          <p:cNvSpPr txBox="1">
            <a:spLocks noChangeArrowheads="1"/>
          </p:cNvSpPr>
          <p:nvPr/>
        </p:nvSpPr>
        <p:spPr bwMode="auto">
          <a:xfrm>
            <a:off x="2195513" y="4730750"/>
            <a:ext cx="624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What are d/encryption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 </a:t>
            </a: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algorithms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? (how to transform?)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 </a:t>
            </a:r>
          </a:p>
        </p:txBody>
      </p:sp>
      <p:sp>
        <p:nvSpPr>
          <p:cNvPr id="206870" name="Rectangle 22"/>
          <p:cNvSpPr>
            <a:spLocks noChangeArrowheads="1"/>
          </p:cNvSpPr>
          <p:nvPr/>
        </p:nvSpPr>
        <p:spPr bwMode="auto">
          <a:xfrm>
            <a:off x="1979613" y="5222875"/>
            <a:ext cx="3097212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b="0">
                <a:solidFill>
                  <a:srgbClr val="0033CC"/>
                </a:solidFill>
                <a:ea typeface="黑体" panose="02010609060101010101" pitchFamily="49" charset="-122"/>
              </a:rPr>
              <a:t>明文一维数组</a:t>
            </a:r>
            <a:r>
              <a:rPr lang="en-US" altLang="zh-CN" b="0">
                <a:solidFill>
                  <a:srgbClr val="0033CC"/>
                </a:solidFill>
                <a:ea typeface="黑体" panose="02010609060101010101" pitchFamily="49" charset="-122"/>
              </a:rPr>
              <a:t>-&gt;</a:t>
            </a:r>
            <a:r>
              <a:rPr lang="zh-CN" altLang="en-US" b="0">
                <a:solidFill>
                  <a:srgbClr val="0033CC"/>
                </a:solidFill>
                <a:ea typeface="黑体" panose="02010609060101010101" pitchFamily="49" charset="-122"/>
              </a:rPr>
              <a:t>多维数组</a:t>
            </a:r>
            <a:r>
              <a:rPr lang="en-US" altLang="zh-CN" b="0">
                <a:solidFill>
                  <a:srgbClr val="0033CC"/>
                </a:solidFill>
                <a:ea typeface="黑体" panose="02010609060101010101" pitchFamily="49" charset="-122"/>
              </a:rPr>
              <a:t>-</a:t>
            </a:r>
            <a:r>
              <a:rPr lang="zh-CN" altLang="en-US" b="0">
                <a:solidFill>
                  <a:srgbClr val="0033CC"/>
                </a:solidFill>
                <a:ea typeface="黑体" panose="02010609060101010101" pitchFamily="49" charset="-122"/>
              </a:rPr>
              <a:t>行列变换</a:t>
            </a:r>
            <a:r>
              <a:rPr lang="en-US" altLang="zh-CN" b="0">
                <a:solidFill>
                  <a:srgbClr val="0033CC"/>
                </a:solidFill>
                <a:ea typeface="黑体" panose="02010609060101010101" pitchFamily="49" charset="-122"/>
              </a:rPr>
              <a:t>-&gt;</a:t>
            </a:r>
            <a:r>
              <a:rPr lang="zh-CN" altLang="en-US" b="0">
                <a:solidFill>
                  <a:srgbClr val="0033CC"/>
                </a:solidFill>
                <a:ea typeface="黑体" panose="02010609060101010101" pitchFamily="49" charset="-122"/>
              </a:rPr>
              <a:t>密文一维数组密文</a:t>
            </a:r>
            <a:endParaRPr lang="en-US" altLang="zh-CN" b="0">
              <a:solidFill>
                <a:srgbClr val="0033CC"/>
              </a:solidFill>
              <a:ea typeface="黑体" panose="02010609060101010101" pitchFamily="49" charset="-122"/>
            </a:endParaRPr>
          </a:p>
        </p:txBody>
      </p:sp>
      <p:sp>
        <p:nvSpPr>
          <p:cNvPr id="206871" name="Rectangle 23"/>
          <p:cNvSpPr>
            <a:spLocks noChangeArrowheads="1"/>
          </p:cNvSpPr>
          <p:nvPr/>
        </p:nvSpPr>
        <p:spPr bwMode="auto">
          <a:xfrm>
            <a:off x="5292725" y="5222875"/>
            <a:ext cx="2879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b="0" dirty="0">
                <a:solidFill>
                  <a:srgbClr val="008000"/>
                </a:solidFill>
                <a:ea typeface="黑体" panose="02010609060101010101" pitchFamily="49" charset="-122"/>
              </a:rPr>
              <a:t>字符编码后的加法运算</a:t>
            </a:r>
            <a:endParaRPr lang="en-US" altLang="zh-CN" b="0" dirty="0">
              <a:solidFill>
                <a:srgbClr val="008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advTm="6900"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6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6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6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6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68" grpId="0" animBg="1"/>
      <p:bldP spid="206869" grpId="0"/>
      <p:bldP spid="206870" grpId="0"/>
      <p:bldP spid="20687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7CC7A9C-3FA1-4664-9919-F1919FF77737}" type="slidenum">
              <a:rPr lang="en-US" altLang="zh-CN" b="0">
                <a:solidFill>
                  <a:srgbClr val="FFFFFF"/>
                </a:solidFill>
              </a:rPr>
              <a:pPr eaLnBrk="1" hangingPunct="1"/>
              <a:t>18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7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7334894-6F7F-45B8-9FFA-DEFAC634C085}" type="datetime1">
              <a:rPr lang="zh-CN" altLang="en-US"/>
              <a:pPr>
                <a:defRPr/>
              </a:pPr>
              <a:t>2018/9/4</a:t>
            </a:fld>
            <a:endParaRPr lang="en-US" altLang="zh-CN"/>
          </a:p>
        </p:txBody>
      </p:sp>
      <p:sp>
        <p:nvSpPr>
          <p:cNvPr id="118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9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0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4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/>
              <a:t>Lecture 2: Overview of Cryptography</a:t>
            </a:r>
          </a:p>
        </p:txBody>
      </p:sp>
      <p:sp>
        <p:nvSpPr>
          <p:cNvPr id="16392" name="Text Box 5"/>
          <p:cNvSpPr txBox="1">
            <a:spLocks noChangeArrowheads="1"/>
          </p:cNvSpPr>
          <p:nvPr/>
        </p:nvSpPr>
        <p:spPr bwMode="auto">
          <a:xfrm>
            <a:off x="273050" y="1052513"/>
            <a:ext cx="3867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1. WWW Cryptography</a:t>
            </a:r>
          </a:p>
        </p:txBody>
      </p:sp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4714875" y="1052513"/>
            <a:ext cx="38893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</a:t>
            </a:r>
            <a:r>
              <a:rPr lang="en-US" alt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. Classic Cryptography</a:t>
            </a:r>
          </a:p>
        </p:txBody>
      </p:sp>
      <p:sp>
        <p:nvSpPr>
          <p:cNvPr id="194567" name="Rectangle 7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96300" cy="4537075"/>
          </a:xfr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pPr eaLnBrk="1" hangingPunct="1"/>
            <a:r>
              <a:rPr lang="en-US" altLang="zh-CN" sz="2000" b="1" dirty="0" smtClean="0">
                <a:solidFill>
                  <a:schemeClr val="accent1"/>
                </a:solidFill>
              </a:rPr>
              <a:t>CAESAR CIPHER : </a:t>
            </a:r>
            <a:r>
              <a:rPr lang="en-US" altLang="zh-CN" sz="2000" b="1" dirty="0" smtClean="0">
                <a:solidFill>
                  <a:srgbClr val="0033CC"/>
                </a:solidFill>
              </a:rPr>
              <a:t>algorithm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0033CC"/>
                </a:solidFill>
              </a:rPr>
              <a:t>simplest mono-alphabetic cipher (</a:t>
            </a:r>
            <a:r>
              <a:rPr lang="zh-CN" altLang="en-US" sz="1800" b="1" dirty="0" smtClean="0">
                <a:solidFill>
                  <a:srgbClr val="0033CC"/>
                </a:solidFill>
              </a:rPr>
              <a:t>单码代换密码</a:t>
            </a:r>
            <a:r>
              <a:rPr lang="en-US" altLang="zh-CN" sz="1800" b="1" dirty="0" smtClean="0">
                <a:solidFill>
                  <a:srgbClr val="0033CC"/>
                </a:solidFill>
              </a:rPr>
              <a:t>)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0033CC"/>
                </a:solidFill>
              </a:rPr>
              <a:t>shift cipher, additive cipher </a:t>
            </a:r>
            <a:endParaRPr lang="zh-CN" altLang="en-US" sz="1800" b="1" dirty="0" smtClean="0">
              <a:solidFill>
                <a:srgbClr val="0033CC"/>
              </a:solidFill>
            </a:endParaRPr>
          </a:p>
        </p:txBody>
      </p:sp>
      <p:pic>
        <p:nvPicPr>
          <p:cNvPr id="16395" name="Picture 10" descr="caesa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1844675"/>
            <a:ext cx="801688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51"/>
          <p:cNvGrpSpPr>
            <a:grpSpLocks/>
          </p:cNvGrpSpPr>
          <p:nvPr/>
        </p:nvGrpSpPr>
        <p:grpSpPr bwMode="auto">
          <a:xfrm>
            <a:off x="560388" y="4222750"/>
            <a:ext cx="7683500" cy="1293813"/>
            <a:chOff x="385" y="3015"/>
            <a:chExt cx="4840" cy="815"/>
          </a:xfrm>
        </p:grpSpPr>
        <p:sp>
          <p:nvSpPr>
            <p:cNvPr id="194577" name="Rectangle 17"/>
            <p:cNvSpPr>
              <a:spLocks noChangeArrowheads="1"/>
            </p:cNvSpPr>
            <p:nvPr/>
          </p:nvSpPr>
          <p:spPr bwMode="auto">
            <a:xfrm>
              <a:off x="4967" y="3113"/>
              <a:ext cx="258" cy="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Bob</a:t>
              </a:r>
            </a:p>
          </p:txBody>
        </p:sp>
        <p:sp>
          <p:nvSpPr>
            <p:cNvPr id="194578" name="AutoShape 18"/>
            <p:cNvSpPr>
              <a:spLocks noChangeArrowheads="1"/>
            </p:cNvSpPr>
            <p:nvPr/>
          </p:nvSpPr>
          <p:spPr bwMode="auto">
            <a:xfrm>
              <a:off x="839" y="3261"/>
              <a:ext cx="1391" cy="388"/>
            </a:xfrm>
            <a:prstGeom prst="roundRect">
              <a:avLst>
                <a:gd name="adj" fmla="val 2833"/>
              </a:avLst>
            </a:prstGeom>
            <a:noFill/>
            <a:ln w="12700" algn="ctr">
              <a:solidFill>
                <a:srgbClr val="BC5EBE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indent="263525">
                <a:buFontTx/>
                <a:buChar char="•"/>
                <a:defRPr/>
              </a:pPr>
              <a:endParaRPr lang="zh-CN" altLang="en-US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endParaRPr>
            </a:p>
          </p:txBody>
        </p:sp>
        <p:pic>
          <p:nvPicPr>
            <p:cNvPr id="16483" name="Picture 15" descr="j043164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" y="3017"/>
              <a:ext cx="36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576" name="Rectangle 16"/>
            <p:cNvSpPr>
              <a:spLocks noChangeArrowheads="1"/>
            </p:cNvSpPr>
            <p:nvPr/>
          </p:nvSpPr>
          <p:spPr bwMode="auto">
            <a:xfrm>
              <a:off x="385" y="3113"/>
              <a:ext cx="295" cy="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Alice</a:t>
              </a:r>
            </a:p>
          </p:txBody>
        </p:sp>
        <p:sp>
          <p:nvSpPr>
            <p:cNvPr id="194579" name="AutoShape 19"/>
            <p:cNvSpPr>
              <a:spLocks noChangeArrowheads="1"/>
            </p:cNvSpPr>
            <p:nvPr/>
          </p:nvSpPr>
          <p:spPr bwMode="auto">
            <a:xfrm>
              <a:off x="3424" y="3261"/>
              <a:ext cx="1391" cy="388"/>
            </a:xfrm>
            <a:prstGeom prst="roundRect">
              <a:avLst>
                <a:gd name="adj" fmla="val 2833"/>
              </a:avLst>
            </a:prstGeom>
            <a:noFill/>
            <a:ln w="12700" algn="ctr">
              <a:solidFill>
                <a:srgbClr val="BC5EBE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indent="263525">
                <a:buFontTx/>
                <a:buChar char="•"/>
                <a:defRPr/>
              </a:pPr>
              <a:endParaRPr lang="zh-CN" altLang="en-US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endParaRPr>
            </a:p>
          </p:txBody>
        </p:sp>
        <p:pic>
          <p:nvPicPr>
            <p:cNvPr id="16486" name="Picture 14" descr="j043164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3015"/>
              <a:ext cx="368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87" name="AutoShape 20"/>
            <p:cNvSpPr>
              <a:spLocks noChangeArrowheads="1"/>
            </p:cNvSpPr>
            <p:nvPr/>
          </p:nvSpPr>
          <p:spPr bwMode="auto">
            <a:xfrm>
              <a:off x="1006" y="3385"/>
              <a:ext cx="1088" cy="155"/>
            </a:xfrm>
            <a:prstGeom prst="roundRect">
              <a:avLst>
                <a:gd name="adj" fmla="val 2833"/>
              </a:avLst>
            </a:prstGeom>
            <a:solidFill>
              <a:srgbClr val="BC5EBE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tIns="10800" bIns="10800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C=(P+</a:t>
              </a:r>
              <a:r>
                <a:rPr lang="en-US" altLang="zh-CN" sz="1600" i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k</a:t>
              </a:r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) mod 26</a:t>
              </a:r>
            </a:p>
          </p:txBody>
        </p:sp>
        <p:sp>
          <p:nvSpPr>
            <p:cNvPr id="16488" name="AutoShape 21"/>
            <p:cNvSpPr>
              <a:spLocks noChangeArrowheads="1"/>
            </p:cNvSpPr>
            <p:nvPr/>
          </p:nvSpPr>
          <p:spPr bwMode="auto">
            <a:xfrm>
              <a:off x="3539" y="3385"/>
              <a:ext cx="1088" cy="155"/>
            </a:xfrm>
            <a:prstGeom prst="roundRect">
              <a:avLst>
                <a:gd name="adj" fmla="val 2833"/>
              </a:avLst>
            </a:prstGeom>
            <a:solidFill>
              <a:srgbClr val="FFFF00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tIns="10800" bIns="10800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P=(C-</a:t>
              </a:r>
              <a:r>
                <a:rPr lang="en-US" altLang="zh-CN" sz="1600" i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k</a:t>
              </a:r>
              <a:r>
                <a:rPr lang="en-US" altLang="zh-CN" sz="160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) mod 26</a:t>
              </a:r>
            </a:p>
          </p:txBody>
        </p:sp>
        <p:sp>
          <p:nvSpPr>
            <p:cNvPr id="16489" name="Line 22"/>
            <p:cNvSpPr>
              <a:spLocks noChangeShapeType="1"/>
            </p:cNvSpPr>
            <p:nvPr/>
          </p:nvSpPr>
          <p:spPr bwMode="auto">
            <a:xfrm>
              <a:off x="1519" y="3566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0" name="Line 23"/>
            <p:cNvSpPr>
              <a:spLocks noChangeShapeType="1"/>
            </p:cNvSpPr>
            <p:nvPr/>
          </p:nvSpPr>
          <p:spPr bwMode="auto">
            <a:xfrm>
              <a:off x="1519" y="3793"/>
              <a:ext cx="25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1" name="Line 24"/>
            <p:cNvSpPr>
              <a:spLocks noChangeShapeType="1"/>
            </p:cNvSpPr>
            <p:nvPr/>
          </p:nvSpPr>
          <p:spPr bwMode="auto">
            <a:xfrm flipV="1">
              <a:off x="4059" y="3521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2" name="Line 25"/>
            <p:cNvSpPr>
              <a:spLocks noChangeShapeType="1"/>
            </p:cNvSpPr>
            <p:nvPr/>
          </p:nvSpPr>
          <p:spPr bwMode="auto">
            <a:xfrm>
              <a:off x="1519" y="311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6493" name="Picture 28" descr="key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2" y="3256"/>
              <a:ext cx="189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94" name="Picture 29" descr="key"/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" y="3249"/>
              <a:ext cx="190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95" name="Line 30"/>
            <p:cNvSpPr>
              <a:spLocks noChangeShapeType="1"/>
            </p:cNvSpPr>
            <p:nvPr/>
          </p:nvSpPr>
          <p:spPr bwMode="auto">
            <a:xfrm>
              <a:off x="4059" y="311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6" name="Line 32"/>
            <p:cNvSpPr>
              <a:spLocks noChangeShapeType="1"/>
            </p:cNvSpPr>
            <p:nvPr/>
          </p:nvSpPr>
          <p:spPr bwMode="auto">
            <a:xfrm flipH="1">
              <a:off x="4622" y="3475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7" name="Line 33"/>
            <p:cNvSpPr>
              <a:spLocks noChangeShapeType="1"/>
            </p:cNvSpPr>
            <p:nvPr/>
          </p:nvSpPr>
          <p:spPr bwMode="auto">
            <a:xfrm flipH="1">
              <a:off x="539" y="3475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594" name="Rectangle 34"/>
            <p:cNvSpPr>
              <a:spLocks noChangeArrowheads="1"/>
            </p:cNvSpPr>
            <p:nvPr/>
          </p:nvSpPr>
          <p:spPr bwMode="auto">
            <a:xfrm>
              <a:off x="2448" y="3636"/>
              <a:ext cx="704" cy="1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Ciphertext</a:t>
              </a:r>
            </a:p>
          </p:txBody>
        </p:sp>
        <p:sp>
          <p:nvSpPr>
            <p:cNvPr id="194595" name="Rectangle 35"/>
            <p:cNvSpPr>
              <a:spLocks noChangeArrowheads="1"/>
            </p:cNvSpPr>
            <p:nvPr/>
          </p:nvSpPr>
          <p:spPr bwMode="auto">
            <a:xfrm>
              <a:off x="930" y="3022"/>
              <a:ext cx="704" cy="1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Plaintext</a:t>
              </a:r>
            </a:p>
          </p:txBody>
        </p:sp>
        <p:sp>
          <p:nvSpPr>
            <p:cNvPr id="194596" name="Rectangle 36"/>
            <p:cNvSpPr>
              <a:spLocks noChangeArrowheads="1"/>
            </p:cNvSpPr>
            <p:nvPr/>
          </p:nvSpPr>
          <p:spPr bwMode="auto">
            <a:xfrm>
              <a:off x="4059" y="3022"/>
              <a:ext cx="704" cy="1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Plaintext</a:t>
              </a:r>
            </a:p>
          </p:txBody>
        </p:sp>
        <p:sp>
          <p:nvSpPr>
            <p:cNvPr id="194597" name="Rectangle 37"/>
            <p:cNvSpPr>
              <a:spLocks noChangeArrowheads="1"/>
            </p:cNvSpPr>
            <p:nvPr/>
          </p:nvSpPr>
          <p:spPr bwMode="auto">
            <a:xfrm>
              <a:off x="748" y="3702"/>
              <a:ext cx="704" cy="1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Encryption</a:t>
              </a:r>
            </a:p>
          </p:txBody>
        </p:sp>
        <p:sp>
          <p:nvSpPr>
            <p:cNvPr id="194598" name="Rectangle 38"/>
            <p:cNvSpPr>
              <a:spLocks noChangeArrowheads="1"/>
            </p:cNvSpPr>
            <p:nvPr/>
          </p:nvSpPr>
          <p:spPr bwMode="auto">
            <a:xfrm>
              <a:off x="4150" y="3702"/>
              <a:ext cx="704" cy="1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decryption</a:t>
              </a:r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539750" y="3141663"/>
            <a:ext cx="8089900" cy="261937"/>
            <a:chOff x="720" y="912"/>
            <a:chExt cx="4992" cy="192"/>
          </a:xfrm>
        </p:grpSpPr>
        <p:sp>
          <p:nvSpPr>
            <p:cNvPr id="194600" name="Rectangle 40"/>
            <p:cNvSpPr>
              <a:spLocks noChangeArrowheads="1"/>
            </p:cNvSpPr>
            <p:nvPr/>
          </p:nvSpPr>
          <p:spPr bwMode="auto">
            <a:xfrm>
              <a:off x="720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94601" name="Rectangle 41"/>
            <p:cNvSpPr>
              <a:spLocks noChangeArrowheads="1"/>
            </p:cNvSpPr>
            <p:nvPr/>
          </p:nvSpPr>
          <p:spPr bwMode="auto">
            <a:xfrm>
              <a:off x="2640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194602" name="Rectangle 42"/>
            <p:cNvSpPr>
              <a:spLocks noChangeArrowheads="1"/>
            </p:cNvSpPr>
            <p:nvPr/>
          </p:nvSpPr>
          <p:spPr bwMode="auto">
            <a:xfrm>
              <a:off x="912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94603" name="Rectangle 43"/>
            <p:cNvSpPr>
              <a:spLocks noChangeArrowheads="1"/>
            </p:cNvSpPr>
            <p:nvPr/>
          </p:nvSpPr>
          <p:spPr bwMode="auto">
            <a:xfrm>
              <a:off x="1104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94604" name="Rectangle 44"/>
            <p:cNvSpPr>
              <a:spLocks noChangeArrowheads="1"/>
            </p:cNvSpPr>
            <p:nvPr/>
          </p:nvSpPr>
          <p:spPr bwMode="auto">
            <a:xfrm>
              <a:off x="1296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194605" name="Rectangle 45"/>
            <p:cNvSpPr>
              <a:spLocks noChangeArrowheads="1"/>
            </p:cNvSpPr>
            <p:nvPr/>
          </p:nvSpPr>
          <p:spPr bwMode="auto">
            <a:xfrm>
              <a:off x="1488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94606" name="Rectangle 46"/>
            <p:cNvSpPr>
              <a:spLocks noChangeArrowheads="1"/>
            </p:cNvSpPr>
            <p:nvPr/>
          </p:nvSpPr>
          <p:spPr bwMode="auto">
            <a:xfrm>
              <a:off x="1680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194607" name="Rectangle 47"/>
            <p:cNvSpPr>
              <a:spLocks noChangeArrowheads="1"/>
            </p:cNvSpPr>
            <p:nvPr/>
          </p:nvSpPr>
          <p:spPr bwMode="auto">
            <a:xfrm>
              <a:off x="1872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194608" name="Rectangle 48"/>
            <p:cNvSpPr>
              <a:spLocks noChangeArrowheads="1"/>
            </p:cNvSpPr>
            <p:nvPr/>
          </p:nvSpPr>
          <p:spPr bwMode="auto">
            <a:xfrm>
              <a:off x="2064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194609" name="Rectangle 49"/>
            <p:cNvSpPr>
              <a:spLocks noChangeArrowheads="1"/>
            </p:cNvSpPr>
            <p:nvPr/>
          </p:nvSpPr>
          <p:spPr bwMode="auto">
            <a:xfrm>
              <a:off x="2256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194610" name="Rectangle 50"/>
            <p:cNvSpPr>
              <a:spLocks noChangeArrowheads="1"/>
            </p:cNvSpPr>
            <p:nvPr/>
          </p:nvSpPr>
          <p:spPr bwMode="auto">
            <a:xfrm>
              <a:off x="2448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194611" name="Rectangle 51"/>
            <p:cNvSpPr>
              <a:spLocks noChangeArrowheads="1"/>
            </p:cNvSpPr>
            <p:nvPr/>
          </p:nvSpPr>
          <p:spPr bwMode="auto">
            <a:xfrm>
              <a:off x="2832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194612" name="Rectangle 52"/>
            <p:cNvSpPr>
              <a:spLocks noChangeArrowheads="1"/>
            </p:cNvSpPr>
            <p:nvPr/>
          </p:nvSpPr>
          <p:spPr bwMode="auto">
            <a:xfrm>
              <a:off x="4752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v</a:t>
              </a:r>
            </a:p>
          </p:txBody>
        </p:sp>
        <p:sp>
          <p:nvSpPr>
            <p:cNvPr id="194613" name="Rectangle 53"/>
            <p:cNvSpPr>
              <a:spLocks noChangeArrowheads="1"/>
            </p:cNvSpPr>
            <p:nvPr/>
          </p:nvSpPr>
          <p:spPr bwMode="auto">
            <a:xfrm>
              <a:off x="3024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194614" name="Rectangle 54"/>
            <p:cNvSpPr>
              <a:spLocks noChangeArrowheads="1"/>
            </p:cNvSpPr>
            <p:nvPr/>
          </p:nvSpPr>
          <p:spPr bwMode="auto">
            <a:xfrm>
              <a:off x="3216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194615" name="Rectangle 55"/>
            <p:cNvSpPr>
              <a:spLocks noChangeArrowheads="1"/>
            </p:cNvSpPr>
            <p:nvPr/>
          </p:nvSpPr>
          <p:spPr bwMode="auto">
            <a:xfrm>
              <a:off x="3408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194616" name="Rectangle 56"/>
            <p:cNvSpPr>
              <a:spLocks noChangeArrowheads="1"/>
            </p:cNvSpPr>
            <p:nvPr/>
          </p:nvSpPr>
          <p:spPr bwMode="auto">
            <a:xfrm>
              <a:off x="3792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194617" name="Rectangle 57"/>
            <p:cNvSpPr>
              <a:spLocks noChangeArrowheads="1"/>
            </p:cNvSpPr>
            <p:nvPr/>
          </p:nvSpPr>
          <p:spPr bwMode="auto">
            <a:xfrm>
              <a:off x="3984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194618" name="Rectangle 58"/>
            <p:cNvSpPr>
              <a:spLocks noChangeArrowheads="1"/>
            </p:cNvSpPr>
            <p:nvPr/>
          </p:nvSpPr>
          <p:spPr bwMode="auto">
            <a:xfrm>
              <a:off x="4176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194619" name="Rectangle 59"/>
            <p:cNvSpPr>
              <a:spLocks noChangeArrowheads="1"/>
            </p:cNvSpPr>
            <p:nvPr/>
          </p:nvSpPr>
          <p:spPr bwMode="auto">
            <a:xfrm>
              <a:off x="4368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194620" name="Rectangle 60"/>
            <p:cNvSpPr>
              <a:spLocks noChangeArrowheads="1"/>
            </p:cNvSpPr>
            <p:nvPr/>
          </p:nvSpPr>
          <p:spPr bwMode="auto">
            <a:xfrm>
              <a:off x="4560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u</a:t>
              </a:r>
            </a:p>
          </p:txBody>
        </p:sp>
        <p:sp>
          <p:nvSpPr>
            <p:cNvPr id="194621" name="Rectangle 61"/>
            <p:cNvSpPr>
              <a:spLocks noChangeArrowheads="1"/>
            </p:cNvSpPr>
            <p:nvPr/>
          </p:nvSpPr>
          <p:spPr bwMode="auto">
            <a:xfrm>
              <a:off x="3600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194622" name="Rectangle 62"/>
            <p:cNvSpPr>
              <a:spLocks noChangeArrowheads="1"/>
            </p:cNvSpPr>
            <p:nvPr/>
          </p:nvSpPr>
          <p:spPr bwMode="auto">
            <a:xfrm>
              <a:off x="4944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w</a:t>
              </a:r>
            </a:p>
          </p:txBody>
        </p:sp>
        <p:sp>
          <p:nvSpPr>
            <p:cNvPr id="194623" name="Rectangle 63"/>
            <p:cNvSpPr>
              <a:spLocks noChangeArrowheads="1"/>
            </p:cNvSpPr>
            <p:nvPr/>
          </p:nvSpPr>
          <p:spPr bwMode="auto">
            <a:xfrm>
              <a:off x="5136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194624" name="Rectangle 64"/>
            <p:cNvSpPr>
              <a:spLocks noChangeArrowheads="1"/>
            </p:cNvSpPr>
            <p:nvPr/>
          </p:nvSpPr>
          <p:spPr bwMode="auto">
            <a:xfrm>
              <a:off x="5328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194625" name="Rectangle 65"/>
            <p:cNvSpPr>
              <a:spLocks noChangeArrowheads="1"/>
            </p:cNvSpPr>
            <p:nvPr/>
          </p:nvSpPr>
          <p:spPr bwMode="auto">
            <a:xfrm>
              <a:off x="5520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z</a:t>
              </a:r>
            </a:p>
          </p:txBody>
        </p:sp>
      </p:grpSp>
      <p:grpSp>
        <p:nvGrpSpPr>
          <p:cNvPr id="4" name="Group 95"/>
          <p:cNvGrpSpPr>
            <a:grpSpLocks/>
          </p:cNvGrpSpPr>
          <p:nvPr/>
        </p:nvGrpSpPr>
        <p:grpSpPr bwMode="auto">
          <a:xfrm>
            <a:off x="539750" y="3725863"/>
            <a:ext cx="8089900" cy="261937"/>
            <a:chOff x="720" y="1344"/>
            <a:chExt cx="4992" cy="192"/>
          </a:xfrm>
        </p:grpSpPr>
        <p:grpSp>
          <p:nvGrpSpPr>
            <p:cNvPr id="16427" name="Group 96"/>
            <p:cNvGrpSpPr>
              <a:grpSpLocks/>
            </p:cNvGrpSpPr>
            <p:nvPr/>
          </p:nvGrpSpPr>
          <p:grpSpPr bwMode="auto">
            <a:xfrm>
              <a:off x="5136" y="1344"/>
              <a:ext cx="576" cy="192"/>
              <a:chOff x="720" y="1344"/>
              <a:chExt cx="576" cy="192"/>
            </a:xfrm>
          </p:grpSpPr>
          <p:sp>
            <p:nvSpPr>
              <p:cNvPr id="194657" name="Rectangle 97"/>
              <p:cNvSpPr>
                <a:spLocks noChangeArrowheads="1"/>
              </p:cNvSpPr>
              <p:nvPr/>
            </p:nvSpPr>
            <p:spPr bwMode="auto">
              <a:xfrm>
                <a:off x="720" y="1344"/>
                <a:ext cx="192" cy="192"/>
              </a:xfrm>
              <a:prstGeom prst="rect">
                <a:avLst/>
              </a:prstGeom>
              <a:noFill/>
              <a:ln w="12700" cap="sq">
                <a:solidFill>
                  <a:srgbClr val="990099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en-US" altLang="zh-CN" sz="1600" b="0">
                    <a:solidFill>
                      <a:srgbClr val="008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charset="-122"/>
                  </a:rPr>
                  <a:t>23</a:t>
                </a:r>
              </a:p>
            </p:txBody>
          </p:sp>
          <p:sp>
            <p:nvSpPr>
              <p:cNvPr id="194658" name="Rectangle 98"/>
              <p:cNvSpPr>
                <a:spLocks noChangeArrowheads="1"/>
              </p:cNvSpPr>
              <p:nvPr/>
            </p:nvSpPr>
            <p:spPr bwMode="auto">
              <a:xfrm>
                <a:off x="912" y="1344"/>
                <a:ext cx="192" cy="192"/>
              </a:xfrm>
              <a:prstGeom prst="rect">
                <a:avLst/>
              </a:prstGeom>
              <a:noFill/>
              <a:ln w="12700" cap="sq">
                <a:solidFill>
                  <a:srgbClr val="990099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en-US" altLang="zh-CN" sz="1600" b="0">
                    <a:solidFill>
                      <a:srgbClr val="008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charset="-122"/>
                  </a:rPr>
                  <a:t>24</a:t>
                </a:r>
              </a:p>
            </p:txBody>
          </p:sp>
          <p:sp>
            <p:nvSpPr>
              <p:cNvPr id="194659" name="Rectangle 99"/>
              <p:cNvSpPr>
                <a:spLocks noChangeArrowheads="1"/>
              </p:cNvSpPr>
              <p:nvPr/>
            </p:nvSpPr>
            <p:spPr bwMode="auto">
              <a:xfrm>
                <a:off x="1104" y="1344"/>
                <a:ext cx="192" cy="192"/>
              </a:xfrm>
              <a:prstGeom prst="rect">
                <a:avLst/>
              </a:prstGeom>
              <a:noFill/>
              <a:ln w="12700" cap="sq">
                <a:solidFill>
                  <a:srgbClr val="990099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en-US" altLang="zh-CN" sz="1600" b="0">
                    <a:solidFill>
                      <a:srgbClr val="008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charset="-122"/>
                  </a:rPr>
                  <a:t>25</a:t>
                </a:r>
              </a:p>
            </p:txBody>
          </p:sp>
        </p:grpSp>
        <p:grpSp>
          <p:nvGrpSpPr>
            <p:cNvPr id="16428" name="Group 100"/>
            <p:cNvGrpSpPr>
              <a:grpSpLocks/>
            </p:cNvGrpSpPr>
            <p:nvPr/>
          </p:nvGrpSpPr>
          <p:grpSpPr bwMode="auto">
            <a:xfrm>
              <a:off x="720" y="1344"/>
              <a:ext cx="4416" cy="192"/>
              <a:chOff x="1296" y="1344"/>
              <a:chExt cx="4416" cy="192"/>
            </a:xfrm>
          </p:grpSpPr>
          <p:sp>
            <p:nvSpPr>
              <p:cNvPr id="194661" name="Rectangle 101"/>
              <p:cNvSpPr>
                <a:spLocks noChangeArrowheads="1"/>
              </p:cNvSpPr>
              <p:nvPr/>
            </p:nvSpPr>
            <p:spPr bwMode="auto">
              <a:xfrm>
                <a:off x="2640" y="1344"/>
                <a:ext cx="192" cy="192"/>
              </a:xfrm>
              <a:prstGeom prst="rect">
                <a:avLst/>
              </a:prstGeom>
              <a:noFill/>
              <a:ln w="12700" cap="sq">
                <a:solidFill>
                  <a:srgbClr val="990099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en-US" altLang="zh-CN" sz="1600" b="0">
                    <a:solidFill>
                      <a:srgbClr val="008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charset="-122"/>
                  </a:rPr>
                  <a:t>07</a:t>
                </a:r>
              </a:p>
            </p:txBody>
          </p:sp>
          <p:sp>
            <p:nvSpPr>
              <p:cNvPr id="194662" name="Rectangle 102"/>
              <p:cNvSpPr>
                <a:spLocks noChangeArrowheads="1"/>
              </p:cNvSpPr>
              <p:nvPr/>
            </p:nvSpPr>
            <p:spPr bwMode="auto">
              <a:xfrm>
                <a:off x="1296" y="1344"/>
                <a:ext cx="192" cy="192"/>
              </a:xfrm>
              <a:prstGeom prst="rect">
                <a:avLst/>
              </a:prstGeom>
              <a:noFill/>
              <a:ln w="12700" cap="sq">
                <a:solidFill>
                  <a:srgbClr val="990099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en-US" altLang="zh-CN" sz="1600" b="0">
                    <a:solidFill>
                      <a:srgbClr val="008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charset="-122"/>
                  </a:rPr>
                  <a:t>00</a:t>
                </a:r>
              </a:p>
            </p:txBody>
          </p:sp>
          <p:sp>
            <p:nvSpPr>
              <p:cNvPr id="194663" name="Rectangle 103"/>
              <p:cNvSpPr>
                <a:spLocks noChangeArrowheads="1"/>
              </p:cNvSpPr>
              <p:nvPr/>
            </p:nvSpPr>
            <p:spPr bwMode="auto">
              <a:xfrm>
                <a:off x="1488" y="1344"/>
                <a:ext cx="192" cy="192"/>
              </a:xfrm>
              <a:prstGeom prst="rect">
                <a:avLst/>
              </a:prstGeom>
              <a:noFill/>
              <a:ln w="12700" cap="sq">
                <a:solidFill>
                  <a:srgbClr val="990099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en-US" altLang="zh-CN" sz="1600" b="0">
                    <a:solidFill>
                      <a:srgbClr val="008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charset="-122"/>
                  </a:rPr>
                  <a:t>01</a:t>
                </a:r>
              </a:p>
            </p:txBody>
          </p:sp>
          <p:sp>
            <p:nvSpPr>
              <p:cNvPr id="194664" name="Rectangle 104"/>
              <p:cNvSpPr>
                <a:spLocks noChangeArrowheads="1"/>
              </p:cNvSpPr>
              <p:nvPr/>
            </p:nvSpPr>
            <p:spPr bwMode="auto">
              <a:xfrm>
                <a:off x="1680" y="1344"/>
                <a:ext cx="192" cy="192"/>
              </a:xfrm>
              <a:prstGeom prst="rect">
                <a:avLst/>
              </a:prstGeom>
              <a:noFill/>
              <a:ln w="12700" cap="sq">
                <a:solidFill>
                  <a:srgbClr val="990099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en-US" altLang="zh-CN" sz="1600" b="0">
                    <a:solidFill>
                      <a:srgbClr val="008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charset="-122"/>
                  </a:rPr>
                  <a:t>02</a:t>
                </a:r>
              </a:p>
            </p:txBody>
          </p:sp>
          <p:sp>
            <p:nvSpPr>
              <p:cNvPr id="194665" name="Rectangle 105"/>
              <p:cNvSpPr>
                <a:spLocks noChangeArrowheads="1"/>
              </p:cNvSpPr>
              <p:nvPr/>
            </p:nvSpPr>
            <p:spPr bwMode="auto">
              <a:xfrm>
                <a:off x="1872" y="1344"/>
                <a:ext cx="192" cy="192"/>
              </a:xfrm>
              <a:prstGeom prst="rect">
                <a:avLst/>
              </a:prstGeom>
              <a:noFill/>
              <a:ln w="12700" cap="sq">
                <a:solidFill>
                  <a:srgbClr val="990099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en-US" altLang="zh-CN" sz="1600" b="0">
                    <a:solidFill>
                      <a:srgbClr val="008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charset="-122"/>
                  </a:rPr>
                  <a:t>03</a:t>
                </a:r>
              </a:p>
            </p:txBody>
          </p:sp>
          <p:sp>
            <p:nvSpPr>
              <p:cNvPr id="194666" name="Rectangle 106"/>
              <p:cNvSpPr>
                <a:spLocks noChangeArrowheads="1"/>
              </p:cNvSpPr>
              <p:nvPr/>
            </p:nvSpPr>
            <p:spPr bwMode="auto">
              <a:xfrm>
                <a:off x="2064" y="1344"/>
                <a:ext cx="192" cy="192"/>
              </a:xfrm>
              <a:prstGeom prst="rect">
                <a:avLst/>
              </a:prstGeom>
              <a:noFill/>
              <a:ln w="12700" cap="sq">
                <a:solidFill>
                  <a:srgbClr val="990099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en-US" altLang="zh-CN" sz="1600" b="0">
                    <a:solidFill>
                      <a:srgbClr val="008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charset="-122"/>
                  </a:rPr>
                  <a:t>04</a:t>
                </a:r>
              </a:p>
            </p:txBody>
          </p:sp>
          <p:sp>
            <p:nvSpPr>
              <p:cNvPr id="194667" name="Rectangle 107"/>
              <p:cNvSpPr>
                <a:spLocks noChangeArrowheads="1"/>
              </p:cNvSpPr>
              <p:nvPr/>
            </p:nvSpPr>
            <p:spPr bwMode="auto">
              <a:xfrm>
                <a:off x="2256" y="1344"/>
                <a:ext cx="192" cy="192"/>
              </a:xfrm>
              <a:prstGeom prst="rect">
                <a:avLst/>
              </a:prstGeom>
              <a:noFill/>
              <a:ln w="12700" cap="sq">
                <a:solidFill>
                  <a:srgbClr val="990099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en-US" altLang="zh-CN" sz="1600" b="0">
                    <a:solidFill>
                      <a:srgbClr val="008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charset="-122"/>
                  </a:rPr>
                  <a:t>05</a:t>
                </a:r>
              </a:p>
            </p:txBody>
          </p:sp>
          <p:sp>
            <p:nvSpPr>
              <p:cNvPr id="194668" name="Rectangle 108"/>
              <p:cNvSpPr>
                <a:spLocks noChangeArrowheads="1"/>
              </p:cNvSpPr>
              <p:nvPr/>
            </p:nvSpPr>
            <p:spPr bwMode="auto">
              <a:xfrm>
                <a:off x="2448" y="1344"/>
                <a:ext cx="192" cy="192"/>
              </a:xfrm>
              <a:prstGeom prst="rect">
                <a:avLst/>
              </a:prstGeom>
              <a:noFill/>
              <a:ln w="12700" cap="sq">
                <a:solidFill>
                  <a:srgbClr val="990099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en-US" altLang="zh-CN" sz="1600" b="0">
                    <a:solidFill>
                      <a:srgbClr val="008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charset="-122"/>
                  </a:rPr>
                  <a:t>06</a:t>
                </a:r>
              </a:p>
            </p:txBody>
          </p:sp>
          <p:sp>
            <p:nvSpPr>
              <p:cNvPr id="194669" name="Rectangle 109"/>
              <p:cNvSpPr>
                <a:spLocks noChangeArrowheads="1"/>
              </p:cNvSpPr>
              <p:nvPr/>
            </p:nvSpPr>
            <p:spPr bwMode="auto">
              <a:xfrm>
                <a:off x="2832" y="1344"/>
                <a:ext cx="192" cy="192"/>
              </a:xfrm>
              <a:prstGeom prst="rect">
                <a:avLst/>
              </a:prstGeom>
              <a:noFill/>
              <a:ln w="12700" cap="sq">
                <a:solidFill>
                  <a:srgbClr val="990099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en-US" altLang="zh-CN" sz="1600" b="0">
                    <a:solidFill>
                      <a:srgbClr val="008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charset="-122"/>
                  </a:rPr>
                  <a:t>08</a:t>
                </a:r>
              </a:p>
            </p:txBody>
          </p:sp>
          <p:sp>
            <p:nvSpPr>
              <p:cNvPr id="194670" name="Rectangle 110"/>
              <p:cNvSpPr>
                <a:spLocks noChangeArrowheads="1"/>
              </p:cNvSpPr>
              <p:nvPr/>
            </p:nvSpPr>
            <p:spPr bwMode="auto">
              <a:xfrm>
                <a:off x="4752" y="1344"/>
                <a:ext cx="192" cy="192"/>
              </a:xfrm>
              <a:prstGeom prst="rect">
                <a:avLst/>
              </a:prstGeom>
              <a:noFill/>
              <a:ln w="12700" cap="sq">
                <a:solidFill>
                  <a:srgbClr val="990099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en-US" altLang="zh-CN" sz="1600" b="0">
                    <a:solidFill>
                      <a:srgbClr val="008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charset="-122"/>
                  </a:rPr>
                  <a:t>18</a:t>
                </a:r>
              </a:p>
            </p:txBody>
          </p:sp>
          <p:sp>
            <p:nvSpPr>
              <p:cNvPr id="194671" name="Rectangle 111"/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192" cy="192"/>
              </a:xfrm>
              <a:prstGeom prst="rect">
                <a:avLst/>
              </a:prstGeom>
              <a:noFill/>
              <a:ln w="12700" cap="sq">
                <a:solidFill>
                  <a:srgbClr val="990099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en-US" altLang="zh-CN" sz="1600" b="0">
                    <a:solidFill>
                      <a:srgbClr val="008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charset="-122"/>
                  </a:rPr>
                  <a:t>09</a:t>
                </a:r>
              </a:p>
            </p:txBody>
          </p:sp>
          <p:sp>
            <p:nvSpPr>
              <p:cNvPr id="194672" name="Rectangle 112"/>
              <p:cNvSpPr>
                <a:spLocks noChangeArrowheads="1"/>
              </p:cNvSpPr>
              <p:nvPr/>
            </p:nvSpPr>
            <p:spPr bwMode="auto">
              <a:xfrm>
                <a:off x="3216" y="1344"/>
                <a:ext cx="192" cy="192"/>
              </a:xfrm>
              <a:prstGeom prst="rect">
                <a:avLst/>
              </a:prstGeom>
              <a:noFill/>
              <a:ln w="12700" cap="sq">
                <a:solidFill>
                  <a:srgbClr val="990099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en-US" altLang="zh-CN" sz="1600" b="0">
                    <a:solidFill>
                      <a:srgbClr val="008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charset="-122"/>
                  </a:rPr>
                  <a:t>10</a:t>
                </a:r>
              </a:p>
            </p:txBody>
          </p:sp>
          <p:sp>
            <p:nvSpPr>
              <p:cNvPr id="194673" name="Rectangle 113"/>
              <p:cNvSpPr>
                <a:spLocks noChangeArrowheads="1"/>
              </p:cNvSpPr>
              <p:nvPr/>
            </p:nvSpPr>
            <p:spPr bwMode="auto">
              <a:xfrm>
                <a:off x="3408" y="1344"/>
                <a:ext cx="192" cy="192"/>
              </a:xfrm>
              <a:prstGeom prst="rect">
                <a:avLst/>
              </a:prstGeom>
              <a:noFill/>
              <a:ln w="12700" cap="sq">
                <a:solidFill>
                  <a:srgbClr val="990099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en-US" altLang="zh-CN" sz="1600" b="0">
                    <a:solidFill>
                      <a:srgbClr val="008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charset="-122"/>
                  </a:rPr>
                  <a:t>11</a:t>
                </a:r>
              </a:p>
            </p:txBody>
          </p:sp>
          <p:sp>
            <p:nvSpPr>
              <p:cNvPr id="194674" name="Rectangle 114"/>
              <p:cNvSpPr>
                <a:spLocks noChangeArrowheads="1"/>
              </p:cNvSpPr>
              <p:nvPr/>
            </p:nvSpPr>
            <p:spPr bwMode="auto">
              <a:xfrm>
                <a:off x="3792" y="1344"/>
                <a:ext cx="192" cy="192"/>
              </a:xfrm>
              <a:prstGeom prst="rect">
                <a:avLst/>
              </a:prstGeom>
              <a:noFill/>
              <a:ln w="12700" cap="sq">
                <a:solidFill>
                  <a:srgbClr val="990099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en-US" altLang="zh-CN" sz="1600" b="0">
                    <a:solidFill>
                      <a:srgbClr val="008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charset="-122"/>
                  </a:rPr>
                  <a:t>13</a:t>
                </a:r>
              </a:p>
            </p:txBody>
          </p:sp>
          <p:sp>
            <p:nvSpPr>
              <p:cNvPr id="194675" name="Rectangle 115"/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192" cy="192"/>
              </a:xfrm>
              <a:prstGeom prst="rect">
                <a:avLst/>
              </a:prstGeom>
              <a:noFill/>
              <a:ln w="12700" cap="sq">
                <a:solidFill>
                  <a:srgbClr val="990099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en-US" altLang="zh-CN" sz="1600" b="0">
                    <a:solidFill>
                      <a:srgbClr val="008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charset="-122"/>
                  </a:rPr>
                  <a:t>14</a:t>
                </a:r>
              </a:p>
            </p:txBody>
          </p:sp>
          <p:sp>
            <p:nvSpPr>
              <p:cNvPr id="194676" name="Rectangle 116"/>
              <p:cNvSpPr>
                <a:spLocks noChangeArrowheads="1"/>
              </p:cNvSpPr>
              <p:nvPr/>
            </p:nvSpPr>
            <p:spPr bwMode="auto">
              <a:xfrm>
                <a:off x="4176" y="1344"/>
                <a:ext cx="192" cy="192"/>
              </a:xfrm>
              <a:prstGeom prst="rect">
                <a:avLst/>
              </a:prstGeom>
              <a:noFill/>
              <a:ln w="12700" cap="sq">
                <a:solidFill>
                  <a:srgbClr val="990099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en-US" altLang="zh-CN" sz="1600" b="0">
                    <a:solidFill>
                      <a:srgbClr val="008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charset="-122"/>
                  </a:rPr>
                  <a:t>15</a:t>
                </a:r>
              </a:p>
            </p:txBody>
          </p:sp>
          <p:sp>
            <p:nvSpPr>
              <p:cNvPr id="194677" name="Rectangle 117"/>
              <p:cNvSpPr>
                <a:spLocks noChangeArrowheads="1"/>
              </p:cNvSpPr>
              <p:nvPr/>
            </p:nvSpPr>
            <p:spPr bwMode="auto">
              <a:xfrm>
                <a:off x="4368" y="1344"/>
                <a:ext cx="192" cy="192"/>
              </a:xfrm>
              <a:prstGeom prst="rect">
                <a:avLst/>
              </a:prstGeom>
              <a:noFill/>
              <a:ln w="12700" cap="sq">
                <a:solidFill>
                  <a:srgbClr val="990099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en-US" altLang="zh-CN" sz="1600" b="0">
                    <a:solidFill>
                      <a:srgbClr val="008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charset="-122"/>
                  </a:rPr>
                  <a:t>16</a:t>
                </a:r>
              </a:p>
            </p:txBody>
          </p:sp>
          <p:sp>
            <p:nvSpPr>
              <p:cNvPr id="194678" name="Rectangle 118"/>
              <p:cNvSpPr>
                <a:spLocks noChangeArrowheads="1"/>
              </p:cNvSpPr>
              <p:nvPr/>
            </p:nvSpPr>
            <p:spPr bwMode="auto">
              <a:xfrm>
                <a:off x="4560" y="1344"/>
                <a:ext cx="192" cy="192"/>
              </a:xfrm>
              <a:prstGeom prst="rect">
                <a:avLst/>
              </a:prstGeom>
              <a:noFill/>
              <a:ln w="12700" cap="sq">
                <a:solidFill>
                  <a:srgbClr val="990099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en-US" altLang="zh-CN" sz="1600" b="0">
                    <a:solidFill>
                      <a:srgbClr val="008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charset="-122"/>
                  </a:rPr>
                  <a:t>17</a:t>
                </a:r>
              </a:p>
            </p:txBody>
          </p:sp>
          <p:sp>
            <p:nvSpPr>
              <p:cNvPr id="194679" name="Rectangle 119"/>
              <p:cNvSpPr>
                <a:spLocks noChangeArrowheads="1"/>
              </p:cNvSpPr>
              <p:nvPr/>
            </p:nvSpPr>
            <p:spPr bwMode="auto">
              <a:xfrm>
                <a:off x="3600" y="1344"/>
                <a:ext cx="192" cy="192"/>
              </a:xfrm>
              <a:prstGeom prst="rect">
                <a:avLst/>
              </a:prstGeom>
              <a:noFill/>
              <a:ln w="12700" cap="sq">
                <a:solidFill>
                  <a:srgbClr val="990099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en-US" altLang="zh-CN" sz="1600" b="0">
                    <a:solidFill>
                      <a:srgbClr val="008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charset="-122"/>
                  </a:rPr>
                  <a:t>12</a:t>
                </a:r>
              </a:p>
            </p:txBody>
          </p:sp>
          <p:sp>
            <p:nvSpPr>
              <p:cNvPr id="194680" name="Rectangle 120"/>
              <p:cNvSpPr>
                <a:spLocks noChangeArrowheads="1"/>
              </p:cNvSpPr>
              <p:nvPr/>
            </p:nvSpPr>
            <p:spPr bwMode="auto">
              <a:xfrm>
                <a:off x="4944" y="1344"/>
                <a:ext cx="192" cy="192"/>
              </a:xfrm>
              <a:prstGeom prst="rect">
                <a:avLst/>
              </a:prstGeom>
              <a:noFill/>
              <a:ln w="12700" cap="sq">
                <a:solidFill>
                  <a:srgbClr val="990099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en-US" altLang="zh-CN" sz="1600" b="0">
                    <a:solidFill>
                      <a:srgbClr val="008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charset="-122"/>
                  </a:rPr>
                  <a:t>19</a:t>
                </a:r>
              </a:p>
            </p:txBody>
          </p:sp>
          <p:sp>
            <p:nvSpPr>
              <p:cNvPr id="194681" name="Rectangle 121"/>
              <p:cNvSpPr>
                <a:spLocks noChangeArrowheads="1"/>
              </p:cNvSpPr>
              <p:nvPr/>
            </p:nvSpPr>
            <p:spPr bwMode="auto">
              <a:xfrm>
                <a:off x="5136" y="1344"/>
                <a:ext cx="192" cy="192"/>
              </a:xfrm>
              <a:prstGeom prst="rect">
                <a:avLst/>
              </a:prstGeom>
              <a:noFill/>
              <a:ln w="12700" cap="sq">
                <a:solidFill>
                  <a:srgbClr val="990099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en-US" altLang="zh-CN" sz="1600" b="0">
                    <a:solidFill>
                      <a:srgbClr val="008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charset="-122"/>
                  </a:rPr>
                  <a:t>20</a:t>
                </a:r>
              </a:p>
            </p:txBody>
          </p:sp>
          <p:sp>
            <p:nvSpPr>
              <p:cNvPr id="194682" name="Rectangle 122"/>
              <p:cNvSpPr>
                <a:spLocks noChangeArrowheads="1"/>
              </p:cNvSpPr>
              <p:nvPr/>
            </p:nvSpPr>
            <p:spPr bwMode="auto">
              <a:xfrm>
                <a:off x="5328" y="1344"/>
                <a:ext cx="192" cy="192"/>
              </a:xfrm>
              <a:prstGeom prst="rect">
                <a:avLst/>
              </a:prstGeom>
              <a:noFill/>
              <a:ln w="12700" cap="sq">
                <a:solidFill>
                  <a:srgbClr val="990099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en-US" altLang="zh-CN" sz="1600" b="0">
                    <a:solidFill>
                      <a:srgbClr val="008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charset="-122"/>
                  </a:rPr>
                  <a:t>21</a:t>
                </a:r>
              </a:p>
            </p:txBody>
          </p:sp>
          <p:sp>
            <p:nvSpPr>
              <p:cNvPr id="194683" name="Rectangle 123"/>
              <p:cNvSpPr>
                <a:spLocks noChangeArrowheads="1"/>
              </p:cNvSpPr>
              <p:nvPr/>
            </p:nvSpPr>
            <p:spPr bwMode="auto">
              <a:xfrm>
                <a:off x="5520" y="1344"/>
                <a:ext cx="192" cy="192"/>
              </a:xfrm>
              <a:prstGeom prst="rect">
                <a:avLst/>
              </a:prstGeom>
              <a:noFill/>
              <a:ln w="12700" cap="sq">
                <a:solidFill>
                  <a:srgbClr val="990099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en-US" altLang="zh-CN" sz="1600" b="0">
                    <a:solidFill>
                      <a:srgbClr val="008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宋体" charset="-122"/>
                  </a:rPr>
                  <a:t>22</a:t>
                </a:r>
              </a:p>
            </p:txBody>
          </p:sp>
        </p:grpSp>
      </p:grpSp>
      <p:grpSp>
        <p:nvGrpSpPr>
          <p:cNvPr id="7" name="Group 124"/>
          <p:cNvGrpSpPr>
            <a:grpSpLocks/>
          </p:cNvGrpSpPr>
          <p:nvPr/>
        </p:nvGrpSpPr>
        <p:grpSpPr bwMode="auto">
          <a:xfrm>
            <a:off x="539750" y="3438525"/>
            <a:ext cx="8089900" cy="261938"/>
            <a:chOff x="720" y="912"/>
            <a:chExt cx="4992" cy="192"/>
          </a:xfrm>
        </p:grpSpPr>
        <p:sp>
          <p:nvSpPr>
            <p:cNvPr id="194685" name="Rectangle 125"/>
            <p:cNvSpPr>
              <a:spLocks noChangeArrowheads="1"/>
            </p:cNvSpPr>
            <p:nvPr/>
          </p:nvSpPr>
          <p:spPr bwMode="auto">
            <a:xfrm>
              <a:off x="720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94686" name="Rectangle 126"/>
            <p:cNvSpPr>
              <a:spLocks noChangeArrowheads="1"/>
            </p:cNvSpPr>
            <p:nvPr/>
          </p:nvSpPr>
          <p:spPr bwMode="auto">
            <a:xfrm>
              <a:off x="2640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194687" name="Rectangle 127"/>
            <p:cNvSpPr>
              <a:spLocks noChangeArrowheads="1"/>
            </p:cNvSpPr>
            <p:nvPr/>
          </p:nvSpPr>
          <p:spPr bwMode="auto">
            <a:xfrm>
              <a:off x="912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94688" name="Rectangle 128"/>
            <p:cNvSpPr>
              <a:spLocks noChangeArrowheads="1"/>
            </p:cNvSpPr>
            <p:nvPr/>
          </p:nvSpPr>
          <p:spPr bwMode="auto">
            <a:xfrm>
              <a:off x="1104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94689" name="Rectangle 129"/>
            <p:cNvSpPr>
              <a:spLocks noChangeArrowheads="1"/>
            </p:cNvSpPr>
            <p:nvPr/>
          </p:nvSpPr>
          <p:spPr bwMode="auto">
            <a:xfrm>
              <a:off x="1296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194690" name="Rectangle 130"/>
            <p:cNvSpPr>
              <a:spLocks noChangeArrowheads="1"/>
            </p:cNvSpPr>
            <p:nvPr/>
          </p:nvSpPr>
          <p:spPr bwMode="auto">
            <a:xfrm>
              <a:off x="1488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94691" name="Rectangle 131"/>
            <p:cNvSpPr>
              <a:spLocks noChangeArrowheads="1"/>
            </p:cNvSpPr>
            <p:nvPr/>
          </p:nvSpPr>
          <p:spPr bwMode="auto">
            <a:xfrm>
              <a:off x="1680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194692" name="Rectangle 132"/>
            <p:cNvSpPr>
              <a:spLocks noChangeArrowheads="1"/>
            </p:cNvSpPr>
            <p:nvPr/>
          </p:nvSpPr>
          <p:spPr bwMode="auto">
            <a:xfrm>
              <a:off x="1872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194693" name="Rectangle 133"/>
            <p:cNvSpPr>
              <a:spLocks noChangeArrowheads="1"/>
            </p:cNvSpPr>
            <p:nvPr/>
          </p:nvSpPr>
          <p:spPr bwMode="auto">
            <a:xfrm>
              <a:off x="2064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194694" name="Rectangle 134"/>
            <p:cNvSpPr>
              <a:spLocks noChangeArrowheads="1"/>
            </p:cNvSpPr>
            <p:nvPr/>
          </p:nvSpPr>
          <p:spPr bwMode="auto">
            <a:xfrm>
              <a:off x="2256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194695" name="Rectangle 135"/>
            <p:cNvSpPr>
              <a:spLocks noChangeArrowheads="1"/>
            </p:cNvSpPr>
            <p:nvPr/>
          </p:nvSpPr>
          <p:spPr bwMode="auto">
            <a:xfrm>
              <a:off x="2448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194696" name="Rectangle 136"/>
            <p:cNvSpPr>
              <a:spLocks noChangeArrowheads="1"/>
            </p:cNvSpPr>
            <p:nvPr/>
          </p:nvSpPr>
          <p:spPr bwMode="auto">
            <a:xfrm>
              <a:off x="2832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194697" name="Rectangle 137"/>
            <p:cNvSpPr>
              <a:spLocks noChangeArrowheads="1"/>
            </p:cNvSpPr>
            <p:nvPr/>
          </p:nvSpPr>
          <p:spPr bwMode="auto">
            <a:xfrm>
              <a:off x="4752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V</a:t>
              </a:r>
            </a:p>
          </p:txBody>
        </p:sp>
        <p:sp>
          <p:nvSpPr>
            <p:cNvPr id="194698" name="Rectangle 138"/>
            <p:cNvSpPr>
              <a:spLocks noChangeArrowheads="1"/>
            </p:cNvSpPr>
            <p:nvPr/>
          </p:nvSpPr>
          <p:spPr bwMode="auto">
            <a:xfrm>
              <a:off x="3024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194699" name="Rectangle 139"/>
            <p:cNvSpPr>
              <a:spLocks noChangeArrowheads="1"/>
            </p:cNvSpPr>
            <p:nvPr/>
          </p:nvSpPr>
          <p:spPr bwMode="auto">
            <a:xfrm>
              <a:off x="3216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194700" name="Rectangle 140"/>
            <p:cNvSpPr>
              <a:spLocks noChangeArrowheads="1"/>
            </p:cNvSpPr>
            <p:nvPr/>
          </p:nvSpPr>
          <p:spPr bwMode="auto">
            <a:xfrm>
              <a:off x="3408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194701" name="Rectangle 141"/>
            <p:cNvSpPr>
              <a:spLocks noChangeArrowheads="1"/>
            </p:cNvSpPr>
            <p:nvPr/>
          </p:nvSpPr>
          <p:spPr bwMode="auto">
            <a:xfrm>
              <a:off x="3792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194702" name="Rectangle 142"/>
            <p:cNvSpPr>
              <a:spLocks noChangeArrowheads="1"/>
            </p:cNvSpPr>
            <p:nvPr/>
          </p:nvSpPr>
          <p:spPr bwMode="auto">
            <a:xfrm>
              <a:off x="3984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194703" name="Rectangle 143"/>
            <p:cNvSpPr>
              <a:spLocks noChangeArrowheads="1"/>
            </p:cNvSpPr>
            <p:nvPr/>
          </p:nvSpPr>
          <p:spPr bwMode="auto">
            <a:xfrm>
              <a:off x="4176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194704" name="Rectangle 144"/>
            <p:cNvSpPr>
              <a:spLocks noChangeArrowheads="1"/>
            </p:cNvSpPr>
            <p:nvPr/>
          </p:nvSpPr>
          <p:spPr bwMode="auto">
            <a:xfrm>
              <a:off x="4368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194705" name="Rectangle 145"/>
            <p:cNvSpPr>
              <a:spLocks noChangeArrowheads="1"/>
            </p:cNvSpPr>
            <p:nvPr/>
          </p:nvSpPr>
          <p:spPr bwMode="auto">
            <a:xfrm>
              <a:off x="4560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U</a:t>
              </a:r>
            </a:p>
          </p:txBody>
        </p:sp>
        <p:sp>
          <p:nvSpPr>
            <p:cNvPr id="194706" name="Rectangle 146"/>
            <p:cNvSpPr>
              <a:spLocks noChangeArrowheads="1"/>
            </p:cNvSpPr>
            <p:nvPr/>
          </p:nvSpPr>
          <p:spPr bwMode="auto">
            <a:xfrm>
              <a:off x="3600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194707" name="Rectangle 147"/>
            <p:cNvSpPr>
              <a:spLocks noChangeArrowheads="1"/>
            </p:cNvSpPr>
            <p:nvPr/>
          </p:nvSpPr>
          <p:spPr bwMode="auto">
            <a:xfrm>
              <a:off x="4944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W</a:t>
              </a:r>
            </a:p>
          </p:txBody>
        </p:sp>
        <p:sp>
          <p:nvSpPr>
            <p:cNvPr id="194708" name="Rectangle 148"/>
            <p:cNvSpPr>
              <a:spLocks noChangeArrowheads="1"/>
            </p:cNvSpPr>
            <p:nvPr/>
          </p:nvSpPr>
          <p:spPr bwMode="auto">
            <a:xfrm>
              <a:off x="5136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194709" name="Rectangle 149"/>
            <p:cNvSpPr>
              <a:spLocks noChangeArrowheads="1"/>
            </p:cNvSpPr>
            <p:nvPr/>
          </p:nvSpPr>
          <p:spPr bwMode="auto">
            <a:xfrm>
              <a:off x="5328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194710" name="Rectangle 150"/>
            <p:cNvSpPr>
              <a:spLocks noChangeArrowheads="1"/>
            </p:cNvSpPr>
            <p:nvPr/>
          </p:nvSpPr>
          <p:spPr bwMode="auto">
            <a:xfrm>
              <a:off x="5520" y="912"/>
              <a:ext cx="192" cy="192"/>
            </a:xfrm>
            <a:prstGeom prst="rect">
              <a:avLst/>
            </a:prstGeom>
            <a:noFill/>
            <a:ln w="12700" cap="sq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anose="02070309020205020404" pitchFamily="49" charset="0"/>
                  <a:ea typeface="宋体" panose="02010600030101010101" pitchFamily="2" charset="-122"/>
                </a:rPr>
                <a:t>Z</a:t>
              </a:r>
            </a:p>
          </p:txBody>
        </p:sp>
      </p:grpSp>
      <p:sp>
        <p:nvSpPr>
          <p:cNvPr id="194712" name="Rectangle 152"/>
          <p:cNvSpPr>
            <a:spLocks noChangeArrowheads="1"/>
          </p:cNvSpPr>
          <p:nvPr/>
        </p:nvSpPr>
        <p:spPr bwMode="auto">
          <a:xfrm>
            <a:off x="611188" y="5583238"/>
            <a:ext cx="4629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/>
              <a:t>encrypt the message “</a:t>
            </a:r>
            <a:r>
              <a:rPr lang="en-US" altLang="zh-CN">
                <a:solidFill>
                  <a:srgbClr val="990099"/>
                </a:solidFill>
              </a:rPr>
              <a:t>hello</a:t>
            </a:r>
            <a:r>
              <a:rPr lang="en-US" altLang="zh-CN"/>
              <a:t>” with key </a:t>
            </a:r>
            <a:r>
              <a:rPr lang="en-US" altLang="zh-CN">
                <a:solidFill>
                  <a:srgbClr val="0033CC"/>
                </a:solidFill>
              </a:rPr>
              <a:t>17</a:t>
            </a:r>
            <a:r>
              <a:rPr lang="en-US" altLang="zh-CN"/>
              <a:t>.</a:t>
            </a:r>
            <a:endParaRPr lang="zh-CN" altLang="en-US"/>
          </a:p>
        </p:txBody>
      </p:sp>
    </p:spTree>
  </p:cSld>
  <p:clrMapOvr>
    <a:masterClrMapping/>
  </p:clrMapOvr>
  <p:transition spd="slow">
    <p:wipe/>
    <p:sndAc>
      <p:stSnd>
        <p:snd r:embed="rId3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5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4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4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4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7" grpId="0" build="p"/>
      <p:bldP spid="1947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EBD82B7-EED1-42D1-82F5-058166A3D587}" type="slidenum">
              <a:rPr lang="en-US" altLang="zh-CN" b="0">
                <a:solidFill>
                  <a:srgbClr val="FFFFFF"/>
                </a:solidFill>
              </a:rPr>
              <a:pPr eaLnBrk="1" hangingPunct="1"/>
              <a:t>19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018756B2-9E0E-40E2-A0EA-519DDBB7E3A8}" type="datetime1">
              <a:rPr lang="zh-CN" altLang="en-US"/>
              <a:pPr>
                <a:defRPr/>
              </a:pPr>
              <a:t>2018/9/4</a:t>
            </a:fld>
            <a:endParaRPr lang="en-US" altLang="zh-CN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1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2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76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/>
              <a:t>Lecture 2: Overview of Cryptography</a:t>
            </a:r>
          </a:p>
        </p:txBody>
      </p:sp>
      <p:sp>
        <p:nvSpPr>
          <p:cNvPr id="17416" name="Text Box 5"/>
          <p:cNvSpPr txBox="1">
            <a:spLocks noChangeArrowheads="1"/>
          </p:cNvSpPr>
          <p:nvPr/>
        </p:nvSpPr>
        <p:spPr bwMode="auto">
          <a:xfrm>
            <a:off x="273050" y="1052513"/>
            <a:ext cx="3867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1. WWW Cryptography</a:t>
            </a:r>
          </a:p>
        </p:txBody>
      </p:sp>
      <p:sp>
        <p:nvSpPr>
          <p:cNvPr id="207878" name="Text Box 6"/>
          <p:cNvSpPr txBox="1">
            <a:spLocks noChangeArrowheads="1"/>
          </p:cNvSpPr>
          <p:nvPr/>
        </p:nvSpPr>
        <p:spPr bwMode="auto">
          <a:xfrm>
            <a:off x="4714875" y="1052513"/>
            <a:ext cx="38893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</a:t>
            </a:r>
            <a:r>
              <a:rPr lang="en-US" alt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. Classic Cryptography</a:t>
            </a:r>
          </a:p>
        </p:txBody>
      </p:sp>
      <p:sp>
        <p:nvSpPr>
          <p:cNvPr id="17418" name="Rectangle 7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96300" cy="4537075"/>
          </a:xfr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pPr eaLnBrk="1" hangingPunct="1"/>
            <a:r>
              <a:rPr lang="en-US" altLang="zh-CN" sz="2000" b="1" dirty="0" smtClean="0">
                <a:solidFill>
                  <a:schemeClr val="accent1"/>
                </a:solidFill>
              </a:rPr>
              <a:t>truth of the two </a:t>
            </a:r>
            <a:r>
              <a:rPr lang="en-US" altLang="zh-CN" sz="2000" b="1" dirty="0" smtClean="0">
                <a:solidFill>
                  <a:srgbClr val="0033CC"/>
                </a:solidFill>
              </a:rPr>
              <a:t>most classic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 cipher</a:t>
            </a:r>
          </a:p>
        </p:txBody>
      </p:sp>
      <p:pic>
        <p:nvPicPr>
          <p:cNvPr id="17419" name="Picture 8" descr="spartan-40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152650"/>
            <a:ext cx="936625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0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088" y="2276475"/>
            <a:ext cx="25304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1" name="Picture 10" descr="caesar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060575"/>
            <a:ext cx="801688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2" name="Picture 11" descr="Caesar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276475"/>
            <a:ext cx="20161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884" name="Rectangle 12"/>
          <p:cNvSpPr>
            <a:spLocks noChangeArrowheads="1"/>
          </p:cNvSpPr>
          <p:nvPr/>
        </p:nvSpPr>
        <p:spPr bwMode="auto">
          <a:xfrm>
            <a:off x="1116013" y="3879850"/>
            <a:ext cx="863600" cy="341313"/>
          </a:xfrm>
          <a:prstGeom prst="rect">
            <a:avLst/>
          </a:prstGeom>
          <a:gradFill rotWithShape="0">
            <a:gsLst>
              <a:gs pos="0">
                <a:srgbClr val="9999FF">
                  <a:gamma/>
                  <a:shade val="46275"/>
                  <a:invGamma/>
                </a:srgbClr>
              </a:gs>
              <a:gs pos="50000">
                <a:srgbClr val="9999FF"/>
              </a:gs>
              <a:gs pos="100000">
                <a:srgbClr val="9999FF">
                  <a:gamma/>
                  <a:shade val="46275"/>
                  <a:invGamma/>
                </a:srgbClr>
              </a:gs>
            </a:gsLst>
            <a:lin ang="5400000" scaled="1"/>
          </a:gra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Q1</a:t>
            </a:r>
            <a:endParaRPr kumimoji="1" lang="en-US" altLang="zh-CN" sz="1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207885" name="Text Box 13"/>
          <p:cNvSpPr txBox="1">
            <a:spLocks noChangeArrowheads="1"/>
          </p:cNvSpPr>
          <p:nvPr/>
        </p:nvSpPr>
        <p:spPr bwMode="auto">
          <a:xfrm>
            <a:off x="2195513" y="3860800"/>
            <a:ext cx="469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What are the </a:t>
            </a: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differences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 between them ? </a:t>
            </a:r>
          </a:p>
        </p:txBody>
      </p:sp>
      <p:sp>
        <p:nvSpPr>
          <p:cNvPr id="17425" name="Rectangle 14"/>
          <p:cNvSpPr>
            <a:spLocks noChangeArrowheads="1"/>
          </p:cNvSpPr>
          <p:nvPr/>
        </p:nvSpPr>
        <p:spPr bwMode="auto">
          <a:xfrm>
            <a:off x="2114550" y="3429000"/>
            <a:ext cx="28691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b="0" dirty="0" smtClean="0">
                <a:solidFill>
                  <a:srgbClr val="0033CC"/>
                </a:solidFill>
              </a:rPr>
              <a:t>Transposition(</a:t>
            </a:r>
            <a:r>
              <a:rPr lang="zh-CN" altLang="en-US" b="0" dirty="0" smtClean="0">
                <a:solidFill>
                  <a:srgbClr val="0033CC"/>
                </a:solidFill>
              </a:rPr>
              <a:t>置换</a:t>
            </a:r>
            <a:r>
              <a:rPr lang="en-US" altLang="zh-CN" b="0" dirty="0" smtClean="0">
                <a:solidFill>
                  <a:srgbClr val="0033CC"/>
                </a:solidFill>
              </a:rPr>
              <a:t>)</a:t>
            </a:r>
            <a:r>
              <a:rPr lang="en-US" altLang="zh-CN" b="0" dirty="0" smtClean="0"/>
              <a:t> </a:t>
            </a:r>
            <a:r>
              <a:rPr lang="en-US" altLang="zh-CN" b="0" dirty="0"/>
              <a:t>cipher</a:t>
            </a:r>
            <a:endParaRPr lang="zh-CN" altLang="en-US" b="0" dirty="0"/>
          </a:p>
        </p:txBody>
      </p:sp>
      <p:sp>
        <p:nvSpPr>
          <p:cNvPr id="17426" name="Rectangle 15"/>
          <p:cNvSpPr>
            <a:spLocks noChangeArrowheads="1"/>
          </p:cNvSpPr>
          <p:nvPr/>
        </p:nvSpPr>
        <p:spPr bwMode="auto">
          <a:xfrm>
            <a:off x="5148263" y="3435350"/>
            <a:ext cx="269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b="0" dirty="0" smtClean="0">
                <a:solidFill>
                  <a:srgbClr val="008000"/>
                </a:solidFill>
              </a:rPr>
              <a:t>Substitution(</a:t>
            </a:r>
            <a:r>
              <a:rPr lang="zh-CN" altLang="en-US" b="0" dirty="0" smtClean="0">
                <a:solidFill>
                  <a:srgbClr val="008000"/>
                </a:solidFill>
              </a:rPr>
              <a:t>替换</a:t>
            </a:r>
            <a:r>
              <a:rPr lang="en-US" altLang="zh-CN" b="0" dirty="0" smtClean="0">
                <a:solidFill>
                  <a:srgbClr val="008000"/>
                </a:solidFill>
              </a:rPr>
              <a:t>)</a:t>
            </a:r>
            <a:r>
              <a:rPr lang="en-US" altLang="zh-CN" b="0" dirty="0" smtClean="0"/>
              <a:t> </a:t>
            </a:r>
            <a:r>
              <a:rPr lang="en-US" altLang="zh-CN" b="0" dirty="0"/>
              <a:t>cipher</a:t>
            </a:r>
            <a:endParaRPr lang="zh-CN" altLang="en-US" b="0" dirty="0"/>
          </a:p>
        </p:txBody>
      </p:sp>
      <p:sp>
        <p:nvSpPr>
          <p:cNvPr id="207888" name="Rectangle 16"/>
          <p:cNvSpPr>
            <a:spLocks noChangeArrowheads="1"/>
          </p:cNvSpPr>
          <p:nvPr/>
        </p:nvSpPr>
        <p:spPr bwMode="auto">
          <a:xfrm>
            <a:off x="1116013" y="4305300"/>
            <a:ext cx="863600" cy="341313"/>
          </a:xfrm>
          <a:prstGeom prst="rect">
            <a:avLst/>
          </a:prstGeom>
          <a:gradFill rotWithShape="0">
            <a:gsLst>
              <a:gs pos="0">
                <a:srgbClr val="9999FF">
                  <a:gamma/>
                  <a:shade val="46275"/>
                  <a:invGamma/>
                </a:srgbClr>
              </a:gs>
              <a:gs pos="50000">
                <a:srgbClr val="9999FF"/>
              </a:gs>
              <a:gs pos="100000">
                <a:srgbClr val="9999FF">
                  <a:gamma/>
                  <a:shade val="46275"/>
                  <a:invGamma/>
                </a:srgbClr>
              </a:gs>
            </a:gsLst>
            <a:lin ang="5400000" scaled="1"/>
          </a:gra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Q2</a:t>
            </a:r>
            <a:endParaRPr kumimoji="1" lang="en-US" altLang="zh-CN" sz="1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207889" name="Text Box 17"/>
          <p:cNvSpPr txBox="1">
            <a:spLocks noChangeArrowheads="1"/>
          </p:cNvSpPr>
          <p:nvPr/>
        </p:nvSpPr>
        <p:spPr bwMode="auto">
          <a:xfrm>
            <a:off x="2195513" y="4286250"/>
            <a:ext cx="6076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What are the </a:t>
            </a: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secret keys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 of them ? (how to set keys?)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 </a:t>
            </a:r>
          </a:p>
        </p:txBody>
      </p:sp>
      <p:sp>
        <p:nvSpPr>
          <p:cNvPr id="207890" name="Rectangle 18"/>
          <p:cNvSpPr>
            <a:spLocks noChangeArrowheads="1"/>
          </p:cNvSpPr>
          <p:nvPr/>
        </p:nvSpPr>
        <p:spPr bwMode="auto">
          <a:xfrm>
            <a:off x="1116013" y="4749800"/>
            <a:ext cx="863600" cy="341313"/>
          </a:xfrm>
          <a:prstGeom prst="rect">
            <a:avLst/>
          </a:prstGeom>
          <a:gradFill rotWithShape="0">
            <a:gsLst>
              <a:gs pos="0">
                <a:srgbClr val="9999FF">
                  <a:gamma/>
                  <a:shade val="46275"/>
                  <a:invGamma/>
                </a:srgbClr>
              </a:gs>
              <a:gs pos="50000">
                <a:srgbClr val="9999FF"/>
              </a:gs>
              <a:gs pos="100000">
                <a:srgbClr val="9999FF">
                  <a:gamma/>
                  <a:shade val="46275"/>
                  <a:invGamma/>
                </a:srgbClr>
              </a:gs>
            </a:gsLst>
            <a:lin ang="5400000" scaled="1"/>
          </a:gra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Q3</a:t>
            </a:r>
            <a:endParaRPr kumimoji="1" lang="en-US" altLang="zh-CN" sz="1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207891" name="Text Box 19"/>
          <p:cNvSpPr txBox="1">
            <a:spLocks noChangeArrowheads="1"/>
          </p:cNvSpPr>
          <p:nvPr/>
        </p:nvSpPr>
        <p:spPr bwMode="auto">
          <a:xfrm>
            <a:off x="2195513" y="4730750"/>
            <a:ext cx="624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What are d/encryption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 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algorithms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? (how to transform?)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 </a:t>
            </a:r>
          </a:p>
        </p:txBody>
      </p:sp>
      <p:sp>
        <p:nvSpPr>
          <p:cNvPr id="207896" name="Rectangle 24"/>
          <p:cNvSpPr>
            <a:spLocks noChangeArrowheads="1"/>
          </p:cNvSpPr>
          <p:nvPr/>
        </p:nvSpPr>
        <p:spPr bwMode="auto">
          <a:xfrm>
            <a:off x="1116013" y="5176838"/>
            <a:ext cx="863600" cy="341312"/>
          </a:xfrm>
          <a:prstGeom prst="rect">
            <a:avLst/>
          </a:prstGeom>
          <a:gradFill rotWithShape="0">
            <a:gsLst>
              <a:gs pos="0">
                <a:srgbClr val="9999FF">
                  <a:gamma/>
                  <a:shade val="46275"/>
                  <a:invGamma/>
                </a:srgbClr>
              </a:gs>
              <a:gs pos="50000">
                <a:srgbClr val="9999FF"/>
              </a:gs>
              <a:gs pos="100000">
                <a:srgbClr val="9999FF">
                  <a:gamma/>
                  <a:shade val="46275"/>
                  <a:invGamma/>
                </a:srgbClr>
              </a:gs>
            </a:gsLst>
            <a:lin ang="5400000" scaled="1"/>
          </a:gra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Q4</a:t>
            </a:r>
            <a:endParaRPr kumimoji="1" lang="en-US" altLang="zh-CN" sz="1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207897" name="Text Box 25"/>
          <p:cNvSpPr txBox="1">
            <a:spLocks noChangeArrowheads="1"/>
          </p:cNvSpPr>
          <p:nvPr/>
        </p:nvSpPr>
        <p:spPr bwMode="auto">
          <a:xfrm>
            <a:off x="2195513" y="5157788"/>
            <a:ext cx="579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What are your 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comments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 of the ciphers? (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Secure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?)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 </a:t>
            </a:r>
          </a:p>
        </p:txBody>
      </p:sp>
      <p:sp>
        <p:nvSpPr>
          <p:cNvPr id="207898" name="Text Box 26"/>
          <p:cNvSpPr txBox="1">
            <a:spLocks noChangeArrowheads="1"/>
          </p:cNvSpPr>
          <p:nvPr/>
        </p:nvSpPr>
        <p:spPr bwMode="auto">
          <a:xfrm>
            <a:off x="2195513" y="5661025"/>
            <a:ext cx="2089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1: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statistics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207899" name="Text Box 27"/>
          <p:cNvSpPr txBox="1">
            <a:spLocks noChangeArrowheads="1"/>
          </p:cNvSpPr>
          <p:nvPr/>
        </p:nvSpPr>
        <p:spPr bwMode="auto">
          <a:xfrm>
            <a:off x="5003800" y="5661025"/>
            <a:ext cx="3097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2: length of key: </a:t>
            </a:r>
            <a:r>
              <a:rPr lang="en-US" altLang="zh-CN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too short</a:t>
            </a:r>
            <a:endParaRPr lang="zh-CN" altLang="en-US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 advTm="6900"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7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7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96" grpId="0" animBg="1"/>
      <p:bldP spid="207897" grpId="0"/>
      <p:bldP spid="207898" grpId="0"/>
      <p:bldP spid="20789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D45C6273-B148-4694-9F5C-9C3EA5344702}" type="slidenum">
              <a:rPr lang="en-US" altLang="zh-CN" b="0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2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6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3AE4306C-6430-4B5A-A2F3-93A4E1AEE897}" type="datetime1">
              <a:rPr lang="zh-CN" altLang="en-US"/>
              <a:pPr>
                <a:defRPr/>
              </a:pPr>
              <a:t>2018/9/4</a:t>
            </a:fld>
            <a:endParaRPr lang="en-US" altLang="zh-CN"/>
          </a:p>
        </p:txBody>
      </p:sp>
      <p:sp>
        <p:nvSpPr>
          <p:cNvPr id="5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0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/>
              <a:t>Quickly Review</a:t>
            </a:r>
          </a:p>
        </p:txBody>
      </p:sp>
      <p:sp>
        <p:nvSpPr>
          <p:cNvPr id="183301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96300" cy="4537075"/>
          </a:xfr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pPr algn="ctr" eaLnBrk="1" hangingPunct="1">
              <a:lnSpc>
                <a:spcPct val="110000"/>
              </a:lnSpc>
            </a:pPr>
            <a:r>
              <a:rPr lang="en-US" altLang="zh-CN" sz="1800" i="1" dirty="0" smtClean="0">
                <a:latin typeface="Franklin Gothic Book" pitchFamily="34" charset="0"/>
                <a:ea typeface="宋体" panose="02010600030101010101" pitchFamily="2" charset="-122"/>
              </a:rPr>
              <a:t>Basic Concepts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600" dirty="0" smtClean="0">
                <a:latin typeface="Franklin Gothic Book" pitchFamily="34" charset="0"/>
                <a:ea typeface="宋体" panose="02010600030101010101" pitchFamily="2" charset="-122"/>
              </a:rPr>
              <a:t>Security Attack</a:t>
            </a:r>
          </a:p>
          <a:p>
            <a:pPr marL="525463" lvl="2" eaLnBrk="1" hangingPunct="1">
              <a:lnSpc>
                <a:spcPct val="110000"/>
              </a:lnSpc>
            </a:pPr>
            <a:r>
              <a:rPr lang="en-US" altLang="zh-CN" sz="1400" dirty="0" smtClean="0">
                <a:solidFill>
                  <a:srgbClr val="FF0000"/>
                </a:solidFill>
                <a:latin typeface="Franklin Gothic Book" pitchFamily="34" charset="0"/>
                <a:ea typeface="宋体" panose="02010600030101010101" pitchFamily="2" charset="-122"/>
              </a:rPr>
              <a:t>Interruption</a:t>
            </a:r>
          </a:p>
          <a:p>
            <a:pPr marL="525463" lvl="2" eaLnBrk="1" hangingPunct="1">
              <a:lnSpc>
                <a:spcPct val="110000"/>
              </a:lnSpc>
            </a:pPr>
            <a:r>
              <a:rPr lang="en-US" altLang="zh-CN" sz="1400" dirty="0" smtClean="0">
                <a:solidFill>
                  <a:srgbClr val="FF0000"/>
                </a:solidFill>
                <a:latin typeface="Franklin Gothic Book" pitchFamily="34" charset="0"/>
                <a:ea typeface="宋体" panose="02010600030101010101" pitchFamily="2" charset="-122"/>
              </a:rPr>
              <a:t>Interception</a:t>
            </a:r>
          </a:p>
          <a:p>
            <a:pPr marL="525463" lvl="2" eaLnBrk="1" hangingPunct="1">
              <a:lnSpc>
                <a:spcPct val="110000"/>
              </a:lnSpc>
            </a:pPr>
            <a:r>
              <a:rPr lang="en-US" altLang="zh-CN" sz="1400" dirty="0" smtClean="0">
                <a:solidFill>
                  <a:srgbClr val="FF0000"/>
                </a:solidFill>
                <a:latin typeface="Franklin Gothic Book" pitchFamily="34" charset="0"/>
                <a:ea typeface="宋体" panose="02010600030101010101" pitchFamily="2" charset="-122"/>
              </a:rPr>
              <a:t>Modification</a:t>
            </a:r>
          </a:p>
          <a:p>
            <a:pPr marL="525463" lvl="2" eaLnBrk="1" hangingPunct="1">
              <a:lnSpc>
                <a:spcPct val="110000"/>
              </a:lnSpc>
            </a:pPr>
            <a:r>
              <a:rPr lang="en-US" altLang="zh-CN" sz="1400" dirty="0" smtClean="0">
                <a:solidFill>
                  <a:srgbClr val="FF0000"/>
                </a:solidFill>
                <a:latin typeface="Franklin Gothic Book" pitchFamily="34" charset="0"/>
                <a:ea typeface="宋体" panose="02010600030101010101" pitchFamily="2" charset="-122"/>
              </a:rPr>
              <a:t>Fabrication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600" dirty="0" smtClean="0">
                <a:latin typeface="Franklin Gothic Book" pitchFamily="34" charset="0"/>
                <a:ea typeface="宋体" panose="02010600030101010101" pitchFamily="2" charset="-122"/>
              </a:rPr>
              <a:t>Security Services</a:t>
            </a:r>
          </a:p>
          <a:p>
            <a:pPr marL="525463" lvl="2" eaLnBrk="1" hangingPunct="1">
              <a:lnSpc>
                <a:spcPct val="110000"/>
              </a:lnSpc>
            </a:pPr>
            <a:r>
              <a:rPr lang="en-US" altLang="zh-CN" sz="1400" dirty="0" smtClean="0">
                <a:solidFill>
                  <a:srgbClr val="FF0000"/>
                </a:solidFill>
                <a:latin typeface="Franklin Gothic Book" pitchFamily="34" charset="0"/>
                <a:ea typeface="宋体" panose="02010600030101010101" pitchFamily="2" charset="-122"/>
              </a:rPr>
              <a:t>Confidentiality</a:t>
            </a:r>
          </a:p>
          <a:p>
            <a:pPr marL="525463" lvl="2" eaLnBrk="1" hangingPunct="1">
              <a:lnSpc>
                <a:spcPct val="110000"/>
              </a:lnSpc>
            </a:pPr>
            <a:r>
              <a:rPr lang="en-US" altLang="zh-CN" sz="1400" dirty="0" smtClean="0">
                <a:solidFill>
                  <a:srgbClr val="FF0000"/>
                </a:solidFill>
                <a:latin typeface="Franklin Gothic Book" pitchFamily="34" charset="0"/>
                <a:ea typeface="宋体" panose="02010600030101010101" pitchFamily="2" charset="-122"/>
              </a:rPr>
              <a:t>Availability</a:t>
            </a:r>
          </a:p>
          <a:p>
            <a:pPr marL="525463" lvl="2" eaLnBrk="1" hangingPunct="1">
              <a:lnSpc>
                <a:spcPct val="110000"/>
              </a:lnSpc>
            </a:pPr>
            <a:r>
              <a:rPr lang="en-US" altLang="zh-CN" sz="1400" dirty="0" smtClean="0">
                <a:solidFill>
                  <a:srgbClr val="FF0000"/>
                </a:solidFill>
                <a:latin typeface="Franklin Gothic Book" pitchFamily="34" charset="0"/>
                <a:ea typeface="宋体" panose="02010600030101010101" pitchFamily="2" charset="-122"/>
              </a:rPr>
              <a:t>Non-repudiation</a:t>
            </a:r>
          </a:p>
          <a:p>
            <a:pPr marL="525463" lvl="2" eaLnBrk="1" hangingPunct="1">
              <a:lnSpc>
                <a:spcPct val="110000"/>
              </a:lnSpc>
            </a:pPr>
            <a:r>
              <a:rPr lang="en-US" altLang="zh-CN" sz="1400" dirty="0" smtClean="0">
                <a:solidFill>
                  <a:srgbClr val="FF0000"/>
                </a:solidFill>
                <a:latin typeface="Franklin Gothic Book" pitchFamily="34" charset="0"/>
                <a:ea typeface="宋体" panose="02010600030101010101" pitchFamily="2" charset="-122"/>
              </a:rPr>
              <a:t>Authentication </a:t>
            </a:r>
          </a:p>
          <a:p>
            <a:pPr marL="525463" lvl="2" eaLnBrk="1" hangingPunct="1">
              <a:lnSpc>
                <a:spcPct val="110000"/>
              </a:lnSpc>
            </a:pPr>
            <a:r>
              <a:rPr lang="en-US" altLang="zh-CN" sz="1400" dirty="0" smtClean="0">
                <a:solidFill>
                  <a:srgbClr val="FF0000"/>
                </a:solidFill>
                <a:latin typeface="Franklin Gothic Book" pitchFamily="34" charset="0"/>
                <a:ea typeface="宋体" panose="02010600030101010101" pitchFamily="2" charset="-122"/>
              </a:rPr>
              <a:t>Integrity </a:t>
            </a:r>
          </a:p>
          <a:p>
            <a:pPr marL="525463" lvl="2" eaLnBrk="1" hangingPunct="1">
              <a:lnSpc>
                <a:spcPct val="110000"/>
              </a:lnSpc>
            </a:pPr>
            <a:r>
              <a:rPr lang="en-US" altLang="zh-CN" sz="1400" dirty="0" smtClean="0">
                <a:solidFill>
                  <a:srgbClr val="FF0000"/>
                </a:solidFill>
                <a:latin typeface="Franklin Gothic Book" pitchFamily="34" charset="0"/>
                <a:ea typeface="宋体" panose="02010600030101010101" pitchFamily="2" charset="-122"/>
              </a:rPr>
              <a:t>Access Control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1600" dirty="0" smtClean="0">
                <a:latin typeface="Franklin Gothic Book" pitchFamily="34" charset="0"/>
                <a:ea typeface="宋体" panose="02010600030101010101" pitchFamily="2" charset="-122"/>
              </a:rPr>
              <a:t>Security Model</a:t>
            </a:r>
            <a:endParaRPr lang="zh-CN" altLang="en-US" sz="1800" b="1" dirty="0" smtClean="0">
              <a:solidFill>
                <a:schemeClr val="accent1"/>
              </a:solidFill>
            </a:endParaRPr>
          </a:p>
        </p:txBody>
      </p:sp>
      <p:sp>
        <p:nvSpPr>
          <p:cNvPr id="183302" name="Text Box 6"/>
          <p:cNvSpPr txBox="1">
            <a:spLocks noChangeArrowheads="1"/>
          </p:cNvSpPr>
          <p:nvPr/>
        </p:nvSpPr>
        <p:spPr bwMode="auto">
          <a:xfrm>
            <a:off x="273050" y="1052513"/>
            <a:ext cx="19446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Lecture 1</a:t>
            </a:r>
          </a:p>
        </p:txBody>
      </p:sp>
      <p:sp>
        <p:nvSpPr>
          <p:cNvPr id="183303" name="Rectangle 7"/>
          <p:cNvSpPr>
            <a:spLocks noChangeArrowheads="1"/>
          </p:cNvSpPr>
          <p:nvPr/>
        </p:nvSpPr>
        <p:spPr bwMode="auto">
          <a:xfrm>
            <a:off x="2171700" y="2219325"/>
            <a:ext cx="2519363" cy="863600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1400" b="0" dirty="0">
                <a:solidFill>
                  <a:srgbClr val="FF0000"/>
                </a:solidFill>
                <a:ea typeface="宋体" panose="02010600030101010101" pitchFamily="2" charset="-122"/>
              </a:rPr>
              <a:t>Active    Attack</a:t>
            </a:r>
          </a:p>
          <a:p>
            <a:pPr eaLnBrk="1" hangingPunct="1">
              <a:buFontTx/>
              <a:buChar char="•"/>
            </a:pPr>
            <a:r>
              <a:rPr lang="en-US" altLang="zh-CN" sz="1400" b="0" dirty="0">
                <a:solidFill>
                  <a:srgbClr val="FF0000"/>
                </a:solidFill>
                <a:ea typeface="宋体" panose="02010600030101010101" pitchFamily="2" charset="-122"/>
              </a:rPr>
              <a:t>Passive Attack</a:t>
            </a:r>
          </a:p>
        </p:txBody>
      </p:sp>
      <p:sp>
        <p:nvSpPr>
          <p:cNvPr id="183304" name="Line 8"/>
          <p:cNvSpPr>
            <a:spLocks noChangeShapeType="1"/>
          </p:cNvSpPr>
          <p:nvPr/>
        </p:nvSpPr>
        <p:spPr bwMode="auto">
          <a:xfrm>
            <a:off x="2012950" y="249237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268538" y="3068638"/>
            <a:ext cx="6327775" cy="3030537"/>
            <a:chOff x="119" y="1253"/>
            <a:chExt cx="5397" cy="2585"/>
          </a:xfrm>
        </p:grpSpPr>
        <p:sp>
          <p:nvSpPr>
            <p:cNvPr id="1037" name="Rectangle 11"/>
            <p:cNvSpPr>
              <a:spLocks noChangeArrowheads="1"/>
            </p:cNvSpPr>
            <p:nvPr/>
          </p:nvSpPr>
          <p:spPr bwMode="auto">
            <a:xfrm>
              <a:off x="119" y="2561"/>
              <a:ext cx="545" cy="49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000">
                  <a:ea typeface="宋体" panose="02010600030101010101" pitchFamily="2" charset="-122"/>
                </a:rPr>
                <a:t>Message</a:t>
              </a:r>
            </a:p>
          </p:txBody>
        </p:sp>
        <p:sp>
          <p:nvSpPr>
            <p:cNvPr id="1038" name="Oval 12" descr="90%"/>
            <p:cNvSpPr>
              <a:spLocks noChangeArrowheads="1"/>
            </p:cNvSpPr>
            <p:nvPr/>
          </p:nvSpPr>
          <p:spPr bwMode="auto">
            <a:xfrm>
              <a:off x="935" y="2606"/>
              <a:ext cx="408" cy="408"/>
            </a:xfrm>
            <a:prstGeom prst="ellipse">
              <a:avLst/>
            </a:prstGeom>
            <a:pattFill prst="pct90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9" name="Rectangle 13" descr="大棋盘"/>
            <p:cNvSpPr>
              <a:spLocks noChangeArrowheads="1"/>
            </p:cNvSpPr>
            <p:nvPr/>
          </p:nvSpPr>
          <p:spPr bwMode="auto">
            <a:xfrm>
              <a:off x="1613" y="2561"/>
              <a:ext cx="409" cy="499"/>
            </a:xfrm>
            <a:prstGeom prst="rect">
              <a:avLst/>
            </a:prstGeom>
            <a:pattFill prst="lgCheck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3310" name="AutoShape 14"/>
            <p:cNvSpPr>
              <a:spLocks noChangeArrowheads="1"/>
            </p:cNvSpPr>
            <p:nvPr/>
          </p:nvSpPr>
          <p:spPr bwMode="auto">
            <a:xfrm rot="16200000">
              <a:off x="2715" y="2267"/>
              <a:ext cx="180" cy="1089"/>
            </a:xfrm>
            <a:prstGeom prst="can">
              <a:avLst>
                <a:gd name="adj" fmla="val 49419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41" name="Rectangle 15" descr="大棋盘"/>
            <p:cNvSpPr>
              <a:spLocks noChangeArrowheads="1"/>
            </p:cNvSpPr>
            <p:nvPr/>
          </p:nvSpPr>
          <p:spPr bwMode="auto">
            <a:xfrm>
              <a:off x="3610" y="2561"/>
              <a:ext cx="409" cy="499"/>
            </a:xfrm>
            <a:prstGeom prst="rect">
              <a:avLst/>
            </a:prstGeom>
            <a:pattFill prst="lgCheck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2" name="Oval 16" descr="90%"/>
            <p:cNvSpPr>
              <a:spLocks noChangeArrowheads="1"/>
            </p:cNvSpPr>
            <p:nvPr/>
          </p:nvSpPr>
          <p:spPr bwMode="auto">
            <a:xfrm>
              <a:off x="4284" y="2606"/>
              <a:ext cx="408" cy="408"/>
            </a:xfrm>
            <a:prstGeom prst="ellipse">
              <a:avLst/>
            </a:prstGeom>
            <a:pattFill prst="pct90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3" name="Rectangle 17"/>
            <p:cNvSpPr>
              <a:spLocks noChangeArrowheads="1"/>
            </p:cNvSpPr>
            <p:nvPr/>
          </p:nvSpPr>
          <p:spPr bwMode="auto">
            <a:xfrm>
              <a:off x="4971" y="2561"/>
              <a:ext cx="545" cy="49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000">
                  <a:ea typeface="宋体" panose="02010600030101010101" pitchFamily="2" charset="-122"/>
                </a:rPr>
                <a:t>Message</a:t>
              </a:r>
              <a:endParaRPr lang="zh-CN" altLang="en-US" sz="1000">
                <a:ea typeface="宋体" panose="02010600030101010101" pitchFamily="2" charset="-122"/>
              </a:endParaRPr>
            </a:p>
          </p:txBody>
        </p:sp>
        <p:sp>
          <p:nvSpPr>
            <p:cNvPr id="1044" name="Line 18"/>
            <p:cNvSpPr>
              <a:spLocks noChangeShapeType="1"/>
            </p:cNvSpPr>
            <p:nvPr/>
          </p:nvSpPr>
          <p:spPr bwMode="auto">
            <a:xfrm>
              <a:off x="663" y="2817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Line 19"/>
            <p:cNvSpPr>
              <a:spLocks noChangeShapeType="1"/>
            </p:cNvSpPr>
            <p:nvPr/>
          </p:nvSpPr>
          <p:spPr bwMode="auto">
            <a:xfrm>
              <a:off x="1343" y="2817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Line 20"/>
            <p:cNvSpPr>
              <a:spLocks noChangeShapeType="1"/>
            </p:cNvSpPr>
            <p:nvPr/>
          </p:nvSpPr>
          <p:spPr bwMode="auto">
            <a:xfrm>
              <a:off x="2024" y="2817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Line 21"/>
            <p:cNvSpPr>
              <a:spLocks noChangeShapeType="1"/>
            </p:cNvSpPr>
            <p:nvPr/>
          </p:nvSpPr>
          <p:spPr bwMode="auto">
            <a:xfrm>
              <a:off x="3339" y="2817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" name="Line 22"/>
            <p:cNvSpPr>
              <a:spLocks noChangeShapeType="1"/>
            </p:cNvSpPr>
            <p:nvPr/>
          </p:nvSpPr>
          <p:spPr bwMode="auto">
            <a:xfrm>
              <a:off x="4019" y="2817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Line 23"/>
            <p:cNvSpPr>
              <a:spLocks noChangeShapeType="1"/>
            </p:cNvSpPr>
            <p:nvPr/>
          </p:nvSpPr>
          <p:spPr bwMode="auto">
            <a:xfrm>
              <a:off x="4686" y="2817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" name="Line 24"/>
            <p:cNvSpPr>
              <a:spLocks noChangeShapeType="1"/>
            </p:cNvSpPr>
            <p:nvPr/>
          </p:nvSpPr>
          <p:spPr bwMode="auto">
            <a:xfrm flipV="1">
              <a:off x="1140" y="3014"/>
              <a:ext cx="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" name="Line 25"/>
            <p:cNvSpPr>
              <a:spLocks noChangeShapeType="1"/>
            </p:cNvSpPr>
            <p:nvPr/>
          </p:nvSpPr>
          <p:spPr bwMode="auto">
            <a:xfrm flipV="1">
              <a:off x="4489" y="3014"/>
              <a:ext cx="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" name="Line 26"/>
            <p:cNvSpPr>
              <a:spLocks noChangeShapeType="1"/>
            </p:cNvSpPr>
            <p:nvPr/>
          </p:nvSpPr>
          <p:spPr bwMode="auto">
            <a:xfrm>
              <a:off x="2795" y="2932"/>
              <a:ext cx="0" cy="4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" name="Line 27"/>
            <p:cNvSpPr>
              <a:spLocks noChangeShapeType="1"/>
            </p:cNvSpPr>
            <p:nvPr/>
          </p:nvSpPr>
          <p:spPr bwMode="auto">
            <a:xfrm flipH="1">
              <a:off x="3020" y="1797"/>
              <a:ext cx="1" cy="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" name="Line 28"/>
            <p:cNvSpPr>
              <a:spLocks noChangeShapeType="1"/>
            </p:cNvSpPr>
            <p:nvPr/>
          </p:nvSpPr>
          <p:spPr bwMode="auto">
            <a:xfrm flipV="1">
              <a:off x="436" y="1616"/>
              <a:ext cx="1633" cy="5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" name="Line 29"/>
            <p:cNvSpPr>
              <a:spLocks noChangeShapeType="1"/>
            </p:cNvSpPr>
            <p:nvPr/>
          </p:nvSpPr>
          <p:spPr bwMode="auto">
            <a:xfrm flipH="1" flipV="1">
              <a:off x="3476" y="1616"/>
              <a:ext cx="1677" cy="5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Rectangle 30"/>
            <p:cNvSpPr>
              <a:spLocks noChangeArrowheads="1"/>
            </p:cNvSpPr>
            <p:nvPr/>
          </p:nvSpPr>
          <p:spPr bwMode="auto">
            <a:xfrm>
              <a:off x="1607" y="3116"/>
              <a:ext cx="409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000">
                  <a:ea typeface="宋体" panose="02010600030101010101" pitchFamily="2" charset="-122"/>
                </a:rPr>
                <a:t>Secure </a:t>
              </a:r>
              <a:br>
                <a:rPr lang="en-US" altLang="zh-CN" sz="1000">
                  <a:ea typeface="宋体" panose="02010600030101010101" pitchFamily="2" charset="-122"/>
                </a:rPr>
              </a:br>
              <a:r>
                <a:rPr lang="en-US" altLang="zh-CN" sz="1000">
                  <a:ea typeface="宋体" panose="02010600030101010101" pitchFamily="2" charset="-122"/>
                </a:rPr>
                <a:t>Message</a:t>
              </a:r>
            </a:p>
          </p:txBody>
        </p:sp>
        <p:sp>
          <p:nvSpPr>
            <p:cNvPr id="1057" name="Rectangle 31"/>
            <p:cNvSpPr>
              <a:spLocks noChangeArrowheads="1"/>
            </p:cNvSpPr>
            <p:nvPr/>
          </p:nvSpPr>
          <p:spPr bwMode="auto">
            <a:xfrm>
              <a:off x="3611" y="3116"/>
              <a:ext cx="409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000">
                  <a:ea typeface="宋体" panose="02010600030101010101" pitchFamily="2" charset="-122"/>
                </a:rPr>
                <a:t>Secure </a:t>
              </a:r>
              <a:br>
                <a:rPr lang="en-US" altLang="zh-CN" sz="1000">
                  <a:ea typeface="宋体" panose="02010600030101010101" pitchFamily="2" charset="-122"/>
                </a:rPr>
              </a:br>
              <a:r>
                <a:rPr lang="en-US" altLang="zh-CN" sz="1000">
                  <a:ea typeface="宋体" panose="02010600030101010101" pitchFamily="2" charset="-122"/>
                </a:rPr>
                <a:t>Message</a:t>
              </a:r>
            </a:p>
          </p:txBody>
        </p:sp>
        <p:sp>
          <p:nvSpPr>
            <p:cNvPr id="1058" name="Rectangle 32"/>
            <p:cNvSpPr>
              <a:spLocks noChangeArrowheads="1"/>
            </p:cNvSpPr>
            <p:nvPr/>
          </p:nvSpPr>
          <p:spPr bwMode="auto">
            <a:xfrm>
              <a:off x="927" y="3385"/>
              <a:ext cx="409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000">
                  <a:solidFill>
                    <a:srgbClr val="0000FF"/>
                  </a:solidFill>
                  <a:ea typeface="宋体" panose="02010600030101010101" pitchFamily="2" charset="-122"/>
                </a:rPr>
                <a:t>Secure </a:t>
              </a:r>
              <a:br>
                <a:rPr lang="en-US" altLang="zh-CN" sz="1000">
                  <a:solidFill>
                    <a:srgbClr val="0000FF"/>
                  </a:solidFill>
                  <a:ea typeface="宋体" panose="02010600030101010101" pitchFamily="2" charset="-122"/>
                </a:rPr>
              </a:br>
              <a:r>
                <a:rPr lang="en-US" altLang="zh-CN" sz="1000">
                  <a:solidFill>
                    <a:srgbClr val="0000FF"/>
                  </a:solidFill>
                  <a:ea typeface="宋体" panose="02010600030101010101" pitchFamily="2" charset="-122"/>
                </a:rPr>
                <a:t>Information</a:t>
              </a:r>
            </a:p>
          </p:txBody>
        </p:sp>
        <p:sp>
          <p:nvSpPr>
            <p:cNvPr id="1059" name="Rectangle 33"/>
            <p:cNvSpPr>
              <a:spLocks noChangeArrowheads="1"/>
            </p:cNvSpPr>
            <p:nvPr/>
          </p:nvSpPr>
          <p:spPr bwMode="auto">
            <a:xfrm>
              <a:off x="4284" y="3385"/>
              <a:ext cx="409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000">
                  <a:solidFill>
                    <a:srgbClr val="0000FF"/>
                  </a:solidFill>
                  <a:ea typeface="宋体" panose="02010600030101010101" pitchFamily="2" charset="-122"/>
                </a:rPr>
                <a:t>Secure </a:t>
              </a:r>
              <a:br>
                <a:rPr lang="en-US" altLang="zh-CN" sz="1000">
                  <a:solidFill>
                    <a:srgbClr val="0000FF"/>
                  </a:solidFill>
                  <a:ea typeface="宋体" panose="02010600030101010101" pitchFamily="2" charset="-122"/>
                </a:rPr>
              </a:br>
              <a:r>
                <a:rPr lang="en-US" altLang="zh-CN" sz="1000">
                  <a:solidFill>
                    <a:srgbClr val="0000FF"/>
                  </a:solidFill>
                  <a:ea typeface="宋体" panose="02010600030101010101" pitchFamily="2" charset="-122"/>
                </a:rPr>
                <a:t>Information</a:t>
              </a:r>
            </a:p>
          </p:txBody>
        </p:sp>
        <p:sp>
          <p:nvSpPr>
            <p:cNvPr id="183330" name="Rectangle 34"/>
            <p:cNvSpPr>
              <a:spLocks noChangeArrowheads="1"/>
            </p:cNvSpPr>
            <p:nvPr/>
          </p:nvSpPr>
          <p:spPr bwMode="auto">
            <a:xfrm>
              <a:off x="2576" y="3444"/>
              <a:ext cx="40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400">
                  <a:solidFill>
                    <a:srgbClr val="CC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Opponent</a:t>
              </a:r>
            </a:p>
          </p:txBody>
        </p:sp>
        <p:sp>
          <p:nvSpPr>
            <p:cNvPr id="183331" name="Rectangle 35"/>
            <p:cNvSpPr>
              <a:spLocks noChangeArrowheads="1"/>
            </p:cNvSpPr>
            <p:nvPr/>
          </p:nvSpPr>
          <p:spPr bwMode="auto">
            <a:xfrm>
              <a:off x="169" y="2206"/>
              <a:ext cx="40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400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Sender</a:t>
              </a:r>
            </a:p>
          </p:txBody>
        </p:sp>
        <p:sp>
          <p:nvSpPr>
            <p:cNvPr id="183332" name="Rectangle 36"/>
            <p:cNvSpPr>
              <a:spLocks noChangeArrowheads="1"/>
            </p:cNvSpPr>
            <p:nvPr/>
          </p:nvSpPr>
          <p:spPr bwMode="auto">
            <a:xfrm>
              <a:off x="5039" y="2214"/>
              <a:ext cx="40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400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Recipient</a:t>
              </a:r>
            </a:p>
          </p:txBody>
        </p:sp>
        <p:sp>
          <p:nvSpPr>
            <p:cNvPr id="1063" name="Rectangle 37"/>
            <p:cNvSpPr>
              <a:spLocks noChangeArrowheads="1"/>
            </p:cNvSpPr>
            <p:nvPr/>
          </p:nvSpPr>
          <p:spPr bwMode="auto">
            <a:xfrm>
              <a:off x="904" y="2281"/>
              <a:ext cx="81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000">
                  <a:ea typeface="宋体" panose="02010600030101010101" pitchFamily="2" charset="-122"/>
                </a:rPr>
                <a:t>Security-related </a:t>
              </a:r>
              <a:br>
                <a:rPr lang="en-US" altLang="zh-CN" sz="1000">
                  <a:ea typeface="宋体" panose="02010600030101010101" pitchFamily="2" charset="-122"/>
                </a:rPr>
              </a:br>
              <a:r>
                <a:rPr lang="en-US" altLang="zh-CN" sz="1000">
                  <a:ea typeface="宋体" panose="02010600030101010101" pitchFamily="2" charset="-122"/>
                </a:rPr>
                <a:t>Transformation</a:t>
              </a:r>
            </a:p>
          </p:txBody>
        </p:sp>
        <p:sp>
          <p:nvSpPr>
            <p:cNvPr id="1064" name="Rectangle 38"/>
            <p:cNvSpPr>
              <a:spLocks noChangeArrowheads="1"/>
            </p:cNvSpPr>
            <p:nvPr/>
          </p:nvSpPr>
          <p:spPr bwMode="auto">
            <a:xfrm>
              <a:off x="4065" y="2297"/>
              <a:ext cx="81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000">
                  <a:ea typeface="宋体" panose="02010600030101010101" pitchFamily="2" charset="-122"/>
                </a:rPr>
                <a:t>Security-related </a:t>
              </a:r>
              <a:br>
                <a:rPr lang="en-US" altLang="zh-CN" sz="1000">
                  <a:ea typeface="宋体" panose="02010600030101010101" pitchFamily="2" charset="-122"/>
                </a:rPr>
              </a:br>
              <a:r>
                <a:rPr lang="en-US" altLang="zh-CN" sz="1000">
                  <a:ea typeface="宋体" panose="02010600030101010101" pitchFamily="2" charset="-122"/>
                </a:rPr>
                <a:t>Transformation</a:t>
              </a:r>
            </a:p>
          </p:txBody>
        </p:sp>
        <p:sp>
          <p:nvSpPr>
            <p:cNvPr id="1065" name="Rectangle 39"/>
            <p:cNvSpPr>
              <a:spLocks noChangeArrowheads="1"/>
            </p:cNvSpPr>
            <p:nvPr/>
          </p:nvSpPr>
          <p:spPr bwMode="auto">
            <a:xfrm>
              <a:off x="2476" y="2387"/>
              <a:ext cx="409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000">
                  <a:ea typeface="宋体" panose="02010600030101010101" pitchFamily="2" charset="-122"/>
                </a:rPr>
                <a:t>Information </a:t>
              </a:r>
              <a:br>
                <a:rPr lang="en-US" altLang="zh-CN" sz="1000">
                  <a:ea typeface="宋体" panose="02010600030101010101" pitchFamily="2" charset="-122"/>
                </a:rPr>
              </a:br>
              <a:r>
                <a:rPr lang="en-US" altLang="zh-CN" sz="1000">
                  <a:ea typeface="宋体" panose="02010600030101010101" pitchFamily="2" charset="-122"/>
                </a:rPr>
                <a:t>Channel</a:t>
              </a:r>
            </a:p>
          </p:txBody>
        </p:sp>
        <p:sp>
          <p:nvSpPr>
            <p:cNvPr id="1066" name="Rectangle 40"/>
            <p:cNvSpPr>
              <a:spLocks noChangeArrowheads="1"/>
            </p:cNvSpPr>
            <p:nvPr/>
          </p:nvSpPr>
          <p:spPr bwMode="auto">
            <a:xfrm>
              <a:off x="2109" y="1253"/>
              <a:ext cx="1316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rgbClr val="008000"/>
                  </a:solidFill>
                  <a:ea typeface="宋体" panose="02010600030101010101" pitchFamily="2" charset="-122"/>
                </a:rPr>
                <a:t>Trusted third party</a:t>
              </a:r>
            </a:p>
          </p:txBody>
        </p:sp>
        <p:sp>
          <p:nvSpPr>
            <p:cNvPr id="1067" name="Rectangle 41"/>
            <p:cNvSpPr>
              <a:spLocks noChangeArrowheads="1"/>
            </p:cNvSpPr>
            <p:nvPr/>
          </p:nvSpPr>
          <p:spPr bwMode="auto">
            <a:xfrm>
              <a:off x="2101" y="1462"/>
              <a:ext cx="1316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000">
                  <a:solidFill>
                    <a:schemeClr val="tx2"/>
                  </a:solidFill>
                  <a:ea typeface="宋体" panose="02010600030101010101" pitchFamily="2" charset="-122"/>
                </a:rPr>
                <a:t>e.g., arbiter, distributor</a:t>
              </a:r>
              <a:br>
                <a:rPr lang="en-US" altLang="zh-CN" sz="1000">
                  <a:solidFill>
                    <a:schemeClr val="tx2"/>
                  </a:solidFill>
                  <a:ea typeface="宋体" panose="02010600030101010101" pitchFamily="2" charset="-122"/>
                </a:rPr>
              </a:br>
              <a:r>
                <a:rPr lang="en-US" altLang="zh-CN" sz="1000">
                  <a:solidFill>
                    <a:schemeClr val="tx2"/>
                  </a:solidFill>
                  <a:ea typeface="宋体" panose="02010600030101010101" pitchFamily="2" charset="-122"/>
                </a:rPr>
                <a:t>of secret information</a:t>
              </a:r>
            </a:p>
          </p:txBody>
        </p:sp>
        <p:grpSp>
          <p:nvGrpSpPr>
            <p:cNvPr id="1068" name="Group 42"/>
            <p:cNvGrpSpPr>
              <a:grpSpLocks/>
            </p:cNvGrpSpPr>
            <p:nvPr/>
          </p:nvGrpSpPr>
          <p:grpSpPr bwMode="auto">
            <a:xfrm>
              <a:off x="1117" y="3606"/>
              <a:ext cx="3357" cy="232"/>
              <a:chOff x="1156" y="3614"/>
              <a:chExt cx="3357" cy="232"/>
            </a:xfrm>
          </p:grpSpPr>
          <p:sp>
            <p:nvSpPr>
              <p:cNvPr id="1079" name="Line 43"/>
              <p:cNvSpPr>
                <a:spLocks noChangeShapeType="1"/>
              </p:cNvSpPr>
              <p:nvPr/>
            </p:nvSpPr>
            <p:spPr bwMode="auto">
              <a:xfrm>
                <a:off x="1156" y="3846"/>
                <a:ext cx="335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0" name="Line 44"/>
              <p:cNvSpPr>
                <a:spLocks noChangeShapeType="1"/>
              </p:cNvSpPr>
              <p:nvPr/>
            </p:nvSpPr>
            <p:spPr bwMode="auto">
              <a:xfrm flipV="1">
                <a:off x="1156" y="3614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1" name="Line 45"/>
              <p:cNvSpPr>
                <a:spLocks noChangeShapeType="1"/>
              </p:cNvSpPr>
              <p:nvPr/>
            </p:nvSpPr>
            <p:spPr bwMode="auto">
              <a:xfrm flipV="1">
                <a:off x="4513" y="3614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3342" name="Rectangle 46"/>
            <p:cNvSpPr>
              <a:spLocks noChangeArrowheads="1"/>
            </p:cNvSpPr>
            <p:nvPr/>
          </p:nvSpPr>
          <p:spPr bwMode="auto">
            <a:xfrm>
              <a:off x="662" y="2273"/>
              <a:ext cx="260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①</a:t>
              </a:r>
            </a:p>
          </p:txBody>
        </p:sp>
        <p:sp>
          <p:nvSpPr>
            <p:cNvPr id="183343" name="Rectangle 47"/>
            <p:cNvSpPr>
              <a:spLocks noChangeArrowheads="1"/>
            </p:cNvSpPr>
            <p:nvPr/>
          </p:nvSpPr>
          <p:spPr bwMode="auto">
            <a:xfrm>
              <a:off x="707" y="3340"/>
              <a:ext cx="309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②</a:t>
              </a:r>
            </a:p>
          </p:txBody>
        </p:sp>
        <p:sp>
          <p:nvSpPr>
            <p:cNvPr id="1071" name="Rectangle 48"/>
            <p:cNvSpPr>
              <a:spLocks noChangeArrowheads="1"/>
            </p:cNvSpPr>
            <p:nvPr/>
          </p:nvSpPr>
          <p:spPr bwMode="auto">
            <a:xfrm>
              <a:off x="2113" y="2432"/>
              <a:ext cx="30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FF0000"/>
                  </a:solidFill>
                  <a:ea typeface="宋体" panose="02010600030101010101" pitchFamily="2" charset="-122"/>
                </a:rPr>
                <a:t>③</a:t>
              </a:r>
            </a:p>
          </p:txBody>
        </p:sp>
        <p:sp>
          <p:nvSpPr>
            <p:cNvPr id="1072" name="Rectangle 49"/>
            <p:cNvSpPr>
              <a:spLocks noChangeArrowheads="1"/>
            </p:cNvSpPr>
            <p:nvPr/>
          </p:nvSpPr>
          <p:spPr bwMode="auto">
            <a:xfrm>
              <a:off x="1478" y="1843"/>
              <a:ext cx="30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FF0000"/>
                  </a:solidFill>
                  <a:ea typeface="宋体" panose="02010600030101010101" pitchFamily="2" charset="-122"/>
                </a:rPr>
                <a:t>④</a:t>
              </a:r>
            </a:p>
          </p:txBody>
        </p:sp>
        <p:sp>
          <p:nvSpPr>
            <p:cNvPr id="1073" name="Rectangle 50"/>
            <p:cNvSpPr>
              <a:spLocks noChangeArrowheads="1"/>
            </p:cNvSpPr>
            <p:nvPr/>
          </p:nvSpPr>
          <p:spPr bwMode="auto">
            <a:xfrm>
              <a:off x="2567" y="1843"/>
              <a:ext cx="30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FF0000"/>
                  </a:solidFill>
                  <a:ea typeface="宋体" panose="02010600030101010101" pitchFamily="2" charset="-122"/>
                </a:rPr>
                <a:t>④</a:t>
              </a:r>
            </a:p>
          </p:txBody>
        </p:sp>
        <p:sp>
          <p:nvSpPr>
            <p:cNvPr id="1074" name="Rectangle 51"/>
            <p:cNvSpPr>
              <a:spLocks noChangeArrowheads="1"/>
            </p:cNvSpPr>
            <p:nvPr/>
          </p:nvSpPr>
          <p:spPr bwMode="auto">
            <a:xfrm>
              <a:off x="3702" y="1843"/>
              <a:ext cx="308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FF0000"/>
                  </a:solidFill>
                  <a:ea typeface="宋体" panose="02010600030101010101" pitchFamily="2" charset="-122"/>
                </a:rPr>
                <a:t>④</a:t>
              </a:r>
            </a:p>
          </p:txBody>
        </p:sp>
        <p:sp>
          <p:nvSpPr>
            <p:cNvPr id="1075" name="Line 52"/>
            <p:cNvSpPr>
              <a:spLocks noChangeShapeType="1"/>
            </p:cNvSpPr>
            <p:nvPr/>
          </p:nvSpPr>
          <p:spPr bwMode="auto">
            <a:xfrm>
              <a:off x="1660" y="1933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" name="Line 53"/>
            <p:cNvSpPr>
              <a:spLocks noChangeShapeType="1"/>
            </p:cNvSpPr>
            <p:nvPr/>
          </p:nvSpPr>
          <p:spPr bwMode="auto">
            <a:xfrm>
              <a:off x="2839" y="1933"/>
              <a:ext cx="9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50" name="Rectangle 54"/>
            <p:cNvSpPr>
              <a:spLocks noChangeArrowheads="1"/>
            </p:cNvSpPr>
            <p:nvPr/>
          </p:nvSpPr>
          <p:spPr bwMode="auto">
            <a:xfrm>
              <a:off x="4018" y="3340"/>
              <a:ext cx="309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②</a:t>
              </a:r>
            </a:p>
          </p:txBody>
        </p:sp>
        <p:sp>
          <p:nvSpPr>
            <p:cNvPr id="183351" name="Rectangle 55"/>
            <p:cNvSpPr>
              <a:spLocks noChangeArrowheads="1"/>
            </p:cNvSpPr>
            <p:nvPr/>
          </p:nvSpPr>
          <p:spPr bwMode="auto">
            <a:xfrm>
              <a:off x="3746" y="2296"/>
              <a:ext cx="261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①</a:t>
              </a:r>
            </a:p>
          </p:txBody>
        </p:sp>
      </p:grpSp>
    </p:spTree>
  </p:cSld>
  <p:clrMapOvr>
    <a:masterClrMapping/>
  </p:clrMapOvr>
  <p:transition spd="slow">
    <p:wipe/>
    <p:sndAc>
      <p:stSnd>
        <p:snd r:embed="rId3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3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3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3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3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3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3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3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3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33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33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33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33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8330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1" grpId="0" build="p"/>
      <p:bldP spid="183303" grpId="0"/>
      <p:bldP spid="18330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E69B54-DE35-4E5A-A1D7-6BC0B7D3618A}" type="slidenum">
              <a:rPr lang="en-US" altLang="zh-CN" b="0">
                <a:solidFill>
                  <a:srgbClr val="FFFFFF"/>
                </a:solidFill>
              </a:rPr>
              <a:pPr eaLnBrk="1" hangingPunct="1"/>
              <a:t>20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446D070A-FA86-496B-9837-03B60EE0156B}" type="datetime1">
              <a:rPr lang="zh-CN" altLang="en-US"/>
              <a:pPr>
                <a:defRPr/>
              </a:pPr>
              <a:t>2018/9/4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88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/>
              <a:t>Lecture 2: Overview of Cryptography</a:t>
            </a:r>
          </a:p>
        </p:txBody>
      </p:sp>
      <p:sp>
        <p:nvSpPr>
          <p:cNvPr id="18440" name="Text Box 5"/>
          <p:cNvSpPr txBox="1">
            <a:spLocks noChangeArrowheads="1"/>
          </p:cNvSpPr>
          <p:nvPr/>
        </p:nvSpPr>
        <p:spPr bwMode="auto">
          <a:xfrm>
            <a:off x="273050" y="1052513"/>
            <a:ext cx="3867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1. WWW Cryptography</a:t>
            </a:r>
          </a:p>
        </p:txBody>
      </p:sp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4714875" y="1052513"/>
            <a:ext cx="38893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</a:t>
            </a:r>
            <a:r>
              <a:rPr lang="en-US" alt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. Classic Cryptography</a:t>
            </a:r>
          </a:p>
        </p:txBody>
      </p:sp>
      <p:sp>
        <p:nvSpPr>
          <p:cNvPr id="195591" name="Rectangle 7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96300" cy="4537075"/>
          </a:xfrm>
          <a:noFill/>
        </p:spPr>
        <p:txBody>
          <a:bodyPr/>
          <a:lstStyle/>
          <a:p>
            <a:pPr eaLnBrk="1" hangingPunct="1"/>
            <a:r>
              <a:rPr lang="en-US" altLang="zh-CN" sz="2000" b="1" dirty="0" smtClean="0">
                <a:solidFill>
                  <a:srgbClr val="0033CC"/>
                </a:solidFill>
              </a:rPr>
              <a:t>Upgraded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 Ciphers: </a:t>
            </a:r>
            <a:r>
              <a:rPr lang="en-US" altLang="zh-CN" sz="1800" b="1" dirty="0" smtClean="0">
                <a:latin typeface="Franklin Gothic Book" pitchFamily="34" charset="0"/>
                <a:ea typeface="宋体" panose="02010600030101010101" pitchFamily="2" charset="-122"/>
              </a:rPr>
              <a:t>Polyalphabetic (</a:t>
            </a:r>
            <a:r>
              <a:rPr lang="zh-CN" altLang="en-US" sz="1800" b="1" dirty="0" smtClean="0">
                <a:latin typeface="Franklin Gothic Book" pitchFamily="34" charset="0"/>
                <a:ea typeface="宋体" panose="02010600030101010101" pitchFamily="2" charset="-122"/>
              </a:rPr>
              <a:t>多码代换</a:t>
            </a:r>
            <a:r>
              <a:rPr lang="en-US" altLang="zh-CN" sz="1800" b="1" dirty="0" smtClean="0">
                <a:latin typeface="Franklin Gothic Book" pitchFamily="34" charset="0"/>
                <a:ea typeface="宋体" panose="02010600030101010101" pitchFamily="2" charset="-122"/>
              </a:rPr>
              <a:t>)</a:t>
            </a:r>
            <a:r>
              <a:rPr lang="zh-CN" altLang="en-US" sz="1800" b="1" dirty="0" smtClean="0">
                <a:latin typeface="Franklin Gothic Book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b="1" dirty="0" smtClean="0">
                <a:latin typeface="Franklin Gothic Book" pitchFamily="34" charset="0"/>
                <a:ea typeface="宋体" panose="02010600030101010101" pitchFamily="2" charset="-122"/>
              </a:rPr>
              <a:t>Ciphers</a:t>
            </a:r>
            <a:endParaRPr lang="zh-CN" altLang="en-US" sz="2000" b="1" dirty="0" smtClean="0">
              <a:solidFill>
                <a:schemeClr val="accent1"/>
              </a:solidFill>
            </a:endParaRPr>
          </a:p>
          <a:p>
            <a:pPr lvl="2" eaLnBrk="1" hangingPunct="1"/>
            <a:r>
              <a:rPr lang="en-US" altLang="zh-CN" b="1" dirty="0" smtClean="0">
                <a:solidFill>
                  <a:schemeClr val="accent2"/>
                </a:solidFill>
                <a:latin typeface="Franklin Gothic Book" pitchFamily="34" charset="0"/>
              </a:rPr>
              <a:t>①Auto-key Cipher</a:t>
            </a:r>
          </a:p>
          <a:p>
            <a:pPr lvl="2" eaLnBrk="1" hangingPunct="1"/>
            <a:r>
              <a:rPr lang="en-US" altLang="zh-CN" b="1" dirty="0" smtClean="0">
                <a:solidFill>
                  <a:schemeClr val="accent2"/>
                </a:solidFill>
                <a:latin typeface="Franklin Gothic Book" pitchFamily="34" charset="0"/>
              </a:rPr>
              <a:t>②</a:t>
            </a:r>
            <a:r>
              <a:rPr lang="en-US" altLang="zh-CN" b="1" dirty="0" err="1" smtClean="0">
                <a:solidFill>
                  <a:schemeClr val="accent2"/>
                </a:solidFill>
                <a:latin typeface="Franklin Gothic Book" pitchFamily="34" charset="0"/>
              </a:rPr>
              <a:t>Playfair</a:t>
            </a:r>
            <a:r>
              <a:rPr lang="en-US" altLang="zh-CN" b="1" dirty="0" smtClean="0">
                <a:solidFill>
                  <a:schemeClr val="accent2"/>
                </a:solidFill>
                <a:latin typeface="Franklin Gothic Book" pitchFamily="34" charset="0"/>
              </a:rPr>
              <a:t> Cipher</a:t>
            </a:r>
          </a:p>
          <a:p>
            <a:pPr lvl="2" eaLnBrk="1" hangingPunct="1"/>
            <a:r>
              <a:rPr lang="en-US" altLang="zh-CN" b="1" dirty="0" smtClean="0">
                <a:solidFill>
                  <a:schemeClr val="accent2"/>
                </a:solidFill>
                <a:latin typeface="Franklin Gothic Book" pitchFamily="34" charset="0"/>
              </a:rPr>
              <a:t>③</a:t>
            </a:r>
            <a:r>
              <a:rPr lang="en-US" altLang="zh-CN" b="1" dirty="0" err="1" smtClean="0">
                <a:solidFill>
                  <a:schemeClr val="accent2"/>
                </a:solidFill>
                <a:latin typeface="Franklin Gothic Book" pitchFamily="34" charset="0"/>
              </a:rPr>
              <a:t>Vigenère</a:t>
            </a:r>
            <a:r>
              <a:rPr lang="en-US" altLang="zh-CN" b="1" dirty="0" smtClean="0">
                <a:solidFill>
                  <a:schemeClr val="accent2"/>
                </a:solidFill>
                <a:latin typeface="Franklin Gothic Book" pitchFamily="34" charset="0"/>
              </a:rPr>
              <a:t> Cipher</a:t>
            </a:r>
          </a:p>
          <a:p>
            <a:pPr lvl="2" eaLnBrk="1" hangingPunct="1"/>
            <a:r>
              <a:rPr lang="en-US" altLang="zh-CN" b="1" dirty="0" smtClean="0">
                <a:solidFill>
                  <a:schemeClr val="accent2"/>
                </a:solidFill>
                <a:latin typeface="Franklin Gothic Book" pitchFamily="34" charset="0"/>
              </a:rPr>
              <a:t>④Hill Cipher</a:t>
            </a:r>
            <a:endParaRPr lang="zh-CN" altLang="en-US" b="1" dirty="0" smtClean="0">
              <a:solidFill>
                <a:schemeClr val="accent2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ransition spd="slow">
    <p:wipe/>
    <p:sndAc>
      <p:stSnd>
        <p:snd r:embed="rId3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5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55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55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55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508248E-200A-43C9-86E8-0B4A1CED7E63}" type="slidenum">
              <a:rPr lang="en-US" altLang="zh-CN" b="0">
                <a:solidFill>
                  <a:srgbClr val="FFFFFF"/>
                </a:solidFill>
              </a:rPr>
              <a:pPr eaLnBrk="1" hangingPunct="1"/>
              <a:t>21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6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496F6A2-A1F8-46E4-852C-3F72759BC02E}" type="datetime1">
              <a:rPr lang="zh-CN" altLang="en-US"/>
              <a:pPr>
                <a:defRPr/>
              </a:pPr>
              <a:t>2018/9/4</a:t>
            </a:fld>
            <a:endParaRPr lang="en-US" altLang="zh-CN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0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1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00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/>
              <a:t>Lecture 2: Overview of Cryptography</a:t>
            </a:r>
          </a:p>
        </p:txBody>
      </p:sp>
      <p:sp>
        <p:nvSpPr>
          <p:cNvPr id="19464" name="Text Box 5"/>
          <p:cNvSpPr txBox="1">
            <a:spLocks noChangeArrowheads="1"/>
          </p:cNvSpPr>
          <p:nvPr/>
        </p:nvSpPr>
        <p:spPr bwMode="auto">
          <a:xfrm>
            <a:off x="273050" y="1052513"/>
            <a:ext cx="3867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1. WWW Cryptography</a:t>
            </a:r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4714875" y="1052513"/>
            <a:ext cx="38893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</a:t>
            </a:r>
            <a:r>
              <a:rPr lang="en-US" alt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. Classic Cryptography</a:t>
            </a:r>
          </a:p>
        </p:txBody>
      </p:sp>
      <p:sp>
        <p:nvSpPr>
          <p:cNvPr id="19466" name="Rectangle 7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96300" cy="4537075"/>
          </a:xfrm>
          <a:noFill/>
        </p:spPr>
        <p:txBody>
          <a:bodyPr/>
          <a:lstStyle/>
          <a:p>
            <a:pPr eaLnBrk="1" hangingPunct="1"/>
            <a:r>
              <a:rPr lang="en-US" altLang="zh-CN" sz="2000" b="1" smtClean="0">
                <a:solidFill>
                  <a:srgbClr val="0033CC"/>
                </a:solidFill>
              </a:rPr>
              <a:t>Upgraded</a:t>
            </a:r>
            <a:r>
              <a:rPr lang="en-US" altLang="zh-CN" sz="2000" b="1" smtClean="0">
                <a:solidFill>
                  <a:schemeClr val="accent1"/>
                </a:solidFill>
              </a:rPr>
              <a:t> Ciphers: </a:t>
            </a:r>
            <a:r>
              <a:rPr lang="en-US" altLang="zh-CN" sz="1800" b="1" smtClean="0">
                <a:latin typeface="Franklin Gothic Book" pitchFamily="34" charset="0"/>
                <a:ea typeface="宋体" panose="02010600030101010101" pitchFamily="2" charset="-122"/>
              </a:rPr>
              <a:t>Polyalphabetic (</a:t>
            </a:r>
            <a:r>
              <a:rPr lang="zh-CN" altLang="en-US" sz="1800" b="1" smtClean="0">
                <a:latin typeface="Franklin Gothic Book" pitchFamily="34" charset="0"/>
                <a:ea typeface="宋体" panose="02010600030101010101" pitchFamily="2" charset="-122"/>
              </a:rPr>
              <a:t>多码代换</a:t>
            </a:r>
            <a:r>
              <a:rPr lang="en-US" altLang="zh-CN" sz="1800" b="1" smtClean="0">
                <a:latin typeface="Franklin Gothic Book" pitchFamily="34" charset="0"/>
                <a:ea typeface="宋体" panose="02010600030101010101" pitchFamily="2" charset="-122"/>
              </a:rPr>
              <a:t>)</a:t>
            </a:r>
            <a:r>
              <a:rPr lang="zh-CN" altLang="en-US" sz="1800" b="1" smtClean="0">
                <a:latin typeface="Franklin Gothic Book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b="1" smtClean="0">
                <a:latin typeface="Franklin Gothic Book" pitchFamily="34" charset="0"/>
                <a:ea typeface="宋体" panose="02010600030101010101" pitchFamily="2" charset="-122"/>
              </a:rPr>
              <a:t>Ciphers</a:t>
            </a:r>
            <a:endParaRPr lang="zh-CN" altLang="en-US" sz="2000" b="1" smtClean="0">
              <a:solidFill>
                <a:schemeClr val="accent1"/>
              </a:solidFill>
            </a:endParaRPr>
          </a:p>
          <a:p>
            <a:pPr lvl="2" eaLnBrk="1" hangingPunct="1"/>
            <a:r>
              <a:rPr lang="en-US" altLang="zh-CN" b="1" smtClean="0">
                <a:solidFill>
                  <a:schemeClr val="accent2"/>
                </a:solidFill>
                <a:latin typeface="Franklin Gothic Book" pitchFamily="34" charset="0"/>
              </a:rPr>
              <a:t>①Auto-key Cipher</a:t>
            </a:r>
          </a:p>
          <a:p>
            <a:pPr lvl="2" eaLnBrk="1" hangingPunct="1"/>
            <a:r>
              <a:rPr lang="en-US" altLang="zh-CN" b="1" smtClean="0">
                <a:solidFill>
                  <a:schemeClr val="bg2"/>
                </a:solidFill>
                <a:latin typeface="Franklin Gothic Book" pitchFamily="34" charset="0"/>
              </a:rPr>
              <a:t>②Playfair Cipher</a:t>
            </a:r>
          </a:p>
          <a:p>
            <a:pPr lvl="2" eaLnBrk="1" hangingPunct="1"/>
            <a:r>
              <a:rPr lang="en-US" altLang="zh-CN" b="1" smtClean="0">
                <a:solidFill>
                  <a:schemeClr val="bg2"/>
                </a:solidFill>
                <a:latin typeface="Franklin Gothic Book" pitchFamily="34" charset="0"/>
              </a:rPr>
              <a:t>③Vigenère Cipher</a:t>
            </a:r>
          </a:p>
          <a:p>
            <a:pPr lvl="2" eaLnBrk="1" hangingPunct="1"/>
            <a:r>
              <a:rPr lang="en-US" altLang="zh-CN" b="1" smtClean="0">
                <a:solidFill>
                  <a:schemeClr val="bg2"/>
                </a:solidFill>
                <a:latin typeface="Franklin Gothic Book" pitchFamily="34" charset="0"/>
              </a:rPr>
              <a:t>④Hill Cipher</a:t>
            </a:r>
          </a:p>
          <a:p>
            <a:pPr lvl="2" eaLnBrk="1" hangingPunct="1"/>
            <a:endParaRPr lang="zh-CN" altLang="en-US" b="1" smtClean="0">
              <a:solidFill>
                <a:schemeClr val="bg2"/>
              </a:solidFill>
              <a:latin typeface="Franklin Gothic Book" pitchFamily="34" charset="0"/>
            </a:endParaRPr>
          </a:p>
        </p:txBody>
      </p:sp>
      <p:sp>
        <p:nvSpPr>
          <p:cNvPr id="208904" name="AutoShape 8"/>
          <p:cNvSpPr>
            <a:spLocks noChangeArrowheads="1"/>
          </p:cNvSpPr>
          <p:nvPr/>
        </p:nvSpPr>
        <p:spPr bwMode="auto">
          <a:xfrm>
            <a:off x="2627313" y="2060575"/>
            <a:ext cx="6048375" cy="4071938"/>
          </a:xfrm>
          <a:prstGeom prst="roundRect">
            <a:avLst>
              <a:gd name="adj" fmla="val 2833"/>
            </a:avLst>
          </a:prstGeom>
          <a:noFill/>
          <a:ln w="25400" algn="ctr">
            <a:solidFill>
              <a:srgbClr val="BC5EBE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600" b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19468" name="Line 9"/>
          <p:cNvSpPr>
            <a:spLocks noChangeShapeType="1"/>
          </p:cNvSpPr>
          <p:nvPr/>
        </p:nvSpPr>
        <p:spPr bwMode="auto">
          <a:xfrm flipH="1">
            <a:off x="2474913" y="2247900"/>
            <a:ext cx="142875" cy="0"/>
          </a:xfrm>
          <a:prstGeom prst="line">
            <a:avLst/>
          </a:prstGeom>
          <a:noFill/>
          <a:ln w="28575">
            <a:solidFill>
              <a:srgbClr val="BC5EBE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07" name="Rectangle 11"/>
          <p:cNvSpPr>
            <a:spLocks noChangeArrowheads="1"/>
          </p:cNvSpPr>
          <p:nvPr/>
        </p:nvSpPr>
        <p:spPr bwMode="auto">
          <a:xfrm>
            <a:off x="2790825" y="2133600"/>
            <a:ext cx="57610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P=p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……   C=c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 i="1">
                <a:latin typeface="Times New Roman" panose="02020603050405020304" pitchFamily="18" charset="0"/>
              </a:rPr>
              <a:t>……    k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 i="1">
                <a:latin typeface="Times New Roman" panose="02020603050405020304" pitchFamily="18" charset="0"/>
              </a:rPr>
              <a:t>k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p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p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208908" name="Rectangle 12"/>
          <p:cNvSpPr>
            <a:spLocks noChangeArrowheads="1"/>
          </p:cNvSpPr>
          <p:nvPr/>
        </p:nvSpPr>
        <p:spPr bwMode="auto">
          <a:xfrm>
            <a:off x="2790825" y="2565400"/>
            <a:ext cx="343693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Encryption:  c</a:t>
            </a:r>
            <a:r>
              <a:rPr lang="en-US" altLang="zh-CN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 =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 + </a:t>
            </a:r>
            <a:r>
              <a:rPr lang="en-US" altLang="zh-CN" i="1">
                <a:latin typeface="Times New Roman" panose="02020603050405020304" pitchFamily="18" charset="0"/>
              </a:rPr>
              <a:t>k</a:t>
            </a:r>
            <a:r>
              <a:rPr lang="en-US" altLang="zh-CN" baseline="-25000">
                <a:latin typeface="Times New Roman" panose="02020603050405020304" pitchFamily="18" charset="0"/>
              </a:rPr>
              <a:t>i</a:t>
            </a:r>
            <a:r>
              <a:rPr lang="zh-CN" altLang="en-US">
                <a:latin typeface="Times New Roman" panose="02020603050405020304" pitchFamily="18" charset="0"/>
              </a:rPr>
              <a:t>） </a:t>
            </a:r>
            <a:r>
              <a:rPr lang="en-US" altLang="zh-CN">
                <a:latin typeface="Times New Roman" panose="02020603050405020304" pitchFamily="18" charset="0"/>
              </a:rPr>
              <a:t>mod 26</a:t>
            </a:r>
          </a:p>
        </p:txBody>
      </p:sp>
      <p:sp>
        <p:nvSpPr>
          <p:cNvPr id="208909" name="Rectangle 13"/>
          <p:cNvSpPr>
            <a:spLocks noChangeArrowheads="1"/>
          </p:cNvSpPr>
          <p:nvPr/>
        </p:nvSpPr>
        <p:spPr bwMode="auto">
          <a:xfrm>
            <a:off x="2790825" y="2924175"/>
            <a:ext cx="343693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Decryption:  p</a:t>
            </a:r>
            <a:r>
              <a:rPr lang="en-US" altLang="zh-CN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 =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 - </a:t>
            </a:r>
            <a:r>
              <a:rPr lang="en-US" altLang="zh-CN" i="1">
                <a:latin typeface="Times New Roman" panose="02020603050405020304" pitchFamily="18" charset="0"/>
              </a:rPr>
              <a:t>k</a:t>
            </a:r>
            <a:r>
              <a:rPr lang="en-US" altLang="zh-CN" baseline="-25000">
                <a:latin typeface="Times New Roman" panose="02020603050405020304" pitchFamily="18" charset="0"/>
              </a:rPr>
              <a:t>i</a:t>
            </a:r>
            <a:r>
              <a:rPr lang="zh-CN" altLang="en-US">
                <a:latin typeface="Times New Roman" panose="02020603050405020304" pitchFamily="18" charset="0"/>
              </a:rPr>
              <a:t>） </a:t>
            </a:r>
            <a:r>
              <a:rPr lang="en-US" altLang="zh-CN">
                <a:latin typeface="Times New Roman" panose="02020603050405020304" pitchFamily="18" charset="0"/>
              </a:rPr>
              <a:t>mod 26</a:t>
            </a:r>
          </a:p>
        </p:txBody>
      </p:sp>
      <p:sp>
        <p:nvSpPr>
          <p:cNvPr id="208910" name="Rectangle 14" descr="羊皮纸"/>
          <p:cNvSpPr>
            <a:spLocks noChangeArrowheads="1"/>
          </p:cNvSpPr>
          <p:nvPr/>
        </p:nvSpPr>
        <p:spPr bwMode="auto">
          <a:xfrm>
            <a:off x="3832225" y="3514725"/>
            <a:ext cx="4752975" cy="360363"/>
          </a:xfrm>
          <a:prstGeom prst="rect">
            <a:avLst/>
          </a:prstGeom>
          <a:blipFill dpi="0" rotWithShape="1">
            <a:blip r:embed="rId8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8000"/>
                </a:solidFill>
                <a:latin typeface="Courier New" panose="02070309020205020404" pitchFamily="49" charset="0"/>
              </a:rPr>
              <a:t>a  t  t  a  c  k  i  s  t  o  d  a  y</a:t>
            </a:r>
          </a:p>
        </p:txBody>
      </p:sp>
      <p:sp>
        <p:nvSpPr>
          <p:cNvPr id="208912" name="Text Box 16"/>
          <p:cNvSpPr txBox="1">
            <a:spLocks noChangeArrowheads="1"/>
          </p:cNvSpPr>
          <p:nvPr/>
        </p:nvSpPr>
        <p:spPr bwMode="auto">
          <a:xfrm>
            <a:off x="2733675" y="3538538"/>
            <a:ext cx="936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Plaintext</a:t>
            </a:r>
            <a:endParaRPr lang="zh-CN" altLang="en-US" sz="140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208913" name="Text Box 17"/>
          <p:cNvSpPr txBox="1">
            <a:spLocks noChangeArrowheads="1"/>
          </p:cNvSpPr>
          <p:nvPr/>
        </p:nvSpPr>
        <p:spPr bwMode="auto">
          <a:xfrm>
            <a:off x="2733675" y="3965575"/>
            <a:ext cx="936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P value</a:t>
            </a:r>
            <a:endParaRPr lang="zh-CN" altLang="en-US" sz="140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208914" name="Text Box 18"/>
          <p:cNvSpPr txBox="1">
            <a:spLocks noChangeArrowheads="1"/>
          </p:cNvSpPr>
          <p:nvPr/>
        </p:nvSpPr>
        <p:spPr bwMode="auto">
          <a:xfrm>
            <a:off x="2733675" y="4378325"/>
            <a:ext cx="936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key</a:t>
            </a:r>
            <a:endParaRPr lang="zh-CN" altLang="en-US" sz="140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208915" name="Rectangle 19" descr="羊皮纸"/>
          <p:cNvSpPr>
            <a:spLocks noChangeArrowheads="1"/>
          </p:cNvSpPr>
          <p:nvPr/>
        </p:nvSpPr>
        <p:spPr bwMode="auto">
          <a:xfrm>
            <a:off x="3832225" y="3946525"/>
            <a:ext cx="4752975" cy="360363"/>
          </a:xfrm>
          <a:prstGeom prst="rect">
            <a:avLst/>
          </a:prstGeom>
          <a:blipFill dpi="0" rotWithShape="1">
            <a:blip r:embed="rId8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</a:rPr>
              <a:t>00 19 19 00 02 10 08 18 19 14 03 00</a:t>
            </a:r>
            <a:r>
              <a:rPr lang="en-US" altLang="zh-CN" sz="1600">
                <a:latin typeface="Courier New" panose="02070309020205020404" pitchFamily="49" charset="0"/>
              </a:rPr>
              <a:t> 24</a:t>
            </a:r>
          </a:p>
        </p:txBody>
      </p:sp>
      <p:sp>
        <p:nvSpPr>
          <p:cNvPr id="208916" name="Rectangle 20" descr="羊皮纸"/>
          <p:cNvSpPr>
            <a:spLocks noChangeArrowheads="1"/>
          </p:cNvSpPr>
          <p:nvPr/>
        </p:nvSpPr>
        <p:spPr bwMode="auto">
          <a:xfrm>
            <a:off x="3832225" y="4378325"/>
            <a:ext cx="452438" cy="360363"/>
          </a:xfrm>
          <a:prstGeom prst="rect">
            <a:avLst/>
          </a:prstGeom>
          <a:blipFill dpi="0" rotWithShape="1">
            <a:blip r:embed="rId8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990099"/>
                </a:solidFill>
                <a:latin typeface="Courier New" panose="02070309020205020404" pitchFamily="49" charset="0"/>
              </a:rPr>
              <a:t>12</a:t>
            </a:r>
          </a:p>
        </p:txBody>
      </p:sp>
      <p:sp>
        <p:nvSpPr>
          <p:cNvPr id="208917" name="Rectangle 21" descr="羊皮纸"/>
          <p:cNvSpPr>
            <a:spLocks noChangeArrowheads="1"/>
          </p:cNvSpPr>
          <p:nvPr/>
        </p:nvSpPr>
        <p:spPr bwMode="auto">
          <a:xfrm>
            <a:off x="3832225" y="4810125"/>
            <a:ext cx="4752975" cy="360363"/>
          </a:xfrm>
          <a:prstGeom prst="rect">
            <a:avLst/>
          </a:prstGeom>
          <a:blipFill dpi="0" rotWithShape="1">
            <a:blip r:embed="rId8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990099"/>
                </a:solidFill>
                <a:latin typeface="Courier New" panose="02070309020205020404" pitchFamily="49" charset="0"/>
              </a:rPr>
              <a:t>12</a:t>
            </a:r>
            <a:r>
              <a:rPr lang="en-US" altLang="zh-CN" sz="1600">
                <a:latin typeface="Courier New" panose="02070309020205020404" pitchFamily="49" charset="0"/>
              </a:rPr>
              <a:t> 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</a:rPr>
              <a:t>00 19 19 00 02 10 08 18 19 14 03</a:t>
            </a:r>
            <a:r>
              <a:rPr lang="en-US" altLang="zh-CN" sz="1600">
                <a:latin typeface="Courier New" panose="02070309020205020404" pitchFamily="49" charset="0"/>
              </a:rPr>
              <a:t> 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</a:rPr>
              <a:t>00</a:t>
            </a:r>
          </a:p>
        </p:txBody>
      </p:sp>
      <p:sp>
        <p:nvSpPr>
          <p:cNvPr id="208918" name="Text Box 22"/>
          <p:cNvSpPr txBox="1">
            <a:spLocks noChangeArrowheads="1"/>
          </p:cNvSpPr>
          <p:nvPr/>
        </p:nvSpPr>
        <p:spPr bwMode="auto">
          <a:xfrm>
            <a:off x="2733675" y="4810125"/>
            <a:ext cx="1171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key stream</a:t>
            </a:r>
            <a:endParaRPr lang="zh-CN" altLang="en-US" sz="140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208919" name="Text Box 23"/>
          <p:cNvSpPr txBox="1">
            <a:spLocks noChangeArrowheads="1"/>
          </p:cNvSpPr>
          <p:nvPr/>
        </p:nvSpPr>
        <p:spPr bwMode="auto">
          <a:xfrm>
            <a:off x="2733675" y="5314950"/>
            <a:ext cx="1098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C Value</a:t>
            </a:r>
            <a:endParaRPr lang="zh-CN" altLang="en-US" sz="140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208920" name="Rectangle 24" descr="羊皮纸"/>
          <p:cNvSpPr>
            <a:spLocks noChangeArrowheads="1"/>
          </p:cNvSpPr>
          <p:nvPr/>
        </p:nvSpPr>
        <p:spPr bwMode="auto">
          <a:xfrm>
            <a:off x="3832225" y="5259388"/>
            <a:ext cx="4752975" cy="360362"/>
          </a:xfrm>
          <a:prstGeom prst="rect">
            <a:avLst/>
          </a:prstGeom>
          <a:blipFill dpi="0" rotWithShape="1">
            <a:blip r:embed="rId8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3300"/>
                </a:solidFill>
                <a:latin typeface="Courier New" panose="02070309020205020404" pitchFamily="49" charset="0"/>
              </a:rPr>
              <a:t>12 19 12 19 02 12 18 00 11 07 17 03 24</a:t>
            </a:r>
          </a:p>
        </p:txBody>
      </p:sp>
      <p:sp>
        <p:nvSpPr>
          <p:cNvPr id="208922" name="Text Box 26"/>
          <p:cNvSpPr txBox="1">
            <a:spLocks noChangeArrowheads="1"/>
          </p:cNvSpPr>
          <p:nvPr/>
        </p:nvSpPr>
        <p:spPr bwMode="auto">
          <a:xfrm>
            <a:off x="2733675" y="5764213"/>
            <a:ext cx="1098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ciphertext</a:t>
            </a:r>
            <a:endParaRPr lang="zh-CN" altLang="en-US" sz="140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208923" name="Rectangle 27" descr="羊皮纸"/>
          <p:cNvSpPr>
            <a:spLocks noChangeArrowheads="1"/>
          </p:cNvSpPr>
          <p:nvPr/>
        </p:nvSpPr>
        <p:spPr bwMode="auto">
          <a:xfrm>
            <a:off x="3832225" y="5691188"/>
            <a:ext cx="4752975" cy="360362"/>
          </a:xfrm>
          <a:prstGeom prst="rect">
            <a:avLst/>
          </a:prstGeom>
          <a:blipFill dpi="0" rotWithShape="1">
            <a:blip r:embed="rId8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3300"/>
                </a:solidFill>
                <a:latin typeface="Courier New" panose="02070309020205020404" pitchFamily="49" charset="0"/>
              </a:rPr>
              <a:t>M  T  M  T  C  M  S  A  L  H  R  D  Y</a:t>
            </a:r>
          </a:p>
        </p:txBody>
      </p:sp>
    </p:spTree>
  </p:cSld>
  <p:clrMapOvr>
    <a:masterClrMapping/>
  </p:clrMapOvr>
  <p:transition advTm="6900"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8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8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8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8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8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8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8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8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8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8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8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8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8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8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8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8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8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8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8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8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0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8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8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0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8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08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0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8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8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08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08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0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7" grpId="0"/>
      <p:bldP spid="208908" grpId="0"/>
      <p:bldP spid="208909" grpId="0"/>
      <p:bldP spid="208910" grpId="0" animBg="1"/>
      <p:bldP spid="208912" grpId="0"/>
      <p:bldP spid="208913" grpId="0"/>
      <p:bldP spid="208914" grpId="0"/>
      <p:bldP spid="208915" grpId="0" animBg="1"/>
      <p:bldP spid="208916" grpId="0" animBg="1"/>
      <p:bldP spid="208917" grpId="0" animBg="1"/>
      <p:bldP spid="208918" grpId="0"/>
      <p:bldP spid="208919" grpId="0"/>
      <p:bldP spid="208920" grpId="0" animBg="1"/>
      <p:bldP spid="208922" grpId="0"/>
      <p:bldP spid="2089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42C2ADB-C6ED-46DC-889E-79DC6C402D11}" type="slidenum">
              <a:rPr lang="en-US" altLang="zh-CN" b="0">
                <a:solidFill>
                  <a:srgbClr val="FFFFFF"/>
                </a:solidFill>
              </a:rPr>
              <a:pPr eaLnBrk="1" hangingPunct="1"/>
              <a:t>22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5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20BBF7A3-A3BE-4318-8C00-166414AF791A}" type="datetime1">
              <a:rPr lang="zh-CN" altLang="en-US"/>
              <a:pPr>
                <a:defRPr/>
              </a:pPr>
              <a:t>2018/9/4</a:t>
            </a:fld>
            <a:endParaRPr lang="en-US" altLang="zh-CN"/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3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4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4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/>
              <a:t>Lecture 2: Overview of Cryptography</a:t>
            </a:r>
          </a:p>
        </p:txBody>
      </p:sp>
      <p:sp>
        <p:nvSpPr>
          <p:cNvPr id="20488" name="Text Box 5"/>
          <p:cNvSpPr txBox="1">
            <a:spLocks noChangeArrowheads="1"/>
          </p:cNvSpPr>
          <p:nvPr/>
        </p:nvSpPr>
        <p:spPr bwMode="auto">
          <a:xfrm>
            <a:off x="273050" y="1052513"/>
            <a:ext cx="3867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1. WWW Cryptography</a:t>
            </a:r>
          </a:p>
        </p:txBody>
      </p:sp>
      <p:sp>
        <p:nvSpPr>
          <p:cNvPr id="209926" name="Text Box 6"/>
          <p:cNvSpPr txBox="1">
            <a:spLocks noChangeArrowheads="1"/>
          </p:cNvSpPr>
          <p:nvPr/>
        </p:nvSpPr>
        <p:spPr bwMode="auto">
          <a:xfrm>
            <a:off x="4714875" y="1052513"/>
            <a:ext cx="38893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</a:t>
            </a:r>
            <a:r>
              <a:rPr lang="en-US" alt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. Classic Cryptography</a:t>
            </a:r>
          </a:p>
        </p:txBody>
      </p:sp>
      <p:sp>
        <p:nvSpPr>
          <p:cNvPr id="20490" name="Rectangle 7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96300" cy="4537075"/>
          </a:xfrm>
          <a:noFill/>
        </p:spPr>
        <p:txBody>
          <a:bodyPr/>
          <a:lstStyle/>
          <a:p>
            <a:pPr eaLnBrk="1" hangingPunct="1"/>
            <a:r>
              <a:rPr lang="en-US" altLang="zh-CN" sz="2000" b="1" smtClean="0">
                <a:solidFill>
                  <a:srgbClr val="0033CC"/>
                </a:solidFill>
              </a:rPr>
              <a:t>Upgraded</a:t>
            </a:r>
            <a:r>
              <a:rPr lang="en-US" altLang="zh-CN" sz="2000" b="1" smtClean="0">
                <a:solidFill>
                  <a:schemeClr val="accent1"/>
                </a:solidFill>
              </a:rPr>
              <a:t> Ciphers: </a:t>
            </a:r>
            <a:r>
              <a:rPr lang="en-US" altLang="zh-CN" sz="1800" b="1" smtClean="0">
                <a:latin typeface="Franklin Gothic Book" pitchFamily="34" charset="0"/>
                <a:ea typeface="宋体" panose="02010600030101010101" pitchFamily="2" charset="-122"/>
              </a:rPr>
              <a:t>Polyalphabetic (</a:t>
            </a:r>
            <a:r>
              <a:rPr lang="zh-CN" altLang="en-US" sz="1800" b="1" smtClean="0">
                <a:latin typeface="Franklin Gothic Book" pitchFamily="34" charset="0"/>
                <a:ea typeface="宋体" panose="02010600030101010101" pitchFamily="2" charset="-122"/>
              </a:rPr>
              <a:t>多码代换</a:t>
            </a:r>
            <a:r>
              <a:rPr lang="en-US" altLang="zh-CN" sz="1800" b="1" smtClean="0">
                <a:latin typeface="Franklin Gothic Book" pitchFamily="34" charset="0"/>
                <a:ea typeface="宋体" panose="02010600030101010101" pitchFamily="2" charset="-122"/>
              </a:rPr>
              <a:t>)</a:t>
            </a:r>
            <a:r>
              <a:rPr lang="zh-CN" altLang="en-US" sz="1800" b="1" smtClean="0">
                <a:latin typeface="Franklin Gothic Book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b="1" smtClean="0">
                <a:latin typeface="Franklin Gothic Book" pitchFamily="34" charset="0"/>
                <a:ea typeface="宋体" panose="02010600030101010101" pitchFamily="2" charset="-122"/>
              </a:rPr>
              <a:t>Ciphers</a:t>
            </a:r>
            <a:endParaRPr lang="zh-CN" altLang="en-US" sz="2000" b="1" smtClean="0">
              <a:solidFill>
                <a:schemeClr val="accent1"/>
              </a:solidFill>
            </a:endParaRPr>
          </a:p>
          <a:p>
            <a:pPr lvl="2" eaLnBrk="1" hangingPunct="1"/>
            <a:r>
              <a:rPr lang="en-US" altLang="zh-CN" b="1" smtClean="0">
                <a:solidFill>
                  <a:schemeClr val="bg2"/>
                </a:solidFill>
                <a:latin typeface="Franklin Gothic Book" pitchFamily="34" charset="0"/>
              </a:rPr>
              <a:t>①Auto-key Cipher</a:t>
            </a:r>
          </a:p>
          <a:p>
            <a:pPr lvl="2" eaLnBrk="1" hangingPunct="1"/>
            <a:r>
              <a:rPr lang="en-US" altLang="zh-CN" b="1" smtClean="0">
                <a:solidFill>
                  <a:schemeClr val="accent2"/>
                </a:solidFill>
                <a:latin typeface="Franklin Gothic Book" pitchFamily="34" charset="0"/>
              </a:rPr>
              <a:t>②Playfair Cipher</a:t>
            </a:r>
          </a:p>
          <a:p>
            <a:pPr lvl="2" eaLnBrk="1" hangingPunct="1"/>
            <a:r>
              <a:rPr lang="en-US" altLang="zh-CN" b="1" smtClean="0">
                <a:solidFill>
                  <a:schemeClr val="bg2"/>
                </a:solidFill>
                <a:latin typeface="Franklin Gothic Book" pitchFamily="34" charset="0"/>
              </a:rPr>
              <a:t>③Vigenère Cipher</a:t>
            </a:r>
          </a:p>
          <a:p>
            <a:pPr lvl="2" eaLnBrk="1" hangingPunct="1"/>
            <a:r>
              <a:rPr lang="en-US" altLang="zh-CN" b="1" smtClean="0">
                <a:solidFill>
                  <a:schemeClr val="bg2"/>
                </a:solidFill>
                <a:latin typeface="Franklin Gothic Book" pitchFamily="34" charset="0"/>
              </a:rPr>
              <a:t>④Hill Cipher</a:t>
            </a:r>
          </a:p>
          <a:p>
            <a:pPr lvl="2" eaLnBrk="1" hangingPunct="1"/>
            <a:endParaRPr lang="zh-CN" altLang="en-US" b="1" smtClean="0">
              <a:solidFill>
                <a:schemeClr val="accent2"/>
              </a:solidFill>
              <a:latin typeface="Franklin Gothic Book" pitchFamily="34" charset="0"/>
            </a:endParaRPr>
          </a:p>
        </p:txBody>
      </p:sp>
      <p:sp>
        <p:nvSpPr>
          <p:cNvPr id="209928" name="AutoShape 8"/>
          <p:cNvSpPr>
            <a:spLocks noChangeArrowheads="1"/>
          </p:cNvSpPr>
          <p:nvPr/>
        </p:nvSpPr>
        <p:spPr bwMode="auto">
          <a:xfrm>
            <a:off x="2627313" y="2060575"/>
            <a:ext cx="6048375" cy="4071938"/>
          </a:xfrm>
          <a:prstGeom prst="roundRect">
            <a:avLst>
              <a:gd name="adj" fmla="val 2833"/>
            </a:avLst>
          </a:prstGeom>
          <a:noFill/>
          <a:ln w="25400" algn="ctr">
            <a:solidFill>
              <a:srgbClr val="BC5EB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accent2"/>
                </a:solidFill>
              </a:rPr>
              <a:t>e.g. Key=</a:t>
            </a:r>
            <a:r>
              <a:rPr lang="en-US" altLang="zh-CN">
                <a:solidFill>
                  <a:srgbClr val="990099"/>
                </a:solidFill>
              </a:rPr>
              <a:t>MONARCHY</a:t>
            </a:r>
            <a:endParaRPr lang="zh-CN" altLang="en-US">
              <a:solidFill>
                <a:srgbClr val="990099"/>
              </a:solidFill>
            </a:endParaRPr>
          </a:p>
        </p:txBody>
      </p:sp>
      <p:sp>
        <p:nvSpPr>
          <p:cNvPr id="20492" name="Line 9"/>
          <p:cNvSpPr>
            <a:spLocks noChangeShapeType="1"/>
          </p:cNvSpPr>
          <p:nvPr/>
        </p:nvSpPr>
        <p:spPr bwMode="auto">
          <a:xfrm flipH="1">
            <a:off x="2474913" y="2562225"/>
            <a:ext cx="142875" cy="0"/>
          </a:xfrm>
          <a:prstGeom prst="line">
            <a:avLst/>
          </a:prstGeom>
          <a:noFill/>
          <a:ln w="28575">
            <a:solidFill>
              <a:srgbClr val="BC5EBE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09930" name="Picture 10" descr="wheatston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716338"/>
            <a:ext cx="1096963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403350" y="3716338"/>
            <a:ext cx="1139825" cy="2241550"/>
            <a:chOff x="4604" y="1746"/>
            <a:chExt cx="718" cy="1412"/>
          </a:xfrm>
        </p:grpSpPr>
        <p:pic>
          <p:nvPicPr>
            <p:cNvPr id="20515" name="Picture 12" descr="Baron Playfair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4" y="1746"/>
              <a:ext cx="718" cy="1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16" name="Rectangle 13"/>
            <p:cNvSpPr>
              <a:spLocks noChangeArrowheads="1"/>
            </p:cNvSpPr>
            <p:nvPr/>
          </p:nvSpPr>
          <p:spPr bwMode="auto">
            <a:xfrm>
              <a:off x="4625" y="2870"/>
              <a:ext cx="6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200" b="0">
                  <a:solidFill>
                    <a:srgbClr val="1C1C1C"/>
                  </a:solidFill>
                  <a:ea typeface="宋体" panose="02010600030101010101" pitchFamily="2" charset="-122"/>
                </a:rPr>
                <a:t>Lyon Playfair</a:t>
              </a:r>
            </a:p>
            <a:p>
              <a:pPr algn="ctr" eaLnBrk="1" hangingPunct="1"/>
              <a:r>
                <a:rPr lang="en-US" altLang="zh-CN" sz="1200" b="0">
                  <a:solidFill>
                    <a:srgbClr val="1C1C1C"/>
                  </a:solidFill>
                  <a:ea typeface="宋体" panose="02010600030101010101" pitchFamily="2" charset="-122"/>
                </a:rPr>
                <a:t>1818-1898</a:t>
              </a:r>
            </a:p>
          </p:txBody>
        </p:sp>
      </p:grpSp>
      <p:pic>
        <p:nvPicPr>
          <p:cNvPr id="209934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2276475"/>
            <a:ext cx="20764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935" name="Rectangle 15"/>
          <p:cNvSpPr>
            <a:spLocks noChangeArrowheads="1"/>
          </p:cNvSpPr>
          <p:nvPr/>
        </p:nvSpPr>
        <p:spPr bwMode="auto">
          <a:xfrm>
            <a:off x="4786313" y="2925763"/>
            <a:ext cx="1512887" cy="360362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Secret Key</a:t>
            </a:r>
          </a:p>
        </p:txBody>
      </p:sp>
      <p:sp>
        <p:nvSpPr>
          <p:cNvPr id="209936" name="Rectangle 16"/>
          <p:cNvSpPr>
            <a:spLocks noChangeArrowheads="1"/>
          </p:cNvSpPr>
          <p:nvPr/>
        </p:nvSpPr>
        <p:spPr bwMode="auto">
          <a:xfrm>
            <a:off x="2700338" y="4149725"/>
            <a:ext cx="5626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/>
              <a:t>Let us encrypt the plaintext “</a:t>
            </a:r>
            <a:r>
              <a:rPr lang="en-US" altLang="zh-CN">
                <a:solidFill>
                  <a:srgbClr val="D60093"/>
                </a:solidFill>
              </a:rPr>
              <a:t>hello</a:t>
            </a:r>
            <a:r>
              <a:rPr lang="en-US" altLang="zh-CN"/>
              <a:t>” using the key in above table. </a:t>
            </a:r>
          </a:p>
        </p:txBody>
      </p:sp>
      <p:sp>
        <p:nvSpPr>
          <p:cNvPr id="209937" name="Line 17"/>
          <p:cNvSpPr>
            <a:spLocks noChangeShapeType="1"/>
          </p:cNvSpPr>
          <p:nvPr/>
        </p:nvSpPr>
        <p:spPr bwMode="auto">
          <a:xfrm flipV="1">
            <a:off x="5651500" y="2420938"/>
            <a:ext cx="720725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38" name="Rectangle 18"/>
          <p:cNvSpPr>
            <a:spLocks noChangeArrowheads="1"/>
          </p:cNvSpPr>
          <p:nvPr/>
        </p:nvSpPr>
        <p:spPr bwMode="auto">
          <a:xfrm>
            <a:off x="3287713" y="4964113"/>
            <a:ext cx="384175" cy="193675"/>
          </a:xfrm>
          <a:prstGeom prst="rect">
            <a:avLst/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he</a:t>
            </a:r>
          </a:p>
        </p:txBody>
      </p:sp>
      <p:sp>
        <p:nvSpPr>
          <p:cNvPr id="209939" name="Rectangle 19"/>
          <p:cNvSpPr>
            <a:spLocks noChangeArrowheads="1"/>
          </p:cNvSpPr>
          <p:nvPr/>
        </p:nvSpPr>
        <p:spPr bwMode="auto">
          <a:xfrm>
            <a:off x="4056063" y="4964113"/>
            <a:ext cx="384175" cy="193675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CF</a:t>
            </a:r>
          </a:p>
        </p:txBody>
      </p:sp>
      <p:sp>
        <p:nvSpPr>
          <p:cNvPr id="209940" name="Rectangle 20"/>
          <p:cNvSpPr>
            <a:spLocks noChangeArrowheads="1"/>
          </p:cNvSpPr>
          <p:nvPr/>
        </p:nvSpPr>
        <p:spPr bwMode="auto">
          <a:xfrm>
            <a:off x="4991100" y="4964113"/>
            <a:ext cx="384175" cy="193675"/>
          </a:xfrm>
          <a:prstGeom prst="rect">
            <a:avLst/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lx</a:t>
            </a:r>
          </a:p>
        </p:txBody>
      </p:sp>
      <p:sp>
        <p:nvSpPr>
          <p:cNvPr id="209941" name="Rectangle 21"/>
          <p:cNvSpPr>
            <a:spLocks noChangeArrowheads="1"/>
          </p:cNvSpPr>
          <p:nvPr/>
        </p:nvSpPr>
        <p:spPr bwMode="auto">
          <a:xfrm>
            <a:off x="5757863" y="4964113"/>
            <a:ext cx="384175" cy="193675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SU</a:t>
            </a:r>
          </a:p>
        </p:txBody>
      </p:sp>
      <p:sp>
        <p:nvSpPr>
          <p:cNvPr id="209942" name="Rectangle 22"/>
          <p:cNvSpPr>
            <a:spLocks noChangeArrowheads="1"/>
          </p:cNvSpPr>
          <p:nvPr/>
        </p:nvSpPr>
        <p:spPr bwMode="auto">
          <a:xfrm>
            <a:off x="6719888" y="4964113"/>
            <a:ext cx="384175" cy="193675"/>
          </a:xfrm>
          <a:prstGeom prst="rect">
            <a:avLst/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lo</a:t>
            </a:r>
          </a:p>
        </p:txBody>
      </p:sp>
      <p:sp>
        <p:nvSpPr>
          <p:cNvPr id="209943" name="Rectangle 23"/>
          <p:cNvSpPr>
            <a:spLocks noChangeArrowheads="1"/>
          </p:cNvSpPr>
          <p:nvPr/>
        </p:nvSpPr>
        <p:spPr bwMode="auto">
          <a:xfrm>
            <a:off x="7386638" y="4964113"/>
            <a:ext cx="384175" cy="193675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MP</a:t>
            </a:r>
          </a:p>
        </p:txBody>
      </p:sp>
      <p:sp>
        <p:nvSpPr>
          <p:cNvPr id="209944" name="Rectangle 24"/>
          <p:cNvSpPr>
            <a:spLocks noChangeArrowheads="1"/>
          </p:cNvSpPr>
          <p:nvPr/>
        </p:nvSpPr>
        <p:spPr bwMode="auto">
          <a:xfrm>
            <a:off x="3371850" y="5395913"/>
            <a:ext cx="574675" cy="193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Plaintext:</a:t>
            </a:r>
          </a:p>
        </p:txBody>
      </p:sp>
      <p:sp>
        <p:nvSpPr>
          <p:cNvPr id="209945" name="Rectangle 25"/>
          <p:cNvSpPr>
            <a:spLocks noChangeArrowheads="1"/>
          </p:cNvSpPr>
          <p:nvPr/>
        </p:nvSpPr>
        <p:spPr bwMode="auto">
          <a:xfrm>
            <a:off x="4271963" y="5395913"/>
            <a:ext cx="1152525" cy="193675"/>
          </a:xfrm>
          <a:prstGeom prst="rect">
            <a:avLst/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1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hello</a:t>
            </a:r>
          </a:p>
        </p:txBody>
      </p:sp>
      <p:sp>
        <p:nvSpPr>
          <p:cNvPr id="209946" name="Rectangle 26"/>
          <p:cNvSpPr>
            <a:spLocks noChangeArrowheads="1"/>
          </p:cNvSpPr>
          <p:nvPr/>
        </p:nvSpPr>
        <p:spPr bwMode="auto">
          <a:xfrm>
            <a:off x="6359525" y="5395913"/>
            <a:ext cx="539750" cy="193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Ciphertext:</a:t>
            </a:r>
          </a:p>
        </p:txBody>
      </p:sp>
      <p:sp>
        <p:nvSpPr>
          <p:cNvPr id="209947" name="Rectangle 27"/>
          <p:cNvSpPr>
            <a:spLocks noChangeArrowheads="1"/>
          </p:cNvSpPr>
          <p:nvPr/>
        </p:nvSpPr>
        <p:spPr bwMode="auto">
          <a:xfrm>
            <a:off x="7235825" y="5395913"/>
            <a:ext cx="1152525" cy="193675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14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CFSUMP</a:t>
            </a:r>
          </a:p>
        </p:txBody>
      </p:sp>
      <p:sp>
        <p:nvSpPr>
          <p:cNvPr id="209948" name="Line 28"/>
          <p:cNvSpPr>
            <a:spLocks noChangeShapeType="1"/>
          </p:cNvSpPr>
          <p:nvPr/>
        </p:nvSpPr>
        <p:spPr bwMode="auto">
          <a:xfrm>
            <a:off x="3767138" y="5024438"/>
            <a:ext cx="228600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49" name="Line 29"/>
          <p:cNvSpPr>
            <a:spLocks noChangeShapeType="1"/>
          </p:cNvSpPr>
          <p:nvPr/>
        </p:nvSpPr>
        <p:spPr bwMode="auto">
          <a:xfrm>
            <a:off x="5470525" y="5024438"/>
            <a:ext cx="228600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50" name="Line 30"/>
          <p:cNvSpPr>
            <a:spLocks noChangeShapeType="1"/>
          </p:cNvSpPr>
          <p:nvPr/>
        </p:nvSpPr>
        <p:spPr bwMode="auto">
          <a:xfrm>
            <a:off x="7151688" y="5024438"/>
            <a:ext cx="228600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51" name="Line 31"/>
          <p:cNvSpPr>
            <a:spLocks noChangeShapeType="1"/>
          </p:cNvSpPr>
          <p:nvPr/>
        </p:nvSpPr>
        <p:spPr bwMode="auto">
          <a:xfrm flipH="1">
            <a:off x="6761163" y="2890838"/>
            <a:ext cx="215900" cy="21590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952" name="Line 32"/>
          <p:cNvSpPr>
            <a:spLocks noChangeShapeType="1"/>
          </p:cNvSpPr>
          <p:nvPr/>
        </p:nvSpPr>
        <p:spPr bwMode="auto">
          <a:xfrm flipH="1" flipV="1">
            <a:off x="6804025" y="3644900"/>
            <a:ext cx="1008063" cy="144463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953" name="Line 33"/>
          <p:cNvSpPr>
            <a:spLocks noChangeShapeType="1"/>
          </p:cNvSpPr>
          <p:nvPr/>
        </p:nvSpPr>
        <p:spPr bwMode="auto">
          <a:xfrm flipH="1">
            <a:off x="6732588" y="2565400"/>
            <a:ext cx="287337" cy="935038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Tm="6900"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9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9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9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9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9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9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9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9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9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9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9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0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9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9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0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0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9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9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0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0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0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09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9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0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0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0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099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099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09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09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0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20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35" grpId="0" animBg="1"/>
      <p:bldP spid="209936" grpId="0"/>
      <p:bldP spid="209937" grpId="0" animBg="1"/>
      <p:bldP spid="209937" grpId="1" animBg="1"/>
      <p:bldP spid="209938" grpId="0" animBg="1"/>
      <p:bldP spid="209939" grpId="0" animBg="1"/>
      <p:bldP spid="209940" grpId="0" animBg="1"/>
      <p:bldP spid="209941" grpId="0" animBg="1"/>
      <p:bldP spid="209942" grpId="0" animBg="1"/>
      <p:bldP spid="209943" grpId="0" animBg="1"/>
      <p:bldP spid="209944" grpId="0"/>
      <p:bldP spid="209945" grpId="0" animBg="1"/>
      <p:bldP spid="209946" grpId="0"/>
      <p:bldP spid="209947" grpId="0" animBg="1"/>
      <p:bldP spid="209948" grpId="0" animBg="1"/>
      <p:bldP spid="209949" grpId="0" animBg="1"/>
      <p:bldP spid="209950" grpId="0" animBg="1"/>
      <p:bldP spid="209951" grpId="0" animBg="1"/>
      <p:bldP spid="209952" grpId="0" animBg="1"/>
      <p:bldP spid="20995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BAA1239-119F-47CC-9C74-F06D0DEC597F}" type="slidenum">
              <a:rPr lang="en-US" altLang="zh-CN" b="0">
                <a:solidFill>
                  <a:srgbClr val="FFFFFF"/>
                </a:solidFill>
              </a:rPr>
              <a:pPr eaLnBrk="1" hangingPunct="1"/>
              <a:t>23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6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28A695C5-AFAC-46F2-AE52-13D9BABD3B7A}" type="datetime1">
              <a:rPr lang="zh-CN" altLang="en-US"/>
              <a:pPr>
                <a:defRPr/>
              </a:pPr>
              <a:t>2018/9/4</a:t>
            </a:fld>
            <a:endParaRPr lang="en-US" altLang="zh-CN"/>
          </a:p>
        </p:txBody>
      </p:sp>
      <p:sp>
        <p:nvSpPr>
          <p:cNvPr id="4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8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9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48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/>
              <a:t>Lecture 2: Overview of Cryptography</a:t>
            </a:r>
          </a:p>
        </p:txBody>
      </p:sp>
      <p:sp>
        <p:nvSpPr>
          <p:cNvPr id="21512" name="Text Box 5"/>
          <p:cNvSpPr txBox="1">
            <a:spLocks noChangeArrowheads="1"/>
          </p:cNvSpPr>
          <p:nvPr/>
        </p:nvSpPr>
        <p:spPr bwMode="auto">
          <a:xfrm>
            <a:off x="273050" y="1052513"/>
            <a:ext cx="3867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1. WWW Cryptography</a:t>
            </a:r>
          </a:p>
        </p:txBody>
      </p:sp>
      <p:sp>
        <p:nvSpPr>
          <p:cNvPr id="210950" name="Text Box 6"/>
          <p:cNvSpPr txBox="1">
            <a:spLocks noChangeArrowheads="1"/>
          </p:cNvSpPr>
          <p:nvPr/>
        </p:nvSpPr>
        <p:spPr bwMode="auto">
          <a:xfrm>
            <a:off x="4714875" y="1052513"/>
            <a:ext cx="38893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</a:t>
            </a:r>
            <a:r>
              <a:rPr lang="en-US" alt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. Classic Cryptography</a:t>
            </a:r>
          </a:p>
        </p:txBody>
      </p:sp>
      <p:sp>
        <p:nvSpPr>
          <p:cNvPr id="21514" name="Rectangle 7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96300" cy="4537075"/>
          </a:xfrm>
          <a:noFill/>
        </p:spPr>
        <p:txBody>
          <a:bodyPr/>
          <a:lstStyle/>
          <a:p>
            <a:pPr eaLnBrk="1" hangingPunct="1"/>
            <a:r>
              <a:rPr lang="en-US" altLang="zh-CN" sz="2000" b="1" smtClean="0">
                <a:solidFill>
                  <a:srgbClr val="0033CC"/>
                </a:solidFill>
              </a:rPr>
              <a:t>Upgraded</a:t>
            </a:r>
            <a:r>
              <a:rPr lang="en-US" altLang="zh-CN" sz="2000" b="1" smtClean="0">
                <a:solidFill>
                  <a:schemeClr val="accent1"/>
                </a:solidFill>
              </a:rPr>
              <a:t> Ciphers: </a:t>
            </a:r>
            <a:r>
              <a:rPr lang="en-US" altLang="zh-CN" sz="1800" b="1" smtClean="0">
                <a:latin typeface="Franklin Gothic Book" pitchFamily="34" charset="0"/>
                <a:ea typeface="宋体" panose="02010600030101010101" pitchFamily="2" charset="-122"/>
              </a:rPr>
              <a:t>Polyalphabetic (</a:t>
            </a:r>
            <a:r>
              <a:rPr lang="zh-CN" altLang="en-US" sz="1800" b="1" smtClean="0">
                <a:latin typeface="Franklin Gothic Book" pitchFamily="34" charset="0"/>
                <a:ea typeface="宋体" panose="02010600030101010101" pitchFamily="2" charset="-122"/>
              </a:rPr>
              <a:t>多码代换</a:t>
            </a:r>
            <a:r>
              <a:rPr lang="en-US" altLang="zh-CN" sz="1800" b="1" smtClean="0">
                <a:latin typeface="Franklin Gothic Book" pitchFamily="34" charset="0"/>
                <a:ea typeface="宋体" panose="02010600030101010101" pitchFamily="2" charset="-122"/>
              </a:rPr>
              <a:t>)</a:t>
            </a:r>
            <a:r>
              <a:rPr lang="zh-CN" altLang="en-US" sz="1800" b="1" smtClean="0">
                <a:latin typeface="Franklin Gothic Book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b="1" smtClean="0">
                <a:latin typeface="Franklin Gothic Book" pitchFamily="34" charset="0"/>
                <a:ea typeface="宋体" panose="02010600030101010101" pitchFamily="2" charset="-122"/>
              </a:rPr>
              <a:t>Ciphers</a:t>
            </a:r>
            <a:endParaRPr lang="zh-CN" altLang="en-US" sz="2000" b="1" smtClean="0">
              <a:solidFill>
                <a:schemeClr val="accent1"/>
              </a:solidFill>
            </a:endParaRPr>
          </a:p>
          <a:p>
            <a:pPr lvl="2" eaLnBrk="1" hangingPunct="1"/>
            <a:r>
              <a:rPr lang="en-US" altLang="zh-CN" b="1" smtClean="0">
                <a:solidFill>
                  <a:schemeClr val="bg2"/>
                </a:solidFill>
                <a:latin typeface="Franklin Gothic Book" pitchFamily="34" charset="0"/>
              </a:rPr>
              <a:t>①Auto-key Cipher</a:t>
            </a:r>
          </a:p>
          <a:p>
            <a:pPr lvl="2" eaLnBrk="1" hangingPunct="1"/>
            <a:r>
              <a:rPr lang="en-US" altLang="zh-CN" b="1" smtClean="0">
                <a:solidFill>
                  <a:schemeClr val="bg2"/>
                </a:solidFill>
                <a:latin typeface="Franklin Gothic Book" pitchFamily="34" charset="0"/>
              </a:rPr>
              <a:t>②Playfair Cipher</a:t>
            </a:r>
          </a:p>
          <a:p>
            <a:pPr lvl="2" eaLnBrk="1" hangingPunct="1"/>
            <a:r>
              <a:rPr lang="en-US" altLang="zh-CN" b="1" smtClean="0">
                <a:solidFill>
                  <a:schemeClr val="accent2"/>
                </a:solidFill>
                <a:latin typeface="Franklin Gothic Book" pitchFamily="34" charset="0"/>
              </a:rPr>
              <a:t>③Vigenère Cipher</a:t>
            </a:r>
          </a:p>
          <a:p>
            <a:pPr lvl="2" eaLnBrk="1" hangingPunct="1"/>
            <a:r>
              <a:rPr lang="en-US" altLang="zh-CN" b="1" smtClean="0">
                <a:solidFill>
                  <a:schemeClr val="bg2"/>
                </a:solidFill>
                <a:latin typeface="Franklin Gothic Book" pitchFamily="34" charset="0"/>
              </a:rPr>
              <a:t>④Hill Cipher</a:t>
            </a:r>
          </a:p>
          <a:p>
            <a:pPr lvl="2" eaLnBrk="1" hangingPunct="1"/>
            <a:endParaRPr lang="zh-CN" altLang="en-US" b="1" smtClean="0">
              <a:solidFill>
                <a:schemeClr val="bg2"/>
              </a:solidFill>
              <a:latin typeface="Franklin Gothic Book" pitchFamily="34" charset="0"/>
            </a:endParaRPr>
          </a:p>
        </p:txBody>
      </p:sp>
      <p:sp>
        <p:nvSpPr>
          <p:cNvPr id="210952" name="AutoShape 8"/>
          <p:cNvSpPr>
            <a:spLocks noChangeArrowheads="1"/>
          </p:cNvSpPr>
          <p:nvPr/>
        </p:nvSpPr>
        <p:spPr bwMode="auto">
          <a:xfrm>
            <a:off x="2627313" y="2060575"/>
            <a:ext cx="6048375" cy="4071938"/>
          </a:xfrm>
          <a:prstGeom prst="roundRect">
            <a:avLst>
              <a:gd name="adj" fmla="val 2833"/>
            </a:avLst>
          </a:prstGeom>
          <a:noFill/>
          <a:ln w="25400" algn="ctr">
            <a:solidFill>
              <a:srgbClr val="BC5EBE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600" b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21516" name="Line 9"/>
          <p:cNvSpPr>
            <a:spLocks noChangeShapeType="1"/>
          </p:cNvSpPr>
          <p:nvPr/>
        </p:nvSpPr>
        <p:spPr bwMode="auto">
          <a:xfrm flipH="1">
            <a:off x="2474913" y="2914650"/>
            <a:ext cx="142875" cy="0"/>
          </a:xfrm>
          <a:prstGeom prst="line">
            <a:avLst/>
          </a:prstGeom>
          <a:noFill/>
          <a:ln w="28575">
            <a:solidFill>
              <a:srgbClr val="BC5EBE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1095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573463"/>
            <a:ext cx="16383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8" name="Rectangle 11"/>
          <p:cNvSpPr>
            <a:spLocks noChangeArrowheads="1"/>
          </p:cNvSpPr>
          <p:nvPr/>
        </p:nvSpPr>
        <p:spPr bwMode="auto">
          <a:xfrm>
            <a:off x="549275" y="5699125"/>
            <a:ext cx="1760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400">
                <a:solidFill>
                  <a:schemeClr val="tx2"/>
                </a:solidFill>
                <a:ea typeface="宋体" panose="02010600030101010101" pitchFamily="2" charset="-122"/>
              </a:rPr>
              <a:t>Blaise de Vigenère</a:t>
            </a:r>
            <a:endParaRPr lang="zh-CN" altLang="en-US" sz="1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pic>
        <p:nvPicPr>
          <p:cNvPr id="210956" name="Picture 12" descr="17679668c942a1378d773832d325a87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2276475"/>
            <a:ext cx="19716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0957" name="Picture 13" descr="893c2233cf9d59cea101fd67c0e4241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2692400"/>
            <a:ext cx="19812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958" name="Rectangle 14"/>
          <p:cNvSpPr>
            <a:spLocks noChangeArrowheads="1"/>
          </p:cNvSpPr>
          <p:nvPr/>
        </p:nvSpPr>
        <p:spPr bwMode="auto">
          <a:xfrm>
            <a:off x="2771775" y="2187575"/>
            <a:ext cx="11096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400">
                <a:solidFill>
                  <a:srgbClr val="990099"/>
                </a:solidFill>
              </a:rPr>
              <a:t>Encryption</a:t>
            </a:r>
            <a:endParaRPr lang="zh-CN" altLang="en-US" sz="1400">
              <a:solidFill>
                <a:srgbClr val="990099"/>
              </a:solidFill>
            </a:endParaRPr>
          </a:p>
        </p:txBody>
      </p:sp>
      <p:sp>
        <p:nvSpPr>
          <p:cNvPr id="210959" name="Rectangle 15"/>
          <p:cNvSpPr>
            <a:spLocks noChangeArrowheads="1"/>
          </p:cNvSpPr>
          <p:nvPr/>
        </p:nvSpPr>
        <p:spPr bwMode="auto">
          <a:xfrm>
            <a:off x="2771775" y="2619375"/>
            <a:ext cx="11096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400">
                <a:solidFill>
                  <a:srgbClr val="008000"/>
                </a:solidFill>
              </a:rPr>
              <a:t>Decryption</a:t>
            </a:r>
            <a:endParaRPr lang="zh-CN" altLang="en-US" sz="1400">
              <a:solidFill>
                <a:srgbClr val="008000"/>
              </a:solidFill>
            </a:endParaRPr>
          </a:p>
        </p:txBody>
      </p:sp>
      <p:pic>
        <p:nvPicPr>
          <p:cNvPr id="210960" name="Picture 16" descr="600px-Vigenère_squar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313" y="3068638"/>
            <a:ext cx="2952750" cy="2952750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961" name="Rectangle 17"/>
          <p:cNvSpPr>
            <a:spLocks noChangeArrowheads="1"/>
          </p:cNvSpPr>
          <p:nvPr/>
        </p:nvSpPr>
        <p:spPr bwMode="auto">
          <a:xfrm>
            <a:off x="2728913" y="3932238"/>
            <a:ext cx="1876425" cy="236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140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Plaintext: ATTACKATDAWN </a:t>
            </a:r>
            <a:endParaRPr lang="zh-CN" altLang="en-US" sz="1400">
              <a:solidFill>
                <a:srgbClr val="D6009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210962" name="Rectangle 18"/>
          <p:cNvSpPr>
            <a:spLocks noChangeArrowheads="1"/>
          </p:cNvSpPr>
          <p:nvPr/>
        </p:nvSpPr>
        <p:spPr bwMode="auto">
          <a:xfrm>
            <a:off x="2728913" y="4365625"/>
            <a:ext cx="1876425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Keyword: LEMON </a:t>
            </a:r>
            <a:endParaRPr lang="zh-CN" altLang="en-US" sz="14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210963" name="Rectangle 19"/>
          <p:cNvSpPr>
            <a:spLocks noChangeArrowheads="1"/>
          </p:cNvSpPr>
          <p:nvPr/>
        </p:nvSpPr>
        <p:spPr bwMode="auto">
          <a:xfrm>
            <a:off x="2728913" y="4813300"/>
            <a:ext cx="1876425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Keyword: LEMONLEMONLE </a:t>
            </a:r>
            <a:endParaRPr lang="zh-CN" altLang="en-US" sz="14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210964" name="Rectangle 20"/>
          <p:cNvSpPr>
            <a:spLocks noChangeArrowheads="1"/>
          </p:cNvSpPr>
          <p:nvPr/>
        </p:nvSpPr>
        <p:spPr bwMode="auto">
          <a:xfrm>
            <a:off x="3656013" y="3933825"/>
            <a:ext cx="144462" cy="10795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0965" name="Line 21"/>
          <p:cNvSpPr>
            <a:spLocks noChangeShapeType="1"/>
          </p:cNvSpPr>
          <p:nvPr/>
        </p:nvSpPr>
        <p:spPr bwMode="auto">
          <a:xfrm>
            <a:off x="3654425" y="5032375"/>
            <a:ext cx="15843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66" name="Line 22"/>
          <p:cNvSpPr>
            <a:spLocks noChangeShapeType="1"/>
          </p:cNvSpPr>
          <p:nvPr/>
        </p:nvSpPr>
        <p:spPr bwMode="auto">
          <a:xfrm flipV="1">
            <a:off x="3744913" y="3141663"/>
            <a:ext cx="2051050" cy="80645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67" name="Line 23"/>
          <p:cNvSpPr>
            <a:spLocks noChangeShapeType="1"/>
          </p:cNvSpPr>
          <p:nvPr/>
        </p:nvSpPr>
        <p:spPr bwMode="auto">
          <a:xfrm flipH="1">
            <a:off x="5867400" y="3140075"/>
            <a:ext cx="6350" cy="1225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68" name="Oval 24"/>
          <p:cNvSpPr>
            <a:spLocks noChangeArrowheads="1"/>
          </p:cNvSpPr>
          <p:nvPr/>
        </p:nvSpPr>
        <p:spPr bwMode="auto">
          <a:xfrm>
            <a:off x="5762625" y="4365625"/>
            <a:ext cx="169863" cy="187325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0969" name="Rectangle 25"/>
          <p:cNvSpPr>
            <a:spLocks noChangeArrowheads="1"/>
          </p:cNvSpPr>
          <p:nvPr/>
        </p:nvSpPr>
        <p:spPr bwMode="auto">
          <a:xfrm>
            <a:off x="3786188" y="3933825"/>
            <a:ext cx="144462" cy="10795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0970" name="Line 26"/>
          <p:cNvSpPr>
            <a:spLocks noChangeShapeType="1"/>
          </p:cNvSpPr>
          <p:nvPr/>
        </p:nvSpPr>
        <p:spPr bwMode="auto">
          <a:xfrm flipV="1">
            <a:off x="3851275" y="3644900"/>
            <a:ext cx="2016125" cy="12969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71" name="Line 27"/>
          <p:cNvSpPr>
            <a:spLocks noChangeShapeType="1"/>
          </p:cNvSpPr>
          <p:nvPr/>
        </p:nvSpPr>
        <p:spPr bwMode="auto">
          <a:xfrm flipV="1">
            <a:off x="3851275" y="3141663"/>
            <a:ext cx="4105275" cy="863600"/>
          </a:xfrm>
          <a:prstGeom prst="line">
            <a:avLst/>
          </a:prstGeom>
          <a:noFill/>
          <a:ln w="28575">
            <a:solidFill>
              <a:srgbClr val="D60093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72" name="Line 28"/>
          <p:cNvSpPr>
            <a:spLocks noChangeShapeType="1"/>
          </p:cNvSpPr>
          <p:nvPr/>
        </p:nvSpPr>
        <p:spPr bwMode="auto">
          <a:xfrm flipH="1">
            <a:off x="7951788" y="3140075"/>
            <a:ext cx="0" cy="4333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73" name="Rectangle 29"/>
          <p:cNvSpPr>
            <a:spLocks noChangeArrowheads="1"/>
          </p:cNvSpPr>
          <p:nvPr/>
        </p:nvSpPr>
        <p:spPr bwMode="auto">
          <a:xfrm>
            <a:off x="2700338" y="5241925"/>
            <a:ext cx="700087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Cipertext:</a:t>
            </a:r>
            <a:endParaRPr lang="zh-CN" altLang="en-US" sz="14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210974" name="Rectangle 30"/>
          <p:cNvSpPr>
            <a:spLocks noChangeArrowheads="1"/>
          </p:cNvSpPr>
          <p:nvPr/>
        </p:nvSpPr>
        <p:spPr bwMode="auto">
          <a:xfrm>
            <a:off x="3076575" y="5643563"/>
            <a:ext cx="127000" cy="233362"/>
          </a:xfrm>
          <a:prstGeom prst="rect">
            <a:avLst/>
          </a:prstGeom>
          <a:noFill/>
          <a:ln w="9525" algn="ctr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210975" name="Rectangle 31"/>
          <p:cNvSpPr>
            <a:spLocks noChangeArrowheads="1"/>
          </p:cNvSpPr>
          <p:nvPr/>
        </p:nvSpPr>
        <p:spPr bwMode="auto">
          <a:xfrm>
            <a:off x="3292475" y="5643563"/>
            <a:ext cx="127000" cy="233362"/>
          </a:xfrm>
          <a:prstGeom prst="rect">
            <a:avLst/>
          </a:prstGeom>
          <a:noFill/>
          <a:ln w="9525" algn="ctr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210976" name="Rectangle 32"/>
          <p:cNvSpPr>
            <a:spLocks noChangeArrowheads="1"/>
          </p:cNvSpPr>
          <p:nvPr/>
        </p:nvSpPr>
        <p:spPr bwMode="auto">
          <a:xfrm>
            <a:off x="3509963" y="5643563"/>
            <a:ext cx="127000" cy="233362"/>
          </a:xfrm>
          <a:prstGeom prst="rect">
            <a:avLst/>
          </a:prstGeom>
          <a:noFill/>
          <a:ln w="9525" algn="ctr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210977" name="Rectangle 33"/>
          <p:cNvSpPr>
            <a:spLocks noChangeArrowheads="1"/>
          </p:cNvSpPr>
          <p:nvPr/>
        </p:nvSpPr>
        <p:spPr bwMode="auto">
          <a:xfrm>
            <a:off x="3725863" y="5643563"/>
            <a:ext cx="127000" cy="233362"/>
          </a:xfrm>
          <a:prstGeom prst="rect">
            <a:avLst/>
          </a:prstGeom>
          <a:noFill/>
          <a:ln w="9525" algn="ctr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210978" name="Rectangle 34"/>
          <p:cNvSpPr>
            <a:spLocks noChangeArrowheads="1"/>
          </p:cNvSpPr>
          <p:nvPr/>
        </p:nvSpPr>
        <p:spPr bwMode="auto">
          <a:xfrm>
            <a:off x="3941763" y="5643563"/>
            <a:ext cx="127000" cy="233362"/>
          </a:xfrm>
          <a:prstGeom prst="rect">
            <a:avLst/>
          </a:prstGeom>
          <a:noFill/>
          <a:ln w="9525" algn="ctr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210979" name="Rectangle 35"/>
          <p:cNvSpPr>
            <a:spLocks noChangeArrowheads="1"/>
          </p:cNvSpPr>
          <p:nvPr/>
        </p:nvSpPr>
        <p:spPr bwMode="auto">
          <a:xfrm>
            <a:off x="4157663" y="5643563"/>
            <a:ext cx="127000" cy="233362"/>
          </a:xfrm>
          <a:prstGeom prst="rect">
            <a:avLst/>
          </a:prstGeom>
          <a:noFill/>
          <a:ln w="9525" algn="ctr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V</a:t>
            </a:r>
          </a:p>
        </p:txBody>
      </p:sp>
      <p:sp>
        <p:nvSpPr>
          <p:cNvPr id="210980" name="Rectangle 36"/>
          <p:cNvSpPr>
            <a:spLocks noChangeArrowheads="1"/>
          </p:cNvSpPr>
          <p:nvPr/>
        </p:nvSpPr>
        <p:spPr bwMode="auto">
          <a:xfrm>
            <a:off x="4373563" y="5643563"/>
            <a:ext cx="127000" cy="233362"/>
          </a:xfrm>
          <a:prstGeom prst="rect">
            <a:avLst/>
          </a:prstGeom>
          <a:noFill/>
          <a:ln w="9525" algn="ctr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210981" name="Rectangle 37"/>
          <p:cNvSpPr>
            <a:spLocks noChangeArrowheads="1"/>
          </p:cNvSpPr>
          <p:nvPr/>
        </p:nvSpPr>
        <p:spPr bwMode="auto">
          <a:xfrm>
            <a:off x="4589463" y="5643563"/>
            <a:ext cx="127000" cy="233362"/>
          </a:xfrm>
          <a:prstGeom prst="rect">
            <a:avLst/>
          </a:prstGeom>
          <a:noFill/>
          <a:ln w="9525" algn="ctr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210982" name="Rectangle 38"/>
          <p:cNvSpPr>
            <a:spLocks noChangeArrowheads="1"/>
          </p:cNvSpPr>
          <p:nvPr/>
        </p:nvSpPr>
        <p:spPr bwMode="auto">
          <a:xfrm>
            <a:off x="4805363" y="5643563"/>
            <a:ext cx="127000" cy="233362"/>
          </a:xfrm>
          <a:prstGeom prst="rect">
            <a:avLst/>
          </a:prstGeom>
          <a:noFill/>
          <a:ln w="9525" algn="ctr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210983" name="Rectangle 39"/>
          <p:cNvSpPr>
            <a:spLocks noChangeArrowheads="1"/>
          </p:cNvSpPr>
          <p:nvPr/>
        </p:nvSpPr>
        <p:spPr bwMode="auto">
          <a:xfrm>
            <a:off x="5021263" y="5643563"/>
            <a:ext cx="127000" cy="233362"/>
          </a:xfrm>
          <a:prstGeom prst="rect">
            <a:avLst/>
          </a:prstGeom>
          <a:noFill/>
          <a:ln w="9525" algn="ctr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210984" name="Rectangle 40"/>
          <p:cNvSpPr>
            <a:spLocks noChangeArrowheads="1"/>
          </p:cNvSpPr>
          <p:nvPr/>
        </p:nvSpPr>
        <p:spPr bwMode="auto">
          <a:xfrm>
            <a:off x="5237163" y="5643563"/>
            <a:ext cx="127000" cy="233362"/>
          </a:xfrm>
          <a:prstGeom prst="rect">
            <a:avLst/>
          </a:prstGeom>
          <a:noFill/>
          <a:ln w="9525" algn="ctr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210985" name="Rectangle 41"/>
          <p:cNvSpPr>
            <a:spLocks noChangeArrowheads="1"/>
          </p:cNvSpPr>
          <p:nvPr/>
        </p:nvSpPr>
        <p:spPr bwMode="auto">
          <a:xfrm>
            <a:off x="5453063" y="5643563"/>
            <a:ext cx="127000" cy="233362"/>
          </a:xfrm>
          <a:prstGeom prst="rect">
            <a:avLst/>
          </a:prstGeom>
          <a:noFill/>
          <a:ln w="9525" algn="ctr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210986" name="Oval 42"/>
          <p:cNvSpPr>
            <a:spLocks noChangeArrowheads="1"/>
          </p:cNvSpPr>
          <p:nvPr/>
        </p:nvSpPr>
        <p:spPr bwMode="auto">
          <a:xfrm>
            <a:off x="7839075" y="3573463"/>
            <a:ext cx="169863" cy="187325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0987" name="Line 43"/>
          <p:cNvSpPr>
            <a:spLocks noChangeShapeType="1"/>
          </p:cNvSpPr>
          <p:nvPr/>
        </p:nvSpPr>
        <p:spPr bwMode="auto">
          <a:xfrm>
            <a:off x="5797550" y="4487863"/>
            <a:ext cx="2374900" cy="1587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88" name="Line 44"/>
          <p:cNvSpPr>
            <a:spLocks noChangeShapeType="1"/>
          </p:cNvSpPr>
          <p:nvPr/>
        </p:nvSpPr>
        <p:spPr bwMode="auto">
          <a:xfrm>
            <a:off x="5892800" y="3716338"/>
            <a:ext cx="2343150" cy="1587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advTm="6900"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0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09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09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0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0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0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0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0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0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2109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2109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2109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84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1000"/>
                                        <p:tgtEl>
                                          <p:spTgt spid="21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0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0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1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1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1000"/>
                                        <p:tgtEl>
                                          <p:spTgt spid="21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10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10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0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10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1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1000"/>
                                        <p:tgtEl>
                                          <p:spTgt spid="21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1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10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10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1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21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2" dur="1000"/>
                                        <p:tgtEl>
                                          <p:spTgt spid="21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10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10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3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10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10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21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10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10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21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10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10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1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8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10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10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1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10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10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1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8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10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10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1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210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210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1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92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210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10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1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8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10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10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21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0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10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10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21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1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210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210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21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58" grpId="0"/>
      <p:bldP spid="210959" grpId="0"/>
      <p:bldP spid="210961" grpId="0"/>
      <p:bldP spid="210962" grpId="0"/>
      <p:bldP spid="210962" grpId="1"/>
      <p:bldP spid="210963" grpId="0"/>
      <p:bldP spid="210964" grpId="0" animBg="1"/>
      <p:bldP spid="210964" grpId="1" animBg="1"/>
      <p:bldP spid="210965" grpId="0" animBg="1"/>
      <p:bldP spid="210965" grpId="1" animBg="1"/>
      <p:bldP spid="210966" grpId="0" animBg="1"/>
      <p:bldP spid="210966" grpId="1" animBg="1"/>
      <p:bldP spid="210967" grpId="0" animBg="1"/>
      <p:bldP spid="210967" grpId="1" animBg="1"/>
      <p:bldP spid="210968" grpId="0" animBg="1"/>
      <p:bldP spid="210968" grpId="1" animBg="1"/>
      <p:bldP spid="210969" grpId="0" animBg="1"/>
      <p:bldP spid="210969" grpId="1" animBg="1"/>
      <p:bldP spid="210970" grpId="0" animBg="1"/>
      <p:bldP spid="210970" grpId="1" animBg="1"/>
      <p:bldP spid="210971" grpId="0" animBg="1"/>
      <p:bldP spid="210971" grpId="1" animBg="1"/>
      <p:bldP spid="210972" grpId="0" animBg="1"/>
      <p:bldP spid="210972" grpId="1" animBg="1"/>
      <p:bldP spid="210973" grpId="0"/>
      <p:bldP spid="210973" grpId="1"/>
      <p:bldP spid="210974" grpId="0" animBg="1"/>
      <p:bldP spid="210975" grpId="0" animBg="1"/>
      <p:bldP spid="210976" grpId="0" animBg="1"/>
      <p:bldP spid="210977" grpId="0" animBg="1"/>
      <p:bldP spid="210978" grpId="0" animBg="1"/>
      <p:bldP spid="210979" grpId="0" animBg="1"/>
      <p:bldP spid="210980" grpId="0" animBg="1"/>
      <p:bldP spid="210981" grpId="0" animBg="1"/>
      <p:bldP spid="210982" grpId="0" animBg="1"/>
      <p:bldP spid="210983" grpId="0" animBg="1"/>
      <p:bldP spid="210984" grpId="0" animBg="1"/>
      <p:bldP spid="210985" grpId="0" animBg="1"/>
      <p:bldP spid="210986" grpId="0" animBg="1"/>
      <p:bldP spid="210986" grpId="1" animBg="1"/>
      <p:bldP spid="210987" grpId="0" animBg="1"/>
      <p:bldP spid="21098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485DA29-89F8-49F3-B5A6-1B3C4360502A}" type="slidenum">
              <a:rPr lang="en-US" altLang="zh-CN" b="0">
                <a:solidFill>
                  <a:srgbClr val="FFFFFF"/>
                </a:solidFill>
              </a:rPr>
              <a:pPr eaLnBrk="1" hangingPunct="1"/>
              <a:t>24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04D73A3E-71BD-4152-AA10-7BDC240FA908}" type="datetime1">
              <a:rPr lang="zh-CN" altLang="en-US"/>
              <a:pPr>
                <a:defRPr/>
              </a:pPr>
              <a:t>2018/9/4</a:t>
            </a:fld>
            <a:endParaRPr lang="en-US" altLang="zh-CN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1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72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/>
              <a:t>Lecture 2: Overview of Cryptography</a:t>
            </a:r>
          </a:p>
        </p:txBody>
      </p:sp>
      <p:sp>
        <p:nvSpPr>
          <p:cNvPr id="22536" name="Text Box 5"/>
          <p:cNvSpPr txBox="1">
            <a:spLocks noChangeArrowheads="1"/>
          </p:cNvSpPr>
          <p:nvPr/>
        </p:nvSpPr>
        <p:spPr bwMode="auto">
          <a:xfrm>
            <a:off x="273050" y="1052513"/>
            <a:ext cx="3867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1. WWW Cryptography</a:t>
            </a:r>
          </a:p>
        </p:txBody>
      </p:sp>
      <p:sp>
        <p:nvSpPr>
          <p:cNvPr id="211974" name="Text Box 6"/>
          <p:cNvSpPr txBox="1">
            <a:spLocks noChangeArrowheads="1"/>
          </p:cNvSpPr>
          <p:nvPr/>
        </p:nvSpPr>
        <p:spPr bwMode="auto">
          <a:xfrm>
            <a:off x="4714875" y="1052513"/>
            <a:ext cx="38893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</a:t>
            </a:r>
            <a:r>
              <a:rPr lang="en-US" alt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. Classic Cryptography</a:t>
            </a:r>
          </a:p>
        </p:txBody>
      </p:sp>
      <p:sp>
        <p:nvSpPr>
          <p:cNvPr id="22538" name="Rectangle 7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96300" cy="4537075"/>
          </a:xfrm>
          <a:noFill/>
        </p:spPr>
        <p:txBody>
          <a:bodyPr/>
          <a:lstStyle/>
          <a:p>
            <a:pPr eaLnBrk="1" hangingPunct="1"/>
            <a:r>
              <a:rPr lang="en-US" altLang="zh-CN" sz="2000" b="1" smtClean="0">
                <a:solidFill>
                  <a:srgbClr val="0033CC"/>
                </a:solidFill>
              </a:rPr>
              <a:t>Upgraded</a:t>
            </a:r>
            <a:r>
              <a:rPr lang="en-US" altLang="zh-CN" sz="2000" b="1" smtClean="0">
                <a:solidFill>
                  <a:schemeClr val="accent1"/>
                </a:solidFill>
              </a:rPr>
              <a:t> Ciphers: </a:t>
            </a:r>
            <a:r>
              <a:rPr lang="en-US" altLang="zh-CN" sz="1800" b="1" smtClean="0">
                <a:latin typeface="Franklin Gothic Book" pitchFamily="34" charset="0"/>
                <a:ea typeface="宋体" panose="02010600030101010101" pitchFamily="2" charset="-122"/>
              </a:rPr>
              <a:t>Polyalphabetic (</a:t>
            </a:r>
            <a:r>
              <a:rPr lang="zh-CN" altLang="en-US" sz="1800" b="1" smtClean="0">
                <a:latin typeface="Franklin Gothic Book" pitchFamily="34" charset="0"/>
                <a:ea typeface="宋体" panose="02010600030101010101" pitchFamily="2" charset="-122"/>
              </a:rPr>
              <a:t>多码代换</a:t>
            </a:r>
            <a:r>
              <a:rPr lang="en-US" altLang="zh-CN" sz="1800" b="1" smtClean="0">
                <a:latin typeface="Franklin Gothic Book" pitchFamily="34" charset="0"/>
                <a:ea typeface="宋体" panose="02010600030101010101" pitchFamily="2" charset="-122"/>
              </a:rPr>
              <a:t>)</a:t>
            </a:r>
            <a:r>
              <a:rPr lang="zh-CN" altLang="en-US" sz="1800" b="1" smtClean="0">
                <a:latin typeface="Franklin Gothic Book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b="1" smtClean="0">
                <a:latin typeface="Franklin Gothic Book" pitchFamily="34" charset="0"/>
                <a:ea typeface="宋体" panose="02010600030101010101" pitchFamily="2" charset="-122"/>
              </a:rPr>
              <a:t>Ciphers</a:t>
            </a:r>
            <a:endParaRPr lang="zh-CN" altLang="en-US" sz="2000" b="1" smtClean="0">
              <a:solidFill>
                <a:schemeClr val="accent1"/>
              </a:solidFill>
            </a:endParaRPr>
          </a:p>
          <a:p>
            <a:pPr lvl="2" eaLnBrk="1" hangingPunct="1"/>
            <a:r>
              <a:rPr lang="en-US" altLang="zh-CN" b="1" smtClean="0">
                <a:solidFill>
                  <a:schemeClr val="bg2"/>
                </a:solidFill>
                <a:latin typeface="Franklin Gothic Book" pitchFamily="34" charset="0"/>
              </a:rPr>
              <a:t>①Auto-key Cipher</a:t>
            </a:r>
          </a:p>
          <a:p>
            <a:pPr lvl="2" eaLnBrk="1" hangingPunct="1"/>
            <a:r>
              <a:rPr lang="en-US" altLang="zh-CN" b="1" smtClean="0">
                <a:solidFill>
                  <a:schemeClr val="bg2"/>
                </a:solidFill>
                <a:latin typeface="Franklin Gothic Book" pitchFamily="34" charset="0"/>
              </a:rPr>
              <a:t>②Playfair Cipher</a:t>
            </a:r>
          </a:p>
          <a:p>
            <a:pPr lvl="2" eaLnBrk="1" hangingPunct="1"/>
            <a:r>
              <a:rPr lang="en-US" altLang="zh-CN" b="1" smtClean="0">
                <a:solidFill>
                  <a:schemeClr val="bg2"/>
                </a:solidFill>
                <a:latin typeface="Franklin Gothic Book" pitchFamily="34" charset="0"/>
              </a:rPr>
              <a:t>③Vigenère Cipher</a:t>
            </a:r>
          </a:p>
          <a:p>
            <a:pPr lvl="2" eaLnBrk="1" hangingPunct="1"/>
            <a:r>
              <a:rPr lang="en-US" altLang="zh-CN" b="1" smtClean="0">
                <a:solidFill>
                  <a:schemeClr val="accent2"/>
                </a:solidFill>
                <a:latin typeface="Franklin Gothic Book" pitchFamily="34" charset="0"/>
              </a:rPr>
              <a:t>④Hill Cipher</a:t>
            </a:r>
          </a:p>
          <a:p>
            <a:pPr lvl="2" eaLnBrk="1" hangingPunct="1"/>
            <a:endParaRPr lang="zh-CN" altLang="en-US" b="1" smtClean="0">
              <a:solidFill>
                <a:schemeClr val="accent2"/>
              </a:solidFill>
              <a:latin typeface="Franklin Gothic Book" pitchFamily="34" charset="0"/>
            </a:endParaRPr>
          </a:p>
        </p:txBody>
      </p:sp>
      <p:sp>
        <p:nvSpPr>
          <p:cNvPr id="211976" name="AutoShape 8"/>
          <p:cNvSpPr>
            <a:spLocks noChangeArrowheads="1"/>
          </p:cNvSpPr>
          <p:nvPr/>
        </p:nvSpPr>
        <p:spPr bwMode="auto">
          <a:xfrm>
            <a:off x="2627313" y="2060575"/>
            <a:ext cx="6048375" cy="4071938"/>
          </a:xfrm>
          <a:prstGeom prst="roundRect">
            <a:avLst>
              <a:gd name="adj" fmla="val 2833"/>
            </a:avLst>
          </a:prstGeom>
          <a:noFill/>
          <a:ln w="25400" algn="ctr">
            <a:solidFill>
              <a:srgbClr val="BC5EBE"/>
            </a:solidFill>
            <a:round/>
            <a:headEnd/>
            <a:tailEnd/>
          </a:ln>
          <a:effectLst/>
        </p:spPr>
        <p:txBody>
          <a:bodyPr/>
          <a:lstStyle/>
          <a:p>
            <a:pPr marL="263525" indent="-263525">
              <a:buFontTx/>
              <a:buChar char="•"/>
              <a:defRPr/>
            </a:pPr>
            <a:r>
              <a:rPr lang="en-US" altLang="zh-CN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The Hill cipher is a polygraphic substitution cipher based on </a:t>
            </a:r>
            <a:r>
              <a:rPr lang="en-US" altLang="zh-CN" b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linear algebra</a:t>
            </a:r>
            <a:r>
              <a:rPr lang="en-US" altLang="zh-CN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. Invented by Lester S. Hill in 1929, it was the first polygraphic cipher in which it was practical (though barely) to operate on more than three symbols at once.</a:t>
            </a:r>
            <a:endParaRPr lang="zh-CN" altLang="en-US" b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263525" indent="-263525">
              <a:buFontTx/>
              <a:buChar char="•"/>
              <a:defRPr/>
            </a:pPr>
            <a:endParaRPr lang="zh-CN" altLang="en-US" b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22540" name="Line 9"/>
          <p:cNvSpPr>
            <a:spLocks noChangeShapeType="1"/>
          </p:cNvSpPr>
          <p:nvPr/>
        </p:nvSpPr>
        <p:spPr bwMode="auto">
          <a:xfrm flipH="1">
            <a:off x="2474913" y="3219450"/>
            <a:ext cx="142875" cy="0"/>
          </a:xfrm>
          <a:prstGeom prst="line">
            <a:avLst/>
          </a:prstGeom>
          <a:noFill/>
          <a:ln w="28575">
            <a:solidFill>
              <a:srgbClr val="BC5EBE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2541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500438"/>
            <a:ext cx="2300288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979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3308350"/>
            <a:ext cx="201612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980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724400"/>
            <a:ext cx="4030663" cy="1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6900"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1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CF0B939-E5F7-496C-80C4-54554D392786}" type="slidenum">
              <a:rPr lang="en-US" altLang="zh-CN" b="0">
                <a:solidFill>
                  <a:srgbClr val="FFFFFF"/>
                </a:solidFill>
              </a:rPr>
              <a:pPr eaLnBrk="1" hangingPunct="1"/>
              <a:t>25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E4C61FB1-8FB8-406B-BEE4-3D3AC6210FBC}" type="datetime1">
              <a:rPr lang="zh-CN" altLang="en-US"/>
              <a:pPr>
                <a:defRPr/>
              </a:pPr>
              <a:t>2018/9/4</a:t>
            </a:fld>
            <a:endParaRPr lang="en-US" altLang="zh-CN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3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4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2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/>
              <a:t>Lecture 2: Overview of Cryptography</a:t>
            </a:r>
          </a:p>
        </p:txBody>
      </p:sp>
      <p:sp>
        <p:nvSpPr>
          <p:cNvPr id="23560" name="Text Box 5"/>
          <p:cNvSpPr txBox="1">
            <a:spLocks noChangeArrowheads="1"/>
          </p:cNvSpPr>
          <p:nvPr/>
        </p:nvSpPr>
        <p:spPr bwMode="auto">
          <a:xfrm>
            <a:off x="273050" y="1052513"/>
            <a:ext cx="3867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1. WWW Cryptography</a:t>
            </a:r>
          </a:p>
        </p:txBody>
      </p:sp>
      <p:sp>
        <p:nvSpPr>
          <p:cNvPr id="196614" name="Text Box 6"/>
          <p:cNvSpPr txBox="1">
            <a:spLocks noChangeArrowheads="1"/>
          </p:cNvSpPr>
          <p:nvPr/>
        </p:nvSpPr>
        <p:spPr bwMode="auto">
          <a:xfrm>
            <a:off x="4714875" y="1052513"/>
            <a:ext cx="38893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</a:t>
            </a:r>
            <a:r>
              <a:rPr lang="en-US" alt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. Classic Cryptography</a:t>
            </a:r>
          </a:p>
        </p:txBody>
      </p:sp>
      <p:sp>
        <p:nvSpPr>
          <p:cNvPr id="196615" name="Rectangle 7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96300" cy="4537075"/>
          </a:xfrm>
          <a:noFill/>
        </p:spPr>
        <p:txBody>
          <a:bodyPr/>
          <a:lstStyle/>
          <a:p>
            <a:pPr eaLnBrk="1" hangingPunct="1"/>
            <a:r>
              <a:rPr lang="en-US" altLang="zh-CN" sz="2000" b="1" smtClean="0">
                <a:solidFill>
                  <a:schemeClr val="accent1"/>
                </a:solidFill>
              </a:rPr>
              <a:t>Rotors Machines : </a:t>
            </a:r>
            <a:r>
              <a:rPr lang="en-US" altLang="zh-CN" sz="2000" b="1" smtClean="0">
                <a:solidFill>
                  <a:srgbClr val="0033CC"/>
                </a:solidFill>
              </a:rPr>
              <a:t>WWII</a:t>
            </a:r>
            <a:endParaRPr lang="zh-CN" altLang="en-US" sz="2000" b="1" smtClean="0">
              <a:solidFill>
                <a:srgbClr val="0033CC"/>
              </a:solidFill>
            </a:endParaRPr>
          </a:p>
        </p:txBody>
      </p:sp>
      <p:pic>
        <p:nvPicPr>
          <p:cNvPr id="196616" name="Picture 8" descr="449px-EnigmaMachineLabele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300288"/>
            <a:ext cx="2546350" cy="339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6617" name="Rectangle 9"/>
          <p:cNvSpPr>
            <a:spLocks noChangeArrowheads="1"/>
          </p:cNvSpPr>
          <p:nvPr/>
        </p:nvSpPr>
        <p:spPr bwMode="auto">
          <a:xfrm>
            <a:off x="1593850" y="5799138"/>
            <a:ext cx="1009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ea typeface="宋体" panose="02010600030101010101" pitchFamily="2" charset="-122"/>
              </a:rPr>
              <a:t>Enigma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6618" name="Rectangle 10"/>
          <p:cNvSpPr>
            <a:spLocks noChangeArrowheads="1"/>
          </p:cNvSpPr>
          <p:nvPr/>
        </p:nvSpPr>
        <p:spPr bwMode="auto">
          <a:xfrm>
            <a:off x="5942013" y="5740400"/>
            <a:ext cx="1136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>
                <a:latin typeface="Arial" charset="0"/>
                <a:ea typeface="宋体" charset="-122"/>
              </a:rPr>
              <a:t>SIGABA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 </a:t>
            </a:r>
          </a:p>
        </p:txBody>
      </p:sp>
      <p:pic>
        <p:nvPicPr>
          <p:cNvPr id="196619" name="Picture 11" descr="Sigab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2278063"/>
            <a:ext cx="4465638" cy="334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  <p:sndAc>
      <p:stSnd>
        <p:snd r:embed="rId3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6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966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966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5" grpId="0" build="p"/>
      <p:bldP spid="196617" grpId="0"/>
      <p:bldP spid="1966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EAC5586-092E-4738-9B4C-F66024C454D0}" type="slidenum">
              <a:rPr lang="en-US" altLang="zh-CN" b="0">
                <a:solidFill>
                  <a:srgbClr val="FFFFFF"/>
                </a:solidFill>
              </a:rPr>
              <a:pPr eaLnBrk="1" hangingPunct="1"/>
              <a:t>26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315C486A-17A4-46CC-823C-88BA521B6881}" type="datetime1">
              <a:rPr lang="zh-CN" altLang="en-US"/>
              <a:pPr>
                <a:defRPr/>
              </a:pPr>
              <a:t>2018/9/4</a:t>
            </a:fld>
            <a:endParaRPr lang="en-US" altLang="zh-CN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1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2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36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/>
              <a:t>Lecture 2: Overview of Cryptography</a:t>
            </a:r>
          </a:p>
        </p:txBody>
      </p:sp>
      <p:sp>
        <p:nvSpPr>
          <p:cNvPr id="24584" name="Text Box 5"/>
          <p:cNvSpPr txBox="1">
            <a:spLocks noChangeArrowheads="1"/>
          </p:cNvSpPr>
          <p:nvPr/>
        </p:nvSpPr>
        <p:spPr bwMode="auto">
          <a:xfrm>
            <a:off x="273050" y="1052513"/>
            <a:ext cx="3867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1. WWW Cryptography</a:t>
            </a:r>
          </a:p>
        </p:txBody>
      </p:sp>
      <p:sp>
        <p:nvSpPr>
          <p:cNvPr id="197638" name="Text Box 6"/>
          <p:cNvSpPr txBox="1">
            <a:spLocks noChangeArrowheads="1"/>
          </p:cNvSpPr>
          <p:nvPr/>
        </p:nvSpPr>
        <p:spPr bwMode="auto">
          <a:xfrm>
            <a:off x="4714875" y="1052513"/>
            <a:ext cx="38893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</a:t>
            </a:r>
            <a:r>
              <a:rPr lang="en-US" alt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. Classic Cryptography</a:t>
            </a:r>
          </a:p>
        </p:txBody>
      </p:sp>
      <p:sp>
        <p:nvSpPr>
          <p:cNvPr id="197639" name="Rectangle 7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96300" cy="4537075"/>
          </a:xfrm>
          <a:noFill/>
        </p:spPr>
        <p:txBody>
          <a:bodyPr/>
          <a:lstStyle/>
          <a:p>
            <a:pPr eaLnBrk="1" hangingPunct="1"/>
            <a:r>
              <a:rPr lang="en-US" altLang="zh-CN" sz="1800" b="1" smtClean="0">
                <a:latin typeface="Franklin Gothic Book" pitchFamily="34" charset="0"/>
                <a:ea typeface="宋体" panose="02010600030101010101" pitchFamily="2" charset="-122"/>
              </a:rPr>
              <a:t>How Enigma works?</a:t>
            </a:r>
          </a:p>
          <a:p>
            <a:pPr eaLnBrk="1" hangingPunct="1"/>
            <a:endParaRPr lang="zh-CN" altLang="en-US" sz="2000" b="1" smtClean="0">
              <a:solidFill>
                <a:schemeClr val="accent1"/>
              </a:solidFill>
            </a:endParaRPr>
          </a:p>
        </p:txBody>
      </p:sp>
      <p:pic>
        <p:nvPicPr>
          <p:cNvPr id="24587" name="Picture 9" descr="424px-Enigma_wiring_kleu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468438"/>
            <a:ext cx="3478213" cy="491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8" name="Picture 10" descr="800px-Enigma-rotor-stack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205038"/>
            <a:ext cx="2447925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9" name="Picture 11" descr="800px-Enigma-plugboar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259263"/>
            <a:ext cx="2447925" cy="183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7644" name="Line 12"/>
          <p:cNvSpPr>
            <a:spLocks noChangeShapeType="1"/>
          </p:cNvSpPr>
          <p:nvPr/>
        </p:nvSpPr>
        <p:spPr bwMode="auto">
          <a:xfrm flipV="1">
            <a:off x="3348038" y="1773238"/>
            <a:ext cx="2087562" cy="10795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45" name="Line 13"/>
          <p:cNvSpPr>
            <a:spLocks noChangeShapeType="1"/>
          </p:cNvSpPr>
          <p:nvPr/>
        </p:nvSpPr>
        <p:spPr bwMode="auto">
          <a:xfrm>
            <a:off x="3348038" y="5157788"/>
            <a:ext cx="1728787" cy="503237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46" name="Freeform 14"/>
          <p:cNvSpPr>
            <a:spLocks/>
          </p:cNvSpPr>
          <p:nvPr/>
        </p:nvSpPr>
        <p:spPr bwMode="auto">
          <a:xfrm>
            <a:off x="5062538" y="1684338"/>
            <a:ext cx="3024187" cy="4608512"/>
          </a:xfrm>
          <a:custGeom>
            <a:avLst/>
            <a:gdLst>
              <a:gd name="T0" fmla="*/ 309 w 2086"/>
              <a:gd name="T1" fmla="*/ 1955 h 3356"/>
              <a:gd name="T2" fmla="*/ 405 w 2086"/>
              <a:gd name="T3" fmla="*/ 1948 h 3356"/>
              <a:gd name="T4" fmla="*/ 408 w 2086"/>
              <a:gd name="T5" fmla="*/ 2812 h 3356"/>
              <a:gd name="T6" fmla="*/ 363 w 2086"/>
              <a:gd name="T7" fmla="*/ 2812 h 3356"/>
              <a:gd name="T8" fmla="*/ 363 w 2086"/>
              <a:gd name="T9" fmla="*/ 2721 h 3356"/>
              <a:gd name="T10" fmla="*/ 45 w 2086"/>
              <a:gd name="T11" fmla="*/ 2721 h 3356"/>
              <a:gd name="T12" fmla="*/ 45 w 2086"/>
              <a:gd name="T13" fmla="*/ 2812 h 3356"/>
              <a:gd name="T14" fmla="*/ 0 w 2086"/>
              <a:gd name="T15" fmla="*/ 2812 h 3356"/>
              <a:gd name="T16" fmla="*/ 0 w 2086"/>
              <a:gd name="T17" fmla="*/ 2359 h 3356"/>
              <a:gd name="T18" fmla="*/ 2041 w 2086"/>
              <a:gd name="T19" fmla="*/ 2359 h 3356"/>
              <a:gd name="T20" fmla="*/ 2041 w 2086"/>
              <a:gd name="T21" fmla="*/ 453 h 3356"/>
              <a:gd name="T22" fmla="*/ 1542 w 2086"/>
              <a:gd name="T23" fmla="*/ 453 h 3356"/>
              <a:gd name="T24" fmla="*/ 1406 w 2086"/>
              <a:gd name="T25" fmla="*/ 453 h 3356"/>
              <a:gd name="T26" fmla="*/ 1225 w 2086"/>
              <a:gd name="T27" fmla="*/ 0 h 3356"/>
              <a:gd name="T28" fmla="*/ 1089 w 2086"/>
              <a:gd name="T29" fmla="*/ 0 h 3356"/>
              <a:gd name="T30" fmla="*/ 952 w 2086"/>
              <a:gd name="T31" fmla="*/ 181 h 3356"/>
              <a:gd name="T32" fmla="*/ 771 w 2086"/>
              <a:gd name="T33" fmla="*/ 181 h 3356"/>
              <a:gd name="T34" fmla="*/ 635 w 2086"/>
              <a:gd name="T35" fmla="*/ 453 h 3356"/>
              <a:gd name="T36" fmla="*/ 363 w 2086"/>
              <a:gd name="T37" fmla="*/ 453 h 3356"/>
              <a:gd name="T38" fmla="*/ 363 w 2086"/>
              <a:gd name="T39" fmla="*/ 0 h 3356"/>
              <a:gd name="T40" fmla="*/ 635 w 2086"/>
              <a:gd name="T41" fmla="*/ 0 h 3356"/>
              <a:gd name="T42" fmla="*/ 816 w 2086"/>
              <a:gd name="T43" fmla="*/ 317 h 3356"/>
              <a:gd name="T44" fmla="*/ 952 w 2086"/>
              <a:gd name="T45" fmla="*/ 317 h 3356"/>
              <a:gd name="T46" fmla="*/ 1089 w 2086"/>
              <a:gd name="T47" fmla="*/ 453 h 3356"/>
              <a:gd name="T48" fmla="*/ 1270 w 2086"/>
              <a:gd name="T49" fmla="*/ 453 h 3356"/>
              <a:gd name="T50" fmla="*/ 1451 w 2086"/>
              <a:gd name="T51" fmla="*/ 272 h 3356"/>
              <a:gd name="T52" fmla="*/ 2086 w 2086"/>
              <a:gd name="T53" fmla="*/ 272 h 3356"/>
              <a:gd name="T54" fmla="*/ 2086 w 2086"/>
              <a:gd name="T55" fmla="*/ 2449 h 3356"/>
              <a:gd name="T56" fmla="*/ 453 w 2086"/>
              <a:gd name="T57" fmla="*/ 2449 h 3356"/>
              <a:gd name="T58" fmla="*/ 453 w 2086"/>
              <a:gd name="T59" fmla="*/ 2812 h 3356"/>
              <a:gd name="T60" fmla="*/ 544 w 2086"/>
              <a:gd name="T61" fmla="*/ 2812 h 3356"/>
              <a:gd name="T62" fmla="*/ 680 w 2086"/>
              <a:gd name="T63" fmla="*/ 3130 h 3356"/>
              <a:gd name="T64" fmla="*/ 680 w 2086"/>
              <a:gd name="T65" fmla="*/ 3356 h 3356"/>
              <a:gd name="T66" fmla="*/ 1179 w 2086"/>
              <a:gd name="T67" fmla="*/ 3311 h 3356"/>
              <a:gd name="T68" fmla="*/ 1134 w 2086"/>
              <a:gd name="T69" fmla="*/ 3175 h 3356"/>
              <a:gd name="T70" fmla="*/ 1225 w 2086"/>
              <a:gd name="T71" fmla="*/ 2994 h 3356"/>
              <a:gd name="T72" fmla="*/ 1225 w 2086"/>
              <a:gd name="T73" fmla="*/ 2812 h 3356"/>
              <a:gd name="T74" fmla="*/ 1361 w 2086"/>
              <a:gd name="T75" fmla="*/ 2812 h 3356"/>
              <a:gd name="T76" fmla="*/ 1361 w 2086"/>
              <a:gd name="T77" fmla="*/ 1950 h 3356"/>
              <a:gd name="T78" fmla="*/ 1225 w 2086"/>
              <a:gd name="T79" fmla="*/ 1950 h 3356"/>
              <a:gd name="T80" fmla="*/ 1225 w 2086"/>
              <a:gd name="T81" fmla="*/ 1860 h 3356"/>
              <a:gd name="T82" fmla="*/ 1225 w 2086"/>
              <a:gd name="T83" fmla="*/ 1406 h 335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086"/>
              <a:gd name="T127" fmla="*/ 0 h 3356"/>
              <a:gd name="T128" fmla="*/ 2086 w 2086"/>
              <a:gd name="T129" fmla="*/ 3356 h 335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086" h="3356">
                <a:moveTo>
                  <a:pt x="309" y="1955"/>
                </a:moveTo>
                <a:cubicBezTo>
                  <a:pt x="358" y="1942"/>
                  <a:pt x="327" y="1948"/>
                  <a:pt x="405" y="1948"/>
                </a:cubicBezTo>
                <a:lnTo>
                  <a:pt x="408" y="2812"/>
                </a:lnTo>
                <a:lnTo>
                  <a:pt x="363" y="2812"/>
                </a:lnTo>
                <a:lnTo>
                  <a:pt x="363" y="2721"/>
                </a:lnTo>
                <a:lnTo>
                  <a:pt x="45" y="2721"/>
                </a:lnTo>
                <a:lnTo>
                  <a:pt x="45" y="2812"/>
                </a:lnTo>
                <a:lnTo>
                  <a:pt x="0" y="2812"/>
                </a:lnTo>
                <a:lnTo>
                  <a:pt x="0" y="2359"/>
                </a:lnTo>
                <a:lnTo>
                  <a:pt x="2041" y="2359"/>
                </a:lnTo>
                <a:lnTo>
                  <a:pt x="2041" y="453"/>
                </a:lnTo>
                <a:lnTo>
                  <a:pt x="1542" y="453"/>
                </a:lnTo>
                <a:lnTo>
                  <a:pt x="1406" y="453"/>
                </a:lnTo>
                <a:lnTo>
                  <a:pt x="1225" y="0"/>
                </a:lnTo>
                <a:lnTo>
                  <a:pt x="1089" y="0"/>
                </a:lnTo>
                <a:lnTo>
                  <a:pt x="952" y="181"/>
                </a:lnTo>
                <a:lnTo>
                  <a:pt x="771" y="181"/>
                </a:lnTo>
                <a:lnTo>
                  <a:pt x="635" y="453"/>
                </a:lnTo>
                <a:lnTo>
                  <a:pt x="363" y="453"/>
                </a:lnTo>
                <a:lnTo>
                  <a:pt x="363" y="0"/>
                </a:lnTo>
                <a:lnTo>
                  <a:pt x="635" y="0"/>
                </a:lnTo>
                <a:lnTo>
                  <a:pt x="816" y="317"/>
                </a:lnTo>
                <a:lnTo>
                  <a:pt x="952" y="317"/>
                </a:lnTo>
                <a:lnTo>
                  <a:pt x="1089" y="453"/>
                </a:lnTo>
                <a:lnTo>
                  <a:pt x="1270" y="453"/>
                </a:lnTo>
                <a:lnTo>
                  <a:pt x="1451" y="272"/>
                </a:lnTo>
                <a:lnTo>
                  <a:pt x="2086" y="272"/>
                </a:lnTo>
                <a:lnTo>
                  <a:pt x="2086" y="2449"/>
                </a:lnTo>
                <a:lnTo>
                  <a:pt x="453" y="2449"/>
                </a:lnTo>
                <a:lnTo>
                  <a:pt x="453" y="2812"/>
                </a:lnTo>
                <a:lnTo>
                  <a:pt x="544" y="2812"/>
                </a:lnTo>
                <a:lnTo>
                  <a:pt x="680" y="3130"/>
                </a:lnTo>
                <a:lnTo>
                  <a:pt x="680" y="3356"/>
                </a:lnTo>
                <a:lnTo>
                  <a:pt x="1179" y="3311"/>
                </a:lnTo>
                <a:lnTo>
                  <a:pt x="1134" y="3175"/>
                </a:lnTo>
                <a:lnTo>
                  <a:pt x="1225" y="2994"/>
                </a:lnTo>
                <a:lnTo>
                  <a:pt x="1225" y="2812"/>
                </a:lnTo>
                <a:lnTo>
                  <a:pt x="1361" y="2812"/>
                </a:lnTo>
                <a:lnTo>
                  <a:pt x="1361" y="1950"/>
                </a:lnTo>
                <a:lnTo>
                  <a:pt x="1225" y="1950"/>
                </a:lnTo>
                <a:lnTo>
                  <a:pt x="1225" y="1860"/>
                </a:lnTo>
                <a:lnTo>
                  <a:pt x="1225" y="1406"/>
                </a:ln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7647" name="Oval 15"/>
          <p:cNvSpPr>
            <a:spLocks noChangeArrowheads="1"/>
          </p:cNvSpPr>
          <p:nvPr/>
        </p:nvSpPr>
        <p:spPr bwMode="auto">
          <a:xfrm>
            <a:off x="5003800" y="3933825"/>
            <a:ext cx="358775" cy="360363"/>
          </a:xfrm>
          <a:prstGeom prst="ellips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197648" name="Oval 16"/>
          <p:cNvSpPr>
            <a:spLocks noChangeArrowheads="1"/>
          </p:cNvSpPr>
          <p:nvPr/>
        </p:nvSpPr>
        <p:spPr bwMode="auto">
          <a:xfrm>
            <a:off x="6588125" y="3068638"/>
            <a:ext cx="358775" cy="360362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 spd="slow">
    <p:wipe/>
    <p:sndAc>
      <p:stSnd>
        <p:snd r:embed="rId3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7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7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7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97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5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500" fill="hold"/>
                                        <p:tgtEl>
                                          <p:spTgt spid="19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500"/>
                                        <p:tgtEl>
                                          <p:spTgt spid="197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3" dur="500"/>
                                        <p:tgtEl>
                                          <p:spTgt spid="197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5" presetID="35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19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9" grpId="0" build="p"/>
      <p:bldP spid="197644" grpId="0" animBg="1"/>
      <p:bldP spid="197645" grpId="0" animBg="1"/>
      <p:bldP spid="197646" grpId="0" animBg="1"/>
      <p:bldP spid="197647" grpId="0" animBg="1"/>
      <p:bldP spid="197647" grpId="1" animBg="1"/>
      <p:bldP spid="197648" grpId="0" animBg="1"/>
      <p:bldP spid="197648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57F4A0F-9CF3-4C08-B62B-EF5F76B73485}" type="slidenum">
              <a:rPr lang="en-US" altLang="zh-CN" b="0">
                <a:solidFill>
                  <a:srgbClr val="FFFFFF"/>
                </a:solidFill>
              </a:rPr>
              <a:pPr eaLnBrk="1" hangingPunct="1"/>
              <a:t>27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8494D03A-2E1D-4FD6-983B-CDE2C819F64D}" type="datetime1">
              <a:rPr lang="zh-CN" altLang="en-US"/>
              <a:pPr>
                <a:defRPr/>
              </a:pPr>
              <a:t>2018/9/4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1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2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0" name="Rectangle 2"/>
          <p:cNvSpPr>
            <a:spLocks noGrp="1" noChangeArrowheads="1"/>
          </p:cNvSpPr>
          <p:nvPr>
            <p:ph type="title" idx="4294967295"/>
          </p:nvPr>
        </p:nvSpPr>
        <p:spPr bwMode="white"/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/>
              <a:t>Lecture 2: Overview of Cryptography</a:t>
            </a:r>
          </a:p>
        </p:txBody>
      </p:sp>
      <p:sp>
        <p:nvSpPr>
          <p:cNvPr id="198663" name="Rectangle 7"/>
          <p:cNvSpPr>
            <a:spLocks noGrp="1"/>
          </p:cNvSpPr>
          <p:nvPr>
            <p:ph type="body" sz="half" idx="4294967295"/>
          </p:nvPr>
        </p:nvSpPr>
        <p:spPr>
          <a:xfrm>
            <a:off x="250825" y="1628775"/>
            <a:ext cx="8424863" cy="4464050"/>
          </a:xfrm>
          <a:noFill/>
        </p:spPr>
        <p:txBody>
          <a:bodyPr/>
          <a:lstStyle/>
          <a:p>
            <a:pPr eaLnBrk="1" hangingPunct="1"/>
            <a:r>
              <a:rPr lang="en-US" altLang="zh-CN" sz="1800" b="1" smtClean="0">
                <a:solidFill>
                  <a:schemeClr val="accent1"/>
                </a:solidFill>
              </a:rPr>
              <a:t>One Rotor demo</a:t>
            </a:r>
          </a:p>
        </p:txBody>
      </p:sp>
      <p:sp>
        <p:nvSpPr>
          <p:cNvPr id="25610" name="Text Box 5"/>
          <p:cNvSpPr txBox="1">
            <a:spLocks noChangeArrowheads="1"/>
          </p:cNvSpPr>
          <p:nvPr/>
        </p:nvSpPr>
        <p:spPr bwMode="auto">
          <a:xfrm>
            <a:off x="273050" y="1052513"/>
            <a:ext cx="3867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1. WWW Cryptography</a:t>
            </a:r>
          </a:p>
        </p:txBody>
      </p:sp>
      <p:sp>
        <p:nvSpPr>
          <p:cNvPr id="198662" name="Text Box 6"/>
          <p:cNvSpPr txBox="1">
            <a:spLocks noChangeArrowheads="1"/>
          </p:cNvSpPr>
          <p:nvPr/>
        </p:nvSpPr>
        <p:spPr bwMode="auto">
          <a:xfrm>
            <a:off x="4714875" y="1052513"/>
            <a:ext cx="38893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</a:t>
            </a:r>
            <a:r>
              <a:rPr lang="en-US" alt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. Classic Cryptography</a:t>
            </a:r>
          </a:p>
        </p:txBody>
      </p:sp>
      <p:graphicFrame>
        <p:nvGraphicFramePr>
          <p:cNvPr id="198667" name="Object 11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411413" y="1773238"/>
          <a:ext cx="4281487" cy="428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3" name="Visio" r:id="rId8" imgW="4363745" imgH="4363745" progId="Visio.Drawing.11">
                  <p:embed/>
                </p:oleObj>
              </mc:Choice>
              <mc:Fallback>
                <p:oleObj name="Visio" r:id="rId8" imgW="4363745" imgH="4363745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773238"/>
                        <a:ext cx="4281487" cy="428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  <p:sndAc>
      <p:stSnd>
        <p:snd r:embed="rId3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8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8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8A8B0FD-7342-4841-BEDE-F2B797E27143}" type="slidenum">
              <a:rPr lang="en-US" altLang="zh-CN" b="0">
                <a:solidFill>
                  <a:srgbClr val="FFFFFF"/>
                </a:solidFill>
              </a:rPr>
              <a:pPr eaLnBrk="1" hangingPunct="1"/>
              <a:t>28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E3AA424-6986-448C-9C8A-463029A51BD0}" type="datetime1">
              <a:rPr lang="zh-CN" altLang="en-US"/>
              <a:pPr>
                <a:defRPr/>
              </a:pPr>
              <a:t>2018/9/4</a:t>
            </a:fld>
            <a:endParaRPr lang="en-US" altLang="zh-CN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26626" name="Object 186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7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207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8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Object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09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/>
              <a:t>Lecture 2: Overview of Cryptography</a:t>
            </a:r>
          </a:p>
        </p:txBody>
      </p:sp>
      <p:sp>
        <p:nvSpPr>
          <p:cNvPr id="149692" name="Rectangle 188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96300" cy="4537075"/>
          </a:xfrm>
          <a:noFill/>
        </p:spPr>
        <p:txBody>
          <a:bodyPr/>
          <a:lstStyle/>
          <a:p>
            <a:pPr eaLnBrk="1" hangingPunct="1"/>
            <a:r>
              <a:rPr lang="en-US" altLang="zh-CN" sz="2000" b="1" smtClean="0">
                <a:solidFill>
                  <a:schemeClr val="accent1"/>
                </a:solidFill>
              </a:rPr>
              <a:t>Modern Cryptography</a:t>
            </a:r>
          </a:p>
          <a:p>
            <a:pPr eaLnBrk="1" hangingPunct="1"/>
            <a:endParaRPr lang="zh-CN" altLang="en-US" sz="2000" b="1" smtClean="0">
              <a:solidFill>
                <a:schemeClr val="accent1"/>
              </a:solidFill>
            </a:endParaRPr>
          </a:p>
          <a:p>
            <a:pPr eaLnBrk="1" hangingPunct="1"/>
            <a:endParaRPr lang="zh-CN" altLang="en-US" sz="2000" b="1" smtClean="0">
              <a:solidFill>
                <a:schemeClr val="accent1"/>
              </a:solidFill>
            </a:endParaRPr>
          </a:p>
          <a:p>
            <a:pPr eaLnBrk="1" hangingPunct="1"/>
            <a:endParaRPr lang="zh-CN" altLang="en-US" sz="2000" b="1" smtClean="0">
              <a:solidFill>
                <a:schemeClr val="accent1"/>
              </a:solidFill>
            </a:endParaRPr>
          </a:p>
          <a:p>
            <a:pPr eaLnBrk="1" hangingPunct="1"/>
            <a:endParaRPr lang="zh-CN" altLang="en-US" sz="2000" b="1" smtClean="0">
              <a:solidFill>
                <a:schemeClr val="accent1"/>
              </a:solidFill>
            </a:endParaRPr>
          </a:p>
          <a:p>
            <a:pPr eaLnBrk="1" hangingPunct="1"/>
            <a:endParaRPr lang="zh-CN" altLang="en-US" sz="2000" b="1" smtClean="0">
              <a:solidFill>
                <a:schemeClr val="accent1"/>
              </a:solidFill>
            </a:endParaRPr>
          </a:p>
          <a:p>
            <a:pPr eaLnBrk="1" hangingPunct="1"/>
            <a:r>
              <a:rPr lang="en-US" altLang="zh-CN" sz="2000" b="1" smtClean="0">
                <a:solidFill>
                  <a:schemeClr val="accent1"/>
                </a:solidFill>
              </a:rPr>
              <a:t>Classic Cryptography</a:t>
            </a:r>
          </a:p>
          <a:p>
            <a:pPr lvl="3" eaLnBrk="1" hangingPunct="1"/>
            <a:r>
              <a:rPr lang="en-US" altLang="zh-CN" sz="1600" b="1" smtClean="0">
                <a:solidFill>
                  <a:srgbClr val="0033CC"/>
                </a:solidFill>
              </a:rPr>
              <a:t>Substitution</a:t>
            </a:r>
          </a:p>
          <a:p>
            <a:pPr lvl="3" eaLnBrk="1" hangingPunct="1"/>
            <a:r>
              <a:rPr lang="en-US" altLang="zh-CN" sz="1600" b="1" smtClean="0">
                <a:solidFill>
                  <a:srgbClr val="008000"/>
                </a:solidFill>
              </a:rPr>
              <a:t>Transposition</a:t>
            </a:r>
          </a:p>
        </p:txBody>
      </p:sp>
      <p:sp>
        <p:nvSpPr>
          <p:cNvPr id="149693" name="Text Box 189"/>
          <p:cNvSpPr txBox="1">
            <a:spLocks noChangeArrowheads="1"/>
          </p:cNvSpPr>
          <p:nvPr/>
        </p:nvSpPr>
        <p:spPr bwMode="auto">
          <a:xfrm>
            <a:off x="273050" y="1052513"/>
            <a:ext cx="19446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Summary</a:t>
            </a:r>
          </a:p>
        </p:txBody>
      </p:sp>
      <p:grpSp>
        <p:nvGrpSpPr>
          <p:cNvPr id="2" name="Group 209"/>
          <p:cNvGrpSpPr>
            <a:grpSpLocks/>
          </p:cNvGrpSpPr>
          <p:nvPr/>
        </p:nvGrpSpPr>
        <p:grpSpPr bwMode="auto">
          <a:xfrm>
            <a:off x="1619250" y="1916113"/>
            <a:ext cx="5221288" cy="2635250"/>
            <a:chOff x="89" y="1008"/>
            <a:chExt cx="5603" cy="2832"/>
          </a:xfrm>
        </p:grpSpPr>
        <p:sp>
          <p:nvSpPr>
            <p:cNvPr id="149714" name="Oval 210"/>
            <p:cNvSpPr>
              <a:spLocks noChangeArrowheads="1"/>
            </p:cNvSpPr>
            <p:nvPr/>
          </p:nvSpPr>
          <p:spPr bwMode="auto">
            <a:xfrm>
              <a:off x="116" y="2049"/>
              <a:ext cx="1768" cy="725"/>
            </a:xfrm>
            <a:prstGeom prst="ellipse">
              <a:avLst/>
            </a:prstGeom>
            <a:gradFill rotWithShape="1">
              <a:gsLst>
                <a:gs pos="0">
                  <a:srgbClr val="990099">
                    <a:gamma/>
                    <a:tint val="73725"/>
                    <a:invGamma/>
                  </a:srgbClr>
                </a:gs>
                <a:gs pos="100000">
                  <a:srgbClr val="9900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  <p:sp>
          <p:nvSpPr>
            <p:cNvPr id="149715" name="AutoShape 211"/>
            <p:cNvSpPr>
              <a:spLocks noChangeArrowheads="1"/>
            </p:cNvSpPr>
            <p:nvPr/>
          </p:nvSpPr>
          <p:spPr bwMode="ltGray">
            <a:xfrm rot="10800000">
              <a:off x="1883" y="1008"/>
              <a:ext cx="3809" cy="2832"/>
            </a:xfrm>
            <a:prstGeom prst="rightArrow">
              <a:avLst>
                <a:gd name="adj1" fmla="val 79306"/>
                <a:gd name="adj2" fmla="val 33322"/>
              </a:avLst>
            </a:prstGeom>
            <a:gradFill rotWithShape="1">
              <a:gsLst>
                <a:gs pos="0">
                  <a:schemeClr val="accent1">
                    <a:gamma/>
                    <a:tint val="60000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49716" name="AutoShape 212"/>
            <p:cNvSpPr>
              <a:spLocks noChangeArrowheads="1"/>
            </p:cNvSpPr>
            <p:nvPr/>
          </p:nvSpPr>
          <p:spPr bwMode="blackWhite">
            <a:xfrm>
              <a:off x="2699" y="1392"/>
              <a:ext cx="2903" cy="624"/>
            </a:xfrm>
            <a:prstGeom prst="roundRect">
              <a:avLst>
                <a:gd name="adj" fmla="val 9106"/>
              </a:avLst>
            </a:prstGeom>
            <a:gradFill rotWithShape="1">
              <a:gsLst>
                <a:gs pos="0">
                  <a:srgbClr val="9999FF"/>
                </a:gs>
                <a:gs pos="100000">
                  <a:srgbClr val="9999FF">
                    <a:gamma/>
                    <a:tint val="69804"/>
                    <a:invGamma/>
                  </a:srgbClr>
                </a:gs>
              </a:gsLst>
              <a:lin ang="5400000" scaled="1"/>
            </a:gradFill>
            <a:ln w="254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 sz="1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宋体" charset="-122"/>
                </a:rPr>
                <a:t>Symmetric Cryptography</a:t>
              </a:r>
            </a:p>
          </p:txBody>
        </p:sp>
        <p:sp>
          <p:nvSpPr>
            <p:cNvPr id="149717" name="AutoShape 213"/>
            <p:cNvSpPr>
              <a:spLocks noChangeArrowheads="1"/>
            </p:cNvSpPr>
            <p:nvPr/>
          </p:nvSpPr>
          <p:spPr bwMode="blackWhite">
            <a:xfrm>
              <a:off x="2699" y="2112"/>
              <a:ext cx="2903" cy="624"/>
            </a:xfrm>
            <a:prstGeom prst="roundRect">
              <a:avLst>
                <a:gd name="adj" fmla="val 9106"/>
              </a:avLst>
            </a:prstGeom>
            <a:gradFill rotWithShape="1">
              <a:gsLst>
                <a:gs pos="0">
                  <a:srgbClr val="699D5F"/>
                </a:gs>
                <a:gs pos="100000">
                  <a:srgbClr val="699D5F">
                    <a:gamma/>
                    <a:tint val="69804"/>
                    <a:invGamma/>
                  </a:srgbClr>
                </a:gs>
              </a:gsLst>
              <a:lin ang="5400000" scaled="1"/>
            </a:gradFill>
            <a:ln w="254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 sz="1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宋体" charset="-122"/>
                </a:rPr>
                <a:t>Asymmetric Cryptography</a:t>
              </a:r>
            </a:p>
          </p:txBody>
        </p:sp>
        <p:sp>
          <p:nvSpPr>
            <p:cNvPr id="149718" name="AutoShape 214"/>
            <p:cNvSpPr>
              <a:spLocks noChangeArrowheads="1"/>
            </p:cNvSpPr>
            <p:nvPr/>
          </p:nvSpPr>
          <p:spPr bwMode="blackWhite">
            <a:xfrm>
              <a:off x="2699" y="2832"/>
              <a:ext cx="2903" cy="624"/>
            </a:xfrm>
            <a:prstGeom prst="roundRect">
              <a:avLst>
                <a:gd name="adj" fmla="val 9106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 sz="1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宋体" charset="-122"/>
                </a:rPr>
                <a:t>Cryptographic Hash Function</a:t>
              </a:r>
            </a:p>
          </p:txBody>
        </p:sp>
        <p:sp>
          <p:nvSpPr>
            <p:cNvPr id="149719" name="AutoShape 215"/>
            <p:cNvSpPr>
              <a:spLocks noChangeArrowheads="1"/>
            </p:cNvSpPr>
            <p:nvPr/>
          </p:nvSpPr>
          <p:spPr bwMode="auto">
            <a:xfrm>
              <a:off x="89" y="2281"/>
              <a:ext cx="1790" cy="261"/>
            </a:xfrm>
            <a:prstGeom prst="roundRect">
              <a:avLst>
                <a:gd name="adj" fmla="val 9106"/>
              </a:avLst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40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Modern</a:t>
              </a:r>
            </a:p>
            <a:p>
              <a:pPr algn="ctr">
                <a:defRPr/>
              </a:pPr>
              <a:r>
                <a:rPr lang="en-US" altLang="zh-CN" sz="140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Cryptography</a:t>
              </a:r>
            </a:p>
          </p:txBody>
        </p:sp>
      </p:grpSp>
    </p:spTree>
  </p:cSld>
  <p:clrMapOvr>
    <a:masterClrMapping/>
  </p:clrMapOvr>
  <p:transition spd="slow">
    <p:wipe/>
    <p:sndAc>
      <p:stSnd>
        <p:snd r:embed="rId3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9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9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9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69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68313" y="404813"/>
            <a:ext cx="41306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i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An Introduction to </a:t>
            </a:r>
            <a:br>
              <a:rPr lang="en-US" altLang="zh-CN" i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altLang="zh-CN" sz="3200" i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Information Security</a:t>
            </a:r>
            <a:endParaRPr lang="zh-CN" altLang="en-US" sz="3200" i="1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6089" name="WordArt 9"/>
          <p:cNvSpPr>
            <a:spLocks noChangeArrowheads="1" noChangeShapeType="1" noTextEdit="1"/>
          </p:cNvSpPr>
          <p:nvPr/>
        </p:nvSpPr>
        <p:spPr bwMode="gray">
          <a:xfrm>
            <a:off x="1403350" y="2565400"/>
            <a:ext cx="7056438" cy="1009650"/>
          </a:xfrm>
          <a:prstGeom prst="rect">
            <a:avLst/>
          </a:prstGeom>
          <a:noFill/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wrap="none" fromWordArt="1" anchor="ctr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zh-CN" sz="2800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990000">
                        <a:gamma/>
                        <a:shade val="46275"/>
                        <a:invGamma/>
                      </a:srgbClr>
                    </a:gs>
                    <a:gs pos="100000">
                      <a:srgbClr val="990000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ea typeface="+mj-ea"/>
                <a:cs typeface="Arial"/>
              </a:rPr>
              <a:t>Thanks for your attention!</a:t>
            </a:r>
            <a:endParaRPr lang="zh-CN" altLang="en-US" sz="2800" kern="10">
              <a:ln w="1905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990000">
                      <a:gamma/>
                      <a:shade val="46275"/>
                      <a:invGamma/>
                    </a:srgbClr>
                  </a:gs>
                  <a:gs pos="100000">
                    <a:srgbClr val="990000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ea typeface="+mj-ea"/>
              <a:cs typeface="Arial"/>
            </a:endParaRPr>
          </a:p>
        </p:txBody>
      </p:sp>
      <p:sp>
        <p:nvSpPr>
          <p:cNvPr id="46091" name="Rectangle 11"/>
          <p:cNvSpPr>
            <a:spLocks noGrp="1"/>
          </p:cNvSpPr>
          <p:nvPr>
            <p:ph type="subTitle" idx="1"/>
          </p:nvPr>
        </p:nvSpPr>
        <p:spPr>
          <a:xfrm>
            <a:off x="4356100" y="4941888"/>
            <a:ext cx="2879725" cy="9350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40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Q&amp;A</a:t>
            </a:r>
            <a:endParaRPr lang="zh-CN" altLang="en-US" sz="4000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advTm="6900">
    <p:cut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612DC3BB-D8B4-4487-A5C2-91B154DA6ECC}" type="slidenum">
              <a:rPr lang="en-US" altLang="zh-CN" b="0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3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3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D314E13-4D58-4932-B529-67FA25C8C5CE}" type="datetime1">
              <a:rPr lang="zh-CN" altLang="en-US"/>
              <a:pPr>
                <a:defRPr/>
              </a:pPr>
              <a:t>2018/9/4</a:t>
            </a:fld>
            <a:endParaRPr lang="en-US" altLang="zh-CN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45058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b="1" cap="none" smtClean="0">
                <a:latin typeface="Arial" charset="0"/>
              </a:rPr>
              <a:t>Outline</a:t>
            </a:r>
          </a:p>
        </p:txBody>
      </p:sp>
      <p:sp>
        <p:nvSpPr>
          <p:cNvPr id="199684" name="AutoShape 4"/>
          <p:cNvSpPr>
            <a:spLocks noChangeArrowheads="1"/>
          </p:cNvSpPr>
          <p:nvPr/>
        </p:nvSpPr>
        <p:spPr bwMode="ltGray">
          <a:xfrm rot="5400000">
            <a:off x="-2422526" y="1223963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1"/>
                </a:cubicBezTo>
                <a:cubicBezTo>
                  <a:pt x="16524" y="321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0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b="0">
              <a:latin typeface="Arial" charset="0"/>
              <a:ea typeface="ＭＳ Ｐゴシック" charset="0"/>
            </a:endParaRPr>
          </a:p>
        </p:txBody>
      </p:sp>
      <p:sp>
        <p:nvSpPr>
          <p:cNvPr id="31751" name="AutoShape 5"/>
          <p:cNvSpPr>
            <a:spLocks noChangeArrowheads="1"/>
          </p:cNvSpPr>
          <p:nvPr/>
        </p:nvSpPr>
        <p:spPr bwMode="ltGray">
          <a:xfrm rot="5400000" flipH="1">
            <a:off x="-2016918" y="1659731"/>
            <a:ext cx="4032250" cy="3929063"/>
          </a:xfrm>
          <a:custGeom>
            <a:avLst/>
            <a:gdLst>
              <a:gd name="T0" fmla="*/ 376366625 w 21600"/>
              <a:gd name="T1" fmla="*/ 0 h 21600"/>
              <a:gd name="T2" fmla="*/ 187207639 w 21600"/>
              <a:gd name="T3" fmla="*/ 357350424 h 21600"/>
              <a:gd name="T4" fmla="*/ 376366625 w 21600"/>
              <a:gd name="T5" fmla="*/ 355497399 h 21600"/>
              <a:gd name="T6" fmla="*/ 565525658 w 21600"/>
              <a:gd name="T7" fmla="*/ 35735042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4"/>
                  <a:pt x="10855" y="10769"/>
                  <a:pt x="10855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gradFill rotWithShape="1">
            <a:gsLst>
              <a:gs pos="0">
                <a:srgbClr val="9C429C">
                  <a:alpha val="56000"/>
                </a:srgbClr>
              </a:gs>
              <a:gs pos="100000">
                <a:srgbClr val="FFFFFF">
                  <a:alpha val="48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9689" name="AutoShape 9"/>
          <p:cNvSpPr>
            <a:spLocks noChangeArrowheads="1"/>
          </p:cNvSpPr>
          <p:nvPr/>
        </p:nvSpPr>
        <p:spPr bwMode="gray">
          <a:xfrm>
            <a:off x="2384425" y="2633663"/>
            <a:ext cx="384333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66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2. Classic Cryptography</a:t>
            </a:r>
            <a:endParaRPr lang="zh-CN" altLang="en-US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微软雅黑" pitchFamily="34" charset="-122"/>
            </a:endParaRPr>
          </a:p>
        </p:txBody>
      </p:sp>
      <p:sp>
        <p:nvSpPr>
          <p:cNvPr id="199690" name="AutoShape 10"/>
          <p:cNvSpPr>
            <a:spLocks noChangeArrowheads="1"/>
          </p:cNvSpPr>
          <p:nvPr/>
        </p:nvSpPr>
        <p:spPr bwMode="gray">
          <a:xfrm>
            <a:off x="2024063" y="1841500"/>
            <a:ext cx="3843337" cy="5080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66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 WWW </a:t>
            </a:r>
            <a:r>
              <a:rPr lang="en-US" altLang="zh-CN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Cryptography</a:t>
            </a:r>
            <a:r>
              <a:rPr lang="en-US" altLang="zh-CN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 </a:t>
            </a:r>
            <a:endParaRPr lang="zh-CN" altLang="en-US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微软雅黑" pitchFamily="34" charset="-122"/>
            </a:endParaRPr>
          </a:p>
        </p:txBody>
      </p:sp>
      <p:grpSp>
        <p:nvGrpSpPr>
          <p:cNvPr id="31754" name="Group 49"/>
          <p:cNvGrpSpPr>
            <a:grpSpLocks/>
          </p:cNvGrpSpPr>
          <p:nvPr/>
        </p:nvGrpSpPr>
        <p:grpSpPr bwMode="auto">
          <a:xfrm>
            <a:off x="1671638" y="1916113"/>
            <a:ext cx="381000" cy="381000"/>
            <a:chOff x="872" y="1036"/>
            <a:chExt cx="240" cy="240"/>
          </a:xfrm>
        </p:grpSpPr>
        <p:sp>
          <p:nvSpPr>
            <p:cNvPr id="31763" name="Oval 12"/>
            <p:cNvSpPr>
              <a:spLocks noChangeArrowheads="1"/>
            </p:cNvSpPr>
            <p:nvPr/>
          </p:nvSpPr>
          <p:spPr bwMode="gray">
            <a:xfrm>
              <a:off x="872" y="1036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31764" name="Oval 13"/>
            <p:cNvSpPr>
              <a:spLocks noChangeArrowheads="1"/>
            </p:cNvSpPr>
            <p:nvPr/>
          </p:nvSpPr>
          <p:spPr bwMode="gray">
            <a:xfrm>
              <a:off x="886" y="1050"/>
              <a:ext cx="212" cy="212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4" name="Oval 14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 sz="800" b="0">
                <a:latin typeface="Arial" charset="0"/>
              </a:endParaRPr>
            </a:p>
          </p:txBody>
        </p:sp>
        <p:sp>
          <p:nvSpPr>
            <p:cNvPr id="31766" name="Oval 15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6" name="Oval 16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sz="800" b="0">
                <a:latin typeface="Arial" charset="0"/>
              </a:endParaRPr>
            </a:p>
          </p:txBody>
        </p:sp>
        <p:sp>
          <p:nvSpPr>
            <p:cNvPr id="31768" name="Oval 17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rgbClr val="CC99FF"/>
                </a:gs>
                <a:gs pos="100000">
                  <a:srgbClr val="5E477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</p:grpSp>
      <p:pic>
        <p:nvPicPr>
          <p:cNvPr id="31755" name="Picture 46" descr="j04338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89250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756" name="Group 50"/>
          <p:cNvGrpSpPr>
            <a:grpSpLocks/>
          </p:cNvGrpSpPr>
          <p:nvPr/>
        </p:nvGrpSpPr>
        <p:grpSpPr bwMode="auto">
          <a:xfrm>
            <a:off x="2057400" y="2689225"/>
            <a:ext cx="381000" cy="381000"/>
            <a:chOff x="872" y="1036"/>
            <a:chExt cx="240" cy="240"/>
          </a:xfrm>
        </p:grpSpPr>
        <p:sp>
          <p:nvSpPr>
            <p:cNvPr id="31757" name="Oval 12"/>
            <p:cNvSpPr>
              <a:spLocks noChangeArrowheads="1"/>
            </p:cNvSpPr>
            <p:nvPr/>
          </p:nvSpPr>
          <p:spPr bwMode="gray">
            <a:xfrm>
              <a:off x="872" y="1036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31758" name="Oval 13"/>
            <p:cNvSpPr>
              <a:spLocks noChangeArrowheads="1"/>
            </p:cNvSpPr>
            <p:nvPr/>
          </p:nvSpPr>
          <p:spPr bwMode="gray">
            <a:xfrm>
              <a:off x="886" y="1050"/>
              <a:ext cx="212" cy="212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99694" name="Oval 14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 sz="800" b="0">
                <a:latin typeface="Arial" charset="0"/>
              </a:endParaRPr>
            </a:p>
          </p:txBody>
        </p:sp>
        <p:sp>
          <p:nvSpPr>
            <p:cNvPr id="31760" name="Oval 15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99696" name="Oval 16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sz="800" b="0">
                <a:latin typeface="Arial" charset="0"/>
              </a:endParaRPr>
            </a:p>
          </p:txBody>
        </p:sp>
        <p:sp>
          <p:nvSpPr>
            <p:cNvPr id="31762" name="Oval 17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rgbClr val="CC99FF"/>
                </a:gs>
                <a:gs pos="100000">
                  <a:srgbClr val="5E477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</p:grpSp>
    </p:spTree>
  </p:cSld>
  <p:clrMapOvr>
    <a:masterClrMapping/>
  </p:clrMapOvr>
  <p:transition spd="slow">
    <p:wipe/>
    <p:sndAc>
      <p:stSnd>
        <p:snd r:embed="rId2" name="suction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9FC07C8F-63F4-4B87-8328-58F0465C6C9C}" type="slidenum">
              <a:rPr lang="en-US" altLang="zh-CN" b="0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4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87B96D6C-A0FF-4C87-86B1-764B51F960A8}" type="datetime1">
              <a:rPr lang="zh-CN" altLang="en-US"/>
              <a:pPr>
                <a:defRPr/>
              </a:pPr>
              <a:t>2018/9/4</a:t>
            </a:fld>
            <a:endParaRPr lang="en-US" altLang="zh-CN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0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/>
              <a:t>Lecture 2: Overview of Cryptography</a:t>
            </a: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273050" y="1052513"/>
            <a:ext cx="3867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</a:t>
            </a:r>
            <a:r>
              <a:rPr lang="zh-CN" alt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 </a:t>
            </a: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WWW Cryptography</a:t>
            </a:r>
          </a:p>
        </p:txBody>
      </p:sp>
      <p:sp>
        <p:nvSpPr>
          <p:cNvPr id="2057" name="Text Box 8"/>
          <p:cNvSpPr txBox="1">
            <a:spLocks noChangeArrowheads="1"/>
          </p:cNvSpPr>
          <p:nvPr/>
        </p:nvSpPr>
        <p:spPr bwMode="auto">
          <a:xfrm>
            <a:off x="4714875" y="1052513"/>
            <a:ext cx="3889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2. </a:t>
            </a:r>
            <a:r>
              <a:rPr lang="en-US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Classic </a:t>
            </a: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Cryptography</a:t>
            </a:r>
            <a:endParaRPr lang="zh-CN" altLang="en-US" sz="2000">
              <a:solidFill>
                <a:srgbClr val="777777"/>
              </a:solidFill>
              <a:ea typeface="微软雅黑" panose="020B0503020204020204" pitchFamily="34" charset="-122"/>
            </a:endParaRPr>
          </a:p>
        </p:txBody>
      </p:sp>
      <p:sp>
        <p:nvSpPr>
          <p:cNvPr id="157717" name="Rectangle 21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96300" cy="4537075"/>
          </a:xfr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pPr eaLnBrk="1" hangingPunct="1"/>
            <a:r>
              <a:rPr lang="en-US" altLang="zh-CN" sz="2000" b="1" dirty="0" smtClean="0">
                <a:solidFill>
                  <a:schemeClr val="accent1"/>
                </a:solidFill>
              </a:rPr>
              <a:t>Terminology: </a:t>
            </a:r>
            <a:r>
              <a:rPr lang="en-US" altLang="zh-CN" sz="1800" b="1" i="1" dirty="0" smtClean="0">
                <a:solidFill>
                  <a:srgbClr val="0033CC"/>
                </a:solidFill>
              </a:rPr>
              <a:t>origin</a:t>
            </a:r>
          </a:p>
          <a:p>
            <a:pPr lvl="2" eaLnBrk="1" hangingPunct="1"/>
            <a:r>
              <a:rPr lang="en-US" altLang="zh-CN" sz="1800" b="1" dirty="0" smtClean="0">
                <a:solidFill>
                  <a:srgbClr val="990099"/>
                </a:solidFill>
              </a:rPr>
              <a:t>Cryptography</a:t>
            </a:r>
            <a:r>
              <a:rPr lang="en-US" altLang="zh-CN" sz="1800" b="1" dirty="0" smtClean="0">
                <a:solidFill>
                  <a:schemeClr val="accent1"/>
                </a:solidFill>
              </a:rPr>
              <a:t>: </a:t>
            </a:r>
            <a:r>
              <a:rPr lang="zh-CN" altLang="en-US" sz="1800" dirty="0" smtClean="0">
                <a:solidFill>
                  <a:schemeClr val="accent1"/>
                </a:solidFill>
              </a:rPr>
              <a:t>密码学 </a:t>
            </a:r>
            <a:r>
              <a:rPr lang="en-US" altLang="zh-CN" sz="1800" dirty="0" smtClean="0">
                <a:solidFill>
                  <a:schemeClr val="accent1"/>
                </a:solidFill>
              </a:rPr>
              <a:t>(</a:t>
            </a:r>
            <a:r>
              <a:rPr lang="zh-CN" altLang="en-US" sz="1800" dirty="0" smtClean="0">
                <a:solidFill>
                  <a:schemeClr val="accent1"/>
                </a:solidFill>
              </a:rPr>
              <a:t>密码编码学</a:t>
            </a:r>
            <a:r>
              <a:rPr lang="en-US" altLang="zh-CN" sz="1800" dirty="0" smtClean="0">
                <a:solidFill>
                  <a:schemeClr val="accent1"/>
                </a:solidFill>
              </a:rPr>
              <a:t>)</a:t>
            </a:r>
          </a:p>
          <a:p>
            <a:pPr lvl="2" eaLnBrk="1" hangingPunct="1"/>
            <a:r>
              <a:rPr lang="en-US" altLang="zh-CN" b="1" dirty="0" smtClean="0">
                <a:solidFill>
                  <a:srgbClr val="990099"/>
                </a:solidFill>
                <a:latin typeface="Franklin Gothic Book" pitchFamily="34" charset="0"/>
              </a:rPr>
              <a:t>“crypto”</a:t>
            </a:r>
            <a:r>
              <a:rPr lang="en-US" altLang="zh-CN" b="1" dirty="0" smtClean="0">
                <a:latin typeface="Franklin Gothic Book" pitchFamily="34" charset="0"/>
              </a:rPr>
              <a:t> from Greek </a:t>
            </a:r>
            <a:r>
              <a:rPr lang="en-US" altLang="zh-CN" b="1" dirty="0" err="1" smtClean="0">
                <a:solidFill>
                  <a:srgbClr val="0033CC"/>
                </a:solidFill>
                <a:latin typeface="Franklin Gothic Book" pitchFamily="34" charset="0"/>
              </a:rPr>
              <a:t>κρυ</a:t>
            </a:r>
            <a:r>
              <a:rPr lang="en-US" altLang="zh-CN" b="1" dirty="0" smtClean="0">
                <a:solidFill>
                  <a:srgbClr val="0033CC"/>
                </a:solidFill>
                <a:latin typeface="Franklin Gothic Book" pitchFamily="34" charset="0"/>
              </a:rPr>
              <a:t>πτός</a:t>
            </a:r>
            <a:r>
              <a:rPr lang="en-US" altLang="zh-CN" b="1" dirty="0" smtClean="0">
                <a:latin typeface="Franklin Gothic Book" pitchFamily="34" charset="0"/>
              </a:rPr>
              <a:t> (</a:t>
            </a:r>
            <a:r>
              <a:rPr lang="en-US" altLang="zh-CN" b="1" dirty="0" smtClean="0">
                <a:solidFill>
                  <a:srgbClr val="008000"/>
                </a:solidFill>
                <a:latin typeface="Franklin Gothic Book" pitchFamily="34" charset="0"/>
              </a:rPr>
              <a:t>secrete</a:t>
            </a:r>
            <a:r>
              <a:rPr lang="en-US" altLang="zh-CN" b="1" dirty="0" smtClean="0">
                <a:latin typeface="Franklin Gothic Book" pitchFamily="34" charset="0"/>
              </a:rPr>
              <a:t>) and </a:t>
            </a:r>
            <a:r>
              <a:rPr lang="en-US" altLang="zh-CN" sz="1800" b="1" dirty="0" smtClean="0">
                <a:solidFill>
                  <a:srgbClr val="990099"/>
                </a:solidFill>
              </a:rPr>
              <a:t>“graphy” </a:t>
            </a:r>
            <a:r>
              <a:rPr lang="en-US" altLang="zh-CN" b="1" dirty="0" smtClean="0">
                <a:latin typeface="Franklin Gothic Book" pitchFamily="34" charset="0"/>
              </a:rPr>
              <a:t>from </a:t>
            </a:r>
            <a:r>
              <a:rPr lang="en-US" altLang="zh-CN" b="1" dirty="0" smtClean="0">
                <a:solidFill>
                  <a:srgbClr val="0033CC"/>
                </a:solidFill>
                <a:latin typeface="Franklin Gothic Book" pitchFamily="34" charset="0"/>
              </a:rPr>
              <a:t>γράφειν</a:t>
            </a:r>
            <a:r>
              <a:rPr lang="en-US" altLang="zh-CN" b="1" dirty="0" smtClean="0">
                <a:latin typeface="Franklin Gothic Book" pitchFamily="34" charset="0"/>
              </a:rPr>
              <a:t> (</a:t>
            </a:r>
            <a:r>
              <a:rPr lang="en-US" altLang="zh-CN" b="1" dirty="0" smtClean="0">
                <a:solidFill>
                  <a:srgbClr val="008000"/>
                </a:solidFill>
                <a:latin typeface="Franklin Gothic Book" pitchFamily="34" charset="0"/>
              </a:rPr>
              <a:t>writing</a:t>
            </a:r>
            <a:r>
              <a:rPr lang="en-US" altLang="zh-CN" b="1" dirty="0" smtClean="0">
                <a:latin typeface="Franklin Gothic Book" pitchFamily="34" charset="0"/>
              </a:rPr>
              <a:t>)</a:t>
            </a:r>
          </a:p>
          <a:p>
            <a:pPr lvl="2" eaLnBrk="1" hangingPunct="1"/>
            <a:r>
              <a:rPr lang="en-US" altLang="zh-CN" b="1" dirty="0" smtClean="0">
                <a:solidFill>
                  <a:srgbClr val="990099"/>
                </a:solidFill>
                <a:latin typeface="Franklin Gothic Book" pitchFamily="34" charset="0"/>
              </a:rPr>
              <a:t>“logy”</a:t>
            </a:r>
            <a:r>
              <a:rPr lang="en-US" altLang="zh-CN" b="1" dirty="0" smtClean="0">
                <a:latin typeface="Franklin Gothic Book" pitchFamily="34" charset="0"/>
              </a:rPr>
              <a:t> from Greek </a:t>
            </a:r>
            <a:r>
              <a:rPr lang="en-US" altLang="zh-CN" b="1" dirty="0" err="1" smtClean="0">
                <a:solidFill>
                  <a:srgbClr val="0033CC"/>
                </a:solidFill>
                <a:latin typeface="Franklin Gothic Book" pitchFamily="34" charset="0"/>
              </a:rPr>
              <a:t>λογί</a:t>
            </a:r>
            <a:r>
              <a:rPr lang="en-US" altLang="zh-CN" b="1" dirty="0" smtClean="0">
                <a:solidFill>
                  <a:srgbClr val="0033CC"/>
                </a:solidFill>
                <a:latin typeface="Franklin Gothic Book" pitchFamily="34" charset="0"/>
              </a:rPr>
              <a:t>α</a:t>
            </a:r>
            <a:r>
              <a:rPr lang="en-US" altLang="zh-CN" b="1" dirty="0" smtClean="0">
                <a:latin typeface="Franklin Gothic Book" pitchFamily="34" charset="0"/>
              </a:rPr>
              <a:t> (</a:t>
            </a:r>
            <a:r>
              <a:rPr lang="en-US" altLang="zh-CN" b="1" dirty="0" smtClean="0">
                <a:solidFill>
                  <a:srgbClr val="008000"/>
                </a:solidFill>
                <a:latin typeface="Franklin Gothic Book" pitchFamily="34" charset="0"/>
              </a:rPr>
              <a:t>study</a:t>
            </a:r>
            <a:r>
              <a:rPr lang="en-US" altLang="zh-CN" b="1" dirty="0" smtClean="0">
                <a:latin typeface="Franklin Gothic Book" pitchFamily="34" charset="0"/>
              </a:rPr>
              <a:t>)</a:t>
            </a:r>
            <a:endParaRPr lang="zh-CN" altLang="en-US" b="1" dirty="0" smtClean="0">
              <a:latin typeface="Franklin Gothic Book" pitchFamily="34" charset="0"/>
            </a:endParaRPr>
          </a:p>
        </p:txBody>
      </p:sp>
      <p:sp>
        <p:nvSpPr>
          <p:cNvPr id="157718" name="AutoShape 22"/>
          <p:cNvSpPr>
            <a:spLocks noChangeArrowheads="1"/>
          </p:cNvSpPr>
          <p:nvPr/>
        </p:nvSpPr>
        <p:spPr bwMode="auto">
          <a:xfrm>
            <a:off x="3203575" y="3500438"/>
            <a:ext cx="1944688" cy="360362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rgbClr val="990099"/>
                </a:solidFill>
              </a:rPr>
              <a:t>Cryptology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57720" name="AutoShape 24"/>
          <p:cNvSpPr>
            <a:spLocks noChangeArrowheads="1"/>
          </p:cNvSpPr>
          <p:nvPr/>
        </p:nvSpPr>
        <p:spPr bwMode="auto">
          <a:xfrm>
            <a:off x="1763713" y="4746625"/>
            <a:ext cx="1944687" cy="360363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rgbClr val="990099"/>
                </a:solidFill>
              </a:rPr>
              <a:t>Cryptography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57721" name="AutoShape 25"/>
          <p:cNvSpPr>
            <a:spLocks noChangeArrowheads="1"/>
          </p:cNvSpPr>
          <p:nvPr/>
        </p:nvSpPr>
        <p:spPr bwMode="auto">
          <a:xfrm>
            <a:off x="4572000" y="4746625"/>
            <a:ext cx="1944688" cy="360363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rgbClr val="990099"/>
                </a:solidFill>
              </a:rPr>
              <a:t>Cryptanalysis</a:t>
            </a:r>
            <a:endParaRPr lang="zh-CN" altLang="en-US" dirty="0">
              <a:solidFill>
                <a:srgbClr val="990099"/>
              </a:solidFill>
            </a:endParaRPr>
          </a:p>
        </p:txBody>
      </p:sp>
      <p:cxnSp>
        <p:nvCxnSpPr>
          <p:cNvPr id="157726" name="AutoShape 30"/>
          <p:cNvCxnSpPr>
            <a:cxnSpLocks noChangeShapeType="1"/>
            <a:stCxn id="157718" idx="2"/>
            <a:endCxn id="157721" idx="0"/>
          </p:cNvCxnSpPr>
          <p:nvPr/>
        </p:nvCxnSpPr>
        <p:spPr bwMode="auto">
          <a:xfrm rot="16200000" flipH="1">
            <a:off x="4418013" y="3619500"/>
            <a:ext cx="885825" cy="1368425"/>
          </a:xfrm>
          <a:prstGeom prst="bentConnector3">
            <a:avLst>
              <a:gd name="adj1" fmla="val 49819"/>
            </a:avLst>
          </a:prstGeom>
          <a:noFill/>
          <a:ln w="9525">
            <a:solidFill>
              <a:srgbClr val="990099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7727" name="AutoShape 31"/>
          <p:cNvCxnSpPr>
            <a:cxnSpLocks noChangeShapeType="1"/>
            <a:stCxn id="157718" idx="2"/>
            <a:endCxn id="157720" idx="0"/>
          </p:cNvCxnSpPr>
          <p:nvPr/>
        </p:nvCxnSpPr>
        <p:spPr bwMode="auto">
          <a:xfrm rot="5400000">
            <a:off x="3013869" y="3583781"/>
            <a:ext cx="885825" cy="1439863"/>
          </a:xfrm>
          <a:prstGeom prst="bentConnector3">
            <a:avLst>
              <a:gd name="adj1" fmla="val 49819"/>
            </a:avLst>
          </a:prstGeom>
          <a:noFill/>
          <a:ln w="9525">
            <a:solidFill>
              <a:srgbClr val="990099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7728" name="Rectangle 32"/>
          <p:cNvSpPr>
            <a:spLocks noChangeArrowheads="1"/>
          </p:cNvSpPr>
          <p:nvPr/>
        </p:nvSpPr>
        <p:spPr bwMode="auto">
          <a:xfrm>
            <a:off x="4254500" y="3903663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0">
                <a:solidFill>
                  <a:schemeClr val="accent1"/>
                </a:solidFill>
                <a:ea typeface="黑体" panose="02010609060101010101" pitchFamily="49" charset="-122"/>
              </a:rPr>
              <a:t>密码学</a:t>
            </a:r>
          </a:p>
        </p:txBody>
      </p:sp>
      <p:sp>
        <p:nvSpPr>
          <p:cNvPr id="157729" name="Rectangle 33"/>
          <p:cNvSpPr>
            <a:spLocks noChangeArrowheads="1"/>
          </p:cNvSpPr>
          <p:nvPr/>
        </p:nvSpPr>
        <p:spPr bwMode="auto">
          <a:xfrm>
            <a:off x="2122488" y="5180013"/>
            <a:ext cx="1200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0">
                <a:solidFill>
                  <a:schemeClr val="accent1"/>
                </a:solidFill>
                <a:ea typeface="黑体" panose="02010609060101010101" pitchFamily="49" charset="-122"/>
              </a:rPr>
              <a:t>密码编码学</a:t>
            </a:r>
          </a:p>
        </p:txBody>
      </p:sp>
      <p:sp>
        <p:nvSpPr>
          <p:cNvPr id="157730" name="Rectangle 34"/>
          <p:cNvSpPr>
            <a:spLocks noChangeArrowheads="1"/>
          </p:cNvSpPr>
          <p:nvPr/>
        </p:nvSpPr>
        <p:spPr bwMode="auto">
          <a:xfrm>
            <a:off x="4930775" y="5180013"/>
            <a:ext cx="1200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0">
                <a:solidFill>
                  <a:schemeClr val="accent1"/>
                </a:solidFill>
                <a:ea typeface="黑体" panose="02010609060101010101" pitchFamily="49" charset="-122"/>
              </a:rPr>
              <a:t>密码分析学</a:t>
            </a:r>
          </a:p>
        </p:txBody>
      </p:sp>
      <p:pic>
        <p:nvPicPr>
          <p:cNvPr id="157731" name="Picture 35" descr="盾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5373688"/>
            <a:ext cx="720725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732" name="Picture 36" descr="矛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75" y="5373688"/>
            <a:ext cx="8651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  <p:sndAc>
      <p:stSnd>
        <p:snd r:embed="rId3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7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7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7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7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7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7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7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7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7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7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7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7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7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7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7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7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7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7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7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7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7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7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7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7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7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7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5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7" grpId="0" build="p"/>
      <p:bldP spid="157718" grpId="0" animBg="1"/>
      <p:bldP spid="157720" grpId="0" animBg="1"/>
      <p:bldP spid="157721" grpId="0" animBg="1"/>
      <p:bldP spid="157728" grpId="0"/>
      <p:bldP spid="157729" grpId="0"/>
      <p:bldP spid="1577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81F482EC-CA2D-456E-B42D-6D55D323E967}" type="slidenum">
              <a:rPr lang="en-US" altLang="zh-CN" b="0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5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F414EFEC-96F7-446F-8A7F-931323860DA6}" type="datetime1">
              <a:rPr lang="zh-CN" altLang="en-US"/>
              <a:pPr>
                <a:defRPr/>
              </a:pPr>
              <a:t>2018/9/4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08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/>
              <a:t>Lecture 2: Overview of Cryptography</a:t>
            </a:r>
          </a:p>
        </p:txBody>
      </p:sp>
      <p:sp>
        <p:nvSpPr>
          <p:cNvPr id="200709" name="Text Box 5"/>
          <p:cNvSpPr txBox="1">
            <a:spLocks noChangeArrowheads="1"/>
          </p:cNvSpPr>
          <p:nvPr/>
        </p:nvSpPr>
        <p:spPr bwMode="auto">
          <a:xfrm>
            <a:off x="273050" y="1052513"/>
            <a:ext cx="3867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</a:t>
            </a:r>
            <a:r>
              <a:rPr lang="zh-CN" alt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 </a:t>
            </a: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WWW Cryptography</a:t>
            </a:r>
          </a:p>
        </p:txBody>
      </p:sp>
      <p:sp>
        <p:nvSpPr>
          <p:cNvPr id="3081" name="Text Box 6"/>
          <p:cNvSpPr txBox="1">
            <a:spLocks noChangeArrowheads="1"/>
          </p:cNvSpPr>
          <p:nvPr/>
        </p:nvSpPr>
        <p:spPr bwMode="auto">
          <a:xfrm>
            <a:off x="4714875" y="1052513"/>
            <a:ext cx="3889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2. Classic Cryptography</a:t>
            </a:r>
            <a:endParaRPr lang="zh-CN" altLang="en-US" sz="2000">
              <a:solidFill>
                <a:srgbClr val="777777"/>
              </a:solidFill>
              <a:ea typeface="微软雅黑" panose="020B0503020204020204" pitchFamily="34" charset="-122"/>
            </a:endParaRPr>
          </a:p>
        </p:txBody>
      </p:sp>
      <p:sp>
        <p:nvSpPr>
          <p:cNvPr id="200711" name="Rectangle 7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96300" cy="4537075"/>
          </a:xfr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pPr eaLnBrk="1" hangingPunct="1"/>
            <a:r>
              <a:rPr lang="en-US" altLang="zh-CN" sz="2000" b="1" dirty="0" smtClean="0">
                <a:solidFill>
                  <a:schemeClr val="accent1"/>
                </a:solidFill>
              </a:rPr>
              <a:t>Terminology: </a:t>
            </a:r>
            <a:r>
              <a:rPr lang="en-US" altLang="zh-CN" sz="1800" b="1" i="1" dirty="0" smtClean="0">
                <a:solidFill>
                  <a:srgbClr val="0033CC"/>
                </a:solidFill>
              </a:rPr>
              <a:t>semantics</a:t>
            </a:r>
          </a:p>
          <a:p>
            <a:pPr lvl="2" eaLnBrk="1" hangingPunct="1"/>
            <a:r>
              <a:rPr lang="en-US" altLang="zh-CN" sz="1800" b="1" dirty="0" smtClean="0">
                <a:solidFill>
                  <a:srgbClr val="990099"/>
                </a:solidFill>
              </a:rPr>
              <a:t>Cryptography </a:t>
            </a:r>
            <a:r>
              <a:rPr lang="zh-CN" altLang="en-US" sz="1800" dirty="0" smtClean="0">
                <a:solidFill>
                  <a:schemeClr val="accent1"/>
                </a:solidFill>
              </a:rPr>
              <a:t>密码编码学</a:t>
            </a:r>
            <a:endParaRPr lang="en-US" altLang="zh-CN" sz="1800" b="1" dirty="0" smtClean="0">
              <a:solidFill>
                <a:srgbClr val="990099"/>
              </a:solidFill>
            </a:endParaRPr>
          </a:p>
          <a:p>
            <a:pPr lvl="3" eaLnBrk="1" hangingPunct="1"/>
            <a:r>
              <a:rPr lang="en-US" altLang="zh-CN" sz="1600" b="1" dirty="0" smtClean="0">
                <a:solidFill>
                  <a:srgbClr val="3E003E"/>
                </a:solidFill>
              </a:rPr>
              <a:t>is the practice and study of techniques for</a:t>
            </a:r>
            <a:r>
              <a:rPr lang="en-US" altLang="zh-CN" sz="1600" b="1" dirty="0" smtClean="0">
                <a:solidFill>
                  <a:srgbClr val="990099"/>
                </a:solidFill>
              </a:rPr>
              <a:t> </a:t>
            </a:r>
            <a:r>
              <a:rPr lang="en-US" altLang="zh-CN" sz="1600" b="1" dirty="0" smtClean="0">
                <a:solidFill>
                  <a:srgbClr val="0033CC"/>
                </a:solidFill>
              </a:rPr>
              <a:t>secure communication</a:t>
            </a:r>
            <a:r>
              <a:rPr lang="en-US" altLang="zh-CN" sz="1600" b="1" dirty="0" smtClean="0">
                <a:solidFill>
                  <a:srgbClr val="990099"/>
                </a:solidFill>
              </a:rPr>
              <a:t> </a:t>
            </a:r>
            <a:r>
              <a:rPr lang="en-US" altLang="zh-CN" sz="1600" b="1" u="sng" dirty="0" smtClean="0">
                <a:solidFill>
                  <a:srgbClr val="3E003E"/>
                </a:solidFill>
              </a:rPr>
              <a:t>in the presence of third parties</a:t>
            </a:r>
            <a:r>
              <a:rPr lang="en-US" altLang="zh-CN" sz="1600" b="1" dirty="0" smtClean="0">
                <a:solidFill>
                  <a:srgbClr val="3E003E"/>
                </a:solidFill>
              </a:rPr>
              <a:t> (</a:t>
            </a:r>
            <a:r>
              <a:rPr lang="en-US" altLang="zh-CN" sz="1600" b="1" i="1" dirty="0" smtClean="0">
                <a:solidFill>
                  <a:srgbClr val="3E003E"/>
                </a:solidFill>
              </a:rPr>
              <a:t>if needed</a:t>
            </a:r>
            <a:r>
              <a:rPr lang="en-US" altLang="zh-CN" sz="1600" b="1" dirty="0" smtClean="0">
                <a:solidFill>
                  <a:srgbClr val="3E003E"/>
                </a:solidFill>
              </a:rPr>
              <a:t>).</a:t>
            </a:r>
          </a:p>
          <a:p>
            <a:pPr lvl="3" eaLnBrk="1" hangingPunct="1"/>
            <a:r>
              <a:rPr lang="en-US" altLang="zh-CN" sz="1600" b="1" dirty="0" smtClean="0">
                <a:solidFill>
                  <a:srgbClr val="3E003E"/>
                </a:solidFill>
              </a:rPr>
              <a:t>More generally, it is about</a:t>
            </a:r>
            <a:r>
              <a:rPr lang="en-US" altLang="zh-CN" sz="1600" b="1" dirty="0" smtClean="0">
                <a:solidFill>
                  <a:srgbClr val="990099"/>
                </a:solidFill>
              </a:rPr>
              <a:t> </a:t>
            </a:r>
            <a:r>
              <a:rPr lang="en-US" altLang="zh-CN" sz="1600" b="1" dirty="0" smtClean="0">
                <a:solidFill>
                  <a:srgbClr val="0033CC"/>
                </a:solidFill>
              </a:rPr>
              <a:t>constructing</a:t>
            </a:r>
            <a:r>
              <a:rPr lang="en-US" altLang="zh-CN" sz="1600" b="1" dirty="0" smtClean="0">
                <a:solidFill>
                  <a:srgbClr val="990099"/>
                </a:solidFill>
              </a:rPr>
              <a:t> </a:t>
            </a:r>
            <a:r>
              <a:rPr lang="en-US" altLang="zh-CN" sz="1600" b="1" dirty="0" smtClean="0">
                <a:solidFill>
                  <a:srgbClr val="3E003E"/>
                </a:solidFill>
              </a:rPr>
              <a:t>and</a:t>
            </a:r>
            <a:r>
              <a:rPr lang="en-US" altLang="zh-CN" sz="1600" b="1" dirty="0" smtClean="0">
                <a:solidFill>
                  <a:srgbClr val="990099"/>
                </a:solidFill>
              </a:rPr>
              <a:t> </a:t>
            </a:r>
            <a:r>
              <a:rPr lang="en-US" altLang="zh-CN" sz="1600" b="1" dirty="0" smtClean="0">
                <a:solidFill>
                  <a:srgbClr val="0033CC"/>
                </a:solidFill>
              </a:rPr>
              <a:t>analyzing</a:t>
            </a:r>
            <a:r>
              <a:rPr lang="en-US" altLang="zh-CN" sz="1600" b="1" dirty="0" smtClean="0">
                <a:solidFill>
                  <a:srgbClr val="990099"/>
                </a:solidFill>
              </a:rPr>
              <a:t> </a:t>
            </a:r>
            <a:r>
              <a:rPr lang="en-US" altLang="zh-CN" sz="1600" b="1" dirty="0" smtClean="0">
                <a:solidFill>
                  <a:srgbClr val="3E003E"/>
                </a:solidFill>
              </a:rPr>
              <a:t>protocols that overcome the influence of </a:t>
            </a:r>
            <a:r>
              <a:rPr lang="en-US" altLang="zh-CN" sz="1600" b="1" dirty="0" smtClean="0">
                <a:solidFill>
                  <a:srgbClr val="CC3399"/>
                </a:solidFill>
              </a:rPr>
              <a:t>adversaries</a:t>
            </a:r>
            <a:r>
              <a:rPr lang="en-US" altLang="zh-CN" sz="1600" b="1" dirty="0" smtClean="0">
                <a:solidFill>
                  <a:srgbClr val="3E003E"/>
                </a:solidFill>
              </a:rPr>
              <a:t> (</a:t>
            </a:r>
            <a:r>
              <a:rPr lang="zh-CN" altLang="en-US" sz="1600" b="1" dirty="0" smtClean="0">
                <a:solidFill>
                  <a:srgbClr val="3E003E"/>
                </a:solidFill>
              </a:rPr>
              <a:t>敌手</a:t>
            </a:r>
            <a:r>
              <a:rPr lang="en-US" altLang="zh-CN" sz="1600" b="1" dirty="0" smtClean="0">
                <a:solidFill>
                  <a:srgbClr val="3E003E"/>
                </a:solidFill>
              </a:rPr>
              <a:t>)</a:t>
            </a:r>
            <a:r>
              <a:rPr lang="zh-CN" altLang="en-US" sz="1600" b="1" dirty="0" smtClean="0">
                <a:solidFill>
                  <a:srgbClr val="3E003E"/>
                </a:solidFill>
              </a:rPr>
              <a:t> </a:t>
            </a:r>
            <a:r>
              <a:rPr lang="en-US" altLang="zh-CN" sz="1600" b="1" dirty="0" smtClean="0">
                <a:solidFill>
                  <a:srgbClr val="3E003E"/>
                </a:solidFill>
              </a:rPr>
              <a:t>and which are related to various aspects in information security such as</a:t>
            </a:r>
            <a:r>
              <a:rPr lang="en-US" altLang="zh-CN" sz="1600" b="1" dirty="0" smtClean="0">
                <a:solidFill>
                  <a:srgbClr val="990099"/>
                </a:solidFill>
              </a:rPr>
              <a:t>:</a:t>
            </a:r>
          </a:p>
          <a:p>
            <a:pPr lvl="4" eaLnBrk="1" hangingPunct="1"/>
            <a:r>
              <a:rPr lang="en-US" altLang="zh-CN" sz="1400" b="1" dirty="0" smtClean="0">
                <a:solidFill>
                  <a:srgbClr val="990099"/>
                </a:solidFill>
              </a:rPr>
              <a:t>confidentiality, </a:t>
            </a:r>
          </a:p>
          <a:p>
            <a:pPr lvl="4" eaLnBrk="1" hangingPunct="1"/>
            <a:r>
              <a:rPr lang="en-US" altLang="zh-CN" sz="1400" b="1" dirty="0" smtClean="0">
                <a:solidFill>
                  <a:srgbClr val="990099"/>
                </a:solidFill>
              </a:rPr>
              <a:t>integrity, </a:t>
            </a:r>
          </a:p>
          <a:p>
            <a:pPr lvl="4" eaLnBrk="1" hangingPunct="1"/>
            <a:r>
              <a:rPr lang="en-US" altLang="zh-CN" sz="1400" b="1" dirty="0" smtClean="0">
                <a:solidFill>
                  <a:srgbClr val="990099"/>
                </a:solidFill>
              </a:rPr>
              <a:t>authentication, </a:t>
            </a:r>
            <a:r>
              <a:rPr lang="en-US" altLang="zh-CN" sz="1400" b="1" dirty="0" smtClean="0">
                <a:solidFill>
                  <a:srgbClr val="3E003E"/>
                </a:solidFill>
              </a:rPr>
              <a:t>and</a:t>
            </a:r>
            <a:r>
              <a:rPr lang="en-US" altLang="zh-CN" sz="1400" b="1" dirty="0" smtClean="0">
                <a:solidFill>
                  <a:srgbClr val="990099"/>
                </a:solidFill>
              </a:rPr>
              <a:t> </a:t>
            </a:r>
          </a:p>
          <a:p>
            <a:pPr lvl="4" eaLnBrk="1" hangingPunct="1"/>
            <a:r>
              <a:rPr lang="en-US" altLang="zh-CN" sz="1400" b="1" dirty="0" smtClean="0">
                <a:solidFill>
                  <a:srgbClr val="990099"/>
                </a:solidFill>
              </a:rPr>
              <a:t>non-repudiation.</a:t>
            </a:r>
            <a:endParaRPr lang="zh-CN" altLang="en-US" sz="1400" b="1" dirty="0" smtClean="0">
              <a:solidFill>
                <a:srgbClr val="990099"/>
              </a:solidFill>
            </a:endParaRPr>
          </a:p>
        </p:txBody>
      </p:sp>
    </p:spTree>
  </p:cSld>
  <p:clrMapOvr>
    <a:masterClrMapping/>
  </p:clrMapOvr>
  <p:transition spd="slow">
    <p:wipe/>
    <p:sndAc>
      <p:stSnd>
        <p:snd r:embed="rId3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0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07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07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07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07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07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07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07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2580E5CE-0CF1-42F1-AEFF-7E1A89A824F9}" type="slidenum">
              <a:rPr lang="en-US" altLang="zh-CN" b="0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6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4F9C6BAA-D2E3-41CF-8515-F66CF0FBFB9C}" type="datetime1">
              <a:rPr lang="zh-CN" altLang="en-US"/>
              <a:pPr>
                <a:defRPr/>
              </a:pPr>
              <a:t>2018/9/4</a:t>
            </a:fld>
            <a:endParaRPr lang="en-US" altLang="zh-CN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2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/>
              <a:t>Lecture 2: Overview of Cryptography</a:t>
            </a: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273050" y="1052513"/>
            <a:ext cx="3867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</a:t>
            </a:r>
            <a:r>
              <a:rPr lang="zh-CN" alt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 </a:t>
            </a: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WWW Cryptography</a:t>
            </a:r>
          </a:p>
        </p:txBody>
      </p:sp>
      <p:sp>
        <p:nvSpPr>
          <p:cNvPr id="4105" name="Text Box 6"/>
          <p:cNvSpPr txBox="1">
            <a:spLocks noChangeArrowheads="1"/>
          </p:cNvSpPr>
          <p:nvPr/>
        </p:nvSpPr>
        <p:spPr bwMode="auto">
          <a:xfrm>
            <a:off x="4714875" y="1052513"/>
            <a:ext cx="3889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2. </a:t>
            </a:r>
            <a:r>
              <a:rPr lang="en-US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Classic </a:t>
            </a: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Cryptography</a:t>
            </a:r>
            <a:endParaRPr lang="zh-CN" altLang="en-US" sz="2000">
              <a:solidFill>
                <a:srgbClr val="777777"/>
              </a:solidFill>
              <a:ea typeface="微软雅黑" panose="020B0503020204020204" pitchFamily="34" charset="-122"/>
            </a:endParaRPr>
          </a:p>
        </p:txBody>
      </p:sp>
      <p:sp>
        <p:nvSpPr>
          <p:cNvPr id="186375" name="Rectangle 7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96300" cy="4537075"/>
          </a:xfr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pPr eaLnBrk="1" hangingPunct="1"/>
            <a:r>
              <a:rPr lang="en-US" altLang="zh-CN" sz="2000" b="1" dirty="0" smtClean="0">
                <a:solidFill>
                  <a:schemeClr val="accent1"/>
                </a:solidFill>
              </a:rPr>
              <a:t>Terminology: </a:t>
            </a:r>
            <a:r>
              <a:rPr lang="en-US" altLang="zh-CN" sz="1800" b="1" i="1" dirty="0" err="1" smtClean="0">
                <a:solidFill>
                  <a:srgbClr val="0033CC"/>
                </a:solidFill>
                <a:latin typeface="Franklin Gothic Book" pitchFamily="34" charset="0"/>
              </a:rPr>
              <a:t>homoionym</a:t>
            </a:r>
            <a:r>
              <a:rPr lang="en-US" altLang="zh-CN" sz="1800" b="1" i="1" dirty="0" smtClean="0">
                <a:solidFill>
                  <a:srgbClr val="0033CC"/>
                </a:solidFill>
                <a:latin typeface="Franklin Gothic Book" pitchFamily="34" charset="0"/>
              </a:rPr>
              <a:t> </a:t>
            </a:r>
            <a:r>
              <a:rPr lang="en-US" altLang="zh-CN" sz="1800" b="1" dirty="0" smtClean="0">
                <a:solidFill>
                  <a:srgbClr val="0033CC"/>
                </a:solidFill>
                <a:latin typeface="Franklin Gothic Book" pitchFamily="34" charset="0"/>
              </a:rPr>
              <a:t>(</a:t>
            </a:r>
            <a:r>
              <a:rPr lang="zh-CN" altLang="en-US" sz="1800" b="1" dirty="0" smtClean="0">
                <a:solidFill>
                  <a:srgbClr val="0033CC"/>
                </a:solidFill>
                <a:latin typeface="Franklin Gothic Book" pitchFamily="34" charset="0"/>
              </a:rPr>
              <a:t>近义词</a:t>
            </a:r>
            <a:r>
              <a:rPr lang="en-US" altLang="zh-CN" sz="1800" b="1" dirty="0" smtClean="0">
                <a:solidFill>
                  <a:srgbClr val="0033CC"/>
                </a:solidFill>
                <a:latin typeface="Franklin Gothic Book" pitchFamily="34" charset="0"/>
              </a:rPr>
              <a:t>)</a:t>
            </a:r>
          </a:p>
          <a:p>
            <a:pPr lvl="2" eaLnBrk="1" hangingPunct="1"/>
            <a:r>
              <a:rPr lang="en-US" altLang="zh-CN" sz="1800" b="1" dirty="0" smtClean="0">
                <a:solidFill>
                  <a:srgbClr val="990099"/>
                </a:solidFill>
              </a:rPr>
              <a:t>Cryptography  </a:t>
            </a:r>
            <a:r>
              <a:rPr lang="zh-CN" altLang="en-US" sz="1800" dirty="0" smtClean="0">
                <a:solidFill>
                  <a:schemeClr val="accent1"/>
                </a:solidFill>
              </a:rPr>
              <a:t>密码编码学</a:t>
            </a:r>
          </a:p>
          <a:p>
            <a:pPr lvl="3" eaLnBrk="1" hangingPunct="1"/>
            <a:r>
              <a:rPr lang="en-US" altLang="zh-CN" sz="1600" b="1" dirty="0" smtClean="0">
                <a:solidFill>
                  <a:srgbClr val="0033CC"/>
                </a:solidFill>
              </a:rPr>
              <a:t>en</a:t>
            </a:r>
            <a:r>
              <a:rPr lang="en-US" altLang="zh-CN" sz="1600" b="1" dirty="0" smtClean="0">
                <a:solidFill>
                  <a:srgbClr val="990099"/>
                </a:solidFill>
              </a:rPr>
              <a:t>crypt, </a:t>
            </a:r>
            <a:r>
              <a:rPr lang="en-US" altLang="zh-CN" sz="1600" b="1" dirty="0" smtClean="0">
                <a:solidFill>
                  <a:srgbClr val="008000"/>
                </a:solidFill>
              </a:rPr>
              <a:t>de</a:t>
            </a:r>
            <a:r>
              <a:rPr lang="en-US" altLang="zh-CN" sz="1600" b="1" dirty="0" smtClean="0">
                <a:solidFill>
                  <a:srgbClr val="990099"/>
                </a:solidFill>
              </a:rPr>
              <a:t>crypt</a:t>
            </a:r>
          </a:p>
          <a:p>
            <a:pPr lvl="3" eaLnBrk="1" hangingPunct="1"/>
            <a:r>
              <a:rPr lang="en-US" altLang="zh-CN" sz="1600" b="1" dirty="0" smtClean="0">
                <a:solidFill>
                  <a:srgbClr val="008000"/>
                </a:solidFill>
              </a:rPr>
              <a:t>en</a:t>
            </a:r>
            <a:r>
              <a:rPr lang="en-US" altLang="zh-CN" sz="1600" b="1" dirty="0" smtClean="0">
                <a:solidFill>
                  <a:srgbClr val="990099"/>
                </a:solidFill>
              </a:rPr>
              <a:t>cryption, </a:t>
            </a:r>
            <a:r>
              <a:rPr lang="en-US" altLang="zh-CN" sz="1600" b="1" dirty="0" smtClean="0">
                <a:solidFill>
                  <a:srgbClr val="008000"/>
                </a:solidFill>
              </a:rPr>
              <a:t>de</a:t>
            </a:r>
            <a:r>
              <a:rPr lang="en-US" altLang="zh-CN" sz="1600" b="1" dirty="0" smtClean="0">
                <a:solidFill>
                  <a:srgbClr val="990099"/>
                </a:solidFill>
              </a:rPr>
              <a:t>cryption</a:t>
            </a:r>
          </a:p>
          <a:p>
            <a:pPr lvl="2" eaLnBrk="1" hangingPunct="1"/>
            <a:r>
              <a:rPr lang="en-US" altLang="zh-CN" sz="1800" b="1" dirty="0" smtClean="0">
                <a:solidFill>
                  <a:srgbClr val="990099"/>
                </a:solidFill>
              </a:rPr>
              <a:t>code, coding</a:t>
            </a:r>
          </a:p>
          <a:p>
            <a:pPr lvl="3" eaLnBrk="1" hangingPunct="1"/>
            <a:r>
              <a:rPr lang="en-US" altLang="zh-CN" sz="1600" b="1" dirty="0" smtClean="0">
                <a:solidFill>
                  <a:srgbClr val="0033CC"/>
                </a:solidFill>
              </a:rPr>
              <a:t>en</a:t>
            </a:r>
            <a:r>
              <a:rPr lang="en-US" altLang="zh-CN" sz="1600" b="1" dirty="0" smtClean="0">
                <a:solidFill>
                  <a:srgbClr val="990099"/>
                </a:solidFill>
              </a:rPr>
              <a:t>code, </a:t>
            </a:r>
            <a:r>
              <a:rPr lang="en-US" altLang="zh-CN" sz="1600" b="1" dirty="0" smtClean="0">
                <a:solidFill>
                  <a:srgbClr val="008000"/>
                </a:solidFill>
              </a:rPr>
              <a:t>de</a:t>
            </a:r>
            <a:r>
              <a:rPr lang="en-US" altLang="zh-CN" sz="1600" b="1" dirty="0" smtClean="0">
                <a:solidFill>
                  <a:srgbClr val="990099"/>
                </a:solidFill>
              </a:rPr>
              <a:t>code</a:t>
            </a:r>
          </a:p>
          <a:p>
            <a:pPr lvl="2" eaLnBrk="1" hangingPunct="1"/>
            <a:r>
              <a:rPr lang="en-US" altLang="zh-CN" sz="1800" b="1" dirty="0" smtClean="0">
                <a:solidFill>
                  <a:srgbClr val="990099"/>
                </a:solidFill>
              </a:rPr>
              <a:t>cipher, ciphering</a:t>
            </a:r>
          </a:p>
          <a:p>
            <a:pPr lvl="3" eaLnBrk="1" hangingPunct="1"/>
            <a:r>
              <a:rPr lang="en-US" altLang="zh-CN" sz="1600" b="1" dirty="0" smtClean="0">
                <a:solidFill>
                  <a:srgbClr val="0033CC"/>
                </a:solidFill>
              </a:rPr>
              <a:t>en</a:t>
            </a:r>
            <a:r>
              <a:rPr lang="en-US" altLang="zh-CN" sz="1600" b="1" dirty="0" smtClean="0">
                <a:solidFill>
                  <a:srgbClr val="990099"/>
                </a:solidFill>
              </a:rPr>
              <a:t>cipher, </a:t>
            </a:r>
            <a:r>
              <a:rPr lang="en-US" altLang="zh-CN" sz="1600" b="1" dirty="0" smtClean="0">
                <a:solidFill>
                  <a:srgbClr val="008000"/>
                </a:solidFill>
              </a:rPr>
              <a:t>de</a:t>
            </a:r>
            <a:r>
              <a:rPr lang="en-US" altLang="zh-CN" sz="1600" b="1" dirty="0" smtClean="0">
                <a:solidFill>
                  <a:srgbClr val="990099"/>
                </a:solidFill>
              </a:rPr>
              <a:t>cipher</a:t>
            </a:r>
          </a:p>
        </p:txBody>
      </p:sp>
      <p:sp>
        <p:nvSpPr>
          <p:cNvPr id="186423" name="Rectangle 55"/>
          <p:cNvSpPr>
            <a:spLocks noChangeArrowheads="1"/>
          </p:cNvSpPr>
          <p:nvPr/>
        </p:nvSpPr>
        <p:spPr bwMode="auto">
          <a:xfrm>
            <a:off x="1763713" y="4919663"/>
            <a:ext cx="865187" cy="792162"/>
          </a:xfrm>
          <a:prstGeom prst="rect">
            <a:avLst/>
          </a:prstGeom>
          <a:noFill/>
          <a:ln w="38100">
            <a:solidFill>
              <a:srgbClr val="66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400">
                <a:solidFill>
                  <a:srgbClr val="990099"/>
                </a:solidFill>
                <a:ea typeface="宋体" panose="02010600030101010101" pitchFamily="2" charset="-122"/>
              </a:rPr>
              <a:t>message</a:t>
            </a:r>
          </a:p>
        </p:txBody>
      </p:sp>
      <p:sp>
        <p:nvSpPr>
          <p:cNvPr id="186425" name="Rectangle 57" descr="5%"/>
          <p:cNvSpPr>
            <a:spLocks noChangeArrowheads="1"/>
          </p:cNvSpPr>
          <p:nvPr/>
        </p:nvSpPr>
        <p:spPr bwMode="auto">
          <a:xfrm>
            <a:off x="4165600" y="4895850"/>
            <a:ext cx="838200" cy="8382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990099"/>
                </a:solidFill>
              </a:rPr>
              <a:t>code</a:t>
            </a:r>
            <a:endParaRPr lang="zh-CN" altLang="en-US">
              <a:solidFill>
                <a:srgbClr val="990099"/>
              </a:solidFill>
            </a:endParaRPr>
          </a:p>
        </p:txBody>
      </p:sp>
      <p:sp>
        <p:nvSpPr>
          <p:cNvPr id="186426" name="Rectangle 58"/>
          <p:cNvSpPr>
            <a:spLocks noChangeArrowheads="1"/>
          </p:cNvSpPr>
          <p:nvPr/>
        </p:nvSpPr>
        <p:spPr bwMode="auto">
          <a:xfrm>
            <a:off x="6661150" y="4919663"/>
            <a:ext cx="865188" cy="792162"/>
          </a:xfrm>
          <a:prstGeom prst="rect">
            <a:avLst/>
          </a:prstGeom>
          <a:noFill/>
          <a:ln w="38100">
            <a:solidFill>
              <a:srgbClr val="66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1400">
                <a:solidFill>
                  <a:srgbClr val="990099"/>
                </a:solidFill>
                <a:ea typeface="宋体" panose="02010600030101010101" pitchFamily="2" charset="-122"/>
              </a:rPr>
              <a:t>message</a:t>
            </a:r>
          </a:p>
        </p:txBody>
      </p:sp>
      <p:sp>
        <p:nvSpPr>
          <p:cNvPr id="186429" name="Line 61"/>
          <p:cNvSpPr>
            <a:spLocks noChangeShapeType="1"/>
          </p:cNvSpPr>
          <p:nvPr/>
        </p:nvSpPr>
        <p:spPr bwMode="auto">
          <a:xfrm>
            <a:off x="2698750" y="5319713"/>
            <a:ext cx="1441450" cy="2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6430" name="Line 62"/>
          <p:cNvSpPr>
            <a:spLocks noChangeShapeType="1"/>
          </p:cNvSpPr>
          <p:nvPr/>
        </p:nvSpPr>
        <p:spPr bwMode="auto">
          <a:xfrm>
            <a:off x="5045075" y="5319713"/>
            <a:ext cx="1562100" cy="2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6424" name="Oval 56" descr="90%"/>
          <p:cNvSpPr>
            <a:spLocks noChangeArrowheads="1"/>
          </p:cNvSpPr>
          <p:nvPr/>
        </p:nvSpPr>
        <p:spPr bwMode="auto">
          <a:xfrm>
            <a:off x="3059113" y="4991100"/>
            <a:ext cx="647700" cy="647700"/>
          </a:xfrm>
          <a:prstGeom prst="ellipse">
            <a:avLst/>
          </a:prstGeom>
          <a:pattFill prst="pct90">
            <a:fgClr>
              <a:srgbClr val="0033CC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6428" name="Oval 60" descr="90%"/>
          <p:cNvSpPr>
            <a:spLocks noChangeArrowheads="1"/>
          </p:cNvSpPr>
          <p:nvPr/>
        </p:nvSpPr>
        <p:spPr bwMode="auto">
          <a:xfrm>
            <a:off x="5435600" y="4991100"/>
            <a:ext cx="647700" cy="647700"/>
          </a:xfrm>
          <a:prstGeom prst="ellipse">
            <a:avLst/>
          </a:prstGeom>
          <a:pattFill prst="pct90">
            <a:fgClr>
              <a:srgbClr val="008000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6431" name="Rectangle 63"/>
          <p:cNvSpPr>
            <a:spLocks noChangeArrowheads="1"/>
          </p:cNvSpPr>
          <p:nvPr/>
        </p:nvSpPr>
        <p:spPr bwMode="auto">
          <a:xfrm>
            <a:off x="2932113" y="4625975"/>
            <a:ext cx="917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33CC"/>
                </a:solidFill>
                <a:ea typeface="微软雅黑" panose="020B0503020204020204" pitchFamily="34" charset="-122"/>
              </a:rPr>
              <a:t>en</a:t>
            </a:r>
            <a:r>
              <a:rPr lang="en-US" altLang="zh-CN" sz="1600">
                <a:solidFill>
                  <a:srgbClr val="990099"/>
                </a:solidFill>
                <a:ea typeface="微软雅黑" panose="020B0503020204020204" pitchFamily="34" charset="-122"/>
              </a:rPr>
              <a:t>crypt</a:t>
            </a:r>
            <a:endParaRPr lang="zh-CN" altLang="en-US" sz="1600">
              <a:solidFill>
                <a:srgbClr val="990099"/>
              </a:solidFill>
              <a:ea typeface="微软雅黑" panose="020B0503020204020204" pitchFamily="34" charset="-122"/>
            </a:endParaRPr>
          </a:p>
        </p:txBody>
      </p:sp>
      <p:sp>
        <p:nvSpPr>
          <p:cNvPr id="186432" name="Rectangle 64"/>
          <p:cNvSpPr>
            <a:spLocks noChangeArrowheads="1"/>
          </p:cNvSpPr>
          <p:nvPr/>
        </p:nvSpPr>
        <p:spPr bwMode="auto">
          <a:xfrm>
            <a:off x="5292725" y="4625975"/>
            <a:ext cx="917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8000"/>
                </a:solidFill>
                <a:ea typeface="微软雅黑" panose="020B0503020204020204" pitchFamily="34" charset="-122"/>
              </a:rPr>
              <a:t>de</a:t>
            </a:r>
            <a:r>
              <a:rPr lang="en-US" altLang="zh-CN" sz="1600">
                <a:solidFill>
                  <a:srgbClr val="990099"/>
                </a:solidFill>
                <a:ea typeface="微软雅黑" panose="020B0503020204020204" pitchFamily="34" charset="-122"/>
              </a:rPr>
              <a:t>crypt</a:t>
            </a:r>
            <a:endParaRPr lang="zh-CN" altLang="en-US" sz="1600">
              <a:solidFill>
                <a:srgbClr val="990099"/>
              </a:solidFill>
              <a:ea typeface="微软雅黑" panose="020B0503020204020204" pitchFamily="34" charset="-122"/>
            </a:endParaRPr>
          </a:p>
        </p:txBody>
      </p:sp>
      <p:sp>
        <p:nvSpPr>
          <p:cNvPr id="186434" name="Rectangle 66"/>
          <p:cNvSpPr>
            <a:spLocks noChangeArrowheads="1"/>
          </p:cNvSpPr>
          <p:nvPr/>
        </p:nvSpPr>
        <p:spPr bwMode="auto">
          <a:xfrm>
            <a:off x="1679575" y="5805488"/>
            <a:ext cx="10207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33CC"/>
                </a:solidFill>
                <a:ea typeface="微软雅黑" panose="020B0503020204020204" pitchFamily="34" charset="-122"/>
              </a:rPr>
              <a:t>plaintext</a:t>
            </a:r>
            <a:endParaRPr lang="zh-CN" altLang="en-US" sz="1600">
              <a:solidFill>
                <a:srgbClr val="990099"/>
              </a:solidFill>
              <a:ea typeface="微软雅黑" panose="020B0503020204020204" pitchFamily="34" charset="-122"/>
            </a:endParaRPr>
          </a:p>
        </p:txBody>
      </p:sp>
      <p:sp>
        <p:nvSpPr>
          <p:cNvPr id="186435" name="Rectangle 67"/>
          <p:cNvSpPr>
            <a:spLocks noChangeArrowheads="1"/>
          </p:cNvSpPr>
          <p:nvPr/>
        </p:nvSpPr>
        <p:spPr bwMode="auto">
          <a:xfrm>
            <a:off x="4014788" y="5805488"/>
            <a:ext cx="1155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8000"/>
                </a:solidFill>
                <a:ea typeface="微软雅黑" panose="020B0503020204020204" pitchFamily="34" charset="-122"/>
              </a:rPr>
              <a:t>ciphertext</a:t>
            </a:r>
            <a:endParaRPr lang="zh-CN" altLang="en-US" sz="1600">
              <a:solidFill>
                <a:srgbClr val="990099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  <p:sndAc>
      <p:stSnd>
        <p:snd r:embed="rId3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6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6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6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6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6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63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63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63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8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8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8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8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5" grpId="0" build="p"/>
      <p:bldP spid="186423" grpId="0" animBg="1"/>
      <p:bldP spid="186425" grpId="0" animBg="1"/>
      <p:bldP spid="186426" grpId="0" animBg="1"/>
      <p:bldP spid="186429" grpId="0" animBg="1"/>
      <p:bldP spid="186430" grpId="0" animBg="1"/>
      <p:bldP spid="186424" grpId="0" animBg="1"/>
      <p:bldP spid="186428" grpId="0" animBg="1"/>
      <p:bldP spid="186431" grpId="0"/>
      <p:bldP spid="186432" grpId="0"/>
      <p:bldP spid="186434" grpId="0"/>
      <p:bldP spid="1864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A0A5FBC9-9715-49D4-A57D-2580F45DD932}" type="slidenum">
              <a:rPr lang="en-US" altLang="zh-CN" b="0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7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AE91611F-22F6-47AE-B050-3D7EA0204BDA}" type="datetime1">
              <a:rPr lang="zh-CN" altLang="en-US"/>
              <a:pPr>
                <a:defRPr/>
              </a:pPr>
              <a:t>2018/9/4</a:t>
            </a:fld>
            <a:endParaRPr lang="en-US" altLang="zh-CN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20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/>
              <a:t>Lecture 2: Overview of Cryptography</a:t>
            </a:r>
          </a:p>
        </p:txBody>
      </p:sp>
      <p:sp>
        <p:nvSpPr>
          <p:cNvPr id="188421" name="Text Box 5"/>
          <p:cNvSpPr txBox="1">
            <a:spLocks noChangeArrowheads="1"/>
          </p:cNvSpPr>
          <p:nvPr/>
        </p:nvSpPr>
        <p:spPr bwMode="auto">
          <a:xfrm>
            <a:off x="273050" y="1052513"/>
            <a:ext cx="3867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</a:t>
            </a:r>
            <a:r>
              <a:rPr lang="zh-CN" alt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 </a:t>
            </a: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WWW Cryptography</a:t>
            </a:r>
          </a:p>
        </p:txBody>
      </p:sp>
      <p:sp>
        <p:nvSpPr>
          <p:cNvPr id="5129" name="Text Box 6"/>
          <p:cNvSpPr txBox="1">
            <a:spLocks noChangeArrowheads="1"/>
          </p:cNvSpPr>
          <p:nvPr/>
        </p:nvSpPr>
        <p:spPr bwMode="auto">
          <a:xfrm>
            <a:off x="4714875" y="1052513"/>
            <a:ext cx="3889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2. Classic Cryptography</a:t>
            </a:r>
            <a:endParaRPr lang="zh-CN" altLang="en-US" sz="2000">
              <a:solidFill>
                <a:srgbClr val="777777"/>
              </a:solidFill>
              <a:ea typeface="微软雅黑" panose="020B0503020204020204" pitchFamily="34" charset="-122"/>
            </a:endParaRPr>
          </a:p>
        </p:txBody>
      </p:sp>
      <p:sp>
        <p:nvSpPr>
          <p:cNvPr id="188423" name="Rectangle 7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96300" cy="4537075"/>
          </a:xfr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pPr eaLnBrk="1" hangingPunct="1"/>
            <a:r>
              <a:rPr lang="en-US" altLang="zh-CN" sz="2000" b="1" dirty="0" smtClean="0">
                <a:solidFill>
                  <a:schemeClr val="accent1"/>
                </a:solidFill>
              </a:rPr>
              <a:t>Cryptography</a:t>
            </a:r>
          </a:p>
          <a:p>
            <a:pPr eaLnBrk="1" hangingPunct="1"/>
            <a:r>
              <a:rPr lang="en-US" altLang="zh-CN" sz="2000" b="1" dirty="0" smtClean="0">
                <a:solidFill>
                  <a:srgbClr val="0033CC"/>
                </a:solidFill>
              </a:rPr>
              <a:t>Classic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 Cryptography:</a:t>
            </a:r>
            <a:r>
              <a:rPr lang="zh-CN" altLang="en-US" sz="2000" b="1" dirty="0" smtClean="0">
                <a:solidFill>
                  <a:schemeClr val="accent1"/>
                </a:solidFill>
              </a:rPr>
              <a:t>（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by </a:t>
            </a:r>
            <a:r>
              <a:rPr lang="en-US" altLang="zh-CN" sz="2000" b="1" dirty="0" smtClean="0">
                <a:solidFill>
                  <a:srgbClr val="0033CC"/>
                </a:solidFill>
              </a:rPr>
              <a:t>WWII</a:t>
            </a:r>
            <a:r>
              <a:rPr lang="zh-CN" altLang="en-US" sz="2000" b="1" dirty="0" smtClean="0">
                <a:solidFill>
                  <a:schemeClr val="accent1"/>
                </a:solidFill>
              </a:rPr>
              <a:t>）</a:t>
            </a:r>
          </a:p>
          <a:p>
            <a:pPr lvl="2" eaLnBrk="1" hangingPunct="1"/>
            <a:r>
              <a:rPr lang="en-US" altLang="zh-CN" sz="1800" b="1" dirty="0" smtClean="0">
                <a:solidFill>
                  <a:schemeClr val="accent1"/>
                </a:solidFill>
              </a:rPr>
              <a:t>typically for </a:t>
            </a:r>
            <a:r>
              <a:rPr lang="en-US" altLang="zh-CN" sz="1800" b="1" dirty="0" smtClean="0">
                <a:solidFill>
                  <a:srgbClr val="990099"/>
                </a:solidFill>
              </a:rPr>
              <a:t>confidential</a:t>
            </a:r>
            <a:r>
              <a:rPr lang="en-US" altLang="zh-CN" sz="1800" b="1" dirty="0" smtClean="0">
                <a:solidFill>
                  <a:schemeClr val="accent1"/>
                </a:solidFill>
              </a:rPr>
              <a:t> usage</a:t>
            </a:r>
          </a:p>
          <a:p>
            <a:pPr lvl="2" eaLnBrk="1" hangingPunct="1"/>
            <a:r>
              <a:rPr lang="en-US" altLang="zh-CN" sz="1800" b="1" dirty="0" smtClean="0">
                <a:solidFill>
                  <a:schemeClr val="accent1"/>
                </a:solidFill>
              </a:rPr>
              <a:t>A and B have </a:t>
            </a:r>
            <a:r>
              <a:rPr lang="en-US" altLang="zh-CN" sz="1800" b="1" dirty="0" smtClean="0">
                <a:solidFill>
                  <a:srgbClr val="990099"/>
                </a:solidFill>
              </a:rPr>
              <a:t>already shared secret information</a:t>
            </a:r>
            <a:r>
              <a:rPr lang="en-US" altLang="zh-CN" sz="1800" b="1" dirty="0" smtClean="0">
                <a:solidFill>
                  <a:schemeClr val="accent1"/>
                </a:solidFill>
              </a:rPr>
              <a:t>, to protect their communication</a:t>
            </a:r>
          </a:p>
          <a:p>
            <a:pPr eaLnBrk="1" hangingPunct="1"/>
            <a:r>
              <a:rPr lang="en-US" altLang="zh-CN" sz="2000" b="1" dirty="0" smtClean="0">
                <a:solidFill>
                  <a:srgbClr val="0033CC"/>
                </a:solidFill>
              </a:rPr>
              <a:t>Modern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 Cryptography </a:t>
            </a:r>
            <a:r>
              <a:rPr lang="zh-CN" altLang="en-US" sz="2000" b="1" dirty="0" smtClean="0">
                <a:solidFill>
                  <a:schemeClr val="accent1"/>
                </a:solidFill>
              </a:rPr>
              <a:t>（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from </a:t>
            </a:r>
            <a:r>
              <a:rPr lang="en-US" altLang="zh-CN" sz="2000" b="1" dirty="0" smtClean="0">
                <a:solidFill>
                  <a:srgbClr val="0033CC"/>
                </a:solidFill>
              </a:rPr>
              <a:t>WWII</a:t>
            </a:r>
            <a:r>
              <a:rPr lang="zh-CN" altLang="en-US" sz="2000" b="1" dirty="0" smtClean="0">
                <a:solidFill>
                  <a:schemeClr val="accent1"/>
                </a:solidFill>
              </a:rPr>
              <a:t>）</a:t>
            </a:r>
          </a:p>
          <a:p>
            <a:pPr lvl="2" eaLnBrk="1" hangingPunct="1"/>
            <a:r>
              <a:rPr lang="en-US" altLang="zh-CN" sz="1800" b="1" dirty="0" smtClean="0">
                <a:solidFill>
                  <a:schemeClr val="accent1"/>
                </a:solidFill>
              </a:rPr>
              <a:t>related to more</a:t>
            </a:r>
            <a:r>
              <a:rPr lang="en-US" altLang="zh-CN" sz="1800" b="1" dirty="0" smtClean="0">
                <a:solidFill>
                  <a:srgbClr val="990099"/>
                </a:solidFill>
              </a:rPr>
              <a:t> security services, as:</a:t>
            </a:r>
          </a:p>
          <a:p>
            <a:pPr lvl="3" eaLnBrk="1" hangingPunct="1"/>
            <a:r>
              <a:rPr lang="en-US" altLang="zh-CN" sz="1600" b="1" dirty="0" smtClean="0">
                <a:solidFill>
                  <a:srgbClr val="990099"/>
                </a:solidFill>
              </a:rPr>
              <a:t>confidentiality</a:t>
            </a:r>
            <a:r>
              <a:rPr lang="en-US" altLang="zh-CN" sz="1600" b="1" dirty="0" smtClean="0">
                <a:solidFill>
                  <a:schemeClr val="accent1"/>
                </a:solidFill>
              </a:rPr>
              <a:t>, </a:t>
            </a:r>
          </a:p>
          <a:p>
            <a:pPr lvl="3" eaLnBrk="1" hangingPunct="1"/>
            <a:r>
              <a:rPr lang="en-US" altLang="zh-CN" sz="1600" b="1" dirty="0" smtClean="0">
                <a:solidFill>
                  <a:srgbClr val="990099"/>
                </a:solidFill>
              </a:rPr>
              <a:t>integrity</a:t>
            </a:r>
            <a:r>
              <a:rPr lang="en-US" altLang="zh-CN" sz="1600" b="1" dirty="0" smtClean="0">
                <a:solidFill>
                  <a:schemeClr val="accent1"/>
                </a:solidFill>
              </a:rPr>
              <a:t>, </a:t>
            </a:r>
          </a:p>
          <a:p>
            <a:pPr lvl="3" eaLnBrk="1" hangingPunct="1"/>
            <a:r>
              <a:rPr lang="en-US" altLang="zh-CN" sz="1600" b="1" dirty="0" smtClean="0">
                <a:solidFill>
                  <a:srgbClr val="990099"/>
                </a:solidFill>
              </a:rPr>
              <a:t>authentication</a:t>
            </a:r>
            <a:r>
              <a:rPr lang="en-US" altLang="zh-CN" sz="1600" b="1" dirty="0" smtClean="0">
                <a:solidFill>
                  <a:schemeClr val="accent1"/>
                </a:solidFill>
              </a:rPr>
              <a:t>, and </a:t>
            </a:r>
          </a:p>
          <a:p>
            <a:pPr lvl="3" eaLnBrk="1" hangingPunct="1"/>
            <a:r>
              <a:rPr lang="en-US" altLang="zh-CN" sz="1600" b="1" dirty="0" smtClean="0">
                <a:solidFill>
                  <a:srgbClr val="990099"/>
                </a:solidFill>
              </a:rPr>
              <a:t>non-repudiation</a:t>
            </a:r>
            <a:r>
              <a:rPr lang="en-US" altLang="zh-CN" sz="1600" b="1" dirty="0" smtClean="0">
                <a:solidFill>
                  <a:schemeClr val="accent1"/>
                </a:solidFill>
              </a:rPr>
              <a:t>.</a:t>
            </a:r>
          </a:p>
          <a:p>
            <a:pPr lvl="2" eaLnBrk="1" hangingPunct="1"/>
            <a:endParaRPr lang="en-US" altLang="zh-CN" sz="1800" b="1" dirty="0" smtClean="0">
              <a:solidFill>
                <a:schemeClr val="accent1"/>
              </a:solidFill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419475" y="3500438"/>
            <a:ext cx="5221288" cy="2635250"/>
            <a:chOff x="89" y="1008"/>
            <a:chExt cx="5603" cy="2832"/>
          </a:xfrm>
        </p:grpSpPr>
        <p:sp>
          <p:nvSpPr>
            <p:cNvPr id="188426" name="Oval 10"/>
            <p:cNvSpPr>
              <a:spLocks noChangeArrowheads="1"/>
            </p:cNvSpPr>
            <p:nvPr/>
          </p:nvSpPr>
          <p:spPr bwMode="auto">
            <a:xfrm>
              <a:off x="116" y="2049"/>
              <a:ext cx="1768" cy="725"/>
            </a:xfrm>
            <a:prstGeom prst="ellipse">
              <a:avLst/>
            </a:prstGeom>
            <a:gradFill rotWithShape="1">
              <a:gsLst>
                <a:gs pos="0">
                  <a:srgbClr val="990099">
                    <a:gamma/>
                    <a:tint val="73725"/>
                    <a:invGamma/>
                  </a:srgbClr>
                </a:gs>
                <a:gs pos="100000">
                  <a:srgbClr val="9900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  <p:sp>
          <p:nvSpPr>
            <p:cNvPr id="188427" name="AutoShape 11"/>
            <p:cNvSpPr>
              <a:spLocks noChangeArrowheads="1"/>
            </p:cNvSpPr>
            <p:nvPr/>
          </p:nvSpPr>
          <p:spPr bwMode="ltGray">
            <a:xfrm rot="10800000">
              <a:off x="1883" y="1008"/>
              <a:ext cx="3809" cy="2832"/>
            </a:xfrm>
            <a:prstGeom prst="rightArrow">
              <a:avLst>
                <a:gd name="adj1" fmla="val 79306"/>
                <a:gd name="adj2" fmla="val 33322"/>
              </a:avLst>
            </a:prstGeom>
            <a:gradFill rotWithShape="1">
              <a:gsLst>
                <a:gs pos="0">
                  <a:schemeClr val="accent1">
                    <a:gamma/>
                    <a:tint val="60000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88428" name="AutoShape 12"/>
            <p:cNvSpPr>
              <a:spLocks noChangeArrowheads="1"/>
            </p:cNvSpPr>
            <p:nvPr/>
          </p:nvSpPr>
          <p:spPr bwMode="blackWhite">
            <a:xfrm>
              <a:off x="2699" y="1392"/>
              <a:ext cx="2903" cy="624"/>
            </a:xfrm>
            <a:prstGeom prst="roundRect">
              <a:avLst>
                <a:gd name="adj" fmla="val 9106"/>
              </a:avLst>
            </a:prstGeom>
            <a:gradFill rotWithShape="1">
              <a:gsLst>
                <a:gs pos="0">
                  <a:srgbClr val="9999FF"/>
                </a:gs>
                <a:gs pos="100000">
                  <a:srgbClr val="9999FF">
                    <a:gamma/>
                    <a:tint val="69804"/>
                    <a:invGamma/>
                  </a:srgbClr>
                </a:gs>
              </a:gsLst>
              <a:lin ang="5400000" scaled="1"/>
            </a:gradFill>
            <a:ln w="254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 sz="1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宋体" charset="-122"/>
                </a:rPr>
                <a:t>Symmetric Cryptography</a:t>
              </a:r>
            </a:p>
          </p:txBody>
        </p:sp>
        <p:sp>
          <p:nvSpPr>
            <p:cNvPr id="188429" name="AutoShape 13"/>
            <p:cNvSpPr>
              <a:spLocks noChangeArrowheads="1"/>
            </p:cNvSpPr>
            <p:nvPr/>
          </p:nvSpPr>
          <p:spPr bwMode="blackWhite">
            <a:xfrm>
              <a:off x="2699" y="2112"/>
              <a:ext cx="2903" cy="624"/>
            </a:xfrm>
            <a:prstGeom prst="roundRect">
              <a:avLst>
                <a:gd name="adj" fmla="val 9106"/>
              </a:avLst>
            </a:prstGeom>
            <a:gradFill rotWithShape="1">
              <a:gsLst>
                <a:gs pos="0">
                  <a:srgbClr val="699D5F"/>
                </a:gs>
                <a:gs pos="100000">
                  <a:srgbClr val="699D5F">
                    <a:gamma/>
                    <a:tint val="69804"/>
                    <a:invGamma/>
                  </a:srgbClr>
                </a:gs>
              </a:gsLst>
              <a:lin ang="5400000" scaled="1"/>
            </a:gradFill>
            <a:ln w="254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 sz="1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宋体" charset="-122"/>
                </a:rPr>
                <a:t>Asymmetric Cryptography</a:t>
              </a:r>
            </a:p>
          </p:txBody>
        </p:sp>
        <p:sp>
          <p:nvSpPr>
            <p:cNvPr id="188430" name="AutoShape 14"/>
            <p:cNvSpPr>
              <a:spLocks noChangeArrowheads="1"/>
            </p:cNvSpPr>
            <p:nvPr/>
          </p:nvSpPr>
          <p:spPr bwMode="blackWhite">
            <a:xfrm>
              <a:off x="2699" y="2832"/>
              <a:ext cx="2903" cy="624"/>
            </a:xfrm>
            <a:prstGeom prst="roundRect">
              <a:avLst>
                <a:gd name="adj" fmla="val 9106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altLang="zh-CN" sz="1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宋体" charset="-122"/>
                </a:rPr>
                <a:t>Cryptographic Hash Function</a:t>
              </a:r>
            </a:p>
          </p:txBody>
        </p:sp>
        <p:sp>
          <p:nvSpPr>
            <p:cNvPr id="188431" name="AutoShape 15"/>
            <p:cNvSpPr>
              <a:spLocks noChangeArrowheads="1"/>
            </p:cNvSpPr>
            <p:nvPr/>
          </p:nvSpPr>
          <p:spPr bwMode="auto">
            <a:xfrm>
              <a:off x="89" y="2281"/>
              <a:ext cx="1790" cy="261"/>
            </a:xfrm>
            <a:prstGeom prst="roundRect">
              <a:avLst>
                <a:gd name="adj" fmla="val 9106"/>
              </a:avLst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40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Modern</a:t>
              </a:r>
            </a:p>
            <a:p>
              <a:pPr algn="ctr">
                <a:defRPr/>
              </a:pPr>
              <a:r>
                <a:rPr lang="en-US" altLang="zh-CN" sz="140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Cryptography</a:t>
              </a:r>
            </a:p>
          </p:txBody>
        </p:sp>
      </p:grpSp>
    </p:spTree>
  </p:cSld>
  <p:clrMapOvr>
    <a:masterClrMapping/>
  </p:clrMapOvr>
  <p:transition spd="slow">
    <p:wipe/>
    <p:sndAc>
      <p:stSnd>
        <p:snd r:embed="rId3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8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8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8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84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84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84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84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84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84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3B037586-6A82-48E6-9560-0589307E6DA4}" type="slidenum">
              <a:rPr lang="en-US" altLang="zh-CN" b="0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8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76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992B40A-CBD0-4D47-AA68-080EFE3E92A2}" type="datetime1">
              <a:rPr lang="zh-CN" altLang="en-US"/>
              <a:pPr>
                <a:defRPr/>
              </a:pPr>
              <a:t>2018/9/4</a:t>
            </a:fld>
            <a:endParaRPr lang="en-US" altLang="zh-CN"/>
          </a:p>
        </p:txBody>
      </p:sp>
      <p:sp>
        <p:nvSpPr>
          <p:cNvPr id="7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44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/>
              <a:t>Lecture 2: Overview of Cryptography</a:t>
            </a:r>
          </a:p>
        </p:txBody>
      </p:sp>
      <p:sp>
        <p:nvSpPr>
          <p:cNvPr id="189445" name="Text Box 5"/>
          <p:cNvSpPr txBox="1">
            <a:spLocks noChangeArrowheads="1"/>
          </p:cNvSpPr>
          <p:nvPr/>
        </p:nvSpPr>
        <p:spPr bwMode="auto">
          <a:xfrm>
            <a:off x="273050" y="1052513"/>
            <a:ext cx="3867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</a:t>
            </a:r>
            <a:r>
              <a:rPr lang="zh-CN" alt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 </a:t>
            </a: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WWW Cryptography</a:t>
            </a:r>
          </a:p>
        </p:txBody>
      </p:sp>
      <p:sp>
        <p:nvSpPr>
          <p:cNvPr id="6153" name="Text Box 6"/>
          <p:cNvSpPr txBox="1">
            <a:spLocks noChangeArrowheads="1"/>
          </p:cNvSpPr>
          <p:nvPr/>
        </p:nvSpPr>
        <p:spPr bwMode="auto">
          <a:xfrm>
            <a:off x="4714875" y="1052513"/>
            <a:ext cx="3889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2. Classic Cryptography</a:t>
            </a:r>
            <a:endParaRPr lang="zh-CN" altLang="en-US" sz="2000">
              <a:solidFill>
                <a:srgbClr val="777777"/>
              </a:solidFill>
              <a:ea typeface="微软雅黑" panose="020B0503020204020204" pitchFamily="34" charset="-122"/>
            </a:endParaRPr>
          </a:p>
        </p:txBody>
      </p:sp>
      <p:sp>
        <p:nvSpPr>
          <p:cNvPr id="6154" name="AutoShape 11"/>
          <p:cNvSpPr>
            <a:spLocks noChangeArrowheads="1"/>
          </p:cNvSpPr>
          <p:nvPr/>
        </p:nvSpPr>
        <p:spPr bwMode="blackWhite">
          <a:xfrm>
            <a:off x="207963" y="1700213"/>
            <a:ext cx="1657350" cy="581025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9999FF"/>
              </a:gs>
              <a:gs pos="100000">
                <a:srgbClr val="B8B8FF"/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 sz="1400">
                <a:solidFill>
                  <a:srgbClr val="3E003E"/>
                </a:solidFill>
                <a:ea typeface="宋体" panose="02010600030101010101" pitchFamily="2" charset="-122"/>
              </a:rPr>
              <a:t>Symmetric C-</a:t>
            </a:r>
          </a:p>
        </p:txBody>
      </p:sp>
      <p:sp>
        <p:nvSpPr>
          <p:cNvPr id="6155" name="AutoShape 12"/>
          <p:cNvSpPr>
            <a:spLocks noChangeArrowheads="1"/>
          </p:cNvSpPr>
          <p:nvPr/>
        </p:nvSpPr>
        <p:spPr bwMode="blackWhite">
          <a:xfrm>
            <a:off x="207963" y="2370138"/>
            <a:ext cx="1657350" cy="581025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96BB8F"/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 sz="1400">
                <a:solidFill>
                  <a:srgbClr val="6C9D5F"/>
                </a:solidFill>
                <a:ea typeface="宋体" panose="02010600030101010101" pitchFamily="2" charset="-122"/>
              </a:rPr>
              <a:t>Asymmetric C-</a:t>
            </a:r>
          </a:p>
        </p:txBody>
      </p:sp>
      <p:sp>
        <p:nvSpPr>
          <p:cNvPr id="189453" name="AutoShape 13"/>
          <p:cNvSpPr>
            <a:spLocks noChangeArrowheads="1"/>
          </p:cNvSpPr>
          <p:nvPr/>
        </p:nvSpPr>
        <p:spPr bwMode="blackWhite">
          <a:xfrm>
            <a:off x="207963" y="3040063"/>
            <a:ext cx="1657350" cy="581025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 eaLnBrk="0" hangingPunct="0">
              <a:defRPr/>
            </a:pPr>
            <a:r>
              <a:rPr lang="en-US" altLang="zh-CN" sz="1400">
                <a:solidFill>
                  <a:srgbClr val="BC5EBE"/>
                </a:solidFill>
                <a:latin typeface="Arial" charset="0"/>
                <a:ea typeface="宋体" charset="-122"/>
              </a:rPr>
              <a:t>C- Hash Function</a:t>
            </a:r>
          </a:p>
        </p:txBody>
      </p:sp>
      <p:sp>
        <p:nvSpPr>
          <p:cNvPr id="189455" name="AutoShape 15"/>
          <p:cNvSpPr>
            <a:spLocks noChangeArrowheads="1"/>
          </p:cNvSpPr>
          <p:nvPr/>
        </p:nvSpPr>
        <p:spPr bwMode="auto">
          <a:xfrm>
            <a:off x="2219325" y="1638300"/>
            <a:ext cx="6456363" cy="4484688"/>
          </a:xfrm>
          <a:prstGeom prst="roundRect">
            <a:avLst>
              <a:gd name="adj" fmla="val 2833"/>
            </a:avLst>
          </a:prstGeom>
          <a:noFill/>
          <a:ln w="254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pPr indent="263525">
              <a:buFontTx/>
              <a:buChar char="•"/>
              <a:defRPr/>
            </a:pPr>
            <a:r>
              <a:rPr lang="en-US" altLang="zh-CN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Symmetric-key </a:t>
            </a:r>
            <a:r>
              <a:rPr lang="en-US" altLang="zh-CN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cipher</a:t>
            </a:r>
            <a:r>
              <a:rPr lang="zh-CN" altLang="en-US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 </a:t>
            </a:r>
          </a:p>
          <a:p>
            <a:pPr lvl="1" indent="263525">
              <a:buFontTx/>
              <a:buChar char="•"/>
              <a:defRPr/>
            </a:pPr>
            <a:r>
              <a:rPr lang="en-US" altLang="zh-CN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encryption and decryption with</a:t>
            </a:r>
            <a:r>
              <a:rPr lang="en-US" altLang="zh-CN">
                <a:latin typeface="Arial" charset="0"/>
              </a:rPr>
              <a:t> </a:t>
            </a:r>
            <a:r>
              <a:rPr lang="en-US" altLang="zh-CN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the </a:t>
            </a:r>
            <a:r>
              <a:rPr lang="en-US" altLang="zh-CN" b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same</a:t>
            </a:r>
            <a:r>
              <a:rPr lang="en-US" altLang="zh-CN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secret key</a:t>
            </a:r>
          </a:p>
        </p:txBody>
      </p:sp>
      <p:sp>
        <p:nvSpPr>
          <p:cNvPr id="6158" name="AutoShape 16"/>
          <p:cNvSpPr>
            <a:spLocks noChangeArrowheads="1"/>
          </p:cNvSpPr>
          <p:nvPr/>
        </p:nvSpPr>
        <p:spPr bwMode="auto">
          <a:xfrm>
            <a:off x="1844675" y="1773238"/>
            <a:ext cx="358775" cy="358775"/>
          </a:xfrm>
          <a:prstGeom prst="leftArrow">
            <a:avLst>
              <a:gd name="adj1" fmla="val 65491"/>
              <a:gd name="adj2" fmla="val 49556"/>
            </a:avLst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9459" name="Text Box 19"/>
          <p:cNvSpPr txBox="1">
            <a:spLocks noChangeArrowheads="1"/>
          </p:cNvSpPr>
          <p:nvPr/>
        </p:nvSpPr>
        <p:spPr bwMode="auto">
          <a:xfrm>
            <a:off x="3689350" y="2444750"/>
            <a:ext cx="3584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zh-CN" sz="1600" b="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General idea of </a:t>
            </a:r>
            <a:r>
              <a:rPr lang="en-US" altLang="zh-CN" sz="1600" b="0">
                <a:solidFill>
                  <a:srgbClr val="66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Symmetric-key</a:t>
            </a:r>
            <a:r>
              <a:rPr lang="en-US" altLang="zh-CN" sz="1600" b="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 cipher</a:t>
            </a:r>
          </a:p>
        </p:txBody>
      </p:sp>
      <p:sp>
        <p:nvSpPr>
          <p:cNvPr id="189460" name="Rectangle 20"/>
          <p:cNvSpPr>
            <a:spLocks noChangeArrowheads="1"/>
          </p:cNvSpPr>
          <p:nvPr/>
        </p:nvSpPr>
        <p:spPr bwMode="auto">
          <a:xfrm>
            <a:off x="2344738" y="3182938"/>
            <a:ext cx="1982787" cy="2511425"/>
          </a:xfrm>
          <a:prstGeom prst="rect">
            <a:avLst/>
          </a:prstGeom>
          <a:noFill/>
          <a:ln w="19050">
            <a:solidFill>
              <a:srgbClr val="99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9461" name="Rectangle 21"/>
          <p:cNvSpPr>
            <a:spLocks noChangeArrowheads="1"/>
          </p:cNvSpPr>
          <p:nvPr/>
        </p:nvSpPr>
        <p:spPr bwMode="auto">
          <a:xfrm>
            <a:off x="6554788" y="3182938"/>
            <a:ext cx="1982787" cy="2511425"/>
          </a:xfrm>
          <a:prstGeom prst="rect">
            <a:avLst/>
          </a:prstGeom>
          <a:noFill/>
          <a:ln w="19050">
            <a:solidFill>
              <a:srgbClr val="99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2716213" y="3265488"/>
            <a:ext cx="527050" cy="641350"/>
            <a:chOff x="1791" y="1997"/>
            <a:chExt cx="409" cy="499"/>
          </a:xfrm>
        </p:grpSpPr>
        <p:sp>
          <p:nvSpPr>
            <p:cNvPr id="6216" name="AutoShape 23"/>
            <p:cNvSpPr>
              <a:spLocks noChangeArrowheads="1"/>
            </p:cNvSpPr>
            <p:nvPr/>
          </p:nvSpPr>
          <p:spPr bwMode="auto">
            <a:xfrm rot="10800000" flipH="1">
              <a:off x="1791" y="1997"/>
              <a:ext cx="409" cy="499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17" name="Line 24"/>
            <p:cNvSpPr>
              <a:spLocks noChangeShapeType="1"/>
            </p:cNvSpPr>
            <p:nvPr/>
          </p:nvSpPr>
          <p:spPr bwMode="auto">
            <a:xfrm>
              <a:off x="1855" y="2078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8" name="Line 25"/>
            <p:cNvSpPr>
              <a:spLocks noChangeShapeType="1"/>
            </p:cNvSpPr>
            <p:nvPr/>
          </p:nvSpPr>
          <p:spPr bwMode="auto">
            <a:xfrm>
              <a:off x="1855" y="2160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9" name="Line 26"/>
            <p:cNvSpPr>
              <a:spLocks noChangeShapeType="1"/>
            </p:cNvSpPr>
            <p:nvPr/>
          </p:nvSpPr>
          <p:spPr bwMode="auto">
            <a:xfrm>
              <a:off x="1855" y="2251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20" name="Line 27"/>
            <p:cNvSpPr>
              <a:spLocks noChangeShapeType="1"/>
            </p:cNvSpPr>
            <p:nvPr/>
          </p:nvSpPr>
          <p:spPr bwMode="auto">
            <a:xfrm>
              <a:off x="1855" y="2341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21" name="Line 28"/>
            <p:cNvSpPr>
              <a:spLocks noChangeShapeType="1"/>
            </p:cNvSpPr>
            <p:nvPr/>
          </p:nvSpPr>
          <p:spPr bwMode="auto">
            <a:xfrm>
              <a:off x="1855" y="2432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9469" name="Rectangle 29"/>
          <p:cNvSpPr>
            <a:spLocks noChangeArrowheads="1"/>
          </p:cNvSpPr>
          <p:nvPr/>
        </p:nvSpPr>
        <p:spPr bwMode="auto">
          <a:xfrm>
            <a:off x="3278188" y="3416300"/>
            <a:ext cx="876300" cy="350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Plaintext</a:t>
            </a:r>
          </a:p>
        </p:txBody>
      </p:sp>
      <p:sp>
        <p:nvSpPr>
          <p:cNvPr id="189470" name="Line 30"/>
          <p:cNvSpPr>
            <a:spLocks noChangeShapeType="1"/>
          </p:cNvSpPr>
          <p:nvPr/>
        </p:nvSpPr>
        <p:spPr bwMode="auto">
          <a:xfrm>
            <a:off x="2986088" y="3906838"/>
            <a:ext cx="0" cy="2682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7627938" y="3265488"/>
            <a:ext cx="527050" cy="641350"/>
            <a:chOff x="1791" y="1997"/>
            <a:chExt cx="409" cy="499"/>
          </a:xfrm>
        </p:grpSpPr>
        <p:sp>
          <p:nvSpPr>
            <p:cNvPr id="6210" name="AutoShape 32"/>
            <p:cNvSpPr>
              <a:spLocks noChangeArrowheads="1"/>
            </p:cNvSpPr>
            <p:nvPr/>
          </p:nvSpPr>
          <p:spPr bwMode="auto">
            <a:xfrm rot="10800000" flipH="1">
              <a:off x="1791" y="1997"/>
              <a:ext cx="409" cy="499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11" name="Line 33"/>
            <p:cNvSpPr>
              <a:spLocks noChangeShapeType="1"/>
            </p:cNvSpPr>
            <p:nvPr/>
          </p:nvSpPr>
          <p:spPr bwMode="auto">
            <a:xfrm>
              <a:off x="1855" y="2078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2" name="Line 34"/>
            <p:cNvSpPr>
              <a:spLocks noChangeShapeType="1"/>
            </p:cNvSpPr>
            <p:nvPr/>
          </p:nvSpPr>
          <p:spPr bwMode="auto">
            <a:xfrm>
              <a:off x="1855" y="2160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3" name="Line 35"/>
            <p:cNvSpPr>
              <a:spLocks noChangeShapeType="1"/>
            </p:cNvSpPr>
            <p:nvPr/>
          </p:nvSpPr>
          <p:spPr bwMode="auto">
            <a:xfrm>
              <a:off x="1855" y="2251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4" name="Line 36"/>
            <p:cNvSpPr>
              <a:spLocks noChangeShapeType="1"/>
            </p:cNvSpPr>
            <p:nvPr/>
          </p:nvSpPr>
          <p:spPr bwMode="auto">
            <a:xfrm>
              <a:off x="1855" y="2341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5" name="Line 37"/>
            <p:cNvSpPr>
              <a:spLocks noChangeShapeType="1"/>
            </p:cNvSpPr>
            <p:nvPr/>
          </p:nvSpPr>
          <p:spPr bwMode="auto">
            <a:xfrm>
              <a:off x="1855" y="2432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9478" name="Rectangle 38"/>
          <p:cNvSpPr>
            <a:spLocks noChangeArrowheads="1"/>
          </p:cNvSpPr>
          <p:nvPr/>
        </p:nvSpPr>
        <p:spPr bwMode="auto">
          <a:xfrm>
            <a:off x="6726238" y="3416300"/>
            <a:ext cx="876300" cy="350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Plaintext</a:t>
            </a:r>
          </a:p>
        </p:txBody>
      </p:sp>
      <p:sp>
        <p:nvSpPr>
          <p:cNvPr id="189479" name="Line 39"/>
          <p:cNvSpPr>
            <a:spLocks noChangeShapeType="1"/>
          </p:cNvSpPr>
          <p:nvPr/>
        </p:nvSpPr>
        <p:spPr bwMode="auto">
          <a:xfrm>
            <a:off x="2986088" y="4584700"/>
            <a:ext cx="0" cy="2682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716213" y="4865688"/>
            <a:ext cx="527050" cy="641350"/>
            <a:chOff x="1791" y="1997"/>
            <a:chExt cx="409" cy="499"/>
          </a:xfrm>
        </p:grpSpPr>
        <p:sp>
          <p:nvSpPr>
            <p:cNvPr id="6204" name="AutoShape 41"/>
            <p:cNvSpPr>
              <a:spLocks noChangeArrowheads="1"/>
            </p:cNvSpPr>
            <p:nvPr/>
          </p:nvSpPr>
          <p:spPr bwMode="auto">
            <a:xfrm rot="10800000" flipH="1">
              <a:off x="1791" y="1997"/>
              <a:ext cx="409" cy="499"/>
            </a:xfrm>
            <a:prstGeom prst="foldedCorner">
              <a:avLst>
                <a:gd name="adj" fmla="val 12500"/>
              </a:avLst>
            </a:prstGeom>
            <a:solidFill>
              <a:srgbClr val="99CCFF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05" name="Line 42"/>
            <p:cNvSpPr>
              <a:spLocks noChangeShapeType="1"/>
            </p:cNvSpPr>
            <p:nvPr/>
          </p:nvSpPr>
          <p:spPr bwMode="auto">
            <a:xfrm>
              <a:off x="1855" y="2078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6" name="Line 43"/>
            <p:cNvSpPr>
              <a:spLocks noChangeShapeType="1"/>
            </p:cNvSpPr>
            <p:nvPr/>
          </p:nvSpPr>
          <p:spPr bwMode="auto">
            <a:xfrm>
              <a:off x="1855" y="2160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7" name="Line 44"/>
            <p:cNvSpPr>
              <a:spLocks noChangeShapeType="1"/>
            </p:cNvSpPr>
            <p:nvPr/>
          </p:nvSpPr>
          <p:spPr bwMode="auto">
            <a:xfrm>
              <a:off x="1855" y="2251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8" name="Line 45"/>
            <p:cNvSpPr>
              <a:spLocks noChangeShapeType="1"/>
            </p:cNvSpPr>
            <p:nvPr/>
          </p:nvSpPr>
          <p:spPr bwMode="auto">
            <a:xfrm>
              <a:off x="1855" y="2341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9" name="Line 46"/>
            <p:cNvSpPr>
              <a:spLocks noChangeShapeType="1"/>
            </p:cNvSpPr>
            <p:nvPr/>
          </p:nvSpPr>
          <p:spPr bwMode="auto">
            <a:xfrm>
              <a:off x="1855" y="2432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7627938" y="4865688"/>
            <a:ext cx="527050" cy="641350"/>
            <a:chOff x="1791" y="1997"/>
            <a:chExt cx="409" cy="499"/>
          </a:xfrm>
        </p:grpSpPr>
        <p:sp>
          <p:nvSpPr>
            <p:cNvPr id="6198" name="AutoShape 48"/>
            <p:cNvSpPr>
              <a:spLocks noChangeArrowheads="1"/>
            </p:cNvSpPr>
            <p:nvPr/>
          </p:nvSpPr>
          <p:spPr bwMode="auto">
            <a:xfrm rot="10800000" flipH="1">
              <a:off x="1791" y="1997"/>
              <a:ext cx="409" cy="499"/>
            </a:xfrm>
            <a:prstGeom prst="foldedCorner">
              <a:avLst>
                <a:gd name="adj" fmla="val 12500"/>
              </a:avLst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99" name="Line 49"/>
            <p:cNvSpPr>
              <a:spLocks noChangeShapeType="1"/>
            </p:cNvSpPr>
            <p:nvPr/>
          </p:nvSpPr>
          <p:spPr bwMode="auto">
            <a:xfrm>
              <a:off x="1855" y="2078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0" name="Line 50"/>
            <p:cNvSpPr>
              <a:spLocks noChangeShapeType="1"/>
            </p:cNvSpPr>
            <p:nvPr/>
          </p:nvSpPr>
          <p:spPr bwMode="auto">
            <a:xfrm>
              <a:off x="1855" y="2160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1" name="Line 51"/>
            <p:cNvSpPr>
              <a:spLocks noChangeShapeType="1"/>
            </p:cNvSpPr>
            <p:nvPr/>
          </p:nvSpPr>
          <p:spPr bwMode="auto">
            <a:xfrm>
              <a:off x="1855" y="2251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2" name="Line 52"/>
            <p:cNvSpPr>
              <a:spLocks noChangeShapeType="1"/>
            </p:cNvSpPr>
            <p:nvPr/>
          </p:nvSpPr>
          <p:spPr bwMode="auto">
            <a:xfrm>
              <a:off x="1855" y="2341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3" name="Line 53"/>
            <p:cNvSpPr>
              <a:spLocks noChangeShapeType="1"/>
            </p:cNvSpPr>
            <p:nvPr/>
          </p:nvSpPr>
          <p:spPr bwMode="auto">
            <a:xfrm>
              <a:off x="1855" y="2432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89494" name="Picture 54" descr="ke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238" y="4059238"/>
            <a:ext cx="300037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495" name="Picture 55" descr="key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038" y="4048125"/>
            <a:ext cx="3016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96" name="Rectangle 56"/>
          <p:cNvSpPr>
            <a:spLocks noChangeArrowheads="1"/>
          </p:cNvSpPr>
          <p:nvPr/>
        </p:nvSpPr>
        <p:spPr bwMode="auto">
          <a:xfrm>
            <a:off x="3278188" y="5168900"/>
            <a:ext cx="876300" cy="350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Ciphertext</a:t>
            </a:r>
          </a:p>
        </p:txBody>
      </p:sp>
      <p:sp>
        <p:nvSpPr>
          <p:cNvPr id="189497" name="Rectangle 57"/>
          <p:cNvSpPr>
            <a:spLocks noChangeArrowheads="1"/>
          </p:cNvSpPr>
          <p:nvPr/>
        </p:nvSpPr>
        <p:spPr bwMode="auto">
          <a:xfrm>
            <a:off x="6681788" y="5168900"/>
            <a:ext cx="876300" cy="350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Ciphertext</a:t>
            </a:r>
          </a:p>
        </p:txBody>
      </p:sp>
      <p:sp>
        <p:nvSpPr>
          <p:cNvPr id="189498" name="Line 58"/>
          <p:cNvSpPr>
            <a:spLocks noChangeShapeType="1"/>
          </p:cNvSpPr>
          <p:nvPr/>
        </p:nvSpPr>
        <p:spPr bwMode="auto">
          <a:xfrm flipH="1">
            <a:off x="3441700" y="4408488"/>
            <a:ext cx="2921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99" name="Line 59"/>
          <p:cNvSpPr>
            <a:spLocks noChangeShapeType="1"/>
          </p:cNvSpPr>
          <p:nvPr/>
        </p:nvSpPr>
        <p:spPr bwMode="auto">
          <a:xfrm flipH="1">
            <a:off x="7137400" y="4408488"/>
            <a:ext cx="2921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7429500" y="4175125"/>
            <a:ext cx="947738" cy="433388"/>
            <a:chOff x="4422" y="2704"/>
            <a:chExt cx="735" cy="337"/>
          </a:xfrm>
        </p:grpSpPr>
        <p:sp>
          <p:nvSpPr>
            <p:cNvPr id="6196" name="Rectangle 61"/>
            <p:cNvSpPr>
              <a:spLocks noChangeArrowheads="1"/>
            </p:cNvSpPr>
            <p:nvPr/>
          </p:nvSpPr>
          <p:spPr bwMode="auto">
            <a:xfrm>
              <a:off x="4432" y="2723"/>
              <a:ext cx="725" cy="318"/>
            </a:xfrm>
            <a:prstGeom prst="rect">
              <a:avLst/>
            </a:prstGeom>
            <a:solidFill>
              <a:srgbClr val="1C1C1C"/>
            </a:solidFill>
            <a:ln w="9525" algn="ctr">
              <a:solidFill>
                <a:srgbClr val="1C1C1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zh-CN" sz="12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97" name="Rectangle 62"/>
            <p:cNvSpPr>
              <a:spLocks noChangeArrowheads="1"/>
            </p:cNvSpPr>
            <p:nvPr/>
          </p:nvSpPr>
          <p:spPr bwMode="auto">
            <a:xfrm>
              <a:off x="4422" y="2704"/>
              <a:ext cx="725" cy="318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chemeClr val="tx2"/>
                  </a:solidFill>
                  <a:ea typeface="宋体" panose="02010600030101010101" pitchFamily="2" charset="-122"/>
                </a:rPr>
                <a:t>Decryption</a:t>
              </a:r>
              <a:br>
                <a:rPr lang="en-US" altLang="zh-CN" sz="1200">
                  <a:solidFill>
                    <a:schemeClr val="tx2"/>
                  </a:solidFill>
                  <a:ea typeface="宋体" panose="02010600030101010101" pitchFamily="2" charset="-122"/>
                </a:rPr>
              </a:br>
              <a:r>
                <a:rPr lang="en-US" altLang="zh-CN" sz="1200">
                  <a:solidFill>
                    <a:schemeClr val="tx2"/>
                  </a:solidFill>
                  <a:ea typeface="宋体" panose="02010600030101010101" pitchFamily="2" charset="-122"/>
                </a:rPr>
                <a:t>Algorithm</a:t>
              </a:r>
            </a:p>
          </p:txBody>
        </p:sp>
      </p:grpSp>
      <p:grpSp>
        <p:nvGrpSpPr>
          <p:cNvPr id="7" name="Group 63"/>
          <p:cNvGrpSpPr>
            <a:grpSpLocks/>
          </p:cNvGrpSpPr>
          <p:nvPr/>
        </p:nvGrpSpPr>
        <p:grpSpPr bwMode="auto">
          <a:xfrm>
            <a:off x="2519363" y="4175125"/>
            <a:ext cx="946150" cy="433388"/>
            <a:chOff x="4422" y="2704"/>
            <a:chExt cx="735" cy="337"/>
          </a:xfrm>
        </p:grpSpPr>
        <p:sp>
          <p:nvSpPr>
            <p:cNvPr id="6194" name="Rectangle 64"/>
            <p:cNvSpPr>
              <a:spLocks noChangeArrowheads="1"/>
            </p:cNvSpPr>
            <p:nvPr/>
          </p:nvSpPr>
          <p:spPr bwMode="auto">
            <a:xfrm>
              <a:off x="4432" y="2723"/>
              <a:ext cx="725" cy="318"/>
            </a:xfrm>
            <a:prstGeom prst="rect">
              <a:avLst/>
            </a:prstGeom>
            <a:solidFill>
              <a:srgbClr val="1C1C1C"/>
            </a:solidFill>
            <a:ln w="9525" algn="ctr">
              <a:solidFill>
                <a:srgbClr val="1C1C1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zh-CN" sz="12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95" name="Rectangle 65"/>
            <p:cNvSpPr>
              <a:spLocks noChangeArrowheads="1"/>
            </p:cNvSpPr>
            <p:nvPr/>
          </p:nvSpPr>
          <p:spPr bwMode="auto">
            <a:xfrm>
              <a:off x="4422" y="2704"/>
              <a:ext cx="725" cy="318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chemeClr val="tx2"/>
                  </a:solidFill>
                  <a:ea typeface="宋体" panose="02010600030101010101" pitchFamily="2" charset="-122"/>
                </a:rPr>
                <a:t>Encryption</a:t>
              </a:r>
              <a:br>
                <a:rPr lang="en-US" altLang="zh-CN" sz="1200">
                  <a:solidFill>
                    <a:schemeClr val="tx2"/>
                  </a:solidFill>
                  <a:ea typeface="宋体" panose="02010600030101010101" pitchFamily="2" charset="-122"/>
                </a:rPr>
              </a:br>
              <a:r>
                <a:rPr lang="en-US" altLang="zh-CN" sz="1200">
                  <a:solidFill>
                    <a:schemeClr val="tx2"/>
                  </a:solidFill>
                  <a:ea typeface="宋体" panose="02010600030101010101" pitchFamily="2" charset="-122"/>
                </a:rPr>
                <a:t>Algorithm</a:t>
              </a:r>
            </a:p>
          </p:txBody>
        </p:sp>
      </p:grpSp>
      <p:sp>
        <p:nvSpPr>
          <p:cNvPr id="189506" name="Line 66"/>
          <p:cNvSpPr>
            <a:spLocks noChangeShapeType="1"/>
          </p:cNvSpPr>
          <p:nvPr/>
        </p:nvSpPr>
        <p:spPr bwMode="auto">
          <a:xfrm>
            <a:off x="7897813" y="3906838"/>
            <a:ext cx="0" cy="2682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507" name="Line 67"/>
          <p:cNvSpPr>
            <a:spLocks noChangeShapeType="1"/>
          </p:cNvSpPr>
          <p:nvPr/>
        </p:nvSpPr>
        <p:spPr bwMode="auto">
          <a:xfrm>
            <a:off x="7897813" y="4584700"/>
            <a:ext cx="0" cy="2682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508" name="AutoShape 68"/>
          <p:cNvSpPr>
            <a:spLocks noChangeArrowheads="1"/>
          </p:cNvSpPr>
          <p:nvPr/>
        </p:nvSpPr>
        <p:spPr bwMode="auto">
          <a:xfrm rot="-5400000">
            <a:off x="5282406" y="4806157"/>
            <a:ext cx="233363" cy="2197100"/>
          </a:xfrm>
          <a:prstGeom prst="can">
            <a:avLst>
              <a:gd name="adj" fmla="val 40057"/>
            </a:avLst>
          </a:prstGeom>
          <a:gradFill rotWithShape="1">
            <a:gsLst>
              <a:gs pos="0">
                <a:srgbClr val="6565A9"/>
              </a:gs>
              <a:gs pos="100000">
                <a:srgbClr val="9999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9509" name="Line 69"/>
          <p:cNvSpPr>
            <a:spLocks noChangeShapeType="1"/>
          </p:cNvSpPr>
          <p:nvPr/>
        </p:nvSpPr>
        <p:spPr bwMode="auto">
          <a:xfrm>
            <a:off x="2986088" y="5519738"/>
            <a:ext cx="0" cy="4079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510" name="Line 70"/>
          <p:cNvSpPr>
            <a:spLocks noChangeShapeType="1"/>
          </p:cNvSpPr>
          <p:nvPr/>
        </p:nvSpPr>
        <p:spPr bwMode="auto">
          <a:xfrm>
            <a:off x="2974975" y="5915025"/>
            <a:ext cx="1357313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511" name="Line 71"/>
          <p:cNvSpPr>
            <a:spLocks noChangeShapeType="1"/>
          </p:cNvSpPr>
          <p:nvPr/>
        </p:nvSpPr>
        <p:spPr bwMode="auto">
          <a:xfrm>
            <a:off x="6492875" y="5915025"/>
            <a:ext cx="140493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512" name="Line 72"/>
          <p:cNvSpPr>
            <a:spLocks noChangeShapeType="1"/>
          </p:cNvSpPr>
          <p:nvPr/>
        </p:nvSpPr>
        <p:spPr bwMode="auto">
          <a:xfrm>
            <a:off x="7897813" y="5519738"/>
            <a:ext cx="0" cy="4079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513" name="Line 73"/>
          <p:cNvSpPr>
            <a:spLocks noChangeShapeType="1"/>
          </p:cNvSpPr>
          <p:nvPr/>
        </p:nvSpPr>
        <p:spPr bwMode="auto">
          <a:xfrm>
            <a:off x="4067175" y="4410075"/>
            <a:ext cx="2803525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lgDash"/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514" name="Rectangle 74"/>
          <p:cNvSpPr>
            <a:spLocks noChangeArrowheads="1"/>
          </p:cNvSpPr>
          <p:nvPr/>
        </p:nvSpPr>
        <p:spPr bwMode="auto">
          <a:xfrm>
            <a:off x="4214813" y="4121150"/>
            <a:ext cx="2395537" cy="292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Secure </a:t>
            </a:r>
            <a:r>
              <a:rPr lang="en-US" altLang="zh-CN" sz="1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Key-exchange</a:t>
            </a:r>
            <a:r>
              <a:rPr lang="en-US" altLang="zh-CN"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 Channel</a:t>
            </a:r>
          </a:p>
        </p:txBody>
      </p:sp>
      <p:sp>
        <p:nvSpPr>
          <p:cNvPr id="189515" name="Rectangle 75"/>
          <p:cNvSpPr>
            <a:spLocks noChangeArrowheads="1"/>
          </p:cNvSpPr>
          <p:nvPr/>
        </p:nvSpPr>
        <p:spPr bwMode="auto">
          <a:xfrm>
            <a:off x="4624388" y="5514975"/>
            <a:ext cx="1576387" cy="292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Insecure Channel</a:t>
            </a:r>
          </a:p>
        </p:txBody>
      </p:sp>
      <p:sp>
        <p:nvSpPr>
          <p:cNvPr id="189516" name="Rectangle 76"/>
          <p:cNvSpPr>
            <a:spLocks noChangeArrowheads="1"/>
          </p:cNvSpPr>
          <p:nvPr/>
        </p:nvSpPr>
        <p:spPr bwMode="auto">
          <a:xfrm>
            <a:off x="3394075" y="4641850"/>
            <a:ext cx="876300" cy="350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altLang="zh-CN"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Shared</a:t>
            </a:r>
            <a:br>
              <a:rPr lang="en-US" altLang="zh-CN"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</a:br>
            <a:r>
              <a:rPr lang="en-US" altLang="zh-CN"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Secret-Key</a:t>
            </a:r>
          </a:p>
        </p:txBody>
      </p:sp>
      <p:sp>
        <p:nvSpPr>
          <p:cNvPr id="189517" name="Rectangle 77"/>
          <p:cNvSpPr>
            <a:spLocks noChangeArrowheads="1"/>
          </p:cNvSpPr>
          <p:nvPr/>
        </p:nvSpPr>
        <p:spPr bwMode="auto">
          <a:xfrm>
            <a:off x="6610350" y="4641850"/>
            <a:ext cx="876300" cy="350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altLang="zh-CN"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Shared</a:t>
            </a:r>
            <a:br>
              <a:rPr lang="en-US" altLang="zh-CN"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</a:br>
            <a:r>
              <a:rPr lang="en-US" altLang="zh-CN"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Secret-Key</a:t>
            </a:r>
          </a:p>
        </p:txBody>
      </p:sp>
      <p:pic>
        <p:nvPicPr>
          <p:cNvPr id="189518" name="Picture 78" descr="j043164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2887663"/>
            <a:ext cx="5842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519" name="Picture 79" descr="j043164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2890838"/>
            <a:ext cx="584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520" name="Rectangle 80"/>
          <p:cNvSpPr>
            <a:spLocks noChangeArrowheads="1"/>
          </p:cNvSpPr>
          <p:nvPr/>
        </p:nvSpPr>
        <p:spPr bwMode="auto">
          <a:xfrm>
            <a:off x="4564063" y="3043238"/>
            <a:ext cx="468312" cy="3508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Alice</a:t>
            </a:r>
          </a:p>
        </p:txBody>
      </p:sp>
      <p:sp>
        <p:nvSpPr>
          <p:cNvPr id="189521" name="Rectangle 81"/>
          <p:cNvSpPr>
            <a:spLocks noChangeArrowheads="1"/>
          </p:cNvSpPr>
          <p:nvPr/>
        </p:nvSpPr>
        <p:spPr bwMode="auto">
          <a:xfrm>
            <a:off x="5849938" y="3043238"/>
            <a:ext cx="409575" cy="3508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Bob</a:t>
            </a:r>
          </a:p>
        </p:txBody>
      </p:sp>
    </p:spTree>
  </p:cSld>
  <p:clrMapOvr>
    <a:masterClrMapping/>
  </p:clrMapOvr>
  <p:transition advTm="6900"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9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9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9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9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9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9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9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9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8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8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8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8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8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8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8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8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8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8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89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89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8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89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89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8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89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89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8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59" grpId="0"/>
      <p:bldP spid="189460" grpId="0" animBg="1"/>
      <p:bldP spid="189461" grpId="0" animBg="1"/>
      <p:bldP spid="189469" grpId="0"/>
      <p:bldP spid="189470" grpId="0" animBg="1"/>
      <p:bldP spid="189478" grpId="0"/>
      <p:bldP spid="189479" grpId="0" animBg="1"/>
      <p:bldP spid="189496" grpId="0"/>
      <p:bldP spid="189497" grpId="0"/>
      <p:bldP spid="189498" grpId="0" animBg="1"/>
      <p:bldP spid="189499" grpId="0" animBg="1"/>
      <p:bldP spid="189506" grpId="0" animBg="1"/>
      <p:bldP spid="189507" grpId="0" animBg="1"/>
      <p:bldP spid="189508" grpId="0" animBg="1"/>
      <p:bldP spid="189509" grpId="0" animBg="1"/>
      <p:bldP spid="189510" grpId="0" animBg="1"/>
      <p:bldP spid="189511" grpId="0" animBg="1"/>
      <p:bldP spid="189512" grpId="0" animBg="1"/>
      <p:bldP spid="189513" grpId="0" animBg="1"/>
      <p:bldP spid="189514" grpId="0"/>
      <p:bldP spid="189515" grpId="0"/>
      <p:bldP spid="189516" grpId="0"/>
      <p:bldP spid="189517" grpId="0"/>
      <p:bldP spid="189520" grpId="0"/>
      <p:bldP spid="1895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1A07E52-4945-4561-BDFA-5BF819EECA65}" type="slidenum">
              <a:rPr lang="en-US" altLang="zh-CN" b="0">
                <a:solidFill>
                  <a:srgbClr val="FFFFFF"/>
                </a:solidFill>
              </a:rPr>
              <a:pPr eaLnBrk="1" hangingPunct="1"/>
              <a:t>9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77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42FD624B-A4D2-4F63-BF3E-89C9E3F004F4}" type="datetime1">
              <a:rPr lang="zh-CN" altLang="en-US"/>
              <a:pPr>
                <a:defRPr/>
              </a:pPr>
              <a:t>2018/9/4</a:t>
            </a:fld>
            <a:endParaRPr lang="en-US" altLang="zh-CN"/>
          </a:p>
        </p:txBody>
      </p:sp>
      <p:sp>
        <p:nvSpPr>
          <p:cNvPr id="78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2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/>
              <a:t>Lecture 2: Overview of Cryptography</a:t>
            </a:r>
          </a:p>
        </p:txBody>
      </p:sp>
      <p:sp>
        <p:nvSpPr>
          <p:cNvPr id="201733" name="Text Box 5"/>
          <p:cNvSpPr txBox="1">
            <a:spLocks noChangeArrowheads="1"/>
          </p:cNvSpPr>
          <p:nvPr/>
        </p:nvSpPr>
        <p:spPr bwMode="auto">
          <a:xfrm>
            <a:off x="273050" y="1052513"/>
            <a:ext cx="3867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</a:t>
            </a:r>
            <a:r>
              <a:rPr lang="zh-CN" alt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 </a:t>
            </a:r>
            <a:r>
              <a:rPr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WWW Cryptography</a:t>
            </a:r>
          </a:p>
        </p:txBody>
      </p:sp>
      <p:sp>
        <p:nvSpPr>
          <p:cNvPr id="7177" name="Text Box 6"/>
          <p:cNvSpPr txBox="1">
            <a:spLocks noChangeArrowheads="1"/>
          </p:cNvSpPr>
          <p:nvPr/>
        </p:nvSpPr>
        <p:spPr bwMode="auto">
          <a:xfrm>
            <a:off x="4714875" y="1052513"/>
            <a:ext cx="3889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2. Classic Cryptography</a:t>
            </a:r>
            <a:endParaRPr lang="zh-CN" altLang="en-US" sz="2000">
              <a:solidFill>
                <a:srgbClr val="777777"/>
              </a:solidFill>
              <a:ea typeface="微软雅黑" panose="020B0503020204020204" pitchFamily="34" charset="-122"/>
            </a:endParaRPr>
          </a:p>
        </p:txBody>
      </p:sp>
      <p:sp>
        <p:nvSpPr>
          <p:cNvPr id="7178" name="AutoShape 7"/>
          <p:cNvSpPr>
            <a:spLocks noChangeArrowheads="1"/>
          </p:cNvSpPr>
          <p:nvPr/>
        </p:nvSpPr>
        <p:spPr bwMode="blackWhite">
          <a:xfrm>
            <a:off x="207963" y="1700213"/>
            <a:ext cx="1657350" cy="581025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9999FF"/>
              </a:gs>
              <a:gs pos="100000">
                <a:srgbClr val="B8B8FF"/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 sz="1400">
                <a:solidFill>
                  <a:srgbClr val="9999FF"/>
                </a:solidFill>
                <a:ea typeface="宋体" panose="02010600030101010101" pitchFamily="2" charset="-122"/>
              </a:rPr>
              <a:t>Symmetric C-</a:t>
            </a:r>
          </a:p>
        </p:txBody>
      </p:sp>
      <p:sp>
        <p:nvSpPr>
          <p:cNvPr id="7179" name="AutoShape 8"/>
          <p:cNvSpPr>
            <a:spLocks noChangeArrowheads="1"/>
          </p:cNvSpPr>
          <p:nvPr/>
        </p:nvSpPr>
        <p:spPr bwMode="blackWhite">
          <a:xfrm>
            <a:off x="207963" y="2370138"/>
            <a:ext cx="1657350" cy="581025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96BB8F"/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 sz="1400">
                <a:solidFill>
                  <a:srgbClr val="3E003E"/>
                </a:solidFill>
                <a:ea typeface="宋体" panose="02010600030101010101" pitchFamily="2" charset="-122"/>
              </a:rPr>
              <a:t>Asymmetric C-</a:t>
            </a:r>
          </a:p>
        </p:txBody>
      </p:sp>
      <p:sp>
        <p:nvSpPr>
          <p:cNvPr id="201737" name="AutoShape 9"/>
          <p:cNvSpPr>
            <a:spLocks noChangeArrowheads="1"/>
          </p:cNvSpPr>
          <p:nvPr/>
        </p:nvSpPr>
        <p:spPr bwMode="blackWhite">
          <a:xfrm>
            <a:off x="207963" y="3040063"/>
            <a:ext cx="1657350" cy="581025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 eaLnBrk="0" hangingPunct="0">
              <a:defRPr/>
            </a:pPr>
            <a:r>
              <a:rPr lang="en-US" altLang="zh-CN" sz="1400">
                <a:solidFill>
                  <a:srgbClr val="BC5EBE"/>
                </a:solidFill>
                <a:latin typeface="Arial" charset="0"/>
                <a:ea typeface="宋体" charset="-122"/>
              </a:rPr>
              <a:t>C- Hash Function</a:t>
            </a:r>
          </a:p>
        </p:txBody>
      </p:sp>
      <p:sp>
        <p:nvSpPr>
          <p:cNvPr id="201738" name="AutoShape 10"/>
          <p:cNvSpPr>
            <a:spLocks noChangeArrowheads="1"/>
          </p:cNvSpPr>
          <p:nvPr/>
        </p:nvSpPr>
        <p:spPr bwMode="auto">
          <a:xfrm>
            <a:off x="2219325" y="1647825"/>
            <a:ext cx="6456363" cy="4484688"/>
          </a:xfrm>
          <a:prstGeom prst="roundRect">
            <a:avLst>
              <a:gd name="adj" fmla="val 2833"/>
            </a:avLst>
          </a:prstGeom>
          <a:noFill/>
          <a:ln w="25400" algn="ctr">
            <a:solidFill>
              <a:srgbClr val="6C9D5F"/>
            </a:solidFill>
            <a:round/>
            <a:headEnd/>
            <a:tailEnd/>
          </a:ln>
          <a:effectLst/>
        </p:spPr>
        <p:txBody>
          <a:bodyPr/>
          <a:lstStyle/>
          <a:p>
            <a:pPr indent="263525">
              <a:buFontTx/>
              <a:buChar char="•"/>
              <a:defRPr/>
            </a:pPr>
            <a:r>
              <a:rPr lang="en-US" altLang="zh-CN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As</a:t>
            </a:r>
            <a:r>
              <a:rPr lang="en-US" altLang="en-US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ymmetric-key cipher</a:t>
            </a:r>
            <a:r>
              <a:rPr lang="en-US" altLang="zh-CN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 </a:t>
            </a:r>
          </a:p>
          <a:p>
            <a:pPr lvl="1" indent="263525">
              <a:buFontTx/>
              <a:buChar char="•"/>
              <a:defRPr/>
            </a:pPr>
            <a:r>
              <a:rPr lang="en-US" altLang="zh-CN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encryption and decryption with </a:t>
            </a:r>
            <a:r>
              <a:rPr lang="en-US" altLang="zh-CN" b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different</a:t>
            </a:r>
            <a:r>
              <a:rPr lang="en-US" altLang="zh-CN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keys</a:t>
            </a:r>
            <a:endParaRPr lang="zh-CN" altLang="en-US" b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7182" name="AutoShape 11"/>
          <p:cNvSpPr>
            <a:spLocks noChangeArrowheads="1"/>
          </p:cNvSpPr>
          <p:nvPr/>
        </p:nvSpPr>
        <p:spPr bwMode="auto">
          <a:xfrm>
            <a:off x="1854200" y="2493963"/>
            <a:ext cx="358775" cy="358775"/>
          </a:xfrm>
          <a:prstGeom prst="leftArrow">
            <a:avLst>
              <a:gd name="adj1" fmla="val 65491"/>
              <a:gd name="adj2" fmla="val 49556"/>
            </a:avLst>
          </a:prstGeom>
          <a:solidFill>
            <a:srgbClr val="6C9D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83" name="Rectangle 12"/>
          <p:cNvSpPr>
            <a:spLocks noChangeArrowheads="1"/>
          </p:cNvSpPr>
          <p:nvPr/>
        </p:nvSpPr>
        <p:spPr bwMode="auto">
          <a:xfrm>
            <a:off x="2344738" y="3182938"/>
            <a:ext cx="1982787" cy="2511425"/>
          </a:xfrm>
          <a:prstGeom prst="rect">
            <a:avLst/>
          </a:prstGeom>
          <a:noFill/>
          <a:ln w="19050">
            <a:solidFill>
              <a:srgbClr val="6C9D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84" name="Rectangle 13"/>
          <p:cNvSpPr>
            <a:spLocks noChangeArrowheads="1"/>
          </p:cNvSpPr>
          <p:nvPr/>
        </p:nvSpPr>
        <p:spPr bwMode="auto">
          <a:xfrm>
            <a:off x="6554788" y="3182938"/>
            <a:ext cx="1982787" cy="2511425"/>
          </a:xfrm>
          <a:prstGeom prst="rect">
            <a:avLst/>
          </a:prstGeom>
          <a:noFill/>
          <a:ln w="19050">
            <a:solidFill>
              <a:srgbClr val="6C9D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7185" name="Group 14"/>
          <p:cNvGrpSpPr>
            <a:grpSpLocks/>
          </p:cNvGrpSpPr>
          <p:nvPr/>
        </p:nvGrpSpPr>
        <p:grpSpPr bwMode="auto">
          <a:xfrm>
            <a:off x="2716213" y="3265488"/>
            <a:ext cx="527050" cy="641350"/>
            <a:chOff x="1791" y="1997"/>
            <a:chExt cx="409" cy="499"/>
          </a:xfrm>
        </p:grpSpPr>
        <p:sp>
          <p:nvSpPr>
            <p:cNvPr id="7241" name="AutoShape 15"/>
            <p:cNvSpPr>
              <a:spLocks noChangeArrowheads="1"/>
            </p:cNvSpPr>
            <p:nvPr/>
          </p:nvSpPr>
          <p:spPr bwMode="auto">
            <a:xfrm rot="10800000" flipH="1">
              <a:off x="1791" y="1997"/>
              <a:ext cx="409" cy="499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42" name="Line 16"/>
            <p:cNvSpPr>
              <a:spLocks noChangeShapeType="1"/>
            </p:cNvSpPr>
            <p:nvPr/>
          </p:nvSpPr>
          <p:spPr bwMode="auto">
            <a:xfrm>
              <a:off x="1855" y="2078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3" name="Line 17"/>
            <p:cNvSpPr>
              <a:spLocks noChangeShapeType="1"/>
            </p:cNvSpPr>
            <p:nvPr/>
          </p:nvSpPr>
          <p:spPr bwMode="auto">
            <a:xfrm>
              <a:off x="1855" y="2160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4" name="Line 18"/>
            <p:cNvSpPr>
              <a:spLocks noChangeShapeType="1"/>
            </p:cNvSpPr>
            <p:nvPr/>
          </p:nvSpPr>
          <p:spPr bwMode="auto">
            <a:xfrm>
              <a:off x="1855" y="2251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5" name="Line 19"/>
            <p:cNvSpPr>
              <a:spLocks noChangeShapeType="1"/>
            </p:cNvSpPr>
            <p:nvPr/>
          </p:nvSpPr>
          <p:spPr bwMode="auto">
            <a:xfrm>
              <a:off x="1855" y="2341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6" name="Line 20"/>
            <p:cNvSpPr>
              <a:spLocks noChangeShapeType="1"/>
            </p:cNvSpPr>
            <p:nvPr/>
          </p:nvSpPr>
          <p:spPr bwMode="auto">
            <a:xfrm>
              <a:off x="1855" y="2432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1749" name="Rectangle 21"/>
          <p:cNvSpPr>
            <a:spLocks noChangeArrowheads="1"/>
          </p:cNvSpPr>
          <p:nvPr/>
        </p:nvSpPr>
        <p:spPr bwMode="auto">
          <a:xfrm>
            <a:off x="3278188" y="3416300"/>
            <a:ext cx="876300" cy="350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Plaintext</a:t>
            </a:r>
          </a:p>
        </p:txBody>
      </p:sp>
      <p:sp>
        <p:nvSpPr>
          <p:cNvPr id="7187" name="Line 22"/>
          <p:cNvSpPr>
            <a:spLocks noChangeShapeType="1"/>
          </p:cNvSpPr>
          <p:nvPr/>
        </p:nvSpPr>
        <p:spPr bwMode="auto">
          <a:xfrm>
            <a:off x="2986088" y="3906838"/>
            <a:ext cx="0" cy="268287"/>
          </a:xfrm>
          <a:prstGeom prst="line">
            <a:avLst/>
          </a:prstGeom>
          <a:noFill/>
          <a:ln w="28575">
            <a:solidFill>
              <a:srgbClr val="990099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188" name="Group 23"/>
          <p:cNvGrpSpPr>
            <a:grpSpLocks/>
          </p:cNvGrpSpPr>
          <p:nvPr/>
        </p:nvGrpSpPr>
        <p:grpSpPr bwMode="auto">
          <a:xfrm>
            <a:off x="7627938" y="3265488"/>
            <a:ext cx="527050" cy="641350"/>
            <a:chOff x="1791" y="1997"/>
            <a:chExt cx="409" cy="499"/>
          </a:xfrm>
        </p:grpSpPr>
        <p:sp>
          <p:nvSpPr>
            <p:cNvPr id="7235" name="AutoShape 24"/>
            <p:cNvSpPr>
              <a:spLocks noChangeArrowheads="1"/>
            </p:cNvSpPr>
            <p:nvPr/>
          </p:nvSpPr>
          <p:spPr bwMode="auto">
            <a:xfrm rot="10800000" flipH="1">
              <a:off x="1791" y="1997"/>
              <a:ext cx="409" cy="499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36" name="Line 25"/>
            <p:cNvSpPr>
              <a:spLocks noChangeShapeType="1"/>
            </p:cNvSpPr>
            <p:nvPr/>
          </p:nvSpPr>
          <p:spPr bwMode="auto">
            <a:xfrm>
              <a:off x="1855" y="2078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7" name="Line 26"/>
            <p:cNvSpPr>
              <a:spLocks noChangeShapeType="1"/>
            </p:cNvSpPr>
            <p:nvPr/>
          </p:nvSpPr>
          <p:spPr bwMode="auto">
            <a:xfrm>
              <a:off x="1855" y="2160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8" name="Line 27"/>
            <p:cNvSpPr>
              <a:spLocks noChangeShapeType="1"/>
            </p:cNvSpPr>
            <p:nvPr/>
          </p:nvSpPr>
          <p:spPr bwMode="auto">
            <a:xfrm>
              <a:off x="1855" y="2251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9" name="Line 28"/>
            <p:cNvSpPr>
              <a:spLocks noChangeShapeType="1"/>
            </p:cNvSpPr>
            <p:nvPr/>
          </p:nvSpPr>
          <p:spPr bwMode="auto">
            <a:xfrm>
              <a:off x="1855" y="2341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0" name="Line 29"/>
            <p:cNvSpPr>
              <a:spLocks noChangeShapeType="1"/>
            </p:cNvSpPr>
            <p:nvPr/>
          </p:nvSpPr>
          <p:spPr bwMode="auto">
            <a:xfrm>
              <a:off x="1855" y="2432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1758" name="Rectangle 30"/>
          <p:cNvSpPr>
            <a:spLocks noChangeArrowheads="1"/>
          </p:cNvSpPr>
          <p:nvPr/>
        </p:nvSpPr>
        <p:spPr bwMode="auto">
          <a:xfrm>
            <a:off x="6726238" y="3416300"/>
            <a:ext cx="876300" cy="350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Plaintext</a:t>
            </a:r>
          </a:p>
        </p:txBody>
      </p:sp>
      <p:sp>
        <p:nvSpPr>
          <p:cNvPr id="7190" name="Line 31"/>
          <p:cNvSpPr>
            <a:spLocks noChangeShapeType="1"/>
          </p:cNvSpPr>
          <p:nvPr/>
        </p:nvSpPr>
        <p:spPr bwMode="auto">
          <a:xfrm>
            <a:off x="2986088" y="4584700"/>
            <a:ext cx="0" cy="268288"/>
          </a:xfrm>
          <a:prstGeom prst="line">
            <a:avLst/>
          </a:prstGeom>
          <a:noFill/>
          <a:ln w="28575">
            <a:solidFill>
              <a:srgbClr val="990099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191" name="Group 32"/>
          <p:cNvGrpSpPr>
            <a:grpSpLocks/>
          </p:cNvGrpSpPr>
          <p:nvPr/>
        </p:nvGrpSpPr>
        <p:grpSpPr bwMode="auto">
          <a:xfrm>
            <a:off x="2716213" y="4865688"/>
            <a:ext cx="527050" cy="641350"/>
            <a:chOff x="1791" y="1997"/>
            <a:chExt cx="409" cy="499"/>
          </a:xfrm>
        </p:grpSpPr>
        <p:sp>
          <p:nvSpPr>
            <p:cNvPr id="7229" name="AutoShape 33"/>
            <p:cNvSpPr>
              <a:spLocks noChangeArrowheads="1"/>
            </p:cNvSpPr>
            <p:nvPr/>
          </p:nvSpPr>
          <p:spPr bwMode="auto">
            <a:xfrm rot="10800000" flipH="1">
              <a:off x="1791" y="1997"/>
              <a:ext cx="409" cy="499"/>
            </a:xfrm>
            <a:prstGeom prst="foldedCorner">
              <a:avLst>
                <a:gd name="adj" fmla="val 12500"/>
              </a:avLst>
            </a:prstGeom>
            <a:solidFill>
              <a:srgbClr val="99CCFF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30" name="Line 34"/>
            <p:cNvSpPr>
              <a:spLocks noChangeShapeType="1"/>
            </p:cNvSpPr>
            <p:nvPr/>
          </p:nvSpPr>
          <p:spPr bwMode="auto">
            <a:xfrm>
              <a:off x="1855" y="2078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1" name="Line 35"/>
            <p:cNvSpPr>
              <a:spLocks noChangeShapeType="1"/>
            </p:cNvSpPr>
            <p:nvPr/>
          </p:nvSpPr>
          <p:spPr bwMode="auto">
            <a:xfrm>
              <a:off x="1855" y="2160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2" name="Line 36"/>
            <p:cNvSpPr>
              <a:spLocks noChangeShapeType="1"/>
            </p:cNvSpPr>
            <p:nvPr/>
          </p:nvSpPr>
          <p:spPr bwMode="auto">
            <a:xfrm>
              <a:off x="1855" y="2251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3" name="Line 37"/>
            <p:cNvSpPr>
              <a:spLocks noChangeShapeType="1"/>
            </p:cNvSpPr>
            <p:nvPr/>
          </p:nvSpPr>
          <p:spPr bwMode="auto">
            <a:xfrm>
              <a:off x="1855" y="2341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4" name="Line 38"/>
            <p:cNvSpPr>
              <a:spLocks noChangeShapeType="1"/>
            </p:cNvSpPr>
            <p:nvPr/>
          </p:nvSpPr>
          <p:spPr bwMode="auto">
            <a:xfrm>
              <a:off x="1855" y="2432"/>
              <a:ext cx="27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192" name="Group 39"/>
          <p:cNvGrpSpPr>
            <a:grpSpLocks/>
          </p:cNvGrpSpPr>
          <p:nvPr/>
        </p:nvGrpSpPr>
        <p:grpSpPr bwMode="auto">
          <a:xfrm>
            <a:off x="7627938" y="4865688"/>
            <a:ext cx="527050" cy="641350"/>
            <a:chOff x="1791" y="1997"/>
            <a:chExt cx="409" cy="499"/>
          </a:xfrm>
        </p:grpSpPr>
        <p:sp>
          <p:nvSpPr>
            <p:cNvPr id="7223" name="AutoShape 40"/>
            <p:cNvSpPr>
              <a:spLocks noChangeArrowheads="1"/>
            </p:cNvSpPr>
            <p:nvPr/>
          </p:nvSpPr>
          <p:spPr bwMode="auto">
            <a:xfrm rot="10800000" flipH="1">
              <a:off x="1791" y="1997"/>
              <a:ext cx="409" cy="499"/>
            </a:xfrm>
            <a:prstGeom prst="foldedCorner">
              <a:avLst>
                <a:gd name="adj" fmla="val 12500"/>
              </a:avLst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24" name="Line 41"/>
            <p:cNvSpPr>
              <a:spLocks noChangeShapeType="1"/>
            </p:cNvSpPr>
            <p:nvPr/>
          </p:nvSpPr>
          <p:spPr bwMode="auto">
            <a:xfrm>
              <a:off x="1855" y="2078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5" name="Line 42"/>
            <p:cNvSpPr>
              <a:spLocks noChangeShapeType="1"/>
            </p:cNvSpPr>
            <p:nvPr/>
          </p:nvSpPr>
          <p:spPr bwMode="auto">
            <a:xfrm>
              <a:off x="1855" y="2160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6" name="Line 43"/>
            <p:cNvSpPr>
              <a:spLocks noChangeShapeType="1"/>
            </p:cNvSpPr>
            <p:nvPr/>
          </p:nvSpPr>
          <p:spPr bwMode="auto">
            <a:xfrm>
              <a:off x="1855" y="2251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7" name="Line 44"/>
            <p:cNvSpPr>
              <a:spLocks noChangeShapeType="1"/>
            </p:cNvSpPr>
            <p:nvPr/>
          </p:nvSpPr>
          <p:spPr bwMode="auto">
            <a:xfrm>
              <a:off x="1855" y="2341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8" name="Line 45"/>
            <p:cNvSpPr>
              <a:spLocks noChangeShapeType="1"/>
            </p:cNvSpPr>
            <p:nvPr/>
          </p:nvSpPr>
          <p:spPr bwMode="auto">
            <a:xfrm>
              <a:off x="1855" y="2432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1776" name="Rectangle 48"/>
          <p:cNvSpPr>
            <a:spLocks noChangeArrowheads="1"/>
          </p:cNvSpPr>
          <p:nvPr/>
        </p:nvSpPr>
        <p:spPr bwMode="auto">
          <a:xfrm>
            <a:off x="3278188" y="5168900"/>
            <a:ext cx="876300" cy="350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Ciphertext</a:t>
            </a:r>
          </a:p>
        </p:txBody>
      </p:sp>
      <p:sp>
        <p:nvSpPr>
          <p:cNvPr id="201777" name="Rectangle 49"/>
          <p:cNvSpPr>
            <a:spLocks noChangeArrowheads="1"/>
          </p:cNvSpPr>
          <p:nvPr/>
        </p:nvSpPr>
        <p:spPr bwMode="auto">
          <a:xfrm>
            <a:off x="6681788" y="5168900"/>
            <a:ext cx="876300" cy="350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Ciphertext</a:t>
            </a:r>
          </a:p>
        </p:txBody>
      </p:sp>
      <p:sp>
        <p:nvSpPr>
          <p:cNvPr id="7195" name="Line 50"/>
          <p:cNvSpPr>
            <a:spLocks noChangeShapeType="1"/>
          </p:cNvSpPr>
          <p:nvPr/>
        </p:nvSpPr>
        <p:spPr bwMode="auto">
          <a:xfrm flipH="1">
            <a:off x="3441700" y="4408488"/>
            <a:ext cx="2921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6" name="Line 51"/>
          <p:cNvSpPr>
            <a:spLocks noChangeShapeType="1"/>
          </p:cNvSpPr>
          <p:nvPr/>
        </p:nvSpPr>
        <p:spPr bwMode="auto">
          <a:xfrm flipH="1">
            <a:off x="7137400" y="4408488"/>
            <a:ext cx="2921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197" name="Group 52"/>
          <p:cNvGrpSpPr>
            <a:grpSpLocks/>
          </p:cNvGrpSpPr>
          <p:nvPr/>
        </p:nvGrpSpPr>
        <p:grpSpPr bwMode="auto">
          <a:xfrm>
            <a:off x="7429500" y="4175125"/>
            <a:ext cx="947738" cy="433388"/>
            <a:chOff x="4422" y="2704"/>
            <a:chExt cx="735" cy="337"/>
          </a:xfrm>
        </p:grpSpPr>
        <p:sp>
          <p:nvSpPr>
            <p:cNvPr id="7221" name="Rectangle 53"/>
            <p:cNvSpPr>
              <a:spLocks noChangeArrowheads="1"/>
            </p:cNvSpPr>
            <p:nvPr/>
          </p:nvSpPr>
          <p:spPr bwMode="auto">
            <a:xfrm>
              <a:off x="4432" y="2723"/>
              <a:ext cx="725" cy="318"/>
            </a:xfrm>
            <a:prstGeom prst="rect">
              <a:avLst/>
            </a:prstGeom>
            <a:solidFill>
              <a:srgbClr val="1C1C1C"/>
            </a:solidFill>
            <a:ln w="9525" algn="ctr">
              <a:solidFill>
                <a:srgbClr val="1C1C1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zh-CN" sz="12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222" name="Rectangle 54"/>
            <p:cNvSpPr>
              <a:spLocks noChangeArrowheads="1"/>
            </p:cNvSpPr>
            <p:nvPr/>
          </p:nvSpPr>
          <p:spPr bwMode="auto">
            <a:xfrm>
              <a:off x="4422" y="2704"/>
              <a:ext cx="725" cy="318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008000"/>
                  </a:solidFill>
                  <a:ea typeface="宋体" panose="02010600030101010101" pitchFamily="2" charset="-122"/>
                </a:rPr>
                <a:t>Decryption</a:t>
              </a:r>
              <a:r>
                <a:rPr lang="en-US" altLang="zh-CN" sz="1200">
                  <a:solidFill>
                    <a:schemeClr val="tx2"/>
                  </a:solidFill>
                  <a:ea typeface="宋体" panose="02010600030101010101" pitchFamily="2" charset="-122"/>
                </a:rPr>
                <a:t/>
              </a:r>
              <a:br>
                <a:rPr lang="en-US" altLang="zh-CN" sz="1200">
                  <a:solidFill>
                    <a:schemeClr val="tx2"/>
                  </a:solidFill>
                  <a:ea typeface="宋体" panose="02010600030101010101" pitchFamily="2" charset="-122"/>
                </a:rPr>
              </a:br>
              <a:r>
                <a:rPr lang="en-US" altLang="zh-CN" sz="1200">
                  <a:solidFill>
                    <a:schemeClr val="tx2"/>
                  </a:solidFill>
                  <a:ea typeface="宋体" panose="02010600030101010101" pitchFamily="2" charset="-122"/>
                </a:rPr>
                <a:t>Algorithm</a:t>
              </a:r>
            </a:p>
          </p:txBody>
        </p:sp>
      </p:grpSp>
      <p:grpSp>
        <p:nvGrpSpPr>
          <p:cNvPr id="7198" name="Group 55"/>
          <p:cNvGrpSpPr>
            <a:grpSpLocks/>
          </p:cNvGrpSpPr>
          <p:nvPr/>
        </p:nvGrpSpPr>
        <p:grpSpPr bwMode="auto">
          <a:xfrm>
            <a:off x="2519363" y="4175125"/>
            <a:ext cx="946150" cy="433388"/>
            <a:chOff x="4422" y="2704"/>
            <a:chExt cx="735" cy="337"/>
          </a:xfrm>
        </p:grpSpPr>
        <p:sp>
          <p:nvSpPr>
            <p:cNvPr id="7219" name="Rectangle 56"/>
            <p:cNvSpPr>
              <a:spLocks noChangeArrowheads="1"/>
            </p:cNvSpPr>
            <p:nvPr/>
          </p:nvSpPr>
          <p:spPr bwMode="auto">
            <a:xfrm>
              <a:off x="4432" y="2723"/>
              <a:ext cx="725" cy="318"/>
            </a:xfrm>
            <a:prstGeom prst="rect">
              <a:avLst/>
            </a:prstGeom>
            <a:solidFill>
              <a:srgbClr val="1C1C1C"/>
            </a:solidFill>
            <a:ln w="9525" algn="ctr">
              <a:solidFill>
                <a:srgbClr val="1C1C1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zh-CN" sz="12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220" name="Rectangle 57"/>
            <p:cNvSpPr>
              <a:spLocks noChangeArrowheads="1"/>
            </p:cNvSpPr>
            <p:nvPr/>
          </p:nvSpPr>
          <p:spPr bwMode="auto">
            <a:xfrm>
              <a:off x="4422" y="2704"/>
              <a:ext cx="725" cy="318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990099"/>
                  </a:solidFill>
                  <a:ea typeface="宋体" panose="02010600030101010101" pitchFamily="2" charset="-122"/>
                </a:rPr>
                <a:t>Encryption</a:t>
              </a:r>
              <a:r>
                <a:rPr lang="en-US" altLang="zh-CN" sz="1200">
                  <a:solidFill>
                    <a:schemeClr val="tx2"/>
                  </a:solidFill>
                  <a:ea typeface="宋体" panose="02010600030101010101" pitchFamily="2" charset="-122"/>
                </a:rPr>
                <a:t/>
              </a:r>
              <a:br>
                <a:rPr lang="en-US" altLang="zh-CN" sz="1200">
                  <a:solidFill>
                    <a:schemeClr val="tx2"/>
                  </a:solidFill>
                  <a:ea typeface="宋体" panose="02010600030101010101" pitchFamily="2" charset="-122"/>
                </a:rPr>
              </a:br>
              <a:r>
                <a:rPr lang="en-US" altLang="zh-CN" sz="1200">
                  <a:solidFill>
                    <a:schemeClr val="tx2"/>
                  </a:solidFill>
                  <a:ea typeface="宋体" panose="02010600030101010101" pitchFamily="2" charset="-122"/>
                </a:rPr>
                <a:t>Algorithm</a:t>
              </a:r>
            </a:p>
          </p:txBody>
        </p:sp>
      </p:grpSp>
      <p:sp>
        <p:nvSpPr>
          <p:cNvPr id="7199" name="Line 58"/>
          <p:cNvSpPr>
            <a:spLocks noChangeShapeType="1"/>
          </p:cNvSpPr>
          <p:nvPr/>
        </p:nvSpPr>
        <p:spPr bwMode="auto">
          <a:xfrm>
            <a:off x="7897813" y="3906838"/>
            <a:ext cx="0" cy="268287"/>
          </a:xfrm>
          <a:prstGeom prst="line">
            <a:avLst/>
          </a:prstGeom>
          <a:noFill/>
          <a:ln w="28575">
            <a:solidFill>
              <a:srgbClr val="990099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0" name="Line 59"/>
          <p:cNvSpPr>
            <a:spLocks noChangeShapeType="1"/>
          </p:cNvSpPr>
          <p:nvPr/>
        </p:nvSpPr>
        <p:spPr bwMode="auto">
          <a:xfrm>
            <a:off x="7897813" y="4584700"/>
            <a:ext cx="0" cy="268288"/>
          </a:xfrm>
          <a:prstGeom prst="line">
            <a:avLst/>
          </a:prstGeom>
          <a:noFill/>
          <a:ln w="28575">
            <a:solidFill>
              <a:srgbClr val="990099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1" name="AutoShape 60"/>
          <p:cNvSpPr>
            <a:spLocks noChangeArrowheads="1"/>
          </p:cNvSpPr>
          <p:nvPr/>
        </p:nvSpPr>
        <p:spPr bwMode="auto">
          <a:xfrm rot="-5400000">
            <a:off x="5282406" y="4806157"/>
            <a:ext cx="233363" cy="2197100"/>
          </a:xfrm>
          <a:prstGeom prst="can">
            <a:avLst>
              <a:gd name="adj" fmla="val 40057"/>
            </a:avLst>
          </a:prstGeom>
          <a:gradFill rotWithShape="1">
            <a:gsLst>
              <a:gs pos="0">
                <a:srgbClr val="48683F"/>
              </a:gs>
              <a:gs pos="100000">
                <a:srgbClr val="6C9D5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202" name="Line 61"/>
          <p:cNvSpPr>
            <a:spLocks noChangeShapeType="1"/>
          </p:cNvSpPr>
          <p:nvPr/>
        </p:nvSpPr>
        <p:spPr bwMode="auto">
          <a:xfrm>
            <a:off x="2986088" y="5519738"/>
            <a:ext cx="0" cy="407987"/>
          </a:xfrm>
          <a:prstGeom prst="line">
            <a:avLst/>
          </a:prstGeom>
          <a:noFill/>
          <a:ln w="28575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3" name="Line 62"/>
          <p:cNvSpPr>
            <a:spLocks noChangeShapeType="1"/>
          </p:cNvSpPr>
          <p:nvPr/>
        </p:nvSpPr>
        <p:spPr bwMode="auto">
          <a:xfrm>
            <a:off x="2974975" y="5915025"/>
            <a:ext cx="1357313" cy="0"/>
          </a:xfrm>
          <a:prstGeom prst="line">
            <a:avLst/>
          </a:prstGeom>
          <a:noFill/>
          <a:ln w="28575">
            <a:solidFill>
              <a:srgbClr val="990099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4" name="Line 63"/>
          <p:cNvSpPr>
            <a:spLocks noChangeShapeType="1"/>
          </p:cNvSpPr>
          <p:nvPr/>
        </p:nvSpPr>
        <p:spPr bwMode="auto">
          <a:xfrm>
            <a:off x="6492875" y="5915025"/>
            <a:ext cx="1404938" cy="0"/>
          </a:xfrm>
          <a:prstGeom prst="line">
            <a:avLst/>
          </a:prstGeom>
          <a:noFill/>
          <a:ln w="28575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5" name="Line 64"/>
          <p:cNvSpPr>
            <a:spLocks noChangeShapeType="1"/>
          </p:cNvSpPr>
          <p:nvPr/>
        </p:nvSpPr>
        <p:spPr bwMode="auto">
          <a:xfrm>
            <a:off x="7897813" y="5519738"/>
            <a:ext cx="0" cy="407987"/>
          </a:xfrm>
          <a:prstGeom prst="line">
            <a:avLst/>
          </a:prstGeom>
          <a:noFill/>
          <a:ln w="28575">
            <a:solidFill>
              <a:srgbClr val="990099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95" name="Rectangle 67"/>
          <p:cNvSpPr>
            <a:spLocks noChangeArrowheads="1"/>
          </p:cNvSpPr>
          <p:nvPr/>
        </p:nvSpPr>
        <p:spPr bwMode="auto">
          <a:xfrm>
            <a:off x="4624388" y="5514975"/>
            <a:ext cx="1576387" cy="292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Insecure Channel</a:t>
            </a:r>
          </a:p>
        </p:txBody>
      </p:sp>
      <p:pic>
        <p:nvPicPr>
          <p:cNvPr id="7207" name="Picture 70" descr="j043164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2887663"/>
            <a:ext cx="5842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8" name="Picture 71" descr="j043164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2890838"/>
            <a:ext cx="584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1800" name="Rectangle 72"/>
          <p:cNvSpPr>
            <a:spLocks noChangeArrowheads="1"/>
          </p:cNvSpPr>
          <p:nvPr/>
        </p:nvSpPr>
        <p:spPr bwMode="auto">
          <a:xfrm>
            <a:off x="4564063" y="3043238"/>
            <a:ext cx="468312" cy="3508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Alice</a:t>
            </a:r>
          </a:p>
        </p:txBody>
      </p:sp>
      <p:sp>
        <p:nvSpPr>
          <p:cNvPr id="201801" name="Rectangle 73"/>
          <p:cNvSpPr>
            <a:spLocks noChangeArrowheads="1"/>
          </p:cNvSpPr>
          <p:nvPr/>
        </p:nvSpPr>
        <p:spPr bwMode="auto">
          <a:xfrm>
            <a:off x="5849938" y="3043238"/>
            <a:ext cx="409575" cy="3508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Bob</a:t>
            </a:r>
          </a:p>
        </p:txBody>
      </p:sp>
      <p:sp>
        <p:nvSpPr>
          <p:cNvPr id="201802" name="Text Box 74"/>
          <p:cNvSpPr txBox="1">
            <a:spLocks noChangeArrowheads="1"/>
          </p:cNvSpPr>
          <p:nvPr/>
        </p:nvSpPr>
        <p:spPr bwMode="auto">
          <a:xfrm>
            <a:off x="3203575" y="2414588"/>
            <a:ext cx="4481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altLang="zh-CN" sz="1600" b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General idea of Asymmetric-key cipher (1)</a:t>
            </a:r>
            <a:endParaRPr lang="zh-CN" altLang="en-US" sz="1600" b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charset="-122"/>
            </a:endParaRPr>
          </a:p>
        </p:txBody>
      </p:sp>
      <p:grpSp>
        <p:nvGrpSpPr>
          <p:cNvPr id="8" name="Group 75"/>
          <p:cNvGrpSpPr>
            <a:grpSpLocks/>
          </p:cNvGrpSpPr>
          <p:nvPr/>
        </p:nvGrpSpPr>
        <p:grpSpPr bwMode="auto">
          <a:xfrm>
            <a:off x="4400550" y="3656013"/>
            <a:ext cx="793750" cy="846137"/>
            <a:chOff x="1608" y="2251"/>
            <a:chExt cx="680" cy="725"/>
          </a:xfrm>
        </p:grpSpPr>
        <p:pic>
          <p:nvPicPr>
            <p:cNvPr id="7217" name="Picture 76" descr="key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" y="2251"/>
              <a:ext cx="23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1805" name="Rectangle 77"/>
            <p:cNvSpPr>
              <a:spLocks noChangeArrowheads="1"/>
            </p:cNvSpPr>
            <p:nvPr/>
          </p:nvSpPr>
          <p:spPr bwMode="auto">
            <a:xfrm>
              <a:off x="1608" y="2704"/>
              <a:ext cx="680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altLang="zh-CN" sz="1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Alice’s</a:t>
              </a:r>
              <a:br>
                <a:rPr lang="en-US" altLang="zh-CN" sz="1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</a:br>
              <a:r>
                <a:rPr lang="en-US" altLang="zh-CN" sz="10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Private</a:t>
              </a:r>
              <a:r>
                <a:rPr lang="en-US" altLang="zh-CN" sz="1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-Key</a:t>
              </a:r>
            </a:p>
          </p:txBody>
        </p:sp>
      </p:grpSp>
      <p:grpSp>
        <p:nvGrpSpPr>
          <p:cNvPr id="9" name="Group 78"/>
          <p:cNvGrpSpPr>
            <a:grpSpLocks/>
          </p:cNvGrpSpPr>
          <p:nvPr/>
        </p:nvGrpSpPr>
        <p:grpSpPr bwMode="auto">
          <a:xfrm>
            <a:off x="5219700" y="3644900"/>
            <a:ext cx="793750" cy="846138"/>
            <a:chOff x="4106" y="2251"/>
            <a:chExt cx="680" cy="725"/>
          </a:xfrm>
        </p:grpSpPr>
        <p:sp>
          <p:nvSpPr>
            <p:cNvPr id="201807" name="Rectangle 79"/>
            <p:cNvSpPr>
              <a:spLocks noChangeArrowheads="1"/>
            </p:cNvSpPr>
            <p:nvPr/>
          </p:nvSpPr>
          <p:spPr bwMode="auto">
            <a:xfrm>
              <a:off x="4106" y="2704"/>
              <a:ext cx="680" cy="2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altLang="zh-CN" sz="1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Alice’s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altLang="zh-CN" sz="1000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Public</a:t>
              </a:r>
              <a:r>
                <a:rPr lang="en-US" altLang="zh-CN" sz="1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宋体" charset="-122"/>
                </a:rPr>
                <a:t> Key</a:t>
              </a:r>
            </a:p>
          </p:txBody>
        </p:sp>
        <p:pic>
          <p:nvPicPr>
            <p:cNvPr id="7216" name="Picture 80" descr="key1"/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286" y="2251"/>
              <a:ext cx="23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1809" name="Line 81"/>
          <p:cNvSpPr>
            <a:spLocks noChangeShapeType="1"/>
          </p:cNvSpPr>
          <p:nvPr/>
        </p:nvSpPr>
        <p:spPr bwMode="auto">
          <a:xfrm flipV="1">
            <a:off x="5724525" y="3286125"/>
            <a:ext cx="503238" cy="503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advTm="6900"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07407E-6 L -0.10347 0.06273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74" y="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44444E-6 L 0.16145 0.06435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809" grpId="0" animBg="1"/>
      <p:bldP spid="201809" grpId="1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3_Angles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3_Angles">
      <a:majorFont>
        <a:latin typeface="微软雅黑"/>
        <a:ea typeface="微软雅黑"/>
        <a:cs typeface=""/>
      </a:majorFont>
      <a:minorFont>
        <a:latin typeface=""/>
        <a:ea typeface="微软雅黑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13864</TotalTime>
  <Words>1806</Words>
  <Application>Microsoft Office PowerPoint</Application>
  <PresentationFormat>全屏显示(4:3)</PresentationFormat>
  <Paragraphs>624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Franklin Gothic Book</vt:lpstr>
      <vt:lpstr>ＭＳ Ｐゴシック</vt:lpstr>
      <vt:lpstr>ＭＳ Ｐゴシック</vt:lpstr>
      <vt:lpstr>黑体</vt:lpstr>
      <vt:lpstr>宋体</vt:lpstr>
      <vt:lpstr>微软雅黑</vt:lpstr>
      <vt:lpstr>Arial</vt:lpstr>
      <vt:lpstr>Courier New</vt:lpstr>
      <vt:lpstr>Lucida Calligraphy</vt:lpstr>
      <vt:lpstr>Times New Roman</vt:lpstr>
      <vt:lpstr>Verdana</vt:lpstr>
      <vt:lpstr>Wingdings</vt:lpstr>
      <vt:lpstr>3_Angles</vt:lpstr>
      <vt:lpstr>Visio</vt:lpstr>
      <vt:lpstr>Lecture 2: Overview of Cryptography （I）</vt:lpstr>
      <vt:lpstr>Quickly Review</vt:lpstr>
      <vt:lpstr>Outline</vt:lpstr>
      <vt:lpstr>Lecture 2: Overview of Cryptography</vt:lpstr>
      <vt:lpstr>Lecture 2: Overview of Cryptography</vt:lpstr>
      <vt:lpstr>Lecture 2: Overview of Cryptography</vt:lpstr>
      <vt:lpstr>Lecture 2: Overview of Cryptography</vt:lpstr>
      <vt:lpstr>Lecture 2: Overview of Cryptography</vt:lpstr>
      <vt:lpstr>Lecture 2: Overview of Cryptography</vt:lpstr>
      <vt:lpstr>Lecture 2: Overview of Cryptography</vt:lpstr>
      <vt:lpstr>Lecture 2: Overview of Cryptography</vt:lpstr>
      <vt:lpstr>Lecture 2: Overview of Cryptography</vt:lpstr>
      <vt:lpstr>Lecture 2: Overview of Cryptography</vt:lpstr>
      <vt:lpstr>Lecture 2: Overview of Cryptography</vt:lpstr>
      <vt:lpstr>Lecture 2: Overview of Cryptography</vt:lpstr>
      <vt:lpstr>Lecture 2: Overview of Cryptography</vt:lpstr>
      <vt:lpstr>Lecture 2: Overview of Cryptography</vt:lpstr>
      <vt:lpstr>Lecture 2: Overview of Cryptography</vt:lpstr>
      <vt:lpstr>Lecture 2: Overview of Cryptography</vt:lpstr>
      <vt:lpstr>Lecture 2: Overview of Cryptography</vt:lpstr>
      <vt:lpstr>Lecture 2: Overview of Cryptography</vt:lpstr>
      <vt:lpstr>Lecture 2: Overview of Cryptography</vt:lpstr>
      <vt:lpstr>Lecture 2: Overview of Cryptography</vt:lpstr>
      <vt:lpstr>Lecture 2: Overview of Cryptography</vt:lpstr>
      <vt:lpstr>Lecture 2: Overview of Cryptography</vt:lpstr>
      <vt:lpstr>Lecture 2: Overview of Cryptography</vt:lpstr>
      <vt:lpstr>Lecture 2: Overview of Cryptography</vt:lpstr>
      <vt:lpstr>Lecture 2: Overview of Cryptography</vt:lpstr>
      <vt:lpstr>PowerPoint 演示文稿</vt:lpstr>
    </vt:vector>
  </TitlesOfParts>
  <Company>Cistec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Information Security</dc:title>
  <dc:creator>胡海波</dc:creator>
  <cp:lastModifiedBy>oram@CPS</cp:lastModifiedBy>
  <cp:revision>188</cp:revision>
  <dcterms:created xsi:type="dcterms:W3CDTF">2010-06-25T08:08:55Z</dcterms:created>
  <dcterms:modified xsi:type="dcterms:W3CDTF">2018-09-04T11:58:47Z</dcterms:modified>
</cp:coreProperties>
</file>