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27"/>
  </p:notesMasterIdLst>
  <p:handoutMasterIdLst>
    <p:handoutMasterId r:id="rId28"/>
  </p:handoutMasterIdLst>
  <p:sldIdLst>
    <p:sldId id="323" r:id="rId2"/>
    <p:sldId id="385" r:id="rId3"/>
    <p:sldId id="346" r:id="rId4"/>
    <p:sldId id="383" r:id="rId5"/>
    <p:sldId id="363" r:id="rId6"/>
    <p:sldId id="364" r:id="rId7"/>
    <p:sldId id="367" r:id="rId8"/>
    <p:sldId id="384" r:id="rId9"/>
    <p:sldId id="368" r:id="rId10"/>
    <p:sldId id="369" r:id="rId11"/>
    <p:sldId id="370" r:id="rId12"/>
    <p:sldId id="373" r:id="rId13"/>
    <p:sldId id="374" r:id="rId14"/>
    <p:sldId id="365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66" r:id="rId23"/>
    <p:sldId id="382" r:id="rId24"/>
    <p:sldId id="343" r:id="rId25"/>
    <p:sldId id="326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6666FF"/>
    <a:srgbClr val="BC5EBE"/>
    <a:srgbClr val="6C9D5F"/>
    <a:srgbClr val="6600CC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80028" autoAdjust="0"/>
  </p:normalViewPr>
  <p:slideViewPr>
    <p:cSldViewPr>
      <p:cViewPr varScale="1">
        <p:scale>
          <a:sx n="104" d="100"/>
          <a:sy n="104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1B87A6D-45BD-4E1C-84DC-14AEFEFEDFAB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A5AF7AA1-0089-4F65-B9EF-2A4D1E77B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38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8CF07AC9-EEE3-46F4-ADAF-925262533F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574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258A728F-E50D-4228-A2F1-830905A861E9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3447262229"/>
      </p:ext>
    </p:extLst>
  </p:cSld>
  <p:clrMapOvr>
    <a:masterClrMapping/>
  </p:clrMapOvr>
  <p:transition spd="slow">
    <p:wipe/>
    <p:sndAc>
      <p:stSnd>
        <p:snd r:embed="rId1" name="suction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4BEF4D-D726-47D3-9DF0-91CC38709D7A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AF0B-8556-4BDB-BE4D-9FADD8027603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80660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21B8084B-4D6A-49F0-85CA-08D444A89C82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FCC42197-95A0-44E3-8363-720D57D15957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png"/><Relationship Id="rId5" Type="http://schemas.openxmlformats.org/officeDocument/2006/relationships/image" Target="../media/image11.emf"/><Relationship Id="rId10" Type="http://schemas.openxmlformats.org/officeDocument/2006/relationships/image" Target="../media/image24.jpe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J:\&#20449;&#24687;&#23433;&#20840;&#23548;&#35770;2017\video\Steganography.wmv" TargetMode="External"/><Relationship Id="rId1" Type="http://schemas.microsoft.com/office/2007/relationships/media" Target="file:///J:\&#20449;&#24687;&#23433;&#20840;&#23548;&#35770;2017\video\Steganography.wmv" TargetMode="External"/><Relationship Id="rId5" Type="http://schemas.openxmlformats.org/officeDocument/2006/relationships/image" Target="../media/image36.png"/><Relationship Id="rId4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png"/><Relationship Id="rId5" Type="http://schemas.openxmlformats.org/officeDocument/2006/relationships/image" Target="../media/image11.e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audio" Target="../media/audio2.wav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3: Overview of Cryptography </a:t>
            </a:r>
            <a:r>
              <a:rPr lang="zh-CN" altLang="en-US" sz="4800" b="1" dirty="0">
                <a:solidFill>
                  <a:srgbClr val="660033"/>
                </a:solidFill>
              </a:rPr>
              <a:t>（</a:t>
            </a:r>
            <a:r>
              <a:rPr lang="en-US" altLang="zh-CN" sz="4800" b="1" dirty="0">
                <a:solidFill>
                  <a:srgbClr val="660033"/>
                </a:solidFill>
                <a:latin typeface="Times New Roman" pitchFamily="18" charset="0"/>
              </a:rPr>
              <a:t>II</a:t>
            </a:r>
            <a:r>
              <a:rPr lang="zh-CN" altLang="en-US" sz="4800" b="1" dirty="0">
                <a:solidFill>
                  <a:srgbClr val="660033"/>
                </a:solidFill>
              </a:rPr>
              <a:t>）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01376C6-CEA8-4DB4-910A-8F30798AF44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109688B-FA36-47FB-813A-FCBB3FA7F381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6" name="Rectangle 2"/>
          <p:cNvSpPr>
            <a:spLocks noGrp="1" noChangeArrowheads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8357" name="Rectangle 5"/>
          <p:cNvSpPr>
            <a:spLocks noGrp="1"/>
          </p:cNvSpPr>
          <p:nvPr>
            <p:ph type="body" sz="half" idx="4294967295"/>
          </p:nvPr>
        </p:nvSpPr>
        <p:spPr>
          <a:xfrm>
            <a:off x="250825" y="1628775"/>
            <a:ext cx="4176713" cy="47529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Substitution 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Cipher</a:t>
            </a:r>
          </a:p>
          <a:p>
            <a:pPr lvl="2" eaLnBrk="1" hangingPunct="1">
              <a:spcBef>
                <a:spcPts val="800"/>
              </a:spcBef>
              <a:buClrTx/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substitution cipher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replaces one symbol with another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Substitution ciphers can be categorized as either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monoalphabetic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ciphers or polyalphabetic ciphers.</a:t>
            </a:r>
          </a:p>
          <a:p>
            <a:pPr lvl="2" eaLnBrk="1" hangingPunct="1">
              <a:spcBef>
                <a:spcPts val="800"/>
              </a:spcBef>
              <a:buClrTx/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8361" name="Rectangle 9"/>
          <p:cNvSpPr>
            <a:spLocks noGrp="1"/>
          </p:cNvSpPr>
          <p:nvPr>
            <p:ph type="body" sz="half" idx="4294967295"/>
          </p:nvPr>
        </p:nvSpPr>
        <p:spPr>
          <a:xfrm>
            <a:off x="4683125" y="1628775"/>
            <a:ext cx="3992563" cy="47529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Transposition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Cipher</a:t>
            </a:r>
          </a:p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transposition cipher does not substitute one symbol for another, instead it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changes the location of the symbols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8362" name="Picture 10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457700"/>
            <a:ext cx="9366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581525"/>
            <a:ext cx="2530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4" name="Picture 12" descr="caes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625"/>
            <a:ext cx="8016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5" name="Picture 13" descr="Caesar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81525"/>
            <a:ext cx="2016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042988" y="2070100"/>
            <a:ext cx="6624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768232C-DC29-46F9-90B3-F05352F3818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603597-949E-465F-B006-62C2A9B5043F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938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1.5 Block cipher and Steram Cipher</a:t>
            </a:r>
          </a:p>
          <a:p>
            <a:pPr lvl="2" eaLnBrk="1" hangingPunct="1">
              <a:defRPr/>
            </a:pPr>
            <a:endParaRPr lang="en-US" altLang="zh-CN" sz="18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155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0E6EE96-A684-4012-A9CB-D6CA86CA2A11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FAD52DA-EF2B-4DBC-8EFE-456B2419086B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3552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1.5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cipher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St</a:t>
            </a: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eam Cipher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5529" name="AutoShape 9"/>
          <p:cNvSpPr>
            <a:spLocks noChangeArrowheads="1"/>
          </p:cNvSpPr>
          <p:nvPr/>
        </p:nvSpPr>
        <p:spPr bwMode="auto">
          <a:xfrm>
            <a:off x="250825" y="2205038"/>
            <a:ext cx="8424863" cy="3927475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endParaRPr lang="zh-CN" altLang="en-US" sz="16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181" name="AutoShape 10"/>
          <p:cNvSpPr>
            <a:spLocks noChangeArrowheads="1"/>
          </p:cNvSpPr>
          <p:nvPr/>
        </p:nvSpPr>
        <p:spPr bwMode="auto">
          <a:xfrm rot="5400000">
            <a:off x="1673225" y="1935163"/>
            <a:ext cx="215900" cy="323850"/>
          </a:xfrm>
          <a:prstGeom prst="leftArrow">
            <a:avLst>
              <a:gd name="adj1" fmla="val 44250"/>
              <a:gd name="adj2" fmla="val 51324"/>
            </a:avLst>
          </a:prstGeom>
          <a:solidFill>
            <a:srgbClr val="BC5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395288" y="2349500"/>
            <a:ext cx="82089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group of plaintext symbols</a:t>
            </a:r>
            <a:r>
              <a:rPr lang="en-US" altLang="zh-CN" dirty="0">
                <a:ea typeface="宋体" panose="02010600030101010101" pitchFamily="2" charset="-122"/>
              </a:rPr>
              <a:t> of size m (m &gt;1) are encrypted together creating a group of ciphertext of the </a:t>
            </a:r>
            <a:r>
              <a:rPr lang="en-US" altLang="zh-CN" dirty="0">
                <a:solidFill>
                  <a:srgbClr val="990099"/>
                </a:solidFill>
                <a:ea typeface="宋体" panose="02010600030101010101" pitchFamily="2" charset="-122"/>
              </a:rPr>
              <a:t>same size</a:t>
            </a:r>
            <a:r>
              <a:rPr lang="en-US" altLang="zh-CN" dirty="0">
                <a:ea typeface="宋体" panose="02010600030101010101" pitchFamily="2" charset="-122"/>
              </a:rPr>
              <a:t>. A </a:t>
            </a:r>
            <a:r>
              <a:rPr lang="en-US" altLang="zh-CN" dirty="0">
                <a:solidFill>
                  <a:srgbClr val="990099"/>
                </a:solidFill>
                <a:ea typeface="宋体" panose="02010600030101010101" pitchFamily="2" charset="-122"/>
              </a:rPr>
              <a:t>single key</a:t>
            </a:r>
            <a:r>
              <a:rPr lang="en-US" altLang="zh-CN" dirty="0">
                <a:ea typeface="宋体" panose="02010600030101010101" pitchFamily="2" charset="-122"/>
              </a:rPr>
              <a:t> is used to encrypt the whole block even if the key is made of multiple values.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422275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  l  a</a:t>
            </a: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1141413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  n  t</a:t>
            </a:r>
          </a:p>
        </p:txBody>
      </p:sp>
      <p:sp>
        <p:nvSpPr>
          <p:cNvPr id="235534" name="Rectangle 14"/>
          <p:cNvSpPr>
            <a:spLocks noChangeArrowheads="1"/>
          </p:cNvSpPr>
          <p:nvPr/>
        </p:nvSpPr>
        <p:spPr bwMode="auto">
          <a:xfrm>
            <a:off x="1860550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  x  t</a:t>
            </a:r>
          </a:p>
        </p:txBody>
      </p:sp>
      <p:sp>
        <p:nvSpPr>
          <p:cNvPr id="235535" name="Rectangle 15"/>
          <p:cNvSpPr>
            <a:spLocks noChangeArrowheads="1"/>
          </p:cNvSpPr>
          <p:nvPr/>
        </p:nvSpPr>
        <p:spPr bwMode="auto">
          <a:xfrm>
            <a:off x="407988" y="4294188"/>
            <a:ext cx="717550" cy="360362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36" name="Rectangle 16"/>
          <p:cNvSpPr>
            <a:spLocks noChangeArrowheads="1"/>
          </p:cNvSpPr>
          <p:nvPr/>
        </p:nvSpPr>
        <p:spPr bwMode="auto">
          <a:xfrm>
            <a:off x="1155700" y="4294188"/>
            <a:ext cx="717550" cy="360362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1909763" y="4294188"/>
            <a:ext cx="717550" cy="360362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361950" y="4222750"/>
            <a:ext cx="2320925" cy="503238"/>
          </a:xfrm>
          <a:prstGeom prst="rect">
            <a:avLst/>
          </a:prstGeom>
          <a:noFill/>
          <a:ln w="57150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>
            <a:off x="781050" y="4725988"/>
            <a:ext cx="1588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330575" y="4927600"/>
            <a:ext cx="2058988" cy="561975"/>
            <a:chOff x="2218" y="3330"/>
            <a:chExt cx="1297" cy="354"/>
          </a:xfrm>
        </p:grpSpPr>
        <p:sp>
          <p:nvSpPr>
            <p:cNvPr id="7219" name="Rectangle 21"/>
            <p:cNvSpPr>
              <a:spLocks noChangeArrowheads="1"/>
            </p:cNvSpPr>
            <p:nvPr/>
          </p:nvSpPr>
          <p:spPr bwMode="auto">
            <a:xfrm>
              <a:off x="2245" y="3366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42" name="Rectangle 22"/>
            <p:cNvSpPr>
              <a:spLocks noChangeArrowheads="1"/>
            </p:cNvSpPr>
            <p:nvPr/>
          </p:nvSpPr>
          <p:spPr bwMode="auto">
            <a:xfrm>
              <a:off x="2218" y="3330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Arial" charset="0"/>
                  <a:ea typeface="宋体" pitchFamily="2" charset="-122"/>
                </a:rPr>
                <a:t>{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T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X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T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} = 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K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{e,x,t}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30575" y="4930775"/>
            <a:ext cx="2058988" cy="561975"/>
            <a:chOff x="2218" y="2931"/>
            <a:chExt cx="1297" cy="354"/>
          </a:xfrm>
        </p:grpSpPr>
        <p:sp>
          <p:nvSpPr>
            <p:cNvPr id="7217" name="Rectangle 24"/>
            <p:cNvSpPr>
              <a:spLocks noChangeArrowheads="1"/>
            </p:cNvSpPr>
            <p:nvPr/>
          </p:nvSpPr>
          <p:spPr bwMode="auto">
            <a:xfrm>
              <a:off x="2245" y="2967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545" name="Rectangle 25"/>
            <p:cNvSpPr>
              <a:spLocks noChangeArrowheads="1"/>
            </p:cNvSpPr>
            <p:nvPr/>
          </p:nvSpPr>
          <p:spPr bwMode="auto">
            <a:xfrm>
              <a:off x="2218" y="2931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Arial" charset="0"/>
                  <a:ea typeface="宋体" pitchFamily="2" charset="-122"/>
                </a:rPr>
                <a:t>{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H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E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R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} = 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K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{i,n,t}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330575" y="4930775"/>
            <a:ext cx="2058988" cy="561975"/>
            <a:chOff x="2218" y="2523"/>
            <a:chExt cx="1297" cy="354"/>
          </a:xfrm>
        </p:grpSpPr>
        <p:sp>
          <p:nvSpPr>
            <p:cNvPr id="7215" name="Rectangle 27"/>
            <p:cNvSpPr>
              <a:spLocks noChangeArrowheads="1"/>
            </p:cNvSpPr>
            <p:nvPr/>
          </p:nvSpPr>
          <p:spPr bwMode="auto">
            <a:xfrm>
              <a:off x="2245" y="2559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6" name="Rectangle 28"/>
            <p:cNvSpPr>
              <a:spLocks noChangeArrowheads="1"/>
            </p:cNvSpPr>
            <p:nvPr/>
          </p:nvSpPr>
          <p:spPr bwMode="auto">
            <a:xfrm>
              <a:off x="2218" y="2523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{</a:t>
              </a: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>
                  <a:ea typeface="宋体" panose="02010600030101010101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>
                  <a:ea typeface="宋体" panose="02010600030101010101" pitchFamily="2" charset="-122"/>
                </a:rPr>
                <a:t>,</a:t>
              </a: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>
                  <a:ea typeface="宋体" panose="02010600030101010101" pitchFamily="2" charset="-122"/>
                </a:rPr>
                <a:t>} = E</a:t>
              </a:r>
              <a:r>
                <a:rPr lang="en-US" altLang="zh-CN" baseline="-25000">
                  <a:ea typeface="宋体" panose="02010600030101010101" pitchFamily="2" charset="-122"/>
                </a:rPr>
                <a:t>K</a:t>
              </a:r>
              <a:r>
                <a:rPr lang="en-US" altLang="zh-CN">
                  <a:ea typeface="宋体" panose="02010600030101010101" pitchFamily="2" charset="-122"/>
                </a:rPr>
                <a:t>{p,l,a}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35549" name="Line 29"/>
          <p:cNvSpPr>
            <a:spLocks noChangeShapeType="1"/>
          </p:cNvSpPr>
          <p:nvPr/>
        </p:nvSpPr>
        <p:spPr bwMode="auto">
          <a:xfrm>
            <a:off x="1501775" y="4725988"/>
            <a:ext cx="1588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2220913" y="4725988"/>
            <a:ext cx="1587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6327775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 I P</a:t>
            </a:r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7046913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 E R</a:t>
            </a: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7766050" y="4294188"/>
            <a:ext cx="71755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 X T</a:t>
            </a:r>
          </a:p>
        </p:txBody>
      </p:sp>
      <p:sp>
        <p:nvSpPr>
          <p:cNvPr id="235554" name="Rectangle 34"/>
          <p:cNvSpPr>
            <a:spLocks noChangeArrowheads="1"/>
          </p:cNvSpPr>
          <p:nvPr/>
        </p:nvSpPr>
        <p:spPr bwMode="auto">
          <a:xfrm>
            <a:off x="6307138" y="4294188"/>
            <a:ext cx="717550" cy="360362"/>
          </a:xfrm>
          <a:prstGeom prst="rect">
            <a:avLst/>
          </a:prstGeom>
          <a:noFill/>
          <a:ln w="1905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7061200" y="4294188"/>
            <a:ext cx="717550" cy="360362"/>
          </a:xfrm>
          <a:prstGeom prst="rect">
            <a:avLst/>
          </a:prstGeom>
          <a:noFill/>
          <a:ln w="1905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7813675" y="4294188"/>
            <a:ext cx="717550" cy="360362"/>
          </a:xfrm>
          <a:prstGeom prst="rect">
            <a:avLst/>
          </a:prstGeom>
          <a:noFill/>
          <a:ln w="1905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7" name="Rectangle 37"/>
          <p:cNvSpPr>
            <a:spLocks noChangeArrowheads="1"/>
          </p:cNvSpPr>
          <p:nvPr/>
        </p:nvSpPr>
        <p:spPr bwMode="auto">
          <a:xfrm>
            <a:off x="6257925" y="4222750"/>
            <a:ext cx="2320925" cy="503238"/>
          </a:xfrm>
          <a:prstGeom prst="rect">
            <a:avLst/>
          </a:prstGeom>
          <a:noFill/>
          <a:ln w="57150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8" name="Line 38"/>
          <p:cNvSpPr>
            <a:spLocks noChangeShapeType="1"/>
          </p:cNvSpPr>
          <p:nvPr/>
        </p:nvSpPr>
        <p:spPr bwMode="auto">
          <a:xfrm>
            <a:off x="6686550" y="4725988"/>
            <a:ext cx="1588" cy="50482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9" name="Line 39"/>
          <p:cNvSpPr>
            <a:spLocks noChangeShapeType="1"/>
          </p:cNvSpPr>
          <p:nvPr/>
        </p:nvSpPr>
        <p:spPr bwMode="auto">
          <a:xfrm>
            <a:off x="7407275" y="4725988"/>
            <a:ext cx="1588" cy="50482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>
            <a:off x="8126413" y="4725988"/>
            <a:ext cx="1587" cy="50482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1" name="Line 41"/>
          <p:cNvSpPr>
            <a:spLocks noChangeShapeType="1"/>
          </p:cNvSpPr>
          <p:nvPr/>
        </p:nvSpPr>
        <p:spPr bwMode="auto">
          <a:xfrm>
            <a:off x="781050" y="5230813"/>
            <a:ext cx="2555875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2" name="Line 42"/>
          <p:cNvSpPr>
            <a:spLocks noChangeShapeType="1"/>
          </p:cNvSpPr>
          <p:nvPr/>
        </p:nvSpPr>
        <p:spPr bwMode="auto">
          <a:xfrm>
            <a:off x="5389563" y="5230813"/>
            <a:ext cx="1296987" cy="15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3" name="Line 43"/>
          <p:cNvSpPr>
            <a:spLocks noChangeShapeType="1"/>
          </p:cNvSpPr>
          <p:nvPr/>
        </p:nvSpPr>
        <p:spPr bwMode="auto">
          <a:xfrm>
            <a:off x="1501775" y="5230813"/>
            <a:ext cx="1835150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4" name="Line 44"/>
          <p:cNvSpPr>
            <a:spLocks noChangeShapeType="1"/>
          </p:cNvSpPr>
          <p:nvPr/>
        </p:nvSpPr>
        <p:spPr bwMode="auto">
          <a:xfrm>
            <a:off x="2220913" y="5230813"/>
            <a:ext cx="1116012" cy="15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5" name="Line 45"/>
          <p:cNvSpPr>
            <a:spLocks noChangeShapeType="1"/>
          </p:cNvSpPr>
          <p:nvPr/>
        </p:nvSpPr>
        <p:spPr bwMode="auto">
          <a:xfrm>
            <a:off x="5389563" y="5230813"/>
            <a:ext cx="2016125" cy="15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6" name="Line 46"/>
          <p:cNvSpPr>
            <a:spLocks noChangeShapeType="1"/>
          </p:cNvSpPr>
          <p:nvPr/>
        </p:nvSpPr>
        <p:spPr bwMode="auto">
          <a:xfrm>
            <a:off x="5389563" y="5230813"/>
            <a:ext cx="2736850" cy="15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3386138" y="5519738"/>
            <a:ext cx="194627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</a:t>
            </a:r>
          </a:p>
        </p:txBody>
      </p:sp>
      <p:sp>
        <p:nvSpPr>
          <p:cNvPr id="235568" name="Rectangle 48"/>
          <p:cNvSpPr>
            <a:spLocks noChangeArrowheads="1"/>
          </p:cNvSpPr>
          <p:nvPr/>
        </p:nvSpPr>
        <p:spPr bwMode="auto">
          <a:xfrm>
            <a:off x="4137025" y="3943350"/>
            <a:ext cx="360363" cy="3587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35569" name="Line 49"/>
          <p:cNvSpPr>
            <a:spLocks noChangeShapeType="1"/>
          </p:cNvSpPr>
          <p:nvPr/>
        </p:nvSpPr>
        <p:spPr bwMode="auto">
          <a:xfrm>
            <a:off x="4310063" y="4308475"/>
            <a:ext cx="1587" cy="6334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23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500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500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500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8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1000"/>
                                        <p:tgtEl>
                                          <p:spTgt spid="2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500"/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500"/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500"/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1000"/>
                                        <p:tgtEl>
                                          <p:spTgt spid="2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3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4" dur="500"/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5" dur="500"/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500"/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1000"/>
                                        <p:tgtEl>
                                          <p:spTgt spid="2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1000"/>
                                        <p:tgtEl>
                                          <p:spTgt spid="2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1" grpId="0"/>
      <p:bldP spid="235532" grpId="0"/>
      <p:bldP spid="235533" grpId="0"/>
      <p:bldP spid="235534" grpId="0"/>
      <p:bldP spid="235535" grpId="0" animBg="1"/>
      <p:bldP spid="235535" grpId="1" animBg="1"/>
      <p:bldP spid="235536" grpId="0" animBg="1"/>
      <p:bldP spid="235536" grpId="1" animBg="1"/>
      <p:bldP spid="235537" grpId="0" animBg="1"/>
      <p:bldP spid="235537" grpId="1" animBg="1"/>
      <p:bldP spid="235538" grpId="0" animBg="1"/>
      <p:bldP spid="235539" grpId="0" animBg="1"/>
      <p:bldP spid="235539" grpId="1" animBg="1"/>
      <p:bldP spid="235549" grpId="0" animBg="1"/>
      <p:bldP spid="235549" grpId="1" animBg="1"/>
      <p:bldP spid="235550" grpId="0" animBg="1"/>
      <p:bldP spid="235551" grpId="0"/>
      <p:bldP spid="235552" grpId="0"/>
      <p:bldP spid="235553" grpId="0"/>
      <p:bldP spid="235554" grpId="0" animBg="1"/>
      <p:bldP spid="235555" grpId="0" animBg="1"/>
      <p:bldP spid="235556" grpId="0" animBg="1"/>
      <p:bldP spid="235557" grpId="0" animBg="1"/>
      <p:bldP spid="235558" grpId="0" animBg="1"/>
      <p:bldP spid="235558" grpId="1" animBg="1"/>
      <p:bldP spid="235559" grpId="0" animBg="1"/>
      <p:bldP spid="235559" grpId="1" animBg="1"/>
      <p:bldP spid="235560" grpId="0" animBg="1"/>
      <p:bldP spid="235561" grpId="0" animBg="1"/>
      <p:bldP spid="235561" grpId="1" animBg="1"/>
      <p:bldP spid="235562" grpId="0" animBg="1"/>
      <p:bldP spid="235562" grpId="1" animBg="1"/>
      <p:bldP spid="235563" grpId="0" animBg="1"/>
      <p:bldP spid="235563" grpId="1" animBg="1"/>
      <p:bldP spid="235564" grpId="0" animBg="1"/>
      <p:bldP spid="235565" grpId="0" animBg="1"/>
      <p:bldP spid="235565" grpId="1" animBg="1"/>
      <p:bldP spid="235566" grpId="0" animBg="1"/>
      <p:bldP spid="235567" grpId="0"/>
      <p:bldP spid="235568" grpId="0" animBg="1"/>
      <p:bldP spid="235568" grpId="1" animBg="1"/>
      <p:bldP spid="235568" grpId="2" animBg="1"/>
      <p:bldP spid="235569" grpId="0" animBg="1"/>
      <p:bldP spid="235569" grpId="1" animBg="1"/>
      <p:bldP spid="235569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14893904-368E-4EC2-AF1A-8550D5A82F68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47F8E19-E2BD-4828-8D5F-A13F349491A4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36549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1.5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cipher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</a:t>
            </a:r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eam Cipher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6553" name="AutoShape 9"/>
          <p:cNvSpPr>
            <a:spLocks noChangeArrowheads="1"/>
          </p:cNvSpPr>
          <p:nvPr/>
        </p:nvSpPr>
        <p:spPr bwMode="auto">
          <a:xfrm>
            <a:off x="250825" y="2205038"/>
            <a:ext cx="8424863" cy="3927475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endParaRPr lang="zh-CN" altLang="en-US" sz="16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205" name="AutoShape 10"/>
          <p:cNvSpPr>
            <a:spLocks noChangeArrowheads="1"/>
          </p:cNvSpPr>
          <p:nvPr/>
        </p:nvSpPr>
        <p:spPr bwMode="auto">
          <a:xfrm rot="5400000">
            <a:off x="3978275" y="1935163"/>
            <a:ext cx="215900" cy="323850"/>
          </a:xfrm>
          <a:prstGeom prst="leftArrow">
            <a:avLst>
              <a:gd name="adj1" fmla="val 44250"/>
              <a:gd name="adj2" fmla="val 51324"/>
            </a:avLst>
          </a:prstGeom>
          <a:solidFill>
            <a:srgbClr val="BC5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595" name="Rectangle 51"/>
          <p:cNvSpPr>
            <a:spLocks noChangeArrowheads="1"/>
          </p:cNvSpPr>
          <p:nvPr/>
        </p:nvSpPr>
        <p:spPr bwMode="auto">
          <a:xfrm>
            <a:off x="323850" y="2349500"/>
            <a:ext cx="8280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ea typeface="宋体" panose="02010600030101010101" pitchFamily="2" charset="-122"/>
              </a:rPr>
              <a:t>In a stream cipher the plaintext 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</a:rPr>
              <a:t>digits are encrypted one at a time</a:t>
            </a:r>
            <a:r>
              <a:rPr lang="en-US" altLang="en-US" dirty="0">
                <a:ea typeface="宋体" panose="02010600030101010101" pitchFamily="2" charset="-122"/>
              </a:rPr>
              <a:t>, and the transformation of successive digits varies during the encryption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6596" name="Rectangle 52"/>
          <p:cNvSpPr>
            <a:spLocks noChangeArrowheads="1"/>
          </p:cNvSpPr>
          <p:nvPr/>
        </p:nvSpPr>
        <p:spPr bwMode="auto">
          <a:xfrm>
            <a:off x="444500" y="4197350"/>
            <a:ext cx="71755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p  l  a</a:t>
            </a:r>
          </a:p>
        </p:txBody>
      </p:sp>
      <p:sp>
        <p:nvSpPr>
          <p:cNvPr id="236597" name="Rectangle 53"/>
          <p:cNvSpPr>
            <a:spLocks noChangeArrowheads="1"/>
          </p:cNvSpPr>
          <p:nvPr/>
        </p:nvSpPr>
        <p:spPr bwMode="auto">
          <a:xfrm>
            <a:off x="1163638" y="4197350"/>
            <a:ext cx="71755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  n  t</a:t>
            </a:r>
          </a:p>
        </p:txBody>
      </p:sp>
      <p:sp>
        <p:nvSpPr>
          <p:cNvPr id="236598" name="Rectangle 54"/>
          <p:cNvSpPr>
            <a:spLocks noChangeArrowheads="1"/>
          </p:cNvSpPr>
          <p:nvPr/>
        </p:nvSpPr>
        <p:spPr bwMode="auto">
          <a:xfrm>
            <a:off x="1882775" y="4197350"/>
            <a:ext cx="71755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  x  t</a:t>
            </a:r>
          </a:p>
        </p:txBody>
      </p:sp>
      <p:sp>
        <p:nvSpPr>
          <p:cNvPr id="236599" name="Rectangle 55"/>
          <p:cNvSpPr>
            <a:spLocks noChangeArrowheads="1"/>
          </p:cNvSpPr>
          <p:nvPr/>
        </p:nvSpPr>
        <p:spPr bwMode="auto">
          <a:xfrm>
            <a:off x="385763" y="4125913"/>
            <a:ext cx="2286000" cy="503237"/>
          </a:xfrm>
          <a:prstGeom prst="rect">
            <a:avLst/>
          </a:prstGeom>
          <a:noFill/>
          <a:ln w="57150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573088" y="4629150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352800" y="4830763"/>
            <a:ext cx="2058988" cy="561975"/>
            <a:chOff x="2218" y="3330"/>
            <a:chExt cx="1297" cy="354"/>
          </a:xfrm>
        </p:grpSpPr>
        <p:sp>
          <p:nvSpPr>
            <p:cNvPr id="8244" name="Rectangle 58"/>
            <p:cNvSpPr>
              <a:spLocks noChangeArrowheads="1"/>
            </p:cNvSpPr>
            <p:nvPr/>
          </p:nvSpPr>
          <p:spPr bwMode="auto">
            <a:xfrm>
              <a:off x="2245" y="3366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603" name="Rectangle 59"/>
            <p:cNvSpPr>
              <a:spLocks noChangeArrowheads="1"/>
            </p:cNvSpPr>
            <p:nvPr/>
          </p:nvSpPr>
          <p:spPr bwMode="auto">
            <a:xfrm>
              <a:off x="2218" y="3330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accent2"/>
                  </a:solidFill>
                  <a:latin typeface="Arial" charset="0"/>
                  <a:ea typeface="宋体" pitchFamily="2" charset="-122"/>
                </a:rPr>
                <a:t>P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 = 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K3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(a)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352800" y="4830763"/>
            <a:ext cx="2058988" cy="561975"/>
            <a:chOff x="2218" y="2931"/>
            <a:chExt cx="1297" cy="354"/>
          </a:xfrm>
        </p:grpSpPr>
        <p:sp>
          <p:nvSpPr>
            <p:cNvPr id="8242" name="Rectangle 61"/>
            <p:cNvSpPr>
              <a:spLocks noChangeArrowheads="1"/>
            </p:cNvSpPr>
            <p:nvPr/>
          </p:nvSpPr>
          <p:spPr bwMode="auto">
            <a:xfrm>
              <a:off x="2245" y="2967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606" name="Rectangle 62"/>
            <p:cNvSpPr>
              <a:spLocks noChangeArrowheads="1"/>
            </p:cNvSpPr>
            <p:nvPr/>
          </p:nvSpPr>
          <p:spPr bwMode="auto">
            <a:xfrm>
              <a:off x="2218" y="2931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I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 = 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K2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(</a:t>
              </a:r>
              <a:r>
                <a:rPr lang="en-US" altLang="zh-CN" i="1"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)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352800" y="4830763"/>
            <a:ext cx="2058988" cy="561975"/>
            <a:chOff x="2218" y="2523"/>
            <a:chExt cx="1297" cy="354"/>
          </a:xfrm>
        </p:grpSpPr>
        <p:sp>
          <p:nvSpPr>
            <p:cNvPr id="8240" name="Rectangle 64"/>
            <p:cNvSpPr>
              <a:spLocks noChangeArrowheads="1"/>
            </p:cNvSpPr>
            <p:nvPr/>
          </p:nvSpPr>
          <p:spPr bwMode="auto">
            <a:xfrm>
              <a:off x="2245" y="2559"/>
              <a:ext cx="1270" cy="318"/>
            </a:xfrm>
            <a:prstGeom prst="rect">
              <a:avLst/>
            </a:prstGeom>
            <a:solidFill>
              <a:srgbClr val="333333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1" name="Rectangle 65"/>
            <p:cNvSpPr>
              <a:spLocks noChangeArrowheads="1"/>
            </p:cNvSpPr>
            <p:nvPr/>
          </p:nvSpPr>
          <p:spPr bwMode="auto">
            <a:xfrm>
              <a:off x="2218" y="2523"/>
              <a:ext cx="1270" cy="318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>
                  <a:ea typeface="宋体" panose="02010600030101010101" pitchFamily="2" charset="-122"/>
                </a:rPr>
                <a:t> = E</a:t>
              </a:r>
              <a:r>
                <a:rPr lang="en-US" altLang="zh-CN" baseline="-25000">
                  <a:ea typeface="宋体" panose="02010600030101010101" pitchFamily="2" charset="-122"/>
                </a:rPr>
                <a:t>K1</a:t>
              </a:r>
              <a:r>
                <a:rPr lang="en-US" altLang="zh-CN">
                  <a:ea typeface="宋体" panose="02010600030101010101" pitchFamily="2" charset="-122"/>
                </a:rPr>
                <a:t>(p)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36610" name="Line 66"/>
          <p:cNvSpPr>
            <a:spLocks noChangeShapeType="1"/>
          </p:cNvSpPr>
          <p:nvPr/>
        </p:nvSpPr>
        <p:spPr bwMode="auto">
          <a:xfrm>
            <a:off x="774700" y="4629150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1" name="Line 67"/>
          <p:cNvSpPr>
            <a:spLocks noChangeShapeType="1"/>
          </p:cNvSpPr>
          <p:nvPr/>
        </p:nvSpPr>
        <p:spPr bwMode="auto">
          <a:xfrm>
            <a:off x="1000125" y="4629150"/>
            <a:ext cx="0" cy="504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350000" y="4197350"/>
            <a:ext cx="214313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6613" name="Rectangle 69"/>
          <p:cNvSpPr>
            <a:spLocks noChangeArrowheads="1"/>
          </p:cNvSpPr>
          <p:nvPr/>
        </p:nvSpPr>
        <p:spPr bwMode="auto">
          <a:xfrm>
            <a:off x="7040563" y="4197350"/>
            <a:ext cx="71755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H E R</a:t>
            </a:r>
          </a:p>
        </p:txBody>
      </p:sp>
      <p:sp>
        <p:nvSpPr>
          <p:cNvPr id="236614" name="Rectangle 70"/>
          <p:cNvSpPr>
            <a:spLocks noChangeArrowheads="1"/>
          </p:cNvSpPr>
          <p:nvPr/>
        </p:nvSpPr>
        <p:spPr bwMode="auto">
          <a:xfrm>
            <a:off x="7788275" y="4197350"/>
            <a:ext cx="717550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 X T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291263" y="4125913"/>
            <a:ext cx="2286000" cy="503237"/>
          </a:xfrm>
          <a:prstGeom prst="rect">
            <a:avLst/>
          </a:prstGeom>
          <a:noFill/>
          <a:ln w="57150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616" name="Line 72"/>
          <p:cNvSpPr>
            <a:spLocks noChangeShapeType="1"/>
          </p:cNvSpPr>
          <p:nvPr/>
        </p:nvSpPr>
        <p:spPr bwMode="auto">
          <a:xfrm>
            <a:off x="6464300" y="4629150"/>
            <a:ext cx="0" cy="5048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6665913" y="4629150"/>
            <a:ext cx="0" cy="5048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6851650" y="4629150"/>
            <a:ext cx="0" cy="504825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>
            <a:off x="587375" y="5133975"/>
            <a:ext cx="27717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0" name="Line 76"/>
          <p:cNvSpPr>
            <a:spLocks noChangeShapeType="1"/>
          </p:cNvSpPr>
          <p:nvPr/>
        </p:nvSpPr>
        <p:spPr bwMode="auto">
          <a:xfrm>
            <a:off x="5411788" y="5133975"/>
            <a:ext cx="10429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1" name="Line 77"/>
          <p:cNvSpPr>
            <a:spLocks noChangeShapeType="1"/>
          </p:cNvSpPr>
          <p:nvPr/>
        </p:nvSpPr>
        <p:spPr bwMode="auto">
          <a:xfrm>
            <a:off x="803275" y="5133975"/>
            <a:ext cx="25558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2" name="Line 78"/>
          <p:cNvSpPr>
            <a:spLocks noChangeShapeType="1"/>
          </p:cNvSpPr>
          <p:nvPr/>
        </p:nvSpPr>
        <p:spPr bwMode="auto">
          <a:xfrm>
            <a:off x="1019175" y="5133975"/>
            <a:ext cx="23399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3" name="Line 79"/>
          <p:cNvSpPr>
            <a:spLocks noChangeShapeType="1"/>
          </p:cNvSpPr>
          <p:nvPr/>
        </p:nvSpPr>
        <p:spPr bwMode="auto">
          <a:xfrm>
            <a:off x="5411788" y="5133975"/>
            <a:ext cx="1258887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4" name="Line 80"/>
          <p:cNvSpPr>
            <a:spLocks noChangeShapeType="1"/>
          </p:cNvSpPr>
          <p:nvPr/>
        </p:nvSpPr>
        <p:spPr bwMode="auto">
          <a:xfrm>
            <a:off x="5411788" y="5133975"/>
            <a:ext cx="1439862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5" name="Rectangle 81"/>
          <p:cNvSpPr>
            <a:spLocks noChangeArrowheads="1"/>
          </p:cNvSpPr>
          <p:nvPr/>
        </p:nvSpPr>
        <p:spPr bwMode="auto">
          <a:xfrm>
            <a:off x="3408363" y="5437188"/>
            <a:ext cx="194627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Encryption algorithm</a:t>
            </a:r>
          </a:p>
        </p:txBody>
      </p:sp>
      <p:sp>
        <p:nvSpPr>
          <p:cNvPr id="236626" name="Rectangle 82"/>
          <p:cNvSpPr>
            <a:spLocks noChangeArrowheads="1"/>
          </p:cNvSpPr>
          <p:nvPr/>
        </p:nvSpPr>
        <p:spPr bwMode="auto">
          <a:xfrm>
            <a:off x="3409950" y="3573463"/>
            <a:ext cx="1857375" cy="3302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K=(k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k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k</a:t>
            </a:r>
            <a:r>
              <a:rPr lang="en-US" altLang="zh-CN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…)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36627" name="Line 83"/>
          <p:cNvSpPr>
            <a:spLocks noChangeShapeType="1"/>
          </p:cNvSpPr>
          <p:nvPr/>
        </p:nvSpPr>
        <p:spPr bwMode="auto">
          <a:xfrm>
            <a:off x="4332288" y="390366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28" name="Oval 84"/>
          <p:cNvSpPr>
            <a:spLocks noChangeArrowheads="1"/>
          </p:cNvSpPr>
          <p:nvPr/>
        </p:nvSpPr>
        <p:spPr bwMode="auto">
          <a:xfrm>
            <a:off x="442913" y="4254500"/>
            <a:ext cx="252412" cy="25241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629" name="Rectangle 85"/>
          <p:cNvSpPr>
            <a:spLocks noChangeArrowheads="1"/>
          </p:cNvSpPr>
          <p:nvPr/>
        </p:nvSpPr>
        <p:spPr bwMode="auto">
          <a:xfrm>
            <a:off x="1163638" y="4773613"/>
            <a:ext cx="1439862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………..</a:t>
            </a:r>
          </a:p>
        </p:txBody>
      </p:sp>
      <p:sp>
        <p:nvSpPr>
          <p:cNvPr id="236630" name="Rectangle 86"/>
          <p:cNvSpPr>
            <a:spLocks noChangeArrowheads="1"/>
          </p:cNvSpPr>
          <p:nvPr/>
        </p:nvSpPr>
        <p:spPr bwMode="auto">
          <a:xfrm>
            <a:off x="6996113" y="4773613"/>
            <a:ext cx="1439862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………..</a:t>
            </a:r>
          </a:p>
        </p:txBody>
      </p:sp>
      <p:sp>
        <p:nvSpPr>
          <p:cNvPr id="236631" name="Rectangle 87"/>
          <p:cNvSpPr>
            <a:spLocks noChangeArrowheads="1"/>
          </p:cNvSpPr>
          <p:nvPr/>
        </p:nvSpPr>
        <p:spPr bwMode="auto">
          <a:xfrm>
            <a:off x="6564313" y="4197350"/>
            <a:ext cx="214312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36632" name="Rectangle 88"/>
          <p:cNvSpPr>
            <a:spLocks noChangeArrowheads="1"/>
          </p:cNvSpPr>
          <p:nvPr/>
        </p:nvSpPr>
        <p:spPr bwMode="auto">
          <a:xfrm>
            <a:off x="6780213" y="4197350"/>
            <a:ext cx="214312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36633" name="Oval 89"/>
          <p:cNvSpPr>
            <a:spLocks noChangeArrowheads="1"/>
          </p:cNvSpPr>
          <p:nvPr/>
        </p:nvSpPr>
        <p:spPr bwMode="auto">
          <a:xfrm>
            <a:off x="673100" y="4240213"/>
            <a:ext cx="252413" cy="25241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6634" name="Oval 90"/>
          <p:cNvSpPr>
            <a:spLocks noChangeArrowheads="1"/>
          </p:cNvSpPr>
          <p:nvPr/>
        </p:nvSpPr>
        <p:spPr bwMode="auto">
          <a:xfrm>
            <a:off x="919163" y="4254500"/>
            <a:ext cx="252412" cy="25241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3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23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2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1000"/>
                                        <p:tgtEl>
                                          <p:spTgt spid="2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35" presetClass="emph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6" dur="80"/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7" dur="80"/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80"/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3" dur="80"/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4" dur="80"/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1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1000"/>
                                        <p:tgtEl>
                                          <p:spTgt spid="2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5" grpId="0"/>
      <p:bldP spid="236596" grpId="0"/>
      <p:bldP spid="236597" grpId="0"/>
      <p:bldP spid="236598" grpId="0"/>
      <p:bldP spid="236599" grpId="0" animBg="1"/>
      <p:bldP spid="236600" grpId="0" animBg="1"/>
      <p:bldP spid="236600" grpId="1" animBg="1"/>
      <p:bldP spid="236610" grpId="0" animBg="1"/>
      <p:bldP spid="236610" grpId="1" animBg="1"/>
      <p:bldP spid="236611" grpId="0" animBg="1"/>
      <p:bldP spid="236612" grpId="0"/>
      <p:bldP spid="236613" grpId="0"/>
      <p:bldP spid="236614" grpId="0"/>
      <p:bldP spid="236615" grpId="0" animBg="1"/>
      <p:bldP spid="236616" grpId="0" animBg="1"/>
      <p:bldP spid="236616" grpId="1" animBg="1"/>
      <p:bldP spid="236617" grpId="0" animBg="1"/>
      <p:bldP spid="236617" grpId="1" animBg="1"/>
      <p:bldP spid="236618" grpId="0" animBg="1"/>
      <p:bldP spid="236619" grpId="0" animBg="1"/>
      <p:bldP spid="236619" grpId="1" animBg="1"/>
      <p:bldP spid="236620" grpId="0" animBg="1"/>
      <p:bldP spid="236620" grpId="1" animBg="1"/>
      <p:bldP spid="236621" grpId="0" animBg="1"/>
      <p:bldP spid="236621" grpId="1" animBg="1"/>
      <p:bldP spid="236622" grpId="0" animBg="1"/>
      <p:bldP spid="236623" grpId="0" animBg="1"/>
      <p:bldP spid="236623" grpId="1" animBg="1"/>
      <p:bldP spid="236624" grpId="0" animBg="1"/>
      <p:bldP spid="236625" grpId="0"/>
      <p:bldP spid="236626" grpId="0" animBg="1"/>
      <p:bldP spid="236626" grpId="1" animBg="1"/>
      <p:bldP spid="236626" grpId="2" animBg="1"/>
      <p:bldP spid="236627" grpId="0" animBg="1"/>
      <p:bldP spid="236627" grpId="1" animBg="1"/>
      <p:bldP spid="236627" grpId="2" animBg="1"/>
      <p:bldP spid="236628" grpId="0" animBg="1"/>
      <p:bldP spid="236628" grpId="1" animBg="1"/>
      <p:bldP spid="236629" grpId="0"/>
      <p:bldP spid="236630" grpId="0"/>
      <p:bldP spid="236631" grpId="0"/>
      <p:bldP spid="236632" grpId="0"/>
      <p:bldP spid="236633" grpId="0" animBg="1"/>
      <p:bldP spid="236633" grpId="1" animBg="1"/>
      <p:bldP spid="2366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092E019-6FFE-4F9B-83D8-AD68493F7C5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6816E4D-1580-4E68-ABBA-446CD5EBCE32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323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 cryptography is the science and art of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creating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secret codes,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cryptanalysis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the science and art of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breaking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those codes. 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3241" name="Picture 9" descr="j01861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57463"/>
            <a:ext cx="1303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42" name="Picture 10" descr="j01861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565400"/>
            <a:ext cx="1439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44" name="Picture 12" descr="未标题-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05263"/>
            <a:ext cx="705802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595DE62-C5B5-4E97-AA78-23FF71386AFD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AFC5D85-9B48-4646-BABB-6FCAD1899652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3757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Ciphertext-Only Attack  </a:t>
            </a:r>
          </a:p>
          <a:p>
            <a:pPr lvl="2" eaLnBrk="1" hangingPunct="1">
              <a:defRPr/>
            </a:pP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唯密文攻击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most difficult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need more cipher text to analyze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251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252" name="Picture 13" descr="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3648075"/>
            <a:ext cx="7197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76056" y="1817402"/>
            <a:ext cx="3240360" cy="1597894"/>
          </a:xfrm>
          <a:prstGeom prst="rect">
            <a:avLst/>
          </a:prstGeom>
          <a:noFill/>
          <a:ln w="158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Brute-force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Statistical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Pattern Attack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7C255FB9-18B4-451D-93EF-7C3B2DBEE99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1FB1BB4-339B-4AF4-AB1F-39066AC24317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3859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Known-Plaintext Attack</a:t>
            </a:r>
          </a:p>
          <a:p>
            <a:pPr lvl="2" eaLnBrk="1" hangingPunct="1">
              <a:defRPr/>
            </a:pP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已知部分明文攻击</a:t>
            </a:r>
          </a:p>
          <a:p>
            <a:pPr lvl="2" eaLnBrk="1" hangingPunct="1">
              <a:defRPr/>
            </a:pP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1276" name="Picture 9" descr="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3513138"/>
            <a:ext cx="7197725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37199" y="2620963"/>
            <a:ext cx="1261884" cy="3693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rgbClr val="0033CC"/>
                </a:solidFill>
              </a:rPr>
              <a:t>Heil Hitler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01567" y="2620963"/>
            <a:ext cx="1838965" cy="36933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>
            <a:spAutoFit/>
          </a:bodyPr>
          <a:lstStyle/>
          <a:p>
            <a:r>
              <a:rPr lang="en-GB" altLang="zh-CN" dirty="0" smtClean="0">
                <a:solidFill>
                  <a:srgbClr val="C00000"/>
                </a:solidFill>
              </a:rPr>
              <a:t>KGFV IOWSAC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2420888"/>
            <a:ext cx="4199062" cy="720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 rot="10800000">
            <a:off x="5940152" y="270892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37A1476-16A5-4275-99A1-67D7872BE42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F82AB23-018E-4FC9-B043-34D5B0CF9416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3962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Chosen-Plaintext Attack</a:t>
            </a:r>
          </a:p>
          <a:p>
            <a:pPr lvl="2" eaLnBrk="1" hangingPunct="1">
              <a:defRPr/>
            </a:pP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选择明文攻击</a:t>
            </a:r>
          </a:p>
          <a:p>
            <a:pPr lvl="2" eaLnBrk="1" hangingPunct="1">
              <a:defRPr/>
            </a:pP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2300" name="Picture 9" descr="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7343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BD186D7-9BBD-41D9-A9B0-97BAD3A4AAB1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6ACEE82F-A8E1-42F1-BA8F-4482283B1BFF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4064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Chosen-Ciphertext Attack</a:t>
            </a:r>
          </a:p>
          <a:p>
            <a:pPr lvl="2" eaLnBrk="1" hangingPunct="1">
              <a:defRPr/>
            </a:pP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选择密文攻击</a:t>
            </a:r>
          </a:p>
          <a:p>
            <a:pPr lvl="2" eaLnBrk="1" hangingPunct="1">
              <a:defRPr/>
            </a:pP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3324" name="Picture 9" descr="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7669212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A06A7F21-2C50-4C6C-AB11-5D93811E6722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19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566261B-0369-41C7-AB21-510B239BD670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Rectangle 2"/>
          <p:cNvSpPr>
            <a:spLocks noGrp="1" noChangeArrowheads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41669" name="Rectangle 5"/>
          <p:cNvSpPr>
            <a:spLocks noGrp="1"/>
          </p:cNvSpPr>
          <p:nvPr>
            <p:ph type="body" sz="half" idx="4294967295"/>
          </p:nvPr>
        </p:nvSpPr>
        <p:spPr>
          <a:xfrm>
            <a:off x="250825" y="1628775"/>
            <a:ext cx="8424863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Brute-force attack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code-breaker tries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every possible key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on a piece of ciphertext until a intelligible translation into plaintext is obtained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 average,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half of all possible keys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must be tried to achieve success 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241725" name="Group 61"/>
          <p:cNvGraphicFramePr>
            <a:graphicFrameLocks noGrp="1"/>
          </p:cNvGraphicFramePr>
          <p:nvPr>
            <p:ph sz="half" idx="4294967295"/>
          </p:nvPr>
        </p:nvGraphicFramePr>
        <p:xfrm>
          <a:off x="279400" y="3429000"/>
          <a:ext cx="8353425" cy="2955924"/>
        </p:xfrm>
        <a:graphic>
          <a:graphicData uri="http://schemas.openxmlformats.org/drawingml/2006/table">
            <a:tbl>
              <a:tblPr/>
              <a:tblGrid>
                <a:gridCol w="1196975"/>
                <a:gridCol w="2087563"/>
                <a:gridCol w="2520950"/>
                <a:gridCol w="2547937"/>
              </a:tblGrid>
              <a:tr h="474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Key Size (bits)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Number of Alternative Keys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Time required at 1 decryption/µs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Time required at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decryptions/µs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32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 = 4.3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µs	= 35.8 minutes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2.15 milliseconds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56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56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 = 7.2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55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µs	= 1142 years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10.01 hours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 = 3.4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127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µs	= 5.4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5.4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168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168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 = 3.7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50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167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µs	= 5.9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36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5.9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30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4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26 characters (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permutation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26! = 4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26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26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µs	= 6.4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12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6.4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10</a:t>
                      </a:r>
                      <a:r>
                        <a:rPr kumimoji="0" lang="en-US" altLang="zh-CN" sz="1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 years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</a:endParaRPr>
                    </a:p>
                  </a:txBody>
                  <a:tcPr marT="46755" marB="46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lnSpcReduction="10000"/>
          </a:bodyPr>
          <a:lstStyle/>
          <a:p>
            <a:fld id="{6E4BEF4D-D726-47D3-9DF0-91CC38709D7A}" type="slidenum">
              <a:rPr lang="en-US" altLang="zh-CN" smtClean="0"/>
              <a:pPr/>
              <a:t>2</a:t>
            </a:fld>
            <a:r>
              <a:rPr lang="en-US" altLang="zh-CN" b="0" smtClean="0"/>
              <a:t> </a:t>
            </a:r>
            <a:endParaRPr lang="en-US" altLang="zh-CN" b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DCAF0B-8556-4BDB-BE4D-9FADD8027603}" type="datetime1">
              <a:rPr lang="zh-CN" altLang="en-US" smtClean="0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An Introduction to Information Security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6836" y="1377156"/>
            <a:ext cx="4367212" cy="4608512"/>
          </a:xfrm>
          <a:prstGeom prst="roundRect">
            <a:avLst>
              <a:gd name="adj" fmla="val 745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2018</a:t>
            </a:r>
            <a:r>
              <a:rPr lang="zh-CN" altLang="en-US" dirty="0" smtClean="0">
                <a:solidFill>
                  <a:srgbClr val="0070C0"/>
                </a:solidFill>
              </a:rPr>
              <a:t>年</a:t>
            </a:r>
            <a:r>
              <a:rPr lang="en-US" altLang="zh-CN" dirty="0" smtClean="0">
                <a:solidFill>
                  <a:srgbClr val="0070C0"/>
                </a:solidFill>
              </a:rPr>
              <a:t>9</a:t>
            </a:r>
            <a:r>
              <a:rPr lang="zh-CN" altLang="en-US" dirty="0" smtClean="0">
                <a:solidFill>
                  <a:srgbClr val="0070C0"/>
                </a:solidFill>
              </a:rPr>
              <a:t>月，星期一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9600" dirty="0" smtClean="0">
                <a:solidFill>
                  <a:srgbClr val="0070C0"/>
                </a:solidFill>
              </a:rPr>
              <a:t>10</a:t>
            </a:r>
          </a:p>
          <a:p>
            <a:pPr algn="ctr"/>
            <a:r>
              <a:rPr lang="zh-CN" altLang="en-US" sz="3200" b="0" dirty="0" smtClean="0">
                <a:solidFill>
                  <a:srgbClr val="0070C0"/>
                </a:solidFill>
              </a:rPr>
              <a:t>宜高傲</a:t>
            </a:r>
            <a:endParaRPr lang="en-US" altLang="zh-CN" sz="3200" b="0" dirty="0" smtClean="0">
              <a:solidFill>
                <a:srgbClr val="0070C0"/>
              </a:solidFill>
            </a:endParaRPr>
          </a:p>
          <a:p>
            <a:pPr algn="ctr"/>
            <a:endParaRPr lang="en-US" altLang="zh-CN" sz="3200" dirty="0" smtClean="0">
              <a:solidFill>
                <a:srgbClr val="0070C0"/>
              </a:solidFill>
            </a:endParaRPr>
          </a:p>
          <a:p>
            <a:pPr algn="ctr"/>
            <a:endParaRPr lang="en-US" altLang="zh-CN" sz="1000" dirty="0" smtClean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dirty="0" smtClean="0">
                <a:solidFill>
                  <a:srgbClr val="0070C0"/>
                </a:solidFill>
              </a:rPr>
              <a:t>真正不羁的灵魂不会去计较什么，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dirty="0" smtClean="0">
                <a:solidFill>
                  <a:srgbClr val="0070C0"/>
                </a:solidFill>
              </a:rPr>
              <a:t>因为他们的内心深处里有王者般的荣耀。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27584" y="4545508"/>
            <a:ext cx="3960440" cy="0"/>
          </a:xfrm>
          <a:prstGeom prst="line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66736"/>
      </p:ext>
    </p:extLst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98CB6F1-71FD-4FDA-AD02-5BA374904E4D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42C1136-1FEC-47EC-9A25-2F31555F5A2E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4269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2.6 Security of Ciphers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unconditional security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无条件安全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3" eaLnBrk="1" hangingPunct="1">
              <a:defRPr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matter how much computer power or time is available, the cipher cannot be broken since the ciphertext provides </a:t>
            </a:r>
            <a:r>
              <a:rPr lang="en-US" altLang="zh-CN" sz="1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insufficient information </a:t>
            </a: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uniquely determine the corresponding plaintext; </a:t>
            </a:r>
          </a:p>
          <a:p>
            <a:pPr lvl="3" eaLnBrk="1" hangingPunct="1">
              <a:defRPr/>
            </a:pPr>
            <a:r>
              <a:rPr lang="zh-CN" altLang="en-US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一次一密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computational security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计算安全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3" eaLnBrk="1" hangingPunct="1">
              <a:defRPr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given limited computing resources (e.g. time needed for calculations is greater than age of universe), the cipher cannot be broken</a:t>
            </a:r>
          </a:p>
          <a:p>
            <a:pPr lvl="3" eaLnBrk="1" hangingPunct="1">
              <a:defRPr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Code-breakers must take them in to account:</a:t>
            </a:r>
          </a:p>
          <a:p>
            <a:pPr lvl="4" eaLnBrk="1" hangingPunct="1">
              <a:defRPr/>
            </a:pPr>
            <a:r>
              <a:rPr lang="en-US" altLang="zh-CN" sz="14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CN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</a:t>
            </a:r>
            <a:r>
              <a:rPr lang="en-US" altLang="zh-CN" sz="14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breaking the code</a:t>
            </a:r>
          </a:p>
          <a:p>
            <a:pPr lvl="4" eaLnBrk="1" hangingPunct="1">
              <a:defRPr/>
            </a:pPr>
            <a:r>
              <a:rPr lang="en-US" altLang="zh-CN" sz="14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zh-CN" sz="14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lifetime</a:t>
            </a:r>
            <a:r>
              <a:rPr lang="en-US" altLang="zh-CN" sz="14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useful information </a:t>
            </a:r>
          </a:p>
          <a:p>
            <a:pPr lvl="2" eaLnBrk="1" hangingPunct="1">
              <a:defRPr/>
            </a:pP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83481FB-9611-46EC-B3B9-367F8C909AFA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AD3987E-1233-4C35-B921-398FE4FC456F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4474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2.6 Security of Ciphers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Provable security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可证明安全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3" eaLnBrk="1" hangingPunct="1">
              <a:defRPr/>
            </a:pPr>
            <a:r>
              <a:rPr lang="zh-CN" altLang="en-US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破译密码的难度与数学上某个困难问题的难度相同。</a:t>
            </a:r>
          </a:p>
          <a:p>
            <a:pPr lvl="3" eaLnBrk="1" hangingPunct="1">
              <a:defRPr/>
            </a:pPr>
            <a:endParaRPr lang="zh-CN" altLang="en-US" sz="16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Practical security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实际安全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3" eaLnBrk="1" hangingPunct="1">
              <a:defRPr/>
            </a:pPr>
            <a:r>
              <a:rPr lang="zh-CN" altLang="en-US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包括可证明安全和计算安全</a:t>
            </a:r>
          </a:p>
          <a:p>
            <a:pPr lvl="3" eaLnBrk="1" hangingPunct="1">
              <a:defRPr/>
            </a:pPr>
            <a:endParaRPr lang="en-US" altLang="zh-CN" sz="16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547813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4E99F2B-58B3-4225-A9B7-5FD7E4777EDC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4FA038C-9E0D-4619-B56F-D477DF78BF2A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528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overview of Steganography(</a:t>
            </a:r>
            <a:r>
              <a:rPr lang="zh-CN" alt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隐写术，信息隐藏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Cryptography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a word with Greek origins, means “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secret writing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.” However, we use the term to refer to the science and art of transforming messages to make them secure and immune to attacks. 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word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steganography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with origin in Greek, means “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covered writing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,” in contrast with cryptography, which means “secret writing.”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2916238" y="1052513"/>
            <a:ext cx="561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3. Steganography:  Hiding Information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419" name="Text Box 9"/>
          <p:cNvSpPr txBox="1">
            <a:spLocks noChangeArrowheads="1"/>
          </p:cNvSpPr>
          <p:nvPr/>
        </p:nvSpPr>
        <p:spPr bwMode="auto">
          <a:xfrm>
            <a:off x="1547813" y="1052513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529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438650"/>
            <a:ext cx="72644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611188" y="3933825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000" b="0">
                <a:ea typeface="宋体" panose="02010600030101010101" pitchFamily="2" charset="-122"/>
              </a:rPr>
              <a:t>Example: covering data with text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11188" y="5734050"/>
            <a:ext cx="502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zh-CN" altLang="en-US" sz="2000" b="0" dirty="0">
                <a:ea typeface="黑体" panose="02010609060101010101" pitchFamily="49" charset="-122"/>
              </a:rPr>
              <a:t>视频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1" grpId="0"/>
      <p:bldP spid="225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FDCD70F4-4E63-421F-B74C-92A4396B50AF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DB8C88A-71FA-4733-A71B-A61F3D58859D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4679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pic>
        <p:nvPicPr>
          <p:cNvPr id="246795" name="Steganography.wmv">
            <a:hlinkClick r:id="" action="ppaction://media"/>
          </p:cNvPr>
          <p:cNvPicPr>
            <a:picLocks noGrp="1" noChangeAspect="1" noChangeArrowheads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08050"/>
            <a:ext cx="9144000" cy="5535613"/>
          </a:xfrm>
        </p:spPr>
      </p:pic>
    </p:spTree>
  </p:cSld>
  <p:clrMapOvr>
    <a:masterClrMapping/>
  </p:clrMapOvr>
  <p:transition spd="slow">
    <p:cut thruBlk="1"/>
    <p:sndAc>
      <p:stSnd>
        <p:snd r:embed="rId4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67" fill="hold"/>
                                        <p:tgtEl>
                                          <p:spTgt spid="2467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679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67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67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79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ln>
            <a:round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16CABC18-C0C6-4377-A269-CBCF772EA04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BBC4EA2-FFF2-46CD-AF9F-8A3BEE7D5B61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434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3: Overview of Cryptography (II)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Fundamentals of Cryptography</a:t>
            </a:r>
          </a:p>
          <a:p>
            <a:pPr lvl="2" eaLnBrk="1" hangingPunct="1"/>
            <a:r>
              <a:rPr lang="en-US" altLang="zh-CN" sz="1800" b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Kerckhoff’s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Principle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Transposition and Substitution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Confusion and Diffusion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Block Cipher and Stream Cipher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Cryptanalysis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Ciphertext-Only Attack</a:t>
            </a:r>
            <a:r>
              <a:rPr lang="zh-CN" altLang="en-US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；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Known-plaintext attack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Chosen-plaintext attack</a:t>
            </a:r>
            <a:r>
              <a:rPr lang="zh-CN" altLang="en-US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；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Chosen-ciphertext attack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unconditional security;  computational security 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latin typeface="Arial" panose="020B0604020202020204" pitchFamily="34" charset="0"/>
              </a:rPr>
              <a:t>Steganography</a:t>
            </a: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9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9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9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E111832-D04B-4212-8331-5BBB9097835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51DFB37-E4B6-4263-90BC-CC453D937E54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Cryptography</a:t>
            </a:r>
          </a:p>
          <a:p>
            <a:pPr marL="525463" lvl="2" eaLnBrk="1" hangingPunct="1"/>
            <a:r>
              <a:rPr lang="en-US" altLang="zh-CN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Terminology</a:t>
            </a:r>
          </a:p>
          <a:p>
            <a:pPr eaLnBrk="1" hangingPunct="1"/>
            <a:r>
              <a:rPr lang="en-US" altLang="zh-CN" sz="1800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Classic Cryptography</a:t>
            </a:r>
          </a:p>
          <a:p>
            <a:pPr marL="525463" lvl="2" eaLnBrk="1" hangingPunct="1"/>
            <a:r>
              <a:rPr lang="en-US" altLang="zh-CN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Transposition</a:t>
            </a:r>
            <a:r>
              <a:rPr lang="en-US" altLang="zh-CN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: SPARTAN SCYTALE</a:t>
            </a:r>
          </a:p>
          <a:p>
            <a:pPr marL="525463" lvl="2" eaLnBrk="1" hangingPunct="1"/>
            <a:r>
              <a:rPr lang="en-US" altLang="zh-CN" b="1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Substitution</a:t>
            </a:r>
            <a:r>
              <a:rPr lang="en-US" altLang="zh-CN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: CAESAR CIPHER</a:t>
            </a:r>
          </a:p>
          <a:p>
            <a:pPr marL="525463" lvl="2" eaLnBrk="1" hangingPunct="1"/>
            <a:endParaRPr lang="en-US" altLang="zh-CN" b="1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b="1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Modern Cryptography</a:t>
            </a:r>
            <a:endParaRPr lang="zh-CN" altLang="en-US" sz="1800" b="1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2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276600" y="3500438"/>
            <a:ext cx="5221288" cy="2635250"/>
            <a:chOff x="89" y="1008"/>
            <a:chExt cx="5603" cy="2832"/>
          </a:xfrm>
        </p:grpSpPr>
        <p:sp>
          <p:nvSpPr>
            <p:cNvPr id="183353" name="Oval 57"/>
            <p:cNvSpPr>
              <a:spLocks noChangeArrowheads="1"/>
            </p:cNvSpPr>
            <p:nvPr/>
          </p:nvSpPr>
          <p:spPr bwMode="auto">
            <a:xfrm>
              <a:off x="116" y="2049"/>
              <a:ext cx="1768" cy="725"/>
            </a:xfrm>
            <a:prstGeom prst="ellipse">
              <a:avLst/>
            </a:prstGeom>
            <a:gradFill rotWithShape="1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83354" name="AutoShape 58"/>
            <p:cNvSpPr>
              <a:spLocks noChangeArrowheads="1"/>
            </p:cNvSpPr>
            <p:nvPr/>
          </p:nvSpPr>
          <p:spPr bwMode="ltGray">
            <a:xfrm rot="10800000">
              <a:off x="1883" y="1008"/>
              <a:ext cx="3809" cy="2832"/>
            </a:xfrm>
            <a:prstGeom prst="rightArrow">
              <a:avLst>
                <a:gd name="adj1" fmla="val 79306"/>
                <a:gd name="adj2" fmla="val 33322"/>
              </a:avLst>
            </a:prstGeom>
            <a:gradFill rotWithShape="1">
              <a:gsLst>
                <a:gs pos="0">
                  <a:schemeClr val="accent1">
                    <a:gamma/>
                    <a:tint val="6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3355" name="AutoShape 59"/>
            <p:cNvSpPr>
              <a:spLocks noChangeArrowheads="1"/>
            </p:cNvSpPr>
            <p:nvPr/>
          </p:nvSpPr>
          <p:spPr bwMode="blackWhite">
            <a:xfrm>
              <a:off x="2699" y="139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Symmetric Cryptography</a:t>
              </a:r>
            </a:p>
          </p:txBody>
        </p:sp>
        <p:sp>
          <p:nvSpPr>
            <p:cNvPr id="183356" name="AutoShape 60"/>
            <p:cNvSpPr>
              <a:spLocks noChangeArrowheads="1"/>
            </p:cNvSpPr>
            <p:nvPr/>
          </p:nvSpPr>
          <p:spPr bwMode="blackWhite">
            <a:xfrm>
              <a:off x="2699" y="211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699D5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Asymmetric Cryptography</a:t>
              </a:r>
            </a:p>
          </p:txBody>
        </p:sp>
        <p:sp>
          <p:nvSpPr>
            <p:cNvPr id="183357" name="AutoShape 61"/>
            <p:cNvSpPr>
              <a:spLocks noChangeArrowheads="1"/>
            </p:cNvSpPr>
            <p:nvPr/>
          </p:nvSpPr>
          <p:spPr bwMode="blackWhite">
            <a:xfrm>
              <a:off x="2699" y="283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pitchFamily="2" charset="-122"/>
                </a:rPr>
                <a:t>Cryptographic Hash Function</a:t>
              </a:r>
            </a:p>
          </p:txBody>
        </p:sp>
        <p:sp>
          <p:nvSpPr>
            <p:cNvPr id="183358" name="AutoShape 62"/>
            <p:cNvSpPr>
              <a:spLocks noChangeArrowheads="1"/>
            </p:cNvSpPr>
            <p:nvPr/>
          </p:nvSpPr>
          <p:spPr bwMode="auto">
            <a:xfrm>
              <a:off x="89" y="2281"/>
              <a:ext cx="1790" cy="261"/>
            </a:xfrm>
            <a:prstGeom prst="roundRect">
              <a:avLst>
                <a:gd name="adj" fmla="val 9106"/>
              </a:avLst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Modern</a:t>
              </a:r>
            </a:p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Cryptography</a:t>
              </a:r>
            </a:p>
          </p:txBody>
        </p:sp>
      </p:grpSp>
    </p:spTree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E111832-D04B-4212-8331-5BBB9097835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51DFB37-E4B6-4263-90BC-CC453D937E54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dirty="0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Alice wants to send a </a:t>
            </a:r>
            <a:r>
              <a:rPr lang="en-US" altLang="zh-CN" sz="1800" b="1" dirty="0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secret message </a:t>
            </a:r>
            <a:r>
              <a:rPr lang="en-US" altLang="zh-CN" sz="1800" b="1" dirty="0" smtClean="0">
                <a:solidFill>
                  <a:srgbClr val="990099"/>
                </a:solidFill>
                <a:latin typeface="Franklin Gothic Book" pitchFamily="34" charset="0"/>
                <a:ea typeface="宋体" panose="02010600030101010101" pitchFamily="2" charset="-122"/>
              </a:rPr>
              <a:t>to Bob by using an Asymmetric-Key Cipher. Please help them to select the keys.</a:t>
            </a:r>
            <a:endParaRPr lang="zh-CN" altLang="en-US" sz="1800" b="1" dirty="0" smtClean="0">
              <a:solidFill>
                <a:srgbClr val="990099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dirty="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Question</a:t>
            </a:r>
            <a:endParaRPr lang="en-US" altLang="zh-CN" sz="2000" dirty="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05745" y="3031578"/>
            <a:ext cx="6192837" cy="3133725"/>
            <a:chOff x="1505745" y="3031578"/>
            <a:chExt cx="6192837" cy="3133725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505745" y="3326853"/>
              <a:ext cx="1982787" cy="2511425"/>
            </a:xfrm>
            <a:prstGeom prst="rect">
              <a:avLst/>
            </a:prstGeom>
            <a:noFill/>
            <a:ln w="19050">
              <a:solidFill>
                <a:srgbClr val="6C9D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5715795" y="3326853"/>
              <a:ext cx="1982787" cy="2511425"/>
            </a:xfrm>
            <a:prstGeom prst="rect">
              <a:avLst/>
            </a:prstGeom>
            <a:noFill/>
            <a:ln w="19050">
              <a:solidFill>
                <a:srgbClr val="6C9D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1877220" y="3409403"/>
              <a:ext cx="527050" cy="641350"/>
              <a:chOff x="1791" y="1997"/>
              <a:chExt cx="409" cy="499"/>
            </a:xfrm>
          </p:grpSpPr>
          <p:sp>
            <p:nvSpPr>
              <p:cNvPr id="21" name="AutoShape 15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439195" y="3560215"/>
              <a:ext cx="876300" cy="3508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Plaintext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2147095" y="4050753"/>
              <a:ext cx="0" cy="26828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23"/>
            <p:cNvGrpSpPr>
              <a:grpSpLocks/>
            </p:cNvGrpSpPr>
            <p:nvPr/>
          </p:nvGrpSpPr>
          <p:grpSpPr bwMode="auto">
            <a:xfrm>
              <a:off x="6788945" y="3409403"/>
              <a:ext cx="527050" cy="641350"/>
              <a:chOff x="1791" y="1997"/>
              <a:chExt cx="409" cy="499"/>
            </a:xfrm>
          </p:grpSpPr>
          <p:sp>
            <p:nvSpPr>
              <p:cNvPr id="30" name="AutoShape 24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5887245" y="3560215"/>
              <a:ext cx="876300" cy="3508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Plaintext</a:t>
              </a: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147095" y="4728615"/>
              <a:ext cx="0" cy="268288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877220" y="5009603"/>
              <a:ext cx="527050" cy="641350"/>
              <a:chOff x="1791" y="1997"/>
              <a:chExt cx="409" cy="499"/>
            </a:xfrm>
          </p:grpSpPr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39"/>
            <p:cNvGrpSpPr>
              <a:grpSpLocks/>
            </p:cNvGrpSpPr>
            <p:nvPr/>
          </p:nvGrpSpPr>
          <p:grpSpPr bwMode="auto">
            <a:xfrm>
              <a:off x="6788945" y="5009603"/>
              <a:ext cx="527050" cy="641350"/>
              <a:chOff x="1791" y="1997"/>
              <a:chExt cx="409" cy="499"/>
            </a:xfrm>
          </p:grpSpPr>
          <p:sp>
            <p:nvSpPr>
              <p:cNvPr id="46" name="AutoShape 40"/>
              <p:cNvSpPr>
                <a:spLocks noChangeArrowheads="1"/>
              </p:cNvSpPr>
              <p:nvPr/>
            </p:nvSpPr>
            <p:spPr bwMode="auto">
              <a:xfrm rot="10800000" flipH="1">
                <a:off x="1791" y="1997"/>
                <a:ext cx="409" cy="499"/>
              </a:xfrm>
              <a:prstGeom prst="foldedCorner">
                <a:avLst>
                  <a:gd name="adj" fmla="val 12500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>
                <a:off x="1855" y="2078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2"/>
              <p:cNvSpPr>
                <a:spLocks noChangeShapeType="1"/>
              </p:cNvSpPr>
              <p:nvPr/>
            </p:nvSpPr>
            <p:spPr bwMode="auto">
              <a:xfrm>
                <a:off x="1855" y="2160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3"/>
              <p:cNvSpPr>
                <a:spLocks noChangeShapeType="1"/>
              </p:cNvSpPr>
              <p:nvPr/>
            </p:nvSpPr>
            <p:spPr bwMode="auto">
              <a:xfrm>
                <a:off x="1855" y="225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>
                <a:off x="1855" y="2341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5"/>
              <p:cNvSpPr>
                <a:spLocks noChangeShapeType="1"/>
              </p:cNvSpPr>
              <p:nvPr/>
            </p:nvSpPr>
            <p:spPr bwMode="auto">
              <a:xfrm>
                <a:off x="1855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439195" y="5312815"/>
              <a:ext cx="876300" cy="3508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Ciphertext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5842795" y="5312815"/>
              <a:ext cx="876300" cy="3508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Ciphertext</a:t>
              </a: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 flipH="1">
              <a:off x="2602707" y="4552403"/>
              <a:ext cx="2921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H="1">
              <a:off x="6298407" y="4552403"/>
              <a:ext cx="2921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Group 52"/>
            <p:cNvGrpSpPr>
              <a:grpSpLocks/>
            </p:cNvGrpSpPr>
            <p:nvPr/>
          </p:nvGrpSpPr>
          <p:grpSpPr bwMode="auto">
            <a:xfrm>
              <a:off x="6590507" y="4319040"/>
              <a:ext cx="947738" cy="433388"/>
              <a:chOff x="4422" y="2704"/>
              <a:chExt cx="735" cy="337"/>
            </a:xfrm>
          </p:grpSpPr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008000"/>
                    </a:solidFill>
                    <a:ea typeface="宋体" panose="02010600030101010101" pitchFamily="2" charset="-122"/>
                  </a:rPr>
                  <a:t>Decryption</a:t>
                </a: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/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grpSp>
          <p:nvGrpSpPr>
            <p:cNvPr id="59" name="Group 55"/>
            <p:cNvGrpSpPr>
              <a:grpSpLocks/>
            </p:cNvGrpSpPr>
            <p:nvPr/>
          </p:nvGrpSpPr>
          <p:grpSpPr bwMode="auto">
            <a:xfrm>
              <a:off x="1680370" y="4319040"/>
              <a:ext cx="946150" cy="433388"/>
              <a:chOff x="4422" y="2704"/>
              <a:chExt cx="735" cy="337"/>
            </a:xfrm>
          </p:grpSpPr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432" y="2723"/>
                <a:ext cx="725" cy="318"/>
              </a:xfrm>
              <a:prstGeom prst="rect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zh-CN" sz="1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4422" y="2704"/>
                <a:ext cx="725" cy="318"/>
              </a:xfrm>
              <a:prstGeom prst="rect">
                <a:avLst/>
              </a:prstGeom>
              <a:solidFill>
                <a:srgbClr val="FFCC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990099"/>
                    </a:solidFill>
                    <a:ea typeface="宋体" panose="02010600030101010101" pitchFamily="2" charset="-122"/>
                  </a:rPr>
                  <a:t>Encryption</a:t>
                </a: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/>
                </a:r>
                <a:b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</a:br>
                <a:r>
                  <a:rPr lang="en-US" altLang="zh-CN" sz="1200">
                    <a:solidFill>
                      <a:schemeClr val="tx2"/>
                    </a:solidFill>
                    <a:ea typeface="宋体" panose="02010600030101010101" pitchFamily="2" charset="-122"/>
                  </a:rPr>
                  <a:t>Algorithm</a:t>
                </a:r>
              </a:p>
            </p:txBody>
          </p:sp>
        </p:grp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7058820" y="4050753"/>
              <a:ext cx="0" cy="26828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7058820" y="4728615"/>
              <a:ext cx="0" cy="268288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 bwMode="auto">
            <a:xfrm rot="16200000">
              <a:off x="4443413" y="4950072"/>
              <a:ext cx="233363" cy="2197100"/>
            </a:xfrm>
            <a:prstGeom prst="can">
              <a:avLst>
                <a:gd name="adj" fmla="val 40057"/>
              </a:avLst>
            </a:prstGeom>
            <a:gradFill rotWithShape="1">
              <a:gsLst>
                <a:gs pos="0">
                  <a:srgbClr val="48683F"/>
                </a:gs>
                <a:gs pos="100000">
                  <a:srgbClr val="6C9D5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2147095" y="5663653"/>
              <a:ext cx="0" cy="40798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2135982" y="6058940"/>
              <a:ext cx="1357313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>
              <a:off x="5653882" y="6058940"/>
              <a:ext cx="140493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7058820" y="5663653"/>
              <a:ext cx="0" cy="40798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785395" y="5658890"/>
              <a:ext cx="1576387" cy="2921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Insecure Channel</a:t>
              </a:r>
            </a:p>
          </p:txBody>
        </p:sp>
        <p:pic>
          <p:nvPicPr>
            <p:cNvPr id="70" name="Picture 70" descr="j04316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582" y="3031578"/>
              <a:ext cx="584200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71" descr="j04316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082" y="3034753"/>
              <a:ext cx="584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725070" y="3187153"/>
              <a:ext cx="468312" cy="3508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</a:t>
              </a: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5010945" y="3187153"/>
              <a:ext cx="409575" cy="3508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Bob</a:t>
              </a:r>
            </a:p>
          </p:txBody>
        </p:sp>
      </p:grp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1496666" y="2402260"/>
            <a:ext cx="793750" cy="846137"/>
            <a:chOff x="1608" y="2251"/>
            <a:chExt cx="680" cy="725"/>
          </a:xfrm>
        </p:grpSpPr>
        <p:pic>
          <p:nvPicPr>
            <p:cNvPr id="76" name="Picture 76" descr="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" y="2251"/>
              <a:ext cx="2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1608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  <a:b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</a:br>
              <a:r>
                <a:rPr lang="en-US" altLang="zh-CN" sz="1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Private</a:t>
              </a: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-Key</a:t>
              </a:r>
            </a:p>
          </p:txBody>
        </p: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2315816" y="2391147"/>
            <a:ext cx="793750" cy="846138"/>
            <a:chOff x="4106" y="2251"/>
            <a:chExt cx="680" cy="725"/>
          </a:xfrm>
        </p:grpSpPr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Public</a:t>
              </a: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Key</a:t>
              </a:r>
            </a:p>
          </p:txBody>
        </p:sp>
        <p:pic>
          <p:nvPicPr>
            <p:cNvPr id="80" name="Picture 80" descr="key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Group 75"/>
          <p:cNvGrpSpPr>
            <a:grpSpLocks/>
          </p:cNvGrpSpPr>
          <p:nvPr/>
        </p:nvGrpSpPr>
        <p:grpSpPr bwMode="auto">
          <a:xfrm>
            <a:off x="6242845" y="2323423"/>
            <a:ext cx="793750" cy="898656"/>
            <a:chOff x="1608" y="2206"/>
            <a:chExt cx="680" cy="770"/>
          </a:xfrm>
        </p:grpSpPr>
        <p:pic>
          <p:nvPicPr>
            <p:cNvPr id="83" name="Picture 76" descr="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8" y="2206"/>
              <a:ext cx="22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Rectangle 77"/>
            <p:cNvSpPr>
              <a:spLocks noChangeArrowheads="1"/>
            </p:cNvSpPr>
            <p:nvPr/>
          </p:nvSpPr>
          <p:spPr bwMode="auto">
            <a:xfrm>
              <a:off x="1608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Bob’s</a:t>
              </a: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/>
              </a:r>
              <a:b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</a:br>
              <a:r>
                <a:rPr lang="en-US" altLang="zh-CN" sz="1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Private</a:t>
              </a: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-Key</a:t>
              </a:r>
            </a:p>
          </p:txBody>
        </p:sp>
      </p:grpSp>
      <p:grpSp>
        <p:nvGrpSpPr>
          <p:cNvPr id="85" name="Group 78"/>
          <p:cNvGrpSpPr>
            <a:grpSpLocks/>
          </p:cNvGrpSpPr>
          <p:nvPr/>
        </p:nvGrpSpPr>
        <p:grpSpPr bwMode="auto">
          <a:xfrm>
            <a:off x="7061995" y="2323980"/>
            <a:ext cx="793750" cy="886986"/>
            <a:chOff x="4106" y="2216"/>
            <a:chExt cx="680" cy="760"/>
          </a:xfrm>
        </p:grpSpPr>
        <p:sp>
          <p:nvSpPr>
            <p:cNvPr id="86" name="Rectangle 79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Bob’s</a:t>
              </a:r>
              <a:endParaRPr lang="en-US" altLang="zh-CN" sz="1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Public</a:t>
              </a:r>
              <a:r>
                <a: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Key</a:t>
              </a:r>
            </a:p>
          </p:txBody>
        </p:sp>
        <p:pic>
          <p:nvPicPr>
            <p:cNvPr id="87" name="Picture 80" descr="key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" y="2216"/>
              <a:ext cx="233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椭圆 2"/>
          <p:cNvSpPr/>
          <p:nvPr/>
        </p:nvSpPr>
        <p:spPr>
          <a:xfrm>
            <a:off x="2967660" y="4198632"/>
            <a:ext cx="951854" cy="6683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228755" y="4198632"/>
            <a:ext cx="951854" cy="6683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47603"/>
      </p:ext>
    </p:extLst>
  </p:cSld>
  <p:clrMapOvr>
    <a:masterClrMapping/>
  </p:clrMapOvr>
  <p:transition spd="slow">
    <p:cut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F53B779F-973F-403C-AB3A-C202EBC862D2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8017A68-8E26-41C8-B4A7-0E4194D5B7B2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8" name="AutoShape 8"/>
          <p:cNvSpPr>
            <a:spLocks noChangeArrowheads="1"/>
          </p:cNvSpPr>
          <p:nvPr/>
        </p:nvSpPr>
        <p:spPr bwMode="gray">
          <a:xfrm>
            <a:off x="2528888" y="3500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3. </a:t>
            </a:r>
            <a:r>
              <a:rPr lang="en-US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Steganography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:  Hiding Information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0608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Code Breaking: Cryptanalysis 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4060825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  <a:endParaRPr lang="en-US" altLang="zh-CN" b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23563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3579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80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82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84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3564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3573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74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6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8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grpSp>
        <p:nvGrpSpPr>
          <p:cNvPr id="23566" name="Group 24"/>
          <p:cNvGrpSpPr>
            <a:grpSpLocks/>
          </p:cNvGrpSpPr>
          <p:nvPr/>
        </p:nvGrpSpPr>
        <p:grpSpPr bwMode="auto">
          <a:xfrm>
            <a:off x="2168525" y="3576638"/>
            <a:ext cx="381000" cy="381000"/>
            <a:chOff x="872" y="1036"/>
            <a:chExt cx="240" cy="240"/>
          </a:xfrm>
        </p:grpSpPr>
        <p:sp>
          <p:nvSpPr>
            <p:cNvPr id="23567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68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0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2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0ECC2D3-202D-4DDC-80FC-ACA16E2784E8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BE83C86-48B0-4A29-A51D-0D4A4788CAD8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16069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7107237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en-US" altLang="zh-CN" sz="2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Kerckhoff’s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Principle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a.k.a.,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Kerckhoffs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 assumption, axiom or law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cryptosystem should be secure even if everything about the system, </a:t>
            </a:r>
            <a:r>
              <a:rPr lang="en-US" altLang="zh-CN" sz="18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except the key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is public knowledge.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密码系统的安全性不在于算法的保密，而在于当对手获知了算法和密文后分析出密钥或明文的难度。</a:t>
            </a:r>
            <a:endParaRPr lang="en-US" altLang="zh-CN" sz="18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2060" name="Group 11"/>
          <p:cNvGrpSpPr>
            <a:grpSpLocks/>
          </p:cNvGrpSpPr>
          <p:nvPr/>
        </p:nvGrpSpPr>
        <p:grpSpPr bwMode="auto">
          <a:xfrm>
            <a:off x="7235825" y="1681163"/>
            <a:ext cx="1436688" cy="2190750"/>
            <a:chOff x="4494" y="845"/>
            <a:chExt cx="1176" cy="1793"/>
          </a:xfrm>
        </p:grpSpPr>
        <p:pic>
          <p:nvPicPr>
            <p:cNvPr id="20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845"/>
              <a:ext cx="1038" cy="1446"/>
            </a:xfrm>
            <a:prstGeom prst="rect">
              <a:avLst/>
            </a:prstGeom>
            <a:noFill/>
            <a:ln w="9525" algn="ctr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077" name="Rectangle 13"/>
            <p:cNvSpPr>
              <a:spLocks noChangeArrowheads="1"/>
            </p:cNvSpPr>
            <p:nvPr/>
          </p:nvSpPr>
          <p:spPr bwMode="auto">
            <a:xfrm>
              <a:off x="4494" y="2264"/>
              <a:ext cx="1176" cy="3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zh-CN" sz="1000" b="0" dirty="0" err="1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  <a:t>Auguste</a:t>
              </a:r>
              <a:r>
                <a:rPr lang="en-US" altLang="zh-CN" sz="1000" b="0" dirty="0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 sz="1000" b="0" dirty="0" err="1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  <a:t>Kerckhoffs</a:t>
              </a:r>
              <a:r>
                <a:rPr lang="en-US" altLang="zh-CN" sz="1000" b="0" dirty="0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  <a:t/>
              </a:r>
              <a:br>
                <a:rPr lang="en-US" altLang="zh-CN" sz="1000" b="0" dirty="0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</a:br>
              <a:r>
                <a:rPr lang="en-US" altLang="zh-CN" sz="1000" b="0" dirty="0">
                  <a:solidFill>
                    <a:srgbClr val="1C1C1C"/>
                  </a:solidFill>
                  <a:latin typeface="Arial" charset="0"/>
                  <a:ea typeface="宋体" pitchFamily="2" charset="-122"/>
                </a:rPr>
                <a:t>1835-1903</a:t>
              </a:r>
              <a:r>
                <a:rPr lang="en-US" altLang="zh-CN" sz="1400" b="0" dirty="0">
                  <a:solidFill>
                    <a:srgbClr val="1C1C1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pitchFamily="2" charset="-122"/>
                </a:rPr>
                <a:t> </a:t>
              </a:r>
            </a:p>
          </p:txBody>
        </p:sp>
      </p:grpSp>
      <p:pic>
        <p:nvPicPr>
          <p:cNvPr id="216078" name="Picture 14" descr="CG9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81525"/>
            <a:ext cx="1528762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9" name="AutoShape 15"/>
          <p:cNvSpPr>
            <a:spLocks noChangeArrowheads="1"/>
          </p:cNvSpPr>
          <p:nvPr/>
        </p:nvSpPr>
        <p:spPr bwMode="auto">
          <a:xfrm>
            <a:off x="2124075" y="4365625"/>
            <a:ext cx="2232025" cy="574675"/>
          </a:xfrm>
          <a:prstGeom prst="cloudCallout">
            <a:avLst>
              <a:gd name="adj1" fmla="val -87269"/>
              <a:gd name="adj2" fmla="val 40884"/>
            </a:avLst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What does this mean?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4787900" y="4149725"/>
            <a:ext cx="3816350" cy="1152525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enemy knows the system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.”</a:t>
            </a:r>
          </a:p>
          <a:p>
            <a:pPr algn="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——by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Claude Shannon</a:t>
            </a:r>
          </a:p>
          <a:p>
            <a:pPr algn="r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Shannon's maxim  </a:t>
            </a: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9" grpId="0" animBg="1"/>
      <p:bldP spid="2160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CCD037D-A676-4958-AE73-2F9889AE357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4687A72-AF58-408E-9C69-28B1722E6C59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6309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6962775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 Confusion and Diffusion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Confusion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混淆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3" eaLnBrk="1" hangingPunct="1">
              <a:defRPr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making the relationship between the key and the ciphertext as </a:t>
            </a:r>
            <a:r>
              <a:rPr lang="en-US" altLang="zh-CN" sz="1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</a:t>
            </a: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</a:t>
            </a:r>
            <a:r>
              <a:rPr lang="en-US" altLang="zh-CN" sz="1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involved</a:t>
            </a: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as possible;</a:t>
            </a:r>
          </a:p>
          <a:p>
            <a:pPr lvl="2" eaLnBrk="1" hangingPunct="1">
              <a:defRPr/>
            </a:pPr>
            <a:endParaRPr lang="en-US" altLang="zh-CN" sz="16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84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00213"/>
            <a:ext cx="13033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6659563" y="3716338"/>
            <a:ext cx="2016125" cy="7921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Claude Elwood Shannon (April 30, 1916 – February 24, 2001), an American electronic engineer and mathematician, is known as "</a:t>
            </a:r>
            <a:r>
              <a:rPr lang="en-US" altLang="zh-CN" sz="9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father of information theory</a:t>
            </a:r>
            <a:r>
              <a:rPr lang="en-US" altLang="zh-CN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". </a:t>
            </a:r>
            <a:endParaRPr lang="zh-CN" altLang="en-US" sz="9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601" y="3801991"/>
            <a:ext cx="2737247" cy="2036834"/>
          </a:xfrm>
          <a:prstGeom prst="rect">
            <a:avLst/>
          </a:prstGeom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4722553"/>
            <a:ext cx="3169617" cy="108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3212976"/>
            <a:ext cx="1764844" cy="1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CCD037D-A676-4958-AE73-2F9889AE3575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4687A72-AF58-408E-9C69-28B1722E6C59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6309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6962775" cy="4464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 Confusion and Diffusion</a:t>
            </a:r>
          </a:p>
          <a:p>
            <a:pPr lvl="2" eaLnBrk="1" hangingPunct="1">
              <a:defRPr/>
            </a:pPr>
            <a:r>
              <a:rPr lang="en-US" altLang="zh-CN" sz="18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Diffusion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扩散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3" eaLnBrk="1" hangingPunct="1">
              <a:defRPr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property that the redundancy in the statistics of the plaintext is “</a:t>
            </a:r>
            <a:r>
              <a:rPr lang="en-US" altLang="zh-CN" sz="1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dissipated</a:t>
            </a: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“(</a:t>
            </a:r>
            <a:r>
              <a:rPr lang="zh-CN" altLang="en-US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消散</a:t>
            </a: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in the statistics of the ciphertext;</a:t>
            </a:r>
          </a:p>
          <a:p>
            <a:pPr lvl="2" eaLnBrk="1" hangingPunct="1">
              <a:defRPr/>
            </a:pP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84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00213"/>
            <a:ext cx="13033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6659563" y="3716338"/>
            <a:ext cx="2016125" cy="7921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Claude Elwood Shannon (April 30, 1916 – February 24, 2001), an American electronic engineer and mathematician, is known as "</a:t>
            </a:r>
            <a:r>
              <a:rPr lang="en-US" altLang="zh-CN" sz="9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the father of information theory</a:t>
            </a:r>
            <a:r>
              <a:rPr lang="en-US" altLang="zh-CN" sz="9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". </a:t>
            </a:r>
            <a:endParaRPr lang="zh-CN" altLang="en-US" sz="9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pic>
        <p:nvPicPr>
          <p:cNvPr id="22632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68313" y="4521671"/>
            <a:ext cx="2901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3348038" y="5458296"/>
            <a:ext cx="1511300" cy="0"/>
          </a:xfrm>
          <a:prstGeom prst="line">
            <a:avLst/>
          </a:prstGeom>
          <a:noFill/>
          <a:ln w="762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25" name="Rectangle 21" descr="5%"/>
          <p:cNvSpPr>
            <a:spLocks noChangeArrowheads="1"/>
          </p:cNvSpPr>
          <p:nvPr/>
        </p:nvSpPr>
        <p:spPr bwMode="auto">
          <a:xfrm>
            <a:off x="4879976" y="4520084"/>
            <a:ext cx="2900362" cy="1573212"/>
          </a:xfrm>
          <a:prstGeom prst="rect">
            <a:avLst/>
          </a:prstGeom>
          <a:pattFill prst="shingle">
            <a:fgClr>
              <a:srgbClr val="1C1C1C"/>
            </a:fgClr>
            <a:bgClr>
              <a:schemeClr val="bg1"/>
            </a:bgClr>
          </a:patt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19544"/>
      </p:ext>
    </p:extLst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3" grpId="0"/>
      <p:bldP spid="226324" grpId="0" animBg="1"/>
      <p:bldP spid="226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8C3AB1D-630C-42E2-81E4-7ED922CBC397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1FFA19B-0662-462E-8E96-9AF8614CCFAE}" type="datetime1">
              <a:rPr lang="zh-CN" altLang="en-US"/>
              <a:pPr>
                <a:defRPr/>
              </a:pPr>
              <a:t>2018/9/11</a:t>
            </a:fld>
            <a:endParaRPr lang="en-US" altLang="zh-CN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</a:rPr>
              <a:t>Lecture 3: Overview of Cryptography (II)</a:t>
            </a:r>
          </a:p>
        </p:txBody>
      </p:sp>
      <p:sp>
        <p:nvSpPr>
          <p:cNvPr id="227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5449887" cy="4464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 Avalanche effect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cryptography, the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avalanche effect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a desirable property of cryptographic algorithms, typically </a:t>
            </a:r>
            <a:r>
              <a:rPr lang="en-US" altLang="zh-CN" sz="18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ciphers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cryptographic </a:t>
            </a:r>
            <a:r>
              <a:rPr lang="en-US" altLang="zh-CN" sz="18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hash functions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avalanche effect is evident if, when an input is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changed slightly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(for example, flipping a single bit) the output changes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significantly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(e.g., half the output bits flip)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the case of quality block ciphers, such a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small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change in either the key or the plaintext should cause a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drastic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change in the ciphertext; 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Concepts of Cryptography</a:t>
            </a:r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7524750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3…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107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2733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60800"/>
            <a:ext cx="3105150" cy="2016125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3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708150"/>
            <a:ext cx="309562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3070225" y="1653833"/>
            <a:ext cx="1367408" cy="358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雪崩效应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advTm="26844">
    <p:cut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uiExpand="1" build="p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18767</TotalTime>
  <Words>1595</Words>
  <Application>Microsoft Office PowerPoint</Application>
  <PresentationFormat>全屏显示(4:3)</PresentationFormat>
  <Paragraphs>325</Paragraphs>
  <Slides>25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Franklin Gothic Book</vt:lpstr>
      <vt:lpstr>ＭＳ Ｐゴシック</vt:lpstr>
      <vt:lpstr>ＭＳ Ｐゴシック</vt:lpstr>
      <vt:lpstr>黑体</vt:lpstr>
      <vt:lpstr>宋体</vt:lpstr>
      <vt:lpstr>微软雅黑</vt:lpstr>
      <vt:lpstr>Arial</vt:lpstr>
      <vt:lpstr>Lucida Calligraphy</vt:lpstr>
      <vt:lpstr>Symbol</vt:lpstr>
      <vt:lpstr>Times</vt:lpstr>
      <vt:lpstr>Times New Roman</vt:lpstr>
      <vt:lpstr>Verdana</vt:lpstr>
      <vt:lpstr>Wingdings</vt:lpstr>
      <vt:lpstr>3_Angles</vt:lpstr>
      <vt:lpstr>Visio</vt:lpstr>
      <vt:lpstr>Lecture 3: Overview of Cryptography （II）</vt:lpstr>
      <vt:lpstr>PowerPoint 演示文稿</vt:lpstr>
      <vt:lpstr>Quickly Review</vt:lpstr>
      <vt:lpstr>Quickly Review</vt:lpstr>
      <vt:lpstr>Outline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Lecture 3: Overview of Cryptography (II)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209</cp:revision>
  <dcterms:created xsi:type="dcterms:W3CDTF">2010-06-25T08:08:55Z</dcterms:created>
  <dcterms:modified xsi:type="dcterms:W3CDTF">2018-09-11T13:03:41Z</dcterms:modified>
</cp:coreProperties>
</file>