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21"/>
  </p:notesMasterIdLst>
  <p:handoutMasterIdLst>
    <p:handoutMasterId r:id="rId22"/>
  </p:handoutMasterIdLst>
  <p:sldIdLst>
    <p:sldId id="323" r:id="rId2"/>
    <p:sldId id="346" r:id="rId3"/>
    <p:sldId id="396" r:id="rId4"/>
    <p:sldId id="363" r:id="rId5"/>
    <p:sldId id="370" r:id="rId6"/>
    <p:sldId id="381" r:id="rId7"/>
    <p:sldId id="387" r:id="rId8"/>
    <p:sldId id="388" r:id="rId9"/>
    <p:sldId id="389" r:id="rId10"/>
    <p:sldId id="390" r:id="rId11"/>
    <p:sldId id="391" r:id="rId12"/>
    <p:sldId id="382" r:id="rId13"/>
    <p:sldId id="380" r:id="rId14"/>
    <p:sldId id="392" r:id="rId15"/>
    <p:sldId id="395" r:id="rId16"/>
    <p:sldId id="394" r:id="rId17"/>
    <p:sldId id="366" r:id="rId18"/>
    <p:sldId id="343" r:id="rId19"/>
    <p:sldId id="326" r:id="rId2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6666FF"/>
    <a:srgbClr val="BC5EBE"/>
    <a:srgbClr val="6C9D5F"/>
    <a:srgbClr val="6600CC"/>
    <a:srgbClr val="008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80028" autoAdjust="0"/>
  </p:normalViewPr>
  <p:slideViewPr>
    <p:cSldViewPr>
      <p:cViewPr varScale="1">
        <p:scale>
          <a:sx n="104" d="100"/>
          <a:sy n="104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/>
            </a:lvl1pPr>
          </a:lstStyle>
          <a:p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57645D7F-5C43-4A0F-B000-7B03D3E8F6DC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/>
            </a:lvl1pPr>
          </a:lstStyle>
          <a:p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F195D6AE-A997-423C-879B-7120E19779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31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BD11CBAB-4EB5-44A0-B1A1-1A15A47EFD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385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 smtClean="0">
                <a:solidFill>
                  <a:srgbClr val="180018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E1430E48-48A7-40B9-A531-5AEC822D1E5E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  <p:pic>
        <p:nvPicPr>
          <p:cNvPr id="39954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  <p:sndAc>
      <p:stSnd>
        <p:snd r:embed="rId1" name="suction.wav"/>
      </p:stSnd>
    </p:sndAc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E15084-C684-413C-8064-BA6D3F5C7F7D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FDF6E66-D573-40B8-A19C-A56E0277BE08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09980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81075"/>
            <a:ext cx="8713788" cy="540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2"/>
            <a:r>
              <a:rPr lang="en-GB" smtClean="0"/>
              <a:t>Second level</a:t>
            </a:r>
          </a:p>
          <a:p>
            <a:pPr lvl="3"/>
            <a:r>
              <a:rPr lang="en-GB" smtClean="0"/>
              <a:t>Third level</a:t>
            </a:r>
          </a:p>
          <a:p>
            <a:pPr lvl="4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FAA7E0D5-694F-446F-A612-93FD52D5EBB6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DF673-8111-4EFA-971C-AADBDA759A8F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</p:sldLayoutIdLst>
  <p:transition spd="slow">
    <p:wipe/>
    <p:sndAc>
      <p:stSnd>
        <p:snd r:embed="rId4" name="suction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173038" indent="-173038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401638" indent="-163513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630238" indent="-163513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858838" indent="-173038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png"/><Relationship Id="rId5" Type="http://schemas.openxmlformats.org/officeDocument/2006/relationships/image" Target="../media/image7.e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audio" Target="../media/audio2.wav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800" b="1" dirty="0">
                <a:solidFill>
                  <a:srgbClr val="660033"/>
                </a:solidFill>
              </a:rPr>
              <a:t>Lecture 4: </a:t>
            </a:r>
            <a:r>
              <a:rPr lang="en-US" altLang="en-US" sz="4800" b="1" dirty="0">
                <a:solidFill>
                  <a:srgbClr val="660033"/>
                </a:solidFill>
              </a:rPr>
              <a:t>Block Cipher Principles</a:t>
            </a:r>
            <a:endParaRPr lang="zh-CN" altLang="en-US" sz="4800" b="1" dirty="0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1800"/>
              <a:t>An Introduction to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>
                <a:latin typeface="Verdana" panose="020B0604030504040204" pitchFamily="34" charset="0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>
          <a:xfrm>
            <a:off x="3563888" y="4581128"/>
            <a:ext cx="4896099" cy="158417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b="1" kern="1200" smtClean="0">
                <a:solidFill>
                  <a:srgbClr val="18001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173038" indent="-173038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401638" indent="-163513" algn="l" rt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630238" indent="-163513" algn="l" rt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858838" indent="-173038" algn="l" rt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22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CB0951D1-6969-43E5-AD23-E94FC23409F3}" type="slidenum">
              <a:rPr lang="en-US" altLang="zh-CN"/>
              <a:pPr/>
              <a:t>10</a:t>
            </a:fld>
            <a:r>
              <a:rPr lang="en-US" altLang="zh-CN" b="0"/>
              <a:t>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87808B2-C3D8-450C-B9C3-DD6440680704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5805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8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9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1778000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</a:t>
            </a: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S-box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XOR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Circular Shift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Swap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Split/Combine</a:t>
            </a:r>
            <a:endParaRPr lang="en-US" altLang="zh-CN" sz="2000" b="1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Product Cipher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8057" name="AutoShape 9"/>
          <p:cNvSpPr>
            <a:spLocks noChangeArrowheads="1"/>
          </p:cNvSpPr>
          <p:nvPr/>
        </p:nvSpPr>
        <p:spPr bwMode="auto">
          <a:xfrm>
            <a:off x="2268538" y="1647825"/>
            <a:ext cx="6407150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000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The swap operation is a special case of the circular shift operation where k = n/2. </a:t>
            </a:r>
          </a:p>
          <a:p>
            <a:pPr eaLnBrk="1" hangingPunct="1">
              <a:buFontTx/>
              <a:buChar char="•"/>
            </a:pPr>
            <a:endParaRPr lang="zh-CN" altLang="en-US" sz="2000" b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58058" name="AutoShape 10"/>
          <p:cNvSpPr>
            <a:spLocks noChangeArrowheads="1"/>
          </p:cNvSpPr>
          <p:nvPr/>
        </p:nvSpPr>
        <p:spPr bwMode="auto">
          <a:xfrm>
            <a:off x="1979613" y="3451225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2411413" y="2924175"/>
            <a:ext cx="7921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e.g.</a:t>
            </a:r>
          </a:p>
        </p:txBody>
      </p:sp>
      <p:pic>
        <p:nvPicPr>
          <p:cNvPr id="258061" name="Picture 13" descr="图片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429000"/>
            <a:ext cx="6119812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81053F-FEDD-47DC-ACC0-296D737FB8AC}" type="slidenum">
              <a:rPr lang="en-US" altLang="zh-CN"/>
              <a:pPr/>
              <a:t>11</a:t>
            </a:fld>
            <a:r>
              <a:rPr lang="en-US" altLang="zh-CN" b="0"/>
              <a:t>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C1C3462-507D-46FD-B64F-47806A1CE1CB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5907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1778000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</a:t>
            </a: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S-box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XOR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Circular Shift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Swap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Split/Combine</a:t>
            </a:r>
            <a:endParaRPr lang="en-US" altLang="zh-CN" sz="20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Product Cipher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9081" name="AutoShape 9"/>
          <p:cNvSpPr>
            <a:spLocks noChangeArrowheads="1"/>
          </p:cNvSpPr>
          <p:nvPr/>
        </p:nvSpPr>
        <p:spPr bwMode="auto">
          <a:xfrm>
            <a:off x="2268538" y="1647825"/>
            <a:ext cx="6407150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000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Two other operations found in some block ciphers are split and combine. </a:t>
            </a:r>
          </a:p>
          <a:p>
            <a:pPr eaLnBrk="1" hangingPunct="1">
              <a:buFontTx/>
              <a:buChar char="•"/>
            </a:pPr>
            <a:endParaRPr lang="zh-CN" altLang="en-US" sz="2000" b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59082" name="AutoShape 10"/>
          <p:cNvSpPr>
            <a:spLocks noChangeArrowheads="1"/>
          </p:cNvSpPr>
          <p:nvPr/>
        </p:nvSpPr>
        <p:spPr bwMode="auto">
          <a:xfrm>
            <a:off x="1979613" y="3860800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3" name="Rectangle 11"/>
          <p:cNvSpPr>
            <a:spLocks noChangeArrowheads="1"/>
          </p:cNvSpPr>
          <p:nvPr/>
        </p:nvSpPr>
        <p:spPr bwMode="auto">
          <a:xfrm>
            <a:off x="2411413" y="2924175"/>
            <a:ext cx="7921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e.g.</a:t>
            </a:r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3419475" y="3141663"/>
            <a:ext cx="79216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0033CC"/>
                </a:solidFill>
                <a:ea typeface="宋体" panose="02010600030101010101" pitchFamily="2" charset="-122"/>
              </a:rPr>
              <a:t>Split</a:t>
            </a:r>
          </a:p>
        </p:txBody>
      </p:sp>
      <p:sp>
        <p:nvSpPr>
          <p:cNvPr id="259086" name="Rectangle 14"/>
          <p:cNvSpPr>
            <a:spLocks noChangeArrowheads="1"/>
          </p:cNvSpPr>
          <p:nvPr/>
        </p:nvSpPr>
        <p:spPr bwMode="auto">
          <a:xfrm>
            <a:off x="6659563" y="3141663"/>
            <a:ext cx="7921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0033CC"/>
                </a:solidFill>
                <a:ea typeface="宋体" panose="02010600030101010101" pitchFamily="2" charset="-122"/>
              </a:rPr>
              <a:t>Combine</a:t>
            </a:r>
          </a:p>
        </p:txBody>
      </p:sp>
      <p:pic>
        <p:nvPicPr>
          <p:cNvPr id="259089" name="Picture 17" descr="未标题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3573463"/>
            <a:ext cx="57816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3" grpId="0"/>
      <p:bldP spid="259085" grpId="0"/>
      <p:bldP spid="2590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4AFE0FF8-7E50-47F5-8B08-9DB68EB74DF0}" type="slidenum">
              <a:rPr lang="en-US" altLang="zh-CN"/>
              <a:pPr/>
              <a:t>12</a:t>
            </a:fld>
            <a:r>
              <a:rPr lang="en-US" altLang="zh-CN" b="0"/>
              <a:t> </a:t>
            </a:r>
          </a:p>
        </p:txBody>
      </p:sp>
      <p:sp>
        <p:nvSpPr>
          <p:cNvPr id="92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0C1063A-E7E9-4A8D-8837-969E09BB9E58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9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4985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1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1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Product Cipher: a simple example 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Product Cipher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3349625" y="2951163"/>
            <a:ext cx="2159000" cy="2889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8 bit plain text</a:t>
            </a:r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5294313" y="2447925"/>
            <a:ext cx="647700" cy="2889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/>
              <a:t>block1</a:t>
            </a:r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5942013" y="2447925"/>
            <a:ext cx="647700" cy="2889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/>
              <a:t>block2</a:t>
            </a:r>
          </a:p>
        </p:txBody>
      </p:sp>
      <p:sp>
        <p:nvSpPr>
          <p:cNvPr id="249868" name="Rectangle 12"/>
          <p:cNvSpPr>
            <a:spLocks noChangeArrowheads="1"/>
          </p:cNvSpPr>
          <p:nvPr/>
        </p:nvSpPr>
        <p:spPr bwMode="auto">
          <a:xfrm>
            <a:off x="6589713" y="2447925"/>
            <a:ext cx="647700" cy="2889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……</a:t>
            </a:r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7237413" y="2447925"/>
            <a:ext cx="647700" cy="2889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/>
              <a:t>blockn</a:t>
            </a:r>
          </a:p>
        </p:txBody>
      </p:sp>
      <p:cxnSp>
        <p:nvCxnSpPr>
          <p:cNvPr id="249872" name="AutoShape 16"/>
          <p:cNvCxnSpPr>
            <a:cxnSpLocks noChangeShapeType="1"/>
            <a:stCxn id="249868" idx="2"/>
            <a:endCxn id="249865" idx="3"/>
          </p:cNvCxnSpPr>
          <p:nvPr/>
        </p:nvCxnSpPr>
        <p:spPr bwMode="auto">
          <a:xfrm rot="5400000">
            <a:off x="6031706" y="2213769"/>
            <a:ext cx="358775" cy="14049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73" name="Rectangle 17"/>
          <p:cNvSpPr>
            <a:spLocks noChangeArrowheads="1"/>
          </p:cNvSpPr>
          <p:nvPr/>
        </p:nvSpPr>
        <p:spPr bwMode="auto">
          <a:xfrm>
            <a:off x="2486025" y="3455988"/>
            <a:ext cx="3529013" cy="1439862"/>
          </a:xfrm>
          <a:prstGeom prst="rect">
            <a:avLst/>
          </a:prstGeom>
          <a:solidFill>
            <a:srgbClr val="FFFF99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1400"/>
          </a:p>
        </p:txBody>
      </p:sp>
      <p:sp>
        <p:nvSpPr>
          <p:cNvPr id="249875" name="Rectangle 19"/>
          <p:cNvSpPr>
            <a:spLocks noChangeArrowheads="1"/>
          </p:cNvSpPr>
          <p:nvPr/>
        </p:nvSpPr>
        <p:spPr bwMode="auto">
          <a:xfrm>
            <a:off x="3349625" y="3598863"/>
            <a:ext cx="2159000" cy="288925"/>
          </a:xfrm>
          <a:prstGeom prst="rect">
            <a:avLst/>
          </a:prstGeom>
          <a:solidFill>
            <a:schemeClr val="bg1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key mixer</a:t>
            </a:r>
          </a:p>
        </p:txBody>
      </p:sp>
      <p:grpSp>
        <p:nvGrpSpPr>
          <p:cNvPr id="249958" name="Group 102"/>
          <p:cNvGrpSpPr>
            <a:grpSpLocks/>
          </p:cNvGrpSpPr>
          <p:nvPr/>
        </p:nvGrpSpPr>
        <p:grpSpPr bwMode="auto">
          <a:xfrm>
            <a:off x="3349625" y="4048125"/>
            <a:ext cx="2159000" cy="288925"/>
            <a:chOff x="2517" y="2125"/>
            <a:chExt cx="1360" cy="182"/>
          </a:xfrm>
        </p:grpSpPr>
        <p:sp>
          <p:nvSpPr>
            <p:cNvPr id="249884" name="Rectangle 28"/>
            <p:cNvSpPr>
              <a:spLocks noChangeArrowheads="1"/>
            </p:cNvSpPr>
            <p:nvPr/>
          </p:nvSpPr>
          <p:spPr bwMode="auto">
            <a:xfrm flipH="1">
              <a:off x="3208" y="2125"/>
              <a:ext cx="317" cy="18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900"/>
                <a:t>S-box 3</a:t>
              </a:r>
            </a:p>
          </p:txBody>
        </p:sp>
        <p:sp>
          <p:nvSpPr>
            <p:cNvPr id="249885" name="Rectangle 29"/>
            <p:cNvSpPr>
              <a:spLocks noChangeArrowheads="1"/>
            </p:cNvSpPr>
            <p:nvPr/>
          </p:nvSpPr>
          <p:spPr bwMode="auto">
            <a:xfrm flipH="1">
              <a:off x="2517" y="2125"/>
              <a:ext cx="318" cy="18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900"/>
                <a:t>S-box 1</a:t>
              </a:r>
            </a:p>
          </p:txBody>
        </p:sp>
        <p:sp>
          <p:nvSpPr>
            <p:cNvPr id="249886" name="Rectangle 30"/>
            <p:cNvSpPr>
              <a:spLocks noChangeArrowheads="1"/>
            </p:cNvSpPr>
            <p:nvPr/>
          </p:nvSpPr>
          <p:spPr bwMode="auto">
            <a:xfrm flipH="1">
              <a:off x="2860" y="2125"/>
              <a:ext cx="318" cy="18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900"/>
                <a:t>S-box 2</a:t>
              </a:r>
            </a:p>
          </p:txBody>
        </p:sp>
        <p:sp>
          <p:nvSpPr>
            <p:cNvPr id="249887" name="Rectangle 31"/>
            <p:cNvSpPr>
              <a:spLocks noChangeArrowheads="1"/>
            </p:cNvSpPr>
            <p:nvPr/>
          </p:nvSpPr>
          <p:spPr bwMode="auto">
            <a:xfrm flipH="1">
              <a:off x="3560" y="2125"/>
              <a:ext cx="317" cy="18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900"/>
                <a:t>S-box 4</a:t>
              </a:r>
            </a:p>
          </p:txBody>
        </p:sp>
      </p:grpSp>
      <p:grpSp>
        <p:nvGrpSpPr>
          <p:cNvPr id="249956" name="Group 100"/>
          <p:cNvGrpSpPr>
            <a:grpSpLocks/>
          </p:cNvGrpSpPr>
          <p:nvPr/>
        </p:nvGrpSpPr>
        <p:grpSpPr bwMode="auto">
          <a:xfrm>
            <a:off x="3494088" y="3240088"/>
            <a:ext cx="2014537" cy="358775"/>
            <a:chOff x="2608" y="1616"/>
            <a:chExt cx="1269" cy="226"/>
          </a:xfrm>
        </p:grpSpPr>
        <p:sp>
          <p:nvSpPr>
            <p:cNvPr id="249876" name="Line 20"/>
            <p:cNvSpPr>
              <a:spLocks noChangeShapeType="1"/>
            </p:cNvSpPr>
            <p:nvPr/>
          </p:nvSpPr>
          <p:spPr bwMode="auto">
            <a:xfrm>
              <a:off x="2608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77" name="Line 21"/>
            <p:cNvSpPr>
              <a:spLocks noChangeShapeType="1"/>
            </p:cNvSpPr>
            <p:nvPr/>
          </p:nvSpPr>
          <p:spPr bwMode="auto">
            <a:xfrm>
              <a:off x="2744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78" name="Line 22"/>
            <p:cNvSpPr>
              <a:spLocks noChangeShapeType="1"/>
            </p:cNvSpPr>
            <p:nvPr/>
          </p:nvSpPr>
          <p:spPr bwMode="auto">
            <a:xfrm>
              <a:off x="2961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79" name="Line 23"/>
            <p:cNvSpPr>
              <a:spLocks noChangeShapeType="1"/>
            </p:cNvSpPr>
            <p:nvPr/>
          </p:nvSpPr>
          <p:spPr bwMode="auto">
            <a:xfrm>
              <a:off x="3097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80" name="Line 24"/>
            <p:cNvSpPr>
              <a:spLocks noChangeShapeType="1"/>
            </p:cNvSpPr>
            <p:nvPr/>
          </p:nvSpPr>
          <p:spPr bwMode="auto">
            <a:xfrm>
              <a:off x="3314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81" name="Line 25"/>
            <p:cNvSpPr>
              <a:spLocks noChangeShapeType="1"/>
            </p:cNvSpPr>
            <p:nvPr/>
          </p:nvSpPr>
          <p:spPr bwMode="auto">
            <a:xfrm>
              <a:off x="3450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82" name="Line 26"/>
            <p:cNvSpPr>
              <a:spLocks noChangeShapeType="1"/>
            </p:cNvSpPr>
            <p:nvPr/>
          </p:nvSpPr>
          <p:spPr bwMode="auto">
            <a:xfrm>
              <a:off x="3652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83" name="Line 27"/>
            <p:cNvSpPr>
              <a:spLocks noChangeShapeType="1"/>
            </p:cNvSpPr>
            <p:nvPr/>
          </p:nvSpPr>
          <p:spPr bwMode="auto">
            <a:xfrm>
              <a:off x="3788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89" name="Rectangle 33"/>
            <p:cNvSpPr>
              <a:spLocks noChangeArrowheads="1"/>
            </p:cNvSpPr>
            <p:nvPr/>
          </p:nvSpPr>
          <p:spPr bwMode="auto">
            <a:xfrm flipH="1">
              <a:off x="2623" y="1646"/>
              <a:ext cx="90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800"/>
                <a:t>1</a:t>
              </a:r>
            </a:p>
          </p:txBody>
        </p:sp>
        <p:sp>
          <p:nvSpPr>
            <p:cNvPr id="249890" name="Rectangle 34"/>
            <p:cNvSpPr>
              <a:spLocks noChangeArrowheads="1"/>
            </p:cNvSpPr>
            <p:nvPr/>
          </p:nvSpPr>
          <p:spPr bwMode="auto">
            <a:xfrm flipH="1">
              <a:off x="2744" y="1646"/>
              <a:ext cx="90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800"/>
                <a:t>2</a:t>
              </a:r>
            </a:p>
          </p:txBody>
        </p:sp>
        <p:sp>
          <p:nvSpPr>
            <p:cNvPr id="249891" name="Rectangle 35"/>
            <p:cNvSpPr>
              <a:spLocks noChangeArrowheads="1"/>
            </p:cNvSpPr>
            <p:nvPr/>
          </p:nvSpPr>
          <p:spPr bwMode="auto">
            <a:xfrm flipH="1">
              <a:off x="2971" y="1646"/>
              <a:ext cx="90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800"/>
                <a:t>3</a:t>
              </a:r>
            </a:p>
          </p:txBody>
        </p:sp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 flipH="1">
              <a:off x="3107" y="1646"/>
              <a:ext cx="90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800"/>
                <a:t>4</a:t>
              </a:r>
            </a:p>
          </p:txBody>
        </p:sp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 flipH="1">
              <a:off x="3334" y="1646"/>
              <a:ext cx="90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800"/>
                <a:t>5</a:t>
              </a:r>
            </a:p>
          </p:txBody>
        </p:sp>
        <p:sp>
          <p:nvSpPr>
            <p:cNvPr id="249894" name="Rectangle 38"/>
            <p:cNvSpPr>
              <a:spLocks noChangeArrowheads="1"/>
            </p:cNvSpPr>
            <p:nvPr/>
          </p:nvSpPr>
          <p:spPr bwMode="auto">
            <a:xfrm flipH="1">
              <a:off x="3470" y="1646"/>
              <a:ext cx="90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800"/>
                <a:t>6</a:t>
              </a:r>
            </a:p>
          </p:txBody>
        </p:sp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 flipH="1">
              <a:off x="3651" y="1646"/>
              <a:ext cx="90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800"/>
                <a:t>7</a:t>
              </a:r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 flipH="1">
              <a:off x="3787" y="1646"/>
              <a:ext cx="90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800"/>
                <a:t>8</a:t>
              </a:r>
            </a:p>
          </p:txBody>
        </p:sp>
      </p:grpSp>
      <p:grpSp>
        <p:nvGrpSpPr>
          <p:cNvPr id="249959" name="Group 103"/>
          <p:cNvGrpSpPr>
            <a:grpSpLocks/>
          </p:cNvGrpSpPr>
          <p:nvPr/>
        </p:nvGrpSpPr>
        <p:grpSpPr bwMode="auto">
          <a:xfrm>
            <a:off x="3494088" y="4332288"/>
            <a:ext cx="1873250" cy="144462"/>
            <a:chOff x="2608" y="2304"/>
            <a:chExt cx="1180" cy="91"/>
          </a:xfrm>
        </p:grpSpPr>
        <p:sp>
          <p:nvSpPr>
            <p:cNvPr id="249906" name="Line 50"/>
            <p:cNvSpPr>
              <a:spLocks noChangeShapeType="1"/>
            </p:cNvSpPr>
            <p:nvPr/>
          </p:nvSpPr>
          <p:spPr bwMode="auto">
            <a:xfrm>
              <a:off x="2608" y="23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07" name="Line 51"/>
            <p:cNvSpPr>
              <a:spLocks noChangeShapeType="1"/>
            </p:cNvSpPr>
            <p:nvPr/>
          </p:nvSpPr>
          <p:spPr bwMode="auto">
            <a:xfrm>
              <a:off x="2744" y="23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08" name="Line 52"/>
            <p:cNvSpPr>
              <a:spLocks noChangeShapeType="1"/>
            </p:cNvSpPr>
            <p:nvPr/>
          </p:nvSpPr>
          <p:spPr bwMode="auto">
            <a:xfrm>
              <a:off x="2961" y="23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09" name="Line 53"/>
            <p:cNvSpPr>
              <a:spLocks noChangeShapeType="1"/>
            </p:cNvSpPr>
            <p:nvPr/>
          </p:nvSpPr>
          <p:spPr bwMode="auto">
            <a:xfrm>
              <a:off x="3097" y="23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0" name="Line 54"/>
            <p:cNvSpPr>
              <a:spLocks noChangeShapeType="1"/>
            </p:cNvSpPr>
            <p:nvPr/>
          </p:nvSpPr>
          <p:spPr bwMode="auto">
            <a:xfrm>
              <a:off x="3314" y="23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1" name="Line 55"/>
            <p:cNvSpPr>
              <a:spLocks noChangeShapeType="1"/>
            </p:cNvSpPr>
            <p:nvPr/>
          </p:nvSpPr>
          <p:spPr bwMode="auto">
            <a:xfrm>
              <a:off x="3450" y="23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2" name="Line 56"/>
            <p:cNvSpPr>
              <a:spLocks noChangeShapeType="1"/>
            </p:cNvSpPr>
            <p:nvPr/>
          </p:nvSpPr>
          <p:spPr bwMode="auto">
            <a:xfrm>
              <a:off x="3652" y="23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3" name="Line 57"/>
            <p:cNvSpPr>
              <a:spLocks noChangeShapeType="1"/>
            </p:cNvSpPr>
            <p:nvPr/>
          </p:nvSpPr>
          <p:spPr bwMode="auto">
            <a:xfrm>
              <a:off x="3788" y="23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9960" name="Group 104"/>
          <p:cNvGrpSpPr>
            <a:grpSpLocks/>
          </p:cNvGrpSpPr>
          <p:nvPr/>
        </p:nvGrpSpPr>
        <p:grpSpPr bwMode="auto">
          <a:xfrm>
            <a:off x="3494088" y="4789488"/>
            <a:ext cx="1873250" cy="358775"/>
            <a:chOff x="2608" y="2592"/>
            <a:chExt cx="1180" cy="226"/>
          </a:xfrm>
        </p:grpSpPr>
        <p:sp>
          <p:nvSpPr>
            <p:cNvPr id="249915" name="Line 59"/>
            <p:cNvSpPr>
              <a:spLocks noChangeShapeType="1"/>
            </p:cNvSpPr>
            <p:nvPr/>
          </p:nvSpPr>
          <p:spPr bwMode="auto">
            <a:xfrm>
              <a:off x="2608" y="2592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6" name="Line 60"/>
            <p:cNvSpPr>
              <a:spLocks noChangeShapeType="1"/>
            </p:cNvSpPr>
            <p:nvPr/>
          </p:nvSpPr>
          <p:spPr bwMode="auto">
            <a:xfrm>
              <a:off x="2744" y="2592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7" name="Line 61"/>
            <p:cNvSpPr>
              <a:spLocks noChangeShapeType="1"/>
            </p:cNvSpPr>
            <p:nvPr/>
          </p:nvSpPr>
          <p:spPr bwMode="auto">
            <a:xfrm>
              <a:off x="2961" y="2592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8" name="Line 62"/>
            <p:cNvSpPr>
              <a:spLocks noChangeShapeType="1"/>
            </p:cNvSpPr>
            <p:nvPr/>
          </p:nvSpPr>
          <p:spPr bwMode="auto">
            <a:xfrm>
              <a:off x="3097" y="2592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9" name="Line 63"/>
            <p:cNvSpPr>
              <a:spLocks noChangeShapeType="1"/>
            </p:cNvSpPr>
            <p:nvPr/>
          </p:nvSpPr>
          <p:spPr bwMode="auto">
            <a:xfrm>
              <a:off x="3314" y="2592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20" name="Line 64"/>
            <p:cNvSpPr>
              <a:spLocks noChangeShapeType="1"/>
            </p:cNvSpPr>
            <p:nvPr/>
          </p:nvSpPr>
          <p:spPr bwMode="auto">
            <a:xfrm>
              <a:off x="3450" y="2592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21" name="Line 65"/>
            <p:cNvSpPr>
              <a:spLocks noChangeShapeType="1"/>
            </p:cNvSpPr>
            <p:nvPr/>
          </p:nvSpPr>
          <p:spPr bwMode="auto">
            <a:xfrm>
              <a:off x="3652" y="2592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22" name="Line 66"/>
            <p:cNvSpPr>
              <a:spLocks noChangeShapeType="1"/>
            </p:cNvSpPr>
            <p:nvPr/>
          </p:nvSpPr>
          <p:spPr bwMode="auto">
            <a:xfrm>
              <a:off x="3788" y="2592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9946" name="Group 90"/>
          <p:cNvGrpSpPr>
            <a:grpSpLocks/>
          </p:cNvGrpSpPr>
          <p:nvPr/>
        </p:nvGrpSpPr>
        <p:grpSpPr bwMode="auto">
          <a:xfrm>
            <a:off x="2630488" y="4486275"/>
            <a:ext cx="3238500" cy="292100"/>
            <a:chOff x="2064" y="2401"/>
            <a:chExt cx="2040" cy="184"/>
          </a:xfrm>
        </p:grpSpPr>
        <p:sp>
          <p:nvSpPr>
            <p:cNvPr id="249914" name="Rectangle 58"/>
            <p:cNvSpPr>
              <a:spLocks noChangeArrowheads="1"/>
            </p:cNvSpPr>
            <p:nvPr/>
          </p:nvSpPr>
          <p:spPr bwMode="auto">
            <a:xfrm>
              <a:off x="2064" y="2403"/>
              <a:ext cx="2040" cy="18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/>
                <a:t>P-box</a:t>
              </a:r>
            </a:p>
          </p:txBody>
        </p:sp>
        <p:sp>
          <p:nvSpPr>
            <p:cNvPr id="249937" name="Line 81"/>
            <p:cNvSpPr>
              <a:spLocks noChangeShapeType="1"/>
            </p:cNvSpPr>
            <p:nvPr/>
          </p:nvSpPr>
          <p:spPr bwMode="auto">
            <a:xfrm>
              <a:off x="2610" y="2401"/>
              <a:ext cx="490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38" name="Line 82"/>
            <p:cNvSpPr>
              <a:spLocks noChangeShapeType="1"/>
            </p:cNvSpPr>
            <p:nvPr/>
          </p:nvSpPr>
          <p:spPr bwMode="auto">
            <a:xfrm flipH="1">
              <a:off x="2610" y="2401"/>
              <a:ext cx="703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39" name="Line 83"/>
            <p:cNvSpPr>
              <a:spLocks noChangeShapeType="1"/>
            </p:cNvSpPr>
            <p:nvPr/>
          </p:nvSpPr>
          <p:spPr bwMode="auto">
            <a:xfrm>
              <a:off x="2965" y="2402"/>
              <a:ext cx="345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0" name="Line 84"/>
            <p:cNvSpPr>
              <a:spLocks noChangeShapeType="1"/>
            </p:cNvSpPr>
            <p:nvPr/>
          </p:nvSpPr>
          <p:spPr bwMode="auto">
            <a:xfrm>
              <a:off x="2744" y="2401"/>
              <a:ext cx="1043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1" name="Line 85"/>
            <p:cNvSpPr>
              <a:spLocks noChangeShapeType="1"/>
            </p:cNvSpPr>
            <p:nvPr/>
          </p:nvSpPr>
          <p:spPr bwMode="auto">
            <a:xfrm flipH="1">
              <a:off x="3651" y="2401"/>
              <a:ext cx="141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2" name="Line 86"/>
            <p:cNvSpPr>
              <a:spLocks noChangeShapeType="1"/>
            </p:cNvSpPr>
            <p:nvPr/>
          </p:nvSpPr>
          <p:spPr bwMode="auto">
            <a:xfrm flipH="1">
              <a:off x="2957" y="2401"/>
              <a:ext cx="141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3" name="Line 87"/>
            <p:cNvSpPr>
              <a:spLocks noChangeShapeType="1"/>
            </p:cNvSpPr>
            <p:nvPr/>
          </p:nvSpPr>
          <p:spPr bwMode="auto">
            <a:xfrm flipH="1">
              <a:off x="2744" y="2403"/>
              <a:ext cx="907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5" name="Line 89"/>
            <p:cNvSpPr>
              <a:spLocks noChangeShapeType="1"/>
            </p:cNvSpPr>
            <p:nvPr/>
          </p:nvSpPr>
          <p:spPr bwMode="auto">
            <a:xfrm flipH="1">
              <a:off x="3450" y="2403"/>
              <a:ext cx="0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9947" name="Rectangle 91"/>
          <p:cNvSpPr>
            <a:spLocks noChangeArrowheads="1"/>
          </p:cNvSpPr>
          <p:nvPr/>
        </p:nvSpPr>
        <p:spPr bwMode="auto">
          <a:xfrm>
            <a:off x="3349625" y="5149850"/>
            <a:ext cx="2159000" cy="288925"/>
          </a:xfrm>
          <a:prstGeom prst="rect">
            <a:avLst/>
          </a:prstGeom>
          <a:solidFill>
            <a:srgbClr val="C0C0C0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8 bit middle text</a:t>
            </a:r>
          </a:p>
        </p:txBody>
      </p:sp>
      <p:grpSp>
        <p:nvGrpSpPr>
          <p:cNvPr id="249961" name="Group 105"/>
          <p:cNvGrpSpPr>
            <a:grpSpLocks/>
          </p:cNvGrpSpPr>
          <p:nvPr/>
        </p:nvGrpSpPr>
        <p:grpSpPr bwMode="auto">
          <a:xfrm>
            <a:off x="3494088" y="3903663"/>
            <a:ext cx="1873250" cy="144462"/>
            <a:chOff x="2608" y="2034"/>
            <a:chExt cx="1180" cy="91"/>
          </a:xfrm>
        </p:grpSpPr>
        <p:sp>
          <p:nvSpPr>
            <p:cNvPr id="249897" name="Line 41"/>
            <p:cNvSpPr>
              <a:spLocks noChangeShapeType="1"/>
            </p:cNvSpPr>
            <p:nvPr/>
          </p:nvSpPr>
          <p:spPr bwMode="auto">
            <a:xfrm>
              <a:off x="2608" y="203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98" name="Line 42"/>
            <p:cNvSpPr>
              <a:spLocks noChangeShapeType="1"/>
            </p:cNvSpPr>
            <p:nvPr/>
          </p:nvSpPr>
          <p:spPr bwMode="auto">
            <a:xfrm>
              <a:off x="2744" y="203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99" name="Line 43"/>
            <p:cNvSpPr>
              <a:spLocks noChangeShapeType="1"/>
            </p:cNvSpPr>
            <p:nvPr/>
          </p:nvSpPr>
          <p:spPr bwMode="auto">
            <a:xfrm>
              <a:off x="2961" y="203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00" name="Line 44"/>
            <p:cNvSpPr>
              <a:spLocks noChangeShapeType="1"/>
            </p:cNvSpPr>
            <p:nvPr/>
          </p:nvSpPr>
          <p:spPr bwMode="auto">
            <a:xfrm>
              <a:off x="3097" y="203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01" name="Line 45"/>
            <p:cNvSpPr>
              <a:spLocks noChangeShapeType="1"/>
            </p:cNvSpPr>
            <p:nvPr/>
          </p:nvSpPr>
          <p:spPr bwMode="auto">
            <a:xfrm>
              <a:off x="3314" y="203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02" name="Line 46"/>
            <p:cNvSpPr>
              <a:spLocks noChangeShapeType="1"/>
            </p:cNvSpPr>
            <p:nvPr/>
          </p:nvSpPr>
          <p:spPr bwMode="auto">
            <a:xfrm>
              <a:off x="3450" y="203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03" name="Line 47"/>
            <p:cNvSpPr>
              <a:spLocks noChangeShapeType="1"/>
            </p:cNvSpPr>
            <p:nvPr/>
          </p:nvSpPr>
          <p:spPr bwMode="auto">
            <a:xfrm>
              <a:off x="3652" y="203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04" name="Line 48"/>
            <p:cNvSpPr>
              <a:spLocks noChangeShapeType="1"/>
            </p:cNvSpPr>
            <p:nvPr/>
          </p:nvSpPr>
          <p:spPr bwMode="auto">
            <a:xfrm>
              <a:off x="3788" y="203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9948" name="Line 92"/>
          <p:cNvSpPr>
            <a:spLocks noChangeShapeType="1"/>
          </p:cNvSpPr>
          <p:nvPr/>
        </p:nvSpPr>
        <p:spPr bwMode="auto">
          <a:xfrm flipH="1">
            <a:off x="5510213" y="3743325"/>
            <a:ext cx="1008062" cy="15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949" name="Rectangle 93"/>
          <p:cNvSpPr>
            <a:spLocks noChangeArrowheads="1"/>
          </p:cNvSpPr>
          <p:nvPr/>
        </p:nvSpPr>
        <p:spPr bwMode="auto">
          <a:xfrm>
            <a:off x="6518275" y="3527425"/>
            <a:ext cx="431800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k</a:t>
            </a:r>
            <a:r>
              <a:rPr lang="en-US" altLang="zh-CN" sz="1400" baseline="-25000"/>
              <a:t>1</a:t>
            </a:r>
          </a:p>
        </p:txBody>
      </p:sp>
      <p:sp>
        <p:nvSpPr>
          <p:cNvPr id="249950" name="Rectangle 94"/>
          <p:cNvSpPr>
            <a:spLocks noChangeArrowheads="1"/>
          </p:cNvSpPr>
          <p:nvPr/>
        </p:nvSpPr>
        <p:spPr bwMode="auto">
          <a:xfrm>
            <a:off x="3349625" y="2951163"/>
            <a:ext cx="2159000" cy="288925"/>
          </a:xfrm>
          <a:prstGeom prst="rect">
            <a:avLst/>
          </a:prstGeom>
          <a:solidFill>
            <a:srgbClr val="C0C0C0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8 bit middle text</a:t>
            </a:r>
          </a:p>
        </p:txBody>
      </p:sp>
      <p:sp>
        <p:nvSpPr>
          <p:cNvPr id="249952" name="Rectangle 96"/>
          <p:cNvSpPr>
            <a:spLocks noChangeArrowheads="1"/>
          </p:cNvSpPr>
          <p:nvPr/>
        </p:nvSpPr>
        <p:spPr bwMode="auto">
          <a:xfrm>
            <a:off x="6516688" y="3527425"/>
            <a:ext cx="431800" cy="431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k</a:t>
            </a:r>
            <a:r>
              <a:rPr lang="en-US" altLang="zh-CN" sz="1400" baseline="-25000"/>
              <a:t>2</a:t>
            </a:r>
          </a:p>
        </p:txBody>
      </p:sp>
      <p:sp>
        <p:nvSpPr>
          <p:cNvPr id="249953" name="Rectangle 97"/>
          <p:cNvSpPr>
            <a:spLocks noChangeArrowheads="1"/>
          </p:cNvSpPr>
          <p:nvPr/>
        </p:nvSpPr>
        <p:spPr bwMode="auto">
          <a:xfrm>
            <a:off x="3349625" y="5156200"/>
            <a:ext cx="2159000" cy="288925"/>
          </a:xfrm>
          <a:prstGeom prst="rect">
            <a:avLst/>
          </a:prstGeom>
          <a:solidFill>
            <a:srgbClr val="CC99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8 bit cipher text</a:t>
            </a:r>
          </a:p>
        </p:txBody>
      </p:sp>
      <p:cxnSp>
        <p:nvCxnSpPr>
          <p:cNvPr id="249954" name="AutoShape 98"/>
          <p:cNvCxnSpPr>
            <a:cxnSpLocks noChangeShapeType="1"/>
            <a:stCxn id="249947" idx="1"/>
            <a:endCxn id="249950" idx="1"/>
          </p:cNvCxnSpPr>
          <p:nvPr/>
        </p:nvCxnSpPr>
        <p:spPr bwMode="auto">
          <a:xfrm rot="10800000" flipH="1">
            <a:off x="3349625" y="3095625"/>
            <a:ext cx="1588" cy="2198688"/>
          </a:xfrm>
          <a:prstGeom prst="bentConnector3">
            <a:avLst>
              <a:gd name="adj1" fmla="val -8010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963" name="Rectangle 107"/>
          <p:cNvSpPr>
            <a:spLocks noChangeArrowheads="1"/>
          </p:cNvSpPr>
          <p:nvPr/>
        </p:nvSpPr>
        <p:spPr bwMode="auto">
          <a:xfrm>
            <a:off x="827088" y="364490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Round 1</a:t>
            </a:r>
          </a:p>
        </p:txBody>
      </p:sp>
      <p:sp>
        <p:nvSpPr>
          <p:cNvPr id="249964" name="Rectangle 108"/>
          <p:cNvSpPr>
            <a:spLocks noChangeArrowheads="1"/>
          </p:cNvSpPr>
          <p:nvPr/>
        </p:nvSpPr>
        <p:spPr bwMode="auto">
          <a:xfrm>
            <a:off x="827088" y="364490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Round 2</a:t>
            </a:r>
          </a:p>
        </p:txBody>
      </p:sp>
      <p:sp>
        <p:nvSpPr>
          <p:cNvPr id="249966" name="Rectangle 110"/>
          <p:cNvSpPr>
            <a:spLocks noChangeArrowheads="1"/>
          </p:cNvSpPr>
          <p:nvPr/>
        </p:nvSpPr>
        <p:spPr bwMode="auto">
          <a:xfrm>
            <a:off x="6154738" y="4292600"/>
            <a:ext cx="1946275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dirty="0"/>
              <a:t>Round Key Generator</a:t>
            </a:r>
          </a:p>
        </p:txBody>
      </p:sp>
      <p:sp>
        <p:nvSpPr>
          <p:cNvPr id="249968" name="Rectangle 112"/>
          <p:cNvSpPr>
            <a:spLocks noChangeArrowheads="1"/>
          </p:cNvSpPr>
          <p:nvPr/>
        </p:nvSpPr>
        <p:spPr bwMode="auto">
          <a:xfrm>
            <a:off x="6942138" y="4941888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</a:p>
        </p:txBody>
      </p:sp>
      <p:sp>
        <p:nvSpPr>
          <p:cNvPr id="249969" name="Line 113"/>
          <p:cNvSpPr>
            <a:spLocks noChangeShapeType="1"/>
          </p:cNvSpPr>
          <p:nvPr/>
        </p:nvSpPr>
        <p:spPr bwMode="auto">
          <a:xfrm flipV="1">
            <a:off x="7164388" y="4724400"/>
            <a:ext cx="1587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9970" name="AutoShape 114"/>
          <p:cNvCxnSpPr>
            <a:cxnSpLocks noChangeShapeType="1"/>
            <a:stCxn id="249966" idx="0"/>
            <a:endCxn id="249952" idx="2"/>
          </p:cNvCxnSpPr>
          <p:nvPr/>
        </p:nvCxnSpPr>
        <p:spPr bwMode="auto">
          <a:xfrm rot="5400000" flipH="1">
            <a:off x="6763544" y="3928269"/>
            <a:ext cx="333375" cy="395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971" name="AutoShape 115"/>
          <p:cNvCxnSpPr>
            <a:cxnSpLocks noChangeShapeType="1"/>
            <a:stCxn id="249966" idx="0"/>
            <a:endCxn id="249972" idx="2"/>
          </p:cNvCxnSpPr>
          <p:nvPr/>
        </p:nvCxnSpPr>
        <p:spPr bwMode="auto">
          <a:xfrm rot="16200000">
            <a:off x="7159625" y="3927475"/>
            <a:ext cx="333375" cy="396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972" name="Rectangle 116"/>
          <p:cNvSpPr>
            <a:spLocks noChangeArrowheads="1"/>
          </p:cNvSpPr>
          <p:nvPr/>
        </p:nvSpPr>
        <p:spPr bwMode="auto">
          <a:xfrm>
            <a:off x="7308850" y="3527425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1400" baseline="-25000"/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9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9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4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4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4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4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9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9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4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499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499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24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2498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499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499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2499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2499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4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54545E-6 L 0.08664 -4.54545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49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4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4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4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4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4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4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49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49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4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4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  <p:bldP spid="249866" grpId="0" animBg="1"/>
      <p:bldP spid="249867" grpId="0" animBg="1"/>
      <p:bldP spid="249868" grpId="0" animBg="1"/>
      <p:bldP spid="249871" grpId="0" animBg="1"/>
      <p:bldP spid="249873" grpId="0" animBg="1"/>
      <p:bldP spid="249875" grpId="0" animBg="1"/>
      <p:bldP spid="249875" grpId="1" animBg="1"/>
      <p:bldP spid="249947" grpId="0" animBg="1"/>
      <p:bldP spid="249947" grpId="1" animBg="1"/>
      <p:bldP spid="249948" grpId="0" animBg="1"/>
      <p:bldP spid="249948" grpId="1" animBg="1"/>
      <p:bldP spid="249948" grpId="2" animBg="1"/>
      <p:bldP spid="249949" grpId="0" animBg="1"/>
      <p:bldP spid="249950" grpId="0" animBg="1"/>
      <p:bldP spid="249952" grpId="0" animBg="1"/>
      <p:bldP spid="249952" grpId="1" animBg="1"/>
      <p:bldP spid="249952" grpId="2" animBg="1"/>
      <p:bldP spid="249953" grpId="0" animBg="1"/>
      <p:bldP spid="249963" grpId="0"/>
      <p:bldP spid="249963" grpId="1"/>
      <p:bldP spid="249964" grpId="0"/>
      <p:bldP spid="249966" grpId="0" animBg="1"/>
      <p:bldP spid="249968" grpId="0" animBg="1"/>
      <p:bldP spid="249969" grpId="0" animBg="1"/>
      <p:bldP spid="2499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FE75D340-ED56-46BB-A4CB-9C89F19A24CA}" type="slidenum">
              <a:rPr lang="en-US" altLang="zh-CN"/>
              <a:pPr/>
              <a:t>13</a:t>
            </a:fld>
            <a:r>
              <a:rPr lang="en-US" altLang="zh-CN" b="0"/>
              <a:t> </a:t>
            </a:r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5FE931-5693-4B34-A91F-98545EB6A649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4269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8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5018087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Feistel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cipher is a 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symmetric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structure used in the construction of block ciphers </a:t>
            </a:r>
          </a:p>
          <a:p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based on concept of 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invertible(</a:t>
            </a:r>
            <a:r>
              <a:rPr lang="zh-CN" alt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可逆的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product cipher.</a:t>
            </a:r>
          </a:p>
          <a:p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implements Shannon’s 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S-P net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concept</a:t>
            </a:r>
          </a:p>
          <a:p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partitions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input block into two halves</a:t>
            </a:r>
          </a:p>
          <a:p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process through 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multiple rounds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which</a:t>
            </a:r>
          </a:p>
          <a:p>
            <a:pPr lvl="2"/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based on 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round function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of 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right half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&amp; </a:t>
            </a:r>
            <a:r>
              <a:rPr lang="en-US" altLang="zh-CN" b="1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subkey</a:t>
            </a:r>
            <a:endParaRPr lang="en-US" altLang="zh-CN" b="1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2"/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then have 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permutation(</a:t>
            </a:r>
            <a:r>
              <a:rPr lang="zh-CN" alt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置换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swapping halves</a:t>
            </a:r>
            <a:endParaRPr lang="zh-CN" altLang="en-US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The Feistel Cipher</a:t>
            </a: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318375" y="3429000"/>
            <a:ext cx="1574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Horst Feistel </a:t>
            </a:r>
            <a:br>
              <a:rPr lang="en-US" altLang="zh-CN" sz="1400">
                <a:ea typeface="宋体" panose="02010600030101010101" pitchFamily="2" charset="-122"/>
              </a:rPr>
            </a:br>
            <a:r>
              <a:rPr lang="en-US" altLang="zh-CN" sz="1400">
                <a:ea typeface="宋体" panose="02010600030101010101" pitchFamily="2" charset="-122"/>
              </a:rPr>
              <a:t>1915-1990</a:t>
            </a:r>
          </a:p>
        </p:txBody>
      </p:sp>
      <p:pic>
        <p:nvPicPr>
          <p:cNvPr id="242698" name="Picture 10" descr="0429124378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1628775"/>
            <a:ext cx="14859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2699" name="Group 11"/>
          <p:cNvGrpSpPr>
            <a:grpSpLocks/>
          </p:cNvGrpSpPr>
          <p:nvPr/>
        </p:nvGrpSpPr>
        <p:grpSpPr bwMode="auto">
          <a:xfrm>
            <a:off x="5184775" y="3357563"/>
            <a:ext cx="2195513" cy="2735262"/>
            <a:chOff x="4323" y="2324"/>
            <a:chExt cx="1383" cy="1723"/>
          </a:xfrm>
        </p:grpSpPr>
        <p:sp>
          <p:nvSpPr>
            <p:cNvPr id="242700" name="Rectangle 12"/>
            <p:cNvSpPr>
              <a:spLocks noChangeArrowheads="1"/>
            </p:cNvSpPr>
            <p:nvPr/>
          </p:nvSpPr>
          <p:spPr bwMode="auto">
            <a:xfrm>
              <a:off x="4386" y="2415"/>
              <a:ext cx="590" cy="22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L</a:t>
              </a:r>
              <a:r>
                <a:rPr lang="en-US" altLang="zh-CN" baseline="-25000"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42701" name="Rectangle 13"/>
            <p:cNvSpPr>
              <a:spLocks noChangeArrowheads="1"/>
            </p:cNvSpPr>
            <p:nvPr/>
          </p:nvSpPr>
          <p:spPr bwMode="auto">
            <a:xfrm>
              <a:off x="4976" y="2415"/>
              <a:ext cx="590" cy="22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42702" name="Rectangle 14"/>
            <p:cNvSpPr>
              <a:spLocks noChangeArrowheads="1"/>
            </p:cNvSpPr>
            <p:nvPr/>
          </p:nvSpPr>
          <p:spPr bwMode="auto">
            <a:xfrm>
              <a:off x="4477" y="2732"/>
              <a:ext cx="998" cy="54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703" name="Oval 15"/>
            <p:cNvSpPr>
              <a:spLocks noChangeArrowheads="1"/>
            </p:cNvSpPr>
            <p:nvPr/>
          </p:nvSpPr>
          <p:spPr bwMode="auto">
            <a:xfrm>
              <a:off x="4586" y="2931"/>
              <a:ext cx="159" cy="1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4386" y="3368"/>
              <a:ext cx="590" cy="22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L</a:t>
              </a:r>
              <a:r>
                <a:rPr lang="en-US" altLang="zh-CN" baseline="-25000"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242705" name="Rectangle 17"/>
            <p:cNvSpPr>
              <a:spLocks noChangeArrowheads="1"/>
            </p:cNvSpPr>
            <p:nvPr/>
          </p:nvSpPr>
          <p:spPr bwMode="auto">
            <a:xfrm>
              <a:off x="4976" y="3368"/>
              <a:ext cx="590" cy="22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5384" y="2642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07" name="Rectangle 19"/>
            <p:cNvSpPr>
              <a:spLocks noChangeArrowheads="1"/>
            </p:cNvSpPr>
            <p:nvPr/>
          </p:nvSpPr>
          <p:spPr bwMode="auto">
            <a:xfrm>
              <a:off x="4985" y="2895"/>
              <a:ext cx="227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42708" name="Oval 20"/>
            <p:cNvSpPr>
              <a:spLocks noChangeArrowheads="1"/>
            </p:cNvSpPr>
            <p:nvPr/>
          </p:nvSpPr>
          <p:spPr bwMode="auto">
            <a:xfrm>
              <a:off x="5348" y="2760"/>
              <a:ext cx="68" cy="6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 flipH="1">
              <a:off x="4658" y="3594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10" name="Line 22"/>
            <p:cNvSpPr>
              <a:spLocks noChangeShapeType="1"/>
            </p:cNvSpPr>
            <p:nvPr/>
          </p:nvSpPr>
          <p:spPr bwMode="auto">
            <a:xfrm>
              <a:off x="4658" y="3594"/>
              <a:ext cx="63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 flipH="1">
              <a:off x="5112" y="279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 flipH="1">
              <a:off x="5203" y="299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13" name="Line 25"/>
            <p:cNvSpPr>
              <a:spLocks noChangeShapeType="1"/>
            </p:cNvSpPr>
            <p:nvPr/>
          </p:nvSpPr>
          <p:spPr bwMode="auto">
            <a:xfrm>
              <a:off x="5103" y="2796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>
              <a:off x="4658" y="3085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>
              <a:off x="4658" y="2642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16" name="Rectangle 28"/>
            <p:cNvSpPr>
              <a:spLocks noChangeArrowheads="1"/>
            </p:cNvSpPr>
            <p:nvPr/>
          </p:nvSpPr>
          <p:spPr bwMode="auto">
            <a:xfrm>
              <a:off x="5502" y="3050"/>
              <a:ext cx="20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4386" y="3748"/>
              <a:ext cx="590" cy="22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L</a:t>
              </a:r>
              <a:r>
                <a:rPr lang="en-US" altLang="zh-CN" baseline="-25000"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4976" y="3748"/>
              <a:ext cx="590" cy="22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242719" name="Line 31"/>
            <p:cNvSpPr>
              <a:spLocks noChangeShapeType="1"/>
            </p:cNvSpPr>
            <p:nvPr/>
          </p:nvSpPr>
          <p:spPr bwMode="auto">
            <a:xfrm flipH="1">
              <a:off x="4749" y="301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4323" y="2324"/>
              <a:ext cx="1383" cy="17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2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2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2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2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2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2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 uiExpand="1" build="p"/>
      <p:bldP spid="2426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6967CF1B-4DE1-4CBE-A45A-655CF842CF2C}" type="slidenum">
              <a:rPr lang="en-US" altLang="zh-CN"/>
              <a:pPr/>
              <a:t>14</a:t>
            </a:fld>
            <a:r>
              <a:rPr lang="en-US" altLang="zh-CN" b="0"/>
              <a:t>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D26D255-5D0F-4A03-A37A-F93C11069ED7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6214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2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23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8474075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Feistel Cipher: Properties</a:t>
            </a:r>
          </a:p>
          <a:p>
            <a:pPr lvl="2"/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Block size</a:t>
            </a:r>
          </a:p>
          <a:p>
            <a:pPr lvl="2"/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Key size</a:t>
            </a:r>
          </a:p>
          <a:p>
            <a:pPr lvl="2"/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Number of rounds</a:t>
            </a:r>
          </a:p>
          <a:p>
            <a:pPr lvl="2"/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Subkey generation</a:t>
            </a:r>
          </a:p>
          <a:p>
            <a:pPr lvl="2"/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Round function</a:t>
            </a:r>
          </a:p>
          <a:p>
            <a:pPr lvl="2"/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Fast software E/D</a:t>
            </a:r>
          </a:p>
          <a:p>
            <a:pPr lvl="2"/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Ease of analysis</a:t>
            </a:r>
            <a:endParaRPr lang="zh-CN" altLang="en-US" sz="18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The Feistel Cipher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62179" name="Picture 35" descr="图片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700213"/>
            <a:ext cx="4462463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180" name="Rectangle 36"/>
          <p:cNvSpPr>
            <a:spLocks noChangeArrowheads="1"/>
          </p:cNvSpPr>
          <p:nvPr/>
        </p:nvSpPr>
        <p:spPr bwMode="auto">
          <a:xfrm>
            <a:off x="4300538" y="1644650"/>
            <a:ext cx="1655762" cy="360363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2181" name="Rectangle 37"/>
          <p:cNvSpPr>
            <a:spLocks noChangeArrowheads="1"/>
          </p:cNvSpPr>
          <p:nvPr/>
        </p:nvSpPr>
        <p:spPr bwMode="auto">
          <a:xfrm>
            <a:off x="5938838" y="2349500"/>
            <a:ext cx="433387" cy="23749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2182" name="Rectangle 38"/>
          <p:cNvSpPr>
            <a:spLocks noChangeArrowheads="1"/>
          </p:cNvSpPr>
          <p:nvPr/>
        </p:nvSpPr>
        <p:spPr bwMode="auto">
          <a:xfrm>
            <a:off x="4114800" y="2492375"/>
            <a:ext cx="217488" cy="2665413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2184" name="Rectangle 40"/>
          <p:cNvSpPr>
            <a:spLocks noChangeArrowheads="1"/>
          </p:cNvSpPr>
          <p:nvPr/>
        </p:nvSpPr>
        <p:spPr bwMode="auto">
          <a:xfrm>
            <a:off x="4684713" y="2357438"/>
            <a:ext cx="936625" cy="360362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4676775" y="4341813"/>
            <a:ext cx="936625" cy="360362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2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uiExpand="1" build="p"/>
      <p:bldP spid="262180" grpId="0" animBg="1"/>
      <p:bldP spid="262180" grpId="1" animBg="1"/>
      <p:bldP spid="262181" grpId="0" animBg="1"/>
      <p:bldP spid="262181" grpId="1" animBg="1"/>
      <p:bldP spid="262181" grpId="2" animBg="1"/>
      <p:bldP spid="262181" grpId="3" animBg="1"/>
      <p:bldP spid="262184" grpId="0" animBg="1"/>
      <p:bldP spid="262184" grpId="1" animBg="1"/>
      <p:bldP spid="262185" grpId="0" animBg="1"/>
      <p:bldP spid="26218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08BB093E-CEBB-4FE2-9A80-0D7661E8B6D7}" type="slidenum">
              <a:rPr lang="en-US" altLang="zh-CN"/>
              <a:pPr/>
              <a:t>15</a:t>
            </a:fld>
            <a:r>
              <a:rPr lang="en-US" altLang="zh-CN" b="0"/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632E20-53E7-47C8-9CEE-9F34A3728C67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8474075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Invertible: </a:t>
            </a: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Decryption is the inverse of Encryption: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The Feistel Cipher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66258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4103688" cy="30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59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420938"/>
            <a:ext cx="43211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4BFA2910-6E8A-4CCB-B62E-4BE71CB0C8CD}" type="slidenum">
              <a:rPr lang="en-US" altLang="zh-CN"/>
              <a:pPr/>
              <a:t>16</a:t>
            </a:fld>
            <a:r>
              <a:rPr lang="en-US" altLang="zh-CN" b="0"/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1A9B64-697F-4C46-8093-FF242F31EC49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5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8474075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Invertible: </a:t>
            </a: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Decryption is the inverse of Encryption:</a:t>
            </a: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16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=RE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15</a:t>
            </a: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16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=LE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15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⊕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F(RE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,K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2">
              <a:lnSpc>
                <a:spcPct val="110000"/>
              </a:lnSpc>
            </a:pPr>
            <a:endParaRPr lang="en-US" altLang="zh-CN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LD</a:t>
            </a:r>
            <a:r>
              <a:rPr lang="en-US" altLang="zh-CN" b="1" baseline="-2500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b="1" baseline="-2500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=LE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=RE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b="1" baseline="-2500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</a:t>
            </a:r>
            <a:r>
              <a:rPr lang="en-US" altLang="zh-CN" b="1" baseline="-2500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⊕F(RD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,K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=RE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⊕F(RE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,K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=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15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⊕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F(RE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,K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b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⊕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F(RE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,K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=</a:t>
            </a:r>
            <a:r>
              <a:rPr lang="zh-CN" altLang="en-US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=LE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</a:p>
          <a:p>
            <a:pPr lvl="2">
              <a:lnSpc>
                <a:spcPct val="110000"/>
              </a:lnSpc>
            </a:pPr>
            <a:endParaRPr lang="en-US" altLang="zh-CN" b="1" baseline="-2500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LD</a:t>
            </a:r>
            <a:r>
              <a:rPr lang="en-US" altLang="zh-CN" b="1" baseline="-2500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=RE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</a:p>
          <a:p>
            <a:pPr lvl="2">
              <a:lnSpc>
                <a:spcPct val="110000"/>
              </a:lnSpc>
            </a:pPr>
            <a:r>
              <a:rPr lang="en-US" altLang="zh-CN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b="1" baseline="-2500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=LE</a:t>
            </a:r>
            <a:r>
              <a:rPr lang="en-US" altLang="zh-CN" b="1" baseline="-2500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The Feistel Cipher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64203" name="Picture 11" descr="图片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374900"/>
            <a:ext cx="5545137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4167188" y="3500438"/>
            <a:ext cx="1484312" cy="1441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7667625" y="3500438"/>
            <a:ext cx="865188" cy="136842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684213" y="2708275"/>
            <a:ext cx="21590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>
            <a:off x="1331913" y="2708275"/>
            <a:ext cx="0" cy="936625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1765300" y="4737100"/>
            <a:ext cx="15113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⊕B⊕B=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1835150" y="5373688"/>
            <a:ext cx="129540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LD</a:t>
            </a:r>
            <a:r>
              <a:rPr lang="en-US" altLang="zh-CN" baseline="-25000">
                <a:solidFill>
                  <a:srgbClr val="008000"/>
                </a:solidFill>
              </a:rPr>
              <a:t>i</a:t>
            </a: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=RE</a:t>
            </a:r>
            <a:r>
              <a:rPr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16-i</a:t>
            </a:r>
          </a:p>
          <a:p>
            <a:pPr algn="ctr"/>
            <a:r>
              <a:rPr lang="en-US" altLang="zh-CN" sz="16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1600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=LE</a:t>
            </a:r>
            <a:r>
              <a:rPr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16-i</a:t>
            </a:r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3563938" y="3500438"/>
            <a:ext cx="504825" cy="12969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5867400" y="3381375"/>
            <a:ext cx="1584325" cy="4318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sz="1400">
                <a:solidFill>
                  <a:srgbClr val="008000"/>
                </a:solidFill>
                <a:ea typeface="微软雅黑" panose="020B0503020204020204" pitchFamily="34" charset="-122"/>
              </a:rPr>
              <a:t>可否推导出？</a:t>
            </a: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4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4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4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4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4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4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4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4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uiExpand="1" build="p"/>
      <p:bldP spid="264204" grpId="0" animBg="1"/>
      <p:bldP spid="264205" grpId="0" animBg="1"/>
      <p:bldP spid="264207" grpId="0" animBg="1"/>
      <p:bldP spid="264208" grpId="0" animBg="1"/>
      <p:bldP spid="264209" grpId="0" animBg="1"/>
      <p:bldP spid="264210" grpId="0" animBg="1"/>
      <p:bldP spid="264211" grpId="0" animBg="1"/>
      <p:bldP spid="2642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FB5B0F65-A9A2-4268-900B-2C81539A108F}" type="slidenum">
              <a:rPr lang="en-US" altLang="zh-CN"/>
              <a:pPr/>
              <a:t>17</a:t>
            </a:fld>
            <a:r>
              <a:rPr lang="en-US" altLang="zh-CN" b="0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34B448-4DD2-45EC-9B55-C89FB66FF6D2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2528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/>
              <a:t>Lecture 4: Block Cipher Principles</a:t>
            </a:r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8474075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basic principles still like Feistel’s in 1970’s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block size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key size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number of rounds: 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more is better, exhaustive search best attack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function f: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provides “</a:t>
            </a:r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confusion</a:t>
            </a: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”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Nonlinear(</a:t>
            </a:r>
            <a:r>
              <a:rPr lang="zh-CN" altLang="en-US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非线性</a:t>
            </a: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Avalanche(</a:t>
            </a:r>
            <a:r>
              <a:rPr lang="zh-CN" altLang="en-US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雪崩</a:t>
            </a: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 effect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have issues of how S-boxes are selected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key schedule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complex </a:t>
            </a:r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subkey creation</a:t>
            </a: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lang="en-US" altLang="zh-CN" sz="1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key avalanche</a:t>
            </a:r>
            <a:endParaRPr lang="en-US" altLang="zh-CN" sz="18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2916238" y="1052513"/>
            <a:ext cx="561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3. Block Ciphers Design Principles</a:t>
            </a: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1547813" y="1052513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E76A392-E470-47DE-AB2C-E80F183F5C3E}" type="slidenum">
              <a:rPr lang="en-US" altLang="zh-CN"/>
              <a:pPr/>
              <a:t>18</a:t>
            </a:fld>
            <a:r>
              <a:rPr lang="en-US" altLang="zh-CN" b="0"/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FF5126-8569-4823-8B7F-8E5F7714358C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49690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711" name="Object 207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7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/>
              <a:t>Lecture 4: Block Cipher Principles</a:t>
            </a:r>
          </a:p>
        </p:txBody>
      </p:sp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96300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Product Cipher</a:t>
            </a:r>
          </a:p>
          <a:p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Feistel Cipher</a:t>
            </a:r>
          </a:p>
          <a:p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Block Ciphers Design Principles</a:t>
            </a: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Summary</a:t>
            </a:r>
          </a:p>
        </p:txBody>
      </p: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9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28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Thanks for your attention!</a:t>
            </a:r>
            <a:endParaRPr lang="zh-CN" altLang="en-US" sz="28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 bwMode="auto">
          <a:xfrm>
            <a:off x="4356100" y="4941888"/>
            <a:ext cx="2879725" cy="935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7D2480BF-8E51-45BA-A625-63FFB31D0B72}" type="slidenum">
              <a:rPr lang="en-US" altLang="zh-CN"/>
              <a:pPr/>
              <a:t>2</a:t>
            </a:fld>
            <a:r>
              <a:rPr lang="en-US" altLang="zh-CN" b="0"/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128768B-838E-4B76-A819-36CF3554BF1A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8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96300" cy="4537075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Fundamentals of Cryptography</a:t>
            </a:r>
          </a:p>
          <a:p>
            <a:pPr marL="525463"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</a:rPr>
              <a:t>Kerckhoff’s Principle</a:t>
            </a:r>
          </a:p>
          <a:p>
            <a:pPr marL="525463"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</a:rPr>
              <a:t>Confusion and Diffusion</a:t>
            </a:r>
          </a:p>
          <a:p>
            <a:pPr marL="525463"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</a:rPr>
              <a:t>Transposition and Substitution</a:t>
            </a:r>
          </a:p>
          <a:p>
            <a:pPr marL="525463"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</a:rPr>
              <a:t>Confusion and Diffusion</a:t>
            </a:r>
          </a:p>
          <a:p>
            <a:pPr marL="525463"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</a:rPr>
              <a:t>Block Cipher and Stream Cipher</a:t>
            </a:r>
          </a:p>
          <a:p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Cryptanalysis</a:t>
            </a:r>
          </a:p>
          <a:p>
            <a:pPr marL="525463" lvl="2"/>
            <a:r>
              <a:rPr lang="en-US" altLang="zh-CN" sz="18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Ciphertext-Only Attack</a:t>
            </a:r>
            <a:r>
              <a:rPr lang="zh-CN" altLang="en-US" sz="18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；  </a:t>
            </a:r>
            <a:r>
              <a:rPr lang="en-US" altLang="zh-CN" sz="18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Known-plaintext attack</a:t>
            </a:r>
          </a:p>
          <a:p>
            <a:pPr marL="525463" lvl="2"/>
            <a:r>
              <a:rPr lang="en-US" altLang="zh-CN" sz="18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Chosen-plaintext attack</a:t>
            </a:r>
            <a:r>
              <a:rPr lang="zh-CN" altLang="en-US" sz="18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；</a:t>
            </a:r>
            <a:r>
              <a:rPr lang="en-US" altLang="zh-CN" sz="18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Chosen-</a:t>
            </a:r>
            <a:r>
              <a:rPr lang="en-US" altLang="zh-CN" sz="1800" b="1" dirty="0" err="1" smtClean="0">
                <a:solidFill>
                  <a:srgbClr val="990099"/>
                </a:solidFill>
                <a:latin typeface="Arial" panose="020B0604020202020204" pitchFamily="34" charset="0"/>
              </a:rPr>
              <a:t>ciphertext</a:t>
            </a:r>
            <a:r>
              <a:rPr lang="en-US" altLang="zh-CN" sz="18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 attack</a:t>
            </a:r>
          </a:p>
          <a:p>
            <a:pPr marL="525463" lvl="2"/>
            <a:r>
              <a:rPr lang="en-US" altLang="zh-CN" sz="18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unconditional security;  computational </a:t>
            </a:r>
            <a:r>
              <a:rPr lang="en-US" altLang="zh-CN" sz="1800" b="1" dirty="0">
                <a:solidFill>
                  <a:srgbClr val="990099"/>
                </a:solidFill>
                <a:latin typeface="Arial" panose="020B0604020202020204" pitchFamily="34" charset="0"/>
              </a:rPr>
              <a:t>security; </a:t>
            </a:r>
            <a:r>
              <a:rPr lang="en-US" altLang="zh-CN" sz="18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provable security…  </a:t>
            </a:r>
          </a:p>
          <a:p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Steganography</a:t>
            </a:r>
            <a:endParaRPr lang="zh-CN" altLang="en-US" b="1" dirty="0" smtClean="0">
              <a:solidFill>
                <a:srgbClr val="990099"/>
              </a:solidFill>
              <a:ea typeface="宋体" panose="02010600030101010101" pitchFamily="2" charset="-122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Lecture 3</a:t>
            </a:r>
          </a:p>
        </p:txBody>
      </p: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3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3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3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3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7D2480BF-8E51-45BA-A625-63FFB31D0B72}" type="slidenum">
              <a:rPr lang="en-US" altLang="zh-CN"/>
              <a:pPr/>
              <a:t>3</a:t>
            </a:fld>
            <a:r>
              <a:rPr lang="en-US" altLang="zh-CN" b="0"/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128768B-838E-4B76-A819-36CF3554BF1A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1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96300" cy="4537075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If a cryptosystem has good performance to defense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statistics</a:t>
            </a:r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 attack/analysis, then the cryptosystem has property on:</a:t>
            </a:r>
          </a:p>
          <a:p>
            <a:pPr marL="896938" indent="-355600"/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Confusion?</a:t>
            </a:r>
            <a:endParaRPr lang="en-US" altLang="zh-CN" sz="2000" b="1" dirty="0" smtClean="0">
              <a:solidFill>
                <a:srgbClr val="990099"/>
              </a:solidFill>
              <a:latin typeface="Arial" panose="020B0604020202020204" pitchFamily="34" charset="0"/>
            </a:endParaRPr>
          </a:p>
          <a:p>
            <a:pPr marL="896938" indent="-355600"/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Diffusion? </a:t>
            </a:r>
            <a:endParaRPr lang="en-US" altLang="zh-CN" sz="2000" b="1" dirty="0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Questions</a:t>
            </a:r>
            <a:endParaRPr lang="en-US" altLang="zh-CN" sz="2000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834766"/>
      </p:ext>
    </p:extLst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E3DFBBED-A724-47B8-B478-9F63EA1F1516}" type="slidenum">
              <a:rPr lang="en-US" altLang="zh-CN"/>
              <a:pPr/>
              <a:t>4</a:t>
            </a:fld>
            <a:r>
              <a:rPr lang="en-US" altLang="zh-CN" b="0"/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57CA6C-33B7-40E1-8255-43C0F2EE4DBF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cap="none" smtClean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016125 w 21600"/>
              <a:gd name="T1" fmla="*/ 0 h 21600"/>
              <a:gd name="T2" fmla="*/ 1002836 w 21600"/>
              <a:gd name="T3" fmla="*/ 1964532 h 21600"/>
              <a:gd name="T4" fmla="*/ 2016125 w 21600"/>
              <a:gd name="T5" fmla="*/ 1954345 h 21600"/>
              <a:gd name="T6" fmla="*/ 3029414 w 21600"/>
              <a:gd name="T7" fmla="*/ 196453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gray">
          <a:xfrm>
            <a:off x="2528888" y="350043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3. </a:t>
            </a:r>
            <a:r>
              <a:rPr lang="en-US" altLang="en-US" sz="1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Block Ciphers Design Principles</a:t>
            </a:r>
            <a:endParaRPr lang="zh-CN" altLang="en-US" sz="1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06082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</a:t>
            </a:r>
            <a:r>
              <a:rPr lang="en-US" altLang="en-US" sz="1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Feistel Cipher</a:t>
            </a:r>
            <a:endParaRPr lang="zh-CN" altLang="en-US" sz="1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Product Cipher</a:t>
            </a:r>
          </a:p>
        </p:txBody>
      </p:sp>
      <p:grpSp>
        <p:nvGrpSpPr>
          <p:cNvPr id="215049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15056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57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grpSp>
        <p:nvGrpSpPr>
          <p:cNvPr id="215064" name="Group 24"/>
          <p:cNvGrpSpPr>
            <a:grpSpLocks/>
          </p:cNvGrpSpPr>
          <p:nvPr/>
        </p:nvGrpSpPr>
        <p:grpSpPr bwMode="auto">
          <a:xfrm>
            <a:off x="2168525" y="3576638"/>
            <a:ext cx="381000" cy="381000"/>
            <a:chOff x="872" y="1036"/>
            <a:chExt cx="240" cy="240"/>
          </a:xfrm>
        </p:grpSpPr>
        <p:sp>
          <p:nvSpPr>
            <p:cNvPr id="19969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advTm="2078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FF85E20A-F5F6-418C-8862-692ED325D8A7}" type="slidenum">
              <a:rPr lang="en-US" altLang="zh-CN"/>
              <a:pPr/>
              <a:t>5</a:t>
            </a:fld>
            <a:r>
              <a:rPr lang="en-US" altLang="zh-CN" b="0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6BE264C-7B49-4A83-BB31-658E143AC12D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Shannon introduced the concept of a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product 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乘积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cipher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 </a:t>
            </a:r>
          </a:p>
          <a:p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 product cipher is a complex cipher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combining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Permutation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置换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 or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P-box</a:t>
            </a: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Substitution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代换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 or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S-box</a:t>
            </a: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and other components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XOR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Circular Shift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Swap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Split and Combine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…</a:t>
            </a:r>
          </a:p>
          <a:p>
            <a:pPr lvl="3"/>
            <a:endParaRPr lang="en-US" altLang="zh-CN" sz="16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Product Cipher</a:t>
            </a: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2813844"/>
            <a:ext cx="13033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559551" y="4829969"/>
            <a:ext cx="2016125" cy="7921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9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Claude Elwood Shannon (April 30, 1916 – February 24, 2001), an American electronic engineer and mathematician, is known as "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father of information theory</a:t>
            </a:r>
            <a:r>
              <a:rPr lang="en-US" altLang="zh-CN" sz="9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". </a:t>
            </a:r>
            <a:endParaRPr lang="zh-CN" altLang="en-US" sz="9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9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9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9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72DA7624-4AC3-4F8D-8409-58D2536536E6}" type="slidenum">
              <a:rPr lang="en-US" altLang="zh-CN"/>
              <a:pPr/>
              <a:t>6</a:t>
            </a:fld>
            <a:r>
              <a:rPr lang="en-US" altLang="zh-CN" b="0"/>
              <a:t> 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2251F3D-B5BD-4E1A-A19E-2B0B002AC005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1778000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P-box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XOR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Circular Shift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Swap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Split/Combine</a:t>
            </a:r>
            <a:endParaRPr lang="en-US" altLang="zh-CN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Product Cipher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8842" name="AutoShape 10"/>
          <p:cNvSpPr>
            <a:spLocks noChangeArrowheads="1"/>
          </p:cNvSpPr>
          <p:nvPr/>
        </p:nvSpPr>
        <p:spPr bwMode="auto">
          <a:xfrm>
            <a:off x="2268538" y="1647825"/>
            <a:ext cx="6407150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P-box (</a:t>
            </a:r>
            <a:r>
              <a:rPr lang="en-US" altLang="zh-CN" sz="2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permutation box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altLang="zh-CN" sz="20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parallels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the traditional </a:t>
            </a:r>
            <a:r>
              <a:rPr lang="en-US" altLang="zh-CN" sz="2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transposition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cipher for characters. It </a:t>
            </a:r>
            <a:r>
              <a:rPr lang="en-US" altLang="zh-CN" sz="2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transposes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zh-CN" altLang="en-US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bits. </a:t>
            </a:r>
          </a:p>
          <a:p>
            <a:pPr eaLnBrk="1" hangingPunct="1">
              <a:buFontTx/>
              <a:buChar char="•"/>
            </a:pP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 sz="2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straight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直</a:t>
            </a:r>
            <a:r>
              <a:rPr lang="zh-CN" altLang="en-US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接的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P-box is invertible(</a:t>
            </a:r>
            <a:r>
              <a:rPr lang="zh-CN" altLang="en-US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可逆的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but </a:t>
            </a:r>
            <a:r>
              <a:rPr lang="en-US" altLang="zh-CN" sz="2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compression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altLang="zh-CN" sz="2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expansion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P-boxes are not.</a:t>
            </a:r>
            <a:endParaRPr lang="zh-CN" altLang="en-US" sz="2000" b="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8843" name="AutoShape 11"/>
          <p:cNvSpPr>
            <a:spLocks noChangeArrowheads="1"/>
          </p:cNvSpPr>
          <p:nvPr/>
        </p:nvSpPr>
        <p:spPr bwMode="auto">
          <a:xfrm>
            <a:off x="1979613" y="1722438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2411413" y="3357563"/>
            <a:ext cx="7921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e.g.</a:t>
            </a:r>
          </a:p>
        </p:txBody>
      </p:sp>
      <p:pic>
        <p:nvPicPr>
          <p:cNvPr id="248846" name="Picture 14" descr="未标题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362325"/>
            <a:ext cx="47529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6711950" y="3716338"/>
            <a:ext cx="1471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Straight P-box</a:t>
            </a:r>
            <a:endParaRPr lang="zh-CN" altLang="en-US" sz="1600" b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2411413" y="5734050"/>
            <a:ext cx="1922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compression </a:t>
            </a:r>
            <a:r>
              <a:rPr lang="en-US" altLang="zh-CN" sz="16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P-box</a:t>
            </a:r>
            <a:endParaRPr lang="zh-CN" altLang="en-US" sz="1600" b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8849" name="Rectangle 17"/>
          <p:cNvSpPr>
            <a:spLocks noChangeArrowheads="1"/>
          </p:cNvSpPr>
          <p:nvPr/>
        </p:nvSpPr>
        <p:spPr bwMode="auto">
          <a:xfrm>
            <a:off x="6804025" y="5734050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expansion </a:t>
            </a:r>
            <a:r>
              <a:rPr lang="en-US" altLang="zh-CN" sz="16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P-box</a:t>
            </a:r>
            <a:endParaRPr lang="zh-CN" altLang="en-US" sz="1600" b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5" grpId="0"/>
      <p:bldP spid="248847" grpId="0"/>
      <p:bldP spid="248848" grpId="0"/>
      <p:bldP spid="2488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C87FEE70-937B-4940-BEE1-870F6262E1F7}" type="slidenum">
              <a:rPr lang="en-US" altLang="zh-CN"/>
              <a:pPr/>
              <a:t>7</a:t>
            </a:fld>
            <a:r>
              <a:rPr lang="en-US" altLang="zh-CN" b="0"/>
              <a:t>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10297D-8D0E-405D-BDEB-A8FA5A6D9701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5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5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50825" y="1628775"/>
            <a:ext cx="1728788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P-box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S-box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</a:t>
            </a: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XOR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Circular Shift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Swap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Split/Combine</a:t>
            </a:r>
            <a:endParaRPr lang="en-US" altLang="zh-CN" sz="2000" b="1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Product Cipher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4985" name="AutoShape 9"/>
          <p:cNvSpPr>
            <a:spLocks noChangeArrowheads="1"/>
          </p:cNvSpPr>
          <p:nvPr/>
        </p:nvSpPr>
        <p:spPr bwMode="auto">
          <a:xfrm>
            <a:off x="2268538" y="1647825"/>
            <a:ext cx="6407150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An S-box (</a:t>
            </a:r>
            <a:r>
              <a:rPr lang="en-US" altLang="zh-CN" sz="2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substitution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sz="2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box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) can be thought of as a miniature (</a:t>
            </a:r>
            <a:r>
              <a:rPr lang="zh-CN" altLang="en-US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微小的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) substitution cipher. </a:t>
            </a:r>
          </a:p>
          <a:p>
            <a:pPr eaLnBrk="1" hangingPunct="1">
              <a:buFontTx/>
              <a:buChar char="•"/>
            </a:pP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An S-box is an </a:t>
            </a:r>
            <a:r>
              <a:rPr lang="en-US" altLang="zh-CN" sz="2000" b="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m</a:t>
            </a:r>
            <a:r>
              <a:rPr lang="en-US" altLang="zh-CN" sz="2000" b="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×</a:t>
            </a:r>
            <a:r>
              <a:rPr lang="en-US" altLang="zh-CN" sz="2000" b="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substitution unit, where </a:t>
            </a:r>
            <a:r>
              <a:rPr lang="en-US" altLang="zh-CN" sz="2000" b="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m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and </a:t>
            </a:r>
            <a:r>
              <a:rPr lang="en-US" altLang="zh-CN" sz="2000" b="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are not necessarily the same.</a:t>
            </a:r>
            <a:endParaRPr lang="zh-CN" altLang="en-US" sz="2000" b="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54986" name="AutoShape 10"/>
          <p:cNvSpPr>
            <a:spLocks noChangeArrowheads="1"/>
          </p:cNvSpPr>
          <p:nvPr/>
        </p:nvSpPr>
        <p:spPr bwMode="auto">
          <a:xfrm>
            <a:off x="1979613" y="2147888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2411413" y="34290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e.g.1</a:t>
            </a:r>
          </a:p>
        </p:txBody>
      </p:sp>
      <p:pic>
        <p:nvPicPr>
          <p:cNvPr id="25498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500438"/>
            <a:ext cx="23764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4990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03575" y="3068638"/>
          <a:ext cx="25590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52" name="公式" r:id="rId9" imgW="1473120" imgH="711000" progId="Equation.3">
                  <p:embed/>
                </p:oleObj>
              </mc:Choice>
              <mc:Fallback>
                <p:oleObj name="公式" r:id="rId9" imgW="1473120" imgH="71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68638"/>
                        <a:ext cx="25590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3" name="Rectangle 17"/>
          <p:cNvSpPr>
            <a:spLocks noChangeArrowheads="1"/>
          </p:cNvSpPr>
          <p:nvPr/>
        </p:nvSpPr>
        <p:spPr bwMode="auto">
          <a:xfrm>
            <a:off x="2339975" y="4437063"/>
            <a:ext cx="79216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e.g.2</a:t>
            </a:r>
          </a:p>
        </p:txBody>
      </p:sp>
      <p:sp>
        <p:nvSpPr>
          <p:cNvPr id="254994" name="Rectangle 18"/>
          <p:cNvSpPr>
            <a:spLocks noChangeArrowheads="1"/>
          </p:cNvSpPr>
          <p:nvPr/>
        </p:nvSpPr>
        <p:spPr bwMode="auto">
          <a:xfrm>
            <a:off x="6732588" y="5229225"/>
            <a:ext cx="1581150" cy="57626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292929"/>
                </a:solidFill>
                <a:ea typeface="宋体" panose="02010600030101010101" pitchFamily="2" charset="-122"/>
              </a:rPr>
              <a:t>110  </a:t>
            </a:r>
            <a:r>
              <a:rPr lang="en-US" altLang="zh-CN" sz="1400">
                <a:solidFill>
                  <a:srgbClr val="29292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11</a:t>
            </a:r>
          </a:p>
          <a:p>
            <a:pPr algn="ctr"/>
            <a:r>
              <a:rPr lang="en-US" altLang="zh-CN" sz="1400">
                <a:solidFill>
                  <a:srgbClr val="292929"/>
                </a:solidFill>
                <a:ea typeface="宋体" panose="02010600030101010101" pitchFamily="2" charset="-122"/>
              </a:rPr>
              <a:t>010 </a:t>
            </a:r>
            <a:r>
              <a:rPr lang="en-US" altLang="zh-CN" sz="1400">
                <a:solidFill>
                  <a:srgbClr val="29292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 01</a:t>
            </a:r>
          </a:p>
        </p:txBody>
      </p:sp>
      <p:pic>
        <p:nvPicPr>
          <p:cNvPr id="254995" name="Picture 19" descr="未标题-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365625"/>
            <a:ext cx="3744913" cy="15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7" grpId="0"/>
      <p:bldP spid="254993" grpId="0"/>
      <p:bldP spid="2549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A4146F65-566C-47CE-AE05-6C80CD40DC69}" type="slidenum">
              <a:rPr lang="en-US" altLang="zh-CN"/>
              <a:pPr/>
              <a:t>8</a:t>
            </a:fld>
            <a:r>
              <a:rPr lang="en-US" altLang="zh-CN" b="0"/>
              <a:t> </a:t>
            </a:r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B4979F-4E4A-4A13-B719-D26DCCAFE7EC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1778000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</a:t>
            </a: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S-box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XOR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Circular Shift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Swap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Split/Combine</a:t>
            </a:r>
            <a:endParaRPr lang="en-US" altLang="zh-CN" sz="2000" b="1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Product Cipher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6009" name="AutoShape 9"/>
          <p:cNvSpPr>
            <a:spLocks noChangeArrowheads="1"/>
          </p:cNvSpPr>
          <p:nvPr/>
        </p:nvSpPr>
        <p:spPr bwMode="auto">
          <a:xfrm>
            <a:off x="2268538" y="1647825"/>
            <a:ext cx="6407150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000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The </a:t>
            </a:r>
            <a:r>
              <a:rPr lang="en-US" altLang="zh-CN" sz="2000" b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exclusive-or </a:t>
            </a:r>
            <a:r>
              <a:rPr lang="en-US" altLang="zh-CN" sz="2000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operation is an important component in most block ciphers. </a:t>
            </a:r>
          </a:p>
          <a:p>
            <a:pPr eaLnBrk="1" hangingPunct="1">
              <a:buFontTx/>
              <a:buChar char="•"/>
            </a:pPr>
            <a:endParaRPr lang="en-US" altLang="zh-CN" sz="2000" b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</a:pPr>
            <a:endParaRPr lang="zh-CN" altLang="en-US" sz="2000" b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56010" name="AutoShape 10"/>
          <p:cNvSpPr>
            <a:spLocks noChangeArrowheads="1"/>
          </p:cNvSpPr>
          <p:nvPr/>
        </p:nvSpPr>
        <p:spPr bwMode="auto">
          <a:xfrm>
            <a:off x="1979613" y="2565400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011" name="Group 11"/>
          <p:cNvGraphicFramePr>
            <a:graphicFrameLocks noGrp="1"/>
          </p:cNvGraphicFramePr>
          <p:nvPr/>
        </p:nvGraphicFramePr>
        <p:xfrm>
          <a:off x="3060700" y="2746375"/>
          <a:ext cx="2230438" cy="1185864"/>
        </p:xfrm>
        <a:graphic>
          <a:graphicData uri="http://schemas.openxmlformats.org/drawingml/2006/table">
            <a:tbl>
              <a:tblPr/>
              <a:tblGrid>
                <a:gridCol w="735013"/>
                <a:gridCol w="747712"/>
                <a:gridCol w="747713"/>
              </a:tblGrid>
              <a:tr h="3952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微软雅黑" panose="020B0503020204020204" pitchFamily="34" charset="-122"/>
                        </a:rPr>
                        <a:t>XOR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Franklin Gothic Book" pitchFamily="34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Franklin Gothic Book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Franklin Gothic Book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Franklin Gothic Book" pitchFamily="34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029" name="Rectangle 29"/>
          <p:cNvSpPr>
            <a:spLocks noChangeArrowheads="1"/>
          </p:cNvSpPr>
          <p:nvPr/>
        </p:nvSpPr>
        <p:spPr bwMode="auto">
          <a:xfrm>
            <a:off x="5753100" y="2789238"/>
            <a:ext cx="6477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6030" name="Oval 30"/>
          <p:cNvSpPr>
            <a:spLocks noChangeArrowheads="1"/>
          </p:cNvSpPr>
          <p:nvPr/>
        </p:nvSpPr>
        <p:spPr bwMode="auto">
          <a:xfrm>
            <a:off x="5795963" y="2819400"/>
            <a:ext cx="577850" cy="577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56032" name="Rectangle 32"/>
          <p:cNvSpPr>
            <a:spLocks noChangeArrowheads="1"/>
          </p:cNvSpPr>
          <p:nvPr/>
        </p:nvSpPr>
        <p:spPr bwMode="auto">
          <a:xfrm>
            <a:off x="2389188" y="5076825"/>
            <a:ext cx="7921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e.g.</a:t>
            </a:r>
          </a:p>
        </p:txBody>
      </p:sp>
      <p:pic>
        <p:nvPicPr>
          <p:cNvPr id="256033" name="Picture 33" descr="未标题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4462463"/>
            <a:ext cx="5135563" cy="163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4" name="Rectangle 34"/>
          <p:cNvSpPr>
            <a:spLocks noChangeArrowheads="1"/>
          </p:cNvSpPr>
          <p:nvPr/>
        </p:nvSpPr>
        <p:spPr bwMode="auto">
          <a:xfrm>
            <a:off x="2627313" y="4286250"/>
            <a:ext cx="191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xor B xor B = ?</a:t>
            </a:r>
            <a:endParaRPr lang="zh-CN" altLang="en-US" b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9" grpId="0" animBg="1"/>
      <p:bldP spid="256030" grpId="0" animBg="1"/>
      <p:bldP spid="256032" grpId="0"/>
      <p:bldP spid="2560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DF3313A4-7B56-48FE-90CA-6BE6B5D2C766}" type="slidenum">
              <a:rPr lang="en-US" altLang="zh-CN"/>
              <a:pPr/>
              <a:t>9</a:t>
            </a:fld>
            <a:r>
              <a:rPr lang="en-US" altLang="zh-CN" b="0"/>
              <a:t>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83DB509-E226-4DBF-958E-00A8FBCAA577}" type="datetime1">
              <a:rPr lang="zh-CN" altLang="en-US"/>
              <a:pPr/>
              <a:t>2018/9/11</a:t>
            </a:fld>
            <a:endParaRPr lang="en-US" altLang="zh-C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57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6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</a:rPr>
              <a:t>Lecture 4: Block Cipher Principles</a:t>
            </a:r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1613" y="1628775"/>
            <a:ext cx="1778000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</a:t>
            </a: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S-box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XOR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Circular Shift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Swap</a:t>
            </a:r>
          </a:p>
          <a:p>
            <a:pPr marL="179388" indent="-179388" algn="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Split/Combine</a:t>
            </a:r>
            <a:endParaRPr lang="en-US" altLang="zh-CN" sz="2000" b="1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Product Cipher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7033" name="AutoShape 9"/>
          <p:cNvSpPr>
            <a:spLocks noChangeArrowheads="1"/>
          </p:cNvSpPr>
          <p:nvPr/>
        </p:nvSpPr>
        <p:spPr bwMode="auto">
          <a:xfrm>
            <a:off x="2268538" y="1647825"/>
            <a:ext cx="6407150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000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The circular shift operation is another component found in some modern block ciphers. </a:t>
            </a:r>
          </a:p>
          <a:p>
            <a:pPr eaLnBrk="1" hangingPunct="1">
              <a:buFontTx/>
              <a:buChar char="•"/>
            </a:pPr>
            <a:endParaRPr lang="en-US" altLang="zh-CN" sz="2000" b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</a:pPr>
            <a:endParaRPr lang="zh-CN" altLang="en-US" sz="2000" b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>
            <a:off x="1979613" y="2997200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6" name="Rectangle 12"/>
          <p:cNvSpPr>
            <a:spLocks noChangeArrowheads="1"/>
          </p:cNvSpPr>
          <p:nvPr/>
        </p:nvSpPr>
        <p:spPr bwMode="auto">
          <a:xfrm>
            <a:off x="2411413" y="2924175"/>
            <a:ext cx="7921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e.g.</a:t>
            </a:r>
          </a:p>
        </p:txBody>
      </p:sp>
      <p:pic>
        <p:nvPicPr>
          <p:cNvPr id="257038" name="Picture 14" descr="未标题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3322638"/>
            <a:ext cx="6138862" cy="25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20000</TotalTime>
  <Words>1004</Words>
  <Application>Microsoft Office PowerPoint</Application>
  <PresentationFormat>全屏显示(4:3)</PresentationFormat>
  <Paragraphs>301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 Unicode MS</vt:lpstr>
      <vt:lpstr>Franklin Gothic Book</vt:lpstr>
      <vt:lpstr>ＭＳ Ｐゴシック</vt:lpstr>
      <vt:lpstr>ＭＳ Ｐゴシック</vt:lpstr>
      <vt:lpstr>黑体</vt:lpstr>
      <vt:lpstr>宋体</vt:lpstr>
      <vt:lpstr>微软雅黑</vt:lpstr>
      <vt:lpstr>Arial</vt:lpstr>
      <vt:lpstr>Lucida Calligraphy</vt:lpstr>
      <vt:lpstr>Verdana</vt:lpstr>
      <vt:lpstr>Wingdings</vt:lpstr>
      <vt:lpstr>3_Angles</vt:lpstr>
      <vt:lpstr>Visio</vt:lpstr>
      <vt:lpstr>公式</vt:lpstr>
      <vt:lpstr>Lecture 4: Block Cipher Principles</vt:lpstr>
      <vt:lpstr>Quickly Review</vt:lpstr>
      <vt:lpstr>Quickly Review</vt:lpstr>
      <vt:lpstr>Outline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Lecture 4: Block Cipher Principles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210</cp:revision>
  <dcterms:created xsi:type="dcterms:W3CDTF">2010-06-25T08:08:55Z</dcterms:created>
  <dcterms:modified xsi:type="dcterms:W3CDTF">2018-09-11T13:04:30Z</dcterms:modified>
</cp:coreProperties>
</file>