
<file path=[Content_Types].xml><?xml version="1.0" encoding="utf-8"?>
<Types xmlns="http://schemas.openxmlformats.org/package/2006/content-types">
  <Default Extension="bin" ContentType="audio/unknown"/>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1.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38"/>
  </p:notesMasterIdLst>
  <p:handoutMasterIdLst>
    <p:handoutMasterId r:id="rId39"/>
  </p:handoutMasterIdLst>
  <p:sldIdLst>
    <p:sldId id="323" r:id="rId2"/>
    <p:sldId id="422" r:id="rId3"/>
    <p:sldId id="346" r:id="rId4"/>
    <p:sldId id="423" r:id="rId5"/>
    <p:sldId id="426" r:id="rId6"/>
    <p:sldId id="427" r:id="rId7"/>
    <p:sldId id="428" r:id="rId8"/>
    <p:sldId id="363" r:id="rId9"/>
    <p:sldId id="370" r:id="rId10"/>
    <p:sldId id="393" r:id="rId11"/>
    <p:sldId id="394" r:id="rId12"/>
    <p:sldId id="395" r:id="rId13"/>
    <p:sldId id="418" r:id="rId14"/>
    <p:sldId id="396" r:id="rId15"/>
    <p:sldId id="397" r:id="rId16"/>
    <p:sldId id="419" r:id="rId17"/>
    <p:sldId id="398" r:id="rId18"/>
    <p:sldId id="420" r:id="rId19"/>
    <p:sldId id="399" r:id="rId20"/>
    <p:sldId id="413" r:id="rId21"/>
    <p:sldId id="414" r:id="rId22"/>
    <p:sldId id="416" r:id="rId23"/>
    <p:sldId id="417" r:id="rId24"/>
    <p:sldId id="421" r:id="rId25"/>
    <p:sldId id="415" r:id="rId26"/>
    <p:sldId id="401" r:id="rId27"/>
    <p:sldId id="402" r:id="rId28"/>
    <p:sldId id="392" r:id="rId29"/>
    <p:sldId id="403" r:id="rId30"/>
    <p:sldId id="404" r:id="rId31"/>
    <p:sldId id="405" r:id="rId32"/>
    <p:sldId id="366" r:id="rId33"/>
    <p:sldId id="408" r:id="rId34"/>
    <p:sldId id="409" r:id="rId35"/>
    <p:sldId id="343" r:id="rId36"/>
    <p:sldId id="326" r:id="rId37"/>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FF"/>
    <a:srgbClr val="0033CC"/>
    <a:srgbClr val="BC5EBE"/>
    <a:srgbClr val="6C9D5F"/>
    <a:srgbClr val="6600CC"/>
    <a:srgbClr val="0080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83409" autoAdjust="0"/>
  </p:normalViewPr>
  <p:slideViewPr>
    <p:cSldViewPr>
      <p:cViewPr varScale="1">
        <p:scale>
          <a:sx n="87" d="100"/>
          <a:sy n="87" d="100"/>
        </p:scale>
        <p:origin x="342" y="51"/>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defTabSz="955675" eaLnBrk="0" hangingPunct="0">
              <a:defRPr sz="1300" b="0">
                <a:latin typeface="Arial" charset="0"/>
              </a:defRPr>
            </a:lvl1pPr>
          </a:lstStyle>
          <a:p>
            <a:pPr>
              <a:defRPr/>
            </a:pPr>
            <a:endParaRPr lang="zh-CN" altLang="en-US"/>
          </a:p>
        </p:txBody>
      </p:sp>
      <p:sp>
        <p:nvSpPr>
          <p:cNvPr id="15155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defTabSz="955675" eaLnBrk="0" hangingPunct="0">
              <a:defRPr sz="1300" b="0">
                <a:latin typeface="Arial" charset="0"/>
              </a:defRPr>
            </a:lvl1pPr>
          </a:lstStyle>
          <a:p>
            <a:pPr>
              <a:defRPr/>
            </a:pPr>
            <a:fld id="{3F1B773E-10FE-4259-9627-D4F03E0E6442}" type="datetime1">
              <a:rPr lang="zh-CN" altLang="en-US"/>
              <a:pPr>
                <a:defRPr/>
              </a:pPr>
              <a:t>2018/10/25</a:t>
            </a:fld>
            <a:endParaRPr lang="en-US" altLang="zh-CN"/>
          </a:p>
        </p:txBody>
      </p:sp>
      <p:sp>
        <p:nvSpPr>
          <p:cNvPr id="15155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defTabSz="955675" eaLnBrk="0" hangingPunct="0">
              <a:defRPr sz="1300" b="0">
                <a:latin typeface="Arial" charset="0"/>
              </a:defRPr>
            </a:lvl1pPr>
          </a:lstStyle>
          <a:p>
            <a:pPr>
              <a:defRPr/>
            </a:pPr>
            <a:endParaRPr lang="en-US" altLang="zh-CN"/>
          </a:p>
        </p:txBody>
      </p:sp>
      <p:sp>
        <p:nvSpPr>
          <p:cNvPr id="15155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defTabSz="955675" eaLnBrk="0" hangingPunct="0">
              <a:defRPr sz="1300" b="0" smtClean="0"/>
            </a:lvl1pPr>
          </a:lstStyle>
          <a:p>
            <a:pPr>
              <a:defRPr/>
            </a:pPr>
            <a:fld id="{480172C2-C8A9-4B8D-A78B-5171834471BD}" type="slidenum">
              <a:rPr lang="zh-CN" altLang="en-US"/>
              <a:pPr>
                <a:defRPr/>
              </a:pPr>
              <a:t>‹#›</a:t>
            </a:fld>
            <a:endParaRPr lang="en-US" altLang="zh-CN"/>
          </a:p>
        </p:txBody>
      </p:sp>
    </p:spTree>
    <p:extLst>
      <p:ext uri="{BB962C8B-B14F-4D97-AF65-F5344CB8AC3E}">
        <p14:creationId xmlns:p14="http://schemas.microsoft.com/office/powerpoint/2010/main" val="210506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defTabSz="955675" eaLnBrk="1" hangingPunct="1">
              <a:defRPr sz="1300" b="0">
                <a:latin typeface="Arial" charset="0"/>
                <a:ea typeface="宋体" pitchFamily="2" charset="-122"/>
              </a:defRPr>
            </a:lvl1pPr>
          </a:lstStyle>
          <a:p>
            <a:pPr>
              <a:defRPr/>
            </a:pPr>
            <a:endParaRPr lang="zh-CN" altLang="en-US"/>
          </a:p>
        </p:txBody>
      </p:sp>
      <p:sp>
        <p:nvSpPr>
          <p:cNvPr id="100355" name="Rectangle 3"/>
          <p:cNvSpPr>
            <a:spLocks noGrp="1" noChangeArrowheads="1"/>
          </p:cNvSpPr>
          <p:nvPr>
            <p:ph type="dt" idx="1"/>
          </p:nvPr>
        </p:nvSpPr>
        <p:spPr bwMode="auto">
          <a:xfrm>
            <a:off x="4022725"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defTabSz="955675" eaLnBrk="1" hangingPunct="1">
              <a:defRPr sz="1300" b="0">
                <a:latin typeface="Arial" charset="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0358" name="Rectangle 6"/>
          <p:cNvSpPr>
            <a:spLocks noGrp="1" noChangeArrowheads="1"/>
          </p:cNvSpPr>
          <p:nvPr>
            <p:ph type="ftr" sz="quarter" idx="4"/>
          </p:nvPr>
        </p:nvSpPr>
        <p:spPr bwMode="auto">
          <a:xfrm>
            <a:off x="0"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defTabSz="955675" eaLnBrk="1" hangingPunct="1">
              <a:defRPr sz="1300" b="0">
                <a:latin typeface="Arial" charset="0"/>
                <a:ea typeface="宋体" pitchFamily="2" charset="-122"/>
              </a:defRPr>
            </a:lvl1pPr>
          </a:lstStyle>
          <a:p>
            <a:pPr>
              <a:defRPr/>
            </a:pPr>
            <a:endParaRPr lang="en-US" altLang="zh-CN"/>
          </a:p>
        </p:txBody>
      </p:sp>
      <p:sp>
        <p:nvSpPr>
          <p:cNvPr id="100359" name="Rectangle 7"/>
          <p:cNvSpPr>
            <a:spLocks noGrp="1" noChangeArrowheads="1"/>
          </p:cNvSpPr>
          <p:nvPr>
            <p:ph type="sldNum" sz="quarter" idx="5"/>
          </p:nvPr>
        </p:nvSpPr>
        <p:spPr bwMode="auto">
          <a:xfrm>
            <a:off x="4022725"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defTabSz="955675" eaLnBrk="1" hangingPunct="1">
              <a:defRPr sz="1300" b="0" smtClean="0">
                <a:ea typeface="宋体" panose="02010600030101010101" pitchFamily="2" charset="-122"/>
              </a:defRPr>
            </a:lvl1pPr>
          </a:lstStyle>
          <a:p>
            <a:pPr>
              <a:defRPr/>
            </a:pPr>
            <a:fld id="{A8538C82-B8C9-4038-9268-9DF5E244ECA0}" type="slidenum">
              <a:rPr lang="zh-CN" altLang="en-US"/>
              <a:pPr>
                <a:defRPr/>
              </a:pPr>
              <a:t>‹#›</a:t>
            </a:fld>
            <a:endParaRPr lang="en-US" altLang="zh-CN"/>
          </a:p>
        </p:txBody>
      </p:sp>
    </p:spTree>
    <p:extLst>
      <p:ext uri="{BB962C8B-B14F-4D97-AF65-F5344CB8AC3E}">
        <p14:creationId xmlns:p14="http://schemas.microsoft.com/office/powerpoint/2010/main" val="4144335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charset="0"/>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charset="0"/>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charset="0"/>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charset="0"/>
        <a:cs typeface="宋体"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1001</a:t>
            </a:r>
            <a:endParaRPr lang="zh-CN" altLang="en-US" dirty="0"/>
          </a:p>
        </p:txBody>
      </p:sp>
      <p:sp>
        <p:nvSpPr>
          <p:cNvPr id="4" name="灯片编号占位符 3"/>
          <p:cNvSpPr>
            <a:spLocks noGrp="1"/>
          </p:cNvSpPr>
          <p:nvPr>
            <p:ph type="sldNum" sz="quarter" idx="10"/>
          </p:nvPr>
        </p:nvSpPr>
        <p:spPr/>
        <p:txBody>
          <a:bodyPr/>
          <a:lstStyle/>
          <a:p>
            <a:pPr>
              <a:defRPr/>
            </a:pPr>
            <a:fld id="{A8538C82-B8C9-4038-9268-9DF5E244ECA0}" type="slidenum">
              <a:rPr lang="zh-CN" altLang="en-US" smtClean="0"/>
              <a:pPr>
                <a:defRPr/>
              </a:pPr>
              <a:t>23</a:t>
            </a:fld>
            <a:endParaRPr lang="en-US" altLang="zh-CN"/>
          </a:p>
        </p:txBody>
      </p:sp>
    </p:spTree>
    <p:extLst>
      <p:ext uri="{BB962C8B-B14F-4D97-AF65-F5344CB8AC3E}">
        <p14:creationId xmlns:p14="http://schemas.microsoft.com/office/powerpoint/2010/main" val="1035321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6"/>
          <p:cNvSpPr/>
          <p:nvPr/>
        </p:nvSpPr>
        <p:spPr>
          <a:xfrm>
            <a:off x="-3175" y="3860800"/>
            <a:ext cx="3567113" cy="299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5" name="Freeform 7"/>
          <p:cNvSpPr>
            <a:spLocks/>
          </p:cNvSpPr>
          <p:nvPr/>
        </p:nvSpPr>
        <p:spPr bwMode="auto">
          <a:xfrm>
            <a:off x="-1588" y="3860800"/>
            <a:ext cx="9145588" cy="2997200"/>
          </a:xfrm>
          <a:custGeom>
            <a:avLst/>
            <a:gdLst>
              <a:gd name="T0" fmla="*/ 0 w 3352800"/>
              <a:gd name="T1" fmla="*/ 3526129 h 527584"/>
              <a:gd name="T2" fmla="*/ 5567739 w 3352800"/>
              <a:gd name="T3" fmla="*/ 0 h 527584"/>
              <a:gd name="T4" fmla="*/ 24949005 w 3352800"/>
              <a:gd name="T5" fmla="*/ 1812 h 527584"/>
              <a:gd name="T6" fmla="*/ 24949005 w 3352800"/>
              <a:gd name="T7" fmla="*/ 3526129 h 527584"/>
              <a:gd name="T8" fmla="*/ 0 w 3352800"/>
              <a:gd name="T9" fmla="*/ 3526129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sp>
        <p:nvSpPr>
          <p:cNvPr id="6" name="Freeform 8"/>
          <p:cNvSpPr/>
          <p:nvPr/>
        </p:nvSpPr>
        <p:spPr>
          <a:xfrm rot="10800000">
            <a:off x="5578475" y="0"/>
            <a:ext cx="3565525" cy="21336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7" name="Freeform 9"/>
          <p:cNvSpPr>
            <a:spLocks/>
          </p:cNvSpPr>
          <p:nvPr/>
        </p:nvSpPr>
        <p:spPr bwMode="auto">
          <a:xfrm rot="10800000">
            <a:off x="0" y="-17463"/>
            <a:ext cx="9145588" cy="2151063"/>
          </a:xfrm>
          <a:custGeom>
            <a:avLst/>
            <a:gdLst>
              <a:gd name="T0" fmla="*/ 0 w 3352800"/>
              <a:gd name="T1" fmla="*/ 3778728 h 527584"/>
              <a:gd name="T2" fmla="*/ 5567739 w 3352800"/>
              <a:gd name="T3" fmla="*/ 0 h 527584"/>
              <a:gd name="T4" fmla="*/ 24949005 w 3352800"/>
              <a:gd name="T5" fmla="*/ 1941 h 527584"/>
              <a:gd name="T6" fmla="*/ 24949005 w 3352800"/>
              <a:gd name="T7" fmla="*/ 3778728 h 527584"/>
              <a:gd name="T8" fmla="*/ 0 w 3352800"/>
              <a:gd name="T9" fmla="*/ 3778728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pic>
        <p:nvPicPr>
          <p:cNvPr id="8" name="Picture 18" descr="wik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7625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140200" y="4340225"/>
            <a:ext cx="3776663" cy="1752600"/>
          </a:xfrm>
        </p:spPr>
        <p:txBody>
          <a:bodyPr/>
          <a:lstStyle>
            <a:lvl1pPr marL="0" indent="0" algn="ctr">
              <a:buFont typeface="Wingdings" pitchFamily="2" charset="2"/>
              <a:buNone/>
              <a:defRPr b="1" smtClean="0">
                <a:solidFill>
                  <a:srgbClr val="180018"/>
                </a:solidFill>
                <a:latin typeface="Arial" charset="0"/>
              </a:defRPr>
            </a:lvl1pPr>
          </a:lstStyle>
          <a:p>
            <a:r>
              <a:rPr lang="zh-CN" altLang="en-US" smtClean="0"/>
              <a:t>单击此处编辑母版副标题样式</a:t>
            </a:r>
          </a:p>
        </p:txBody>
      </p:sp>
      <p:sp>
        <p:nvSpPr>
          <p:cNvPr id="2" name="Title Placeholder 1"/>
          <p:cNvSpPr>
            <a:spLocks noGrp="1"/>
          </p:cNvSpPr>
          <p:nvPr>
            <p:ph type="title"/>
          </p:nvPr>
        </p:nvSpPr>
        <p:spPr>
          <a:xfrm>
            <a:off x="323850" y="2174875"/>
            <a:ext cx="8569325" cy="1614488"/>
          </a:xfrm>
        </p:spPr>
        <p:txBody>
          <a:bodyPr/>
          <a:lstStyle>
            <a:lvl1pPr algn="ctr">
              <a:defRPr sz="3600" cap="none" smtClean="0">
                <a:latin typeface="Arial" charset="0"/>
              </a:defRPr>
            </a:lvl1pPr>
          </a:lstStyle>
          <a:p>
            <a:r>
              <a:rPr lang="zh-CN" altLang="en-US" smtClean="0"/>
              <a:t>单击此处编辑母版标题样式</a:t>
            </a:r>
          </a:p>
        </p:txBody>
      </p:sp>
      <p:sp>
        <p:nvSpPr>
          <p:cNvPr id="9" name="Date Placeholder 3"/>
          <p:cNvSpPr>
            <a:spLocks noGrp="1"/>
          </p:cNvSpPr>
          <p:nvPr>
            <p:ph type="dt" sz="half" idx="10"/>
          </p:nvPr>
        </p:nvSpPr>
        <p:spPr>
          <a:xfrm>
            <a:off x="1069975" y="6453188"/>
            <a:ext cx="2133600" cy="268287"/>
          </a:xfrm>
        </p:spPr>
        <p:txBody>
          <a:bodyPr/>
          <a:lstStyle>
            <a:lvl1pPr>
              <a:defRPr b="0">
                <a:solidFill>
                  <a:srgbClr val="FFFFFF"/>
                </a:solidFill>
                <a:effectLst/>
                <a:latin typeface="Arial" charset="0"/>
                <a:ea typeface="MS PGothic" pitchFamily="34" charset="-128"/>
              </a:defRPr>
            </a:lvl1pPr>
          </a:lstStyle>
          <a:p>
            <a:pPr>
              <a:defRPr/>
            </a:pPr>
            <a:fld id="{7AE46716-5E76-4990-8B6F-76FB86EB1FCA}" type="datetime1">
              <a:rPr lang="zh-CN" altLang="en-US"/>
              <a:pPr>
                <a:defRPr/>
              </a:pPr>
              <a:t>2018/10/25</a:t>
            </a:fld>
            <a:endParaRPr lang="en-US" altLang="zh-CN"/>
          </a:p>
        </p:txBody>
      </p:sp>
      <p:sp>
        <p:nvSpPr>
          <p:cNvPr id="10" name="Footer Placeholder 4"/>
          <p:cNvSpPr>
            <a:spLocks noGrp="1"/>
          </p:cNvSpPr>
          <p:nvPr>
            <p:ph type="ftr" sz="quarter" idx="11"/>
          </p:nvPr>
        </p:nvSpPr>
        <p:spPr>
          <a:xfrm>
            <a:off x="5724525" y="6453188"/>
            <a:ext cx="2592388" cy="268287"/>
          </a:xfrm>
        </p:spPr>
        <p:txBody>
          <a:bodyPr/>
          <a:lstStyle>
            <a:lvl1pPr>
              <a:defRPr>
                <a:solidFill>
                  <a:srgbClr val="FFFFFF"/>
                </a:solidFill>
                <a:effectLst/>
                <a:latin typeface="Arial" charset="0"/>
                <a:ea typeface="宋体" pitchFamily="2" charset="-122"/>
              </a:defRPr>
            </a:lvl1pPr>
          </a:lstStyle>
          <a:p>
            <a:pPr>
              <a:defRPr/>
            </a:pPr>
            <a:r>
              <a:rPr lang="en-US" altLang="zh-CN"/>
              <a:t>An Introduction to Information Security</a:t>
            </a:r>
            <a:r>
              <a:rPr lang="zh-CN" altLang="en-US"/>
              <a:t>信息安全导论</a:t>
            </a:r>
            <a:r>
              <a:rPr lang="en-US" altLang="zh-CN"/>
              <a:t>, </a:t>
            </a:r>
            <a:r>
              <a:rPr lang="zh-CN" altLang="en-US"/>
              <a:t>胡海波</a:t>
            </a:r>
          </a:p>
        </p:txBody>
      </p:sp>
    </p:spTree>
    <p:extLst>
      <p:ext uri="{BB962C8B-B14F-4D97-AF65-F5344CB8AC3E}">
        <p14:creationId xmlns:p14="http://schemas.microsoft.com/office/powerpoint/2010/main" val="1055868168"/>
      </p:ext>
    </p:extLst>
  </p:cSld>
  <p:clrMapOvr>
    <a:masterClrMapping/>
  </p:clrMapOvr>
  <p:transition spd="slow">
    <p:wipe/>
    <p:sndAc>
      <p:stSnd>
        <p:snd r:embed="rId1" name="suction.wav"/>
      </p:stSnd>
    </p:sndAc>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6"/>
          <p:cNvSpPr/>
          <p:nvPr/>
        </p:nvSpPr>
        <p:spPr>
          <a:xfrm>
            <a:off x="-3175" y="6453188"/>
            <a:ext cx="3575050" cy="40481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5" name="Freeform 7"/>
          <p:cNvSpPr>
            <a:spLocks/>
          </p:cNvSpPr>
          <p:nvPr/>
        </p:nvSpPr>
        <p:spPr bwMode="auto">
          <a:xfrm>
            <a:off x="-1588" y="6453188"/>
            <a:ext cx="9145588" cy="404812"/>
          </a:xfrm>
          <a:custGeom>
            <a:avLst/>
            <a:gdLst>
              <a:gd name="T0" fmla="*/ 0 w 3352800"/>
              <a:gd name="T1" fmla="*/ 476251 h 527584"/>
              <a:gd name="T2" fmla="*/ 5567739 w 3352800"/>
              <a:gd name="T3" fmla="*/ 0 h 527584"/>
              <a:gd name="T4" fmla="*/ 24949005 w 3352800"/>
              <a:gd name="T5" fmla="*/ 245 h 527584"/>
              <a:gd name="T6" fmla="*/ 24949005 w 3352800"/>
              <a:gd name="T7" fmla="*/ 476251 h 527584"/>
              <a:gd name="T8" fmla="*/ 0 w 3352800"/>
              <a:gd name="T9" fmla="*/ 476251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sp>
        <p:nvSpPr>
          <p:cNvPr id="6" name="Freeform 8"/>
          <p:cNvSpPr/>
          <p:nvPr/>
        </p:nvSpPr>
        <p:spPr>
          <a:xfrm rot="10800000">
            <a:off x="5580063" y="-17463"/>
            <a:ext cx="3565525" cy="9255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7" name="Freeform 9"/>
          <p:cNvSpPr>
            <a:spLocks/>
          </p:cNvSpPr>
          <p:nvPr/>
        </p:nvSpPr>
        <p:spPr bwMode="auto">
          <a:xfrm rot="10800000">
            <a:off x="0" y="-17463"/>
            <a:ext cx="9145588" cy="925513"/>
          </a:xfrm>
          <a:custGeom>
            <a:avLst/>
            <a:gdLst>
              <a:gd name="T0" fmla="*/ 0 w 3352800"/>
              <a:gd name="T1" fmla="*/ 1625830 h 527584"/>
              <a:gd name="T2" fmla="*/ 5567739 w 3352800"/>
              <a:gd name="T3" fmla="*/ 0 h 527584"/>
              <a:gd name="T4" fmla="*/ 24949005 w 3352800"/>
              <a:gd name="T5" fmla="*/ 835 h 527584"/>
              <a:gd name="T6" fmla="*/ 24949005 w 3352800"/>
              <a:gd name="T7" fmla="*/ 1625830 h 527584"/>
              <a:gd name="T8" fmla="*/ 0 w 3352800"/>
              <a:gd name="T9" fmla="*/ 1625830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pic>
        <p:nvPicPr>
          <p:cNvPr id="8" name="Picture 17" descr="wik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32713" y="61913"/>
            <a:ext cx="7191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5"/>
          <p:cNvSpPr>
            <a:spLocks noGrp="1"/>
          </p:cNvSpPr>
          <p:nvPr>
            <p:ph type="sldNum" sz="quarter" idx="10"/>
          </p:nvPr>
        </p:nvSpPr>
        <p:spPr/>
        <p:txBody>
          <a:bodyPr/>
          <a:lstStyle>
            <a:lvl1pPr>
              <a:defRPr smtClean="0"/>
            </a:lvl1pPr>
          </a:lstStyle>
          <a:p>
            <a:pPr>
              <a:defRPr/>
            </a:pPr>
            <a:fld id="{464212CA-4233-4E24-918A-1E36553E6BF4}" type="slidenum">
              <a:rPr lang="en-US" altLang="zh-CN"/>
              <a:pPr>
                <a:defRPr/>
              </a:pPr>
              <a:t>‹#›</a:t>
            </a:fld>
            <a:r>
              <a:rPr lang="en-US" altLang="zh-CN" b="0"/>
              <a:t> </a:t>
            </a:r>
          </a:p>
        </p:txBody>
      </p:sp>
      <p:sp>
        <p:nvSpPr>
          <p:cNvPr id="10" name="Date Placeholder 3"/>
          <p:cNvSpPr>
            <a:spLocks noGrp="1"/>
          </p:cNvSpPr>
          <p:nvPr>
            <p:ph type="dt" sz="half" idx="11"/>
          </p:nvPr>
        </p:nvSpPr>
        <p:spPr/>
        <p:txBody>
          <a:bodyPr/>
          <a:lstStyle>
            <a:lvl1pPr>
              <a:defRPr/>
            </a:lvl1pPr>
          </a:lstStyle>
          <a:p>
            <a:pPr>
              <a:defRPr/>
            </a:pPr>
            <a:fld id="{BBC6DE0E-C743-420A-86C9-B732260E5709}" type="datetime1">
              <a:rPr lang="zh-CN" altLang="en-US"/>
              <a:pPr>
                <a:defRPr/>
              </a:pPr>
              <a:t>2018/10/25</a:t>
            </a:fld>
            <a:endParaRPr lang="en-US" altLang="zh-CN"/>
          </a:p>
        </p:txBody>
      </p:sp>
      <p:sp>
        <p:nvSpPr>
          <p:cNvPr id="11" name="Footer Placeholder 4"/>
          <p:cNvSpPr>
            <a:spLocks noGrp="1"/>
          </p:cNvSpPr>
          <p:nvPr>
            <p:ph type="ftr" sz="quarter" idx="12"/>
          </p:nvPr>
        </p:nvSpPr>
        <p:spPr/>
        <p:txBody>
          <a:bodyPr/>
          <a:lstStyle>
            <a:lvl1pPr>
              <a:defRPr/>
            </a:lvl1pPr>
          </a:lstStyle>
          <a:p>
            <a:pPr>
              <a:defRPr/>
            </a:pPr>
            <a:r>
              <a:rPr lang="en-US" altLang="zh-CN"/>
              <a:t>An Introduction to Information Security</a:t>
            </a:r>
            <a:endParaRPr lang="zh-CN" altLang="en-US"/>
          </a:p>
        </p:txBody>
      </p:sp>
    </p:spTree>
    <p:extLst>
      <p:ext uri="{BB962C8B-B14F-4D97-AF65-F5344CB8AC3E}">
        <p14:creationId xmlns:p14="http://schemas.microsoft.com/office/powerpoint/2010/main" val="4053839273"/>
      </p:ext>
    </p:extLst>
  </p:cSld>
  <p:clrMapOvr>
    <a:masterClrMapping/>
  </p:clrMapOvr>
  <p:transition spd="slow">
    <p:wipe/>
    <p:sndAc>
      <p:stSnd>
        <p:snd r:embed="rId1" name="suction.wav"/>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audio" Target="../media/audio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50825" y="98107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2"/>
            <a:r>
              <a:rPr lang="en-GB" altLang="zh-CN" smtClean="0"/>
              <a:t>Second level</a:t>
            </a:r>
          </a:p>
          <a:p>
            <a:pPr lvl="3"/>
            <a:r>
              <a:rPr lang="en-GB" altLang="zh-CN" smtClean="0"/>
              <a:t>Third level</a:t>
            </a:r>
          </a:p>
          <a:p>
            <a:pPr lvl="4"/>
            <a:r>
              <a:rPr lang="en-GB" altLang="zh-CN" smtClean="0"/>
              <a:t>Fourth level</a:t>
            </a:r>
          </a:p>
          <a:p>
            <a:pPr lvl="4"/>
            <a:r>
              <a:rPr lang="en-GB" altLang="zh-CN" smtClean="0"/>
              <a:t>Fifth level</a:t>
            </a:r>
            <a:endParaRPr lang="en-US" altLang="zh-CN" smtClean="0"/>
          </a:p>
        </p:txBody>
      </p:sp>
      <p:sp>
        <p:nvSpPr>
          <p:cNvPr id="2" name="Title Placeholder 1"/>
          <p:cNvSpPr>
            <a:spLocks noGrp="1"/>
          </p:cNvSpPr>
          <p:nvPr>
            <p:ph type="title"/>
          </p:nvPr>
        </p:nvSpPr>
        <p:spPr>
          <a:xfrm>
            <a:off x="250825" y="188913"/>
            <a:ext cx="5834063" cy="547687"/>
          </a:xfrm>
          <a:prstGeom prst="rect">
            <a:avLst/>
          </a:prstGeom>
        </p:spPr>
        <p:txBody>
          <a:bodyPr vert="horz" wrap="square" lIns="91440" tIns="45720" rIns="91440" bIns="45720" numCol="1" anchor="ctr" anchorCtr="0" compatLnSpc="1">
            <a:prstTxWarp prst="textNoShape">
              <a:avLst/>
            </a:prstTxWarp>
            <a:noAutofit/>
          </a:bodyPr>
          <a:lstStyle/>
          <a:p>
            <a:pPr lvl="0"/>
            <a:r>
              <a:rPr lang="en-GB" smtClean="0"/>
              <a:t>Click to edit Master title style</a:t>
            </a:r>
            <a:endParaRPr lang="en-US" altLang="zh-CN" smtClean="0"/>
          </a:p>
        </p:txBody>
      </p:sp>
      <p:sp>
        <p:nvSpPr>
          <p:cNvPr id="13" name="Slide Number Placeholder 5"/>
          <p:cNvSpPr>
            <a:spLocks noGrp="1"/>
          </p:cNvSpPr>
          <p:nvPr>
            <p:ph type="sldNum" sz="quarter" idx="4"/>
          </p:nvPr>
        </p:nvSpPr>
        <p:spPr>
          <a:xfrm>
            <a:off x="8747125" y="425450"/>
            <a:ext cx="288925" cy="266700"/>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eaLnBrk="1" hangingPunct="1">
              <a:defRPr sz="1200" smtClean="0">
                <a:solidFill>
                  <a:srgbClr val="FFFFFF"/>
                </a:solidFill>
              </a:defRPr>
            </a:lvl1pPr>
          </a:lstStyle>
          <a:p>
            <a:pPr>
              <a:defRPr/>
            </a:pPr>
            <a:fld id="{08100E1F-7FFD-45B9-9FEE-61C69A9096F5}" type="slidenum">
              <a:rPr lang="en-US" altLang="zh-CN"/>
              <a:pPr>
                <a:defRPr/>
              </a:pPr>
              <a:t>‹#›</a:t>
            </a:fld>
            <a:r>
              <a:rPr lang="en-US" altLang="zh-CN" b="0"/>
              <a:t> </a:t>
            </a:r>
          </a:p>
        </p:txBody>
      </p:sp>
      <p:sp>
        <p:nvSpPr>
          <p:cNvPr id="11" name="Date Placeholder 3"/>
          <p:cNvSpPr>
            <a:spLocks noGrp="1"/>
          </p:cNvSpPr>
          <p:nvPr>
            <p:ph type="dt" sz="half" idx="2"/>
          </p:nvPr>
        </p:nvSpPr>
        <p:spPr>
          <a:xfrm>
            <a:off x="1214438" y="6545263"/>
            <a:ext cx="2133600" cy="26828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3E003E"/>
                </a:solidFill>
                <a:effectLst>
                  <a:outerShdw blurRad="38100" dist="38100" dir="2700000" algn="tl">
                    <a:srgbClr val="C0C0C0"/>
                  </a:outerShdw>
                </a:effectLst>
                <a:latin typeface="+mj-lt"/>
                <a:ea typeface="+mn-ea"/>
              </a:defRPr>
            </a:lvl1pPr>
          </a:lstStyle>
          <a:p>
            <a:pPr>
              <a:defRPr/>
            </a:pPr>
            <a:fld id="{0E598583-5789-4C66-82C6-C571EC50CA99}" type="datetime1">
              <a:rPr lang="zh-CN" altLang="en-US"/>
              <a:pPr>
                <a:defRPr/>
              </a:pPr>
              <a:t>2018/10/25</a:t>
            </a:fld>
            <a:endParaRPr lang="en-US" altLang="zh-CN"/>
          </a:p>
        </p:txBody>
      </p:sp>
      <p:sp>
        <p:nvSpPr>
          <p:cNvPr id="12" name="Footer Placeholder 4"/>
          <p:cNvSpPr>
            <a:spLocks noGrp="1"/>
          </p:cNvSpPr>
          <p:nvPr>
            <p:ph type="ftr" sz="quarter" idx="3"/>
          </p:nvPr>
        </p:nvSpPr>
        <p:spPr>
          <a:xfrm>
            <a:off x="4237038" y="6545263"/>
            <a:ext cx="4367212" cy="26828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3E003E"/>
                </a:solidFill>
                <a:effectLst>
                  <a:outerShdw blurRad="38100" dist="38100" dir="2700000" algn="tl">
                    <a:srgbClr val="C0C0C0"/>
                  </a:outerShdw>
                </a:effectLst>
                <a:latin typeface="+mj-lt"/>
                <a:ea typeface="+mn-ea"/>
              </a:defRPr>
            </a:lvl1pPr>
          </a:lstStyle>
          <a:p>
            <a:pPr>
              <a:defRPr/>
            </a:pPr>
            <a:r>
              <a:rPr lang="en-US" altLang="zh-CN"/>
              <a:t>An Introduction to Information Security</a:t>
            </a:r>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ransition spd="slow">
    <p:wipe/>
    <p:sndAc>
      <p:stSnd>
        <p:snd r:embed="rId4" name="suction.wav"/>
      </p:stSnd>
    </p:sndAc>
  </p:transition>
  <p:timing>
    <p:tnLst>
      <p:par>
        <p:cTn id="1" dur="indefinite" restart="never" nodeType="tmRoot"/>
      </p:par>
    </p:tnLst>
  </p:timing>
  <p:hf hdr="0"/>
  <p:txStyles>
    <p:titleStyle>
      <a:lvl1pPr algn="l" rtl="0" eaLnBrk="0" fontAlgn="base" hangingPunct="0">
        <a:spcBef>
          <a:spcPct val="0"/>
        </a:spcBef>
        <a:spcAft>
          <a:spcPct val="0"/>
        </a:spcAft>
        <a:defRPr sz="2800" kern="1200" cap="all">
          <a:solidFill>
            <a:srgbClr val="66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6pPr>
      <a:lvl7pPr marL="9144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7pPr>
      <a:lvl8pPr marL="13716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8pPr>
      <a:lvl9pPr marL="18288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9pPr>
    </p:titleStyle>
    <p:bodyStyle>
      <a:lvl1pPr marL="342900" indent="-342900" algn="l" rtl="0" eaLnBrk="0" fontAlgn="base" hangingPunct="0">
        <a:lnSpc>
          <a:spcPct val="120000"/>
        </a:lnSpc>
        <a:spcBef>
          <a:spcPts val="800"/>
        </a:spcBef>
        <a:spcAft>
          <a:spcPct val="0"/>
        </a:spcAft>
        <a:buFont typeface="Wingdings" panose="05000000000000000000" pitchFamily="2" charset="2"/>
        <a:buChar char="§"/>
        <a:defRPr sz="3200" kern="1200">
          <a:solidFill>
            <a:schemeClr val="tx1"/>
          </a:solidFill>
          <a:latin typeface="Arial" panose="020B0604020202020204" pitchFamily="34" charset="0"/>
          <a:ea typeface="+mn-ea"/>
          <a:cs typeface="+mn-cs"/>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S PGothic" pitchFamily="34" charset="-128"/>
          <a:cs typeface="+mn-cs"/>
        </a:defRPr>
      </a:lvl2pPr>
      <a:lvl3pPr marL="4016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n-ea"/>
          <a:cs typeface="+mn-cs"/>
        </a:defRPr>
      </a:lvl3pPr>
      <a:lvl4pPr marL="6302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400" kern="1200">
          <a:solidFill>
            <a:schemeClr val="tx1"/>
          </a:solidFill>
          <a:latin typeface="Arial" panose="020B0604020202020204" pitchFamily="34" charset="0"/>
          <a:ea typeface="+mn-ea"/>
          <a:cs typeface="+mn-cs"/>
        </a:defRPr>
      </a:lvl4pPr>
      <a:lvl5pPr marL="858838" indent="-173038" algn="l" rtl="0" eaLnBrk="0" fontAlgn="base" hangingPunct="0">
        <a:lnSpc>
          <a:spcPct val="120000"/>
        </a:lnSpc>
        <a:spcBef>
          <a:spcPts val="300"/>
        </a:spcBef>
        <a:spcAft>
          <a:spcPct val="0"/>
        </a:spcAft>
        <a:buClr>
          <a:schemeClr val="accent2"/>
        </a:buClr>
        <a:buFont typeface="Wingdings" panose="05000000000000000000" pitchFamily="2" charset="2"/>
        <a:buChar char="§"/>
        <a:defRPr sz="1200" kern="1200">
          <a:solidFill>
            <a:schemeClr val="tx1"/>
          </a:solidFill>
          <a:latin typeface="Arial" panose="020B060402020202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8.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8.emf"/><Relationship Id="rId4" Type="http://schemas.openxmlformats.org/officeDocument/2006/relationships/oleObject" Target="../embeddings/oleObject13.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8.e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8.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8.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8.e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8.emf"/><Relationship Id="rId10" Type="http://schemas.openxmlformats.org/officeDocument/2006/relationships/image" Target="../media/image18.png"/><Relationship Id="rId4" Type="http://schemas.openxmlformats.org/officeDocument/2006/relationships/oleObject" Target="../embeddings/oleObject23.bin"/><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8.e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8.emf"/><Relationship Id="rId4" Type="http://schemas.openxmlformats.org/officeDocument/2006/relationships/oleObject" Target="../embeddings/oleObject27.bin"/><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8.emf"/><Relationship Id="rId4" Type="http://schemas.openxmlformats.org/officeDocument/2006/relationships/oleObject" Target="../embeddings/oleObject29.bin"/><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1.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emf"/><Relationship Id="rId11" Type="http://schemas.openxmlformats.org/officeDocument/2006/relationships/image" Target="../media/image21.png"/><Relationship Id="rId5" Type="http://schemas.openxmlformats.org/officeDocument/2006/relationships/oleObject" Target="../embeddings/oleObject31.bin"/><Relationship Id="rId10" Type="http://schemas.openxmlformats.org/officeDocument/2006/relationships/image" Target="../media/image20.png"/><Relationship Id="rId4" Type="http://schemas.openxmlformats.org/officeDocument/2006/relationships/audio" Target="../media/audio2.wav"/><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image" Target="../media/image8.emf"/><Relationship Id="rId4" Type="http://schemas.openxmlformats.org/officeDocument/2006/relationships/oleObject" Target="../embeddings/oleObject33.bin"/><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8.emf"/><Relationship Id="rId4" Type="http://schemas.openxmlformats.org/officeDocument/2006/relationships/oleObject" Target="../embeddings/oleObject35.bin"/><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8.emf"/><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0.bin"/><Relationship Id="rId5" Type="http://schemas.openxmlformats.org/officeDocument/2006/relationships/image" Target="../media/image8.emf"/><Relationship Id="rId4" Type="http://schemas.openxmlformats.org/officeDocument/2006/relationships/oleObject" Target="../embeddings/oleObject39.bin"/></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5" Type="http://schemas.openxmlformats.org/officeDocument/2006/relationships/image" Target="../media/image26.emf"/><Relationship Id="rId4" Type="http://schemas.openxmlformats.org/officeDocument/2006/relationships/oleObject" Target="../embeddings/oleObject41.bin"/><Relationship Id="rId9" Type="http://schemas.openxmlformats.org/officeDocument/2006/relationships/image" Target="../media/image28.wmf"/></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26.emf"/><Relationship Id="rId4" Type="http://schemas.openxmlformats.org/officeDocument/2006/relationships/oleObject" Target="../embeddings/oleObject43.bin"/><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26.emf"/><Relationship Id="rId4" Type="http://schemas.openxmlformats.org/officeDocument/2006/relationships/oleObject" Target="../embeddings/oleObject45.bin"/></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8.bin"/><Relationship Id="rId5" Type="http://schemas.openxmlformats.org/officeDocument/2006/relationships/image" Target="../media/image26.emf"/><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0.bin"/><Relationship Id="rId5" Type="http://schemas.openxmlformats.org/officeDocument/2006/relationships/image" Target="../media/image32.emf"/><Relationship Id="rId4"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2.bin"/><Relationship Id="rId5" Type="http://schemas.openxmlformats.org/officeDocument/2006/relationships/image" Target="../media/image32.emf"/><Relationship Id="rId4"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4.bin"/><Relationship Id="rId5" Type="http://schemas.openxmlformats.org/officeDocument/2006/relationships/image" Target="../media/image32.emf"/><Relationship Id="rId4"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6.bin"/><Relationship Id="rId5" Type="http://schemas.openxmlformats.org/officeDocument/2006/relationships/image" Target="../media/image5.emf"/><Relationship Id="rId4"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p:cNvSpPr>
          <p:nvPr>
            <p:ph type="ctrTitle"/>
          </p:nvPr>
        </p:nvSpPr>
        <p:spPr bwMode="auto">
          <a:xfrm>
            <a:off x="323850" y="2205038"/>
            <a:ext cx="8569325" cy="1608137"/>
          </a:xfrm>
        </p:spPr>
        <p:txBody>
          <a:bodyPr/>
          <a:lstStyle/>
          <a:p>
            <a:pPr eaLnBrk="1" hangingPunct="1">
              <a:defRPr/>
            </a:pPr>
            <a:r>
              <a:rPr lang="en-US" altLang="zh-CN" sz="4800" b="1">
                <a:solidFill>
                  <a:srgbClr val="660033"/>
                </a:solidFill>
              </a:rPr>
              <a:t>Lecture 5: Data Encryption Standard</a:t>
            </a:r>
            <a:endParaRPr lang="zh-CN" altLang="en-US" sz="4800" b="1">
              <a:solidFill>
                <a:srgbClr val="660033"/>
              </a:solidFill>
            </a:endParaRPr>
          </a:p>
        </p:txBody>
      </p:sp>
      <p:sp>
        <p:nvSpPr>
          <p:cNvPr id="41998" name="Rectangle 14"/>
          <p:cNvSpPr>
            <a:spLocks/>
          </p:cNvSpPr>
          <p:nvPr/>
        </p:nvSpPr>
        <p:spPr bwMode="auto">
          <a:xfrm>
            <a:off x="179388" y="188913"/>
            <a:ext cx="6048375" cy="1608137"/>
          </a:xfrm>
          <a:prstGeom prst="rect">
            <a:avLst/>
          </a:prstGeom>
          <a:noFill/>
          <a:ln w="9525">
            <a:noFill/>
            <a:miter lim="800000"/>
            <a:headEnd/>
            <a:tailEnd/>
          </a:ln>
        </p:spPr>
        <p:txBody>
          <a:bodyPr anchor="ctr"/>
          <a:lstStyle/>
          <a:p>
            <a:pPr eaLnBrk="1" hangingPunct="1">
              <a:defRPr/>
            </a:pPr>
            <a:r>
              <a:rPr lang="en-US" altLang="zh-CN">
                <a:solidFill>
                  <a:srgbClr val="660066"/>
                </a:solidFill>
                <a:effectLst>
                  <a:outerShdw blurRad="38100" dist="38100" dir="2700000" algn="tl">
                    <a:srgbClr val="C0C0C0"/>
                  </a:outerShdw>
                </a:effectLst>
                <a:latin typeface="Arial" charset="0"/>
                <a:ea typeface="微软雅黑" pitchFamily="34" charset="-122"/>
              </a:rPr>
              <a:t>An Introduction to</a:t>
            </a:r>
            <a:r>
              <a:rPr lang="en-US" altLang="zh-CN" sz="3600">
                <a:solidFill>
                  <a:srgbClr val="660066"/>
                </a:solidFill>
                <a:effectLst>
                  <a:outerShdw blurRad="38100" dist="38100" dir="2700000" algn="tl">
                    <a:srgbClr val="C0C0C0"/>
                  </a:outerShdw>
                </a:effectLst>
                <a:latin typeface="Arial" charset="0"/>
                <a:ea typeface="微软雅黑" pitchFamily="34" charset="-122"/>
              </a:rPr>
              <a:t> </a:t>
            </a:r>
            <a:br>
              <a:rPr lang="en-US" altLang="zh-CN" sz="3600">
                <a:solidFill>
                  <a:srgbClr val="660066"/>
                </a:solidFill>
                <a:effectLst>
                  <a:outerShdw blurRad="38100" dist="38100" dir="2700000" algn="tl">
                    <a:srgbClr val="C0C0C0"/>
                  </a:outerShdw>
                </a:effectLst>
                <a:latin typeface="Arial" charset="0"/>
                <a:ea typeface="微软雅黑" pitchFamily="34" charset="-122"/>
              </a:rPr>
            </a:br>
            <a:r>
              <a:rPr lang="en-US" altLang="zh-CN" sz="3600">
                <a:solidFill>
                  <a:srgbClr val="660066"/>
                </a:solidFill>
                <a:effectLst>
                  <a:outerShdw blurRad="38100" dist="38100" dir="2700000" algn="tl">
                    <a:srgbClr val="C0C0C0"/>
                  </a:outerShdw>
                </a:effectLst>
                <a:latin typeface="Verdana" pitchFamily="34" charset="0"/>
                <a:ea typeface="微软雅黑" pitchFamily="34" charset="-122"/>
              </a:rPr>
              <a:t>Information Security</a:t>
            </a:r>
          </a:p>
        </p:txBody>
      </p:sp>
      <p:sp>
        <p:nvSpPr>
          <p:cNvPr id="6" name="Rectangle 5"/>
          <p:cNvSpPr txBox="1">
            <a:spLocks/>
          </p:cNvSpPr>
          <p:nvPr/>
        </p:nvSpPr>
        <p:spPr bwMode="auto">
          <a:xfrm>
            <a:off x="3563888" y="4581128"/>
            <a:ext cx="4896099" cy="158417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lnSpc>
                <a:spcPct val="120000"/>
              </a:lnSpc>
              <a:spcBef>
                <a:spcPts val="800"/>
              </a:spcBef>
              <a:spcAft>
                <a:spcPct val="0"/>
              </a:spcAft>
              <a:buFont typeface="Wingdings" panose="05000000000000000000" pitchFamily="2" charset="2"/>
              <a:buNone/>
              <a:defRPr sz="3200" b="1" kern="1200" smtClean="0">
                <a:solidFill>
                  <a:srgbClr val="180018"/>
                </a:solidFill>
                <a:latin typeface="Arial" charset="0"/>
                <a:ea typeface="+mn-ea"/>
                <a:cs typeface="+mn-cs"/>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S PGothic" pitchFamily="34" charset="-128"/>
                <a:cs typeface="+mn-cs"/>
              </a:defRPr>
            </a:lvl2pPr>
            <a:lvl3pPr marL="4016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n-ea"/>
                <a:cs typeface="+mn-cs"/>
              </a:defRPr>
            </a:lvl3pPr>
            <a:lvl4pPr marL="6302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400" kern="1200">
                <a:solidFill>
                  <a:schemeClr val="tx1"/>
                </a:solidFill>
                <a:latin typeface="Arial" panose="020B0604020202020204" pitchFamily="34" charset="0"/>
                <a:ea typeface="+mn-ea"/>
                <a:cs typeface="+mn-cs"/>
              </a:defRPr>
            </a:lvl4pPr>
            <a:lvl5pPr marL="858838" indent="-173038" algn="l" rtl="0" eaLnBrk="0" fontAlgn="base" hangingPunct="0">
              <a:lnSpc>
                <a:spcPct val="120000"/>
              </a:lnSpc>
              <a:spcBef>
                <a:spcPts val="300"/>
              </a:spcBef>
              <a:spcAft>
                <a:spcPct val="0"/>
              </a:spcAft>
              <a:buClr>
                <a:schemeClr val="accent2"/>
              </a:buClr>
              <a:buFont typeface="Wingdings" panose="05000000000000000000" pitchFamily="2" charset="2"/>
              <a:buChar char="§"/>
              <a:defRPr sz="1200" kern="1200">
                <a:solidFill>
                  <a:schemeClr val="tx1"/>
                </a:solidFill>
                <a:latin typeface="Arial" panose="020B060402020202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eaLnBrk="1" hangingPunct="1">
              <a:lnSpc>
                <a:spcPct val="100000"/>
              </a:lnSpc>
              <a:defRPr/>
            </a:pPr>
            <a:r>
              <a:rPr lang="en-US" altLang="zh-CN" sz="2400" smtClean="0">
                <a:solidFill>
                  <a:srgbClr val="660066"/>
                </a:solidFill>
                <a:effectLst>
                  <a:outerShdw blurRad="38100" dist="38100" dir="2700000" algn="tl">
                    <a:srgbClr val="C0C0C0"/>
                  </a:outerShdw>
                </a:effectLst>
                <a:latin typeface="Lucida Calligraphy" pitchFamily="66" charset="0"/>
              </a:rPr>
              <a:t>School of Big Data and Software Engineering, CQU</a:t>
            </a:r>
          </a:p>
          <a:p>
            <a:pPr eaLnBrk="1" hangingPunct="1">
              <a:lnSpc>
                <a:spcPct val="100000"/>
              </a:lnSpc>
              <a:defRPr/>
            </a:pPr>
            <a:r>
              <a:rPr lang="en-US" altLang="zh-CN" sz="2400" smtClean="0">
                <a:solidFill>
                  <a:srgbClr val="660066"/>
                </a:solidFill>
                <a:effectLst>
                  <a:outerShdw blurRad="38100" dist="38100" dir="2700000" algn="tl">
                    <a:srgbClr val="C0C0C0"/>
                  </a:outerShdw>
                </a:effectLst>
                <a:latin typeface="Lucida Calligraphy" pitchFamily="66" charset="0"/>
              </a:rPr>
              <a:t>Fall, 2018</a:t>
            </a:r>
            <a:endParaRPr lang="zh-CN" altLang="en-US" sz="2400" dirty="0">
              <a:solidFill>
                <a:srgbClr val="660066"/>
              </a:solidFill>
              <a:effectLst>
                <a:outerShdw blurRad="38100" dist="38100" dir="2700000" algn="tl">
                  <a:srgbClr val="C0C0C0"/>
                </a:outerShdw>
              </a:effectLst>
              <a:latin typeface="Lucida Calligraphy" pitchFamily="66" charset="0"/>
            </a:endParaRPr>
          </a:p>
        </p:txBody>
      </p:sp>
    </p:spTree>
  </p:cSld>
  <p:clrMapOvr>
    <a:masterClrMapping/>
  </p:clrMapOvr>
  <p:transition advTm="6922">
    <p:cut thruBlk="1"/>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78D37FC8-A132-434A-8D1A-2AB03657752A}" type="slidenum">
              <a:rPr lang="en-US" altLang="zh-CN" sz="1200">
                <a:solidFill>
                  <a:srgbClr val="FFFFFF"/>
                </a:solidFill>
                <a:ea typeface="MS PGothic" panose="020B0600070205080204" pitchFamily="34" charset="-128"/>
              </a:rPr>
              <a:pPr>
                <a:lnSpc>
                  <a:spcPct val="90000"/>
                </a:lnSpc>
                <a:spcBef>
                  <a:spcPct val="0"/>
                </a:spcBef>
                <a:buFontTx/>
                <a:buNone/>
              </a:pPr>
              <a:t>10</a:t>
            </a:fld>
            <a:r>
              <a:rPr lang="en-US" altLang="zh-CN" sz="1200" b="0">
                <a:solidFill>
                  <a:srgbClr val="FFFFFF"/>
                </a:solidFill>
                <a:ea typeface="MS PGothic" panose="020B0600070205080204" pitchFamily="34" charset="-128"/>
              </a:rPr>
              <a:t> </a:t>
            </a:r>
          </a:p>
        </p:txBody>
      </p:sp>
      <p:sp>
        <p:nvSpPr>
          <p:cNvPr id="10" name="Date Placeholder 3"/>
          <p:cNvSpPr>
            <a:spLocks noGrp="1"/>
          </p:cNvSpPr>
          <p:nvPr>
            <p:ph type="dt" sz="quarter" idx="11"/>
          </p:nvPr>
        </p:nvSpPr>
        <p:spPr/>
        <p:txBody>
          <a:bodyPr/>
          <a:lstStyle/>
          <a:p>
            <a:pPr>
              <a:defRPr/>
            </a:pPr>
            <a:fld id="{12731026-8BE9-4D40-83B0-EEF1887895B7}" type="datetime1">
              <a:rPr lang="zh-CN" altLang="en-US"/>
              <a:pPr>
                <a:defRPr/>
              </a:pPr>
              <a:t>2018/10/25</a:t>
            </a:fld>
            <a:endParaRPr lang="en-US" altLang="zh-CN"/>
          </a:p>
        </p:txBody>
      </p:sp>
      <p:sp>
        <p:nvSpPr>
          <p:cNvPr id="1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024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0308"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0309"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4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6245"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rPr>
              <a:t>DES: Overview</a:t>
            </a:r>
          </a:p>
          <a:p>
            <a:pPr lvl="2" eaLnBrk="1" hangingPunct="1">
              <a:defRPr/>
            </a:pPr>
            <a:r>
              <a:rPr lang="en-US" altLang="zh-CN" sz="1800" b="1" dirty="0" smtClean="0">
                <a:solidFill>
                  <a:srgbClr val="990099"/>
                </a:solidFill>
                <a:effectLst>
                  <a:outerShdw blurRad="38100" dist="38100" dir="2700000" algn="tl">
                    <a:srgbClr val="C0C0C0"/>
                  </a:outerShdw>
                </a:effectLst>
              </a:rPr>
              <a:t>most widely used </a:t>
            </a:r>
            <a:r>
              <a:rPr lang="en-US" altLang="zh-CN" sz="1800" b="1" dirty="0" smtClean="0">
                <a:solidFill>
                  <a:srgbClr val="0033CC"/>
                </a:solidFill>
                <a:effectLst>
                  <a:outerShdw blurRad="38100" dist="38100" dir="2700000" algn="tl">
                    <a:srgbClr val="C0C0C0"/>
                  </a:outerShdw>
                </a:effectLst>
              </a:rPr>
              <a:t>block cipher</a:t>
            </a:r>
            <a:r>
              <a:rPr lang="en-US" altLang="zh-CN" sz="1800" b="1" dirty="0" smtClean="0">
                <a:solidFill>
                  <a:srgbClr val="990099"/>
                </a:solidFill>
                <a:effectLst>
                  <a:outerShdw blurRad="38100" dist="38100" dir="2700000" algn="tl">
                    <a:srgbClr val="C0C0C0"/>
                  </a:outerShdw>
                </a:effectLst>
              </a:rPr>
              <a:t> in the world </a:t>
            </a:r>
          </a:p>
          <a:p>
            <a:pPr lvl="2" eaLnBrk="1" hangingPunct="1">
              <a:defRPr/>
            </a:pPr>
            <a:r>
              <a:rPr lang="en-US" altLang="zh-CN" sz="1800" b="1" dirty="0" smtClean="0">
                <a:solidFill>
                  <a:srgbClr val="990099"/>
                </a:solidFill>
                <a:effectLst>
                  <a:outerShdw blurRad="38100" dist="38100" dir="2700000" algn="tl">
                    <a:srgbClr val="C0C0C0"/>
                  </a:outerShdw>
                </a:effectLst>
              </a:rPr>
              <a:t>adopted in 1977 by NBS (now NIST)</a:t>
            </a:r>
          </a:p>
          <a:p>
            <a:pPr lvl="3" eaLnBrk="1" hangingPunct="1">
              <a:defRPr/>
            </a:pPr>
            <a:r>
              <a:rPr lang="en-US" altLang="zh-CN" sz="1600" b="1" dirty="0" smtClean="0">
                <a:solidFill>
                  <a:srgbClr val="990099"/>
                </a:solidFill>
                <a:effectLst>
                  <a:outerShdw blurRad="38100" dist="38100" dir="2700000" algn="tl">
                    <a:srgbClr val="C0C0C0"/>
                  </a:outerShdw>
                </a:effectLst>
              </a:rPr>
              <a:t>as FIPS (Federal Information Processing Standard ) PUB 46</a:t>
            </a:r>
          </a:p>
          <a:p>
            <a:pPr lvl="2" eaLnBrk="1" hangingPunct="1">
              <a:defRPr/>
            </a:pPr>
            <a:r>
              <a:rPr lang="en-US" altLang="zh-CN" sz="1800" b="1" dirty="0" smtClean="0">
                <a:solidFill>
                  <a:srgbClr val="990099"/>
                </a:solidFill>
                <a:effectLst>
                  <a:outerShdw blurRad="38100" dist="38100" dir="2700000" algn="tl">
                    <a:srgbClr val="C0C0C0"/>
                  </a:outerShdw>
                </a:effectLst>
              </a:rPr>
              <a:t>Feistel cipher structure</a:t>
            </a:r>
          </a:p>
          <a:p>
            <a:pPr lvl="3" eaLnBrk="1" hangingPunct="1">
              <a:defRPr/>
            </a:pPr>
            <a:r>
              <a:rPr lang="en-US" altLang="zh-CN" sz="1600" b="1" dirty="0" smtClean="0">
                <a:solidFill>
                  <a:srgbClr val="990099"/>
                </a:solidFill>
                <a:effectLst>
                  <a:outerShdw blurRad="38100" dist="38100" dir="2700000" algn="tl">
                    <a:srgbClr val="C0C0C0"/>
                  </a:outerShdw>
                </a:effectLst>
              </a:rPr>
              <a:t>encrypts </a:t>
            </a:r>
            <a:r>
              <a:rPr lang="en-US" altLang="zh-CN" sz="1600" b="1" dirty="0" smtClean="0">
                <a:solidFill>
                  <a:srgbClr val="0033CC"/>
                </a:solidFill>
                <a:effectLst>
                  <a:outerShdw blurRad="38100" dist="38100" dir="2700000" algn="tl">
                    <a:srgbClr val="C0C0C0"/>
                  </a:outerShdw>
                </a:effectLst>
              </a:rPr>
              <a:t>64-bit data block</a:t>
            </a:r>
            <a:r>
              <a:rPr lang="en-US" altLang="zh-CN" sz="1600" b="1" dirty="0" smtClean="0">
                <a:solidFill>
                  <a:srgbClr val="990099"/>
                </a:solidFill>
                <a:effectLst>
                  <a:outerShdw blurRad="38100" dist="38100" dir="2700000" algn="tl">
                    <a:srgbClr val="C0C0C0"/>
                  </a:outerShdw>
                </a:effectLst>
              </a:rPr>
              <a:t> using </a:t>
            </a:r>
            <a:r>
              <a:rPr lang="en-US" altLang="zh-CN" sz="1600" b="1" dirty="0" smtClean="0">
                <a:solidFill>
                  <a:srgbClr val="0033CC"/>
                </a:solidFill>
                <a:effectLst>
                  <a:outerShdw blurRad="38100" dist="38100" dir="2700000" algn="tl">
                    <a:srgbClr val="C0C0C0"/>
                  </a:outerShdw>
                </a:effectLst>
              </a:rPr>
              <a:t>56-bit key</a:t>
            </a:r>
          </a:p>
          <a:p>
            <a:pPr lvl="3" eaLnBrk="1" hangingPunct="1">
              <a:defRPr/>
            </a:pPr>
            <a:r>
              <a:rPr lang="en-US" altLang="zh-CN" sz="1600" b="1" dirty="0" smtClean="0">
                <a:solidFill>
                  <a:srgbClr val="0033CC"/>
                </a:solidFill>
                <a:effectLst>
                  <a:outerShdw blurRad="38100" dist="38100" dir="2700000" algn="tl">
                    <a:srgbClr val="C0C0C0"/>
                  </a:outerShdw>
                </a:effectLst>
              </a:rPr>
              <a:t>16 rounds</a:t>
            </a:r>
          </a:p>
          <a:p>
            <a:pPr lvl="2" eaLnBrk="1" hangingPunct="1">
              <a:defRPr/>
            </a:pPr>
            <a:r>
              <a:rPr lang="en-US" altLang="zh-CN" sz="1800" b="1" dirty="0" smtClean="0">
                <a:solidFill>
                  <a:srgbClr val="990099"/>
                </a:solidFill>
                <a:effectLst>
                  <a:outerShdw blurRad="38100" dist="38100" dir="2700000" algn="tl">
                    <a:srgbClr val="C0C0C0"/>
                  </a:outerShdw>
                </a:effectLst>
              </a:rPr>
              <a:t>has (had) widespread </a:t>
            </a:r>
            <a:r>
              <a:rPr lang="en-US" altLang="zh-CN" sz="1800" b="1" dirty="0" smtClean="0">
                <a:solidFill>
                  <a:srgbClr val="0033CC"/>
                </a:solidFill>
                <a:effectLst>
                  <a:outerShdw blurRad="38100" dist="38100" dir="2700000" algn="tl">
                    <a:srgbClr val="C0C0C0"/>
                  </a:outerShdw>
                </a:effectLst>
              </a:rPr>
              <a:t>commercial use</a:t>
            </a:r>
            <a:r>
              <a:rPr lang="en-US" altLang="zh-CN" sz="1800" b="1" dirty="0" smtClean="0">
                <a:solidFill>
                  <a:srgbClr val="990099"/>
                </a:solidFill>
                <a:effectLst>
                  <a:outerShdw blurRad="38100" dist="38100" dir="2700000" algn="tl">
                    <a:srgbClr val="C0C0C0"/>
                  </a:outerShdw>
                </a:effectLst>
              </a:rPr>
              <a:t>(</a:t>
            </a:r>
            <a:r>
              <a:rPr lang="zh-CN" altLang="en-US" sz="1800" b="1" dirty="0" smtClean="0">
                <a:solidFill>
                  <a:srgbClr val="990099"/>
                </a:solidFill>
                <a:effectLst>
                  <a:outerShdw blurRad="38100" dist="38100" dir="2700000" algn="tl">
                    <a:srgbClr val="C0C0C0"/>
                  </a:outerShdw>
                </a:effectLst>
              </a:rPr>
              <a:t>商业用途</a:t>
            </a:r>
            <a:r>
              <a:rPr lang="en-US" altLang="zh-CN" sz="1800" b="1" dirty="0" smtClean="0">
                <a:solidFill>
                  <a:srgbClr val="990099"/>
                </a:solidFill>
                <a:effectLst>
                  <a:outerShdw blurRad="38100" dist="38100" dir="2700000" algn="tl">
                    <a:srgbClr val="C0C0C0"/>
                  </a:outerShdw>
                </a:effectLst>
              </a:rPr>
              <a:t>)</a:t>
            </a:r>
          </a:p>
          <a:p>
            <a:pPr lvl="2" eaLnBrk="1" hangingPunct="1">
              <a:defRPr/>
            </a:pPr>
            <a:r>
              <a:rPr lang="en-US" altLang="zh-CN" sz="1800" b="1" dirty="0" smtClean="0">
                <a:solidFill>
                  <a:srgbClr val="990099"/>
                </a:solidFill>
                <a:effectLst>
                  <a:outerShdw blurRad="38100" dist="38100" dir="2700000" algn="tl">
                    <a:srgbClr val="C0C0C0"/>
                  </a:outerShdw>
                </a:effectLst>
              </a:rPr>
              <a:t>has been considerable controversy(</a:t>
            </a:r>
            <a:r>
              <a:rPr lang="zh-CN" altLang="en-US" sz="1800" b="1" dirty="0" smtClean="0">
                <a:solidFill>
                  <a:srgbClr val="990099"/>
                </a:solidFill>
                <a:effectLst>
                  <a:outerShdw blurRad="38100" dist="38100" dir="2700000" algn="tl">
                    <a:srgbClr val="C0C0C0"/>
                  </a:outerShdw>
                </a:effectLst>
              </a:rPr>
              <a:t>争辩</a:t>
            </a:r>
            <a:r>
              <a:rPr lang="en-US" altLang="zh-CN" sz="1800" b="1" dirty="0" smtClean="0">
                <a:solidFill>
                  <a:srgbClr val="990099"/>
                </a:solidFill>
                <a:effectLst>
                  <a:outerShdw blurRad="38100" dist="38100" dir="2700000" algn="tl">
                    <a:srgbClr val="C0C0C0"/>
                  </a:outerShdw>
                </a:effectLst>
              </a:rPr>
              <a:t>) over its security</a:t>
            </a:r>
          </a:p>
          <a:p>
            <a:pPr lvl="2" eaLnBrk="1" hangingPunct="1">
              <a:defRPr/>
            </a:pPr>
            <a:r>
              <a:rPr lang="en-US" altLang="zh-CN" sz="1800" b="1" dirty="0" smtClean="0">
                <a:solidFill>
                  <a:srgbClr val="990099"/>
                </a:solidFill>
                <a:effectLst>
                  <a:outerShdw blurRad="38100" dist="38100" dir="2700000" algn="tl">
                    <a:srgbClr val="C0C0C0"/>
                  </a:outerShdw>
                </a:effectLst>
              </a:rPr>
              <a:t>…</a:t>
            </a:r>
          </a:p>
        </p:txBody>
      </p:sp>
      <p:sp>
        <p:nvSpPr>
          <p:cNvPr id="26624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025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025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45">
                                            <p:txEl>
                                              <p:pRg st="3" end="3"/>
                                            </p:txEl>
                                          </p:spTgt>
                                        </p:tgtEl>
                                        <p:attrNameLst>
                                          <p:attrName>style.visibility</p:attrName>
                                        </p:attrNameLst>
                                      </p:cBhvr>
                                      <p:to>
                                        <p:strVal val="visible"/>
                                      </p:to>
                                    </p:set>
                                    <p:animEffect transition="in" filter="wipe(left)">
                                      <p:cBhvr>
                                        <p:cTn id="22" dur="500"/>
                                        <p:tgtEl>
                                          <p:spTgt spid="2662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45">
                                            <p:txEl>
                                              <p:pRg st="4" end="4"/>
                                            </p:txEl>
                                          </p:spTgt>
                                        </p:tgtEl>
                                        <p:attrNameLst>
                                          <p:attrName>style.visibility</p:attrName>
                                        </p:attrNameLst>
                                      </p:cBhvr>
                                      <p:to>
                                        <p:strVal val="visible"/>
                                      </p:to>
                                    </p:set>
                                    <p:animEffect transition="in" filter="wipe(left)">
                                      <p:cBhvr>
                                        <p:cTn id="27" dur="500"/>
                                        <p:tgtEl>
                                          <p:spTgt spid="26624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45">
                                            <p:txEl>
                                              <p:pRg st="5" end="5"/>
                                            </p:txEl>
                                          </p:spTgt>
                                        </p:tgtEl>
                                        <p:attrNameLst>
                                          <p:attrName>style.visibility</p:attrName>
                                        </p:attrNameLst>
                                      </p:cBhvr>
                                      <p:to>
                                        <p:strVal val="visible"/>
                                      </p:to>
                                    </p:set>
                                    <p:animEffect transition="in" filter="wipe(left)">
                                      <p:cBhvr>
                                        <p:cTn id="32" dur="500"/>
                                        <p:tgtEl>
                                          <p:spTgt spid="26624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245">
                                            <p:txEl>
                                              <p:pRg st="6" end="6"/>
                                            </p:txEl>
                                          </p:spTgt>
                                        </p:tgtEl>
                                        <p:attrNameLst>
                                          <p:attrName>style.visibility</p:attrName>
                                        </p:attrNameLst>
                                      </p:cBhvr>
                                      <p:to>
                                        <p:strVal val="visible"/>
                                      </p:to>
                                    </p:set>
                                    <p:animEffect transition="in" filter="wipe(left)">
                                      <p:cBhvr>
                                        <p:cTn id="37" dur="500"/>
                                        <p:tgtEl>
                                          <p:spTgt spid="26624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245">
                                            <p:txEl>
                                              <p:pRg st="7" end="7"/>
                                            </p:txEl>
                                          </p:spTgt>
                                        </p:tgtEl>
                                        <p:attrNameLst>
                                          <p:attrName>style.visibility</p:attrName>
                                        </p:attrNameLst>
                                      </p:cBhvr>
                                      <p:to>
                                        <p:strVal val="visible"/>
                                      </p:to>
                                    </p:set>
                                    <p:animEffect transition="in" filter="wipe(left)">
                                      <p:cBhvr>
                                        <p:cTn id="42" dur="500"/>
                                        <p:tgtEl>
                                          <p:spTgt spid="26624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45">
                                            <p:txEl>
                                              <p:pRg st="8" end="8"/>
                                            </p:txEl>
                                          </p:spTgt>
                                        </p:tgtEl>
                                        <p:attrNameLst>
                                          <p:attrName>style.visibility</p:attrName>
                                        </p:attrNameLst>
                                      </p:cBhvr>
                                      <p:to>
                                        <p:strVal val="visible"/>
                                      </p:to>
                                    </p:set>
                                    <p:animEffect transition="in" filter="wipe(left)">
                                      <p:cBhvr>
                                        <p:cTn id="47" dur="500"/>
                                        <p:tgtEl>
                                          <p:spTgt spid="266245">
                                            <p:txEl>
                                              <p:pRg st="8" end="8"/>
                                            </p:txEl>
                                          </p:spTgt>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66245">
                                            <p:txEl>
                                              <p:pRg st="9" end="9"/>
                                            </p:txEl>
                                          </p:spTgt>
                                        </p:tgtEl>
                                        <p:attrNameLst>
                                          <p:attrName>style.visibility</p:attrName>
                                        </p:attrNameLst>
                                      </p:cBhvr>
                                      <p:to>
                                        <p:strVal val="visible"/>
                                      </p:to>
                                    </p:set>
                                    <p:animEffect transition="in" filter="wipe(left)">
                                      <p:cBhvr>
                                        <p:cTn id="51" dur="500"/>
                                        <p:tgtEl>
                                          <p:spTgt spid="2662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CFC734F-5B73-4AD0-B055-FCF7DFA1CBB1}" type="slidenum">
              <a:rPr lang="en-US" altLang="zh-CN" sz="1200">
                <a:solidFill>
                  <a:srgbClr val="FFFFFF"/>
                </a:solidFill>
                <a:ea typeface="MS PGothic" panose="020B0600070205080204" pitchFamily="34" charset="-128"/>
              </a:rPr>
              <a:pPr>
                <a:lnSpc>
                  <a:spcPct val="90000"/>
                </a:lnSpc>
                <a:spcBef>
                  <a:spcPct val="0"/>
                </a:spcBef>
                <a:buFontTx/>
                <a:buNone/>
              </a:pPr>
              <a:t>11</a:t>
            </a:fld>
            <a:r>
              <a:rPr lang="en-US" altLang="zh-CN" sz="1200" b="0">
                <a:solidFill>
                  <a:srgbClr val="FFFFFF"/>
                </a:solidFill>
                <a:ea typeface="MS PGothic" panose="020B0600070205080204" pitchFamily="34" charset="-128"/>
              </a:rPr>
              <a:t> </a:t>
            </a:r>
          </a:p>
        </p:txBody>
      </p:sp>
      <p:sp>
        <p:nvSpPr>
          <p:cNvPr id="42" name="Date Placeholder 3"/>
          <p:cNvSpPr>
            <a:spLocks noGrp="1"/>
          </p:cNvSpPr>
          <p:nvPr>
            <p:ph type="dt" sz="quarter" idx="11"/>
          </p:nvPr>
        </p:nvSpPr>
        <p:spPr/>
        <p:txBody>
          <a:bodyPr/>
          <a:lstStyle/>
          <a:p>
            <a:pPr>
              <a:defRPr/>
            </a:pPr>
            <a:fld id="{38A47B16-1743-4830-99B0-480918E2FAB8}" type="datetime1">
              <a:rPr lang="zh-CN" altLang="en-US"/>
              <a:pPr>
                <a:defRPr/>
              </a:pPr>
              <a:t>2018/10/25</a:t>
            </a:fld>
            <a:endParaRPr lang="en-US" altLang="zh-CN"/>
          </a:p>
        </p:txBody>
      </p:sp>
      <p:sp>
        <p:nvSpPr>
          <p:cNvPr id="4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126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136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1365"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6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7269"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DES: History</a:t>
            </a:r>
          </a:p>
        </p:txBody>
      </p:sp>
      <p:sp>
        <p:nvSpPr>
          <p:cNvPr id="26727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127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127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67273" name="Freeform 9"/>
          <p:cNvSpPr>
            <a:spLocks noEditPoints="1"/>
          </p:cNvSpPr>
          <p:nvPr/>
        </p:nvSpPr>
        <p:spPr bwMode="gray">
          <a:xfrm>
            <a:off x="1035050" y="234315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7274" name="Text Box 10"/>
          <p:cNvSpPr txBox="1">
            <a:spLocks noChangeArrowheads="1"/>
          </p:cNvSpPr>
          <p:nvPr/>
        </p:nvSpPr>
        <p:spPr bwMode="auto">
          <a:xfrm>
            <a:off x="5580063" y="4292600"/>
            <a:ext cx="2667000" cy="519113"/>
          </a:xfrm>
          <a:prstGeom prst="rect">
            <a:avLst/>
          </a:prstGeom>
          <a:noFill/>
          <a:ln w="9525" algn="ctr">
            <a:noFill/>
            <a:miter lim="800000"/>
            <a:headEnd/>
            <a:tailEnd/>
          </a:ln>
          <a:effectLst/>
        </p:spPr>
        <p:txBody>
          <a:bodyPr>
            <a:spAutoFit/>
          </a:bodyPr>
          <a:lstStyle/>
          <a:p>
            <a:pPr algn="ctr" eaLnBrk="1" hangingPunct="1">
              <a:defRPr/>
            </a:pPr>
            <a:r>
              <a:rPr lang="en-US" altLang="zh-CN" sz="2800" b="0">
                <a:effectLst>
                  <a:outerShdw blurRad="38100" dist="38100" dir="2700000" algn="tl">
                    <a:srgbClr val="C0C0C0"/>
                  </a:outerShdw>
                </a:effectLst>
                <a:latin typeface="Arial" charset="0"/>
                <a:ea typeface="宋体" pitchFamily="2" charset="-122"/>
              </a:rPr>
              <a:t>Now:3DES</a:t>
            </a:r>
            <a:endParaRPr lang="en-US" altLang="zh-CN" sz="2800" b="0">
              <a:latin typeface="Arial" charset="0"/>
              <a:ea typeface="宋体" pitchFamily="2" charset="-122"/>
            </a:endParaRPr>
          </a:p>
        </p:txBody>
      </p:sp>
      <p:grpSp>
        <p:nvGrpSpPr>
          <p:cNvPr id="2" name="Group 11"/>
          <p:cNvGrpSpPr>
            <a:grpSpLocks/>
          </p:cNvGrpSpPr>
          <p:nvPr/>
        </p:nvGrpSpPr>
        <p:grpSpPr bwMode="auto">
          <a:xfrm>
            <a:off x="1187450" y="1885950"/>
            <a:ext cx="3657600" cy="4038600"/>
            <a:chOff x="816" y="1152"/>
            <a:chExt cx="2304" cy="2544"/>
          </a:xfrm>
        </p:grpSpPr>
        <p:sp>
          <p:nvSpPr>
            <p:cNvPr id="11283" name="Oval 12"/>
            <p:cNvSpPr>
              <a:spLocks noChangeArrowheads="1"/>
            </p:cNvSpPr>
            <p:nvPr/>
          </p:nvSpPr>
          <p:spPr bwMode="gray">
            <a:xfrm rot="-723406">
              <a:off x="2089" y="3276"/>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4" name="Oval 13"/>
            <p:cNvSpPr>
              <a:spLocks noChangeArrowheads="1"/>
            </p:cNvSpPr>
            <p:nvPr/>
          </p:nvSpPr>
          <p:spPr bwMode="gray">
            <a:xfrm>
              <a:off x="2046" y="2508"/>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5" name="Oval 14"/>
            <p:cNvSpPr>
              <a:spLocks noChangeArrowheads="1"/>
            </p:cNvSpPr>
            <p:nvPr/>
          </p:nvSpPr>
          <p:spPr bwMode="gray">
            <a:xfrm>
              <a:off x="2059" y="2514"/>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6" name="Oval 15"/>
            <p:cNvSpPr>
              <a:spLocks noChangeArrowheads="1"/>
            </p:cNvSpPr>
            <p:nvPr/>
          </p:nvSpPr>
          <p:spPr bwMode="gray">
            <a:xfrm>
              <a:off x="2070" y="2524"/>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7" name="Oval 16"/>
            <p:cNvSpPr>
              <a:spLocks noChangeArrowheads="1"/>
            </p:cNvSpPr>
            <p:nvPr/>
          </p:nvSpPr>
          <p:spPr bwMode="gray">
            <a:xfrm>
              <a:off x="2128" y="2552"/>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8" name="Text Box 17"/>
            <p:cNvSpPr txBox="1">
              <a:spLocks noChangeArrowheads="1"/>
            </p:cNvSpPr>
            <p:nvPr/>
          </p:nvSpPr>
          <p:spPr bwMode="gray">
            <a:xfrm>
              <a:off x="2277" y="2903"/>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800" b="0">
                  <a:solidFill>
                    <a:srgbClr val="990033"/>
                  </a:solidFill>
                  <a:ea typeface="宋体" panose="02010600030101010101" pitchFamily="2" charset="-122"/>
                </a:rPr>
                <a:t>1977</a:t>
              </a:r>
              <a:endParaRPr lang="en-US" altLang="zh-CN" sz="1800" b="0">
                <a:solidFill>
                  <a:srgbClr val="990033"/>
                </a:solidFill>
                <a:ea typeface="宋体" panose="02010600030101010101" pitchFamily="2" charset="-122"/>
              </a:endParaRPr>
            </a:p>
          </p:txBody>
        </p:sp>
        <p:sp>
          <p:nvSpPr>
            <p:cNvPr id="11289" name="Oval 18"/>
            <p:cNvSpPr>
              <a:spLocks noChangeArrowheads="1"/>
            </p:cNvSpPr>
            <p:nvPr/>
          </p:nvSpPr>
          <p:spPr bwMode="gray">
            <a:xfrm rot="-772996">
              <a:off x="928" y="2892"/>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nvGrpSpPr>
            <p:cNvPr id="11290" name="Group 19"/>
            <p:cNvGrpSpPr>
              <a:grpSpLocks/>
            </p:cNvGrpSpPr>
            <p:nvPr/>
          </p:nvGrpSpPr>
          <p:grpSpPr bwMode="auto">
            <a:xfrm>
              <a:off x="880" y="2268"/>
              <a:ext cx="864" cy="908"/>
              <a:chOff x="732" y="2112"/>
              <a:chExt cx="842" cy="860"/>
            </a:xfrm>
          </p:grpSpPr>
          <p:sp>
            <p:nvSpPr>
              <p:cNvPr id="11303" name="Oval 20"/>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4" name="Oval 21"/>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5" name="Oval 22"/>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6" name="Oval 23"/>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7" name="Text Box 24"/>
              <p:cNvSpPr txBox="1">
                <a:spLocks noChangeArrowheads="1"/>
              </p:cNvSpPr>
              <p:nvPr/>
            </p:nvSpPr>
            <p:spPr bwMode="gray">
              <a:xfrm>
                <a:off x="878" y="2414"/>
                <a:ext cx="53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400" b="0">
                    <a:solidFill>
                      <a:srgbClr val="990033"/>
                    </a:solidFill>
                    <a:ea typeface="宋体" panose="02010600030101010101" pitchFamily="2" charset="-122"/>
                  </a:rPr>
                  <a:t>1973</a:t>
                </a:r>
                <a:endParaRPr lang="en-US" altLang="zh-CN" sz="1800" b="0">
                  <a:solidFill>
                    <a:srgbClr val="990033"/>
                  </a:solidFill>
                  <a:ea typeface="宋体" panose="02010600030101010101" pitchFamily="2" charset="-122"/>
                </a:endParaRPr>
              </a:p>
            </p:txBody>
          </p:sp>
        </p:grpSp>
        <p:sp>
          <p:nvSpPr>
            <p:cNvPr id="11291" name="Oval 25"/>
            <p:cNvSpPr>
              <a:spLocks noChangeArrowheads="1"/>
            </p:cNvSpPr>
            <p:nvPr/>
          </p:nvSpPr>
          <p:spPr bwMode="gray">
            <a:xfrm>
              <a:off x="816" y="1786"/>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2" name="Oval 26"/>
            <p:cNvSpPr>
              <a:spLocks noChangeArrowheads="1"/>
            </p:cNvSpPr>
            <p:nvPr/>
          </p:nvSpPr>
          <p:spPr bwMode="gray">
            <a:xfrm>
              <a:off x="864" y="1404"/>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3" name="Oval 27"/>
            <p:cNvSpPr>
              <a:spLocks noChangeArrowheads="1"/>
            </p:cNvSpPr>
            <p:nvPr/>
          </p:nvSpPr>
          <p:spPr bwMode="gray">
            <a:xfrm>
              <a:off x="872" y="1407"/>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4" name="Oval 28"/>
            <p:cNvSpPr>
              <a:spLocks noChangeArrowheads="1"/>
            </p:cNvSpPr>
            <p:nvPr/>
          </p:nvSpPr>
          <p:spPr bwMode="gray">
            <a:xfrm>
              <a:off x="879" y="1414"/>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5" name="Oval 29"/>
            <p:cNvSpPr>
              <a:spLocks noChangeArrowheads="1"/>
            </p:cNvSpPr>
            <p:nvPr/>
          </p:nvSpPr>
          <p:spPr bwMode="gray">
            <a:xfrm>
              <a:off x="913" y="1430"/>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6" name="Text Box 30"/>
            <p:cNvSpPr txBox="1">
              <a:spLocks noChangeArrowheads="1"/>
            </p:cNvSpPr>
            <p:nvPr/>
          </p:nvSpPr>
          <p:spPr bwMode="gray">
            <a:xfrm>
              <a:off x="975" y="162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solidFill>
                    <a:srgbClr val="990033"/>
                  </a:solidFill>
                  <a:ea typeface="宋体" panose="02010600030101010101" pitchFamily="2" charset="-122"/>
                </a:rPr>
                <a:t>1971</a:t>
              </a:r>
              <a:endParaRPr lang="en-US" altLang="zh-CN" sz="1800" b="0">
                <a:solidFill>
                  <a:srgbClr val="990033"/>
                </a:solidFill>
                <a:ea typeface="宋体" panose="02010600030101010101" pitchFamily="2" charset="-122"/>
              </a:endParaRPr>
            </a:p>
          </p:txBody>
        </p:sp>
        <p:sp>
          <p:nvSpPr>
            <p:cNvPr id="11297" name="Oval 31"/>
            <p:cNvSpPr>
              <a:spLocks noChangeArrowheads="1"/>
            </p:cNvSpPr>
            <p:nvPr/>
          </p:nvSpPr>
          <p:spPr bwMode="gray">
            <a:xfrm>
              <a:off x="1614" y="1488"/>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8" name="Oval 32"/>
            <p:cNvSpPr>
              <a:spLocks noChangeArrowheads="1"/>
            </p:cNvSpPr>
            <p:nvPr/>
          </p:nvSpPr>
          <p:spPr bwMode="gray">
            <a:xfrm>
              <a:off x="1691" y="1152"/>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9" name="Oval 33"/>
            <p:cNvSpPr>
              <a:spLocks noChangeArrowheads="1"/>
            </p:cNvSpPr>
            <p:nvPr/>
          </p:nvSpPr>
          <p:spPr bwMode="gray">
            <a:xfrm>
              <a:off x="1697" y="1154"/>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0" name="Oval 34"/>
            <p:cNvSpPr>
              <a:spLocks noChangeArrowheads="1"/>
            </p:cNvSpPr>
            <p:nvPr/>
          </p:nvSpPr>
          <p:spPr bwMode="gray">
            <a:xfrm>
              <a:off x="1701" y="1158"/>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1" name="Oval 35"/>
            <p:cNvSpPr>
              <a:spLocks noChangeArrowheads="1"/>
            </p:cNvSpPr>
            <p:nvPr/>
          </p:nvSpPr>
          <p:spPr bwMode="gray">
            <a:xfrm>
              <a:off x="1724" y="1170"/>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2" name="Text Box 36"/>
            <p:cNvSpPr txBox="1">
              <a:spLocks noChangeArrowheads="1"/>
            </p:cNvSpPr>
            <p:nvPr/>
          </p:nvSpPr>
          <p:spPr bwMode="gray">
            <a:xfrm>
              <a:off x="1679" y="1293"/>
              <a:ext cx="4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990033"/>
                  </a:solidFill>
                  <a:ea typeface="宋体" panose="02010600030101010101" pitchFamily="2" charset="-122"/>
                </a:rPr>
                <a:t>1960’s</a:t>
              </a:r>
              <a:endParaRPr lang="en-US" altLang="zh-CN" sz="1800" b="0">
                <a:solidFill>
                  <a:srgbClr val="990033"/>
                </a:solidFill>
                <a:ea typeface="宋体" panose="02010600030101010101" pitchFamily="2" charset="-122"/>
              </a:endParaRPr>
            </a:p>
          </p:txBody>
        </p:sp>
      </p:grpSp>
      <p:sp>
        <p:nvSpPr>
          <p:cNvPr id="267301" name="Rectangle 37"/>
          <p:cNvSpPr>
            <a:spLocks noChangeArrowheads="1"/>
          </p:cNvSpPr>
          <p:nvPr/>
        </p:nvSpPr>
        <p:spPr bwMode="auto">
          <a:xfrm>
            <a:off x="3635375" y="1844675"/>
            <a:ext cx="1223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dirty="0">
                <a:ea typeface="宋体" panose="02010600030101010101" pitchFamily="2" charset="-122"/>
              </a:rPr>
              <a:t>IBM: Feistel Team</a:t>
            </a:r>
          </a:p>
        </p:txBody>
      </p:sp>
      <p:sp>
        <p:nvSpPr>
          <p:cNvPr id="267302" name="Rectangle 38"/>
          <p:cNvSpPr>
            <a:spLocks noChangeArrowheads="1"/>
          </p:cNvSpPr>
          <p:nvPr/>
        </p:nvSpPr>
        <p:spPr bwMode="auto">
          <a:xfrm>
            <a:off x="2195513" y="2781300"/>
            <a:ext cx="12239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LUCIFER</a:t>
            </a:r>
          </a:p>
        </p:txBody>
      </p:sp>
      <p:sp>
        <p:nvSpPr>
          <p:cNvPr id="267303" name="Rectangle 39"/>
          <p:cNvSpPr>
            <a:spLocks noChangeArrowheads="1"/>
          </p:cNvSpPr>
          <p:nvPr/>
        </p:nvSpPr>
        <p:spPr bwMode="auto">
          <a:xfrm>
            <a:off x="2195513" y="3573463"/>
            <a:ext cx="12239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NBS Request DES</a:t>
            </a:r>
          </a:p>
        </p:txBody>
      </p:sp>
      <p:sp>
        <p:nvSpPr>
          <p:cNvPr id="267304" name="Rectangle 40"/>
          <p:cNvSpPr>
            <a:spLocks noChangeArrowheads="1"/>
          </p:cNvSpPr>
          <p:nvPr/>
        </p:nvSpPr>
        <p:spPr bwMode="auto">
          <a:xfrm>
            <a:off x="3924300" y="4221163"/>
            <a:ext cx="12239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Adopted</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69">
                                            <p:txEl>
                                              <p:pRg st="0" end="0"/>
                                            </p:txEl>
                                          </p:spTgt>
                                        </p:tgtEl>
                                        <p:attrNameLst>
                                          <p:attrName>style.visibility</p:attrName>
                                        </p:attrNameLst>
                                      </p:cBhvr>
                                      <p:to>
                                        <p:strVal val="visible"/>
                                      </p:to>
                                    </p:set>
                                    <p:animEffect transition="in" filter="wipe(left)">
                                      <p:cBhvr>
                                        <p:cTn id="7" dur="500"/>
                                        <p:tgtEl>
                                          <p:spTgt spid="267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727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672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730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6730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730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7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74" grpId="0"/>
      <p:bldP spid="267301" grpId="0"/>
      <p:bldP spid="267302" grpId="0"/>
      <p:bldP spid="267303" grpId="0"/>
      <p:bldP spid="2673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161E3DB-B1AA-4424-AB14-66E0E1755159}" type="slidenum">
              <a:rPr lang="en-US" altLang="zh-CN" sz="1200">
                <a:solidFill>
                  <a:srgbClr val="FFFFFF"/>
                </a:solidFill>
                <a:ea typeface="MS PGothic" panose="020B0600070205080204" pitchFamily="34" charset="-128"/>
              </a:rPr>
              <a:pPr>
                <a:lnSpc>
                  <a:spcPct val="90000"/>
                </a:lnSpc>
                <a:spcBef>
                  <a:spcPct val="0"/>
                </a:spcBef>
                <a:buFontTx/>
                <a:buNone/>
              </a:pPr>
              <a:t>12</a:t>
            </a:fld>
            <a:r>
              <a:rPr lang="en-US" altLang="zh-CN" sz="1200" b="0">
                <a:solidFill>
                  <a:srgbClr val="FFFFFF"/>
                </a:solidFill>
                <a:ea typeface="MS PGothic" panose="020B0600070205080204" pitchFamily="34" charset="-128"/>
              </a:rPr>
              <a:t> </a:t>
            </a:r>
          </a:p>
        </p:txBody>
      </p:sp>
      <p:sp>
        <p:nvSpPr>
          <p:cNvPr id="50" name="Date Placeholder 3"/>
          <p:cNvSpPr>
            <a:spLocks noGrp="1"/>
          </p:cNvSpPr>
          <p:nvPr>
            <p:ph type="dt" sz="quarter" idx="11"/>
          </p:nvPr>
        </p:nvSpPr>
        <p:spPr/>
        <p:txBody>
          <a:bodyPr/>
          <a:lstStyle/>
          <a:p>
            <a:pPr>
              <a:defRPr/>
            </a:pPr>
            <a:fld id="{8EA650EF-A6E8-4485-A202-23A2EE7D8E49}" type="datetime1">
              <a:rPr lang="zh-CN" altLang="en-US"/>
              <a:pPr>
                <a:defRPr/>
              </a:pPr>
              <a:t>2018/10/25</a:t>
            </a:fld>
            <a:endParaRPr lang="en-US" altLang="zh-CN"/>
          </a:p>
        </p:txBody>
      </p:sp>
      <p:sp>
        <p:nvSpPr>
          <p:cNvPr id="5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229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2396"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2397"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8293"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latin typeface="Arial" charset="0"/>
              </a:rPr>
              <a:t>2.1 DES Encryption: </a:t>
            </a:r>
            <a:r>
              <a:rPr lang="en-US" altLang="zh-CN" sz="2000" b="1" dirty="0" smtClean="0">
                <a:solidFill>
                  <a:srgbClr val="0033CC"/>
                </a:solidFill>
                <a:effectLst>
                  <a:outerShdw blurRad="38100" dist="38100" dir="2700000" algn="tl">
                    <a:srgbClr val="C0C0C0"/>
                  </a:outerShdw>
                </a:effectLst>
                <a:latin typeface="Arial" charset="0"/>
              </a:rPr>
              <a:t>Whole Picture</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The encryption process is made of </a:t>
            </a:r>
            <a:r>
              <a:rPr lang="en-US" altLang="zh-CN" sz="1800" b="1" dirty="0" smtClean="0">
                <a:solidFill>
                  <a:srgbClr val="0033CC"/>
                </a:solidFill>
                <a:effectLst>
                  <a:outerShdw blurRad="38100" dist="38100" dir="2700000" algn="tl">
                    <a:srgbClr val="C0C0C0"/>
                  </a:outerShdw>
                </a:effectLst>
                <a:latin typeface="Arial" charset="0"/>
              </a:rPr>
              <a:t>2 permutations</a:t>
            </a:r>
            <a:r>
              <a:rPr lang="en-US" altLang="zh-CN" sz="1800" b="1" dirty="0" smtClean="0">
                <a:solidFill>
                  <a:srgbClr val="990099"/>
                </a:solidFill>
                <a:effectLst>
                  <a:outerShdw blurRad="38100" dist="38100" dir="2700000" algn="tl">
                    <a:srgbClr val="C0C0C0"/>
                  </a:outerShdw>
                </a:effectLst>
                <a:latin typeface="Arial" charset="0"/>
              </a:rPr>
              <a:t> (P-boxes), which we call </a:t>
            </a:r>
            <a:r>
              <a:rPr lang="en-US" altLang="zh-CN" sz="1800" b="1" dirty="0" smtClean="0">
                <a:solidFill>
                  <a:srgbClr val="0033CC"/>
                </a:solidFill>
                <a:effectLst>
                  <a:outerShdw blurRad="38100" dist="38100" dir="2700000" algn="tl">
                    <a:srgbClr val="C0C0C0"/>
                  </a:outerShdw>
                </a:effectLst>
                <a:latin typeface="Arial" charset="0"/>
              </a:rPr>
              <a:t>initial</a:t>
            </a:r>
            <a:r>
              <a:rPr lang="en-US" altLang="zh-CN" sz="1800" b="1" dirty="0" smtClean="0">
                <a:solidFill>
                  <a:srgbClr val="990099"/>
                </a:solidFill>
                <a:effectLst>
                  <a:outerShdw blurRad="38100" dist="38100" dir="2700000" algn="tl">
                    <a:srgbClr val="C0C0C0"/>
                  </a:outerShdw>
                </a:effectLst>
                <a:latin typeface="Arial" charset="0"/>
              </a:rPr>
              <a:t>(</a:t>
            </a:r>
            <a:r>
              <a:rPr lang="zh-CN" altLang="en-US" sz="1800" b="1" dirty="0" smtClean="0">
                <a:solidFill>
                  <a:srgbClr val="990099"/>
                </a:solidFill>
                <a:effectLst>
                  <a:outerShdw blurRad="38100" dist="38100" dir="2700000" algn="tl">
                    <a:srgbClr val="C0C0C0"/>
                  </a:outerShdw>
                </a:effectLst>
                <a:latin typeface="Arial" charset="0"/>
              </a:rPr>
              <a:t>初始</a:t>
            </a:r>
            <a:r>
              <a:rPr lang="en-US" altLang="zh-CN" sz="1800" b="1" dirty="0" smtClean="0">
                <a:solidFill>
                  <a:srgbClr val="990099"/>
                </a:solidFill>
                <a:effectLst>
                  <a:outerShdw blurRad="38100" dist="38100" dir="2700000" algn="tl">
                    <a:srgbClr val="C0C0C0"/>
                  </a:outerShdw>
                </a:effectLst>
                <a:latin typeface="Arial" charset="0"/>
              </a:rPr>
              <a:t>) and </a:t>
            </a:r>
            <a:r>
              <a:rPr lang="en-US" altLang="zh-CN" sz="1800" b="1" dirty="0" smtClean="0">
                <a:solidFill>
                  <a:srgbClr val="0033CC"/>
                </a:solidFill>
                <a:effectLst>
                  <a:outerShdw blurRad="38100" dist="38100" dir="2700000" algn="tl">
                    <a:srgbClr val="C0C0C0"/>
                  </a:outerShdw>
                </a:effectLst>
                <a:latin typeface="Arial" charset="0"/>
              </a:rPr>
              <a:t>final permutations</a:t>
            </a:r>
            <a:r>
              <a:rPr lang="en-US" altLang="zh-CN" sz="1800" b="1" dirty="0" smtClean="0">
                <a:solidFill>
                  <a:srgbClr val="990099"/>
                </a:solidFill>
                <a:effectLst>
                  <a:outerShdw blurRad="38100" dist="38100" dir="2700000" algn="tl">
                    <a:srgbClr val="C0C0C0"/>
                  </a:outerShdw>
                </a:effectLst>
                <a:latin typeface="Arial" charset="0"/>
              </a:rPr>
              <a:t>, and </a:t>
            </a:r>
            <a:r>
              <a:rPr lang="en-US" altLang="zh-CN" sz="1800" b="1" dirty="0" smtClean="0">
                <a:solidFill>
                  <a:srgbClr val="0033CC"/>
                </a:solidFill>
                <a:effectLst>
                  <a:outerShdw blurRad="38100" dist="38100" dir="2700000" algn="tl">
                    <a:srgbClr val="C0C0C0"/>
                  </a:outerShdw>
                </a:effectLst>
                <a:latin typeface="Arial" charset="0"/>
              </a:rPr>
              <a:t>16 Feistel rounds</a:t>
            </a:r>
            <a:r>
              <a:rPr lang="en-US" altLang="zh-CN" sz="1800" b="1" dirty="0" smtClean="0">
                <a:solidFill>
                  <a:srgbClr val="990099"/>
                </a:solidFill>
                <a:effectLst>
                  <a:outerShdw blurRad="38100" dist="38100" dir="2700000" algn="tl">
                    <a:srgbClr val="C0C0C0"/>
                  </a:outerShdw>
                </a:effectLst>
                <a:latin typeface="Arial" charset="0"/>
              </a:rPr>
              <a:t>. </a:t>
            </a:r>
          </a:p>
          <a:p>
            <a:pPr lvl="2" eaLnBrk="1" hangingPunct="1">
              <a:defRPr/>
            </a:pPr>
            <a:endParaRPr lang="en-US" altLang="zh-CN" sz="1800" b="1" dirty="0" smtClean="0">
              <a:solidFill>
                <a:srgbClr val="990099"/>
              </a:solidFill>
              <a:effectLst>
                <a:outerShdw blurRad="38100" dist="38100" dir="2700000" algn="tl">
                  <a:srgbClr val="C0C0C0"/>
                </a:outerShdw>
              </a:effectLst>
              <a:latin typeface="Arial" charset="0"/>
            </a:endParaRPr>
          </a:p>
        </p:txBody>
      </p:sp>
      <p:sp>
        <p:nvSpPr>
          <p:cNvPr id="26829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229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229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grpSp>
        <p:nvGrpSpPr>
          <p:cNvPr id="2" name="Group 9"/>
          <p:cNvGrpSpPr>
            <a:grpSpLocks/>
          </p:cNvGrpSpPr>
          <p:nvPr/>
        </p:nvGrpSpPr>
        <p:grpSpPr bwMode="auto">
          <a:xfrm>
            <a:off x="3551238" y="2997200"/>
            <a:ext cx="4033837" cy="3068638"/>
            <a:chOff x="2562" y="1733"/>
            <a:chExt cx="2405" cy="2105"/>
          </a:xfrm>
        </p:grpSpPr>
        <p:sp>
          <p:nvSpPr>
            <p:cNvPr id="12338" name="Rectangle 10"/>
            <p:cNvSpPr>
              <a:spLocks noChangeArrowheads="1"/>
            </p:cNvSpPr>
            <p:nvPr/>
          </p:nvSpPr>
          <p:spPr bwMode="auto">
            <a:xfrm>
              <a:off x="2580" y="1751"/>
              <a:ext cx="2387" cy="2087"/>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2339" name="Rectangle 11"/>
            <p:cNvSpPr>
              <a:spLocks noChangeArrowheads="1"/>
            </p:cNvSpPr>
            <p:nvPr/>
          </p:nvSpPr>
          <p:spPr bwMode="auto">
            <a:xfrm>
              <a:off x="2562" y="1733"/>
              <a:ext cx="2387" cy="2087"/>
            </a:xfrm>
            <a:prstGeom prst="rect">
              <a:avLst/>
            </a:prstGeom>
            <a:solidFill>
              <a:schemeClr val="bg1"/>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sp>
        <p:nvSpPr>
          <p:cNvPr id="268300" name="Rectangle 12"/>
          <p:cNvSpPr>
            <a:spLocks noChangeArrowheads="1"/>
          </p:cNvSpPr>
          <p:nvPr/>
        </p:nvSpPr>
        <p:spPr bwMode="auto">
          <a:xfrm>
            <a:off x="7050088" y="3068638"/>
            <a:ext cx="5048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DES</a:t>
            </a:r>
          </a:p>
        </p:txBody>
      </p:sp>
      <p:sp>
        <p:nvSpPr>
          <p:cNvPr id="268301" name="Rectangle 13"/>
          <p:cNvSpPr>
            <a:spLocks noChangeArrowheads="1"/>
          </p:cNvSpPr>
          <p:nvPr/>
        </p:nvSpPr>
        <p:spPr bwMode="auto">
          <a:xfrm>
            <a:off x="1835150" y="3214688"/>
            <a:ext cx="1512888" cy="287337"/>
          </a:xfrm>
          <a:prstGeom prst="rect">
            <a:avLst/>
          </a:prstGeom>
          <a:solidFill>
            <a:srgbClr val="EAEAEA"/>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64bit plaintext</a:t>
            </a:r>
          </a:p>
        </p:txBody>
      </p:sp>
      <p:sp>
        <p:nvSpPr>
          <p:cNvPr id="268302" name="Rectangle 14"/>
          <p:cNvSpPr>
            <a:spLocks noChangeArrowheads="1"/>
          </p:cNvSpPr>
          <p:nvPr/>
        </p:nvSpPr>
        <p:spPr bwMode="auto">
          <a:xfrm>
            <a:off x="1835150" y="5603875"/>
            <a:ext cx="1512888" cy="28733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chemeClr val="bg1"/>
                </a:solidFill>
                <a:ea typeface="宋体" panose="02010600030101010101" pitchFamily="2" charset="-122"/>
              </a:rPr>
              <a:t>64bit ciphertext</a:t>
            </a:r>
          </a:p>
        </p:txBody>
      </p:sp>
      <p:grpSp>
        <p:nvGrpSpPr>
          <p:cNvPr id="3" name="Group 15"/>
          <p:cNvGrpSpPr>
            <a:grpSpLocks/>
          </p:cNvGrpSpPr>
          <p:nvPr/>
        </p:nvGrpSpPr>
        <p:grpSpPr bwMode="auto">
          <a:xfrm>
            <a:off x="5075238" y="3184525"/>
            <a:ext cx="1828800" cy="317500"/>
            <a:chOff x="2762" y="1797"/>
            <a:chExt cx="1152" cy="200"/>
          </a:xfrm>
        </p:grpSpPr>
        <p:sp>
          <p:nvSpPr>
            <p:cNvPr id="12336" name="Rectangle 16"/>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7" name="Rectangle 17"/>
            <p:cNvSpPr>
              <a:spLocks noChangeArrowheads="1"/>
            </p:cNvSpPr>
            <p:nvPr/>
          </p:nvSpPr>
          <p:spPr bwMode="auto">
            <a:xfrm>
              <a:off x="2762" y="1797"/>
              <a:ext cx="1134" cy="182"/>
            </a:xfrm>
            <a:prstGeom prst="rect">
              <a:avLst/>
            </a:prstGeom>
            <a:solidFill>
              <a:srgbClr val="FFFF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Initial permutation</a:t>
              </a:r>
            </a:p>
          </p:txBody>
        </p:sp>
      </p:grpSp>
      <p:sp>
        <p:nvSpPr>
          <p:cNvPr id="268306" name="Rectangle 18"/>
          <p:cNvSpPr>
            <a:spLocks noChangeArrowheads="1"/>
          </p:cNvSpPr>
          <p:nvPr/>
        </p:nvSpPr>
        <p:spPr bwMode="auto">
          <a:xfrm>
            <a:off x="4932363" y="3717925"/>
            <a:ext cx="2087562" cy="1698625"/>
          </a:xfrm>
          <a:prstGeom prst="rect">
            <a:avLst/>
          </a:prstGeom>
          <a:solidFill>
            <a:srgbClr val="C0C0C0"/>
          </a:solidFill>
          <a:ln w="9525">
            <a:solidFill>
              <a:srgbClr val="C0C0C0"/>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nvGrpSpPr>
          <p:cNvPr id="4" name="Group 19"/>
          <p:cNvGrpSpPr>
            <a:grpSpLocks/>
          </p:cNvGrpSpPr>
          <p:nvPr/>
        </p:nvGrpSpPr>
        <p:grpSpPr bwMode="auto">
          <a:xfrm>
            <a:off x="5075238" y="3803650"/>
            <a:ext cx="1828800" cy="317500"/>
            <a:chOff x="2762" y="1797"/>
            <a:chExt cx="1152" cy="200"/>
          </a:xfrm>
        </p:grpSpPr>
        <p:sp>
          <p:nvSpPr>
            <p:cNvPr id="12334" name="Rectangle 20"/>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5" name="Rectangle 21"/>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1</a:t>
              </a:r>
            </a:p>
          </p:txBody>
        </p:sp>
      </p:grpSp>
      <p:grpSp>
        <p:nvGrpSpPr>
          <p:cNvPr id="5" name="Group 22"/>
          <p:cNvGrpSpPr>
            <a:grpSpLocks/>
          </p:cNvGrpSpPr>
          <p:nvPr/>
        </p:nvGrpSpPr>
        <p:grpSpPr bwMode="auto">
          <a:xfrm>
            <a:off x="5075238" y="4306888"/>
            <a:ext cx="1828800" cy="317500"/>
            <a:chOff x="2762" y="1797"/>
            <a:chExt cx="1152" cy="200"/>
          </a:xfrm>
        </p:grpSpPr>
        <p:sp>
          <p:nvSpPr>
            <p:cNvPr id="12332" name="Rectangle 23"/>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3" name="Rectangle 24"/>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2</a:t>
              </a:r>
            </a:p>
          </p:txBody>
        </p:sp>
      </p:grpSp>
      <p:grpSp>
        <p:nvGrpSpPr>
          <p:cNvPr id="6" name="Group 25"/>
          <p:cNvGrpSpPr>
            <a:grpSpLocks/>
          </p:cNvGrpSpPr>
          <p:nvPr/>
        </p:nvGrpSpPr>
        <p:grpSpPr bwMode="auto">
          <a:xfrm>
            <a:off x="5075238" y="4956175"/>
            <a:ext cx="1828800" cy="317500"/>
            <a:chOff x="2762" y="1797"/>
            <a:chExt cx="1152" cy="200"/>
          </a:xfrm>
        </p:grpSpPr>
        <p:sp>
          <p:nvSpPr>
            <p:cNvPr id="12330" name="Rectangle 26"/>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1" name="Rectangle 27"/>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16</a:t>
              </a:r>
            </a:p>
          </p:txBody>
        </p:sp>
      </p:grpSp>
      <p:grpSp>
        <p:nvGrpSpPr>
          <p:cNvPr id="7" name="Group 28"/>
          <p:cNvGrpSpPr>
            <a:grpSpLocks/>
          </p:cNvGrpSpPr>
          <p:nvPr/>
        </p:nvGrpSpPr>
        <p:grpSpPr bwMode="auto">
          <a:xfrm>
            <a:off x="5075238" y="5589588"/>
            <a:ext cx="1828800" cy="317500"/>
            <a:chOff x="2762" y="1797"/>
            <a:chExt cx="1152" cy="200"/>
          </a:xfrm>
        </p:grpSpPr>
        <p:sp>
          <p:nvSpPr>
            <p:cNvPr id="12328" name="Rectangle 29"/>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29" name="Rectangle 30"/>
            <p:cNvSpPr>
              <a:spLocks noChangeArrowheads="1"/>
            </p:cNvSpPr>
            <p:nvPr/>
          </p:nvSpPr>
          <p:spPr bwMode="auto">
            <a:xfrm>
              <a:off x="2762" y="1797"/>
              <a:ext cx="1134" cy="182"/>
            </a:xfrm>
            <a:prstGeom prst="rect">
              <a:avLst/>
            </a:prstGeom>
            <a:solidFill>
              <a:srgbClr val="FFFF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Final permutation</a:t>
              </a:r>
            </a:p>
          </p:txBody>
        </p:sp>
      </p:grpSp>
      <p:sp>
        <p:nvSpPr>
          <p:cNvPr id="268319" name="Rectangle 31"/>
          <p:cNvSpPr>
            <a:spLocks noChangeArrowheads="1"/>
          </p:cNvSpPr>
          <p:nvPr/>
        </p:nvSpPr>
        <p:spPr bwMode="auto">
          <a:xfrm>
            <a:off x="5851525" y="459581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25000"/>
              </a:lnSpc>
              <a:spcBef>
                <a:spcPct val="0"/>
              </a:spcBef>
              <a:buFontTx/>
              <a:buNone/>
            </a:pPr>
            <a:r>
              <a:rPr lang="en-US" altLang="zh-CN" sz="2000">
                <a:ea typeface="宋体" panose="02010600030101010101" pitchFamily="2" charset="-122"/>
              </a:rPr>
              <a:t>.</a:t>
            </a:r>
            <a:br>
              <a:rPr lang="en-US" altLang="zh-CN" sz="2000">
                <a:ea typeface="宋体" panose="02010600030101010101" pitchFamily="2" charset="-122"/>
              </a:rPr>
            </a:br>
            <a:r>
              <a:rPr lang="en-US" altLang="zh-CN" sz="2000">
                <a:ea typeface="宋体" panose="02010600030101010101" pitchFamily="2" charset="-122"/>
              </a:rPr>
              <a:t>.</a:t>
            </a:r>
          </a:p>
          <a:p>
            <a:pPr algn="ctr" eaLnBrk="1" hangingPunct="1">
              <a:lnSpc>
                <a:spcPct val="25000"/>
              </a:lnSpc>
              <a:spcBef>
                <a:spcPct val="0"/>
              </a:spcBef>
              <a:buFontTx/>
              <a:buNone/>
            </a:pPr>
            <a:r>
              <a:rPr lang="en-US" altLang="zh-CN" sz="2000">
                <a:ea typeface="宋体" panose="02010600030101010101" pitchFamily="2" charset="-122"/>
              </a:rPr>
              <a:t>.</a:t>
            </a:r>
          </a:p>
        </p:txBody>
      </p:sp>
      <p:sp>
        <p:nvSpPr>
          <p:cNvPr id="268320" name="Line 32"/>
          <p:cNvSpPr>
            <a:spLocks noChangeShapeType="1"/>
          </p:cNvSpPr>
          <p:nvPr/>
        </p:nvSpPr>
        <p:spPr bwMode="auto">
          <a:xfrm>
            <a:off x="5995988" y="3473450"/>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1" name="Line 33"/>
          <p:cNvSpPr>
            <a:spLocks noChangeShapeType="1"/>
          </p:cNvSpPr>
          <p:nvPr/>
        </p:nvSpPr>
        <p:spPr bwMode="auto">
          <a:xfrm>
            <a:off x="5983288" y="4121150"/>
            <a:ext cx="0" cy="179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22" name="Line 34"/>
          <p:cNvSpPr>
            <a:spLocks noChangeShapeType="1"/>
          </p:cNvSpPr>
          <p:nvPr/>
        </p:nvSpPr>
        <p:spPr bwMode="auto">
          <a:xfrm>
            <a:off x="5981700" y="5259388"/>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3" name="Rectangle 35"/>
          <p:cNvSpPr>
            <a:spLocks noChangeArrowheads="1"/>
          </p:cNvSpPr>
          <p:nvPr/>
        </p:nvSpPr>
        <p:spPr bwMode="auto">
          <a:xfrm>
            <a:off x="4411663" y="456882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25000"/>
              </a:lnSpc>
              <a:spcBef>
                <a:spcPct val="0"/>
              </a:spcBef>
              <a:buFontTx/>
              <a:buNone/>
            </a:pPr>
            <a:r>
              <a:rPr lang="en-US" altLang="zh-CN" sz="2000">
                <a:ea typeface="宋体" panose="02010600030101010101" pitchFamily="2" charset="-122"/>
              </a:rPr>
              <a:t>.</a:t>
            </a:r>
            <a:br>
              <a:rPr lang="en-US" altLang="zh-CN" sz="2000">
                <a:ea typeface="宋体" panose="02010600030101010101" pitchFamily="2" charset="-122"/>
              </a:rPr>
            </a:br>
            <a:r>
              <a:rPr lang="en-US" altLang="zh-CN" sz="2000">
                <a:ea typeface="宋体" panose="02010600030101010101" pitchFamily="2" charset="-122"/>
              </a:rPr>
              <a:t>.</a:t>
            </a:r>
          </a:p>
          <a:p>
            <a:pPr algn="ctr" eaLnBrk="1" hangingPunct="1">
              <a:lnSpc>
                <a:spcPct val="25000"/>
              </a:lnSpc>
              <a:spcBef>
                <a:spcPct val="0"/>
              </a:spcBef>
              <a:buFontTx/>
              <a:buNone/>
            </a:pPr>
            <a:r>
              <a:rPr lang="en-US" altLang="zh-CN" sz="2000">
                <a:ea typeface="宋体" panose="02010600030101010101" pitchFamily="2" charset="-122"/>
              </a:rPr>
              <a:t>.</a:t>
            </a:r>
          </a:p>
        </p:txBody>
      </p:sp>
      <p:sp>
        <p:nvSpPr>
          <p:cNvPr id="268324" name="Rectangle 36"/>
          <p:cNvSpPr>
            <a:spLocks noChangeArrowheads="1"/>
          </p:cNvSpPr>
          <p:nvPr/>
        </p:nvSpPr>
        <p:spPr bwMode="auto">
          <a:xfrm>
            <a:off x="1835150" y="3789363"/>
            <a:ext cx="1150938" cy="287337"/>
          </a:xfrm>
          <a:prstGeom prst="rect">
            <a:avLst/>
          </a:prstGeom>
          <a:solidFill>
            <a:schemeClr val="bg1"/>
          </a:solidFill>
          <a:ln w="9525">
            <a:solidFill>
              <a:srgbClr val="FF535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FF"/>
                </a:solidFill>
                <a:ea typeface="宋体" panose="02010600030101010101" pitchFamily="2" charset="-122"/>
              </a:rPr>
              <a:t>56bit key</a:t>
            </a:r>
          </a:p>
        </p:txBody>
      </p:sp>
      <p:sp>
        <p:nvSpPr>
          <p:cNvPr id="268325" name="Rectangle 37"/>
          <p:cNvSpPr>
            <a:spLocks noChangeArrowheads="1"/>
          </p:cNvSpPr>
          <p:nvPr/>
        </p:nvSpPr>
        <p:spPr bwMode="auto">
          <a:xfrm>
            <a:off x="4440238" y="364648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1</a:t>
            </a:r>
          </a:p>
        </p:txBody>
      </p:sp>
      <p:sp>
        <p:nvSpPr>
          <p:cNvPr id="268326" name="Rectangle 38"/>
          <p:cNvSpPr>
            <a:spLocks noChangeArrowheads="1"/>
          </p:cNvSpPr>
          <p:nvPr/>
        </p:nvSpPr>
        <p:spPr bwMode="auto">
          <a:xfrm>
            <a:off x="4440238" y="417988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2</a:t>
            </a:r>
          </a:p>
        </p:txBody>
      </p:sp>
      <p:sp>
        <p:nvSpPr>
          <p:cNvPr id="268327" name="Rectangle 39"/>
          <p:cNvSpPr>
            <a:spLocks noChangeArrowheads="1"/>
          </p:cNvSpPr>
          <p:nvPr/>
        </p:nvSpPr>
        <p:spPr bwMode="auto">
          <a:xfrm>
            <a:off x="4440238" y="487045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16</a:t>
            </a:r>
          </a:p>
        </p:txBody>
      </p:sp>
      <p:sp>
        <p:nvSpPr>
          <p:cNvPr id="268328" name="Line 40"/>
          <p:cNvSpPr>
            <a:spLocks noChangeShapeType="1"/>
          </p:cNvSpPr>
          <p:nvPr/>
        </p:nvSpPr>
        <p:spPr bwMode="auto">
          <a:xfrm>
            <a:off x="3348038" y="3357563"/>
            <a:ext cx="1727200" cy="0"/>
          </a:xfrm>
          <a:prstGeom prst="line">
            <a:avLst/>
          </a:prstGeom>
          <a:noFill/>
          <a:ln w="28575">
            <a:solidFill>
              <a:schemeClr val="tx1"/>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9" name="Line 41"/>
          <p:cNvSpPr>
            <a:spLocks noChangeShapeType="1"/>
          </p:cNvSpPr>
          <p:nvPr/>
        </p:nvSpPr>
        <p:spPr bwMode="auto">
          <a:xfrm>
            <a:off x="3348038" y="5734050"/>
            <a:ext cx="17272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8" name="Group 42"/>
          <p:cNvGrpSpPr>
            <a:grpSpLocks/>
          </p:cNvGrpSpPr>
          <p:nvPr/>
        </p:nvGrpSpPr>
        <p:grpSpPr bwMode="auto">
          <a:xfrm>
            <a:off x="3765550" y="3544888"/>
            <a:ext cx="388938" cy="2116137"/>
            <a:chOff x="4431" y="2160"/>
            <a:chExt cx="245" cy="1333"/>
          </a:xfrm>
        </p:grpSpPr>
        <p:sp>
          <p:nvSpPr>
            <p:cNvPr id="12326" name="Rectangle 43"/>
            <p:cNvSpPr>
              <a:spLocks noChangeArrowheads="1"/>
            </p:cNvSpPr>
            <p:nvPr/>
          </p:nvSpPr>
          <p:spPr bwMode="auto">
            <a:xfrm rot="-5400000">
              <a:off x="3905" y="2723"/>
              <a:ext cx="1315" cy="226"/>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2327" name="Rectangle 44"/>
            <p:cNvSpPr>
              <a:spLocks noChangeArrowheads="1"/>
            </p:cNvSpPr>
            <p:nvPr/>
          </p:nvSpPr>
          <p:spPr bwMode="auto">
            <a:xfrm rot="-5400000">
              <a:off x="3886" y="2705"/>
              <a:ext cx="1315" cy="226"/>
            </a:xfrm>
            <a:prstGeom prst="rect">
              <a:avLst/>
            </a:prstGeom>
            <a:solidFill>
              <a:srgbClr val="FF66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Round-key generator</a:t>
              </a:r>
            </a:p>
          </p:txBody>
        </p:sp>
      </p:grpSp>
      <p:sp>
        <p:nvSpPr>
          <p:cNvPr id="268333" name="Line 45"/>
          <p:cNvSpPr>
            <a:spLocks noChangeShapeType="1"/>
          </p:cNvSpPr>
          <p:nvPr/>
        </p:nvSpPr>
        <p:spPr bwMode="auto">
          <a:xfrm flipH="1">
            <a:off x="4140200" y="4465638"/>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4" name="Line 46"/>
          <p:cNvSpPr>
            <a:spLocks noChangeShapeType="1"/>
          </p:cNvSpPr>
          <p:nvPr/>
        </p:nvSpPr>
        <p:spPr bwMode="auto">
          <a:xfrm flipH="1">
            <a:off x="4140200" y="4006850"/>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5" name="Line 47"/>
          <p:cNvSpPr>
            <a:spLocks noChangeShapeType="1"/>
          </p:cNvSpPr>
          <p:nvPr/>
        </p:nvSpPr>
        <p:spPr bwMode="auto">
          <a:xfrm flipH="1">
            <a:off x="4140200" y="5157788"/>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6" name="Line 48"/>
          <p:cNvSpPr>
            <a:spLocks noChangeShapeType="1"/>
          </p:cNvSpPr>
          <p:nvPr/>
        </p:nvSpPr>
        <p:spPr bwMode="auto">
          <a:xfrm>
            <a:off x="2987675" y="3933825"/>
            <a:ext cx="755650" cy="0"/>
          </a:xfrm>
          <a:prstGeom prst="line">
            <a:avLst/>
          </a:prstGeom>
          <a:noFill/>
          <a:ln w="28575">
            <a:solidFill>
              <a:srgbClr val="FF0000"/>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8293">
                                            <p:txEl>
                                              <p:pRg st="0" end="0"/>
                                            </p:txEl>
                                          </p:spTgt>
                                        </p:tgtEl>
                                        <p:attrNameLst>
                                          <p:attrName>style.visibility</p:attrName>
                                        </p:attrNameLst>
                                      </p:cBhvr>
                                      <p:to>
                                        <p:strVal val="visible"/>
                                      </p:to>
                                    </p:set>
                                    <p:animEffect transition="in" filter="wipe(left)">
                                      <p:cBhvr>
                                        <p:cTn id="7" dur="500"/>
                                        <p:tgtEl>
                                          <p:spTgt spid="26829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8293">
                                            <p:txEl>
                                              <p:pRg st="1" end="1"/>
                                            </p:txEl>
                                          </p:spTgt>
                                        </p:tgtEl>
                                        <p:attrNameLst>
                                          <p:attrName>style.visibility</p:attrName>
                                        </p:attrNameLst>
                                      </p:cBhvr>
                                      <p:to>
                                        <p:strVal val="visible"/>
                                      </p:to>
                                    </p:set>
                                    <p:animEffect transition="in" filter="wipe(left)">
                                      <p:cBhvr>
                                        <p:cTn id="11" dur="500"/>
                                        <p:tgtEl>
                                          <p:spTgt spid="268293">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3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3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3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3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83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83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83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83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83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83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83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83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83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83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83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83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83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83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0" grpId="0"/>
      <p:bldP spid="268301" grpId="0" animBg="1"/>
      <p:bldP spid="268302" grpId="0" animBg="1"/>
      <p:bldP spid="268306" grpId="0" animBg="1"/>
      <p:bldP spid="268319" grpId="0"/>
      <p:bldP spid="268320" grpId="0" animBg="1"/>
      <p:bldP spid="268321" grpId="0" animBg="1"/>
      <p:bldP spid="268322" grpId="0" animBg="1"/>
      <p:bldP spid="268323" grpId="0"/>
      <p:bldP spid="268324" grpId="0" animBg="1"/>
      <p:bldP spid="268325" grpId="0"/>
      <p:bldP spid="268326" grpId="0"/>
      <p:bldP spid="268327" grpId="0"/>
      <p:bldP spid="268328" grpId="0" animBg="1"/>
      <p:bldP spid="268329" grpId="0" animBg="1"/>
      <p:bldP spid="268333" grpId="0" animBg="1"/>
      <p:bldP spid="268334" grpId="0" animBg="1"/>
      <p:bldP spid="268335" grpId="0" animBg="1"/>
      <p:bldP spid="2683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2F3ECF88-2554-4D1C-A5BF-0F35F9E043C4}" type="slidenum">
              <a:rPr lang="en-US" altLang="zh-CN" sz="1200">
                <a:solidFill>
                  <a:srgbClr val="FFFFFF"/>
                </a:solidFill>
                <a:ea typeface="MS PGothic" panose="020B0600070205080204" pitchFamily="34" charset="-128"/>
              </a:rPr>
              <a:pPr>
                <a:lnSpc>
                  <a:spcPct val="90000"/>
                </a:lnSpc>
                <a:spcBef>
                  <a:spcPct val="0"/>
                </a:spcBef>
                <a:buFontTx/>
                <a:buNone/>
              </a:pPr>
              <a:t>13</a:t>
            </a:fld>
            <a:r>
              <a:rPr lang="en-US" altLang="zh-CN" sz="1200" b="0">
                <a:solidFill>
                  <a:srgbClr val="FFFFFF"/>
                </a:solidFill>
                <a:ea typeface="MS PGothic" panose="020B0600070205080204" pitchFamily="34" charset="-128"/>
              </a:rPr>
              <a:t> </a:t>
            </a:r>
          </a:p>
        </p:txBody>
      </p:sp>
      <p:sp>
        <p:nvSpPr>
          <p:cNvPr id="11" name="Date Placeholder 3"/>
          <p:cNvSpPr>
            <a:spLocks noGrp="1"/>
          </p:cNvSpPr>
          <p:nvPr>
            <p:ph type="dt" sz="quarter" idx="11"/>
          </p:nvPr>
        </p:nvSpPr>
        <p:spPr/>
        <p:txBody>
          <a:bodyPr/>
          <a:lstStyle/>
          <a:p>
            <a:pPr>
              <a:defRPr/>
            </a:pPr>
            <a:fld id="{34F6B761-757D-4757-9D28-033E659EB0DB}"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331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338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338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1845"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a:t>
            </a:r>
            <a:r>
              <a:rPr lang="en-US" altLang="zh-CN" sz="2000" b="1" smtClean="0">
                <a:solidFill>
                  <a:srgbClr val="990099"/>
                </a:solidFill>
                <a:effectLst>
                  <a:outerShdw blurRad="38100" dist="38100" dir="2700000" algn="tl">
                    <a:srgbClr val="C0C0C0"/>
                  </a:outerShdw>
                </a:effectLst>
                <a:latin typeface="Arial" charset="0"/>
              </a:rPr>
              <a:t>(</a:t>
            </a:r>
            <a:r>
              <a:rPr lang="zh-CN" altLang="en-US" sz="2000" b="1" smtClean="0">
                <a:solidFill>
                  <a:srgbClr val="990099"/>
                </a:solidFill>
                <a:effectLst>
                  <a:outerShdw blurRad="38100" dist="38100" dir="2700000" algn="tl">
                    <a:srgbClr val="C0C0C0"/>
                  </a:outerShdw>
                </a:effectLst>
                <a:latin typeface="Arial" charset="0"/>
              </a:rPr>
              <a:t>伪代码</a:t>
            </a:r>
            <a:r>
              <a:rPr lang="en-US" altLang="zh-CN" sz="2000" b="1" smtClean="0">
                <a:solidFill>
                  <a:srgbClr val="990099"/>
                </a:solidFill>
                <a:effectLst>
                  <a:outerShdw blurRad="38100" dist="38100" dir="2700000" algn="tl">
                    <a:srgbClr val="C0C0C0"/>
                  </a:outerShdw>
                </a:effectLst>
                <a:latin typeface="Arial" charset="0"/>
              </a:rPr>
              <a:t>) </a:t>
            </a:r>
          </a:p>
        </p:txBody>
      </p:sp>
      <p:sp>
        <p:nvSpPr>
          <p:cNvPr id="29184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332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332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1849" name="Picture 9" descr="图片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3600"/>
            <a:ext cx="7200900"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1845">
                                            <p:txEl>
                                              <p:pRg st="0" end="0"/>
                                            </p:txEl>
                                          </p:spTgt>
                                        </p:tgtEl>
                                        <p:attrNameLst>
                                          <p:attrName>style.visibility</p:attrName>
                                        </p:attrNameLst>
                                      </p:cBhvr>
                                      <p:to>
                                        <p:strVal val="visible"/>
                                      </p:to>
                                    </p:set>
                                    <p:animEffect transition="in" filter="wipe(left)">
                                      <p:cBhvr>
                                        <p:cTn id="7" dur="500"/>
                                        <p:tgtEl>
                                          <p:spTgt spid="291845">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91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6920364C-3893-4367-8BBC-25D7990E5A47}" type="slidenum">
              <a:rPr lang="en-US" altLang="zh-CN" smtClean="0">
                <a:solidFill>
                  <a:srgbClr val="FFFFFF"/>
                </a:solidFill>
              </a:rPr>
              <a:pPr eaLnBrk="1" hangingPunct="1">
                <a:defRPr/>
              </a:pPr>
              <a:t>14</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8A381FE9-50A3-4479-BC05-AEA28713E5C4}" type="datetime1">
              <a:rPr lang="zh-CN" altLang="en-US"/>
              <a:pPr>
                <a:defRPr/>
              </a:pPr>
              <a:t>2018/10/25</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434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4406"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4407"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1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9317" name="Rectangle 5"/>
          <p:cNvSpPr>
            <a:spLocks noGrp="1"/>
          </p:cNvSpPr>
          <p:nvPr>
            <p:ph type="body" idx="4294967295"/>
          </p:nvPr>
        </p:nvSpPr>
        <p:spPr>
          <a:xfrm>
            <a:off x="201613" y="1628775"/>
            <a:ext cx="8474075" cy="4464050"/>
          </a:xfrm>
        </p:spPr>
        <p:txBody>
          <a:bodyPr>
            <a:normAutofit/>
          </a:bodyPr>
          <a:lstStyle/>
          <a:p>
            <a:pPr eaLnBrk="1" hangingPunct="1">
              <a:lnSpc>
                <a:spcPct val="110000"/>
              </a:lnSpc>
              <a:defRPr/>
            </a:pPr>
            <a:r>
              <a:rPr lang="en-US" altLang="zh-CN" sz="2000" b="1" smtClean="0">
                <a:solidFill>
                  <a:srgbClr val="990099"/>
                </a:solidFill>
                <a:effectLst>
                  <a:outerShdw blurRad="38100" dist="38100" dir="2700000" algn="tl">
                    <a:srgbClr val="C0C0C0"/>
                  </a:outerShdw>
                </a:effectLst>
              </a:rPr>
              <a:t>2.1 DES Encryption: </a:t>
            </a:r>
            <a:r>
              <a:rPr lang="en-US" altLang="zh-CN" sz="2000" b="1" smtClean="0">
                <a:solidFill>
                  <a:srgbClr val="0033CC"/>
                </a:solidFill>
                <a:effectLst>
                  <a:outerShdw blurRad="38100" dist="38100" dir="2700000" algn="tl">
                    <a:srgbClr val="C0C0C0"/>
                  </a:outerShdw>
                </a:effectLst>
              </a:rPr>
              <a:t>Initial and Final Permutations</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Initial Permutations: IP</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Final Permutations: IP</a:t>
            </a:r>
            <a:r>
              <a:rPr lang="en-US" altLang="zh-CN" sz="1800" b="1" baseline="30000" smtClean="0">
                <a:solidFill>
                  <a:srgbClr val="0033CC"/>
                </a:solidFill>
                <a:effectLst>
                  <a:outerShdw blurRad="38100" dist="38100" dir="2700000" algn="tl">
                    <a:srgbClr val="C0C0C0"/>
                  </a:outerShdw>
                </a:effectLst>
              </a:rPr>
              <a:t>-1</a:t>
            </a: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The initial and final permutations are </a:t>
            </a:r>
            <a:r>
              <a:rPr lang="en-US" altLang="zh-CN" sz="1800" b="1" smtClean="0">
                <a:solidFill>
                  <a:srgbClr val="990099"/>
                </a:solidFill>
                <a:effectLst>
                  <a:outerShdw blurRad="38100" dist="38100" dir="2700000" algn="tl">
                    <a:srgbClr val="C0C0C0"/>
                  </a:outerShdw>
                </a:effectLst>
              </a:rPr>
              <a:t>straight P-boxes</a:t>
            </a:r>
            <a:r>
              <a:rPr lang="en-US" altLang="zh-CN" sz="1800" b="1" smtClean="0">
                <a:solidFill>
                  <a:srgbClr val="0033CC"/>
                </a:solidFill>
                <a:effectLst>
                  <a:outerShdw blurRad="38100" dist="38100" dir="2700000" algn="tl">
                    <a:srgbClr val="C0C0C0"/>
                  </a:outerShdw>
                </a:effectLst>
              </a:rPr>
              <a:t> that are </a:t>
            </a:r>
            <a:r>
              <a:rPr lang="en-US" altLang="zh-CN" sz="1800" b="1" smtClean="0">
                <a:solidFill>
                  <a:srgbClr val="990099"/>
                </a:solidFill>
                <a:effectLst>
                  <a:outerShdw blurRad="38100" dist="38100" dir="2700000" algn="tl">
                    <a:srgbClr val="C0C0C0"/>
                  </a:outerShdw>
                </a:effectLst>
              </a:rPr>
              <a:t>inverses</a:t>
            </a:r>
            <a:r>
              <a:rPr lang="en-US" altLang="zh-CN" sz="1800" b="1" smtClean="0">
                <a:solidFill>
                  <a:srgbClr val="0033CC"/>
                </a:solidFill>
                <a:effectLst>
                  <a:outerShdw blurRad="38100" dist="38100" dir="2700000" algn="tl">
                    <a:srgbClr val="C0C0C0"/>
                  </a:outerShdw>
                </a:effectLst>
              </a:rPr>
              <a:t>(</a:t>
            </a:r>
            <a:r>
              <a:rPr lang="zh-CN" altLang="en-US" sz="1800" b="1" smtClean="0">
                <a:solidFill>
                  <a:srgbClr val="0033CC"/>
                </a:solidFill>
                <a:effectLst>
                  <a:outerShdw blurRad="38100" dist="38100" dir="2700000" algn="tl">
                    <a:srgbClr val="C0C0C0"/>
                  </a:outerShdw>
                </a:effectLst>
              </a:rPr>
              <a:t>互逆的</a:t>
            </a:r>
            <a:r>
              <a:rPr lang="en-US" altLang="zh-CN" sz="1800" b="1" smtClean="0">
                <a:solidFill>
                  <a:srgbClr val="0033CC"/>
                </a:solidFill>
                <a:effectLst>
                  <a:outerShdw blurRad="38100" dist="38100" dir="2700000" algn="tl">
                    <a:srgbClr val="C0C0C0"/>
                  </a:outerShdw>
                </a:effectLst>
              </a:rPr>
              <a:t>) of each other.</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They have no much cryptographic significance(</a:t>
            </a:r>
            <a:r>
              <a:rPr lang="zh-CN" altLang="en-US" sz="1800" b="1" smtClean="0">
                <a:solidFill>
                  <a:srgbClr val="0033CC"/>
                </a:solidFill>
                <a:effectLst>
                  <a:outerShdw blurRad="38100" dist="38100" dir="2700000" algn="tl">
                    <a:srgbClr val="C0C0C0"/>
                  </a:outerShdw>
                </a:effectLst>
              </a:rPr>
              <a:t>意义</a:t>
            </a:r>
            <a:r>
              <a:rPr lang="en-US" altLang="zh-CN" sz="1800" b="1" smtClean="0">
                <a:solidFill>
                  <a:srgbClr val="0033CC"/>
                </a:solidFill>
                <a:effectLst>
                  <a:outerShdw blurRad="38100" dist="38100" dir="2700000" algn="tl">
                    <a:srgbClr val="C0C0C0"/>
                  </a:outerShdw>
                </a:effectLst>
              </a:rPr>
              <a:t>) in DES.</a:t>
            </a:r>
          </a:p>
        </p:txBody>
      </p:sp>
      <p:sp>
        <p:nvSpPr>
          <p:cNvPr id="26931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434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434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6932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492375"/>
            <a:ext cx="36004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32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63" y="2708275"/>
            <a:ext cx="45370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317">
                                            <p:txEl>
                                              <p:pRg st="0" end="0"/>
                                            </p:txEl>
                                          </p:spTgt>
                                        </p:tgtEl>
                                        <p:attrNameLst>
                                          <p:attrName>style.visibility</p:attrName>
                                        </p:attrNameLst>
                                      </p:cBhvr>
                                      <p:to>
                                        <p:strVal val="visible"/>
                                      </p:to>
                                    </p:set>
                                    <p:animEffect transition="in" filter="wipe(left)">
                                      <p:cBhvr>
                                        <p:cTn id="7" dur="500"/>
                                        <p:tgtEl>
                                          <p:spTgt spid="269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7">
                                            <p:txEl>
                                              <p:pRg st="1" end="1"/>
                                            </p:txEl>
                                          </p:spTgt>
                                        </p:tgtEl>
                                        <p:attrNameLst>
                                          <p:attrName>style.visibility</p:attrName>
                                        </p:attrNameLst>
                                      </p:cBhvr>
                                      <p:to>
                                        <p:strVal val="visible"/>
                                      </p:to>
                                    </p:set>
                                    <p:animEffect transition="in" filter="wipe(left)">
                                      <p:cBhvr>
                                        <p:cTn id="12" dur="500"/>
                                        <p:tgtEl>
                                          <p:spTgt spid="269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9317">
                                            <p:txEl>
                                              <p:pRg st="2" end="2"/>
                                            </p:txEl>
                                          </p:spTgt>
                                        </p:tgtEl>
                                        <p:attrNameLst>
                                          <p:attrName>style.visibility</p:attrName>
                                        </p:attrNameLst>
                                      </p:cBhvr>
                                      <p:to>
                                        <p:strVal val="visible"/>
                                      </p:to>
                                    </p:set>
                                    <p:animEffect transition="in" filter="wipe(left)">
                                      <p:cBhvr>
                                        <p:cTn id="17" dur="500"/>
                                        <p:tgtEl>
                                          <p:spTgt spid="269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6932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6932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9317">
                                            <p:txEl>
                                              <p:pRg st="9" end="9"/>
                                            </p:txEl>
                                          </p:spTgt>
                                        </p:tgtEl>
                                        <p:attrNameLst>
                                          <p:attrName>style.visibility</p:attrName>
                                        </p:attrNameLst>
                                      </p:cBhvr>
                                      <p:to>
                                        <p:strVal val="visible"/>
                                      </p:to>
                                    </p:set>
                                    <p:animEffect transition="in" filter="wipe(left)">
                                      <p:cBhvr>
                                        <p:cTn id="30" dur="500"/>
                                        <p:tgtEl>
                                          <p:spTgt spid="269317">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9317">
                                            <p:txEl>
                                              <p:pRg st="10" end="10"/>
                                            </p:txEl>
                                          </p:spTgt>
                                        </p:tgtEl>
                                        <p:attrNameLst>
                                          <p:attrName>style.visibility</p:attrName>
                                        </p:attrNameLst>
                                      </p:cBhvr>
                                      <p:to>
                                        <p:strVal val="visible"/>
                                      </p:to>
                                    </p:set>
                                    <p:animEffect transition="in" filter="wipe(left)">
                                      <p:cBhvr>
                                        <p:cTn id="35" dur="500"/>
                                        <p:tgtEl>
                                          <p:spTgt spid="2693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25814BE2-4B2C-4C59-86DD-DBE7B0AFB297}" type="slidenum">
              <a:rPr lang="en-US" altLang="zh-CN" smtClean="0">
                <a:solidFill>
                  <a:srgbClr val="FFFFFF"/>
                </a:solidFill>
              </a:rPr>
              <a:pPr eaLnBrk="1" hangingPunct="1">
                <a:defRPr/>
              </a:pPr>
              <a:t>15</a:t>
            </a:fld>
            <a:r>
              <a:rPr lang="en-US" altLang="zh-CN" b="0" smtClean="0">
                <a:solidFill>
                  <a:srgbClr val="FFFFFF"/>
                </a:solidFill>
              </a:rPr>
              <a:t> </a:t>
            </a:r>
          </a:p>
        </p:txBody>
      </p:sp>
      <p:sp>
        <p:nvSpPr>
          <p:cNvPr id="16" name="Date Placeholder 3"/>
          <p:cNvSpPr>
            <a:spLocks noGrp="1"/>
          </p:cNvSpPr>
          <p:nvPr>
            <p:ph type="dt" sz="quarter" idx="11"/>
          </p:nvPr>
        </p:nvSpPr>
        <p:spPr/>
        <p:txBody>
          <a:bodyPr/>
          <a:lstStyle/>
          <a:p>
            <a:pPr>
              <a:defRPr/>
            </a:pPr>
            <a:fld id="{3DE815D3-5514-4CF2-8F84-6E55DECE4641}" type="datetime1">
              <a:rPr lang="zh-CN" altLang="en-US"/>
              <a:pPr>
                <a:defRPr/>
              </a:pPr>
              <a:t>2018/10/25</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536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543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5435"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0341"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rPr>
              <a:t>2.1 DES Encryption: </a:t>
            </a:r>
            <a:r>
              <a:rPr lang="en-US" altLang="zh-CN" sz="2000" b="1" dirty="0" smtClean="0">
                <a:solidFill>
                  <a:srgbClr val="0033CC"/>
                </a:solidFill>
                <a:effectLst>
                  <a:outerShdw blurRad="38100" dist="38100" dir="2700000" algn="tl">
                    <a:srgbClr val="C0C0C0"/>
                  </a:outerShdw>
                </a:effectLst>
              </a:rPr>
              <a:t>Rounds</a:t>
            </a:r>
          </a:p>
          <a:p>
            <a:pPr lvl="2" eaLnBrk="1" hangingPunct="1">
              <a:defRPr/>
            </a:pPr>
            <a:r>
              <a:rPr lang="en-US" altLang="zh-CN" sz="1800" b="1" dirty="0" smtClean="0">
                <a:solidFill>
                  <a:srgbClr val="990099"/>
                </a:solidFill>
                <a:effectLst>
                  <a:outerShdw blurRad="38100" dist="38100" dir="2700000" algn="tl">
                    <a:srgbClr val="C0C0C0"/>
                  </a:outerShdw>
                </a:effectLst>
              </a:rPr>
              <a:t>DES uses </a:t>
            </a:r>
            <a:r>
              <a:rPr lang="en-US" altLang="zh-CN" sz="1800" b="1" dirty="0" smtClean="0">
                <a:solidFill>
                  <a:srgbClr val="0033CC"/>
                </a:solidFill>
                <a:effectLst>
                  <a:outerShdw blurRad="38100" dist="38100" dir="2700000" algn="tl">
                    <a:srgbClr val="C0C0C0"/>
                  </a:outerShdw>
                </a:effectLst>
              </a:rPr>
              <a:t>16</a:t>
            </a:r>
            <a:r>
              <a:rPr lang="en-US" altLang="zh-CN" sz="1800" b="1" dirty="0" smtClean="0">
                <a:solidFill>
                  <a:srgbClr val="990099"/>
                </a:solidFill>
                <a:effectLst>
                  <a:outerShdw blurRad="38100" dist="38100" dir="2700000" algn="tl">
                    <a:srgbClr val="C0C0C0"/>
                  </a:outerShdw>
                </a:effectLst>
              </a:rPr>
              <a:t> rounds. Each round of DES is a </a:t>
            </a:r>
            <a:r>
              <a:rPr lang="en-US" altLang="zh-CN" sz="1800" b="1" dirty="0" smtClean="0">
                <a:solidFill>
                  <a:srgbClr val="0033CC"/>
                </a:solidFill>
                <a:effectLst>
                  <a:outerShdw blurRad="38100" dist="38100" dir="2700000" algn="tl">
                    <a:srgbClr val="C0C0C0"/>
                  </a:outerShdw>
                </a:effectLst>
              </a:rPr>
              <a:t>Feistel cipher</a:t>
            </a:r>
            <a:r>
              <a:rPr lang="en-US" altLang="zh-CN" sz="1800" b="1" dirty="0" smtClean="0">
                <a:solidFill>
                  <a:srgbClr val="990099"/>
                </a:solidFill>
                <a:effectLst>
                  <a:outerShdw blurRad="38100" dist="38100" dir="2700000" algn="tl">
                    <a:srgbClr val="C0C0C0"/>
                  </a:outerShdw>
                </a:effectLst>
              </a:rPr>
              <a:t>.</a:t>
            </a:r>
          </a:p>
          <a:p>
            <a:pPr eaLnBrk="1" hangingPunct="1">
              <a:defRPr/>
            </a:pPr>
            <a:endParaRPr lang="en-US" altLang="zh-CN" sz="2000" b="1" dirty="0" smtClean="0">
              <a:solidFill>
                <a:srgbClr val="990099"/>
              </a:solidFill>
              <a:effectLst>
                <a:outerShdw blurRad="38100" dist="38100" dir="2700000" algn="tl">
                  <a:srgbClr val="C0C0C0"/>
                </a:outerShdw>
              </a:effectLst>
            </a:endParaRPr>
          </a:p>
        </p:txBody>
      </p:sp>
      <p:sp>
        <p:nvSpPr>
          <p:cNvPr id="27034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537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537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70346" name="Rectangle 10"/>
          <p:cNvSpPr>
            <a:spLocks noChangeArrowheads="1"/>
          </p:cNvSpPr>
          <p:nvPr/>
        </p:nvSpPr>
        <p:spPr bwMode="auto">
          <a:xfrm>
            <a:off x="3924300" y="5516563"/>
            <a:ext cx="3960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FontTx/>
              <a:buNone/>
            </a:pPr>
            <a:r>
              <a:rPr lang="en-US" altLang="zh-CN" sz="1800" i="1">
                <a:solidFill>
                  <a:srgbClr val="292929"/>
                </a:solidFill>
                <a:ea typeface="宋体" panose="02010600030101010101" pitchFamily="2" charset="-122"/>
              </a:rPr>
              <a:t>A round in DES (encryption site)</a:t>
            </a:r>
          </a:p>
        </p:txBody>
      </p:sp>
      <p:sp>
        <p:nvSpPr>
          <p:cNvPr id="270347" name="Rectangle 11"/>
          <p:cNvSpPr>
            <a:spLocks noChangeArrowheads="1"/>
          </p:cNvSpPr>
          <p:nvPr/>
        </p:nvSpPr>
        <p:spPr bwMode="auto">
          <a:xfrm>
            <a:off x="4211638" y="2708275"/>
            <a:ext cx="2881312" cy="574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a:ea typeface="宋体" panose="02010600030101010101" pitchFamily="2" charset="-122"/>
              </a:rPr>
              <a:t>L</a:t>
            </a:r>
            <a:r>
              <a:rPr lang="en-US" altLang="zh-CN" sz="2400" baseline="-25000">
                <a:ea typeface="宋体" panose="02010600030101010101" pitchFamily="2" charset="-122"/>
              </a:rPr>
              <a:t>i </a:t>
            </a:r>
            <a:r>
              <a:rPr lang="en-US" altLang="zh-CN" sz="2400">
                <a:ea typeface="宋体" panose="02010600030101010101" pitchFamily="2" charset="-122"/>
              </a:rPr>
              <a:t>= R</a:t>
            </a:r>
            <a:r>
              <a:rPr lang="en-US" altLang="zh-CN" sz="2400" baseline="-25000">
                <a:ea typeface="宋体" panose="02010600030101010101" pitchFamily="2" charset="-122"/>
              </a:rPr>
              <a:t>i-1</a:t>
            </a:r>
          </a:p>
        </p:txBody>
      </p:sp>
      <p:grpSp>
        <p:nvGrpSpPr>
          <p:cNvPr id="2" name="Group 12"/>
          <p:cNvGrpSpPr>
            <a:grpSpLocks/>
          </p:cNvGrpSpPr>
          <p:nvPr/>
        </p:nvGrpSpPr>
        <p:grpSpPr bwMode="auto">
          <a:xfrm>
            <a:off x="4211638" y="3429000"/>
            <a:ext cx="2881312" cy="574675"/>
            <a:chOff x="2789" y="2070"/>
            <a:chExt cx="1815" cy="362"/>
          </a:xfrm>
        </p:grpSpPr>
        <p:sp>
          <p:nvSpPr>
            <p:cNvPr id="15376" name="Rectangle 13"/>
            <p:cNvSpPr>
              <a:spLocks noChangeArrowheads="1"/>
            </p:cNvSpPr>
            <p:nvPr/>
          </p:nvSpPr>
          <p:spPr bwMode="auto">
            <a:xfrm>
              <a:off x="2789" y="2070"/>
              <a:ext cx="1815" cy="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a:ea typeface="宋体" panose="02010600030101010101" pitchFamily="2" charset="-122"/>
                </a:rPr>
                <a:t>R</a:t>
              </a:r>
              <a:r>
                <a:rPr lang="en-US" altLang="zh-CN" sz="2400" baseline="-25000">
                  <a:ea typeface="宋体" panose="02010600030101010101" pitchFamily="2" charset="-122"/>
                </a:rPr>
                <a:t>i</a:t>
              </a:r>
              <a:r>
                <a:rPr lang="en-US" altLang="zh-CN" sz="2400">
                  <a:ea typeface="宋体" panose="02010600030101010101" pitchFamily="2" charset="-122"/>
                </a:rPr>
                <a:t> = L</a:t>
              </a:r>
              <a:r>
                <a:rPr lang="en-US" altLang="zh-CN" sz="2400" baseline="-25000">
                  <a:ea typeface="宋体" panose="02010600030101010101" pitchFamily="2" charset="-122"/>
                </a:rPr>
                <a:t>i-1</a:t>
              </a:r>
              <a:r>
                <a:rPr lang="en-US" altLang="zh-CN" sz="2400">
                  <a:ea typeface="宋体" panose="02010600030101010101" pitchFamily="2" charset="-122"/>
                </a:rPr>
                <a:t>     f(R</a:t>
              </a:r>
              <a:r>
                <a:rPr lang="en-US" altLang="zh-CN" sz="2400" baseline="-25000">
                  <a:ea typeface="宋体" panose="02010600030101010101" pitchFamily="2" charset="-122"/>
                </a:rPr>
                <a:t>i-1</a:t>
              </a:r>
              <a:r>
                <a:rPr lang="en-US" altLang="zh-CN" sz="2400">
                  <a:ea typeface="宋体" panose="02010600030101010101" pitchFamily="2" charset="-122"/>
                </a:rPr>
                <a:t>, K</a:t>
              </a:r>
              <a:r>
                <a:rPr lang="en-US" altLang="zh-CN" sz="2400" baseline="-25000">
                  <a:ea typeface="宋体" panose="02010600030101010101" pitchFamily="2" charset="-122"/>
                </a:rPr>
                <a:t>i</a:t>
              </a:r>
              <a:r>
                <a:rPr lang="en-US" altLang="zh-CN" sz="2400">
                  <a:ea typeface="宋体" panose="02010600030101010101" pitchFamily="2" charset="-122"/>
                </a:rPr>
                <a:t>)</a:t>
              </a:r>
            </a:p>
          </p:txBody>
        </p:sp>
        <p:sp>
          <p:nvSpPr>
            <p:cNvPr id="15377" name="Oval 14"/>
            <p:cNvSpPr>
              <a:spLocks noChangeArrowheads="1"/>
            </p:cNvSpPr>
            <p:nvPr/>
          </p:nvSpPr>
          <p:spPr bwMode="auto">
            <a:xfrm>
              <a:off x="3542" y="2160"/>
              <a:ext cx="182" cy="18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b="0">
                  <a:ea typeface="宋体" panose="02010600030101010101" pitchFamily="2" charset="-122"/>
                </a:rPr>
                <a:t>+</a:t>
              </a:r>
            </a:p>
          </p:txBody>
        </p:sp>
      </p:grpSp>
      <p:pic>
        <p:nvPicPr>
          <p:cNvPr id="270351" name="Picture 15" descr="图片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492375"/>
            <a:ext cx="34004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41">
                                            <p:txEl>
                                              <p:pRg st="0" end="0"/>
                                            </p:txEl>
                                          </p:spTgt>
                                        </p:tgtEl>
                                        <p:attrNameLst>
                                          <p:attrName>style.visibility</p:attrName>
                                        </p:attrNameLst>
                                      </p:cBhvr>
                                      <p:to>
                                        <p:strVal val="visible"/>
                                      </p:to>
                                    </p:set>
                                    <p:animEffect transition="in" filter="wipe(left)">
                                      <p:cBhvr>
                                        <p:cTn id="7" dur="500"/>
                                        <p:tgtEl>
                                          <p:spTgt spid="270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41">
                                            <p:txEl>
                                              <p:pRg st="1" end="1"/>
                                            </p:txEl>
                                          </p:spTgt>
                                        </p:tgtEl>
                                        <p:attrNameLst>
                                          <p:attrName>style.visibility</p:attrName>
                                        </p:attrNameLst>
                                      </p:cBhvr>
                                      <p:to>
                                        <p:strVal val="visible"/>
                                      </p:to>
                                    </p:set>
                                    <p:animEffect transition="in" filter="wipe(left)">
                                      <p:cBhvr>
                                        <p:cTn id="12" dur="500"/>
                                        <p:tgtEl>
                                          <p:spTgt spid="2703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03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p:bldP spid="2703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97E17A2-833F-4316-ACDB-E199E18A8259}" type="slidenum">
              <a:rPr lang="en-US" altLang="zh-CN" smtClean="0">
                <a:solidFill>
                  <a:srgbClr val="FFFFFF"/>
                </a:solidFill>
              </a:rPr>
              <a:pPr eaLnBrk="1" hangingPunct="1">
                <a:defRPr/>
              </a:pPr>
              <a:t>16</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9CB9527B-ECAE-4831-B074-3B1188C2DB30}"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638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645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645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6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2869"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for a Round</a:t>
            </a:r>
            <a:endParaRPr lang="en-US" altLang="zh-CN" sz="2000" b="1" smtClean="0">
              <a:solidFill>
                <a:srgbClr val="990099"/>
              </a:solidFill>
              <a:effectLst>
                <a:outerShdw blurRad="38100" dist="38100" dir="2700000" algn="tl">
                  <a:srgbClr val="C0C0C0"/>
                </a:outerShdw>
              </a:effectLst>
              <a:latin typeface="Arial" charset="0"/>
            </a:endParaRPr>
          </a:p>
        </p:txBody>
      </p:sp>
      <p:sp>
        <p:nvSpPr>
          <p:cNvPr id="29287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639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639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287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133600"/>
            <a:ext cx="83915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2869">
                                            <p:txEl>
                                              <p:pRg st="0" end="0"/>
                                            </p:txEl>
                                          </p:spTgt>
                                        </p:tgtEl>
                                        <p:attrNameLst>
                                          <p:attrName>style.visibility</p:attrName>
                                        </p:attrNameLst>
                                      </p:cBhvr>
                                      <p:to>
                                        <p:strVal val="visible"/>
                                      </p:to>
                                    </p:set>
                                    <p:animEffect transition="in" filter="wipe(left)">
                                      <p:cBhvr>
                                        <p:cTn id="7" dur="500"/>
                                        <p:tgtEl>
                                          <p:spTgt spid="292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92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BDB95AE-1C88-4A36-9177-709E6F7568C1}" type="slidenum">
              <a:rPr lang="en-US" altLang="zh-CN" smtClean="0">
                <a:solidFill>
                  <a:srgbClr val="FFFFFF"/>
                </a:solidFill>
              </a:rPr>
              <a:pPr eaLnBrk="1" hangingPunct="1">
                <a:defRPr/>
              </a:pPr>
              <a:t>17</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38494CA4-8CD0-4BC3-9317-EAA680C51E8E}" type="datetime1">
              <a:rPr lang="zh-CN" altLang="en-US"/>
              <a:pPr>
                <a:defRPr/>
              </a:pPr>
              <a:t>2018/10/25</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741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7478"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7479"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136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1365" name="Rectangle 5"/>
          <p:cNvSpPr>
            <a:spLocks noGrp="1"/>
          </p:cNvSpPr>
          <p:nvPr>
            <p:ph type="body" idx="4294967295"/>
          </p:nvPr>
        </p:nvSpPr>
        <p:spPr>
          <a:xfrm>
            <a:off x="201613" y="1628775"/>
            <a:ext cx="6891337"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rPr>
              <a:t>2.1 DES Encryption: </a:t>
            </a:r>
            <a:r>
              <a:rPr lang="fr-FR" altLang="zh-CN" sz="2000" b="1" smtClean="0">
                <a:solidFill>
                  <a:srgbClr val="0033CC"/>
                </a:solidFill>
                <a:effectLst>
                  <a:outerShdw blurRad="38100" dist="38100" dir="2700000" algn="tl">
                    <a:srgbClr val="C0C0C0"/>
                  </a:outerShdw>
                </a:effectLst>
              </a:rPr>
              <a:t>Feistel Function</a:t>
            </a:r>
            <a:r>
              <a:rPr lang="fr-FR" altLang="zh-CN" sz="2000" b="1" smtClean="0">
                <a:solidFill>
                  <a:srgbClr val="990099"/>
                </a:solidFill>
                <a:effectLst>
                  <a:outerShdw blurRad="38100" dist="38100" dir="2700000" algn="tl">
                    <a:srgbClr val="C0C0C0"/>
                  </a:outerShdw>
                </a:effectLst>
              </a:rPr>
              <a:t> (</a:t>
            </a:r>
            <a:r>
              <a:rPr lang="fr-FR" altLang="zh-CN" sz="2000" b="1" smtClean="0">
                <a:solidFill>
                  <a:srgbClr val="0033CC"/>
                </a:solidFill>
                <a:effectLst>
                  <a:outerShdw blurRad="38100" dist="38100" dir="2700000" algn="tl">
                    <a:srgbClr val="C0C0C0"/>
                  </a:outerShdw>
                </a:effectLst>
              </a:rPr>
              <a:t>DES Function</a:t>
            </a:r>
            <a:r>
              <a:rPr lang="fr-FR" altLang="zh-CN" sz="2000" b="1" smtClean="0">
                <a:solidFill>
                  <a:srgbClr val="990099"/>
                </a:solidFill>
                <a:effectLst>
                  <a:outerShdw blurRad="38100" dist="38100" dir="2700000" algn="tl">
                    <a:srgbClr val="C0C0C0"/>
                  </a:outerShdw>
                </a:effectLst>
              </a:rPr>
              <a:t>)</a:t>
            </a:r>
          </a:p>
          <a:p>
            <a:pPr lvl="2" eaLnBrk="1" hangingPunct="1">
              <a:defRPr/>
            </a:pPr>
            <a:r>
              <a:rPr lang="en-US" altLang="zh-CN" sz="1800" b="1" smtClean="0">
                <a:solidFill>
                  <a:srgbClr val="163794"/>
                </a:solidFill>
                <a:ea typeface="宋体" panose="02010600030101010101" pitchFamily="2" charset="-122"/>
              </a:rPr>
              <a:t>The heart of DES is the DES function. </a:t>
            </a:r>
          </a:p>
          <a:p>
            <a:pPr lvl="2" eaLnBrk="1" hangingPunct="1">
              <a:defRPr/>
            </a:pPr>
            <a:r>
              <a:rPr lang="en-US" altLang="zh-CN" sz="1800" b="1" smtClean="0">
                <a:solidFill>
                  <a:srgbClr val="163794"/>
                </a:solidFill>
                <a:ea typeface="宋体" panose="02010600030101010101" pitchFamily="2" charset="-122"/>
              </a:rPr>
              <a:t>The DES function applies a </a:t>
            </a:r>
            <a:r>
              <a:rPr lang="en-US" altLang="zh-CN" sz="1800" b="1" smtClean="0">
                <a:solidFill>
                  <a:srgbClr val="990000"/>
                </a:solidFill>
                <a:ea typeface="宋体" panose="02010600030101010101" pitchFamily="2" charset="-122"/>
              </a:rPr>
              <a:t>48-bit round-</a:t>
            </a:r>
            <a:br>
              <a:rPr lang="en-US" altLang="zh-CN" sz="1800" b="1" smtClean="0">
                <a:solidFill>
                  <a:srgbClr val="990000"/>
                </a:solidFill>
                <a:ea typeface="宋体" panose="02010600030101010101" pitchFamily="2" charset="-122"/>
              </a:rPr>
            </a:br>
            <a:r>
              <a:rPr lang="en-US" altLang="zh-CN" sz="1800" b="1" smtClean="0">
                <a:solidFill>
                  <a:srgbClr val="990000"/>
                </a:solidFill>
                <a:ea typeface="宋体" panose="02010600030101010101" pitchFamily="2" charset="-122"/>
              </a:rPr>
              <a:t>key</a:t>
            </a:r>
            <a:r>
              <a:rPr lang="en-US" altLang="zh-CN" sz="1800" b="1" smtClean="0">
                <a:solidFill>
                  <a:srgbClr val="163794"/>
                </a:solidFill>
                <a:ea typeface="宋体" panose="02010600030101010101" pitchFamily="2" charset="-122"/>
              </a:rPr>
              <a:t> to the </a:t>
            </a:r>
            <a:r>
              <a:rPr lang="en-US" altLang="zh-CN" sz="1800" b="1" smtClean="0">
                <a:solidFill>
                  <a:srgbClr val="990000"/>
                </a:solidFill>
                <a:ea typeface="宋体" panose="02010600030101010101" pitchFamily="2" charset="-122"/>
              </a:rPr>
              <a:t>rightmost 32 bits</a:t>
            </a:r>
            <a:r>
              <a:rPr lang="en-US" altLang="zh-CN" sz="1800" b="1" smtClean="0">
                <a:solidFill>
                  <a:srgbClr val="163794"/>
                </a:solidFill>
                <a:ea typeface="宋体" panose="02010600030101010101" pitchFamily="2" charset="-122"/>
              </a:rPr>
              <a:t> to produce </a:t>
            </a:r>
            <a:br>
              <a:rPr lang="en-US" altLang="zh-CN" sz="1800" b="1" smtClean="0">
                <a:solidFill>
                  <a:srgbClr val="163794"/>
                </a:solidFill>
                <a:ea typeface="宋体" panose="02010600030101010101" pitchFamily="2" charset="-122"/>
              </a:rPr>
            </a:br>
            <a:r>
              <a:rPr lang="en-US" altLang="zh-CN" sz="1800" b="1" smtClean="0">
                <a:solidFill>
                  <a:srgbClr val="163794"/>
                </a:solidFill>
                <a:ea typeface="宋体" panose="02010600030101010101" pitchFamily="2" charset="-122"/>
              </a:rPr>
              <a:t>a </a:t>
            </a:r>
            <a:r>
              <a:rPr lang="en-US" altLang="zh-CN" sz="1800" b="1" smtClean="0">
                <a:solidFill>
                  <a:srgbClr val="990000"/>
                </a:solidFill>
                <a:ea typeface="宋体" panose="02010600030101010101" pitchFamily="2" charset="-122"/>
              </a:rPr>
              <a:t>32-bit output</a:t>
            </a:r>
            <a:r>
              <a:rPr lang="en-US" altLang="zh-CN" sz="1800" b="1" smtClean="0">
                <a:solidFill>
                  <a:srgbClr val="163794"/>
                </a:solidFill>
                <a:ea typeface="宋体" panose="02010600030101010101" pitchFamily="2" charset="-122"/>
              </a:rPr>
              <a:t>.</a:t>
            </a:r>
            <a:endParaRPr lang="en-US" altLang="zh-CN" sz="1800" b="1" smtClean="0">
              <a:solidFill>
                <a:srgbClr val="990099"/>
              </a:solidFill>
              <a:effectLst>
                <a:outerShdw blurRad="38100" dist="38100" dir="2700000" algn="tl">
                  <a:srgbClr val="C0C0C0"/>
                </a:outerShdw>
              </a:effectLst>
            </a:endParaRPr>
          </a:p>
        </p:txBody>
      </p:sp>
      <p:sp>
        <p:nvSpPr>
          <p:cNvPr id="27136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741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741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10252" name="Rectangle 10"/>
          <p:cNvSpPr>
            <a:spLocks noChangeArrowheads="1"/>
          </p:cNvSpPr>
          <p:nvPr/>
        </p:nvSpPr>
        <p:spPr bwMode="auto">
          <a:xfrm>
            <a:off x="6913563" y="5516563"/>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i="1">
                <a:solidFill>
                  <a:schemeClr val="tx2"/>
                </a:solidFill>
                <a:ea typeface="宋体" panose="02010600030101010101" pitchFamily="2" charset="-122"/>
              </a:rPr>
              <a:t>DES function</a:t>
            </a:r>
          </a:p>
        </p:txBody>
      </p:sp>
      <p:pic>
        <p:nvPicPr>
          <p:cNvPr id="271371" name="Picture 11"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205038"/>
            <a:ext cx="344328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365">
                                            <p:txEl>
                                              <p:pRg st="0" end="0"/>
                                            </p:txEl>
                                          </p:spTgt>
                                        </p:tgtEl>
                                        <p:attrNameLst>
                                          <p:attrName>style.visibility</p:attrName>
                                        </p:attrNameLst>
                                      </p:cBhvr>
                                      <p:to>
                                        <p:strVal val="visible"/>
                                      </p:to>
                                    </p:set>
                                    <p:animEffect transition="in" filter="wipe(left)">
                                      <p:cBhvr>
                                        <p:cTn id="7" dur="500"/>
                                        <p:tgtEl>
                                          <p:spTgt spid="271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1365">
                                            <p:txEl>
                                              <p:pRg st="1" end="1"/>
                                            </p:txEl>
                                          </p:spTgt>
                                        </p:tgtEl>
                                        <p:attrNameLst>
                                          <p:attrName>style.visibility</p:attrName>
                                        </p:attrNameLst>
                                      </p:cBhvr>
                                      <p:to>
                                        <p:strVal val="visible"/>
                                      </p:to>
                                    </p:set>
                                    <p:animEffect transition="in" filter="wipe(left)">
                                      <p:cBhvr>
                                        <p:cTn id="12" dur="500"/>
                                        <p:tgtEl>
                                          <p:spTgt spid="271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1365">
                                            <p:txEl>
                                              <p:pRg st="2" end="2"/>
                                            </p:txEl>
                                          </p:spTgt>
                                        </p:tgtEl>
                                        <p:attrNameLst>
                                          <p:attrName>style.visibility</p:attrName>
                                        </p:attrNameLst>
                                      </p:cBhvr>
                                      <p:to>
                                        <p:strVal val="visible"/>
                                      </p:to>
                                    </p:set>
                                    <p:animEffect transition="in" filter="wipe(left)">
                                      <p:cBhvr>
                                        <p:cTn id="17" dur="500"/>
                                        <p:tgtEl>
                                          <p:spTgt spid="271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71371"/>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64AFD6C4-FE0A-41B1-B3A4-ECF6464AF5BA}" type="slidenum">
              <a:rPr lang="en-US" altLang="zh-CN" smtClean="0">
                <a:solidFill>
                  <a:srgbClr val="FFFFFF"/>
                </a:solidFill>
              </a:rPr>
              <a:pPr eaLnBrk="1" hangingPunct="1">
                <a:defRPr/>
              </a:pPr>
              <a:t>18</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D1548D71-9684-4942-B03C-9FC278FCB39C}"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843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850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850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3893"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a:t>
            </a:r>
            <a:r>
              <a:rPr lang="en-US" altLang="zh-CN" sz="2000" b="1" smtClean="0">
                <a:solidFill>
                  <a:srgbClr val="990099"/>
                </a:solidFill>
                <a:effectLst>
                  <a:outerShdw blurRad="38100" dist="38100" dir="2700000" algn="tl">
                    <a:srgbClr val="C0C0C0"/>
                  </a:outerShdw>
                </a:effectLst>
                <a:latin typeface="Arial" charset="0"/>
              </a:rPr>
              <a:t>for </a:t>
            </a:r>
            <a:r>
              <a:rPr lang="fr-FR" altLang="zh-CN" sz="2000" b="1" smtClean="0">
                <a:solidFill>
                  <a:srgbClr val="0033CC"/>
                </a:solidFill>
                <a:effectLst>
                  <a:outerShdw blurRad="38100" dist="38100" dir="2700000" algn="tl">
                    <a:srgbClr val="C0C0C0"/>
                  </a:outerShdw>
                </a:effectLst>
                <a:latin typeface="Arial" charset="0"/>
              </a:rPr>
              <a:t>DES Function</a:t>
            </a:r>
            <a:endParaRPr lang="en-US" altLang="zh-CN" sz="2000" b="1" smtClean="0">
              <a:solidFill>
                <a:srgbClr val="0033CC"/>
              </a:solidFill>
              <a:effectLst>
                <a:outerShdw blurRad="38100" dist="38100" dir="2700000" algn="tl">
                  <a:srgbClr val="C0C0C0"/>
                </a:outerShdw>
              </a:effectLst>
              <a:latin typeface="Arial" charset="0"/>
            </a:endParaRPr>
          </a:p>
        </p:txBody>
      </p:sp>
      <p:sp>
        <p:nvSpPr>
          <p:cNvPr id="29389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844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844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3899" name="Picture 11" descr="未标题-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349500"/>
            <a:ext cx="83534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3893">
                                            <p:txEl>
                                              <p:pRg st="0" end="0"/>
                                            </p:txEl>
                                          </p:spTgt>
                                        </p:tgtEl>
                                        <p:attrNameLst>
                                          <p:attrName>style.visibility</p:attrName>
                                        </p:attrNameLst>
                                      </p:cBhvr>
                                      <p:to>
                                        <p:strVal val="visible"/>
                                      </p:to>
                                    </p:set>
                                    <p:animEffect transition="in" filter="wipe(left)">
                                      <p:cBhvr>
                                        <p:cTn id="7" dur="500"/>
                                        <p:tgtEl>
                                          <p:spTgt spid="293893">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93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CE6A741-5D80-4BA7-99AC-3392D75F8113}" type="slidenum">
              <a:rPr lang="en-US" altLang="zh-CN" smtClean="0">
                <a:solidFill>
                  <a:srgbClr val="FFFFFF"/>
                </a:solidFill>
              </a:rPr>
              <a:pPr eaLnBrk="1" hangingPunct="1">
                <a:defRPr/>
              </a:pPr>
              <a:t>19</a:t>
            </a:fld>
            <a:r>
              <a:rPr lang="en-US" altLang="zh-CN" b="0" smtClean="0">
                <a:solidFill>
                  <a:srgbClr val="FFFFFF"/>
                </a:solidFill>
              </a:rPr>
              <a:t> </a:t>
            </a:r>
          </a:p>
        </p:txBody>
      </p:sp>
      <p:sp>
        <p:nvSpPr>
          <p:cNvPr id="16" name="Date Placeholder 3"/>
          <p:cNvSpPr>
            <a:spLocks noGrp="1"/>
          </p:cNvSpPr>
          <p:nvPr>
            <p:ph type="dt" sz="quarter" idx="11"/>
          </p:nvPr>
        </p:nvSpPr>
        <p:spPr/>
        <p:txBody>
          <a:bodyPr/>
          <a:lstStyle/>
          <a:p>
            <a:pPr>
              <a:defRPr/>
            </a:pPr>
            <a:fld id="{C3D560AC-AEFF-44B1-A483-CC736092D940}" type="datetime1">
              <a:rPr lang="zh-CN" altLang="en-US"/>
              <a:pPr>
                <a:defRPr/>
              </a:pPr>
              <a:t>2018/10/25</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946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953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953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2389"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7239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946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946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19468"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94"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E-Pbox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19470" name="AutoShape 11"/>
          <p:cNvSpPr>
            <a:spLocks noChangeArrowheads="1"/>
          </p:cNvSpPr>
          <p:nvPr/>
        </p:nvSpPr>
        <p:spPr bwMode="auto">
          <a:xfrm rot="10800000">
            <a:off x="6516688" y="3933825"/>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72399" name="Text Box 15"/>
          <p:cNvSpPr txBox="1">
            <a:spLocks noChangeArrowheads="1"/>
          </p:cNvSpPr>
          <p:nvPr/>
        </p:nvSpPr>
        <p:spPr bwMode="auto">
          <a:xfrm>
            <a:off x="352425" y="2492375"/>
            <a:ext cx="6048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600">
                <a:solidFill>
                  <a:srgbClr val="0033CC"/>
                </a:solidFill>
                <a:ea typeface="宋体" panose="02010600030101010101" pitchFamily="2" charset="-122"/>
              </a:rPr>
              <a:t>Since R</a:t>
            </a:r>
            <a:r>
              <a:rPr lang="en-US" altLang="zh-CN" sz="1600" baseline="-25000">
                <a:solidFill>
                  <a:srgbClr val="0033CC"/>
                </a:solidFill>
                <a:ea typeface="宋体" panose="02010600030101010101" pitchFamily="2" charset="-122"/>
              </a:rPr>
              <a:t>i−1</a:t>
            </a:r>
            <a:r>
              <a:rPr lang="en-US" altLang="zh-CN" sz="1600">
                <a:solidFill>
                  <a:srgbClr val="0033CC"/>
                </a:solidFill>
                <a:ea typeface="宋体" panose="02010600030101010101" pitchFamily="2" charset="-122"/>
              </a:rPr>
              <a:t> is a 32-bit input and K</a:t>
            </a:r>
            <a:r>
              <a:rPr lang="en-US" altLang="zh-CN" sz="1600" baseline="-25000">
                <a:solidFill>
                  <a:srgbClr val="0033CC"/>
                </a:solidFill>
                <a:ea typeface="宋体" panose="02010600030101010101" pitchFamily="2" charset="-122"/>
              </a:rPr>
              <a:t>i</a:t>
            </a:r>
            <a:r>
              <a:rPr lang="en-US" altLang="zh-CN" sz="1600">
                <a:solidFill>
                  <a:srgbClr val="0033CC"/>
                </a:solidFill>
                <a:ea typeface="宋体" panose="02010600030101010101" pitchFamily="2" charset="-122"/>
              </a:rPr>
              <a:t> is a 48-bit key, we first need to </a:t>
            </a:r>
            <a:r>
              <a:rPr lang="en-US" altLang="zh-CN" sz="1600">
                <a:solidFill>
                  <a:srgbClr val="990099"/>
                </a:solidFill>
                <a:ea typeface="宋体" panose="02010600030101010101" pitchFamily="2" charset="-122"/>
              </a:rPr>
              <a:t>expand</a:t>
            </a:r>
            <a:r>
              <a:rPr lang="en-US" altLang="zh-CN" sz="1600">
                <a:solidFill>
                  <a:srgbClr val="0033CC"/>
                </a:solidFill>
                <a:ea typeface="宋体" panose="02010600030101010101" pitchFamily="2" charset="-122"/>
              </a:rPr>
              <a:t> R</a:t>
            </a:r>
            <a:r>
              <a:rPr lang="en-US" altLang="zh-CN" sz="1600" baseline="-25000">
                <a:solidFill>
                  <a:srgbClr val="0033CC"/>
                </a:solidFill>
                <a:ea typeface="宋体" panose="02010600030101010101" pitchFamily="2" charset="-122"/>
              </a:rPr>
              <a:t>i−1</a:t>
            </a:r>
            <a:r>
              <a:rPr lang="en-US" altLang="zh-CN" sz="1600">
                <a:solidFill>
                  <a:srgbClr val="0033CC"/>
                </a:solidFill>
                <a:ea typeface="宋体" panose="02010600030101010101" pitchFamily="2" charset="-122"/>
              </a:rPr>
              <a:t> to 48 bits. </a:t>
            </a:r>
            <a:endParaRPr lang="zh-CN" altLang="en-US" sz="1600">
              <a:solidFill>
                <a:srgbClr val="0033CC"/>
              </a:solidFill>
              <a:ea typeface="宋体" panose="02010600030101010101" pitchFamily="2" charset="-122"/>
            </a:endParaRPr>
          </a:p>
        </p:txBody>
      </p:sp>
      <p:pic>
        <p:nvPicPr>
          <p:cNvPr id="272402" name="Picture 18" descr="图片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284538"/>
            <a:ext cx="324008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403" name="Picture 19"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984750"/>
            <a:ext cx="61198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71550" y="3284538"/>
            <a:ext cx="2087563" cy="147955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zh-CN" altLang="en-US"/>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99"/>
                                        </p:tgtEl>
                                        <p:attrNameLst>
                                          <p:attrName>style.visibility</p:attrName>
                                        </p:attrNameLst>
                                      </p:cBhvr>
                                      <p:to>
                                        <p:strVal val="visible"/>
                                      </p:to>
                                    </p:set>
                                    <p:animEffect transition="in" filter="wipe(left)">
                                      <p:cBhvr>
                                        <p:cTn id="7" dur="500"/>
                                        <p:tgtEl>
                                          <p:spTgt spid="272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240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9"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Pic</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8264" y="981075"/>
            <a:ext cx="4438910" cy="5400675"/>
          </a:xfrm>
        </p:spPr>
      </p:pic>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2</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2018/10/25</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Tree>
    <p:extLst>
      <p:ext uri="{BB962C8B-B14F-4D97-AF65-F5344CB8AC3E}">
        <p14:creationId xmlns:p14="http://schemas.microsoft.com/office/powerpoint/2010/main" val="863051780"/>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FA7C42B8-3F26-494C-A74B-865242B5BAA5}" type="slidenum">
              <a:rPr lang="en-US" altLang="zh-CN" smtClean="0">
                <a:solidFill>
                  <a:srgbClr val="FFFFFF"/>
                </a:solidFill>
              </a:rPr>
              <a:pPr eaLnBrk="1" hangingPunct="1">
                <a:defRPr/>
              </a:pPr>
              <a:t>20</a:t>
            </a:fld>
            <a:r>
              <a:rPr lang="en-US" altLang="zh-CN" b="0" smtClean="0">
                <a:solidFill>
                  <a:srgbClr val="FFFFFF"/>
                </a:solidFill>
              </a:rPr>
              <a:t> </a:t>
            </a:r>
          </a:p>
        </p:txBody>
      </p:sp>
      <p:sp>
        <p:nvSpPr>
          <p:cNvPr id="14" name="Date Placeholder 3"/>
          <p:cNvSpPr>
            <a:spLocks noGrp="1"/>
          </p:cNvSpPr>
          <p:nvPr>
            <p:ph type="dt" sz="quarter" idx="11"/>
          </p:nvPr>
        </p:nvSpPr>
        <p:spPr/>
        <p:txBody>
          <a:bodyPr/>
          <a:lstStyle/>
          <a:p>
            <a:pPr>
              <a:defRPr/>
            </a:pPr>
            <a:fld id="{F3F60721-F8B2-4834-A41B-B6C4F87454CC}" type="datetime1">
              <a:rPr lang="zh-CN" altLang="en-US"/>
              <a:pPr>
                <a:defRPr/>
              </a:pPr>
              <a:t>2018/10/25</a:t>
            </a:fld>
            <a:endParaRPr lang="en-US" altLang="zh-CN"/>
          </a:p>
        </p:txBody>
      </p:sp>
      <p:sp>
        <p:nvSpPr>
          <p:cNvPr id="1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048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0552"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0553"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2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6725"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672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049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049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0492"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30"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XOR</a:t>
            </a:r>
            <a:r>
              <a:rPr lang="zh-CN" altLang="en-US" sz="2000" b="0">
                <a:solidFill>
                  <a:srgbClr val="0033CC"/>
                </a:solidFill>
                <a:effectLst>
                  <a:outerShdw blurRad="38100" dist="38100" dir="2700000" algn="tl">
                    <a:srgbClr val="C0C0C0"/>
                  </a:outerShdw>
                </a:effectLst>
                <a:latin typeface="Arial" charset="0"/>
              </a:rPr>
              <a:t>： “</a:t>
            </a:r>
            <a:r>
              <a:rPr lang="en-US" altLang="zh-CN" sz="2000" b="0">
                <a:solidFill>
                  <a:srgbClr val="0033CC"/>
                </a:solidFill>
                <a:effectLst>
                  <a:outerShdw blurRad="38100" dist="38100" dir="2700000" algn="tl">
                    <a:srgbClr val="C0C0C0"/>
                  </a:outerShdw>
                </a:effectLst>
                <a:latin typeface="Arial" charset="0"/>
              </a:rPr>
              <a:t>Add” Round Key</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0494" name="AutoShape 11"/>
          <p:cNvSpPr>
            <a:spLocks noChangeArrowheads="1"/>
          </p:cNvSpPr>
          <p:nvPr/>
        </p:nvSpPr>
        <p:spPr bwMode="auto">
          <a:xfrm rot="10800000">
            <a:off x="6516688" y="4292600"/>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6736" name="Text Box 16"/>
          <p:cNvSpPr txBox="1">
            <a:spLocks noChangeArrowheads="1"/>
          </p:cNvSpPr>
          <p:nvPr/>
        </p:nvSpPr>
        <p:spPr bwMode="auto">
          <a:xfrm>
            <a:off x="468313" y="2565400"/>
            <a:ext cx="5761037"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en-US" sz="1800">
                <a:solidFill>
                  <a:srgbClr val="0033CC"/>
                </a:solidFill>
                <a:ea typeface="MS PGothic" panose="020B0600070205080204" pitchFamily="34" charset="-128"/>
              </a:rPr>
              <a:t>After the expansion permutation, DES uses the XOR operation on the expanded right section and the round key. Note that both the right section and the key are 48-bits in length. Also note that</a:t>
            </a:r>
            <a:r>
              <a:rPr lang="en-US" altLang="en-US" sz="1800">
                <a:solidFill>
                  <a:srgbClr val="163794"/>
                </a:solidFill>
                <a:ea typeface="MS PGothic" panose="020B0600070205080204" pitchFamily="34" charset="-128"/>
              </a:rPr>
              <a:t> </a:t>
            </a:r>
            <a:r>
              <a:rPr lang="en-US" altLang="en-US" sz="1800">
                <a:solidFill>
                  <a:srgbClr val="990000"/>
                </a:solidFill>
                <a:ea typeface="MS PGothic" panose="020B0600070205080204" pitchFamily="34" charset="-128"/>
              </a:rPr>
              <a:t>the round key is used only in this operation</a:t>
            </a:r>
            <a:r>
              <a:rPr lang="en-US" altLang="en-US" sz="1800">
                <a:solidFill>
                  <a:srgbClr val="163794"/>
                </a:solidFill>
                <a:ea typeface="MS PGothic" panose="020B0600070205080204" pitchFamily="34" charset="-128"/>
              </a:rPr>
              <a:t>.</a:t>
            </a:r>
            <a:endParaRPr lang="zh-CN" altLang="en-US" sz="1800">
              <a:solidFill>
                <a:srgbClr val="163794"/>
              </a:solidFill>
              <a:ea typeface="宋体" panose="02010600030101010101" pitchFamily="2" charset="-122"/>
            </a:endParaRPr>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36"/>
                                        </p:tgtEl>
                                        <p:attrNameLst>
                                          <p:attrName>style.visibility</p:attrName>
                                        </p:attrNameLst>
                                      </p:cBhvr>
                                      <p:to>
                                        <p:strVal val="visible"/>
                                      </p:to>
                                    </p:set>
                                    <p:animEffect transition="in" filter="wipe(left)">
                                      <p:cBhvr>
                                        <p:cTn id="7" dur="500"/>
                                        <p:tgtEl>
                                          <p:spTgt spid="286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C994ECDF-5C38-4113-9C74-6C8CEFA4BF9F}" type="slidenum">
              <a:rPr lang="en-US" altLang="zh-CN" smtClean="0">
                <a:solidFill>
                  <a:srgbClr val="FFFFFF"/>
                </a:solidFill>
              </a:rPr>
              <a:pPr eaLnBrk="1" hangingPunct="1">
                <a:defRPr/>
              </a:pPr>
              <a:t>21</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1D7E20AA-CA20-4351-ADFB-621DA257B92B}" type="datetime1">
              <a:rPr lang="zh-CN" altLang="en-US"/>
              <a:pPr>
                <a:defRPr/>
              </a:pPr>
              <a:t>2018/10/25</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150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157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157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4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7749"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775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151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151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1516"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54"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1518"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7760" name="Text Box 16"/>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pic>
        <p:nvPicPr>
          <p:cNvPr id="287762" name="Picture 18" descr="图片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632200"/>
            <a:ext cx="604837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60"/>
                                        </p:tgtEl>
                                        <p:attrNameLst>
                                          <p:attrName>style.visibility</p:attrName>
                                        </p:attrNameLst>
                                      </p:cBhvr>
                                      <p:to>
                                        <p:strVal val="visible"/>
                                      </p:to>
                                    </p:set>
                                    <p:animEffect transition="in" filter="wipe(left)">
                                      <p:cBhvr>
                                        <p:cTn id="7" dur="500"/>
                                        <p:tgtEl>
                                          <p:spTgt spid="287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7762"/>
                                        </p:tgtEl>
                                        <p:attrNameLst>
                                          <p:attrName>style.visibility</p:attrName>
                                        </p:attrNameLst>
                                      </p:cBhvr>
                                      <p:to>
                                        <p:strVal val="visible"/>
                                      </p:to>
                                    </p:set>
                                    <p:animEffect transition="in" filter="wipe(left)">
                                      <p:cBhvr>
                                        <p:cTn id="12" dur="500"/>
                                        <p:tgtEl>
                                          <p:spTgt spid="28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E0DF5464-500F-42FD-9941-22DA56E84825}" type="slidenum">
              <a:rPr lang="en-US" altLang="zh-CN" smtClean="0">
                <a:solidFill>
                  <a:srgbClr val="FFFFFF"/>
                </a:solidFill>
              </a:rPr>
              <a:pPr eaLnBrk="1" hangingPunct="1">
                <a:defRPr/>
              </a:pPr>
              <a:t>22</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84F219FA-A88F-4D93-8D66-C39013236DE9}" type="datetime1">
              <a:rPr lang="zh-CN" altLang="en-US"/>
              <a:pPr>
                <a:defRPr/>
              </a:pPr>
              <a:t>2018/10/25</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253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260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260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79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9797"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979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253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253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2540"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802"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2542"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89806" name="Picture 14" descr="图片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3459163"/>
            <a:ext cx="374332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 Box 15"/>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289806"/>
                                        </p:tgtEl>
                                        <p:attrNameLst>
                                          <p:attrName>style.visibility</p:attrName>
                                        </p:attrNameLst>
                                      </p:cBhvr>
                                      <p:to>
                                        <p:strVal val="visible"/>
                                      </p:to>
                                    </p:set>
                                    <p:anim calcmode="lin" valueType="num">
                                      <p:cBhvr>
                                        <p:cTn id="7" dur="1000" fill="hold"/>
                                        <p:tgtEl>
                                          <p:spTgt spid="289806"/>
                                        </p:tgtEl>
                                        <p:attrNameLst>
                                          <p:attrName>ppt_w</p:attrName>
                                        </p:attrNameLst>
                                      </p:cBhvr>
                                      <p:tavLst>
                                        <p:tav tm="0">
                                          <p:val>
                                            <p:strVal val="#ppt_w*0.70"/>
                                          </p:val>
                                        </p:tav>
                                        <p:tav tm="100000">
                                          <p:val>
                                            <p:strVal val="#ppt_w"/>
                                          </p:val>
                                        </p:tav>
                                      </p:tavLst>
                                    </p:anim>
                                    <p:anim calcmode="lin" valueType="num">
                                      <p:cBhvr>
                                        <p:cTn id="8" dur="1000" fill="hold"/>
                                        <p:tgtEl>
                                          <p:spTgt spid="289806"/>
                                        </p:tgtEl>
                                        <p:attrNameLst>
                                          <p:attrName>ppt_h</p:attrName>
                                        </p:attrNameLst>
                                      </p:cBhvr>
                                      <p:tavLst>
                                        <p:tav tm="0">
                                          <p:val>
                                            <p:strVal val="#ppt_h"/>
                                          </p:val>
                                        </p:tav>
                                        <p:tav tm="100000">
                                          <p:val>
                                            <p:strVal val="#ppt_h"/>
                                          </p:val>
                                        </p:tav>
                                      </p:tavLst>
                                    </p:anim>
                                    <p:animEffect transition="in" filter="fade">
                                      <p:cBhvr>
                                        <p:cTn id="9" dur="1000"/>
                                        <p:tgtEl>
                                          <p:spTgt spid="289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2EBA3BE-A924-458D-B19D-FBA7098E60EB}" type="slidenum">
              <a:rPr lang="en-US" altLang="zh-CN" smtClean="0">
                <a:solidFill>
                  <a:srgbClr val="FFFFFF"/>
                </a:solidFill>
              </a:rPr>
              <a:pPr eaLnBrk="1" hangingPunct="1">
                <a:defRPr/>
              </a:pPr>
              <a:t>23</a:t>
            </a:fld>
            <a:r>
              <a:rPr lang="en-US" altLang="zh-CN" b="0" smtClean="0">
                <a:solidFill>
                  <a:srgbClr val="FFFFFF"/>
                </a:solidFill>
              </a:rPr>
              <a:t> </a:t>
            </a:r>
          </a:p>
        </p:txBody>
      </p:sp>
      <p:sp>
        <p:nvSpPr>
          <p:cNvPr id="17" name="Date Placeholder 3"/>
          <p:cNvSpPr>
            <a:spLocks noGrp="1"/>
          </p:cNvSpPr>
          <p:nvPr>
            <p:ph type="dt" sz="quarter" idx="11"/>
          </p:nvPr>
        </p:nvSpPr>
        <p:spPr/>
        <p:txBody>
          <a:bodyPr/>
          <a:lstStyle/>
          <a:p>
            <a:pPr>
              <a:defRPr/>
            </a:pPr>
            <a:fld id="{B559BF5F-E278-4CAE-ABE0-066CF0F03481}" type="datetime1">
              <a:rPr lang="zh-CN" altLang="en-US"/>
              <a:pPr>
                <a:defRPr/>
              </a:pPr>
              <a:t>2018/10/25</a:t>
            </a:fld>
            <a:endParaRPr lang="en-US" altLang="zh-CN"/>
          </a:p>
        </p:txBody>
      </p:sp>
      <p:sp>
        <p:nvSpPr>
          <p:cNvPr id="18"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355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3627" name="Visio" r:id="rId5" imgW="8639708" imgH="5342382" progId="Visio.Drawing.11">
                  <p:embed/>
                </p:oleObj>
              </mc:Choice>
              <mc:Fallback>
                <p:oleObj name="Visio" r:id="rId5" imgW="8639708" imgH="5342382" progId="Visio.Drawing.11">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3628" name="Visio" r:id="rId7" imgW="8155876" imgH="4385005" progId="Visio.Drawing.11">
                  <p:embed/>
                </p:oleObj>
              </mc:Choice>
              <mc:Fallback>
                <p:oleObj name="Visio" r:id="rId7" imgW="8155876" imgH="4385005" progId="Visio.Drawing.11">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2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0821"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9082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356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356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3564" name="Picture 9" descr="图片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6"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3566"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3567" name="Picture 13" descr="图片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3429000"/>
            <a:ext cx="1943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30" name="Rectangle 14"/>
          <p:cNvSpPr>
            <a:spLocks noChangeArrowheads="1"/>
          </p:cNvSpPr>
          <p:nvPr/>
        </p:nvSpPr>
        <p:spPr bwMode="auto">
          <a:xfrm>
            <a:off x="684213" y="3789363"/>
            <a:ext cx="33829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b="0">
                <a:solidFill>
                  <a:srgbClr val="990099"/>
                </a:solidFill>
                <a:ea typeface="宋体" panose="02010600030101010101" pitchFamily="2" charset="-122"/>
              </a:rPr>
              <a:t>e.g. input bits: 110100</a:t>
            </a:r>
          </a:p>
          <a:p>
            <a:pPr eaLnBrk="1" hangingPunct="1">
              <a:lnSpc>
                <a:spcPct val="100000"/>
              </a:lnSpc>
              <a:spcBef>
                <a:spcPct val="0"/>
              </a:spcBef>
              <a:buFontTx/>
              <a:buNone/>
            </a:pPr>
            <a:r>
              <a:rPr lang="en-US" altLang="zh-CN" sz="1800" b="0">
                <a:solidFill>
                  <a:srgbClr val="990099"/>
                </a:solidFill>
                <a:ea typeface="宋体" panose="02010600030101010101" pitchFamily="2" charset="-122"/>
              </a:rPr>
              <a:t>What are the output bits: ??</a:t>
            </a:r>
          </a:p>
        </p:txBody>
      </p:sp>
      <p:pic>
        <p:nvPicPr>
          <p:cNvPr id="290832" name="Picture 16" descr="图片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4797425"/>
            <a:ext cx="59880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 Box 17"/>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spTree>
  </p:cSld>
  <p:clrMapOvr>
    <a:masterClrMapping/>
  </p:clrMapOvr>
  <p:transition advTm="26800">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90830"/>
                                        </p:tgtEl>
                                        <p:attrNameLst>
                                          <p:attrName>style.visibility</p:attrName>
                                        </p:attrNameLst>
                                      </p:cBhvr>
                                      <p:to>
                                        <p:strVal val="visible"/>
                                      </p:to>
                                    </p:set>
                                    <p:anim calcmode="lin" valueType="num">
                                      <p:cBhvr>
                                        <p:cTn id="7" dur="1000" fill="hold"/>
                                        <p:tgtEl>
                                          <p:spTgt spid="290830"/>
                                        </p:tgtEl>
                                        <p:attrNameLst>
                                          <p:attrName>ppt_w</p:attrName>
                                        </p:attrNameLst>
                                      </p:cBhvr>
                                      <p:tavLst>
                                        <p:tav tm="0">
                                          <p:val>
                                            <p:strVal val="#ppt_w*0.70"/>
                                          </p:val>
                                        </p:tav>
                                        <p:tav tm="100000">
                                          <p:val>
                                            <p:strVal val="#ppt_w"/>
                                          </p:val>
                                        </p:tav>
                                      </p:tavLst>
                                    </p:anim>
                                    <p:anim calcmode="lin" valueType="num">
                                      <p:cBhvr>
                                        <p:cTn id="8" dur="1000" fill="hold"/>
                                        <p:tgtEl>
                                          <p:spTgt spid="290830"/>
                                        </p:tgtEl>
                                        <p:attrNameLst>
                                          <p:attrName>ppt_h</p:attrName>
                                        </p:attrNameLst>
                                      </p:cBhvr>
                                      <p:tavLst>
                                        <p:tav tm="0">
                                          <p:val>
                                            <p:strVal val="#ppt_h"/>
                                          </p:val>
                                        </p:tav>
                                        <p:tav tm="100000">
                                          <p:val>
                                            <p:strVal val="#ppt_h"/>
                                          </p:val>
                                        </p:tav>
                                      </p:tavLst>
                                    </p:anim>
                                    <p:animEffect transition="in" filter="fade">
                                      <p:cBhvr>
                                        <p:cTn id="9" dur="1000"/>
                                        <p:tgtEl>
                                          <p:spTgt spid="290830"/>
                                        </p:tgtEl>
                                      </p:cBhvr>
                                    </p:animEffect>
                                  </p:childTnLst>
                                </p:cTn>
                              </p:par>
                            </p:childTnLst>
                          </p:cTn>
                        </p:par>
                        <p:par>
                          <p:cTn id="10" fill="hold" nodeType="afterGroup">
                            <p:stCondLst>
                              <p:cond delay="1000"/>
                            </p:stCondLst>
                            <p:childTnLst>
                              <p:par>
                                <p:cTn id="11" presetID="55" presetClass="entr" presetSubtype="0" fill="hold" nodeType="afterEffect">
                                  <p:stCondLst>
                                    <p:cond delay="0"/>
                                  </p:stCondLst>
                                  <p:childTnLst>
                                    <p:set>
                                      <p:cBhvr>
                                        <p:cTn id="12" dur="1" fill="hold">
                                          <p:stCondLst>
                                            <p:cond delay="0"/>
                                          </p:stCondLst>
                                        </p:cTn>
                                        <p:tgtEl>
                                          <p:spTgt spid="290832"/>
                                        </p:tgtEl>
                                        <p:attrNameLst>
                                          <p:attrName>style.visibility</p:attrName>
                                        </p:attrNameLst>
                                      </p:cBhvr>
                                      <p:to>
                                        <p:strVal val="visible"/>
                                      </p:to>
                                    </p:set>
                                    <p:anim calcmode="lin" valueType="num">
                                      <p:cBhvr>
                                        <p:cTn id="13" dur="1000" fill="hold"/>
                                        <p:tgtEl>
                                          <p:spTgt spid="290832"/>
                                        </p:tgtEl>
                                        <p:attrNameLst>
                                          <p:attrName>ppt_w</p:attrName>
                                        </p:attrNameLst>
                                      </p:cBhvr>
                                      <p:tavLst>
                                        <p:tav tm="0">
                                          <p:val>
                                            <p:strVal val="#ppt_w*0.70"/>
                                          </p:val>
                                        </p:tav>
                                        <p:tav tm="100000">
                                          <p:val>
                                            <p:strVal val="#ppt_w"/>
                                          </p:val>
                                        </p:tav>
                                      </p:tavLst>
                                    </p:anim>
                                    <p:anim calcmode="lin" valueType="num">
                                      <p:cBhvr>
                                        <p:cTn id="14" dur="1000" fill="hold"/>
                                        <p:tgtEl>
                                          <p:spTgt spid="290832"/>
                                        </p:tgtEl>
                                        <p:attrNameLst>
                                          <p:attrName>ppt_h</p:attrName>
                                        </p:attrNameLst>
                                      </p:cBhvr>
                                      <p:tavLst>
                                        <p:tav tm="0">
                                          <p:val>
                                            <p:strVal val="#ppt_h"/>
                                          </p:val>
                                        </p:tav>
                                        <p:tav tm="100000">
                                          <p:val>
                                            <p:strVal val="#ppt_h"/>
                                          </p:val>
                                        </p:tav>
                                      </p:tavLst>
                                    </p:anim>
                                    <p:animEffect transition="in" filter="fade">
                                      <p:cBhvr>
                                        <p:cTn id="15" dur="1000"/>
                                        <p:tgtEl>
                                          <p:spTgt spid="290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11FBA895-DC93-4BE3-8314-AA5D65C1D564}" type="slidenum">
              <a:rPr lang="en-US" altLang="zh-CN" smtClean="0">
                <a:solidFill>
                  <a:srgbClr val="FFFFFF"/>
                </a:solidFill>
              </a:rPr>
              <a:pPr eaLnBrk="1" hangingPunct="1">
                <a:defRPr/>
              </a:pPr>
              <a:t>24</a:t>
            </a:fld>
            <a:r>
              <a:rPr lang="en-US" altLang="zh-CN" b="0" smtClean="0">
                <a:solidFill>
                  <a:srgbClr val="FFFFFF"/>
                </a:solidFill>
              </a:rPr>
              <a:t> </a:t>
            </a:r>
          </a:p>
        </p:txBody>
      </p:sp>
      <p:sp>
        <p:nvSpPr>
          <p:cNvPr id="14" name="Date Placeholder 3"/>
          <p:cNvSpPr>
            <a:spLocks noGrp="1"/>
          </p:cNvSpPr>
          <p:nvPr>
            <p:ph type="dt" sz="quarter" idx="11"/>
          </p:nvPr>
        </p:nvSpPr>
        <p:spPr/>
        <p:txBody>
          <a:bodyPr/>
          <a:lstStyle/>
          <a:p>
            <a:pPr>
              <a:defRPr/>
            </a:pPr>
            <a:fld id="{F8498388-0753-43D3-88F3-96CAECEE3F44}" type="datetime1">
              <a:rPr lang="zh-CN" altLang="en-US"/>
              <a:pPr>
                <a:defRPr/>
              </a:pPr>
              <a:t>2018/10/25</a:t>
            </a:fld>
            <a:endParaRPr lang="en-US" altLang="zh-CN"/>
          </a:p>
        </p:txBody>
      </p:sp>
      <p:sp>
        <p:nvSpPr>
          <p:cNvPr id="1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458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4648"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4649"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1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4917"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9491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458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458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4588"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22"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4590"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94928" name="Picture 16" descr="图片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2565400"/>
            <a:ext cx="4827588"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94928"/>
                                        </p:tgtEl>
                                        <p:attrNameLst>
                                          <p:attrName>style.visibility</p:attrName>
                                        </p:attrNameLst>
                                      </p:cBhvr>
                                      <p:to>
                                        <p:strVal val="visible"/>
                                      </p:to>
                                    </p:set>
                                    <p:anim calcmode="lin" valueType="num">
                                      <p:cBhvr>
                                        <p:cTn id="7" dur="1000" fill="hold"/>
                                        <p:tgtEl>
                                          <p:spTgt spid="294928"/>
                                        </p:tgtEl>
                                        <p:attrNameLst>
                                          <p:attrName>ppt_w</p:attrName>
                                        </p:attrNameLst>
                                      </p:cBhvr>
                                      <p:tavLst>
                                        <p:tav tm="0">
                                          <p:val>
                                            <p:strVal val="#ppt_w*0.70"/>
                                          </p:val>
                                        </p:tav>
                                        <p:tav tm="100000">
                                          <p:val>
                                            <p:strVal val="#ppt_w"/>
                                          </p:val>
                                        </p:tav>
                                      </p:tavLst>
                                    </p:anim>
                                    <p:anim calcmode="lin" valueType="num">
                                      <p:cBhvr>
                                        <p:cTn id="8" dur="1000" fill="hold"/>
                                        <p:tgtEl>
                                          <p:spTgt spid="294928"/>
                                        </p:tgtEl>
                                        <p:attrNameLst>
                                          <p:attrName>ppt_h</p:attrName>
                                        </p:attrNameLst>
                                      </p:cBhvr>
                                      <p:tavLst>
                                        <p:tav tm="0">
                                          <p:val>
                                            <p:strVal val="#ppt_h"/>
                                          </p:val>
                                        </p:tav>
                                        <p:tav tm="100000">
                                          <p:val>
                                            <p:strVal val="#ppt_h"/>
                                          </p:val>
                                        </p:tav>
                                      </p:tavLst>
                                    </p:anim>
                                    <p:animEffect transition="in" filter="fade">
                                      <p:cBhvr>
                                        <p:cTn id="9" dur="10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07E3FD41-FD9C-4AD0-A4F1-E1E9DE1B593E}" type="slidenum">
              <a:rPr lang="en-US" altLang="zh-CN" smtClean="0">
                <a:solidFill>
                  <a:srgbClr val="FFFFFF"/>
                </a:solidFill>
              </a:rPr>
              <a:pPr eaLnBrk="1" hangingPunct="1">
                <a:defRPr/>
              </a:pPr>
              <a:t>25</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4491639E-BE2A-436E-B125-2EB944A23DB0}" type="datetime1">
              <a:rPr lang="zh-CN" altLang="en-US"/>
              <a:pPr>
                <a:defRPr/>
              </a:pPr>
              <a:t>2018/10/25</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560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567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567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877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8773"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877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561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561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5612"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8"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a:solidFill>
                  <a:srgbClr val="0033CC"/>
                </a:solidFill>
                <a:effectLst>
                  <a:outerShdw blurRad="38100" dist="38100" dir="2700000" algn="tl">
                    <a:srgbClr val="C0C0C0"/>
                  </a:outerShdw>
                </a:effectLst>
                <a:latin typeface="Arial" charset="0"/>
              </a:rPr>
              <a:t>S-Pbox</a:t>
            </a:r>
          </a:p>
          <a:p>
            <a:pPr marL="273050" indent="-273050" eaLnBrk="1" hangingPunct="1">
              <a:buFontTx/>
              <a:buChar char="•"/>
              <a:defRPr/>
            </a:pPr>
            <a:endParaRPr lang="en-US" altLang="zh-CN" sz="2000">
              <a:solidFill>
                <a:srgbClr val="0033CC"/>
              </a:solidFill>
              <a:effectLst>
                <a:outerShdw blurRad="38100" dist="38100" dir="2700000" algn="tl">
                  <a:srgbClr val="C0C0C0"/>
                </a:outerShdw>
              </a:effectLst>
              <a:latin typeface="Arial" charset="0"/>
            </a:endParaRPr>
          </a:p>
        </p:txBody>
      </p:sp>
      <p:sp>
        <p:nvSpPr>
          <p:cNvPr id="25614" name="AutoShape 11"/>
          <p:cNvSpPr>
            <a:spLocks noChangeArrowheads="1"/>
          </p:cNvSpPr>
          <p:nvPr/>
        </p:nvSpPr>
        <p:spPr bwMode="auto">
          <a:xfrm rot="10800000">
            <a:off x="6516688" y="5227638"/>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8786" name="Text Box 18"/>
          <p:cNvSpPr txBox="1">
            <a:spLocks noChangeArrowheads="1"/>
          </p:cNvSpPr>
          <p:nvPr/>
        </p:nvSpPr>
        <p:spPr bwMode="auto">
          <a:xfrm>
            <a:off x="539750" y="2636838"/>
            <a:ext cx="5689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dirty="0">
                <a:solidFill>
                  <a:srgbClr val="0033CC"/>
                </a:solidFill>
                <a:ea typeface="宋体" panose="02010600030101010101" pitchFamily="2" charset="-122"/>
              </a:rPr>
              <a:t>The last operation is</a:t>
            </a:r>
            <a:r>
              <a:rPr lang="en-US" altLang="zh-CN" sz="1800" dirty="0">
                <a:solidFill>
                  <a:srgbClr val="163794"/>
                </a:solidFill>
                <a:ea typeface="宋体" panose="02010600030101010101" pitchFamily="2" charset="-122"/>
              </a:rPr>
              <a:t> </a:t>
            </a:r>
            <a:r>
              <a:rPr lang="en-US" altLang="zh-CN" sz="1800" dirty="0">
                <a:solidFill>
                  <a:srgbClr val="990000"/>
                </a:solidFill>
                <a:ea typeface="宋体" panose="02010600030101010101" pitchFamily="2" charset="-122"/>
              </a:rPr>
              <a:t>Straight Permutation</a:t>
            </a:r>
            <a:r>
              <a:rPr lang="en-US" altLang="zh-CN" sz="1800" dirty="0">
                <a:solidFill>
                  <a:srgbClr val="163794"/>
                </a:solidFill>
                <a:ea typeface="宋体" panose="02010600030101010101" pitchFamily="2" charset="-122"/>
              </a:rPr>
              <a:t> </a:t>
            </a:r>
            <a:r>
              <a:rPr lang="en-US" altLang="zh-CN" sz="1800" dirty="0">
                <a:solidFill>
                  <a:srgbClr val="0033CC"/>
                </a:solidFill>
                <a:ea typeface="宋体" panose="02010600030101010101" pitchFamily="2" charset="-122"/>
              </a:rPr>
              <a:t>with a P-box as follow. </a:t>
            </a:r>
            <a:endParaRPr lang="zh-CN" altLang="en-US" sz="1800" dirty="0">
              <a:solidFill>
                <a:srgbClr val="0033CC"/>
              </a:solidFill>
              <a:ea typeface="宋体" panose="02010600030101010101" pitchFamily="2" charset="-122"/>
            </a:endParaRPr>
          </a:p>
        </p:txBody>
      </p:sp>
      <p:pic>
        <p:nvPicPr>
          <p:cNvPr id="288787" name="Picture 19" descr="图片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500438"/>
            <a:ext cx="60610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86"/>
                                        </p:tgtEl>
                                        <p:attrNameLst>
                                          <p:attrName>style.visibility</p:attrName>
                                        </p:attrNameLst>
                                      </p:cBhvr>
                                      <p:to>
                                        <p:strVal val="visible"/>
                                      </p:to>
                                    </p:set>
                                    <p:animEffect transition="in" filter="wipe(left)">
                                      <p:cBhvr>
                                        <p:cTn id="7" dur="500"/>
                                        <p:tgtEl>
                                          <p:spTgt spid="28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C4DEA5-EF06-4215-B832-B88CF33C9699}" type="slidenum">
              <a:rPr lang="en-US" altLang="zh-CN" smtClean="0">
                <a:solidFill>
                  <a:srgbClr val="FFFFFF"/>
                </a:solidFill>
              </a:rPr>
              <a:pPr eaLnBrk="1" hangingPunct="1">
                <a:defRPr/>
              </a:pPr>
              <a:t>26</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CD41C1C2-0AD3-4AF9-BEAA-5E2AD2C79421}"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662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669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669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3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4437"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2.2 DES Decryption:</a:t>
            </a:r>
            <a:endParaRPr lang="en-US" altLang="zh-CN" sz="2000" b="1" smtClean="0">
              <a:solidFill>
                <a:srgbClr val="0033CC"/>
              </a:solidFill>
              <a:effectLst>
                <a:outerShdw blurRad="38100" dist="38100" dir="2700000" algn="tl">
                  <a:srgbClr val="C0C0C0"/>
                </a:outerShdw>
              </a:effectLst>
              <a:latin typeface="Arial" charset="0"/>
            </a:endParaRP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The same algorithm as encryption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Use K</a:t>
            </a:r>
            <a:r>
              <a:rPr lang="en-US" altLang="zh-CN" sz="1800" b="1" baseline="-25000" smtClean="0">
                <a:solidFill>
                  <a:srgbClr val="990099"/>
                </a:solidFill>
                <a:effectLst>
                  <a:outerShdw blurRad="38100" dist="38100" dir="2700000" algn="tl">
                    <a:srgbClr val="C0C0C0"/>
                  </a:outerShdw>
                </a:effectLst>
                <a:latin typeface="Arial" charset="0"/>
              </a:rPr>
              <a:t>1</a:t>
            </a:r>
            <a:r>
              <a:rPr lang="en-US" altLang="zh-CN" sz="1800" b="1" smtClean="0">
                <a:solidFill>
                  <a:srgbClr val="990099"/>
                </a:solidFill>
                <a:effectLst>
                  <a:outerShdw blurRad="38100" dist="38100" dir="2700000" algn="tl">
                    <a:srgbClr val="C0C0C0"/>
                  </a:outerShdw>
                </a:effectLst>
                <a:latin typeface="Arial" charset="0"/>
              </a:rPr>
              <a:t>-&gt;K</a:t>
            </a:r>
            <a:r>
              <a:rPr lang="en-US" altLang="zh-CN" sz="1800" b="1" baseline="-25000" smtClean="0">
                <a:solidFill>
                  <a:srgbClr val="990099"/>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 as encryption, </a:t>
            </a:r>
            <a:br>
              <a:rPr lang="en-US" altLang="zh-CN" sz="1800" b="1" smtClean="0">
                <a:solidFill>
                  <a:srgbClr val="990099"/>
                </a:solidFill>
                <a:effectLst>
                  <a:outerShdw blurRad="38100" dist="38100" dir="2700000" algn="tl">
                    <a:srgbClr val="C0C0C0"/>
                  </a:outerShdw>
                </a:effectLst>
                <a:latin typeface="Arial" charset="0"/>
              </a:rPr>
            </a:br>
            <a:r>
              <a:rPr lang="en-US" altLang="zh-CN" sz="1800" b="1" smtClean="0">
                <a:solidFill>
                  <a:srgbClr val="990099"/>
                </a:solidFill>
                <a:effectLst>
                  <a:outerShdw blurRad="38100" dist="38100" dir="2700000" algn="tl">
                    <a:srgbClr val="C0C0C0"/>
                  </a:outerShdw>
                </a:effectLst>
                <a:latin typeface="Arial" charset="0"/>
              </a:rPr>
              <a:t>but  k</a:t>
            </a:r>
            <a:r>
              <a:rPr lang="en-US" altLang="zh-CN" sz="1800" b="1" baseline="-25000" smtClean="0">
                <a:solidFill>
                  <a:srgbClr val="990099"/>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-&gt;K</a:t>
            </a:r>
            <a:r>
              <a:rPr lang="en-US" altLang="zh-CN" sz="1800" b="1" baseline="-25000" smtClean="0">
                <a:solidFill>
                  <a:srgbClr val="990099"/>
                </a:solidFill>
                <a:effectLst>
                  <a:outerShdw blurRad="38100" dist="38100" dir="2700000" algn="tl">
                    <a:srgbClr val="C0C0C0"/>
                  </a:outerShdw>
                </a:effectLst>
                <a:latin typeface="Arial" charset="0"/>
              </a:rPr>
              <a:t>1</a:t>
            </a:r>
            <a:r>
              <a:rPr lang="en-US" altLang="zh-CN" sz="1800" b="1" smtClean="0">
                <a:solidFill>
                  <a:srgbClr val="990099"/>
                </a:solidFill>
                <a:effectLst>
                  <a:outerShdw blurRad="38100" dist="38100" dir="2700000" algn="tl">
                    <a:srgbClr val="C0C0C0"/>
                  </a:outerShdw>
                </a:effectLst>
                <a:latin typeface="Arial" charset="0"/>
              </a:rPr>
              <a:t> as decryption</a:t>
            </a:r>
          </a:p>
          <a:p>
            <a:pPr lvl="2" eaLnBrk="1" hangingPunct="1">
              <a:defRPr/>
            </a:pPr>
            <a:endParaRPr lang="en-US" altLang="zh-CN" sz="1800" b="1" smtClean="0">
              <a:solidFill>
                <a:srgbClr val="990099"/>
              </a:solidFill>
              <a:effectLst>
                <a:outerShdw blurRad="38100" dist="38100" dir="2700000" algn="tl">
                  <a:srgbClr val="C0C0C0"/>
                </a:outerShdw>
              </a:effectLst>
              <a:latin typeface="Arial" charset="0"/>
            </a:endParaRPr>
          </a:p>
        </p:txBody>
      </p:sp>
      <p:sp>
        <p:nvSpPr>
          <p:cNvPr id="27443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663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663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74441" name="Picture 9" descr="图片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8788" y="1809750"/>
            <a:ext cx="3087687"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4437">
                                            <p:txEl>
                                              <p:pRg st="0" end="0"/>
                                            </p:txEl>
                                          </p:spTgt>
                                        </p:tgtEl>
                                        <p:attrNameLst>
                                          <p:attrName>style.visibility</p:attrName>
                                        </p:attrNameLst>
                                      </p:cBhvr>
                                      <p:to>
                                        <p:strVal val="visible"/>
                                      </p:to>
                                    </p:set>
                                    <p:animEffect transition="in" filter="wipe(left)">
                                      <p:cBhvr>
                                        <p:cTn id="7" dur="500"/>
                                        <p:tgtEl>
                                          <p:spTgt spid="27443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4437">
                                            <p:txEl>
                                              <p:pRg st="1" end="1"/>
                                            </p:txEl>
                                          </p:spTgt>
                                        </p:tgtEl>
                                        <p:attrNameLst>
                                          <p:attrName>style.visibility</p:attrName>
                                        </p:attrNameLst>
                                      </p:cBhvr>
                                      <p:to>
                                        <p:strVal val="visible"/>
                                      </p:to>
                                    </p:set>
                                    <p:animEffect transition="in" filter="wipe(left)">
                                      <p:cBhvr>
                                        <p:cTn id="11" dur="500"/>
                                        <p:tgtEl>
                                          <p:spTgt spid="274437">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4437">
                                            <p:txEl>
                                              <p:pRg st="2" end="2"/>
                                            </p:txEl>
                                          </p:spTgt>
                                        </p:tgtEl>
                                        <p:attrNameLst>
                                          <p:attrName>style.visibility</p:attrName>
                                        </p:attrNameLst>
                                      </p:cBhvr>
                                      <p:to>
                                        <p:strVal val="visible"/>
                                      </p:to>
                                    </p:set>
                                    <p:animEffect transition="in" filter="wipe(left)">
                                      <p:cBhvr>
                                        <p:cTn id="15" dur="500"/>
                                        <p:tgtEl>
                                          <p:spTgt spid="274437">
                                            <p:txEl>
                                              <p:pRg st="2" end="2"/>
                                            </p:txEl>
                                          </p:spTgt>
                                        </p:tgtEl>
                                      </p:cBhvr>
                                    </p:animEffect>
                                  </p:childTnLst>
                                </p:cTn>
                              </p:par>
                            </p:childTnLst>
                          </p:cTn>
                        </p:par>
                        <p:par>
                          <p:cTn id="16" fill="hold" nodeType="afterGroup">
                            <p:stCondLst>
                              <p:cond delay="1500"/>
                            </p:stCondLst>
                            <p:childTnLst>
                              <p:par>
                                <p:cTn id="17" presetID="55" presetClass="entr" presetSubtype="0" fill="hold" nodeType="afterEffect">
                                  <p:stCondLst>
                                    <p:cond delay="0"/>
                                  </p:stCondLst>
                                  <p:childTnLst>
                                    <p:set>
                                      <p:cBhvr>
                                        <p:cTn id="18" dur="1" fill="hold">
                                          <p:stCondLst>
                                            <p:cond delay="0"/>
                                          </p:stCondLst>
                                        </p:cTn>
                                        <p:tgtEl>
                                          <p:spTgt spid="274441"/>
                                        </p:tgtEl>
                                        <p:attrNameLst>
                                          <p:attrName>style.visibility</p:attrName>
                                        </p:attrNameLst>
                                      </p:cBhvr>
                                      <p:to>
                                        <p:strVal val="visible"/>
                                      </p:to>
                                    </p:set>
                                    <p:anim calcmode="lin" valueType="num">
                                      <p:cBhvr>
                                        <p:cTn id="19" dur="1000" fill="hold"/>
                                        <p:tgtEl>
                                          <p:spTgt spid="274441"/>
                                        </p:tgtEl>
                                        <p:attrNameLst>
                                          <p:attrName>ppt_w</p:attrName>
                                        </p:attrNameLst>
                                      </p:cBhvr>
                                      <p:tavLst>
                                        <p:tav tm="0">
                                          <p:val>
                                            <p:strVal val="#ppt_w*0.70"/>
                                          </p:val>
                                        </p:tav>
                                        <p:tav tm="100000">
                                          <p:val>
                                            <p:strVal val="#ppt_w"/>
                                          </p:val>
                                        </p:tav>
                                      </p:tavLst>
                                    </p:anim>
                                    <p:anim calcmode="lin" valueType="num">
                                      <p:cBhvr>
                                        <p:cTn id="20" dur="1000" fill="hold"/>
                                        <p:tgtEl>
                                          <p:spTgt spid="274441"/>
                                        </p:tgtEl>
                                        <p:attrNameLst>
                                          <p:attrName>ppt_h</p:attrName>
                                        </p:attrNameLst>
                                      </p:cBhvr>
                                      <p:tavLst>
                                        <p:tav tm="0">
                                          <p:val>
                                            <p:strVal val="#ppt_h"/>
                                          </p:val>
                                        </p:tav>
                                        <p:tav tm="100000">
                                          <p:val>
                                            <p:strVal val="#ppt_h"/>
                                          </p:val>
                                        </p:tav>
                                      </p:tavLst>
                                    </p:anim>
                                    <p:animEffect transition="in" filter="fade">
                                      <p:cBhvr>
                                        <p:cTn id="21" dur="10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B8B18E6-EBF3-4F41-AB82-79A9A619CB4B}" type="slidenum">
              <a:rPr lang="en-US" altLang="zh-CN" smtClean="0">
                <a:solidFill>
                  <a:srgbClr val="FFFFFF"/>
                </a:solidFill>
              </a:rPr>
              <a:pPr eaLnBrk="1" hangingPunct="1">
                <a:defRPr/>
              </a:pPr>
              <a:t>27</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AB099120-7050-4682-9FBA-7F511A502ED4}"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765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771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771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546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5461" name="Rectangle 5"/>
          <p:cNvSpPr>
            <a:spLocks noGrp="1"/>
          </p:cNvSpPr>
          <p:nvPr>
            <p:ph type="body" idx="4294967295"/>
          </p:nvPr>
        </p:nvSpPr>
        <p:spPr>
          <a:xfrm>
            <a:off x="201613" y="1628775"/>
            <a:ext cx="8474075" cy="4464050"/>
          </a:xfrm>
        </p:spPr>
        <p:txBody>
          <a:bodyPr>
            <a:normAutofit/>
          </a:bodyPr>
          <a:lstStyle/>
          <a:p>
            <a:pPr eaLnBrk="1" hangingPunct="1">
              <a:lnSpc>
                <a:spcPct val="110000"/>
              </a:lnSpc>
              <a:defRPr/>
            </a:pPr>
            <a:r>
              <a:rPr lang="en-US" altLang="zh-CN" sz="2000" b="1" dirty="0" smtClean="0">
                <a:solidFill>
                  <a:srgbClr val="990099"/>
                </a:solidFill>
                <a:effectLst>
                  <a:outerShdw blurRad="38100" dist="38100" dir="2700000" algn="tl">
                    <a:srgbClr val="C0C0C0"/>
                  </a:outerShdw>
                </a:effectLst>
              </a:rPr>
              <a:t>2.3 Key Generation and Expansion(</a:t>
            </a:r>
            <a:r>
              <a:rPr lang="zh-CN" altLang="en-US" sz="2000" b="1" dirty="0" smtClean="0">
                <a:solidFill>
                  <a:srgbClr val="990099"/>
                </a:solidFill>
                <a:effectLst>
                  <a:outerShdw blurRad="38100" dist="38100" dir="2700000" algn="tl">
                    <a:srgbClr val="C0C0C0"/>
                  </a:outerShdw>
                </a:effectLst>
              </a:rPr>
              <a:t>扩展</a:t>
            </a:r>
            <a:r>
              <a:rPr lang="en-US" altLang="zh-CN" sz="2000" b="1" dirty="0" smtClean="0">
                <a:solidFill>
                  <a:srgbClr val="990099"/>
                </a:solidFill>
                <a:effectLst>
                  <a:outerShdw blurRad="38100" dist="38100" dir="2700000" algn="tl">
                    <a:srgbClr val="C0C0C0"/>
                  </a:outerShdw>
                </a:effectLst>
              </a:rPr>
              <a:t>)</a:t>
            </a:r>
          </a:p>
          <a:p>
            <a:pPr lvl="2" eaLnBrk="1" hangingPunct="1">
              <a:lnSpc>
                <a:spcPct val="110000"/>
              </a:lnSpc>
              <a:defRPr/>
            </a:pPr>
            <a:r>
              <a:rPr lang="en-US" altLang="zh-CN" sz="1800" b="1" dirty="0" smtClean="0">
                <a:solidFill>
                  <a:srgbClr val="990099"/>
                </a:solidFill>
                <a:effectLst>
                  <a:outerShdw blurRad="38100" dist="38100" dir="2700000" algn="tl">
                    <a:srgbClr val="C0C0C0"/>
                  </a:outerShdw>
                </a:effectLst>
              </a:rPr>
              <a:t>64bits </a:t>
            </a:r>
            <a:r>
              <a:rPr lang="en-US" altLang="zh-CN" sz="1800" b="1" dirty="0" smtClean="0">
                <a:solidFill>
                  <a:srgbClr val="0033CC"/>
                </a:solidFill>
                <a:effectLst>
                  <a:outerShdw blurRad="38100" dist="38100" dir="2700000" algn="tl">
                    <a:srgbClr val="C0C0C0"/>
                  </a:outerShdw>
                </a:effectLst>
              </a:rPr>
              <a:t>Random Number</a:t>
            </a:r>
          </a:p>
          <a:p>
            <a:pPr lvl="2" eaLnBrk="1" hangingPunct="1">
              <a:lnSpc>
                <a:spcPct val="110000"/>
              </a:lnSpc>
              <a:defRPr/>
            </a:pPr>
            <a:r>
              <a:rPr lang="en-US" altLang="zh-CN" sz="1800" b="1" dirty="0" smtClean="0">
                <a:solidFill>
                  <a:srgbClr val="0033CC"/>
                </a:solidFill>
                <a:effectLst>
                  <a:outerShdw blurRad="38100" dist="38100" dir="2700000" algn="tl">
                    <a:srgbClr val="C0C0C0"/>
                  </a:outerShdw>
                </a:effectLst>
              </a:rPr>
              <a:t>Drop 8bits</a:t>
            </a:r>
            <a:r>
              <a:rPr lang="en-US" altLang="zh-CN" sz="1800" b="1" dirty="0" smtClean="0">
                <a:solidFill>
                  <a:srgbClr val="990099"/>
                </a:solidFill>
                <a:effectLst>
                  <a:outerShdw blurRad="38100" dist="38100" dir="2700000" algn="tl">
                    <a:srgbClr val="C0C0C0"/>
                  </a:outerShdw>
                </a:effectLst>
              </a:rPr>
              <a:t> and permutated</a:t>
            </a:r>
            <a:br>
              <a:rPr lang="en-US" altLang="zh-CN" sz="1800" b="1" dirty="0" smtClean="0">
                <a:solidFill>
                  <a:srgbClr val="990099"/>
                </a:solidFill>
                <a:effectLst>
                  <a:outerShdw blurRad="38100" dist="38100" dir="2700000" algn="tl">
                    <a:srgbClr val="C0C0C0"/>
                  </a:outerShdw>
                </a:effectLst>
              </a:rPr>
            </a:br>
            <a:r>
              <a:rPr lang="en-US" altLang="zh-CN" sz="1800" b="1" dirty="0" smtClean="0">
                <a:solidFill>
                  <a:srgbClr val="0033CC"/>
                </a:solidFill>
                <a:effectLst>
                  <a:outerShdw blurRad="38100" dist="38100" dir="2700000" algn="tl">
                    <a:srgbClr val="C0C0C0"/>
                  </a:outerShdw>
                </a:effectLst>
              </a:rPr>
              <a:t>to</a:t>
            </a:r>
            <a:r>
              <a:rPr lang="en-US" altLang="zh-CN" sz="1800" b="1" dirty="0" smtClean="0">
                <a:solidFill>
                  <a:srgbClr val="990099"/>
                </a:solidFill>
                <a:effectLst>
                  <a:outerShdw blurRad="38100" dist="38100" dir="2700000" algn="tl">
                    <a:srgbClr val="C0C0C0"/>
                  </a:outerShdw>
                </a:effectLst>
              </a:rPr>
              <a:t> </a:t>
            </a:r>
            <a:r>
              <a:rPr lang="en-US" altLang="zh-CN" sz="1800" b="1" dirty="0" smtClean="0">
                <a:solidFill>
                  <a:srgbClr val="0033CC"/>
                </a:solidFill>
                <a:effectLst>
                  <a:outerShdw blurRad="38100" dist="38100" dir="2700000" algn="tl">
                    <a:srgbClr val="C0C0C0"/>
                  </a:outerShdw>
                </a:effectLst>
              </a:rPr>
              <a:t>56bits</a:t>
            </a:r>
            <a:r>
              <a:rPr lang="en-US" altLang="zh-CN" sz="1800" b="1" dirty="0" smtClean="0">
                <a:solidFill>
                  <a:srgbClr val="990099"/>
                </a:solidFill>
                <a:effectLst>
                  <a:outerShdw blurRad="38100" dist="38100" dir="2700000" algn="tl">
                    <a:srgbClr val="C0C0C0"/>
                  </a:outerShdw>
                </a:effectLst>
              </a:rPr>
              <a:t> Key</a:t>
            </a:r>
          </a:p>
          <a:p>
            <a:pPr lvl="2" eaLnBrk="1" hangingPunct="1">
              <a:lnSpc>
                <a:spcPct val="110000"/>
              </a:lnSpc>
              <a:defRPr/>
            </a:pPr>
            <a:r>
              <a:rPr lang="en-US" altLang="zh-CN" sz="1800" b="1" dirty="0" smtClean="0">
                <a:solidFill>
                  <a:srgbClr val="990099"/>
                </a:solidFill>
                <a:effectLst>
                  <a:outerShdw blurRad="38100" dist="38100" dir="2700000" algn="tl">
                    <a:srgbClr val="C0C0C0"/>
                  </a:outerShdw>
                </a:effectLst>
              </a:rPr>
              <a:t>The round-key generator creates </a:t>
            </a:r>
            <a:br>
              <a:rPr lang="en-US" altLang="zh-CN" sz="1800" b="1" dirty="0" smtClean="0">
                <a:solidFill>
                  <a:srgbClr val="990099"/>
                </a:solidFill>
                <a:effectLst>
                  <a:outerShdw blurRad="38100" dist="38100" dir="2700000" algn="tl">
                    <a:srgbClr val="C0C0C0"/>
                  </a:outerShdw>
                </a:effectLst>
              </a:rPr>
            </a:br>
            <a:r>
              <a:rPr lang="en-US" altLang="zh-CN" sz="1800" b="1" dirty="0" smtClean="0">
                <a:solidFill>
                  <a:srgbClr val="0033CC"/>
                </a:solidFill>
                <a:effectLst>
                  <a:outerShdw blurRad="38100" dist="38100" dir="2700000" algn="tl">
                    <a:srgbClr val="C0C0C0"/>
                  </a:outerShdw>
                </a:effectLst>
              </a:rPr>
              <a:t>sixteen 48-bit keys</a:t>
            </a:r>
            <a:r>
              <a:rPr lang="en-US" altLang="zh-CN" sz="1800" b="1" dirty="0" smtClean="0">
                <a:solidFill>
                  <a:srgbClr val="990099"/>
                </a:solidFill>
                <a:effectLst>
                  <a:outerShdw blurRad="38100" dist="38100" dir="2700000" algn="tl">
                    <a:srgbClr val="C0C0C0"/>
                  </a:outerShdw>
                </a:effectLst>
              </a:rPr>
              <a:t> out of a 56-bit </a:t>
            </a:r>
            <a:br>
              <a:rPr lang="en-US" altLang="zh-CN" sz="1800" b="1" dirty="0" smtClean="0">
                <a:solidFill>
                  <a:srgbClr val="990099"/>
                </a:solidFill>
                <a:effectLst>
                  <a:outerShdw blurRad="38100" dist="38100" dir="2700000" algn="tl">
                    <a:srgbClr val="C0C0C0"/>
                  </a:outerShdw>
                </a:effectLst>
              </a:rPr>
            </a:br>
            <a:r>
              <a:rPr lang="en-US" altLang="zh-CN" sz="1800" b="1" dirty="0" smtClean="0">
                <a:solidFill>
                  <a:srgbClr val="990099"/>
                </a:solidFill>
                <a:effectLst>
                  <a:outerShdw blurRad="38100" dist="38100" dir="2700000" algn="tl">
                    <a:srgbClr val="C0C0C0"/>
                  </a:outerShdw>
                </a:effectLst>
              </a:rPr>
              <a:t>cipher key.</a:t>
            </a:r>
          </a:p>
          <a:p>
            <a:pPr lvl="2" eaLnBrk="1" hangingPunct="1">
              <a:lnSpc>
                <a:spcPct val="110000"/>
              </a:lnSpc>
              <a:defRPr/>
            </a:pPr>
            <a:r>
              <a:rPr lang="en-US" altLang="zh-CN" sz="1800" b="1" dirty="0" smtClean="0">
                <a:solidFill>
                  <a:srgbClr val="990099"/>
                </a:solidFill>
                <a:effectLst>
                  <a:outerShdw blurRad="38100" dist="38100" dir="2700000" algn="tl">
                    <a:srgbClr val="C0C0C0"/>
                  </a:outerShdw>
                </a:effectLst>
              </a:rPr>
              <a:t>Expand 16 sub-keys</a:t>
            </a:r>
          </a:p>
          <a:p>
            <a:pPr lvl="3" eaLnBrk="1" hangingPunct="1">
              <a:lnSpc>
                <a:spcPct val="110000"/>
              </a:lnSpc>
              <a:defRPr/>
            </a:pPr>
            <a:r>
              <a:rPr lang="en-US" altLang="zh-CN" sz="1600" b="1" dirty="0" smtClean="0">
                <a:solidFill>
                  <a:srgbClr val="0033CC"/>
                </a:solidFill>
                <a:effectLst>
                  <a:outerShdw blurRad="38100" dist="38100" dir="2700000" algn="tl">
                    <a:srgbClr val="C0C0C0"/>
                  </a:outerShdw>
                </a:effectLst>
              </a:rPr>
              <a:t>split</a:t>
            </a:r>
            <a:r>
              <a:rPr lang="en-US" altLang="zh-CN" sz="1600" b="1" dirty="0" smtClean="0">
                <a:solidFill>
                  <a:srgbClr val="990099"/>
                </a:solidFill>
                <a:effectLst>
                  <a:outerShdw blurRad="38100" dist="38100" dir="2700000" algn="tl">
                    <a:srgbClr val="C0C0C0"/>
                  </a:outerShdw>
                </a:effectLst>
              </a:rPr>
              <a:t> 56bits to 2 halves</a:t>
            </a:r>
          </a:p>
          <a:p>
            <a:pPr lvl="3" eaLnBrk="1" hangingPunct="1">
              <a:lnSpc>
                <a:spcPct val="110000"/>
              </a:lnSpc>
              <a:defRPr/>
            </a:pPr>
            <a:r>
              <a:rPr lang="en-US" altLang="zh-CN" sz="1600" b="1" dirty="0" smtClean="0">
                <a:solidFill>
                  <a:srgbClr val="0033CC"/>
                </a:solidFill>
                <a:effectLst>
                  <a:outerShdw blurRad="38100" dist="38100" dir="2700000" algn="tl">
                    <a:srgbClr val="C0C0C0"/>
                  </a:outerShdw>
                </a:effectLst>
              </a:rPr>
              <a:t>shift</a:t>
            </a:r>
            <a:r>
              <a:rPr lang="en-US" altLang="zh-CN" sz="1600" b="1" dirty="0" smtClean="0">
                <a:solidFill>
                  <a:srgbClr val="990099"/>
                </a:solidFill>
                <a:effectLst>
                  <a:outerShdw blurRad="38100" dist="38100" dir="2700000" algn="tl">
                    <a:srgbClr val="C0C0C0"/>
                  </a:outerShdw>
                </a:effectLst>
              </a:rPr>
              <a:t> each half</a:t>
            </a:r>
          </a:p>
          <a:p>
            <a:pPr lvl="3" eaLnBrk="1" hangingPunct="1">
              <a:lnSpc>
                <a:spcPct val="110000"/>
              </a:lnSpc>
              <a:defRPr/>
            </a:pPr>
            <a:r>
              <a:rPr lang="en-US" altLang="zh-CN" sz="1600" b="1" dirty="0" smtClean="0">
                <a:solidFill>
                  <a:srgbClr val="0033CC"/>
                </a:solidFill>
                <a:effectLst>
                  <a:outerShdw blurRad="38100" dist="38100" dir="2700000" algn="tl">
                    <a:srgbClr val="C0C0C0"/>
                  </a:outerShdw>
                </a:effectLst>
              </a:rPr>
              <a:t>combine</a:t>
            </a:r>
            <a:r>
              <a:rPr lang="en-US" altLang="zh-CN" sz="1600" b="1" dirty="0" smtClean="0">
                <a:solidFill>
                  <a:srgbClr val="990099"/>
                </a:solidFill>
                <a:effectLst>
                  <a:outerShdw blurRad="38100" dist="38100" dir="2700000" algn="tl">
                    <a:srgbClr val="C0C0C0"/>
                  </a:outerShdw>
                </a:effectLst>
              </a:rPr>
              <a:t> them</a:t>
            </a:r>
          </a:p>
          <a:p>
            <a:pPr lvl="3" eaLnBrk="1" hangingPunct="1">
              <a:lnSpc>
                <a:spcPct val="110000"/>
              </a:lnSpc>
              <a:defRPr/>
            </a:pPr>
            <a:r>
              <a:rPr lang="en-US" altLang="zh-CN" sz="1600" b="1" dirty="0" smtClean="0">
                <a:solidFill>
                  <a:srgbClr val="990099"/>
                </a:solidFill>
                <a:effectLst>
                  <a:outerShdw blurRad="38100" dist="38100" dir="2700000" algn="tl">
                    <a:srgbClr val="C0C0C0"/>
                  </a:outerShdw>
                </a:effectLst>
              </a:rPr>
              <a:t>do </a:t>
            </a:r>
            <a:r>
              <a:rPr lang="en-US" altLang="zh-CN" sz="1600" b="1" dirty="0" smtClean="0">
                <a:solidFill>
                  <a:srgbClr val="0033CC"/>
                </a:solidFill>
                <a:effectLst>
                  <a:outerShdw blurRad="38100" dist="38100" dir="2700000" algn="tl">
                    <a:srgbClr val="C0C0C0"/>
                  </a:outerShdw>
                </a:effectLst>
              </a:rPr>
              <a:t>compress</a:t>
            </a:r>
            <a:r>
              <a:rPr lang="en-US" altLang="zh-CN" sz="1600" b="1" dirty="0" smtClean="0">
                <a:solidFill>
                  <a:srgbClr val="990099"/>
                </a:solidFill>
                <a:effectLst>
                  <a:outerShdw blurRad="38100" dist="38100" dir="2700000" algn="tl">
                    <a:srgbClr val="C0C0C0"/>
                  </a:outerShdw>
                </a:effectLst>
              </a:rPr>
              <a:t> permutation to</a:t>
            </a:r>
            <a:br>
              <a:rPr lang="en-US" altLang="zh-CN" sz="1600" b="1" dirty="0" smtClean="0">
                <a:solidFill>
                  <a:srgbClr val="990099"/>
                </a:solidFill>
                <a:effectLst>
                  <a:outerShdw blurRad="38100" dist="38100" dir="2700000" algn="tl">
                    <a:srgbClr val="C0C0C0"/>
                  </a:outerShdw>
                </a:effectLst>
              </a:rPr>
            </a:br>
            <a:r>
              <a:rPr lang="en-US" altLang="zh-CN" sz="1600" b="1" dirty="0" smtClean="0">
                <a:solidFill>
                  <a:srgbClr val="990099"/>
                </a:solidFill>
                <a:effectLst>
                  <a:outerShdw blurRad="38100" dist="38100" dir="2700000" algn="tl">
                    <a:srgbClr val="C0C0C0"/>
                  </a:outerShdw>
                </a:effectLst>
              </a:rPr>
              <a:t>48 bits round-key</a:t>
            </a:r>
          </a:p>
        </p:txBody>
      </p:sp>
      <p:sp>
        <p:nvSpPr>
          <p:cNvPr id="27546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765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765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75466" name="Picture 10" descr="图片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7088" y="1628775"/>
            <a:ext cx="40560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Effect transition="in" filter="wipe(left)">
                                      <p:cBhvr>
                                        <p:cTn id="7" dur="500"/>
                                        <p:tgtEl>
                                          <p:spTgt spid="275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75466"/>
                                        </p:tgtEl>
                                        <p:attrNameLst>
                                          <p:attrName>style.visibility</p:attrName>
                                        </p:attrNameLst>
                                      </p:cBhvr>
                                      <p:to>
                                        <p:strVal val="visible"/>
                                      </p:to>
                                    </p:set>
                                    <p:anim calcmode="lin" valueType="num">
                                      <p:cBhvr>
                                        <p:cTn id="12" dur="1000" fill="hold"/>
                                        <p:tgtEl>
                                          <p:spTgt spid="275466"/>
                                        </p:tgtEl>
                                        <p:attrNameLst>
                                          <p:attrName>ppt_w</p:attrName>
                                        </p:attrNameLst>
                                      </p:cBhvr>
                                      <p:tavLst>
                                        <p:tav tm="0">
                                          <p:val>
                                            <p:strVal val="#ppt_w*0.70"/>
                                          </p:val>
                                        </p:tav>
                                        <p:tav tm="100000">
                                          <p:val>
                                            <p:strVal val="#ppt_w"/>
                                          </p:val>
                                        </p:tav>
                                      </p:tavLst>
                                    </p:anim>
                                    <p:anim calcmode="lin" valueType="num">
                                      <p:cBhvr>
                                        <p:cTn id="13" dur="1000" fill="hold"/>
                                        <p:tgtEl>
                                          <p:spTgt spid="275466"/>
                                        </p:tgtEl>
                                        <p:attrNameLst>
                                          <p:attrName>ppt_h</p:attrName>
                                        </p:attrNameLst>
                                      </p:cBhvr>
                                      <p:tavLst>
                                        <p:tav tm="0">
                                          <p:val>
                                            <p:strVal val="#ppt_h"/>
                                          </p:val>
                                        </p:tav>
                                        <p:tav tm="100000">
                                          <p:val>
                                            <p:strVal val="#ppt_h"/>
                                          </p:val>
                                        </p:tav>
                                      </p:tavLst>
                                    </p:anim>
                                    <p:animEffect transition="in" filter="fade">
                                      <p:cBhvr>
                                        <p:cTn id="14" dur="1000"/>
                                        <p:tgtEl>
                                          <p:spTgt spid="27546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75461">
                                            <p:txEl>
                                              <p:pRg st="1" end="1"/>
                                            </p:txEl>
                                          </p:spTgt>
                                        </p:tgtEl>
                                        <p:attrNameLst>
                                          <p:attrName>style.visibility</p:attrName>
                                        </p:attrNameLst>
                                      </p:cBhvr>
                                      <p:to>
                                        <p:strVal val="visible"/>
                                      </p:to>
                                    </p:set>
                                    <p:animEffect transition="in" filter="wipe(left)">
                                      <p:cBhvr>
                                        <p:cTn id="19" dur="500"/>
                                        <p:tgtEl>
                                          <p:spTgt spid="27546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75461">
                                            <p:txEl>
                                              <p:pRg st="2" end="2"/>
                                            </p:txEl>
                                          </p:spTgt>
                                        </p:tgtEl>
                                        <p:attrNameLst>
                                          <p:attrName>style.visibility</p:attrName>
                                        </p:attrNameLst>
                                      </p:cBhvr>
                                      <p:to>
                                        <p:strVal val="visible"/>
                                      </p:to>
                                    </p:set>
                                    <p:animEffect transition="in" filter="wipe(left)">
                                      <p:cBhvr>
                                        <p:cTn id="24" dur="500"/>
                                        <p:tgtEl>
                                          <p:spTgt spid="27546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75461">
                                            <p:txEl>
                                              <p:pRg st="3" end="3"/>
                                            </p:txEl>
                                          </p:spTgt>
                                        </p:tgtEl>
                                        <p:attrNameLst>
                                          <p:attrName>style.visibility</p:attrName>
                                        </p:attrNameLst>
                                      </p:cBhvr>
                                      <p:to>
                                        <p:strVal val="visible"/>
                                      </p:to>
                                    </p:set>
                                    <p:animEffect transition="in" filter="wipe(left)">
                                      <p:cBhvr>
                                        <p:cTn id="29" dur="500"/>
                                        <p:tgtEl>
                                          <p:spTgt spid="275461">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75461">
                                            <p:txEl>
                                              <p:pRg st="4" end="4"/>
                                            </p:txEl>
                                          </p:spTgt>
                                        </p:tgtEl>
                                        <p:attrNameLst>
                                          <p:attrName>style.visibility</p:attrName>
                                        </p:attrNameLst>
                                      </p:cBhvr>
                                      <p:to>
                                        <p:strVal val="visible"/>
                                      </p:to>
                                    </p:set>
                                    <p:animEffect transition="in" filter="wipe(left)">
                                      <p:cBhvr>
                                        <p:cTn id="34" dur="500"/>
                                        <p:tgtEl>
                                          <p:spTgt spid="27546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5461">
                                            <p:txEl>
                                              <p:pRg st="5" end="5"/>
                                            </p:txEl>
                                          </p:spTgt>
                                        </p:tgtEl>
                                        <p:attrNameLst>
                                          <p:attrName>style.visibility</p:attrName>
                                        </p:attrNameLst>
                                      </p:cBhvr>
                                      <p:to>
                                        <p:strVal val="visible"/>
                                      </p:to>
                                    </p:set>
                                    <p:animEffect transition="in" filter="wipe(left)">
                                      <p:cBhvr>
                                        <p:cTn id="39" dur="500"/>
                                        <p:tgtEl>
                                          <p:spTgt spid="275461">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75461">
                                            <p:txEl>
                                              <p:pRg st="6" end="6"/>
                                            </p:txEl>
                                          </p:spTgt>
                                        </p:tgtEl>
                                        <p:attrNameLst>
                                          <p:attrName>style.visibility</p:attrName>
                                        </p:attrNameLst>
                                      </p:cBhvr>
                                      <p:to>
                                        <p:strVal val="visible"/>
                                      </p:to>
                                    </p:set>
                                    <p:animEffect transition="in" filter="wipe(left)">
                                      <p:cBhvr>
                                        <p:cTn id="44" dur="500"/>
                                        <p:tgtEl>
                                          <p:spTgt spid="275461">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75461">
                                            <p:txEl>
                                              <p:pRg st="7" end="7"/>
                                            </p:txEl>
                                          </p:spTgt>
                                        </p:tgtEl>
                                        <p:attrNameLst>
                                          <p:attrName>style.visibility</p:attrName>
                                        </p:attrNameLst>
                                      </p:cBhvr>
                                      <p:to>
                                        <p:strVal val="visible"/>
                                      </p:to>
                                    </p:set>
                                    <p:animEffect transition="in" filter="wipe(left)">
                                      <p:cBhvr>
                                        <p:cTn id="49" dur="500"/>
                                        <p:tgtEl>
                                          <p:spTgt spid="275461">
                                            <p:txEl>
                                              <p:pRg st="7" end="7"/>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75461">
                                            <p:txEl>
                                              <p:pRg st="8" end="8"/>
                                            </p:txEl>
                                          </p:spTgt>
                                        </p:tgtEl>
                                        <p:attrNameLst>
                                          <p:attrName>style.visibility</p:attrName>
                                        </p:attrNameLst>
                                      </p:cBhvr>
                                      <p:to>
                                        <p:strVal val="visible"/>
                                      </p:to>
                                    </p:set>
                                    <p:animEffect transition="in" filter="wipe(left)">
                                      <p:cBhvr>
                                        <p:cTn id="54" dur="500"/>
                                        <p:tgtEl>
                                          <p:spTgt spid="2754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EF1220-CEBA-49BF-9ADF-217D0F60D750}" type="slidenum">
              <a:rPr lang="en-US" altLang="zh-CN" smtClean="0">
                <a:solidFill>
                  <a:srgbClr val="FFFFFF"/>
                </a:solidFill>
              </a:rPr>
              <a:pPr eaLnBrk="1" hangingPunct="1">
                <a:defRPr/>
              </a:pPr>
              <a:t>28</a:t>
            </a:fld>
            <a:r>
              <a:rPr lang="en-US" altLang="zh-CN" b="0" smtClean="0">
                <a:solidFill>
                  <a:srgbClr val="FFFFFF"/>
                </a:solidFill>
              </a:rPr>
              <a:t> </a:t>
            </a:r>
          </a:p>
        </p:txBody>
      </p:sp>
      <p:sp>
        <p:nvSpPr>
          <p:cNvPr id="13" name="Date Placeholder 3"/>
          <p:cNvSpPr>
            <a:spLocks noGrp="1"/>
          </p:cNvSpPr>
          <p:nvPr>
            <p:ph type="dt" sz="quarter" idx="11"/>
          </p:nvPr>
        </p:nvSpPr>
        <p:spPr/>
        <p:txBody>
          <a:bodyPr/>
          <a:lstStyle/>
          <a:p>
            <a:pPr>
              <a:defRPr/>
            </a:pPr>
            <a:fld id="{0F4ED59D-FEDA-48AC-8450-56540F74C05A}" type="datetime1">
              <a:rPr lang="zh-CN" altLang="en-US"/>
              <a:pPr>
                <a:defRPr/>
              </a:pPr>
              <a:t>2018/10/25</a:t>
            </a:fld>
            <a:endParaRPr lang="en-US" altLang="zh-CN"/>
          </a:p>
        </p:txBody>
      </p:sp>
      <p:sp>
        <p:nvSpPr>
          <p:cNvPr id="14"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867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874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874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4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2149"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latin typeface="Arial" charset="0"/>
              </a:rPr>
              <a:t>Avalanche Effect(</a:t>
            </a:r>
            <a:r>
              <a:rPr lang="zh-CN" altLang="en-US" sz="2000" b="1" dirty="0" smtClean="0">
                <a:solidFill>
                  <a:srgbClr val="990099"/>
                </a:solidFill>
                <a:effectLst>
                  <a:outerShdw blurRad="38100" dist="38100" dir="2700000" algn="tl">
                    <a:srgbClr val="C0C0C0"/>
                  </a:outerShdw>
                </a:effectLst>
                <a:latin typeface="Arial" charset="0"/>
              </a:rPr>
              <a:t>雪崩效应</a:t>
            </a:r>
            <a:r>
              <a:rPr lang="en-US" altLang="zh-CN" sz="2000" b="1" dirty="0" smtClean="0">
                <a:solidFill>
                  <a:srgbClr val="990099"/>
                </a:solidFill>
                <a:effectLst>
                  <a:outerShdw blurRad="38100" dist="38100" dir="2700000" algn="tl">
                    <a:srgbClr val="C0C0C0"/>
                  </a:outerShdw>
                </a:effectLst>
                <a:latin typeface="Arial" charset="0"/>
              </a:rPr>
              <a:t>)</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Example: to check the avalanche effect in DES, let us encrypt two plaintext blocks (with the same key) that differ only in one bit and observe the differences in the number of bits in each round. </a:t>
            </a:r>
          </a:p>
          <a:p>
            <a:pPr eaLnBrk="1" hangingPunct="1">
              <a:defRPr/>
            </a:pPr>
            <a:endParaRPr lang="zh-CN" altLang="en-US" sz="2000" b="1" dirty="0" smtClean="0">
              <a:solidFill>
                <a:srgbClr val="990099"/>
              </a:solidFill>
              <a:effectLst>
                <a:outerShdw blurRad="38100" dist="38100" dir="2700000" algn="tl">
                  <a:srgbClr val="C0C0C0"/>
                </a:outerShdw>
              </a:effectLst>
              <a:latin typeface="Arial" charset="0"/>
            </a:endParaRPr>
          </a:p>
        </p:txBody>
      </p:sp>
      <p:sp>
        <p:nvSpPr>
          <p:cNvPr id="262150"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2868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8683"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26218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6624637"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81" name="Rectangle 37"/>
          <p:cNvSpPr>
            <a:spLocks noChangeArrowheads="1"/>
          </p:cNvSpPr>
          <p:nvPr/>
        </p:nvSpPr>
        <p:spPr bwMode="auto">
          <a:xfrm>
            <a:off x="395288" y="4581525"/>
            <a:ext cx="8229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buFontTx/>
              <a:buNone/>
            </a:pPr>
            <a:r>
              <a:rPr lang="en-US" altLang="zh-CN" sz="1600" b="0" dirty="0">
                <a:ea typeface="宋体" panose="02010600030101010101" pitchFamily="2" charset="-122"/>
              </a:rPr>
              <a:t>Although the two plaintext blocks differ only in the rightmost bit, the </a:t>
            </a:r>
            <a:r>
              <a:rPr lang="en-US" altLang="zh-CN" sz="1600" b="0" dirty="0" err="1">
                <a:ea typeface="宋体" panose="02010600030101010101" pitchFamily="2" charset="-122"/>
              </a:rPr>
              <a:t>ciphertext</a:t>
            </a:r>
            <a:r>
              <a:rPr lang="en-US" altLang="zh-CN" sz="1600" b="0" dirty="0">
                <a:ea typeface="宋体" panose="02010600030101010101" pitchFamily="2" charset="-122"/>
              </a:rPr>
              <a:t> blocks differ in 29 bits. This means that changing approximately(</a:t>
            </a:r>
            <a:r>
              <a:rPr lang="zh-CN" altLang="en-US" sz="1600" b="0" dirty="0">
                <a:ea typeface="宋体" panose="02010600030101010101" pitchFamily="2" charset="-122"/>
              </a:rPr>
              <a:t>大约</a:t>
            </a:r>
            <a:r>
              <a:rPr lang="en-US" altLang="zh-CN" sz="1600" b="0" dirty="0">
                <a:ea typeface="宋体" panose="02010600030101010101" pitchFamily="2" charset="-122"/>
              </a:rPr>
              <a:t>) 1.5 percent of the plaintext creates a change of approximately 45 percent in the </a:t>
            </a:r>
            <a:r>
              <a:rPr lang="en-US" altLang="zh-CN" sz="1600" b="0" dirty="0" err="1">
                <a:ea typeface="宋体" panose="02010600030101010101" pitchFamily="2" charset="-122"/>
              </a:rPr>
              <a:t>ciphertext</a:t>
            </a:r>
            <a:r>
              <a:rPr lang="en-US" altLang="zh-CN" sz="1600" b="0" dirty="0">
                <a:ea typeface="宋体" panose="02010600030101010101" pitchFamily="2" charset="-122"/>
              </a:rPr>
              <a:t>.</a:t>
            </a:r>
            <a:endParaRPr lang="en-US" altLang="zh-CN" sz="1400" dirty="0">
              <a:ea typeface="MS PGothic" panose="020B0600070205080204" pitchFamily="34" charset="-128"/>
            </a:endParaRPr>
          </a:p>
        </p:txBody>
      </p:sp>
      <p:pic>
        <p:nvPicPr>
          <p:cNvPr id="262182"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 y="5421313"/>
            <a:ext cx="81486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2149">
                                            <p:txEl>
                                              <p:pRg st="0" end="0"/>
                                            </p:txEl>
                                          </p:spTgt>
                                        </p:tgtEl>
                                        <p:attrNameLst>
                                          <p:attrName>style.visibility</p:attrName>
                                        </p:attrNameLst>
                                      </p:cBhvr>
                                      <p:to>
                                        <p:strVal val="visible"/>
                                      </p:to>
                                    </p:set>
                                    <p:animEffect transition="in" filter="wipe(down)">
                                      <p:cBhvr>
                                        <p:cTn id="7" dur="500"/>
                                        <p:tgtEl>
                                          <p:spTgt spid="262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2149">
                                            <p:txEl>
                                              <p:pRg st="1" end="1"/>
                                            </p:txEl>
                                          </p:spTgt>
                                        </p:tgtEl>
                                        <p:attrNameLst>
                                          <p:attrName>style.visibility</p:attrName>
                                        </p:attrNameLst>
                                      </p:cBhvr>
                                      <p:to>
                                        <p:strVal val="visible"/>
                                      </p:to>
                                    </p:set>
                                    <p:animEffect transition="in" filter="wipe(down)">
                                      <p:cBhvr>
                                        <p:cTn id="12" dur="500"/>
                                        <p:tgtEl>
                                          <p:spTgt spid="262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62180"/>
                                        </p:tgtEl>
                                        <p:attrNameLst>
                                          <p:attrName>style.visibility</p:attrName>
                                        </p:attrNameLst>
                                      </p:cBhvr>
                                      <p:to>
                                        <p:strVal val="visible"/>
                                      </p:to>
                                    </p:set>
                                    <p:animEffect transition="in" filter="wipe(down)">
                                      <p:cBhvr>
                                        <p:cTn id="17" dur="500"/>
                                        <p:tgtEl>
                                          <p:spTgt spid="262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62181"/>
                                        </p:tgtEl>
                                        <p:attrNameLst>
                                          <p:attrName>style.visibility</p:attrName>
                                        </p:attrNameLst>
                                      </p:cBhvr>
                                      <p:to>
                                        <p:strVal val="visible"/>
                                      </p:to>
                                    </p:set>
                                    <p:anim calcmode="lin" valueType="num">
                                      <p:cBhvr>
                                        <p:cTn id="22" dur="1000" fill="hold"/>
                                        <p:tgtEl>
                                          <p:spTgt spid="262181"/>
                                        </p:tgtEl>
                                        <p:attrNameLst>
                                          <p:attrName>ppt_w</p:attrName>
                                        </p:attrNameLst>
                                      </p:cBhvr>
                                      <p:tavLst>
                                        <p:tav tm="0">
                                          <p:val>
                                            <p:strVal val="#ppt_w*0.70"/>
                                          </p:val>
                                        </p:tav>
                                        <p:tav tm="100000">
                                          <p:val>
                                            <p:strVal val="#ppt_w"/>
                                          </p:val>
                                        </p:tav>
                                      </p:tavLst>
                                    </p:anim>
                                    <p:anim calcmode="lin" valueType="num">
                                      <p:cBhvr>
                                        <p:cTn id="23" dur="1000" fill="hold"/>
                                        <p:tgtEl>
                                          <p:spTgt spid="262181"/>
                                        </p:tgtEl>
                                        <p:attrNameLst>
                                          <p:attrName>ppt_h</p:attrName>
                                        </p:attrNameLst>
                                      </p:cBhvr>
                                      <p:tavLst>
                                        <p:tav tm="0">
                                          <p:val>
                                            <p:strVal val="#ppt_h"/>
                                          </p:val>
                                        </p:tav>
                                        <p:tav tm="100000">
                                          <p:val>
                                            <p:strVal val="#ppt_h"/>
                                          </p:val>
                                        </p:tav>
                                      </p:tavLst>
                                    </p:anim>
                                    <p:animEffect transition="in" filter="fade">
                                      <p:cBhvr>
                                        <p:cTn id="24" dur="1000"/>
                                        <p:tgtEl>
                                          <p:spTgt spid="2621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262182"/>
                                        </p:tgtEl>
                                        <p:attrNameLst>
                                          <p:attrName>style.visibility</p:attrName>
                                        </p:attrNameLst>
                                      </p:cBhvr>
                                      <p:to>
                                        <p:strVal val="visible"/>
                                      </p:to>
                                    </p:set>
                                    <p:anim calcmode="lin" valueType="num">
                                      <p:cBhvr>
                                        <p:cTn id="29" dur="1000" fill="hold"/>
                                        <p:tgtEl>
                                          <p:spTgt spid="262182"/>
                                        </p:tgtEl>
                                        <p:attrNameLst>
                                          <p:attrName>ppt_w</p:attrName>
                                        </p:attrNameLst>
                                      </p:cBhvr>
                                      <p:tavLst>
                                        <p:tav tm="0">
                                          <p:val>
                                            <p:strVal val="#ppt_w*0.70"/>
                                          </p:val>
                                        </p:tav>
                                        <p:tav tm="100000">
                                          <p:val>
                                            <p:strVal val="#ppt_w"/>
                                          </p:val>
                                        </p:tav>
                                      </p:tavLst>
                                    </p:anim>
                                    <p:anim calcmode="lin" valueType="num">
                                      <p:cBhvr>
                                        <p:cTn id="30" dur="1000" fill="hold"/>
                                        <p:tgtEl>
                                          <p:spTgt spid="262182"/>
                                        </p:tgtEl>
                                        <p:attrNameLst>
                                          <p:attrName>ppt_h</p:attrName>
                                        </p:attrNameLst>
                                      </p:cBhvr>
                                      <p:tavLst>
                                        <p:tav tm="0">
                                          <p:val>
                                            <p:strVal val="#ppt_h"/>
                                          </p:val>
                                        </p:tav>
                                        <p:tav tm="100000">
                                          <p:val>
                                            <p:strVal val="#ppt_h"/>
                                          </p:val>
                                        </p:tav>
                                      </p:tavLst>
                                    </p:anim>
                                    <p:animEffect transition="in" filter="fade">
                                      <p:cBhvr>
                                        <p:cTn id="31" dur="1000"/>
                                        <p:tgtEl>
                                          <p:spTgt spid="262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build="p"/>
      <p:bldP spid="2621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328FDC15-5965-4DD6-9E45-9A26E5A71E17}" type="slidenum">
              <a:rPr lang="en-US" altLang="zh-CN" smtClean="0">
                <a:solidFill>
                  <a:srgbClr val="FFFFFF"/>
                </a:solidFill>
              </a:rPr>
              <a:pPr eaLnBrk="1" hangingPunct="1">
                <a:defRPr/>
              </a:pPr>
              <a:t>29</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33A2D5A7-51C1-4FF8-B9E8-1626F3C66265}" type="datetime1">
              <a:rPr lang="zh-CN" altLang="en-US"/>
              <a:pPr>
                <a:defRPr/>
              </a:pPr>
              <a:t>2018/10/25</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970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9766"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9767"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48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6485"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latin typeface="Arial" charset="0"/>
              </a:rPr>
              <a:t>DES weakness</a:t>
            </a:r>
          </a:p>
          <a:p>
            <a:pPr eaLnBrk="1" hangingPunct="1">
              <a:defRPr/>
            </a:pPr>
            <a:r>
              <a:rPr lang="en-US" altLang="zh-CN" sz="2000" b="1" dirty="0" smtClean="0">
                <a:solidFill>
                  <a:srgbClr val="990099"/>
                </a:solidFill>
                <a:effectLst>
                  <a:outerShdw blurRad="38100" dist="38100" dir="2700000" algn="tl">
                    <a:srgbClr val="C0C0C0"/>
                  </a:outerShdw>
                </a:effectLst>
                <a:latin typeface="Arial" charset="0"/>
              </a:rPr>
              <a:t>During the last few years critics(</a:t>
            </a:r>
            <a:r>
              <a:rPr lang="zh-CN" altLang="en-US" sz="2000" b="1" dirty="0" smtClean="0">
                <a:solidFill>
                  <a:srgbClr val="990099"/>
                </a:solidFill>
                <a:effectLst>
                  <a:outerShdw blurRad="38100" dist="38100" dir="2700000" algn="tl">
                    <a:srgbClr val="C0C0C0"/>
                  </a:outerShdw>
                </a:effectLst>
                <a:latin typeface="Arial" charset="0"/>
              </a:rPr>
              <a:t>评论家</a:t>
            </a:r>
            <a:r>
              <a:rPr lang="en-US" altLang="zh-CN" sz="2000" b="1" dirty="0" smtClean="0">
                <a:solidFill>
                  <a:srgbClr val="990099"/>
                </a:solidFill>
                <a:effectLst>
                  <a:outerShdw blurRad="38100" dist="38100" dir="2700000" algn="tl">
                    <a:srgbClr val="C0C0C0"/>
                  </a:outerShdw>
                </a:effectLst>
                <a:latin typeface="Arial" charset="0"/>
              </a:rPr>
              <a:t>) have found some weaknesses(</a:t>
            </a:r>
            <a:r>
              <a:rPr lang="zh-CN" altLang="en-US" sz="2000" b="1" dirty="0" smtClean="0">
                <a:solidFill>
                  <a:srgbClr val="990099"/>
                </a:solidFill>
                <a:effectLst>
                  <a:outerShdw blurRad="38100" dist="38100" dir="2700000" algn="tl">
                    <a:srgbClr val="C0C0C0"/>
                  </a:outerShdw>
                </a:effectLst>
                <a:latin typeface="Arial" charset="0"/>
              </a:rPr>
              <a:t>弱点</a:t>
            </a:r>
            <a:r>
              <a:rPr lang="en-US" altLang="zh-CN" sz="2000" b="1" dirty="0" smtClean="0">
                <a:solidFill>
                  <a:srgbClr val="990099"/>
                </a:solidFill>
                <a:effectLst>
                  <a:outerShdw blurRad="38100" dist="38100" dir="2700000" algn="tl">
                    <a:srgbClr val="C0C0C0"/>
                  </a:outerShdw>
                </a:effectLst>
                <a:latin typeface="Arial" charset="0"/>
              </a:rPr>
              <a:t>) in DES.</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1. Weaknesses in S-boxes</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2. Weaknesses in P-boxes</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3. Weaknesses in Key</a:t>
            </a:r>
          </a:p>
          <a:p>
            <a:pPr eaLnBrk="1" hangingPunct="1">
              <a:defRPr/>
            </a:pPr>
            <a:endParaRPr lang="zh-CN" altLang="en-US" sz="2000" b="1" dirty="0" smtClean="0">
              <a:solidFill>
                <a:srgbClr val="990099"/>
              </a:solidFill>
              <a:effectLst>
                <a:outerShdw blurRad="38100" dist="38100" dir="2700000" algn="tl">
                  <a:srgbClr val="C0C0C0"/>
                </a:outerShdw>
              </a:effectLst>
              <a:latin typeface="Arial" charset="0"/>
            </a:endParaRPr>
          </a:p>
        </p:txBody>
      </p:sp>
      <p:sp>
        <p:nvSpPr>
          <p:cNvPr id="276486"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2970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9707"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27648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076700"/>
            <a:ext cx="66071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9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4508500"/>
            <a:ext cx="795655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6485">
                                            <p:txEl>
                                              <p:pRg st="0" end="0"/>
                                            </p:txEl>
                                          </p:spTgt>
                                        </p:tgtEl>
                                        <p:attrNameLst>
                                          <p:attrName>style.visibility</p:attrName>
                                        </p:attrNameLst>
                                      </p:cBhvr>
                                      <p:to>
                                        <p:strVal val="visible"/>
                                      </p:to>
                                    </p:set>
                                    <p:animEffect transition="in" filter="wipe(down)">
                                      <p:cBhvr>
                                        <p:cTn id="7" dur="500"/>
                                        <p:tgtEl>
                                          <p:spTgt spid="27648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6485">
                                            <p:txEl>
                                              <p:pRg st="1" end="1"/>
                                            </p:txEl>
                                          </p:spTgt>
                                        </p:tgtEl>
                                        <p:attrNameLst>
                                          <p:attrName>style.visibility</p:attrName>
                                        </p:attrNameLst>
                                      </p:cBhvr>
                                      <p:to>
                                        <p:strVal val="visible"/>
                                      </p:to>
                                    </p:set>
                                    <p:animEffect transition="in" filter="wipe(down)">
                                      <p:cBhvr>
                                        <p:cTn id="11" dur="500"/>
                                        <p:tgtEl>
                                          <p:spTgt spid="276485">
                                            <p:txEl>
                                              <p:pRg st="1" end="1"/>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76485">
                                            <p:txEl>
                                              <p:pRg st="2" end="2"/>
                                            </p:txEl>
                                          </p:spTgt>
                                        </p:tgtEl>
                                        <p:attrNameLst>
                                          <p:attrName>style.visibility</p:attrName>
                                        </p:attrNameLst>
                                      </p:cBhvr>
                                      <p:to>
                                        <p:strVal val="visible"/>
                                      </p:to>
                                    </p:set>
                                    <p:animEffect transition="in" filter="wipe(down)">
                                      <p:cBhvr>
                                        <p:cTn id="14" dur="500"/>
                                        <p:tgtEl>
                                          <p:spTgt spid="276485">
                                            <p:txEl>
                                              <p:pRg st="2" end="2"/>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6485">
                                            <p:txEl>
                                              <p:pRg st="3" end="3"/>
                                            </p:txEl>
                                          </p:spTgt>
                                        </p:tgtEl>
                                        <p:attrNameLst>
                                          <p:attrName>style.visibility</p:attrName>
                                        </p:attrNameLst>
                                      </p:cBhvr>
                                      <p:to>
                                        <p:strVal val="visible"/>
                                      </p:to>
                                    </p:set>
                                    <p:animEffect transition="in" filter="wipe(down)">
                                      <p:cBhvr>
                                        <p:cTn id="17" dur="500"/>
                                        <p:tgtEl>
                                          <p:spTgt spid="276485">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6485">
                                            <p:txEl>
                                              <p:pRg st="4" end="4"/>
                                            </p:txEl>
                                          </p:spTgt>
                                        </p:tgtEl>
                                        <p:attrNameLst>
                                          <p:attrName>style.visibility</p:attrName>
                                        </p:attrNameLst>
                                      </p:cBhvr>
                                      <p:to>
                                        <p:strVal val="visible"/>
                                      </p:to>
                                    </p:set>
                                    <p:animEffect transition="in" filter="wipe(down)">
                                      <p:cBhvr>
                                        <p:cTn id="20" dur="500"/>
                                        <p:tgtEl>
                                          <p:spTgt spid="276485">
                                            <p:txEl>
                                              <p:pRg st="4" end="4"/>
                                            </p:txEl>
                                          </p:spTgt>
                                        </p:tgtEl>
                                      </p:cBhvr>
                                    </p:animEffect>
                                  </p:childTnLst>
                                </p:cTn>
                              </p:par>
                            </p:childTnLst>
                          </p:cTn>
                        </p:par>
                        <p:par>
                          <p:cTn id="21" fill="hold" nodeType="afterGroup">
                            <p:stCondLst>
                              <p:cond delay="1000"/>
                            </p:stCondLst>
                            <p:childTnLst>
                              <p:par>
                                <p:cTn id="22" presetID="55" presetClass="entr" presetSubtype="0" fill="hold" nodeType="afterEffect">
                                  <p:stCondLst>
                                    <p:cond delay="0"/>
                                  </p:stCondLst>
                                  <p:childTnLst>
                                    <p:set>
                                      <p:cBhvr>
                                        <p:cTn id="23" dur="1" fill="hold">
                                          <p:stCondLst>
                                            <p:cond delay="0"/>
                                          </p:stCondLst>
                                        </p:cTn>
                                        <p:tgtEl>
                                          <p:spTgt spid="276489"/>
                                        </p:tgtEl>
                                        <p:attrNameLst>
                                          <p:attrName>style.visibility</p:attrName>
                                        </p:attrNameLst>
                                      </p:cBhvr>
                                      <p:to>
                                        <p:strVal val="visible"/>
                                      </p:to>
                                    </p:set>
                                    <p:anim calcmode="lin" valueType="num">
                                      <p:cBhvr>
                                        <p:cTn id="24" dur="1000" fill="hold"/>
                                        <p:tgtEl>
                                          <p:spTgt spid="276489"/>
                                        </p:tgtEl>
                                        <p:attrNameLst>
                                          <p:attrName>ppt_w</p:attrName>
                                        </p:attrNameLst>
                                      </p:cBhvr>
                                      <p:tavLst>
                                        <p:tav tm="0">
                                          <p:val>
                                            <p:strVal val="#ppt_w*0.70"/>
                                          </p:val>
                                        </p:tav>
                                        <p:tav tm="100000">
                                          <p:val>
                                            <p:strVal val="#ppt_w"/>
                                          </p:val>
                                        </p:tav>
                                      </p:tavLst>
                                    </p:anim>
                                    <p:anim calcmode="lin" valueType="num">
                                      <p:cBhvr>
                                        <p:cTn id="25" dur="1000" fill="hold"/>
                                        <p:tgtEl>
                                          <p:spTgt spid="276489"/>
                                        </p:tgtEl>
                                        <p:attrNameLst>
                                          <p:attrName>ppt_h</p:attrName>
                                        </p:attrNameLst>
                                      </p:cBhvr>
                                      <p:tavLst>
                                        <p:tav tm="0">
                                          <p:val>
                                            <p:strVal val="#ppt_h"/>
                                          </p:val>
                                        </p:tav>
                                        <p:tav tm="100000">
                                          <p:val>
                                            <p:strVal val="#ppt_h"/>
                                          </p:val>
                                        </p:tav>
                                      </p:tavLst>
                                    </p:anim>
                                    <p:animEffect transition="in" filter="fade">
                                      <p:cBhvr>
                                        <p:cTn id="26" dur="1000"/>
                                        <p:tgtEl>
                                          <p:spTgt spid="2764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76490"/>
                                        </p:tgtEl>
                                        <p:attrNameLst>
                                          <p:attrName>style.visibility</p:attrName>
                                        </p:attrNameLst>
                                      </p:cBhvr>
                                      <p:to>
                                        <p:strVal val="visible"/>
                                      </p:to>
                                    </p:set>
                                    <p:animEffect transition="in" filter="dissolve">
                                      <p:cBhvr>
                                        <p:cTn id="31" dur="500"/>
                                        <p:tgtEl>
                                          <p:spTgt spid="27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7E45723-EF05-428F-BBAC-AF2A67EB9646}" type="slidenum">
              <a:rPr lang="en-US" altLang="zh-CN" sz="1200">
                <a:solidFill>
                  <a:srgbClr val="FFFFFF"/>
                </a:solidFill>
                <a:ea typeface="MS PGothic" panose="020B0600070205080204" pitchFamily="34" charset="-128"/>
              </a:rPr>
              <a:pPr>
                <a:lnSpc>
                  <a:spcPct val="90000"/>
                </a:lnSpc>
                <a:spcBef>
                  <a:spcPct val="0"/>
                </a:spcBef>
                <a:buFontTx/>
                <a:buNone/>
              </a:pPr>
              <a:t>3</a:t>
            </a:fld>
            <a:r>
              <a:rPr lang="en-US" altLang="zh-CN" sz="1200" b="0">
                <a:solidFill>
                  <a:srgbClr val="FFFFFF"/>
                </a:solidFill>
                <a:ea typeface="MS PGothic" panose="020B0600070205080204" pitchFamily="34" charset="-128"/>
              </a:rPr>
              <a:t> </a:t>
            </a:r>
          </a:p>
        </p:txBody>
      </p:sp>
      <p:sp>
        <p:nvSpPr>
          <p:cNvPr id="8" name="Date Placeholder 3"/>
          <p:cNvSpPr>
            <a:spLocks noGrp="1"/>
          </p:cNvSpPr>
          <p:nvPr>
            <p:ph type="dt" sz="quarter" idx="11"/>
          </p:nvPr>
        </p:nvSpPr>
        <p:spPr/>
        <p:txBody>
          <a:bodyPr/>
          <a:lstStyle/>
          <a:p>
            <a:pPr>
              <a:defRPr/>
            </a:pPr>
            <a:fld id="{3B8B0F9A-89D5-407A-9FD1-149DF17C2CC4}" type="datetime1">
              <a:rPr lang="zh-CN" altLang="en-US"/>
              <a:pPr>
                <a:defRPr/>
              </a:pPr>
              <a:t>2018/10/25</a:t>
            </a:fld>
            <a:endParaRPr lang="en-US" altLang="zh-CN"/>
          </a:p>
        </p:txBody>
      </p:sp>
      <p:sp>
        <p:nvSpPr>
          <p:cNvPr id="9"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717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723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7235" name="Visio" r:id="rId6" imgW="8137703" imgH="4366489" progId="Visio.Drawing.11">
                  <p:embed/>
                </p:oleObj>
              </mc:Choice>
              <mc:Fallback>
                <p:oleObj name="Visio" r:id="rId6" imgW="8137703" imgH="4366489"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t>Quickly Review</a:t>
            </a:r>
          </a:p>
        </p:txBody>
      </p:sp>
      <p:sp>
        <p:nvSpPr>
          <p:cNvPr id="7176" name="Rectangle 5"/>
          <p:cNvSpPr>
            <a:spLocks noGrp="1"/>
          </p:cNvSpPr>
          <p:nvPr>
            <p:ph type="body" idx="4294967295"/>
          </p:nvPr>
        </p:nvSpPr>
        <p:spPr>
          <a:xfrm>
            <a:off x="201613" y="1628775"/>
            <a:ext cx="8496300" cy="4537075"/>
          </a:xfrm>
          <a:noFill/>
        </p:spPr>
        <p:txBody>
          <a:bodyPr/>
          <a:lstStyle/>
          <a:p>
            <a:pPr eaLnBrk="1" hangingPunct="1"/>
            <a:r>
              <a:rPr lang="en-US" altLang="zh-CN" sz="2000" b="1" dirty="0" smtClean="0">
                <a:solidFill>
                  <a:srgbClr val="990099"/>
                </a:solidFill>
              </a:rPr>
              <a:t>Product Cipher</a:t>
            </a:r>
          </a:p>
          <a:p>
            <a:pPr eaLnBrk="1" hangingPunct="1"/>
            <a:r>
              <a:rPr lang="en-US" altLang="zh-CN" sz="2000" b="1" dirty="0" smtClean="0">
                <a:solidFill>
                  <a:srgbClr val="990099"/>
                </a:solidFill>
              </a:rPr>
              <a:t>The Feistel Cipher</a:t>
            </a:r>
          </a:p>
          <a:p>
            <a:pPr eaLnBrk="1" hangingPunct="1"/>
            <a:r>
              <a:rPr lang="en-US" altLang="zh-CN" sz="1800" b="1" dirty="0" smtClean="0">
                <a:solidFill>
                  <a:srgbClr val="990099"/>
                </a:solidFill>
                <a:latin typeface="Franklin Gothic Book" pitchFamily="34" charset="0"/>
                <a:ea typeface="宋体" panose="02010600030101010101" pitchFamily="2" charset="-122"/>
              </a:rPr>
              <a:t>Block Cipher Design Principals</a:t>
            </a:r>
          </a:p>
        </p:txBody>
      </p:sp>
      <p:sp>
        <p:nvSpPr>
          <p:cNvPr id="183302" name="Text Box 6"/>
          <p:cNvSpPr txBox="1">
            <a:spLocks noChangeArrowheads="1"/>
          </p:cNvSpPr>
          <p:nvPr/>
        </p:nvSpPr>
        <p:spPr bwMode="auto">
          <a:xfrm>
            <a:off x="273050" y="1052513"/>
            <a:ext cx="1944688"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en-US" altLang="zh-CN" sz="2000">
                <a:solidFill>
                  <a:srgbClr val="3E003E"/>
                </a:solidFill>
                <a:effectLst>
                  <a:outerShdw blurRad="38100" dist="38100" dir="2700000" algn="tl">
                    <a:srgbClr val="C0C0C0"/>
                  </a:outerShdw>
                </a:effectLst>
                <a:latin typeface="Arial" charset="0"/>
                <a:ea typeface="微软雅黑" pitchFamily="34" charset="-122"/>
              </a:rPr>
              <a:t>Lecture 4</a:t>
            </a:r>
          </a:p>
        </p:txBody>
      </p:sp>
    </p:spTree>
  </p:cSld>
  <p:clrMapOvr>
    <a:masterClrMapping/>
  </p:clrMapOvr>
  <p:transition spd="slow">
    <p:cut thruBlk="1"/>
    <p:sndAc>
      <p:stSnd>
        <p:snd r:embed="rId3" name="suction.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A289486-3535-4315-930B-5C830FCD47DC}" type="slidenum">
              <a:rPr lang="en-US" altLang="zh-CN" smtClean="0">
                <a:solidFill>
                  <a:srgbClr val="FFFFFF"/>
                </a:solidFill>
              </a:rPr>
              <a:pPr eaLnBrk="1" hangingPunct="1">
                <a:defRPr/>
              </a:pPr>
              <a:t>30</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D56C9699-6A72-4ECE-93B1-60BD9DA04FD0}"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072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0789"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0790"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50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7509" name="Rectangle 5"/>
          <p:cNvSpPr>
            <a:spLocks noGrp="1"/>
          </p:cNvSpPr>
          <p:nvPr>
            <p:ph type="body" idx="4294967295"/>
          </p:nvPr>
        </p:nvSpPr>
        <p:spPr>
          <a:xfrm>
            <a:off x="179388"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Key Size</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56-bit keys have </a:t>
            </a:r>
            <a:r>
              <a:rPr lang="en-US" altLang="zh-CN" sz="1800" b="1" smtClean="0">
                <a:solidFill>
                  <a:srgbClr val="0033CC"/>
                </a:solidFill>
                <a:effectLst>
                  <a:outerShdw blurRad="38100" dist="38100" dir="2700000" algn="tl">
                    <a:srgbClr val="C0C0C0"/>
                  </a:outerShdw>
                </a:effectLst>
                <a:latin typeface="Arial" charset="0"/>
              </a:rPr>
              <a:t>2</a:t>
            </a:r>
            <a:r>
              <a:rPr lang="en-US" altLang="zh-CN" sz="1800" b="1" baseline="30000" smtClean="0">
                <a:solidFill>
                  <a:srgbClr val="0033CC"/>
                </a:solidFill>
                <a:effectLst>
                  <a:outerShdw blurRad="38100" dist="38100" dir="2700000" algn="tl">
                    <a:srgbClr val="C0C0C0"/>
                  </a:outerShdw>
                </a:effectLst>
                <a:latin typeface="Arial" charset="0"/>
              </a:rPr>
              <a:t>56</a:t>
            </a:r>
            <a:r>
              <a:rPr lang="en-US" altLang="zh-CN" sz="1800" b="1" smtClean="0">
                <a:solidFill>
                  <a:srgbClr val="0033CC"/>
                </a:solidFill>
                <a:effectLst>
                  <a:outerShdw blurRad="38100" dist="38100" dir="2700000" algn="tl">
                    <a:srgbClr val="C0C0C0"/>
                  </a:outerShdw>
                </a:effectLst>
                <a:latin typeface="Arial" charset="0"/>
              </a:rPr>
              <a:t> = 7.2 x 10</a:t>
            </a:r>
            <a:r>
              <a:rPr lang="en-US" altLang="zh-CN" sz="1800" b="1" baseline="30000" smtClean="0">
                <a:solidFill>
                  <a:srgbClr val="0033CC"/>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 values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brute force search looks hard</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recent advances have shown is possible</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1997, on Internet in a </a:t>
            </a:r>
            <a:r>
              <a:rPr lang="en-US" altLang="zh-CN" sz="1600" b="1" smtClean="0">
                <a:solidFill>
                  <a:srgbClr val="0033CC"/>
                </a:solidFill>
                <a:effectLst>
                  <a:outerShdw blurRad="38100" dist="38100" dir="2700000" algn="tl">
                    <a:srgbClr val="C0C0C0"/>
                  </a:outerShdw>
                </a:effectLst>
                <a:latin typeface="Arial" charset="0"/>
              </a:rPr>
              <a:t>few months</a:t>
            </a:r>
            <a:r>
              <a:rPr lang="en-US" altLang="zh-CN" sz="1600" b="1" smtClean="0">
                <a:solidFill>
                  <a:srgbClr val="990099"/>
                </a:solidFill>
                <a:effectLst>
                  <a:outerShdw blurRad="38100" dist="38100" dir="2700000" algn="tl">
                    <a:srgbClr val="C0C0C0"/>
                  </a:outerShdw>
                </a:effectLst>
                <a:latin typeface="Arial" charset="0"/>
              </a:rPr>
              <a:t> </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1998, in </a:t>
            </a:r>
            <a:r>
              <a:rPr lang="en-US" altLang="zh-CN" sz="1600" b="1" smtClean="0">
                <a:solidFill>
                  <a:srgbClr val="0033CC"/>
                </a:solidFill>
                <a:effectLst>
                  <a:outerShdw blurRad="38100" dist="38100" dir="2700000" algn="tl">
                    <a:srgbClr val="C0C0C0"/>
                  </a:outerShdw>
                </a:effectLst>
                <a:latin typeface="Arial" charset="0"/>
              </a:rPr>
              <a:t>a few days</a:t>
            </a:r>
            <a:r>
              <a:rPr lang="en-US" altLang="zh-CN" sz="1600" b="1" smtClean="0">
                <a:solidFill>
                  <a:srgbClr val="990099"/>
                </a:solidFill>
                <a:effectLst>
                  <a:outerShdw blurRad="38100" dist="38100" dir="2700000" algn="tl">
                    <a:srgbClr val="C0C0C0"/>
                  </a:outerShdw>
                </a:effectLst>
                <a:latin typeface="Arial" charset="0"/>
              </a:rPr>
              <a:t> </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1999 above combined in </a:t>
            </a:r>
            <a:r>
              <a:rPr lang="en-US" altLang="zh-CN" sz="1600" b="1" smtClean="0">
                <a:solidFill>
                  <a:srgbClr val="0033CC"/>
                </a:solidFill>
                <a:effectLst>
                  <a:outerShdw blurRad="38100" dist="38100" dir="2700000" algn="tl">
                    <a:srgbClr val="C0C0C0"/>
                  </a:outerShdw>
                </a:effectLst>
                <a:latin typeface="Arial" charset="0"/>
              </a:rPr>
              <a:t>22hrs</a:t>
            </a:r>
            <a:r>
              <a:rPr lang="en-US" altLang="zh-CN" sz="1600" b="1" smtClean="0">
                <a:solidFill>
                  <a:srgbClr val="990099"/>
                </a:solidFill>
                <a:effectLst>
                  <a:outerShdw blurRad="38100" dist="38100" dir="2700000" algn="tl">
                    <a:srgbClr val="C0C0C0"/>
                  </a:outerShdw>
                </a:effectLst>
                <a:latin typeface="Arial" charset="0"/>
              </a:rPr>
              <a:t>!</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still must be able to recognize plaintext</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must consider </a:t>
            </a:r>
            <a:r>
              <a:rPr lang="en-US" altLang="zh-CN" sz="1800" b="1" smtClean="0">
                <a:solidFill>
                  <a:srgbClr val="0033CC"/>
                </a:solidFill>
                <a:effectLst>
                  <a:outerShdw blurRad="38100" dist="38100" dir="2700000" algn="tl">
                    <a:srgbClr val="C0C0C0"/>
                  </a:outerShdw>
                </a:effectLst>
                <a:latin typeface="Arial" charset="0"/>
              </a:rPr>
              <a:t>alternatives</a:t>
            </a:r>
            <a:r>
              <a:rPr lang="en-US" altLang="zh-CN" sz="1800" b="1" smtClean="0">
                <a:solidFill>
                  <a:srgbClr val="990099"/>
                </a:solidFill>
                <a:effectLst>
                  <a:outerShdw blurRad="38100" dist="38100" dir="2700000" algn="tl">
                    <a:srgbClr val="C0C0C0"/>
                  </a:outerShdw>
                </a:effectLst>
                <a:latin typeface="Arial" charset="0"/>
              </a:rPr>
              <a:t>(</a:t>
            </a:r>
            <a:r>
              <a:rPr lang="zh-CN" altLang="en-US" sz="1800" b="1" smtClean="0">
                <a:solidFill>
                  <a:srgbClr val="990099"/>
                </a:solidFill>
                <a:effectLst>
                  <a:outerShdw blurRad="38100" dist="38100" dir="2700000" algn="tl">
                    <a:srgbClr val="C0C0C0"/>
                  </a:outerShdw>
                </a:effectLst>
                <a:latin typeface="Arial" charset="0"/>
              </a:rPr>
              <a:t>替代物</a:t>
            </a:r>
            <a:r>
              <a:rPr lang="en-US" altLang="zh-CN" sz="1800" b="1" smtClean="0">
                <a:solidFill>
                  <a:srgbClr val="990099"/>
                </a:solidFill>
                <a:effectLst>
                  <a:outerShdw blurRad="38100" dist="38100" dir="2700000" algn="tl">
                    <a:srgbClr val="C0C0C0"/>
                  </a:outerShdw>
                </a:effectLst>
                <a:latin typeface="Arial" charset="0"/>
              </a:rPr>
              <a:t>) to DES</a:t>
            </a:r>
            <a:endParaRPr lang="zh-CN" altLang="en-US" sz="1800" b="1" smtClean="0">
              <a:solidFill>
                <a:srgbClr val="990099"/>
              </a:solidFill>
              <a:effectLst>
                <a:outerShdw blurRad="38100" dist="38100" dir="2700000" algn="tl">
                  <a:srgbClr val="C0C0C0"/>
                </a:outerShdw>
              </a:effectLst>
              <a:latin typeface="Arial" charset="0"/>
            </a:endParaRPr>
          </a:p>
        </p:txBody>
      </p:sp>
      <p:sp>
        <p:nvSpPr>
          <p:cNvPr id="277510"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3073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30731"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30732" name="Picture 9" descr="key 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916113"/>
            <a:ext cx="30130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7509">
                                            <p:txEl>
                                              <p:pRg st="0" end="0"/>
                                            </p:txEl>
                                          </p:spTgt>
                                        </p:tgtEl>
                                        <p:attrNameLst>
                                          <p:attrName>style.visibility</p:attrName>
                                        </p:attrNameLst>
                                      </p:cBhvr>
                                      <p:to>
                                        <p:strVal val="visible"/>
                                      </p:to>
                                    </p:set>
                                    <p:animEffect transition="in" filter="wipe(down)">
                                      <p:cBhvr>
                                        <p:cTn id="7" dur="500"/>
                                        <p:tgtEl>
                                          <p:spTgt spid="277509">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7509">
                                            <p:txEl>
                                              <p:pRg st="1" end="1"/>
                                            </p:txEl>
                                          </p:spTgt>
                                        </p:tgtEl>
                                        <p:attrNameLst>
                                          <p:attrName>style.visibility</p:attrName>
                                        </p:attrNameLst>
                                      </p:cBhvr>
                                      <p:to>
                                        <p:strVal val="visible"/>
                                      </p:to>
                                    </p:set>
                                    <p:animEffect transition="in" filter="wipe(down)">
                                      <p:cBhvr>
                                        <p:cTn id="11" dur="500"/>
                                        <p:tgtEl>
                                          <p:spTgt spid="277509">
                                            <p:txEl>
                                              <p:pRg st="1" end="1"/>
                                            </p:txEl>
                                          </p:spTgt>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7509">
                                            <p:txEl>
                                              <p:pRg st="2" end="2"/>
                                            </p:txEl>
                                          </p:spTgt>
                                        </p:tgtEl>
                                        <p:attrNameLst>
                                          <p:attrName>style.visibility</p:attrName>
                                        </p:attrNameLst>
                                      </p:cBhvr>
                                      <p:to>
                                        <p:strVal val="visible"/>
                                      </p:to>
                                    </p:set>
                                    <p:animEffect transition="in" filter="wipe(down)">
                                      <p:cBhvr>
                                        <p:cTn id="15" dur="500"/>
                                        <p:tgtEl>
                                          <p:spTgt spid="27750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77509">
                                            <p:txEl>
                                              <p:pRg st="3" end="3"/>
                                            </p:txEl>
                                          </p:spTgt>
                                        </p:tgtEl>
                                        <p:attrNameLst>
                                          <p:attrName>style.visibility</p:attrName>
                                        </p:attrNameLst>
                                      </p:cBhvr>
                                      <p:to>
                                        <p:strVal val="visible"/>
                                      </p:to>
                                    </p:set>
                                    <p:animEffect transition="in" filter="wipe(down)">
                                      <p:cBhvr>
                                        <p:cTn id="20" dur="500"/>
                                        <p:tgtEl>
                                          <p:spTgt spid="277509">
                                            <p:txEl>
                                              <p:pRg st="3" end="3"/>
                                            </p:txEl>
                                          </p:spTgt>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77509">
                                            <p:txEl>
                                              <p:pRg st="4" end="4"/>
                                            </p:txEl>
                                          </p:spTgt>
                                        </p:tgtEl>
                                        <p:attrNameLst>
                                          <p:attrName>style.visibility</p:attrName>
                                        </p:attrNameLst>
                                      </p:cBhvr>
                                      <p:to>
                                        <p:strVal val="visible"/>
                                      </p:to>
                                    </p:set>
                                    <p:animEffect transition="in" filter="wipe(down)">
                                      <p:cBhvr>
                                        <p:cTn id="24" dur="500"/>
                                        <p:tgtEl>
                                          <p:spTgt spid="277509">
                                            <p:txEl>
                                              <p:pRg st="4" end="4"/>
                                            </p:txEl>
                                          </p:spTgt>
                                        </p:tgtEl>
                                      </p:cBhvr>
                                    </p:animEffect>
                                  </p:childTnLst>
                                </p:cTn>
                              </p:par>
                            </p:childTnLst>
                          </p:cTn>
                        </p:par>
                        <p:par>
                          <p:cTn id="25" fill="hold" nodeType="afterGroup">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77509">
                                            <p:txEl>
                                              <p:pRg st="5" end="5"/>
                                            </p:txEl>
                                          </p:spTgt>
                                        </p:tgtEl>
                                        <p:attrNameLst>
                                          <p:attrName>style.visibility</p:attrName>
                                        </p:attrNameLst>
                                      </p:cBhvr>
                                      <p:to>
                                        <p:strVal val="visible"/>
                                      </p:to>
                                    </p:set>
                                    <p:animEffect transition="in" filter="wipe(down)">
                                      <p:cBhvr>
                                        <p:cTn id="28" dur="500"/>
                                        <p:tgtEl>
                                          <p:spTgt spid="277509">
                                            <p:txEl>
                                              <p:pRg st="5" end="5"/>
                                            </p:txEl>
                                          </p:spTgt>
                                        </p:tgtEl>
                                      </p:cBhvr>
                                    </p:animEffect>
                                  </p:childTnLst>
                                </p:cTn>
                              </p:par>
                            </p:childTnLst>
                          </p:cTn>
                        </p:par>
                        <p:par>
                          <p:cTn id="29" fill="hold" nodeType="afterGroup">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77509">
                                            <p:txEl>
                                              <p:pRg st="6" end="6"/>
                                            </p:txEl>
                                          </p:spTgt>
                                        </p:tgtEl>
                                        <p:attrNameLst>
                                          <p:attrName>style.visibility</p:attrName>
                                        </p:attrNameLst>
                                      </p:cBhvr>
                                      <p:to>
                                        <p:strVal val="visible"/>
                                      </p:to>
                                    </p:set>
                                    <p:animEffect transition="in" filter="wipe(down)">
                                      <p:cBhvr>
                                        <p:cTn id="32" dur="500"/>
                                        <p:tgtEl>
                                          <p:spTgt spid="27750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7509">
                                            <p:txEl>
                                              <p:pRg st="7" end="7"/>
                                            </p:txEl>
                                          </p:spTgt>
                                        </p:tgtEl>
                                        <p:attrNameLst>
                                          <p:attrName>style.visibility</p:attrName>
                                        </p:attrNameLst>
                                      </p:cBhvr>
                                      <p:to>
                                        <p:strVal val="visible"/>
                                      </p:to>
                                    </p:set>
                                    <p:animEffect transition="in" filter="wipe(down)">
                                      <p:cBhvr>
                                        <p:cTn id="37" dur="500"/>
                                        <p:tgtEl>
                                          <p:spTgt spid="277509">
                                            <p:txEl>
                                              <p:pRg st="7" end="7"/>
                                            </p:txEl>
                                          </p:spTgt>
                                        </p:tgtEl>
                                      </p:cBhvr>
                                    </p:animEffec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77509">
                                            <p:txEl>
                                              <p:pRg st="8" end="8"/>
                                            </p:txEl>
                                          </p:spTgt>
                                        </p:tgtEl>
                                        <p:attrNameLst>
                                          <p:attrName>style.visibility</p:attrName>
                                        </p:attrNameLst>
                                      </p:cBhvr>
                                      <p:to>
                                        <p:strVal val="visible"/>
                                      </p:to>
                                    </p:set>
                                    <p:animEffect transition="in" filter="wipe(down)">
                                      <p:cBhvr>
                                        <p:cTn id="41" dur="500"/>
                                        <p:tgtEl>
                                          <p:spTgt spid="2775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AED30AF5-F6B3-49D3-9586-0E064A8D8892}" type="slidenum">
              <a:rPr lang="en-US" altLang="zh-CN" smtClean="0">
                <a:solidFill>
                  <a:srgbClr val="FFFFFF"/>
                </a:solidFill>
              </a:rPr>
              <a:pPr eaLnBrk="1" hangingPunct="1">
                <a:defRPr/>
              </a:pPr>
              <a:t>31</a:t>
            </a:fld>
            <a:r>
              <a:rPr lang="en-US" altLang="zh-CN" b="0" smtClean="0">
                <a:solidFill>
                  <a:srgbClr val="FFFFFF"/>
                </a:solidFill>
              </a:rPr>
              <a:t> </a:t>
            </a:r>
          </a:p>
        </p:txBody>
      </p:sp>
      <p:sp>
        <p:nvSpPr>
          <p:cNvPr id="10" name="Date Placeholder 3"/>
          <p:cNvSpPr>
            <a:spLocks noGrp="1"/>
          </p:cNvSpPr>
          <p:nvPr>
            <p:ph type="dt" sz="quarter" idx="11"/>
          </p:nvPr>
        </p:nvSpPr>
        <p:spPr/>
        <p:txBody>
          <a:bodyPr/>
          <a:lstStyle/>
          <a:p>
            <a:pPr>
              <a:defRPr/>
            </a:pPr>
            <a:fld id="{18153342-1E53-438D-A34D-D67C3F9E6C7B}" type="datetime1">
              <a:rPr lang="zh-CN" altLang="en-US"/>
              <a:pPr>
                <a:defRPr/>
              </a:pPr>
              <a:t>2018/10/25</a:t>
            </a:fld>
            <a:endParaRPr lang="en-US" altLang="zh-CN"/>
          </a:p>
        </p:txBody>
      </p:sp>
      <p:sp>
        <p:nvSpPr>
          <p:cNvPr id="1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174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1812"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1813"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8533"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ea typeface="黑体" pitchFamily="2" charset="-122"/>
              </a:rPr>
              <a:t>Cryptanalysis on DES</a:t>
            </a:r>
          </a:p>
          <a:p>
            <a:pPr eaLnBrk="1" hangingPunct="1">
              <a:defRPr/>
            </a:pPr>
            <a:r>
              <a:rPr lang="en-US" altLang="zh-CN" sz="2000" b="1" smtClean="0">
                <a:solidFill>
                  <a:srgbClr val="990099"/>
                </a:solidFill>
                <a:effectLst>
                  <a:outerShdw blurRad="38100" dist="38100" dir="2700000" algn="tl">
                    <a:srgbClr val="C0C0C0"/>
                  </a:outerShdw>
                </a:effectLst>
                <a:latin typeface="Arial" charset="0"/>
                <a:ea typeface="黑体" pitchFamily="2" charset="-122"/>
              </a:rPr>
              <a:t>generally these are </a:t>
            </a:r>
            <a:r>
              <a:rPr lang="en-US" altLang="zh-CN" sz="2000" b="1" smtClean="0">
                <a:solidFill>
                  <a:srgbClr val="0033CC"/>
                </a:solidFill>
                <a:effectLst>
                  <a:outerShdw blurRad="38100" dist="38100" dir="2700000" algn="tl">
                    <a:srgbClr val="C0C0C0"/>
                  </a:outerShdw>
                </a:effectLst>
                <a:latin typeface="Arial" charset="0"/>
                <a:ea typeface="黑体" pitchFamily="2" charset="-122"/>
              </a:rPr>
              <a:t>statistical</a:t>
            </a:r>
            <a:r>
              <a:rPr lang="en-US" altLang="zh-CN" sz="2000" b="1" smtClean="0">
                <a:solidFill>
                  <a:srgbClr val="990099"/>
                </a:solidFill>
                <a:effectLst>
                  <a:outerShdw blurRad="38100" dist="38100" dir="2700000" algn="tl">
                    <a:srgbClr val="C0C0C0"/>
                  </a:outerShdw>
                </a:effectLst>
                <a:latin typeface="Arial" charset="0"/>
                <a:ea typeface="黑体" pitchFamily="2" charset="-122"/>
              </a:rPr>
              <a:t>(</a:t>
            </a:r>
            <a:r>
              <a:rPr lang="zh-CN" altLang="en-US" sz="2000" b="1" smtClean="0">
                <a:solidFill>
                  <a:srgbClr val="990099"/>
                </a:solidFill>
                <a:effectLst>
                  <a:outerShdw blurRad="38100" dist="38100" dir="2700000" algn="tl">
                    <a:srgbClr val="C0C0C0"/>
                  </a:outerShdw>
                </a:effectLst>
                <a:latin typeface="Arial" charset="0"/>
                <a:ea typeface="黑体" pitchFamily="2" charset="-122"/>
              </a:rPr>
              <a:t>统计的</a:t>
            </a:r>
            <a:r>
              <a:rPr lang="en-US" altLang="zh-CN" sz="2000" b="1" smtClean="0">
                <a:solidFill>
                  <a:srgbClr val="990099"/>
                </a:solidFill>
                <a:effectLst>
                  <a:outerShdw blurRad="38100" dist="38100" dir="2700000" algn="tl">
                    <a:srgbClr val="C0C0C0"/>
                  </a:outerShdw>
                </a:effectLst>
                <a:latin typeface="Arial" charset="0"/>
                <a:ea typeface="黑体" pitchFamily="2" charset="-122"/>
              </a:rPr>
              <a:t>) attacks include</a:t>
            </a:r>
          </a:p>
          <a:p>
            <a:pPr lvl="2" eaLnBrk="1" hangingPunct="1">
              <a:defRPr/>
            </a:pPr>
            <a:r>
              <a:rPr lang="en-US" altLang="zh-CN" sz="1800" b="1" smtClean="0">
                <a:solidFill>
                  <a:srgbClr val="0033CC"/>
                </a:solidFill>
                <a:effectLst>
                  <a:outerShdw blurRad="38100" dist="38100" dir="2700000" algn="tl">
                    <a:srgbClr val="C0C0C0"/>
                  </a:outerShdw>
                </a:effectLst>
                <a:latin typeface="Arial" charset="0"/>
                <a:ea typeface="黑体" pitchFamily="2" charset="-122"/>
              </a:rPr>
              <a:t>differential</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cryptanalysis(</a:t>
            </a:r>
            <a:r>
              <a:rPr lang="zh-CN" altLang="en-US" sz="1800" b="1" smtClean="0">
                <a:solidFill>
                  <a:srgbClr val="990099"/>
                </a:solidFill>
                <a:effectLst>
                  <a:outerShdw blurRad="38100" dist="38100" dir="2700000" algn="tl">
                    <a:srgbClr val="C0C0C0"/>
                  </a:outerShdw>
                </a:effectLst>
                <a:latin typeface="Arial" charset="0"/>
                <a:ea typeface="黑体" pitchFamily="2" charset="-122"/>
              </a:rPr>
              <a:t>微分密码分析</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a:t>
            </a:r>
          </a:p>
          <a:p>
            <a:pPr lvl="2" eaLnBrk="1" hangingPunct="1">
              <a:defRPr/>
            </a:pPr>
            <a:r>
              <a:rPr lang="en-US" altLang="zh-CN" sz="1800" b="1" smtClean="0">
                <a:solidFill>
                  <a:srgbClr val="0033CC"/>
                </a:solidFill>
                <a:effectLst>
                  <a:outerShdw blurRad="38100" dist="38100" dir="2700000" algn="tl">
                    <a:srgbClr val="C0C0C0"/>
                  </a:outerShdw>
                </a:effectLst>
                <a:latin typeface="Arial" charset="0"/>
                <a:ea typeface="黑体" pitchFamily="2" charset="-122"/>
              </a:rPr>
              <a:t>linear</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cryptanalysis(</a:t>
            </a:r>
            <a:r>
              <a:rPr lang="zh-CN" altLang="en-US" sz="1800" b="1" smtClean="0">
                <a:solidFill>
                  <a:srgbClr val="990099"/>
                </a:solidFill>
                <a:effectLst>
                  <a:outerShdw blurRad="38100" dist="38100" dir="2700000" algn="tl">
                    <a:srgbClr val="C0C0C0"/>
                  </a:outerShdw>
                </a:effectLst>
                <a:latin typeface="Arial" charset="0"/>
                <a:ea typeface="黑体" pitchFamily="2" charset="-122"/>
              </a:rPr>
              <a:t>线性密码分析</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ea typeface="黑体" pitchFamily="2" charset="-122"/>
              </a:rPr>
              <a:t>related key attacks</a:t>
            </a:r>
          </a:p>
          <a:p>
            <a:pPr lvl="2" eaLnBrk="1" hangingPunct="1">
              <a:defRPr/>
            </a:pPr>
            <a:endParaRPr lang="zh-CN" altLang="en-US" sz="1800" b="1" smtClean="0">
              <a:solidFill>
                <a:srgbClr val="990099"/>
              </a:solidFill>
              <a:effectLst>
                <a:outerShdw blurRad="38100" dist="38100" dir="2700000" algn="tl">
                  <a:srgbClr val="C0C0C0"/>
                </a:outerShdw>
              </a:effectLst>
              <a:latin typeface="Arial" charset="0"/>
              <a:ea typeface="黑体" pitchFamily="2" charset="-122"/>
            </a:endParaRPr>
          </a:p>
        </p:txBody>
      </p:sp>
      <p:sp>
        <p:nvSpPr>
          <p:cNvPr id="278534"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3175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31755"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8533">
                                            <p:txEl>
                                              <p:pRg st="0" end="0"/>
                                            </p:txEl>
                                          </p:spTgt>
                                        </p:tgtEl>
                                        <p:attrNameLst>
                                          <p:attrName>style.visibility</p:attrName>
                                        </p:attrNameLst>
                                      </p:cBhvr>
                                      <p:to>
                                        <p:strVal val="visible"/>
                                      </p:to>
                                    </p:set>
                                    <p:animEffect transition="in" filter="wipe(down)">
                                      <p:cBhvr>
                                        <p:cTn id="7" dur="500"/>
                                        <p:tgtEl>
                                          <p:spTgt spid="278533">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8533">
                                            <p:txEl>
                                              <p:pRg st="1" end="1"/>
                                            </p:txEl>
                                          </p:spTgt>
                                        </p:tgtEl>
                                        <p:attrNameLst>
                                          <p:attrName>style.visibility</p:attrName>
                                        </p:attrNameLst>
                                      </p:cBhvr>
                                      <p:to>
                                        <p:strVal val="visible"/>
                                      </p:to>
                                    </p:set>
                                    <p:animEffect transition="in" filter="wipe(down)">
                                      <p:cBhvr>
                                        <p:cTn id="11" dur="500"/>
                                        <p:tgtEl>
                                          <p:spTgt spid="278533">
                                            <p:txEl>
                                              <p:pRg st="1" end="1"/>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78533">
                                            <p:txEl>
                                              <p:pRg st="2" end="2"/>
                                            </p:txEl>
                                          </p:spTgt>
                                        </p:tgtEl>
                                        <p:attrNameLst>
                                          <p:attrName>style.visibility</p:attrName>
                                        </p:attrNameLst>
                                      </p:cBhvr>
                                      <p:to>
                                        <p:strVal val="visible"/>
                                      </p:to>
                                    </p:set>
                                    <p:animEffect transition="in" filter="wipe(down)">
                                      <p:cBhvr>
                                        <p:cTn id="14" dur="500"/>
                                        <p:tgtEl>
                                          <p:spTgt spid="278533">
                                            <p:txEl>
                                              <p:pRg st="2" end="2"/>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8533">
                                            <p:txEl>
                                              <p:pRg st="3" end="3"/>
                                            </p:txEl>
                                          </p:spTgt>
                                        </p:tgtEl>
                                        <p:attrNameLst>
                                          <p:attrName>style.visibility</p:attrName>
                                        </p:attrNameLst>
                                      </p:cBhvr>
                                      <p:to>
                                        <p:strVal val="visible"/>
                                      </p:to>
                                    </p:set>
                                    <p:animEffect transition="in" filter="wipe(down)">
                                      <p:cBhvr>
                                        <p:cTn id="17" dur="500"/>
                                        <p:tgtEl>
                                          <p:spTgt spid="278533">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8533">
                                            <p:txEl>
                                              <p:pRg st="4" end="4"/>
                                            </p:txEl>
                                          </p:spTgt>
                                        </p:tgtEl>
                                        <p:attrNameLst>
                                          <p:attrName>style.visibility</p:attrName>
                                        </p:attrNameLst>
                                      </p:cBhvr>
                                      <p:to>
                                        <p:strVal val="visible"/>
                                      </p:to>
                                    </p:set>
                                    <p:animEffect transition="in" filter="wipe(down)">
                                      <p:cBhvr>
                                        <p:cTn id="20" dur="500"/>
                                        <p:tgtEl>
                                          <p:spTgt spid="278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50FB2E5-5F2F-4A69-9D28-B0F652C41E44}" type="slidenum">
              <a:rPr lang="en-US" altLang="zh-CN" smtClean="0">
                <a:solidFill>
                  <a:srgbClr val="FFFFFF"/>
                </a:solidFill>
              </a:rPr>
              <a:pPr eaLnBrk="1" hangingPunct="1">
                <a:defRPr/>
              </a:pPr>
              <a:t>32</a:t>
            </a:fld>
            <a:r>
              <a:rPr lang="en-US" altLang="zh-CN" b="0" smtClean="0">
                <a:solidFill>
                  <a:srgbClr val="FFFFFF"/>
                </a:solidFill>
              </a:rPr>
              <a:t> </a:t>
            </a:r>
          </a:p>
        </p:txBody>
      </p:sp>
      <p:sp>
        <p:nvSpPr>
          <p:cNvPr id="24" name="Date Placeholder 3"/>
          <p:cNvSpPr>
            <a:spLocks noGrp="1"/>
          </p:cNvSpPr>
          <p:nvPr>
            <p:ph type="dt" sz="quarter" idx="11"/>
          </p:nvPr>
        </p:nvSpPr>
        <p:spPr/>
        <p:txBody>
          <a:bodyPr/>
          <a:lstStyle/>
          <a:p>
            <a:pPr>
              <a:defRPr/>
            </a:pPr>
            <a:fld id="{F2B63F77-169B-46AD-B0F0-8A60245F4D1F}" type="datetime1">
              <a:rPr lang="zh-CN" altLang="en-US"/>
              <a:pPr>
                <a:defRPr/>
              </a:pPr>
              <a:t>2018/10/25</a:t>
            </a:fld>
            <a:endParaRPr lang="en-US" altLang="zh-CN"/>
          </a:p>
        </p:txBody>
      </p:sp>
      <p:sp>
        <p:nvSpPr>
          <p:cNvPr id="2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277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2850"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2851"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8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25285"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Why Multiple Encryption?</a:t>
            </a:r>
          </a:p>
          <a:p>
            <a:pPr lvl="2" eaLnBrk="1" hangingPunct="1">
              <a:lnSpc>
                <a:spcPct val="105000"/>
              </a:lnSpc>
              <a:spcBef>
                <a:spcPct val="15000"/>
              </a:spcBef>
              <a:defRPr/>
            </a:pPr>
            <a:r>
              <a:rPr lang="en-US" altLang="zh-CN" sz="1800" b="1" dirty="0" smtClean="0">
                <a:solidFill>
                  <a:srgbClr val="990099"/>
                </a:solidFill>
                <a:effectLst>
                  <a:outerShdw blurRad="38100" dist="38100" dir="2700000" algn="tl">
                    <a:srgbClr val="C0C0C0"/>
                  </a:outerShdw>
                </a:effectLst>
                <a:latin typeface="Arial" charset="0"/>
              </a:rPr>
              <a:t> alternatives to DES</a:t>
            </a:r>
          </a:p>
          <a:p>
            <a:pPr lvl="2" eaLnBrk="1" hangingPunct="1">
              <a:lnSpc>
                <a:spcPct val="105000"/>
              </a:lnSpc>
              <a:spcBef>
                <a:spcPct val="15000"/>
              </a:spcBef>
              <a:defRPr/>
            </a:pPr>
            <a:r>
              <a:rPr lang="en-US" altLang="zh-CN" sz="1800" b="1" dirty="0" smtClean="0">
                <a:solidFill>
                  <a:srgbClr val="990099"/>
                </a:solidFill>
                <a:effectLst>
                  <a:outerShdw blurRad="38100" dist="38100" dir="2700000" algn="tl">
                    <a:srgbClr val="C0C0C0"/>
                  </a:outerShdw>
                </a:effectLst>
                <a:latin typeface="Arial" charset="0"/>
              </a:rPr>
              <a:t> expand key size</a:t>
            </a:r>
          </a:p>
          <a:p>
            <a:pPr eaLnBrk="1" hangingPunct="1">
              <a:lnSpc>
                <a:spcPct val="105000"/>
              </a:lnSpc>
              <a:spcBef>
                <a:spcPct val="15000"/>
              </a:spcBef>
              <a:defRPr/>
            </a:pPr>
            <a:endParaRPr lang="en-US" altLang="zh-CN" sz="2000" b="1" dirty="0" smtClean="0">
              <a:solidFill>
                <a:srgbClr val="990099"/>
              </a:solidFill>
              <a:effectLst>
                <a:outerShdw blurRad="38100" dist="38100" dir="2700000" algn="tl">
                  <a:srgbClr val="C0C0C0"/>
                </a:outerShdw>
              </a:effectLst>
              <a:latin typeface="Arial" charset="0"/>
            </a:endParaRPr>
          </a:p>
        </p:txBody>
      </p:sp>
      <p:sp>
        <p:nvSpPr>
          <p:cNvPr id="225286"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2778"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2779" name="Text Box 9"/>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25295" name="Rectangle 15"/>
          <p:cNvSpPr>
            <a:spLocks noChangeArrowheads="1"/>
          </p:cNvSpPr>
          <p:nvPr/>
        </p:nvSpPr>
        <p:spPr bwMode="auto">
          <a:xfrm>
            <a:off x="1619250" y="4221163"/>
            <a:ext cx="1008063" cy="1008062"/>
          </a:xfrm>
          <a:prstGeom prst="rect">
            <a:avLst/>
          </a:prstGeom>
          <a:solidFill>
            <a:srgbClr val="99CCFF"/>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MS PGothic" panose="020B0600070205080204" pitchFamily="34" charset="-128"/>
            </a:endParaRPr>
          </a:p>
        </p:txBody>
      </p:sp>
      <p:sp>
        <p:nvSpPr>
          <p:cNvPr id="225296" name="Rectangle 16" descr="球体"/>
          <p:cNvSpPr>
            <a:spLocks noChangeArrowheads="1"/>
          </p:cNvSpPr>
          <p:nvPr/>
        </p:nvSpPr>
        <p:spPr bwMode="auto">
          <a:xfrm>
            <a:off x="6372225" y="4221163"/>
            <a:ext cx="1008063" cy="1008062"/>
          </a:xfrm>
          <a:prstGeom prst="rect">
            <a:avLst/>
          </a:prstGeom>
          <a:pattFill prst="sphere">
            <a:fgClr>
              <a:schemeClr val="accent1"/>
            </a:fgClr>
            <a:bgClr>
              <a:schemeClr val="bg1"/>
            </a:bgClr>
          </a:patt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solidFill>
                <a:srgbClr val="990099"/>
              </a:solidFill>
              <a:ea typeface="MS PGothic" panose="020B0600070205080204" pitchFamily="34" charset="-128"/>
            </a:endParaRPr>
          </a:p>
        </p:txBody>
      </p:sp>
      <p:sp>
        <p:nvSpPr>
          <p:cNvPr id="225297" name="Line 17"/>
          <p:cNvSpPr>
            <a:spLocks noChangeShapeType="1"/>
          </p:cNvSpPr>
          <p:nvPr/>
        </p:nvSpPr>
        <p:spPr bwMode="auto">
          <a:xfrm>
            <a:off x="5640388" y="38623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8" name="Line 18"/>
          <p:cNvSpPr>
            <a:spLocks noChangeShapeType="1"/>
          </p:cNvSpPr>
          <p:nvPr/>
        </p:nvSpPr>
        <p:spPr bwMode="auto">
          <a:xfrm>
            <a:off x="3276600" y="38623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9" name="Rectangle 19" descr="横虚线"/>
          <p:cNvSpPr>
            <a:spLocks noChangeArrowheads="1"/>
          </p:cNvSpPr>
          <p:nvPr/>
        </p:nvSpPr>
        <p:spPr bwMode="auto">
          <a:xfrm>
            <a:off x="3995738" y="4221163"/>
            <a:ext cx="1008062" cy="1008062"/>
          </a:xfrm>
          <a:prstGeom prst="rect">
            <a:avLst/>
          </a:prstGeom>
          <a:pattFill prst="dashHorz">
            <a:fgClr>
              <a:schemeClr val="accent1"/>
            </a:fgClr>
            <a:bgClr>
              <a:schemeClr val="bg1"/>
            </a:bgClr>
          </a:patt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MS PGothic" panose="020B0600070205080204" pitchFamily="34" charset="-128"/>
            </a:endParaRPr>
          </a:p>
        </p:txBody>
      </p:sp>
      <p:sp>
        <p:nvSpPr>
          <p:cNvPr id="225300" name="Line 20"/>
          <p:cNvSpPr>
            <a:spLocks noChangeShapeType="1"/>
          </p:cNvSpPr>
          <p:nvPr/>
        </p:nvSpPr>
        <p:spPr bwMode="auto">
          <a:xfrm>
            <a:off x="2627313" y="472598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01" name="Line 21"/>
          <p:cNvSpPr>
            <a:spLocks noChangeShapeType="1"/>
          </p:cNvSpPr>
          <p:nvPr/>
        </p:nvSpPr>
        <p:spPr bwMode="auto">
          <a:xfrm>
            <a:off x="5003800" y="472598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3" name="Oval 13"/>
          <p:cNvSpPr>
            <a:spLocks noChangeArrowheads="1"/>
          </p:cNvSpPr>
          <p:nvPr/>
        </p:nvSpPr>
        <p:spPr bwMode="auto">
          <a:xfrm>
            <a:off x="2987675" y="4437063"/>
            <a:ext cx="576263" cy="576262"/>
          </a:xfrm>
          <a:prstGeom prst="ellipse">
            <a:avLst/>
          </a:prstGeom>
          <a:solidFill>
            <a:srgbClr val="BC5EBE"/>
          </a:solidFill>
          <a:ln w="9525">
            <a:solidFill>
              <a:schemeClr val="tx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DES</a:t>
            </a:r>
          </a:p>
        </p:txBody>
      </p:sp>
      <p:sp>
        <p:nvSpPr>
          <p:cNvPr id="225294" name="Oval 14"/>
          <p:cNvSpPr>
            <a:spLocks noChangeArrowheads="1"/>
          </p:cNvSpPr>
          <p:nvPr/>
        </p:nvSpPr>
        <p:spPr bwMode="auto">
          <a:xfrm>
            <a:off x="5362575" y="4437063"/>
            <a:ext cx="576263" cy="576262"/>
          </a:xfrm>
          <a:prstGeom prst="ellipse">
            <a:avLst/>
          </a:prstGeom>
          <a:solidFill>
            <a:srgbClr val="BC5EBE"/>
          </a:solidFill>
          <a:ln w="9525">
            <a:solidFill>
              <a:schemeClr val="tx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DES</a:t>
            </a:r>
          </a:p>
        </p:txBody>
      </p:sp>
      <p:sp>
        <p:nvSpPr>
          <p:cNvPr id="225302" name="Rectangle 22"/>
          <p:cNvSpPr>
            <a:spLocks noChangeArrowheads="1"/>
          </p:cNvSpPr>
          <p:nvPr/>
        </p:nvSpPr>
        <p:spPr bwMode="auto">
          <a:xfrm>
            <a:off x="2987675" y="350202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K1</a:t>
            </a:r>
          </a:p>
        </p:txBody>
      </p:sp>
      <p:sp>
        <p:nvSpPr>
          <p:cNvPr id="225303" name="Rectangle 23"/>
          <p:cNvSpPr>
            <a:spLocks noChangeArrowheads="1"/>
          </p:cNvSpPr>
          <p:nvPr/>
        </p:nvSpPr>
        <p:spPr bwMode="auto">
          <a:xfrm>
            <a:off x="5291138" y="350202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K2</a:t>
            </a:r>
          </a:p>
        </p:txBody>
      </p:sp>
      <p:sp>
        <p:nvSpPr>
          <p:cNvPr id="32791" name="Rectangle 24"/>
          <p:cNvSpPr>
            <a:spLocks noChangeArrowheads="1"/>
          </p:cNvSpPr>
          <p:nvPr/>
        </p:nvSpPr>
        <p:spPr bwMode="auto">
          <a:xfrm>
            <a:off x="1547813" y="53006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6666FF"/>
                </a:solidFill>
                <a:ea typeface="MS PGothic" panose="020B0600070205080204" pitchFamily="34" charset="-128"/>
              </a:rPr>
              <a:t>Plaintext</a:t>
            </a:r>
          </a:p>
        </p:txBody>
      </p:sp>
      <p:sp>
        <p:nvSpPr>
          <p:cNvPr id="32792" name="Rectangle 25"/>
          <p:cNvSpPr>
            <a:spLocks noChangeArrowheads="1"/>
          </p:cNvSpPr>
          <p:nvPr/>
        </p:nvSpPr>
        <p:spPr bwMode="auto">
          <a:xfrm>
            <a:off x="3968750" y="5340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BC5EBE"/>
                </a:solidFill>
                <a:ea typeface="MS PGothic" panose="020B0600070205080204" pitchFamily="34" charset="-128"/>
              </a:rPr>
              <a:t>Midtext</a:t>
            </a:r>
          </a:p>
        </p:txBody>
      </p:sp>
      <p:sp>
        <p:nvSpPr>
          <p:cNvPr id="32793" name="Rectangle 26"/>
          <p:cNvSpPr>
            <a:spLocks noChangeArrowheads="1"/>
          </p:cNvSpPr>
          <p:nvPr/>
        </p:nvSpPr>
        <p:spPr bwMode="auto">
          <a:xfrm>
            <a:off x="6227763" y="530066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990099"/>
                </a:solidFill>
                <a:ea typeface="MS PGothic" panose="020B0600070205080204" pitchFamily="34" charset="-128"/>
              </a:rPr>
              <a:t>Ciphertext</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85">
                                            <p:txEl>
                                              <p:pRg st="0" end="0"/>
                                            </p:txEl>
                                          </p:spTgt>
                                        </p:tgtEl>
                                        <p:attrNameLst>
                                          <p:attrName>style.visibility</p:attrName>
                                        </p:attrNameLst>
                                      </p:cBhvr>
                                      <p:to>
                                        <p:strVal val="visible"/>
                                      </p:to>
                                    </p:set>
                                    <p:animEffect transition="in" filter="wipe(left)">
                                      <p:cBhvr>
                                        <p:cTn id="7" dur="500"/>
                                        <p:tgtEl>
                                          <p:spTgt spid="22528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85">
                                            <p:txEl>
                                              <p:pRg st="1" end="1"/>
                                            </p:txEl>
                                          </p:spTgt>
                                        </p:tgtEl>
                                        <p:attrNameLst>
                                          <p:attrName>style.visibility</p:attrName>
                                        </p:attrNameLst>
                                      </p:cBhvr>
                                      <p:to>
                                        <p:strVal val="visible"/>
                                      </p:to>
                                    </p:set>
                                    <p:animEffect transition="in" filter="wipe(left)">
                                      <p:cBhvr>
                                        <p:cTn id="11" dur="500"/>
                                        <p:tgtEl>
                                          <p:spTgt spid="22528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5285">
                                            <p:txEl>
                                              <p:pRg st="2" end="2"/>
                                            </p:txEl>
                                          </p:spTgt>
                                        </p:tgtEl>
                                        <p:attrNameLst>
                                          <p:attrName>style.visibility</p:attrName>
                                        </p:attrNameLst>
                                      </p:cBhvr>
                                      <p:to>
                                        <p:strVal val="visible"/>
                                      </p:to>
                                    </p:set>
                                    <p:animEffect transition="in" filter="wipe(left)">
                                      <p:cBhvr>
                                        <p:cTn id="15" dur="500"/>
                                        <p:tgtEl>
                                          <p:spTgt spid="225285">
                                            <p:txEl>
                                              <p:pRg st="2" end="2"/>
                                            </p:txEl>
                                          </p:spTgt>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2252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2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2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2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2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2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5" grpId="0" animBg="1"/>
      <p:bldP spid="225296" grpId="0" animBg="1"/>
      <p:bldP spid="225297" grpId="0" animBg="1"/>
      <p:bldP spid="225298" grpId="0" animBg="1"/>
      <p:bldP spid="225299" grpId="0" animBg="1"/>
      <p:bldP spid="225300" grpId="0" animBg="1"/>
      <p:bldP spid="225301" grpId="0" animBg="1"/>
      <p:bldP spid="225293" grpId="0" animBg="1"/>
      <p:bldP spid="225294" grpId="0" animBg="1"/>
      <p:bldP spid="225302" grpId="0"/>
      <p:bldP spid="22530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C9718F78-A34C-49B4-965A-48A6FC284A96}" type="slidenum">
              <a:rPr lang="en-US" altLang="zh-CN" smtClean="0">
                <a:solidFill>
                  <a:srgbClr val="FFFFFF"/>
                </a:solidFill>
              </a:rPr>
              <a:pPr eaLnBrk="1" hangingPunct="1">
                <a:defRPr/>
              </a:pPr>
              <a:t>33</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32B239B1-32B9-412F-9CC4-4898F69100CC}"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379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386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386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0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1605"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Double DES</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C = E</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(P))</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P = D</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(D</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(C))</a:t>
            </a: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C = D</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(P))</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P = D</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(C))</a:t>
            </a: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Meet-in-the-middle attack:</a:t>
            </a:r>
          </a:p>
          <a:p>
            <a:pPr lvl="3" eaLnBrk="1" hangingPunct="1">
              <a:lnSpc>
                <a:spcPct val="105000"/>
              </a:lnSpc>
              <a:spcBef>
                <a:spcPct val="15000"/>
              </a:spcBef>
              <a:defRPr/>
            </a:pPr>
            <a:endParaRPr lang="en-US" altLang="zh-CN" sz="1600" b="1" smtClean="0">
              <a:solidFill>
                <a:srgbClr val="990099"/>
              </a:solidFill>
              <a:effectLst>
                <a:outerShdw blurRad="38100" dist="38100" dir="2700000" algn="tl">
                  <a:srgbClr val="C0C0C0"/>
                </a:outerShdw>
              </a:effectLst>
              <a:latin typeface="Arial" charset="0"/>
            </a:endParaRPr>
          </a:p>
        </p:txBody>
      </p:sp>
      <p:sp>
        <p:nvSpPr>
          <p:cNvPr id="281606"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3802" name="Text Box 7"/>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3803" name="Text Box 8"/>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816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2492375"/>
            <a:ext cx="4776788"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1605">
                                            <p:txEl>
                                              <p:pRg st="0" end="0"/>
                                            </p:txEl>
                                          </p:spTgt>
                                        </p:tgtEl>
                                        <p:attrNameLst>
                                          <p:attrName>style.visibility</p:attrName>
                                        </p:attrNameLst>
                                      </p:cBhvr>
                                      <p:to>
                                        <p:strVal val="visible"/>
                                      </p:to>
                                    </p:set>
                                    <p:animEffect transition="in" filter="wipe(left)">
                                      <p:cBhvr>
                                        <p:cTn id="7" dur="500"/>
                                        <p:tgtEl>
                                          <p:spTgt spid="28160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1605">
                                            <p:txEl>
                                              <p:pRg st="1" end="1"/>
                                            </p:txEl>
                                          </p:spTgt>
                                        </p:tgtEl>
                                        <p:attrNameLst>
                                          <p:attrName>style.visibility</p:attrName>
                                        </p:attrNameLst>
                                      </p:cBhvr>
                                      <p:to>
                                        <p:strVal val="visible"/>
                                      </p:to>
                                    </p:set>
                                    <p:animEffect transition="in" filter="wipe(left)">
                                      <p:cBhvr>
                                        <p:cTn id="11" dur="500"/>
                                        <p:tgtEl>
                                          <p:spTgt spid="28160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1605">
                                            <p:txEl>
                                              <p:pRg st="2" end="2"/>
                                            </p:txEl>
                                          </p:spTgt>
                                        </p:tgtEl>
                                        <p:attrNameLst>
                                          <p:attrName>style.visibility</p:attrName>
                                        </p:attrNameLst>
                                      </p:cBhvr>
                                      <p:to>
                                        <p:strVal val="visible"/>
                                      </p:to>
                                    </p:set>
                                    <p:animEffect transition="in" filter="wipe(left)">
                                      <p:cBhvr>
                                        <p:cTn id="15" dur="500"/>
                                        <p:tgtEl>
                                          <p:spTgt spid="28160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81605">
                                            <p:txEl>
                                              <p:pRg st="4" end="4"/>
                                            </p:txEl>
                                          </p:spTgt>
                                        </p:tgtEl>
                                        <p:attrNameLst>
                                          <p:attrName>style.visibility</p:attrName>
                                        </p:attrNameLst>
                                      </p:cBhvr>
                                      <p:to>
                                        <p:strVal val="visible"/>
                                      </p:to>
                                    </p:set>
                                    <p:animEffect transition="in" filter="wipe(left)">
                                      <p:cBhvr>
                                        <p:cTn id="20" dur="500"/>
                                        <p:tgtEl>
                                          <p:spTgt spid="281605">
                                            <p:txEl>
                                              <p:pRg st="4" end="4"/>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81605">
                                            <p:txEl>
                                              <p:pRg st="5" end="5"/>
                                            </p:txEl>
                                          </p:spTgt>
                                        </p:tgtEl>
                                        <p:attrNameLst>
                                          <p:attrName>style.visibility</p:attrName>
                                        </p:attrNameLst>
                                      </p:cBhvr>
                                      <p:to>
                                        <p:strVal val="visible"/>
                                      </p:to>
                                    </p:set>
                                    <p:animEffect transition="in" filter="wipe(left)">
                                      <p:cBhvr>
                                        <p:cTn id="24" dur="500"/>
                                        <p:tgtEl>
                                          <p:spTgt spid="28160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81605">
                                            <p:txEl>
                                              <p:pRg st="9" end="9"/>
                                            </p:txEl>
                                          </p:spTgt>
                                        </p:tgtEl>
                                        <p:attrNameLst>
                                          <p:attrName>style.visibility</p:attrName>
                                        </p:attrNameLst>
                                      </p:cBhvr>
                                      <p:to>
                                        <p:strVal val="visible"/>
                                      </p:to>
                                    </p:set>
                                    <p:animEffect transition="in" filter="wipe(left)">
                                      <p:cBhvr>
                                        <p:cTn id="29" dur="500"/>
                                        <p:tgtEl>
                                          <p:spTgt spid="281605">
                                            <p:txEl>
                                              <p:pRg st="9" end="9"/>
                                            </p:txEl>
                                          </p:spTgt>
                                        </p:tgtEl>
                                      </p:cBhvr>
                                    </p:animEffect>
                                  </p:childTnLst>
                                </p:cTn>
                              </p:par>
                            </p:childTnLst>
                          </p:cTn>
                        </p:par>
                        <p:par>
                          <p:cTn id="30" fill="hold" nodeType="afterGroup">
                            <p:stCondLst>
                              <p:cond delay="500"/>
                            </p:stCondLst>
                            <p:childTnLst>
                              <p:par>
                                <p:cTn id="31" presetID="55" presetClass="entr" presetSubtype="0" fill="hold" nodeType="afterEffect">
                                  <p:stCondLst>
                                    <p:cond delay="0"/>
                                  </p:stCondLst>
                                  <p:childTnLst>
                                    <p:set>
                                      <p:cBhvr>
                                        <p:cTn id="32" dur="1" fill="hold">
                                          <p:stCondLst>
                                            <p:cond delay="0"/>
                                          </p:stCondLst>
                                        </p:cTn>
                                        <p:tgtEl>
                                          <p:spTgt spid="281609"/>
                                        </p:tgtEl>
                                        <p:attrNameLst>
                                          <p:attrName>style.visibility</p:attrName>
                                        </p:attrNameLst>
                                      </p:cBhvr>
                                      <p:to>
                                        <p:strVal val="visible"/>
                                      </p:to>
                                    </p:set>
                                    <p:anim calcmode="lin" valueType="num">
                                      <p:cBhvr>
                                        <p:cTn id="33" dur="1000" fill="hold"/>
                                        <p:tgtEl>
                                          <p:spTgt spid="281609"/>
                                        </p:tgtEl>
                                        <p:attrNameLst>
                                          <p:attrName>ppt_w</p:attrName>
                                        </p:attrNameLst>
                                      </p:cBhvr>
                                      <p:tavLst>
                                        <p:tav tm="0">
                                          <p:val>
                                            <p:strVal val="#ppt_w*0.70"/>
                                          </p:val>
                                        </p:tav>
                                        <p:tav tm="100000">
                                          <p:val>
                                            <p:strVal val="#ppt_w"/>
                                          </p:val>
                                        </p:tav>
                                      </p:tavLst>
                                    </p:anim>
                                    <p:anim calcmode="lin" valueType="num">
                                      <p:cBhvr>
                                        <p:cTn id="34" dur="1000" fill="hold"/>
                                        <p:tgtEl>
                                          <p:spTgt spid="281609"/>
                                        </p:tgtEl>
                                        <p:attrNameLst>
                                          <p:attrName>ppt_h</p:attrName>
                                        </p:attrNameLst>
                                      </p:cBhvr>
                                      <p:tavLst>
                                        <p:tav tm="0">
                                          <p:val>
                                            <p:strVal val="#ppt_h"/>
                                          </p:val>
                                        </p:tav>
                                        <p:tav tm="100000">
                                          <p:val>
                                            <p:strVal val="#ppt_h"/>
                                          </p:val>
                                        </p:tav>
                                      </p:tavLst>
                                    </p:anim>
                                    <p:animEffect transition="in" filter="fade">
                                      <p:cBhvr>
                                        <p:cTn id="35" dur="1000"/>
                                        <p:tgtEl>
                                          <p:spTgt spid="28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ABA862-CC30-457B-9BFD-804F5D79CFC5}" type="slidenum">
              <a:rPr lang="en-US" altLang="zh-CN" smtClean="0">
                <a:solidFill>
                  <a:srgbClr val="FFFFFF"/>
                </a:solidFill>
              </a:rPr>
              <a:pPr eaLnBrk="1" hangingPunct="1">
                <a:defRPr/>
              </a:pPr>
              <a:t>34</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98337372-D4C5-4DB4-8B86-F76D955B91A8}" type="datetime1">
              <a:rPr lang="zh-CN" altLang="en-US"/>
              <a:pPr>
                <a:defRPr/>
              </a:pPr>
              <a:t>2018/10/25</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482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4885"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4886"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262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2629"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Triple DES</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Triple DES with </a:t>
            </a:r>
            <a:r>
              <a:rPr lang="en-US" altLang="zh-CN" sz="2000" b="1" dirty="0" smtClean="0">
                <a:solidFill>
                  <a:srgbClr val="0033CC"/>
                </a:solidFill>
                <a:effectLst>
                  <a:outerShdw blurRad="38100" dist="38100" dir="2700000" algn="tl">
                    <a:srgbClr val="C0C0C0"/>
                  </a:outerShdw>
                </a:effectLst>
                <a:latin typeface="Arial" charset="0"/>
              </a:rPr>
              <a:t>2</a:t>
            </a:r>
            <a:r>
              <a:rPr lang="en-US" altLang="zh-CN" sz="2000" b="1" dirty="0" smtClean="0">
                <a:solidFill>
                  <a:srgbClr val="990099"/>
                </a:solidFill>
                <a:effectLst>
                  <a:outerShdw blurRad="38100" dist="38100" dir="2700000" algn="tl">
                    <a:srgbClr val="C0C0C0"/>
                  </a:outerShdw>
                </a:effectLst>
                <a:latin typeface="Arial" charset="0"/>
              </a:rPr>
              <a:t> keys</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C=E</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(D</a:t>
            </a:r>
            <a:r>
              <a:rPr lang="en-US" altLang="zh-CN" sz="2000" b="1" baseline="-25000" dirty="0" smtClean="0">
                <a:solidFill>
                  <a:srgbClr val="990099"/>
                </a:solidFill>
                <a:effectLst>
                  <a:outerShdw blurRad="38100" dist="38100" dir="2700000" algn="tl">
                    <a:srgbClr val="C0C0C0"/>
                  </a:outerShdw>
                </a:effectLst>
                <a:latin typeface="Arial" charset="0"/>
              </a:rPr>
              <a:t>k2</a:t>
            </a:r>
            <a:r>
              <a:rPr lang="en-US" altLang="zh-CN" sz="2000" b="1" dirty="0" smtClean="0">
                <a:solidFill>
                  <a:srgbClr val="990099"/>
                </a:solidFill>
                <a:effectLst>
                  <a:outerShdw blurRad="38100" dist="38100" dir="2700000" algn="tl">
                    <a:srgbClr val="C0C0C0"/>
                  </a:outerShdw>
                </a:effectLst>
                <a:latin typeface="Arial" charset="0"/>
              </a:rPr>
              <a:t>(E</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(P)))</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P=D</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(E</a:t>
            </a:r>
            <a:r>
              <a:rPr lang="en-US" altLang="zh-CN" sz="2000" b="1" baseline="-25000" dirty="0" smtClean="0">
                <a:solidFill>
                  <a:srgbClr val="990099"/>
                </a:solidFill>
                <a:effectLst>
                  <a:outerShdw blurRad="38100" dist="38100" dir="2700000" algn="tl">
                    <a:srgbClr val="C0C0C0"/>
                  </a:outerShdw>
                </a:effectLst>
                <a:latin typeface="Arial" charset="0"/>
              </a:rPr>
              <a:t>k2</a:t>
            </a:r>
            <a:r>
              <a:rPr lang="en-US" altLang="zh-CN" sz="2000" b="1" dirty="0" smtClean="0">
                <a:solidFill>
                  <a:srgbClr val="990099"/>
                </a:solidFill>
                <a:effectLst>
                  <a:outerShdw blurRad="38100" dist="38100" dir="2700000" algn="tl">
                    <a:srgbClr val="C0C0C0"/>
                  </a:outerShdw>
                </a:effectLst>
                <a:latin typeface="Arial" charset="0"/>
              </a:rPr>
              <a:t>(D</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(C)))</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K1+K2: 112bits</a:t>
            </a:r>
          </a:p>
          <a:p>
            <a:pPr eaLnBrk="1" hangingPunct="1">
              <a:lnSpc>
                <a:spcPct val="105000"/>
              </a:lnSpc>
              <a:spcBef>
                <a:spcPct val="15000"/>
              </a:spcBef>
              <a:defRPr/>
            </a:pPr>
            <a:endParaRPr lang="en-US" altLang="zh-CN" sz="2000" b="1" dirty="0"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endParaRPr lang="en-US" altLang="zh-CN" sz="2000" b="1" dirty="0"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endParaRPr lang="en-US" altLang="zh-CN" sz="2000" b="1" dirty="0"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Triple DES with </a:t>
            </a:r>
            <a:r>
              <a:rPr lang="en-US" altLang="zh-CN" sz="2000" b="1" dirty="0" smtClean="0">
                <a:solidFill>
                  <a:srgbClr val="0033CC"/>
                </a:solidFill>
                <a:effectLst>
                  <a:outerShdw blurRad="38100" dist="38100" dir="2700000" algn="tl">
                    <a:srgbClr val="C0C0C0"/>
                  </a:outerShdw>
                </a:effectLst>
                <a:latin typeface="Arial" charset="0"/>
              </a:rPr>
              <a:t>3 </a:t>
            </a:r>
            <a:r>
              <a:rPr lang="en-US" altLang="zh-CN" sz="2000" b="1" dirty="0" smtClean="0">
                <a:solidFill>
                  <a:srgbClr val="990099"/>
                </a:solidFill>
                <a:effectLst>
                  <a:outerShdw blurRad="38100" dist="38100" dir="2700000" algn="tl">
                    <a:srgbClr val="C0C0C0"/>
                  </a:outerShdw>
                </a:effectLst>
                <a:latin typeface="Arial" charset="0"/>
              </a:rPr>
              <a:t>keys</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C=E</a:t>
            </a:r>
            <a:r>
              <a:rPr lang="en-US" altLang="zh-CN" sz="2000" b="1" baseline="-25000" dirty="0" smtClean="0">
                <a:solidFill>
                  <a:srgbClr val="990099"/>
                </a:solidFill>
                <a:effectLst>
                  <a:outerShdw blurRad="38100" dist="38100" dir="2700000" algn="tl">
                    <a:srgbClr val="C0C0C0"/>
                  </a:outerShdw>
                </a:effectLst>
                <a:latin typeface="Arial" charset="0"/>
              </a:rPr>
              <a:t>k3</a:t>
            </a:r>
            <a:r>
              <a:rPr lang="en-US" altLang="zh-CN" sz="2000" b="1" dirty="0" smtClean="0">
                <a:solidFill>
                  <a:srgbClr val="990099"/>
                </a:solidFill>
                <a:effectLst>
                  <a:outerShdw blurRad="38100" dist="38100" dir="2700000" algn="tl">
                    <a:srgbClr val="C0C0C0"/>
                  </a:outerShdw>
                </a:effectLst>
                <a:latin typeface="Arial" charset="0"/>
              </a:rPr>
              <a:t>(D</a:t>
            </a:r>
            <a:r>
              <a:rPr lang="en-US" altLang="zh-CN" sz="2000" b="1" baseline="-25000" dirty="0" smtClean="0">
                <a:solidFill>
                  <a:srgbClr val="990099"/>
                </a:solidFill>
                <a:effectLst>
                  <a:outerShdw blurRad="38100" dist="38100" dir="2700000" algn="tl">
                    <a:srgbClr val="C0C0C0"/>
                  </a:outerShdw>
                </a:effectLst>
                <a:latin typeface="Arial" charset="0"/>
              </a:rPr>
              <a:t>k2</a:t>
            </a:r>
            <a:r>
              <a:rPr lang="en-US" altLang="zh-CN" sz="2000" b="1" dirty="0" smtClean="0">
                <a:solidFill>
                  <a:srgbClr val="990099"/>
                </a:solidFill>
                <a:effectLst>
                  <a:outerShdw blurRad="38100" dist="38100" dir="2700000" algn="tl">
                    <a:srgbClr val="C0C0C0"/>
                  </a:outerShdw>
                </a:effectLst>
                <a:latin typeface="Arial" charset="0"/>
              </a:rPr>
              <a:t>(E</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(P)))</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P=D</a:t>
            </a:r>
            <a:r>
              <a:rPr lang="en-US" altLang="zh-CN" sz="2000" b="1" baseline="-25000" dirty="0" smtClean="0">
                <a:solidFill>
                  <a:srgbClr val="990099"/>
                </a:solidFill>
                <a:effectLst>
                  <a:outerShdw blurRad="38100" dist="38100" dir="2700000" algn="tl">
                    <a:srgbClr val="C0C0C0"/>
                  </a:outerShdw>
                </a:effectLst>
                <a:latin typeface="Arial" charset="0"/>
              </a:rPr>
              <a:t>k1</a:t>
            </a:r>
            <a:r>
              <a:rPr lang="en-US" altLang="zh-CN" sz="2000" b="1" dirty="0" smtClean="0">
                <a:solidFill>
                  <a:srgbClr val="990099"/>
                </a:solidFill>
                <a:effectLst>
                  <a:outerShdw blurRad="38100" dist="38100" dir="2700000" algn="tl">
                    <a:srgbClr val="C0C0C0"/>
                  </a:outerShdw>
                </a:effectLst>
                <a:latin typeface="Arial" charset="0"/>
              </a:rPr>
              <a:t>(E</a:t>
            </a:r>
            <a:r>
              <a:rPr lang="en-US" altLang="zh-CN" sz="2000" b="1" baseline="-25000" dirty="0" smtClean="0">
                <a:solidFill>
                  <a:srgbClr val="990099"/>
                </a:solidFill>
                <a:effectLst>
                  <a:outerShdw blurRad="38100" dist="38100" dir="2700000" algn="tl">
                    <a:srgbClr val="C0C0C0"/>
                  </a:outerShdw>
                </a:effectLst>
                <a:latin typeface="Arial" charset="0"/>
              </a:rPr>
              <a:t>k2</a:t>
            </a:r>
            <a:r>
              <a:rPr lang="en-US" altLang="zh-CN" sz="2000" b="1" dirty="0" smtClean="0">
                <a:solidFill>
                  <a:srgbClr val="990099"/>
                </a:solidFill>
                <a:effectLst>
                  <a:outerShdw blurRad="38100" dist="38100" dir="2700000" algn="tl">
                    <a:srgbClr val="C0C0C0"/>
                  </a:outerShdw>
                </a:effectLst>
                <a:latin typeface="Arial" charset="0"/>
              </a:rPr>
              <a:t>(D</a:t>
            </a:r>
            <a:r>
              <a:rPr lang="en-US" altLang="zh-CN" sz="2000" b="1" baseline="-25000" dirty="0" smtClean="0">
                <a:solidFill>
                  <a:srgbClr val="990099"/>
                </a:solidFill>
                <a:effectLst>
                  <a:outerShdw blurRad="38100" dist="38100" dir="2700000" algn="tl">
                    <a:srgbClr val="C0C0C0"/>
                  </a:outerShdw>
                </a:effectLst>
                <a:latin typeface="Arial" charset="0"/>
              </a:rPr>
              <a:t>k3</a:t>
            </a:r>
            <a:r>
              <a:rPr lang="en-US" altLang="zh-CN" sz="2000" b="1" dirty="0" smtClean="0">
                <a:solidFill>
                  <a:srgbClr val="990099"/>
                </a:solidFill>
                <a:effectLst>
                  <a:outerShdw blurRad="38100" dist="38100" dir="2700000" algn="tl">
                    <a:srgbClr val="C0C0C0"/>
                  </a:outerShdw>
                </a:effectLst>
                <a:latin typeface="Arial" charset="0"/>
              </a:rPr>
              <a:t>(C)))</a:t>
            </a:r>
          </a:p>
          <a:p>
            <a:pPr eaLnBrk="1" hangingPunct="1">
              <a:lnSpc>
                <a:spcPct val="105000"/>
              </a:lnSpc>
              <a:spcBef>
                <a:spcPct val="15000"/>
              </a:spcBef>
              <a:defRPr/>
            </a:pPr>
            <a:r>
              <a:rPr lang="en-US" altLang="zh-CN" sz="2000" b="1" dirty="0" smtClean="0">
                <a:solidFill>
                  <a:srgbClr val="990099"/>
                </a:solidFill>
                <a:effectLst>
                  <a:outerShdw blurRad="38100" dist="38100" dir="2700000" algn="tl">
                    <a:srgbClr val="C0C0C0"/>
                  </a:outerShdw>
                </a:effectLst>
                <a:latin typeface="Arial" charset="0"/>
              </a:rPr>
              <a:t>More </a:t>
            </a:r>
            <a:r>
              <a:rPr lang="en-US" altLang="zh-CN" sz="2000" b="1" dirty="0" smtClean="0">
                <a:solidFill>
                  <a:srgbClr val="0033CC"/>
                </a:solidFill>
                <a:effectLst>
                  <a:outerShdw blurRad="38100" dist="38100" dir="2700000" algn="tl">
                    <a:srgbClr val="C0C0C0"/>
                  </a:outerShdw>
                </a:effectLst>
                <a:latin typeface="Arial" charset="0"/>
              </a:rPr>
              <a:t>secure</a:t>
            </a:r>
            <a:r>
              <a:rPr lang="en-US" altLang="zh-CN" sz="2000" b="1" dirty="0" smtClean="0">
                <a:solidFill>
                  <a:srgbClr val="990099"/>
                </a:solidFill>
                <a:effectLst>
                  <a:outerShdw blurRad="38100" dist="38100" dir="2700000" algn="tl">
                    <a:srgbClr val="C0C0C0"/>
                  </a:outerShdw>
                </a:effectLst>
                <a:latin typeface="Arial" charset="0"/>
              </a:rPr>
              <a:t> than DES, but with more </a:t>
            </a:r>
            <a:r>
              <a:rPr lang="en-US" altLang="zh-CN" sz="2000" b="1" dirty="0" smtClean="0">
                <a:solidFill>
                  <a:srgbClr val="0033CC"/>
                </a:solidFill>
                <a:effectLst>
                  <a:outerShdw blurRad="38100" dist="38100" dir="2700000" algn="tl">
                    <a:srgbClr val="C0C0C0"/>
                  </a:outerShdw>
                </a:effectLst>
                <a:latin typeface="Arial" charset="0"/>
              </a:rPr>
              <a:t>cost</a:t>
            </a:r>
          </a:p>
        </p:txBody>
      </p:sp>
      <p:sp>
        <p:nvSpPr>
          <p:cNvPr id="282630"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4826" name="Text Box 7"/>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4827" name="Text Box 8"/>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826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773238"/>
            <a:ext cx="50609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2629">
                                            <p:txEl>
                                              <p:pRg st="0" end="0"/>
                                            </p:txEl>
                                          </p:spTgt>
                                        </p:tgtEl>
                                        <p:attrNameLst>
                                          <p:attrName>style.visibility</p:attrName>
                                        </p:attrNameLst>
                                      </p:cBhvr>
                                      <p:to>
                                        <p:strVal val="visible"/>
                                      </p:to>
                                    </p:set>
                                    <p:animEffect transition="in" filter="wipe(left)">
                                      <p:cBhvr>
                                        <p:cTn id="7" dur="500"/>
                                        <p:tgtEl>
                                          <p:spTgt spid="28262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2629">
                                            <p:txEl>
                                              <p:pRg st="1" end="1"/>
                                            </p:txEl>
                                          </p:spTgt>
                                        </p:tgtEl>
                                        <p:attrNameLst>
                                          <p:attrName>style.visibility</p:attrName>
                                        </p:attrNameLst>
                                      </p:cBhvr>
                                      <p:to>
                                        <p:strVal val="visible"/>
                                      </p:to>
                                    </p:set>
                                    <p:animEffect transition="in" filter="wipe(left)">
                                      <p:cBhvr>
                                        <p:cTn id="11" dur="500"/>
                                        <p:tgtEl>
                                          <p:spTgt spid="282629">
                                            <p:txEl>
                                              <p:pRg st="1" end="1"/>
                                            </p:txEl>
                                          </p:spTgt>
                                        </p:tgtEl>
                                      </p:cBhvr>
                                    </p:animEffect>
                                  </p:childTnLst>
                                </p:cTn>
                              </p:par>
                            </p:childTnLst>
                          </p:cTn>
                        </p:par>
                        <p:par>
                          <p:cTn id="12" fill="hold" nodeType="afterGroup">
                            <p:stCondLst>
                              <p:cond delay="1000"/>
                            </p:stCondLst>
                            <p:childTnLst>
                              <p:par>
                                <p:cTn id="13" presetID="55" presetClass="entr" presetSubtype="0" fill="hold" nodeType="afterEffect">
                                  <p:stCondLst>
                                    <p:cond delay="0"/>
                                  </p:stCondLst>
                                  <p:childTnLst>
                                    <p:set>
                                      <p:cBhvr>
                                        <p:cTn id="14" dur="1" fill="hold">
                                          <p:stCondLst>
                                            <p:cond delay="0"/>
                                          </p:stCondLst>
                                        </p:cTn>
                                        <p:tgtEl>
                                          <p:spTgt spid="282633"/>
                                        </p:tgtEl>
                                        <p:attrNameLst>
                                          <p:attrName>style.visibility</p:attrName>
                                        </p:attrNameLst>
                                      </p:cBhvr>
                                      <p:to>
                                        <p:strVal val="visible"/>
                                      </p:to>
                                    </p:set>
                                    <p:anim calcmode="lin" valueType="num">
                                      <p:cBhvr>
                                        <p:cTn id="15" dur="1000" fill="hold"/>
                                        <p:tgtEl>
                                          <p:spTgt spid="282633"/>
                                        </p:tgtEl>
                                        <p:attrNameLst>
                                          <p:attrName>ppt_w</p:attrName>
                                        </p:attrNameLst>
                                      </p:cBhvr>
                                      <p:tavLst>
                                        <p:tav tm="0">
                                          <p:val>
                                            <p:strVal val="#ppt_w*0.70"/>
                                          </p:val>
                                        </p:tav>
                                        <p:tav tm="100000">
                                          <p:val>
                                            <p:strVal val="#ppt_w"/>
                                          </p:val>
                                        </p:tav>
                                      </p:tavLst>
                                    </p:anim>
                                    <p:anim calcmode="lin" valueType="num">
                                      <p:cBhvr>
                                        <p:cTn id="16" dur="1000" fill="hold"/>
                                        <p:tgtEl>
                                          <p:spTgt spid="282633"/>
                                        </p:tgtEl>
                                        <p:attrNameLst>
                                          <p:attrName>ppt_h</p:attrName>
                                        </p:attrNameLst>
                                      </p:cBhvr>
                                      <p:tavLst>
                                        <p:tav tm="0">
                                          <p:val>
                                            <p:strVal val="#ppt_h"/>
                                          </p:val>
                                        </p:tav>
                                        <p:tav tm="100000">
                                          <p:val>
                                            <p:strVal val="#ppt_h"/>
                                          </p:val>
                                        </p:tav>
                                      </p:tavLst>
                                    </p:anim>
                                    <p:animEffect transition="in" filter="fade">
                                      <p:cBhvr>
                                        <p:cTn id="17" dur="1000"/>
                                        <p:tgtEl>
                                          <p:spTgt spid="282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2629">
                                            <p:txEl>
                                              <p:pRg st="2" end="2"/>
                                            </p:txEl>
                                          </p:spTgt>
                                        </p:tgtEl>
                                        <p:attrNameLst>
                                          <p:attrName>style.visibility</p:attrName>
                                        </p:attrNameLst>
                                      </p:cBhvr>
                                      <p:to>
                                        <p:strVal val="visible"/>
                                      </p:to>
                                    </p:set>
                                    <p:animEffect transition="in" filter="wipe(left)">
                                      <p:cBhvr>
                                        <p:cTn id="22" dur="500"/>
                                        <p:tgtEl>
                                          <p:spTgt spid="28262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2629">
                                            <p:txEl>
                                              <p:pRg st="3" end="3"/>
                                            </p:txEl>
                                          </p:spTgt>
                                        </p:tgtEl>
                                        <p:attrNameLst>
                                          <p:attrName>style.visibility</p:attrName>
                                        </p:attrNameLst>
                                      </p:cBhvr>
                                      <p:to>
                                        <p:strVal val="visible"/>
                                      </p:to>
                                    </p:set>
                                    <p:animEffect transition="in" filter="wipe(left)">
                                      <p:cBhvr>
                                        <p:cTn id="27" dur="500"/>
                                        <p:tgtEl>
                                          <p:spTgt spid="282629">
                                            <p:txEl>
                                              <p:pRg st="3" end="3"/>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82629">
                                            <p:txEl>
                                              <p:pRg st="4" end="4"/>
                                            </p:txEl>
                                          </p:spTgt>
                                        </p:tgtEl>
                                        <p:attrNameLst>
                                          <p:attrName>style.visibility</p:attrName>
                                        </p:attrNameLst>
                                      </p:cBhvr>
                                      <p:to>
                                        <p:strVal val="visible"/>
                                      </p:to>
                                    </p:set>
                                    <p:animEffect transition="in" filter="wipe(left)">
                                      <p:cBhvr>
                                        <p:cTn id="31" dur="500"/>
                                        <p:tgtEl>
                                          <p:spTgt spid="28262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82629">
                                            <p:txEl>
                                              <p:pRg st="8" end="8"/>
                                            </p:txEl>
                                          </p:spTgt>
                                        </p:tgtEl>
                                        <p:attrNameLst>
                                          <p:attrName>style.visibility</p:attrName>
                                        </p:attrNameLst>
                                      </p:cBhvr>
                                      <p:to>
                                        <p:strVal val="visible"/>
                                      </p:to>
                                    </p:set>
                                    <p:animEffect transition="in" filter="wipe(left)">
                                      <p:cBhvr>
                                        <p:cTn id="36" dur="500"/>
                                        <p:tgtEl>
                                          <p:spTgt spid="282629">
                                            <p:txEl>
                                              <p:pRg st="8" end="8"/>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82629">
                                            <p:txEl>
                                              <p:pRg st="9" end="9"/>
                                            </p:txEl>
                                          </p:spTgt>
                                        </p:tgtEl>
                                        <p:attrNameLst>
                                          <p:attrName>style.visibility</p:attrName>
                                        </p:attrNameLst>
                                      </p:cBhvr>
                                      <p:to>
                                        <p:strVal val="visible"/>
                                      </p:to>
                                    </p:set>
                                    <p:animEffect transition="in" filter="wipe(left)">
                                      <p:cBhvr>
                                        <p:cTn id="40" dur="500"/>
                                        <p:tgtEl>
                                          <p:spTgt spid="28262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82629">
                                            <p:txEl>
                                              <p:pRg st="10" end="10"/>
                                            </p:txEl>
                                          </p:spTgt>
                                        </p:tgtEl>
                                        <p:attrNameLst>
                                          <p:attrName>style.visibility</p:attrName>
                                        </p:attrNameLst>
                                      </p:cBhvr>
                                      <p:to>
                                        <p:strVal val="visible"/>
                                      </p:to>
                                    </p:set>
                                    <p:animEffect transition="in" filter="wipe(left)">
                                      <p:cBhvr>
                                        <p:cTn id="45" dur="500"/>
                                        <p:tgtEl>
                                          <p:spTgt spid="282629">
                                            <p:txEl>
                                              <p:pRg st="10" end="10"/>
                                            </p:txEl>
                                          </p:spTgt>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82629">
                                            <p:txEl>
                                              <p:pRg st="11" end="11"/>
                                            </p:txEl>
                                          </p:spTgt>
                                        </p:tgtEl>
                                        <p:attrNameLst>
                                          <p:attrName>style.visibility</p:attrName>
                                        </p:attrNameLst>
                                      </p:cBhvr>
                                      <p:to>
                                        <p:strVal val="visible"/>
                                      </p:to>
                                    </p:set>
                                    <p:animEffect transition="in" filter="wipe(left)">
                                      <p:cBhvr>
                                        <p:cTn id="49" dur="500"/>
                                        <p:tgtEl>
                                          <p:spTgt spid="28262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EE69E4C0-E1E8-44DE-89DB-A3C20F9E8A05}" type="slidenum">
              <a:rPr lang="en-US" altLang="zh-CN" smtClean="0">
                <a:solidFill>
                  <a:srgbClr val="FFFFFF"/>
                </a:solidFill>
              </a:rPr>
              <a:pPr eaLnBrk="1" hangingPunct="1">
                <a:defRPr/>
              </a:pPr>
              <a:t>35</a:t>
            </a:fld>
            <a:r>
              <a:rPr lang="en-US" altLang="zh-CN" b="0" smtClean="0">
                <a:solidFill>
                  <a:srgbClr val="FFFFFF"/>
                </a:solidFill>
              </a:rPr>
              <a:t> </a:t>
            </a:r>
          </a:p>
        </p:txBody>
      </p:sp>
      <p:sp>
        <p:nvSpPr>
          <p:cNvPr id="8" name="Date Placeholder 3"/>
          <p:cNvSpPr>
            <a:spLocks noGrp="1"/>
          </p:cNvSpPr>
          <p:nvPr>
            <p:ph type="dt" sz="quarter" idx="11"/>
          </p:nvPr>
        </p:nvSpPr>
        <p:spPr/>
        <p:txBody>
          <a:bodyPr/>
          <a:lstStyle/>
          <a:p>
            <a:pPr>
              <a:defRPr/>
            </a:pPr>
            <a:fld id="{95B0A8FF-3B7C-47FE-A186-0EB550EFA368}" type="datetime1">
              <a:rPr lang="zh-CN" altLang="en-US"/>
              <a:pPr>
                <a:defRPr/>
              </a:pPr>
              <a:t>2018/10/25</a:t>
            </a:fld>
            <a:endParaRPr lang="en-US" altLang="zh-CN"/>
          </a:p>
        </p:txBody>
      </p:sp>
      <p:sp>
        <p:nvSpPr>
          <p:cNvPr id="9"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5845" name="Object 186"/>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5906" name="Visio" r:id="rId4" imgW="8639708" imgH="5342382" progId="Visio.Drawing.11">
                  <p:embed/>
                </p:oleObj>
              </mc:Choice>
              <mc:Fallback>
                <p:oleObj name="Visio" r:id="rId4" imgW="8639708" imgH="5342382" progId="Visio.Drawing.11">
                  <p:embed/>
                  <p:pic>
                    <p:nvPicPr>
                      <p:cNvPr id="0" name="Object 1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207"/>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5907" name="Visio" r:id="rId6" imgW="8137703" imgH="4366489" progId="Visio.Drawing.11">
                  <p:embed/>
                </p:oleObj>
              </mc:Choice>
              <mc:Fallback>
                <p:oleObj name="Visio" r:id="rId6" imgW="8137703" imgH="4366489" progId="Visio.Drawing.11">
                  <p:embed/>
                  <p:pic>
                    <p:nvPicPr>
                      <p:cNvPr id="0" name="Object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9"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149692" name="Rectangle 188"/>
          <p:cNvSpPr>
            <a:spLocks noGrp="1"/>
          </p:cNvSpPr>
          <p:nvPr>
            <p:ph type="body" idx="4294967295"/>
          </p:nvPr>
        </p:nvSpPr>
        <p:spPr>
          <a:xfrm>
            <a:off x="201613" y="1628775"/>
            <a:ext cx="8496300"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Data Encryption Standard (DES)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DES Encryption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DES Decryption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Key Generation and expansion(</a:t>
            </a:r>
            <a:r>
              <a:rPr lang="zh-CN" altLang="en-US" sz="1800" b="1" smtClean="0">
                <a:solidFill>
                  <a:srgbClr val="990099"/>
                </a:solidFill>
                <a:effectLst>
                  <a:outerShdw blurRad="38100" dist="38100" dir="2700000" algn="tl">
                    <a:srgbClr val="C0C0C0"/>
                  </a:outerShdw>
                </a:effectLst>
                <a:latin typeface="Arial" charset="0"/>
              </a:rPr>
              <a:t>密钥扩展</a:t>
            </a:r>
            <a:r>
              <a:rPr lang="en-US" altLang="zh-CN" sz="1800" b="1" smtClean="0">
                <a:solidFill>
                  <a:srgbClr val="990099"/>
                </a:solidFill>
                <a:effectLst>
                  <a:outerShdw blurRad="38100" dist="38100" dir="2700000" algn="tl">
                    <a:srgbClr val="C0C0C0"/>
                  </a:outerShdw>
                </a:effectLst>
                <a:latin typeface="Arial" charset="0"/>
              </a:rPr>
              <a:t>)</a:t>
            </a:r>
          </a:p>
          <a:p>
            <a:pPr eaLnBrk="1" hangingPunct="1">
              <a:defRPr/>
            </a:pPr>
            <a:r>
              <a:rPr lang="en-US" altLang="zh-CN" sz="2000" b="1" smtClean="0">
                <a:solidFill>
                  <a:srgbClr val="990099"/>
                </a:solidFill>
                <a:effectLst>
                  <a:outerShdw blurRad="38100" dist="38100" dir="2700000" algn="tl">
                    <a:srgbClr val="C0C0C0"/>
                  </a:outerShdw>
                </a:effectLst>
                <a:latin typeface="Arial" charset="0"/>
              </a:rPr>
              <a:t>Strength of DES</a:t>
            </a:r>
          </a:p>
          <a:p>
            <a:pPr eaLnBrk="1" hangingPunct="1">
              <a:defRPr/>
            </a:pPr>
            <a:r>
              <a:rPr lang="en-US" altLang="zh-CN" sz="2000" b="1" smtClean="0">
                <a:solidFill>
                  <a:srgbClr val="990099"/>
                </a:solidFill>
                <a:effectLst>
                  <a:outerShdw blurRad="38100" dist="38100" dir="2700000" algn="tl">
                    <a:srgbClr val="C0C0C0"/>
                  </a:outerShdw>
                </a:effectLst>
                <a:latin typeface="Arial" charset="0"/>
              </a:rPr>
              <a:t>Multiple Encryption and 3-DES</a:t>
            </a:r>
          </a:p>
        </p:txBody>
      </p:sp>
      <p:sp>
        <p:nvSpPr>
          <p:cNvPr id="149693" name="Text Box 189"/>
          <p:cNvSpPr txBox="1">
            <a:spLocks noChangeArrowheads="1"/>
          </p:cNvSpPr>
          <p:nvPr/>
        </p:nvSpPr>
        <p:spPr bwMode="auto">
          <a:xfrm>
            <a:off x="273050" y="1052513"/>
            <a:ext cx="1944688"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en-US" altLang="zh-CN" sz="2000">
                <a:solidFill>
                  <a:srgbClr val="3E003E"/>
                </a:solidFill>
                <a:effectLst>
                  <a:outerShdw blurRad="38100" dist="38100" dir="2700000" algn="tl">
                    <a:srgbClr val="C0C0C0"/>
                  </a:outerShdw>
                </a:effectLst>
                <a:latin typeface="Arial" charset="0"/>
                <a:ea typeface="微软雅黑" pitchFamily="34" charset="-122"/>
              </a:rPr>
              <a:t>Summary</a:t>
            </a:r>
          </a:p>
        </p:txBody>
      </p:sp>
    </p:spTree>
  </p:cSld>
  <p:clrMapOvr>
    <a:masterClrMapping/>
  </p:clrMapOvr>
  <p:transition spd="slow">
    <p:cut thruBlk="1"/>
    <p:sndAc>
      <p:stSnd>
        <p:snd r:embed="rId3" name="suction.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692">
                                            <p:txEl>
                                              <p:pRg st="0" end="0"/>
                                            </p:txEl>
                                          </p:spTgt>
                                        </p:tgtEl>
                                        <p:attrNameLst>
                                          <p:attrName>style.visibility</p:attrName>
                                        </p:attrNameLst>
                                      </p:cBhvr>
                                      <p:to>
                                        <p:strVal val="visible"/>
                                      </p:to>
                                    </p:set>
                                    <p:animEffect transition="in" filter="wipe(left)">
                                      <p:cBhvr>
                                        <p:cTn id="7" dur="500"/>
                                        <p:tgtEl>
                                          <p:spTgt spid="149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692">
                                            <p:txEl>
                                              <p:pRg st="1" end="1"/>
                                            </p:txEl>
                                          </p:spTgt>
                                        </p:tgtEl>
                                        <p:attrNameLst>
                                          <p:attrName>style.visibility</p:attrName>
                                        </p:attrNameLst>
                                      </p:cBhvr>
                                      <p:to>
                                        <p:strVal val="visible"/>
                                      </p:to>
                                    </p:set>
                                    <p:animEffect transition="in" filter="wipe(left)">
                                      <p:cBhvr>
                                        <p:cTn id="12" dur="500"/>
                                        <p:tgtEl>
                                          <p:spTgt spid="1496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692">
                                            <p:txEl>
                                              <p:pRg st="2" end="2"/>
                                            </p:txEl>
                                          </p:spTgt>
                                        </p:tgtEl>
                                        <p:attrNameLst>
                                          <p:attrName>style.visibility</p:attrName>
                                        </p:attrNameLst>
                                      </p:cBhvr>
                                      <p:to>
                                        <p:strVal val="visible"/>
                                      </p:to>
                                    </p:set>
                                    <p:animEffect transition="in" filter="wipe(left)">
                                      <p:cBhvr>
                                        <p:cTn id="17" dur="500"/>
                                        <p:tgtEl>
                                          <p:spTgt spid="1496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692">
                                            <p:txEl>
                                              <p:pRg st="3" end="3"/>
                                            </p:txEl>
                                          </p:spTgt>
                                        </p:tgtEl>
                                        <p:attrNameLst>
                                          <p:attrName>style.visibility</p:attrName>
                                        </p:attrNameLst>
                                      </p:cBhvr>
                                      <p:to>
                                        <p:strVal val="visible"/>
                                      </p:to>
                                    </p:set>
                                    <p:animEffect transition="in" filter="wipe(left)">
                                      <p:cBhvr>
                                        <p:cTn id="22" dur="500"/>
                                        <p:tgtEl>
                                          <p:spTgt spid="1496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9692">
                                            <p:txEl>
                                              <p:pRg st="4" end="4"/>
                                            </p:txEl>
                                          </p:spTgt>
                                        </p:tgtEl>
                                        <p:attrNameLst>
                                          <p:attrName>style.visibility</p:attrName>
                                        </p:attrNameLst>
                                      </p:cBhvr>
                                      <p:to>
                                        <p:strVal val="visible"/>
                                      </p:to>
                                    </p:set>
                                    <p:animEffect transition="in" filter="wipe(left)">
                                      <p:cBhvr>
                                        <p:cTn id="27" dur="500"/>
                                        <p:tgtEl>
                                          <p:spTgt spid="1496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692">
                                            <p:txEl>
                                              <p:pRg st="5" end="5"/>
                                            </p:txEl>
                                          </p:spTgt>
                                        </p:tgtEl>
                                        <p:attrNameLst>
                                          <p:attrName>style.visibility</p:attrName>
                                        </p:attrNameLst>
                                      </p:cBhvr>
                                      <p:to>
                                        <p:strVal val="visible"/>
                                      </p:to>
                                    </p:set>
                                    <p:animEffect transition="in" filter="wipe(left)">
                                      <p:cBhvr>
                                        <p:cTn id="32" dur="500"/>
                                        <p:tgtEl>
                                          <p:spTgt spid="1496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9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ChangeArrowheads="1"/>
          </p:cNvSpPr>
          <p:nvPr/>
        </p:nvSpPr>
        <p:spPr bwMode="auto">
          <a:xfrm>
            <a:off x="468313" y="404813"/>
            <a:ext cx="4130675" cy="854075"/>
          </a:xfrm>
          <a:prstGeom prst="rect">
            <a:avLst/>
          </a:prstGeom>
          <a:noFill/>
          <a:ln w="9525">
            <a:noFill/>
            <a:miter lim="800000"/>
            <a:headEnd/>
            <a:tailEnd/>
          </a:ln>
          <a:effectLst/>
        </p:spPr>
        <p:txBody>
          <a:bodyPr wrap="none">
            <a:spAutoFit/>
          </a:bodyPr>
          <a:lstStyle/>
          <a:p>
            <a:pPr eaLnBrk="1" hangingPunct="1">
              <a:defRPr/>
            </a:pPr>
            <a:r>
              <a:rPr lang="en-US" altLang="zh-CN" i="1">
                <a:solidFill>
                  <a:srgbClr val="660066"/>
                </a:solidFill>
                <a:effectLst>
                  <a:outerShdw blurRad="38100" dist="38100" dir="2700000" algn="tl">
                    <a:srgbClr val="C0C0C0"/>
                  </a:outerShdw>
                </a:effectLst>
                <a:latin typeface="Arial" charset="0"/>
              </a:rPr>
              <a:t>An Introduction to </a:t>
            </a:r>
            <a:br>
              <a:rPr lang="en-US" altLang="zh-CN" i="1">
                <a:solidFill>
                  <a:srgbClr val="660066"/>
                </a:solidFill>
                <a:effectLst>
                  <a:outerShdw blurRad="38100" dist="38100" dir="2700000" algn="tl">
                    <a:srgbClr val="C0C0C0"/>
                  </a:outerShdw>
                </a:effectLst>
                <a:latin typeface="Arial" charset="0"/>
              </a:rPr>
            </a:br>
            <a:r>
              <a:rPr lang="en-US" altLang="zh-CN" sz="3200" i="1">
                <a:solidFill>
                  <a:srgbClr val="660066"/>
                </a:solidFill>
                <a:effectLst>
                  <a:outerShdw blurRad="38100" dist="38100" dir="2700000" algn="tl">
                    <a:srgbClr val="C0C0C0"/>
                  </a:outerShdw>
                </a:effectLst>
                <a:latin typeface="Arial" charset="0"/>
              </a:rPr>
              <a:t>Information Security</a:t>
            </a:r>
            <a:endParaRPr lang="zh-CN" altLang="en-US" sz="3200" i="1">
              <a:solidFill>
                <a:srgbClr val="660066"/>
              </a:solidFill>
              <a:effectLst>
                <a:outerShdw blurRad="38100" dist="38100" dir="2700000" algn="tl">
                  <a:srgbClr val="C0C0C0"/>
                </a:outerShdw>
              </a:effectLst>
              <a:latin typeface="Arial" charset="0"/>
            </a:endParaRPr>
          </a:p>
        </p:txBody>
      </p:sp>
      <p:sp>
        <p:nvSpPr>
          <p:cNvPr id="46089" name="WordArt 9"/>
          <p:cNvSpPr>
            <a:spLocks noChangeArrowheads="1" noChangeShapeType="1" noTextEdit="1"/>
          </p:cNvSpPr>
          <p:nvPr/>
        </p:nvSpPr>
        <p:spPr bwMode="gray">
          <a:xfrm>
            <a:off x="1403350" y="2565400"/>
            <a:ext cx="7056438" cy="1009650"/>
          </a:xfrm>
          <a:prstGeom prst="rect">
            <a:avLst/>
          </a:prstGeom>
          <a:noFill/>
          <a:ln w="9525" cmpd="sng">
            <a:noFill/>
            <a:prstDash val="solid"/>
          </a:ln>
          <a:effectLst/>
          <a:scene3d>
            <a:camera prst="orthographicFront"/>
            <a:lightRig rig="balanced" dir="t"/>
          </a:scene3d>
          <a:sp3d prstMaterial="plastic"/>
        </p:spPr>
        <p:txBody>
          <a:bodyPr wrap="none" fromWordArt="1" anchor="ctr">
            <a:prstTxWarp prst="textDeflate">
              <a:avLst>
                <a:gd name="adj" fmla="val 0"/>
              </a:avLst>
            </a:prstTxWarp>
          </a:bodyPr>
          <a:lstStyle/>
          <a:p>
            <a:pPr algn="ctr" eaLnBrk="1" hangingPunct="1">
              <a:defRPr/>
            </a:pPr>
            <a:r>
              <a:rPr lang="en-US" altLang="zh-CN" sz="2800" kern="10">
                <a:ln w="19050">
                  <a:solidFill>
                    <a:srgbClr val="FFFFFF"/>
                  </a:solidFill>
                  <a:round/>
                  <a:headEnd/>
                  <a:tailEnd/>
                </a:ln>
                <a:gradFill rotWithShape="1">
                  <a:gsLst>
                    <a:gs pos="0">
                      <a:srgbClr val="990000">
                        <a:gamma/>
                        <a:shade val="46275"/>
                        <a:invGamma/>
                      </a:srgbClr>
                    </a:gs>
                    <a:gs pos="100000">
                      <a:srgbClr val="990000"/>
                    </a:gs>
                  </a:gsLst>
                  <a:lin ang="0" scaled="1"/>
                </a:gradFill>
                <a:effectLst>
                  <a:outerShdw dist="63500" dir="2212194" algn="ctr" rotWithShape="0">
                    <a:srgbClr val="868686">
                      <a:alpha val="50000"/>
                    </a:srgbClr>
                  </a:outerShdw>
                </a:effectLst>
                <a:latin typeface="Arial"/>
                <a:ea typeface="+mj-ea"/>
                <a:cs typeface="Arial"/>
              </a:rPr>
              <a:t>Thanks for your attention!</a:t>
            </a:r>
            <a:endParaRPr lang="zh-CN" altLang="en-US" sz="2800" kern="10">
              <a:ln w="19050">
                <a:solidFill>
                  <a:srgbClr val="FFFFFF"/>
                </a:solidFill>
                <a:round/>
                <a:headEnd/>
                <a:tailEnd/>
              </a:ln>
              <a:gradFill rotWithShape="1">
                <a:gsLst>
                  <a:gs pos="0">
                    <a:srgbClr val="990000">
                      <a:gamma/>
                      <a:shade val="46275"/>
                      <a:invGamma/>
                    </a:srgbClr>
                  </a:gs>
                  <a:gs pos="100000">
                    <a:srgbClr val="990000"/>
                  </a:gs>
                </a:gsLst>
                <a:lin ang="0" scaled="1"/>
              </a:gradFill>
              <a:effectLst>
                <a:outerShdw dist="63500" dir="2212194" algn="ctr" rotWithShape="0">
                  <a:srgbClr val="868686">
                    <a:alpha val="50000"/>
                  </a:srgbClr>
                </a:outerShdw>
              </a:effectLst>
              <a:latin typeface="Arial"/>
              <a:ea typeface="+mj-ea"/>
              <a:cs typeface="Arial"/>
            </a:endParaRPr>
          </a:p>
        </p:txBody>
      </p:sp>
      <p:sp>
        <p:nvSpPr>
          <p:cNvPr id="46091" name="Rectangle 11"/>
          <p:cNvSpPr>
            <a:spLocks noGrp="1"/>
          </p:cNvSpPr>
          <p:nvPr>
            <p:ph type="subTitle" idx="1"/>
          </p:nvPr>
        </p:nvSpPr>
        <p:spPr>
          <a:xfrm>
            <a:off x="4356100" y="4941888"/>
            <a:ext cx="2879725" cy="935037"/>
          </a:xfrm>
        </p:spPr>
        <p:txBody>
          <a:bodyPr>
            <a:normAutofit/>
          </a:bodyPr>
          <a:lstStyle/>
          <a:p>
            <a:pPr eaLnBrk="1" hangingPunct="1">
              <a:defRPr/>
            </a:pPr>
            <a:r>
              <a:rPr lang="en-US" altLang="zh-CN" sz="4000">
                <a:solidFill>
                  <a:srgbClr val="CC0099"/>
                </a:solidFill>
                <a:effectLst>
                  <a:outerShdw blurRad="38100" dist="38100" dir="2700000" algn="tl">
                    <a:srgbClr val="C0C0C0"/>
                  </a:outerShdw>
                </a:effectLst>
              </a:rPr>
              <a:t>Q&amp;A</a:t>
            </a:r>
            <a:endParaRPr lang="zh-CN" altLang="en-US" sz="4000">
              <a:solidFill>
                <a:srgbClr val="CC0099"/>
              </a:solidFill>
              <a:effectLst>
                <a:outerShdw blurRad="38100" dist="38100" dir="2700000" algn="tl">
                  <a:srgbClr val="C0C0C0"/>
                </a:outerShdw>
              </a:effectLst>
            </a:endParaRPr>
          </a:p>
        </p:txBody>
      </p:sp>
    </p:spTree>
  </p:cSld>
  <p:clrMapOvr>
    <a:masterClrMapping/>
  </p:clrMapOvr>
  <p:transition>
    <p:cut thruBlk="1"/>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46089"/>
                                        </p:tgtEl>
                                        <p:attrNameLst>
                                          <p:attrName>style.visibility</p:attrName>
                                        </p:attrNameLst>
                                      </p:cBhvr>
                                      <p:to>
                                        <p:strVal val="visible"/>
                                      </p:to>
                                    </p:set>
                                    <p:anim calcmode="lin" valueType="num">
                                      <p:cBhvr>
                                        <p:cTn id="7" dur="500" fill="hold"/>
                                        <p:tgtEl>
                                          <p:spTgt spid="46089"/>
                                        </p:tgtEl>
                                        <p:attrNameLst>
                                          <p:attrName>ppt_w</p:attrName>
                                        </p:attrNameLst>
                                      </p:cBhvr>
                                      <p:tavLst>
                                        <p:tav tm="0">
                                          <p:val>
                                            <p:fltVal val="0"/>
                                          </p:val>
                                        </p:tav>
                                        <p:tav tm="100000">
                                          <p:val>
                                            <p:strVal val="#ppt_w"/>
                                          </p:val>
                                        </p:tav>
                                      </p:tavLst>
                                    </p:anim>
                                    <p:anim calcmode="lin" valueType="num">
                                      <p:cBhvr>
                                        <p:cTn id="8" dur="500" fill="hold"/>
                                        <p:tgtEl>
                                          <p:spTgt spid="46089"/>
                                        </p:tgtEl>
                                        <p:attrNameLst>
                                          <p:attrName>ppt_h</p:attrName>
                                        </p:attrNameLst>
                                      </p:cBhvr>
                                      <p:tavLst>
                                        <p:tav tm="0">
                                          <p:val>
                                            <p:fltVal val="0"/>
                                          </p:val>
                                        </p:tav>
                                        <p:tav tm="100000">
                                          <p:val>
                                            <p:strVal val="#ppt_h"/>
                                          </p:val>
                                        </p:tav>
                                      </p:tavLst>
                                    </p:anim>
                                    <p:animEffect transition="in" filter="fade">
                                      <p:cBhvr>
                                        <p:cTn id="9"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4</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2018/10/25</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946461" y="282020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R16</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26" name="直接箭头连接符 25"/>
          <p:cNvCxnSpPr>
            <a:endCxn id="20" idx="1"/>
          </p:cNvCxnSpPr>
          <p:nvPr/>
        </p:nvCxnSpPr>
        <p:spPr>
          <a:xfrm>
            <a:off x="3288337" y="2366064"/>
            <a:ext cx="1658123"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sp>
        <p:nvSpPr>
          <p:cNvPr id="47" name="矩形 46"/>
          <p:cNvSpPr/>
          <p:nvPr/>
        </p:nvSpPr>
        <p:spPr>
          <a:xfrm>
            <a:off x="2923000" y="331311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1"/>
            <a:endCxn id="47" idx="3"/>
          </p:cNvCxnSpPr>
          <p:nvPr/>
        </p:nvCxnSpPr>
        <p:spPr>
          <a:xfrm flipH="1">
            <a:off x="3653675" y="3001862"/>
            <a:ext cx="1292786" cy="4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104" idx="0"/>
          </p:cNvCxnSpPr>
          <p:nvPr/>
        </p:nvCxnSpPr>
        <p:spPr>
          <a:xfrm>
            <a:off x="3288337" y="3676430"/>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494774"/>
            <a:ext cx="705411" cy="38723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634110"/>
      </p:ext>
    </p:extLst>
  </p:cSld>
  <p:clrMapOvr>
    <a:masterClrMapping/>
  </p:clrMapOvr>
  <p:transition spd="slow">
    <p:wipe/>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up)">
                                      <p:cBhvr>
                                        <p:cTn id="17" dur="500"/>
                                        <p:tgtEl>
                                          <p:spTgt spid="3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fade">
                                      <p:cBhvr>
                                        <p:cTn id="76" dur="500"/>
                                        <p:tgtEl>
                                          <p:spTgt spid="118"/>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119"/>
                                        </p:tgtEl>
                                        <p:attrNameLst>
                                          <p:attrName>style.visibility</p:attrName>
                                        </p:attrNameLst>
                                      </p:cBhvr>
                                      <p:to>
                                        <p:strVal val="visible"/>
                                      </p:to>
                                    </p:set>
                                    <p:animEffect transition="in" filter="fade">
                                      <p:cBhvr>
                                        <p:cTn id="80" dur="500"/>
                                        <p:tgtEl>
                                          <p:spTgt spid="1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wipe(left)">
                                      <p:cBhvr>
                                        <p:cTn id="99" dur="500"/>
                                        <p:tgtEl>
                                          <p:spTgt spid="50"/>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120"/>
                                        </p:tgtEl>
                                        <p:attrNameLst>
                                          <p:attrName>style.visibility</p:attrName>
                                        </p:attrNameLst>
                                      </p:cBhvr>
                                      <p:to>
                                        <p:strVal val="visible"/>
                                      </p:to>
                                    </p:set>
                                    <p:animEffect transition="in" filter="fade">
                                      <p:cBhvr>
                                        <p:cTn id="107" dur="500"/>
                                        <p:tgtEl>
                                          <p:spTgt spid="12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wipe(left)">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fade">
                                      <p:cBhvr>
                                        <p:cTn id="117" dur="500"/>
                                        <p:tgtEl>
                                          <p:spTgt spid="1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4"/>
                                        </p:tgtEl>
                                        <p:attrNameLst>
                                          <p:attrName>style.visibility</p:attrName>
                                        </p:attrNameLst>
                                      </p:cBhvr>
                                      <p:to>
                                        <p:strVal val="visible"/>
                                      </p:to>
                                    </p:set>
                                    <p:animEffect transition="in" filter="fade">
                                      <p:cBhvr>
                                        <p:cTn id="120" dur="500"/>
                                        <p:tgtEl>
                                          <p:spTgt spid="104"/>
                                        </p:tgtEl>
                                      </p:cBhvr>
                                    </p:animEffect>
                                  </p:childTnLst>
                                </p:cTn>
                              </p:par>
                              <p:par>
                                <p:cTn id="121" presetID="10" presetClass="entr" presetSubtype="0" fill="hold" nodeType="withEffect">
                                  <p:stCondLst>
                                    <p:cond delay="0"/>
                                  </p:stCondLst>
                                  <p:childTnLst>
                                    <p:set>
                                      <p:cBhvr>
                                        <p:cTn id="122" dur="1" fill="hold">
                                          <p:stCondLst>
                                            <p:cond delay="0"/>
                                          </p:stCondLst>
                                        </p:cTn>
                                        <p:tgtEl>
                                          <p:spTgt spid="107"/>
                                        </p:tgtEl>
                                        <p:attrNameLst>
                                          <p:attrName>style.visibility</p:attrName>
                                        </p:attrNameLst>
                                      </p:cBhvr>
                                      <p:to>
                                        <p:strVal val="visible"/>
                                      </p:to>
                                    </p:set>
                                    <p:animEffect transition="in" filter="fade">
                                      <p:cBhvr>
                                        <p:cTn id="123" dur="500"/>
                                        <p:tgtEl>
                                          <p:spTgt spid="10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08"/>
                                        </p:tgtEl>
                                        <p:attrNameLst>
                                          <p:attrName>style.visibility</p:attrName>
                                        </p:attrNameLst>
                                      </p:cBhvr>
                                      <p:to>
                                        <p:strVal val="visible"/>
                                      </p:to>
                                    </p:set>
                                    <p:animEffect transition="in" filter="fade">
                                      <p:cBhvr>
                                        <p:cTn id="126" dur="500"/>
                                        <p:tgtEl>
                                          <p:spTgt spid="108"/>
                                        </p:tgtEl>
                                      </p:cBhvr>
                                    </p:animEffect>
                                  </p:childTnLst>
                                </p:cTn>
                              </p:par>
                              <p:par>
                                <p:cTn id="127" presetID="10" presetClass="entr" presetSubtype="0" fill="hold" nodeType="withEffect">
                                  <p:stCondLst>
                                    <p:cond delay="0"/>
                                  </p:stCondLst>
                                  <p:childTnLst>
                                    <p:set>
                                      <p:cBhvr>
                                        <p:cTn id="128" dur="1" fill="hold">
                                          <p:stCondLst>
                                            <p:cond delay="0"/>
                                          </p:stCondLst>
                                        </p:cTn>
                                        <p:tgtEl>
                                          <p:spTgt spid="109"/>
                                        </p:tgtEl>
                                        <p:attrNameLst>
                                          <p:attrName>style.visibility</p:attrName>
                                        </p:attrNameLst>
                                      </p:cBhvr>
                                      <p:to>
                                        <p:strVal val="visible"/>
                                      </p:to>
                                    </p:set>
                                    <p:animEffect transition="in" filter="fade">
                                      <p:cBhvr>
                                        <p:cTn id="129" dur="500"/>
                                        <p:tgtEl>
                                          <p:spTgt spid="10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10"/>
                                        </p:tgtEl>
                                        <p:attrNameLst>
                                          <p:attrName>style.visibility</p:attrName>
                                        </p:attrNameLst>
                                      </p:cBhvr>
                                      <p:to>
                                        <p:strVal val="visible"/>
                                      </p:to>
                                    </p:set>
                                    <p:animEffect transition="in" filter="fade">
                                      <p:cBhvr>
                                        <p:cTn id="132" dur="500"/>
                                        <p:tgtEl>
                                          <p:spTgt spid="11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500"/>
                                        <p:tgtEl>
                                          <p:spTgt spid="111"/>
                                        </p:tgtEl>
                                      </p:cBhvr>
                                    </p:animEffect>
                                  </p:childTnLst>
                                </p:cTn>
                              </p:par>
                              <p:par>
                                <p:cTn id="136" presetID="10" presetClass="entr" presetSubtype="0" fill="hold" nodeType="with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fade">
                                      <p:cBhvr>
                                        <p:cTn id="138" dur="500"/>
                                        <p:tgtEl>
                                          <p:spTgt spid="112"/>
                                        </p:tgtEl>
                                      </p:cBhvr>
                                    </p:animEffect>
                                  </p:childTnLst>
                                </p:cTn>
                              </p:par>
                              <p:par>
                                <p:cTn id="139" presetID="10" presetClass="entr" presetSubtype="0"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fade">
                                      <p:cBhvr>
                                        <p:cTn id="141" dur="500"/>
                                        <p:tgtEl>
                                          <p:spTgt spid="113"/>
                                        </p:tgtEl>
                                      </p:cBhvr>
                                    </p:animEffect>
                                  </p:childTnLst>
                                </p:cTn>
                              </p:par>
                              <p:par>
                                <p:cTn id="142" presetID="10" presetClass="entr" presetSubtype="0" fill="hold"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4"/>
                                        </p:tgtEl>
                                        <p:attrNameLst>
                                          <p:attrName>style.visibility</p:attrName>
                                        </p:attrNameLst>
                                      </p:cBhvr>
                                      <p:to>
                                        <p:strVal val="visible"/>
                                      </p:to>
                                    </p:set>
                                    <p:animEffect transition="in" filter="fade">
                                      <p:cBhvr>
                                        <p:cTn id="147" dur="500"/>
                                        <p:tgtEl>
                                          <p:spTgt spid="114"/>
                                        </p:tgtEl>
                                      </p:cBhvr>
                                    </p:animEffect>
                                  </p:childTnLst>
                                </p:cTn>
                              </p:par>
                              <p:par>
                                <p:cTn id="148" presetID="10" presetClass="entr" presetSubtype="0" fill="hold" nodeType="withEffect">
                                  <p:stCondLst>
                                    <p:cond delay="0"/>
                                  </p:stCondLst>
                                  <p:childTnLst>
                                    <p:set>
                                      <p:cBhvr>
                                        <p:cTn id="149" dur="1" fill="hold">
                                          <p:stCondLst>
                                            <p:cond delay="0"/>
                                          </p:stCondLst>
                                        </p:cTn>
                                        <p:tgtEl>
                                          <p:spTgt spid="106"/>
                                        </p:tgtEl>
                                        <p:attrNameLst>
                                          <p:attrName>style.visibility</p:attrName>
                                        </p:attrNameLst>
                                      </p:cBhvr>
                                      <p:to>
                                        <p:strVal val="visible"/>
                                      </p:to>
                                    </p:set>
                                    <p:animEffect transition="in" filter="fade">
                                      <p:cBhvr>
                                        <p:cTn id="150" dur="500"/>
                                        <p:tgtEl>
                                          <p:spTgt spid="106"/>
                                        </p:tgtEl>
                                      </p:cBhvr>
                                    </p:animEffect>
                                  </p:childTnLst>
                                </p:cTn>
                              </p:par>
                            </p:childTnLst>
                          </p:cTn>
                        </p:par>
                        <p:par>
                          <p:cTn id="151" fill="hold">
                            <p:stCondLst>
                              <p:cond delay="500"/>
                            </p:stCondLst>
                            <p:childTnLst>
                              <p:par>
                                <p:cTn id="152" presetID="1" presetClass="entr" presetSubtype="0" fill="hold" nodeType="afterEffect">
                                  <p:stCondLst>
                                    <p:cond delay="0"/>
                                  </p:stCondLst>
                                  <p:childTnLst>
                                    <p:set>
                                      <p:cBhvr>
                                        <p:cTn id="153" dur="1" fill="hold">
                                          <p:stCondLst>
                                            <p:cond delay="0"/>
                                          </p:stCondLst>
                                        </p:cTn>
                                        <p:tgtEl>
                                          <p:spTgt spid="10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fade">
                                      <p:cBhvr>
                                        <p:cTn id="158" dur="500"/>
                                        <p:tgtEl>
                                          <p:spTgt spid="123"/>
                                        </p:tgtEl>
                                      </p:cBhvr>
                                    </p:animEffec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P spid="20" grpId="0" animBg="1"/>
      <p:bldP spid="25" grpId="0" animBg="1"/>
      <p:bldP spid="46" grpId="0" animBg="1"/>
      <p:bldP spid="47" grpId="0" animBg="1"/>
      <p:bldP spid="103" grpId="0" animBg="1"/>
      <p:bldP spid="104" grpId="0" animBg="1"/>
      <p:bldP spid="108" grpId="0" animBg="1"/>
      <p:bldP spid="110" grpId="0" animBg="1"/>
      <p:bldP spid="111" grpId="0" animBg="1"/>
      <p:bldP spid="118" grpId="0" animBg="1"/>
      <p:bldP spid="119" grpId="0"/>
      <p:bldP spid="120" grpId="0"/>
      <p:bldP spid="121" grpId="0"/>
      <p:bldP spid="1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5</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2018/10/25</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946461" y="282020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R16</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26" name="直接箭头连接符 25"/>
          <p:cNvCxnSpPr>
            <a:endCxn id="20" idx="1"/>
          </p:cNvCxnSpPr>
          <p:nvPr/>
        </p:nvCxnSpPr>
        <p:spPr>
          <a:xfrm>
            <a:off x="3288337" y="2366064"/>
            <a:ext cx="1658123"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sp>
        <p:nvSpPr>
          <p:cNvPr id="47" name="矩形 46"/>
          <p:cNvSpPr/>
          <p:nvPr/>
        </p:nvSpPr>
        <p:spPr>
          <a:xfrm>
            <a:off x="2923000" y="331311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1"/>
            <a:endCxn id="47" idx="3"/>
          </p:cNvCxnSpPr>
          <p:nvPr/>
        </p:nvCxnSpPr>
        <p:spPr>
          <a:xfrm flipH="1">
            <a:off x="3653675" y="3001862"/>
            <a:ext cx="1292786" cy="4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104" idx="0"/>
          </p:cNvCxnSpPr>
          <p:nvPr/>
        </p:nvCxnSpPr>
        <p:spPr>
          <a:xfrm>
            <a:off x="3288337" y="3676430"/>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494774"/>
            <a:ext cx="705411" cy="38723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8368017"/>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6</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2018/10/25</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7179278"/>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7</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2018/10/25</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6" y="1488057"/>
            <a:ext cx="6544" cy="1850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10" idx="4"/>
            <a:endCxn id="104" idx="0"/>
          </p:cNvCxnSpPr>
          <p:nvPr/>
        </p:nvCxnSpPr>
        <p:spPr>
          <a:xfrm>
            <a:off x="3288337" y="2366063"/>
            <a:ext cx="0" cy="176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338142"/>
            <a:ext cx="1077293" cy="54387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8394595"/>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F7060EE1-B97C-4AB1-AF5C-105D482A96FB}" type="slidenum">
              <a:rPr lang="en-US" altLang="zh-CN" sz="1200">
                <a:solidFill>
                  <a:srgbClr val="FFFFFF"/>
                </a:solidFill>
                <a:ea typeface="MS PGothic" panose="020B0600070205080204" pitchFamily="34" charset="-128"/>
              </a:rPr>
              <a:pPr>
                <a:lnSpc>
                  <a:spcPct val="90000"/>
                </a:lnSpc>
                <a:spcBef>
                  <a:spcPct val="0"/>
                </a:spcBef>
                <a:buFontTx/>
                <a:buNone/>
              </a:pPr>
              <a:t>8</a:t>
            </a:fld>
            <a:r>
              <a:rPr lang="en-US" altLang="zh-CN" sz="1200" b="0">
                <a:solidFill>
                  <a:srgbClr val="FFFFFF"/>
                </a:solidFill>
                <a:ea typeface="MS PGothic" panose="020B0600070205080204" pitchFamily="34" charset="-128"/>
              </a:rPr>
              <a:t> </a:t>
            </a:r>
          </a:p>
        </p:txBody>
      </p:sp>
      <p:sp>
        <p:nvSpPr>
          <p:cNvPr id="31" name="Date Placeholder 3"/>
          <p:cNvSpPr>
            <a:spLocks noGrp="1"/>
          </p:cNvSpPr>
          <p:nvPr>
            <p:ph type="dt" sz="quarter" idx="11"/>
          </p:nvPr>
        </p:nvSpPr>
        <p:spPr/>
        <p:txBody>
          <a:bodyPr/>
          <a:lstStyle/>
          <a:p>
            <a:pPr>
              <a:defRPr/>
            </a:pPr>
            <a:fld id="{569AAAF2-78AE-4FE9-BE6E-5CD160EDBDBB}" type="datetime1">
              <a:rPr lang="zh-CN" altLang="en-US"/>
              <a:pPr>
                <a:defRPr/>
              </a:pPr>
              <a:t>2018/10/25</a:t>
            </a:fld>
            <a:endParaRPr lang="en-US" altLang="zh-CN"/>
          </a:p>
        </p:txBody>
      </p:sp>
      <p:sp>
        <p:nvSpPr>
          <p:cNvPr id="3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sp>
        <p:nvSpPr>
          <p:cNvPr id="215042" name="Rectangle 2"/>
          <p:cNvSpPr>
            <a:spLocks noGrp="1"/>
          </p:cNvSpPr>
          <p:nvPr>
            <p:ph type="title" idx="4294967295"/>
          </p:nvPr>
        </p:nvSpPr>
        <p:spPr bwMode="auto"/>
        <p:txBody>
          <a:bodyPr/>
          <a:lstStyle/>
          <a:p>
            <a:pPr eaLnBrk="1" hangingPunct="1">
              <a:defRPr/>
            </a:pPr>
            <a:r>
              <a:rPr lang="en-US" altLang="zh-CN" b="1" cap="none" smtClean="0">
                <a:latin typeface="Arial" charset="0"/>
              </a:rPr>
              <a:t>Outline</a:t>
            </a:r>
          </a:p>
        </p:txBody>
      </p:sp>
      <p:sp>
        <p:nvSpPr>
          <p:cNvPr id="199684" name="AutoShape 4"/>
          <p:cNvSpPr>
            <a:spLocks noChangeArrowheads="1"/>
          </p:cNvSpPr>
          <p:nvPr/>
        </p:nvSpPr>
        <p:spPr bwMode="ltGray">
          <a:xfrm rot="5400000">
            <a:off x="-2422526" y="1223963"/>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1"/>
                </a:cubicBezTo>
                <a:cubicBezTo>
                  <a:pt x="16524" y="321"/>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en-US" b="0">
              <a:latin typeface="Arial" charset="0"/>
              <a:ea typeface="ＭＳ Ｐゴシック" charset="0"/>
            </a:endParaRPr>
          </a:p>
        </p:txBody>
      </p:sp>
      <p:sp>
        <p:nvSpPr>
          <p:cNvPr id="8199" name="AutoShape 5"/>
          <p:cNvSpPr>
            <a:spLocks noChangeArrowheads="1"/>
          </p:cNvSpPr>
          <p:nvPr/>
        </p:nvSpPr>
        <p:spPr bwMode="ltGray">
          <a:xfrm rot="5400000" flipH="1">
            <a:off x="-2016918" y="1659731"/>
            <a:ext cx="4032250" cy="39290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4"/>
                  <a:pt x="10855" y="10769"/>
                  <a:pt x="10855" y="10799"/>
                </a:cubicBezTo>
                <a:lnTo>
                  <a:pt x="21600" y="10800"/>
                </a:lnTo>
                <a:cubicBezTo>
                  <a:pt x="21600" y="4835"/>
                  <a:pt x="16764" y="0"/>
                  <a:pt x="10800" y="0"/>
                </a:cubicBezTo>
                <a:cubicBezTo>
                  <a:pt x="4835" y="0"/>
                  <a:pt x="0" y="4835"/>
                  <a:pt x="0" y="10800"/>
                </a:cubicBezTo>
                <a:lnTo>
                  <a:pt x="10744" y="10800"/>
                </a:lnTo>
                <a:close/>
              </a:path>
            </a:pathLst>
          </a:custGeom>
          <a:gradFill rotWithShape="1">
            <a:gsLst>
              <a:gs pos="0">
                <a:srgbClr val="9C429C">
                  <a:alpha val="56000"/>
                </a:srgbClr>
              </a:gs>
              <a:gs pos="100000">
                <a:srgbClr val="FFFFFF">
                  <a:alpha val="48000"/>
                </a:srgbClr>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99688" name="AutoShape 8"/>
          <p:cNvSpPr>
            <a:spLocks noChangeArrowheads="1"/>
          </p:cNvSpPr>
          <p:nvPr/>
        </p:nvSpPr>
        <p:spPr bwMode="gray">
          <a:xfrm>
            <a:off x="2528888" y="3500438"/>
            <a:ext cx="4419600" cy="508000"/>
          </a:xfrm>
          <a:prstGeom prst="roundRect">
            <a:avLst>
              <a:gd name="adj" fmla="val 50000"/>
            </a:avLst>
          </a:prstGeom>
          <a:noFill/>
          <a:ln w="28575" algn="ctr">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3. Multiple Encryption and 3-DES</a:t>
            </a:r>
            <a:endParaRPr lang="zh-CN" altLang="en-US">
              <a:solidFill>
                <a:srgbClr val="660066"/>
              </a:solidFill>
              <a:effectLst>
                <a:outerShdw blurRad="38100" dist="38100" dir="2700000" algn="tl">
                  <a:srgbClr val="C0C0C0"/>
                </a:outerShdw>
              </a:effectLst>
              <a:latin typeface="Arial" charset="0"/>
              <a:ea typeface="微软雅黑" pitchFamily="34" charset="-122"/>
            </a:endParaRPr>
          </a:p>
        </p:txBody>
      </p:sp>
      <p:sp>
        <p:nvSpPr>
          <p:cNvPr id="199689" name="AutoShape 9"/>
          <p:cNvSpPr>
            <a:spLocks noChangeArrowheads="1"/>
          </p:cNvSpPr>
          <p:nvPr/>
        </p:nvSpPr>
        <p:spPr bwMode="gray">
          <a:xfrm>
            <a:off x="2384425" y="2633663"/>
            <a:ext cx="4060825" cy="508000"/>
          </a:xfrm>
          <a:prstGeom prst="roundRect">
            <a:avLst>
              <a:gd name="adj" fmla="val 50000"/>
            </a:avLst>
          </a:prstGeom>
          <a:noFill/>
          <a:ln w="28575" algn="ctr">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2. Security of DES</a:t>
            </a:r>
            <a:endParaRPr lang="zh-CN" altLang="en-US">
              <a:solidFill>
                <a:srgbClr val="660066"/>
              </a:solidFill>
              <a:effectLst>
                <a:outerShdw blurRad="38100" dist="38100" dir="2700000" algn="tl">
                  <a:srgbClr val="C0C0C0"/>
                </a:outerShdw>
              </a:effectLst>
              <a:latin typeface="Arial" charset="0"/>
              <a:ea typeface="微软雅黑" pitchFamily="34" charset="-122"/>
            </a:endParaRPr>
          </a:p>
        </p:txBody>
      </p:sp>
      <p:sp>
        <p:nvSpPr>
          <p:cNvPr id="199690" name="AutoShape 10"/>
          <p:cNvSpPr>
            <a:spLocks noChangeArrowheads="1"/>
          </p:cNvSpPr>
          <p:nvPr/>
        </p:nvSpPr>
        <p:spPr bwMode="gray">
          <a:xfrm>
            <a:off x="2024063" y="1841500"/>
            <a:ext cx="4060825" cy="508000"/>
          </a:xfrm>
          <a:prstGeom prst="roundRect">
            <a:avLst>
              <a:gd name="adj" fmla="val 50000"/>
            </a:avLst>
          </a:prstGeom>
          <a:noFill/>
          <a:ln w="28575">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1. Data Encryption Standard-DES</a:t>
            </a:r>
          </a:p>
        </p:txBody>
      </p:sp>
      <p:grpSp>
        <p:nvGrpSpPr>
          <p:cNvPr id="8203" name="Group 9"/>
          <p:cNvGrpSpPr>
            <a:grpSpLocks/>
          </p:cNvGrpSpPr>
          <p:nvPr/>
        </p:nvGrpSpPr>
        <p:grpSpPr bwMode="auto">
          <a:xfrm>
            <a:off x="1671638" y="1916113"/>
            <a:ext cx="381000" cy="381000"/>
            <a:chOff x="872" y="1036"/>
            <a:chExt cx="240" cy="240"/>
          </a:xfrm>
        </p:grpSpPr>
        <p:sp>
          <p:nvSpPr>
            <p:cNvPr id="8219"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20"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4"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22"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6"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24"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pic>
        <p:nvPicPr>
          <p:cNvPr id="8204" name="Picture 46" descr="j04338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9250"/>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17"/>
          <p:cNvGrpSpPr>
            <a:grpSpLocks/>
          </p:cNvGrpSpPr>
          <p:nvPr/>
        </p:nvGrpSpPr>
        <p:grpSpPr bwMode="auto">
          <a:xfrm>
            <a:off x="2057400" y="2689225"/>
            <a:ext cx="381000" cy="381000"/>
            <a:chOff x="872" y="1036"/>
            <a:chExt cx="240" cy="240"/>
          </a:xfrm>
        </p:grpSpPr>
        <p:sp>
          <p:nvSpPr>
            <p:cNvPr id="8213"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14"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0"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16"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2"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18"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grpSp>
        <p:nvGrpSpPr>
          <p:cNvPr id="8206" name="Group 24"/>
          <p:cNvGrpSpPr>
            <a:grpSpLocks/>
          </p:cNvGrpSpPr>
          <p:nvPr/>
        </p:nvGrpSpPr>
        <p:grpSpPr bwMode="auto">
          <a:xfrm>
            <a:off x="2168525" y="3576638"/>
            <a:ext cx="381000" cy="381000"/>
            <a:chOff x="872" y="1036"/>
            <a:chExt cx="240" cy="240"/>
          </a:xfrm>
        </p:grpSpPr>
        <p:sp>
          <p:nvSpPr>
            <p:cNvPr id="8207"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08"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99694"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10"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99696"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12"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spTree>
  </p:cSld>
  <p:clrMapOvr>
    <a:masterClrMapping/>
  </p:clrMapOvr>
  <p:transition advTm="2078">
    <p:cut thruBlk="1"/>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41E39C09-D2A0-4B46-A089-92E5D831A1DA}" type="slidenum">
              <a:rPr lang="en-US" altLang="zh-CN" sz="1200">
                <a:solidFill>
                  <a:srgbClr val="FFFFFF"/>
                </a:solidFill>
                <a:ea typeface="MS PGothic" panose="020B0600070205080204" pitchFamily="34" charset="-128"/>
              </a:rPr>
              <a:pPr>
                <a:lnSpc>
                  <a:spcPct val="90000"/>
                </a:lnSpc>
                <a:spcBef>
                  <a:spcPct val="0"/>
                </a:spcBef>
                <a:buFontTx/>
                <a:buNone/>
              </a:pPr>
              <a:t>9</a:t>
            </a:fld>
            <a:r>
              <a:rPr lang="en-US" altLang="zh-CN" sz="1200" b="0">
                <a:solidFill>
                  <a:srgbClr val="FFFFFF"/>
                </a:solidFill>
                <a:ea typeface="MS PGothic" panose="020B0600070205080204" pitchFamily="34" charset="-128"/>
              </a:rPr>
              <a:t> </a:t>
            </a:r>
          </a:p>
        </p:txBody>
      </p:sp>
      <p:sp>
        <p:nvSpPr>
          <p:cNvPr id="16" name="Date Placeholder 3"/>
          <p:cNvSpPr>
            <a:spLocks noGrp="1"/>
          </p:cNvSpPr>
          <p:nvPr>
            <p:ph type="dt" sz="quarter" idx="11"/>
          </p:nvPr>
        </p:nvSpPr>
        <p:spPr/>
        <p:txBody>
          <a:bodyPr/>
          <a:lstStyle/>
          <a:p>
            <a:pPr>
              <a:defRPr/>
            </a:pPr>
            <a:fld id="{F671765C-A1C6-4540-8114-1EFAE7ABFE22}" type="datetime1">
              <a:rPr lang="zh-CN" altLang="en-US"/>
              <a:pPr>
                <a:defRPr/>
              </a:pPr>
              <a:t>2018/10/25</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922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9290"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9291"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8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29381" name="Rectangle 5"/>
          <p:cNvSpPr>
            <a:spLocks noGrp="1"/>
          </p:cNvSpPr>
          <p:nvPr>
            <p:ph type="body" idx="4294967295"/>
          </p:nvPr>
        </p:nvSpPr>
        <p:spPr>
          <a:xfrm>
            <a:off x="179388" y="1628775"/>
            <a:ext cx="8474075" cy="4464050"/>
          </a:xfrm>
        </p:spPr>
        <p:txBody>
          <a:bodyPr>
            <a:normAutofit/>
          </a:bodyPr>
          <a:lstStyle/>
          <a:p>
            <a:pPr eaLnBrk="1" hangingPunct="1">
              <a:defRPr/>
            </a:pPr>
            <a:endParaRPr lang="en-US" altLang="zh-CN" sz="2000" b="1" smtClean="0">
              <a:solidFill>
                <a:srgbClr val="990099"/>
              </a:solidFill>
              <a:effectLst>
                <a:outerShdw blurRad="38100" dist="38100" dir="2700000" algn="tl">
                  <a:srgbClr val="C0C0C0"/>
                </a:outerShdw>
              </a:effectLst>
              <a:latin typeface="Arial" charset="0"/>
            </a:endParaRPr>
          </a:p>
        </p:txBody>
      </p:sp>
      <p:sp>
        <p:nvSpPr>
          <p:cNvPr id="22938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922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922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grpSp>
        <p:nvGrpSpPr>
          <p:cNvPr id="9228" name="Group 13"/>
          <p:cNvGrpSpPr>
            <a:grpSpLocks/>
          </p:cNvGrpSpPr>
          <p:nvPr/>
        </p:nvGrpSpPr>
        <p:grpSpPr bwMode="auto">
          <a:xfrm>
            <a:off x="2843213" y="1865313"/>
            <a:ext cx="5616575" cy="3940175"/>
            <a:chOff x="1791" y="1008"/>
            <a:chExt cx="3674" cy="2832"/>
          </a:xfrm>
        </p:grpSpPr>
        <p:sp>
          <p:nvSpPr>
            <p:cNvPr id="229385" name="AutoShape 9"/>
            <p:cNvSpPr>
              <a:spLocks noChangeArrowheads="1"/>
            </p:cNvSpPr>
            <p:nvPr/>
          </p:nvSpPr>
          <p:spPr bwMode="ltGray">
            <a:xfrm rot="10800000">
              <a:off x="1791" y="1008"/>
              <a:ext cx="3674" cy="2832"/>
            </a:xfrm>
            <a:prstGeom prst="rightArrow">
              <a:avLst>
                <a:gd name="adj1" fmla="val 79306"/>
                <a:gd name="adj2" fmla="val 32133"/>
              </a:avLst>
            </a:prstGeom>
            <a:gradFill rotWithShape="1">
              <a:gsLst>
                <a:gs pos="0">
                  <a:schemeClr val="accent1">
                    <a:gamma/>
                    <a:tint val="0"/>
                    <a:invGamma/>
                  </a:schemeClr>
                </a:gs>
                <a:gs pos="100000">
                  <a:schemeClr val="accent1"/>
                </a:gs>
              </a:gsLst>
              <a:lin ang="0" scaled="1"/>
            </a:gradFill>
            <a:ln w="9525">
              <a:noFill/>
              <a:miter lim="800000"/>
              <a:headEnd/>
              <a:tailEnd/>
            </a:ln>
            <a:effectLst/>
          </p:spPr>
          <p:txBody>
            <a:bodyPr wrap="none" anchor="ctr"/>
            <a:lstStyle/>
            <a:p>
              <a:pPr eaLnBrk="1" hangingPunct="1">
                <a:defRPr/>
              </a:pPr>
              <a:endParaRPr lang="zh-CN" altLang="en-US">
                <a:latin typeface="Arial" charset="0"/>
              </a:endParaRPr>
            </a:p>
          </p:txBody>
        </p:sp>
        <p:sp>
          <p:nvSpPr>
            <p:cNvPr id="229386" name="AutoShape 10"/>
            <p:cNvSpPr>
              <a:spLocks noChangeArrowheads="1"/>
            </p:cNvSpPr>
            <p:nvPr/>
          </p:nvSpPr>
          <p:spPr bwMode="blackWhite">
            <a:xfrm>
              <a:off x="2676" y="1393"/>
              <a:ext cx="2724" cy="623"/>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defRPr/>
              </a:pPr>
              <a:r>
                <a:rPr lang="en-US" altLang="zh-CN">
                  <a:solidFill>
                    <a:schemeClr val="bg1"/>
                  </a:solidFill>
                  <a:latin typeface="Arial" charset="0"/>
                  <a:ea typeface="宋体" pitchFamily="2" charset="-122"/>
                </a:rPr>
                <a:t>1.1 DES Encryption</a:t>
              </a:r>
            </a:p>
          </p:txBody>
        </p:sp>
        <p:sp>
          <p:nvSpPr>
            <p:cNvPr id="9232" name="AutoShape 11"/>
            <p:cNvSpPr>
              <a:spLocks noChangeArrowheads="1"/>
            </p:cNvSpPr>
            <p:nvPr/>
          </p:nvSpPr>
          <p:spPr bwMode="blackWhite">
            <a:xfrm>
              <a:off x="2676" y="2112"/>
              <a:ext cx="2724" cy="624"/>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a:solidFill>
                    <a:schemeClr val="bg1"/>
                  </a:solidFill>
                  <a:ea typeface="宋体" panose="02010600030101010101" pitchFamily="2" charset="-122"/>
                </a:rPr>
                <a:t>1.2 DES Decryption</a:t>
              </a:r>
            </a:p>
          </p:txBody>
        </p:sp>
        <p:sp>
          <p:nvSpPr>
            <p:cNvPr id="229388" name="AutoShape 12"/>
            <p:cNvSpPr>
              <a:spLocks noChangeArrowheads="1"/>
            </p:cNvSpPr>
            <p:nvPr/>
          </p:nvSpPr>
          <p:spPr bwMode="blackWhite">
            <a:xfrm>
              <a:off x="2676" y="2832"/>
              <a:ext cx="2724" cy="623"/>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anchor="ctr"/>
            <a:lstStyle/>
            <a:p>
              <a:pPr>
                <a:defRPr/>
              </a:pPr>
              <a:r>
                <a:rPr lang="en-US" altLang="zh-CN">
                  <a:solidFill>
                    <a:schemeClr val="bg1"/>
                  </a:solidFill>
                  <a:latin typeface="Arial" charset="0"/>
                  <a:ea typeface="宋体" pitchFamily="2" charset="-122"/>
                </a:rPr>
                <a:t>1.3 Key Generation and expansion</a:t>
              </a:r>
            </a:p>
          </p:txBody>
        </p:sp>
      </p:grpSp>
      <p:sp>
        <p:nvSpPr>
          <p:cNvPr id="229390" name="Rectangle 14"/>
          <p:cNvSpPr>
            <a:spLocks noChangeArrowheads="1"/>
          </p:cNvSpPr>
          <p:nvPr/>
        </p:nvSpPr>
        <p:spPr bwMode="auto">
          <a:xfrm>
            <a:off x="250825" y="3429000"/>
            <a:ext cx="2520950" cy="641350"/>
          </a:xfrm>
          <a:prstGeom prst="rect">
            <a:avLst/>
          </a:prstGeom>
          <a:noFill/>
          <a:ln w="9525">
            <a:noFill/>
            <a:miter lim="800000"/>
            <a:headEnd/>
            <a:tailEnd/>
          </a:ln>
          <a:effectLst/>
        </p:spPr>
        <p:txBody>
          <a:bodyPr>
            <a:spAutoFit/>
          </a:bodyPr>
          <a:lstStyle/>
          <a:p>
            <a:pPr algn="r">
              <a:defRPr/>
            </a:pPr>
            <a:r>
              <a:rPr lang="en-US" altLang="zh-CN">
                <a:solidFill>
                  <a:srgbClr val="660066"/>
                </a:solidFill>
                <a:effectLst>
                  <a:outerShdw blurRad="38100" dist="38100" dir="2700000" algn="tl">
                    <a:srgbClr val="C0C0C0"/>
                  </a:outerShdw>
                </a:effectLst>
                <a:latin typeface="Arial" charset="0"/>
              </a:rPr>
              <a:t>Data Encryption Standard</a:t>
            </a:r>
          </a:p>
        </p:txBody>
      </p:sp>
    </p:spTree>
  </p:cSld>
  <p:clrMapOvr>
    <a:masterClrMapping/>
  </p:clrMapOvr>
  <p:transition advTm="26844">
    <p:cut thruBlk="1"/>
    <p:sndAc>
      <p:stSnd>
        <p:snd r:embed="rId3" name="camera.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3_Angles">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3_Angles">
      <a:majorFont>
        <a:latin typeface="微软雅黑"/>
        <a:ea typeface="微软雅黑"/>
        <a:cs typeface=""/>
      </a:majorFont>
      <a:minorFont>
        <a:latin typeface=""/>
        <a:ea typeface="微软雅黑"/>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20228</TotalTime>
  <Words>1652</Words>
  <Application>Microsoft Office PowerPoint</Application>
  <PresentationFormat>全屏显示(4:3)</PresentationFormat>
  <Paragraphs>445</Paragraphs>
  <Slides>36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ＭＳ Ｐゴシック</vt:lpstr>
      <vt:lpstr>ＭＳ Ｐゴシック</vt:lpstr>
      <vt:lpstr>黑体</vt:lpstr>
      <vt:lpstr>宋体</vt:lpstr>
      <vt:lpstr>微软雅黑</vt:lpstr>
      <vt:lpstr>Arial</vt:lpstr>
      <vt:lpstr>Franklin Gothic Book</vt:lpstr>
      <vt:lpstr>Lucida Calligraphy</vt:lpstr>
      <vt:lpstr>Verdana</vt:lpstr>
      <vt:lpstr>Wingdings</vt:lpstr>
      <vt:lpstr>3_Angles</vt:lpstr>
      <vt:lpstr>Visio</vt:lpstr>
      <vt:lpstr>Lecture 5: Data Encryption Standard</vt:lpstr>
      <vt:lpstr>Pic</vt:lpstr>
      <vt:lpstr>Quickly Review</vt:lpstr>
      <vt:lpstr>“拧麻花”</vt:lpstr>
      <vt:lpstr>“拧麻花”</vt:lpstr>
      <vt:lpstr>“拧麻花”</vt:lpstr>
      <vt:lpstr>“拧麻花”</vt:lpstr>
      <vt:lpstr>Outline</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PowerPoint 演示文稿</vt:lpstr>
    </vt:vector>
  </TitlesOfParts>
  <Company>Cistec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Information Security</dc:title>
  <dc:creator>胡海波</dc:creator>
  <cp:lastModifiedBy>黄 裕涛</cp:lastModifiedBy>
  <cp:revision>226</cp:revision>
  <dcterms:created xsi:type="dcterms:W3CDTF">2010-06-25T08:08:55Z</dcterms:created>
  <dcterms:modified xsi:type="dcterms:W3CDTF">2018-10-25T12:48:34Z</dcterms:modified>
</cp:coreProperties>
</file>