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0"/>
  </p:notesMasterIdLst>
  <p:handoutMasterIdLst>
    <p:handoutMasterId r:id="rId31"/>
  </p:handoutMasterIdLst>
  <p:sldIdLst>
    <p:sldId id="323" r:id="rId2"/>
    <p:sldId id="346" r:id="rId3"/>
    <p:sldId id="449" r:id="rId4"/>
    <p:sldId id="434" r:id="rId5"/>
    <p:sldId id="363" r:id="rId6"/>
    <p:sldId id="393" r:id="rId7"/>
    <p:sldId id="437" r:id="rId8"/>
    <p:sldId id="438" r:id="rId9"/>
    <p:sldId id="439" r:id="rId10"/>
    <p:sldId id="435" r:id="rId11"/>
    <p:sldId id="436" r:id="rId12"/>
    <p:sldId id="444" r:id="rId13"/>
    <p:sldId id="443" r:id="rId14"/>
    <p:sldId id="454" r:id="rId15"/>
    <p:sldId id="455" r:id="rId16"/>
    <p:sldId id="450" r:id="rId17"/>
    <p:sldId id="458" r:id="rId18"/>
    <p:sldId id="456" r:id="rId19"/>
    <p:sldId id="451" r:id="rId20"/>
    <p:sldId id="460" r:id="rId21"/>
    <p:sldId id="462" r:id="rId22"/>
    <p:sldId id="459" r:id="rId23"/>
    <p:sldId id="461" r:id="rId24"/>
    <p:sldId id="452" r:id="rId25"/>
    <p:sldId id="463" r:id="rId26"/>
    <p:sldId id="453" r:id="rId27"/>
    <p:sldId id="343" r:id="rId28"/>
    <p:sldId id="326" r:id="rId2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6666FF"/>
    <a:srgbClr val="BC5EBE"/>
    <a:srgbClr val="6C9D5F"/>
    <a:srgbClr val="6600CC"/>
    <a:srgbClr val="008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61041" autoAdjust="0"/>
  </p:normalViewPr>
  <p:slideViewPr>
    <p:cSldViewPr>
      <p:cViewPr varScale="1">
        <p:scale>
          <a:sx n="105" d="100"/>
          <a:sy n="105" d="100"/>
        </p:scale>
        <p:origin x="46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fld id="{F11C6D42-B5AF-46A0-9C08-43C52712909D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23C81572-99A3-4E0F-A736-1C7D6767B0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40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3E3C12BA-9F9B-491D-92DF-AA48CA3A5F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528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 smtClean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F8963BDC-1D37-447F-AB17-2E81CB6FBFD1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1901389681"/>
      </p:ext>
    </p:extLst>
  </p:cSld>
  <p:clrMapOvr>
    <a:masterClrMapping/>
  </p:clrMapOvr>
  <p:transition spd="slow">
    <p:wipe/>
    <p:sndAc>
      <p:stSnd>
        <p:snd r:embed="rId1" name="suction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12F66C-6D96-4535-A0DC-BBD350E69607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47909D-8AA0-451A-B0EC-E5DC930D62DD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45835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CFBC0699-55C5-4BAF-8508-0C7474EE9EE8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B370B2D0-9252-4E1B-BD1F-B66C5AA9332E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spd="slow">
    <p:wipe/>
    <p:sndAc>
      <p:stSnd>
        <p:snd r:embed="rId4" name="suction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png"/><Relationship Id="rId5" Type="http://schemas.openxmlformats.org/officeDocument/2006/relationships/image" Target="../media/image18.emf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7.bin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K:\&#20449;&#24687;&#23433;&#20840;&#23548;&#35770;2016\video\&#26032;&#38395;.wmv" TargetMode="External"/><Relationship Id="rId1" Type="http://schemas.microsoft.com/office/2007/relationships/media" Target="file:///K:\&#20449;&#24687;&#23433;&#20840;&#23548;&#35770;2016\video\&#26032;&#38395;.wmv" TargetMode="External"/><Relationship Id="rId5" Type="http://schemas.openxmlformats.org/officeDocument/2006/relationships/image" Target="../media/image8.png"/><Relationship Id="rId4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0" Type="http://schemas.openxmlformats.org/officeDocument/2006/relationships/image" Target="../media/image15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>
                <a:solidFill>
                  <a:srgbClr val="660033"/>
                </a:solidFill>
              </a:rPr>
              <a:t>Lecture 7: </a:t>
            </a:r>
            <a:r>
              <a:rPr lang="en-US" altLang="en-US" sz="4800" b="1">
                <a:solidFill>
                  <a:srgbClr val="660033"/>
                </a:solidFill>
              </a:rPr>
              <a:t>Block Cipher Modes of Operation</a:t>
            </a:r>
            <a:endParaRPr lang="zh-CN" altLang="en-US" sz="4800" b="1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22">
    <p:fade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659DCF-7867-4A08-B71E-1020DEA146FA}" type="slidenum">
              <a:rPr lang="en-US" altLang="zh-CN">
                <a:solidFill>
                  <a:srgbClr val="FFFF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A2EF46E-3C84-48AE-85D7-F5314CFD4228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4406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24583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70852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  <a:endParaRPr lang="zh-CN" altLang="en-US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4675"/>
            <a:ext cx="4779962" cy="50482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grpSp>
        <p:nvGrpSpPr>
          <p:cNvPr id="24586" name="Group 7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4595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8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4587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8" name="Group 15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24589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2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advTm="2078">
    <p:fade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D5C61F-3B94-45CC-91A3-07B4EA678903}" type="slidenum">
              <a:rPr lang="en-US" altLang="zh-CN">
                <a:solidFill>
                  <a:srgbClr val="FFFF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63D3094-D425-4E1A-89BC-E514A099F080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sz="20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ltGray">
          <a:xfrm rot="10800000">
            <a:off x="2051050" y="1530350"/>
            <a:ext cx="5832475" cy="4635500"/>
          </a:xfrm>
          <a:prstGeom prst="rightArrow">
            <a:avLst>
              <a:gd name="adj1" fmla="val 79306"/>
              <a:gd name="adj2" fmla="val 31164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blackWhite">
          <a:xfrm>
            <a:off x="3455988" y="2066925"/>
            <a:ext cx="4324350" cy="6619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2.1 Electronic Codebook (ECB)</a:t>
            </a: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blackWhite">
          <a:xfrm>
            <a:off x="3455988" y="2781300"/>
            <a:ext cx="4324350" cy="6619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2.2 Cipher Block Chaining (CBC)</a:t>
            </a:r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blackWhite">
          <a:xfrm>
            <a:off x="3455988" y="3502025"/>
            <a:ext cx="4324350" cy="6619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2.3 Cipher Feedback (CFB)</a:t>
            </a: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blackWhite">
          <a:xfrm>
            <a:off x="3455988" y="4222750"/>
            <a:ext cx="4324350" cy="6619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2.4 Output Feedback (OFB)</a:t>
            </a: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blackWhite">
          <a:xfrm>
            <a:off x="3455988" y="4941888"/>
            <a:ext cx="4324350" cy="661987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006600"/>
              </a:gs>
              <a:gs pos="100000">
                <a:srgbClr val="006600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2.5 Counter (CTR)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9833C1-34C0-4DD3-BE92-9E65C74CD75A}" type="slidenum">
              <a:rPr lang="en-US" altLang="zh-CN">
                <a:solidFill>
                  <a:srgbClr val="FFFF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09129D2-3FB0-449C-9DCA-15BB5339523F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6357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Symmetric-key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encipherment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can be done using modern block ciphers. 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Modes of operation have been devised to encipher text of any size employing either DES or AES. 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essence(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实质上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a </a:t>
            </a: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 of operation 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technique for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enhancing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增强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the effect of a cryptographic algorithm or adapting the algorithm for an application, such as applying a block cipher to a sequence of data blocks of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stream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eaLnBrk="1" hangingPunct="1"/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1277" name="Picture 13" descr="图片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132263"/>
            <a:ext cx="7993062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88457D-D35B-4341-AF61-E79EE1B00020}" type="slidenum">
              <a:rPr lang="en-US" altLang="zh-CN">
                <a:solidFill>
                  <a:srgbClr val="FFFF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044FA-E729-456E-A248-C8FF17C5E126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Electronic </a:t>
            </a:r>
            <a:r>
              <a:rPr lang="en-US" altLang="zh-CN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CodeBook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</a:t>
            </a:r>
            <a:r>
              <a:rPr lang="zh-CN" altLang="en-US" sz="1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电子密码本模式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: simplest mode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Each block of plaintext is encoded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independently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独立地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 using the same key</a:t>
            </a:r>
            <a:endParaRPr lang="zh-CN" altLang="en-US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1547813" y="1722438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465388" y="325278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</a:p>
        </p:txBody>
      </p: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2236788" y="4273550"/>
            <a:ext cx="1676400" cy="609600"/>
            <a:chOff x="912" y="1920"/>
            <a:chExt cx="1056" cy="384"/>
          </a:xfrm>
        </p:grpSpPr>
        <p:grpSp>
          <p:nvGrpSpPr>
            <p:cNvPr id="10256" name="Group 16"/>
            <p:cNvGrpSpPr>
              <a:grpSpLocks/>
            </p:cNvGrpSpPr>
            <p:nvPr/>
          </p:nvGrpSpPr>
          <p:grpSpPr bwMode="auto">
            <a:xfrm>
              <a:off x="1344" y="1920"/>
              <a:ext cx="624" cy="384"/>
              <a:chOff x="1488" y="1920"/>
              <a:chExt cx="624" cy="384"/>
            </a:xfrm>
          </p:grpSpPr>
          <p:sp>
            <p:nvSpPr>
              <p:cNvPr id="10257" name="Rectangle 17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8" name="Rectangle 18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encrypt</a:t>
                </a:r>
              </a:p>
            </p:txBody>
          </p:sp>
        </p:grp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912" y="199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1152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3074988" y="2749550"/>
            <a:ext cx="1295400" cy="1524000"/>
            <a:chOff x="1440" y="960"/>
            <a:chExt cx="816" cy="960"/>
          </a:xfrm>
        </p:grpSpPr>
        <p:grpSp>
          <p:nvGrpSpPr>
            <p:cNvPr id="10262" name="Group 22"/>
            <p:cNvGrpSpPr>
              <a:grpSpLocks/>
            </p:cNvGrpSpPr>
            <p:nvPr/>
          </p:nvGrpSpPr>
          <p:grpSpPr bwMode="auto">
            <a:xfrm>
              <a:off x="1440" y="960"/>
              <a:ext cx="816" cy="624"/>
              <a:chOff x="1440" y="960"/>
              <a:chExt cx="816" cy="624"/>
            </a:xfrm>
          </p:grpSpPr>
          <p:sp>
            <p:nvSpPr>
              <p:cNvPr id="10263" name="Rectangle 2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16" cy="384"/>
              </a:xfrm>
              <a:prstGeom prst="rect">
                <a:avLst/>
              </a:prstGeom>
              <a:gradFill rotWithShape="0">
                <a:gsLst>
                  <a:gs pos="0">
                    <a:srgbClr val="6C9D5F">
                      <a:gamma/>
                      <a:tint val="73725"/>
                      <a:invGamma/>
                    </a:srgbClr>
                  </a:gs>
                  <a:gs pos="100000">
                    <a:srgbClr val="6C9D5F"/>
                  </a:gs>
                </a:gsLst>
                <a:path path="shape">
                  <a:fillToRect l="50000" t="50000" r="50000" b="50000"/>
                </a:path>
              </a:gradFill>
              <a:ln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The first </a:t>
                </a:r>
              </a:p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m-bit of P</a:t>
                </a:r>
              </a:p>
            </p:txBody>
          </p:sp>
          <p:sp>
            <p:nvSpPr>
              <p:cNvPr id="10264" name="Text Box 24"/>
              <p:cNvSpPr txBox="1">
                <a:spLocks noChangeArrowheads="1"/>
              </p:cNvSpPr>
              <p:nvPr/>
            </p:nvSpPr>
            <p:spPr bwMode="auto">
              <a:xfrm>
                <a:off x="1536" y="960"/>
                <a:ext cx="6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C9D5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Time = 1</a:t>
                </a:r>
              </a:p>
            </p:txBody>
          </p:sp>
        </p:grp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1632" y="1584"/>
              <a:ext cx="0" cy="336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4429125" y="2749550"/>
            <a:ext cx="1295400" cy="1524000"/>
            <a:chOff x="2208" y="960"/>
            <a:chExt cx="816" cy="960"/>
          </a:xfrm>
        </p:grpSpPr>
        <p:grpSp>
          <p:nvGrpSpPr>
            <p:cNvPr id="10267" name="Group 27"/>
            <p:cNvGrpSpPr>
              <a:grpSpLocks/>
            </p:cNvGrpSpPr>
            <p:nvPr/>
          </p:nvGrpSpPr>
          <p:grpSpPr bwMode="auto">
            <a:xfrm>
              <a:off x="2208" y="960"/>
              <a:ext cx="816" cy="624"/>
              <a:chOff x="1440" y="960"/>
              <a:chExt cx="816" cy="624"/>
            </a:xfrm>
          </p:grpSpPr>
          <p:sp>
            <p:nvSpPr>
              <p:cNvPr id="10268" name="Rectangle 28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16" cy="384"/>
              </a:xfrm>
              <a:prstGeom prst="rect">
                <a:avLst/>
              </a:prstGeom>
              <a:gradFill rotWithShape="0">
                <a:gsLst>
                  <a:gs pos="0">
                    <a:srgbClr val="6C9D5F">
                      <a:gamma/>
                      <a:tint val="73725"/>
                      <a:invGamma/>
                    </a:srgbClr>
                  </a:gs>
                  <a:gs pos="100000">
                    <a:srgbClr val="6C9D5F"/>
                  </a:gs>
                </a:gsLst>
                <a:path path="shape">
                  <a:fillToRect l="50000" t="50000" r="50000" b="50000"/>
                </a:path>
              </a:gradFill>
              <a:ln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The second</a:t>
                </a:r>
              </a:p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m-bit of P</a:t>
                </a:r>
              </a:p>
            </p:txBody>
          </p:sp>
          <p:sp>
            <p:nvSpPr>
              <p:cNvPr id="10269" name="Text Box 29"/>
              <p:cNvSpPr txBox="1">
                <a:spLocks noChangeArrowheads="1"/>
              </p:cNvSpPr>
              <p:nvPr/>
            </p:nvSpPr>
            <p:spPr bwMode="auto">
              <a:xfrm>
                <a:off x="1536" y="960"/>
                <a:ext cx="6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C9D5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Time = 2</a:t>
                </a:r>
              </a:p>
            </p:txBody>
          </p:sp>
        </p:grp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736" y="1584"/>
              <a:ext cx="0" cy="336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119563" y="4273550"/>
            <a:ext cx="1676400" cy="1676400"/>
            <a:chOff x="2016" y="1920"/>
            <a:chExt cx="1056" cy="1056"/>
          </a:xfrm>
        </p:grpSpPr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208" y="2592"/>
              <a:ext cx="816" cy="384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The second</a:t>
              </a:r>
            </a:p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m-bit of C</a:t>
              </a:r>
            </a:p>
          </p:txBody>
        </p:sp>
        <p:grpSp>
          <p:nvGrpSpPr>
            <p:cNvPr id="10273" name="Group 33"/>
            <p:cNvGrpSpPr>
              <a:grpSpLocks/>
            </p:cNvGrpSpPr>
            <p:nvPr/>
          </p:nvGrpSpPr>
          <p:grpSpPr bwMode="auto">
            <a:xfrm>
              <a:off x="2448" y="1920"/>
              <a:ext cx="624" cy="384"/>
              <a:chOff x="1488" y="1920"/>
              <a:chExt cx="624" cy="384"/>
            </a:xfrm>
          </p:grpSpPr>
          <p:sp>
            <p:nvSpPr>
              <p:cNvPr id="10274" name="Rectangle 34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5" name="Rectangle 35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encrypt</a:t>
                </a:r>
              </a:p>
            </p:txBody>
          </p:sp>
        </p:grp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2016" y="199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2736" y="23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5894388" y="2771775"/>
            <a:ext cx="2133600" cy="1501775"/>
            <a:chOff x="3216" y="974"/>
            <a:chExt cx="1344" cy="946"/>
          </a:xfrm>
        </p:grpSpPr>
        <p:grpSp>
          <p:nvGrpSpPr>
            <p:cNvPr id="10280" name="Group 40"/>
            <p:cNvGrpSpPr>
              <a:grpSpLocks/>
            </p:cNvGrpSpPr>
            <p:nvPr/>
          </p:nvGrpSpPr>
          <p:grpSpPr bwMode="auto">
            <a:xfrm>
              <a:off x="3744" y="974"/>
              <a:ext cx="816" cy="610"/>
              <a:chOff x="1440" y="974"/>
              <a:chExt cx="816" cy="610"/>
            </a:xfrm>
          </p:grpSpPr>
          <p:sp>
            <p:nvSpPr>
              <p:cNvPr id="10281" name="Rectangle 4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16" cy="384"/>
              </a:xfrm>
              <a:prstGeom prst="rect">
                <a:avLst/>
              </a:prstGeom>
              <a:gradFill rotWithShape="0">
                <a:gsLst>
                  <a:gs pos="0">
                    <a:srgbClr val="6C9D5F">
                      <a:gamma/>
                      <a:tint val="73725"/>
                      <a:invGamma/>
                    </a:srgbClr>
                  </a:gs>
                  <a:gs pos="100000">
                    <a:srgbClr val="6C9D5F"/>
                  </a:gs>
                </a:gsLst>
                <a:path path="shape">
                  <a:fillToRect l="50000" t="50000" r="50000" b="50000"/>
                </a:path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The </a:t>
                </a:r>
                <a:r>
                  <a:rPr kumimoji="1" lang="en-US" altLang="zh-CN" sz="1600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n</a:t>
                </a:r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th</a:t>
                </a:r>
              </a:p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m-bit of P</a:t>
                </a:r>
              </a:p>
            </p:txBody>
          </p:sp>
          <p:sp>
            <p:nvSpPr>
              <p:cNvPr id="10282" name="Text Box 42"/>
              <p:cNvSpPr txBox="1">
                <a:spLocks noChangeArrowheads="1"/>
              </p:cNvSpPr>
              <p:nvPr/>
            </p:nvSpPr>
            <p:spPr bwMode="auto">
              <a:xfrm>
                <a:off x="1536" y="974"/>
                <a:ext cx="6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Time = N</a:t>
                </a:r>
              </a:p>
            </p:txBody>
          </p:sp>
        </p:grpSp>
        <p:sp>
          <p:nvSpPr>
            <p:cNvPr id="10283" name="Oval 43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Oval 44"/>
            <p:cNvSpPr>
              <a:spLocks noChangeArrowheads="1"/>
            </p:cNvSpPr>
            <p:nvPr/>
          </p:nvSpPr>
          <p:spPr bwMode="auto">
            <a:xfrm>
              <a:off x="3360" y="1344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Oval 45"/>
            <p:cNvSpPr>
              <a:spLocks noChangeArrowheads="1"/>
            </p:cNvSpPr>
            <p:nvPr/>
          </p:nvSpPr>
          <p:spPr bwMode="auto">
            <a:xfrm>
              <a:off x="3504" y="1344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>
              <a:off x="4176" y="158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5894388" y="4273550"/>
            <a:ext cx="2133600" cy="1676400"/>
            <a:chOff x="3216" y="1920"/>
            <a:chExt cx="1344" cy="1056"/>
          </a:xfrm>
        </p:grpSpPr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3744" y="2592"/>
              <a:ext cx="816" cy="384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The </a:t>
              </a:r>
              <a:r>
                <a:rPr kumimoji="1" lang="en-US" altLang="zh-CN" sz="1600" i="1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</a:t>
              </a:r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th</a:t>
              </a:r>
            </a:p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m-bit of C</a:t>
              </a:r>
            </a:p>
          </p:txBody>
        </p:sp>
        <p:sp>
          <p:nvSpPr>
            <p:cNvPr id="10289" name="Oval 49"/>
            <p:cNvSpPr>
              <a:spLocks noChangeArrowheads="1"/>
            </p:cNvSpPr>
            <p:nvPr/>
          </p:nvSpPr>
          <p:spPr bwMode="auto">
            <a:xfrm>
              <a:off x="3216" y="2736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Oval 5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Oval 51"/>
            <p:cNvSpPr>
              <a:spLocks noChangeArrowheads="1"/>
            </p:cNvSpPr>
            <p:nvPr/>
          </p:nvSpPr>
          <p:spPr bwMode="auto">
            <a:xfrm>
              <a:off x="3504" y="2736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92" name="Group 52"/>
            <p:cNvGrpSpPr>
              <a:grpSpLocks/>
            </p:cNvGrpSpPr>
            <p:nvPr/>
          </p:nvGrpSpPr>
          <p:grpSpPr bwMode="auto">
            <a:xfrm>
              <a:off x="3888" y="1920"/>
              <a:ext cx="624" cy="384"/>
              <a:chOff x="1488" y="1920"/>
              <a:chExt cx="624" cy="384"/>
            </a:xfrm>
          </p:grpSpPr>
          <p:sp>
            <p:nvSpPr>
              <p:cNvPr id="10293" name="Rectangle 5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4" name="Rectangle 5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encrypt</a:t>
                </a:r>
              </a:p>
            </p:txBody>
          </p:sp>
        </p:grpSp>
        <p:sp>
          <p:nvSpPr>
            <p:cNvPr id="10295" name="Text Box 55"/>
            <p:cNvSpPr txBox="1">
              <a:spLocks noChangeArrowheads="1"/>
            </p:cNvSpPr>
            <p:nvPr/>
          </p:nvSpPr>
          <p:spPr bwMode="auto">
            <a:xfrm>
              <a:off x="3456" y="199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0296" name="Line 56"/>
            <p:cNvSpPr>
              <a:spLocks noChangeShapeType="1"/>
            </p:cNvSpPr>
            <p:nvPr/>
          </p:nvSpPr>
          <p:spPr bwMode="auto">
            <a:xfrm>
              <a:off x="369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7" name="Line 57"/>
            <p:cNvSpPr>
              <a:spLocks noChangeShapeType="1"/>
            </p:cNvSpPr>
            <p:nvPr/>
          </p:nvSpPr>
          <p:spPr bwMode="auto">
            <a:xfrm>
              <a:off x="4176" y="23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98" name="Group 58"/>
          <p:cNvGrpSpPr>
            <a:grpSpLocks/>
          </p:cNvGrpSpPr>
          <p:nvPr/>
        </p:nvGrpSpPr>
        <p:grpSpPr bwMode="auto">
          <a:xfrm>
            <a:off x="2465388" y="4883150"/>
            <a:ext cx="1905000" cy="1066800"/>
            <a:chOff x="1056" y="2304"/>
            <a:chExt cx="1200" cy="672"/>
          </a:xfrm>
        </p:grpSpPr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1632" y="23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1440" y="2592"/>
              <a:ext cx="816" cy="384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The first </a:t>
              </a:r>
            </a:p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m-bit of C</a:t>
              </a:r>
            </a:p>
          </p:txBody>
        </p:sp>
        <p:sp>
          <p:nvSpPr>
            <p:cNvPr id="10301" name="Text Box 61"/>
            <p:cNvSpPr txBox="1">
              <a:spLocks noChangeArrowheads="1"/>
            </p:cNvSpPr>
            <p:nvPr/>
          </p:nvSpPr>
          <p:spPr bwMode="auto">
            <a:xfrm>
              <a:off x="1056" y="266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10302" name="AutoShape 62"/>
          <p:cNvSpPr>
            <a:spLocks noChangeArrowheads="1"/>
          </p:cNvSpPr>
          <p:nvPr/>
        </p:nvSpPr>
        <p:spPr bwMode="auto">
          <a:xfrm>
            <a:off x="323850" y="4724400"/>
            <a:ext cx="1871663" cy="1081088"/>
          </a:xfrm>
          <a:prstGeom prst="cloudCallout">
            <a:avLst>
              <a:gd name="adj1" fmla="val 61620"/>
              <a:gd name="adj2" fmla="val -150440"/>
            </a:avLst>
          </a:prstGeom>
          <a:solidFill>
            <a:schemeClr val="bg2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Any Problem?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utoUpdateAnimBg="0"/>
      <p:bldP spid="103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24F35F8-9373-44C0-A290-AB69EEE5D76C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14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8917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8922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Electronic CodeBook</a:t>
            </a:r>
            <a:endParaRPr lang="en-US" altLang="zh-CN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1547813" y="1722438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1908175" y="219868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attack scenario:</a:t>
            </a:r>
          </a:p>
        </p:txBody>
      </p:sp>
      <p:pic>
        <p:nvPicPr>
          <p:cNvPr id="38984" name="Picture 72" descr="j04316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652963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5" name="Picture 73" descr="j043394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81300"/>
            <a:ext cx="792162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76" name="Picture 64" descr="j043160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709863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3" name="Picture 71" descr="j04316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565400"/>
            <a:ext cx="935037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6" name="Picture 74" descr="j043160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084763"/>
            <a:ext cx="792162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8" name="Picture 76" descr="j04316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4652963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9" name="Picture 77" descr="j04316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4652963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7" name="Picture 75" descr="j043265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948238"/>
            <a:ext cx="928688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90" name="Picture 78" descr="j043395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4868863"/>
            <a:ext cx="785812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91" name="Rectangle 79"/>
          <p:cNvSpPr>
            <a:spLocks noChangeArrowheads="1"/>
          </p:cNvSpPr>
          <p:nvPr/>
        </p:nvSpPr>
        <p:spPr bwMode="auto">
          <a:xfrm>
            <a:off x="2001838" y="5661025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HR</a:t>
            </a:r>
          </a:p>
        </p:txBody>
      </p:sp>
      <p:grpSp>
        <p:nvGrpSpPr>
          <p:cNvPr id="39016" name="Group 104"/>
          <p:cNvGrpSpPr>
            <a:grpSpLocks/>
          </p:cNvGrpSpPr>
          <p:nvPr/>
        </p:nvGrpSpPr>
        <p:grpSpPr bwMode="auto">
          <a:xfrm>
            <a:off x="7058025" y="5373688"/>
            <a:ext cx="609600" cy="152400"/>
            <a:chOff x="4377" y="3385"/>
            <a:chExt cx="384" cy="96"/>
          </a:xfrm>
        </p:grpSpPr>
        <p:sp>
          <p:nvSpPr>
            <p:cNvPr id="38996" name="Oval 84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7" name="Oval 85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8" name="Oval 86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00" name="Line 88"/>
          <p:cNvSpPr>
            <a:spLocks noChangeShapeType="1"/>
          </p:cNvSpPr>
          <p:nvPr/>
        </p:nvSpPr>
        <p:spPr bwMode="auto">
          <a:xfrm flipV="1">
            <a:off x="2411413" y="371792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1" name="Line 89"/>
          <p:cNvSpPr>
            <a:spLocks noChangeShapeType="1"/>
          </p:cNvSpPr>
          <p:nvPr/>
        </p:nvSpPr>
        <p:spPr bwMode="auto">
          <a:xfrm>
            <a:off x="2700338" y="3068638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2" name="Line 90"/>
          <p:cNvSpPr>
            <a:spLocks noChangeShapeType="1"/>
          </p:cNvSpPr>
          <p:nvPr/>
        </p:nvSpPr>
        <p:spPr bwMode="auto">
          <a:xfrm flipH="1">
            <a:off x="6694488" y="3644900"/>
            <a:ext cx="5413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3" name="Line 91"/>
          <p:cNvSpPr>
            <a:spLocks noChangeShapeType="1"/>
          </p:cNvSpPr>
          <p:nvPr/>
        </p:nvSpPr>
        <p:spPr bwMode="auto">
          <a:xfrm>
            <a:off x="7524750" y="3644900"/>
            <a:ext cx="58261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4" name="Rectangle 92"/>
          <p:cNvSpPr>
            <a:spLocks noChangeArrowheads="1"/>
          </p:cNvSpPr>
          <p:nvPr/>
        </p:nvSpPr>
        <p:spPr bwMode="auto">
          <a:xfrm>
            <a:off x="7883525" y="3427413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bank</a:t>
            </a:r>
          </a:p>
        </p:txBody>
      </p:sp>
      <p:grpSp>
        <p:nvGrpSpPr>
          <p:cNvPr id="39005" name="Group 93"/>
          <p:cNvGrpSpPr>
            <a:grpSpLocks/>
          </p:cNvGrpSpPr>
          <p:nvPr/>
        </p:nvGrpSpPr>
        <p:grpSpPr bwMode="auto">
          <a:xfrm>
            <a:off x="4645025" y="2781300"/>
            <a:ext cx="1008063" cy="863600"/>
            <a:chOff x="2926" y="1752"/>
            <a:chExt cx="635" cy="544"/>
          </a:xfrm>
        </p:grpSpPr>
        <p:pic>
          <p:nvPicPr>
            <p:cNvPr id="38975" name="Picture 63" descr="j043158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" y="1752"/>
              <a:ext cx="544" cy="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974" name="Picture 62" descr="j043149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888"/>
              <a:ext cx="363" cy="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006" name="Rectangle 94"/>
          <p:cNvSpPr>
            <a:spLocks noChangeArrowheads="1"/>
          </p:cNvSpPr>
          <p:nvPr/>
        </p:nvSpPr>
        <p:spPr bwMode="auto">
          <a:xfrm>
            <a:off x="2627313" y="3429000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accountant</a:t>
            </a:r>
          </a:p>
        </p:txBody>
      </p:sp>
      <p:sp>
        <p:nvSpPr>
          <p:cNvPr id="39007" name="Rectangle 95"/>
          <p:cNvSpPr>
            <a:spLocks noChangeArrowheads="1"/>
          </p:cNvSpPr>
          <p:nvPr/>
        </p:nvSpPr>
        <p:spPr bwMode="auto">
          <a:xfrm>
            <a:off x="7091363" y="5734050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employee</a:t>
            </a:r>
          </a:p>
        </p:txBody>
      </p:sp>
      <p:sp>
        <p:nvSpPr>
          <p:cNvPr id="39008" name="Rectangle 96" descr="轮廓式菱形"/>
          <p:cNvSpPr>
            <a:spLocks noChangeArrowheads="1"/>
          </p:cNvSpPr>
          <p:nvPr/>
        </p:nvSpPr>
        <p:spPr bwMode="auto">
          <a:xfrm>
            <a:off x="2844800" y="3932238"/>
            <a:ext cx="863600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008000"/>
                </a:solidFill>
              </a:rPr>
              <a:t>张</a:t>
            </a:r>
            <a:r>
              <a:rPr lang="zh-CN" altLang="en-US" dirty="0" smtClean="0">
                <a:solidFill>
                  <a:srgbClr val="008000"/>
                </a:solidFill>
              </a:rPr>
              <a:t>宗益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9009" name="Rectangle 97" descr="轮廓式菱形"/>
          <p:cNvSpPr>
            <a:spLocks noChangeArrowheads="1"/>
          </p:cNvSpPr>
          <p:nvPr/>
        </p:nvSpPr>
        <p:spPr bwMode="auto">
          <a:xfrm>
            <a:off x="3781425" y="3932238"/>
            <a:ext cx="574675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id1</a:t>
            </a:r>
          </a:p>
        </p:txBody>
      </p:sp>
      <p:sp>
        <p:nvSpPr>
          <p:cNvPr id="39012" name="Rectangle 100" descr="轮廓式菱形"/>
          <p:cNvSpPr>
            <a:spLocks noChangeArrowheads="1"/>
          </p:cNvSpPr>
          <p:nvPr/>
        </p:nvSpPr>
        <p:spPr bwMode="auto">
          <a:xfrm>
            <a:off x="2844800" y="4365625"/>
            <a:ext cx="863600" cy="288925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33CC"/>
                </a:solidFill>
              </a:rPr>
              <a:t>胡海波</a:t>
            </a:r>
          </a:p>
        </p:txBody>
      </p:sp>
      <p:sp>
        <p:nvSpPr>
          <p:cNvPr id="39013" name="Rectangle 101" descr="轮廓式菱形"/>
          <p:cNvSpPr>
            <a:spLocks noChangeArrowheads="1"/>
          </p:cNvSpPr>
          <p:nvPr/>
        </p:nvSpPr>
        <p:spPr bwMode="auto">
          <a:xfrm>
            <a:off x="3781425" y="4365625"/>
            <a:ext cx="574675" cy="288925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33CC"/>
                </a:solidFill>
              </a:rPr>
              <a:t>id2</a:t>
            </a:r>
          </a:p>
        </p:txBody>
      </p:sp>
      <p:sp>
        <p:nvSpPr>
          <p:cNvPr id="39015" name="Rectangle 103" descr="轮廓式菱形"/>
          <p:cNvSpPr>
            <a:spLocks noChangeArrowheads="1"/>
          </p:cNvSpPr>
          <p:nvPr/>
        </p:nvSpPr>
        <p:spPr bwMode="auto">
          <a:xfrm>
            <a:off x="5653088" y="4365625"/>
            <a:ext cx="863600" cy="288925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33CC"/>
                </a:solidFill>
              </a:rPr>
              <a:t>salary2</a:t>
            </a: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39022" name="Group 110"/>
          <p:cNvGrpSpPr>
            <a:grpSpLocks/>
          </p:cNvGrpSpPr>
          <p:nvPr/>
        </p:nvGrpSpPr>
        <p:grpSpPr bwMode="auto">
          <a:xfrm>
            <a:off x="5084763" y="4027488"/>
            <a:ext cx="466725" cy="117475"/>
            <a:chOff x="4377" y="3385"/>
            <a:chExt cx="384" cy="96"/>
          </a:xfrm>
        </p:grpSpPr>
        <p:sp>
          <p:nvSpPr>
            <p:cNvPr id="39023" name="Oval 111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24" name="Oval 112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25" name="Oval 113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026" name="Group 114"/>
          <p:cNvGrpSpPr>
            <a:grpSpLocks/>
          </p:cNvGrpSpPr>
          <p:nvPr/>
        </p:nvGrpSpPr>
        <p:grpSpPr bwMode="auto">
          <a:xfrm>
            <a:off x="5084763" y="4460875"/>
            <a:ext cx="466725" cy="117475"/>
            <a:chOff x="4377" y="3385"/>
            <a:chExt cx="384" cy="96"/>
          </a:xfrm>
        </p:grpSpPr>
        <p:sp>
          <p:nvSpPr>
            <p:cNvPr id="39027" name="Oval 115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28" name="Oval 116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29" name="Oval 117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30" name="AutoShape 118"/>
          <p:cNvSpPr>
            <a:spLocks noChangeArrowheads="1"/>
          </p:cNvSpPr>
          <p:nvPr/>
        </p:nvSpPr>
        <p:spPr bwMode="auto">
          <a:xfrm>
            <a:off x="3203575" y="3573463"/>
            <a:ext cx="3313113" cy="2889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6C9D5F"/>
              </a:gs>
              <a:gs pos="100000">
                <a:srgbClr val="6C9D5F">
                  <a:gamma/>
                  <a:tint val="33725"/>
                  <a:invGamma/>
                </a:srgb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31" name="Rectangle 119" descr="轮廓式菱形"/>
          <p:cNvSpPr>
            <a:spLocks noChangeArrowheads="1"/>
          </p:cNvSpPr>
          <p:nvPr/>
        </p:nvSpPr>
        <p:spPr bwMode="auto">
          <a:xfrm>
            <a:off x="4427538" y="3932238"/>
            <a:ext cx="574675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date</a:t>
            </a:r>
          </a:p>
        </p:txBody>
      </p:sp>
      <p:sp>
        <p:nvSpPr>
          <p:cNvPr id="39032" name="Rectangle 120" descr="轮廓式菱形"/>
          <p:cNvSpPr>
            <a:spLocks noChangeArrowheads="1"/>
          </p:cNvSpPr>
          <p:nvPr/>
        </p:nvSpPr>
        <p:spPr bwMode="auto">
          <a:xfrm>
            <a:off x="4427538" y="4365625"/>
            <a:ext cx="574675" cy="288925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33CC"/>
                </a:solidFill>
              </a:rPr>
              <a:t>date</a:t>
            </a:r>
          </a:p>
        </p:txBody>
      </p:sp>
      <p:sp>
        <p:nvSpPr>
          <p:cNvPr id="39011" name="Rectangle 99" descr="轮廓式菱形"/>
          <p:cNvSpPr>
            <a:spLocks noChangeArrowheads="1"/>
          </p:cNvSpPr>
          <p:nvPr/>
        </p:nvSpPr>
        <p:spPr bwMode="auto">
          <a:xfrm>
            <a:off x="5653088" y="3932238"/>
            <a:ext cx="863600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salary1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9033" name="Rectangle 121" descr="轮廓式菱形"/>
          <p:cNvSpPr>
            <a:spLocks noChangeArrowheads="1"/>
          </p:cNvSpPr>
          <p:nvPr/>
        </p:nvSpPr>
        <p:spPr bwMode="auto">
          <a:xfrm>
            <a:off x="5653088" y="3933825"/>
            <a:ext cx="863600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salary1</a:t>
            </a:r>
            <a:endParaRPr lang="zh-CN" altLang="en-US">
              <a:solidFill>
                <a:srgbClr val="008000"/>
              </a:solidFill>
            </a:endParaRPr>
          </a:p>
        </p:txBody>
      </p:sp>
      <p:pic>
        <p:nvPicPr>
          <p:cNvPr id="39034" name="Picture 122" descr="j04316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652963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35" name="AutoShape 123"/>
          <p:cNvSpPr>
            <a:spLocks noChangeArrowheads="1"/>
          </p:cNvSpPr>
          <p:nvPr/>
        </p:nvSpPr>
        <p:spPr bwMode="auto">
          <a:xfrm>
            <a:off x="3132138" y="5084763"/>
            <a:ext cx="2447925" cy="865187"/>
          </a:xfrm>
          <a:prstGeom prst="cloudCallout">
            <a:avLst>
              <a:gd name="adj1" fmla="val 66602"/>
              <a:gd name="adj2" fmla="val -146514"/>
            </a:avLst>
          </a:prstGeom>
          <a:solidFill>
            <a:schemeClr val="bg2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What is this attack</a:t>
            </a:r>
            <a:r>
              <a:rPr lang="zh-CN" altLang="en-US">
                <a:solidFill>
                  <a:schemeClr val="accent1"/>
                </a:solidFill>
              </a:rPr>
              <a:t>？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4312E-6 L 2.22222E-6 0.062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9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3" grpId="0"/>
      <p:bldP spid="38991" grpId="0"/>
      <p:bldP spid="39000" grpId="0" animBg="1"/>
      <p:bldP spid="39001" grpId="0" animBg="1"/>
      <p:bldP spid="39002" grpId="0" animBg="1"/>
      <p:bldP spid="39003" grpId="0" animBg="1"/>
      <p:bldP spid="39004" grpId="0"/>
      <p:bldP spid="39006" grpId="0"/>
      <p:bldP spid="39007" grpId="0"/>
      <p:bldP spid="39008" grpId="0" animBg="1"/>
      <p:bldP spid="39009" grpId="0" animBg="1"/>
      <p:bldP spid="39012" grpId="0" animBg="1"/>
      <p:bldP spid="39013" grpId="0" animBg="1"/>
      <p:bldP spid="39015" grpId="0" animBg="1"/>
      <p:bldP spid="39030" grpId="0" animBg="1"/>
      <p:bldP spid="39031" grpId="0" animBg="1"/>
      <p:bldP spid="39032" grpId="0" animBg="1"/>
      <p:bldP spid="39011" grpId="0" animBg="1"/>
      <p:bldP spid="39033" grpId="0" animBg="1"/>
      <p:bldP spid="39033" grpId="1" animBg="1"/>
      <p:bldP spid="390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879DBF2-596D-40A7-BBE2-95FC2F6392D8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15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0965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097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14375" indent="-2619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Electronic </a:t>
            </a:r>
            <a:r>
              <a:rPr lang="en-US" altLang="zh-CN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CodeBook</a:t>
            </a:r>
            <a:endParaRPr lang="en-US" altLang="zh-CN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Comments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to ECB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same block of plaintext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, if it appears more than once in the message, always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produces the same 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cipher-text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Can not prevent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modification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attack for long message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No Error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Propagation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传播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): A single bit error in transmission can create errors in several (many) bits in 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corresponding block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 However, the error does not have any effect on the other blocks. (why?)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Usage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？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ECB mode is ideal for transmitting a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short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amount of data, such as an encryption/decryption 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key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, or 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password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lvl="1" eaLnBrk="1" hangingPunct="1">
              <a:buFontTx/>
              <a:buChar char="•"/>
            </a:pP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1547813" y="1722438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8B8975D-E98E-41DB-B7A4-B6050032E837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16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073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To transmit a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lengthy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message, we might employ the so called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Block Chaining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 (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CBC, </a:t>
            </a: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密码链模式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；</a:t>
            </a:r>
          </a:p>
        </p:txBody>
      </p:sp>
      <p:grpSp>
        <p:nvGrpSpPr>
          <p:cNvPr id="30923" name="Group 203"/>
          <p:cNvGrpSpPr>
            <a:grpSpLocks/>
          </p:cNvGrpSpPr>
          <p:nvPr/>
        </p:nvGrpSpPr>
        <p:grpSpPr bwMode="auto">
          <a:xfrm>
            <a:off x="2484438" y="4027488"/>
            <a:ext cx="1395412" cy="554037"/>
            <a:chOff x="1565" y="2537"/>
            <a:chExt cx="879" cy="349"/>
          </a:xfrm>
        </p:grpSpPr>
        <p:grpSp>
          <p:nvGrpSpPr>
            <p:cNvPr id="30819" name="Group 99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30820" name="Rectangle 100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1" name="Rectangle 101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0822" name="Text Box 102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0823" name="Line 103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826" name="Rectangle 106"/>
          <p:cNvSpPr>
            <a:spLocks noChangeArrowheads="1"/>
          </p:cNvSpPr>
          <p:nvPr/>
        </p:nvSpPr>
        <p:spPr bwMode="auto">
          <a:xfrm>
            <a:off x="3074988" y="2806700"/>
            <a:ext cx="849312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27" name="Text Box 107"/>
          <p:cNvSpPr txBox="1">
            <a:spLocks noChangeArrowheads="1"/>
          </p:cNvSpPr>
          <p:nvPr/>
        </p:nvSpPr>
        <p:spPr bwMode="auto">
          <a:xfrm>
            <a:off x="3216275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863" name="Rectangle 143"/>
          <p:cNvSpPr>
            <a:spLocks noChangeArrowheads="1"/>
          </p:cNvSpPr>
          <p:nvPr/>
        </p:nvSpPr>
        <p:spPr bwMode="auto">
          <a:xfrm>
            <a:off x="3063875" y="5083175"/>
            <a:ext cx="849313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67" name="Line 147"/>
          <p:cNvSpPr>
            <a:spLocks noChangeShapeType="1"/>
          </p:cNvSpPr>
          <p:nvPr/>
        </p:nvSpPr>
        <p:spPr bwMode="auto">
          <a:xfrm>
            <a:off x="3492500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868" name="Group 148"/>
          <p:cNvGrpSpPr>
            <a:grpSpLocks/>
          </p:cNvGrpSpPr>
          <p:nvPr/>
        </p:nvGrpSpPr>
        <p:grpSpPr bwMode="auto">
          <a:xfrm>
            <a:off x="6300788" y="3095625"/>
            <a:ext cx="466725" cy="117475"/>
            <a:chOff x="4377" y="3385"/>
            <a:chExt cx="384" cy="96"/>
          </a:xfrm>
        </p:grpSpPr>
        <p:sp>
          <p:nvSpPr>
            <p:cNvPr id="30869" name="Oval 149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0" name="Oval 150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1" name="Oval 151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72" name="Text Box 152"/>
          <p:cNvSpPr txBox="1">
            <a:spLocks noChangeArrowheads="1"/>
          </p:cNvSpPr>
          <p:nvPr/>
        </p:nvSpPr>
        <p:spPr bwMode="auto">
          <a:xfrm>
            <a:off x="3205163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866" name="Oval 146"/>
          <p:cNvSpPr>
            <a:spLocks noChangeArrowheads="1"/>
          </p:cNvSpPr>
          <p:nvPr/>
        </p:nvSpPr>
        <p:spPr bwMode="auto">
          <a:xfrm>
            <a:off x="3376613" y="3595688"/>
            <a:ext cx="246062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0873" name="Line 153"/>
          <p:cNvSpPr>
            <a:spLocks noChangeShapeType="1"/>
          </p:cNvSpPr>
          <p:nvPr/>
        </p:nvSpPr>
        <p:spPr bwMode="auto">
          <a:xfrm>
            <a:off x="3492500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74" name="Rectangle 154"/>
          <p:cNvSpPr>
            <a:spLocks noChangeArrowheads="1"/>
          </p:cNvSpPr>
          <p:nvPr/>
        </p:nvSpPr>
        <p:spPr bwMode="auto">
          <a:xfrm>
            <a:off x="2141538" y="3451225"/>
            <a:ext cx="696912" cy="523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</a:p>
        </p:txBody>
      </p:sp>
      <p:sp>
        <p:nvSpPr>
          <p:cNvPr id="30877" name="Line 157"/>
          <p:cNvSpPr>
            <a:spLocks noChangeShapeType="1"/>
          </p:cNvSpPr>
          <p:nvPr/>
        </p:nvSpPr>
        <p:spPr bwMode="auto">
          <a:xfrm>
            <a:off x="2843213" y="3716338"/>
            <a:ext cx="531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924" name="Group 204"/>
          <p:cNvGrpSpPr>
            <a:grpSpLocks/>
          </p:cNvGrpSpPr>
          <p:nvPr/>
        </p:nvGrpSpPr>
        <p:grpSpPr bwMode="auto">
          <a:xfrm>
            <a:off x="4557713" y="4027488"/>
            <a:ext cx="1395412" cy="554037"/>
            <a:chOff x="2871" y="2537"/>
            <a:chExt cx="879" cy="349"/>
          </a:xfrm>
        </p:grpSpPr>
        <p:grpSp>
          <p:nvGrpSpPr>
            <p:cNvPr id="30878" name="Group 158"/>
            <p:cNvGrpSpPr>
              <a:grpSpLocks/>
            </p:cNvGrpSpPr>
            <p:nvPr/>
          </p:nvGrpSpPr>
          <p:grpSpPr bwMode="auto">
            <a:xfrm>
              <a:off x="3255" y="2537"/>
              <a:ext cx="495" cy="349"/>
              <a:chOff x="1488" y="1920"/>
              <a:chExt cx="624" cy="384"/>
            </a:xfrm>
          </p:grpSpPr>
          <p:sp>
            <p:nvSpPr>
              <p:cNvPr id="30879" name="Rectangle 15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80" name="Rectangle 16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0881" name="Text Box 161"/>
            <p:cNvSpPr txBox="1">
              <a:spLocks noChangeArrowheads="1"/>
            </p:cNvSpPr>
            <p:nvPr/>
          </p:nvSpPr>
          <p:spPr bwMode="auto">
            <a:xfrm>
              <a:off x="2871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0882" name="Line 162"/>
            <p:cNvSpPr>
              <a:spLocks noChangeShapeType="1"/>
            </p:cNvSpPr>
            <p:nvPr/>
          </p:nvSpPr>
          <p:spPr bwMode="auto">
            <a:xfrm>
              <a:off x="3063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883" name="Rectangle 163"/>
          <p:cNvSpPr>
            <a:spLocks noChangeArrowheads="1"/>
          </p:cNvSpPr>
          <p:nvPr/>
        </p:nvSpPr>
        <p:spPr bwMode="auto">
          <a:xfrm>
            <a:off x="5148263" y="2806700"/>
            <a:ext cx="849312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84" name="Text Box 164"/>
          <p:cNvSpPr txBox="1">
            <a:spLocks noChangeArrowheads="1"/>
          </p:cNvSpPr>
          <p:nvPr/>
        </p:nvSpPr>
        <p:spPr bwMode="auto">
          <a:xfrm>
            <a:off x="5289550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885" name="Rectangle 165"/>
          <p:cNvSpPr>
            <a:spLocks noChangeArrowheads="1"/>
          </p:cNvSpPr>
          <p:nvPr/>
        </p:nvSpPr>
        <p:spPr bwMode="auto">
          <a:xfrm>
            <a:off x="5137150" y="5083175"/>
            <a:ext cx="849313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86" name="Line 166"/>
          <p:cNvSpPr>
            <a:spLocks noChangeShapeType="1"/>
          </p:cNvSpPr>
          <p:nvPr/>
        </p:nvSpPr>
        <p:spPr bwMode="auto">
          <a:xfrm>
            <a:off x="5565775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87" name="Text Box 167"/>
          <p:cNvSpPr txBox="1">
            <a:spLocks noChangeArrowheads="1"/>
          </p:cNvSpPr>
          <p:nvPr/>
        </p:nvSpPr>
        <p:spPr bwMode="auto">
          <a:xfrm>
            <a:off x="5278438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888" name="Oval 168"/>
          <p:cNvSpPr>
            <a:spLocks noChangeArrowheads="1"/>
          </p:cNvSpPr>
          <p:nvPr/>
        </p:nvSpPr>
        <p:spPr bwMode="auto">
          <a:xfrm>
            <a:off x="5438775" y="3595688"/>
            <a:ext cx="246063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0889" name="Line 169"/>
          <p:cNvSpPr>
            <a:spLocks noChangeShapeType="1"/>
          </p:cNvSpPr>
          <p:nvPr/>
        </p:nvSpPr>
        <p:spPr bwMode="auto">
          <a:xfrm>
            <a:off x="5565775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892" name="Group 172"/>
          <p:cNvGrpSpPr>
            <a:grpSpLocks/>
          </p:cNvGrpSpPr>
          <p:nvPr/>
        </p:nvGrpSpPr>
        <p:grpSpPr bwMode="auto">
          <a:xfrm>
            <a:off x="7702550" y="4027488"/>
            <a:ext cx="785813" cy="554037"/>
            <a:chOff x="1488" y="1920"/>
            <a:chExt cx="624" cy="384"/>
          </a:xfrm>
        </p:grpSpPr>
        <p:sp>
          <p:nvSpPr>
            <p:cNvPr id="30893" name="Rectangle 173"/>
            <p:cNvSpPr>
              <a:spLocks noChangeArrowheads="1"/>
            </p:cNvSpPr>
            <p:nvPr/>
          </p:nvSpPr>
          <p:spPr bwMode="auto">
            <a:xfrm>
              <a:off x="1536" y="1920"/>
              <a:ext cx="576" cy="33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4" name="Rectangle 174"/>
            <p:cNvSpPr>
              <a:spLocks noChangeArrowheads="1"/>
            </p:cNvSpPr>
            <p:nvPr/>
          </p:nvSpPr>
          <p:spPr bwMode="auto">
            <a:xfrm>
              <a:off x="1488" y="1968"/>
              <a:ext cx="576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30895" name="Text Box 175"/>
          <p:cNvSpPr txBox="1">
            <a:spLocks noChangeArrowheads="1"/>
          </p:cNvSpPr>
          <p:nvPr/>
        </p:nvSpPr>
        <p:spPr bwMode="auto">
          <a:xfrm>
            <a:off x="7092950" y="41163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0896" name="Line 176"/>
          <p:cNvSpPr>
            <a:spLocks noChangeShapeType="1"/>
          </p:cNvSpPr>
          <p:nvPr/>
        </p:nvSpPr>
        <p:spPr bwMode="auto">
          <a:xfrm>
            <a:off x="7397750" y="4321175"/>
            <a:ext cx="2984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97" name="Rectangle 177"/>
          <p:cNvSpPr>
            <a:spLocks noChangeArrowheads="1"/>
          </p:cNvSpPr>
          <p:nvPr/>
        </p:nvSpPr>
        <p:spPr bwMode="auto">
          <a:xfrm>
            <a:off x="7683500" y="2806700"/>
            <a:ext cx="849313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98" name="Text Box 178"/>
          <p:cNvSpPr txBox="1">
            <a:spLocks noChangeArrowheads="1"/>
          </p:cNvSpPr>
          <p:nvPr/>
        </p:nvSpPr>
        <p:spPr bwMode="auto">
          <a:xfrm>
            <a:off x="7824788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0899" name="Rectangle 179"/>
          <p:cNvSpPr>
            <a:spLocks noChangeArrowheads="1"/>
          </p:cNvSpPr>
          <p:nvPr/>
        </p:nvSpPr>
        <p:spPr bwMode="auto">
          <a:xfrm>
            <a:off x="7672388" y="5083175"/>
            <a:ext cx="849312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900" name="Line 180"/>
          <p:cNvSpPr>
            <a:spLocks noChangeShapeType="1"/>
          </p:cNvSpPr>
          <p:nvPr/>
        </p:nvSpPr>
        <p:spPr bwMode="auto">
          <a:xfrm>
            <a:off x="8101013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01" name="Text Box 181"/>
          <p:cNvSpPr txBox="1">
            <a:spLocks noChangeArrowheads="1"/>
          </p:cNvSpPr>
          <p:nvPr/>
        </p:nvSpPr>
        <p:spPr bwMode="auto">
          <a:xfrm>
            <a:off x="7813675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0902" name="Oval 182"/>
          <p:cNvSpPr>
            <a:spLocks noChangeArrowheads="1"/>
          </p:cNvSpPr>
          <p:nvPr/>
        </p:nvSpPr>
        <p:spPr bwMode="auto">
          <a:xfrm>
            <a:off x="7985125" y="3595688"/>
            <a:ext cx="246063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0903" name="Line 183"/>
          <p:cNvSpPr>
            <a:spLocks noChangeShapeType="1"/>
          </p:cNvSpPr>
          <p:nvPr/>
        </p:nvSpPr>
        <p:spPr bwMode="auto">
          <a:xfrm>
            <a:off x="8101013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04" name="Rectangle 184"/>
          <p:cNvSpPr>
            <a:spLocks noChangeArrowheads="1"/>
          </p:cNvSpPr>
          <p:nvPr/>
        </p:nvSpPr>
        <p:spPr bwMode="auto">
          <a:xfrm>
            <a:off x="6772275" y="3429000"/>
            <a:ext cx="6969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N-1</a:t>
            </a:r>
          </a:p>
        </p:txBody>
      </p:sp>
      <p:sp>
        <p:nvSpPr>
          <p:cNvPr id="30905" name="Line 185"/>
          <p:cNvSpPr>
            <a:spLocks noChangeShapeType="1"/>
          </p:cNvSpPr>
          <p:nvPr/>
        </p:nvSpPr>
        <p:spPr bwMode="auto">
          <a:xfrm>
            <a:off x="7451725" y="3694113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906" name="Group 186"/>
          <p:cNvGrpSpPr>
            <a:grpSpLocks/>
          </p:cNvGrpSpPr>
          <p:nvPr/>
        </p:nvGrpSpPr>
        <p:grpSpPr bwMode="auto">
          <a:xfrm>
            <a:off x="6300788" y="5300663"/>
            <a:ext cx="466725" cy="117475"/>
            <a:chOff x="4377" y="3385"/>
            <a:chExt cx="384" cy="96"/>
          </a:xfrm>
        </p:grpSpPr>
        <p:sp>
          <p:nvSpPr>
            <p:cNvPr id="30907" name="Oval 187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8" name="Oval 188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9" name="Oval 189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10" name="Group 190"/>
          <p:cNvGrpSpPr>
            <a:grpSpLocks/>
          </p:cNvGrpSpPr>
          <p:nvPr/>
        </p:nvGrpSpPr>
        <p:grpSpPr bwMode="auto">
          <a:xfrm>
            <a:off x="6300788" y="4292600"/>
            <a:ext cx="466725" cy="117475"/>
            <a:chOff x="4377" y="3385"/>
            <a:chExt cx="384" cy="96"/>
          </a:xfrm>
        </p:grpSpPr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15" name="Line 195"/>
          <p:cNvSpPr>
            <a:spLocks noChangeShapeType="1"/>
          </p:cNvSpPr>
          <p:nvPr/>
        </p:nvSpPr>
        <p:spPr bwMode="auto">
          <a:xfrm>
            <a:off x="3492500" y="4889500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7" name="Line 197"/>
          <p:cNvSpPr>
            <a:spLocks noChangeShapeType="1"/>
          </p:cNvSpPr>
          <p:nvPr/>
        </p:nvSpPr>
        <p:spPr bwMode="auto">
          <a:xfrm flipV="1">
            <a:off x="4211638" y="3700463"/>
            <a:ext cx="0" cy="1168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8" name="Line 198"/>
          <p:cNvSpPr>
            <a:spLocks noChangeShapeType="1"/>
          </p:cNvSpPr>
          <p:nvPr/>
        </p:nvSpPr>
        <p:spPr bwMode="auto">
          <a:xfrm>
            <a:off x="4211638" y="3694113"/>
            <a:ext cx="1223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0" name="Oval 200"/>
          <p:cNvSpPr>
            <a:spLocks noChangeArrowheads="1"/>
          </p:cNvSpPr>
          <p:nvPr/>
        </p:nvSpPr>
        <p:spPr bwMode="auto">
          <a:xfrm>
            <a:off x="3452813" y="48482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1" name="Oval 201"/>
          <p:cNvSpPr>
            <a:spLocks noChangeArrowheads="1"/>
          </p:cNvSpPr>
          <p:nvPr/>
        </p:nvSpPr>
        <p:spPr bwMode="auto">
          <a:xfrm>
            <a:off x="5532438" y="48482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2" name="Line 202"/>
          <p:cNvSpPr>
            <a:spLocks noChangeShapeType="1"/>
          </p:cNvSpPr>
          <p:nvPr/>
        </p:nvSpPr>
        <p:spPr bwMode="auto">
          <a:xfrm>
            <a:off x="5580063" y="4889500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5" name="Rectangle 205"/>
          <p:cNvSpPr>
            <a:spLocks noChangeArrowheads="1"/>
          </p:cNvSpPr>
          <p:nvPr/>
        </p:nvSpPr>
        <p:spPr bwMode="auto">
          <a:xfrm>
            <a:off x="395288" y="4868863"/>
            <a:ext cx="19446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Q1: Decryption?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09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09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6" grpId="0" animBg="1"/>
      <p:bldP spid="30827" grpId="0"/>
      <p:bldP spid="30863" grpId="0" animBg="1"/>
      <p:bldP spid="30867" grpId="0" animBg="1"/>
      <p:bldP spid="30872" grpId="0"/>
      <p:bldP spid="30866" grpId="0" animBg="1"/>
      <p:bldP spid="30873" grpId="0" animBg="1"/>
      <p:bldP spid="30874" grpId="0" animBg="1"/>
      <p:bldP spid="30877" grpId="0" animBg="1"/>
      <p:bldP spid="30883" grpId="0" animBg="1"/>
      <p:bldP spid="30884" grpId="0"/>
      <p:bldP spid="30885" grpId="0" animBg="1"/>
      <p:bldP spid="30886" grpId="0" animBg="1"/>
      <p:bldP spid="30887" grpId="0"/>
      <p:bldP spid="30888" grpId="0" animBg="1"/>
      <p:bldP spid="30889" grpId="0" animBg="1"/>
      <p:bldP spid="30895" grpId="0"/>
      <p:bldP spid="30896" grpId="0" animBg="1"/>
      <p:bldP spid="30897" grpId="0" animBg="1"/>
      <p:bldP spid="30898" grpId="0"/>
      <p:bldP spid="30899" grpId="0" animBg="1"/>
      <p:bldP spid="30900" grpId="0" animBg="1"/>
      <p:bldP spid="30901" grpId="0"/>
      <p:bldP spid="30902" grpId="0" animBg="1"/>
      <p:bldP spid="30903" grpId="0" animBg="1"/>
      <p:bldP spid="30904" grpId="0"/>
      <p:bldP spid="30905" grpId="0" animBg="1"/>
      <p:bldP spid="30915" grpId="0" animBg="1"/>
      <p:bldP spid="30917" grpId="0" animBg="1"/>
      <p:bldP spid="30918" grpId="0" animBg="1"/>
      <p:bldP spid="30920" grpId="0" animBg="1"/>
      <p:bldP spid="30920" grpId="1" animBg="1"/>
      <p:bldP spid="30921" grpId="0" animBg="1"/>
      <p:bldP spid="30922" grpId="0" animBg="1"/>
      <p:bldP spid="309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AF5E461-6CC1-4ECC-8453-BF7B7236BCA9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17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4042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To transmit a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lengthy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message, we might employ the so called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Block Chaining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 (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CBC, </a:t>
            </a: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密码链模式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；</a:t>
            </a:r>
          </a:p>
        </p:txBody>
      </p: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2484438" y="4027488"/>
            <a:ext cx="1395412" cy="554037"/>
            <a:chOff x="1565" y="2537"/>
            <a:chExt cx="879" cy="349"/>
          </a:xfrm>
        </p:grpSpPr>
        <p:grpSp>
          <p:nvGrpSpPr>
            <p:cNvPr id="44045" name="Group 13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4046" name="Rectangle 14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7" name="Rectangle 15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3074988" y="2806700"/>
            <a:ext cx="849312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216275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063875" y="5083175"/>
            <a:ext cx="849313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492500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6300788" y="3095625"/>
            <a:ext cx="466725" cy="117475"/>
            <a:chOff x="4377" y="3385"/>
            <a:chExt cx="384" cy="96"/>
          </a:xfrm>
        </p:grpSpPr>
        <p:sp>
          <p:nvSpPr>
            <p:cNvPr id="44055" name="Oval 23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Oval 24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Oval 25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205163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3376613" y="3595688"/>
            <a:ext cx="246062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3492500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2141538" y="3429000"/>
            <a:ext cx="696912" cy="523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2843213" y="3694113"/>
            <a:ext cx="531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63" name="Group 31"/>
          <p:cNvGrpSpPr>
            <a:grpSpLocks/>
          </p:cNvGrpSpPr>
          <p:nvPr/>
        </p:nvGrpSpPr>
        <p:grpSpPr bwMode="auto">
          <a:xfrm>
            <a:off x="4557713" y="4027488"/>
            <a:ext cx="1395412" cy="554037"/>
            <a:chOff x="2871" y="2537"/>
            <a:chExt cx="879" cy="349"/>
          </a:xfrm>
        </p:grpSpPr>
        <p:grpSp>
          <p:nvGrpSpPr>
            <p:cNvPr id="44064" name="Group 32"/>
            <p:cNvGrpSpPr>
              <a:grpSpLocks/>
            </p:cNvGrpSpPr>
            <p:nvPr/>
          </p:nvGrpSpPr>
          <p:grpSpPr bwMode="auto">
            <a:xfrm>
              <a:off x="3255" y="2537"/>
              <a:ext cx="495" cy="349"/>
              <a:chOff x="1488" y="1920"/>
              <a:chExt cx="624" cy="384"/>
            </a:xfrm>
          </p:grpSpPr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6" name="Rectangle 3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871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>
              <a:off x="3063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5148263" y="2806700"/>
            <a:ext cx="849312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5289550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5137150" y="5083175"/>
            <a:ext cx="849313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5565775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278438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4074" name="Oval 42"/>
          <p:cNvSpPr>
            <a:spLocks noChangeArrowheads="1"/>
          </p:cNvSpPr>
          <p:nvPr/>
        </p:nvSpPr>
        <p:spPr bwMode="auto">
          <a:xfrm>
            <a:off x="5438775" y="3595688"/>
            <a:ext cx="246063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5565775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76" name="Group 44"/>
          <p:cNvGrpSpPr>
            <a:grpSpLocks/>
          </p:cNvGrpSpPr>
          <p:nvPr/>
        </p:nvGrpSpPr>
        <p:grpSpPr bwMode="auto">
          <a:xfrm>
            <a:off x="7702550" y="4027488"/>
            <a:ext cx="785813" cy="554037"/>
            <a:chOff x="1488" y="1920"/>
            <a:chExt cx="624" cy="384"/>
          </a:xfrm>
        </p:grpSpPr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1536" y="1920"/>
              <a:ext cx="576" cy="33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1488" y="1968"/>
              <a:ext cx="576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7092950" y="41163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7397750" y="4321175"/>
            <a:ext cx="2984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7683500" y="2806700"/>
            <a:ext cx="849313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7824788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7672388" y="5083175"/>
            <a:ext cx="849312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>
            <a:off x="8101013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85" name="Text Box 53"/>
          <p:cNvSpPr txBox="1">
            <a:spLocks noChangeArrowheads="1"/>
          </p:cNvSpPr>
          <p:nvPr/>
        </p:nvSpPr>
        <p:spPr bwMode="auto">
          <a:xfrm>
            <a:off x="7813675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4086" name="Oval 54"/>
          <p:cNvSpPr>
            <a:spLocks noChangeArrowheads="1"/>
          </p:cNvSpPr>
          <p:nvPr/>
        </p:nvSpPr>
        <p:spPr bwMode="auto">
          <a:xfrm>
            <a:off x="7985125" y="3595688"/>
            <a:ext cx="246063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4087" name="Line 55"/>
          <p:cNvSpPr>
            <a:spLocks noChangeShapeType="1"/>
          </p:cNvSpPr>
          <p:nvPr/>
        </p:nvSpPr>
        <p:spPr bwMode="auto">
          <a:xfrm>
            <a:off x="8101013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6772275" y="3429000"/>
            <a:ext cx="6969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N-1</a:t>
            </a:r>
          </a:p>
        </p:txBody>
      </p:sp>
      <p:sp>
        <p:nvSpPr>
          <p:cNvPr id="44089" name="Line 57"/>
          <p:cNvSpPr>
            <a:spLocks noChangeShapeType="1"/>
          </p:cNvSpPr>
          <p:nvPr/>
        </p:nvSpPr>
        <p:spPr bwMode="auto">
          <a:xfrm>
            <a:off x="7451725" y="3694113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90" name="Group 58"/>
          <p:cNvGrpSpPr>
            <a:grpSpLocks/>
          </p:cNvGrpSpPr>
          <p:nvPr/>
        </p:nvGrpSpPr>
        <p:grpSpPr bwMode="auto">
          <a:xfrm>
            <a:off x="6300788" y="5300663"/>
            <a:ext cx="466725" cy="117475"/>
            <a:chOff x="4377" y="3385"/>
            <a:chExt cx="384" cy="96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94" name="Group 62"/>
          <p:cNvGrpSpPr>
            <a:grpSpLocks/>
          </p:cNvGrpSpPr>
          <p:nvPr/>
        </p:nvGrpSpPr>
        <p:grpSpPr bwMode="auto">
          <a:xfrm>
            <a:off x="6300788" y="4292600"/>
            <a:ext cx="466725" cy="117475"/>
            <a:chOff x="4377" y="3385"/>
            <a:chExt cx="384" cy="96"/>
          </a:xfrm>
        </p:grpSpPr>
        <p:sp>
          <p:nvSpPr>
            <p:cNvPr id="44095" name="Oval 63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7" name="Oval 65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98" name="Line 66"/>
          <p:cNvSpPr>
            <a:spLocks noChangeShapeType="1"/>
          </p:cNvSpPr>
          <p:nvPr/>
        </p:nvSpPr>
        <p:spPr bwMode="auto">
          <a:xfrm>
            <a:off x="3492500" y="4889500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9" name="Line 67"/>
          <p:cNvSpPr>
            <a:spLocks noChangeShapeType="1"/>
          </p:cNvSpPr>
          <p:nvPr/>
        </p:nvSpPr>
        <p:spPr bwMode="auto">
          <a:xfrm flipV="1">
            <a:off x="4211638" y="3700463"/>
            <a:ext cx="0" cy="10810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0" name="Line 68"/>
          <p:cNvSpPr>
            <a:spLocks noChangeShapeType="1"/>
          </p:cNvSpPr>
          <p:nvPr/>
        </p:nvSpPr>
        <p:spPr bwMode="auto">
          <a:xfrm>
            <a:off x="4211638" y="3694113"/>
            <a:ext cx="1223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1" name="Oval 69"/>
          <p:cNvSpPr>
            <a:spLocks noChangeArrowheads="1"/>
          </p:cNvSpPr>
          <p:nvPr/>
        </p:nvSpPr>
        <p:spPr bwMode="auto">
          <a:xfrm>
            <a:off x="3452813" y="48482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2" name="Oval 70"/>
          <p:cNvSpPr>
            <a:spLocks noChangeArrowheads="1"/>
          </p:cNvSpPr>
          <p:nvPr/>
        </p:nvSpPr>
        <p:spPr bwMode="auto">
          <a:xfrm>
            <a:off x="5532438" y="48482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3" name="Line 71"/>
          <p:cNvSpPr>
            <a:spLocks noChangeShapeType="1"/>
          </p:cNvSpPr>
          <p:nvPr/>
        </p:nvSpPr>
        <p:spPr bwMode="auto">
          <a:xfrm>
            <a:off x="5580063" y="4889500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4" name="Rectangle 72"/>
          <p:cNvSpPr>
            <a:spLocks noChangeArrowheads="1"/>
          </p:cNvSpPr>
          <p:nvPr/>
        </p:nvSpPr>
        <p:spPr bwMode="auto">
          <a:xfrm>
            <a:off x="395288" y="4868863"/>
            <a:ext cx="19446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Q1: Decryption?</a:t>
            </a:r>
          </a:p>
        </p:txBody>
      </p:sp>
      <p:sp>
        <p:nvSpPr>
          <p:cNvPr id="44105" name="Rectangle 73"/>
          <p:cNvSpPr>
            <a:spLocks noChangeArrowheads="1"/>
          </p:cNvSpPr>
          <p:nvPr/>
        </p:nvSpPr>
        <p:spPr bwMode="auto">
          <a:xfrm>
            <a:off x="395288" y="5445125"/>
            <a:ext cx="19446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Q2: what’s IV?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 animBg="1"/>
      <p:bldP spid="44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752AB439-58E5-415A-B69B-FDE0D3DDAFD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18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1989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199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14375" indent="-2619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CBC Decryption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It can be proved that encryption and decryption are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inverses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互逆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 of each other: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Pi=D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(C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)⊕C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=D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(E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(P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⊕C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))⊕C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=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⊕C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⊕C</a:t>
            </a:r>
            <a:r>
              <a:rPr lang="en-US" altLang="zh-CN" baseline="-25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</a:p>
          <a:p>
            <a:pPr lvl="1" eaLnBrk="1" hangingPunct="1">
              <a:buFontTx/>
              <a:buChar char="•"/>
            </a:pP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What is IV?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Initialization Vector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初始向量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): To produce the first block of </a:t>
            </a:r>
            <a:r>
              <a:rPr lang="en-US" altLang="zh-CN" dirty="0" err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ciphertext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, an initialization vector IV is </a:t>
            </a:r>
            <a:r>
              <a:rPr lang="en-US" altLang="zh-CN" dirty="0" err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XORed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with the first block of plaintext.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IV must be know to both the sender and receiver.</a:t>
            </a:r>
          </a:p>
          <a:p>
            <a:pPr lvl="1" eaLnBrk="1" hangingPunct="1">
              <a:buFontTx/>
              <a:buChar char="•"/>
            </a:pP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Typical Application: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General purpose block oriented transmission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Message Authentication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消息鉴别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E1597-CB37-49FD-A6A0-F17F30585052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19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Visio" r:id="rId7" imgW="8155876" imgH="4385005" progId="Visio.Drawing.11">
                  <p:embed/>
                </p:oleObj>
              </mc:Choice>
              <mc:Fallback>
                <p:oleObj name="Visio" r:id="rId7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000" b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1547813" y="2659063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2339975" y="1773238"/>
            <a:ext cx="6192838" cy="792162"/>
          </a:xfrm>
          <a:prstGeom prst="cloudCallout">
            <a:avLst>
              <a:gd name="adj1" fmla="val -62792"/>
              <a:gd name="adj2" fmla="val 67236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8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happen if we wish to transmit a lengthy message in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real time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D9BCC4E-379E-4092-822D-D24D78C90D0B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3497AB-8432-4BAF-9BBB-459457B124F6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Advanced Encryption Standard (AES)</a:t>
            </a:r>
          </a:p>
          <a:p>
            <a:pPr marL="525463"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Evaluation Criteria for AES</a:t>
            </a:r>
          </a:p>
          <a:p>
            <a:pPr marL="525463"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AES Cipher</a:t>
            </a:r>
          </a:p>
          <a:p>
            <a:pPr marL="525463"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Strength of AES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6</a:t>
            </a:r>
          </a:p>
        </p:txBody>
      </p:sp>
      <p:pic>
        <p:nvPicPr>
          <p:cNvPr id="183363" name="Picture 67" descr="图片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341438"/>
            <a:ext cx="34893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64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13100"/>
            <a:ext cx="43926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C789176-6A40-4D5A-A49F-E5BA00AC7B23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20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6085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6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609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Feedback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 (CBF, 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密码反馈模式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>
            <a:off x="1547813" y="266065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2041525" y="2486025"/>
            <a:ext cx="1727200" cy="2565400"/>
            <a:chOff x="1292" y="1615"/>
            <a:chExt cx="1427" cy="1570"/>
          </a:xfrm>
        </p:grpSpPr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471738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n bits</a:t>
            </a:r>
          </a:p>
        </p:txBody>
      </p:sp>
      <p:grpSp>
        <p:nvGrpSpPr>
          <p:cNvPr id="46098" name="Group 18"/>
          <p:cNvGrpSpPr>
            <a:grpSpLocks/>
          </p:cNvGrpSpPr>
          <p:nvPr/>
        </p:nvGrpSpPr>
        <p:grpSpPr bwMode="auto">
          <a:xfrm>
            <a:off x="2084388" y="3589338"/>
            <a:ext cx="1395412" cy="554037"/>
            <a:chOff x="1565" y="2537"/>
            <a:chExt cx="879" cy="349"/>
          </a:xfrm>
        </p:grpSpPr>
        <p:grpSp>
          <p:nvGrpSpPr>
            <p:cNvPr id="46099" name="Group 19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2471738" y="4430713"/>
            <a:ext cx="433387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k1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2905125" y="4430713"/>
            <a:ext cx="671513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2111375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1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2039938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3048000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048000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2830513" y="2606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  <a:endParaRPr lang="en-US" altLang="zh-CN" baseline="-25000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272097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>
            <a:off x="2605088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2244725" y="4756150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1906588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1835150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3089275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2378075" y="54943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1978025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3170238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1</a:t>
            </a:r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>
            <a:off x="2843213" y="54943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85" name="Group 105"/>
          <p:cNvGrpSpPr>
            <a:grpSpLocks/>
          </p:cNvGrpSpPr>
          <p:nvPr/>
        </p:nvGrpSpPr>
        <p:grpSpPr bwMode="auto">
          <a:xfrm>
            <a:off x="4286250" y="2486025"/>
            <a:ext cx="1727200" cy="2565400"/>
            <a:chOff x="1292" y="1615"/>
            <a:chExt cx="1427" cy="1570"/>
          </a:xfrm>
        </p:grpSpPr>
        <p:sp>
          <p:nvSpPr>
            <p:cNvPr id="46186" name="Rectangle 106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7" name="Rectangle 107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88" name="Rectangle 108"/>
          <p:cNvSpPr>
            <a:spLocks noChangeArrowheads="1"/>
          </p:cNvSpPr>
          <p:nvPr/>
        </p:nvSpPr>
        <p:spPr bwMode="auto">
          <a:xfrm>
            <a:off x="4716463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46189" name="Group 109"/>
          <p:cNvGrpSpPr>
            <a:grpSpLocks/>
          </p:cNvGrpSpPr>
          <p:nvPr/>
        </p:nvGrpSpPr>
        <p:grpSpPr bwMode="auto">
          <a:xfrm>
            <a:off x="4329113" y="3589338"/>
            <a:ext cx="1395412" cy="554037"/>
            <a:chOff x="1565" y="2537"/>
            <a:chExt cx="879" cy="349"/>
          </a:xfrm>
        </p:grpSpPr>
        <p:grpSp>
          <p:nvGrpSpPr>
            <p:cNvPr id="46190" name="Group 110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6191" name="Rectangle 11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92" name="Rectangle 112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6193" name="Text Box 113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6194" name="Line 114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95" name="Rectangle 115"/>
          <p:cNvSpPr>
            <a:spLocks noChangeArrowheads="1"/>
          </p:cNvSpPr>
          <p:nvPr/>
        </p:nvSpPr>
        <p:spPr bwMode="auto">
          <a:xfrm>
            <a:off x="4716463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2</a:t>
            </a:r>
          </a:p>
        </p:txBody>
      </p:sp>
      <p:sp>
        <p:nvSpPr>
          <p:cNvPr id="46196" name="Rectangle 116"/>
          <p:cNvSpPr>
            <a:spLocks noChangeArrowheads="1"/>
          </p:cNvSpPr>
          <p:nvPr/>
        </p:nvSpPr>
        <p:spPr bwMode="auto">
          <a:xfrm>
            <a:off x="5148263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7" name="Rectangle 117"/>
          <p:cNvSpPr>
            <a:spLocks noChangeArrowheads="1"/>
          </p:cNvSpPr>
          <p:nvPr/>
        </p:nvSpPr>
        <p:spPr bwMode="auto">
          <a:xfrm>
            <a:off x="4356100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2</a:t>
            </a:r>
          </a:p>
        </p:txBody>
      </p:sp>
      <p:sp>
        <p:nvSpPr>
          <p:cNvPr id="46198" name="Rectangle 118"/>
          <p:cNvSpPr>
            <a:spLocks noChangeArrowheads="1"/>
          </p:cNvSpPr>
          <p:nvPr/>
        </p:nvSpPr>
        <p:spPr bwMode="auto">
          <a:xfrm>
            <a:off x="4284663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46199" name="Line 119"/>
          <p:cNvSpPr>
            <a:spLocks noChangeShapeType="1"/>
          </p:cNvSpPr>
          <p:nvPr/>
        </p:nvSpPr>
        <p:spPr bwMode="auto">
          <a:xfrm>
            <a:off x="5292725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00" name="Line 120"/>
          <p:cNvSpPr>
            <a:spLocks noChangeShapeType="1"/>
          </p:cNvSpPr>
          <p:nvPr/>
        </p:nvSpPr>
        <p:spPr bwMode="auto">
          <a:xfrm>
            <a:off x="5292725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02" name="Line 122"/>
          <p:cNvSpPr>
            <a:spLocks noChangeShapeType="1"/>
          </p:cNvSpPr>
          <p:nvPr/>
        </p:nvSpPr>
        <p:spPr bwMode="auto">
          <a:xfrm>
            <a:off x="489902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03" name="Oval 123"/>
          <p:cNvSpPr>
            <a:spLocks noChangeArrowheads="1"/>
          </p:cNvSpPr>
          <p:nvPr/>
        </p:nvSpPr>
        <p:spPr bwMode="auto">
          <a:xfrm>
            <a:off x="4772025" y="5381625"/>
            <a:ext cx="246063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6206" name="Rectangle 126"/>
          <p:cNvSpPr>
            <a:spLocks noChangeArrowheads="1"/>
          </p:cNvSpPr>
          <p:nvPr/>
        </p:nvSpPr>
        <p:spPr bwMode="auto">
          <a:xfrm>
            <a:off x="4073525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07" name="Rectangle 127"/>
          <p:cNvSpPr>
            <a:spLocks noChangeArrowheads="1"/>
          </p:cNvSpPr>
          <p:nvPr/>
        </p:nvSpPr>
        <p:spPr bwMode="auto">
          <a:xfrm>
            <a:off x="4002088" y="5334000"/>
            <a:ext cx="53498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08" name="Rectangle 128"/>
          <p:cNvSpPr>
            <a:spLocks noChangeArrowheads="1"/>
          </p:cNvSpPr>
          <p:nvPr/>
        </p:nvSpPr>
        <p:spPr bwMode="auto">
          <a:xfrm>
            <a:off x="5256213" y="5334000"/>
            <a:ext cx="534987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09" name="Line 129"/>
          <p:cNvSpPr>
            <a:spLocks noChangeShapeType="1"/>
          </p:cNvSpPr>
          <p:nvPr/>
        </p:nvSpPr>
        <p:spPr bwMode="auto">
          <a:xfrm>
            <a:off x="4545013" y="5494338"/>
            <a:ext cx="249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0" name="Rectangle 130"/>
          <p:cNvSpPr>
            <a:spLocks noChangeArrowheads="1"/>
          </p:cNvSpPr>
          <p:nvPr/>
        </p:nvSpPr>
        <p:spPr bwMode="auto">
          <a:xfrm>
            <a:off x="4144963" y="5654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46211" name="Rectangle 131"/>
          <p:cNvSpPr>
            <a:spLocks noChangeArrowheads="1"/>
          </p:cNvSpPr>
          <p:nvPr/>
        </p:nvSpPr>
        <p:spPr bwMode="auto">
          <a:xfrm>
            <a:off x="5337175" y="566102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2</a:t>
            </a:r>
          </a:p>
        </p:txBody>
      </p:sp>
      <p:sp>
        <p:nvSpPr>
          <p:cNvPr id="46212" name="Line 132"/>
          <p:cNvSpPr>
            <a:spLocks noChangeShapeType="1"/>
          </p:cNvSpPr>
          <p:nvPr/>
        </p:nvSpPr>
        <p:spPr bwMode="auto">
          <a:xfrm>
            <a:off x="5010150" y="5494338"/>
            <a:ext cx="249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3" name="Rectangle 133"/>
          <p:cNvSpPr>
            <a:spLocks noChangeArrowheads="1"/>
          </p:cNvSpPr>
          <p:nvPr/>
        </p:nvSpPr>
        <p:spPr bwMode="auto">
          <a:xfrm>
            <a:off x="5437188" y="2895600"/>
            <a:ext cx="360362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C1</a:t>
            </a:r>
          </a:p>
        </p:txBody>
      </p:sp>
      <p:sp>
        <p:nvSpPr>
          <p:cNvPr id="46214" name="Line 134"/>
          <p:cNvSpPr>
            <a:spLocks noChangeShapeType="1"/>
          </p:cNvSpPr>
          <p:nvPr/>
        </p:nvSpPr>
        <p:spPr bwMode="auto">
          <a:xfrm>
            <a:off x="4838700" y="2740025"/>
            <a:ext cx="5762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5" name="Line 135"/>
          <p:cNvSpPr>
            <a:spLocks noChangeShapeType="1"/>
          </p:cNvSpPr>
          <p:nvPr/>
        </p:nvSpPr>
        <p:spPr bwMode="auto">
          <a:xfrm>
            <a:off x="3624263" y="5510213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7" name="Line 137"/>
          <p:cNvSpPr>
            <a:spLocks noChangeShapeType="1"/>
          </p:cNvSpPr>
          <p:nvPr/>
        </p:nvSpPr>
        <p:spPr bwMode="auto">
          <a:xfrm flipV="1">
            <a:off x="3913188" y="2270125"/>
            <a:ext cx="0" cy="32400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8" name="Line 138"/>
          <p:cNvSpPr>
            <a:spLocks noChangeShapeType="1"/>
          </p:cNvSpPr>
          <p:nvPr/>
        </p:nvSpPr>
        <p:spPr bwMode="auto">
          <a:xfrm>
            <a:off x="3913188" y="2270125"/>
            <a:ext cx="2243137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9" name="Line 139"/>
          <p:cNvSpPr>
            <a:spLocks noChangeShapeType="1"/>
          </p:cNvSpPr>
          <p:nvPr/>
        </p:nvSpPr>
        <p:spPr bwMode="auto">
          <a:xfrm>
            <a:off x="6156325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20" name="Line 140"/>
          <p:cNvSpPr>
            <a:spLocks noChangeShapeType="1"/>
          </p:cNvSpPr>
          <p:nvPr/>
        </p:nvSpPr>
        <p:spPr bwMode="auto">
          <a:xfrm flipH="1">
            <a:off x="5797550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221" name="Group 141"/>
          <p:cNvGrpSpPr>
            <a:grpSpLocks/>
          </p:cNvGrpSpPr>
          <p:nvPr/>
        </p:nvGrpSpPr>
        <p:grpSpPr bwMode="auto">
          <a:xfrm>
            <a:off x="6732588" y="2486025"/>
            <a:ext cx="1727200" cy="2565400"/>
            <a:chOff x="1292" y="1615"/>
            <a:chExt cx="1427" cy="1570"/>
          </a:xfrm>
        </p:grpSpPr>
        <p:sp>
          <p:nvSpPr>
            <p:cNvPr id="46222" name="Rectangle 142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3" name="Rectangle 143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224" name="Rectangle 144"/>
          <p:cNvSpPr>
            <a:spLocks noChangeArrowheads="1"/>
          </p:cNvSpPr>
          <p:nvPr/>
        </p:nvSpPr>
        <p:spPr bwMode="auto">
          <a:xfrm>
            <a:off x="7162800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46225" name="Group 145"/>
          <p:cNvGrpSpPr>
            <a:grpSpLocks/>
          </p:cNvGrpSpPr>
          <p:nvPr/>
        </p:nvGrpSpPr>
        <p:grpSpPr bwMode="auto">
          <a:xfrm>
            <a:off x="6775450" y="3589338"/>
            <a:ext cx="1395413" cy="554037"/>
            <a:chOff x="1565" y="2537"/>
            <a:chExt cx="879" cy="349"/>
          </a:xfrm>
        </p:grpSpPr>
        <p:grpSp>
          <p:nvGrpSpPr>
            <p:cNvPr id="46226" name="Group 146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6227" name="Rectangle 147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28" name="Rectangle 148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6229" name="Text Box 149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6230" name="Line 150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231" name="Rectangle 151"/>
          <p:cNvSpPr>
            <a:spLocks noChangeArrowheads="1"/>
          </p:cNvSpPr>
          <p:nvPr/>
        </p:nvSpPr>
        <p:spPr bwMode="auto">
          <a:xfrm>
            <a:off x="7162800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N</a:t>
            </a:r>
          </a:p>
        </p:txBody>
      </p:sp>
      <p:sp>
        <p:nvSpPr>
          <p:cNvPr id="46232" name="Rectangle 152"/>
          <p:cNvSpPr>
            <a:spLocks noChangeArrowheads="1"/>
          </p:cNvSpPr>
          <p:nvPr/>
        </p:nvSpPr>
        <p:spPr bwMode="auto">
          <a:xfrm>
            <a:off x="7594600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3" name="Rectangle 153"/>
          <p:cNvSpPr>
            <a:spLocks noChangeArrowheads="1"/>
          </p:cNvSpPr>
          <p:nvPr/>
        </p:nvSpPr>
        <p:spPr bwMode="auto">
          <a:xfrm>
            <a:off x="6802438" y="2895600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N</a:t>
            </a:r>
          </a:p>
        </p:txBody>
      </p:sp>
      <p:sp>
        <p:nvSpPr>
          <p:cNvPr id="46234" name="Rectangle 154"/>
          <p:cNvSpPr>
            <a:spLocks noChangeArrowheads="1"/>
          </p:cNvSpPr>
          <p:nvPr/>
        </p:nvSpPr>
        <p:spPr bwMode="auto">
          <a:xfrm>
            <a:off x="6731000" y="43592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M</a:t>
            </a:r>
          </a:p>
        </p:txBody>
      </p:sp>
      <p:sp>
        <p:nvSpPr>
          <p:cNvPr id="46235" name="Line 155"/>
          <p:cNvSpPr>
            <a:spLocks noChangeShapeType="1"/>
          </p:cNvSpPr>
          <p:nvPr/>
        </p:nvSpPr>
        <p:spPr bwMode="auto">
          <a:xfrm>
            <a:off x="7739063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36" name="Line 156"/>
          <p:cNvSpPr>
            <a:spLocks noChangeShapeType="1"/>
          </p:cNvSpPr>
          <p:nvPr/>
        </p:nvSpPr>
        <p:spPr bwMode="auto">
          <a:xfrm>
            <a:off x="7739063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37" name="Line 157"/>
          <p:cNvSpPr>
            <a:spLocks noChangeShapeType="1"/>
          </p:cNvSpPr>
          <p:nvPr/>
        </p:nvSpPr>
        <p:spPr bwMode="auto">
          <a:xfrm>
            <a:off x="7345363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38" name="Oval 158"/>
          <p:cNvSpPr>
            <a:spLocks noChangeArrowheads="1"/>
          </p:cNvSpPr>
          <p:nvPr/>
        </p:nvSpPr>
        <p:spPr bwMode="auto">
          <a:xfrm>
            <a:off x="7218363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6241" name="Rectangle 161"/>
          <p:cNvSpPr>
            <a:spLocks noChangeArrowheads="1"/>
          </p:cNvSpPr>
          <p:nvPr/>
        </p:nvSpPr>
        <p:spPr bwMode="auto">
          <a:xfrm>
            <a:off x="6519863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42" name="Rectangle 162"/>
          <p:cNvSpPr>
            <a:spLocks noChangeArrowheads="1"/>
          </p:cNvSpPr>
          <p:nvPr/>
        </p:nvSpPr>
        <p:spPr bwMode="auto">
          <a:xfrm>
            <a:off x="6448425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43" name="Rectangle 163"/>
          <p:cNvSpPr>
            <a:spLocks noChangeArrowheads="1"/>
          </p:cNvSpPr>
          <p:nvPr/>
        </p:nvSpPr>
        <p:spPr bwMode="auto">
          <a:xfrm>
            <a:off x="7702550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44" name="Line 164"/>
          <p:cNvSpPr>
            <a:spLocks noChangeShapeType="1"/>
          </p:cNvSpPr>
          <p:nvPr/>
        </p:nvSpPr>
        <p:spPr bwMode="auto">
          <a:xfrm>
            <a:off x="6991350" y="5494338"/>
            <a:ext cx="249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45" name="Rectangle 165"/>
          <p:cNvSpPr>
            <a:spLocks noChangeArrowheads="1"/>
          </p:cNvSpPr>
          <p:nvPr/>
        </p:nvSpPr>
        <p:spPr bwMode="auto">
          <a:xfrm>
            <a:off x="6591300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N</a:t>
            </a:r>
          </a:p>
        </p:txBody>
      </p:sp>
      <p:sp>
        <p:nvSpPr>
          <p:cNvPr id="46246" name="Rectangle 166"/>
          <p:cNvSpPr>
            <a:spLocks noChangeArrowheads="1"/>
          </p:cNvSpPr>
          <p:nvPr/>
        </p:nvSpPr>
        <p:spPr bwMode="auto">
          <a:xfrm>
            <a:off x="7783513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</a:t>
            </a:r>
          </a:p>
        </p:txBody>
      </p:sp>
      <p:sp>
        <p:nvSpPr>
          <p:cNvPr id="46247" name="Line 167"/>
          <p:cNvSpPr>
            <a:spLocks noChangeShapeType="1"/>
          </p:cNvSpPr>
          <p:nvPr/>
        </p:nvSpPr>
        <p:spPr bwMode="auto">
          <a:xfrm>
            <a:off x="7456488" y="5494338"/>
            <a:ext cx="249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48" name="Rectangle 168"/>
          <p:cNvSpPr>
            <a:spLocks noChangeArrowheads="1"/>
          </p:cNvSpPr>
          <p:nvPr/>
        </p:nvSpPr>
        <p:spPr bwMode="auto">
          <a:xfrm>
            <a:off x="7883525" y="2895600"/>
            <a:ext cx="360363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</a:t>
            </a:r>
            <a:r>
              <a:rPr lang="en-US" altLang="zh-CN" sz="1400" baseline="-25000"/>
              <a:t>N-1</a:t>
            </a:r>
          </a:p>
        </p:txBody>
      </p:sp>
      <p:sp>
        <p:nvSpPr>
          <p:cNvPr id="46249" name="Line 169"/>
          <p:cNvSpPr>
            <a:spLocks noChangeShapeType="1"/>
          </p:cNvSpPr>
          <p:nvPr/>
        </p:nvSpPr>
        <p:spPr bwMode="auto">
          <a:xfrm>
            <a:off x="7285038" y="2740025"/>
            <a:ext cx="5762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51" name="Line 171"/>
          <p:cNvSpPr>
            <a:spLocks noChangeShapeType="1"/>
          </p:cNvSpPr>
          <p:nvPr/>
        </p:nvSpPr>
        <p:spPr bwMode="auto">
          <a:xfrm>
            <a:off x="7019925" y="2270125"/>
            <a:ext cx="158273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52" name="Line 172"/>
          <p:cNvSpPr>
            <a:spLocks noChangeShapeType="1"/>
          </p:cNvSpPr>
          <p:nvPr/>
        </p:nvSpPr>
        <p:spPr bwMode="auto">
          <a:xfrm>
            <a:off x="8602663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53" name="Line 173"/>
          <p:cNvSpPr>
            <a:spLocks noChangeShapeType="1"/>
          </p:cNvSpPr>
          <p:nvPr/>
        </p:nvSpPr>
        <p:spPr bwMode="auto">
          <a:xfrm flipH="1">
            <a:off x="8243888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54" name="Rectangle 174"/>
          <p:cNvSpPr>
            <a:spLocks noChangeArrowheads="1"/>
          </p:cNvSpPr>
          <p:nvPr/>
        </p:nvSpPr>
        <p:spPr bwMode="auto">
          <a:xfrm>
            <a:off x="6804025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55" name="Rectangle 175"/>
          <p:cNvSpPr>
            <a:spLocks noChangeArrowheads="1"/>
          </p:cNvSpPr>
          <p:nvPr/>
        </p:nvSpPr>
        <p:spPr bwMode="auto">
          <a:xfrm>
            <a:off x="4356100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grpSp>
        <p:nvGrpSpPr>
          <p:cNvPr id="46256" name="Group 176"/>
          <p:cNvGrpSpPr>
            <a:grpSpLocks/>
          </p:cNvGrpSpPr>
          <p:nvPr/>
        </p:nvGrpSpPr>
        <p:grpSpPr bwMode="auto">
          <a:xfrm>
            <a:off x="6156325" y="3789363"/>
            <a:ext cx="466725" cy="117475"/>
            <a:chOff x="4377" y="3385"/>
            <a:chExt cx="384" cy="96"/>
          </a:xfrm>
        </p:grpSpPr>
        <p:sp>
          <p:nvSpPr>
            <p:cNvPr id="46257" name="Oval 177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8" name="Oval 178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9" name="Oval 179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260" name="Rectangle 180"/>
          <p:cNvSpPr>
            <a:spLocks noChangeArrowheads="1"/>
          </p:cNvSpPr>
          <p:nvPr/>
        </p:nvSpPr>
        <p:spPr bwMode="auto">
          <a:xfrm>
            <a:off x="179388" y="4724400"/>
            <a:ext cx="17287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/>
              <a:t>Q1: Decryption?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0A62FAB-97D9-44B4-981F-06DCCCC63861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21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3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8138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</a:t>
            </a:r>
            <a:r>
              <a:rPr lang="en-US" altLang="zh-CN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Feedback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</a:t>
            </a: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1547813" y="266065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2041525" y="2486025"/>
            <a:ext cx="1727200" cy="2565400"/>
            <a:chOff x="1292" y="1615"/>
            <a:chExt cx="1427" cy="1570"/>
          </a:xfrm>
        </p:grpSpPr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2471738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n bits</a:t>
            </a:r>
          </a:p>
        </p:txBody>
      </p:sp>
      <p:grpSp>
        <p:nvGrpSpPr>
          <p:cNvPr id="48145" name="Group 17"/>
          <p:cNvGrpSpPr>
            <a:grpSpLocks/>
          </p:cNvGrpSpPr>
          <p:nvPr/>
        </p:nvGrpSpPr>
        <p:grpSpPr bwMode="auto">
          <a:xfrm>
            <a:off x="2084388" y="3589338"/>
            <a:ext cx="1395412" cy="554037"/>
            <a:chOff x="1565" y="2537"/>
            <a:chExt cx="879" cy="349"/>
          </a:xfrm>
        </p:grpSpPr>
        <p:grpSp>
          <p:nvGrpSpPr>
            <p:cNvPr id="48146" name="Group 18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8147" name="Rectangle 1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8" name="Rectangle 2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471738" y="4430713"/>
            <a:ext cx="433387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k1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2905125" y="4430713"/>
            <a:ext cx="671513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2111375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1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2039938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3048000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3048000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2830513" y="2606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  <a:endParaRPr lang="en-US" altLang="zh-CN" baseline="-25000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272097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2605088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2244725" y="4756150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1906588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1835150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3089275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378075" y="5494338"/>
            <a:ext cx="2492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1978025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3170238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1</a:t>
            </a: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2843213" y="5494338"/>
            <a:ext cx="2492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4286250" y="2486025"/>
            <a:ext cx="1727200" cy="2565400"/>
            <a:chOff x="1292" y="1615"/>
            <a:chExt cx="1427" cy="1570"/>
          </a:xfrm>
        </p:grpSpPr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4716463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48172" name="Group 44"/>
          <p:cNvGrpSpPr>
            <a:grpSpLocks/>
          </p:cNvGrpSpPr>
          <p:nvPr/>
        </p:nvGrpSpPr>
        <p:grpSpPr bwMode="auto">
          <a:xfrm>
            <a:off x="4329113" y="3589338"/>
            <a:ext cx="1395412" cy="554037"/>
            <a:chOff x="1565" y="2537"/>
            <a:chExt cx="879" cy="349"/>
          </a:xfrm>
        </p:grpSpPr>
        <p:grpSp>
          <p:nvGrpSpPr>
            <p:cNvPr id="48173" name="Group 45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8174" name="Rectangle 46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5" name="Rectangle 47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8176" name="Text Box 48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78" name="Rectangle 50"/>
          <p:cNvSpPr>
            <a:spLocks noChangeArrowheads="1"/>
          </p:cNvSpPr>
          <p:nvPr/>
        </p:nvSpPr>
        <p:spPr bwMode="auto">
          <a:xfrm>
            <a:off x="4716463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2</a:t>
            </a:r>
          </a:p>
        </p:txBody>
      </p:sp>
      <p:sp>
        <p:nvSpPr>
          <p:cNvPr id="48179" name="Rectangle 51"/>
          <p:cNvSpPr>
            <a:spLocks noChangeArrowheads="1"/>
          </p:cNvSpPr>
          <p:nvPr/>
        </p:nvSpPr>
        <p:spPr bwMode="auto">
          <a:xfrm>
            <a:off x="5148263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0" name="Rectangle 52"/>
          <p:cNvSpPr>
            <a:spLocks noChangeArrowheads="1"/>
          </p:cNvSpPr>
          <p:nvPr/>
        </p:nvSpPr>
        <p:spPr bwMode="auto">
          <a:xfrm>
            <a:off x="4356100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2</a:t>
            </a:r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4284663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>
            <a:off x="5292725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5292725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489902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5" name="Oval 57"/>
          <p:cNvSpPr>
            <a:spLocks noChangeArrowheads="1"/>
          </p:cNvSpPr>
          <p:nvPr/>
        </p:nvSpPr>
        <p:spPr bwMode="auto">
          <a:xfrm>
            <a:off x="4772025" y="5381625"/>
            <a:ext cx="246063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4073525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87" name="Rectangle 59"/>
          <p:cNvSpPr>
            <a:spLocks noChangeArrowheads="1"/>
          </p:cNvSpPr>
          <p:nvPr/>
        </p:nvSpPr>
        <p:spPr bwMode="auto">
          <a:xfrm>
            <a:off x="4002088" y="5334000"/>
            <a:ext cx="53498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88" name="Rectangle 60"/>
          <p:cNvSpPr>
            <a:spLocks noChangeArrowheads="1"/>
          </p:cNvSpPr>
          <p:nvPr/>
        </p:nvSpPr>
        <p:spPr bwMode="auto">
          <a:xfrm>
            <a:off x="5256213" y="5334000"/>
            <a:ext cx="534987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>
            <a:off x="4545013" y="5494338"/>
            <a:ext cx="249237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0" name="Rectangle 62"/>
          <p:cNvSpPr>
            <a:spLocks noChangeArrowheads="1"/>
          </p:cNvSpPr>
          <p:nvPr/>
        </p:nvSpPr>
        <p:spPr bwMode="auto">
          <a:xfrm>
            <a:off x="4144963" y="5654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48191" name="Rectangle 63"/>
          <p:cNvSpPr>
            <a:spLocks noChangeArrowheads="1"/>
          </p:cNvSpPr>
          <p:nvPr/>
        </p:nvSpPr>
        <p:spPr bwMode="auto">
          <a:xfrm>
            <a:off x="5337175" y="566102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2</a:t>
            </a:r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>
            <a:off x="5010150" y="5494338"/>
            <a:ext cx="249238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3" name="Rectangle 65"/>
          <p:cNvSpPr>
            <a:spLocks noChangeArrowheads="1"/>
          </p:cNvSpPr>
          <p:nvPr/>
        </p:nvSpPr>
        <p:spPr bwMode="auto">
          <a:xfrm>
            <a:off x="5437188" y="2895600"/>
            <a:ext cx="360362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C1</a:t>
            </a:r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>
            <a:off x="4838700" y="2740025"/>
            <a:ext cx="5762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>
            <a:off x="3624263" y="5510213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6" name="Line 68"/>
          <p:cNvSpPr>
            <a:spLocks noChangeShapeType="1"/>
          </p:cNvSpPr>
          <p:nvPr/>
        </p:nvSpPr>
        <p:spPr bwMode="auto">
          <a:xfrm flipV="1">
            <a:off x="3913188" y="2270125"/>
            <a:ext cx="0" cy="32400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7" name="Line 69"/>
          <p:cNvSpPr>
            <a:spLocks noChangeShapeType="1"/>
          </p:cNvSpPr>
          <p:nvPr/>
        </p:nvSpPr>
        <p:spPr bwMode="auto">
          <a:xfrm>
            <a:off x="3913188" y="2270125"/>
            <a:ext cx="2243137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8" name="Line 70"/>
          <p:cNvSpPr>
            <a:spLocks noChangeShapeType="1"/>
          </p:cNvSpPr>
          <p:nvPr/>
        </p:nvSpPr>
        <p:spPr bwMode="auto">
          <a:xfrm>
            <a:off x="6156325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9" name="Line 71"/>
          <p:cNvSpPr>
            <a:spLocks noChangeShapeType="1"/>
          </p:cNvSpPr>
          <p:nvPr/>
        </p:nvSpPr>
        <p:spPr bwMode="auto">
          <a:xfrm flipH="1">
            <a:off x="5797550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200" name="Group 72"/>
          <p:cNvGrpSpPr>
            <a:grpSpLocks/>
          </p:cNvGrpSpPr>
          <p:nvPr/>
        </p:nvGrpSpPr>
        <p:grpSpPr bwMode="auto">
          <a:xfrm>
            <a:off x="6732588" y="2486025"/>
            <a:ext cx="1727200" cy="2565400"/>
            <a:chOff x="1292" y="1615"/>
            <a:chExt cx="1427" cy="1570"/>
          </a:xfrm>
        </p:grpSpPr>
        <p:sp>
          <p:nvSpPr>
            <p:cNvPr id="48201" name="Rectangle 73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203" name="Rectangle 75"/>
          <p:cNvSpPr>
            <a:spLocks noChangeArrowheads="1"/>
          </p:cNvSpPr>
          <p:nvPr/>
        </p:nvSpPr>
        <p:spPr bwMode="auto">
          <a:xfrm>
            <a:off x="7162800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48204" name="Group 76"/>
          <p:cNvGrpSpPr>
            <a:grpSpLocks/>
          </p:cNvGrpSpPr>
          <p:nvPr/>
        </p:nvGrpSpPr>
        <p:grpSpPr bwMode="auto">
          <a:xfrm>
            <a:off x="6775450" y="3589338"/>
            <a:ext cx="1395413" cy="554037"/>
            <a:chOff x="1565" y="2537"/>
            <a:chExt cx="879" cy="349"/>
          </a:xfrm>
        </p:grpSpPr>
        <p:grpSp>
          <p:nvGrpSpPr>
            <p:cNvPr id="48205" name="Group 77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8206" name="Rectangle 78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7" name="Rectangle 7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8208" name="Text Box 80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8209" name="Line 81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7162800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N</a:t>
            </a:r>
          </a:p>
        </p:txBody>
      </p:sp>
      <p:sp>
        <p:nvSpPr>
          <p:cNvPr id="48211" name="Rectangle 83"/>
          <p:cNvSpPr>
            <a:spLocks noChangeArrowheads="1"/>
          </p:cNvSpPr>
          <p:nvPr/>
        </p:nvSpPr>
        <p:spPr bwMode="auto">
          <a:xfrm>
            <a:off x="7594600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12" name="Rectangle 84"/>
          <p:cNvSpPr>
            <a:spLocks noChangeArrowheads="1"/>
          </p:cNvSpPr>
          <p:nvPr/>
        </p:nvSpPr>
        <p:spPr bwMode="auto">
          <a:xfrm>
            <a:off x="6802438" y="2895600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N</a:t>
            </a:r>
          </a:p>
        </p:txBody>
      </p:sp>
      <p:sp>
        <p:nvSpPr>
          <p:cNvPr id="48213" name="Rectangle 85"/>
          <p:cNvSpPr>
            <a:spLocks noChangeArrowheads="1"/>
          </p:cNvSpPr>
          <p:nvPr/>
        </p:nvSpPr>
        <p:spPr bwMode="auto">
          <a:xfrm>
            <a:off x="6731000" y="43592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M</a:t>
            </a:r>
          </a:p>
        </p:txBody>
      </p: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7739063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15" name="Line 87"/>
          <p:cNvSpPr>
            <a:spLocks noChangeShapeType="1"/>
          </p:cNvSpPr>
          <p:nvPr/>
        </p:nvSpPr>
        <p:spPr bwMode="auto">
          <a:xfrm>
            <a:off x="7739063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16" name="Line 88"/>
          <p:cNvSpPr>
            <a:spLocks noChangeShapeType="1"/>
          </p:cNvSpPr>
          <p:nvPr/>
        </p:nvSpPr>
        <p:spPr bwMode="auto">
          <a:xfrm>
            <a:off x="7345363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17" name="Oval 89"/>
          <p:cNvSpPr>
            <a:spLocks noChangeArrowheads="1"/>
          </p:cNvSpPr>
          <p:nvPr/>
        </p:nvSpPr>
        <p:spPr bwMode="auto">
          <a:xfrm>
            <a:off x="7218363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218" name="Rectangle 90"/>
          <p:cNvSpPr>
            <a:spLocks noChangeArrowheads="1"/>
          </p:cNvSpPr>
          <p:nvPr/>
        </p:nvSpPr>
        <p:spPr bwMode="auto">
          <a:xfrm>
            <a:off x="6519863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219" name="Rectangle 91"/>
          <p:cNvSpPr>
            <a:spLocks noChangeArrowheads="1"/>
          </p:cNvSpPr>
          <p:nvPr/>
        </p:nvSpPr>
        <p:spPr bwMode="auto">
          <a:xfrm>
            <a:off x="6448425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7702550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221" name="Line 93"/>
          <p:cNvSpPr>
            <a:spLocks noChangeShapeType="1"/>
          </p:cNvSpPr>
          <p:nvPr/>
        </p:nvSpPr>
        <p:spPr bwMode="auto">
          <a:xfrm>
            <a:off x="6991350" y="5494338"/>
            <a:ext cx="249238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2" name="Rectangle 94"/>
          <p:cNvSpPr>
            <a:spLocks noChangeArrowheads="1"/>
          </p:cNvSpPr>
          <p:nvPr/>
        </p:nvSpPr>
        <p:spPr bwMode="auto">
          <a:xfrm>
            <a:off x="6591300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N</a:t>
            </a:r>
          </a:p>
        </p:txBody>
      </p:sp>
      <p:sp>
        <p:nvSpPr>
          <p:cNvPr id="48223" name="Rectangle 95"/>
          <p:cNvSpPr>
            <a:spLocks noChangeArrowheads="1"/>
          </p:cNvSpPr>
          <p:nvPr/>
        </p:nvSpPr>
        <p:spPr bwMode="auto">
          <a:xfrm>
            <a:off x="7783513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</a:t>
            </a:r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>
            <a:off x="7456488" y="5494338"/>
            <a:ext cx="249237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5" name="Rectangle 97"/>
          <p:cNvSpPr>
            <a:spLocks noChangeArrowheads="1"/>
          </p:cNvSpPr>
          <p:nvPr/>
        </p:nvSpPr>
        <p:spPr bwMode="auto">
          <a:xfrm>
            <a:off x="7883525" y="2895600"/>
            <a:ext cx="360363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</a:t>
            </a:r>
            <a:r>
              <a:rPr lang="en-US" altLang="zh-CN" sz="1400" baseline="-25000"/>
              <a:t>N-1</a:t>
            </a:r>
          </a:p>
        </p:txBody>
      </p:sp>
      <p:sp>
        <p:nvSpPr>
          <p:cNvPr id="48226" name="Line 98"/>
          <p:cNvSpPr>
            <a:spLocks noChangeShapeType="1"/>
          </p:cNvSpPr>
          <p:nvPr/>
        </p:nvSpPr>
        <p:spPr bwMode="auto">
          <a:xfrm>
            <a:off x="7285038" y="2740025"/>
            <a:ext cx="5762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7" name="Line 99"/>
          <p:cNvSpPr>
            <a:spLocks noChangeShapeType="1"/>
          </p:cNvSpPr>
          <p:nvPr/>
        </p:nvSpPr>
        <p:spPr bwMode="auto">
          <a:xfrm>
            <a:off x="7019925" y="2270125"/>
            <a:ext cx="158273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8" name="Line 100"/>
          <p:cNvSpPr>
            <a:spLocks noChangeShapeType="1"/>
          </p:cNvSpPr>
          <p:nvPr/>
        </p:nvSpPr>
        <p:spPr bwMode="auto">
          <a:xfrm>
            <a:off x="8602663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9" name="Line 101"/>
          <p:cNvSpPr>
            <a:spLocks noChangeShapeType="1"/>
          </p:cNvSpPr>
          <p:nvPr/>
        </p:nvSpPr>
        <p:spPr bwMode="auto">
          <a:xfrm flipH="1">
            <a:off x="8243888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0" name="Rectangle 102"/>
          <p:cNvSpPr>
            <a:spLocks noChangeArrowheads="1"/>
          </p:cNvSpPr>
          <p:nvPr/>
        </p:nvSpPr>
        <p:spPr bwMode="auto">
          <a:xfrm>
            <a:off x="6804025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231" name="Rectangle 103"/>
          <p:cNvSpPr>
            <a:spLocks noChangeArrowheads="1"/>
          </p:cNvSpPr>
          <p:nvPr/>
        </p:nvSpPr>
        <p:spPr bwMode="auto">
          <a:xfrm>
            <a:off x="4356100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grpSp>
        <p:nvGrpSpPr>
          <p:cNvPr id="48232" name="Group 104"/>
          <p:cNvGrpSpPr>
            <a:grpSpLocks/>
          </p:cNvGrpSpPr>
          <p:nvPr/>
        </p:nvGrpSpPr>
        <p:grpSpPr bwMode="auto">
          <a:xfrm>
            <a:off x="6156325" y="3789363"/>
            <a:ext cx="466725" cy="117475"/>
            <a:chOff x="4377" y="3385"/>
            <a:chExt cx="384" cy="96"/>
          </a:xfrm>
        </p:grpSpPr>
        <p:sp>
          <p:nvSpPr>
            <p:cNvPr id="48233" name="Oval 105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4" name="Oval 106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5" name="Oval 107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236" name="Rectangle 108"/>
          <p:cNvSpPr>
            <a:spLocks noChangeArrowheads="1"/>
          </p:cNvSpPr>
          <p:nvPr/>
        </p:nvSpPr>
        <p:spPr bwMode="auto">
          <a:xfrm>
            <a:off x="179388" y="4724400"/>
            <a:ext cx="17287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/>
              <a:t>Q1: Decryption?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128BAA5-DA36-487E-85DB-2F1882905D6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22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5066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Feedback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mode:</a:t>
            </a:r>
          </a:p>
          <a:p>
            <a:pPr eaLnBrk="1" hangingPunct="1">
              <a:buFontTx/>
              <a:buChar char="•"/>
            </a:pP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Typical Applications: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General Purpose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stream oriented transmission</a:t>
            </a:r>
          </a:p>
          <a:p>
            <a:pPr lvl="1" eaLnBrk="1" hangingPunct="1">
              <a:buFontTx/>
              <a:buChar char="•"/>
            </a:pPr>
            <a:endParaRPr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1547813" y="2659063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5074" name="Picture 18" descr="图片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46438"/>
            <a:ext cx="6688138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323850" y="4724400"/>
            <a:ext cx="1871663" cy="1081088"/>
          </a:xfrm>
          <a:prstGeom prst="cloudCallout">
            <a:avLst>
              <a:gd name="adj1" fmla="val 61620"/>
              <a:gd name="adj2" fmla="val -150440"/>
            </a:avLst>
          </a:prstGeom>
          <a:solidFill>
            <a:schemeClr val="bg2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Any Problem?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C7E4EF6-A223-4308-8C1D-3686D6F44B6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23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Feedback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mode: Error Propagation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Message Authentication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 reliable channel</a:t>
            </a:r>
          </a:p>
        </p:txBody>
      </p: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1547813" y="2659063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20" name="Picture 16" descr="图片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97200"/>
            <a:ext cx="65532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802063" y="5146675"/>
            <a:ext cx="0" cy="28733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110163" y="3500438"/>
            <a:ext cx="0" cy="28733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632325" y="4476750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5364163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5508625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8027988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8316913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8172450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2" grpId="0" animBg="1"/>
      <p:bldP spid="47122" grpId="1" animBg="1"/>
      <p:bldP spid="47123" grpId="0" animBg="1"/>
      <p:bldP spid="47123" grpId="1" animBg="1"/>
      <p:bldP spid="47124" grpId="0" animBg="1"/>
      <p:bldP spid="47124" grpId="1" animBg="1"/>
      <p:bldP spid="47126" grpId="0" animBg="1"/>
      <p:bldP spid="47126" grpId="1" animBg="1"/>
      <p:bldP spid="47127" grpId="0" animBg="1"/>
      <p:bldP spid="47127" grpId="1" animBg="1"/>
      <p:bldP spid="47128" grpId="0" animBg="1"/>
      <p:bldP spid="47128" grpId="1" animBg="1"/>
      <p:bldP spid="47129" grpId="0" animBg="1"/>
      <p:bldP spid="47129" grpId="1" animBg="1"/>
      <p:bldP spid="47130" grpId="0" animBg="1"/>
      <p:bldP spid="4713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C701C65F-BBF3-4F71-831E-C0108BC98B7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24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Output Feedback Mode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 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输出反馈模式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similar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to CFB., but…</a:t>
            </a: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547813" y="312420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2041525" y="2486025"/>
            <a:ext cx="1727200" cy="2565400"/>
            <a:chOff x="1292" y="1615"/>
            <a:chExt cx="1427" cy="1570"/>
          </a:xfrm>
        </p:grpSpPr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471738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n bits</a:t>
            </a:r>
          </a:p>
        </p:txBody>
      </p: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2084388" y="3589338"/>
            <a:ext cx="1395412" cy="554037"/>
            <a:chOff x="1565" y="2537"/>
            <a:chExt cx="879" cy="349"/>
          </a:xfrm>
        </p:grpSpPr>
        <p:grpSp>
          <p:nvGrpSpPr>
            <p:cNvPr id="32786" name="Group 18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32787" name="Rectangle 1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2471738" y="4430713"/>
            <a:ext cx="433387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k1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905125" y="4430713"/>
            <a:ext cx="671513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2111375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1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2039938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3048000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3048000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2830513" y="2606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  <a:endParaRPr lang="en-US" altLang="zh-CN" baseline="-25000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272097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Oval 31"/>
          <p:cNvSpPr>
            <a:spLocks noChangeArrowheads="1"/>
          </p:cNvSpPr>
          <p:nvPr/>
        </p:nvSpPr>
        <p:spPr bwMode="auto">
          <a:xfrm>
            <a:off x="2605088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2244725" y="4756150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906588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1835150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089275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2378075" y="54943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1978025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3170238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1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2843213" y="54943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808" name="Group 40"/>
          <p:cNvGrpSpPr>
            <a:grpSpLocks/>
          </p:cNvGrpSpPr>
          <p:nvPr/>
        </p:nvGrpSpPr>
        <p:grpSpPr bwMode="auto">
          <a:xfrm>
            <a:off x="4286250" y="2486025"/>
            <a:ext cx="1727200" cy="2565400"/>
            <a:chOff x="1292" y="1615"/>
            <a:chExt cx="1427" cy="1570"/>
          </a:xfrm>
        </p:grpSpPr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Rectangle 42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4716463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32812" name="Group 44"/>
          <p:cNvGrpSpPr>
            <a:grpSpLocks/>
          </p:cNvGrpSpPr>
          <p:nvPr/>
        </p:nvGrpSpPr>
        <p:grpSpPr bwMode="auto">
          <a:xfrm>
            <a:off x="4329113" y="3589338"/>
            <a:ext cx="1395412" cy="554037"/>
            <a:chOff x="1565" y="2537"/>
            <a:chExt cx="879" cy="349"/>
          </a:xfrm>
        </p:grpSpPr>
        <p:grpSp>
          <p:nvGrpSpPr>
            <p:cNvPr id="32813" name="Group 45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32814" name="Rectangle 46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5" name="Rectangle 47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4716463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2</a:t>
            </a: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5148263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4356100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2</a:t>
            </a:r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4284663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5292725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5292725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489902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5" name="Oval 57"/>
          <p:cNvSpPr>
            <a:spLocks noChangeArrowheads="1"/>
          </p:cNvSpPr>
          <p:nvPr/>
        </p:nvSpPr>
        <p:spPr bwMode="auto">
          <a:xfrm>
            <a:off x="4772025" y="5381625"/>
            <a:ext cx="246063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4073525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4108450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5256213" y="5334000"/>
            <a:ext cx="534987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4545013" y="5494338"/>
            <a:ext cx="249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4251325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5337175" y="566102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2</a:t>
            </a:r>
          </a:p>
        </p:txBody>
      </p:sp>
      <p:sp>
        <p:nvSpPr>
          <p:cNvPr id="32832" name="Line 64"/>
          <p:cNvSpPr>
            <a:spLocks noChangeShapeType="1"/>
          </p:cNvSpPr>
          <p:nvPr/>
        </p:nvSpPr>
        <p:spPr bwMode="auto">
          <a:xfrm>
            <a:off x="5010150" y="5494338"/>
            <a:ext cx="249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5437188" y="2895600"/>
            <a:ext cx="360362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BC5EBE"/>
                </a:solidFill>
              </a:rPr>
              <a:t>k</a:t>
            </a:r>
            <a:r>
              <a:rPr lang="en-US" altLang="zh-CN" sz="1600" baseline="-25000">
                <a:solidFill>
                  <a:srgbClr val="BC5EBE"/>
                </a:solidFill>
              </a:rPr>
              <a:t>1</a:t>
            </a:r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>
            <a:off x="4838700" y="2740025"/>
            <a:ext cx="5762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2700338" y="5157788"/>
            <a:ext cx="1223962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 flipV="1">
            <a:off x="3913188" y="2270125"/>
            <a:ext cx="0" cy="2887663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>
            <a:off x="3913188" y="2270125"/>
            <a:ext cx="2243137" cy="1588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8" name="Line 70"/>
          <p:cNvSpPr>
            <a:spLocks noChangeShapeType="1"/>
          </p:cNvSpPr>
          <p:nvPr/>
        </p:nvSpPr>
        <p:spPr bwMode="auto">
          <a:xfrm>
            <a:off x="6156325" y="2270125"/>
            <a:ext cx="0" cy="790575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9" name="Line 71"/>
          <p:cNvSpPr>
            <a:spLocks noChangeShapeType="1"/>
          </p:cNvSpPr>
          <p:nvPr/>
        </p:nvSpPr>
        <p:spPr bwMode="auto">
          <a:xfrm flipH="1">
            <a:off x="5797550" y="3060700"/>
            <a:ext cx="358775" cy="1588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840" name="Group 72"/>
          <p:cNvGrpSpPr>
            <a:grpSpLocks/>
          </p:cNvGrpSpPr>
          <p:nvPr/>
        </p:nvGrpSpPr>
        <p:grpSpPr bwMode="auto">
          <a:xfrm>
            <a:off x="6732588" y="2486025"/>
            <a:ext cx="1727200" cy="2565400"/>
            <a:chOff x="1292" y="1615"/>
            <a:chExt cx="1427" cy="1570"/>
          </a:xfrm>
        </p:grpSpPr>
        <p:sp>
          <p:nvSpPr>
            <p:cNvPr id="32841" name="Rectangle 73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2" name="Rectangle 74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7162800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32844" name="Group 76"/>
          <p:cNvGrpSpPr>
            <a:grpSpLocks/>
          </p:cNvGrpSpPr>
          <p:nvPr/>
        </p:nvGrpSpPr>
        <p:grpSpPr bwMode="auto">
          <a:xfrm>
            <a:off x="6775450" y="3589338"/>
            <a:ext cx="1395413" cy="554037"/>
            <a:chOff x="1565" y="2537"/>
            <a:chExt cx="879" cy="349"/>
          </a:xfrm>
        </p:grpSpPr>
        <p:grpSp>
          <p:nvGrpSpPr>
            <p:cNvPr id="32845" name="Group 77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32846" name="Rectangle 78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7" name="Rectangle 7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2848" name="Text Box 80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850" name="Rectangle 82"/>
          <p:cNvSpPr>
            <a:spLocks noChangeArrowheads="1"/>
          </p:cNvSpPr>
          <p:nvPr/>
        </p:nvSpPr>
        <p:spPr bwMode="auto">
          <a:xfrm>
            <a:off x="7162800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N</a:t>
            </a:r>
          </a:p>
        </p:txBody>
      </p:sp>
      <p:sp>
        <p:nvSpPr>
          <p:cNvPr id="32851" name="Rectangle 83"/>
          <p:cNvSpPr>
            <a:spLocks noChangeArrowheads="1"/>
          </p:cNvSpPr>
          <p:nvPr/>
        </p:nvSpPr>
        <p:spPr bwMode="auto">
          <a:xfrm>
            <a:off x="7594600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802438" y="2895600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N</a:t>
            </a:r>
          </a:p>
        </p:txBody>
      </p: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6731000" y="43592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M</a:t>
            </a:r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7739063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5" name="Line 87"/>
          <p:cNvSpPr>
            <a:spLocks noChangeShapeType="1"/>
          </p:cNvSpPr>
          <p:nvPr/>
        </p:nvSpPr>
        <p:spPr bwMode="auto">
          <a:xfrm>
            <a:off x="7739063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6" name="Line 88"/>
          <p:cNvSpPr>
            <a:spLocks noChangeShapeType="1"/>
          </p:cNvSpPr>
          <p:nvPr/>
        </p:nvSpPr>
        <p:spPr bwMode="auto">
          <a:xfrm>
            <a:off x="7345363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7" name="Oval 89"/>
          <p:cNvSpPr>
            <a:spLocks noChangeArrowheads="1"/>
          </p:cNvSpPr>
          <p:nvPr/>
        </p:nvSpPr>
        <p:spPr bwMode="auto">
          <a:xfrm>
            <a:off x="7218363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6519863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59" name="Rectangle 91"/>
          <p:cNvSpPr>
            <a:spLocks noChangeArrowheads="1"/>
          </p:cNvSpPr>
          <p:nvPr/>
        </p:nvSpPr>
        <p:spPr bwMode="auto">
          <a:xfrm>
            <a:off x="6448425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60" name="Rectangle 92"/>
          <p:cNvSpPr>
            <a:spLocks noChangeArrowheads="1"/>
          </p:cNvSpPr>
          <p:nvPr/>
        </p:nvSpPr>
        <p:spPr bwMode="auto">
          <a:xfrm>
            <a:off x="7702550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61" name="Line 93"/>
          <p:cNvSpPr>
            <a:spLocks noChangeShapeType="1"/>
          </p:cNvSpPr>
          <p:nvPr/>
        </p:nvSpPr>
        <p:spPr bwMode="auto">
          <a:xfrm>
            <a:off x="6991350" y="5494338"/>
            <a:ext cx="249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2" name="Rectangle 94"/>
          <p:cNvSpPr>
            <a:spLocks noChangeArrowheads="1"/>
          </p:cNvSpPr>
          <p:nvPr/>
        </p:nvSpPr>
        <p:spPr bwMode="auto">
          <a:xfrm>
            <a:off x="6591300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N</a:t>
            </a:r>
          </a:p>
        </p:txBody>
      </p: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7783513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</a:t>
            </a:r>
          </a:p>
        </p:txBody>
      </p:sp>
      <p:sp>
        <p:nvSpPr>
          <p:cNvPr id="32864" name="Line 96"/>
          <p:cNvSpPr>
            <a:spLocks noChangeShapeType="1"/>
          </p:cNvSpPr>
          <p:nvPr/>
        </p:nvSpPr>
        <p:spPr bwMode="auto">
          <a:xfrm>
            <a:off x="7456488" y="5494338"/>
            <a:ext cx="249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5" name="Rectangle 97"/>
          <p:cNvSpPr>
            <a:spLocks noChangeArrowheads="1"/>
          </p:cNvSpPr>
          <p:nvPr/>
        </p:nvSpPr>
        <p:spPr bwMode="auto">
          <a:xfrm>
            <a:off x="7883525" y="2895600"/>
            <a:ext cx="360363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BC5EBE"/>
                </a:solidFill>
              </a:rPr>
              <a:t>k</a:t>
            </a:r>
            <a:r>
              <a:rPr lang="en-US" altLang="zh-CN" sz="1400" baseline="-25000">
                <a:solidFill>
                  <a:srgbClr val="BC5EBE"/>
                </a:solidFill>
              </a:rPr>
              <a:t>N-1</a:t>
            </a:r>
          </a:p>
        </p:txBody>
      </p:sp>
      <p:sp>
        <p:nvSpPr>
          <p:cNvPr id="32866" name="Line 98"/>
          <p:cNvSpPr>
            <a:spLocks noChangeShapeType="1"/>
          </p:cNvSpPr>
          <p:nvPr/>
        </p:nvSpPr>
        <p:spPr bwMode="auto">
          <a:xfrm>
            <a:off x="7285038" y="2740025"/>
            <a:ext cx="5762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7" name="Line 99"/>
          <p:cNvSpPr>
            <a:spLocks noChangeShapeType="1"/>
          </p:cNvSpPr>
          <p:nvPr/>
        </p:nvSpPr>
        <p:spPr bwMode="auto">
          <a:xfrm>
            <a:off x="7019925" y="2270125"/>
            <a:ext cx="158273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8" name="Line 100"/>
          <p:cNvSpPr>
            <a:spLocks noChangeShapeType="1"/>
          </p:cNvSpPr>
          <p:nvPr/>
        </p:nvSpPr>
        <p:spPr bwMode="auto">
          <a:xfrm>
            <a:off x="8602663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101"/>
          <p:cNvSpPr>
            <a:spLocks noChangeShapeType="1"/>
          </p:cNvSpPr>
          <p:nvPr/>
        </p:nvSpPr>
        <p:spPr bwMode="auto">
          <a:xfrm flipH="1">
            <a:off x="8243888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0" name="Rectangle 102"/>
          <p:cNvSpPr>
            <a:spLocks noChangeArrowheads="1"/>
          </p:cNvSpPr>
          <p:nvPr/>
        </p:nvSpPr>
        <p:spPr bwMode="auto">
          <a:xfrm>
            <a:off x="6804025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71" name="Rectangle 103"/>
          <p:cNvSpPr>
            <a:spLocks noChangeArrowheads="1"/>
          </p:cNvSpPr>
          <p:nvPr/>
        </p:nvSpPr>
        <p:spPr bwMode="auto">
          <a:xfrm>
            <a:off x="4356100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grpSp>
        <p:nvGrpSpPr>
          <p:cNvPr id="32872" name="Group 104"/>
          <p:cNvGrpSpPr>
            <a:grpSpLocks/>
          </p:cNvGrpSpPr>
          <p:nvPr/>
        </p:nvGrpSpPr>
        <p:grpSpPr bwMode="auto">
          <a:xfrm>
            <a:off x="6156325" y="3789363"/>
            <a:ext cx="466725" cy="117475"/>
            <a:chOff x="4377" y="3385"/>
            <a:chExt cx="384" cy="96"/>
          </a:xfrm>
        </p:grpSpPr>
        <p:sp>
          <p:nvSpPr>
            <p:cNvPr id="32873" name="Oval 105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4" name="Oval 106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5" name="Oval 107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78" name="Line 110"/>
          <p:cNvSpPr>
            <a:spLocks noChangeShapeType="1"/>
          </p:cNvSpPr>
          <p:nvPr/>
        </p:nvSpPr>
        <p:spPr bwMode="auto">
          <a:xfrm>
            <a:off x="3635375" y="5445125"/>
            <a:ext cx="360363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9" name="Oval 111"/>
          <p:cNvSpPr>
            <a:spLocks noChangeArrowheads="1"/>
          </p:cNvSpPr>
          <p:nvPr/>
        </p:nvSpPr>
        <p:spPr bwMode="auto">
          <a:xfrm>
            <a:off x="2678113" y="5124450"/>
            <a:ext cx="71437" cy="714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0" name="Line 112"/>
          <p:cNvSpPr>
            <a:spLocks noChangeShapeType="1"/>
          </p:cNvSpPr>
          <p:nvPr/>
        </p:nvSpPr>
        <p:spPr bwMode="auto">
          <a:xfrm flipV="1">
            <a:off x="3995738" y="2270125"/>
            <a:ext cx="0" cy="3175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82" name="AutoShape 114"/>
          <p:cNvSpPr>
            <a:spLocks noChangeArrowheads="1"/>
          </p:cNvSpPr>
          <p:nvPr/>
        </p:nvSpPr>
        <p:spPr bwMode="auto">
          <a:xfrm>
            <a:off x="323850" y="4724400"/>
            <a:ext cx="2087563" cy="1081088"/>
          </a:xfrm>
          <a:prstGeom prst="cloudCallout">
            <a:avLst>
              <a:gd name="adj1" fmla="val 50074"/>
              <a:gd name="adj2" fmla="val -150440"/>
            </a:avLst>
          </a:prstGeom>
          <a:solidFill>
            <a:schemeClr val="bg2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Error Propagation?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3" grpId="0" animBg="1"/>
      <p:bldP spid="32835" grpId="0" animBg="1"/>
      <p:bldP spid="32836" grpId="0" animBg="1"/>
      <p:bldP spid="32837" grpId="0" animBg="1"/>
      <p:bldP spid="32865" grpId="0" animBg="1"/>
      <p:bldP spid="32878" grpId="0" animBg="1"/>
      <p:bldP spid="32879" grpId="0" animBg="1"/>
      <p:bldP spid="32880" grpId="0" animBg="1"/>
      <p:bldP spid="328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D2477859-2C69-477E-B80D-6FE09572C951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25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9157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9162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Output Feedback Mode</a:t>
            </a: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OFB as a stream cipher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can be used in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un-reliable channel</a:t>
            </a:r>
          </a:p>
        </p:txBody>
      </p:sp>
      <p:pic>
        <p:nvPicPr>
          <p:cNvPr id="49265" name="Picture 113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81300"/>
            <a:ext cx="6588125" cy="31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CC0B366D-22DF-4A6B-ABBE-1C053E2282FF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26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2018/10/27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3802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 the counter (CTR) mode, there is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no feedback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 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pseudo-randomness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伪随机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 in the key stream is achieved using a counter. </a:t>
            </a:r>
          </a:p>
          <a:p>
            <a:pPr eaLnBrk="1" hangingPunct="1">
              <a:buFontTx/>
              <a:buChar char="•"/>
            </a:pPr>
            <a:endParaRPr lang="zh-CN" altLang="en-US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1547813" y="3605213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806" name="Picture 14" descr="图片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73388"/>
            <a:ext cx="6567487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1B2AE1C-217B-4AB1-B037-713EC1761381}" type="slidenum">
              <a:rPr lang="en-US" altLang="zh-CN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CE5F9BF-DD0B-466E-8AB1-27D30B1F95FC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6386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07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More Advance Symmetric-key Ciphers</a:t>
            </a:r>
          </a:p>
          <a:p>
            <a:pPr lvl="2" eaLnBrk="1" hangingPunct="1">
              <a:buClr>
                <a:schemeClr val="bg1"/>
              </a:buClr>
            </a:pP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</a:t>
            </a:r>
          </a:p>
          <a:p>
            <a:pPr lvl="2" eaLnBrk="1" hangingPunct="1">
              <a:buClr>
                <a:schemeClr val="bg1"/>
              </a:buClr>
            </a:pP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Blowfish</a:t>
            </a:r>
          </a:p>
          <a:p>
            <a:pPr lvl="2" eaLnBrk="1" hangingPunct="1">
              <a:buClr>
                <a:schemeClr val="bg1"/>
              </a:buClr>
            </a:pPr>
            <a:r>
              <a:rPr lang="en-US" altLang="zh-CN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RC5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Block Cipher Modes of Operation</a:t>
            </a:r>
          </a:p>
          <a:p>
            <a:pPr lvl="2" eaLnBrk="1" hangingPunct="1">
              <a:buClr>
                <a:schemeClr val="bg1"/>
              </a:buClr>
            </a:pPr>
            <a:endParaRPr lang="en-US" altLang="zh-CN" sz="10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  <p:sp>
        <p:nvSpPr>
          <p:cNvPr id="149725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/>
            <a:r>
              <a:rPr lang="en-US" altLang="zh-CN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Lecture 7: Block Cipher Modes of Operation</a:t>
            </a:r>
          </a:p>
        </p:txBody>
      </p:sp>
      <p:pic>
        <p:nvPicPr>
          <p:cNvPr id="16395" name="Picture 11" descr="图片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05263"/>
            <a:ext cx="7993063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  <p:sndAc>
      <p:stSnd>
        <p:snd r:embed="rId3" name="suction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8" name="WordArt 8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28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Thanks for your attention!</a:t>
            </a:r>
            <a:endParaRPr lang="zh-CN" altLang="en-US" sz="28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7131718-D6DA-4D0E-BBA4-B2E5368D7B4F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7C43545-93D1-4549-A70F-225D780C1CB6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14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/>
              <a:t>Quiz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57163" y="1014413"/>
            <a:ext cx="87852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173038" indent="-1730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800"/>
              </a:spcBef>
            </a:pPr>
            <a:r>
              <a:rPr lang="en-US" altLang="zh-CN" sz="2000" b="0" dirty="0" smtClean="0">
                <a:latin typeface="Franklin Gothic Book" pitchFamily="34" charset="0"/>
                <a:ea typeface="宋体" panose="02010600030101010101" pitchFamily="2" charset="-122"/>
              </a:rPr>
              <a:t>Advanced Encryption </a:t>
            </a:r>
            <a:r>
              <a:rPr lang="en-US" altLang="zh-CN" sz="2000" b="0" dirty="0">
                <a:latin typeface="Franklin Gothic Book" pitchFamily="34" charset="0"/>
                <a:ea typeface="宋体" panose="02010600030101010101" pitchFamily="2" charset="-122"/>
              </a:rPr>
              <a:t>Standard: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encrypt 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   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128     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-bit block using 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128     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-bit key with 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10     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rounds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.</a:t>
            </a:r>
            <a:endParaRPr lang="en-US" altLang="zh-CN" b="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the first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operations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of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AES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are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Byte substitution          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.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 i="1" u="sng" dirty="0" smtClean="0">
                <a:latin typeface="Franklin Gothic Book" pitchFamily="34" charset="0"/>
                <a:ea typeface="宋体" panose="02010600030101010101" pitchFamily="2" charset="-122"/>
              </a:rPr>
              <a:t>   </a:t>
            </a:r>
            <a:endParaRPr lang="en-US" altLang="zh-CN" sz="2000" b="0" i="1" u="sng" dirty="0">
              <a:latin typeface="Franklin Gothic Book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four steps in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first 9 rounds are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:</a:t>
            </a:r>
            <a:r>
              <a:rPr lang="en-US" altLang="zh-CN" sz="2000" b="0" i="1" u="sng" dirty="0">
                <a:latin typeface="Franklin Gothic Book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0" i="1" u="sng" dirty="0" smtClean="0">
                <a:latin typeface="Franklin Gothic Book" pitchFamily="34" charset="0"/>
                <a:ea typeface="宋体" panose="02010600030101010101" pitchFamily="2" charset="-122"/>
              </a:rPr>
              <a:t>Byte substitution</a:t>
            </a:r>
            <a:r>
              <a:rPr lang="zh-CN" altLang="en-US" sz="2000" b="0" i="1" u="sng" dirty="0" smtClean="0">
                <a:latin typeface="Franklin Gothic Book" pitchFamily="34" charset="0"/>
                <a:ea typeface="宋体" panose="02010600030101010101" pitchFamily="2" charset="-122"/>
              </a:rPr>
              <a:t>（字节替换）</a:t>
            </a:r>
            <a:r>
              <a:rPr lang="en-US" altLang="zh-CN" sz="2000" b="0" i="1" u="sng" dirty="0" smtClean="0">
                <a:latin typeface="Franklin Gothic Book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0" i="1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latin typeface="Franklin Gothic Book" pitchFamily="34" charset="0"/>
                <a:ea typeface="宋体" panose="02010600030101010101" pitchFamily="2" charset="-122"/>
              </a:rPr>
              <a:t>,</a:t>
            </a:r>
            <a:r>
              <a:rPr lang="en-US" altLang="zh-CN" b="0" i="1" u="sng" dirty="0">
                <a:latin typeface="Franklin Gothic Book" pitchFamily="34" charset="0"/>
                <a:ea typeface="宋体" panose="02010600030101010101" pitchFamily="2" charset="-122"/>
              </a:rPr>
              <a:t>    </a:t>
            </a:r>
            <a:r>
              <a:rPr lang="en-US" altLang="zh-CN" b="0" i="1" u="sng" dirty="0" smtClean="0">
                <a:latin typeface="Franklin Gothic Book" pitchFamily="34" charset="0"/>
                <a:ea typeface="宋体" panose="02010600030101010101" pitchFamily="2" charset="-122"/>
              </a:rPr>
              <a:t>shift Rows(</a:t>
            </a:r>
            <a:r>
              <a:rPr lang="zh-CN" altLang="en-US" b="0" i="1" u="sng" dirty="0" smtClean="0">
                <a:latin typeface="Franklin Gothic Book" pitchFamily="34" charset="0"/>
                <a:ea typeface="宋体" panose="02010600030101010101" pitchFamily="2" charset="-122"/>
              </a:rPr>
              <a:t>循环移动</a:t>
            </a:r>
            <a:r>
              <a:rPr lang="en-US" altLang="zh-CN" b="0" i="1" u="sng" dirty="0" smtClean="0">
                <a:latin typeface="Franklin Gothic Book" pitchFamily="34" charset="0"/>
                <a:ea typeface="宋体" panose="02010600030101010101" pitchFamily="2" charset="-122"/>
              </a:rPr>
              <a:t>)         </a:t>
            </a:r>
            <a:r>
              <a:rPr lang="en-US" altLang="zh-CN" b="0" i="1" dirty="0">
                <a:latin typeface="Franklin Gothic Book" pitchFamily="34" charset="0"/>
                <a:ea typeface="宋体" panose="02010600030101010101" pitchFamily="2" charset="-122"/>
              </a:rPr>
              <a:t>,</a:t>
            </a:r>
            <a:r>
              <a:rPr lang="en-US" altLang="zh-CN" b="0" i="1" u="sng" dirty="0">
                <a:latin typeface="Franklin Gothic Book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0" i="1" u="sng" dirty="0" smtClean="0">
                <a:latin typeface="Franklin Gothic Book" pitchFamily="34" charset="0"/>
                <a:ea typeface="宋体" panose="02010600030101010101" pitchFamily="2" charset="-122"/>
              </a:rPr>
              <a:t>Mix Colum      </a:t>
            </a:r>
            <a:r>
              <a:rPr lang="en-US" altLang="zh-CN" b="0" i="1" dirty="0">
                <a:latin typeface="Franklin Gothic Book" pitchFamily="34" charset="0"/>
                <a:ea typeface="宋体" panose="02010600030101010101" pitchFamily="2" charset="-122"/>
              </a:rPr>
              <a:t>, and</a:t>
            </a:r>
            <a:r>
              <a:rPr lang="en-US" altLang="zh-CN" b="0" i="1" u="sng" dirty="0">
                <a:latin typeface="Franklin Gothic Book" pitchFamily="34" charset="0"/>
                <a:ea typeface="宋体" panose="02010600030101010101" pitchFamily="2" charset="-122"/>
              </a:rPr>
              <a:t>   </a:t>
            </a:r>
            <a:r>
              <a:rPr lang="en-US" altLang="zh-CN" b="0" i="1" u="sng" dirty="0" smtClean="0">
                <a:latin typeface="Franklin Gothic Book" pitchFamily="34" charset="0"/>
                <a:ea typeface="宋体" panose="02010600030101010101" pitchFamily="2" charset="-122"/>
              </a:rPr>
              <a:t>Add </a:t>
            </a:r>
            <a:r>
              <a:rPr lang="en-US" altLang="zh-CN" b="0" i="1" u="sng" dirty="0" err="1" smtClean="0">
                <a:latin typeface="Franklin Gothic Book" pitchFamily="34" charset="0"/>
                <a:ea typeface="宋体" panose="02010600030101010101" pitchFamily="2" charset="-122"/>
              </a:rPr>
              <a:t>RoundKey</a:t>
            </a:r>
            <a:r>
              <a:rPr lang="en-US" altLang="zh-CN" b="0" i="1" u="sng" dirty="0" smtClean="0">
                <a:latin typeface="Franklin Gothic Book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b="0" i="1" dirty="0">
                <a:latin typeface="Franklin Gothic Book" pitchFamily="34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there is (are) 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16    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S-box(</a:t>
            </a:r>
            <a:r>
              <a:rPr lang="en-US" altLang="zh-CN" b="0" dirty="0" err="1" smtClean="0">
                <a:latin typeface="Franklin Gothic Book" pitchFamily="34" charset="0"/>
                <a:ea typeface="宋体" panose="02010600030101010101" pitchFamily="2" charset="-122"/>
              </a:rPr>
              <a:t>es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) in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AES encryption,  while there are 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?  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S-boxes in DES.</a:t>
            </a:r>
            <a:endParaRPr lang="en-US" altLang="zh-CN" b="0" dirty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 thruBlk="1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0FC65FE7-914A-4909-8F73-4BC58F9ABC2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0E12262-1F06-4F1F-B3D2-323383B4FAB5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43044" name="Rectangle 4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endParaRPr lang="zh-CN" altLang="en-US" cap="none" smtClean="0"/>
          </a:p>
        </p:txBody>
      </p:sp>
      <p:pic>
        <p:nvPicPr>
          <p:cNvPr id="22538" name="新闻.wmv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9144000" cy="553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  <p:sndAc>
      <p:stSnd>
        <p:snd r:embed="rId4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5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5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0B33DAAB-2BF5-4BAD-B6A3-A0E8CBED5E16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25D38AB-113C-475F-A96E-79DE2AF6BCED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23559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70852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4675"/>
            <a:ext cx="4779962" cy="50482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grpSp>
        <p:nvGrpSpPr>
          <p:cNvPr id="23562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3571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72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4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6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3563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4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23565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66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68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0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advTm="2078">
    <p:fade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1C027278-8A10-4B65-AD9D-D8BFDB68B11A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4AE840B-C7BE-4C07-A7C5-FC1A8205B002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266245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International Data Encryption Algorithm,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1992, Lai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Xuejia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altLang="en-US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来学嘉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CN" altLang="en-US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64-bits block,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128-bits key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 rounds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sp>
        <p:nvSpPr>
          <p:cNvPr id="2058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686050" y="3275013"/>
            <a:ext cx="5775325" cy="26939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487738" y="2830513"/>
            <a:ext cx="430212" cy="30797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Pa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4164013" y="2830513"/>
            <a:ext cx="431800" cy="30797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Pb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6500813" y="2830513"/>
            <a:ext cx="431800" cy="30797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08388" y="34448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7242175" y="3444875"/>
            <a:ext cx="244475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859088" y="3421063"/>
            <a:ext cx="431800" cy="307975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kia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840288" y="3419475"/>
            <a:ext cx="431800" cy="309563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kib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5888038" y="3419475"/>
            <a:ext cx="430212" cy="309563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kic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7831138" y="3419475"/>
            <a:ext cx="431800" cy="309563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kid</a:t>
            </a:r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3732213" y="3138488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4410075" y="3138488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6748463" y="3138488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7364413" y="3138488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3302000" y="3568700"/>
            <a:ext cx="306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6318250" y="3568700"/>
            <a:ext cx="306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 flipH="1">
            <a:off x="4533900" y="35687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 flipH="1">
            <a:off x="7486650" y="35687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3732213" y="3692525"/>
            <a:ext cx="0" cy="1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3732213" y="3876675"/>
            <a:ext cx="153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7364413" y="3692525"/>
            <a:ext cx="0" cy="178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>
            <a:off x="6748463" y="3692525"/>
            <a:ext cx="0" cy="1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>
            <a:off x="4410075" y="3692525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272088" y="3752850"/>
            <a:ext cx="244475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85" name="Line 37"/>
          <p:cNvSpPr>
            <a:spLocks noChangeShapeType="1"/>
          </p:cNvSpPr>
          <p:nvPr/>
        </p:nvSpPr>
        <p:spPr bwMode="auto">
          <a:xfrm>
            <a:off x="5518150" y="3876675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6" name="Line 38"/>
          <p:cNvSpPr>
            <a:spLocks noChangeShapeType="1"/>
          </p:cNvSpPr>
          <p:nvPr/>
        </p:nvSpPr>
        <p:spPr bwMode="auto">
          <a:xfrm>
            <a:off x="4410075" y="4184650"/>
            <a:ext cx="153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4286250" y="3444875"/>
            <a:ext cx="2476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6626225" y="3444875"/>
            <a:ext cx="246063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935663" y="406082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>
            <a:off x="6194425" y="4184650"/>
            <a:ext cx="116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5394325" y="400050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6256338" y="4738688"/>
            <a:ext cx="431800" cy="309562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kif</a:t>
            </a:r>
          </a:p>
        </p:txBody>
      </p:sp>
      <p:sp>
        <p:nvSpPr>
          <p:cNvPr id="2093" name="Oval 45"/>
          <p:cNvSpPr>
            <a:spLocks noChangeArrowheads="1"/>
          </p:cNvSpPr>
          <p:nvPr/>
        </p:nvSpPr>
        <p:spPr bwMode="auto">
          <a:xfrm>
            <a:off x="5272088" y="4430713"/>
            <a:ext cx="244475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>
            <a:off x="4962525" y="4554538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4533900" y="4368800"/>
            <a:ext cx="430213" cy="309563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kie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5924550" y="4443413"/>
            <a:ext cx="246063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>
            <a:off x="6072188" y="4306888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>
            <a:off x="5518150" y="4554538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>
            <a:off x="6059488" y="470217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" name="Oval 52"/>
          <p:cNvSpPr>
            <a:spLocks noChangeArrowheads="1"/>
          </p:cNvSpPr>
          <p:nvPr/>
        </p:nvSpPr>
        <p:spPr bwMode="auto">
          <a:xfrm>
            <a:off x="5924550" y="4799013"/>
            <a:ext cx="244475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01" name="Line 53"/>
          <p:cNvSpPr>
            <a:spLocks noChangeShapeType="1"/>
          </p:cNvSpPr>
          <p:nvPr/>
        </p:nvSpPr>
        <p:spPr bwMode="auto">
          <a:xfrm flipH="1">
            <a:off x="6132513" y="4922838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5272088" y="4799013"/>
            <a:ext cx="246062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auto">
          <a:xfrm>
            <a:off x="5394325" y="467677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>
            <a:off x="5518150" y="4922838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" name="Oval 57"/>
          <p:cNvSpPr>
            <a:spLocks noChangeArrowheads="1"/>
          </p:cNvSpPr>
          <p:nvPr/>
        </p:nvSpPr>
        <p:spPr bwMode="auto">
          <a:xfrm>
            <a:off x="3608388" y="5154613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06" name="Oval 58"/>
          <p:cNvSpPr>
            <a:spLocks noChangeArrowheads="1"/>
          </p:cNvSpPr>
          <p:nvPr/>
        </p:nvSpPr>
        <p:spPr bwMode="auto">
          <a:xfrm>
            <a:off x="6626225" y="5167313"/>
            <a:ext cx="244475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07" name="Line 59"/>
          <p:cNvSpPr>
            <a:spLocks noChangeShapeType="1"/>
          </p:cNvSpPr>
          <p:nvPr/>
        </p:nvSpPr>
        <p:spPr bwMode="auto">
          <a:xfrm>
            <a:off x="3856038" y="5292725"/>
            <a:ext cx="277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>
            <a:off x="6046788" y="50466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" name="Oval 61"/>
          <p:cNvSpPr>
            <a:spLocks noChangeArrowheads="1"/>
          </p:cNvSpPr>
          <p:nvPr/>
        </p:nvSpPr>
        <p:spPr bwMode="auto">
          <a:xfrm>
            <a:off x="4287838" y="5538788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10" name="Oval 62"/>
          <p:cNvSpPr>
            <a:spLocks noChangeArrowheads="1"/>
          </p:cNvSpPr>
          <p:nvPr/>
        </p:nvSpPr>
        <p:spPr bwMode="auto">
          <a:xfrm>
            <a:off x="7242175" y="5500688"/>
            <a:ext cx="244475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11" name="Line 63"/>
          <p:cNvSpPr>
            <a:spLocks noChangeShapeType="1"/>
          </p:cNvSpPr>
          <p:nvPr/>
        </p:nvSpPr>
        <p:spPr bwMode="auto">
          <a:xfrm>
            <a:off x="4546600" y="5661025"/>
            <a:ext cx="270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2" name="Line 64"/>
          <p:cNvSpPr>
            <a:spLocks noChangeShapeType="1"/>
          </p:cNvSpPr>
          <p:nvPr/>
        </p:nvSpPr>
        <p:spPr bwMode="auto">
          <a:xfrm>
            <a:off x="5394325" y="5046663"/>
            <a:ext cx="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3733800" y="5414963"/>
            <a:ext cx="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7353300" y="57340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>
            <a:off x="4411663" y="5784850"/>
            <a:ext cx="240030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6" name="Line 68"/>
          <p:cNvSpPr>
            <a:spLocks noChangeShapeType="1"/>
          </p:cNvSpPr>
          <p:nvPr/>
        </p:nvSpPr>
        <p:spPr bwMode="auto">
          <a:xfrm>
            <a:off x="6748463" y="541496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 flipH="1">
            <a:off x="4471988" y="5784850"/>
            <a:ext cx="2276475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1763713" y="4306888"/>
            <a:ext cx="6778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Round i</a:t>
            </a:r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395288" y="5229225"/>
            <a:ext cx="2476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21" name="Oval 73"/>
          <p:cNvSpPr>
            <a:spLocks noChangeArrowheads="1"/>
          </p:cNvSpPr>
          <p:nvPr/>
        </p:nvSpPr>
        <p:spPr bwMode="auto">
          <a:xfrm>
            <a:off x="395288" y="5588000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22" name="Oval 74"/>
          <p:cNvSpPr>
            <a:spLocks noChangeArrowheads="1"/>
          </p:cNvSpPr>
          <p:nvPr/>
        </p:nvSpPr>
        <p:spPr bwMode="auto">
          <a:xfrm>
            <a:off x="395288" y="4795838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755650" y="4730750"/>
            <a:ext cx="11953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xor</a:t>
            </a:r>
          </a:p>
        </p:txBody>
      </p:sp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755650" y="5157788"/>
            <a:ext cx="11953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模加</a:t>
            </a:r>
            <a:r>
              <a:rPr lang="en-US" altLang="zh-CN"/>
              <a:t>2</a:t>
            </a:r>
            <a:r>
              <a:rPr lang="en-US" altLang="zh-CN" baseline="30000"/>
              <a:t>16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755650" y="5518150"/>
            <a:ext cx="11953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模乘</a:t>
            </a:r>
            <a:r>
              <a:rPr lang="en-US" altLang="zh-CN"/>
              <a:t>2</a:t>
            </a:r>
            <a:r>
              <a:rPr lang="en-US" altLang="zh-CN" baseline="30000"/>
              <a:t>16</a:t>
            </a:r>
            <a:r>
              <a:rPr lang="en-US" altLang="zh-CN"/>
              <a:t>+1</a:t>
            </a:r>
          </a:p>
        </p:txBody>
      </p:sp>
      <p:pic>
        <p:nvPicPr>
          <p:cNvPr id="2126" name="Picture 78" descr="132396385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684338"/>
            <a:ext cx="14573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7116763" y="2830513"/>
            <a:ext cx="431800" cy="30797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Pd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4BB2A25-8B15-432F-9320-889E38C87DC1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CFA08A1-AB33-4A9D-838D-63FBC22A845C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46117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Blowfish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Bruce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Schneier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1993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Feistel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cipher structure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64-bits  Block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32–448 bits Key, 16 rounds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Successor: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Twofish</a:t>
            </a: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Key Generator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</a:t>
            </a: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sp>
        <p:nvSpPr>
          <p:cNvPr id="3082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084" name="Picture 12" descr="BlowfishDiagra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276475"/>
            <a:ext cx="2263775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250px-BlowfishFFunction_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22650"/>
            <a:ext cx="3241675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39888"/>
            <a:ext cx="1236663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EFCE089-B41B-4072-853F-A54FD77F819B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D32422B-6B09-41BF-AA79-ABEEE6802D23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4714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en-US" altLang="zh-CN" sz="20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RC5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block size (32, 64 or 128 bits),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key size (0 to 2040 bits) and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number of rounds (0 to 255).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original suggested choice of parameters</a:t>
            </a:r>
            <a:b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were a block size of 64 bits, a 128-bit key and</a:t>
            </a:r>
            <a:b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 rounds.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Successor: RC6</a:t>
            </a:r>
          </a:p>
          <a:p>
            <a:pPr eaLnBrk="1" hangingPunct="1"/>
            <a:endParaRPr lang="en-US" altLang="zh-CN" sz="20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4108" name="Picture 12" descr="images (1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651000"/>
            <a:ext cx="1744662" cy="17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243px-RC5_InfoBox_Diagra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068638"/>
            <a:ext cx="1141413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A5B4A042-0BF6-4DAE-9B3E-7D56B204830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8BCDAF5-2F60-483D-A9D5-C8AC60A509AB}" type="datetime1">
              <a:rPr lang="zh-CN" altLang="en-US"/>
              <a:pPr>
                <a:defRPr/>
              </a:pPr>
              <a:t>2018/10/27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48165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1.4 characteristics of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advanced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Block ciphers</a:t>
            </a:r>
          </a:p>
          <a:p>
            <a:pPr lvl="2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Variability 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（可变性）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key length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block size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number of rounds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S-boxes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round function</a:t>
            </a:r>
          </a:p>
          <a:p>
            <a:pPr lvl="2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 round-key generation </a:t>
            </a:r>
          </a:p>
          <a:p>
            <a:pPr lvl="2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more roles of key to perform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S-box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Circular-shift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23959</TotalTime>
  <Words>1736</Words>
  <Application>Microsoft Office PowerPoint</Application>
  <PresentationFormat>全屏显示(4:3)</PresentationFormat>
  <Paragraphs>567</Paragraphs>
  <Slides>28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ＭＳ Ｐゴシック</vt:lpstr>
      <vt:lpstr>ＭＳ Ｐゴシック</vt:lpstr>
      <vt:lpstr>宋体</vt:lpstr>
      <vt:lpstr>微软雅黑</vt:lpstr>
      <vt:lpstr>Arial</vt:lpstr>
      <vt:lpstr>Franklin Gothic Book</vt:lpstr>
      <vt:lpstr>Lucida Calligraphy</vt:lpstr>
      <vt:lpstr>Times New Roman</vt:lpstr>
      <vt:lpstr>Verdana</vt:lpstr>
      <vt:lpstr>Wingdings</vt:lpstr>
      <vt:lpstr>3_Angles</vt:lpstr>
      <vt:lpstr>Visio</vt:lpstr>
      <vt:lpstr>Lecture 7: Block Cipher Modes of Operation</vt:lpstr>
      <vt:lpstr>Quickly Review</vt:lpstr>
      <vt:lpstr>Quiz</vt:lpstr>
      <vt:lpstr>PowerPoint 演示文稿</vt:lpstr>
      <vt:lpstr>Outline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Outline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PowerPoint 演示文稿</vt:lpstr>
    </vt:vector>
  </TitlesOfParts>
  <Company>Cistec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黄 裕涛</cp:lastModifiedBy>
  <cp:revision>256</cp:revision>
  <dcterms:created xsi:type="dcterms:W3CDTF">2010-06-25T08:08:55Z</dcterms:created>
  <dcterms:modified xsi:type="dcterms:W3CDTF">2018-10-29T03:48:19Z</dcterms:modified>
</cp:coreProperties>
</file>