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3"/>
  </p:notesMasterIdLst>
  <p:handoutMasterIdLst>
    <p:handoutMasterId r:id="rId34"/>
  </p:handoutMasterIdLst>
  <p:sldIdLst>
    <p:sldId id="256" r:id="rId2"/>
    <p:sldId id="444" r:id="rId3"/>
    <p:sldId id="436" r:id="rId4"/>
    <p:sldId id="437" r:id="rId5"/>
    <p:sldId id="438" r:id="rId6"/>
    <p:sldId id="439" r:id="rId7"/>
    <p:sldId id="440" r:id="rId8"/>
    <p:sldId id="441" r:id="rId9"/>
    <p:sldId id="394" r:id="rId10"/>
    <p:sldId id="409" r:id="rId11"/>
    <p:sldId id="442" r:id="rId12"/>
    <p:sldId id="411" r:id="rId13"/>
    <p:sldId id="419" r:id="rId14"/>
    <p:sldId id="410" r:id="rId15"/>
    <p:sldId id="418" r:id="rId16"/>
    <p:sldId id="446" r:id="rId17"/>
    <p:sldId id="447" r:id="rId18"/>
    <p:sldId id="414" r:id="rId19"/>
    <p:sldId id="415" r:id="rId20"/>
    <p:sldId id="445" r:id="rId21"/>
    <p:sldId id="443" r:id="rId22"/>
    <p:sldId id="427" r:id="rId23"/>
    <p:sldId id="428" r:id="rId24"/>
    <p:sldId id="429" r:id="rId25"/>
    <p:sldId id="430" r:id="rId26"/>
    <p:sldId id="431" r:id="rId27"/>
    <p:sldId id="432" r:id="rId28"/>
    <p:sldId id="448" r:id="rId29"/>
    <p:sldId id="449" r:id="rId30"/>
    <p:sldId id="433" r:id="rId31"/>
    <p:sldId id="434" r:id="rId32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CC"/>
    <a:srgbClr val="BA4606"/>
    <a:srgbClr val="B97907"/>
    <a:srgbClr val="AC7614"/>
    <a:srgbClr val="A21EA2"/>
    <a:srgbClr val="00FF99"/>
    <a:srgbClr val="00CCC7"/>
    <a:srgbClr val="00BCB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2701" autoAdjust="0"/>
  </p:normalViewPr>
  <p:slideViewPr>
    <p:cSldViewPr snapToGrid="0">
      <p:cViewPr varScale="1">
        <p:scale>
          <a:sx n="106" d="100"/>
          <a:sy n="106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499E23-0BE3-4C57-8163-2082BD9669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ADE2DA-0948-4E27-9B6A-D7B37CB84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34B6F-CEF4-4EA4-BC96-33A5E8215E3B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01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EACA4-9832-4869-9075-77A67929A6AB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612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DD791-5985-4CCA-A022-1948308EC383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577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9EC8-663B-4D1B-AA57-B734AD22D6EC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792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FE9E6-ACDC-4F36-B279-1A50A44E44A9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732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FB791-C677-4D52-8AAB-9AF207107348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523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E12FA-7C68-4103-BE89-C02A5DBA7474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77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ED2B8-2D0B-48A4-A528-A77E582DCACD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16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89D1A-0690-4616-A9AB-CF8ADB785C3A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38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3DA0E-CA79-4F3A-BE64-C1D2773EBB73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3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92382-CEF9-42D5-B8C4-E2504176F869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08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09CAD-7BF5-4AE4-8AC1-7D2ABA5A11F2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25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level Second 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3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E0D660-0E45-4ABB-AC12-B7BB48BC47A3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+mn-lt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 kern="12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 kern="1200">
          <a:solidFill>
            <a:srgbClr val="0066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 kern="1200">
          <a:solidFill>
            <a:srgbClr val="0000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chen@cq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chen@cqu.edu.c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fchen@cqu.edu.c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69D61A-2800-4B03-9FD0-F756B94889D5}" type="slidenum">
              <a:rPr lang="en-US" altLang="zh-CN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38175" y="2090738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 dirty="0" smtClean="0">
                <a:ea typeface="宋体" panose="02010600030101010101" pitchFamily="2" charset="-122"/>
              </a:rPr>
              <a:t>机器学习期末复习</a:t>
            </a:r>
            <a:endParaRPr lang="en-US" altLang="zh-CN" sz="4400" b="1" dirty="0" smtClean="0">
              <a:ea typeface="宋体" panose="02010600030101010101" pitchFamily="2" charset="-122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18285" y="4289743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陈飞宇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  <a:hlinkClick r:id="rId2"/>
              </a:rPr>
              <a:t>fchen@cqu.edu.cn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办公室：软件学院</a:t>
            </a:r>
            <a:r>
              <a:rPr lang="en-US" altLang="zh-CN" sz="3200" dirty="0">
                <a:ea typeface="宋体" panose="02010600030101010101" pitchFamily="2" charset="-122"/>
              </a:rPr>
              <a:t>529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2. </a:t>
            </a:r>
            <a:r>
              <a:rPr lang="zh-CN" altLang="en-US" b="1" dirty="0" smtClean="0">
                <a:ea typeface="宋体" panose="02010600030101010101" pitchFamily="2" charset="-122"/>
              </a:rPr>
              <a:t>逻辑回归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</a:t>
            </a:r>
            <a:r>
              <a:rPr lang="en-US" altLang="zh-CN" b="1" dirty="0" smtClean="0">
                <a:ea typeface="宋体" panose="02010600030101010101" pitchFamily="2" charset="-122"/>
              </a:rPr>
              <a:t> Regression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10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72135" y="1386358"/>
                <a:ext cx="8183563" cy="5559821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线性分类</a:t>
                </a:r>
                <a:endParaRPr lang="en-US" altLang="zh-CN" sz="28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</a:t>
                </a: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最大化数据点的似然函数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p>
                      <m:e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凸优化问题</a:t>
                </a:r>
                <a:endParaRPr lang="en-US" altLang="zh-CN" sz="28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𝐓</m:t>
                                              </m:r>
                                            </m:sup>
                                          </m:sSup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数值方法 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---&gt; 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近似解</a:t>
                </a:r>
                <a:endParaRPr lang="en-US" altLang="zh-CN" sz="28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（梯度下降法、牛顿法）</a:t>
                </a:r>
                <a:endParaRPr lang="en-US" altLang="zh-CN" sz="28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35" y="1386358"/>
                <a:ext cx="8183563" cy="5559821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3. </a:t>
            </a:r>
            <a:r>
              <a:rPr lang="zh-CN" altLang="en-US" b="1" dirty="0" smtClean="0">
                <a:ea typeface="宋体" panose="02010600030101010101" pitchFamily="2" charset="-122"/>
              </a:rPr>
              <a:t>决策树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Decision Tree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11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4225201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回归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分类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利用分而治之的思想对数据集进行递归划分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树形结构，利用特定准则选取属性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Gain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zh-CN" alt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24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Ent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sz="24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ID3, C4.5, CART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等。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4225201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4. </a:t>
            </a:r>
            <a:r>
              <a:rPr lang="zh-CN" altLang="en-US" b="1" dirty="0" smtClean="0">
                <a:ea typeface="宋体" panose="02010600030101010101" pitchFamily="2" charset="-122"/>
              </a:rPr>
              <a:t>感知机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Perceptron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12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480218" y="1470747"/>
                <a:ext cx="8183563" cy="5356291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线性二分类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最小化误分类点到分类平面的距离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若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当前输出为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spcAft>
                    <a:spcPts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𝒘</m:t>
                                  </m:r>
                                </m:e>
                              </m:acc>
                            </m:lim>
                          </m:limLow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梯度下降法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acc>
                        <m:accPr>
                          <m:chr m:val="̂"/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𝜼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218" y="1470747"/>
                <a:ext cx="8183563" cy="5356291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1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5. </a:t>
            </a:r>
            <a:r>
              <a:rPr lang="zh-CN" altLang="en-US" b="1" dirty="0" smtClean="0">
                <a:ea typeface="宋体" panose="02010600030101010101" pitchFamily="2" charset="-122"/>
              </a:rPr>
              <a:t>神经网络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Neural Networks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13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501236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线性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分类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非线性分类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利用多层神经网络对非线性可分的数据进行分类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训练例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的输出为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spcAft>
                    <a:spcPts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/>
                          </m:limLow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误差逆传播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（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BP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梯度下降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链式法则 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⟵</m:t>
                      </m:r>
                      <m:acc>
                        <m:accPr>
                          <m:chr m:val="̂"/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𝜼</m:t>
                      </m:r>
                      <m:r>
                        <m:rPr>
                          <m:sty m:val="p"/>
                        </m:rPr>
                        <a:rPr lang="el-GR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501236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6. </a:t>
            </a:r>
            <a:r>
              <a:rPr lang="zh-CN" altLang="en-US" b="1" dirty="0" smtClean="0">
                <a:ea typeface="宋体" panose="02010600030101010101" pitchFamily="2" charset="-122"/>
              </a:rPr>
              <a:t>支持向量机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14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526335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分类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回归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最大化数据点到分类超平面的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最短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距离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凸约束优化问题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b="1" dirty="0" smtClean="0"/>
                  <a:t>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lim>
                        </m:limLow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m:t>                             </m:t>
                      </m:r>
                      <m:r>
                        <a:rPr lang="en-US" altLang="zh-CN" sz="2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凸二次规划可解，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效率低！</a:t>
                </a:r>
                <a:endParaRPr lang="en-US" altLang="zh-CN" sz="2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拉格朗日乘子法 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---&gt;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对偶问题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526335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6. </a:t>
            </a:r>
            <a:r>
              <a:rPr lang="zh-CN" altLang="en-US" b="1" dirty="0" smtClean="0">
                <a:ea typeface="宋体" panose="02010600030101010101" pitchFamily="2" charset="-122"/>
              </a:rPr>
              <a:t>支持向量机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15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506734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对偶模型：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分类 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回归</a:t>
                </a:r>
                <a:endParaRPr lang="en-US" altLang="zh-CN" sz="28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zh-CN" altLang="en-US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lim>
                          </m:limLow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zh-CN" altLang="en-US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b="1" dirty="0">
                    <a:solidFill>
                      <a:schemeClr val="tx2"/>
                    </a:solidFill>
                  </a:rPr>
                  <a:t>      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    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altLang="zh-CN" sz="2400" b="1" i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                              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b="1" i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SMO 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 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---&gt; 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每次迭代都有闭式解。</a:t>
                </a:r>
                <a:endParaRPr lang="en-US" altLang="zh-CN" sz="28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5067346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3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7. K-</a:t>
            </a:r>
            <a:r>
              <a:rPr lang="zh-CN" altLang="en-US" b="1" dirty="0" smtClean="0">
                <a:ea typeface="宋体" panose="02010600030101010101" pitchFamily="2" charset="-122"/>
              </a:rPr>
              <a:t>均值聚类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K-means Clustering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16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514268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球状数据聚类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通过寻找合适的聚类中心对数据进行聚类。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非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凸组合优化模型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zh-CN" altLang="en-US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𝓒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𝓒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Lloyd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 （贪婪算法）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--&gt;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局部最优</a:t>
                </a:r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endParaRPr lang="en-US" altLang="zh-CN" sz="2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5142686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8. </a:t>
            </a:r>
            <a:r>
              <a:rPr lang="zh-CN" altLang="en-US" b="1" dirty="0">
                <a:ea typeface="宋体" panose="02010600030101010101" pitchFamily="2" charset="-122"/>
              </a:rPr>
              <a:t>谱</a:t>
            </a:r>
            <a:r>
              <a:rPr lang="zh-CN" altLang="en-US" b="1" dirty="0" smtClean="0">
                <a:ea typeface="宋体" panose="02010600030101010101" pitchFamily="2" charset="-122"/>
              </a:rPr>
              <a:t>聚类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Spectral Clustering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17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3861130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任意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形状数据聚类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通过对图切问题进行松弛后求解。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非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凸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矩阵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优化模型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zh-CN" sz="2400" b="1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𝐢𝐧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𝐭𝐫</m:t>
                          </m:r>
                          <m:r>
                            <a:rPr lang="en-US" altLang="zh-CN" sz="24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4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b="1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4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瑞丽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商问题 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--&gt;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闭式解</a:t>
                </a:r>
                <a:endParaRPr lang="en-US" altLang="zh-CN" sz="2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3861130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9. </a:t>
            </a:r>
            <a:r>
              <a:rPr lang="zh-CN" altLang="en-US" b="1" dirty="0" smtClean="0">
                <a:ea typeface="宋体" panose="02010600030101010101" pitchFamily="2" charset="-122"/>
              </a:rPr>
              <a:t>主成分分析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Principle Component Analysis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18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5315570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非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监督降维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最大化投影后数据的方差，最小化重建误差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非凸优化模型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𝐭𝐫</m:t>
                        </m:r>
                        <m:r>
                          <a:rPr lang="en-US" altLang="zh-CN" sz="24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sz="24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𝐕𝐚𝐫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i="1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zh-CN" sz="2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        </a:t>
                </a:r>
                <a:r>
                  <a:rPr lang="en-US" altLang="zh-CN" sz="2400" b="1" i="1" dirty="0" smtClean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sz="2400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sz="2400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4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特征值问题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---&gt; 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闭式解。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endParaRPr lang="en-US" altLang="zh-CN" sz="2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531557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9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10. </a:t>
            </a:r>
            <a:r>
              <a:rPr lang="zh-CN" altLang="en-US" b="1" dirty="0" smtClean="0">
                <a:ea typeface="宋体" panose="02010600030101010101" pitchFamily="2" charset="-122"/>
              </a:rPr>
              <a:t>线性判别分析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Linear Discriminant Analysis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19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5371898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监督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降维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最大化类间散度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，最小化类内散度矩阵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非凸优化模型</a:t>
                </a:r>
                <a:endParaRPr lang="en-US" altLang="zh-CN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f>
                        <m:fPr>
                          <m:ctrlPr>
                            <a:rPr lang="en-US" altLang="zh-CN" sz="2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b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𝐭𝐫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b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𝐭𝐫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400" b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400" b="1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4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广义特征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值问题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---&gt; 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闭式解。</a:t>
                </a:r>
                <a:endParaRPr lang="en-US" altLang="zh-CN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endParaRPr lang="en-US" altLang="zh-CN" sz="2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5371898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4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69D61A-2800-4B03-9FD0-F756B94889D5}" type="slidenum">
              <a:rPr lang="en-US" altLang="zh-CN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38175" y="2090738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 dirty="0">
                <a:ea typeface="宋体" panose="02010600030101010101" pitchFamily="2" charset="-122"/>
              </a:rPr>
              <a:t>讲</a:t>
            </a:r>
            <a:r>
              <a:rPr lang="zh-CN" altLang="en-US" sz="4400" b="1" dirty="0" smtClean="0">
                <a:ea typeface="宋体" panose="02010600030101010101" pitchFamily="2" charset="-122"/>
              </a:rPr>
              <a:t>了什么？？？</a:t>
            </a:r>
            <a:endParaRPr lang="en-US" altLang="zh-CN" sz="4400" b="1" dirty="0" smtClean="0">
              <a:ea typeface="宋体" panose="02010600030101010101" pitchFamily="2" charset="-122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18285" y="4289743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陈飞宇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  <a:hlinkClick r:id="rId2"/>
              </a:rPr>
              <a:t>fchen@cqu.edu.cn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办公室：软件学院</a:t>
            </a:r>
            <a:r>
              <a:rPr lang="en-US" altLang="zh-CN" sz="3200" dirty="0">
                <a:ea typeface="宋体" panose="02010600030101010101" pitchFamily="2" charset="-122"/>
              </a:rPr>
              <a:t>529</a:t>
            </a:r>
          </a:p>
        </p:txBody>
      </p:sp>
    </p:spTree>
    <p:extLst>
      <p:ext uri="{BB962C8B-B14F-4D97-AF65-F5344CB8AC3E}">
        <p14:creationId xmlns:p14="http://schemas.microsoft.com/office/powerpoint/2010/main" val="35347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69D61A-2800-4B03-9FD0-F756B94889D5}" type="slidenum">
              <a:rPr lang="en-US" altLang="zh-CN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38175" y="2090738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 dirty="0" smtClean="0">
                <a:ea typeface="宋体" panose="02010600030101010101" pitchFamily="2" charset="-122"/>
              </a:rPr>
              <a:t>学了什么？？？</a:t>
            </a:r>
            <a:endParaRPr lang="en-US" altLang="zh-CN" sz="4400" b="1" dirty="0" smtClean="0">
              <a:ea typeface="宋体" panose="02010600030101010101" pitchFamily="2" charset="-122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18285" y="4289743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陈飞宇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  <a:hlinkClick r:id="rId2"/>
              </a:rPr>
              <a:t>fchen@cqu.edu.cn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办公室：软件学院</a:t>
            </a:r>
            <a:r>
              <a:rPr lang="en-US" altLang="zh-CN" sz="3200" dirty="0">
                <a:ea typeface="宋体" panose="02010600030101010101" pitchFamily="2" charset="-122"/>
              </a:rPr>
              <a:t>529</a:t>
            </a:r>
          </a:p>
        </p:txBody>
      </p:sp>
    </p:spTree>
    <p:extLst>
      <p:ext uri="{BB962C8B-B14F-4D97-AF65-F5344CB8AC3E}">
        <p14:creationId xmlns:p14="http://schemas.microsoft.com/office/powerpoint/2010/main" val="25378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基础知识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21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36105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：基本概念</a:t>
            </a:r>
            <a:endParaRPr lang="en-US" altLang="zh-CN" sz="2800" b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数据集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划分</a:t>
            </a: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 性能度量</a:t>
            </a:r>
            <a:endParaRPr lang="en-US" altLang="zh-CN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 可以描述各个任务之间的关系</a:t>
            </a: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1. </a:t>
            </a:r>
            <a:r>
              <a:rPr lang="zh-CN" altLang="en-US" b="1" dirty="0" smtClean="0">
                <a:ea typeface="宋体" panose="02010600030101010101" pitchFamily="2" charset="-122"/>
              </a:rPr>
              <a:t>线性回归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Linear Regression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22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90588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：可以按照自己的理解简述线性回归问题。</a:t>
            </a:r>
            <a:endParaRPr lang="en-US" altLang="zh-CN" b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：可以对简单数据进行计算（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PPT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中例题）。</a:t>
            </a:r>
            <a:endParaRPr lang="en-US" altLang="zh-CN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 可以编程实现线性回归算法。</a:t>
            </a: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2. </a:t>
            </a:r>
            <a:r>
              <a:rPr lang="zh-CN" altLang="en-US" b="1" dirty="0" smtClean="0">
                <a:ea typeface="宋体" panose="02010600030101010101" pitchFamily="2" charset="-122"/>
              </a:rPr>
              <a:t>逻辑回归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</a:t>
            </a:r>
            <a:r>
              <a:rPr lang="en-US" altLang="zh-CN" b="1" dirty="0" smtClean="0">
                <a:ea typeface="宋体" panose="02010600030101010101" pitchFamily="2" charset="-122"/>
              </a:rPr>
              <a:t> Regression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23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72135" y="1386358"/>
            <a:ext cx="8183563" cy="490588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逻辑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回归问题以及与线性回归问题的区别与联系。</a:t>
            </a: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掌握梯度下降法、牛顿法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的基本原理和迭代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公式。</a:t>
            </a:r>
            <a:endParaRPr lang="en-US" altLang="zh-CN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可以编程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实现</a:t>
            </a:r>
            <a:r>
              <a:rPr lang="zh-CN" alt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逻辑</a:t>
            </a:r>
            <a:r>
              <a:rPr lang="zh-CN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回归算法。</a:t>
            </a:r>
            <a:endParaRPr lang="en-US" altLang="zh-CN" sz="2800" b="1" dirty="0" smtClean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endParaRPr lang="en-US" altLang="zh-CN" sz="2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3. </a:t>
            </a:r>
            <a:r>
              <a:rPr lang="zh-CN" altLang="en-US" b="1" dirty="0" smtClean="0">
                <a:ea typeface="宋体" panose="02010600030101010101" pitchFamily="2" charset="-122"/>
              </a:rPr>
              <a:t>决策树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Decision Tree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24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46320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简述决策树算法。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：可以利用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ID3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C4.5 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CART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算法对数据进行分类。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：可以对生成的决策树进行剪枝处理。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4. </a:t>
            </a:r>
            <a:r>
              <a:rPr lang="zh-CN" altLang="en-US" b="1" dirty="0" smtClean="0">
                <a:ea typeface="宋体" panose="02010600030101010101" pitchFamily="2" charset="-122"/>
              </a:rPr>
              <a:t>感知机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Perceptron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25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80218" y="1470747"/>
            <a:ext cx="8183563" cy="512722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简述感知机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模型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：可以利用感知机解决逻辑分类问题（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PPT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例子）。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400" b="1" dirty="0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5. </a:t>
            </a:r>
            <a:r>
              <a:rPr lang="zh-CN" altLang="en-US" b="1" dirty="0" smtClean="0">
                <a:ea typeface="宋体" panose="02010600030101010101" pitchFamily="2" charset="-122"/>
              </a:rPr>
              <a:t>神经网络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Neural Networks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26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85480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简述神经网络模型，以及与感知机的关系。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：掌握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BP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算法的基本原理和迭代公式。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2400" b="1" i="1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2400" b="1" i="1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2400" b="1" i="1" dirty="0" smtClean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altLang="zh-CN" sz="2400" b="1" i="1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6. </a:t>
            </a:r>
            <a:r>
              <a:rPr lang="zh-CN" altLang="en-US" b="1" dirty="0" smtClean="0">
                <a:ea typeface="宋体" panose="02010600030101010101" pitchFamily="2" charset="-122"/>
              </a:rPr>
              <a:t>支持向量机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27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90588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简述支持向量机模型，以及与其他分类算法的区别。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：掌握使用拉格朗日乘子法对约束优化问题进行求解，并理解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使用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拉格朗日乘子法求解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SVM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问题的原因。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简述软间隔支持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向量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机，并分析其与常规支持向量机的关系与区别。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 理解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SMO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7</a:t>
            </a:r>
            <a:r>
              <a:rPr lang="en-US" altLang="zh-CN" b="1" dirty="0" smtClean="0">
                <a:ea typeface="宋体" panose="02010600030101010101" pitchFamily="2" charset="-122"/>
              </a:rPr>
              <a:t>. K-</a:t>
            </a:r>
            <a:r>
              <a:rPr lang="zh-CN" altLang="en-US" b="1" dirty="0" smtClean="0">
                <a:ea typeface="宋体" panose="02010600030101010101" pitchFamily="2" charset="-122"/>
              </a:rPr>
              <a:t>均值聚类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K-means Clustering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28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63346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K-means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的思想。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：可以简述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Lloyd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流程。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：可以理解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K-means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模型的矩阵形式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8. </a:t>
            </a:r>
            <a:r>
              <a:rPr lang="zh-CN" altLang="en-US" b="1" dirty="0" smtClean="0">
                <a:ea typeface="宋体" panose="02010600030101010101" pitchFamily="2" charset="-122"/>
              </a:rPr>
              <a:t>谱聚类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Spectral Clustering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29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38502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可以理解两种图切问题。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简述谱聚类算法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流程。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：可以掌握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谱聚类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算法的工作机理。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：可以联系谱聚类和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K-means</a:t>
            </a:r>
            <a:r>
              <a:rPr lang="zh-CN" altLang="en-US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的关系。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基本任务 </a:t>
            </a:r>
            <a:r>
              <a:rPr lang="en-US" altLang="zh-CN" b="1" dirty="0" smtClean="0">
                <a:ea typeface="宋体" panose="02010600030101010101" pitchFamily="2" charset="-122"/>
              </a:rPr>
              <a:t>I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3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46320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回归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(Regression):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回归属于监督的机器学习任务，标签为连续值。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回归是估计多个连续变量之间关系的一个统计过程。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回归分析广泛应用于预测和预报。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常见的回归算法包括 线性回归、决策树、支持向量机等。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9. </a:t>
            </a:r>
            <a:r>
              <a:rPr lang="zh-CN" altLang="en-US" b="1" dirty="0" smtClean="0">
                <a:ea typeface="宋体" panose="02010600030101010101" pitchFamily="2" charset="-122"/>
              </a:rPr>
              <a:t>主成分分析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Principle Component Analysis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30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63346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简述主成分分析算法。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：可以简述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算法的流程。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：核化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与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的相同与不同。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10. </a:t>
            </a:r>
            <a:r>
              <a:rPr lang="zh-CN" altLang="en-US" b="1" dirty="0" smtClean="0">
                <a:ea typeface="宋体" panose="02010600030101010101" pitchFamily="2" charset="-122"/>
              </a:rPr>
              <a:t>线性判别分析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Linear Discriminant Analysis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31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46320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：可以按照自己的理解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简述线性判别分析算法，并分析其与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PCA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之间的联系与区别。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要求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：可以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简述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LDA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算法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的流程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基本任务 </a:t>
            </a:r>
            <a:r>
              <a:rPr lang="en-US" altLang="zh-CN" b="1" dirty="0" smtClean="0">
                <a:ea typeface="宋体" panose="02010600030101010101" pitchFamily="2" charset="-122"/>
              </a:rPr>
              <a:t>II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4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46320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分类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(Classification):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分类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属于监督的机器学习任务，标签为离散值。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分类是利用训练集来判断新数据点的种类的过程。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分类是机器学习和模式识别领域中最常见的任务。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常见的分类算法包括 逻辑回归、决策树、支持向量机、贝叶斯分类、神经网络等。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监督学习（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Supervised Learning </a:t>
            </a: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en-US" altLang="zh-C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5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92125" y="1401763"/>
            <a:ext cx="8183563" cy="500803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 with a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teacher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 bwMode="auto">
              <a:xfrm>
                <a:off x="3436659" y="2446020"/>
                <a:ext cx="2224971" cy="999842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Dataset</a:t>
                </a: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6659" y="2446020"/>
                <a:ext cx="2224971" cy="9998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 bwMode="auto">
          <a:xfrm>
            <a:off x="3606165" y="4041248"/>
            <a:ext cx="1931670" cy="710067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CC00CC"/>
                </a:solidFill>
                <a:effectLst/>
                <a:latin typeface="Times New Roman" panose="02020603050405020304" pitchFamily="18" charset="0"/>
              </a:rPr>
              <a:t>Learning algorithm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CC00CC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 bwMode="auto">
              <a:xfrm>
                <a:off x="4246483" y="5428817"/>
                <a:ext cx="712453" cy="565697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483" y="5428817"/>
                <a:ext cx="712453" cy="56569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 bwMode="auto">
          <a:xfrm>
            <a:off x="4223627" y="3571679"/>
            <a:ext cx="651034" cy="416869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 bwMode="auto">
              <a:xfrm>
                <a:off x="2710668" y="5483860"/>
                <a:ext cx="389892" cy="402291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0668" y="5483860"/>
                <a:ext cx="389892" cy="402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 bwMode="auto">
              <a:xfrm>
                <a:off x="6225550" y="5469890"/>
                <a:ext cx="394508" cy="402291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550" y="5469890"/>
                <a:ext cx="394508" cy="402291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 bwMode="auto">
          <a:xfrm>
            <a:off x="4246483" y="4877241"/>
            <a:ext cx="651034" cy="416869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207210" y="5542023"/>
            <a:ext cx="1010702" cy="285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5065586" y="5542023"/>
            <a:ext cx="1010702" cy="285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400684" y="2286000"/>
            <a:ext cx="2360035" cy="37947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297430" y="5294110"/>
            <a:ext cx="4636770" cy="900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37650" y="2377440"/>
                <a:ext cx="229820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Regression: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2"/>
                    </a:solidFill>
                  </a:rPr>
                  <a:t>’s are continuous.</a:t>
                </a:r>
              </a:p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 </a:t>
                </a:r>
                <a:endParaRPr lang="en-US" altLang="zh-CN" dirty="0">
                  <a:solidFill>
                    <a:schemeClr val="tx2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Classification: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2"/>
                    </a:solidFill>
                  </a:rPr>
                  <a:t>’s are discrete.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0" y="2377440"/>
                <a:ext cx="2298203" cy="1631216"/>
              </a:xfrm>
              <a:prstGeom prst="rect">
                <a:avLst/>
              </a:prstGeom>
              <a:blipFill>
                <a:blip r:embed="rId6"/>
                <a:stretch>
                  <a:fillRect l="-2918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 bwMode="auto">
          <a:xfrm flipH="1">
            <a:off x="5840730" y="2446020"/>
            <a:ext cx="6629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6503670" y="2266561"/>
            <a:ext cx="1417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Supervised learning progress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977630" y="3780113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Prediction progress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6503670" y="4572000"/>
            <a:ext cx="0" cy="64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47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基本任务 </a:t>
            </a:r>
            <a:r>
              <a:rPr lang="en-US" altLang="zh-CN" b="1" dirty="0" smtClean="0">
                <a:ea typeface="宋体" panose="02010600030101010101" pitchFamily="2" charset="-122"/>
              </a:rPr>
              <a:t>III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6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29294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聚类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(Clustering):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聚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类属于非监督的机器学习任务，标签未知。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ea typeface="宋体" panose="02010600030101010101" pitchFamily="2" charset="-122"/>
              </a:rPr>
              <a:t>聚类是根据</a:t>
            </a:r>
            <a:r>
              <a:rPr lang="zh-CN" altLang="en-US" sz="2400" b="1" dirty="0">
                <a:ea typeface="宋体" panose="02010600030101010101" pitchFamily="2" charset="-122"/>
              </a:rPr>
              <a:t>某种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相似性，</a:t>
            </a:r>
            <a:r>
              <a:rPr lang="zh-CN" altLang="en-US" sz="2400" b="1" dirty="0">
                <a:ea typeface="宋体" panose="02010600030101010101" pitchFamily="2" charset="-122"/>
              </a:rPr>
              <a:t>把一组数据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划分</a:t>
            </a:r>
            <a:r>
              <a:rPr lang="zh-CN" altLang="en-US" sz="2400" b="1" dirty="0">
                <a:ea typeface="宋体" panose="02010600030101010101" pitchFamily="2" charset="-122"/>
              </a:rPr>
              <a:t>成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若干个簇</a:t>
            </a:r>
            <a:r>
              <a:rPr lang="zh-CN" altLang="en-US" sz="2400" b="1" dirty="0">
                <a:ea typeface="宋体" panose="02010600030101010101" pitchFamily="2" charset="-122"/>
              </a:rPr>
              <a:t>的过程</a:t>
            </a:r>
            <a:r>
              <a:rPr lang="zh-CN" altLang="en-US" sz="2400" b="1" dirty="0" smtClean="0"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常见的聚类算法包括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K-means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、谱聚类、层次聚类等。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基本任务 </a:t>
            </a:r>
            <a:r>
              <a:rPr lang="en-US" altLang="zh-CN" b="1" dirty="0" smtClean="0">
                <a:ea typeface="宋体" panose="02010600030101010101" pitchFamily="2" charset="-122"/>
              </a:rPr>
              <a:t>IV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7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0705" y="1603528"/>
            <a:ext cx="8183563" cy="446320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降维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(Dimensional Reduction):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降维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属于非监督的机器学习任务，标签未知。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降维是根据某种准则对高维数据进行维度约减的过程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在实际应用中，</a:t>
            </a:r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降</a:t>
            </a: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维算法通常和回归、分类和聚类算法联合使用。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zh-CN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常见的回归算法包括 主成分分析、线性判别分析等。</a:t>
            </a: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非</a:t>
            </a: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监督学习</a:t>
            </a:r>
            <a:endParaRPr lang="en-US" altLang="zh-C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8</a:t>
            </a:fld>
            <a:endParaRPr lang="en-US" altLang="zh-CN">
              <a:latin typeface="+mn-lt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92125" y="1401763"/>
            <a:ext cx="8183563" cy="500803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Learning without a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teacher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endParaRPr lang="en-US" altLang="zh-CN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 bwMode="auto">
              <a:xfrm>
                <a:off x="3814711" y="2273943"/>
                <a:ext cx="1500044" cy="999842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Data set</a:t>
                </a: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4711" y="2273943"/>
                <a:ext cx="1500044" cy="99984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 bwMode="auto">
          <a:xfrm>
            <a:off x="3606164" y="3903283"/>
            <a:ext cx="1931670" cy="710067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CC00CC"/>
                </a:solidFill>
                <a:effectLst/>
                <a:latin typeface="Times New Roman" panose="02020603050405020304" pitchFamily="18" charset="0"/>
              </a:rPr>
              <a:t>Learning algorithm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CC00C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239215" y="3384615"/>
            <a:ext cx="651034" cy="416869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239215" y="4730662"/>
            <a:ext cx="651034" cy="416869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410094" y="2171699"/>
            <a:ext cx="2323811" cy="40924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37650" y="2377440"/>
                <a:ext cx="229820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Clustering: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2"/>
                    </a:solidFill>
                  </a:rPr>
                  <a:t>’s are labels.</a:t>
                </a:r>
              </a:p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 </a:t>
                </a:r>
                <a:endParaRPr lang="en-US" altLang="zh-CN" dirty="0">
                  <a:solidFill>
                    <a:schemeClr val="tx2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Dimensional Reduction: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2"/>
                    </a:solidFill>
                  </a:rPr>
                  <a:t> are low </a:t>
                </a:r>
                <a:r>
                  <a:rPr lang="en-US" altLang="zh-CN" smtClean="0">
                    <a:solidFill>
                      <a:schemeClr val="tx2"/>
                    </a:solidFill>
                  </a:rPr>
                  <a:t>dimensional feature.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0" y="2377440"/>
                <a:ext cx="2298203" cy="2246769"/>
              </a:xfrm>
              <a:prstGeom prst="rect">
                <a:avLst/>
              </a:prstGeom>
              <a:blipFill>
                <a:blip r:embed="rId8"/>
                <a:stretch>
                  <a:fillRect l="-2918" t="-1355" r="-1061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 bwMode="auto">
              <a:xfrm>
                <a:off x="3195285" y="5188014"/>
                <a:ext cx="2817444" cy="999842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Feature 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set</a:t>
                </a: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5285" y="5188014"/>
                <a:ext cx="2817444" cy="99984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1. </a:t>
            </a:r>
            <a:r>
              <a:rPr lang="zh-CN" altLang="en-US" b="1" dirty="0" smtClean="0">
                <a:ea typeface="宋体" panose="02010600030101010101" pitchFamily="2" charset="-122"/>
              </a:rPr>
              <a:t>线性回归</a:t>
            </a:r>
            <a:r>
              <a:rPr lang="en-US" altLang="zh-CN" b="1" dirty="0" smtClean="0"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Linear Regression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980A9-A75D-469C-B4DD-1BAF743B64D8}" type="slidenum">
              <a:rPr lang="en-US" altLang="zh-CN"/>
              <a:pPr>
                <a:defRPr/>
              </a:pPr>
              <a:t>9</a:t>
            </a:fld>
            <a:endParaRPr lang="en-US" altLang="zh-CN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>
                <a:spLocks noChangeArrowheads="1"/>
              </p:cNvSpPr>
              <p:nvPr/>
            </p:nvSpPr>
            <p:spPr bwMode="auto">
              <a:xfrm>
                <a:off x="560705" y="1603528"/>
                <a:ext cx="8183563" cy="488268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任务：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回归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多元回归</a:t>
                </a:r>
                <a:endParaRPr lang="en-US" altLang="zh-CN" sz="28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思想：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最小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化所有数据点到分类平面的均方误差</a:t>
                </a:r>
                <a:endParaRPr lang="en-US" altLang="zh-CN" sz="28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凸优化问题</a:t>
                </a:r>
                <a:endParaRPr lang="en-US" altLang="zh-CN" sz="28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  <m:sup/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None/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算法：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最小二乘法  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---&gt;  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闭式解</a:t>
                </a:r>
                <a:endParaRPr lang="en-US" altLang="zh-CN" sz="2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705" y="1603528"/>
                <a:ext cx="8183563" cy="4882686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28575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15354</TotalTime>
  <Words>1087</Words>
  <Application>Microsoft Office PowerPoint</Application>
  <PresentationFormat>全屏显示(4:3)</PresentationFormat>
  <Paragraphs>227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宋体</vt:lpstr>
      <vt:lpstr>Arial</vt:lpstr>
      <vt:lpstr>Cambria Math</vt:lpstr>
      <vt:lpstr>Helvetica</vt:lpstr>
      <vt:lpstr>Times New Roman</vt:lpstr>
      <vt:lpstr>models</vt:lpstr>
      <vt:lpstr>机器学习期末复习</vt:lpstr>
      <vt:lpstr>讲了什么？？？</vt:lpstr>
      <vt:lpstr>基本任务 I</vt:lpstr>
      <vt:lpstr>基本任务 II</vt:lpstr>
      <vt:lpstr>监督学习（ Supervised Learning ）</vt:lpstr>
      <vt:lpstr>基本任务 III</vt:lpstr>
      <vt:lpstr>基本任务 IV</vt:lpstr>
      <vt:lpstr>非监督学习</vt:lpstr>
      <vt:lpstr>1. 线性回归 Linear Regression</vt:lpstr>
      <vt:lpstr>2. 逻辑回归  Logistic Regression</vt:lpstr>
      <vt:lpstr>3. 决策树 Decision Tree</vt:lpstr>
      <vt:lpstr>4. 感知机 Perceptron</vt:lpstr>
      <vt:lpstr>5. 神经网络 Neural Networks</vt:lpstr>
      <vt:lpstr>6. 支持向量机 Support Vector Machine</vt:lpstr>
      <vt:lpstr>6. 支持向量机 Support Vector Machine</vt:lpstr>
      <vt:lpstr>7. K-均值聚类 K-means Clustering</vt:lpstr>
      <vt:lpstr>8. 谱聚类 Spectral Clustering</vt:lpstr>
      <vt:lpstr>9. 主成分分析 Principle Component Analysis</vt:lpstr>
      <vt:lpstr>10. 线性判别分析 Linear Discriminant Analysis</vt:lpstr>
      <vt:lpstr>学了什么？？？</vt:lpstr>
      <vt:lpstr>基础知识</vt:lpstr>
      <vt:lpstr>1. 线性回归 Linear Regression</vt:lpstr>
      <vt:lpstr>2. 逻辑回归  Logistic Regression</vt:lpstr>
      <vt:lpstr>3. 决策树 Decision Tree</vt:lpstr>
      <vt:lpstr>4. 感知机 Perceptron</vt:lpstr>
      <vt:lpstr>5. 神经网络 Neural Networks</vt:lpstr>
      <vt:lpstr>6. 支持向量机 Support Vector Machine</vt:lpstr>
      <vt:lpstr>7. K-均值聚类 K-means Clustering</vt:lpstr>
      <vt:lpstr>8. 谱聚类 Spectral Clustering</vt:lpstr>
      <vt:lpstr>9. 主成分分析 Principle Component Analysis</vt:lpstr>
      <vt:lpstr>10. 线性判别分析 Linear Discriminant Analysis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Windows 用户</cp:lastModifiedBy>
  <cp:revision>479</cp:revision>
  <cp:lastPrinted>1601-01-01T00:00:00Z</cp:lastPrinted>
  <dcterms:created xsi:type="dcterms:W3CDTF">2001-05-20T22:11:52Z</dcterms:created>
  <dcterms:modified xsi:type="dcterms:W3CDTF">2018-10-25T06:41:00Z</dcterms:modified>
</cp:coreProperties>
</file>