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81" r:id="rId1"/>
  </p:sldMasterIdLst>
  <p:notesMasterIdLst>
    <p:notesMasterId r:id="rId30"/>
  </p:notesMasterIdLst>
  <p:handoutMasterIdLst>
    <p:handoutMasterId r:id="rId31"/>
  </p:handoutMasterIdLst>
  <p:sldIdLst>
    <p:sldId id="323" r:id="rId2"/>
    <p:sldId id="374" r:id="rId3"/>
    <p:sldId id="325" r:id="rId4"/>
    <p:sldId id="375" r:id="rId5"/>
    <p:sldId id="378" r:id="rId6"/>
    <p:sldId id="379" r:id="rId7"/>
    <p:sldId id="380" r:id="rId8"/>
    <p:sldId id="381" r:id="rId9"/>
    <p:sldId id="376" r:id="rId10"/>
    <p:sldId id="377" r:id="rId11"/>
    <p:sldId id="386" r:id="rId12"/>
    <p:sldId id="382" r:id="rId13"/>
    <p:sldId id="387" r:id="rId14"/>
    <p:sldId id="383" r:id="rId15"/>
    <p:sldId id="390" r:id="rId16"/>
    <p:sldId id="391" r:id="rId17"/>
    <p:sldId id="392" r:id="rId18"/>
    <p:sldId id="393" r:id="rId19"/>
    <p:sldId id="394" r:id="rId20"/>
    <p:sldId id="384" r:id="rId21"/>
    <p:sldId id="396" r:id="rId22"/>
    <p:sldId id="397" r:id="rId23"/>
    <p:sldId id="399" r:id="rId24"/>
    <p:sldId id="400" r:id="rId25"/>
    <p:sldId id="388" r:id="rId26"/>
    <p:sldId id="389" r:id="rId27"/>
    <p:sldId id="401" r:id="rId28"/>
    <p:sldId id="326" r:id="rId29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6666FF"/>
    <a:srgbClr val="0033CC"/>
    <a:srgbClr val="BC5EBE"/>
    <a:srgbClr val="6C9D5F"/>
    <a:srgbClr val="6600CC"/>
    <a:srgbClr val="008000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38" autoAdjust="0"/>
    <p:restoredTop sz="80028" autoAdjust="0"/>
  </p:normalViewPr>
  <p:slideViewPr>
    <p:cSldViewPr>
      <p:cViewPr varScale="1">
        <p:scale>
          <a:sx n="104" d="100"/>
          <a:sy n="104" d="100"/>
        </p:scale>
        <p:origin x="135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6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13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13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13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13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13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13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13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13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13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2" tIns="47746" rIns="95492" bIns="47746" numCol="1" anchor="t" anchorCtr="0" compatLnSpc="1">
            <a:prstTxWarp prst="textNoShape">
              <a:avLst/>
            </a:prstTxWarp>
          </a:bodyPr>
          <a:lstStyle>
            <a:lvl1pPr defTabSz="955675" eaLnBrk="0" hangingPunct="0">
              <a:defRPr sz="1300" b="0" smtClean="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49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2" tIns="47746" rIns="95492" bIns="47746" numCol="1" anchor="t" anchorCtr="0" compatLnSpc="1">
            <a:prstTxWarp prst="textNoShape">
              <a:avLst/>
            </a:prstTxWarp>
          </a:bodyPr>
          <a:lstStyle>
            <a:lvl1pPr algn="r" defTabSz="955675" eaLnBrk="0" hangingPunct="0">
              <a:defRPr sz="1300" b="0" smtClean="0">
                <a:latin typeface="Arial" charset="0"/>
              </a:defRPr>
            </a:lvl1pPr>
          </a:lstStyle>
          <a:p>
            <a:pPr>
              <a:defRPr/>
            </a:pPr>
            <a:fld id="{1EC295D0-D4D3-4055-8F46-231A2A3D9E0C}" type="datetime1">
              <a:rPr lang="zh-CN" altLang="en-US"/>
              <a:pPr>
                <a:defRPr/>
              </a:pPr>
              <a:t>2018/10/9</a:t>
            </a:fld>
            <a:endParaRPr lang="en-US" altLang="zh-CN"/>
          </a:p>
        </p:txBody>
      </p:sp>
      <p:sp>
        <p:nvSpPr>
          <p:cNvPr id="151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4988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2" tIns="47746" rIns="95492" bIns="47746" numCol="1" anchor="b" anchorCtr="0" compatLnSpc="1">
            <a:prstTxWarp prst="textNoShape">
              <a:avLst/>
            </a:prstTxWarp>
          </a:bodyPr>
          <a:lstStyle>
            <a:lvl1pPr defTabSz="955675" eaLnBrk="0" hangingPunct="0">
              <a:defRPr sz="1300" b="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1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2" tIns="47746" rIns="95492" bIns="47746" numCol="1" anchor="b" anchorCtr="0" compatLnSpc="1">
            <a:prstTxWarp prst="textNoShape">
              <a:avLst/>
            </a:prstTxWarp>
          </a:bodyPr>
          <a:lstStyle>
            <a:lvl1pPr algn="r" defTabSz="955675" eaLnBrk="0" hangingPunct="0">
              <a:defRPr sz="1300" b="0"/>
            </a:lvl1pPr>
          </a:lstStyle>
          <a:p>
            <a:fld id="{CCBD1540-1DAE-476E-9697-B35CAC9B96F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60231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2" tIns="47746" rIns="95492" bIns="47746" numCol="1" anchor="t" anchorCtr="0" compatLnSpc="1">
            <a:prstTxWarp prst="textNoShape">
              <a:avLst/>
            </a:prstTxWarp>
          </a:bodyPr>
          <a:lstStyle>
            <a:lvl1pPr defTabSz="955675">
              <a:defRPr sz="1300" b="0" smtClean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2" tIns="47746" rIns="95492" bIns="47746" numCol="1" anchor="t" anchorCtr="0" compatLnSpc="1">
            <a:prstTxWarp prst="textNoShape">
              <a:avLst/>
            </a:prstTxWarp>
          </a:bodyPr>
          <a:lstStyle>
            <a:lvl1pPr algn="r" defTabSz="955675">
              <a:defRPr sz="1300" b="0" smtClean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2" tIns="47746" rIns="95492" bIns="477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003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4988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2" tIns="47746" rIns="95492" bIns="47746" numCol="1" anchor="b" anchorCtr="0" compatLnSpc="1">
            <a:prstTxWarp prst="textNoShape">
              <a:avLst/>
            </a:prstTxWarp>
          </a:bodyPr>
          <a:lstStyle>
            <a:lvl1pPr defTabSz="955675">
              <a:defRPr sz="1300" b="0" smtClean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03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2" tIns="47746" rIns="95492" bIns="47746" numCol="1" anchor="b" anchorCtr="0" compatLnSpc="1">
            <a:prstTxWarp prst="textNoShape">
              <a:avLst/>
            </a:prstTxWarp>
          </a:bodyPr>
          <a:lstStyle>
            <a:lvl1pPr algn="r" defTabSz="955675">
              <a:defRPr sz="1300" b="0">
                <a:ea typeface="宋体" panose="02010600030101010101" pitchFamily="2" charset="-122"/>
              </a:defRPr>
            </a:lvl1pPr>
          </a:lstStyle>
          <a:p>
            <a:fld id="{EE4E8574-AC58-441A-AA20-4446D4FF810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63545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宋体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宋体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宋体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宋体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2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/>
          <p:nvPr/>
        </p:nvSpPr>
        <p:spPr>
          <a:xfrm>
            <a:off x="-3175" y="3860800"/>
            <a:ext cx="3567113" cy="299720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0" dirty="0"/>
          </a:p>
        </p:txBody>
      </p:sp>
      <p:sp>
        <p:nvSpPr>
          <p:cNvPr id="5" name="Freeform 7"/>
          <p:cNvSpPr>
            <a:spLocks/>
          </p:cNvSpPr>
          <p:nvPr/>
        </p:nvSpPr>
        <p:spPr bwMode="auto">
          <a:xfrm>
            <a:off x="-1588" y="3860800"/>
            <a:ext cx="9145588" cy="2997200"/>
          </a:xfrm>
          <a:custGeom>
            <a:avLst/>
            <a:gdLst>
              <a:gd name="T0" fmla="*/ 0 w 3352800"/>
              <a:gd name="T1" fmla="*/ 620689 h 527584"/>
              <a:gd name="T2" fmla="*/ 2041150 w 3352800"/>
              <a:gd name="T3" fmla="*/ 0 h 527584"/>
              <a:gd name="T4" fmla="*/ 9146380 w 3352800"/>
              <a:gd name="T5" fmla="*/ 319 h 527584"/>
              <a:gd name="T6" fmla="*/ 9146380 w 3352800"/>
              <a:gd name="T7" fmla="*/ 620689 h 527584"/>
              <a:gd name="T8" fmla="*/ 0 w 3352800"/>
              <a:gd name="T9" fmla="*/ 620689 h 527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rgbClr val="7A7AA6">
              <a:alpha val="80000"/>
            </a:srgbClr>
          </a:solidFill>
          <a:ln w="25400" cap="flat" cmpd="sng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6" name="Freeform 8"/>
          <p:cNvSpPr/>
          <p:nvPr/>
        </p:nvSpPr>
        <p:spPr>
          <a:xfrm rot="10800000">
            <a:off x="5578475" y="0"/>
            <a:ext cx="3565525" cy="213360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0" dirty="0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rot="10800000">
            <a:off x="0" y="-17463"/>
            <a:ext cx="9145588" cy="2151063"/>
          </a:xfrm>
          <a:custGeom>
            <a:avLst/>
            <a:gdLst>
              <a:gd name="T0" fmla="*/ 0 w 3352800"/>
              <a:gd name="T1" fmla="*/ 926796 h 527584"/>
              <a:gd name="T2" fmla="*/ 2041150 w 3352800"/>
              <a:gd name="T3" fmla="*/ 0 h 527584"/>
              <a:gd name="T4" fmla="*/ 9146380 w 3352800"/>
              <a:gd name="T5" fmla="*/ 476 h 527584"/>
              <a:gd name="T6" fmla="*/ 9146380 w 3352800"/>
              <a:gd name="T7" fmla="*/ 926796 h 527584"/>
              <a:gd name="T8" fmla="*/ 0 w 3352800"/>
              <a:gd name="T9" fmla="*/ 926796 h 527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rgbClr val="7A7AA6">
              <a:alpha val="80000"/>
            </a:srgbClr>
          </a:solidFill>
          <a:ln w="25400" cap="flat" cmpd="sng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pic>
        <p:nvPicPr>
          <p:cNvPr id="8" name="Picture 18" descr="wiki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476250"/>
            <a:ext cx="115252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0200" y="4340225"/>
            <a:ext cx="3776663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0" smtClean="0">
                <a:solidFill>
                  <a:srgbClr val="180018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850" y="2174875"/>
            <a:ext cx="8569325" cy="1614488"/>
          </a:xfrm>
        </p:spPr>
        <p:txBody>
          <a:bodyPr/>
          <a:lstStyle>
            <a:lvl1pPr algn="ctr">
              <a:defRPr sz="3200" cap="none" smtClean="0">
                <a:latin typeface="Arial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975" y="6453188"/>
            <a:ext cx="2133600" cy="268287"/>
          </a:xfrm>
        </p:spPr>
        <p:txBody>
          <a:bodyPr/>
          <a:lstStyle>
            <a:lvl1pPr>
              <a:defRPr b="0" smtClean="0">
                <a:solidFill>
                  <a:srgbClr val="FFFFFF"/>
                </a:solidFill>
                <a:effectLst/>
                <a:latin typeface="+mn-lt"/>
                <a:ea typeface="MS PGothic" pitchFamily="34" charset="-128"/>
              </a:defRPr>
            </a:lvl1pPr>
          </a:lstStyle>
          <a:p>
            <a:pPr>
              <a:defRPr/>
            </a:pPr>
            <a:fld id="{446E9B2B-5043-497F-9368-F16F09123BC4}" type="datetime1">
              <a:rPr lang="zh-CN" altLang="en-US"/>
              <a:pPr>
                <a:defRPr/>
              </a:pPr>
              <a:t>2018/10/9</a:t>
            </a:fld>
            <a:endParaRPr lang="en-US" altLang="zh-C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24525" y="6453188"/>
            <a:ext cx="2592388" cy="268287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  <a:effectLst/>
                <a:latin typeface="+mn-lt"/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An Introduction to Information Security</a:t>
            </a:r>
            <a:r>
              <a:rPr lang="zh-CN" altLang="en-US"/>
              <a:t>信息安全导论</a:t>
            </a:r>
            <a:r>
              <a:rPr lang="en-US" altLang="zh-CN"/>
              <a:t>, </a:t>
            </a:r>
            <a:r>
              <a:rPr lang="zh-CN" altLang="en-US"/>
              <a:t>胡海波</a:t>
            </a:r>
          </a:p>
        </p:txBody>
      </p:sp>
    </p:spTree>
    <p:extLst>
      <p:ext uri="{BB962C8B-B14F-4D97-AF65-F5344CB8AC3E}">
        <p14:creationId xmlns:p14="http://schemas.microsoft.com/office/powerpoint/2010/main" val="2363611640"/>
      </p:ext>
    </p:extLst>
  </p:cSld>
  <p:clrMapOvr>
    <a:masterClrMapping/>
  </p:clrMapOvr>
  <p:transition advTm="6900">
    <p:cut thruBlk="1"/>
    <p:sndAc>
      <p:stSnd>
        <p:snd r:embed="rId1" name="camera.wav"/>
      </p:stSnd>
    </p:sndAc>
  </p:transition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/>
          <p:nvPr/>
        </p:nvSpPr>
        <p:spPr>
          <a:xfrm>
            <a:off x="-3175" y="6453188"/>
            <a:ext cx="3575050" cy="404812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0" dirty="0"/>
          </a:p>
        </p:txBody>
      </p:sp>
      <p:sp>
        <p:nvSpPr>
          <p:cNvPr id="5" name="Freeform 7"/>
          <p:cNvSpPr>
            <a:spLocks/>
          </p:cNvSpPr>
          <p:nvPr/>
        </p:nvSpPr>
        <p:spPr bwMode="auto">
          <a:xfrm>
            <a:off x="-1588" y="6453188"/>
            <a:ext cx="9145588" cy="404812"/>
          </a:xfrm>
          <a:custGeom>
            <a:avLst/>
            <a:gdLst>
              <a:gd name="T0" fmla="*/ 0 w 3352800"/>
              <a:gd name="T1" fmla="*/ 620689 h 527584"/>
              <a:gd name="T2" fmla="*/ 2041150 w 3352800"/>
              <a:gd name="T3" fmla="*/ 0 h 527584"/>
              <a:gd name="T4" fmla="*/ 9146380 w 3352800"/>
              <a:gd name="T5" fmla="*/ 319 h 527584"/>
              <a:gd name="T6" fmla="*/ 9146380 w 3352800"/>
              <a:gd name="T7" fmla="*/ 620689 h 527584"/>
              <a:gd name="T8" fmla="*/ 0 w 3352800"/>
              <a:gd name="T9" fmla="*/ 620689 h 527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rgbClr val="7A7AA6">
              <a:alpha val="80000"/>
            </a:srgbClr>
          </a:solidFill>
          <a:ln w="25400" cap="flat" cmpd="sng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6" name="Freeform 8"/>
          <p:cNvSpPr/>
          <p:nvPr/>
        </p:nvSpPr>
        <p:spPr>
          <a:xfrm rot="10800000">
            <a:off x="5580063" y="-17463"/>
            <a:ext cx="3565525" cy="925513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0" dirty="0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rot="10800000">
            <a:off x="0" y="-17463"/>
            <a:ext cx="9145588" cy="925513"/>
          </a:xfrm>
          <a:custGeom>
            <a:avLst/>
            <a:gdLst>
              <a:gd name="T0" fmla="*/ 0 w 3352800"/>
              <a:gd name="T1" fmla="*/ 926796 h 527584"/>
              <a:gd name="T2" fmla="*/ 2041150 w 3352800"/>
              <a:gd name="T3" fmla="*/ 0 h 527584"/>
              <a:gd name="T4" fmla="*/ 9146380 w 3352800"/>
              <a:gd name="T5" fmla="*/ 476 h 527584"/>
              <a:gd name="T6" fmla="*/ 9146380 w 3352800"/>
              <a:gd name="T7" fmla="*/ 926796 h 527584"/>
              <a:gd name="T8" fmla="*/ 0 w 3352800"/>
              <a:gd name="T9" fmla="*/ 926796 h 527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rgbClr val="7A7AA6">
              <a:alpha val="80000"/>
            </a:srgbClr>
          </a:solidFill>
          <a:ln w="25400" cap="flat" cmpd="sng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pic>
        <p:nvPicPr>
          <p:cNvPr id="8" name="Picture 17" descr="wiki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2713" y="61913"/>
            <a:ext cx="719137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06BABFF-3F18-4A2F-9162-22B7351C40E4}" type="slidenum">
              <a:rPr lang="en-US" altLang="zh-CN"/>
              <a:pPr/>
              <a:t>‹#›</a:t>
            </a:fld>
            <a:r>
              <a:rPr lang="en-US" altLang="zh-CN"/>
              <a:t> 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9168F15-CFE6-41AC-9976-FE3CA6277DA8}" type="datetime1">
              <a:rPr lang="zh-CN" altLang="en-US"/>
              <a:pPr>
                <a:defRPr/>
              </a:pPr>
              <a:t>2018/10/9</a:t>
            </a:fld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483289"/>
      </p:ext>
    </p:extLst>
  </p:cSld>
  <p:clrMapOvr>
    <a:masterClrMapping/>
  </p:clrMapOvr>
  <p:transition spd="slow">
    <p:wipe/>
    <p:sndAc>
      <p:stSnd>
        <p:snd r:embed="rId1" name="suction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825" y="981075"/>
            <a:ext cx="8713788" cy="54006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2"/>
            <a:r>
              <a:rPr lang="en-GB" smtClean="0"/>
              <a:t>Second level</a:t>
            </a:r>
          </a:p>
          <a:p>
            <a:pPr lvl="3"/>
            <a:r>
              <a:rPr lang="en-GB" smtClean="0"/>
              <a:t>Third level</a:t>
            </a:r>
          </a:p>
          <a:p>
            <a:pPr lvl="4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altLang="zh-CN" smtClean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5834063" cy="54768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GB" smtClean="0"/>
              <a:t>Click to edit Master title style</a:t>
            </a:r>
            <a:endParaRPr lang="en-US" altLang="zh-CN" smtClean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7125" y="425450"/>
            <a:ext cx="288925" cy="26670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wrap="square" lIns="9144" tIns="9144" rIns="9144" bIns="9144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 sz="1200" b="0">
                <a:solidFill>
                  <a:srgbClr val="FFFFFF"/>
                </a:solidFill>
              </a:defRPr>
            </a:lvl1pPr>
          </a:lstStyle>
          <a:p>
            <a:fld id="{69E3C44D-A0F5-4CD7-8663-40A26EC0A056}" type="slidenum">
              <a:rPr lang="en-US" altLang="zh-CN"/>
              <a:pPr/>
              <a:t>‹#›</a:t>
            </a:fld>
            <a:r>
              <a:rPr lang="en-US" altLang="zh-CN"/>
              <a:t> 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214438" y="6545263"/>
            <a:ext cx="2133600" cy="26828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n-ea"/>
              </a:defRPr>
            </a:lvl1pPr>
          </a:lstStyle>
          <a:p>
            <a:pPr>
              <a:defRPr/>
            </a:pPr>
            <a:fld id="{B4728AFE-E219-4F47-A6FA-9E543C2E308B}" type="datetime1">
              <a:rPr lang="zh-CN" altLang="en-US"/>
              <a:pPr>
                <a:defRPr/>
              </a:pPr>
              <a:t>2018/10/9</a:t>
            </a:fld>
            <a:endParaRPr lang="en-US" altLang="zh-CN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37038" y="6545263"/>
            <a:ext cx="4367212" cy="26828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transition advTm="6900">
    <p:cut thruBlk="1"/>
    <p:sndAc>
      <p:stSnd>
        <p:snd r:embed="rId4" name="camera.wav"/>
      </p:stSnd>
    </p:sndAc>
  </p:transition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 cap="all">
          <a:solidFill>
            <a:srgbClr val="660066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60066"/>
          </a:solidFill>
          <a:effectLst>
            <a:outerShdw blurRad="38100" dist="38100" dir="2700000" algn="tl">
              <a:srgbClr val="C0C0C0"/>
            </a:outerShdw>
          </a:effectLst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60066"/>
          </a:solidFill>
          <a:effectLst>
            <a:outerShdw blurRad="38100" dist="38100" dir="2700000" algn="tl">
              <a:srgbClr val="C0C0C0"/>
            </a:outerShdw>
          </a:effectLst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60066"/>
          </a:solidFill>
          <a:effectLst>
            <a:outerShdw blurRad="38100" dist="38100" dir="2700000" algn="tl">
              <a:srgbClr val="C0C0C0"/>
            </a:outerShdw>
          </a:effectLst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60066"/>
          </a:solidFill>
          <a:effectLst>
            <a:outerShdw blurRad="38100" dist="38100" dir="2700000" algn="tl">
              <a:srgbClr val="C0C0C0"/>
            </a:outerShdw>
          </a:effectLst>
          <a:latin typeface="微软雅黑" pitchFamily="34" charset="-122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660066"/>
          </a:solidFill>
          <a:effectLst>
            <a:outerShdw blurRad="38100" dist="38100" dir="2700000" algn="tl">
              <a:srgbClr val="C0C0C0"/>
            </a:outerShdw>
          </a:effectLst>
          <a:latin typeface="微软雅黑" pitchFamily="34" charset="-122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660066"/>
          </a:solidFill>
          <a:effectLst>
            <a:outerShdw blurRad="38100" dist="38100" dir="2700000" algn="tl">
              <a:srgbClr val="C0C0C0"/>
            </a:outerShdw>
          </a:effectLst>
          <a:latin typeface="微软雅黑" pitchFamily="34" charset="-122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660066"/>
          </a:solidFill>
          <a:effectLst>
            <a:outerShdw blurRad="38100" dist="38100" dir="2700000" algn="tl">
              <a:srgbClr val="C0C0C0"/>
            </a:outerShdw>
          </a:effectLst>
          <a:latin typeface="微软雅黑" pitchFamily="34" charset="-122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660066"/>
          </a:solidFill>
          <a:effectLst>
            <a:outerShdw blurRad="38100" dist="38100" dir="2700000" algn="tl">
              <a:srgbClr val="C0C0C0"/>
            </a:outerShdw>
          </a:effectLst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ts val="800"/>
        </a:spcBef>
        <a:spcAft>
          <a:spcPct val="0"/>
        </a:spcAft>
        <a:buFont typeface="Wingdings" panose="05000000000000000000" pitchFamily="2" charset="2"/>
        <a:buChar char="§"/>
        <a:defRPr sz="2000" b="1" kern="1200">
          <a:solidFill>
            <a:srgbClr val="9900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173038" indent="-173038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401638" indent="-163513" algn="l" rtl="0" eaLnBrk="0" fontAlgn="base" hangingPunct="0">
        <a:lnSpc>
          <a:spcPct val="120000"/>
        </a:lnSpc>
        <a:spcBef>
          <a:spcPts val="3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 b="1" kern="1200">
          <a:solidFill>
            <a:srgbClr val="9900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3pPr>
      <a:lvl4pPr marL="630238" indent="-163513" algn="l" rtl="0" eaLnBrk="0" fontAlgn="base" hangingPunct="0">
        <a:lnSpc>
          <a:spcPct val="120000"/>
        </a:lnSpc>
        <a:spcBef>
          <a:spcPts val="3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600" b="1" kern="1200">
          <a:solidFill>
            <a:srgbClr val="9900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4pPr>
      <a:lvl5pPr marL="858838" indent="-173038" algn="l" rtl="0" eaLnBrk="0" fontAlgn="base" hangingPunct="0">
        <a:lnSpc>
          <a:spcPct val="120000"/>
        </a:lnSpc>
        <a:spcBef>
          <a:spcPts val="3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200" b="1" kern="1200">
          <a:solidFill>
            <a:srgbClr val="9900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audio" Target="../media/audio1.wav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audio" Target="../media/audio1.wav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5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audio" Target="../media/audio1.wav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7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audio" Target="../media/audio1.wav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9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audio" Target="../media/audio2.wav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13.emf"/><Relationship Id="rId4" Type="http://schemas.openxmlformats.org/officeDocument/2006/relationships/oleObject" Target="../embeddings/oleObject21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13.emf"/><Relationship Id="rId4" Type="http://schemas.openxmlformats.org/officeDocument/2006/relationships/oleObject" Target="../embeddings/oleObject23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13.emf"/><Relationship Id="rId4" Type="http://schemas.openxmlformats.org/officeDocument/2006/relationships/oleObject" Target="../embeddings/oleObject25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13.emf"/><Relationship Id="rId4" Type="http://schemas.openxmlformats.org/officeDocument/2006/relationships/oleObject" Target="../embeddings/oleObject27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13.emf"/><Relationship Id="rId4" Type="http://schemas.openxmlformats.org/officeDocument/2006/relationships/oleObject" Target="../embeddings/oleObject29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32.bin"/><Relationship Id="rId5" Type="http://schemas.openxmlformats.org/officeDocument/2006/relationships/image" Target="../media/image13.emf"/><Relationship Id="rId4" Type="http://schemas.openxmlformats.org/officeDocument/2006/relationships/oleObject" Target="../embeddings/oleObject31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13.emf"/><Relationship Id="rId4" Type="http://schemas.openxmlformats.org/officeDocument/2006/relationships/oleObject" Target="../embeddings/oleObject33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4.emf"/><Relationship Id="rId4" Type="http://schemas.openxmlformats.org/officeDocument/2006/relationships/oleObject" Target="../embeddings/oleObject35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8.emf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audio" Target="../media/audio1.wav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8.emf"/><Relationship Id="rId4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8.emf"/><Relationship Id="rId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audio" Target="../media/audio1.wav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8.emf"/><Relationship Id="rId4" Type="http://schemas.openxmlformats.org/officeDocument/2006/relationships/oleObject" Target="../embeddings/oleObject9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audio" Target="../media/audio1.wav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8.emf"/><Relationship Id="rId4" Type="http://schemas.openxmlformats.org/officeDocument/2006/relationships/oleObject" Target="../embeddings/oleObject1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4"/>
          <p:cNvSpPr>
            <a:spLocks noGrp="1"/>
          </p:cNvSpPr>
          <p:nvPr>
            <p:ph type="ctrTitle"/>
          </p:nvPr>
        </p:nvSpPr>
        <p:spPr bwMode="auto">
          <a:xfrm>
            <a:off x="323850" y="2205038"/>
            <a:ext cx="8569325" cy="16081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400" b="1">
                <a:solidFill>
                  <a:srgbClr val="660033"/>
                </a:solidFill>
              </a:rPr>
              <a:t>Lecture 8: Stream Cipher and RC4</a:t>
            </a:r>
            <a:endParaRPr lang="zh-CN" altLang="en-US" sz="4400" b="1">
              <a:solidFill>
                <a:srgbClr val="660033"/>
              </a:solidFill>
            </a:endParaRPr>
          </a:p>
        </p:txBody>
      </p:sp>
      <p:sp>
        <p:nvSpPr>
          <p:cNvPr id="41998" name="Rectangle 14"/>
          <p:cNvSpPr>
            <a:spLocks/>
          </p:cNvSpPr>
          <p:nvPr/>
        </p:nvSpPr>
        <p:spPr bwMode="auto">
          <a:xfrm>
            <a:off x="179388" y="188913"/>
            <a:ext cx="6048375" cy="160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16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An Introduction to</a:t>
            </a:r>
            <a:r>
              <a:rPr lang="en-US" altLang="zh-CN" sz="32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 </a:t>
            </a:r>
            <a:br>
              <a:rPr lang="en-US" altLang="zh-CN" sz="32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</a:br>
            <a:r>
              <a:rPr lang="en-US" altLang="zh-CN" sz="32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微软雅黑" pitchFamily="34" charset="-122"/>
              </a:rPr>
              <a:t>Information Security</a:t>
            </a:r>
          </a:p>
        </p:txBody>
      </p:sp>
      <p:sp>
        <p:nvSpPr>
          <p:cNvPr id="7" name="Rectangle 5"/>
          <p:cNvSpPr txBox="1">
            <a:spLocks/>
          </p:cNvSpPr>
          <p:nvPr/>
        </p:nvSpPr>
        <p:spPr>
          <a:xfrm>
            <a:off x="3563888" y="4581128"/>
            <a:ext cx="4896099" cy="1584176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 rtl="0" eaLnBrk="0" fontAlgn="base" hangingPunct="0">
              <a:lnSpc>
                <a:spcPct val="120000"/>
              </a:lnSpc>
              <a:spcBef>
                <a:spcPts val="800"/>
              </a:spcBef>
              <a:spcAft>
                <a:spcPct val="0"/>
              </a:spcAft>
              <a:buFont typeface="Wingdings" panose="05000000000000000000" pitchFamily="2" charset="2"/>
              <a:buNone/>
              <a:defRPr sz="2000" b="0" kern="1200" smtClean="0">
                <a:solidFill>
                  <a:srgbClr val="18001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173038" indent="-173038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401638" indent="-163513" algn="l" rtl="0" eaLnBrk="0" fontAlgn="base" hangingPunct="0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 kern="120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3pPr>
            <a:lvl4pPr marL="630238" indent="-163513" algn="l" rtl="0" eaLnBrk="0" fontAlgn="base" hangingPunct="0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 b="1" kern="120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4pPr>
            <a:lvl5pPr marL="858838" indent="-173038" algn="l" rtl="0" eaLnBrk="0" fontAlgn="base" hangingPunct="0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200" b="1" kern="120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  <a:defRPr/>
            </a:pPr>
            <a:r>
              <a:rPr lang="en-US" altLang="zh-CN" sz="2400" smtClean="0">
                <a:solidFill>
                  <a:srgbClr val="660066"/>
                </a:solidFill>
                <a:latin typeface="Lucida Calligraphy" pitchFamily="66" charset="0"/>
              </a:rPr>
              <a:t>School of Big Data and Software Engineering, CQU</a:t>
            </a:r>
          </a:p>
          <a:p>
            <a:pPr eaLnBrk="1" hangingPunct="1">
              <a:lnSpc>
                <a:spcPct val="100000"/>
              </a:lnSpc>
              <a:defRPr/>
            </a:pPr>
            <a:r>
              <a:rPr lang="en-US" altLang="zh-CN" sz="2400" smtClean="0">
                <a:solidFill>
                  <a:srgbClr val="660066"/>
                </a:solidFill>
                <a:latin typeface="Lucida Calligraphy" pitchFamily="66" charset="0"/>
              </a:rPr>
              <a:t>Fall, 2018</a:t>
            </a:r>
            <a:endParaRPr lang="zh-CN" altLang="en-US" sz="2400" dirty="0">
              <a:solidFill>
                <a:srgbClr val="660066"/>
              </a:solidFill>
              <a:latin typeface="Lucida Calligraphy" pitchFamily="66" charset="0"/>
            </a:endParaRPr>
          </a:p>
        </p:txBody>
      </p:sp>
    </p:spTree>
  </p:cSld>
  <p:clrMapOvr>
    <a:masterClrMapping/>
  </p:clrMapOvr>
  <p:transition advTm="6900">
    <p:cut thruBlk="1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fld id="{337BFB1A-E95B-47D4-B173-D2A7D9C6C542}" type="slidenum">
              <a:rPr lang="en-US" altLang="zh-CN" b="0">
                <a:solidFill>
                  <a:srgbClr val="FFFFFF"/>
                </a:solidFill>
              </a:rPr>
              <a:pPr eaLnBrk="1" hangingPunct="1">
                <a:lnSpc>
                  <a:spcPct val="90000"/>
                </a:lnSpc>
              </a:pPr>
              <a:t>10</a:t>
            </a:fld>
            <a:r>
              <a:rPr lang="en-US" altLang="zh-CN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5B6A5310-410D-4D00-A744-3B3BA5112BDA}" type="datetime1">
              <a:rPr lang="zh-CN" altLang="en-US"/>
              <a:pPr>
                <a:defRPr/>
              </a:pPr>
              <a:t>2018/10/9</a:t>
            </a:fld>
            <a:endParaRPr lang="en-US" altLang="zh-CN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7175" name="Slide Number Placeholder 5"/>
          <p:cNvSpPr>
            <a:spLocks noGrp="1"/>
          </p:cNvSpPr>
          <p:nvPr/>
        </p:nvSpPr>
        <p:spPr bwMode="auto">
          <a:xfrm>
            <a:off x="8747125" y="425450"/>
            <a:ext cx="288925" cy="266700"/>
          </a:xfrm>
          <a:prstGeom prst="ellipse">
            <a:avLst/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4" tIns="9144" rIns="9144" bIns="9144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52411BAD-0748-4670-9C2A-A61DD861044F}" type="slidenum">
              <a:rPr lang="en-US" altLang="zh-CN" sz="1200">
                <a:solidFill>
                  <a:srgbClr val="FFFFFF"/>
                </a:solidFill>
              </a:rPr>
              <a:pPr algn="ctr" eaLnBrk="1" hangingPunct="1"/>
              <a:t>10</a:t>
            </a:fld>
            <a:r>
              <a:rPr lang="en-US" altLang="zh-CN" sz="1200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9" name="Date Placeholder 3"/>
          <p:cNvSpPr txBox="1">
            <a:spLocks noGrp="1"/>
          </p:cNvSpPr>
          <p:nvPr/>
        </p:nvSpPr>
        <p:spPr>
          <a:xfrm>
            <a:off x="1214438" y="6545263"/>
            <a:ext cx="2133600" cy="268287"/>
          </a:xfrm>
          <a:prstGeom prst="rect">
            <a:avLst/>
          </a:prstGeom>
          <a:noFill/>
        </p:spPr>
        <p:txBody>
          <a:bodyPr anchor="ctr"/>
          <a:lstStyle/>
          <a:p>
            <a:pPr>
              <a:defRPr/>
            </a:pPr>
            <a:fld id="{263D3094-D425-4E1A-89BC-E514A099F080}" type="datetime1">
              <a:rPr lang="zh-CN" altLang="en-US" sz="120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n-ea"/>
              </a:rPr>
              <a:pPr>
                <a:defRPr/>
              </a:pPr>
              <a:t>2018/10/9</a:t>
            </a:fld>
            <a:endParaRPr lang="en-US" altLang="zh-CN" sz="1200">
              <a:solidFill>
                <a:srgbClr val="3E003E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n-ea"/>
            </a:endParaRPr>
          </a:p>
        </p:txBody>
      </p:sp>
      <p:sp>
        <p:nvSpPr>
          <p:cNvPr id="10" name="Footer Placeholder 4"/>
          <p:cNvSpPr txBox="1">
            <a:spLocks noGrp="1"/>
          </p:cNvSpPr>
          <p:nvPr/>
        </p:nvSpPr>
        <p:spPr>
          <a:xfrm>
            <a:off x="4237038" y="6545263"/>
            <a:ext cx="4367212" cy="268287"/>
          </a:xfrm>
          <a:prstGeom prst="rect">
            <a:avLst/>
          </a:prstGeom>
          <a:noFill/>
        </p:spPr>
        <p:txBody>
          <a:bodyPr anchor="ctr"/>
          <a:lstStyle/>
          <a:p>
            <a:pPr>
              <a:defRPr/>
            </a:pPr>
            <a:r>
              <a:rPr lang="en-US" altLang="zh-CN" sz="120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n-ea"/>
              </a:rPr>
              <a:t>An Introduction to Information Security</a:t>
            </a:r>
            <a:endParaRPr lang="zh-CN" altLang="en-US" sz="1200">
              <a:solidFill>
                <a:srgbClr val="3E003E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n-ea"/>
            </a:endParaRP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1" name="Visio" r:id="rId4" imgW="8639708" imgH="5342382" progId="Visio.Drawing.11">
                  <p:embed/>
                </p:oleObj>
              </mc:Choice>
              <mc:Fallback>
                <p:oleObj name="Visio" r:id="rId4" imgW="8639708" imgH="534238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141288" y="1579563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2" name="Visio" r:id="rId6" imgW="8155876" imgH="4385005" progId="Visio.Drawing.11">
                  <p:embed/>
                </p:oleObj>
              </mc:Choice>
              <mc:Fallback>
                <p:oleObj name="Visio" r:id="rId6" imgW="8155876" imgH="4385005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579563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5092" name="Rectangle 2"/>
          <p:cNvSpPr>
            <a:spLocks noGrp="1" noChangeArrowheads="1"/>
          </p:cNvSpPr>
          <p:nvPr>
            <p:ph type="title" idx="4294967295"/>
          </p:nvPr>
        </p:nvSpPr>
        <p:spPr bwMode="white">
          <a:xfrm>
            <a:off x="107950" y="188913"/>
            <a:ext cx="7488238" cy="5476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cap="none" smtClean="0"/>
              <a:t>Lecture 8: Stream Cipher and RC4</a:t>
            </a:r>
          </a:p>
        </p:txBody>
      </p:sp>
      <p:sp>
        <p:nvSpPr>
          <p:cNvPr id="345093" name="Rectangle 5"/>
          <p:cNvSpPr>
            <a:spLocks noGrp="1"/>
          </p:cNvSpPr>
          <p:nvPr>
            <p:ph type="body" idx="4294967295"/>
          </p:nvPr>
        </p:nvSpPr>
        <p:spPr bwMode="auto">
          <a:xfrm>
            <a:off x="201613" y="1628775"/>
            <a:ext cx="6675437" cy="44640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RC4: </a:t>
            </a:r>
            <a:r>
              <a:rPr lang="en-US" altLang="zh-CN" dirty="0" smtClean="0">
                <a:solidFill>
                  <a:srgbClr val="0033CC"/>
                </a:solidFill>
              </a:rPr>
              <a:t>Overview</a:t>
            </a:r>
          </a:p>
          <a:p>
            <a:pPr lvl="2" eaLnBrk="1" hangingPunct="1">
              <a:defRPr/>
            </a:pPr>
            <a:r>
              <a:rPr lang="en-US" altLang="zh-CN" sz="1800" dirty="0" smtClean="0"/>
              <a:t>RC4 is a </a:t>
            </a:r>
            <a:r>
              <a:rPr lang="en-US" altLang="zh-CN" sz="1800" dirty="0" smtClean="0">
                <a:solidFill>
                  <a:srgbClr val="0033CC"/>
                </a:solidFill>
              </a:rPr>
              <a:t>byte-oriented stream cipher</a:t>
            </a:r>
            <a:r>
              <a:rPr lang="en-US" altLang="zh-CN" sz="1800" dirty="0" smtClean="0"/>
              <a:t> in which a byte of a plaintext is X-</a:t>
            </a:r>
            <a:r>
              <a:rPr lang="en-US" altLang="zh-CN" sz="1800" dirty="0" err="1" smtClean="0"/>
              <a:t>ored</a:t>
            </a:r>
            <a:r>
              <a:rPr lang="en-US" altLang="zh-CN" sz="1800" dirty="0" smtClean="0"/>
              <a:t> with a byte of key to produce a byte of a </a:t>
            </a:r>
            <a:r>
              <a:rPr lang="en-US" altLang="zh-CN" sz="1800" dirty="0" err="1" smtClean="0"/>
              <a:t>ciphertext</a:t>
            </a:r>
            <a:r>
              <a:rPr lang="en-US" altLang="zh-CN" sz="1800" dirty="0" smtClean="0"/>
              <a:t>.</a:t>
            </a:r>
          </a:p>
          <a:p>
            <a:pPr lvl="2" eaLnBrk="1" hangingPunct="1">
              <a:defRPr/>
            </a:pPr>
            <a:r>
              <a:rPr lang="en-US" altLang="zh-CN" sz="1800" dirty="0" smtClean="0"/>
              <a:t>a proprietary(</a:t>
            </a:r>
            <a:r>
              <a:rPr lang="zh-CN" altLang="en-US" sz="1800" dirty="0" smtClean="0"/>
              <a:t>私有的</a:t>
            </a:r>
            <a:r>
              <a:rPr lang="en-US" altLang="zh-CN" sz="1800" dirty="0" smtClean="0"/>
              <a:t>) cipher owned by </a:t>
            </a:r>
            <a:r>
              <a:rPr lang="en-US" altLang="zh-CN" sz="1800" dirty="0" smtClean="0">
                <a:solidFill>
                  <a:srgbClr val="0033CC"/>
                </a:solidFill>
              </a:rPr>
              <a:t>RSA DSI</a:t>
            </a:r>
          </a:p>
          <a:p>
            <a:pPr lvl="2" eaLnBrk="1" hangingPunct="1">
              <a:defRPr/>
            </a:pPr>
            <a:r>
              <a:rPr lang="en-US" altLang="zh-CN" sz="1800" dirty="0" smtClean="0"/>
              <a:t>another </a:t>
            </a:r>
            <a:r>
              <a:rPr lang="en-US" altLang="zh-CN" sz="1800" dirty="0" smtClean="0">
                <a:solidFill>
                  <a:srgbClr val="0033CC"/>
                </a:solidFill>
              </a:rPr>
              <a:t>Ron </a:t>
            </a:r>
            <a:r>
              <a:rPr lang="en-US" altLang="zh-CN" sz="1800" dirty="0" err="1" smtClean="0">
                <a:solidFill>
                  <a:srgbClr val="0033CC"/>
                </a:solidFill>
              </a:rPr>
              <a:t>Rivest</a:t>
            </a:r>
            <a:r>
              <a:rPr lang="en-US" altLang="zh-CN" sz="1800" dirty="0" smtClean="0">
                <a:solidFill>
                  <a:srgbClr val="0033CC"/>
                </a:solidFill>
              </a:rPr>
              <a:t> design in 1987</a:t>
            </a:r>
            <a:r>
              <a:rPr lang="en-US" altLang="zh-CN" sz="1800" dirty="0" smtClean="0"/>
              <a:t>, simple but effective</a:t>
            </a:r>
          </a:p>
          <a:p>
            <a:pPr lvl="2" eaLnBrk="1" hangingPunct="1">
              <a:defRPr/>
            </a:pPr>
            <a:r>
              <a:rPr lang="en-US" altLang="zh-CN" sz="1800" dirty="0" smtClean="0">
                <a:solidFill>
                  <a:srgbClr val="0033CC"/>
                </a:solidFill>
              </a:rPr>
              <a:t>variable key size</a:t>
            </a:r>
            <a:r>
              <a:rPr lang="en-US" altLang="zh-CN" sz="1800" dirty="0" smtClean="0"/>
              <a:t>, byte-oriented stream cipher </a:t>
            </a:r>
          </a:p>
          <a:p>
            <a:pPr lvl="2" eaLnBrk="1" hangingPunct="1">
              <a:defRPr/>
            </a:pPr>
            <a:r>
              <a:rPr lang="en-US" altLang="zh-CN" sz="1800" dirty="0" smtClean="0">
                <a:solidFill>
                  <a:srgbClr val="0033CC"/>
                </a:solidFill>
              </a:rPr>
              <a:t>widely used</a:t>
            </a:r>
            <a:r>
              <a:rPr lang="en-US" altLang="zh-CN" sz="1800" dirty="0" smtClean="0"/>
              <a:t> (web SSL/TLS, wireless WEP) </a:t>
            </a:r>
          </a:p>
          <a:p>
            <a:pPr lvl="2" eaLnBrk="1" hangingPunct="1">
              <a:defRPr/>
            </a:pPr>
            <a:r>
              <a:rPr lang="en-US" altLang="zh-CN" sz="1800" dirty="0" smtClean="0"/>
              <a:t>key forms random permutation of all 8-bit values </a:t>
            </a:r>
          </a:p>
          <a:p>
            <a:pPr lvl="2" eaLnBrk="1" hangingPunct="1">
              <a:defRPr/>
            </a:pPr>
            <a:r>
              <a:rPr lang="en-US" altLang="zh-CN" sz="1800" dirty="0" smtClean="0"/>
              <a:t>uses that </a:t>
            </a:r>
            <a:r>
              <a:rPr lang="en-US" altLang="zh-CN" sz="1800" dirty="0" smtClean="0">
                <a:solidFill>
                  <a:srgbClr val="0033CC"/>
                </a:solidFill>
              </a:rPr>
              <a:t>permutation</a:t>
            </a:r>
            <a:r>
              <a:rPr lang="en-US" altLang="zh-CN" sz="1800" dirty="0" smtClean="0"/>
              <a:t> to scramble(</a:t>
            </a:r>
            <a:r>
              <a:rPr lang="zh-CN" altLang="en-US" sz="1800" dirty="0" smtClean="0"/>
              <a:t>搅乱</a:t>
            </a:r>
            <a:r>
              <a:rPr lang="en-US" altLang="zh-CN" sz="1800" dirty="0" smtClean="0"/>
              <a:t>) input information processed a byte at a time</a:t>
            </a:r>
          </a:p>
          <a:p>
            <a:pPr lvl="2" eaLnBrk="1" hangingPunct="1">
              <a:defRPr/>
            </a:pPr>
            <a:endParaRPr lang="en-US" altLang="zh-CN" sz="1800" dirty="0" smtClean="0"/>
          </a:p>
        </p:txBody>
      </p:sp>
      <p:sp>
        <p:nvSpPr>
          <p:cNvPr id="345094" name="Text Box 6"/>
          <p:cNvSpPr txBox="1">
            <a:spLocks noChangeArrowheads="1"/>
          </p:cNvSpPr>
          <p:nvPr/>
        </p:nvSpPr>
        <p:spPr bwMode="auto">
          <a:xfrm>
            <a:off x="1558925" y="1052513"/>
            <a:ext cx="55943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20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2. RC4</a:t>
            </a:r>
          </a:p>
        </p:txBody>
      </p:sp>
      <p:sp>
        <p:nvSpPr>
          <p:cNvPr id="7181" name="Text Box 7"/>
          <p:cNvSpPr txBox="1">
            <a:spLocks noChangeArrowheads="1"/>
          </p:cNvSpPr>
          <p:nvPr/>
        </p:nvSpPr>
        <p:spPr bwMode="auto">
          <a:xfrm>
            <a:off x="250825" y="1052513"/>
            <a:ext cx="1030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777777"/>
                </a:solidFill>
                <a:ea typeface="微软雅黑" panose="020B0503020204020204" pitchFamily="34" charset="-122"/>
              </a:rPr>
              <a:t>1…</a:t>
            </a:r>
            <a:r>
              <a:rPr lang="zh-CN" altLang="en-US" sz="2000">
                <a:solidFill>
                  <a:srgbClr val="777777"/>
                </a:solidFill>
                <a:ea typeface="微软雅黑" panose="020B0503020204020204" pitchFamily="34" charset="-122"/>
              </a:rPr>
              <a:t> </a:t>
            </a:r>
          </a:p>
        </p:txBody>
      </p:sp>
      <p:pic>
        <p:nvPicPr>
          <p:cNvPr id="219153" name="Picture 17" descr="images (1)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1651000"/>
            <a:ext cx="1744662" cy="174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26844">
    <p:fade thruBlk="1"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5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50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50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50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9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450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450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450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450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fld id="{38AFBF56-A548-4019-898E-0346425510A6}" type="slidenum">
              <a:rPr lang="en-US" altLang="zh-CN" b="0">
                <a:solidFill>
                  <a:srgbClr val="FFFFFF"/>
                </a:solidFill>
              </a:rPr>
              <a:pPr eaLnBrk="1" hangingPunct="1">
                <a:lnSpc>
                  <a:spcPct val="90000"/>
                </a:lnSpc>
              </a:pPr>
              <a:t>11</a:t>
            </a:fld>
            <a:r>
              <a:rPr lang="en-US" altLang="zh-CN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187DEFEF-830A-41D8-8475-30D295F798C6}" type="datetime1">
              <a:rPr lang="zh-CN" altLang="en-US"/>
              <a:pPr>
                <a:defRPr/>
              </a:pPr>
              <a:t>2018/10/9</a:t>
            </a:fld>
            <a:endParaRPr lang="en-US" altLang="zh-CN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228354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/>
          <a:lstStyle/>
          <a:p>
            <a:pPr eaLnBrk="1" hangingPunct="1">
              <a:defRPr/>
            </a:pPr>
            <a:r>
              <a:rPr lang="en-US" altLang="zh-CN" b="1" cap="none" smtClean="0"/>
              <a:t>Lecture 8: Stream Cipher and RC4</a:t>
            </a:r>
            <a:endParaRPr lang="zh-CN" altLang="en-US" b="1" cap="none" smtClean="0"/>
          </a:p>
        </p:txBody>
      </p:sp>
      <p:pic>
        <p:nvPicPr>
          <p:cNvPr id="2560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5038"/>
            <a:ext cx="3743325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2513"/>
            <a:ext cx="489585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2205038"/>
            <a:ext cx="3743325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775" y="2205038"/>
            <a:ext cx="3705225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10" name="Line 8"/>
          <p:cNvSpPr>
            <a:spLocks noChangeShapeType="1"/>
          </p:cNvSpPr>
          <p:nvPr/>
        </p:nvSpPr>
        <p:spPr bwMode="auto">
          <a:xfrm>
            <a:off x="1187450" y="1412875"/>
            <a:ext cx="576263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1" name="Rectangle 9"/>
          <p:cNvSpPr>
            <a:spLocks noChangeArrowheads="1"/>
          </p:cNvSpPr>
          <p:nvPr/>
        </p:nvSpPr>
        <p:spPr bwMode="auto">
          <a:xfrm>
            <a:off x="1258888" y="3500438"/>
            <a:ext cx="1368425" cy="12239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612" name="Rectangle 10"/>
          <p:cNvSpPr>
            <a:spLocks noChangeArrowheads="1"/>
          </p:cNvSpPr>
          <p:nvPr/>
        </p:nvSpPr>
        <p:spPr bwMode="auto">
          <a:xfrm>
            <a:off x="6443663" y="3500438"/>
            <a:ext cx="2232025" cy="12239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 spd="slow">
    <p:wipe/>
    <p:sndAc>
      <p:stSnd>
        <p:snd r:embed="rId2" name="suction.wav"/>
      </p:stSnd>
    </p:sndAc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fld id="{B6EA69C4-49E4-488F-9203-B13592FBFCE0}" type="slidenum">
              <a:rPr lang="en-US" altLang="zh-CN" b="0">
                <a:solidFill>
                  <a:srgbClr val="FFFFFF"/>
                </a:solidFill>
              </a:rPr>
              <a:pPr eaLnBrk="1" hangingPunct="1">
                <a:lnSpc>
                  <a:spcPct val="90000"/>
                </a:lnSpc>
              </a:pPr>
              <a:t>12</a:t>
            </a:fld>
            <a:r>
              <a:rPr lang="en-US" altLang="zh-CN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C482D823-CD62-4D48-BBE2-823E2033CA7D}" type="datetime1">
              <a:rPr lang="zh-CN" altLang="en-US"/>
              <a:pPr>
                <a:defRPr/>
              </a:pPr>
              <a:t>2018/10/9</a:t>
            </a:fld>
            <a:endParaRPr lang="en-US" altLang="zh-CN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8199" name="Slide Number Placeholder 5"/>
          <p:cNvSpPr>
            <a:spLocks noGrp="1"/>
          </p:cNvSpPr>
          <p:nvPr/>
        </p:nvSpPr>
        <p:spPr bwMode="auto">
          <a:xfrm>
            <a:off x="8747125" y="425450"/>
            <a:ext cx="288925" cy="266700"/>
          </a:xfrm>
          <a:prstGeom prst="ellipse">
            <a:avLst/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4" tIns="9144" rIns="9144" bIns="9144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A0D13796-EB20-42E8-AEAC-451EE738D046}" type="slidenum">
              <a:rPr lang="en-US" altLang="zh-CN" sz="1200">
                <a:solidFill>
                  <a:srgbClr val="FFFFFF"/>
                </a:solidFill>
              </a:rPr>
              <a:pPr algn="ctr" eaLnBrk="1" hangingPunct="1"/>
              <a:t>12</a:t>
            </a:fld>
            <a:r>
              <a:rPr lang="en-US" altLang="zh-CN" sz="1200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9" name="Date Placeholder 3"/>
          <p:cNvSpPr txBox="1">
            <a:spLocks noGrp="1"/>
          </p:cNvSpPr>
          <p:nvPr/>
        </p:nvSpPr>
        <p:spPr>
          <a:xfrm>
            <a:off x="1214438" y="6545263"/>
            <a:ext cx="2133600" cy="268287"/>
          </a:xfrm>
          <a:prstGeom prst="rect">
            <a:avLst/>
          </a:prstGeom>
          <a:noFill/>
        </p:spPr>
        <p:txBody>
          <a:bodyPr anchor="ctr"/>
          <a:lstStyle/>
          <a:p>
            <a:pPr>
              <a:defRPr/>
            </a:pPr>
            <a:fld id="{263D3094-D425-4E1A-89BC-E514A099F080}" type="datetime1">
              <a:rPr lang="zh-CN" altLang="en-US" sz="120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n-ea"/>
              </a:rPr>
              <a:pPr>
                <a:defRPr/>
              </a:pPr>
              <a:t>2018/10/9</a:t>
            </a:fld>
            <a:endParaRPr lang="en-US" altLang="zh-CN" sz="1200">
              <a:solidFill>
                <a:srgbClr val="3E003E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n-ea"/>
            </a:endParaRPr>
          </a:p>
        </p:txBody>
      </p:sp>
      <p:sp>
        <p:nvSpPr>
          <p:cNvPr id="10" name="Footer Placeholder 4"/>
          <p:cNvSpPr txBox="1">
            <a:spLocks noGrp="1"/>
          </p:cNvSpPr>
          <p:nvPr/>
        </p:nvSpPr>
        <p:spPr>
          <a:xfrm>
            <a:off x="4237038" y="6545263"/>
            <a:ext cx="4367212" cy="268287"/>
          </a:xfrm>
          <a:prstGeom prst="rect">
            <a:avLst/>
          </a:prstGeom>
          <a:noFill/>
        </p:spPr>
        <p:txBody>
          <a:bodyPr anchor="ctr"/>
          <a:lstStyle/>
          <a:p>
            <a:pPr>
              <a:defRPr/>
            </a:pPr>
            <a:r>
              <a:rPr lang="en-US" altLang="zh-CN" sz="120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n-ea"/>
              </a:rPr>
              <a:t>An Introduction to Information Security</a:t>
            </a:r>
            <a:endParaRPr lang="zh-CN" altLang="en-US" sz="1200">
              <a:solidFill>
                <a:srgbClr val="3E003E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n-ea"/>
            </a:endParaRPr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5" name="Visio" r:id="rId4" imgW="8639708" imgH="5342382" progId="Visio.Drawing.11">
                  <p:embed/>
                </p:oleObj>
              </mc:Choice>
              <mc:Fallback>
                <p:oleObj name="Visio" r:id="rId4" imgW="8639708" imgH="534238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141288" y="1579563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6" name="Visio" r:id="rId6" imgW="8155876" imgH="4385005" progId="Visio.Drawing.11">
                  <p:embed/>
                </p:oleObj>
              </mc:Choice>
              <mc:Fallback>
                <p:oleObj name="Visio" r:id="rId6" imgW="8155876" imgH="4385005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579563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5092" name="Rectangle 2"/>
          <p:cNvSpPr>
            <a:spLocks noGrp="1" noChangeArrowheads="1"/>
          </p:cNvSpPr>
          <p:nvPr>
            <p:ph type="title" idx="4294967295"/>
          </p:nvPr>
        </p:nvSpPr>
        <p:spPr bwMode="white">
          <a:xfrm>
            <a:off x="107950" y="188913"/>
            <a:ext cx="7488238" cy="5476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cap="none" smtClean="0"/>
              <a:t>Lecture 8: Stream Cipher and RC4</a:t>
            </a:r>
          </a:p>
        </p:txBody>
      </p:sp>
      <p:sp>
        <p:nvSpPr>
          <p:cNvPr id="345093" name="Rectangle 5"/>
          <p:cNvSpPr>
            <a:spLocks noGrp="1"/>
          </p:cNvSpPr>
          <p:nvPr>
            <p:ph type="body" idx="4294967295"/>
          </p:nvPr>
        </p:nvSpPr>
        <p:spPr bwMode="auto">
          <a:xfrm>
            <a:off x="201613" y="1628775"/>
            <a:ext cx="8474075" cy="44640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RC4 : </a:t>
            </a:r>
            <a:r>
              <a:rPr lang="en-US" altLang="zh-CN" smtClean="0">
                <a:solidFill>
                  <a:srgbClr val="0033CC"/>
                </a:solidFill>
              </a:rPr>
              <a:t>Structure</a:t>
            </a:r>
          </a:p>
        </p:txBody>
      </p:sp>
      <p:sp>
        <p:nvSpPr>
          <p:cNvPr id="345094" name="Text Box 6"/>
          <p:cNvSpPr txBox="1">
            <a:spLocks noChangeArrowheads="1"/>
          </p:cNvSpPr>
          <p:nvPr/>
        </p:nvSpPr>
        <p:spPr bwMode="auto">
          <a:xfrm>
            <a:off x="1558925" y="1052513"/>
            <a:ext cx="55943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20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2. RC4</a:t>
            </a:r>
          </a:p>
        </p:txBody>
      </p:sp>
      <p:sp>
        <p:nvSpPr>
          <p:cNvPr id="8205" name="Text Box 7"/>
          <p:cNvSpPr txBox="1">
            <a:spLocks noChangeArrowheads="1"/>
          </p:cNvSpPr>
          <p:nvPr/>
        </p:nvSpPr>
        <p:spPr bwMode="auto">
          <a:xfrm>
            <a:off x="250825" y="1052513"/>
            <a:ext cx="1030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777777"/>
                </a:solidFill>
                <a:ea typeface="微软雅黑" panose="020B0503020204020204" pitchFamily="34" charset="-122"/>
              </a:rPr>
              <a:t>1…</a:t>
            </a:r>
            <a:r>
              <a:rPr lang="zh-CN" altLang="en-US" sz="2000">
                <a:solidFill>
                  <a:srgbClr val="777777"/>
                </a:solidFill>
                <a:ea typeface="微软雅黑" panose="020B0503020204020204" pitchFamily="34" charset="-122"/>
              </a:rPr>
              <a:t> </a:t>
            </a:r>
          </a:p>
        </p:txBody>
      </p:sp>
      <p:pic>
        <p:nvPicPr>
          <p:cNvPr id="8206" name="Picture 11" descr="图片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565400"/>
            <a:ext cx="7496175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26844">
    <p:fade thruBlk="1"/>
    <p:sndAc>
      <p:stSnd>
        <p:snd r:embed="rId3" name="camera.wav"/>
      </p:stSnd>
    </p:sndAc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fld id="{BB6C63EC-3F60-4CDA-B889-3325F55AEE1C}" type="slidenum">
              <a:rPr lang="en-US" altLang="zh-CN" b="0">
                <a:solidFill>
                  <a:srgbClr val="FFFFFF"/>
                </a:solidFill>
              </a:rPr>
              <a:pPr eaLnBrk="1" hangingPunct="1">
                <a:lnSpc>
                  <a:spcPct val="90000"/>
                </a:lnSpc>
              </a:pPr>
              <a:t>13</a:t>
            </a:fld>
            <a:r>
              <a:rPr lang="en-US" altLang="zh-CN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31D1F00A-88C2-4CBE-90A1-CF3F1182C3C2}" type="datetime1">
              <a:rPr lang="zh-CN" altLang="en-US"/>
              <a:pPr>
                <a:defRPr/>
              </a:pPr>
              <a:t>2018/10/9</a:t>
            </a:fld>
            <a:endParaRPr lang="en-US" altLang="zh-CN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9223" name="Slide Number Placeholder 5"/>
          <p:cNvSpPr>
            <a:spLocks noGrp="1"/>
          </p:cNvSpPr>
          <p:nvPr/>
        </p:nvSpPr>
        <p:spPr bwMode="auto">
          <a:xfrm>
            <a:off x="8747125" y="425450"/>
            <a:ext cx="288925" cy="266700"/>
          </a:xfrm>
          <a:prstGeom prst="ellipse">
            <a:avLst/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4" tIns="9144" rIns="9144" bIns="9144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11386B79-399B-4630-B942-E79D9FA988B7}" type="slidenum">
              <a:rPr lang="en-US" altLang="zh-CN" sz="1200">
                <a:solidFill>
                  <a:srgbClr val="FFFFFF"/>
                </a:solidFill>
              </a:rPr>
              <a:pPr algn="ctr" eaLnBrk="1" hangingPunct="1"/>
              <a:t>13</a:t>
            </a:fld>
            <a:r>
              <a:rPr lang="en-US" altLang="zh-CN" sz="1200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9" name="Date Placeholder 3"/>
          <p:cNvSpPr txBox="1">
            <a:spLocks noGrp="1"/>
          </p:cNvSpPr>
          <p:nvPr/>
        </p:nvSpPr>
        <p:spPr>
          <a:xfrm>
            <a:off x="1214438" y="6545263"/>
            <a:ext cx="2133600" cy="268287"/>
          </a:xfrm>
          <a:prstGeom prst="rect">
            <a:avLst/>
          </a:prstGeom>
          <a:noFill/>
        </p:spPr>
        <p:txBody>
          <a:bodyPr anchor="ctr"/>
          <a:lstStyle/>
          <a:p>
            <a:pPr>
              <a:defRPr/>
            </a:pPr>
            <a:fld id="{263D3094-D425-4E1A-89BC-E514A099F080}" type="datetime1">
              <a:rPr lang="zh-CN" altLang="en-US" sz="120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n-ea"/>
              </a:rPr>
              <a:pPr>
                <a:defRPr/>
              </a:pPr>
              <a:t>2018/10/9</a:t>
            </a:fld>
            <a:endParaRPr lang="en-US" altLang="zh-CN" sz="1200">
              <a:solidFill>
                <a:srgbClr val="3E003E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n-ea"/>
            </a:endParaRPr>
          </a:p>
        </p:txBody>
      </p:sp>
      <p:sp>
        <p:nvSpPr>
          <p:cNvPr id="10" name="Footer Placeholder 4"/>
          <p:cNvSpPr txBox="1">
            <a:spLocks noGrp="1"/>
          </p:cNvSpPr>
          <p:nvPr/>
        </p:nvSpPr>
        <p:spPr>
          <a:xfrm>
            <a:off x="4237038" y="6545263"/>
            <a:ext cx="4367212" cy="268287"/>
          </a:xfrm>
          <a:prstGeom prst="rect">
            <a:avLst/>
          </a:prstGeom>
          <a:noFill/>
        </p:spPr>
        <p:txBody>
          <a:bodyPr anchor="ctr"/>
          <a:lstStyle/>
          <a:p>
            <a:pPr>
              <a:defRPr/>
            </a:pPr>
            <a:r>
              <a:rPr lang="en-US" altLang="zh-CN" sz="120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n-ea"/>
              </a:rPr>
              <a:t>An Introduction to Information Security</a:t>
            </a:r>
            <a:endParaRPr lang="zh-CN" altLang="en-US" sz="1200">
              <a:solidFill>
                <a:srgbClr val="3E003E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n-ea"/>
            </a:endParaRP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9" name="Visio" r:id="rId4" imgW="8639708" imgH="5342382" progId="Visio.Drawing.11">
                  <p:embed/>
                </p:oleObj>
              </mc:Choice>
              <mc:Fallback>
                <p:oleObj name="Visio" r:id="rId4" imgW="8639708" imgH="534238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141288" y="1579563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0" name="Visio" r:id="rId6" imgW="8155876" imgH="4385005" progId="Visio.Drawing.11">
                  <p:embed/>
                </p:oleObj>
              </mc:Choice>
              <mc:Fallback>
                <p:oleObj name="Visio" r:id="rId6" imgW="8155876" imgH="4385005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579563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5092" name="Rectangle 2"/>
          <p:cNvSpPr>
            <a:spLocks noGrp="1" noChangeArrowheads="1"/>
          </p:cNvSpPr>
          <p:nvPr>
            <p:ph type="title" idx="4294967295"/>
          </p:nvPr>
        </p:nvSpPr>
        <p:spPr bwMode="white">
          <a:xfrm>
            <a:off x="107950" y="188913"/>
            <a:ext cx="7488238" cy="5476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cap="none" smtClean="0"/>
              <a:t>Lecture 8: Stream Cipher and RC4</a:t>
            </a:r>
          </a:p>
        </p:txBody>
      </p:sp>
      <p:sp>
        <p:nvSpPr>
          <p:cNvPr id="345093" name="Rectangle 5"/>
          <p:cNvSpPr>
            <a:spLocks noGrp="1"/>
          </p:cNvSpPr>
          <p:nvPr>
            <p:ph type="body" idx="4294967295"/>
          </p:nvPr>
        </p:nvSpPr>
        <p:spPr bwMode="auto">
          <a:xfrm>
            <a:off x="201613" y="1628775"/>
            <a:ext cx="8474075" cy="44640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RC4 : </a:t>
            </a:r>
            <a:r>
              <a:rPr lang="en-US" altLang="zh-CN" smtClean="0">
                <a:solidFill>
                  <a:srgbClr val="0033CC"/>
                </a:solidFill>
              </a:rPr>
              <a:t>Structure</a:t>
            </a:r>
          </a:p>
        </p:txBody>
      </p:sp>
      <p:sp>
        <p:nvSpPr>
          <p:cNvPr id="345094" name="Text Box 6"/>
          <p:cNvSpPr txBox="1">
            <a:spLocks noChangeArrowheads="1"/>
          </p:cNvSpPr>
          <p:nvPr/>
        </p:nvSpPr>
        <p:spPr bwMode="auto">
          <a:xfrm>
            <a:off x="1558925" y="1052513"/>
            <a:ext cx="55943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20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2. RC4</a:t>
            </a:r>
          </a:p>
        </p:txBody>
      </p:sp>
      <p:sp>
        <p:nvSpPr>
          <p:cNvPr id="9229" name="Text Box 7"/>
          <p:cNvSpPr txBox="1">
            <a:spLocks noChangeArrowheads="1"/>
          </p:cNvSpPr>
          <p:nvPr/>
        </p:nvSpPr>
        <p:spPr bwMode="auto">
          <a:xfrm>
            <a:off x="250825" y="1052513"/>
            <a:ext cx="1030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777777"/>
                </a:solidFill>
                <a:ea typeface="微软雅黑" panose="020B0503020204020204" pitchFamily="34" charset="-122"/>
              </a:rPr>
              <a:t>1…</a:t>
            </a:r>
            <a:r>
              <a:rPr lang="zh-CN" altLang="en-US" sz="2000">
                <a:solidFill>
                  <a:srgbClr val="777777"/>
                </a:solidFill>
                <a:ea typeface="微软雅黑" panose="020B0503020204020204" pitchFamily="34" charset="-122"/>
              </a:rPr>
              <a:t> </a:t>
            </a:r>
          </a:p>
        </p:txBody>
      </p:sp>
      <p:pic>
        <p:nvPicPr>
          <p:cNvPr id="9230" name="Picture 12" descr="图片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2420938"/>
            <a:ext cx="8337550" cy="344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26844">
    <p:fade thruBlk="1"/>
    <p:sndAc>
      <p:stSnd>
        <p:snd r:embed="rId3" name="camera.wav"/>
      </p:stSnd>
    </p:sndAc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fld id="{ECF50BA0-CEFD-4BF8-BD66-6C204FC3CB3A}" type="slidenum">
              <a:rPr lang="en-US" altLang="zh-CN" b="0">
                <a:solidFill>
                  <a:srgbClr val="FFFFFF"/>
                </a:solidFill>
              </a:rPr>
              <a:pPr eaLnBrk="1" hangingPunct="1">
                <a:lnSpc>
                  <a:spcPct val="90000"/>
                </a:lnSpc>
              </a:pPr>
              <a:t>14</a:t>
            </a:fld>
            <a:r>
              <a:rPr lang="en-US" altLang="zh-CN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3EDCE569-95CB-4AF5-A596-03F64A1CC69A}" type="datetime1">
              <a:rPr lang="zh-CN" altLang="en-US"/>
              <a:pPr>
                <a:defRPr/>
              </a:pPr>
              <a:t>2018/10/9</a:t>
            </a:fld>
            <a:endParaRPr lang="en-US" altLang="zh-CN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10247" name="Slide Number Placeholder 5"/>
          <p:cNvSpPr>
            <a:spLocks noGrp="1"/>
          </p:cNvSpPr>
          <p:nvPr/>
        </p:nvSpPr>
        <p:spPr bwMode="auto">
          <a:xfrm>
            <a:off x="8747125" y="425450"/>
            <a:ext cx="288925" cy="266700"/>
          </a:xfrm>
          <a:prstGeom prst="ellipse">
            <a:avLst/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4" tIns="9144" rIns="9144" bIns="9144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A1F2D9B6-3DFE-4A89-A50B-2C6554193B85}" type="slidenum">
              <a:rPr lang="en-US" altLang="zh-CN" sz="1200">
                <a:solidFill>
                  <a:srgbClr val="FFFFFF"/>
                </a:solidFill>
              </a:rPr>
              <a:pPr algn="ctr" eaLnBrk="1" hangingPunct="1"/>
              <a:t>14</a:t>
            </a:fld>
            <a:r>
              <a:rPr lang="en-US" altLang="zh-CN" sz="1200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9" name="Date Placeholder 3"/>
          <p:cNvSpPr txBox="1">
            <a:spLocks noGrp="1"/>
          </p:cNvSpPr>
          <p:nvPr/>
        </p:nvSpPr>
        <p:spPr>
          <a:xfrm>
            <a:off x="1214438" y="6545263"/>
            <a:ext cx="2133600" cy="268287"/>
          </a:xfrm>
          <a:prstGeom prst="rect">
            <a:avLst/>
          </a:prstGeom>
          <a:noFill/>
        </p:spPr>
        <p:txBody>
          <a:bodyPr anchor="ctr"/>
          <a:lstStyle/>
          <a:p>
            <a:pPr>
              <a:defRPr/>
            </a:pPr>
            <a:fld id="{263D3094-D425-4E1A-89BC-E514A099F080}" type="datetime1">
              <a:rPr lang="zh-CN" altLang="en-US" sz="120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n-ea"/>
              </a:rPr>
              <a:pPr>
                <a:defRPr/>
              </a:pPr>
              <a:t>2018/10/9</a:t>
            </a:fld>
            <a:endParaRPr lang="en-US" altLang="zh-CN" sz="1200">
              <a:solidFill>
                <a:srgbClr val="3E003E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n-ea"/>
            </a:endParaRPr>
          </a:p>
        </p:txBody>
      </p:sp>
      <p:sp>
        <p:nvSpPr>
          <p:cNvPr id="10" name="Footer Placeholder 4"/>
          <p:cNvSpPr txBox="1">
            <a:spLocks noGrp="1"/>
          </p:cNvSpPr>
          <p:nvPr/>
        </p:nvSpPr>
        <p:spPr>
          <a:xfrm>
            <a:off x="4237038" y="6545263"/>
            <a:ext cx="4367212" cy="268287"/>
          </a:xfrm>
          <a:prstGeom prst="rect">
            <a:avLst/>
          </a:prstGeom>
          <a:noFill/>
        </p:spPr>
        <p:txBody>
          <a:bodyPr anchor="ctr"/>
          <a:lstStyle/>
          <a:p>
            <a:pPr>
              <a:defRPr/>
            </a:pPr>
            <a:r>
              <a:rPr lang="en-US" altLang="zh-CN" sz="120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n-ea"/>
              </a:rPr>
              <a:t>An Introduction to Information Security</a:t>
            </a:r>
            <a:endParaRPr lang="zh-CN" altLang="en-US" sz="1200">
              <a:solidFill>
                <a:srgbClr val="3E003E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n-ea"/>
            </a:endParaRPr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3" name="Visio" r:id="rId4" imgW="8639708" imgH="5342382" progId="Visio.Drawing.11">
                  <p:embed/>
                </p:oleObj>
              </mc:Choice>
              <mc:Fallback>
                <p:oleObj name="Visio" r:id="rId4" imgW="8639708" imgH="534238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141288" y="1579563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4" name="Visio" r:id="rId6" imgW="8155876" imgH="4385005" progId="Visio.Drawing.11">
                  <p:embed/>
                </p:oleObj>
              </mc:Choice>
              <mc:Fallback>
                <p:oleObj name="Visio" r:id="rId6" imgW="8155876" imgH="4385005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579563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5092" name="Rectangle 2"/>
          <p:cNvSpPr>
            <a:spLocks noGrp="1" noChangeArrowheads="1"/>
          </p:cNvSpPr>
          <p:nvPr>
            <p:ph type="title" idx="4294967295"/>
          </p:nvPr>
        </p:nvSpPr>
        <p:spPr bwMode="white">
          <a:xfrm>
            <a:off x="107950" y="188913"/>
            <a:ext cx="7488238" cy="5476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cap="none" smtClean="0"/>
              <a:t>Lecture 8: Stream Cipher and RC4</a:t>
            </a:r>
          </a:p>
        </p:txBody>
      </p:sp>
      <p:sp>
        <p:nvSpPr>
          <p:cNvPr id="345093" name="Rectangle 5"/>
          <p:cNvSpPr>
            <a:spLocks noGrp="1"/>
          </p:cNvSpPr>
          <p:nvPr>
            <p:ph type="body" idx="4294967295"/>
          </p:nvPr>
        </p:nvSpPr>
        <p:spPr bwMode="auto">
          <a:xfrm>
            <a:off x="201613" y="1628775"/>
            <a:ext cx="8474075" cy="44640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Stream Cipher: </a:t>
            </a:r>
            <a:br>
              <a:rPr lang="en-US" altLang="zh-CN" smtClean="0"/>
            </a:br>
            <a:r>
              <a:rPr lang="en-US" altLang="zh-CN" smtClean="0">
                <a:solidFill>
                  <a:srgbClr val="0033CC"/>
                </a:solidFill>
              </a:rPr>
              <a:t>Procedure</a:t>
            </a:r>
          </a:p>
        </p:txBody>
      </p:sp>
      <p:sp>
        <p:nvSpPr>
          <p:cNvPr id="345094" name="Text Box 6"/>
          <p:cNvSpPr txBox="1">
            <a:spLocks noChangeArrowheads="1"/>
          </p:cNvSpPr>
          <p:nvPr/>
        </p:nvSpPr>
        <p:spPr bwMode="auto">
          <a:xfrm>
            <a:off x="1558925" y="1052513"/>
            <a:ext cx="55943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20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2. RC4</a:t>
            </a:r>
          </a:p>
        </p:txBody>
      </p:sp>
      <p:sp>
        <p:nvSpPr>
          <p:cNvPr id="10253" name="Text Box 7"/>
          <p:cNvSpPr txBox="1">
            <a:spLocks noChangeArrowheads="1"/>
          </p:cNvSpPr>
          <p:nvPr/>
        </p:nvSpPr>
        <p:spPr bwMode="auto">
          <a:xfrm>
            <a:off x="250825" y="1052513"/>
            <a:ext cx="1030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777777"/>
                </a:solidFill>
                <a:ea typeface="微软雅黑" panose="020B0503020204020204" pitchFamily="34" charset="-122"/>
              </a:rPr>
              <a:t>1…</a:t>
            </a:r>
            <a:r>
              <a:rPr lang="zh-CN" altLang="en-US" sz="2000">
                <a:solidFill>
                  <a:srgbClr val="777777"/>
                </a:solidFill>
                <a:ea typeface="微软雅黑" panose="020B0503020204020204" pitchFamily="34" charset="-122"/>
              </a:rPr>
              <a:t> </a:t>
            </a:r>
          </a:p>
        </p:txBody>
      </p:sp>
      <p:pic>
        <p:nvPicPr>
          <p:cNvPr id="10254" name="Picture 11" descr="图片3-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1628775"/>
            <a:ext cx="6048375" cy="450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26844">
    <p:fade thruBlk="1"/>
    <p:sndAc>
      <p:stSnd>
        <p:snd r:embed="rId3" name="camera.wav"/>
      </p:stSnd>
    </p:sndAc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fld id="{6D568C1C-C1C3-49FA-BD0A-18FCD187C7DD}" type="slidenum">
              <a:rPr lang="en-US" altLang="zh-CN" b="0">
                <a:solidFill>
                  <a:srgbClr val="FFFFFF"/>
                </a:solidFill>
              </a:rPr>
              <a:pPr eaLnBrk="1" hangingPunct="1">
                <a:lnSpc>
                  <a:spcPct val="90000"/>
                </a:lnSpc>
              </a:pPr>
              <a:t>15</a:t>
            </a:fld>
            <a:r>
              <a:rPr lang="en-US" altLang="zh-CN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91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2B4DAD0E-49DD-438E-812A-3B219699A00B}" type="datetime1">
              <a:rPr lang="zh-CN" altLang="en-US"/>
              <a:pPr>
                <a:defRPr/>
              </a:pPr>
              <a:t>2018/10/9</a:t>
            </a:fld>
            <a:endParaRPr lang="en-US" altLang="zh-CN"/>
          </a:p>
        </p:txBody>
      </p:sp>
      <p:sp>
        <p:nvSpPr>
          <p:cNvPr id="92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232450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/>
          <a:lstStyle/>
          <a:p>
            <a:pPr eaLnBrk="1" hangingPunct="1">
              <a:defRPr/>
            </a:pPr>
            <a:r>
              <a:rPr lang="en-US" altLang="zh-CN" b="1" cap="none" smtClean="0"/>
              <a:t>Lecture 8: Stream Cipher and RC4</a:t>
            </a:r>
            <a:endParaRPr lang="zh-CN" altLang="en-US" b="1" cap="none" smtClean="0"/>
          </a:p>
        </p:txBody>
      </p:sp>
      <p:sp>
        <p:nvSpPr>
          <p:cNvPr id="232451" name="Rectangle 3"/>
          <p:cNvSpPr>
            <a:spLocks noChangeArrowheads="1"/>
          </p:cNvSpPr>
          <p:nvPr/>
        </p:nvSpPr>
        <p:spPr bwMode="auto">
          <a:xfrm>
            <a:off x="395288" y="1484313"/>
            <a:ext cx="323850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0033CC"/>
                </a:solidFill>
                <a:ea typeface="宋体" panose="02010600030101010101" pitchFamily="2" charset="-122"/>
              </a:rPr>
              <a:t>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00113" y="1484313"/>
            <a:ext cx="792162" cy="792162"/>
            <a:chOff x="567" y="935"/>
            <a:chExt cx="499" cy="499"/>
          </a:xfrm>
        </p:grpSpPr>
        <p:sp>
          <p:nvSpPr>
            <p:cNvPr id="26715" name="Rectangle 5"/>
            <p:cNvSpPr>
              <a:spLocks noChangeArrowheads="1"/>
            </p:cNvSpPr>
            <p:nvPr/>
          </p:nvSpPr>
          <p:spPr bwMode="auto">
            <a:xfrm>
              <a:off x="567" y="935"/>
              <a:ext cx="499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 sz="1200">
                  <a:solidFill>
                    <a:srgbClr val="0033CC"/>
                  </a:solidFill>
                  <a:ea typeface="宋体" panose="02010600030101010101" pitchFamily="2" charset="-122"/>
                </a:rPr>
                <a:t>00000000</a:t>
              </a:r>
            </a:p>
          </p:txBody>
        </p:sp>
        <p:sp>
          <p:nvSpPr>
            <p:cNvPr id="26716" name="Rectangle 6"/>
            <p:cNvSpPr>
              <a:spLocks noChangeArrowheads="1"/>
            </p:cNvSpPr>
            <p:nvPr/>
          </p:nvSpPr>
          <p:spPr bwMode="auto">
            <a:xfrm>
              <a:off x="703" y="1207"/>
              <a:ext cx="204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0033CC"/>
                  </a:solidFill>
                  <a:ea typeface="宋体" panose="02010600030101010101" pitchFamily="2" charset="-122"/>
                </a:rPr>
                <a:t>S</a:t>
              </a:r>
              <a:r>
                <a:rPr lang="en-US" altLang="zh-CN" baseline="-25000">
                  <a:solidFill>
                    <a:srgbClr val="0033CC"/>
                  </a:solidFill>
                  <a:ea typeface="宋体" panose="02010600030101010101" pitchFamily="2" charset="-122"/>
                </a:rPr>
                <a:t>0</a:t>
              </a:r>
              <a:r>
                <a:rPr lang="en-US" altLang="zh-CN">
                  <a:solidFill>
                    <a:srgbClr val="0033CC"/>
                  </a:solidFill>
                  <a:ea typeface="宋体" panose="02010600030101010101" pitchFamily="2" charset="-122"/>
                </a:rPr>
                <a:t>=0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763713" y="1484313"/>
            <a:ext cx="792162" cy="792162"/>
            <a:chOff x="1111" y="935"/>
            <a:chExt cx="499" cy="499"/>
          </a:xfrm>
        </p:grpSpPr>
        <p:sp>
          <p:nvSpPr>
            <p:cNvPr id="26713" name="Rectangle 8"/>
            <p:cNvSpPr>
              <a:spLocks noChangeArrowheads="1"/>
            </p:cNvSpPr>
            <p:nvPr/>
          </p:nvSpPr>
          <p:spPr bwMode="auto">
            <a:xfrm>
              <a:off x="1111" y="935"/>
              <a:ext cx="499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 sz="1200">
                  <a:solidFill>
                    <a:srgbClr val="0033CC"/>
                  </a:solidFill>
                  <a:ea typeface="宋体" panose="02010600030101010101" pitchFamily="2" charset="-122"/>
                </a:rPr>
                <a:t>00000001</a:t>
              </a:r>
            </a:p>
          </p:txBody>
        </p:sp>
        <p:sp>
          <p:nvSpPr>
            <p:cNvPr id="26714" name="Rectangle 9"/>
            <p:cNvSpPr>
              <a:spLocks noChangeArrowheads="1"/>
            </p:cNvSpPr>
            <p:nvPr/>
          </p:nvSpPr>
          <p:spPr bwMode="auto">
            <a:xfrm>
              <a:off x="1247" y="1207"/>
              <a:ext cx="204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0033CC"/>
                  </a:solidFill>
                  <a:ea typeface="宋体" panose="02010600030101010101" pitchFamily="2" charset="-122"/>
                </a:rPr>
                <a:t>S</a:t>
              </a:r>
              <a:r>
                <a:rPr lang="en-US" altLang="zh-CN" baseline="-25000">
                  <a:solidFill>
                    <a:srgbClr val="0033CC"/>
                  </a:solidFill>
                  <a:ea typeface="宋体" panose="02010600030101010101" pitchFamily="2" charset="-122"/>
                </a:rPr>
                <a:t>1</a:t>
              </a:r>
              <a:r>
                <a:rPr lang="en-US" altLang="zh-CN">
                  <a:solidFill>
                    <a:srgbClr val="0033CC"/>
                  </a:solidFill>
                  <a:ea typeface="宋体" panose="02010600030101010101" pitchFamily="2" charset="-122"/>
                </a:rPr>
                <a:t>=1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2627313" y="1484313"/>
            <a:ext cx="792162" cy="792162"/>
            <a:chOff x="1655" y="935"/>
            <a:chExt cx="499" cy="499"/>
          </a:xfrm>
        </p:grpSpPr>
        <p:sp>
          <p:nvSpPr>
            <p:cNvPr id="26711" name="Rectangle 11"/>
            <p:cNvSpPr>
              <a:spLocks noChangeArrowheads="1"/>
            </p:cNvSpPr>
            <p:nvPr/>
          </p:nvSpPr>
          <p:spPr bwMode="auto">
            <a:xfrm>
              <a:off x="1655" y="935"/>
              <a:ext cx="499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 sz="1200">
                  <a:solidFill>
                    <a:srgbClr val="0033CC"/>
                  </a:solidFill>
                  <a:ea typeface="宋体" panose="02010600030101010101" pitchFamily="2" charset="-122"/>
                </a:rPr>
                <a:t>00000010</a:t>
              </a:r>
            </a:p>
          </p:txBody>
        </p:sp>
        <p:sp>
          <p:nvSpPr>
            <p:cNvPr id="26712" name="Rectangle 12"/>
            <p:cNvSpPr>
              <a:spLocks noChangeArrowheads="1"/>
            </p:cNvSpPr>
            <p:nvPr/>
          </p:nvSpPr>
          <p:spPr bwMode="auto">
            <a:xfrm>
              <a:off x="1791" y="1207"/>
              <a:ext cx="204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0033CC"/>
                  </a:solidFill>
                  <a:ea typeface="宋体" panose="02010600030101010101" pitchFamily="2" charset="-122"/>
                </a:rPr>
                <a:t>S</a:t>
              </a:r>
              <a:r>
                <a:rPr lang="en-US" altLang="zh-CN" baseline="-25000">
                  <a:solidFill>
                    <a:srgbClr val="0033CC"/>
                  </a:solidFill>
                  <a:ea typeface="宋体" panose="02010600030101010101" pitchFamily="2" charset="-122"/>
                </a:rPr>
                <a:t>2</a:t>
              </a:r>
              <a:r>
                <a:rPr lang="en-US" altLang="zh-CN">
                  <a:solidFill>
                    <a:srgbClr val="0033CC"/>
                  </a:solidFill>
                  <a:ea typeface="宋体" panose="02010600030101010101" pitchFamily="2" charset="-122"/>
                </a:rPr>
                <a:t>=2</a:t>
              </a:r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3490913" y="1484313"/>
            <a:ext cx="792162" cy="792162"/>
            <a:chOff x="2199" y="935"/>
            <a:chExt cx="499" cy="499"/>
          </a:xfrm>
        </p:grpSpPr>
        <p:sp>
          <p:nvSpPr>
            <p:cNvPr id="26709" name="Rectangle 14"/>
            <p:cNvSpPr>
              <a:spLocks noChangeArrowheads="1"/>
            </p:cNvSpPr>
            <p:nvPr/>
          </p:nvSpPr>
          <p:spPr bwMode="auto">
            <a:xfrm>
              <a:off x="2199" y="935"/>
              <a:ext cx="499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 sz="1200">
                  <a:solidFill>
                    <a:srgbClr val="0033CC"/>
                  </a:solidFill>
                  <a:ea typeface="宋体" panose="02010600030101010101" pitchFamily="2" charset="-122"/>
                </a:rPr>
                <a:t>00000011</a:t>
              </a:r>
            </a:p>
          </p:txBody>
        </p:sp>
        <p:sp>
          <p:nvSpPr>
            <p:cNvPr id="26710" name="Rectangle 15"/>
            <p:cNvSpPr>
              <a:spLocks noChangeArrowheads="1"/>
            </p:cNvSpPr>
            <p:nvPr/>
          </p:nvSpPr>
          <p:spPr bwMode="auto">
            <a:xfrm>
              <a:off x="2336" y="1207"/>
              <a:ext cx="204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0033CC"/>
                  </a:solidFill>
                  <a:ea typeface="宋体" panose="02010600030101010101" pitchFamily="2" charset="-122"/>
                </a:rPr>
                <a:t>S</a:t>
              </a:r>
              <a:r>
                <a:rPr lang="en-US" altLang="zh-CN" baseline="-25000">
                  <a:solidFill>
                    <a:srgbClr val="0033CC"/>
                  </a:solidFill>
                  <a:ea typeface="宋体" panose="02010600030101010101" pitchFamily="2" charset="-122"/>
                </a:rPr>
                <a:t>3</a:t>
              </a:r>
              <a:r>
                <a:rPr lang="en-US" altLang="zh-CN">
                  <a:solidFill>
                    <a:srgbClr val="0033CC"/>
                  </a:solidFill>
                  <a:ea typeface="宋体" panose="02010600030101010101" pitchFamily="2" charset="-122"/>
                </a:rPr>
                <a:t>=3</a:t>
              </a:r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4356100" y="1484313"/>
            <a:ext cx="792163" cy="792162"/>
            <a:chOff x="2744" y="935"/>
            <a:chExt cx="499" cy="499"/>
          </a:xfrm>
        </p:grpSpPr>
        <p:sp>
          <p:nvSpPr>
            <p:cNvPr id="26707" name="Rectangle 17"/>
            <p:cNvSpPr>
              <a:spLocks noChangeArrowheads="1"/>
            </p:cNvSpPr>
            <p:nvPr/>
          </p:nvSpPr>
          <p:spPr bwMode="auto">
            <a:xfrm>
              <a:off x="2744" y="935"/>
              <a:ext cx="499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 sz="1200">
                  <a:solidFill>
                    <a:srgbClr val="0033CC"/>
                  </a:solidFill>
                  <a:ea typeface="宋体" panose="02010600030101010101" pitchFamily="2" charset="-122"/>
                </a:rPr>
                <a:t>00000100</a:t>
              </a:r>
            </a:p>
          </p:txBody>
        </p:sp>
        <p:sp>
          <p:nvSpPr>
            <p:cNvPr id="26708" name="Rectangle 18"/>
            <p:cNvSpPr>
              <a:spLocks noChangeArrowheads="1"/>
            </p:cNvSpPr>
            <p:nvPr/>
          </p:nvSpPr>
          <p:spPr bwMode="auto">
            <a:xfrm>
              <a:off x="2880" y="1207"/>
              <a:ext cx="204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0033CC"/>
                  </a:solidFill>
                  <a:ea typeface="宋体" panose="02010600030101010101" pitchFamily="2" charset="-122"/>
                </a:rPr>
                <a:t>S</a:t>
              </a:r>
              <a:r>
                <a:rPr lang="en-US" altLang="zh-CN" baseline="-25000">
                  <a:solidFill>
                    <a:srgbClr val="0033CC"/>
                  </a:solidFill>
                  <a:ea typeface="宋体" panose="02010600030101010101" pitchFamily="2" charset="-122"/>
                </a:rPr>
                <a:t>4</a:t>
              </a:r>
              <a:r>
                <a:rPr lang="en-US" altLang="zh-CN">
                  <a:solidFill>
                    <a:srgbClr val="0033CC"/>
                  </a:solidFill>
                  <a:ea typeface="宋体" panose="02010600030101010101" pitchFamily="2" charset="-122"/>
                </a:rPr>
                <a:t>=4</a:t>
              </a:r>
            </a:p>
          </p:txBody>
        </p: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5219700" y="1484313"/>
            <a:ext cx="792163" cy="792162"/>
            <a:chOff x="3288" y="935"/>
            <a:chExt cx="499" cy="499"/>
          </a:xfrm>
        </p:grpSpPr>
        <p:sp>
          <p:nvSpPr>
            <p:cNvPr id="26705" name="Rectangle 20"/>
            <p:cNvSpPr>
              <a:spLocks noChangeArrowheads="1"/>
            </p:cNvSpPr>
            <p:nvPr/>
          </p:nvSpPr>
          <p:spPr bwMode="auto">
            <a:xfrm>
              <a:off x="3288" y="935"/>
              <a:ext cx="499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 sz="1200">
                  <a:solidFill>
                    <a:srgbClr val="0033CC"/>
                  </a:solidFill>
                  <a:ea typeface="宋体" panose="02010600030101010101" pitchFamily="2" charset="-122"/>
                </a:rPr>
                <a:t>00000101</a:t>
              </a:r>
            </a:p>
          </p:txBody>
        </p:sp>
        <p:sp>
          <p:nvSpPr>
            <p:cNvPr id="26706" name="Rectangle 21"/>
            <p:cNvSpPr>
              <a:spLocks noChangeArrowheads="1"/>
            </p:cNvSpPr>
            <p:nvPr/>
          </p:nvSpPr>
          <p:spPr bwMode="auto">
            <a:xfrm>
              <a:off x="3424" y="1207"/>
              <a:ext cx="204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0033CC"/>
                  </a:solidFill>
                  <a:ea typeface="宋体" panose="02010600030101010101" pitchFamily="2" charset="-122"/>
                </a:rPr>
                <a:t>S</a:t>
              </a:r>
              <a:r>
                <a:rPr lang="en-US" altLang="zh-CN" baseline="-25000">
                  <a:solidFill>
                    <a:srgbClr val="0033CC"/>
                  </a:solidFill>
                  <a:ea typeface="宋体" panose="02010600030101010101" pitchFamily="2" charset="-122"/>
                </a:rPr>
                <a:t>5</a:t>
              </a:r>
              <a:r>
                <a:rPr lang="en-US" altLang="zh-CN">
                  <a:solidFill>
                    <a:srgbClr val="0033CC"/>
                  </a:solidFill>
                  <a:ea typeface="宋体" panose="02010600030101010101" pitchFamily="2" charset="-122"/>
                </a:rPr>
                <a:t>=5</a:t>
              </a:r>
            </a:p>
          </p:txBody>
        </p:sp>
      </p:grp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6300788" y="1484313"/>
            <a:ext cx="792162" cy="792162"/>
            <a:chOff x="3969" y="935"/>
            <a:chExt cx="499" cy="499"/>
          </a:xfrm>
        </p:grpSpPr>
        <p:sp>
          <p:nvSpPr>
            <p:cNvPr id="26703" name="Rectangle 23"/>
            <p:cNvSpPr>
              <a:spLocks noChangeArrowheads="1"/>
            </p:cNvSpPr>
            <p:nvPr/>
          </p:nvSpPr>
          <p:spPr bwMode="auto">
            <a:xfrm>
              <a:off x="3969" y="935"/>
              <a:ext cx="499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 sz="1200">
                  <a:solidFill>
                    <a:srgbClr val="0033CC"/>
                  </a:solidFill>
                  <a:ea typeface="宋体" panose="02010600030101010101" pitchFamily="2" charset="-122"/>
                </a:rPr>
                <a:t>……..</a:t>
              </a:r>
            </a:p>
          </p:txBody>
        </p:sp>
        <p:sp>
          <p:nvSpPr>
            <p:cNvPr id="26704" name="Rectangle 24"/>
            <p:cNvSpPr>
              <a:spLocks noChangeArrowheads="1"/>
            </p:cNvSpPr>
            <p:nvPr/>
          </p:nvSpPr>
          <p:spPr bwMode="auto">
            <a:xfrm>
              <a:off x="4076" y="1207"/>
              <a:ext cx="204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0033CC"/>
                  </a:solidFill>
                  <a:ea typeface="宋体" panose="02010600030101010101" pitchFamily="2" charset="-122"/>
                </a:rPr>
                <a:t>...</a:t>
              </a:r>
            </a:p>
          </p:txBody>
        </p:sp>
      </p:grpSp>
      <p:grpSp>
        <p:nvGrpSpPr>
          <p:cNvPr id="9" name="Group 25"/>
          <p:cNvGrpSpPr>
            <a:grpSpLocks/>
          </p:cNvGrpSpPr>
          <p:nvPr/>
        </p:nvGrpSpPr>
        <p:grpSpPr bwMode="auto">
          <a:xfrm>
            <a:off x="7164388" y="1484313"/>
            <a:ext cx="792162" cy="792162"/>
            <a:chOff x="4513" y="935"/>
            <a:chExt cx="499" cy="499"/>
          </a:xfrm>
        </p:grpSpPr>
        <p:sp>
          <p:nvSpPr>
            <p:cNvPr id="26701" name="Rectangle 26"/>
            <p:cNvSpPr>
              <a:spLocks noChangeArrowheads="1"/>
            </p:cNvSpPr>
            <p:nvPr/>
          </p:nvSpPr>
          <p:spPr bwMode="auto">
            <a:xfrm>
              <a:off x="4513" y="935"/>
              <a:ext cx="499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 sz="1200">
                  <a:solidFill>
                    <a:srgbClr val="0033CC"/>
                  </a:solidFill>
                  <a:ea typeface="宋体" panose="02010600030101010101" pitchFamily="2" charset="-122"/>
                </a:rPr>
                <a:t>11111111</a:t>
              </a:r>
            </a:p>
          </p:txBody>
        </p:sp>
        <p:sp>
          <p:nvSpPr>
            <p:cNvPr id="26702" name="Rectangle 27"/>
            <p:cNvSpPr>
              <a:spLocks noChangeArrowheads="1"/>
            </p:cNvSpPr>
            <p:nvPr/>
          </p:nvSpPr>
          <p:spPr bwMode="auto">
            <a:xfrm>
              <a:off x="4659" y="1207"/>
              <a:ext cx="204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0033CC"/>
                  </a:solidFill>
                  <a:ea typeface="宋体" panose="02010600030101010101" pitchFamily="2" charset="-122"/>
                </a:rPr>
                <a:t>S</a:t>
              </a:r>
              <a:r>
                <a:rPr lang="en-US" altLang="zh-CN" baseline="-25000">
                  <a:solidFill>
                    <a:srgbClr val="0033CC"/>
                  </a:solidFill>
                  <a:ea typeface="宋体" panose="02010600030101010101" pitchFamily="2" charset="-122"/>
                </a:rPr>
                <a:t>255</a:t>
              </a:r>
              <a:r>
                <a:rPr lang="en-US" altLang="zh-CN">
                  <a:solidFill>
                    <a:srgbClr val="0033CC"/>
                  </a:solidFill>
                  <a:ea typeface="宋体" panose="02010600030101010101" pitchFamily="2" charset="-122"/>
                </a:rPr>
                <a:t>=255</a:t>
              </a:r>
            </a:p>
          </p:txBody>
        </p:sp>
      </p:grpSp>
      <p:sp>
        <p:nvSpPr>
          <p:cNvPr id="232476" name="Rectangle 28"/>
          <p:cNvSpPr>
            <a:spLocks noChangeArrowheads="1"/>
          </p:cNvSpPr>
          <p:nvPr/>
        </p:nvSpPr>
        <p:spPr bwMode="auto">
          <a:xfrm>
            <a:off x="395288" y="2420938"/>
            <a:ext cx="323850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0033CC"/>
                </a:solidFill>
                <a:ea typeface="宋体" panose="02010600030101010101" pitchFamily="2" charset="-122"/>
              </a:rPr>
              <a:t>K</a:t>
            </a:r>
          </a:p>
        </p:txBody>
      </p:sp>
      <p:sp>
        <p:nvSpPr>
          <p:cNvPr id="232477" name="Rectangle 29"/>
          <p:cNvSpPr>
            <a:spLocks noChangeArrowheads="1"/>
          </p:cNvSpPr>
          <p:nvPr/>
        </p:nvSpPr>
        <p:spPr bwMode="auto">
          <a:xfrm>
            <a:off x="900113" y="2420938"/>
            <a:ext cx="792162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1200">
                <a:solidFill>
                  <a:srgbClr val="0033CC"/>
                </a:solidFill>
                <a:ea typeface="宋体" panose="02010600030101010101" pitchFamily="2" charset="-122"/>
              </a:rPr>
              <a:t>xxxxxxxx</a:t>
            </a:r>
          </a:p>
        </p:txBody>
      </p:sp>
      <p:sp>
        <p:nvSpPr>
          <p:cNvPr id="232478" name="Rectangle 30"/>
          <p:cNvSpPr>
            <a:spLocks noChangeArrowheads="1"/>
          </p:cNvSpPr>
          <p:nvPr/>
        </p:nvSpPr>
        <p:spPr bwMode="auto">
          <a:xfrm>
            <a:off x="1763713" y="2420938"/>
            <a:ext cx="792162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1200">
                <a:solidFill>
                  <a:srgbClr val="0033CC"/>
                </a:solidFill>
                <a:ea typeface="宋体" panose="02010600030101010101" pitchFamily="2" charset="-122"/>
              </a:rPr>
              <a:t>xxxxxxxx</a:t>
            </a:r>
          </a:p>
        </p:txBody>
      </p:sp>
      <p:sp>
        <p:nvSpPr>
          <p:cNvPr id="232479" name="Rectangle 31"/>
          <p:cNvSpPr>
            <a:spLocks noChangeArrowheads="1"/>
          </p:cNvSpPr>
          <p:nvPr/>
        </p:nvSpPr>
        <p:spPr bwMode="auto">
          <a:xfrm>
            <a:off x="2627313" y="2420938"/>
            <a:ext cx="792162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1200">
                <a:solidFill>
                  <a:srgbClr val="0033CC"/>
                </a:solidFill>
                <a:ea typeface="宋体" panose="02010600030101010101" pitchFamily="2" charset="-122"/>
              </a:rPr>
              <a:t>xxxxxxxx</a:t>
            </a:r>
          </a:p>
        </p:txBody>
      </p:sp>
      <p:sp>
        <p:nvSpPr>
          <p:cNvPr id="232480" name="Rectangle 32"/>
          <p:cNvSpPr>
            <a:spLocks noChangeArrowheads="1"/>
          </p:cNvSpPr>
          <p:nvPr/>
        </p:nvSpPr>
        <p:spPr bwMode="auto">
          <a:xfrm>
            <a:off x="1187450" y="2852738"/>
            <a:ext cx="323850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0033CC"/>
                </a:solidFill>
                <a:ea typeface="宋体" panose="02010600030101010101" pitchFamily="2" charset="-122"/>
              </a:rPr>
              <a:t>k</a:t>
            </a:r>
            <a:r>
              <a:rPr lang="en-US" altLang="zh-CN" baseline="-25000">
                <a:solidFill>
                  <a:srgbClr val="0033CC"/>
                </a:solidFill>
                <a:ea typeface="宋体" panose="02010600030101010101" pitchFamily="2" charset="-122"/>
              </a:rPr>
              <a:t>1</a:t>
            </a:r>
            <a:endParaRPr lang="en-US" altLang="zh-CN">
              <a:solidFill>
                <a:srgbClr val="0033CC"/>
              </a:solidFill>
              <a:ea typeface="宋体" panose="02010600030101010101" pitchFamily="2" charset="-122"/>
            </a:endParaRPr>
          </a:p>
        </p:txBody>
      </p:sp>
      <p:sp>
        <p:nvSpPr>
          <p:cNvPr id="232481" name="Rectangle 33"/>
          <p:cNvSpPr>
            <a:spLocks noChangeArrowheads="1"/>
          </p:cNvSpPr>
          <p:nvPr/>
        </p:nvSpPr>
        <p:spPr bwMode="auto">
          <a:xfrm>
            <a:off x="1979613" y="2852738"/>
            <a:ext cx="323850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0033CC"/>
                </a:solidFill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232482" name="Rectangle 34"/>
          <p:cNvSpPr>
            <a:spLocks noChangeArrowheads="1"/>
          </p:cNvSpPr>
          <p:nvPr/>
        </p:nvSpPr>
        <p:spPr bwMode="auto">
          <a:xfrm>
            <a:off x="2843213" y="2852738"/>
            <a:ext cx="323850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0033CC"/>
                </a:solidFill>
                <a:ea typeface="宋体" panose="02010600030101010101" pitchFamily="2" charset="-122"/>
              </a:rPr>
              <a:t>k</a:t>
            </a:r>
            <a:r>
              <a:rPr lang="en-US" altLang="zh-CN" baseline="-25000">
                <a:solidFill>
                  <a:srgbClr val="0033CC"/>
                </a:solidFill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232483" name="Rectangle 35"/>
          <p:cNvSpPr>
            <a:spLocks noChangeArrowheads="1"/>
          </p:cNvSpPr>
          <p:nvPr/>
        </p:nvSpPr>
        <p:spPr bwMode="auto">
          <a:xfrm>
            <a:off x="395288" y="3429000"/>
            <a:ext cx="32385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0033CC"/>
                </a:solidFill>
                <a:ea typeface="宋体" panose="02010600030101010101" pitchFamily="2" charset="-122"/>
              </a:rPr>
              <a:t>T</a:t>
            </a:r>
          </a:p>
        </p:txBody>
      </p:sp>
      <p:grpSp>
        <p:nvGrpSpPr>
          <p:cNvPr id="10" name="Group 36"/>
          <p:cNvGrpSpPr>
            <a:grpSpLocks/>
          </p:cNvGrpSpPr>
          <p:nvPr/>
        </p:nvGrpSpPr>
        <p:grpSpPr bwMode="auto">
          <a:xfrm>
            <a:off x="900113" y="3429000"/>
            <a:ext cx="2519362" cy="1439863"/>
            <a:chOff x="567" y="2160"/>
            <a:chExt cx="1587" cy="907"/>
          </a:xfrm>
        </p:grpSpPr>
        <p:sp>
          <p:nvSpPr>
            <p:cNvPr id="26693" name="Rectangle 37"/>
            <p:cNvSpPr>
              <a:spLocks noChangeArrowheads="1"/>
            </p:cNvSpPr>
            <p:nvPr/>
          </p:nvSpPr>
          <p:spPr bwMode="auto">
            <a:xfrm>
              <a:off x="567" y="2160"/>
              <a:ext cx="499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 sz="1200">
                  <a:solidFill>
                    <a:srgbClr val="0033CC"/>
                  </a:solidFill>
                  <a:ea typeface="宋体" panose="02010600030101010101" pitchFamily="2" charset="-122"/>
                </a:rPr>
                <a:t>xxxxxxxx</a:t>
              </a:r>
            </a:p>
          </p:txBody>
        </p:sp>
        <p:sp>
          <p:nvSpPr>
            <p:cNvPr id="26694" name="Rectangle 38"/>
            <p:cNvSpPr>
              <a:spLocks noChangeArrowheads="1"/>
            </p:cNvSpPr>
            <p:nvPr/>
          </p:nvSpPr>
          <p:spPr bwMode="auto">
            <a:xfrm>
              <a:off x="1111" y="2160"/>
              <a:ext cx="499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 sz="1200">
                  <a:solidFill>
                    <a:srgbClr val="0033CC"/>
                  </a:solidFill>
                  <a:ea typeface="宋体" panose="02010600030101010101" pitchFamily="2" charset="-122"/>
                </a:rPr>
                <a:t>xxxxxxxx</a:t>
              </a:r>
            </a:p>
          </p:txBody>
        </p:sp>
        <p:sp>
          <p:nvSpPr>
            <p:cNvPr id="26695" name="Rectangle 39"/>
            <p:cNvSpPr>
              <a:spLocks noChangeArrowheads="1"/>
            </p:cNvSpPr>
            <p:nvPr/>
          </p:nvSpPr>
          <p:spPr bwMode="auto">
            <a:xfrm>
              <a:off x="1655" y="2160"/>
              <a:ext cx="499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 sz="1200">
                  <a:solidFill>
                    <a:srgbClr val="0033CC"/>
                  </a:solidFill>
                  <a:ea typeface="宋体" panose="02010600030101010101" pitchFamily="2" charset="-122"/>
                </a:rPr>
                <a:t>xxxxxxxx</a:t>
              </a:r>
            </a:p>
          </p:txBody>
        </p:sp>
        <p:sp>
          <p:nvSpPr>
            <p:cNvPr id="26696" name="Rectangle 40"/>
            <p:cNvSpPr>
              <a:spLocks noChangeArrowheads="1"/>
            </p:cNvSpPr>
            <p:nvPr/>
          </p:nvSpPr>
          <p:spPr bwMode="auto">
            <a:xfrm>
              <a:off x="748" y="2432"/>
              <a:ext cx="204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0033CC"/>
                  </a:solidFill>
                  <a:ea typeface="宋体" panose="02010600030101010101" pitchFamily="2" charset="-122"/>
                </a:rPr>
                <a:t>k</a:t>
              </a:r>
              <a:r>
                <a:rPr lang="en-US" altLang="zh-CN" baseline="-25000">
                  <a:solidFill>
                    <a:srgbClr val="0033CC"/>
                  </a:solidFill>
                  <a:ea typeface="宋体" panose="02010600030101010101" pitchFamily="2" charset="-122"/>
                </a:rPr>
                <a:t>1</a:t>
              </a:r>
              <a:endParaRPr lang="en-US" altLang="zh-CN">
                <a:solidFill>
                  <a:srgbClr val="0033CC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6697" name="Rectangle 41"/>
            <p:cNvSpPr>
              <a:spLocks noChangeArrowheads="1"/>
            </p:cNvSpPr>
            <p:nvPr/>
          </p:nvSpPr>
          <p:spPr bwMode="auto">
            <a:xfrm>
              <a:off x="1247" y="2432"/>
              <a:ext cx="204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0033CC"/>
                  </a:solidFill>
                  <a:ea typeface="宋体" panose="02010600030101010101" pitchFamily="2" charset="-122"/>
                </a:rPr>
                <a:t>…</a:t>
              </a:r>
            </a:p>
          </p:txBody>
        </p:sp>
        <p:sp>
          <p:nvSpPr>
            <p:cNvPr id="26698" name="Rectangle 42"/>
            <p:cNvSpPr>
              <a:spLocks noChangeArrowheads="1"/>
            </p:cNvSpPr>
            <p:nvPr/>
          </p:nvSpPr>
          <p:spPr bwMode="auto">
            <a:xfrm>
              <a:off x="1791" y="2432"/>
              <a:ext cx="204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0033CC"/>
                  </a:solidFill>
                  <a:ea typeface="宋体" panose="02010600030101010101" pitchFamily="2" charset="-122"/>
                </a:rPr>
                <a:t>k</a:t>
              </a:r>
              <a:r>
                <a:rPr lang="en-US" altLang="zh-CN" baseline="-25000">
                  <a:solidFill>
                    <a:srgbClr val="0033CC"/>
                  </a:solidFill>
                  <a:ea typeface="宋体" panose="02010600030101010101" pitchFamily="2" charset="-122"/>
                </a:rPr>
                <a:t>n</a:t>
              </a:r>
            </a:p>
          </p:txBody>
        </p:sp>
        <p:sp>
          <p:nvSpPr>
            <p:cNvPr id="26699" name="AutoShape 43"/>
            <p:cNvSpPr>
              <a:spLocks/>
            </p:cNvSpPr>
            <p:nvPr/>
          </p:nvSpPr>
          <p:spPr bwMode="auto">
            <a:xfrm rot="-5400000">
              <a:off x="1315" y="2228"/>
              <a:ext cx="136" cy="1088"/>
            </a:xfrm>
            <a:prstGeom prst="leftBrace">
              <a:avLst>
                <a:gd name="adj1" fmla="val 6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0033CC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6700" name="Rectangle 44"/>
            <p:cNvSpPr>
              <a:spLocks noChangeArrowheads="1"/>
            </p:cNvSpPr>
            <p:nvPr/>
          </p:nvSpPr>
          <p:spPr bwMode="auto">
            <a:xfrm>
              <a:off x="1271" y="2840"/>
              <a:ext cx="204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0033CC"/>
                  </a:solidFill>
                  <a:ea typeface="宋体" panose="02010600030101010101" pitchFamily="2" charset="-122"/>
                </a:rPr>
                <a:t>K</a:t>
              </a:r>
            </a:p>
          </p:txBody>
        </p:sp>
      </p:grpSp>
      <p:grpSp>
        <p:nvGrpSpPr>
          <p:cNvPr id="11" name="Group 45"/>
          <p:cNvGrpSpPr>
            <a:grpSpLocks/>
          </p:cNvGrpSpPr>
          <p:nvPr/>
        </p:nvGrpSpPr>
        <p:grpSpPr bwMode="auto">
          <a:xfrm>
            <a:off x="3492500" y="3429000"/>
            <a:ext cx="2519363" cy="1439863"/>
            <a:chOff x="2200" y="2160"/>
            <a:chExt cx="1587" cy="907"/>
          </a:xfrm>
        </p:grpSpPr>
        <p:sp>
          <p:nvSpPr>
            <p:cNvPr id="26685" name="Rectangle 46"/>
            <p:cNvSpPr>
              <a:spLocks noChangeArrowheads="1"/>
            </p:cNvSpPr>
            <p:nvPr/>
          </p:nvSpPr>
          <p:spPr bwMode="auto">
            <a:xfrm>
              <a:off x="2200" y="2160"/>
              <a:ext cx="499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 sz="1200">
                  <a:solidFill>
                    <a:srgbClr val="0033CC"/>
                  </a:solidFill>
                  <a:ea typeface="宋体" panose="02010600030101010101" pitchFamily="2" charset="-122"/>
                </a:rPr>
                <a:t>xxxxxxxx</a:t>
              </a:r>
            </a:p>
          </p:txBody>
        </p:sp>
        <p:sp>
          <p:nvSpPr>
            <p:cNvPr id="26686" name="Rectangle 47"/>
            <p:cNvSpPr>
              <a:spLocks noChangeArrowheads="1"/>
            </p:cNvSpPr>
            <p:nvPr/>
          </p:nvSpPr>
          <p:spPr bwMode="auto">
            <a:xfrm>
              <a:off x="2744" y="2160"/>
              <a:ext cx="499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 sz="1200">
                  <a:solidFill>
                    <a:srgbClr val="0033CC"/>
                  </a:solidFill>
                  <a:ea typeface="宋体" panose="02010600030101010101" pitchFamily="2" charset="-122"/>
                </a:rPr>
                <a:t>xxxxxxxx</a:t>
              </a:r>
            </a:p>
          </p:txBody>
        </p:sp>
        <p:sp>
          <p:nvSpPr>
            <p:cNvPr id="26687" name="Rectangle 48"/>
            <p:cNvSpPr>
              <a:spLocks noChangeArrowheads="1"/>
            </p:cNvSpPr>
            <p:nvPr/>
          </p:nvSpPr>
          <p:spPr bwMode="auto">
            <a:xfrm>
              <a:off x="3288" y="2160"/>
              <a:ext cx="499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 sz="1200">
                  <a:solidFill>
                    <a:srgbClr val="0033CC"/>
                  </a:solidFill>
                  <a:ea typeface="宋体" panose="02010600030101010101" pitchFamily="2" charset="-122"/>
                </a:rPr>
                <a:t>xxxxxxxx</a:t>
              </a:r>
            </a:p>
          </p:txBody>
        </p:sp>
        <p:sp>
          <p:nvSpPr>
            <p:cNvPr id="26688" name="Rectangle 49"/>
            <p:cNvSpPr>
              <a:spLocks noChangeArrowheads="1"/>
            </p:cNvSpPr>
            <p:nvPr/>
          </p:nvSpPr>
          <p:spPr bwMode="auto">
            <a:xfrm>
              <a:off x="2381" y="2432"/>
              <a:ext cx="204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0033CC"/>
                  </a:solidFill>
                  <a:ea typeface="宋体" panose="02010600030101010101" pitchFamily="2" charset="-122"/>
                </a:rPr>
                <a:t>k</a:t>
              </a:r>
              <a:r>
                <a:rPr lang="en-US" altLang="zh-CN" baseline="-25000">
                  <a:solidFill>
                    <a:srgbClr val="0033CC"/>
                  </a:solidFill>
                  <a:ea typeface="宋体" panose="02010600030101010101" pitchFamily="2" charset="-122"/>
                </a:rPr>
                <a:t>1</a:t>
              </a:r>
              <a:endParaRPr lang="en-US" altLang="zh-CN">
                <a:solidFill>
                  <a:srgbClr val="0033CC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6689" name="Rectangle 50"/>
            <p:cNvSpPr>
              <a:spLocks noChangeArrowheads="1"/>
            </p:cNvSpPr>
            <p:nvPr/>
          </p:nvSpPr>
          <p:spPr bwMode="auto">
            <a:xfrm>
              <a:off x="2880" y="2432"/>
              <a:ext cx="204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0033CC"/>
                  </a:solidFill>
                  <a:ea typeface="宋体" panose="02010600030101010101" pitchFamily="2" charset="-122"/>
                </a:rPr>
                <a:t>…</a:t>
              </a:r>
            </a:p>
          </p:txBody>
        </p:sp>
        <p:sp>
          <p:nvSpPr>
            <p:cNvPr id="26690" name="Rectangle 51"/>
            <p:cNvSpPr>
              <a:spLocks noChangeArrowheads="1"/>
            </p:cNvSpPr>
            <p:nvPr/>
          </p:nvSpPr>
          <p:spPr bwMode="auto">
            <a:xfrm>
              <a:off x="3424" y="2432"/>
              <a:ext cx="204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0033CC"/>
                  </a:solidFill>
                  <a:ea typeface="宋体" panose="02010600030101010101" pitchFamily="2" charset="-122"/>
                </a:rPr>
                <a:t>k</a:t>
              </a:r>
              <a:r>
                <a:rPr lang="en-US" altLang="zh-CN" baseline="-25000">
                  <a:solidFill>
                    <a:srgbClr val="0033CC"/>
                  </a:solidFill>
                  <a:ea typeface="宋体" panose="02010600030101010101" pitchFamily="2" charset="-122"/>
                </a:rPr>
                <a:t>n</a:t>
              </a:r>
            </a:p>
          </p:txBody>
        </p:sp>
        <p:sp>
          <p:nvSpPr>
            <p:cNvPr id="26691" name="AutoShape 52"/>
            <p:cNvSpPr>
              <a:spLocks/>
            </p:cNvSpPr>
            <p:nvPr/>
          </p:nvSpPr>
          <p:spPr bwMode="auto">
            <a:xfrm rot="-5400000">
              <a:off x="2948" y="2228"/>
              <a:ext cx="136" cy="1088"/>
            </a:xfrm>
            <a:prstGeom prst="leftBrace">
              <a:avLst>
                <a:gd name="adj1" fmla="val 6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0033CC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6692" name="Rectangle 53"/>
            <p:cNvSpPr>
              <a:spLocks noChangeArrowheads="1"/>
            </p:cNvSpPr>
            <p:nvPr/>
          </p:nvSpPr>
          <p:spPr bwMode="auto">
            <a:xfrm>
              <a:off x="2925" y="2840"/>
              <a:ext cx="204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0033CC"/>
                  </a:solidFill>
                  <a:ea typeface="宋体" panose="02010600030101010101" pitchFamily="2" charset="-122"/>
                </a:rPr>
                <a:t>K</a:t>
              </a:r>
            </a:p>
          </p:txBody>
        </p:sp>
      </p:grpSp>
      <p:grpSp>
        <p:nvGrpSpPr>
          <p:cNvPr id="12" name="Group 54"/>
          <p:cNvGrpSpPr>
            <a:grpSpLocks/>
          </p:cNvGrpSpPr>
          <p:nvPr/>
        </p:nvGrpSpPr>
        <p:grpSpPr bwMode="auto">
          <a:xfrm>
            <a:off x="6300788" y="3429000"/>
            <a:ext cx="2592387" cy="1439863"/>
            <a:chOff x="3969" y="2160"/>
            <a:chExt cx="1633" cy="907"/>
          </a:xfrm>
        </p:grpSpPr>
        <p:sp>
          <p:nvSpPr>
            <p:cNvPr id="26677" name="Rectangle 55"/>
            <p:cNvSpPr>
              <a:spLocks noChangeArrowheads="1"/>
            </p:cNvSpPr>
            <p:nvPr/>
          </p:nvSpPr>
          <p:spPr bwMode="auto">
            <a:xfrm>
              <a:off x="3969" y="2160"/>
              <a:ext cx="499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 sz="1200">
                  <a:solidFill>
                    <a:srgbClr val="0033CC"/>
                  </a:solidFill>
                  <a:ea typeface="宋体" panose="02010600030101010101" pitchFamily="2" charset="-122"/>
                </a:rPr>
                <a:t>xxxxxxxx</a:t>
              </a:r>
            </a:p>
          </p:txBody>
        </p:sp>
        <p:sp>
          <p:nvSpPr>
            <p:cNvPr id="26678" name="Rectangle 56"/>
            <p:cNvSpPr>
              <a:spLocks noChangeArrowheads="1"/>
            </p:cNvSpPr>
            <p:nvPr/>
          </p:nvSpPr>
          <p:spPr bwMode="auto">
            <a:xfrm>
              <a:off x="4513" y="2160"/>
              <a:ext cx="499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 sz="1200">
                  <a:solidFill>
                    <a:srgbClr val="0033CC"/>
                  </a:solidFill>
                  <a:ea typeface="宋体" panose="02010600030101010101" pitchFamily="2" charset="-122"/>
                </a:rPr>
                <a:t>xxxxxxxx</a:t>
              </a:r>
            </a:p>
          </p:txBody>
        </p:sp>
        <p:sp>
          <p:nvSpPr>
            <p:cNvPr id="26679" name="Rectangle 57"/>
            <p:cNvSpPr>
              <a:spLocks noChangeArrowheads="1"/>
            </p:cNvSpPr>
            <p:nvPr/>
          </p:nvSpPr>
          <p:spPr bwMode="auto">
            <a:xfrm>
              <a:off x="5103" y="2160"/>
              <a:ext cx="499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 sz="1200">
                  <a:solidFill>
                    <a:srgbClr val="0033CC"/>
                  </a:solidFill>
                  <a:ea typeface="宋体" panose="02010600030101010101" pitchFamily="2" charset="-122"/>
                </a:rPr>
                <a:t>xxxxxxxx</a:t>
              </a:r>
            </a:p>
          </p:txBody>
        </p:sp>
        <p:sp>
          <p:nvSpPr>
            <p:cNvPr id="26680" name="Rectangle 58"/>
            <p:cNvSpPr>
              <a:spLocks noChangeArrowheads="1"/>
            </p:cNvSpPr>
            <p:nvPr/>
          </p:nvSpPr>
          <p:spPr bwMode="auto">
            <a:xfrm>
              <a:off x="4150" y="2432"/>
              <a:ext cx="204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0033CC"/>
                  </a:solidFill>
                  <a:ea typeface="宋体" panose="02010600030101010101" pitchFamily="2" charset="-122"/>
                </a:rPr>
                <a:t>k</a:t>
              </a:r>
              <a:r>
                <a:rPr lang="en-US" altLang="zh-CN" baseline="-25000">
                  <a:solidFill>
                    <a:srgbClr val="0033CC"/>
                  </a:solidFill>
                  <a:ea typeface="宋体" panose="02010600030101010101" pitchFamily="2" charset="-122"/>
                </a:rPr>
                <a:t>1</a:t>
              </a:r>
              <a:endParaRPr lang="en-US" altLang="zh-CN">
                <a:solidFill>
                  <a:srgbClr val="0033CC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6681" name="Rectangle 59"/>
            <p:cNvSpPr>
              <a:spLocks noChangeArrowheads="1"/>
            </p:cNvSpPr>
            <p:nvPr/>
          </p:nvSpPr>
          <p:spPr bwMode="auto">
            <a:xfrm>
              <a:off x="4649" y="2432"/>
              <a:ext cx="204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0033CC"/>
                  </a:solidFill>
                  <a:ea typeface="宋体" panose="02010600030101010101" pitchFamily="2" charset="-122"/>
                </a:rPr>
                <a:t>…</a:t>
              </a:r>
            </a:p>
          </p:txBody>
        </p:sp>
        <p:sp>
          <p:nvSpPr>
            <p:cNvPr id="26682" name="Rectangle 60"/>
            <p:cNvSpPr>
              <a:spLocks noChangeArrowheads="1"/>
            </p:cNvSpPr>
            <p:nvPr/>
          </p:nvSpPr>
          <p:spPr bwMode="auto">
            <a:xfrm>
              <a:off x="5193" y="2432"/>
              <a:ext cx="204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0033CC"/>
                  </a:solidFill>
                  <a:ea typeface="宋体" panose="02010600030101010101" pitchFamily="2" charset="-122"/>
                </a:rPr>
                <a:t>k</a:t>
              </a:r>
              <a:r>
                <a:rPr lang="en-US" altLang="zh-CN" baseline="-25000">
                  <a:solidFill>
                    <a:srgbClr val="0033CC"/>
                  </a:solidFill>
                  <a:ea typeface="宋体" panose="02010600030101010101" pitchFamily="2" charset="-122"/>
                </a:rPr>
                <a:t>n</a:t>
              </a:r>
            </a:p>
          </p:txBody>
        </p:sp>
        <p:sp>
          <p:nvSpPr>
            <p:cNvPr id="26683" name="AutoShape 61"/>
            <p:cNvSpPr>
              <a:spLocks/>
            </p:cNvSpPr>
            <p:nvPr/>
          </p:nvSpPr>
          <p:spPr bwMode="auto">
            <a:xfrm rot="-5400000">
              <a:off x="4672" y="2228"/>
              <a:ext cx="136" cy="1088"/>
            </a:xfrm>
            <a:prstGeom prst="leftBrace">
              <a:avLst>
                <a:gd name="adj1" fmla="val 6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0033CC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6684" name="Rectangle 62"/>
            <p:cNvSpPr>
              <a:spLocks noChangeArrowheads="1"/>
            </p:cNvSpPr>
            <p:nvPr/>
          </p:nvSpPr>
          <p:spPr bwMode="auto">
            <a:xfrm>
              <a:off x="4649" y="2840"/>
              <a:ext cx="204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0033CC"/>
                  </a:solidFill>
                  <a:ea typeface="宋体" panose="02010600030101010101" pitchFamily="2" charset="-122"/>
                </a:rPr>
                <a:t>K</a:t>
              </a:r>
            </a:p>
          </p:txBody>
        </p:sp>
      </p:grpSp>
      <p:grpSp>
        <p:nvGrpSpPr>
          <p:cNvPr id="13" name="Group 63"/>
          <p:cNvGrpSpPr>
            <a:grpSpLocks/>
          </p:cNvGrpSpPr>
          <p:nvPr/>
        </p:nvGrpSpPr>
        <p:grpSpPr bwMode="auto">
          <a:xfrm>
            <a:off x="6011863" y="3429000"/>
            <a:ext cx="323850" cy="1368425"/>
            <a:chOff x="3787" y="2160"/>
            <a:chExt cx="204" cy="862"/>
          </a:xfrm>
        </p:grpSpPr>
        <p:sp>
          <p:nvSpPr>
            <p:cNvPr id="26674" name="Rectangle 64"/>
            <p:cNvSpPr>
              <a:spLocks noChangeArrowheads="1"/>
            </p:cNvSpPr>
            <p:nvPr/>
          </p:nvSpPr>
          <p:spPr bwMode="auto">
            <a:xfrm>
              <a:off x="3787" y="2160"/>
              <a:ext cx="204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0033CC"/>
                  </a:solidFill>
                  <a:ea typeface="宋体" panose="02010600030101010101" pitchFamily="2" charset="-122"/>
                </a:rPr>
                <a:t>...</a:t>
              </a:r>
            </a:p>
          </p:txBody>
        </p:sp>
        <p:sp>
          <p:nvSpPr>
            <p:cNvPr id="26675" name="Rectangle 65"/>
            <p:cNvSpPr>
              <a:spLocks noChangeArrowheads="1"/>
            </p:cNvSpPr>
            <p:nvPr/>
          </p:nvSpPr>
          <p:spPr bwMode="auto">
            <a:xfrm>
              <a:off x="3787" y="2478"/>
              <a:ext cx="204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0033CC"/>
                  </a:solidFill>
                  <a:ea typeface="宋体" panose="02010600030101010101" pitchFamily="2" charset="-122"/>
                </a:rPr>
                <a:t>...</a:t>
              </a:r>
            </a:p>
          </p:txBody>
        </p:sp>
        <p:sp>
          <p:nvSpPr>
            <p:cNvPr id="26676" name="Rectangle 66"/>
            <p:cNvSpPr>
              <a:spLocks noChangeArrowheads="1"/>
            </p:cNvSpPr>
            <p:nvPr/>
          </p:nvSpPr>
          <p:spPr bwMode="auto">
            <a:xfrm>
              <a:off x="3787" y="2795"/>
              <a:ext cx="204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0033CC"/>
                  </a:solidFill>
                  <a:ea typeface="宋体" panose="02010600030101010101" pitchFamily="2" charset="-122"/>
                </a:rPr>
                <a:t>...</a:t>
              </a:r>
            </a:p>
          </p:txBody>
        </p:sp>
      </p:grpSp>
      <p:sp>
        <p:nvSpPr>
          <p:cNvPr id="232515" name="Line 67"/>
          <p:cNvSpPr>
            <a:spLocks noChangeShapeType="1"/>
          </p:cNvSpPr>
          <p:nvPr/>
        </p:nvSpPr>
        <p:spPr bwMode="auto">
          <a:xfrm flipV="1">
            <a:off x="8532813" y="2349500"/>
            <a:ext cx="0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2516" name="Rectangle 68"/>
          <p:cNvSpPr>
            <a:spLocks noChangeArrowheads="1"/>
          </p:cNvSpPr>
          <p:nvPr/>
        </p:nvSpPr>
        <p:spPr bwMode="auto">
          <a:xfrm>
            <a:off x="8101013" y="1484313"/>
            <a:ext cx="792162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1200">
                <a:solidFill>
                  <a:srgbClr val="6600CC"/>
                </a:solidFill>
                <a:ea typeface="宋体" panose="02010600030101010101" pitchFamily="2" charset="-122"/>
              </a:rPr>
              <a:t>11111111</a:t>
            </a:r>
          </a:p>
        </p:txBody>
      </p:sp>
      <p:sp>
        <p:nvSpPr>
          <p:cNvPr id="232517" name="Rectangle 69"/>
          <p:cNvSpPr>
            <a:spLocks noChangeArrowheads="1"/>
          </p:cNvSpPr>
          <p:nvPr/>
        </p:nvSpPr>
        <p:spPr bwMode="auto">
          <a:xfrm>
            <a:off x="8316913" y="1916113"/>
            <a:ext cx="323850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6600CC"/>
                </a:solidFill>
                <a:ea typeface="宋体" panose="02010600030101010101" pitchFamily="2" charset="-122"/>
              </a:rPr>
              <a:t>S</a:t>
            </a:r>
            <a:r>
              <a:rPr lang="en-US" altLang="zh-CN" baseline="-25000">
                <a:solidFill>
                  <a:srgbClr val="6600CC"/>
                </a:solidFill>
                <a:ea typeface="宋体" panose="02010600030101010101" pitchFamily="2" charset="-122"/>
              </a:rPr>
              <a:t>255</a:t>
            </a:r>
            <a:endParaRPr lang="en-US" altLang="zh-CN">
              <a:solidFill>
                <a:srgbClr val="6600CC"/>
              </a:solidFill>
              <a:ea typeface="宋体" panose="02010600030101010101" pitchFamily="2" charset="-122"/>
            </a:endParaRPr>
          </a:p>
        </p:txBody>
      </p:sp>
      <p:sp>
        <p:nvSpPr>
          <p:cNvPr id="232518" name="Line 70"/>
          <p:cNvSpPr>
            <a:spLocks noChangeShapeType="1"/>
          </p:cNvSpPr>
          <p:nvPr/>
        </p:nvSpPr>
        <p:spPr bwMode="auto">
          <a:xfrm>
            <a:off x="8027988" y="1341438"/>
            <a:ext cx="0" cy="4535487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2519" name="Rectangle 71"/>
          <p:cNvSpPr>
            <a:spLocks noChangeArrowheads="1"/>
          </p:cNvSpPr>
          <p:nvPr/>
        </p:nvSpPr>
        <p:spPr bwMode="auto">
          <a:xfrm>
            <a:off x="395288" y="5084763"/>
            <a:ext cx="323850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0033CC"/>
                </a:solidFill>
                <a:ea typeface="宋体" panose="02010600030101010101" pitchFamily="2" charset="-122"/>
              </a:rPr>
              <a:t>T</a:t>
            </a:r>
          </a:p>
        </p:txBody>
      </p:sp>
      <p:sp>
        <p:nvSpPr>
          <p:cNvPr id="232520" name="Rectangle 72"/>
          <p:cNvSpPr>
            <a:spLocks noChangeArrowheads="1"/>
          </p:cNvSpPr>
          <p:nvPr/>
        </p:nvSpPr>
        <p:spPr bwMode="auto">
          <a:xfrm>
            <a:off x="900113" y="5084763"/>
            <a:ext cx="792162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1200">
                <a:solidFill>
                  <a:srgbClr val="0033CC"/>
                </a:solidFill>
                <a:ea typeface="宋体" panose="02010600030101010101" pitchFamily="2" charset="-122"/>
              </a:rPr>
              <a:t>xxxxxxxx</a:t>
            </a:r>
          </a:p>
        </p:txBody>
      </p:sp>
      <p:sp>
        <p:nvSpPr>
          <p:cNvPr id="232521" name="Rectangle 73"/>
          <p:cNvSpPr>
            <a:spLocks noChangeArrowheads="1"/>
          </p:cNvSpPr>
          <p:nvPr/>
        </p:nvSpPr>
        <p:spPr bwMode="auto">
          <a:xfrm>
            <a:off x="1763713" y="5084763"/>
            <a:ext cx="792162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1200">
                <a:solidFill>
                  <a:srgbClr val="0033CC"/>
                </a:solidFill>
                <a:ea typeface="宋体" panose="02010600030101010101" pitchFamily="2" charset="-122"/>
              </a:rPr>
              <a:t>xxxxxxxx</a:t>
            </a:r>
          </a:p>
        </p:txBody>
      </p:sp>
      <p:sp>
        <p:nvSpPr>
          <p:cNvPr id="232522" name="Rectangle 74"/>
          <p:cNvSpPr>
            <a:spLocks noChangeArrowheads="1"/>
          </p:cNvSpPr>
          <p:nvPr/>
        </p:nvSpPr>
        <p:spPr bwMode="auto">
          <a:xfrm>
            <a:off x="2627313" y="5084763"/>
            <a:ext cx="792162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1200">
                <a:solidFill>
                  <a:srgbClr val="0033CC"/>
                </a:solidFill>
                <a:ea typeface="宋体" panose="02010600030101010101" pitchFamily="2" charset="-122"/>
              </a:rPr>
              <a:t>xxxxxxxx</a:t>
            </a:r>
          </a:p>
        </p:txBody>
      </p:sp>
      <p:sp>
        <p:nvSpPr>
          <p:cNvPr id="232523" name="Rectangle 75"/>
          <p:cNvSpPr>
            <a:spLocks noChangeArrowheads="1"/>
          </p:cNvSpPr>
          <p:nvPr/>
        </p:nvSpPr>
        <p:spPr bwMode="auto">
          <a:xfrm>
            <a:off x="3492500" y="5084763"/>
            <a:ext cx="792163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1200">
                <a:solidFill>
                  <a:srgbClr val="0033CC"/>
                </a:solidFill>
                <a:ea typeface="宋体" panose="02010600030101010101" pitchFamily="2" charset="-122"/>
              </a:rPr>
              <a:t>xxxxxxxx</a:t>
            </a:r>
          </a:p>
        </p:txBody>
      </p:sp>
      <p:sp>
        <p:nvSpPr>
          <p:cNvPr id="232524" name="Rectangle 76"/>
          <p:cNvSpPr>
            <a:spLocks noChangeArrowheads="1"/>
          </p:cNvSpPr>
          <p:nvPr/>
        </p:nvSpPr>
        <p:spPr bwMode="auto">
          <a:xfrm>
            <a:off x="4356100" y="5084763"/>
            <a:ext cx="792163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1200">
                <a:solidFill>
                  <a:srgbClr val="0033CC"/>
                </a:solidFill>
                <a:ea typeface="宋体" panose="02010600030101010101" pitchFamily="2" charset="-122"/>
              </a:rPr>
              <a:t>xxxxxxxx</a:t>
            </a:r>
          </a:p>
        </p:txBody>
      </p:sp>
      <p:sp>
        <p:nvSpPr>
          <p:cNvPr id="232525" name="Rectangle 77"/>
          <p:cNvSpPr>
            <a:spLocks noChangeArrowheads="1"/>
          </p:cNvSpPr>
          <p:nvPr/>
        </p:nvSpPr>
        <p:spPr bwMode="auto">
          <a:xfrm>
            <a:off x="5219700" y="5084763"/>
            <a:ext cx="792163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1200">
                <a:solidFill>
                  <a:srgbClr val="0033CC"/>
                </a:solidFill>
                <a:ea typeface="宋体" panose="02010600030101010101" pitchFamily="2" charset="-122"/>
              </a:rPr>
              <a:t>xxxxxxxx</a:t>
            </a:r>
          </a:p>
        </p:txBody>
      </p:sp>
      <p:sp>
        <p:nvSpPr>
          <p:cNvPr id="232526" name="Rectangle 78"/>
          <p:cNvSpPr>
            <a:spLocks noChangeArrowheads="1"/>
          </p:cNvSpPr>
          <p:nvPr/>
        </p:nvSpPr>
        <p:spPr bwMode="auto">
          <a:xfrm>
            <a:off x="6300788" y="5084763"/>
            <a:ext cx="792162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1200">
                <a:solidFill>
                  <a:srgbClr val="0033CC"/>
                </a:solidFill>
                <a:ea typeface="宋体" panose="02010600030101010101" pitchFamily="2" charset="-122"/>
              </a:rPr>
              <a:t>xxxxxxxx</a:t>
            </a:r>
          </a:p>
        </p:txBody>
      </p:sp>
      <p:sp>
        <p:nvSpPr>
          <p:cNvPr id="232527" name="Rectangle 79"/>
          <p:cNvSpPr>
            <a:spLocks noChangeArrowheads="1"/>
          </p:cNvSpPr>
          <p:nvPr/>
        </p:nvSpPr>
        <p:spPr bwMode="auto">
          <a:xfrm>
            <a:off x="7164388" y="5084763"/>
            <a:ext cx="792162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1200">
                <a:solidFill>
                  <a:srgbClr val="0033CC"/>
                </a:solidFill>
                <a:ea typeface="宋体" panose="02010600030101010101" pitchFamily="2" charset="-122"/>
              </a:rPr>
              <a:t>xxxxxxxx</a:t>
            </a:r>
          </a:p>
        </p:txBody>
      </p:sp>
      <p:sp>
        <p:nvSpPr>
          <p:cNvPr id="232528" name="Rectangle 80"/>
          <p:cNvSpPr>
            <a:spLocks noChangeArrowheads="1"/>
          </p:cNvSpPr>
          <p:nvPr/>
        </p:nvSpPr>
        <p:spPr bwMode="auto">
          <a:xfrm>
            <a:off x="6011863" y="5084763"/>
            <a:ext cx="323850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0033CC"/>
                </a:solidFill>
                <a:ea typeface="宋体" panose="02010600030101010101" pitchFamily="2" charset="-122"/>
              </a:rPr>
              <a:t>...</a:t>
            </a:r>
          </a:p>
        </p:txBody>
      </p:sp>
      <p:sp>
        <p:nvSpPr>
          <p:cNvPr id="232529" name="Rectangle 81"/>
          <p:cNvSpPr>
            <a:spLocks noChangeArrowheads="1"/>
          </p:cNvSpPr>
          <p:nvPr/>
        </p:nvSpPr>
        <p:spPr bwMode="auto">
          <a:xfrm>
            <a:off x="1187450" y="5516563"/>
            <a:ext cx="323850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0033CC"/>
                </a:solidFill>
                <a:ea typeface="宋体" panose="02010600030101010101" pitchFamily="2" charset="-122"/>
              </a:rPr>
              <a:t>T</a:t>
            </a:r>
            <a:r>
              <a:rPr lang="en-US" altLang="zh-CN" baseline="-25000">
                <a:solidFill>
                  <a:srgbClr val="0033CC"/>
                </a:solidFill>
                <a:ea typeface="宋体" panose="02010600030101010101" pitchFamily="2" charset="-122"/>
              </a:rPr>
              <a:t>0</a:t>
            </a:r>
            <a:endParaRPr lang="en-US" altLang="zh-CN">
              <a:solidFill>
                <a:srgbClr val="0033CC"/>
              </a:solidFill>
              <a:ea typeface="宋体" panose="02010600030101010101" pitchFamily="2" charset="-122"/>
            </a:endParaRPr>
          </a:p>
        </p:txBody>
      </p:sp>
      <p:sp>
        <p:nvSpPr>
          <p:cNvPr id="232530" name="Rectangle 82"/>
          <p:cNvSpPr>
            <a:spLocks noChangeArrowheads="1"/>
          </p:cNvSpPr>
          <p:nvPr/>
        </p:nvSpPr>
        <p:spPr bwMode="auto">
          <a:xfrm>
            <a:off x="1979613" y="5516563"/>
            <a:ext cx="323850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0033CC"/>
                </a:solidFill>
                <a:ea typeface="宋体" panose="02010600030101010101" pitchFamily="2" charset="-122"/>
              </a:rPr>
              <a:t>T</a:t>
            </a:r>
            <a:r>
              <a:rPr lang="en-US" altLang="zh-CN" baseline="-25000">
                <a:solidFill>
                  <a:srgbClr val="0033CC"/>
                </a:solidFill>
                <a:ea typeface="宋体" panose="02010600030101010101" pitchFamily="2" charset="-122"/>
              </a:rPr>
              <a:t>1</a:t>
            </a:r>
            <a:endParaRPr lang="en-US" altLang="zh-CN">
              <a:solidFill>
                <a:srgbClr val="0033CC"/>
              </a:solidFill>
              <a:ea typeface="宋体" panose="02010600030101010101" pitchFamily="2" charset="-122"/>
            </a:endParaRPr>
          </a:p>
        </p:txBody>
      </p:sp>
      <p:sp>
        <p:nvSpPr>
          <p:cNvPr id="232531" name="Rectangle 83"/>
          <p:cNvSpPr>
            <a:spLocks noChangeArrowheads="1"/>
          </p:cNvSpPr>
          <p:nvPr/>
        </p:nvSpPr>
        <p:spPr bwMode="auto">
          <a:xfrm>
            <a:off x="2843213" y="5516563"/>
            <a:ext cx="323850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0033CC"/>
                </a:solidFill>
                <a:ea typeface="宋体" panose="02010600030101010101" pitchFamily="2" charset="-122"/>
              </a:rPr>
              <a:t>T</a:t>
            </a:r>
            <a:r>
              <a:rPr lang="en-US" altLang="zh-CN" baseline="-25000">
                <a:solidFill>
                  <a:srgbClr val="0033CC"/>
                </a:solidFill>
                <a:ea typeface="宋体" panose="02010600030101010101" pitchFamily="2" charset="-122"/>
              </a:rPr>
              <a:t>2</a:t>
            </a:r>
            <a:endParaRPr lang="en-US" altLang="zh-CN">
              <a:solidFill>
                <a:srgbClr val="0033CC"/>
              </a:solidFill>
              <a:ea typeface="宋体" panose="02010600030101010101" pitchFamily="2" charset="-122"/>
            </a:endParaRPr>
          </a:p>
        </p:txBody>
      </p:sp>
      <p:sp>
        <p:nvSpPr>
          <p:cNvPr id="232532" name="Rectangle 84"/>
          <p:cNvSpPr>
            <a:spLocks noChangeArrowheads="1"/>
          </p:cNvSpPr>
          <p:nvPr/>
        </p:nvSpPr>
        <p:spPr bwMode="auto">
          <a:xfrm>
            <a:off x="3708400" y="5516563"/>
            <a:ext cx="323850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0033CC"/>
                </a:solidFill>
                <a:ea typeface="宋体" panose="02010600030101010101" pitchFamily="2" charset="-122"/>
              </a:rPr>
              <a:t>T</a:t>
            </a:r>
            <a:r>
              <a:rPr lang="en-US" altLang="zh-CN" baseline="-25000">
                <a:solidFill>
                  <a:srgbClr val="0033CC"/>
                </a:solidFill>
                <a:ea typeface="宋体" panose="02010600030101010101" pitchFamily="2" charset="-122"/>
              </a:rPr>
              <a:t>3</a:t>
            </a:r>
            <a:endParaRPr lang="en-US" altLang="zh-CN">
              <a:solidFill>
                <a:srgbClr val="0033CC"/>
              </a:solidFill>
              <a:ea typeface="宋体" panose="02010600030101010101" pitchFamily="2" charset="-122"/>
            </a:endParaRPr>
          </a:p>
        </p:txBody>
      </p:sp>
      <p:sp>
        <p:nvSpPr>
          <p:cNvPr id="232533" name="Rectangle 85"/>
          <p:cNvSpPr>
            <a:spLocks noChangeArrowheads="1"/>
          </p:cNvSpPr>
          <p:nvPr/>
        </p:nvSpPr>
        <p:spPr bwMode="auto">
          <a:xfrm>
            <a:off x="4572000" y="5516563"/>
            <a:ext cx="323850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0033CC"/>
                </a:solidFill>
                <a:ea typeface="宋体" panose="02010600030101010101" pitchFamily="2" charset="-122"/>
              </a:rPr>
              <a:t>T</a:t>
            </a:r>
            <a:r>
              <a:rPr lang="en-US" altLang="zh-CN" baseline="-25000">
                <a:solidFill>
                  <a:srgbClr val="0033CC"/>
                </a:solidFill>
                <a:ea typeface="宋体" panose="02010600030101010101" pitchFamily="2" charset="-122"/>
              </a:rPr>
              <a:t>4</a:t>
            </a:r>
            <a:endParaRPr lang="en-US" altLang="zh-CN">
              <a:solidFill>
                <a:srgbClr val="0033CC"/>
              </a:solidFill>
              <a:ea typeface="宋体" panose="02010600030101010101" pitchFamily="2" charset="-122"/>
            </a:endParaRPr>
          </a:p>
        </p:txBody>
      </p:sp>
      <p:sp>
        <p:nvSpPr>
          <p:cNvPr id="232534" name="Rectangle 86"/>
          <p:cNvSpPr>
            <a:spLocks noChangeArrowheads="1"/>
          </p:cNvSpPr>
          <p:nvPr/>
        </p:nvSpPr>
        <p:spPr bwMode="auto">
          <a:xfrm>
            <a:off x="5435600" y="5516563"/>
            <a:ext cx="323850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0033CC"/>
                </a:solidFill>
                <a:ea typeface="宋体" panose="02010600030101010101" pitchFamily="2" charset="-122"/>
              </a:rPr>
              <a:t>T</a:t>
            </a:r>
            <a:r>
              <a:rPr lang="en-US" altLang="zh-CN" baseline="-25000">
                <a:solidFill>
                  <a:srgbClr val="0033CC"/>
                </a:solidFill>
                <a:ea typeface="宋体" panose="02010600030101010101" pitchFamily="2" charset="-122"/>
              </a:rPr>
              <a:t>5</a:t>
            </a:r>
            <a:endParaRPr lang="en-US" altLang="zh-CN">
              <a:solidFill>
                <a:srgbClr val="0033CC"/>
              </a:solidFill>
              <a:ea typeface="宋体" panose="02010600030101010101" pitchFamily="2" charset="-122"/>
            </a:endParaRPr>
          </a:p>
        </p:txBody>
      </p:sp>
      <p:sp>
        <p:nvSpPr>
          <p:cNvPr id="232535" name="Rectangle 87"/>
          <p:cNvSpPr>
            <a:spLocks noChangeArrowheads="1"/>
          </p:cNvSpPr>
          <p:nvPr/>
        </p:nvSpPr>
        <p:spPr bwMode="auto">
          <a:xfrm>
            <a:off x="6470650" y="5516563"/>
            <a:ext cx="323850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0033CC"/>
                </a:solidFill>
                <a:ea typeface="宋体" panose="02010600030101010101" pitchFamily="2" charset="-122"/>
              </a:rPr>
              <a:t>...</a:t>
            </a:r>
          </a:p>
        </p:txBody>
      </p:sp>
      <p:sp>
        <p:nvSpPr>
          <p:cNvPr id="232536" name="Rectangle 88"/>
          <p:cNvSpPr>
            <a:spLocks noChangeArrowheads="1"/>
          </p:cNvSpPr>
          <p:nvPr/>
        </p:nvSpPr>
        <p:spPr bwMode="auto">
          <a:xfrm>
            <a:off x="7307263" y="5516563"/>
            <a:ext cx="323850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0033CC"/>
                </a:solidFill>
                <a:ea typeface="宋体" panose="02010600030101010101" pitchFamily="2" charset="-122"/>
              </a:rPr>
              <a:t>T</a:t>
            </a:r>
            <a:r>
              <a:rPr lang="en-US" altLang="zh-CN" baseline="-25000">
                <a:solidFill>
                  <a:srgbClr val="0033CC"/>
                </a:solidFill>
                <a:ea typeface="宋体" panose="02010600030101010101" pitchFamily="2" charset="-122"/>
              </a:rPr>
              <a:t>255</a:t>
            </a:r>
            <a:endParaRPr lang="en-US" altLang="zh-CN">
              <a:solidFill>
                <a:srgbClr val="0033CC"/>
              </a:solidFill>
              <a:ea typeface="宋体" panose="02010600030101010101" pitchFamily="2" charset="-122"/>
            </a:endParaRPr>
          </a:p>
        </p:txBody>
      </p:sp>
      <p:sp>
        <p:nvSpPr>
          <p:cNvPr id="232537" name="Rectangle 89"/>
          <p:cNvSpPr>
            <a:spLocks noChangeArrowheads="1"/>
          </p:cNvSpPr>
          <p:nvPr/>
        </p:nvSpPr>
        <p:spPr bwMode="auto">
          <a:xfrm>
            <a:off x="323850" y="2349500"/>
            <a:ext cx="8640763" cy="2592388"/>
          </a:xfrm>
          <a:prstGeom prst="rect">
            <a:avLst/>
          </a:prstGeom>
          <a:solidFill>
            <a:srgbClr val="808080">
              <a:alpha val="949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zh-CN" altLang="en-US">
              <a:solidFill>
                <a:srgbClr val="0033CC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cut thruBlk="1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2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32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32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32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32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32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32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232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23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232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1" grpId="0"/>
      <p:bldP spid="232476" grpId="0"/>
      <p:bldP spid="232477" grpId="0" animBg="1"/>
      <p:bldP spid="232478" grpId="0" animBg="1"/>
      <p:bldP spid="232479" grpId="0" animBg="1"/>
      <p:bldP spid="232480" grpId="0"/>
      <p:bldP spid="232481" grpId="0"/>
      <p:bldP spid="232482" grpId="0"/>
      <p:bldP spid="232483" grpId="0"/>
      <p:bldP spid="232515" grpId="0" animBg="1"/>
      <p:bldP spid="232516" grpId="0" animBg="1"/>
      <p:bldP spid="232517" grpId="0"/>
      <p:bldP spid="232518" grpId="0" animBg="1"/>
      <p:bldP spid="232519" grpId="0"/>
      <p:bldP spid="232520" grpId="0" animBg="1"/>
      <p:bldP spid="232521" grpId="0" animBg="1"/>
      <p:bldP spid="232522" grpId="0" animBg="1"/>
      <p:bldP spid="232523" grpId="0" animBg="1"/>
      <p:bldP spid="232524" grpId="0" animBg="1"/>
      <p:bldP spid="232525" grpId="0" animBg="1"/>
      <p:bldP spid="232526" grpId="0" animBg="1"/>
      <p:bldP spid="232527" grpId="0" animBg="1"/>
      <p:bldP spid="232528" grpId="0"/>
      <p:bldP spid="232529" grpId="0"/>
      <p:bldP spid="232530" grpId="0"/>
      <p:bldP spid="232531" grpId="0"/>
      <p:bldP spid="232532" grpId="0"/>
      <p:bldP spid="232533" grpId="0"/>
      <p:bldP spid="232534" grpId="0"/>
      <p:bldP spid="232535" grpId="0"/>
      <p:bldP spid="232536" grpId="0"/>
      <p:bldP spid="23253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fld id="{63D6F004-42B7-4C55-AB4A-FCB5D1356DFE}" type="slidenum">
              <a:rPr lang="en-US" altLang="zh-CN" b="0">
                <a:solidFill>
                  <a:srgbClr val="FFFFFF"/>
                </a:solidFill>
              </a:rPr>
              <a:pPr eaLnBrk="1" hangingPunct="1">
                <a:lnSpc>
                  <a:spcPct val="90000"/>
                </a:lnSpc>
              </a:pPr>
              <a:t>16</a:t>
            </a:fld>
            <a:r>
              <a:rPr lang="en-US" altLang="zh-CN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48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714368D3-AB51-4C65-94CD-EE2A61CC1D95}" type="datetime1">
              <a:rPr lang="zh-CN" altLang="en-US"/>
              <a:pPr>
                <a:defRPr/>
              </a:pPr>
              <a:t>2018/10/9</a:t>
            </a:fld>
            <a:endParaRPr lang="en-US" altLang="zh-CN"/>
          </a:p>
        </p:txBody>
      </p:sp>
      <p:sp>
        <p:nvSpPr>
          <p:cNvPr id="49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233474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/>
          <a:lstStyle/>
          <a:p>
            <a:pPr eaLnBrk="1" hangingPunct="1">
              <a:defRPr/>
            </a:pPr>
            <a:r>
              <a:rPr lang="en-US" altLang="zh-CN" b="1" cap="none" smtClean="0"/>
              <a:t>Lecture 8: Stream Cipher and RC4</a:t>
            </a:r>
            <a:endParaRPr lang="zh-CN" altLang="en-US" b="1" cap="none" smtClean="0"/>
          </a:p>
        </p:txBody>
      </p:sp>
      <p:sp>
        <p:nvSpPr>
          <p:cNvPr id="27654" name="Rectangle 3"/>
          <p:cNvSpPr>
            <a:spLocks noChangeArrowheads="1"/>
          </p:cNvSpPr>
          <p:nvPr/>
        </p:nvSpPr>
        <p:spPr bwMode="auto">
          <a:xfrm>
            <a:off x="395288" y="1484313"/>
            <a:ext cx="323850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0033CC"/>
                </a:solidFill>
                <a:ea typeface="宋体" panose="02010600030101010101" pitchFamily="2" charset="-122"/>
              </a:rPr>
              <a:t>S</a:t>
            </a:r>
          </a:p>
        </p:txBody>
      </p:sp>
      <p:grpSp>
        <p:nvGrpSpPr>
          <p:cNvPr id="27655" name="Group 4"/>
          <p:cNvGrpSpPr>
            <a:grpSpLocks/>
          </p:cNvGrpSpPr>
          <p:nvPr/>
        </p:nvGrpSpPr>
        <p:grpSpPr bwMode="auto">
          <a:xfrm>
            <a:off x="900113" y="1484313"/>
            <a:ext cx="792162" cy="792162"/>
            <a:chOff x="567" y="935"/>
            <a:chExt cx="499" cy="499"/>
          </a:xfrm>
        </p:grpSpPr>
        <p:sp>
          <p:nvSpPr>
            <p:cNvPr id="27696" name="Rectangle 5"/>
            <p:cNvSpPr>
              <a:spLocks noChangeArrowheads="1"/>
            </p:cNvSpPr>
            <p:nvPr/>
          </p:nvSpPr>
          <p:spPr bwMode="auto">
            <a:xfrm>
              <a:off x="567" y="935"/>
              <a:ext cx="499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 sz="1200">
                  <a:solidFill>
                    <a:srgbClr val="0033CC"/>
                  </a:solidFill>
                  <a:ea typeface="宋体" panose="02010600030101010101" pitchFamily="2" charset="-122"/>
                </a:rPr>
                <a:t>00000000</a:t>
              </a:r>
            </a:p>
          </p:txBody>
        </p:sp>
        <p:sp>
          <p:nvSpPr>
            <p:cNvPr id="27697" name="Rectangle 6"/>
            <p:cNvSpPr>
              <a:spLocks noChangeArrowheads="1"/>
            </p:cNvSpPr>
            <p:nvPr/>
          </p:nvSpPr>
          <p:spPr bwMode="auto">
            <a:xfrm>
              <a:off x="703" y="1207"/>
              <a:ext cx="204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0033CC"/>
                  </a:solidFill>
                  <a:ea typeface="宋体" panose="02010600030101010101" pitchFamily="2" charset="-122"/>
                </a:rPr>
                <a:t>S</a:t>
              </a:r>
              <a:r>
                <a:rPr lang="en-US" altLang="zh-CN" baseline="-25000">
                  <a:solidFill>
                    <a:srgbClr val="0033CC"/>
                  </a:solidFill>
                  <a:ea typeface="宋体" panose="02010600030101010101" pitchFamily="2" charset="-122"/>
                </a:rPr>
                <a:t>0</a:t>
              </a:r>
              <a:r>
                <a:rPr lang="en-US" altLang="zh-CN">
                  <a:solidFill>
                    <a:srgbClr val="0033CC"/>
                  </a:solidFill>
                  <a:ea typeface="宋体" panose="02010600030101010101" pitchFamily="2" charset="-122"/>
                </a:rPr>
                <a:t>=0</a:t>
              </a:r>
            </a:p>
          </p:txBody>
        </p:sp>
      </p:grpSp>
      <p:grpSp>
        <p:nvGrpSpPr>
          <p:cNvPr id="27656" name="Group 7"/>
          <p:cNvGrpSpPr>
            <a:grpSpLocks/>
          </p:cNvGrpSpPr>
          <p:nvPr/>
        </p:nvGrpSpPr>
        <p:grpSpPr bwMode="auto">
          <a:xfrm>
            <a:off x="1763713" y="1484313"/>
            <a:ext cx="792162" cy="792162"/>
            <a:chOff x="1111" y="935"/>
            <a:chExt cx="499" cy="499"/>
          </a:xfrm>
        </p:grpSpPr>
        <p:sp>
          <p:nvSpPr>
            <p:cNvPr id="27694" name="Rectangle 8"/>
            <p:cNvSpPr>
              <a:spLocks noChangeArrowheads="1"/>
            </p:cNvSpPr>
            <p:nvPr/>
          </p:nvSpPr>
          <p:spPr bwMode="auto">
            <a:xfrm>
              <a:off x="1111" y="935"/>
              <a:ext cx="499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 sz="1200">
                  <a:solidFill>
                    <a:srgbClr val="0033CC"/>
                  </a:solidFill>
                  <a:ea typeface="宋体" panose="02010600030101010101" pitchFamily="2" charset="-122"/>
                </a:rPr>
                <a:t>00000001</a:t>
              </a:r>
            </a:p>
          </p:txBody>
        </p:sp>
        <p:sp>
          <p:nvSpPr>
            <p:cNvPr id="27695" name="Rectangle 9"/>
            <p:cNvSpPr>
              <a:spLocks noChangeArrowheads="1"/>
            </p:cNvSpPr>
            <p:nvPr/>
          </p:nvSpPr>
          <p:spPr bwMode="auto">
            <a:xfrm>
              <a:off x="1247" y="1207"/>
              <a:ext cx="204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0033CC"/>
                  </a:solidFill>
                  <a:ea typeface="宋体" panose="02010600030101010101" pitchFamily="2" charset="-122"/>
                </a:rPr>
                <a:t>S</a:t>
              </a:r>
              <a:r>
                <a:rPr lang="en-US" altLang="zh-CN" baseline="-25000">
                  <a:solidFill>
                    <a:srgbClr val="0033CC"/>
                  </a:solidFill>
                  <a:ea typeface="宋体" panose="02010600030101010101" pitchFamily="2" charset="-122"/>
                </a:rPr>
                <a:t>1</a:t>
              </a:r>
              <a:r>
                <a:rPr lang="en-US" altLang="zh-CN">
                  <a:solidFill>
                    <a:srgbClr val="0033CC"/>
                  </a:solidFill>
                  <a:ea typeface="宋体" panose="02010600030101010101" pitchFamily="2" charset="-122"/>
                </a:rPr>
                <a:t>=1</a:t>
              </a:r>
            </a:p>
          </p:txBody>
        </p:sp>
      </p:grpSp>
      <p:grpSp>
        <p:nvGrpSpPr>
          <p:cNvPr id="27657" name="Group 10"/>
          <p:cNvGrpSpPr>
            <a:grpSpLocks/>
          </p:cNvGrpSpPr>
          <p:nvPr/>
        </p:nvGrpSpPr>
        <p:grpSpPr bwMode="auto">
          <a:xfrm>
            <a:off x="2627313" y="1484313"/>
            <a:ext cx="792162" cy="792162"/>
            <a:chOff x="1655" y="935"/>
            <a:chExt cx="499" cy="499"/>
          </a:xfrm>
        </p:grpSpPr>
        <p:sp>
          <p:nvSpPr>
            <p:cNvPr id="27692" name="Rectangle 11"/>
            <p:cNvSpPr>
              <a:spLocks noChangeArrowheads="1"/>
            </p:cNvSpPr>
            <p:nvPr/>
          </p:nvSpPr>
          <p:spPr bwMode="auto">
            <a:xfrm>
              <a:off x="1655" y="935"/>
              <a:ext cx="499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 sz="1200">
                  <a:solidFill>
                    <a:srgbClr val="0033CC"/>
                  </a:solidFill>
                  <a:ea typeface="宋体" panose="02010600030101010101" pitchFamily="2" charset="-122"/>
                </a:rPr>
                <a:t>00000000</a:t>
              </a:r>
            </a:p>
          </p:txBody>
        </p:sp>
        <p:sp>
          <p:nvSpPr>
            <p:cNvPr id="27693" name="Rectangle 12"/>
            <p:cNvSpPr>
              <a:spLocks noChangeArrowheads="1"/>
            </p:cNvSpPr>
            <p:nvPr/>
          </p:nvSpPr>
          <p:spPr bwMode="auto">
            <a:xfrm>
              <a:off x="1791" y="1207"/>
              <a:ext cx="204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0033CC"/>
                  </a:solidFill>
                  <a:ea typeface="宋体" panose="02010600030101010101" pitchFamily="2" charset="-122"/>
                </a:rPr>
                <a:t>S</a:t>
              </a:r>
              <a:r>
                <a:rPr lang="en-US" altLang="zh-CN" baseline="-25000">
                  <a:solidFill>
                    <a:srgbClr val="0033CC"/>
                  </a:solidFill>
                  <a:ea typeface="宋体" panose="02010600030101010101" pitchFamily="2" charset="-122"/>
                </a:rPr>
                <a:t>2</a:t>
              </a:r>
              <a:r>
                <a:rPr lang="en-US" altLang="zh-CN">
                  <a:solidFill>
                    <a:srgbClr val="0033CC"/>
                  </a:solidFill>
                  <a:ea typeface="宋体" panose="02010600030101010101" pitchFamily="2" charset="-122"/>
                </a:rPr>
                <a:t>=2</a:t>
              </a:r>
            </a:p>
          </p:txBody>
        </p:sp>
      </p:grpSp>
      <p:grpSp>
        <p:nvGrpSpPr>
          <p:cNvPr id="27658" name="Group 13"/>
          <p:cNvGrpSpPr>
            <a:grpSpLocks/>
          </p:cNvGrpSpPr>
          <p:nvPr/>
        </p:nvGrpSpPr>
        <p:grpSpPr bwMode="auto">
          <a:xfrm>
            <a:off x="3490913" y="1484313"/>
            <a:ext cx="792162" cy="792162"/>
            <a:chOff x="2199" y="935"/>
            <a:chExt cx="499" cy="499"/>
          </a:xfrm>
        </p:grpSpPr>
        <p:sp>
          <p:nvSpPr>
            <p:cNvPr id="27690" name="Rectangle 14"/>
            <p:cNvSpPr>
              <a:spLocks noChangeArrowheads="1"/>
            </p:cNvSpPr>
            <p:nvPr/>
          </p:nvSpPr>
          <p:spPr bwMode="auto">
            <a:xfrm>
              <a:off x="2199" y="935"/>
              <a:ext cx="499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 sz="1200">
                  <a:solidFill>
                    <a:srgbClr val="0033CC"/>
                  </a:solidFill>
                  <a:ea typeface="宋体" panose="02010600030101010101" pitchFamily="2" charset="-122"/>
                </a:rPr>
                <a:t>00000001</a:t>
              </a:r>
            </a:p>
          </p:txBody>
        </p:sp>
        <p:sp>
          <p:nvSpPr>
            <p:cNvPr id="27691" name="Rectangle 15"/>
            <p:cNvSpPr>
              <a:spLocks noChangeArrowheads="1"/>
            </p:cNvSpPr>
            <p:nvPr/>
          </p:nvSpPr>
          <p:spPr bwMode="auto">
            <a:xfrm>
              <a:off x="2336" y="1207"/>
              <a:ext cx="204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0033CC"/>
                  </a:solidFill>
                  <a:ea typeface="宋体" panose="02010600030101010101" pitchFamily="2" charset="-122"/>
                </a:rPr>
                <a:t>S</a:t>
              </a:r>
              <a:r>
                <a:rPr lang="en-US" altLang="zh-CN" baseline="-25000">
                  <a:solidFill>
                    <a:srgbClr val="0033CC"/>
                  </a:solidFill>
                  <a:ea typeface="宋体" panose="02010600030101010101" pitchFamily="2" charset="-122"/>
                </a:rPr>
                <a:t>3</a:t>
              </a:r>
              <a:r>
                <a:rPr lang="en-US" altLang="zh-CN">
                  <a:solidFill>
                    <a:srgbClr val="0033CC"/>
                  </a:solidFill>
                  <a:ea typeface="宋体" panose="02010600030101010101" pitchFamily="2" charset="-122"/>
                </a:rPr>
                <a:t>=3</a:t>
              </a:r>
            </a:p>
          </p:txBody>
        </p:sp>
      </p:grpSp>
      <p:grpSp>
        <p:nvGrpSpPr>
          <p:cNvPr id="27659" name="Group 16"/>
          <p:cNvGrpSpPr>
            <a:grpSpLocks/>
          </p:cNvGrpSpPr>
          <p:nvPr/>
        </p:nvGrpSpPr>
        <p:grpSpPr bwMode="auto">
          <a:xfrm>
            <a:off x="4356100" y="1484313"/>
            <a:ext cx="792163" cy="792162"/>
            <a:chOff x="2744" y="935"/>
            <a:chExt cx="499" cy="499"/>
          </a:xfrm>
        </p:grpSpPr>
        <p:sp>
          <p:nvSpPr>
            <p:cNvPr id="27688" name="Rectangle 17"/>
            <p:cNvSpPr>
              <a:spLocks noChangeArrowheads="1"/>
            </p:cNvSpPr>
            <p:nvPr/>
          </p:nvSpPr>
          <p:spPr bwMode="auto">
            <a:xfrm>
              <a:off x="2744" y="935"/>
              <a:ext cx="499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 sz="1200">
                  <a:solidFill>
                    <a:srgbClr val="0033CC"/>
                  </a:solidFill>
                  <a:ea typeface="宋体" panose="02010600030101010101" pitchFamily="2" charset="-122"/>
                </a:rPr>
                <a:t>00000000</a:t>
              </a:r>
            </a:p>
          </p:txBody>
        </p:sp>
        <p:sp>
          <p:nvSpPr>
            <p:cNvPr id="27689" name="Rectangle 18"/>
            <p:cNvSpPr>
              <a:spLocks noChangeArrowheads="1"/>
            </p:cNvSpPr>
            <p:nvPr/>
          </p:nvSpPr>
          <p:spPr bwMode="auto">
            <a:xfrm>
              <a:off x="2880" y="1207"/>
              <a:ext cx="204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0033CC"/>
                  </a:solidFill>
                  <a:ea typeface="宋体" panose="02010600030101010101" pitchFamily="2" charset="-122"/>
                </a:rPr>
                <a:t>S</a:t>
              </a:r>
              <a:r>
                <a:rPr lang="en-US" altLang="zh-CN" baseline="-25000">
                  <a:solidFill>
                    <a:srgbClr val="0033CC"/>
                  </a:solidFill>
                  <a:ea typeface="宋体" panose="02010600030101010101" pitchFamily="2" charset="-122"/>
                </a:rPr>
                <a:t>4</a:t>
              </a:r>
              <a:r>
                <a:rPr lang="en-US" altLang="zh-CN">
                  <a:solidFill>
                    <a:srgbClr val="0033CC"/>
                  </a:solidFill>
                  <a:ea typeface="宋体" panose="02010600030101010101" pitchFamily="2" charset="-122"/>
                </a:rPr>
                <a:t>=4</a:t>
              </a:r>
            </a:p>
          </p:txBody>
        </p:sp>
      </p:grpSp>
      <p:grpSp>
        <p:nvGrpSpPr>
          <p:cNvPr id="27660" name="Group 19"/>
          <p:cNvGrpSpPr>
            <a:grpSpLocks/>
          </p:cNvGrpSpPr>
          <p:nvPr/>
        </p:nvGrpSpPr>
        <p:grpSpPr bwMode="auto">
          <a:xfrm>
            <a:off x="5219700" y="1484313"/>
            <a:ext cx="792163" cy="792162"/>
            <a:chOff x="3288" y="935"/>
            <a:chExt cx="499" cy="499"/>
          </a:xfrm>
        </p:grpSpPr>
        <p:sp>
          <p:nvSpPr>
            <p:cNvPr id="27686" name="Rectangle 20"/>
            <p:cNvSpPr>
              <a:spLocks noChangeArrowheads="1"/>
            </p:cNvSpPr>
            <p:nvPr/>
          </p:nvSpPr>
          <p:spPr bwMode="auto">
            <a:xfrm>
              <a:off x="3288" y="935"/>
              <a:ext cx="499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 sz="1200">
                  <a:solidFill>
                    <a:srgbClr val="0033CC"/>
                  </a:solidFill>
                  <a:ea typeface="宋体" panose="02010600030101010101" pitchFamily="2" charset="-122"/>
                </a:rPr>
                <a:t>00000001</a:t>
              </a:r>
            </a:p>
          </p:txBody>
        </p:sp>
        <p:sp>
          <p:nvSpPr>
            <p:cNvPr id="27687" name="Rectangle 21"/>
            <p:cNvSpPr>
              <a:spLocks noChangeArrowheads="1"/>
            </p:cNvSpPr>
            <p:nvPr/>
          </p:nvSpPr>
          <p:spPr bwMode="auto">
            <a:xfrm>
              <a:off x="3424" y="1207"/>
              <a:ext cx="204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0033CC"/>
                  </a:solidFill>
                  <a:ea typeface="宋体" panose="02010600030101010101" pitchFamily="2" charset="-122"/>
                </a:rPr>
                <a:t>S</a:t>
              </a:r>
              <a:r>
                <a:rPr lang="en-US" altLang="zh-CN" baseline="-25000">
                  <a:solidFill>
                    <a:srgbClr val="0033CC"/>
                  </a:solidFill>
                  <a:ea typeface="宋体" panose="02010600030101010101" pitchFamily="2" charset="-122"/>
                </a:rPr>
                <a:t>5</a:t>
              </a:r>
              <a:r>
                <a:rPr lang="en-US" altLang="zh-CN">
                  <a:solidFill>
                    <a:srgbClr val="0033CC"/>
                  </a:solidFill>
                  <a:ea typeface="宋体" panose="02010600030101010101" pitchFamily="2" charset="-122"/>
                </a:rPr>
                <a:t>=5</a:t>
              </a:r>
            </a:p>
          </p:txBody>
        </p:sp>
      </p:grpSp>
      <p:grpSp>
        <p:nvGrpSpPr>
          <p:cNvPr id="27661" name="Group 22"/>
          <p:cNvGrpSpPr>
            <a:grpSpLocks/>
          </p:cNvGrpSpPr>
          <p:nvPr/>
        </p:nvGrpSpPr>
        <p:grpSpPr bwMode="auto">
          <a:xfrm>
            <a:off x="6300788" y="1484313"/>
            <a:ext cx="792162" cy="792162"/>
            <a:chOff x="3969" y="935"/>
            <a:chExt cx="499" cy="499"/>
          </a:xfrm>
        </p:grpSpPr>
        <p:sp>
          <p:nvSpPr>
            <p:cNvPr id="27684" name="Rectangle 23"/>
            <p:cNvSpPr>
              <a:spLocks noChangeArrowheads="1"/>
            </p:cNvSpPr>
            <p:nvPr/>
          </p:nvSpPr>
          <p:spPr bwMode="auto">
            <a:xfrm>
              <a:off x="3969" y="935"/>
              <a:ext cx="499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 sz="1200">
                  <a:solidFill>
                    <a:srgbClr val="0033CC"/>
                  </a:solidFill>
                  <a:ea typeface="宋体" panose="02010600030101010101" pitchFamily="2" charset="-122"/>
                </a:rPr>
                <a:t>……..</a:t>
              </a:r>
            </a:p>
          </p:txBody>
        </p:sp>
        <p:sp>
          <p:nvSpPr>
            <p:cNvPr id="27685" name="Rectangle 24"/>
            <p:cNvSpPr>
              <a:spLocks noChangeArrowheads="1"/>
            </p:cNvSpPr>
            <p:nvPr/>
          </p:nvSpPr>
          <p:spPr bwMode="auto">
            <a:xfrm>
              <a:off x="4076" y="1207"/>
              <a:ext cx="204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0033CC"/>
                  </a:solidFill>
                  <a:ea typeface="宋体" panose="02010600030101010101" pitchFamily="2" charset="-122"/>
                </a:rPr>
                <a:t>...</a:t>
              </a:r>
            </a:p>
          </p:txBody>
        </p:sp>
      </p:grpSp>
      <p:grpSp>
        <p:nvGrpSpPr>
          <p:cNvPr id="27662" name="Group 25"/>
          <p:cNvGrpSpPr>
            <a:grpSpLocks/>
          </p:cNvGrpSpPr>
          <p:nvPr/>
        </p:nvGrpSpPr>
        <p:grpSpPr bwMode="auto">
          <a:xfrm>
            <a:off x="7164388" y="1484313"/>
            <a:ext cx="792162" cy="792162"/>
            <a:chOff x="4513" y="935"/>
            <a:chExt cx="499" cy="499"/>
          </a:xfrm>
        </p:grpSpPr>
        <p:sp>
          <p:nvSpPr>
            <p:cNvPr id="27682" name="Rectangle 26"/>
            <p:cNvSpPr>
              <a:spLocks noChangeArrowheads="1"/>
            </p:cNvSpPr>
            <p:nvPr/>
          </p:nvSpPr>
          <p:spPr bwMode="auto">
            <a:xfrm>
              <a:off x="4513" y="935"/>
              <a:ext cx="499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 sz="1200">
                  <a:solidFill>
                    <a:srgbClr val="0033CC"/>
                  </a:solidFill>
                  <a:ea typeface="宋体" panose="02010600030101010101" pitchFamily="2" charset="-122"/>
                </a:rPr>
                <a:t>11111111</a:t>
              </a:r>
            </a:p>
          </p:txBody>
        </p:sp>
        <p:sp>
          <p:nvSpPr>
            <p:cNvPr id="27683" name="Rectangle 27"/>
            <p:cNvSpPr>
              <a:spLocks noChangeArrowheads="1"/>
            </p:cNvSpPr>
            <p:nvPr/>
          </p:nvSpPr>
          <p:spPr bwMode="auto">
            <a:xfrm>
              <a:off x="4659" y="1207"/>
              <a:ext cx="204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0033CC"/>
                  </a:solidFill>
                  <a:ea typeface="宋体" panose="02010600030101010101" pitchFamily="2" charset="-122"/>
                </a:rPr>
                <a:t>S</a:t>
              </a:r>
              <a:r>
                <a:rPr lang="en-US" altLang="zh-CN" baseline="-25000">
                  <a:solidFill>
                    <a:srgbClr val="0033CC"/>
                  </a:solidFill>
                  <a:ea typeface="宋体" panose="02010600030101010101" pitchFamily="2" charset="-122"/>
                </a:rPr>
                <a:t>255</a:t>
              </a:r>
              <a:r>
                <a:rPr lang="en-US" altLang="zh-CN">
                  <a:solidFill>
                    <a:srgbClr val="0033CC"/>
                  </a:solidFill>
                  <a:ea typeface="宋体" panose="02010600030101010101" pitchFamily="2" charset="-122"/>
                </a:rPr>
                <a:t>=255</a:t>
              </a:r>
            </a:p>
          </p:txBody>
        </p:sp>
      </p:grpSp>
      <p:grpSp>
        <p:nvGrpSpPr>
          <p:cNvPr id="10" name="Group 28"/>
          <p:cNvGrpSpPr>
            <a:grpSpLocks/>
          </p:cNvGrpSpPr>
          <p:nvPr/>
        </p:nvGrpSpPr>
        <p:grpSpPr bwMode="auto">
          <a:xfrm>
            <a:off x="395288" y="5084763"/>
            <a:ext cx="7561262" cy="792162"/>
            <a:chOff x="249" y="3203"/>
            <a:chExt cx="4763" cy="499"/>
          </a:xfrm>
        </p:grpSpPr>
        <p:sp>
          <p:nvSpPr>
            <p:cNvPr id="27664" name="Rectangle 29"/>
            <p:cNvSpPr>
              <a:spLocks noChangeArrowheads="1"/>
            </p:cNvSpPr>
            <p:nvPr/>
          </p:nvSpPr>
          <p:spPr bwMode="auto">
            <a:xfrm>
              <a:off x="249" y="3203"/>
              <a:ext cx="204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0033CC"/>
                  </a:solidFill>
                  <a:ea typeface="宋体" panose="02010600030101010101" pitchFamily="2" charset="-122"/>
                </a:rPr>
                <a:t>T</a:t>
              </a:r>
            </a:p>
          </p:txBody>
        </p:sp>
        <p:sp>
          <p:nvSpPr>
            <p:cNvPr id="27665" name="Rectangle 30"/>
            <p:cNvSpPr>
              <a:spLocks noChangeArrowheads="1"/>
            </p:cNvSpPr>
            <p:nvPr/>
          </p:nvSpPr>
          <p:spPr bwMode="auto">
            <a:xfrm>
              <a:off x="567" y="3203"/>
              <a:ext cx="499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 sz="1200">
                  <a:solidFill>
                    <a:srgbClr val="0033CC"/>
                  </a:solidFill>
                  <a:ea typeface="宋体" panose="02010600030101010101" pitchFamily="2" charset="-122"/>
                </a:rPr>
                <a:t>xxxxxxxx</a:t>
              </a:r>
            </a:p>
          </p:txBody>
        </p:sp>
        <p:sp>
          <p:nvSpPr>
            <p:cNvPr id="27666" name="Rectangle 31"/>
            <p:cNvSpPr>
              <a:spLocks noChangeArrowheads="1"/>
            </p:cNvSpPr>
            <p:nvPr/>
          </p:nvSpPr>
          <p:spPr bwMode="auto">
            <a:xfrm>
              <a:off x="1111" y="3203"/>
              <a:ext cx="499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 sz="1200">
                  <a:solidFill>
                    <a:srgbClr val="0033CC"/>
                  </a:solidFill>
                  <a:ea typeface="宋体" panose="02010600030101010101" pitchFamily="2" charset="-122"/>
                </a:rPr>
                <a:t>xxxxxxxx</a:t>
              </a:r>
            </a:p>
          </p:txBody>
        </p:sp>
        <p:sp>
          <p:nvSpPr>
            <p:cNvPr id="27667" name="Rectangle 32"/>
            <p:cNvSpPr>
              <a:spLocks noChangeArrowheads="1"/>
            </p:cNvSpPr>
            <p:nvPr/>
          </p:nvSpPr>
          <p:spPr bwMode="auto">
            <a:xfrm>
              <a:off x="1655" y="3203"/>
              <a:ext cx="499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 sz="1200">
                  <a:solidFill>
                    <a:srgbClr val="0033CC"/>
                  </a:solidFill>
                  <a:ea typeface="宋体" panose="02010600030101010101" pitchFamily="2" charset="-122"/>
                </a:rPr>
                <a:t>xxxxxxxx</a:t>
              </a:r>
            </a:p>
          </p:txBody>
        </p:sp>
        <p:sp>
          <p:nvSpPr>
            <p:cNvPr id="27668" name="Rectangle 33"/>
            <p:cNvSpPr>
              <a:spLocks noChangeArrowheads="1"/>
            </p:cNvSpPr>
            <p:nvPr/>
          </p:nvSpPr>
          <p:spPr bwMode="auto">
            <a:xfrm>
              <a:off x="2200" y="3203"/>
              <a:ext cx="499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 sz="1200">
                  <a:solidFill>
                    <a:srgbClr val="0033CC"/>
                  </a:solidFill>
                  <a:ea typeface="宋体" panose="02010600030101010101" pitchFamily="2" charset="-122"/>
                </a:rPr>
                <a:t>xxxxxxxx</a:t>
              </a:r>
            </a:p>
          </p:txBody>
        </p:sp>
        <p:sp>
          <p:nvSpPr>
            <p:cNvPr id="27669" name="Rectangle 34"/>
            <p:cNvSpPr>
              <a:spLocks noChangeArrowheads="1"/>
            </p:cNvSpPr>
            <p:nvPr/>
          </p:nvSpPr>
          <p:spPr bwMode="auto">
            <a:xfrm>
              <a:off x="2744" y="3203"/>
              <a:ext cx="499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 sz="1200">
                  <a:solidFill>
                    <a:srgbClr val="0033CC"/>
                  </a:solidFill>
                  <a:ea typeface="宋体" panose="02010600030101010101" pitchFamily="2" charset="-122"/>
                </a:rPr>
                <a:t>xxxxxxxx</a:t>
              </a:r>
            </a:p>
          </p:txBody>
        </p:sp>
        <p:sp>
          <p:nvSpPr>
            <p:cNvPr id="27670" name="Rectangle 35"/>
            <p:cNvSpPr>
              <a:spLocks noChangeArrowheads="1"/>
            </p:cNvSpPr>
            <p:nvPr/>
          </p:nvSpPr>
          <p:spPr bwMode="auto">
            <a:xfrm>
              <a:off x="3288" y="3203"/>
              <a:ext cx="499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 sz="1200">
                  <a:solidFill>
                    <a:srgbClr val="0033CC"/>
                  </a:solidFill>
                  <a:ea typeface="宋体" panose="02010600030101010101" pitchFamily="2" charset="-122"/>
                </a:rPr>
                <a:t>xxxxxxxx</a:t>
              </a:r>
            </a:p>
          </p:txBody>
        </p:sp>
        <p:sp>
          <p:nvSpPr>
            <p:cNvPr id="27671" name="Rectangle 36"/>
            <p:cNvSpPr>
              <a:spLocks noChangeArrowheads="1"/>
            </p:cNvSpPr>
            <p:nvPr/>
          </p:nvSpPr>
          <p:spPr bwMode="auto">
            <a:xfrm>
              <a:off x="3969" y="3203"/>
              <a:ext cx="499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 sz="1200">
                  <a:solidFill>
                    <a:srgbClr val="0033CC"/>
                  </a:solidFill>
                  <a:ea typeface="宋体" panose="02010600030101010101" pitchFamily="2" charset="-122"/>
                </a:rPr>
                <a:t>xxxxxxxx</a:t>
              </a:r>
            </a:p>
          </p:txBody>
        </p:sp>
        <p:sp>
          <p:nvSpPr>
            <p:cNvPr id="27672" name="Rectangle 37"/>
            <p:cNvSpPr>
              <a:spLocks noChangeArrowheads="1"/>
            </p:cNvSpPr>
            <p:nvPr/>
          </p:nvSpPr>
          <p:spPr bwMode="auto">
            <a:xfrm>
              <a:off x="4513" y="3203"/>
              <a:ext cx="499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 sz="1200">
                  <a:solidFill>
                    <a:srgbClr val="0033CC"/>
                  </a:solidFill>
                  <a:ea typeface="宋体" panose="02010600030101010101" pitchFamily="2" charset="-122"/>
                </a:rPr>
                <a:t>xxxxxxxx</a:t>
              </a:r>
            </a:p>
          </p:txBody>
        </p:sp>
        <p:sp>
          <p:nvSpPr>
            <p:cNvPr id="27673" name="Rectangle 38"/>
            <p:cNvSpPr>
              <a:spLocks noChangeArrowheads="1"/>
            </p:cNvSpPr>
            <p:nvPr/>
          </p:nvSpPr>
          <p:spPr bwMode="auto">
            <a:xfrm>
              <a:off x="3787" y="3203"/>
              <a:ext cx="204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0033CC"/>
                  </a:solidFill>
                  <a:ea typeface="宋体" panose="02010600030101010101" pitchFamily="2" charset="-122"/>
                </a:rPr>
                <a:t>...</a:t>
              </a:r>
            </a:p>
          </p:txBody>
        </p:sp>
        <p:sp>
          <p:nvSpPr>
            <p:cNvPr id="27674" name="Rectangle 39"/>
            <p:cNvSpPr>
              <a:spLocks noChangeArrowheads="1"/>
            </p:cNvSpPr>
            <p:nvPr/>
          </p:nvSpPr>
          <p:spPr bwMode="auto">
            <a:xfrm>
              <a:off x="748" y="3475"/>
              <a:ext cx="204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0033CC"/>
                  </a:solidFill>
                  <a:ea typeface="宋体" panose="02010600030101010101" pitchFamily="2" charset="-122"/>
                </a:rPr>
                <a:t>T</a:t>
              </a:r>
              <a:r>
                <a:rPr lang="en-US" altLang="zh-CN" baseline="-25000">
                  <a:solidFill>
                    <a:srgbClr val="0033CC"/>
                  </a:solidFill>
                  <a:ea typeface="宋体" panose="02010600030101010101" pitchFamily="2" charset="-122"/>
                </a:rPr>
                <a:t>0</a:t>
              </a:r>
              <a:endParaRPr lang="en-US" altLang="zh-CN">
                <a:solidFill>
                  <a:srgbClr val="0033CC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7675" name="Rectangle 40"/>
            <p:cNvSpPr>
              <a:spLocks noChangeArrowheads="1"/>
            </p:cNvSpPr>
            <p:nvPr/>
          </p:nvSpPr>
          <p:spPr bwMode="auto">
            <a:xfrm>
              <a:off x="1247" y="3475"/>
              <a:ext cx="204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0033CC"/>
                  </a:solidFill>
                  <a:ea typeface="宋体" panose="02010600030101010101" pitchFamily="2" charset="-122"/>
                </a:rPr>
                <a:t>T</a:t>
              </a:r>
              <a:r>
                <a:rPr lang="en-US" altLang="zh-CN" baseline="-25000">
                  <a:solidFill>
                    <a:srgbClr val="0033CC"/>
                  </a:solidFill>
                  <a:ea typeface="宋体" panose="02010600030101010101" pitchFamily="2" charset="-122"/>
                </a:rPr>
                <a:t>1</a:t>
              </a:r>
              <a:endParaRPr lang="en-US" altLang="zh-CN">
                <a:solidFill>
                  <a:srgbClr val="0033CC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7676" name="Rectangle 41"/>
            <p:cNvSpPr>
              <a:spLocks noChangeArrowheads="1"/>
            </p:cNvSpPr>
            <p:nvPr/>
          </p:nvSpPr>
          <p:spPr bwMode="auto">
            <a:xfrm>
              <a:off x="1791" y="3475"/>
              <a:ext cx="204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0033CC"/>
                  </a:solidFill>
                  <a:ea typeface="宋体" panose="02010600030101010101" pitchFamily="2" charset="-122"/>
                </a:rPr>
                <a:t>T</a:t>
              </a:r>
              <a:r>
                <a:rPr lang="en-US" altLang="zh-CN" baseline="-25000">
                  <a:solidFill>
                    <a:srgbClr val="0033CC"/>
                  </a:solidFill>
                  <a:ea typeface="宋体" panose="02010600030101010101" pitchFamily="2" charset="-122"/>
                </a:rPr>
                <a:t>2</a:t>
              </a:r>
              <a:endParaRPr lang="en-US" altLang="zh-CN">
                <a:solidFill>
                  <a:srgbClr val="0033CC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7677" name="Rectangle 42"/>
            <p:cNvSpPr>
              <a:spLocks noChangeArrowheads="1"/>
            </p:cNvSpPr>
            <p:nvPr/>
          </p:nvSpPr>
          <p:spPr bwMode="auto">
            <a:xfrm>
              <a:off x="2336" y="3475"/>
              <a:ext cx="204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0033CC"/>
                  </a:solidFill>
                  <a:ea typeface="宋体" panose="02010600030101010101" pitchFamily="2" charset="-122"/>
                </a:rPr>
                <a:t>T</a:t>
              </a:r>
              <a:r>
                <a:rPr lang="en-US" altLang="zh-CN" baseline="-25000">
                  <a:solidFill>
                    <a:srgbClr val="0033CC"/>
                  </a:solidFill>
                  <a:ea typeface="宋体" panose="02010600030101010101" pitchFamily="2" charset="-122"/>
                </a:rPr>
                <a:t>3</a:t>
              </a:r>
              <a:endParaRPr lang="en-US" altLang="zh-CN">
                <a:solidFill>
                  <a:srgbClr val="0033CC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7678" name="Rectangle 43"/>
            <p:cNvSpPr>
              <a:spLocks noChangeArrowheads="1"/>
            </p:cNvSpPr>
            <p:nvPr/>
          </p:nvSpPr>
          <p:spPr bwMode="auto">
            <a:xfrm>
              <a:off x="2880" y="3475"/>
              <a:ext cx="204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0033CC"/>
                  </a:solidFill>
                  <a:ea typeface="宋体" panose="02010600030101010101" pitchFamily="2" charset="-122"/>
                </a:rPr>
                <a:t>T</a:t>
              </a:r>
              <a:r>
                <a:rPr lang="en-US" altLang="zh-CN" baseline="-25000">
                  <a:solidFill>
                    <a:srgbClr val="0033CC"/>
                  </a:solidFill>
                  <a:ea typeface="宋体" panose="02010600030101010101" pitchFamily="2" charset="-122"/>
                </a:rPr>
                <a:t>4</a:t>
              </a:r>
              <a:endParaRPr lang="en-US" altLang="zh-CN">
                <a:solidFill>
                  <a:srgbClr val="0033CC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7679" name="Rectangle 44"/>
            <p:cNvSpPr>
              <a:spLocks noChangeArrowheads="1"/>
            </p:cNvSpPr>
            <p:nvPr/>
          </p:nvSpPr>
          <p:spPr bwMode="auto">
            <a:xfrm>
              <a:off x="3424" y="3475"/>
              <a:ext cx="204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0033CC"/>
                  </a:solidFill>
                  <a:ea typeface="宋体" panose="02010600030101010101" pitchFamily="2" charset="-122"/>
                </a:rPr>
                <a:t>T</a:t>
              </a:r>
              <a:r>
                <a:rPr lang="en-US" altLang="zh-CN" baseline="-25000">
                  <a:solidFill>
                    <a:srgbClr val="0033CC"/>
                  </a:solidFill>
                  <a:ea typeface="宋体" panose="02010600030101010101" pitchFamily="2" charset="-122"/>
                </a:rPr>
                <a:t>5</a:t>
              </a:r>
              <a:endParaRPr lang="en-US" altLang="zh-CN">
                <a:solidFill>
                  <a:srgbClr val="0033CC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7680" name="Rectangle 45"/>
            <p:cNvSpPr>
              <a:spLocks noChangeArrowheads="1"/>
            </p:cNvSpPr>
            <p:nvPr/>
          </p:nvSpPr>
          <p:spPr bwMode="auto">
            <a:xfrm>
              <a:off x="4076" y="3475"/>
              <a:ext cx="204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0033CC"/>
                  </a:solidFill>
                  <a:ea typeface="宋体" panose="02010600030101010101" pitchFamily="2" charset="-122"/>
                </a:rPr>
                <a:t>...</a:t>
              </a:r>
            </a:p>
          </p:txBody>
        </p:sp>
        <p:sp>
          <p:nvSpPr>
            <p:cNvPr id="27681" name="Rectangle 46"/>
            <p:cNvSpPr>
              <a:spLocks noChangeArrowheads="1"/>
            </p:cNvSpPr>
            <p:nvPr/>
          </p:nvSpPr>
          <p:spPr bwMode="auto">
            <a:xfrm>
              <a:off x="4603" y="3475"/>
              <a:ext cx="204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0033CC"/>
                  </a:solidFill>
                  <a:ea typeface="宋体" panose="02010600030101010101" pitchFamily="2" charset="-122"/>
                </a:rPr>
                <a:t>T</a:t>
              </a:r>
              <a:r>
                <a:rPr lang="en-US" altLang="zh-CN" baseline="-25000">
                  <a:solidFill>
                    <a:srgbClr val="0033CC"/>
                  </a:solidFill>
                  <a:ea typeface="宋体" panose="02010600030101010101" pitchFamily="2" charset="-122"/>
                </a:rPr>
                <a:t>255</a:t>
              </a:r>
              <a:endParaRPr lang="en-US" altLang="zh-CN">
                <a:solidFill>
                  <a:srgbClr val="0033CC"/>
                </a:solidFill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4.53389E-7 L 2.77778E-6 -0.3932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fld id="{DE882CE0-8BFF-4BF7-A1A7-71ADAA381B3A}" type="slidenum">
              <a:rPr lang="en-US" altLang="zh-CN" b="0">
                <a:solidFill>
                  <a:srgbClr val="FFFFFF"/>
                </a:solidFill>
              </a:rPr>
              <a:pPr eaLnBrk="1" hangingPunct="1">
                <a:lnSpc>
                  <a:spcPct val="90000"/>
                </a:lnSpc>
              </a:pPr>
              <a:t>17</a:t>
            </a:fld>
            <a:r>
              <a:rPr lang="en-US" altLang="zh-CN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55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4DD2C10F-9B7F-45B7-8D4D-7A481624B9B3}" type="datetime1">
              <a:rPr lang="zh-CN" altLang="en-US"/>
              <a:pPr>
                <a:defRPr/>
              </a:pPr>
              <a:t>2018/10/9</a:t>
            </a:fld>
            <a:endParaRPr lang="en-US" altLang="zh-CN"/>
          </a:p>
        </p:txBody>
      </p:sp>
      <p:sp>
        <p:nvSpPr>
          <p:cNvPr id="5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234498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/>
          <a:lstStyle/>
          <a:p>
            <a:pPr eaLnBrk="1" hangingPunct="1">
              <a:defRPr/>
            </a:pPr>
            <a:r>
              <a:rPr lang="en-US" altLang="zh-CN" b="1" cap="none" smtClean="0"/>
              <a:t>Lecture 8: Stream Cipher and RC4</a:t>
            </a:r>
            <a:endParaRPr lang="zh-CN" altLang="en-US" b="1" cap="none" smtClean="0"/>
          </a:p>
        </p:txBody>
      </p:sp>
      <p:sp>
        <p:nvSpPr>
          <p:cNvPr id="28678" name="Rectangle 3"/>
          <p:cNvSpPr>
            <a:spLocks noChangeArrowheads="1"/>
          </p:cNvSpPr>
          <p:nvPr/>
        </p:nvSpPr>
        <p:spPr bwMode="auto">
          <a:xfrm>
            <a:off x="395288" y="1484313"/>
            <a:ext cx="323850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0033CC"/>
                </a:solidFill>
                <a:ea typeface="宋体" panose="02010600030101010101" pitchFamily="2" charset="-122"/>
              </a:rPr>
              <a:t>S</a:t>
            </a:r>
          </a:p>
        </p:txBody>
      </p:sp>
      <p:sp>
        <p:nvSpPr>
          <p:cNvPr id="234500" name="Rectangle 4"/>
          <p:cNvSpPr>
            <a:spLocks noChangeArrowheads="1"/>
          </p:cNvSpPr>
          <p:nvPr/>
        </p:nvSpPr>
        <p:spPr bwMode="auto">
          <a:xfrm>
            <a:off x="900113" y="1484313"/>
            <a:ext cx="792162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1200">
                <a:solidFill>
                  <a:srgbClr val="0033CC"/>
                </a:solidFill>
                <a:ea typeface="宋体" panose="02010600030101010101" pitchFamily="2" charset="-122"/>
              </a:rPr>
              <a:t>00000000</a:t>
            </a:r>
          </a:p>
        </p:txBody>
      </p:sp>
      <p:sp>
        <p:nvSpPr>
          <p:cNvPr id="28680" name="Rectangle 5"/>
          <p:cNvSpPr>
            <a:spLocks noChangeArrowheads="1"/>
          </p:cNvSpPr>
          <p:nvPr/>
        </p:nvSpPr>
        <p:spPr bwMode="auto">
          <a:xfrm>
            <a:off x="1116013" y="1916113"/>
            <a:ext cx="323850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0033CC"/>
                </a:solidFill>
                <a:ea typeface="宋体" panose="02010600030101010101" pitchFamily="2" charset="-122"/>
              </a:rPr>
              <a:t>S</a:t>
            </a:r>
            <a:r>
              <a:rPr lang="en-US" altLang="zh-CN" baseline="-25000">
                <a:solidFill>
                  <a:srgbClr val="0033CC"/>
                </a:solidFill>
                <a:ea typeface="宋体" panose="02010600030101010101" pitchFamily="2" charset="-122"/>
              </a:rPr>
              <a:t>0</a:t>
            </a:r>
            <a:r>
              <a:rPr lang="en-US" altLang="zh-CN">
                <a:solidFill>
                  <a:srgbClr val="0033CC"/>
                </a:solidFill>
                <a:ea typeface="宋体" panose="02010600030101010101" pitchFamily="2" charset="-122"/>
              </a:rPr>
              <a:t>=0</a:t>
            </a:r>
          </a:p>
        </p:txBody>
      </p:sp>
      <p:sp>
        <p:nvSpPr>
          <p:cNvPr id="234502" name="Rectangle 6"/>
          <p:cNvSpPr>
            <a:spLocks noChangeArrowheads="1"/>
          </p:cNvSpPr>
          <p:nvPr/>
        </p:nvSpPr>
        <p:spPr bwMode="auto">
          <a:xfrm>
            <a:off x="1763713" y="1484313"/>
            <a:ext cx="792162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1200">
                <a:solidFill>
                  <a:srgbClr val="0033CC"/>
                </a:solidFill>
                <a:ea typeface="宋体" panose="02010600030101010101" pitchFamily="2" charset="-122"/>
              </a:rPr>
              <a:t>00000001</a:t>
            </a:r>
          </a:p>
        </p:txBody>
      </p:sp>
      <p:sp>
        <p:nvSpPr>
          <p:cNvPr id="28682" name="Rectangle 7"/>
          <p:cNvSpPr>
            <a:spLocks noChangeArrowheads="1"/>
          </p:cNvSpPr>
          <p:nvPr/>
        </p:nvSpPr>
        <p:spPr bwMode="auto">
          <a:xfrm>
            <a:off x="1979613" y="1916113"/>
            <a:ext cx="323850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0033CC"/>
                </a:solidFill>
                <a:ea typeface="宋体" panose="02010600030101010101" pitchFamily="2" charset="-122"/>
              </a:rPr>
              <a:t>S</a:t>
            </a:r>
            <a:r>
              <a:rPr lang="en-US" altLang="zh-CN" baseline="-25000">
                <a:solidFill>
                  <a:srgbClr val="0033CC"/>
                </a:solidFill>
                <a:ea typeface="宋体" panose="02010600030101010101" pitchFamily="2" charset="-122"/>
              </a:rPr>
              <a:t>1</a:t>
            </a:r>
            <a:r>
              <a:rPr lang="en-US" altLang="zh-CN">
                <a:solidFill>
                  <a:srgbClr val="0033CC"/>
                </a:solidFill>
                <a:ea typeface="宋体" panose="02010600030101010101" pitchFamily="2" charset="-122"/>
              </a:rPr>
              <a:t>=1</a:t>
            </a:r>
          </a:p>
        </p:txBody>
      </p:sp>
      <p:sp>
        <p:nvSpPr>
          <p:cNvPr id="234504" name="Rectangle 8"/>
          <p:cNvSpPr>
            <a:spLocks noChangeArrowheads="1"/>
          </p:cNvSpPr>
          <p:nvPr/>
        </p:nvSpPr>
        <p:spPr bwMode="auto">
          <a:xfrm>
            <a:off x="2627313" y="1484313"/>
            <a:ext cx="792162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1200">
                <a:solidFill>
                  <a:srgbClr val="0033CC"/>
                </a:solidFill>
                <a:ea typeface="宋体" panose="02010600030101010101" pitchFamily="2" charset="-122"/>
              </a:rPr>
              <a:t>00000000</a:t>
            </a:r>
          </a:p>
        </p:txBody>
      </p:sp>
      <p:sp>
        <p:nvSpPr>
          <p:cNvPr id="28684" name="Rectangle 9"/>
          <p:cNvSpPr>
            <a:spLocks noChangeArrowheads="1"/>
          </p:cNvSpPr>
          <p:nvPr/>
        </p:nvSpPr>
        <p:spPr bwMode="auto">
          <a:xfrm>
            <a:off x="2843213" y="1916113"/>
            <a:ext cx="323850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0033CC"/>
                </a:solidFill>
                <a:ea typeface="宋体" panose="02010600030101010101" pitchFamily="2" charset="-122"/>
              </a:rPr>
              <a:t>S</a:t>
            </a:r>
            <a:r>
              <a:rPr lang="en-US" altLang="zh-CN" baseline="-25000">
                <a:solidFill>
                  <a:srgbClr val="0033CC"/>
                </a:solidFill>
                <a:ea typeface="宋体" panose="02010600030101010101" pitchFamily="2" charset="-122"/>
              </a:rPr>
              <a:t>2</a:t>
            </a:r>
            <a:r>
              <a:rPr lang="en-US" altLang="zh-CN">
                <a:solidFill>
                  <a:srgbClr val="0033CC"/>
                </a:solidFill>
                <a:ea typeface="宋体" panose="02010600030101010101" pitchFamily="2" charset="-122"/>
              </a:rPr>
              <a:t>=2</a:t>
            </a:r>
          </a:p>
        </p:txBody>
      </p:sp>
      <p:sp>
        <p:nvSpPr>
          <p:cNvPr id="234506" name="Rectangle 10"/>
          <p:cNvSpPr>
            <a:spLocks noChangeArrowheads="1"/>
          </p:cNvSpPr>
          <p:nvPr/>
        </p:nvSpPr>
        <p:spPr bwMode="auto">
          <a:xfrm>
            <a:off x="3490913" y="1484313"/>
            <a:ext cx="792162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1200">
                <a:solidFill>
                  <a:srgbClr val="0033CC"/>
                </a:solidFill>
                <a:ea typeface="宋体" panose="02010600030101010101" pitchFamily="2" charset="-122"/>
              </a:rPr>
              <a:t>00000001</a:t>
            </a:r>
          </a:p>
        </p:txBody>
      </p:sp>
      <p:sp>
        <p:nvSpPr>
          <p:cNvPr id="28686" name="Rectangle 11"/>
          <p:cNvSpPr>
            <a:spLocks noChangeArrowheads="1"/>
          </p:cNvSpPr>
          <p:nvPr/>
        </p:nvSpPr>
        <p:spPr bwMode="auto">
          <a:xfrm>
            <a:off x="3708400" y="1916113"/>
            <a:ext cx="323850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0033CC"/>
                </a:solidFill>
                <a:ea typeface="宋体" panose="02010600030101010101" pitchFamily="2" charset="-122"/>
              </a:rPr>
              <a:t>S</a:t>
            </a:r>
            <a:r>
              <a:rPr lang="en-US" altLang="zh-CN" baseline="-25000">
                <a:solidFill>
                  <a:srgbClr val="0033CC"/>
                </a:solidFill>
                <a:ea typeface="宋体" panose="02010600030101010101" pitchFamily="2" charset="-122"/>
              </a:rPr>
              <a:t>3</a:t>
            </a:r>
            <a:r>
              <a:rPr lang="en-US" altLang="zh-CN">
                <a:solidFill>
                  <a:srgbClr val="0033CC"/>
                </a:solidFill>
                <a:ea typeface="宋体" panose="02010600030101010101" pitchFamily="2" charset="-122"/>
              </a:rPr>
              <a:t>=3</a:t>
            </a:r>
          </a:p>
        </p:txBody>
      </p:sp>
      <p:sp>
        <p:nvSpPr>
          <p:cNvPr id="234508" name="Rectangle 12"/>
          <p:cNvSpPr>
            <a:spLocks noChangeArrowheads="1"/>
          </p:cNvSpPr>
          <p:nvPr/>
        </p:nvSpPr>
        <p:spPr bwMode="auto">
          <a:xfrm>
            <a:off x="4356100" y="1484313"/>
            <a:ext cx="792163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1200">
                <a:solidFill>
                  <a:srgbClr val="0033CC"/>
                </a:solidFill>
                <a:ea typeface="宋体" panose="02010600030101010101" pitchFamily="2" charset="-122"/>
              </a:rPr>
              <a:t>00000000</a:t>
            </a:r>
          </a:p>
        </p:txBody>
      </p:sp>
      <p:sp>
        <p:nvSpPr>
          <p:cNvPr id="28688" name="Rectangle 13"/>
          <p:cNvSpPr>
            <a:spLocks noChangeArrowheads="1"/>
          </p:cNvSpPr>
          <p:nvPr/>
        </p:nvSpPr>
        <p:spPr bwMode="auto">
          <a:xfrm>
            <a:off x="4572000" y="1916113"/>
            <a:ext cx="323850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0033CC"/>
                </a:solidFill>
                <a:ea typeface="宋体" panose="02010600030101010101" pitchFamily="2" charset="-122"/>
              </a:rPr>
              <a:t>S</a:t>
            </a:r>
            <a:r>
              <a:rPr lang="en-US" altLang="zh-CN" baseline="-25000">
                <a:solidFill>
                  <a:srgbClr val="0033CC"/>
                </a:solidFill>
                <a:ea typeface="宋体" panose="02010600030101010101" pitchFamily="2" charset="-122"/>
              </a:rPr>
              <a:t>4</a:t>
            </a:r>
            <a:r>
              <a:rPr lang="en-US" altLang="zh-CN">
                <a:solidFill>
                  <a:srgbClr val="0033CC"/>
                </a:solidFill>
                <a:ea typeface="宋体" panose="02010600030101010101" pitchFamily="2" charset="-122"/>
              </a:rPr>
              <a:t>=4</a:t>
            </a:r>
          </a:p>
        </p:txBody>
      </p:sp>
      <p:sp>
        <p:nvSpPr>
          <p:cNvPr id="234510" name="Rectangle 14"/>
          <p:cNvSpPr>
            <a:spLocks noChangeArrowheads="1"/>
          </p:cNvSpPr>
          <p:nvPr/>
        </p:nvSpPr>
        <p:spPr bwMode="auto">
          <a:xfrm>
            <a:off x="5219700" y="1484313"/>
            <a:ext cx="792163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1200">
                <a:solidFill>
                  <a:srgbClr val="0033CC"/>
                </a:solidFill>
                <a:ea typeface="宋体" panose="02010600030101010101" pitchFamily="2" charset="-122"/>
              </a:rPr>
              <a:t>00000001</a:t>
            </a:r>
          </a:p>
        </p:txBody>
      </p:sp>
      <p:sp>
        <p:nvSpPr>
          <p:cNvPr id="28690" name="Rectangle 15"/>
          <p:cNvSpPr>
            <a:spLocks noChangeArrowheads="1"/>
          </p:cNvSpPr>
          <p:nvPr/>
        </p:nvSpPr>
        <p:spPr bwMode="auto">
          <a:xfrm>
            <a:off x="5435600" y="1916113"/>
            <a:ext cx="323850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0033CC"/>
                </a:solidFill>
                <a:ea typeface="宋体" panose="02010600030101010101" pitchFamily="2" charset="-122"/>
              </a:rPr>
              <a:t>S</a:t>
            </a:r>
            <a:r>
              <a:rPr lang="en-US" altLang="zh-CN" baseline="-25000">
                <a:solidFill>
                  <a:srgbClr val="0033CC"/>
                </a:solidFill>
                <a:ea typeface="宋体" panose="02010600030101010101" pitchFamily="2" charset="-122"/>
              </a:rPr>
              <a:t>5</a:t>
            </a:r>
            <a:r>
              <a:rPr lang="en-US" altLang="zh-CN">
                <a:solidFill>
                  <a:srgbClr val="0033CC"/>
                </a:solidFill>
                <a:ea typeface="宋体" panose="02010600030101010101" pitchFamily="2" charset="-122"/>
              </a:rPr>
              <a:t>=5</a:t>
            </a:r>
          </a:p>
        </p:txBody>
      </p:sp>
      <p:sp>
        <p:nvSpPr>
          <p:cNvPr id="234512" name="Rectangle 16"/>
          <p:cNvSpPr>
            <a:spLocks noChangeArrowheads="1"/>
          </p:cNvSpPr>
          <p:nvPr/>
        </p:nvSpPr>
        <p:spPr bwMode="auto">
          <a:xfrm>
            <a:off x="6300788" y="1484313"/>
            <a:ext cx="792162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1200">
                <a:solidFill>
                  <a:srgbClr val="0033CC"/>
                </a:solidFill>
                <a:ea typeface="宋体" panose="02010600030101010101" pitchFamily="2" charset="-122"/>
              </a:rPr>
              <a:t>……..</a:t>
            </a:r>
          </a:p>
        </p:txBody>
      </p:sp>
      <p:sp>
        <p:nvSpPr>
          <p:cNvPr id="28692" name="Rectangle 17"/>
          <p:cNvSpPr>
            <a:spLocks noChangeArrowheads="1"/>
          </p:cNvSpPr>
          <p:nvPr/>
        </p:nvSpPr>
        <p:spPr bwMode="auto">
          <a:xfrm>
            <a:off x="6470650" y="1916113"/>
            <a:ext cx="323850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0033CC"/>
                </a:solidFill>
                <a:ea typeface="宋体" panose="02010600030101010101" pitchFamily="2" charset="-122"/>
              </a:rPr>
              <a:t>...</a:t>
            </a:r>
          </a:p>
        </p:txBody>
      </p:sp>
      <p:sp>
        <p:nvSpPr>
          <p:cNvPr id="234514" name="Rectangle 18"/>
          <p:cNvSpPr>
            <a:spLocks noChangeArrowheads="1"/>
          </p:cNvSpPr>
          <p:nvPr/>
        </p:nvSpPr>
        <p:spPr bwMode="auto">
          <a:xfrm>
            <a:off x="7164388" y="1484313"/>
            <a:ext cx="792162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1200">
                <a:solidFill>
                  <a:srgbClr val="0033CC"/>
                </a:solidFill>
                <a:ea typeface="宋体" panose="02010600030101010101" pitchFamily="2" charset="-122"/>
              </a:rPr>
              <a:t>11111111</a:t>
            </a:r>
          </a:p>
        </p:txBody>
      </p:sp>
      <p:sp>
        <p:nvSpPr>
          <p:cNvPr id="28694" name="Rectangle 19"/>
          <p:cNvSpPr>
            <a:spLocks noChangeArrowheads="1"/>
          </p:cNvSpPr>
          <p:nvPr/>
        </p:nvSpPr>
        <p:spPr bwMode="auto">
          <a:xfrm>
            <a:off x="7396163" y="1916113"/>
            <a:ext cx="323850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0033CC"/>
                </a:solidFill>
                <a:ea typeface="宋体" panose="02010600030101010101" pitchFamily="2" charset="-122"/>
              </a:rPr>
              <a:t>S</a:t>
            </a:r>
            <a:r>
              <a:rPr lang="en-US" altLang="zh-CN" baseline="-25000">
                <a:solidFill>
                  <a:srgbClr val="0033CC"/>
                </a:solidFill>
                <a:ea typeface="宋体" panose="02010600030101010101" pitchFamily="2" charset="-122"/>
              </a:rPr>
              <a:t>255</a:t>
            </a:r>
            <a:r>
              <a:rPr lang="en-US" altLang="zh-CN">
                <a:solidFill>
                  <a:srgbClr val="0033CC"/>
                </a:solidFill>
                <a:ea typeface="宋体" panose="02010600030101010101" pitchFamily="2" charset="-122"/>
              </a:rPr>
              <a:t>=255</a:t>
            </a:r>
          </a:p>
        </p:txBody>
      </p:sp>
      <p:sp>
        <p:nvSpPr>
          <p:cNvPr id="28695" name="Rectangle 20"/>
          <p:cNvSpPr>
            <a:spLocks noChangeArrowheads="1"/>
          </p:cNvSpPr>
          <p:nvPr/>
        </p:nvSpPr>
        <p:spPr bwMode="auto">
          <a:xfrm>
            <a:off x="395288" y="2387600"/>
            <a:ext cx="32385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0033CC"/>
                </a:solidFill>
                <a:ea typeface="宋体" panose="02010600030101010101" pitchFamily="2" charset="-122"/>
              </a:rPr>
              <a:t>T</a:t>
            </a:r>
          </a:p>
        </p:txBody>
      </p:sp>
      <p:sp>
        <p:nvSpPr>
          <p:cNvPr id="28696" name="Rectangle 21"/>
          <p:cNvSpPr>
            <a:spLocks noChangeArrowheads="1"/>
          </p:cNvSpPr>
          <p:nvPr/>
        </p:nvSpPr>
        <p:spPr bwMode="auto">
          <a:xfrm>
            <a:off x="6011863" y="2387600"/>
            <a:ext cx="32385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0033CC"/>
                </a:solidFill>
                <a:ea typeface="宋体" panose="02010600030101010101" pitchFamily="2" charset="-122"/>
              </a:rPr>
              <a:t>...</a:t>
            </a:r>
          </a:p>
        </p:txBody>
      </p:sp>
      <p:sp>
        <p:nvSpPr>
          <p:cNvPr id="234518" name="Rectangle 22"/>
          <p:cNvSpPr>
            <a:spLocks noChangeArrowheads="1"/>
          </p:cNvSpPr>
          <p:nvPr/>
        </p:nvSpPr>
        <p:spPr bwMode="auto">
          <a:xfrm>
            <a:off x="900113" y="2387600"/>
            <a:ext cx="792162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1200">
                <a:solidFill>
                  <a:srgbClr val="0033CC"/>
                </a:solidFill>
                <a:ea typeface="宋体" panose="02010600030101010101" pitchFamily="2" charset="-122"/>
              </a:rPr>
              <a:t>xxxxxxxx</a:t>
            </a:r>
          </a:p>
        </p:txBody>
      </p:sp>
      <p:sp>
        <p:nvSpPr>
          <p:cNvPr id="28698" name="Rectangle 23"/>
          <p:cNvSpPr>
            <a:spLocks noChangeArrowheads="1"/>
          </p:cNvSpPr>
          <p:nvPr/>
        </p:nvSpPr>
        <p:spPr bwMode="auto">
          <a:xfrm>
            <a:off x="1187450" y="2819400"/>
            <a:ext cx="32385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0033CC"/>
                </a:solidFill>
                <a:ea typeface="宋体" panose="02010600030101010101" pitchFamily="2" charset="-122"/>
              </a:rPr>
              <a:t>T</a:t>
            </a:r>
            <a:r>
              <a:rPr lang="en-US" altLang="zh-CN" baseline="-25000">
                <a:solidFill>
                  <a:srgbClr val="0033CC"/>
                </a:solidFill>
                <a:ea typeface="宋体" panose="02010600030101010101" pitchFamily="2" charset="-122"/>
              </a:rPr>
              <a:t>0</a:t>
            </a:r>
            <a:endParaRPr lang="en-US" altLang="zh-CN">
              <a:solidFill>
                <a:srgbClr val="0033CC"/>
              </a:solidFill>
              <a:ea typeface="宋体" panose="02010600030101010101" pitchFamily="2" charset="-122"/>
            </a:endParaRPr>
          </a:p>
        </p:txBody>
      </p:sp>
      <p:sp>
        <p:nvSpPr>
          <p:cNvPr id="234520" name="Rectangle 24"/>
          <p:cNvSpPr>
            <a:spLocks noChangeArrowheads="1"/>
          </p:cNvSpPr>
          <p:nvPr/>
        </p:nvSpPr>
        <p:spPr bwMode="auto">
          <a:xfrm>
            <a:off x="1763713" y="2387600"/>
            <a:ext cx="792162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1200">
                <a:solidFill>
                  <a:srgbClr val="0033CC"/>
                </a:solidFill>
                <a:ea typeface="宋体" panose="02010600030101010101" pitchFamily="2" charset="-122"/>
              </a:rPr>
              <a:t>xxxxxxxx</a:t>
            </a:r>
          </a:p>
        </p:txBody>
      </p:sp>
      <p:sp>
        <p:nvSpPr>
          <p:cNvPr id="28700" name="Rectangle 25"/>
          <p:cNvSpPr>
            <a:spLocks noChangeArrowheads="1"/>
          </p:cNvSpPr>
          <p:nvPr/>
        </p:nvSpPr>
        <p:spPr bwMode="auto">
          <a:xfrm>
            <a:off x="1979613" y="2819400"/>
            <a:ext cx="32385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0033CC"/>
                </a:solidFill>
                <a:ea typeface="宋体" panose="02010600030101010101" pitchFamily="2" charset="-122"/>
              </a:rPr>
              <a:t>T</a:t>
            </a:r>
            <a:r>
              <a:rPr lang="en-US" altLang="zh-CN" baseline="-25000">
                <a:solidFill>
                  <a:srgbClr val="0033CC"/>
                </a:solidFill>
                <a:ea typeface="宋体" panose="02010600030101010101" pitchFamily="2" charset="-122"/>
              </a:rPr>
              <a:t>1</a:t>
            </a:r>
            <a:endParaRPr lang="en-US" altLang="zh-CN">
              <a:solidFill>
                <a:srgbClr val="0033CC"/>
              </a:solidFill>
              <a:ea typeface="宋体" panose="02010600030101010101" pitchFamily="2" charset="-122"/>
            </a:endParaRPr>
          </a:p>
        </p:txBody>
      </p:sp>
      <p:sp>
        <p:nvSpPr>
          <p:cNvPr id="234522" name="Rectangle 26"/>
          <p:cNvSpPr>
            <a:spLocks noChangeArrowheads="1"/>
          </p:cNvSpPr>
          <p:nvPr/>
        </p:nvSpPr>
        <p:spPr bwMode="auto">
          <a:xfrm>
            <a:off x="2627313" y="2387600"/>
            <a:ext cx="792162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1200">
                <a:solidFill>
                  <a:srgbClr val="0033CC"/>
                </a:solidFill>
                <a:ea typeface="宋体" panose="02010600030101010101" pitchFamily="2" charset="-122"/>
              </a:rPr>
              <a:t>xxxxxxxx</a:t>
            </a:r>
          </a:p>
        </p:txBody>
      </p:sp>
      <p:sp>
        <p:nvSpPr>
          <p:cNvPr id="28702" name="Rectangle 27"/>
          <p:cNvSpPr>
            <a:spLocks noChangeArrowheads="1"/>
          </p:cNvSpPr>
          <p:nvPr/>
        </p:nvSpPr>
        <p:spPr bwMode="auto">
          <a:xfrm>
            <a:off x="2843213" y="2819400"/>
            <a:ext cx="32385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0033CC"/>
                </a:solidFill>
                <a:ea typeface="宋体" panose="02010600030101010101" pitchFamily="2" charset="-122"/>
              </a:rPr>
              <a:t>T</a:t>
            </a:r>
            <a:r>
              <a:rPr lang="en-US" altLang="zh-CN" baseline="-25000">
                <a:solidFill>
                  <a:srgbClr val="0033CC"/>
                </a:solidFill>
                <a:ea typeface="宋体" panose="02010600030101010101" pitchFamily="2" charset="-122"/>
              </a:rPr>
              <a:t>2</a:t>
            </a:r>
            <a:endParaRPr lang="en-US" altLang="zh-CN">
              <a:solidFill>
                <a:srgbClr val="0033CC"/>
              </a:solidFill>
              <a:ea typeface="宋体" panose="02010600030101010101" pitchFamily="2" charset="-122"/>
            </a:endParaRPr>
          </a:p>
        </p:txBody>
      </p:sp>
      <p:sp>
        <p:nvSpPr>
          <p:cNvPr id="234524" name="Rectangle 28"/>
          <p:cNvSpPr>
            <a:spLocks noChangeArrowheads="1"/>
          </p:cNvSpPr>
          <p:nvPr/>
        </p:nvSpPr>
        <p:spPr bwMode="auto">
          <a:xfrm>
            <a:off x="3492500" y="2387600"/>
            <a:ext cx="792163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1200">
                <a:solidFill>
                  <a:srgbClr val="0033CC"/>
                </a:solidFill>
                <a:ea typeface="宋体" panose="02010600030101010101" pitchFamily="2" charset="-122"/>
              </a:rPr>
              <a:t>xxxxxxxx</a:t>
            </a:r>
          </a:p>
        </p:txBody>
      </p:sp>
      <p:sp>
        <p:nvSpPr>
          <p:cNvPr id="28704" name="Rectangle 29"/>
          <p:cNvSpPr>
            <a:spLocks noChangeArrowheads="1"/>
          </p:cNvSpPr>
          <p:nvPr/>
        </p:nvSpPr>
        <p:spPr bwMode="auto">
          <a:xfrm>
            <a:off x="3708400" y="2819400"/>
            <a:ext cx="32385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0033CC"/>
                </a:solidFill>
                <a:ea typeface="宋体" panose="02010600030101010101" pitchFamily="2" charset="-122"/>
              </a:rPr>
              <a:t>T</a:t>
            </a:r>
            <a:r>
              <a:rPr lang="en-US" altLang="zh-CN" baseline="-25000">
                <a:solidFill>
                  <a:srgbClr val="0033CC"/>
                </a:solidFill>
                <a:ea typeface="宋体" panose="02010600030101010101" pitchFamily="2" charset="-122"/>
              </a:rPr>
              <a:t>3</a:t>
            </a:r>
            <a:endParaRPr lang="en-US" altLang="zh-CN">
              <a:solidFill>
                <a:srgbClr val="0033CC"/>
              </a:solidFill>
              <a:ea typeface="宋体" panose="02010600030101010101" pitchFamily="2" charset="-122"/>
            </a:endParaRPr>
          </a:p>
        </p:txBody>
      </p:sp>
      <p:sp>
        <p:nvSpPr>
          <p:cNvPr id="234526" name="Rectangle 30"/>
          <p:cNvSpPr>
            <a:spLocks noChangeArrowheads="1"/>
          </p:cNvSpPr>
          <p:nvPr/>
        </p:nvSpPr>
        <p:spPr bwMode="auto">
          <a:xfrm>
            <a:off x="4356100" y="2387600"/>
            <a:ext cx="792163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1200">
                <a:solidFill>
                  <a:srgbClr val="0033CC"/>
                </a:solidFill>
                <a:ea typeface="宋体" panose="02010600030101010101" pitchFamily="2" charset="-122"/>
              </a:rPr>
              <a:t>xxxxxxxx</a:t>
            </a:r>
          </a:p>
        </p:txBody>
      </p:sp>
      <p:sp>
        <p:nvSpPr>
          <p:cNvPr id="28706" name="Rectangle 31"/>
          <p:cNvSpPr>
            <a:spLocks noChangeArrowheads="1"/>
          </p:cNvSpPr>
          <p:nvPr/>
        </p:nvSpPr>
        <p:spPr bwMode="auto">
          <a:xfrm>
            <a:off x="4572000" y="2819400"/>
            <a:ext cx="32385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0033CC"/>
                </a:solidFill>
                <a:ea typeface="宋体" panose="02010600030101010101" pitchFamily="2" charset="-122"/>
              </a:rPr>
              <a:t>T</a:t>
            </a:r>
            <a:r>
              <a:rPr lang="en-US" altLang="zh-CN" baseline="-25000">
                <a:solidFill>
                  <a:srgbClr val="0033CC"/>
                </a:solidFill>
                <a:ea typeface="宋体" panose="02010600030101010101" pitchFamily="2" charset="-122"/>
              </a:rPr>
              <a:t>4</a:t>
            </a:r>
            <a:endParaRPr lang="en-US" altLang="zh-CN">
              <a:solidFill>
                <a:srgbClr val="0033CC"/>
              </a:solidFill>
              <a:ea typeface="宋体" panose="02010600030101010101" pitchFamily="2" charset="-122"/>
            </a:endParaRPr>
          </a:p>
        </p:txBody>
      </p:sp>
      <p:sp>
        <p:nvSpPr>
          <p:cNvPr id="234528" name="Rectangle 32"/>
          <p:cNvSpPr>
            <a:spLocks noChangeArrowheads="1"/>
          </p:cNvSpPr>
          <p:nvPr/>
        </p:nvSpPr>
        <p:spPr bwMode="auto">
          <a:xfrm>
            <a:off x="5219700" y="2387600"/>
            <a:ext cx="792163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1200">
                <a:solidFill>
                  <a:srgbClr val="0033CC"/>
                </a:solidFill>
                <a:ea typeface="宋体" panose="02010600030101010101" pitchFamily="2" charset="-122"/>
              </a:rPr>
              <a:t>xxxxxxxx</a:t>
            </a:r>
          </a:p>
        </p:txBody>
      </p:sp>
      <p:sp>
        <p:nvSpPr>
          <p:cNvPr id="28708" name="Rectangle 33"/>
          <p:cNvSpPr>
            <a:spLocks noChangeArrowheads="1"/>
          </p:cNvSpPr>
          <p:nvPr/>
        </p:nvSpPr>
        <p:spPr bwMode="auto">
          <a:xfrm>
            <a:off x="5435600" y="2819400"/>
            <a:ext cx="32385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0033CC"/>
                </a:solidFill>
                <a:ea typeface="宋体" panose="02010600030101010101" pitchFamily="2" charset="-122"/>
              </a:rPr>
              <a:t>T</a:t>
            </a:r>
            <a:r>
              <a:rPr lang="en-US" altLang="zh-CN" baseline="-25000">
                <a:solidFill>
                  <a:srgbClr val="0033CC"/>
                </a:solidFill>
                <a:ea typeface="宋体" panose="02010600030101010101" pitchFamily="2" charset="-122"/>
              </a:rPr>
              <a:t>5</a:t>
            </a:r>
            <a:endParaRPr lang="en-US" altLang="zh-CN">
              <a:solidFill>
                <a:srgbClr val="0033CC"/>
              </a:solidFill>
              <a:ea typeface="宋体" panose="02010600030101010101" pitchFamily="2" charset="-122"/>
            </a:endParaRPr>
          </a:p>
        </p:txBody>
      </p:sp>
      <p:sp>
        <p:nvSpPr>
          <p:cNvPr id="234530" name="Rectangle 34"/>
          <p:cNvSpPr>
            <a:spLocks noChangeArrowheads="1"/>
          </p:cNvSpPr>
          <p:nvPr/>
        </p:nvSpPr>
        <p:spPr bwMode="auto">
          <a:xfrm>
            <a:off x="6300788" y="2387600"/>
            <a:ext cx="792162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1200">
                <a:solidFill>
                  <a:srgbClr val="0033CC"/>
                </a:solidFill>
                <a:ea typeface="宋体" panose="02010600030101010101" pitchFamily="2" charset="-122"/>
              </a:rPr>
              <a:t>xxxxxxxx</a:t>
            </a:r>
          </a:p>
        </p:txBody>
      </p:sp>
      <p:sp>
        <p:nvSpPr>
          <p:cNvPr id="28710" name="Rectangle 35"/>
          <p:cNvSpPr>
            <a:spLocks noChangeArrowheads="1"/>
          </p:cNvSpPr>
          <p:nvPr/>
        </p:nvSpPr>
        <p:spPr bwMode="auto">
          <a:xfrm>
            <a:off x="6470650" y="2819400"/>
            <a:ext cx="32385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0033CC"/>
                </a:solidFill>
                <a:ea typeface="宋体" panose="02010600030101010101" pitchFamily="2" charset="-122"/>
              </a:rPr>
              <a:t>...</a:t>
            </a:r>
          </a:p>
        </p:txBody>
      </p:sp>
      <p:sp>
        <p:nvSpPr>
          <p:cNvPr id="234532" name="Rectangle 36"/>
          <p:cNvSpPr>
            <a:spLocks noChangeArrowheads="1"/>
          </p:cNvSpPr>
          <p:nvPr/>
        </p:nvSpPr>
        <p:spPr bwMode="auto">
          <a:xfrm>
            <a:off x="7164388" y="2387600"/>
            <a:ext cx="792162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1200">
                <a:solidFill>
                  <a:srgbClr val="0033CC"/>
                </a:solidFill>
                <a:ea typeface="宋体" panose="02010600030101010101" pitchFamily="2" charset="-122"/>
              </a:rPr>
              <a:t>xxxxxxxx</a:t>
            </a:r>
          </a:p>
        </p:txBody>
      </p:sp>
      <p:sp>
        <p:nvSpPr>
          <p:cNvPr id="28712" name="Rectangle 37"/>
          <p:cNvSpPr>
            <a:spLocks noChangeArrowheads="1"/>
          </p:cNvSpPr>
          <p:nvPr/>
        </p:nvSpPr>
        <p:spPr bwMode="auto">
          <a:xfrm>
            <a:off x="7307263" y="2819400"/>
            <a:ext cx="32385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0033CC"/>
                </a:solidFill>
                <a:ea typeface="宋体" panose="02010600030101010101" pitchFamily="2" charset="-122"/>
              </a:rPr>
              <a:t>T</a:t>
            </a:r>
            <a:r>
              <a:rPr lang="en-US" altLang="zh-CN" baseline="-25000">
                <a:solidFill>
                  <a:srgbClr val="0033CC"/>
                </a:solidFill>
                <a:ea typeface="宋体" panose="02010600030101010101" pitchFamily="2" charset="-122"/>
              </a:rPr>
              <a:t>255</a:t>
            </a:r>
            <a:endParaRPr lang="en-US" altLang="zh-CN">
              <a:solidFill>
                <a:srgbClr val="0033CC"/>
              </a:solidFill>
              <a:ea typeface="宋体" panose="02010600030101010101" pitchFamily="2" charset="-122"/>
            </a:endParaRPr>
          </a:p>
        </p:txBody>
      </p:sp>
      <p:sp>
        <p:nvSpPr>
          <p:cNvPr id="234534" name="Rectangle 38"/>
          <p:cNvSpPr>
            <a:spLocks noChangeArrowheads="1"/>
          </p:cNvSpPr>
          <p:nvPr/>
        </p:nvSpPr>
        <p:spPr bwMode="auto">
          <a:xfrm>
            <a:off x="1817688" y="3284538"/>
            <a:ext cx="323850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j=0</a:t>
            </a:r>
          </a:p>
        </p:txBody>
      </p:sp>
      <p:sp>
        <p:nvSpPr>
          <p:cNvPr id="234535" name="Rectangle 39"/>
          <p:cNvSpPr>
            <a:spLocks noChangeArrowheads="1"/>
          </p:cNvSpPr>
          <p:nvPr/>
        </p:nvSpPr>
        <p:spPr bwMode="auto">
          <a:xfrm>
            <a:off x="684213" y="3705225"/>
            <a:ext cx="1081087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>
                <a:solidFill>
                  <a:srgbClr val="99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i=0</a:t>
            </a:r>
          </a:p>
        </p:txBody>
      </p:sp>
      <p:sp>
        <p:nvSpPr>
          <p:cNvPr id="234536" name="Rectangle 40"/>
          <p:cNvSpPr>
            <a:spLocks noChangeArrowheads="1"/>
          </p:cNvSpPr>
          <p:nvPr/>
        </p:nvSpPr>
        <p:spPr bwMode="auto">
          <a:xfrm>
            <a:off x="1692275" y="3678238"/>
            <a:ext cx="42481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>
                <a:solidFill>
                  <a:srgbClr val="99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j=(0+S</a:t>
            </a:r>
            <a:r>
              <a:rPr lang="en-US" altLang="zh-CN" baseline="-25000">
                <a:solidFill>
                  <a:srgbClr val="99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</a:t>
            </a:r>
            <a:r>
              <a:rPr lang="en-US" altLang="zh-CN">
                <a:solidFill>
                  <a:srgbClr val="99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+T</a:t>
            </a:r>
            <a:r>
              <a:rPr lang="en-US" altLang="zh-CN" baseline="-25000">
                <a:solidFill>
                  <a:srgbClr val="99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</a:t>
            </a:r>
            <a:r>
              <a:rPr lang="en-US" altLang="zh-CN">
                <a:solidFill>
                  <a:srgbClr val="99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 mod 256 = T</a:t>
            </a:r>
            <a:r>
              <a:rPr lang="en-US" altLang="zh-CN" baseline="-25000">
                <a:solidFill>
                  <a:srgbClr val="99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</a:t>
            </a:r>
            <a:r>
              <a:rPr lang="en-US" altLang="zh-CN">
                <a:solidFill>
                  <a:srgbClr val="99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mod 256</a:t>
            </a:r>
            <a:endParaRPr lang="en-US" altLang="zh-CN" baseline="-25000">
              <a:solidFill>
                <a:srgbClr val="990099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34537" name="Rectangle 41"/>
          <p:cNvSpPr>
            <a:spLocks noChangeArrowheads="1"/>
          </p:cNvSpPr>
          <p:nvPr/>
        </p:nvSpPr>
        <p:spPr bwMode="auto">
          <a:xfrm>
            <a:off x="1692275" y="4076700"/>
            <a:ext cx="18732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>
                <a:solidFill>
                  <a:srgbClr val="99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Swap(S</a:t>
            </a:r>
            <a:r>
              <a:rPr lang="en-US" altLang="zh-CN" baseline="-25000">
                <a:solidFill>
                  <a:srgbClr val="99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</a:t>
            </a:r>
            <a:r>
              <a:rPr lang="en-US" altLang="zh-CN">
                <a:solidFill>
                  <a:srgbClr val="99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,S</a:t>
            </a:r>
            <a:r>
              <a:rPr lang="en-US" altLang="zh-CN" baseline="-25000">
                <a:solidFill>
                  <a:srgbClr val="99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j</a:t>
            </a:r>
            <a:r>
              <a:rPr lang="en-US" altLang="zh-CN">
                <a:solidFill>
                  <a:srgbClr val="99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234538" name="Rectangle 42"/>
          <p:cNvSpPr>
            <a:spLocks noChangeArrowheads="1"/>
          </p:cNvSpPr>
          <p:nvPr/>
        </p:nvSpPr>
        <p:spPr bwMode="auto">
          <a:xfrm>
            <a:off x="684213" y="4579938"/>
            <a:ext cx="1081087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>
                <a:solidFill>
                  <a:srgbClr val="99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i=1</a:t>
            </a:r>
          </a:p>
        </p:txBody>
      </p:sp>
      <p:sp>
        <p:nvSpPr>
          <p:cNvPr id="234539" name="Rectangle 43"/>
          <p:cNvSpPr>
            <a:spLocks noChangeArrowheads="1"/>
          </p:cNvSpPr>
          <p:nvPr/>
        </p:nvSpPr>
        <p:spPr bwMode="auto">
          <a:xfrm>
            <a:off x="684213" y="5732463"/>
            <a:ext cx="1081087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>
                <a:solidFill>
                  <a:srgbClr val="99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i=255</a:t>
            </a:r>
          </a:p>
        </p:txBody>
      </p:sp>
      <p:sp>
        <p:nvSpPr>
          <p:cNvPr id="234540" name="Rectangle 44"/>
          <p:cNvSpPr>
            <a:spLocks noChangeArrowheads="1"/>
          </p:cNvSpPr>
          <p:nvPr/>
        </p:nvSpPr>
        <p:spPr bwMode="auto">
          <a:xfrm>
            <a:off x="684213" y="5227638"/>
            <a:ext cx="5080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>
                <a:solidFill>
                  <a:srgbClr val="99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...</a:t>
            </a:r>
          </a:p>
        </p:txBody>
      </p:sp>
      <p:sp>
        <p:nvSpPr>
          <p:cNvPr id="234541" name="Rectangle 45"/>
          <p:cNvSpPr>
            <a:spLocks noChangeArrowheads="1"/>
          </p:cNvSpPr>
          <p:nvPr/>
        </p:nvSpPr>
        <p:spPr bwMode="auto">
          <a:xfrm>
            <a:off x="1692275" y="4579938"/>
            <a:ext cx="42481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>
                <a:solidFill>
                  <a:srgbClr val="99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j=(j+S</a:t>
            </a:r>
            <a:r>
              <a:rPr lang="en-US" altLang="zh-CN" baseline="-25000">
                <a:solidFill>
                  <a:srgbClr val="99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  <a:r>
              <a:rPr lang="en-US" altLang="zh-CN">
                <a:solidFill>
                  <a:srgbClr val="99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+T</a:t>
            </a:r>
            <a:r>
              <a:rPr lang="en-US" altLang="zh-CN" baseline="-25000">
                <a:solidFill>
                  <a:srgbClr val="99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  <a:r>
              <a:rPr lang="en-US" altLang="zh-CN">
                <a:solidFill>
                  <a:srgbClr val="99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 mod 256</a:t>
            </a:r>
            <a:endParaRPr lang="en-US" altLang="zh-CN" baseline="-25000">
              <a:solidFill>
                <a:srgbClr val="990099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34542" name="Rectangle 46"/>
          <p:cNvSpPr>
            <a:spLocks noChangeArrowheads="1"/>
          </p:cNvSpPr>
          <p:nvPr/>
        </p:nvSpPr>
        <p:spPr bwMode="auto">
          <a:xfrm>
            <a:off x="1692275" y="5011738"/>
            <a:ext cx="18732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>
                <a:solidFill>
                  <a:srgbClr val="99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Swap(S</a:t>
            </a:r>
            <a:r>
              <a:rPr lang="en-US" altLang="zh-CN" baseline="-25000">
                <a:solidFill>
                  <a:srgbClr val="99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  <a:r>
              <a:rPr lang="en-US" altLang="zh-CN">
                <a:solidFill>
                  <a:srgbClr val="99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,S</a:t>
            </a:r>
            <a:r>
              <a:rPr lang="en-US" altLang="zh-CN" baseline="-25000">
                <a:solidFill>
                  <a:srgbClr val="99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j</a:t>
            </a:r>
            <a:r>
              <a:rPr lang="en-US" altLang="zh-CN">
                <a:solidFill>
                  <a:srgbClr val="99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234543" name="Rectangle 47"/>
          <p:cNvSpPr>
            <a:spLocks noChangeArrowheads="1"/>
          </p:cNvSpPr>
          <p:nvPr/>
        </p:nvSpPr>
        <p:spPr bwMode="auto">
          <a:xfrm>
            <a:off x="1692275" y="5732463"/>
            <a:ext cx="42481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>
                <a:solidFill>
                  <a:srgbClr val="99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j=(j+S</a:t>
            </a:r>
            <a:r>
              <a:rPr lang="en-US" altLang="zh-CN" baseline="-25000">
                <a:solidFill>
                  <a:srgbClr val="99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255</a:t>
            </a:r>
            <a:r>
              <a:rPr lang="en-US" altLang="zh-CN">
                <a:solidFill>
                  <a:srgbClr val="99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+T</a:t>
            </a:r>
            <a:r>
              <a:rPr lang="en-US" altLang="zh-CN" baseline="-25000">
                <a:solidFill>
                  <a:srgbClr val="99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255</a:t>
            </a:r>
            <a:r>
              <a:rPr lang="en-US" altLang="zh-CN">
                <a:solidFill>
                  <a:srgbClr val="99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 mod 256</a:t>
            </a:r>
            <a:endParaRPr lang="en-US" altLang="zh-CN" baseline="-25000">
              <a:solidFill>
                <a:srgbClr val="990099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34544" name="Rectangle 48"/>
          <p:cNvSpPr>
            <a:spLocks noChangeArrowheads="1"/>
          </p:cNvSpPr>
          <p:nvPr/>
        </p:nvSpPr>
        <p:spPr bwMode="auto">
          <a:xfrm>
            <a:off x="1692275" y="6092825"/>
            <a:ext cx="18732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>
                <a:solidFill>
                  <a:srgbClr val="99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Swap(S</a:t>
            </a:r>
            <a:r>
              <a:rPr lang="en-US" altLang="zh-CN" baseline="-25000">
                <a:solidFill>
                  <a:srgbClr val="99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255</a:t>
            </a:r>
            <a:r>
              <a:rPr lang="en-US" altLang="zh-CN">
                <a:solidFill>
                  <a:srgbClr val="99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,S</a:t>
            </a:r>
            <a:r>
              <a:rPr lang="en-US" altLang="zh-CN" baseline="-25000">
                <a:solidFill>
                  <a:srgbClr val="99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j</a:t>
            </a:r>
            <a:r>
              <a:rPr lang="en-US" altLang="zh-CN">
                <a:solidFill>
                  <a:srgbClr val="99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234545" name="Line 49"/>
          <p:cNvSpPr>
            <a:spLocks noChangeShapeType="1"/>
          </p:cNvSpPr>
          <p:nvPr/>
        </p:nvSpPr>
        <p:spPr bwMode="auto">
          <a:xfrm>
            <a:off x="468313" y="3716338"/>
            <a:ext cx="0" cy="2376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25" name="Line 50"/>
          <p:cNvSpPr>
            <a:spLocks noChangeShapeType="1"/>
          </p:cNvSpPr>
          <p:nvPr/>
        </p:nvSpPr>
        <p:spPr bwMode="auto">
          <a:xfrm>
            <a:off x="179388" y="3284538"/>
            <a:ext cx="864076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4547" name="Rectangle 51"/>
          <p:cNvSpPr>
            <a:spLocks noChangeArrowheads="1"/>
          </p:cNvSpPr>
          <p:nvPr/>
        </p:nvSpPr>
        <p:spPr bwMode="auto">
          <a:xfrm>
            <a:off x="6227763" y="1989138"/>
            <a:ext cx="287337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j</a:t>
            </a:r>
          </a:p>
        </p:txBody>
      </p:sp>
      <p:sp>
        <p:nvSpPr>
          <p:cNvPr id="234548" name="Line 52"/>
          <p:cNvSpPr>
            <a:spLocks noChangeShapeType="1"/>
          </p:cNvSpPr>
          <p:nvPr/>
        </p:nvSpPr>
        <p:spPr bwMode="auto">
          <a:xfrm flipV="1">
            <a:off x="1908175" y="2205038"/>
            <a:ext cx="4319588" cy="158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4549" name="Line 53"/>
          <p:cNvSpPr>
            <a:spLocks noChangeShapeType="1"/>
          </p:cNvSpPr>
          <p:nvPr/>
        </p:nvSpPr>
        <p:spPr bwMode="auto">
          <a:xfrm flipV="1">
            <a:off x="2268538" y="2276475"/>
            <a:ext cx="3887787" cy="2376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4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4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" dur="500" fill="hold"/>
                                        <p:tgtEl>
                                          <p:spTgt spid="2345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6" dur="500" fill="hold"/>
                                        <p:tgtEl>
                                          <p:spTgt spid="2345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2345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2345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2345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2345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23450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2345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4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34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4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4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94 0.00162 C -0.00069 -0.03193 0.00573 -0.06547 0.08299 -0.0805 C 0.16024 -0.09531 0.37222 -0.09924 0.45608 -0.08652 C 0.54028 -0.07333 0.56389 -0.03725 0.58767 -0.0007 " pathEditMode="relative" rAng="0" ptsTypes="aaaA">
                                      <p:cBhvr>
                                        <p:cTn id="48" dur="2000" fill="hold"/>
                                        <p:tgtEl>
                                          <p:spTgt spid="2345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722" y="-5043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83333E-6 -7.54106E-7 C -0.01562 -0.02822 -0.03124 -0.05644 -0.11562 -0.06893 C -0.19999 -0.08142 -0.42551 -0.0872 -0.5059 -0.07541 C -0.58628 -0.06361 -0.59201 -0.03099 -0.59756 0.00162 " pathEditMode="relative" ptsTypes="aaaA">
                                      <p:cBhvr>
                                        <p:cTn id="50" dur="2000" fill="hold"/>
                                        <p:tgtEl>
                                          <p:spTgt spid="2345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34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8" dur="500" fill="hold"/>
                                        <p:tgtEl>
                                          <p:spTgt spid="23450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9" dur="500" fill="hold"/>
                                        <p:tgtEl>
                                          <p:spTgt spid="2345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0" dur="500" fill="hold"/>
                                        <p:tgtEl>
                                          <p:spTgt spid="2345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2345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3" dur="500" fill="hold"/>
                                        <p:tgtEl>
                                          <p:spTgt spid="2345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4" dur="500" fill="hold"/>
                                        <p:tgtEl>
                                          <p:spTgt spid="2345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5" dur="500" fill="hold"/>
                                        <p:tgtEl>
                                          <p:spTgt spid="2345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2345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34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34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34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34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234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4" dur="500" fill="hold"/>
                                        <p:tgtEl>
                                          <p:spTgt spid="2345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5" dur="500" fill="hold"/>
                                        <p:tgtEl>
                                          <p:spTgt spid="2345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6" dur="500" fill="hold"/>
                                        <p:tgtEl>
                                          <p:spTgt spid="2345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2345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9" dur="500" fill="hold"/>
                                        <p:tgtEl>
                                          <p:spTgt spid="2345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0" dur="500" fill="hold"/>
                                        <p:tgtEl>
                                          <p:spTgt spid="2345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1" dur="500" fill="hold"/>
                                        <p:tgtEl>
                                          <p:spTgt spid="2345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2345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2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5" dur="500" fill="hold"/>
                                        <p:tgtEl>
                                          <p:spTgt spid="23450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6" dur="500" fill="hold"/>
                                        <p:tgtEl>
                                          <p:spTgt spid="2345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7" dur="500" fill="hold"/>
                                        <p:tgtEl>
                                          <p:spTgt spid="23450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08" dur="500" fill="hold"/>
                                        <p:tgtEl>
                                          <p:spTgt spid="2345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0" dur="500" fill="hold"/>
                                        <p:tgtEl>
                                          <p:spTgt spid="2345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1" dur="500" fill="hold"/>
                                        <p:tgtEl>
                                          <p:spTgt spid="2345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2" dur="500" fill="hold"/>
                                        <p:tgtEl>
                                          <p:spTgt spid="2345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2345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5" presetID="2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6" dur="500" fill="hold"/>
                                        <p:tgtEl>
                                          <p:spTgt spid="23450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7" dur="500" fill="hold"/>
                                        <p:tgtEl>
                                          <p:spTgt spid="2345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8" dur="500" fill="hold"/>
                                        <p:tgtEl>
                                          <p:spTgt spid="2345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19" dur="500" fill="hold"/>
                                        <p:tgtEl>
                                          <p:spTgt spid="2345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2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1" dur="500" fill="hold"/>
                                        <p:tgtEl>
                                          <p:spTgt spid="2345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2" dur="500" fill="hold"/>
                                        <p:tgtEl>
                                          <p:spTgt spid="2345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3" dur="500" fill="hold"/>
                                        <p:tgtEl>
                                          <p:spTgt spid="2345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24" dur="500" fill="hold"/>
                                        <p:tgtEl>
                                          <p:spTgt spid="2345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6" presetID="2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7" dur="500" fill="hold"/>
                                        <p:tgtEl>
                                          <p:spTgt spid="2345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8" dur="500" fill="hold"/>
                                        <p:tgtEl>
                                          <p:spTgt spid="2345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9" dur="500" fill="hold"/>
                                        <p:tgtEl>
                                          <p:spTgt spid="2345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30" dur="500" fill="hold"/>
                                        <p:tgtEl>
                                          <p:spTgt spid="2345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2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2" dur="500" fill="hold"/>
                                        <p:tgtEl>
                                          <p:spTgt spid="2345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3" dur="500" fill="hold"/>
                                        <p:tgtEl>
                                          <p:spTgt spid="2345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4" dur="500" fill="hold"/>
                                        <p:tgtEl>
                                          <p:spTgt spid="2345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35" dur="500" fill="hold"/>
                                        <p:tgtEl>
                                          <p:spTgt spid="2345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37" presetID="2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8" dur="500" fill="hold"/>
                                        <p:tgtEl>
                                          <p:spTgt spid="2345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9" dur="500" fill="hold"/>
                                        <p:tgtEl>
                                          <p:spTgt spid="2345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0" dur="500" fill="hold"/>
                                        <p:tgtEl>
                                          <p:spTgt spid="2345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41" dur="500" fill="hold"/>
                                        <p:tgtEl>
                                          <p:spTgt spid="2345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2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3" dur="500" fill="hold"/>
                                        <p:tgtEl>
                                          <p:spTgt spid="2345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4" dur="500" fill="hold"/>
                                        <p:tgtEl>
                                          <p:spTgt spid="2345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5" dur="500" fill="hold"/>
                                        <p:tgtEl>
                                          <p:spTgt spid="2345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46" dur="500" fill="hold"/>
                                        <p:tgtEl>
                                          <p:spTgt spid="2345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234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3" presetID="2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4" dur="500" fill="hold"/>
                                        <p:tgtEl>
                                          <p:spTgt spid="2345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5" dur="500" fill="hold"/>
                                        <p:tgtEl>
                                          <p:spTgt spid="2345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6" dur="500" fill="hold"/>
                                        <p:tgtEl>
                                          <p:spTgt spid="2345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57" dur="500" fill="hold"/>
                                        <p:tgtEl>
                                          <p:spTgt spid="2345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2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9" dur="500" fill="hold"/>
                                        <p:tgtEl>
                                          <p:spTgt spid="2345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60" dur="500" fill="hold"/>
                                        <p:tgtEl>
                                          <p:spTgt spid="2345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61" dur="500" fill="hold"/>
                                        <p:tgtEl>
                                          <p:spTgt spid="2345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62" dur="500" fill="hold"/>
                                        <p:tgtEl>
                                          <p:spTgt spid="2345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234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234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00" grpId="0" animBg="1"/>
      <p:bldP spid="234500" grpId="1" animBg="1"/>
      <p:bldP spid="234502" grpId="0" animBg="1"/>
      <p:bldP spid="234504" grpId="0" animBg="1"/>
      <p:bldP spid="234506" grpId="0" animBg="1"/>
      <p:bldP spid="234508" grpId="0" animBg="1"/>
      <p:bldP spid="234510" grpId="0" animBg="1"/>
      <p:bldP spid="234512" grpId="0" animBg="1"/>
      <p:bldP spid="234512" grpId="1" animBg="1"/>
      <p:bldP spid="234514" grpId="0" animBg="1"/>
      <p:bldP spid="234518" grpId="0" animBg="1"/>
      <p:bldP spid="234520" grpId="0" animBg="1"/>
      <p:bldP spid="234522" grpId="0" animBg="1"/>
      <p:bldP spid="234524" grpId="0" animBg="1"/>
      <p:bldP spid="234526" grpId="0" animBg="1"/>
      <p:bldP spid="234528" grpId="0" animBg="1"/>
      <p:bldP spid="234530" grpId="0" animBg="1"/>
      <p:bldP spid="234532" grpId="0" animBg="1"/>
      <p:bldP spid="234534" grpId="0"/>
      <p:bldP spid="234535" grpId="0"/>
      <p:bldP spid="234536" grpId="0"/>
      <p:bldP spid="234537" grpId="0"/>
      <p:bldP spid="234538" grpId="0"/>
      <p:bldP spid="234539" grpId="0"/>
      <p:bldP spid="234540" grpId="0"/>
      <p:bldP spid="234541" grpId="0"/>
      <p:bldP spid="234542" grpId="0"/>
      <p:bldP spid="234543" grpId="0"/>
      <p:bldP spid="234544" grpId="0"/>
      <p:bldP spid="234545" grpId="0" animBg="1"/>
      <p:bldP spid="234547" grpId="0" animBg="1"/>
      <p:bldP spid="234548" grpId="0" animBg="1"/>
      <p:bldP spid="234548" grpId="1" animBg="1"/>
      <p:bldP spid="234549" grpId="0" animBg="1"/>
      <p:bldP spid="234549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fld id="{B40C54AB-986E-4F0E-94A8-1370F83EC23A}" type="slidenum">
              <a:rPr lang="en-US" altLang="zh-CN" b="0">
                <a:solidFill>
                  <a:srgbClr val="FFFFFF"/>
                </a:solidFill>
              </a:rPr>
              <a:pPr eaLnBrk="1" hangingPunct="1">
                <a:lnSpc>
                  <a:spcPct val="90000"/>
                </a:lnSpc>
              </a:pPr>
              <a:t>18</a:t>
            </a:fld>
            <a:r>
              <a:rPr lang="en-US" altLang="zh-CN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734686CE-29A6-4BBA-BCF2-35C8FB32C0A0}" type="datetime1">
              <a:rPr lang="zh-CN" altLang="en-US"/>
              <a:pPr>
                <a:defRPr/>
              </a:pPr>
              <a:t>2018/10/9</a:t>
            </a:fld>
            <a:endParaRPr lang="en-US" altLang="zh-CN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235522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/>
          <a:lstStyle/>
          <a:p>
            <a:pPr eaLnBrk="1" hangingPunct="1">
              <a:defRPr/>
            </a:pPr>
            <a:r>
              <a:rPr lang="en-US" altLang="zh-CN" b="1" cap="none" smtClean="0"/>
              <a:t>Lecture 8: Stream Cipher and RC4</a:t>
            </a:r>
            <a:endParaRPr lang="zh-CN" altLang="en-US" b="1" cap="none" smtClean="0"/>
          </a:p>
        </p:txBody>
      </p:sp>
      <p:sp>
        <p:nvSpPr>
          <p:cNvPr id="29702" name="Rectangle 3"/>
          <p:cNvSpPr>
            <a:spLocks noChangeArrowheads="1"/>
          </p:cNvSpPr>
          <p:nvPr/>
        </p:nvSpPr>
        <p:spPr bwMode="auto">
          <a:xfrm>
            <a:off x="395288" y="1484313"/>
            <a:ext cx="323850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0033CC"/>
                </a:solidFill>
                <a:ea typeface="宋体" panose="02010600030101010101" pitchFamily="2" charset="-122"/>
              </a:rPr>
              <a:t>S</a:t>
            </a:r>
          </a:p>
        </p:txBody>
      </p:sp>
      <p:sp>
        <p:nvSpPr>
          <p:cNvPr id="29703" name="Rectangle 4"/>
          <p:cNvSpPr>
            <a:spLocks noChangeArrowheads="1"/>
          </p:cNvSpPr>
          <p:nvPr/>
        </p:nvSpPr>
        <p:spPr bwMode="auto">
          <a:xfrm>
            <a:off x="900113" y="1484313"/>
            <a:ext cx="792162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1200">
                <a:solidFill>
                  <a:srgbClr val="0033CC"/>
                </a:solidFill>
                <a:ea typeface="宋体" panose="02010600030101010101" pitchFamily="2" charset="-122"/>
              </a:rPr>
              <a:t>xxxxxxxx</a:t>
            </a:r>
          </a:p>
        </p:txBody>
      </p:sp>
      <p:sp>
        <p:nvSpPr>
          <p:cNvPr id="29704" name="Rectangle 5"/>
          <p:cNvSpPr>
            <a:spLocks noChangeArrowheads="1"/>
          </p:cNvSpPr>
          <p:nvPr/>
        </p:nvSpPr>
        <p:spPr bwMode="auto">
          <a:xfrm>
            <a:off x="1763713" y="1484313"/>
            <a:ext cx="792162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1200">
                <a:solidFill>
                  <a:srgbClr val="0033CC"/>
                </a:solidFill>
                <a:ea typeface="宋体" panose="02010600030101010101" pitchFamily="2" charset="-122"/>
              </a:rPr>
              <a:t>xxxxxxxx</a:t>
            </a:r>
          </a:p>
        </p:txBody>
      </p:sp>
      <p:sp>
        <p:nvSpPr>
          <p:cNvPr id="29705" name="Rectangle 6"/>
          <p:cNvSpPr>
            <a:spLocks noChangeArrowheads="1"/>
          </p:cNvSpPr>
          <p:nvPr/>
        </p:nvSpPr>
        <p:spPr bwMode="auto">
          <a:xfrm>
            <a:off x="2627313" y="1484313"/>
            <a:ext cx="792162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1200">
                <a:solidFill>
                  <a:srgbClr val="0033CC"/>
                </a:solidFill>
                <a:ea typeface="宋体" panose="02010600030101010101" pitchFamily="2" charset="-122"/>
              </a:rPr>
              <a:t>........</a:t>
            </a:r>
          </a:p>
        </p:txBody>
      </p:sp>
      <p:sp>
        <p:nvSpPr>
          <p:cNvPr id="29706" name="Rectangle 7"/>
          <p:cNvSpPr>
            <a:spLocks noChangeArrowheads="1"/>
          </p:cNvSpPr>
          <p:nvPr/>
        </p:nvSpPr>
        <p:spPr bwMode="auto">
          <a:xfrm>
            <a:off x="3490913" y="1484313"/>
            <a:ext cx="792162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1200">
                <a:solidFill>
                  <a:srgbClr val="0033CC"/>
                </a:solidFill>
                <a:ea typeface="宋体" panose="02010600030101010101" pitchFamily="2" charset="-122"/>
              </a:rPr>
              <a:t>xxxxxxxx</a:t>
            </a:r>
          </a:p>
        </p:txBody>
      </p:sp>
      <p:sp>
        <p:nvSpPr>
          <p:cNvPr id="29707" name="Rectangle 8"/>
          <p:cNvSpPr>
            <a:spLocks noChangeArrowheads="1"/>
          </p:cNvSpPr>
          <p:nvPr/>
        </p:nvSpPr>
        <p:spPr bwMode="auto">
          <a:xfrm>
            <a:off x="4356100" y="1484313"/>
            <a:ext cx="792163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1200">
                <a:solidFill>
                  <a:srgbClr val="0033CC"/>
                </a:solidFill>
                <a:ea typeface="宋体" panose="02010600030101010101" pitchFamily="2" charset="-122"/>
              </a:rPr>
              <a:t>……..</a:t>
            </a:r>
          </a:p>
        </p:txBody>
      </p:sp>
      <p:sp>
        <p:nvSpPr>
          <p:cNvPr id="29708" name="Rectangle 9"/>
          <p:cNvSpPr>
            <a:spLocks noChangeArrowheads="1"/>
          </p:cNvSpPr>
          <p:nvPr/>
        </p:nvSpPr>
        <p:spPr bwMode="auto">
          <a:xfrm>
            <a:off x="5219700" y="1484313"/>
            <a:ext cx="792163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1200">
                <a:solidFill>
                  <a:srgbClr val="0033CC"/>
                </a:solidFill>
                <a:ea typeface="宋体" panose="02010600030101010101" pitchFamily="2" charset="-122"/>
              </a:rPr>
              <a:t>xxxxxxxx</a:t>
            </a:r>
          </a:p>
        </p:txBody>
      </p:sp>
      <p:sp>
        <p:nvSpPr>
          <p:cNvPr id="29709" name="Rectangle 10"/>
          <p:cNvSpPr>
            <a:spLocks noChangeArrowheads="1"/>
          </p:cNvSpPr>
          <p:nvPr/>
        </p:nvSpPr>
        <p:spPr bwMode="auto">
          <a:xfrm>
            <a:off x="6300788" y="1484313"/>
            <a:ext cx="792162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1200">
                <a:solidFill>
                  <a:srgbClr val="0033CC"/>
                </a:solidFill>
                <a:ea typeface="宋体" panose="02010600030101010101" pitchFamily="2" charset="-122"/>
              </a:rPr>
              <a:t>……..</a:t>
            </a:r>
          </a:p>
        </p:txBody>
      </p:sp>
      <p:sp>
        <p:nvSpPr>
          <p:cNvPr id="29710" name="Rectangle 11"/>
          <p:cNvSpPr>
            <a:spLocks noChangeArrowheads="1"/>
          </p:cNvSpPr>
          <p:nvPr/>
        </p:nvSpPr>
        <p:spPr bwMode="auto">
          <a:xfrm>
            <a:off x="7164388" y="1484313"/>
            <a:ext cx="792162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1200">
                <a:solidFill>
                  <a:srgbClr val="0033CC"/>
                </a:solidFill>
                <a:ea typeface="宋体" panose="02010600030101010101" pitchFamily="2" charset="-122"/>
              </a:rPr>
              <a:t>xxxxxxxxx</a:t>
            </a:r>
          </a:p>
        </p:txBody>
      </p:sp>
      <p:sp>
        <p:nvSpPr>
          <p:cNvPr id="29711" name="Rectangle 12"/>
          <p:cNvSpPr>
            <a:spLocks noChangeArrowheads="1"/>
          </p:cNvSpPr>
          <p:nvPr/>
        </p:nvSpPr>
        <p:spPr bwMode="auto">
          <a:xfrm>
            <a:off x="1116013" y="1916113"/>
            <a:ext cx="323850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0033CC"/>
                </a:solidFill>
                <a:ea typeface="宋体" panose="02010600030101010101" pitchFamily="2" charset="-122"/>
              </a:rPr>
              <a:t>S</a:t>
            </a:r>
            <a:r>
              <a:rPr lang="en-US" altLang="zh-CN" baseline="-25000">
                <a:solidFill>
                  <a:srgbClr val="0033CC"/>
                </a:solidFill>
                <a:ea typeface="宋体" panose="02010600030101010101" pitchFamily="2" charset="-122"/>
              </a:rPr>
              <a:t>0</a:t>
            </a:r>
            <a:endParaRPr lang="en-US" altLang="zh-CN">
              <a:solidFill>
                <a:srgbClr val="0033CC"/>
              </a:solidFill>
              <a:ea typeface="宋体" panose="02010600030101010101" pitchFamily="2" charset="-122"/>
            </a:endParaRPr>
          </a:p>
        </p:txBody>
      </p:sp>
      <p:sp>
        <p:nvSpPr>
          <p:cNvPr id="29712" name="Rectangle 13"/>
          <p:cNvSpPr>
            <a:spLocks noChangeArrowheads="1"/>
          </p:cNvSpPr>
          <p:nvPr/>
        </p:nvSpPr>
        <p:spPr bwMode="auto">
          <a:xfrm>
            <a:off x="1979613" y="1916113"/>
            <a:ext cx="323850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0033CC"/>
                </a:solidFill>
                <a:ea typeface="宋体" panose="02010600030101010101" pitchFamily="2" charset="-122"/>
              </a:rPr>
              <a:t>S</a:t>
            </a:r>
            <a:r>
              <a:rPr lang="en-US" altLang="zh-CN" baseline="-25000">
                <a:solidFill>
                  <a:srgbClr val="0033CC"/>
                </a:solidFill>
                <a:ea typeface="宋体" panose="02010600030101010101" pitchFamily="2" charset="-122"/>
              </a:rPr>
              <a:t>1</a:t>
            </a:r>
            <a:endParaRPr lang="en-US" altLang="zh-CN">
              <a:solidFill>
                <a:srgbClr val="0033CC"/>
              </a:solidFill>
              <a:ea typeface="宋体" panose="02010600030101010101" pitchFamily="2" charset="-122"/>
            </a:endParaRPr>
          </a:p>
        </p:txBody>
      </p:sp>
      <p:sp>
        <p:nvSpPr>
          <p:cNvPr id="29713" name="Rectangle 14"/>
          <p:cNvSpPr>
            <a:spLocks noChangeArrowheads="1"/>
          </p:cNvSpPr>
          <p:nvPr/>
        </p:nvSpPr>
        <p:spPr bwMode="auto">
          <a:xfrm>
            <a:off x="2843213" y="1916113"/>
            <a:ext cx="323850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0033CC"/>
                </a:solidFill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29714" name="Rectangle 15"/>
          <p:cNvSpPr>
            <a:spLocks noChangeArrowheads="1"/>
          </p:cNvSpPr>
          <p:nvPr/>
        </p:nvSpPr>
        <p:spPr bwMode="auto">
          <a:xfrm>
            <a:off x="3708400" y="1916113"/>
            <a:ext cx="323850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0033CC"/>
                </a:solidFill>
                <a:ea typeface="宋体" panose="02010600030101010101" pitchFamily="2" charset="-122"/>
              </a:rPr>
              <a:t>S</a:t>
            </a:r>
            <a:r>
              <a:rPr lang="en-US" altLang="zh-CN" baseline="-25000">
                <a:solidFill>
                  <a:srgbClr val="0033CC"/>
                </a:solidFill>
                <a:ea typeface="宋体" panose="02010600030101010101" pitchFamily="2" charset="-122"/>
              </a:rPr>
              <a:t>i</a:t>
            </a:r>
            <a:endParaRPr lang="en-US" altLang="zh-CN">
              <a:solidFill>
                <a:srgbClr val="0033CC"/>
              </a:solidFill>
              <a:ea typeface="宋体" panose="02010600030101010101" pitchFamily="2" charset="-122"/>
            </a:endParaRPr>
          </a:p>
        </p:txBody>
      </p:sp>
      <p:sp>
        <p:nvSpPr>
          <p:cNvPr id="29715" name="Rectangle 16"/>
          <p:cNvSpPr>
            <a:spLocks noChangeArrowheads="1"/>
          </p:cNvSpPr>
          <p:nvPr/>
        </p:nvSpPr>
        <p:spPr bwMode="auto">
          <a:xfrm>
            <a:off x="4572000" y="1916113"/>
            <a:ext cx="323850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0033CC"/>
                </a:solidFill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29716" name="Rectangle 17"/>
          <p:cNvSpPr>
            <a:spLocks noChangeArrowheads="1"/>
          </p:cNvSpPr>
          <p:nvPr/>
        </p:nvSpPr>
        <p:spPr bwMode="auto">
          <a:xfrm>
            <a:off x="5435600" y="1916113"/>
            <a:ext cx="323850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0033CC"/>
                </a:solidFill>
                <a:ea typeface="宋体" panose="02010600030101010101" pitchFamily="2" charset="-122"/>
              </a:rPr>
              <a:t>S</a:t>
            </a:r>
            <a:r>
              <a:rPr lang="en-US" altLang="zh-CN" baseline="-25000">
                <a:solidFill>
                  <a:srgbClr val="0033CC"/>
                </a:solidFill>
                <a:ea typeface="宋体" panose="02010600030101010101" pitchFamily="2" charset="-122"/>
              </a:rPr>
              <a:t>j</a:t>
            </a:r>
            <a:endParaRPr lang="en-US" altLang="zh-CN">
              <a:solidFill>
                <a:srgbClr val="0033CC"/>
              </a:solidFill>
              <a:ea typeface="宋体" panose="02010600030101010101" pitchFamily="2" charset="-122"/>
            </a:endParaRPr>
          </a:p>
        </p:txBody>
      </p:sp>
      <p:sp>
        <p:nvSpPr>
          <p:cNvPr id="29717" name="Rectangle 18"/>
          <p:cNvSpPr>
            <a:spLocks noChangeArrowheads="1"/>
          </p:cNvSpPr>
          <p:nvPr/>
        </p:nvSpPr>
        <p:spPr bwMode="auto">
          <a:xfrm>
            <a:off x="6470650" y="1916113"/>
            <a:ext cx="323850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0033CC"/>
                </a:solidFill>
                <a:ea typeface="宋体" panose="02010600030101010101" pitchFamily="2" charset="-122"/>
              </a:rPr>
              <a:t>...</a:t>
            </a:r>
          </a:p>
        </p:txBody>
      </p:sp>
      <p:sp>
        <p:nvSpPr>
          <p:cNvPr id="29718" name="Rectangle 19"/>
          <p:cNvSpPr>
            <a:spLocks noChangeArrowheads="1"/>
          </p:cNvSpPr>
          <p:nvPr/>
        </p:nvSpPr>
        <p:spPr bwMode="auto">
          <a:xfrm>
            <a:off x="7396163" y="1916113"/>
            <a:ext cx="323850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0033CC"/>
                </a:solidFill>
                <a:ea typeface="宋体" panose="02010600030101010101" pitchFamily="2" charset="-122"/>
              </a:rPr>
              <a:t>S</a:t>
            </a:r>
            <a:r>
              <a:rPr lang="en-US" altLang="zh-CN" baseline="-25000">
                <a:solidFill>
                  <a:srgbClr val="0033CC"/>
                </a:solidFill>
                <a:ea typeface="宋体" panose="02010600030101010101" pitchFamily="2" charset="-122"/>
              </a:rPr>
              <a:t>255</a:t>
            </a:r>
            <a:r>
              <a:rPr lang="en-US" altLang="zh-CN">
                <a:solidFill>
                  <a:srgbClr val="0033CC"/>
                </a:solidFill>
                <a:ea typeface="宋体" panose="02010600030101010101" pitchFamily="2" charset="-122"/>
              </a:rPr>
              <a:t>=255</a:t>
            </a:r>
          </a:p>
        </p:txBody>
      </p:sp>
      <p:sp>
        <p:nvSpPr>
          <p:cNvPr id="29719" name="Rectangle 20"/>
          <p:cNvSpPr>
            <a:spLocks noChangeArrowheads="1"/>
          </p:cNvSpPr>
          <p:nvPr/>
        </p:nvSpPr>
        <p:spPr bwMode="auto">
          <a:xfrm>
            <a:off x="1476375" y="2741613"/>
            <a:ext cx="323850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99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j=0</a:t>
            </a:r>
          </a:p>
        </p:txBody>
      </p:sp>
      <p:sp>
        <p:nvSpPr>
          <p:cNvPr id="29720" name="Rectangle 21"/>
          <p:cNvSpPr>
            <a:spLocks noChangeArrowheads="1"/>
          </p:cNvSpPr>
          <p:nvPr/>
        </p:nvSpPr>
        <p:spPr bwMode="auto">
          <a:xfrm>
            <a:off x="684213" y="2781300"/>
            <a:ext cx="5746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>
                <a:solidFill>
                  <a:srgbClr val="99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i=0</a:t>
            </a:r>
          </a:p>
        </p:txBody>
      </p:sp>
      <p:sp>
        <p:nvSpPr>
          <p:cNvPr id="29721" name="Rectangle 22"/>
          <p:cNvSpPr>
            <a:spLocks noChangeArrowheads="1"/>
          </p:cNvSpPr>
          <p:nvPr/>
        </p:nvSpPr>
        <p:spPr bwMode="auto">
          <a:xfrm>
            <a:off x="684213" y="3284538"/>
            <a:ext cx="2519362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>
                <a:solidFill>
                  <a:srgbClr val="99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i= (i + 1) mod 256</a:t>
            </a:r>
          </a:p>
        </p:txBody>
      </p:sp>
      <p:sp>
        <p:nvSpPr>
          <p:cNvPr id="29722" name="Rectangle 23"/>
          <p:cNvSpPr>
            <a:spLocks noChangeArrowheads="1"/>
          </p:cNvSpPr>
          <p:nvPr/>
        </p:nvSpPr>
        <p:spPr bwMode="auto">
          <a:xfrm>
            <a:off x="684213" y="3789363"/>
            <a:ext cx="2519362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>
                <a:solidFill>
                  <a:srgbClr val="99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j= (i + s</a:t>
            </a:r>
            <a:r>
              <a:rPr lang="en-US" altLang="zh-CN" baseline="-25000">
                <a:solidFill>
                  <a:srgbClr val="99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>
                <a:solidFill>
                  <a:srgbClr val="99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 mod 256</a:t>
            </a:r>
          </a:p>
        </p:txBody>
      </p:sp>
      <p:sp>
        <p:nvSpPr>
          <p:cNvPr id="29723" name="Rectangle 24"/>
          <p:cNvSpPr>
            <a:spLocks noChangeArrowheads="1"/>
          </p:cNvSpPr>
          <p:nvPr/>
        </p:nvSpPr>
        <p:spPr bwMode="auto">
          <a:xfrm>
            <a:off x="684213" y="4318000"/>
            <a:ext cx="78486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>
                <a:solidFill>
                  <a:srgbClr val="99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Swap(S</a:t>
            </a:r>
            <a:r>
              <a:rPr lang="en-US" altLang="zh-CN" baseline="-25000">
                <a:solidFill>
                  <a:srgbClr val="99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>
                <a:solidFill>
                  <a:srgbClr val="99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,S</a:t>
            </a:r>
            <a:r>
              <a:rPr lang="en-US" altLang="zh-CN" baseline="-25000">
                <a:solidFill>
                  <a:srgbClr val="99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j</a:t>
            </a:r>
            <a:r>
              <a:rPr lang="en-US" altLang="zh-CN">
                <a:solidFill>
                  <a:srgbClr val="99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   </a:t>
            </a:r>
            <a:r>
              <a:rPr lang="en-US" altLang="zh-CN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//</a:t>
            </a:r>
            <a:r>
              <a:rPr lang="zh-CN" altLang="en-US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每生成一个</a:t>
            </a:r>
            <a:r>
              <a:rPr lang="en-US" altLang="zh-CN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stream key, </a:t>
            </a:r>
            <a:r>
              <a:rPr lang="zh-CN" altLang="en-US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要进行一次</a:t>
            </a:r>
            <a:r>
              <a:rPr lang="en-US" altLang="zh-CN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permutation</a:t>
            </a:r>
          </a:p>
        </p:txBody>
      </p:sp>
      <p:sp>
        <p:nvSpPr>
          <p:cNvPr id="29724" name="Rectangle 25"/>
          <p:cNvSpPr>
            <a:spLocks noChangeArrowheads="1"/>
          </p:cNvSpPr>
          <p:nvPr/>
        </p:nvSpPr>
        <p:spPr bwMode="auto">
          <a:xfrm>
            <a:off x="684213" y="4941888"/>
            <a:ext cx="3024187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>
                <a:solidFill>
                  <a:srgbClr val="99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t=( S</a:t>
            </a:r>
            <a:r>
              <a:rPr lang="en-US" altLang="zh-CN" baseline="-25000">
                <a:solidFill>
                  <a:srgbClr val="99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 </a:t>
            </a:r>
            <a:r>
              <a:rPr lang="en-US" altLang="zh-CN">
                <a:solidFill>
                  <a:srgbClr val="99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+ S</a:t>
            </a:r>
            <a:r>
              <a:rPr lang="en-US" altLang="zh-CN" baseline="-25000">
                <a:solidFill>
                  <a:srgbClr val="99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j </a:t>
            </a:r>
            <a:r>
              <a:rPr lang="en-US" altLang="zh-CN">
                <a:solidFill>
                  <a:srgbClr val="99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 mod 256</a:t>
            </a:r>
          </a:p>
        </p:txBody>
      </p:sp>
      <p:sp>
        <p:nvSpPr>
          <p:cNvPr id="29725" name="Rectangle 26"/>
          <p:cNvSpPr>
            <a:spLocks noChangeArrowheads="1"/>
          </p:cNvSpPr>
          <p:nvPr/>
        </p:nvSpPr>
        <p:spPr bwMode="auto">
          <a:xfrm>
            <a:off x="684213" y="5516563"/>
            <a:ext cx="3024187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>
                <a:solidFill>
                  <a:srgbClr val="99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k= S</a:t>
            </a:r>
            <a:r>
              <a:rPr lang="en-US" altLang="zh-CN" baseline="-25000">
                <a:solidFill>
                  <a:srgbClr val="99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</a:t>
            </a:r>
            <a:endParaRPr lang="en-US" altLang="zh-CN">
              <a:solidFill>
                <a:srgbClr val="990099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9726" name="Line 27"/>
          <p:cNvSpPr>
            <a:spLocks noChangeShapeType="1"/>
          </p:cNvSpPr>
          <p:nvPr/>
        </p:nvSpPr>
        <p:spPr bwMode="auto">
          <a:xfrm>
            <a:off x="179388" y="2636838"/>
            <a:ext cx="864076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27" name="Freeform 28"/>
          <p:cNvSpPr>
            <a:spLocks/>
          </p:cNvSpPr>
          <p:nvPr/>
        </p:nvSpPr>
        <p:spPr bwMode="auto">
          <a:xfrm>
            <a:off x="3851275" y="2263775"/>
            <a:ext cx="1728788" cy="301625"/>
          </a:xfrm>
          <a:custGeom>
            <a:avLst/>
            <a:gdLst>
              <a:gd name="T0" fmla="*/ 0 w 1089"/>
              <a:gd name="T1" fmla="*/ 46 h 190"/>
              <a:gd name="T2" fmla="*/ 590 w 1089"/>
              <a:gd name="T3" fmla="*/ 182 h 190"/>
              <a:gd name="T4" fmla="*/ 1089 w 1089"/>
              <a:gd name="T5" fmla="*/ 0 h 190"/>
              <a:gd name="T6" fmla="*/ 0 60000 65536"/>
              <a:gd name="T7" fmla="*/ 0 60000 65536"/>
              <a:gd name="T8" fmla="*/ 0 60000 65536"/>
              <a:gd name="T9" fmla="*/ 0 w 1089"/>
              <a:gd name="T10" fmla="*/ 0 h 190"/>
              <a:gd name="T11" fmla="*/ 1089 w 1089"/>
              <a:gd name="T12" fmla="*/ 190 h 19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89" h="190">
                <a:moveTo>
                  <a:pt x="0" y="46"/>
                </a:moveTo>
                <a:cubicBezTo>
                  <a:pt x="204" y="118"/>
                  <a:pt x="409" y="190"/>
                  <a:pt x="590" y="182"/>
                </a:cubicBezTo>
                <a:cubicBezTo>
                  <a:pt x="771" y="174"/>
                  <a:pt x="930" y="87"/>
                  <a:pt x="1089" y="0"/>
                </a:cubicBezTo>
              </a:path>
            </a:pathLst>
          </a:custGeom>
          <a:noFill/>
          <a:ln w="31750">
            <a:solidFill>
              <a:srgbClr val="8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fld id="{9DE1869D-921D-46D3-A681-02BBAE267537}" type="slidenum">
              <a:rPr lang="en-US" altLang="zh-CN" b="0">
                <a:solidFill>
                  <a:srgbClr val="FFFFFF"/>
                </a:solidFill>
              </a:rPr>
              <a:pPr eaLnBrk="1" hangingPunct="1">
                <a:lnSpc>
                  <a:spcPct val="90000"/>
                </a:lnSpc>
              </a:pPr>
              <a:t>19</a:t>
            </a:fld>
            <a:r>
              <a:rPr lang="en-US" altLang="zh-CN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7C7BD662-291B-46B2-B22D-A145BDCE9342}" type="datetime1">
              <a:rPr lang="zh-CN" altLang="en-US"/>
              <a:pPr>
                <a:defRPr/>
              </a:pPr>
              <a:t>2018/10/9</a:t>
            </a:fld>
            <a:endParaRPr lang="en-US" altLang="zh-C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236546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/>
          <a:lstStyle/>
          <a:p>
            <a:pPr eaLnBrk="1" hangingPunct="1">
              <a:defRPr/>
            </a:pPr>
            <a:r>
              <a:rPr lang="en-US" altLang="zh-CN" cap="none" smtClean="0">
                <a:ea typeface="宋体" charset="-122"/>
              </a:rPr>
              <a:t>3. Stream Cipher and RC4</a:t>
            </a:r>
            <a:endParaRPr lang="zh-CN" altLang="en-US" cap="none" smtClean="0">
              <a:ea typeface="宋体" charset="-122"/>
            </a:endParaRPr>
          </a:p>
        </p:txBody>
      </p:sp>
      <p:sp>
        <p:nvSpPr>
          <p:cNvPr id="30726" name="Rectangle 4"/>
          <p:cNvSpPr>
            <a:spLocks noChangeArrowheads="1"/>
          </p:cNvSpPr>
          <p:nvPr/>
        </p:nvSpPr>
        <p:spPr bwMode="auto">
          <a:xfrm>
            <a:off x="228600" y="1125538"/>
            <a:ext cx="8686800" cy="762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/>
            <a:r>
              <a:rPr lang="en-US" altLang="zh-CN" sz="2400" b="0">
                <a:solidFill>
                  <a:srgbClr val="990099"/>
                </a:solidFill>
                <a:ea typeface="宋体" panose="02010600030101010101" pitchFamily="2" charset="-122"/>
              </a:rPr>
              <a:t>Initialization</a:t>
            </a:r>
            <a:r>
              <a:rPr lang="en-US" altLang="zh-CN" sz="2400" b="0">
                <a:ea typeface="宋体" panose="02010600030101010101" pitchFamily="2" charset="-122"/>
              </a:rPr>
              <a:t> </a:t>
            </a:r>
          </a:p>
          <a:p>
            <a:pPr algn="just"/>
            <a:r>
              <a:rPr lang="en-US" altLang="zh-CN" sz="2000" b="0">
                <a:ea typeface="宋体" panose="02010600030101010101" pitchFamily="2" charset="-122"/>
              </a:rPr>
              <a:t>Initialization is done in two steps:</a:t>
            </a:r>
          </a:p>
        </p:txBody>
      </p:sp>
      <p:sp>
        <p:nvSpPr>
          <p:cNvPr id="30727" name="Rectangle 5"/>
          <p:cNvSpPr>
            <a:spLocks noChangeArrowheads="1"/>
          </p:cNvSpPr>
          <p:nvPr/>
        </p:nvSpPr>
        <p:spPr bwMode="auto">
          <a:xfrm>
            <a:off x="228600" y="3933825"/>
            <a:ext cx="8686800" cy="762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/>
            <a:r>
              <a:rPr lang="en-US" altLang="zh-CN" sz="2400" b="0">
                <a:solidFill>
                  <a:srgbClr val="990099"/>
                </a:solidFill>
                <a:ea typeface="宋体" panose="02010600030101010101" pitchFamily="2" charset="-122"/>
              </a:rPr>
              <a:t>Key Stream Generation</a:t>
            </a:r>
          </a:p>
          <a:p>
            <a:pPr algn="just"/>
            <a:r>
              <a:rPr lang="en-US" altLang="zh-CN" sz="2000" b="0">
                <a:ea typeface="宋体" panose="02010600030101010101" pitchFamily="2" charset="-122"/>
              </a:rPr>
              <a:t>The keys in the key stream are generated, one by one. </a:t>
            </a:r>
          </a:p>
        </p:txBody>
      </p:sp>
      <p:pic>
        <p:nvPicPr>
          <p:cNvPr id="3072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8" y="1989138"/>
            <a:ext cx="3675062" cy="148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2032000"/>
            <a:ext cx="3492500" cy="171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0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4868863"/>
            <a:ext cx="3648075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ut thruBlk="1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fld id="{2D3AF043-E3ED-493C-A86B-8820EFB2EA6F}" type="slidenum">
              <a:rPr lang="en-US" altLang="zh-CN" b="0">
                <a:solidFill>
                  <a:srgbClr val="FFFFFF"/>
                </a:solidFill>
              </a:rPr>
              <a:pPr eaLnBrk="1" hangingPunct="1">
                <a:lnSpc>
                  <a:spcPct val="90000"/>
                </a:lnSpc>
              </a:pPr>
              <a:t>2</a:t>
            </a:fld>
            <a:r>
              <a:rPr lang="en-US" altLang="zh-CN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8CE94B33-A24B-4470-B1E6-C957A0A44636}" type="datetime1">
              <a:rPr lang="zh-CN" altLang="en-US"/>
              <a:pPr>
                <a:defRPr/>
              </a:pPr>
              <a:t>2018/10/9</a:t>
            </a:fld>
            <a:endParaRPr lang="en-US" altLang="zh-CN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1031" name="Slide Number Placeholder 5"/>
          <p:cNvSpPr>
            <a:spLocks noGrp="1"/>
          </p:cNvSpPr>
          <p:nvPr/>
        </p:nvSpPr>
        <p:spPr bwMode="auto">
          <a:xfrm>
            <a:off x="8747125" y="425450"/>
            <a:ext cx="288925" cy="266700"/>
          </a:xfrm>
          <a:prstGeom prst="ellipse">
            <a:avLst/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4" tIns="9144" rIns="9144" bIns="9144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38F538C4-4B77-48DF-8477-B685EA4B1683}" type="slidenum">
              <a:rPr lang="en-US" altLang="zh-CN" sz="1200">
                <a:solidFill>
                  <a:srgbClr val="FFFFFF"/>
                </a:solidFill>
              </a:rPr>
              <a:pPr algn="ctr" eaLnBrk="1" hangingPunct="1"/>
              <a:t>2</a:t>
            </a:fld>
            <a:r>
              <a:rPr lang="en-US" altLang="zh-CN" sz="1200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8" name="Date Placeholder 3"/>
          <p:cNvSpPr txBox="1">
            <a:spLocks noGrp="1"/>
          </p:cNvSpPr>
          <p:nvPr/>
        </p:nvSpPr>
        <p:spPr>
          <a:xfrm>
            <a:off x="1214438" y="6545263"/>
            <a:ext cx="2133600" cy="268287"/>
          </a:xfrm>
          <a:prstGeom prst="rect">
            <a:avLst/>
          </a:prstGeom>
          <a:noFill/>
        </p:spPr>
        <p:txBody>
          <a:bodyPr anchor="ctr"/>
          <a:lstStyle/>
          <a:p>
            <a:pPr>
              <a:defRPr/>
            </a:pPr>
            <a:fld id="{DCE5F9BF-DD0B-466E-8AB1-27D30B1F95FC}" type="datetime1">
              <a:rPr lang="zh-CN" altLang="en-US" sz="120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n-ea"/>
              </a:rPr>
              <a:pPr>
                <a:defRPr/>
              </a:pPr>
              <a:t>2018/10/9</a:t>
            </a:fld>
            <a:endParaRPr lang="en-US" altLang="zh-CN" sz="1200">
              <a:solidFill>
                <a:srgbClr val="3E003E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n-ea"/>
            </a:endParaRPr>
          </a:p>
        </p:txBody>
      </p:sp>
      <p:sp>
        <p:nvSpPr>
          <p:cNvPr id="9" name="Footer Placeholder 4"/>
          <p:cNvSpPr txBox="1">
            <a:spLocks noGrp="1"/>
          </p:cNvSpPr>
          <p:nvPr/>
        </p:nvSpPr>
        <p:spPr>
          <a:xfrm>
            <a:off x="4237038" y="6545263"/>
            <a:ext cx="4367212" cy="268287"/>
          </a:xfrm>
          <a:prstGeom prst="rect">
            <a:avLst/>
          </a:prstGeom>
          <a:noFill/>
        </p:spPr>
        <p:txBody>
          <a:bodyPr anchor="ctr"/>
          <a:lstStyle/>
          <a:p>
            <a:pPr>
              <a:defRPr/>
            </a:pPr>
            <a:r>
              <a:rPr lang="en-US" altLang="zh-CN" sz="120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n-ea"/>
              </a:rPr>
              <a:t>An Introduction to Information Security</a:t>
            </a:r>
            <a:endParaRPr lang="zh-CN" altLang="en-US" sz="1200">
              <a:solidFill>
                <a:srgbClr val="3E003E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n-ea"/>
            </a:endParaRPr>
          </a:p>
        </p:txBody>
      </p:sp>
      <p:graphicFrame>
        <p:nvGraphicFramePr>
          <p:cNvPr id="1026" name="Object 186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Visio" r:id="rId4" imgW="8639708" imgH="5342382" progId="Visio.Drawing.11">
                  <p:embed/>
                </p:oleObj>
              </mc:Choice>
              <mc:Fallback>
                <p:oleObj name="Visio" r:id="rId4" imgW="8639708" imgH="5342382" progId="Visio.Drawing.11">
                  <p:embed/>
                  <p:pic>
                    <p:nvPicPr>
                      <p:cNvPr id="0" name="Object 1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207"/>
          <p:cNvGraphicFramePr>
            <a:graphicFrameLocks noChangeAspect="1"/>
          </p:cNvGraphicFramePr>
          <p:nvPr/>
        </p:nvGraphicFramePr>
        <p:xfrm>
          <a:off x="141288" y="1579563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Visio" r:id="rId6" imgW="8137703" imgH="4366489" progId="Visio.Drawing.11">
                  <p:embed/>
                </p:oleObj>
              </mc:Choice>
              <mc:Fallback>
                <p:oleObj name="Visio" r:id="rId6" imgW="8137703" imgH="4366489" progId="Visio.Drawing.11">
                  <p:embed/>
                  <p:pic>
                    <p:nvPicPr>
                      <p:cNvPr id="0" name="Object 2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579563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692" name="Rectangle 188"/>
          <p:cNvSpPr>
            <a:spLocks noGrp="1"/>
          </p:cNvSpPr>
          <p:nvPr>
            <p:ph type="body" idx="4294967295"/>
          </p:nvPr>
        </p:nvSpPr>
        <p:spPr bwMode="auto">
          <a:xfrm>
            <a:off x="201613" y="1628775"/>
            <a:ext cx="8496300" cy="45370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More Advance Symmetric-key Ciphers</a:t>
            </a:r>
          </a:p>
          <a:p>
            <a:pPr lvl="2" eaLnBrk="1" hangingPunct="1">
              <a:defRPr/>
            </a:pPr>
            <a:r>
              <a:rPr lang="en-US" altLang="zh-CN" sz="1800" smtClean="0"/>
              <a:t>IDEA</a:t>
            </a:r>
          </a:p>
          <a:p>
            <a:pPr lvl="2" eaLnBrk="1" hangingPunct="1">
              <a:defRPr/>
            </a:pPr>
            <a:r>
              <a:rPr lang="en-US" altLang="zh-CN" sz="1800" smtClean="0"/>
              <a:t>Blowfish</a:t>
            </a:r>
          </a:p>
          <a:p>
            <a:pPr lvl="2" eaLnBrk="1" hangingPunct="1">
              <a:defRPr/>
            </a:pPr>
            <a:r>
              <a:rPr lang="en-US" altLang="zh-CN" sz="1800" smtClean="0"/>
              <a:t>RC5</a:t>
            </a:r>
          </a:p>
          <a:p>
            <a:pPr eaLnBrk="1" hangingPunct="1">
              <a:defRPr/>
            </a:pPr>
            <a:r>
              <a:rPr lang="en-US" altLang="zh-CN" smtClean="0"/>
              <a:t>Block Cipher Modes of Operation</a:t>
            </a:r>
          </a:p>
          <a:p>
            <a:pPr lvl="2" eaLnBrk="1" hangingPunct="1">
              <a:defRPr/>
            </a:pPr>
            <a:endParaRPr lang="en-US" altLang="zh-CN" sz="1800" smtClean="0"/>
          </a:p>
        </p:txBody>
      </p:sp>
      <p:sp>
        <p:nvSpPr>
          <p:cNvPr id="149693" name="Text Box 189"/>
          <p:cNvSpPr txBox="1">
            <a:spLocks noChangeArrowheads="1"/>
          </p:cNvSpPr>
          <p:nvPr/>
        </p:nvSpPr>
        <p:spPr bwMode="auto">
          <a:xfrm>
            <a:off x="273050" y="1052513"/>
            <a:ext cx="19446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00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Lecture 7</a:t>
            </a:r>
          </a:p>
        </p:txBody>
      </p:sp>
      <p:sp>
        <p:nvSpPr>
          <p:cNvPr id="149725" name="Rectangle 2"/>
          <p:cNvSpPr>
            <a:spLocks noGrp="1" noChangeArrowheads="1"/>
          </p:cNvSpPr>
          <p:nvPr>
            <p:ph type="title" idx="4294967295"/>
          </p:nvPr>
        </p:nvSpPr>
        <p:spPr bwMode="white">
          <a:xfrm>
            <a:off x="107950" y="188913"/>
            <a:ext cx="7488238" cy="5476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000" b="1" cap="none" smtClean="0"/>
              <a:t>Quickly Review</a:t>
            </a:r>
          </a:p>
        </p:txBody>
      </p:sp>
      <p:pic>
        <p:nvPicPr>
          <p:cNvPr id="1037" name="Picture 10" descr="图片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4005263"/>
            <a:ext cx="7993063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 thruBlk="1"/>
    <p:sndAc>
      <p:stSnd>
        <p:snd r:embed="rId3" name="suction.wav"/>
      </p:stSnd>
    </p:sndAc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fld id="{2BD5E7A0-E27B-4EBF-9DFD-BBEEC9431D67}" type="slidenum">
              <a:rPr lang="en-US" altLang="zh-CN" b="0">
                <a:solidFill>
                  <a:srgbClr val="FFFFFF"/>
                </a:solidFill>
              </a:rPr>
              <a:pPr eaLnBrk="1" hangingPunct="1">
                <a:lnSpc>
                  <a:spcPct val="90000"/>
                </a:lnSpc>
              </a:pPr>
              <a:t>20</a:t>
            </a:fld>
            <a:r>
              <a:rPr lang="en-US" altLang="zh-CN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85F607C9-FB11-40B9-9C42-89477479734F}" type="datetime1">
              <a:rPr lang="zh-CN" altLang="en-US"/>
              <a:pPr>
                <a:defRPr/>
              </a:pPr>
              <a:t>2018/10/9</a:t>
            </a:fld>
            <a:endParaRPr lang="en-US" altLang="zh-CN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11271" name="Slide Number Placeholder 5"/>
          <p:cNvSpPr>
            <a:spLocks noGrp="1"/>
          </p:cNvSpPr>
          <p:nvPr/>
        </p:nvSpPr>
        <p:spPr bwMode="auto">
          <a:xfrm>
            <a:off x="8747125" y="425450"/>
            <a:ext cx="288925" cy="266700"/>
          </a:xfrm>
          <a:prstGeom prst="ellipse">
            <a:avLst/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4" tIns="9144" rIns="9144" bIns="9144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6FEBFEDC-C999-44D5-BCA2-4D39F12E8408}" type="slidenum">
              <a:rPr lang="en-US" altLang="zh-CN" sz="1200">
                <a:solidFill>
                  <a:srgbClr val="FFFFFF"/>
                </a:solidFill>
              </a:rPr>
              <a:pPr algn="ctr" eaLnBrk="1" hangingPunct="1"/>
              <a:t>20</a:t>
            </a:fld>
            <a:r>
              <a:rPr lang="en-US" altLang="zh-CN" sz="1200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9" name="Date Placeholder 3"/>
          <p:cNvSpPr txBox="1">
            <a:spLocks noGrp="1"/>
          </p:cNvSpPr>
          <p:nvPr/>
        </p:nvSpPr>
        <p:spPr>
          <a:xfrm>
            <a:off x="1214438" y="6545263"/>
            <a:ext cx="2133600" cy="268287"/>
          </a:xfrm>
          <a:prstGeom prst="rect">
            <a:avLst/>
          </a:prstGeom>
          <a:noFill/>
        </p:spPr>
        <p:txBody>
          <a:bodyPr anchor="ctr"/>
          <a:lstStyle/>
          <a:p>
            <a:pPr>
              <a:defRPr/>
            </a:pPr>
            <a:fld id="{263D3094-D425-4E1A-89BC-E514A099F080}" type="datetime1">
              <a:rPr lang="zh-CN" altLang="en-US" sz="120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n-ea"/>
              </a:rPr>
              <a:pPr>
                <a:defRPr/>
              </a:pPr>
              <a:t>2018/10/9</a:t>
            </a:fld>
            <a:endParaRPr lang="en-US" altLang="zh-CN" sz="1200">
              <a:solidFill>
                <a:srgbClr val="3E003E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n-ea"/>
            </a:endParaRPr>
          </a:p>
        </p:txBody>
      </p:sp>
      <p:sp>
        <p:nvSpPr>
          <p:cNvPr id="10" name="Footer Placeholder 4"/>
          <p:cNvSpPr txBox="1">
            <a:spLocks noGrp="1"/>
          </p:cNvSpPr>
          <p:nvPr/>
        </p:nvSpPr>
        <p:spPr>
          <a:xfrm>
            <a:off x="4237038" y="6545263"/>
            <a:ext cx="4367212" cy="268287"/>
          </a:xfrm>
          <a:prstGeom prst="rect">
            <a:avLst/>
          </a:prstGeom>
          <a:noFill/>
        </p:spPr>
        <p:txBody>
          <a:bodyPr anchor="ctr"/>
          <a:lstStyle/>
          <a:p>
            <a:pPr>
              <a:defRPr/>
            </a:pPr>
            <a:r>
              <a:rPr lang="en-US" altLang="zh-CN" sz="120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n-ea"/>
              </a:rPr>
              <a:t>An Introduction to Information Security</a:t>
            </a:r>
            <a:endParaRPr lang="zh-CN" altLang="en-US" sz="1200">
              <a:solidFill>
                <a:srgbClr val="3E003E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n-ea"/>
            </a:endParaRPr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6" name="Visio" r:id="rId4" imgW="8639708" imgH="5342382" progId="Visio.Drawing.11">
                  <p:embed/>
                </p:oleObj>
              </mc:Choice>
              <mc:Fallback>
                <p:oleObj name="Visio" r:id="rId4" imgW="8639708" imgH="534238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141288" y="1579563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7" name="Visio" r:id="rId6" imgW="8155876" imgH="4385005" progId="Visio.Drawing.11">
                  <p:embed/>
                </p:oleObj>
              </mc:Choice>
              <mc:Fallback>
                <p:oleObj name="Visio" r:id="rId6" imgW="8155876" imgH="4385005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579563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5092" name="Rectangle 2"/>
          <p:cNvSpPr>
            <a:spLocks noGrp="1" noChangeArrowheads="1"/>
          </p:cNvSpPr>
          <p:nvPr>
            <p:ph type="title" idx="4294967295"/>
          </p:nvPr>
        </p:nvSpPr>
        <p:spPr bwMode="white">
          <a:xfrm>
            <a:off x="107950" y="188913"/>
            <a:ext cx="7488238" cy="5476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cap="none" smtClean="0"/>
              <a:t>Lecture 8: Stream Cipher and RC4</a:t>
            </a:r>
          </a:p>
        </p:txBody>
      </p:sp>
      <p:sp>
        <p:nvSpPr>
          <p:cNvPr id="345093" name="Rectangle 5"/>
          <p:cNvSpPr>
            <a:spLocks noGrp="1"/>
          </p:cNvSpPr>
          <p:nvPr>
            <p:ph type="body" idx="4294967295"/>
          </p:nvPr>
        </p:nvSpPr>
        <p:spPr bwMode="auto">
          <a:xfrm>
            <a:off x="201613" y="1628775"/>
            <a:ext cx="8474075" cy="44640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RC4: </a:t>
            </a:r>
            <a:r>
              <a:rPr lang="en-US" altLang="zh-CN" dirty="0" smtClean="0">
                <a:solidFill>
                  <a:srgbClr val="0033CC"/>
                </a:solidFill>
              </a:rPr>
              <a:t>simple case– RC4 3bits</a:t>
            </a:r>
          </a:p>
          <a:p>
            <a:pPr lvl="2" eaLnBrk="1" hangingPunct="1">
              <a:defRPr/>
            </a:pPr>
            <a:r>
              <a:rPr lang="en-US" altLang="zh-CN" sz="1800" dirty="0" smtClean="0"/>
              <a:t>RC4 3-bit is a variation of the RC4 algorithm. </a:t>
            </a:r>
          </a:p>
          <a:p>
            <a:pPr lvl="2" eaLnBrk="1" hangingPunct="1">
              <a:defRPr/>
            </a:pPr>
            <a:r>
              <a:rPr lang="en-US" altLang="zh-CN" sz="1800" dirty="0" smtClean="0"/>
              <a:t>It has a </a:t>
            </a:r>
            <a:r>
              <a:rPr lang="en-US" altLang="zh-CN" sz="1800" dirty="0" smtClean="0">
                <a:solidFill>
                  <a:srgbClr val="0033CC"/>
                </a:solidFill>
              </a:rPr>
              <a:t>variable length key</a:t>
            </a:r>
            <a:r>
              <a:rPr lang="en-US" altLang="zh-CN" sz="1800" dirty="0" smtClean="0"/>
              <a:t> from 3 bits to 24 bits </a:t>
            </a:r>
          </a:p>
          <a:p>
            <a:pPr lvl="2" eaLnBrk="1" hangingPunct="1">
              <a:defRPr/>
            </a:pPr>
            <a:r>
              <a:rPr lang="en-US" altLang="zh-CN" sz="1800" dirty="0" smtClean="0"/>
              <a:t>The 24 bit state vector S[ ] has elements S[0], S[1], … S[8] </a:t>
            </a:r>
          </a:p>
          <a:p>
            <a:pPr lvl="2" eaLnBrk="1" hangingPunct="1">
              <a:defRPr/>
            </a:pPr>
            <a:endParaRPr lang="en-US" altLang="zh-CN" sz="1800" dirty="0" smtClean="0"/>
          </a:p>
          <a:p>
            <a:pPr eaLnBrk="1" hangingPunct="1">
              <a:defRPr/>
            </a:pPr>
            <a:r>
              <a:rPr lang="en-US" altLang="zh-CN" dirty="0" err="1" smtClean="0"/>
              <a:t>eg</a:t>
            </a:r>
            <a:r>
              <a:rPr lang="en-US" altLang="zh-CN" dirty="0" smtClean="0"/>
              <a:t>: </a:t>
            </a:r>
          </a:p>
          <a:p>
            <a:pPr lvl="2" eaLnBrk="1" hangingPunct="1">
              <a:defRPr/>
            </a:pPr>
            <a:r>
              <a:rPr lang="en-US" altLang="zh-CN" sz="1800" dirty="0" smtClean="0">
                <a:solidFill>
                  <a:srgbClr val="0033CC"/>
                </a:solidFill>
              </a:rPr>
              <a:t>Plaintext:	(7 2 5 1 5)</a:t>
            </a:r>
            <a:r>
              <a:rPr lang="en-US" altLang="zh-CN" sz="1800" dirty="0" err="1" smtClean="0">
                <a:solidFill>
                  <a:srgbClr val="0033CC"/>
                </a:solidFill>
              </a:rPr>
              <a:t>oct</a:t>
            </a:r>
            <a:r>
              <a:rPr lang="en-US" altLang="zh-CN" sz="1800" dirty="0" smtClean="0">
                <a:solidFill>
                  <a:srgbClr val="0033CC"/>
                </a:solidFill>
              </a:rPr>
              <a:t>	{111 010 101 001 101}bin</a:t>
            </a:r>
          </a:p>
          <a:p>
            <a:pPr lvl="2" eaLnBrk="1" hangingPunct="1">
              <a:defRPr/>
            </a:pPr>
            <a:r>
              <a:rPr lang="en-US" altLang="zh-CN" sz="1800" dirty="0" smtClean="0">
                <a:solidFill>
                  <a:srgbClr val="0033CC"/>
                </a:solidFill>
              </a:rPr>
              <a:t>	Key: 	(7 4 3 2)</a:t>
            </a:r>
            <a:r>
              <a:rPr lang="en-US" altLang="zh-CN" sz="1800" dirty="0" err="1" smtClean="0">
                <a:solidFill>
                  <a:srgbClr val="0033CC"/>
                </a:solidFill>
              </a:rPr>
              <a:t>oct</a:t>
            </a:r>
            <a:r>
              <a:rPr lang="en-US" altLang="zh-CN" sz="1800" dirty="0" smtClean="0">
                <a:solidFill>
                  <a:srgbClr val="0033CC"/>
                </a:solidFill>
              </a:rPr>
              <a:t>	{111 100 011 010} bin   (</a:t>
            </a:r>
            <a:r>
              <a:rPr lang="en-US" altLang="zh-CN" sz="1800" dirty="0" err="1" smtClean="0">
                <a:solidFill>
                  <a:srgbClr val="0033CC"/>
                </a:solidFill>
              </a:rPr>
              <a:t>keylen</a:t>
            </a:r>
            <a:r>
              <a:rPr lang="en-US" altLang="zh-CN" sz="1800" dirty="0" smtClean="0">
                <a:solidFill>
                  <a:srgbClr val="0033CC"/>
                </a:solidFill>
              </a:rPr>
              <a:t> = 4*3bit=12)</a:t>
            </a:r>
            <a:r>
              <a:rPr lang="en-US" altLang="zh-CN" sz="1800" dirty="0" smtClean="0"/>
              <a:t> </a:t>
            </a:r>
          </a:p>
        </p:txBody>
      </p:sp>
      <p:sp>
        <p:nvSpPr>
          <p:cNvPr id="345094" name="Text Box 6"/>
          <p:cNvSpPr txBox="1">
            <a:spLocks noChangeArrowheads="1"/>
          </p:cNvSpPr>
          <p:nvPr/>
        </p:nvSpPr>
        <p:spPr bwMode="auto">
          <a:xfrm>
            <a:off x="1558925" y="1052513"/>
            <a:ext cx="55943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20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2. RC4</a:t>
            </a:r>
          </a:p>
        </p:txBody>
      </p:sp>
      <p:sp>
        <p:nvSpPr>
          <p:cNvPr id="11277" name="Text Box 7"/>
          <p:cNvSpPr txBox="1">
            <a:spLocks noChangeArrowheads="1"/>
          </p:cNvSpPr>
          <p:nvPr/>
        </p:nvSpPr>
        <p:spPr bwMode="auto">
          <a:xfrm>
            <a:off x="250825" y="1052513"/>
            <a:ext cx="1030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777777"/>
                </a:solidFill>
                <a:ea typeface="微软雅黑" panose="020B0503020204020204" pitchFamily="34" charset="-122"/>
              </a:rPr>
              <a:t>1…</a:t>
            </a:r>
            <a:r>
              <a:rPr lang="zh-CN" altLang="en-US" sz="2000">
                <a:solidFill>
                  <a:srgbClr val="777777"/>
                </a:solidFill>
                <a:ea typeface="微软雅黑" panose="020B0503020204020204" pitchFamily="34" charset="-122"/>
              </a:rPr>
              <a:t> </a:t>
            </a:r>
          </a:p>
        </p:txBody>
      </p:sp>
    </p:spTree>
  </p:cSld>
  <p:clrMapOvr>
    <a:masterClrMapping/>
  </p:clrMapOvr>
  <p:transition advTm="26844">
    <p:fade thruBlk="1"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5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50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50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50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50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50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50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fld id="{DC0F375A-AF6F-4945-A382-F9FD65AB332E}" type="slidenum">
              <a:rPr lang="en-US" altLang="zh-CN" b="0">
                <a:solidFill>
                  <a:srgbClr val="FFFFFF"/>
                </a:solidFill>
              </a:rPr>
              <a:pPr eaLnBrk="1" hangingPunct="1">
                <a:lnSpc>
                  <a:spcPct val="90000"/>
                </a:lnSpc>
              </a:pPr>
              <a:t>21</a:t>
            </a:fld>
            <a:r>
              <a:rPr lang="en-US" altLang="zh-CN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BE7D2005-9E3E-49FC-B69D-45F7B64EAD05}" type="datetime1">
              <a:rPr lang="zh-CN" altLang="en-US"/>
              <a:pPr>
                <a:defRPr/>
              </a:pPr>
              <a:t>2018/10/9</a:t>
            </a:fld>
            <a:endParaRPr lang="en-US" altLang="zh-CN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12295" name="Slide Number Placeholder 5"/>
          <p:cNvSpPr>
            <a:spLocks noGrp="1"/>
          </p:cNvSpPr>
          <p:nvPr/>
        </p:nvSpPr>
        <p:spPr bwMode="auto">
          <a:xfrm>
            <a:off x="8747125" y="425450"/>
            <a:ext cx="288925" cy="266700"/>
          </a:xfrm>
          <a:prstGeom prst="ellipse">
            <a:avLst/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4" tIns="9144" rIns="9144" bIns="9144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A0420999-911C-44A8-AA51-0DEAA8D91536}" type="slidenum">
              <a:rPr lang="en-US" altLang="zh-CN" sz="1200">
                <a:solidFill>
                  <a:srgbClr val="FFFFFF"/>
                </a:solidFill>
              </a:rPr>
              <a:pPr algn="ctr" eaLnBrk="1" hangingPunct="1"/>
              <a:t>21</a:t>
            </a:fld>
            <a:r>
              <a:rPr lang="en-US" altLang="zh-CN" sz="1200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9" name="Date Placeholder 3"/>
          <p:cNvSpPr txBox="1">
            <a:spLocks noGrp="1"/>
          </p:cNvSpPr>
          <p:nvPr/>
        </p:nvSpPr>
        <p:spPr>
          <a:xfrm>
            <a:off x="1214438" y="6545263"/>
            <a:ext cx="2133600" cy="268287"/>
          </a:xfrm>
          <a:prstGeom prst="rect">
            <a:avLst/>
          </a:prstGeom>
          <a:noFill/>
        </p:spPr>
        <p:txBody>
          <a:bodyPr anchor="ctr"/>
          <a:lstStyle/>
          <a:p>
            <a:pPr>
              <a:defRPr/>
            </a:pPr>
            <a:fld id="{263D3094-D425-4E1A-89BC-E514A099F080}" type="datetime1">
              <a:rPr lang="zh-CN" altLang="en-US" sz="120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n-ea"/>
              </a:rPr>
              <a:pPr>
                <a:defRPr/>
              </a:pPr>
              <a:t>2018/10/9</a:t>
            </a:fld>
            <a:endParaRPr lang="en-US" altLang="zh-CN" sz="1200">
              <a:solidFill>
                <a:srgbClr val="3E003E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n-ea"/>
            </a:endParaRPr>
          </a:p>
        </p:txBody>
      </p:sp>
      <p:sp>
        <p:nvSpPr>
          <p:cNvPr id="10" name="Footer Placeholder 4"/>
          <p:cNvSpPr txBox="1">
            <a:spLocks noGrp="1"/>
          </p:cNvSpPr>
          <p:nvPr/>
        </p:nvSpPr>
        <p:spPr>
          <a:xfrm>
            <a:off x="4237038" y="6545263"/>
            <a:ext cx="4367212" cy="268287"/>
          </a:xfrm>
          <a:prstGeom prst="rect">
            <a:avLst/>
          </a:prstGeom>
          <a:noFill/>
        </p:spPr>
        <p:txBody>
          <a:bodyPr anchor="ctr"/>
          <a:lstStyle/>
          <a:p>
            <a:pPr>
              <a:defRPr/>
            </a:pPr>
            <a:r>
              <a:rPr lang="en-US" altLang="zh-CN" sz="120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n-ea"/>
              </a:rPr>
              <a:t>An Introduction to Information Security</a:t>
            </a:r>
            <a:endParaRPr lang="zh-CN" altLang="en-US" sz="1200">
              <a:solidFill>
                <a:srgbClr val="3E003E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n-ea"/>
            </a:endParaRPr>
          </a:p>
        </p:txBody>
      </p:sp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0" name="Visio" r:id="rId4" imgW="8639708" imgH="5342382" progId="Visio.Drawing.11">
                  <p:embed/>
                </p:oleObj>
              </mc:Choice>
              <mc:Fallback>
                <p:oleObj name="Visio" r:id="rId4" imgW="8639708" imgH="534238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141288" y="1579563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1" name="Visio" r:id="rId6" imgW="8155876" imgH="4385005" progId="Visio.Drawing.11">
                  <p:embed/>
                </p:oleObj>
              </mc:Choice>
              <mc:Fallback>
                <p:oleObj name="Visio" r:id="rId6" imgW="8155876" imgH="4385005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579563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5092" name="Rectangle 2"/>
          <p:cNvSpPr>
            <a:spLocks noGrp="1" noChangeArrowheads="1"/>
          </p:cNvSpPr>
          <p:nvPr>
            <p:ph type="title" idx="4294967295"/>
          </p:nvPr>
        </p:nvSpPr>
        <p:spPr bwMode="white">
          <a:xfrm>
            <a:off x="107950" y="188913"/>
            <a:ext cx="7488238" cy="5476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cap="none" smtClean="0"/>
              <a:t>Lecture 8: Stream Cipher and RC4</a:t>
            </a:r>
          </a:p>
        </p:txBody>
      </p:sp>
      <p:sp>
        <p:nvSpPr>
          <p:cNvPr id="345093" name="Rectangle 5"/>
          <p:cNvSpPr>
            <a:spLocks noGrp="1"/>
          </p:cNvSpPr>
          <p:nvPr>
            <p:ph type="body" idx="4294967295"/>
          </p:nvPr>
        </p:nvSpPr>
        <p:spPr bwMode="auto">
          <a:xfrm>
            <a:off x="201613" y="1628775"/>
            <a:ext cx="8474075" cy="44640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RC4: </a:t>
            </a:r>
            <a:r>
              <a:rPr lang="en-US" altLang="zh-CN" dirty="0" smtClean="0">
                <a:solidFill>
                  <a:srgbClr val="0033CC"/>
                </a:solidFill>
              </a:rPr>
              <a:t>simple case– RC4 3bits</a:t>
            </a:r>
          </a:p>
          <a:p>
            <a:pPr lvl="2" eaLnBrk="1" hangingPunct="1">
              <a:defRPr/>
            </a:pPr>
            <a:r>
              <a:rPr lang="en-US" altLang="zh-CN" sz="1800" dirty="0" smtClean="0"/>
              <a:t>The algorithm has three steps: </a:t>
            </a:r>
          </a:p>
          <a:p>
            <a:pPr lvl="3" eaLnBrk="1" hangingPunct="1">
              <a:defRPr/>
            </a:pPr>
            <a:r>
              <a:rPr lang="en-US" altLang="zh-CN" dirty="0" smtClean="0"/>
              <a:t>initialization, </a:t>
            </a:r>
          </a:p>
          <a:p>
            <a:pPr lvl="3" eaLnBrk="1" hangingPunct="1">
              <a:defRPr/>
            </a:pPr>
            <a:r>
              <a:rPr lang="en-US" altLang="zh-CN" dirty="0" smtClean="0"/>
              <a:t>initial permutation, and </a:t>
            </a:r>
          </a:p>
          <a:p>
            <a:pPr lvl="3" eaLnBrk="1" hangingPunct="1">
              <a:defRPr/>
            </a:pPr>
            <a:r>
              <a:rPr lang="en-US" altLang="zh-CN" dirty="0" smtClean="0"/>
              <a:t>stream generation.</a:t>
            </a:r>
          </a:p>
        </p:txBody>
      </p:sp>
      <p:sp>
        <p:nvSpPr>
          <p:cNvPr id="345094" name="Text Box 6"/>
          <p:cNvSpPr txBox="1">
            <a:spLocks noChangeArrowheads="1"/>
          </p:cNvSpPr>
          <p:nvPr/>
        </p:nvSpPr>
        <p:spPr bwMode="auto">
          <a:xfrm>
            <a:off x="1558925" y="1052513"/>
            <a:ext cx="55943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20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2. RC4</a:t>
            </a:r>
          </a:p>
        </p:txBody>
      </p:sp>
      <p:sp>
        <p:nvSpPr>
          <p:cNvPr id="12301" name="Text Box 7"/>
          <p:cNvSpPr txBox="1">
            <a:spLocks noChangeArrowheads="1"/>
          </p:cNvSpPr>
          <p:nvPr/>
        </p:nvSpPr>
        <p:spPr bwMode="auto">
          <a:xfrm>
            <a:off x="250825" y="1052513"/>
            <a:ext cx="1030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777777"/>
                </a:solidFill>
                <a:ea typeface="微软雅黑" panose="020B0503020204020204" pitchFamily="34" charset="-122"/>
              </a:rPr>
              <a:t>1…</a:t>
            </a:r>
            <a:r>
              <a:rPr lang="zh-CN" altLang="en-US" sz="2000">
                <a:solidFill>
                  <a:srgbClr val="777777"/>
                </a:solidFill>
                <a:ea typeface="微软雅黑" panose="020B0503020204020204" pitchFamily="34" charset="-122"/>
              </a:rPr>
              <a:t> </a:t>
            </a:r>
          </a:p>
        </p:txBody>
      </p:sp>
    </p:spTree>
  </p:cSld>
  <p:clrMapOvr>
    <a:masterClrMapping/>
  </p:clrMapOvr>
  <p:transition advTm="26844">
    <p:fade thruBlk="1"/>
    <p:sndAc>
      <p:stSnd>
        <p:snd r:embed="rId3" name="camera.wav"/>
      </p:stSnd>
    </p:sndAc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fld id="{DD15688C-EF4D-420E-A4AC-E846084B8069}" type="slidenum">
              <a:rPr lang="en-US" altLang="zh-CN" b="0">
                <a:solidFill>
                  <a:srgbClr val="FFFFFF"/>
                </a:solidFill>
              </a:rPr>
              <a:pPr eaLnBrk="1" hangingPunct="1">
                <a:lnSpc>
                  <a:spcPct val="90000"/>
                </a:lnSpc>
              </a:pPr>
              <a:t>22</a:t>
            </a:fld>
            <a:r>
              <a:rPr lang="en-US" altLang="zh-CN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90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042C847B-3D01-422A-ACB4-86F0EEDCF819}" type="datetime1">
              <a:rPr lang="zh-CN" altLang="en-US"/>
              <a:pPr>
                <a:defRPr/>
              </a:pPr>
              <a:t>2018/10/9</a:t>
            </a:fld>
            <a:endParaRPr lang="en-US" altLang="zh-CN"/>
          </a:p>
        </p:txBody>
      </p:sp>
      <p:sp>
        <p:nvSpPr>
          <p:cNvPr id="91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13319" name="Slide Number Placeholder 5"/>
          <p:cNvSpPr>
            <a:spLocks noGrp="1"/>
          </p:cNvSpPr>
          <p:nvPr/>
        </p:nvSpPr>
        <p:spPr bwMode="auto">
          <a:xfrm>
            <a:off x="8747125" y="425450"/>
            <a:ext cx="288925" cy="266700"/>
          </a:xfrm>
          <a:prstGeom prst="ellipse">
            <a:avLst/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4" tIns="9144" rIns="9144" bIns="9144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95C0C5A3-386F-4903-A733-E4CA724D290C}" type="slidenum">
              <a:rPr lang="en-US" altLang="zh-CN" sz="1200">
                <a:solidFill>
                  <a:srgbClr val="FFFFFF"/>
                </a:solidFill>
              </a:rPr>
              <a:pPr algn="ctr" eaLnBrk="1" hangingPunct="1"/>
              <a:t>22</a:t>
            </a:fld>
            <a:r>
              <a:rPr lang="en-US" altLang="zh-CN" sz="1200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9" name="Date Placeholder 3"/>
          <p:cNvSpPr txBox="1">
            <a:spLocks noGrp="1"/>
          </p:cNvSpPr>
          <p:nvPr/>
        </p:nvSpPr>
        <p:spPr>
          <a:xfrm>
            <a:off x="1214438" y="6545263"/>
            <a:ext cx="2133600" cy="268287"/>
          </a:xfrm>
          <a:prstGeom prst="rect">
            <a:avLst/>
          </a:prstGeom>
          <a:noFill/>
        </p:spPr>
        <p:txBody>
          <a:bodyPr anchor="ctr"/>
          <a:lstStyle/>
          <a:p>
            <a:pPr>
              <a:defRPr/>
            </a:pPr>
            <a:fld id="{263D3094-D425-4E1A-89BC-E514A099F080}" type="datetime1">
              <a:rPr lang="zh-CN" altLang="en-US" sz="120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n-ea"/>
              </a:rPr>
              <a:pPr>
                <a:defRPr/>
              </a:pPr>
              <a:t>2018/10/9</a:t>
            </a:fld>
            <a:endParaRPr lang="en-US" altLang="zh-CN" sz="1200">
              <a:solidFill>
                <a:srgbClr val="3E003E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n-ea"/>
            </a:endParaRPr>
          </a:p>
        </p:txBody>
      </p:sp>
      <p:sp>
        <p:nvSpPr>
          <p:cNvPr id="10" name="Footer Placeholder 4"/>
          <p:cNvSpPr txBox="1">
            <a:spLocks noGrp="1"/>
          </p:cNvSpPr>
          <p:nvPr/>
        </p:nvSpPr>
        <p:spPr>
          <a:xfrm>
            <a:off x="4237038" y="6545263"/>
            <a:ext cx="4367212" cy="268287"/>
          </a:xfrm>
          <a:prstGeom prst="rect">
            <a:avLst/>
          </a:prstGeom>
          <a:noFill/>
        </p:spPr>
        <p:txBody>
          <a:bodyPr anchor="ctr"/>
          <a:lstStyle/>
          <a:p>
            <a:pPr>
              <a:defRPr/>
            </a:pPr>
            <a:r>
              <a:rPr lang="en-US" altLang="zh-CN" sz="120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n-ea"/>
              </a:rPr>
              <a:t>An Introduction to Information Security</a:t>
            </a:r>
            <a:endParaRPr lang="zh-CN" altLang="en-US" sz="1200">
              <a:solidFill>
                <a:srgbClr val="3E003E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n-ea"/>
            </a:endParaRPr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2" name="Visio" r:id="rId4" imgW="8639708" imgH="5342382" progId="Visio.Drawing.11">
                  <p:embed/>
                </p:oleObj>
              </mc:Choice>
              <mc:Fallback>
                <p:oleObj name="Visio" r:id="rId4" imgW="8639708" imgH="534238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141288" y="1579563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3" name="Visio" r:id="rId6" imgW="8155876" imgH="4385005" progId="Visio.Drawing.11">
                  <p:embed/>
                </p:oleObj>
              </mc:Choice>
              <mc:Fallback>
                <p:oleObj name="Visio" r:id="rId6" imgW="8155876" imgH="4385005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579563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5092" name="Rectangle 2"/>
          <p:cNvSpPr>
            <a:spLocks noGrp="1" noChangeArrowheads="1"/>
          </p:cNvSpPr>
          <p:nvPr>
            <p:ph type="title" idx="4294967295"/>
          </p:nvPr>
        </p:nvSpPr>
        <p:spPr bwMode="white">
          <a:xfrm>
            <a:off x="107950" y="188913"/>
            <a:ext cx="7488238" cy="5476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cap="none" smtClean="0"/>
              <a:t>Lecture 8: Stream Cipher and RC4</a:t>
            </a:r>
          </a:p>
        </p:txBody>
      </p:sp>
      <p:sp>
        <p:nvSpPr>
          <p:cNvPr id="345093" name="Rectangle 5"/>
          <p:cNvSpPr>
            <a:spLocks noGrp="1"/>
          </p:cNvSpPr>
          <p:nvPr>
            <p:ph type="body" idx="4294967295"/>
          </p:nvPr>
        </p:nvSpPr>
        <p:spPr bwMode="auto">
          <a:xfrm>
            <a:off x="201613" y="1628775"/>
            <a:ext cx="8474075" cy="44640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mtClean="0">
                <a:solidFill>
                  <a:schemeClr val="tx1"/>
                </a:solidFill>
              </a:rPr>
              <a:t>RC4 3bits</a:t>
            </a:r>
            <a:endParaRPr lang="en-US" altLang="zh-CN" sz="1800" smtClean="0">
              <a:solidFill>
                <a:schemeClr val="tx1"/>
              </a:solidFill>
            </a:endParaRPr>
          </a:p>
        </p:txBody>
      </p:sp>
      <p:sp>
        <p:nvSpPr>
          <p:cNvPr id="345094" name="Text Box 6"/>
          <p:cNvSpPr txBox="1">
            <a:spLocks noChangeArrowheads="1"/>
          </p:cNvSpPr>
          <p:nvPr/>
        </p:nvSpPr>
        <p:spPr bwMode="auto">
          <a:xfrm>
            <a:off x="1558925" y="1052513"/>
            <a:ext cx="55943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20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2. RC4</a:t>
            </a:r>
          </a:p>
        </p:txBody>
      </p:sp>
      <p:sp>
        <p:nvSpPr>
          <p:cNvPr id="13325" name="Text Box 7"/>
          <p:cNvSpPr txBox="1">
            <a:spLocks noChangeArrowheads="1"/>
          </p:cNvSpPr>
          <p:nvPr/>
        </p:nvSpPr>
        <p:spPr bwMode="auto">
          <a:xfrm>
            <a:off x="250825" y="1052513"/>
            <a:ext cx="1030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777777"/>
                </a:solidFill>
                <a:ea typeface="微软雅黑" panose="020B0503020204020204" pitchFamily="34" charset="-122"/>
              </a:rPr>
              <a:t>1…</a:t>
            </a:r>
            <a:r>
              <a:rPr lang="zh-CN" altLang="en-US" sz="2000">
                <a:solidFill>
                  <a:srgbClr val="777777"/>
                </a:solidFill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13326" name="Rectangle 11"/>
          <p:cNvSpPr>
            <a:spLocks noChangeArrowheads="1"/>
          </p:cNvSpPr>
          <p:nvPr/>
        </p:nvSpPr>
        <p:spPr bwMode="auto">
          <a:xfrm>
            <a:off x="2195513" y="1706563"/>
            <a:ext cx="1546225" cy="360362"/>
          </a:xfrm>
          <a:prstGeom prst="rect">
            <a:avLst/>
          </a:prstGeom>
          <a:solidFill>
            <a:schemeClr val="bg2"/>
          </a:solidFill>
          <a:ln w="25400" algn="ctr">
            <a:solidFill>
              <a:srgbClr val="9999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b="0">
                <a:solidFill>
                  <a:srgbClr val="990099"/>
                </a:solidFill>
              </a:rPr>
              <a:t>initialization</a:t>
            </a:r>
            <a:endParaRPr lang="zh-CN" altLang="en-US" b="0">
              <a:solidFill>
                <a:srgbClr val="990099"/>
              </a:solidFill>
            </a:endParaRPr>
          </a:p>
        </p:txBody>
      </p:sp>
      <p:sp>
        <p:nvSpPr>
          <p:cNvPr id="241676" name="Rectangle 12"/>
          <p:cNvSpPr>
            <a:spLocks noChangeArrowheads="1"/>
          </p:cNvSpPr>
          <p:nvPr/>
        </p:nvSpPr>
        <p:spPr bwMode="auto">
          <a:xfrm>
            <a:off x="3922713" y="1706563"/>
            <a:ext cx="2089150" cy="360362"/>
          </a:xfrm>
          <a:prstGeom prst="rect">
            <a:avLst/>
          </a:prstGeom>
          <a:noFill/>
          <a:ln w="25400" algn="ctr">
            <a:solidFill>
              <a:srgbClr val="9999FF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altLang="zh-CN" b="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initial permutation</a:t>
            </a:r>
            <a:endParaRPr lang="zh-CN" altLang="en-US" b="0" dirty="0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241677" name="Rectangle 13"/>
          <p:cNvSpPr>
            <a:spLocks noChangeArrowheads="1"/>
          </p:cNvSpPr>
          <p:nvPr/>
        </p:nvSpPr>
        <p:spPr bwMode="auto">
          <a:xfrm>
            <a:off x="6227763" y="1706563"/>
            <a:ext cx="2089150" cy="360362"/>
          </a:xfrm>
          <a:prstGeom prst="rect">
            <a:avLst/>
          </a:prstGeom>
          <a:noFill/>
          <a:ln w="25400" algn="ctr">
            <a:solidFill>
              <a:srgbClr val="9999FF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altLang="zh-CN" b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stream generation</a:t>
            </a:r>
            <a:endParaRPr lang="zh-CN" altLang="en-US" b="0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241678" name="AutoShape 14"/>
          <p:cNvSpPr>
            <a:spLocks noChangeArrowheads="1"/>
          </p:cNvSpPr>
          <p:nvPr/>
        </p:nvSpPr>
        <p:spPr bwMode="auto">
          <a:xfrm>
            <a:off x="250825" y="2060575"/>
            <a:ext cx="8424863" cy="4062413"/>
          </a:xfrm>
          <a:prstGeom prst="roundRect">
            <a:avLst>
              <a:gd name="adj" fmla="val 2833"/>
            </a:avLst>
          </a:prstGeom>
          <a:noFill/>
          <a:ln w="25400">
            <a:solidFill>
              <a:srgbClr val="9999FF"/>
            </a:solidFill>
            <a:round/>
            <a:headEnd/>
            <a:tailEnd/>
          </a:ln>
          <a:effectLst/>
        </p:spPr>
        <p:txBody>
          <a:bodyPr/>
          <a:lstStyle/>
          <a:p>
            <a:pPr lvl="2">
              <a:spcBef>
                <a:spcPts val="1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altLang="zh-CN" sz="160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For initialization, use the following algorithm to </a:t>
            </a:r>
            <a:r>
              <a:rPr lang="en-US" altLang="zh-CN" sz="160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initialize the state vector</a:t>
            </a:r>
            <a:r>
              <a:rPr lang="en-US" altLang="zh-CN" sz="160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 </a:t>
            </a:r>
            <a:r>
              <a:rPr lang="en-US" altLang="zh-CN" sz="160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S</a:t>
            </a:r>
            <a:r>
              <a:rPr lang="en-US" altLang="zh-CN" sz="160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 and the vector T. </a:t>
            </a:r>
          </a:p>
          <a:p>
            <a:pPr lvl="3">
              <a:spcBef>
                <a:spcPts val="1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altLang="zh-CN" sz="16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微软雅黑" pitchFamily="34" charset="-122"/>
              </a:rPr>
              <a:t>/* Initialization */</a:t>
            </a:r>
          </a:p>
          <a:p>
            <a:pPr lvl="3">
              <a:spcBef>
                <a:spcPts val="1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altLang="zh-CN" sz="16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微软雅黑" pitchFamily="34" charset="-122"/>
              </a:rPr>
              <a:t>for i = 0 to 7 do</a:t>
            </a:r>
          </a:p>
          <a:p>
            <a:pPr lvl="3">
              <a:spcBef>
                <a:spcPts val="1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altLang="zh-CN" sz="16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微软雅黑" pitchFamily="34" charset="-122"/>
              </a:rPr>
              <a:t>	S[i] = i;</a:t>
            </a:r>
          </a:p>
          <a:p>
            <a:pPr lvl="3">
              <a:spcBef>
                <a:spcPts val="1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altLang="zh-CN" sz="16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微软雅黑" pitchFamily="34" charset="-122"/>
              </a:rPr>
              <a:t>	</a:t>
            </a:r>
            <a:r>
              <a:rPr lang="da-DK" altLang="zh-CN" sz="16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微软雅黑" pitchFamily="34" charset="-122"/>
              </a:rPr>
              <a:t>T[i] = K[ i mod keylen];</a:t>
            </a:r>
          </a:p>
          <a:p>
            <a:pPr lvl="3">
              <a:spcBef>
                <a:spcPts val="1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altLang="zh-CN" sz="16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微软雅黑" pitchFamily="34" charset="-122"/>
              </a:rPr>
              <a:t>** NOTICE: this algorithm is the same as the RC4 except the loop is from 0 to 7 but not 0 to 255)</a:t>
            </a:r>
            <a:endParaRPr lang="en-US" altLang="zh-CN" b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graphicFrame>
        <p:nvGraphicFramePr>
          <p:cNvPr id="241679" name="Group 15"/>
          <p:cNvGraphicFramePr>
            <a:graphicFrameLocks noGrp="1"/>
          </p:cNvGraphicFramePr>
          <p:nvPr/>
        </p:nvGraphicFramePr>
        <p:xfrm>
          <a:off x="1258888" y="4508500"/>
          <a:ext cx="5883275" cy="1341120"/>
        </p:xfrm>
        <a:graphic>
          <a:graphicData uri="http://schemas.openxmlformats.org/drawingml/2006/table">
            <a:tbl>
              <a:tblPr/>
              <a:tblGrid>
                <a:gridCol w="661987"/>
                <a:gridCol w="746125"/>
                <a:gridCol w="744538"/>
                <a:gridCol w="747712"/>
                <a:gridCol w="744538"/>
                <a:gridCol w="746125"/>
                <a:gridCol w="722312"/>
                <a:gridCol w="769938"/>
              </a:tblGrid>
              <a:tr h="295275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S[0]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S[1]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S[2]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S[3]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S[4]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S[5]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S[6]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S[7]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T[0]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T[1]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T[2]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T[3]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T[4]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T[5]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T[6]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T[7]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advTm="26844">
    <p:fade thruBlk="1"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416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416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41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fld id="{BE5B6EBC-99C5-4BF7-BF48-01B0CFA9A0E8}" type="slidenum">
              <a:rPr lang="en-US" altLang="zh-CN" b="0">
                <a:solidFill>
                  <a:srgbClr val="FFFFFF"/>
                </a:solidFill>
              </a:rPr>
              <a:pPr eaLnBrk="1" hangingPunct="1">
                <a:lnSpc>
                  <a:spcPct val="90000"/>
                </a:lnSpc>
              </a:pPr>
              <a:t>23</a:t>
            </a:fld>
            <a:r>
              <a:rPr lang="en-US" altLang="zh-CN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55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0DFD600B-F8B7-410E-8DDD-52474674CAF0}" type="datetime1">
              <a:rPr lang="zh-CN" altLang="en-US"/>
              <a:pPr>
                <a:defRPr/>
              </a:pPr>
              <a:t>2018/10/9</a:t>
            </a:fld>
            <a:endParaRPr lang="en-US" altLang="zh-CN"/>
          </a:p>
        </p:txBody>
      </p:sp>
      <p:sp>
        <p:nvSpPr>
          <p:cNvPr id="25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14343" name="Slide Number Placeholder 5"/>
          <p:cNvSpPr>
            <a:spLocks noGrp="1"/>
          </p:cNvSpPr>
          <p:nvPr/>
        </p:nvSpPr>
        <p:spPr bwMode="auto">
          <a:xfrm>
            <a:off x="8747125" y="425450"/>
            <a:ext cx="288925" cy="266700"/>
          </a:xfrm>
          <a:prstGeom prst="ellipse">
            <a:avLst/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4" tIns="9144" rIns="9144" bIns="9144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A0302B5D-8DCD-4C73-BACE-4FD840DC2A62}" type="slidenum">
              <a:rPr lang="en-US" altLang="zh-CN" sz="1200">
                <a:solidFill>
                  <a:srgbClr val="FFFFFF"/>
                </a:solidFill>
              </a:rPr>
              <a:pPr algn="ctr" eaLnBrk="1" hangingPunct="1"/>
              <a:t>23</a:t>
            </a:fld>
            <a:r>
              <a:rPr lang="en-US" altLang="zh-CN" sz="1200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9" name="Date Placeholder 3"/>
          <p:cNvSpPr txBox="1">
            <a:spLocks noGrp="1"/>
          </p:cNvSpPr>
          <p:nvPr/>
        </p:nvSpPr>
        <p:spPr>
          <a:xfrm>
            <a:off x="1214438" y="6545263"/>
            <a:ext cx="2133600" cy="268287"/>
          </a:xfrm>
          <a:prstGeom prst="rect">
            <a:avLst/>
          </a:prstGeom>
          <a:noFill/>
        </p:spPr>
        <p:txBody>
          <a:bodyPr anchor="ctr"/>
          <a:lstStyle/>
          <a:p>
            <a:pPr>
              <a:defRPr/>
            </a:pPr>
            <a:fld id="{263D3094-D425-4E1A-89BC-E514A099F080}" type="datetime1">
              <a:rPr lang="zh-CN" altLang="en-US" sz="120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n-ea"/>
              </a:rPr>
              <a:pPr>
                <a:defRPr/>
              </a:pPr>
              <a:t>2018/10/9</a:t>
            </a:fld>
            <a:endParaRPr lang="en-US" altLang="zh-CN" sz="1200">
              <a:solidFill>
                <a:srgbClr val="3E003E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n-ea"/>
            </a:endParaRPr>
          </a:p>
        </p:txBody>
      </p:sp>
      <p:sp>
        <p:nvSpPr>
          <p:cNvPr id="10" name="Footer Placeholder 4"/>
          <p:cNvSpPr txBox="1">
            <a:spLocks noGrp="1"/>
          </p:cNvSpPr>
          <p:nvPr/>
        </p:nvSpPr>
        <p:spPr>
          <a:xfrm>
            <a:off x="4237038" y="6545263"/>
            <a:ext cx="4367212" cy="268287"/>
          </a:xfrm>
          <a:prstGeom prst="rect">
            <a:avLst/>
          </a:prstGeom>
          <a:noFill/>
        </p:spPr>
        <p:txBody>
          <a:bodyPr anchor="ctr"/>
          <a:lstStyle/>
          <a:p>
            <a:pPr>
              <a:defRPr/>
            </a:pPr>
            <a:r>
              <a:rPr lang="en-US" altLang="zh-CN" sz="120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n-ea"/>
              </a:rPr>
              <a:t>An Introduction to Information Security</a:t>
            </a:r>
            <a:endParaRPr lang="zh-CN" altLang="en-US" sz="1200">
              <a:solidFill>
                <a:srgbClr val="3E003E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n-ea"/>
            </a:endParaRPr>
          </a:p>
        </p:txBody>
      </p:sp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21" name="Visio" r:id="rId4" imgW="8639708" imgH="5342382" progId="Visio.Drawing.11">
                  <p:embed/>
                </p:oleObj>
              </mc:Choice>
              <mc:Fallback>
                <p:oleObj name="Visio" r:id="rId4" imgW="8639708" imgH="534238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119063" y="1579563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22" name="Visio" r:id="rId6" imgW="8155876" imgH="4385005" progId="Visio.Drawing.11">
                  <p:embed/>
                </p:oleObj>
              </mc:Choice>
              <mc:Fallback>
                <p:oleObj name="Visio" r:id="rId6" imgW="8155876" imgH="4385005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063" y="1579563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5092" name="Rectangle 2"/>
          <p:cNvSpPr>
            <a:spLocks noGrp="1" noChangeArrowheads="1"/>
          </p:cNvSpPr>
          <p:nvPr>
            <p:ph type="title" idx="4294967295"/>
          </p:nvPr>
        </p:nvSpPr>
        <p:spPr bwMode="white">
          <a:xfrm>
            <a:off x="107950" y="188913"/>
            <a:ext cx="7488238" cy="5476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cap="none" smtClean="0"/>
              <a:t>Lecture 8: Stream Cipher and RC4</a:t>
            </a:r>
          </a:p>
        </p:txBody>
      </p:sp>
      <p:sp>
        <p:nvSpPr>
          <p:cNvPr id="345093" name="Rectangle 5"/>
          <p:cNvSpPr>
            <a:spLocks noGrp="1"/>
          </p:cNvSpPr>
          <p:nvPr>
            <p:ph type="body" idx="4294967295"/>
          </p:nvPr>
        </p:nvSpPr>
        <p:spPr bwMode="auto">
          <a:xfrm>
            <a:off x="201613" y="1628775"/>
            <a:ext cx="8474075" cy="44640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mtClean="0">
                <a:solidFill>
                  <a:schemeClr val="tx1"/>
                </a:solidFill>
              </a:rPr>
              <a:t>RC4 3bits</a:t>
            </a:r>
            <a:endParaRPr lang="en-US" altLang="zh-CN" sz="1800" smtClean="0">
              <a:solidFill>
                <a:schemeClr val="tx1"/>
              </a:solidFill>
            </a:endParaRPr>
          </a:p>
        </p:txBody>
      </p:sp>
      <p:sp>
        <p:nvSpPr>
          <p:cNvPr id="345094" name="Text Box 6"/>
          <p:cNvSpPr txBox="1">
            <a:spLocks noChangeArrowheads="1"/>
          </p:cNvSpPr>
          <p:nvPr/>
        </p:nvSpPr>
        <p:spPr bwMode="auto">
          <a:xfrm>
            <a:off x="1558925" y="1052513"/>
            <a:ext cx="55943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20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2. RC4</a:t>
            </a:r>
          </a:p>
        </p:txBody>
      </p:sp>
      <p:sp>
        <p:nvSpPr>
          <p:cNvPr id="14349" name="Text Box 7"/>
          <p:cNvSpPr txBox="1">
            <a:spLocks noChangeArrowheads="1"/>
          </p:cNvSpPr>
          <p:nvPr/>
        </p:nvSpPr>
        <p:spPr bwMode="auto">
          <a:xfrm>
            <a:off x="250825" y="1052513"/>
            <a:ext cx="1030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777777"/>
                </a:solidFill>
                <a:ea typeface="微软雅黑" panose="020B0503020204020204" pitchFamily="34" charset="-122"/>
              </a:rPr>
              <a:t>1…</a:t>
            </a:r>
            <a:r>
              <a:rPr lang="zh-CN" altLang="en-US" sz="2000">
                <a:solidFill>
                  <a:srgbClr val="777777"/>
                </a:solidFill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245771" name="Rectangle 11"/>
          <p:cNvSpPr>
            <a:spLocks noChangeArrowheads="1"/>
          </p:cNvSpPr>
          <p:nvPr/>
        </p:nvSpPr>
        <p:spPr bwMode="auto">
          <a:xfrm>
            <a:off x="2195513" y="1706563"/>
            <a:ext cx="1546225" cy="360362"/>
          </a:xfrm>
          <a:prstGeom prst="rect">
            <a:avLst/>
          </a:prstGeom>
          <a:noFill/>
          <a:ln w="25400" algn="ctr">
            <a:solidFill>
              <a:srgbClr val="9999FF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altLang="zh-CN" b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initialization</a:t>
            </a:r>
            <a:endParaRPr lang="zh-CN" altLang="en-US" b="0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4351" name="Rectangle 12"/>
          <p:cNvSpPr>
            <a:spLocks noChangeArrowheads="1"/>
          </p:cNvSpPr>
          <p:nvPr/>
        </p:nvSpPr>
        <p:spPr bwMode="auto">
          <a:xfrm>
            <a:off x="3922713" y="1706563"/>
            <a:ext cx="2089150" cy="360362"/>
          </a:xfrm>
          <a:prstGeom prst="rect">
            <a:avLst/>
          </a:prstGeom>
          <a:solidFill>
            <a:schemeClr val="bg2"/>
          </a:solidFill>
          <a:ln w="25400" algn="ctr">
            <a:solidFill>
              <a:srgbClr val="9999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b="0">
                <a:solidFill>
                  <a:srgbClr val="990099"/>
                </a:solidFill>
              </a:rPr>
              <a:t>initial permutation</a:t>
            </a:r>
            <a:endParaRPr lang="zh-CN" altLang="en-US" b="0">
              <a:solidFill>
                <a:srgbClr val="990099"/>
              </a:solidFill>
            </a:endParaRPr>
          </a:p>
        </p:txBody>
      </p:sp>
      <p:sp>
        <p:nvSpPr>
          <p:cNvPr id="245773" name="Rectangle 13"/>
          <p:cNvSpPr>
            <a:spLocks noChangeArrowheads="1"/>
          </p:cNvSpPr>
          <p:nvPr/>
        </p:nvSpPr>
        <p:spPr bwMode="auto">
          <a:xfrm>
            <a:off x="6227763" y="1706563"/>
            <a:ext cx="2089150" cy="360362"/>
          </a:xfrm>
          <a:prstGeom prst="rect">
            <a:avLst/>
          </a:prstGeom>
          <a:noFill/>
          <a:ln w="25400" algn="ctr">
            <a:solidFill>
              <a:srgbClr val="9999FF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altLang="zh-CN" b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stream generation</a:t>
            </a:r>
            <a:endParaRPr lang="zh-CN" altLang="en-US" b="0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245774" name="AutoShape 14"/>
          <p:cNvSpPr>
            <a:spLocks noChangeArrowheads="1"/>
          </p:cNvSpPr>
          <p:nvPr/>
        </p:nvSpPr>
        <p:spPr bwMode="auto">
          <a:xfrm>
            <a:off x="250825" y="2060575"/>
            <a:ext cx="8424863" cy="4062413"/>
          </a:xfrm>
          <a:prstGeom prst="roundRect">
            <a:avLst>
              <a:gd name="adj" fmla="val 2833"/>
            </a:avLst>
          </a:prstGeom>
          <a:noFill/>
          <a:ln w="25400">
            <a:solidFill>
              <a:srgbClr val="9999FF"/>
            </a:solidFill>
            <a:round/>
            <a:headEnd/>
            <a:tailEnd/>
          </a:ln>
          <a:effectLst/>
        </p:spPr>
        <p:txBody>
          <a:bodyPr/>
          <a:lstStyle/>
          <a:p>
            <a:pPr indent="630238">
              <a:lnSpc>
                <a:spcPct val="85000"/>
              </a:lnSpc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use the following algorithm to produce the </a:t>
            </a:r>
            <a:r>
              <a:rPr lang="en-US" altLang="zh-CN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initial permutation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:</a:t>
            </a:r>
          </a:p>
          <a:p>
            <a:pPr indent="630238">
              <a:lnSpc>
                <a:spcPct val="85000"/>
              </a:lnSpc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altLang="zh-CN" sz="1600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  <a:cs typeface="Times New Roman" pitchFamily="18" charset="0"/>
              </a:rPr>
              <a:t>/*Initial Permutation of S */</a:t>
            </a:r>
          </a:p>
          <a:p>
            <a:pPr indent="630238">
              <a:lnSpc>
                <a:spcPct val="85000"/>
              </a:lnSpc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altLang="zh-CN" sz="1600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  <a:cs typeface="Times New Roman" pitchFamily="18" charset="0"/>
              </a:rPr>
              <a:t>j = 0;</a:t>
            </a:r>
          </a:p>
          <a:p>
            <a:pPr indent="630238">
              <a:lnSpc>
                <a:spcPct val="85000"/>
              </a:lnSpc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altLang="zh-CN" sz="1600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  <a:cs typeface="Times New Roman" pitchFamily="18" charset="0"/>
              </a:rPr>
              <a:t>for i = 0 to 7 do</a:t>
            </a:r>
          </a:p>
          <a:p>
            <a:pPr indent="630238">
              <a:lnSpc>
                <a:spcPct val="85000"/>
              </a:lnSpc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altLang="zh-CN" sz="1600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  <a:cs typeface="Times New Roman" pitchFamily="18" charset="0"/>
              </a:rPr>
              <a:t> j = (j + S[i] + T[i]) mod 8;</a:t>
            </a:r>
          </a:p>
          <a:p>
            <a:pPr indent="630238">
              <a:lnSpc>
                <a:spcPct val="85000"/>
              </a:lnSpc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altLang="zh-CN" sz="1600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  <a:cs typeface="Times New Roman" pitchFamily="18" charset="0"/>
              </a:rPr>
              <a:t> Swap(S[i], S[j]);</a:t>
            </a:r>
          </a:p>
        </p:txBody>
      </p:sp>
      <p:graphicFrame>
        <p:nvGraphicFramePr>
          <p:cNvPr id="246018" name="Group 258"/>
          <p:cNvGraphicFramePr>
            <a:graphicFrameLocks noGrp="1"/>
          </p:cNvGraphicFramePr>
          <p:nvPr/>
        </p:nvGraphicFramePr>
        <p:xfrm>
          <a:off x="3492500" y="2636838"/>
          <a:ext cx="5111750" cy="1097280"/>
        </p:xfrm>
        <a:graphic>
          <a:graphicData uri="http://schemas.openxmlformats.org/drawingml/2006/table">
            <a:tbl>
              <a:tblPr/>
              <a:tblGrid>
                <a:gridCol w="639763"/>
                <a:gridCol w="638175"/>
                <a:gridCol w="639762"/>
                <a:gridCol w="638175"/>
                <a:gridCol w="639763"/>
                <a:gridCol w="638175"/>
                <a:gridCol w="625475"/>
                <a:gridCol w="652462"/>
              </a:tblGrid>
              <a:tr h="196850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S[0]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S[1]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S[2]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S[3]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S[4]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S[5]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S[6]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S[7]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0338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161925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T[0]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T[1]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T[2]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T[3]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T[4]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T[5]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T[6]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T[7]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0338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245849" name="Text Box 89"/>
          <p:cNvSpPr txBox="1">
            <a:spLocks noChangeArrowheads="1"/>
          </p:cNvSpPr>
          <p:nvPr/>
        </p:nvSpPr>
        <p:spPr bwMode="auto">
          <a:xfrm>
            <a:off x="2268538" y="3460750"/>
            <a:ext cx="2873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solidFill>
                  <a:srgbClr val="0033CC"/>
                </a:solidFill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245850" name="Text Box 90"/>
          <p:cNvSpPr txBox="1">
            <a:spLocks noChangeArrowheads="1"/>
          </p:cNvSpPr>
          <p:nvPr/>
        </p:nvSpPr>
        <p:spPr bwMode="auto">
          <a:xfrm>
            <a:off x="2843213" y="3460750"/>
            <a:ext cx="2873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solidFill>
                  <a:srgbClr val="0033CC"/>
                </a:solidFill>
                <a:latin typeface="Times New Roman" panose="02020603050405020304" pitchFamily="18" charset="0"/>
              </a:rPr>
              <a:t>j</a:t>
            </a:r>
          </a:p>
        </p:txBody>
      </p:sp>
      <p:graphicFrame>
        <p:nvGraphicFramePr>
          <p:cNvPr id="245851" name="Group 91"/>
          <p:cNvGraphicFramePr>
            <a:graphicFrameLocks noGrp="1"/>
          </p:cNvGraphicFramePr>
          <p:nvPr/>
        </p:nvGraphicFramePr>
        <p:xfrm>
          <a:off x="3492500" y="3851275"/>
          <a:ext cx="5110163" cy="304800"/>
        </p:xfrm>
        <a:graphic>
          <a:graphicData uri="http://schemas.openxmlformats.org/drawingml/2006/table">
            <a:tbl>
              <a:tblPr/>
              <a:tblGrid>
                <a:gridCol w="628650"/>
                <a:gridCol w="641350"/>
                <a:gridCol w="638175"/>
                <a:gridCol w="641350"/>
                <a:gridCol w="638175"/>
                <a:gridCol w="641350"/>
                <a:gridCol w="638175"/>
                <a:gridCol w="642938"/>
              </a:tblGrid>
              <a:tr h="287338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US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46015" name="Group 255"/>
          <p:cNvGraphicFramePr>
            <a:graphicFrameLocks noGrp="1"/>
          </p:cNvGraphicFramePr>
          <p:nvPr/>
        </p:nvGraphicFramePr>
        <p:xfrm>
          <a:off x="2195513" y="3867150"/>
          <a:ext cx="1223962" cy="274320"/>
        </p:xfrm>
        <a:graphic>
          <a:graphicData uri="http://schemas.openxmlformats.org/drawingml/2006/table">
            <a:tbl>
              <a:tblPr/>
              <a:tblGrid>
                <a:gridCol w="384175"/>
                <a:gridCol w="839787"/>
              </a:tblGrid>
              <a:tr h="134938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0+0+7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119"/>
          <p:cNvGrpSpPr>
            <a:grpSpLocks/>
          </p:cNvGrpSpPr>
          <p:nvPr/>
        </p:nvGrpSpPr>
        <p:grpSpPr bwMode="auto">
          <a:xfrm>
            <a:off x="3995738" y="2492375"/>
            <a:ext cx="4176712" cy="454025"/>
            <a:chOff x="2517" y="1965"/>
            <a:chExt cx="2631" cy="286"/>
          </a:xfrm>
        </p:grpSpPr>
        <p:sp>
          <p:nvSpPr>
            <p:cNvPr id="14591" name="Freeform 120"/>
            <p:cNvSpPr>
              <a:spLocks/>
            </p:cNvSpPr>
            <p:nvPr/>
          </p:nvSpPr>
          <p:spPr bwMode="auto">
            <a:xfrm>
              <a:off x="2517" y="2069"/>
              <a:ext cx="2631" cy="182"/>
            </a:xfrm>
            <a:custGeom>
              <a:avLst/>
              <a:gdLst>
                <a:gd name="T0" fmla="*/ 0 w 2631"/>
                <a:gd name="T1" fmla="*/ 318 h 318"/>
                <a:gd name="T2" fmla="*/ 1452 w 2631"/>
                <a:gd name="T3" fmla="*/ 0 h 318"/>
                <a:gd name="T4" fmla="*/ 2631 w 2631"/>
                <a:gd name="T5" fmla="*/ 318 h 318"/>
                <a:gd name="T6" fmla="*/ 0 60000 65536"/>
                <a:gd name="T7" fmla="*/ 0 60000 65536"/>
                <a:gd name="T8" fmla="*/ 0 60000 65536"/>
                <a:gd name="T9" fmla="*/ 0 w 2631"/>
                <a:gd name="T10" fmla="*/ 0 h 318"/>
                <a:gd name="T11" fmla="*/ 2631 w 2631"/>
                <a:gd name="T12" fmla="*/ 318 h 3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31" h="318">
                  <a:moveTo>
                    <a:pt x="0" y="318"/>
                  </a:moveTo>
                  <a:cubicBezTo>
                    <a:pt x="507" y="159"/>
                    <a:pt x="1014" y="0"/>
                    <a:pt x="1452" y="0"/>
                  </a:cubicBezTo>
                  <a:cubicBezTo>
                    <a:pt x="1890" y="0"/>
                    <a:pt x="2260" y="159"/>
                    <a:pt x="2631" y="318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  <a:round/>
              <a:headEnd type="triangl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5881" name="Rectangle 121"/>
            <p:cNvSpPr>
              <a:spLocks noChangeArrowheads="1"/>
            </p:cNvSpPr>
            <p:nvPr/>
          </p:nvSpPr>
          <p:spPr bwMode="auto">
            <a:xfrm>
              <a:off x="3696" y="1965"/>
              <a:ext cx="40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4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Swap</a:t>
              </a:r>
              <a:endParaRPr lang="zh-CN" altLang="en-US" sz="1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</p:grpSp>
      <p:graphicFrame>
        <p:nvGraphicFramePr>
          <p:cNvPr id="245882" name="Group 122"/>
          <p:cNvGraphicFramePr>
            <a:graphicFrameLocks noGrp="1"/>
          </p:cNvGraphicFramePr>
          <p:nvPr/>
        </p:nvGraphicFramePr>
        <p:xfrm>
          <a:off x="2195513" y="4194175"/>
          <a:ext cx="1223962" cy="274320"/>
        </p:xfrm>
        <a:graphic>
          <a:graphicData uri="http://schemas.openxmlformats.org/drawingml/2006/table">
            <a:tbl>
              <a:tblPr/>
              <a:tblGrid>
                <a:gridCol w="384175"/>
                <a:gridCol w="839787"/>
              </a:tblGrid>
              <a:tr h="227013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7+1+4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" name="Group 130"/>
          <p:cNvGrpSpPr>
            <a:grpSpLocks/>
          </p:cNvGrpSpPr>
          <p:nvPr/>
        </p:nvGrpSpPr>
        <p:grpSpPr bwMode="auto">
          <a:xfrm>
            <a:off x="4427538" y="3462338"/>
            <a:ext cx="1944687" cy="454025"/>
            <a:chOff x="2517" y="1965"/>
            <a:chExt cx="2631" cy="286"/>
          </a:xfrm>
        </p:grpSpPr>
        <p:sp>
          <p:nvSpPr>
            <p:cNvPr id="14589" name="Freeform 131"/>
            <p:cNvSpPr>
              <a:spLocks/>
            </p:cNvSpPr>
            <p:nvPr/>
          </p:nvSpPr>
          <p:spPr bwMode="auto">
            <a:xfrm>
              <a:off x="2517" y="2069"/>
              <a:ext cx="2631" cy="182"/>
            </a:xfrm>
            <a:custGeom>
              <a:avLst/>
              <a:gdLst>
                <a:gd name="T0" fmla="*/ 0 w 2631"/>
                <a:gd name="T1" fmla="*/ 318 h 318"/>
                <a:gd name="T2" fmla="*/ 1452 w 2631"/>
                <a:gd name="T3" fmla="*/ 0 h 318"/>
                <a:gd name="T4" fmla="*/ 2631 w 2631"/>
                <a:gd name="T5" fmla="*/ 318 h 318"/>
                <a:gd name="T6" fmla="*/ 0 60000 65536"/>
                <a:gd name="T7" fmla="*/ 0 60000 65536"/>
                <a:gd name="T8" fmla="*/ 0 60000 65536"/>
                <a:gd name="T9" fmla="*/ 0 w 2631"/>
                <a:gd name="T10" fmla="*/ 0 h 318"/>
                <a:gd name="T11" fmla="*/ 2631 w 2631"/>
                <a:gd name="T12" fmla="*/ 318 h 3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31" h="318">
                  <a:moveTo>
                    <a:pt x="0" y="318"/>
                  </a:moveTo>
                  <a:cubicBezTo>
                    <a:pt x="507" y="159"/>
                    <a:pt x="1014" y="0"/>
                    <a:pt x="1452" y="0"/>
                  </a:cubicBezTo>
                  <a:cubicBezTo>
                    <a:pt x="1890" y="0"/>
                    <a:pt x="2260" y="159"/>
                    <a:pt x="2631" y="318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  <a:round/>
              <a:headEnd type="triangl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5892" name="Rectangle 132"/>
            <p:cNvSpPr>
              <a:spLocks noChangeArrowheads="1"/>
            </p:cNvSpPr>
            <p:nvPr/>
          </p:nvSpPr>
          <p:spPr bwMode="auto">
            <a:xfrm>
              <a:off x="3696" y="1965"/>
              <a:ext cx="87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4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Swap</a:t>
              </a:r>
              <a:endParaRPr lang="zh-CN" altLang="en-US" sz="1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</p:grpSp>
      <p:graphicFrame>
        <p:nvGraphicFramePr>
          <p:cNvPr id="245893" name="Group 133"/>
          <p:cNvGraphicFramePr>
            <a:graphicFrameLocks noGrp="1"/>
          </p:cNvGraphicFramePr>
          <p:nvPr/>
        </p:nvGraphicFramePr>
        <p:xfrm>
          <a:off x="3492500" y="4176713"/>
          <a:ext cx="5110163" cy="304800"/>
        </p:xfrm>
        <a:graphic>
          <a:graphicData uri="http://schemas.openxmlformats.org/drawingml/2006/table">
            <a:tbl>
              <a:tblPr/>
              <a:tblGrid>
                <a:gridCol w="628650"/>
                <a:gridCol w="641350"/>
                <a:gridCol w="638175"/>
                <a:gridCol w="641350"/>
                <a:gridCol w="638175"/>
                <a:gridCol w="641350"/>
                <a:gridCol w="638175"/>
                <a:gridCol w="642938"/>
              </a:tblGrid>
              <a:tr h="293688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US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45913" name="Group 153"/>
          <p:cNvGraphicFramePr>
            <a:graphicFrameLocks noGrp="1"/>
          </p:cNvGraphicFramePr>
          <p:nvPr/>
        </p:nvGraphicFramePr>
        <p:xfrm>
          <a:off x="2195513" y="4537075"/>
          <a:ext cx="1223962" cy="282575"/>
        </p:xfrm>
        <a:graphic>
          <a:graphicData uri="http://schemas.openxmlformats.org/drawingml/2006/table">
            <a:tbl>
              <a:tblPr/>
              <a:tblGrid>
                <a:gridCol w="384175"/>
                <a:gridCol w="839787"/>
              </a:tblGrid>
              <a:tr h="282575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4+2+3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" name="Group 161"/>
          <p:cNvGrpSpPr>
            <a:grpSpLocks/>
          </p:cNvGrpSpPr>
          <p:nvPr/>
        </p:nvGrpSpPr>
        <p:grpSpPr bwMode="auto">
          <a:xfrm>
            <a:off x="4427538" y="3822700"/>
            <a:ext cx="938212" cy="454025"/>
            <a:chOff x="2517" y="1965"/>
            <a:chExt cx="3802" cy="286"/>
          </a:xfrm>
        </p:grpSpPr>
        <p:sp>
          <p:nvSpPr>
            <p:cNvPr id="14587" name="Freeform 162"/>
            <p:cNvSpPr>
              <a:spLocks/>
            </p:cNvSpPr>
            <p:nvPr/>
          </p:nvSpPr>
          <p:spPr bwMode="auto">
            <a:xfrm>
              <a:off x="2517" y="2069"/>
              <a:ext cx="2631" cy="182"/>
            </a:xfrm>
            <a:custGeom>
              <a:avLst/>
              <a:gdLst>
                <a:gd name="T0" fmla="*/ 0 w 2631"/>
                <a:gd name="T1" fmla="*/ 318 h 318"/>
                <a:gd name="T2" fmla="*/ 1452 w 2631"/>
                <a:gd name="T3" fmla="*/ 0 h 318"/>
                <a:gd name="T4" fmla="*/ 2631 w 2631"/>
                <a:gd name="T5" fmla="*/ 318 h 318"/>
                <a:gd name="T6" fmla="*/ 0 60000 65536"/>
                <a:gd name="T7" fmla="*/ 0 60000 65536"/>
                <a:gd name="T8" fmla="*/ 0 60000 65536"/>
                <a:gd name="T9" fmla="*/ 0 w 2631"/>
                <a:gd name="T10" fmla="*/ 0 h 318"/>
                <a:gd name="T11" fmla="*/ 2631 w 2631"/>
                <a:gd name="T12" fmla="*/ 318 h 3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31" h="318">
                  <a:moveTo>
                    <a:pt x="0" y="318"/>
                  </a:moveTo>
                  <a:cubicBezTo>
                    <a:pt x="507" y="159"/>
                    <a:pt x="1014" y="0"/>
                    <a:pt x="1452" y="0"/>
                  </a:cubicBezTo>
                  <a:cubicBezTo>
                    <a:pt x="1890" y="0"/>
                    <a:pt x="2260" y="159"/>
                    <a:pt x="2631" y="318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  <a:round/>
              <a:headEnd type="triangl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5923" name="Rectangle 163"/>
            <p:cNvSpPr>
              <a:spLocks noChangeArrowheads="1"/>
            </p:cNvSpPr>
            <p:nvPr/>
          </p:nvSpPr>
          <p:spPr bwMode="auto">
            <a:xfrm>
              <a:off x="3694" y="1965"/>
              <a:ext cx="262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4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Swap</a:t>
              </a:r>
              <a:endParaRPr lang="zh-CN" altLang="en-US" sz="1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</p:grpSp>
      <p:graphicFrame>
        <p:nvGraphicFramePr>
          <p:cNvPr id="245924" name="Group 164"/>
          <p:cNvGraphicFramePr>
            <a:graphicFrameLocks noGrp="1"/>
          </p:cNvGraphicFramePr>
          <p:nvPr/>
        </p:nvGraphicFramePr>
        <p:xfrm>
          <a:off x="3492500" y="4503738"/>
          <a:ext cx="5110163" cy="304800"/>
        </p:xfrm>
        <a:graphic>
          <a:graphicData uri="http://schemas.openxmlformats.org/drawingml/2006/table">
            <a:tbl>
              <a:tblPr/>
              <a:tblGrid>
                <a:gridCol w="628650"/>
                <a:gridCol w="641350"/>
                <a:gridCol w="638175"/>
                <a:gridCol w="641350"/>
                <a:gridCol w="638175"/>
                <a:gridCol w="641350"/>
                <a:gridCol w="638175"/>
                <a:gridCol w="642938"/>
              </a:tblGrid>
              <a:tr h="255588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US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45944" name="Group 184"/>
          <p:cNvGraphicFramePr>
            <a:graphicFrameLocks noGrp="1"/>
          </p:cNvGraphicFramePr>
          <p:nvPr/>
        </p:nvGraphicFramePr>
        <p:xfrm>
          <a:off x="2195513" y="4892675"/>
          <a:ext cx="1223962" cy="287338"/>
        </p:xfrm>
        <a:graphic>
          <a:graphicData uri="http://schemas.openxmlformats.org/drawingml/2006/table">
            <a:tbl>
              <a:tblPr/>
              <a:tblGrid>
                <a:gridCol w="384175"/>
                <a:gridCol w="839787"/>
              </a:tblGrid>
              <a:tr h="287338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1+3+2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45952" name="Group 192"/>
          <p:cNvGraphicFramePr>
            <a:graphicFrameLocks noGrp="1"/>
          </p:cNvGraphicFramePr>
          <p:nvPr/>
        </p:nvGraphicFramePr>
        <p:xfrm>
          <a:off x="3492500" y="4830763"/>
          <a:ext cx="5110163" cy="339725"/>
        </p:xfrm>
        <a:graphic>
          <a:graphicData uri="http://schemas.openxmlformats.org/drawingml/2006/table">
            <a:tbl>
              <a:tblPr/>
              <a:tblGrid>
                <a:gridCol w="628650"/>
                <a:gridCol w="641350"/>
                <a:gridCol w="638175"/>
                <a:gridCol w="641350"/>
                <a:gridCol w="638175"/>
                <a:gridCol w="641350"/>
                <a:gridCol w="638175"/>
                <a:gridCol w="642938"/>
              </a:tblGrid>
              <a:tr h="339725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US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" name="Group 212"/>
          <p:cNvGrpSpPr>
            <a:grpSpLocks/>
          </p:cNvGrpSpPr>
          <p:nvPr/>
        </p:nvGrpSpPr>
        <p:grpSpPr bwMode="auto">
          <a:xfrm>
            <a:off x="5724525" y="4111625"/>
            <a:ext cx="1871663" cy="454025"/>
            <a:chOff x="2517" y="1965"/>
            <a:chExt cx="2631" cy="286"/>
          </a:xfrm>
        </p:grpSpPr>
        <p:sp>
          <p:nvSpPr>
            <p:cNvPr id="14585" name="Freeform 213"/>
            <p:cNvSpPr>
              <a:spLocks/>
            </p:cNvSpPr>
            <p:nvPr/>
          </p:nvSpPr>
          <p:spPr bwMode="auto">
            <a:xfrm>
              <a:off x="2517" y="2069"/>
              <a:ext cx="2631" cy="182"/>
            </a:xfrm>
            <a:custGeom>
              <a:avLst/>
              <a:gdLst>
                <a:gd name="T0" fmla="*/ 0 w 2631"/>
                <a:gd name="T1" fmla="*/ 318 h 318"/>
                <a:gd name="T2" fmla="*/ 1452 w 2631"/>
                <a:gd name="T3" fmla="*/ 0 h 318"/>
                <a:gd name="T4" fmla="*/ 2631 w 2631"/>
                <a:gd name="T5" fmla="*/ 318 h 318"/>
                <a:gd name="T6" fmla="*/ 0 60000 65536"/>
                <a:gd name="T7" fmla="*/ 0 60000 65536"/>
                <a:gd name="T8" fmla="*/ 0 60000 65536"/>
                <a:gd name="T9" fmla="*/ 0 w 2631"/>
                <a:gd name="T10" fmla="*/ 0 h 318"/>
                <a:gd name="T11" fmla="*/ 2631 w 2631"/>
                <a:gd name="T12" fmla="*/ 318 h 3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31" h="318">
                  <a:moveTo>
                    <a:pt x="0" y="318"/>
                  </a:moveTo>
                  <a:cubicBezTo>
                    <a:pt x="507" y="159"/>
                    <a:pt x="1014" y="0"/>
                    <a:pt x="1452" y="0"/>
                  </a:cubicBezTo>
                  <a:cubicBezTo>
                    <a:pt x="1890" y="0"/>
                    <a:pt x="2260" y="159"/>
                    <a:pt x="2631" y="318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  <a:round/>
              <a:headEnd type="triangl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5974" name="Rectangle 214"/>
            <p:cNvSpPr>
              <a:spLocks noChangeArrowheads="1"/>
            </p:cNvSpPr>
            <p:nvPr/>
          </p:nvSpPr>
          <p:spPr bwMode="auto">
            <a:xfrm>
              <a:off x="3693" y="1965"/>
              <a:ext cx="91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4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Swap</a:t>
              </a:r>
              <a:endParaRPr lang="zh-CN" altLang="en-US" sz="1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</p:grpSp>
      <p:graphicFrame>
        <p:nvGraphicFramePr>
          <p:cNvPr id="245975" name="Group 215"/>
          <p:cNvGraphicFramePr>
            <a:graphicFrameLocks noGrp="1"/>
          </p:cNvGraphicFramePr>
          <p:nvPr/>
        </p:nvGraphicFramePr>
        <p:xfrm>
          <a:off x="2195513" y="5741988"/>
          <a:ext cx="1223962" cy="274320"/>
        </p:xfrm>
        <a:graphic>
          <a:graphicData uri="http://schemas.openxmlformats.org/drawingml/2006/table">
            <a:tbl>
              <a:tblPr/>
              <a:tblGrid>
                <a:gridCol w="384175"/>
                <a:gridCol w="839787"/>
              </a:tblGrid>
              <a:tr h="230188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3+5+2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45983" name="Group 223"/>
          <p:cNvGraphicFramePr>
            <a:graphicFrameLocks noGrp="1"/>
          </p:cNvGraphicFramePr>
          <p:nvPr/>
        </p:nvGraphicFramePr>
        <p:xfrm>
          <a:off x="3492500" y="5718175"/>
          <a:ext cx="5110163" cy="304800"/>
        </p:xfrm>
        <a:graphic>
          <a:graphicData uri="http://schemas.openxmlformats.org/drawingml/2006/table">
            <a:tbl>
              <a:tblPr/>
              <a:tblGrid>
                <a:gridCol w="628650"/>
                <a:gridCol w="641350"/>
                <a:gridCol w="638175"/>
                <a:gridCol w="641350"/>
                <a:gridCol w="638175"/>
                <a:gridCol w="641350"/>
                <a:gridCol w="638175"/>
                <a:gridCol w="642938"/>
              </a:tblGrid>
              <a:tr h="287338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US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6" name="Group 243"/>
          <p:cNvGrpSpPr>
            <a:grpSpLocks/>
          </p:cNvGrpSpPr>
          <p:nvPr/>
        </p:nvGrpSpPr>
        <p:grpSpPr bwMode="auto">
          <a:xfrm>
            <a:off x="2484438" y="5364163"/>
            <a:ext cx="609600" cy="152400"/>
            <a:chOff x="4377" y="3385"/>
            <a:chExt cx="384" cy="96"/>
          </a:xfrm>
        </p:grpSpPr>
        <p:sp>
          <p:nvSpPr>
            <p:cNvPr id="14582" name="Oval 244"/>
            <p:cNvSpPr>
              <a:spLocks noChangeArrowheads="1"/>
            </p:cNvSpPr>
            <p:nvPr/>
          </p:nvSpPr>
          <p:spPr bwMode="auto">
            <a:xfrm>
              <a:off x="4377" y="3385"/>
              <a:ext cx="96" cy="96"/>
            </a:xfrm>
            <a:prstGeom prst="ellips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583" name="Oval 245"/>
            <p:cNvSpPr>
              <a:spLocks noChangeArrowheads="1"/>
            </p:cNvSpPr>
            <p:nvPr/>
          </p:nvSpPr>
          <p:spPr bwMode="auto">
            <a:xfrm>
              <a:off x="4521" y="3385"/>
              <a:ext cx="96" cy="96"/>
            </a:xfrm>
            <a:prstGeom prst="ellips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584" name="Oval 246"/>
            <p:cNvSpPr>
              <a:spLocks noChangeArrowheads="1"/>
            </p:cNvSpPr>
            <p:nvPr/>
          </p:nvSpPr>
          <p:spPr bwMode="auto">
            <a:xfrm>
              <a:off x="4665" y="3385"/>
              <a:ext cx="96" cy="96"/>
            </a:xfrm>
            <a:prstGeom prst="ellips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7" name="Group 247"/>
          <p:cNvGrpSpPr>
            <a:grpSpLocks/>
          </p:cNvGrpSpPr>
          <p:nvPr/>
        </p:nvGrpSpPr>
        <p:grpSpPr bwMode="auto">
          <a:xfrm>
            <a:off x="5940425" y="5364163"/>
            <a:ext cx="609600" cy="152400"/>
            <a:chOff x="4377" y="3385"/>
            <a:chExt cx="384" cy="96"/>
          </a:xfrm>
        </p:grpSpPr>
        <p:sp>
          <p:nvSpPr>
            <p:cNvPr id="14579" name="Oval 248"/>
            <p:cNvSpPr>
              <a:spLocks noChangeArrowheads="1"/>
            </p:cNvSpPr>
            <p:nvPr/>
          </p:nvSpPr>
          <p:spPr bwMode="auto">
            <a:xfrm>
              <a:off x="4377" y="3385"/>
              <a:ext cx="96" cy="96"/>
            </a:xfrm>
            <a:prstGeom prst="ellips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580" name="Oval 249"/>
            <p:cNvSpPr>
              <a:spLocks noChangeArrowheads="1"/>
            </p:cNvSpPr>
            <p:nvPr/>
          </p:nvSpPr>
          <p:spPr bwMode="auto">
            <a:xfrm>
              <a:off x="4521" y="3385"/>
              <a:ext cx="96" cy="96"/>
            </a:xfrm>
            <a:prstGeom prst="ellips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581" name="Oval 250"/>
            <p:cNvSpPr>
              <a:spLocks noChangeArrowheads="1"/>
            </p:cNvSpPr>
            <p:nvPr/>
          </p:nvSpPr>
          <p:spPr bwMode="auto">
            <a:xfrm>
              <a:off x="4665" y="3385"/>
              <a:ext cx="96" cy="96"/>
            </a:xfrm>
            <a:prstGeom prst="ellips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8" name="Group 251"/>
          <p:cNvGrpSpPr>
            <a:grpSpLocks/>
          </p:cNvGrpSpPr>
          <p:nvPr/>
        </p:nvGrpSpPr>
        <p:grpSpPr bwMode="auto">
          <a:xfrm>
            <a:off x="5148263" y="5229225"/>
            <a:ext cx="3095625" cy="454025"/>
            <a:chOff x="2517" y="1965"/>
            <a:chExt cx="2631" cy="286"/>
          </a:xfrm>
        </p:grpSpPr>
        <p:sp>
          <p:nvSpPr>
            <p:cNvPr id="14577" name="Freeform 252"/>
            <p:cNvSpPr>
              <a:spLocks/>
            </p:cNvSpPr>
            <p:nvPr/>
          </p:nvSpPr>
          <p:spPr bwMode="auto">
            <a:xfrm>
              <a:off x="2517" y="2069"/>
              <a:ext cx="2631" cy="182"/>
            </a:xfrm>
            <a:custGeom>
              <a:avLst/>
              <a:gdLst>
                <a:gd name="T0" fmla="*/ 0 w 2631"/>
                <a:gd name="T1" fmla="*/ 318 h 318"/>
                <a:gd name="T2" fmla="*/ 1452 w 2631"/>
                <a:gd name="T3" fmla="*/ 0 h 318"/>
                <a:gd name="T4" fmla="*/ 2631 w 2631"/>
                <a:gd name="T5" fmla="*/ 318 h 318"/>
                <a:gd name="T6" fmla="*/ 0 60000 65536"/>
                <a:gd name="T7" fmla="*/ 0 60000 65536"/>
                <a:gd name="T8" fmla="*/ 0 60000 65536"/>
                <a:gd name="T9" fmla="*/ 0 w 2631"/>
                <a:gd name="T10" fmla="*/ 0 h 318"/>
                <a:gd name="T11" fmla="*/ 2631 w 2631"/>
                <a:gd name="T12" fmla="*/ 318 h 3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31" h="318">
                  <a:moveTo>
                    <a:pt x="0" y="318"/>
                  </a:moveTo>
                  <a:cubicBezTo>
                    <a:pt x="507" y="159"/>
                    <a:pt x="1014" y="0"/>
                    <a:pt x="1452" y="0"/>
                  </a:cubicBezTo>
                  <a:cubicBezTo>
                    <a:pt x="1890" y="0"/>
                    <a:pt x="2260" y="159"/>
                    <a:pt x="2631" y="318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  <a:round/>
              <a:headEnd type="triangl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6013" name="Rectangle 253"/>
            <p:cNvSpPr>
              <a:spLocks noChangeArrowheads="1"/>
            </p:cNvSpPr>
            <p:nvPr/>
          </p:nvSpPr>
          <p:spPr bwMode="auto">
            <a:xfrm>
              <a:off x="3694" y="1965"/>
              <a:ext cx="55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4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Swap</a:t>
              </a:r>
              <a:endParaRPr lang="zh-CN" altLang="en-US" sz="1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</p:grpSp>
    </p:spTree>
  </p:cSld>
  <p:clrMapOvr>
    <a:masterClrMapping/>
  </p:clrMapOvr>
  <p:transition advTm="26844">
    <p:fade thruBlk="1"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5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5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45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57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57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457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57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57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57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57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57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457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9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457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457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457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57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57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457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460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60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46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4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4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46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458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458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4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45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458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458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45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45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459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459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245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45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459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459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245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245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2459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2459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245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49" grpId="0"/>
      <p:bldP spid="24585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fld id="{1F423BC2-5118-485B-B3D3-975762B3FD7F}" type="slidenum">
              <a:rPr lang="en-US" altLang="zh-CN" b="0">
                <a:solidFill>
                  <a:srgbClr val="FFFFFF"/>
                </a:solidFill>
              </a:rPr>
              <a:pPr eaLnBrk="1" hangingPunct="1">
                <a:lnSpc>
                  <a:spcPct val="90000"/>
                </a:lnSpc>
              </a:pPr>
              <a:t>24</a:t>
            </a:fld>
            <a:r>
              <a:rPr lang="en-US" altLang="zh-CN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65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F5B64528-D05C-411F-A269-951A4863C8A8}" type="datetime1">
              <a:rPr lang="zh-CN" altLang="en-US"/>
              <a:pPr>
                <a:defRPr/>
              </a:pPr>
              <a:t>2018/10/9</a:t>
            </a:fld>
            <a:endParaRPr lang="en-US" altLang="zh-CN"/>
          </a:p>
        </p:txBody>
      </p:sp>
      <p:sp>
        <p:nvSpPr>
          <p:cNvPr id="26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15367" name="Slide Number Placeholder 5"/>
          <p:cNvSpPr>
            <a:spLocks noGrp="1"/>
          </p:cNvSpPr>
          <p:nvPr/>
        </p:nvSpPr>
        <p:spPr bwMode="auto">
          <a:xfrm>
            <a:off x="8747125" y="425450"/>
            <a:ext cx="288925" cy="266700"/>
          </a:xfrm>
          <a:prstGeom prst="ellipse">
            <a:avLst/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4" tIns="9144" rIns="9144" bIns="9144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CF63831E-E905-4048-B994-91DEBB5BCC5C}" type="slidenum">
              <a:rPr lang="en-US" altLang="zh-CN" sz="1200">
                <a:solidFill>
                  <a:srgbClr val="FFFFFF"/>
                </a:solidFill>
              </a:rPr>
              <a:pPr algn="ctr" eaLnBrk="1" hangingPunct="1"/>
              <a:t>24</a:t>
            </a:fld>
            <a:r>
              <a:rPr lang="en-US" altLang="zh-CN" sz="1200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9" name="Date Placeholder 3"/>
          <p:cNvSpPr txBox="1">
            <a:spLocks noGrp="1"/>
          </p:cNvSpPr>
          <p:nvPr/>
        </p:nvSpPr>
        <p:spPr>
          <a:xfrm>
            <a:off x="1214438" y="6545263"/>
            <a:ext cx="2133600" cy="268287"/>
          </a:xfrm>
          <a:prstGeom prst="rect">
            <a:avLst/>
          </a:prstGeom>
          <a:noFill/>
        </p:spPr>
        <p:txBody>
          <a:bodyPr anchor="ctr"/>
          <a:lstStyle/>
          <a:p>
            <a:pPr>
              <a:defRPr/>
            </a:pPr>
            <a:fld id="{263D3094-D425-4E1A-89BC-E514A099F080}" type="datetime1">
              <a:rPr lang="zh-CN" altLang="en-US" sz="120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n-ea"/>
              </a:rPr>
              <a:pPr>
                <a:defRPr/>
              </a:pPr>
              <a:t>2018/10/9</a:t>
            </a:fld>
            <a:endParaRPr lang="en-US" altLang="zh-CN" sz="1200">
              <a:solidFill>
                <a:srgbClr val="3E003E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n-ea"/>
            </a:endParaRPr>
          </a:p>
        </p:txBody>
      </p:sp>
      <p:sp>
        <p:nvSpPr>
          <p:cNvPr id="10" name="Footer Placeholder 4"/>
          <p:cNvSpPr txBox="1">
            <a:spLocks noGrp="1"/>
          </p:cNvSpPr>
          <p:nvPr/>
        </p:nvSpPr>
        <p:spPr>
          <a:xfrm>
            <a:off x="4237038" y="6545263"/>
            <a:ext cx="4367212" cy="268287"/>
          </a:xfrm>
          <a:prstGeom prst="rect">
            <a:avLst/>
          </a:prstGeom>
          <a:noFill/>
        </p:spPr>
        <p:txBody>
          <a:bodyPr anchor="ctr"/>
          <a:lstStyle/>
          <a:p>
            <a:pPr>
              <a:defRPr/>
            </a:pPr>
            <a:r>
              <a:rPr lang="en-US" altLang="zh-CN" sz="120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n-ea"/>
              </a:rPr>
              <a:t>An Introduction to Information Security</a:t>
            </a:r>
            <a:endParaRPr lang="zh-CN" altLang="en-US" sz="1200">
              <a:solidFill>
                <a:srgbClr val="3E003E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n-ea"/>
            </a:endParaRPr>
          </a:p>
        </p:txBody>
      </p:sp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55" name="Visio" r:id="rId4" imgW="8639708" imgH="5342382" progId="Visio.Drawing.11">
                  <p:embed/>
                </p:oleObj>
              </mc:Choice>
              <mc:Fallback>
                <p:oleObj name="Visio" r:id="rId4" imgW="8639708" imgH="534238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119063" y="1579563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56" name="Visio" r:id="rId6" imgW="8155876" imgH="4385005" progId="Visio.Drawing.11">
                  <p:embed/>
                </p:oleObj>
              </mc:Choice>
              <mc:Fallback>
                <p:oleObj name="Visio" r:id="rId6" imgW="8155876" imgH="4385005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063" y="1579563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5092" name="Rectangle 2"/>
          <p:cNvSpPr>
            <a:spLocks noGrp="1" noChangeArrowheads="1"/>
          </p:cNvSpPr>
          <p:nvPr>
            <p:ph type="title" idx="4294967295"/>
          </p:nvPr>
        </p:nvSpPr>
        <p:spPr bwMode="white">
          <a:xfrm>
            <a:off x="107950" y="188913"/>
            <a:ext cx="7488238" cy="5476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cap="none" smtClean="0"/>
              <a:t>Lecture 8: Stream Cipher and RC4</a:t>
            </a:r>
          </a:p>
        </p:txBody>
      </p:sp>
      <p:sp>
        <p:nvSpPr>
          <p:cNvPr id="345093" name="Rectangle 5"/>
          <p:cNvSpPr>
            <a:spLocks noGrp="1"/>
          </p:cNvSpPr>
          <p:nvPr>
            <p:ph type="body" idx="4294967295"/>
          </p:nvPr>
        </p:nvSpPr>
        <p:spPr bwMode="auto">
          <a:xfrm>
            <a:off x="201613" y="1628775"/>
            <a:ext cx="8474075" cy="44640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mtClean="0">
                <a:solidFill>
                  <a:schemeClr val="tx1"/>
                </a:solidFill>
              </a:rPr>
              <a:t>RC4 3bits</a:t>
            </a:r>
            <a:endParaRPr lang="en-US" altLang="zh-CN" sz="1800" smtClean="0">
              <a:solidFill>
                <a:schemeClr val="tx1"/>
              </a:solidFill>
            </a:endParaRPr>
          </a:p>
        </p:txBody>
      </p:sp>
      <p:sp>
        <p:nvSpPr>
          <p:cNvPr id="345094" name="Text Box 6"/>
          <p:cNvSpPr txBox="1">
            <a:spLocks noChangeArrowheads="1"/>
          </p:cNvSpPr>
          <p:nvPr/>
        </p:nvSpPr>
        <p:spPr bwMode="auto">
          <a:xfrm>
            <a:off x="1558925" y="1052513"/>
            <a:ext cx="55943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20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2. RC4</a:t>
            </a:r>
          </a:p>
        </p:txBody>
      </p:sp>
      <p:sp>
        <p:nvSpPr>
          <p:cNvPr id="15373" name="Text Box 7"/>
          <p:cNvSpPr txBox="1">
            <a:spLocks noChangeArrowheads="1"/>
          </p:cNvSpPr>
          <p:nvPr/>
        </p:nvSpPr>
        <p:spPr bwMode="auto">
          <a:xfrm>
            <a:off x="250825" y="1052513"/>
            <a:ext cx="1030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777777"/>
                </a:solidFill>
                <a:ea typeface="微软雅黑" panose="020B0503020204020204" pitchFamily="34" charset="-122"/>
              </a:rPr>
              <a:t>1…</a:t>
            </a:r>
            <a:r>
              <a:rPr lang="zh-CN" altLang="en-US" sz="2000">
                <a:solidFill>
                  <a:srgbClr val="777777"/>
                </a:solidFill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247819" name="Rectangle 11"/>
          <p:cNvSpPr>
            <a:spLocks noChangeArrowheads="1"/>
          </p:cNvSpPr>
          <p:nvPr/>
        </p:nvSpPr>
        <p:spPr bwMode="auto">
          <a:xfrm>
            <a:off x="2195513" y="1706563"/>
            <a:ext cx="1546225" cy="360362"/>
          </a:xfrm>
          <a:prstGeom prst="rect">
            <a:avLst/>
          </a:prstGeom>
          <a:noFill/>
          <a:ln w="25400" algn="ctr">
            <a:solidFill>
              <a:srgbClr val="9999FF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altLang="zh-CN" b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initialization</a:t>
            </a:r>
            <a:endParaRPr lang="zh-CN" altLang="en-US" b="0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247820" name="Rectangle 12"/>
          <p:cNvSpPr>
            <a:spLocks noChangeArrowheads="1"/>
          </p:cNvSpPr>
          <p:nvPr/>
        </p:nvSpPr>
        <p:spPr bwMode="auto">
          <a:xfrm>
            <a:off x="3922713" y="1706563"/>
            <a:ext cx="2089150" cy="360362"/>
          </a:xfrm>
          <a:prstGeom prst="rect">
            <a:avLst/>
          </a:prstGeom>
          <a:noFill/>
          <a:ln w="25400" algn="ctr">
            <a:solidFill>
              <a:srgbClr val="9999FF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altLang="zh-CN" b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initial permutation</a:t>
            </a:r>
            <a:endParaRPr lang="zh-CN" altLang="en-US" b="0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5376" name="Rectangle 13"/>
          <p:cNvSpPr>
            <a:spLocks noChangeArrowheads="1"/>
          </p:cNvSpPr>
          <p:nvPr/>
        </p:nvSpPr>
        <p:spPr bwMode="auto">
          <a:xfrm>
            <a:off x="6227763" y="1706563"/>
            <a:ext cx="2089150" cy="360362"/>
          </a:xfrm>
          <a:prstGeom prst="rect">
            <a:avLst/>
          </a:prstGeom>
          <a:solidFill>
            <a:schemeClr val="bg2"/>
          </a:solidFill>
          <a:ln w="25400" algn="ctr">
            <a:solidFill>
              <a:srgbClr val="9999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b="0">
                <a:solidFill>
                  <a:srgbClr val="990099"/>
                </a:solidFill>
              </a:rPr>
              <a:t>stream generation</a:t>
            </a:r>
            <a:endParaRPr lang="zh-CN" altLang="en-US" b="0">
              <a:solidFill>
                <a:srgbClr val="990099"/>
              </a:solidFill>
            </a:endParaRPr>
          </a:p>
        </p:txBody>
      </p:sp>
      <p:sp>
        <p:nvSpPr>
          <p:cNvPr id="247822" name="AutoShape 14"/>
          <p:cNvSpPr>
            <a:spLocks noChangeArrowheads="1"/>
          </p:cNvSpPr>
          <p:nvPr/>
        </p:nvSpPr>
        <p:spPr bwMode="auto">
          <a:xfrm>
            <a:off x="250825" y="2060575"/>
            <a:ext cx="8424863" cy="4062413"/>
          </a:xfrm>
          <a:prstGeom prst="roundRect">
            <a:avLst>
              <a:gd name="adj" fmla="val 2833"/>
            </a:avLst>
          </a:prstGeom>
          <a:noFill/>
          <a:ln w="25400">
            <a:solidFill>
              <a:srgbClr val="9999FF"/>
            </a:solidFill>
            <a:round/>
            <a:headEnd/>
            <a:tailEnd/>
          </a:ln>
          <a:effectLst/>
        </p:spPr>
        <p:txBody>
          <a:bodyPr/>
          <a:lstStyle/>
          <a:p>
            <a:pPr indent="630238">
              <a:lnSpc>
                <a:spcPct val="85000"/>
              </a:lnSpc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altLang="zh-CN" sz="1600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  <a:cs typeface="Times New Roman" pitchFamily="18" charset="0"/>
              </a:rPr>
              <a:t>Next, since the plaintext contains 5 groups of 3 bits.  5 different values of k must be generated.</a:t>
            </a:r>
          </a:p>
          <a:p>
            <a:pPr indent="630238">
              <a:lnSpc>
                <a:spcPct val="85000"/>
              </a:lnSpc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altLang="zh-CN" sz="1600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  <a:cs typeface="Times New Roman" pitchFamily="18" charset="0"/>
              </a:rPr>
              <a:t>/* Stream Generation */</a:t>
            </a:r>
            <a:endParaRPr lang="da-DK" altLang="zh-CN" sz="1600" b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charset="-122"/>
              <a:cs typeface="Times New Roman" pitchFamily="18" charset="0"/>
            </a:endParaRPr>
          </a:p>
          <a:p>
            <a:pPr indent="630238">
              <a:lnSpc>
                <a:spcPct val="85000"/>
              </a:lnSpc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da-DK" altLang="zh-CN" sz="1600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  <a:cs typeface="Times New Roman" pitchFamily="18" charset="0"/>
              </a:rPr>
              <a:t>i, j = 0;</a:t>
            </a:r>
          </a:p>
          <a:p>
            <a:pPr indent="630238">
              <a:lnSpc>
                <a:spcPct val="85000"/>
              </a:lnSpc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da-DK" altLang="zh-CN" sz="1600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  <a:cs typeface="Times New Roman" pitchFamily="18" charset="0"/>
              </a:rPr>
              <a:t>while (true)</a:t>
            </a:r>
          </a:p>
          <a:p>
            <a:pPr indent="630238">
              <a:lnSpc>
                <a:spcPct val="85000"/>
              </a:lnSpc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da-DK" altLang="zh-CN" sz="1600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  <a:cs typeface="Times New Roman" pitchFamily="18" charset="0"/>
              </a:rPr>
              <a:t>  i = (</a:t>
            </a:r>
            <a:r>
              <a:rPr lang="da-DK" altLang="zh-CN" sz="1600" b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  <a:cs typeface="Times New Roman" pitchFamily="18" charset="0"/>
              </a:rPr>
              <a:t>i + 1</a:t>
            </a:r>
            <a:r>
              <a:rPr lang="da-DK" altLang="zh-CN" sz="1600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  <a:cs typeface="Times New Roman" pitchFamily="18" charset="0"/>
              </a:rPr>
              <a:t>) mod 8;</a:t>
            </a:r>
          </a:p>
          <a:p>
            <a:pPr indent="630238">
              <a:lnSpc>
                <a:spcPct val="85000"/>
              </a:lnSpc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da-DK" altLang="zh-CN" sz="1600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  <a:cs typeface="Times New Roman" pitchFamily="18" charset="0"/>
              </a:rPr>
              <a:t>  </a:t>
            </a:r>
            <a:r>
              <a:rPr lang="en-US" altLang="zh-CN" sz="1600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  <a:cs typeface="Times New Roman" pitchFamily="18" charset="0"/>
              </a:rPr>
              <a:t>j = (j + S[i]) mod 8;</a:t>
            </a:r>
          </a:p>
          <a:p>
            <a:pPr indent="630238">
              <a:lnSpc>
                <a:spcPct val="85000"/>
              </a:lnSpc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altLang="zh-CN" sz="1600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  <a:cs typeface="Times New Roman" pitchFamily="18" charset="0"/>
              </a:rPr>
              <a:t>  Swap (S[i], S[j]);</a:t>
            </a:r>
          </a:p>
          <a:p>
            <a:pPr indent="630238">
              <a:lnSpc>
                <a:spcPct val="85000"/>
              </a:lnSpc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altLang="zh-CN" sz="1600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  <a:cs typeface="Times New Roman" pitchFamily="18" charset="0"/>
              </a:rPr>
              <a:t>  t = (S[i] + S[j]) mod 8;</a:t>
            </a:r>
          </a:p>
          <a:p>
            <a:pPr indent="630238">
              <a:lnSpc>
                <a:spcPct val="85000"/>
              </a:lnSpc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altLang="zh-CN" sz="1600" b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  <a:cs typeface="Times New Roman" pitchFamily="18" charset="0"/>
              </a:rPr>
              <a:t>  k = S[t];</a:t>
            </a:r>
          </a:p>
        </p:txBody>
      </p:sp>
      <p:graphicFrame>
        <p:nvGraphicFramePr>
          <p:cNvPr id="248095" name="Group 287"/>
          <p:cNvGraphicFramePr>
            <a:graphicFrameLocks noGrp="1"/>
          </p:cNvGraphicFramePr>
          <p:nvPr/>
        </p:nvGraphicFramePr>
        <p:xfrm>
          <a:off x="3359150" y="3716338"/>
          <a:ext cx="4176713" cy="548640"/>
        </p:xfrm>
        <a:graphic>
          <a:graphicData uri="http://schemas.openxmlformats.org/drawingml/2006/table">
            <a:tbl>
              <a:tblPr/>
              <a:tblGrid>
                <a:gridCol w="522288"/>
                <a:gridCol w="522287"/>
                <a:gridCol w="522288"/>
                <a:gridCol w="522287"/>
                <a:gridCol w="522288"/>
                <a:gridCol w="520700"/>
                <a:gridCol w="511175"/>
                <a:gridCol w="533400"/>
              </a:tblGrid>
              <a:tr h="161925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S[0]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S[1]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S[2]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S[3]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S[4]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S[5]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S[6]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S[7]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0338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247897" name="Text Box 89"/>
          <p:cNvSpPr txBox="1">
            <a:spLocks noChangeArrowheads="1"/>
          </p:cNvSpPr>
          <p:nvPr/>
        </p:nvSpPr>
        <p:spPr bwMode="auto">
          <a:xfrm>
            <a:off x="2297113" y="4049713"/>
            <a:ext cx="2873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solidFill>
                  <a:srgbClr val="0033CC"/>
                </a:solidFill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247898" name="Text Box 90"/>
          <p:cNvSpPr txBox="1">
            <a:spLocks noChangeArrowheads="1"/>
          </p:cNvSpPr>
          <p:nvPr/>
        </p:nvSpPr>
        <p:spPr bwMode="auto">
          <a:xfrm>
            <a:off x="2760663" y="4049713"/>
            <a:ext cx="2873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solidFill>
                  <a:srgbClr val="0033CC"/>
                </a:solidFill>
                <a:latin typeface="Times New Roman" panose="02020603050405020304" pitchFamily="18" charset="0"/>
              </a:rPr>
              <a:t>j</a:t>
            </a:r>
          </a:p>
        </p:txBody>
      </p:sp>
      <p:graphicFrame>
        <p:nvGraphicFramePr>
          <p:cNvPr id="248096" name="Group 288"/>
          <p:cNvGraphicFramePr>
            <a:graphicFrameLocks noGrp="1"/>
          </p:cNvGraphicFramePr>
          <p:nvPr/>
        </p:nvGraphicFramePr>
        <p:xfrm>
          <a:off x="7558088" y="3716338"/>
          <a:ext cx="1044575" cy="548640"/>
        </p:xfrm>
        <a:graphic>
          <a:graphicData uri="http://schemas.openxmlformats.org/drawingml/2006/table">
            <a:tbl>
              <a:tblPr/>
              <a:tblGrid>
                <a:gridCol w="511175"/>
                <a:gridCol w="533400"/>
              </a:tblGrid>
              <a:tr h="252413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k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--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--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8152" name="Group 344"/>
          <p:cNvGraphicFramePr>
            <a:graphicFrameLocks noGrp="1"/>
          </p:cNvGraphicFramePr>
          <p:nvPr/>
        </p:nvGraphicFramePr>
        <p:xfrm>
          <a:off x="2257425" y="4419600"/>
          <a:ext cx="974725" cy="287338"/>
        </p:xfrm>
        <a:graphic>
          <a:graphicData uri="http://schemas.openxmlformats.org/drawingml/2006/table">
            <a:tbl>
              <a:tblPr/>
              <a:tblGrid>
                <a:gridCol w="306388"/>
                <a:gridCol w="668337"/>
              </a:tblGrid>
              <a:tr h="287338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0+2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48132" name="Group 324"/>
          <p:cNvGraphicFramePr>
            <a:graphicFrameLocks noGrp="1"/>
          </p:cNvGraphicFramePr>
          <p:nvPr/>
        </p:nvGraphicFramePr>
        <p:xfrm>
          <a:off x="3352800" y="4419600"/>
          <a:ext cx="4176713" cy="274320"/>
        </p:xfrm>
        <a:graphic>
          <a:graphicData uri="http://schemas.openxmlformats.org/drawingml/2006/table">
            <a:tbl>
              <a:tblPr/>
              <a:tblGrid>
                <a:gridCol w="522288"/>
                <a:gridCol w="522287"/>
                <a:gridCol w="522288"/>
                <a:gridCol w="522287"/>
                <a:gridCol w="522288"/>
                <a:gridCol w="520700"/>
                <a:gridCol w="511175"/>
                <a:gridCol w="533400"/>
              </a:tblGrid>
              <a:tr h="273050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8144" name="Group 336"/>
          <p:cNvGraphicFramePr>
            <a:graphicFrameLocks noGrp="1"/>
          </p:cNvGraphicFramePr>
          <p:nvPr/>
        </p:nvGraphicFramePr>
        <p:xfrm>
          <a:off x="7551738" y="4419600"/>
          <a:ext cx="1044575" cy="274320"/>
        </p:xfrm>
        <a:graphic>
          <a:graphicData uri="http://schemas.openxmlformats.org/drawingml/2006/table">
            <a:tbl>
              <a:tblPr/>
              <a:tblGrid>
                <a:gridCol w="511175"/>
                <a:gridCol w="533400"/>
              </a:tblGrid>
              <a:tr h="273050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341"/>
          <p:cNvGrpSpPr>
            <a:grpSpLocks/>
          </p:cNvGrpSpPr>
          <p:nvPr/>
        </p:nvGrpSpPr>
        <p:grpSpPr bwMode="auto">
          <a:xfrm>
            <a:off x="4105275" y="3551238"/>
            <a:ext cx="938213" cy="454025"/>
            <a:chOff x="2517" y="1965"/>
            <a:chExt cx="3802" cy="286"/>
          </a:xfrm>
        </p:grpSpPr>
        <p:sp>
          <p:nvSpPr>
            <p:cNvPr id="15625" name="Freeform 342"/>
            <p:cNvSpPr>
              <a:spLocks/>
            </p:cNvSpPr>
            <p:nvPr/>
          </p:nvSpPr>
          <p:spPr bwMode="auto">
            <a:xfrm>
              <a:off x="2517" y="2069"/>
              <a:ext cx="2631" cy="182"/>
            </a:xfrm>
            <a:custGeom>
              <a:avLst/>
              <a:gdLst>
                <a:gd name="T0" fmla="*/ 0 w 2631"/>
                <a:gd name="T1" fmla="*/ 318 h 318"/>
                <a:gd name="T2" fmla="*/ 1452 w 2631"/>
                <a:gd name="T3" fmla="*/ 0 h 318"/>
                <a:gd name="T4" fmla="*/ 2631 w 2631"/>
                <a:gd name="T5" fmla="*/ 318 h 318"/>
                <a:gd name="T6" fmla="*/ 0 60000 65536"/>
                <a:gd name="T7" fmla="*/ 0 60000 65536"/>
                <a:gd name="T8" fmla="*/ 0 60000 65536"/>
                <a:gd name="T9" fmla="*/ 0 w 2631"/>
                <a:gd name="T10" fmla="*/ 0 h 318"/>
                <a:gd name="T11" fmla="*/ 2631 w 2631"/>
                <a:gd name="T12" fmla="*/ 318 h 3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31" h="318">
                  <a:moveTo>
                    <a:pt x="0" y="318"/>
                  </a:moveTo>
                  <a:cubicBezTo>
                    <a:pt x="507" y="159"/>
                    <a:pt x="1014" y="0"/>
                    <a:pt x="1452" y="0"/>
                  </a:cubicBezTo>
                  <a:cubicBezTo>
                    <a:pt x="1890" y="0"/>
                    <a:pt x="2260" y="159"/>
                    <a:pt x="2631" y="318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  <a:round/>
              <a:headEnd type="triangl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8151" name="Rectangle 343"/>
            <p:cNvSpPr>
              <a:spLocks noChangeArrowheads="1"/>
            </p:cNvSpPr>
            <p:nvPr/>
          </p:nvSpPr>
          <p:spPr bwMode="auto">
            <a:xfrm>
              <a:off x="3694" y="1965"/>
              <a:ext cx="262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4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Swap</a:t>
              </a:r>
              <a:endParaRPr lang="zh-CN" altLang="en-US" sz="1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</p:grpSp>
      <p:graphicFrame>
        <p:nvGraphicFramePr>
          <p:cNvPr id="248154" name="Group 346"/>
          <p:cNvGraphicFramePr>
            <a:graphicFrameLocks noGrp="1"/>
          </p:cNvGraphicFramePr>
          <p:nvPr/>
        </p:nvGraphicFramePr>
        <p:xfrm>
          <a:off x="2257425" y="4746625"/>
          <a:ext cx="974725" cy="287338"/>
        </p:xfrm>
        <a:graphic>
          <a:graphicData uri="http://schemas.openxmlformats.org/drawingml/2006/table">
            <a:tbl>
              <a:tblPr/>
              <a:tblGrid>
                <a:gridCol w="306388"/>
                <a:gridCol w="668337"/>
              </a:tblGrid>
              <a:tr h="287338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2+2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" name="Group 354"/>
          <p:cNvGrpSpPr>
            <a:grpSpLocks/>
          </p:cNvGrpSpPr>
          <p:nvPr/>
        </p:nvGrpSpPr>
        <p:grpSpPr bwMode="auto">
          <a:xfrm>
            <a:off x="4610100" y="3954463"/>
            <a:ext cx="1138238" cy="454025"/>
            <a:chOff x="2517" y="1965"/>
            <a:chExt cx="2731" cy="286"/>
          </a:xfrm>
        </p:grpSpPr>
        <p:sp>
          <p:nvSpPr>
            <p:cNvPr id="15623" name="Freeform 355"/>
            <p:cNvSpPr>
              <a:spLocks/>
            </p:cNvSpPr>
            <p:nvPr/>
          </p:nvSpPr>
          <p:spPr bwMode="auto">
            <a:xfrm>
              <a:off x="2517" y="2069"/>
              <a:ext cx="2631" cy="182"/>
            </a:xfrm>
            <a:custGeom>
              <a:avLst/>
              <a:gdLst>
                <a:gd name="T0" fmla="*/ 0 w 2631"/>
                <a:gd name="T1" fmla="*/ 318 h 318"/>
                <a:gd name="T2" fmla="*/ 1452 w 2631"/>
                <a:gd name="T3" fmla="*/ 0 h 318"/>
                <a:gd name="T4" fmla="*/ 2631 w 2631"/>
                <a:gd name="T5" fmla="*/ 318 h 318"/>
                <a:gd name="T6" fmla="*/ 0 60000 65536"/>
                <a:gd name="T7" fmla="*/ 0 60000 65536"/>
                <a:gd name="T8" fmla="*/ 0 60000 65536"/>
                <a:gd name="T9" fmla="*/ 0 w 2631"/>
                <a:gd name="T10" fmla="*/ 0 h 318"/>
                <a:gd name="T11" fmla="*/ 2631 w 2631"/>
                <a:gd name="T12" fmla="*/ 318 h 3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31" h="318">
                  <a:moveTo>
                    <a:pt x="0" y="318"/>
                  </a:moveTo>
                  <a:cubicBezTo>
                    <a:pt x="507" y="159"/>
                    <a:pt x="1014" y="0"/>
                    <a:pt x="1452" y="0"/>
                  </a:cubicBezTo>
                  <a:cubicBezTo>
                    <a:pt x="1890" y="0"/>
                    <a:pt x="2260" y="159"/>
                    <a:pt x="2631" y="318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  <a:round/>
              <a:headEnd type="triangl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8164" name="Rectangle 356"/>
            <p:cNvSpPr>
              <a:spLocks noChangeArrowheads="1"/>
            </p:cNvSpPr>
            <p:nvPr/>
          </p:nvSpPr>
          <p:spPr bwMode="auto">
            <a:xfrm>
              <a:off x="3694" y="1965"/>
              <a:ext cx="155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4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Swap</a:t>
              </a:r>
              <a:endParaRPr lang="zh-CN" altLang="en-US" sz="1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</p:grpSp>
      <p:graphicFrame>
        <p:nvGraphicFramePr>
          <p:cNvPr id="248165" name="Group 357"/>
          <p:cNvGraphicFramePr>
            <a:graphicFrameLocks noGrp="1"/>
          </p:cNvGraphicFramePr>
          <p:nvPr/>
        </p:nvGraphicFramePr>
        <p:xfrm>
          <a:off x="3352800" y="4746625"/>
          <a:ext cx="4176713" cy="274320"/>
        </p:xfrm>
        <a:graphic>
          <a:graphicData uri="http://schemas.openxmlformats.org/drawingml/2006/table">
            <a:tbl>
              <a:tblPr/>
              <a:tblGrid>
                <a:gridCol w="522288"/>
                <a:gridCol w="522287"/>
                <a:gridCol w="522288"/>
                <a:gridCol w="522287"/>
                <a:gridCol w="522288"/>
                <a:gridCol w="520700"/>
                <a:gridCol w="511175"/>
                <a:gridCol w="533400"/>
              </a:tblGrid>
              <a:tr h="273050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8224" name="Group 416"/>
          <p:cNvGraphicFramePr>
            <a:graphicFrameLocks noGrp="1"/>
          </p:cNvGraphicFramePr>
          <p:nvPr/>
        </p:nvGraphicFramePr>
        <p:xfrm>
          <a:off x="7551738" y="4746625"/>
          <a:ext cx="1044575" cy="287338"/>
        </p:xfrm>
        <a:graphic>
          <a:graphicData uri="http://schemas.openxmlformats.org/drawingml/2006/table">
            <a:tbl>
              <a:tblPr/>
              <a:tblGrid>
                <a:gridCol w="511175"/>
                <a:gridCol w="533400"/>
              </a:tblGrid>
              <a:tr h="287338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8193" name="Group 385"/>
          <p:cNvGraphicFramePr>
            <a:graphicFrameLocks noGrp="1"/>
          </p:cNvGraphicFramePr>
          <p:nvPr/>
        </p:nvGraphicFramePr>
        <p:xfrm>
          <a:off x="2257425" y="5084763"/>
          <a:ext cx="974725" cy="287338"/>
        </p:xfrm>
        <a:graphic>
          <a:graphicData uri="http://schemas.openxmlformats.org/drawingml/2006/table">
            <a:tbl>
              <a:tblPr/>
              <a:tblGrid>
                <a:gridCol w="306388"/>
                <a:gridCol w="668337"/>
              </a:tblGrid>
              <a:tr h="287338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4+1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48201" name="Group 393"/>
          <p:cNvGraphicFramePr>
            <a:graphicFrameLocks noGrp="1"/>
          </p:cNvGraphicFramePr>
          <p:nvPr/>
        </p:nvGraphicFramePr>
        <p:xfrm>
          <a:off x="3352800" y="5084763"/>
          <a:ext cx="4176713" cy="274320"/>
        </p:xfrm>
        <a:graphic>
          <a:graphicData uri="http://schemas.openxmlformats.org/drawingml/2006/table">
            <a:tbl>
              <a:tblPr/>
              <a:tblGrid>
                <a:gridCol w="522288"/>
                <a:gridCol w="522287"/>
                <a:gridCol w="522288"/>
                <a:gridCol w="522287"/>
                <a:gridCol w="522288"/>
                <a:gridCol w="520700"/>
                <a:gridCol w="511175"/>
                <a:gridCol w="533400"/>
              </a:tblGrid>
              <a:tr h="273050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" name="Group 413"/>
          <p:cNvGrpSpPr>
            <a:grpSpLocks/>
          </p:cNvGrpSpPr>
          <p:nvPr/>
        </p:nvGrpSpPr>
        <p:grpSpPr bwMode="auto">
          <a:xfrm>
            <a:off x="5259388" y="4314825"/>
            <a:ext cx="1082675" cy="454025"/>
            <a:chOff x="2517" y="1965"/>
            <a:chExt cx="2933" cy="286"/>
          </a:xfrm>
        </p:grpSpPr>
        <p:sp>
          <p:nvSpPr>
            <p:cNvPr id="15621" name="Freeform 414"/>
            <p:cNvSpPr>
              <a:spLocks/>
            </p:cNvSpPr>
            <p:nvPr/>
          </p:nvSpPr>
          <p:spPr bwMode="auto">
            <a:xfrm>
              <a:off x="2517" y="2069"/>
              <a:ext cx="2631" cy="182"/>
            </a:xfrm>
            <a:custGeom>
              <a:avLst/>
              <a:gdLst>
                <a:gd name="T0" fmla="*/ 0 w 2631"/>
                <a:gd name="T1" fmla="*/ 318 h 318"/>
                <a:gd name="T2" fmla="*/ 1452 w 2631"/>
                <a:gd name="T3" fmla="*/ 0 h 318"/>
                <a:gd name="T4" fmla="*/ 2631 w 2631"/>
                <a:gd name="T5" fmla="*/ 318 h 318"/>
                <a:gd name="T6" fmla="*/ 0 60000 65536"/>
                <a:gd name="T7" fmla="*/ 0 60000 65536"/>
                <a:gd name="T8" fmla="*/ 0 60000 65536"/>
                <a:gd name="T9" fmla="*/ 0 w 2631"/>
                <a:gd name="T10" fmla="*/ 0 h 318"/>
                <a:gd name="T11" fmla="*/ 2631 w 2631"/>
                <a:gd name="T12" fmla="*/ 318 h 3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31" h="318">
                  <a:moveTo>
                    <a:pt x="0" y="318"/>
                  </a:moveTo>
                  <a:cubicBezTo>
                    <a:pt x="507" y="159"/>
                    <a:pt x="1014" y="0"/>
                    <a:pt x="1452" y="0"/>
                  </a:cubicBezTo>
                  <a:cubicBezTo>
                    <a:pt x="1890" y="0"/>
                    <a:pt x="2260" y="159"/>
                    <a:pt x="2631" y="318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  <a:round/>
              <a:headEnd type="triangl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8223" name="Rectangle 415"/>
            <p:cNvSpPr>
              <a:spLocks noChangeArrowheads="1"/>
            </p:cNvSpPr>
            <p:nvPr/>
          </p:nvSpPr>
          <p:spPr bwMode="auto">
            <a:xfrm>
              <a:off x="3695" y="1965"/>
              <a:ext cx="175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4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Swap</a:t>
              </a:r>
              <a:endParaRPr lang="zh-CN" altLang="en-US" sz="1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</p:grpSp>
      <p:graphicFrame>
        <p:nvGraphicFramePr>
          <p:cNvPr id="248225" name="Group 417"/>
          <p:cNvGraphicFramePr>
            <a:graphicFrameLocks noGrp="1"/>
          </p:cNvGraphicFramePr>
          <p:nvPr/>
        </p:nvGraphicFramePr>
        <p:xfrm>
          <a:off x="7551738" y="5084763"/>
          <a:ext cx="1044575" cy="287338"/>
        </p:xfrm>
        <a:graphic>
          <a:graphicData uri="http://schemas.openxmlformats.org/drawingml/2006/table">
            <a:tbl>
              <a:tblPr/>
              <a:tblGrid>
                <a:gridCol w="511175"/>
                <a:gridCol w="533400"/>
              </a:tblGrid>
              <a:tr h="287338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8276" name="Group 468"/>
          <p:cNvGraphicFramePr>
            <a:graphicFrameLocks noGrp="1"/>
          </p:cNvGraphicFramePr>
          <p:nvPr/>
        </p:nvGraphicFramePr>
        <p:xfrm>
          <a:off x="2257425" y="5394325"/>
          <a:ext cx="974725" cy="288925"/>
        </p:xfrm>
        <a:graphic>
          <a:graphicData uri="http://schemas.openxmlformats.org/drawingml/2006/table">
            <a:tbl>
              <a:tblPr/>
              <a:tblGrid>
                <a:gridCol w="306388"/>
                <a:gridCol w="668337"/>
              </a:tblGrid>
              <a:tr h="288925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5+2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48243" name="Group 435"/>
          <p:cNvGraphicFramePr>
            <a:graphicFrameLocks noGrp="1"/>
          </p:cNvGraphicFramePr>
          <p:nvPr/>
        </p:nvGraphicFramePr>
        <p:xfrm>
          <a:off x="3352800" y="5405438"/>
          <a:ext cx="4176713" cy="274320"/>
        </p:xfrm>
        <a:graphic>
          <a:graphicData uri="http://schemas.openxmlformats.org/drawingml/2006/table">
            <a:tbl>
              <a:tblPr/>
              <a:tblGrid>
                <a:gridCol w="522288"/>
                <a:gridCol w="522287"/>
                <a:gridCol w="522288"/>
                <a:gridCol w="522287"/>
                <a:gridCol w="522288"/>
                <a:gridCol w="520700"/>
                <a:gridCol w="511175"/>
                <a:gridCol w="533400"/>
              </a:tblGrid>
              <a:tr h="273050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5" name="Group 455"/>
          <p:cNvGrpSpPr>
            <a:grpSpLocks/>
          </p:cNvGrpSpPr>
          <p:nvPr/>
        </p:nvGrpSpPr>
        <p:grpSpPr bwMode="auto">
          <a:xfrm>
            <a:off x="5762625" y="4664075"/>
            <a:ext cx="1485900" cy="454025"/>
            <a:chOff x="2517" y="1965"/>
            <a:chExt cx="2631" cy="286"/>
          </a:xfrm>
        </p:grpSpPr>
        <p:sp>
          <p:nvSpPr>
            <p:cNvPr id="15619" name="Freeform 456"/>
            <p:cNvSpPr>
              <a:spLocks/>
            </p:cNvSpPr>
            <p:nvPr/>
          </p:nvSpPr>
          <p:spPr bwMode="auto">
            <a:xfrm>
              <a:off x="2517" y="2069"/>
              <a:ext cx="2631" cy="182"/>
            </a:xfrm>
            <a:custGeom>
              <a:avLst/>
              <a:gdLst>
                <a:gd name="T0" fmla="*/ 0 w 2631"/>
                <a:gd name="T1" fmla="*/ 318 h 318"/>
                <a:gd name="T2" fmla="*/ 1452 w 2631"/>
                <a:gd name="T3" fmla="*/ 0 h 318"/>
                <a:gd name="T4" fmla="*/ 2631 w 2631"/>
                <a:gd name="T5" fmla="*/ 318 h 318"/>
                <a:gd name="T6" fmla="*/ 0 60000 65536"/>
                <a:gd name="T7" fmla="*/ 0 60000 65536"/>
                <a:gd name="T8" fmla="*/ 0 60000 65536"/>
                <a:gd name="T9" fmla="*/ 0 w 2631"/>
                <a:gd name="T10" fmla="*/ 0 h 318"/>
                <a:gd name="T11" fmla="*/ 2631 w 2631"/>
                <a:gd name="T12" fmla="*/ 318 h 3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31" h="318">
                  <a:moveTo>
                    <a:pt x="0" y="318"/>
                  </a:moveTo>
                  <a:cubicBezTo>
                    <a:pt x="507" y="159"/>
                    <a:pt x="1014" y="0"/>
                    <a:pt x="1452" y="0"/>
                  </a:cubicBezTo>
                  <a:cubicBezTo>
                    <a:pt x="1890" y="0"/>
                    <a:pt x="2260" y="159"/>
                    <a:pt x="2631" y="318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  <a:round/>
              <a:headEnd type="triangl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8265" name="Rectangle 457"/>
            <p:cNvSpPr>
              <a:spLocks noChangeArrowheads="1"/>
            </p:cNvSpPr>
            <p:nvPr/>
          </p:nvSpPr>
          <p:spPr bwMode="auto">
            <a:xfrm>
              <a:off x="3695" y="1965"/>
              <a:ext cx="114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4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Swap</a:t>
              </a:r>
              <a:endParaRPr lang="zh-CN" altLang="en-US" sz="1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</p:grpSp>
      <p:graphicFrame>
        <p:nvGraphicFramePr>
          <p:cNvPr id="248275" name="Group 467"/>
          <p:cNvGraphicFramePr>
            <a:graphicFrameLocks noGrp="1"/>
          </p:cNvGraphicFramePr>
          <p:nvPr/>
        </p:nvGraphicFramePr>
        <p:xfrm>
          <a:off x="7551738" y="5394325"/>
          <a:ext cx="1044575" cy="288925"/>
        </p:xfrm>
        <a:graphic>
          <a:graphicData uri="http://schemas.openxmlformats.org/drawingml/2006/table">
            <a:tbl>
              <a:tblPr/>
              <a:tblGrid>
                <a:gridCol w="511175"/>
                <a:gridCol w="533400"/>
              </a:tblGrid>
              <a:tr h="288925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8277" name="Group 469"/>
          <p:cNvGraphicFramePr>
            <a:graphicFrameLocks noGrp="1"/>
          </p:cNvGraphicFramePr>
          <p:nvPr/>
        </p:nvGraphicFramePr>
        <p:xfrm>
          <a:off x="2257425" y="5710238"/>
          <a:ext cx="974725" cy="288925"/>
        </p:xfrm>
        <a:graphic>
          <a:graphicData uri="http://schemas.openxmlformats.org/drawingml/2006/table">
            <a:tbl>
              <a:tblPr/>
              <a:tblGrid>
                <a:gridCol w="306388"/>
                <a:gridCol w="668337"/>
              </a:tblGrid>
              <a:tr h="288925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7+1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48285" name="Group 477"/>
          <p:cNvGraphicFramePr>
            <a:graphicFrameLocks noGrp="1"/>
          </p:cNvGraphicFramePr>
          <p:nvPr/>
        </p:nvGraphicFramePr>
        <p:xfrm>
          <a:off x="3352800" y="5721350"/>
          <a:ext cx="4176713" cy="274320"/>
        </p:xfrm>
        <a:graphic>
          <a:graphicData uri="http://schemas.openxmlformats.org/drawingml/2006/table">
            <a:tbl>
              <a:tblPr/>
              <a:tblGrid>
                <a:gridCol w="522288"/>
                <a:gridCol w="522287"/>
                <a:gridCol w="522288"/>
                <a:gridCol w="522287"/>
                <a:gridCol w="522288"/>
                <a:gridCol w="520700"/>
                <a:gridCol w="511175"/>
                <a:gridCol w="533400"/>
              </a:tblGrid>
              <a:tr h="273050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6" name="Group 497"/>
          <p:cNvGrpSpPr>
            <a:grpSpLocks/>
          </p:cNvGrpSpPr>
          <p:nvPr/>
        </p:nvGrpSpPr>
        <p:grpSpPr bwMode="auto">
          <a:xfrm>
            <a:off x="3602038" y="5006975"/>
            <a:ext cx="2592387" cy="454025"/>
            <a:chOff x="2517" y="1965"/>
            <a:chExt cx="2631" cy="286"/>
          </a:xfrm>
        </p:grpSpPr>
        <p:sp>
          <p:nvSpPr>
            <p:cNvPr id="15617" name="Freeform 498"/>
            <p:cNvSpPr>
              <a:spLocks/>
            </p:cNvSpPr>
            <p:nvPr/>
          </p:nvSpPr>
          <p:spPr bwMode="auto">
            <a:xfrm>
              <a:off x="2517" y="2069"/>
              <a:ext cx="2631" cy="182"/>
            </a:xfrm>
            <a:custGeom>
              <a:avLst/>
              <a:gdLst>
                <a:gd name="T0" fmla="*/ 0 w 2631"/>
                <a:gd name="T1" fmla="*/ 318 h 318"/>
                <a:gd name="T2" fmla="*/ 1452 w 2631"/>
                <a:gd name="T3" fmla="*/ 0 h 318"/>
                <a:gd name="T4" fmla="*/ 2631 w 2631"/>
                <a:gd name="T5" fmla="*/ 318 h 318"/>
                <a:gd name="T6" fmla="*/ 0 60000 65536"/>
                <a:gd name="T7" fmla="*/ 0 60000 65536"/>
                <a:gd name="T8" fmla="*/ 0 60000 65536"/>
                <a:gd name="T9" fmla="*/ 0 w 2631"/>
                <a:gd name="T10" fmla="*/ 0 h 318"/>
                <a:gd name="T11" fmla="*/ 2631 w 2631"/>
                <a:gd name="T12" fmla="*/ 318 h 3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31" h="318">
                  <a:moveTo>
                    <a:pt x="0" y="318"/>
                  </a:moveTo>
                  <a:cubicBezTo>
                    <a:pt x="507" y="159"/>
                    <a:pt x="1014" y="0"/>
                    <a:pt x="1452" y="0"/>
                  </a:cubicBezTo>
                  <a:cubicBezTo>
                    <a:pt x="1890" y="0"/>
                    <a:pt x="2260" y="159"/>
                    <a:pt x="2631" y="318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  <a:round/>
              <a:headEnd type="triangl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8307" name="Rectangle 499"/>
            <p:cNvSpPr>
              <a:spLocks noChangeArrowheads="1"/>
            </p:cNvSpPr>
            <p:nvPr/>
          </p:nvSpPr>
          <p:spPr bwMode="auto">
            <a:xfrm>
              <a:off x="3695" y="1965"/>
              <a:ext cx="65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4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Swap</a:t>
              </a:r>
              <a:endParaRPr lang="zh-CN" altLang="en-US" sz="1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</p:grpSp>
      <p:graphicFrame>
        <p:nvGraphicFramePr>
          <p:cNvPr id="248308" name="Group 500"/>
          <p:cNvGraphicFramePr>
            <a:graphicFrameLocks noGrp="1"/>
          </p:cNvGraphicFramePr>
          <p:nvPr/>
        </p:nvGraphicFramePr>
        <p:xfrm>
          <a:off x="7551738" y="5705475"/>
          <a:ext cx="1044575" cy="288925"/>
        </p:xfrm>
        <a:graphic>
          <a:graphicData uri="http://schemas.openxmlformats.org/drawingml/2006/table">
            <a:tbl>
              <a:tblPr/>
              <a:tblGrid>
                <a:gridCol w="511175"/>
                <a:gridCol w="533400"/>
              </a:tblGrid>
              <a:tr h="288925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advTm="26844">
    <p:fade thruBlk="1"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80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80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48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480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80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48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4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8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8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48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48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48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48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48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48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48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48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48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48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4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48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48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48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48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4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48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248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48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48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248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24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97" grpId="0"/>
      <p:bldP spid="24789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fld id="{335F2D51-C361-4FC9-BEDE-7D22B6324184}" type="slidenum">
              <a:rPr lang="en-US" altLang="zh-CN" b="0">
                <a:solidFill>
                  <a:srgbClr val="FFFFFF"/>
                </a:solidFill>
              </a:rPr>
              <a:pPr eaLnBrk="1" hangingPunct="1">
                <a:lnSpc>
                  <a:spcPct val="90000"/>
                </a:lnSpc>
              </a:pPr>
              <a:t>25</a:t>
            </a:fld>
            <a:r>
              <a:rPr lang="en-US" altLang="zh-CN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8F7DEC9E-CE0C-4F23-819C-989A2D720E00}" type="datetime1">
              <a:rPr lang="zh-CN" altLang="en-US"/>
              <a:pPr>
                <a:defRPr/>
              </a:pPr>
              <a:t>2018/10/9</a:t>
            </a:fld>
            <a:endParaRPr lang="en-US" altLang="zh-CN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16391" name="Slide Number Placeholder 5"/>
          <p:cNvSpPr>
            <a:spLocks noGrp="1"/>
          </p:cNvSpPr>
          <p:nvPr/>
        </p:nvSpPr>
        <p:spPr bwMode="auto">
          <a:xfrm>
            <a:off x="8747125" y="425450"/>
            <a:ext cx="288925" cy="266700"/>
          </a:xfrm>
          <a:prstGeom prst="ellipse">
            <a:avLst/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4" tIns="9144" rIns="9144" bIns="9144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46B4069F-F419-4245-9228-A624656251B3}" type="slidenum">
              <a:rPr lang="en-US" altLang="zh-CN" sz="1200">
                <a:solidFill>
                  <a:srgbClr val="FFFFFF"/>
                </a:solidFill>
              </a:rPr>
              <a:pPr algn="ctr" eaLnBrk="1" hangingPunct="1"/>
              <a:t>25</a:t>
            </a:fld>
            <a:r>
              <a:rPr lang="en-US" altLang="zh-CN" sz="1200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9" name="Date Placeholder 3"/>
          <p:cNvSpPr txBox="1">
            <a:spLocks noGrp="1"/>
          </p:cNvSpPr>
          <p:nvPr/>
        </p:nvSpPr>
        <p:spPr>
          <a:xfrm>
            <a:off x="1214438" y="6545263"/>
            <a:ext cx="2133600" cy="268287"/>
          </a:xfrm>
          <a:prstGeom prst="rect">
            <a:avLst/>
          </a:prstGeom>
          <a:noFill/>
        </p:spPr>
        <p:txBody>
          <a:bodyPr anchor="ctr"/>
          <a:lstStyle/>
          <a:p>
            <a:pPr>
              <a:defRPr/>
            </a:pPr>
            <a:fld id="{263D3094-D425-4E1A-89BC-E514A099F080}" type="datetime1">
              <a:rPr lang="zh-CN" altLang="en-US" sz="120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n-ea"/>
              </a:rPr>
              <a:pPr>
                <a:defRPr/>
              </a:pPr>
              <a:t>2018/10/9</a:t>
            </a:fld>
            <a:endParaRPr lang="en-US" altLang="zh-CN" sz="1200">
              <a:solidFill>
                <a:srgbClr val="3E003E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n-ea"/>
            </a:endParaRPr>
          </a:p>
        </p:txBody>
      </p:sp>
      <p:sp>
        <p:nvSpPr>
          <p:cNvPr id="10" name="Footer Placeholder 4"/>
          <p:cNvSpPr txBox="1">
            <a:spLocks noGrp="1"/>
          </p:cNvSpPr>
          <p:nvPr/>
        </p:nvSpPr>
        <p:spPr>
          <a:xfrm>
            <a:off x="4237038" y="6545263"/>
            <a:ext cx="4367212" cy="268287"/>
          </a:xfrm>
          <a:prstGeom prst="rect">
            <a:avLst/>
          </a:prstGeom>
          <a:noFill/>
        </p:spPr>
        <p:txBody>
          <a:bodyPr anchor="ctr"/>
          <a:lstStyle/>
          <a:p>
            <a:pPr>
              <a:defRPr/>
            </a:pPr>
            <a:r>
              <a:rPr lang="en-US" altLang="zh-CN" sz="120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n-ea"/>
              </a:rPr>
              <a:t>An Introduction to Information Security</a:t>
            </a:r>
            <a:endParaRPr lang="zh-CN" altLang="en-US" sz="1200">
              <a:solidFill>
                <a:srgbClr val="3E003E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n-ea"/>
            </a:endParaRPr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6" name="Visio" r:id="rId4" imgW="8639708" imgH="5342382" progId="Visio.Drawing.11">
                  <p:embed/>
                </p:oleObj>
              </mc:Choice>
              <mc:Fallback>
                <p:oleObj name="Visio" r:id="rId4" imgW="8639708" imgH="534238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141288" y="1579563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7" name="Visio" r:id="rId6" imgW="8155876" imgH="4385005" progId="Visio.Drawing.11">
                  <p:embed/>
                </p:oleObj>
              </mc:Choice>
              <mc:Fallback>
                <p:oleObj name="Visio" r:id="rId6" imgW="8155876" imgH="4385005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579563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5092" name="Rectangle 2"/>
          <p:cNvSpPr>
            <a:spLocks noGrp="1" noChangeArrowheads="1"/>
          </p:cNvSpPr>
          <p:nvPr>
            <p:ph type="title" idx="4294967295"/>
          </p:nvPr>
        </p:nvSpPr>
        <p:spPr bwMode="white">
          <a:xfrm>
            <a:off x="107950" y="188913"/>
            <a:ext cx="7488238" cy="5476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cap="none" smtClean="0"/>
              <a:t>Lecture 8: Stream Cipher and RC4</a:t>
            </a:r>
          </a:p>
        </p:txBody>
      </p:sp>
      <p:sp>
        <p:nvSpPr>
          <p:cNvPr id="345093" name="Rectangle 5"/>
          <p:cNvSpPr>
            <a:spLocks noGrp="1"/>
          </p:cNvSpPr>
          <p:nvPr>
            <p:ph type="body" idx="4294967295"/>
          </p:nvPr>
        </p:nvSpPr>
        <p:spPr bwMode="auto">
          <a:xfrm>
            <a:off x="201613" y="1628775"/>
            <a:ext cx="8474075" cy="44640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mtClean="0">
                <a:solidFill>
                  <a:schemeClr val="tx1"/>
                </a:solidFill>
              </a:rPr>
              <a:t>RC4 3bits: </a:t>
            </a:r>
            <a:r>
              <a:rPr lang="en-US" altLang="zh-CN" smtClean="0">
                <a:solidFill>
                  <a:srgbClr val="0033CC"/>
                </a:solidFill>
              </a:rPr>
              <a:t>Encryption</a:t>
            </a:r>
            <a:endParaRPr lang="zh-CN" altLang="en-US" sz="1800" smtClean="0">
              <a:solidFill>
                <a:srgbClr val="0033CC"/>
              </a:solidFill>
            </a:endParaRPr>
          </a:p>
          <a:p>
            <a:pPr lvl="2" eaLnBrk="1" hangingPunct="1">
              <a:defRPr/>
            </a:pPr>
            <a:r>
              <a:rPr lang="en-US" altLang="zh-CN" sz="1600" smtClean="0">
                <a:solidFill>
                  <a:srgbClr val="000000"/>
                </a:solidFill>
                <a:ea typeface="宋体" charset="-122"/>
                <a:cs typeface="Times New Roman" pitchFamily="18" charset="0"/>
              </a:rPr>
              <a:t>The 5 values of k produced are (4 0 5 6 1).  The RC4 3bit version generates random 3 bit patterns so these numbers represent 3 bit numbers.  For example, </a:t>
            </a:r>
          </a:p>
          <a:p>
            <a:pPr lvl="2" eaLnBrk="1" hangingPunct="1">
              <a:defRPr/>
            </a:pPr>
            <a:r>
              <a:rPr lang="en-US" altLang="zh-CN" sz="1600" smtClean="0">
                <a:solidFill>
                  <a:srgbClr val="000000"/>
                </a:solidFill>
                <a:ea typeface="宋体" charset="-122"/>
                <a:cs typeface="Times New Roman" pitchFamily="18" charset="0"/>
              </a:rPr>
              <a:t>0 = 000		2 = 010		4 = 100		6 = 110</a:t>
            </a:r>
          </a:p>
          <a:p>
            <a:pPr lvl="2" eaLnBrk="1" hangingPunct="1">
              <a:defRPr/>
            </a:pPr>
            <a:r>
              <a:rPr lang="en-US" altLang="zh-CN" sz="1600" smtClean="0">
                <a:solidFill>
                  <a:srgbClr val="000000"/>
                </a:solidFill>
                <a:ea typeface="宋体" charset="-122"/>
                <a:cs typeface="Times New Roman" pitchFamily="18" charset="0"/>
              </a:rPr>
              <a:t>1 = 001		3 = 011		5 = 101		7 = 111</a:t>
            </a:r>
          </a:p>
          <a:p>
            <a:pPr lvl="2" eaLnBrk="1" hangingPunct="1">
              <a:defRPr/>
            </a:pPr>
            <a:r>
              <a:rPr lang="en-US" altLang="zh-CN" sz="1600" smtClean="0">
                <a:solidFill>
                  <a:srgbClr val="000000"/>
                </a:solidFill>
                <a:ea typeface="宋体" charset="-122"/>
                <a:cs typeface="Times New Roman" pitchFamily="18" charset="0"/>
              </a:rPr>
              <a:t>So {4 0 5 6 1}</a:t>
            </a:r>
            <a:r>
              <a:rPr lang="en-US" altLang="zh-CN" sz="1600" baseline="-30000" smtClean="0">
                <a:solidFill>
                  <a:srgbClr val="000000"/>
                </a:solidFill>
                <a:ea typeface="宋体" charset="-122"/>
                <a:cs typeface="Times New Roman" pitchFamily="18" charset="0"/>
              </a:rPr>
              <a:t>oct</a:t>
            </a:r>
            <a:r>
              <a:rPr lang="en-US" altLang="zh-CN" sz="1600" smtClean="0">
                <a:solidFill>
                  <a:srgbClr val="000000"/>
                </a:solidFill>
                <a:ea typeface="宋体" charset="-122"/>
                <a:cs typeface="Times New Roman" pitchFamily="18" charset="0"/>
              </a:rPr>
              <a:t> = {100 000 101 110 001}</a:t>
            </a:r>
            <a:r>
              <a:rPr lang="en-US" altLang="zh-CN" sz="1600" baseline="-30000" smtClean="0">
                <a:solidFill>
                  <a:srgbClr val="000000"/>
                </a:solidFill>
                <a:ea typeface="宋体" charset="-122"/>
                <a:cs typeface="Times New Roman" pitchFamily="18" charset="0"/>
              </a:rPr>
              <a:t>bin</a:t>
            </a:r>
          </a:p>
          <a:p>
            <a:pPr lvl="2" eaLnBrk="1" hangingPunct="1">
              <a:defRPr/>
            </a:pPr>
            <a:endParaRPr lang="en-US" altLang="zh-CN" sz="1600" baseline="-30000" smtClean="0">
              <a:solidFill>
                <a:srgbClr val="000000"/>
              </a:solidFill>
              <a:ea typeface="宋体" charset="-122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en-US" altLang="zh-CN" sz="1800" smtClean="0"/>
              <a:t>This can be XOR with the plaintext to produce the ciphertext.</a:t>
            </a:r>
          </a:p>
          <a:p>
            <a:pPr lvl="2" eaLnBrk="1" hangingPunct="1">
              <a:defRPr/>
            </a:pPr>
            <a:r>
              <a:rPr lang="en-US" altLang="zh-CN" sz="1600" smtClean="0"/>
              <a:t>Plaintext:	(7 2 5 1 5)	={111 010 101 001 101}bin</a:t>
            </a:r>
            <a:endParaRPr lang="en-US" altLang="zh-CN" sz="1600" u="sng" smtClean="0"/>
          </a:p>
          <a:p>
            <a:pPr lvl="2" eaLnBrk="1" hangingPunct="1">
              <a:defRPr/>
            </a:pPr>
            <a:r>
              <a:rPr lang="en-US" altLang="zh-CN" sz="1600" u="sng" smtClean="0"/>
              <a:t>⊕ Key: 	(4 0 5 6 1)	={100 000 101 110 001}</a:t>
            </a:r>
            <a:r>
              <a:rPr lang="en-US" altLang="zh-CN" sz="1600" smtClean="0"/>
              <a:t>bin</a:t>
            </a:r>
          </a:p>
          <a:p>
            <a:pPr lvl="2" eaLnBrk="1" hangingPunct="1">
              <a:defRPr/>
            </a:pPr>
            <a:r>
              <a:rPr lang="en-US" altLang="zh-CN" sz="1600" smtClean="0"/>
              <a:t>=Cipher:	(3 2 0 7 4)	={011 010 000 111 100}bin</a:t>
            </a:r>
          </a:p>
        </p:txBody>
      </p:sp>
      <p:sp>
        <p:nvSpPr>
          <p:cNvPr id="345094" name="Text Box 6"/>
          <p:cNvSpPr txBox="1">
            <a:spLocks noChangeArrowheads="1"/>
          </p:cNvSpPr>
          <p:nvPr/>
        </p:nvSpPr>
        <p:spPr bwMode="auto">
          <a:xfrm>
            <a:off x="1558925" y="1052513"/>
            <a:ext cx="55943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20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2. RC4</a:t>
            </a:r>
          </a:p>
        </p:txBody>
      </p:sp>
      <p:sp>
        <p:nvSpPr>
          <p:cNvPr id="16397" name="Text Box 7"/>
          <p:cNvSpPr txBox="1">
            <a:spLocks noChangeArrowheads="1"/>
          </p:cNvSpPr>
          <p:nvPr/>
        </p:nvSpPr>
        <p:spPr bwMode="auto">
          <a:xfrm>
            <a:off x="250825" y="1052513"/>
            <a:ext cx="1030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777777"/>
                </a:solidFill>
                <a:ea typeface="微软雅黑" panose="020B0503020204020204" pitchFamily="34" charset="-122"/>
              </a:rPr>
              <a:t>1…</a:t>
            </a:r>
            <a:r>
              <a:rPr lang="zh-CN" altLang="en-US" sz="2000">
                <a:solidFill>
                  <a:srgbClr val="777777"/>
                </a:solidFill>
                <a:ea typeface="微软雅黑" panose="020B0503020204020204" pitchFamily="34" charset="-122"/>
              </a:rPr>
              <a:t> </a:t>
            </a:r>
          </a:p>
        </p:txBody>
      </p:sp>
    </p:spTree>
  </p:cSld>
  <p:clrMapOvr>
    <a:masterClrMapping/>
  </p:clrMapOvr>
  <p:transition advTm="26844">
    <p:fade thruBlk="1"/>
    <p:sndAc>
      <p:stSnd>
        <p:snd r:embed="rId3" name="camera.wav"/>
      </p:stSnd>
    </p:sndAc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fld id="{C3920AF4-4163-4EFE-A214-E3297178AEF5}" type="slidenum">
              <a:rPr lang="en-US" altLang="zh-CN" b="0">
                <a:solidFill>
                  <a:srgbClr val="FFFFFF"/>
                </a:solidFill>
              </a:rPr>
              <a:pPr eaLnBrk="1" hangingPunct="1">
                <a:lnSpc>
                  <a:spcPct val="90000"/>
                </a:lnSpc>
              </a:pPr>
              <a:t>26</a:t>
            </a:fld>
            <a:r>
              <a:rPr lang="en-US" altLang="zh-CN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056DE297-A752-4A77-8FA0-A459A14213DE}" type="datetime1">
              <a:rPr lang="zh-CN" altLang="en-US"/>
              <a:pPr>
                <a:defRPr/>
              </a:pPr>
              <a:t>2018/10/9</a:t>
            </a:fld>
            <a:endParaRPr lang="en-US" altLang="zh-CN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17415" name="Slide Number Placeholder 5"/>
          <p:cNvSpPr>
            <a:spLocks noGrp="1"/>
          </p:cNvSpPr>
          <p:nvPr/>
        </p:nvSpPr>
        <p:spPr bwMode="auto">
          <a:xfrm>
            <a:off x="8747125" y="425450"/>
            <a:ext cx="288925" cy="266700"/>
          </a:xfrm>
          <a:prstGeom prst="ellipse">
            <a:avLst/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4" tIns="9144" rIns="9144" bIns="9144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62DA8D52-EE02-4A20-8100-4868097351F0}" type="slidenum">
              <a:rPr lang="en-US" altLang="zh-CN" sz="1200">
                <a:solidFill>
                  <a:srgbClr val="FFFFFF"/>
                </a:solidFill>
              </a:rPr>
              <a:pPr algn="ctr" eaLnBrk="1" hangingPunct="1"/>
              <a:t>26</a:t>
            </a:fld>
            <a:r>
              <a:rPr lang="en-US" altLang="zh-CN" sz="1200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9" name="Date Placeholder 3"/>
          <p:cNvSpPr txBox="1">
            <a:spLocks noGrp="1"/>
          </p:cNvSpPr>
          <p:nvPr/>
        </p:nvSpPr>
        <p:spPr>
          <a:xfrm>
            <a:off x="1214438" y="6545263"/>
            <a:ext cx="2133600" cy="268287"/>
          </a:xfrm>
          <a:prstGeom prst="rect">
            <a:avLst/>
          </a:prstGeom>
          <a:noFill/>
        </p:spPr>
        <p:txBody>
          <a:bodyPr anchor="ctr"/>
          <a:lstStyle/>
          <a:p>
            <a:pPr>
              <a:defRPr/>
            </a:pPr>
            <a:fld id="{263D3094-D425-4E1A-89BC-E514A099F080}" type="datetime1">
              <a:rPr lang="zh-CN" altLang="en-US" sz="120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n-ea"/>
              </a:rPr>
              <a:pPr>
                <a:defRPr/>
              </a:pPr>
              <a:t>2018/10/9</a:t>
            </a:fld>
            <a:endParaRPr lang="en-US" altLang="zh-CN" sz="1200">
              <a:solidFill>
                <a:srgbClr val="3E003E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n-ea"/>
            </a:endParaRPr>
          </a:p>
        </p:txBody>
      </p:sp>
      <p:sp>
        <p:nvSpPr>
          <p:cNvPr id="10" name="Footer Placeholder 4"/>
          <p:cNvSpPr txBox="1">
            <a:spLocks noGrp="1"/>
          </p:cNvSpPr>
          <p:nvPr/>
        </p:nvSpPr>
        <p:spPr>
          <a:xfrm>
            <a:off x="4237038" y="6545263"/>
            <a:ext cx="4367212" cy="268287"/>
          </a:xfrm>
          <a:prstGeom prst="rect">
            <a:avLst/>
          </a:prstGeom>
          <a:noFill/>
        </p:spPr>
        <p:txBody>
          <a:bodyPr anchor="ctr"/>
          <a:lstStyle/>
          <a:p>
            <a:pPr>
              <a:defRPr/>
            </a:pPr>
            <a:r>
              <a:rPr lang="en-US" altLang="zh-CN" sz="120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n-ea"/>
              </a:rPr>
              <a:t>An Introduction to Information Security</a:t>
            </a:r>
            <a:endParaRPr lang="zh-CN" altLang="en-US" sz="1200">
              <a:solidFill>
                <a:srgbClr val="3E003E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n-ea"/>
            </a:endParaRPr>
          </a:p>
        </p:txBody>
      </p:sp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0" name="Visio" r:id="rId4" imgW="8639708" imgH="5342382" progId="Visio.Drawing.11">
                  <p:embed/>
                </p:oleObj>
              </mc:Choice>
              <mc:Fallback>
                <p:oleObj name="Visio" r:id="rId4" imgW="8639708" imgH="534238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141288" y="1579563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1" name="Visio" r:id="rId6" imgW="8155876" imgH="4385005" progId="Visio.Drawing.11">
                  <p:embed/>
                </p:oleObj>
              </mc:Choice>
              <mc:Fallback>
                <p:oleObj name="Visio" r:id="rId6" imgW="8155876" imgH="4385005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579563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5092" name="Rectangle 2"/>
          <p:cNvSpPr>
            <a:spLocks noGrp="1" noChangeArrowheads="1"/>
          </p:cNvSpPr>
          <p:nvPr>
            <p:ph type="title" idx="4294967295"/>
          </p:nvPr>
        </p:nvSpPr>
        <p:spPr bwMode="white">
          <a:xfrm>
            <a:off x="107950" y="188913"/>
            <a:ext cx="7488238" cy="5476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cap="none" smtClean="0"/>
              <a:t>Lecture 8: Stream Cipher and RC4</a:t>
            </a:r>
          </a:p>
        </p:txBody>
      </p:sp>
      <p:sp>
        <p:nvSpPr>
          <p:cNvPr id="345093" name="Rectangle 5"/>
          <p:cNvSpPr>
            <a:spLocks noGrp="1"/>
          </p:cNvSpPr>
          <p:nvPr>
            <p:ph type="body" idx="4294967295"/>
          </p:nvPr>
        </p:nvSpPr>
        <p:spPr bwMode="auto">
          <a:xfrm>
            <a:off x="201613" y="1628775"/>
            <a:ext cx="8474075" cy="44640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RC4: </a:t>
            </a:r>
            <a:r>
              <a:rPr lang="en-US" altLang="zh-CN" dirty="0" smtClean="0">
                <a:solidFill>
                  <a:srgbClr val="0033CC"/>
                </a:solidFill>
              </a:rPr>
              <a:t>Security</a:t>
            </a:r>
          </a:p>
          <a:p>
            <a:pPr lvl="2" eaLnBrk="1" hangingPunct="1">
              <a:defRPr/>
            </a:pPr>
            <a:r>
              <a:rPr lang="en-US" altLang="zh-CN" sz="1800" dirty="0" smtClean="0"/>
              <a:t>claimed secure against known attacks</a:t>
            </a:r>
          </a:p>
          <a:p>
            <a:pPr lvl="2" eaLnBrk="1" hangingPunct="1">
              <a:defRPr/>
            </a:pPr>
            <a:r>
              <a:rPr lang="en-US" altLang="zh-CN" sz="1800" dirty="0" smtClean="0"/>
              <a:t>have some analyses, none practical </a:t>
            </a:r>
          </a:p>
          <a:p>
            <a:pPr lvl="2" eaLnBrk="1" hangingPunct="1">
              <a:defRPr/>
            </a:pPr>
            <a:r>
              <a:rPr lang="en-US" altLang="zh-CN" sz="1800" dirty="0" smtClean="0"/>
              <a:t>result is very non-linear </a:t>
            </a:r>
          </a:p>
          <a:p>
            <a:pPr lvl="2" eaLnBrk="1" hangingPunct="1">
              <a:defRPr/>
            </a:pPr>
            <a:r>
              <a:rPr lang="en-US" altLang="zh-CN" sz="1800" dirty="0" smtClean="0"/>
              <a:t>since RC4 is a stream cipher, must never reuse a key </a:t>
            </a:r>
          </a:p>
          <a:p>
            <a:pPr lvl="2" eaLnBrk="1" hangingPunct="1">
              <a:defRPr/>
            </a:pPr>
            <a:r>
              <a:rPr lang="en-US" altLang="zh-CN" sz="1800" dirty="0" smtClean="0"/>
              <a:t>have a concern with WEP, but due to key handling rather than RC4 itself </a:t>
            </a:r>
          </a:p>
          <a:p>
            <a:pPr eaLnBrk="1" hangingPunct="1">
              <a:defRPr/>
            </a:pPr>
            <a:endParaRPr lang="en-US" altLang="zh-CN" dirty="0" smtClean="0"/>
          </a:p>
        </p:txBody>
      </p:sp>
      <p:sp>
        <p:nvSpPr>
          <p:cNvPr id="345094" name="Text Box 6"/>
          <p:cNvSpPr txBox="1">
            <a:spLocks noChangeArrowheads="1"/>
          </p:cNvSpPr>
          <p:nvPr/>
        </p:nvSpPr>
        <p:spPr bwMode="auto">
          <a:xfrm>
            <a:off x="1558925" y="1052513"/>
            <a:ext cx="55943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20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2. RC4</a:t>
            </a:r>
          </a:p>
        </p:txBody>
      </p:sp>
      <p:sp>
        <p:nvSpPr>
          <p:cNvPr id="17421" name="Text Box 7"/>
          <p:cNvSpPr txBox="1">
            <a:spLocks noChangeArrowheads="1"/>
          </p:cNvSpPr>
          <p:nvPr/>
        </p:nvSpPr>
        <p:spPr bwMode="auto">
          <a:xfrm>
            <a:off x="250825" y="1052513"/>
            <a:ext cx="1030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777777"/>
                </a:solidFill>
                <a:ea typeface="微软雅黑" panose="020B0503020204020204" pitchFamily="34" charset="-122"/>
              </a:rPr>
              <a:t>1…</a:t>
            </a:r>
            <a:r>
              <a:rPr lang="zh-CN" altLang="en-US" sz="2000">
                <a:solidFill>
                  <a:srgbClr val="777777"/>
                </a:solidFill>
                <a:ea typeface="微软雅黑" panose="020B0503020204020204" pitchFamily="34" charset="-122"/>
              </a:rPr>
              <a:t> </a:t>
            </a:r>
          </a:p>
        </p:txBody>
      </p:sp>
    </p:spTree>
  </p:cSld>
  <p:clrMapOvr>
    <a:masterClrMapping/>
  </p:clrMapOvr>
  <p:transition advTm="26844">
    <p:fade thruBlk="1"/>
    <p:sndAc>
      <p:stSnd>
        <p:snd r:embed="rId3" name="camera.wav"/>
      </p:stSnd>
    </p:sndAc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fld id="{7B3F63E7-DB11-46D4-8FE2-6A10D035AC3A}" type="slidenum">
              <a:rPr lang="en-US" altLang="zh-CN" b="0">
                <a:solidFill>
                  <a:srgbClr val="FFFFFF"/>
                </a:solidFill>
              </a:rPr>
              <a:pPr eaLnBrk="1" hangingPunct="1">
                <a:lnSpc>
                  <a:spcPct val="90000"/>
                </a:lnSpc>
              </a:pPr>
              <a:t>27</a:t>
            </a:fld>
            <a:r>
              <a:rPr lang="en-US" altLang="zh-CN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F18D33C5-F619-4846-84A4-87E39AC877AE}" type="datetime1">
              <a:rPr lang="zh-CN" altLang="en-US"/>
              <a:pPr>
                <a:defRPr/>
              </a:pPr>
              <a:t>2018/10/9</a:t>
            </a:fld>
            <a:endParaRPr lang="en-US" altLang="zh-CN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0" name="Visio" r:id="rId4" imgW="8639708" imgH="5342382" progId="Visio.Drawing.11">
                  <p:embed/>
                </p:oleObj>
              </mc:Choice>
              <mc:Fallback>
                <p:oleObj name="Visio" r:id="rId4" imgW="8639708" imgH="534238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141288" y="1579563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1" name="Visio" r:id="rId6" imgW="8137703" imgH="4366489" progId="Visio.Drawing.11">
                  <p:embed/>
                </p:oleObj>
              </mc:Choice>
              <mc:Fallback>
                <p:oleObj name="Visio" r:id="rId6" imgW="8137703" imgH="4366489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579563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8836" name="Rectangle 2"/>
          <p:cNvSpPr>
            <a:spLocks noGrp="1" noChangeArrowheads="1"/>
          </p:cNvSpPr>
          <p:nvPr>
            <p:ph type="title" idx="4294967295"/>
          </p:nvPr>
        </p:nvSpPr>
        <p:spPr bwMode="white">
          <a:xfrm>
            <a:off x="107950" y="188913"/>
            <a:ext cx="6337300" cy="5476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000" b="1" cap="none" smtClean="0"/>
              <a:t>Lecture 3: Overview of Cryptography (II)</a:t>
            </a:r>
          </a:p>
        </p:txBody>
      </p:sp>
      <p:sp>
        <p:nvSpPr>
          <p:cNvPr id="248837" name="Rectangle 5"/>
          <p:cNvSpPr>
            <a:spLocks noGrp="1"/>
          </p:cNvSpPr>
          <p:nvPr>
            <p:ph type="body" idx="4294967295"/>
          </p:nvPr>
        </p:nvSpPr>
        <p:spPr bwMode="auto">
          <a:xfrm>
            <a:off x="201613" y="1628775"/>
            <a:ext cx="8496300" cy="45370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0" smtClean="0"/>
              <a:t>Stream Cipher</a:t>
            </a:r>
          </a:p>
          <a:p>
            <a:pPr lvl="2" eaLnBrk="1" hangingPunct="1">
              <a:defRPr/>
            </a:pPr>
            <a:r>
              <a:rPr lang="en-US" altLang="zh-CN" sz="2000" b="0" smtClean="0"/>
              <a:t>Random key stream, </a:t>
            </a:r>
            <a:r>
              <a:rPr lang="en-US" altLang="zh-CN" sz="2000" b="0" smtClean="0">
                <a:solidFill>
                  <a:srgbClr val="0033CC"/>
                </a:solidFill>
              </a:rPr>
              <a:t>xor</a:t>
            </a:r>
            <a:r>
              <a:rPr lang="en-US" altLang="zh-CN" sz="2000" b="0" smtClean="0"/>
              <a:t> plaintext/ciphertext</a:t>
            </a:r>
          </a:p>
          <a:p>
            <a:pPr eaLnBrk="1" hangingPunct="1">
              <a:defRPr/>
            </a:pPr>
            <a:r>
              <a:rPr lang="en-US" altLang="zh-CN" b="0" smtClean="0"/>
              <a:t>RC4: byte oriented stream cipher</a:t>
            </a:r>
          </a:p>
          <a:p>
            <a:pPr lvl="2" eaLnBrk="1" hangingPunct="1">
              <a:defRPr/>
            </a:pPr>
            <a:r>
              <a:rPr lang="en-US" altLang="zh-CN" sz="1800" b="0" smtClean="0"/>
              <a:t>initialization </a:t>
            </a:r>
          </a:p>
          <a:p>
            <a:pPr lvl="2" eaLnBrk="1" hangingPunct="1">
              <a:defRPr/>
            </a:pPr>
            <a:r>
              <a:rPr lang="en-US" altLang="zh-CN" sz="1800" b="0" smtClean="0"/>
              <a:t>initial permutation, and </a:t>
            </a:r>
          </a:p>
          <a:p>
            <a:pPr lvl="2" eaLnBrk="1" hangingPunct="1">
              <a:defRPr/>
            </a:pPr>
            <a:r>
              <a:rPr lang="en-US" altLang="zh-CN" sz="1800" b="0" smtClean="0"/>
              <a:t>stream generation</a:t>
            </a:r>
          </a:p>
          <a:p>
            <a:pPr lvl="2" eaLnBrk="1" hangingPunct="1">
              <a:defRPr/>
            </a:pPr>
            <a:r>
              <a:rPr lang="en-US" altLang="zh-CN" sz="1800" b="0" smtClean="0"/>
              <a:t>encryption/decryption: </a:t>
            </a:r>
            <a:r>
              <a:rPr lang="en-US" altLang="zh-CN" sz="1800" b="0" smtClean="0">
                <a:solidFill>
                  <a:srgbClr val="0033CC"/>
                </a:solidFill>
              </a:rPr>
              <a:t>xor</a:t>
            </a:r>
          </a:p>
          <a:p>
            <a:pPr lvl="2" eaLnBrk="1" hangingPunct="1">
              <a:defRPr/>
            </a:pPr>
            <a:endParaRPr lang="en-US" altLang="zh-CN" sz="2000" b="0" smtClean="0">
              <a:solidFill>
                <a:srgbClr val="0033CC"/>
              </a:solidFill>
            </a:endParaRPr>
          </a:p>
          <a:p>
            <a:pPr lvl="4" eaLnBrk="1" hangingPunct="1">
              <a:defRPr/>
            </a:pPr>
            <a:endParaRPr lang="en-US" altLang="zh-CN" sz="1400" b="0" smtClean="0"/>
          </a:p>
        </p:txBody>
      </p:sp>
      <p:sp>
        <p:nvSpPr>
          <p:cNvPr id="248838" name="Text Box 6"/>
          <p:cNvSpPr txBox="1">
            <a:spLocks noChangeArrowheads="1"/>
          </p:cNvSpPr>
          <p:nvPr/>
        </p:nvSpPr>
        <p:spPr bwMode="auto">
          <a:xfrm>
            <a:off x="273050" y="1052513"/>
            <a:ext cx="19446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00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Summary</a:t>
            </a:r>
          </a:p>
        </p:txBody>
      </p:sp>
    </p:spTree>
  </p:cSld>
  <p:clrMapOvr>
    <a:masterClrMapping/>
  </p:clrMapOvr>
  <p:transition spd="slow">
    <p:cut thruBlk="1"/>
    <p:sndAc>
      <p:stSnd>
        <p:snd r:embed="rId3" name="suc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88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488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88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88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88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488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88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37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468313" y="404813"/>
            <a:ext cx="41306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i="1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An Introduction to </a:t>
            </a:r>
            <a:br>
              <a:rPr lang="en-US" altLang="zh-CN" i="1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</a:br>
            <a:r>
              <a:rPr lang="en-US" altLang="zh-CN" sz="3200" i="1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Information Security</a:t>
            </a:r>
            <a:endParaRPr lang="zh-CN" altLang="en-US" sz="3200" i="1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46089" name="WordArt 9"/>
          <p:cNvSpPr>
            <a:spLocks noChangeArrowheads="1" noChangeShapeType="1" noTextEdit="1"/>
          </p:cNvSpPr>
          <p:nvPr/>
        </p:nvSpPr>
        <p:spPr bwMode="gray">
          <a:xfrm>
            <a:off x="1403350" y="2565400"/>
            <a:ext cx="7056438" cy="1009650"/>
          </a:xfrm>
          <a:prstGeom prst="rect">
            <a:avLst/>
          </a:prstGeom>
          <a:noFill/>
          <a:ln w="9525" cmpd="sng">
            <a:noFill/>
            <a:prstDash val="solid"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wrap="none" fromWordArt="1" anchor="ctr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zh-CN" sz="2800" kern="10"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990000">
                        <a:gamma/>
                        <a:shade val="46275"/>
                        <a:invGamma/>
                      </a:srgbClr>
                    </a:gs>
                    <a:gs pos="100000">
                      <a:srgbClr val="990000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ea typeface="+mj-ea"/>
                <a:cs typeface="Arial"/>
              </a:rPr>
              <a:t>Thanks for your attention!</a:t>
            </a:r>
            <a:endParaRPr lang="zh-CN" altLang="en-US" sz="2800" kern="10">
              <a:ln w="19050">
                <a:solidFill>
                  <a:srgbClr val="FFFFFF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990000">
                      <a:gamma/>
                      <a:shade val="46275"/>
                      <a:invGamma/>
                    </a:srgbClr>
                  </a:gs>
                  <a:gs pos="100000">
                    <a:srgbClr val="990000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ea typeface="+mj-ea"/>
              <a:cs typeface="Arial"/>
            </a:endParaRPr>
          </a:p>
        </p:txBody>
      </p:sp>
      <p:sp>
        <p:nvSpPr>
          <p:cNvPr id="46091" name="Rectangle 11"/>
          <p:cNvSpPr>
            <a:spLocks noGrp="1"/>
          </p:cNvSpPr>
          <p:nvPr>
            <p:ph type="subTitle" idx="1"/>
          </p:nvPr>
        </p:nvSpPr>
        <p:spPr bwMode="auto">
          <a:xfrm>
            <a:off x="4356100" y="4941888"/>
            <a:ext cx="2879725" cy="9350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400">
                <a:solidFill>
                  <a:srgbClr val="CC0099"/>
                </a:solidFill>
              </a:rPr>
              <a:t>Q&amp;A</a:t>
            </a:r>
            <a:endParaRPr lang="zh-CN" altLang="en-US" sz="4400">
              <a:solidFill>
                <a:srgbClr val="CC0099"/>
              </a:solidFill>
            </a:endParaRPr>
          </a:p>
        </p:txBody>
      </p:sp>
    </p:spTree>
  </p:cSld>
  <p:clrMapOvr>
    <a:masterClrMapping/>
  </p:clrMapOvr>
  <p:transition advTm="6900">
    <p:cut thruBlk="1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0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0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fld id="{C3B36EA2-BAF3-4AE0-AC51-40BFA216300D}" type="slidenum">
              <a:rPr lang="en-US" altLang="zh-CN" b="0">
                <a:solidFill>
                  <a:srgbClr val="FFFFFF"/>
                </a:solidFill>
              </a:rPr>
              <a:pPr eaLnBrk="1" hangingPunct="1">
                <a:lnSpc>
                  <a:spcPct val="90000"/>
                </a:lnSpc>
              </a:pPr>
              <a:t>3</a:t>
            </a:fld>
            <a:r>
              <a:rPr lang="en-US" altLang="zh-CN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3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77B6D798-9E03-4EB4-A39D-68A4E86C2648}" type="datetime1">
              <a:rPr lang="zh-CN" altLang="en-US"/>
              <a:pPr>
                <a:defRPr/>
              </a:pPr>
              <a:t>2018/10/9</a:t>
            </a:fld>
            <a:endParaRPr lang="en-US" altLang="zh-CN"/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45058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/>
          <a:lstStyle/>
          <a:p>
            <a:pPr eaLnBrk="1" hangingPunct="1">
              <a:defRPr/>
            </a:pPr>
            <a:r>
              <a:rPr lang="en-US" altLang="zh-CN" b="1" cap="none" smtClean="0">
                <a:latin typeface="Arial" charset="0"/>
              </a:rPr>
              <a:t>Outline</a:t>
            </a:r>
          </a:p>
        </p:txBody>
      </p:sp>
      <p:sp>
        <p:nvSpPr>
          <p:cNvPr id="199684" name="AutoShape 4"/>
          <p:cNvSpPr>
            <a:spLocks noChangeArrowheads="1"/>
          </p:cNvSpPr>
          <p:nvPr/>
        </p:nvSpPr>
        <p:spPr bwMode="ltGray">
          <a:xfrm rot="5400000">
            <a:off x="-2422526" y="1223963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1"/>
                </a:cubicBezTo>
                <a:cubicBezTo>
                  <a:pt x="16524" y="321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0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b="0">
              <a:latin typeface="Arial" charset="0"/>
              <a:ea typeface="ＭＳ Ｐゴシック" charset="0"/>
            </a:endParaRPr>
          </a:p>
        </p:txBody>
      </p:sp>
      <p:sp>
        <p:nvSpPr>
          <p:cNvPr id="23559" name="AutoShape 5"/>
          <p:cNvSpPr>
            <a:spLocks noChangeArrowheads="1"/>
          </p:cNvSpPr>
          <p:nvPr/>
        </p:nvSpPr>
        <p:spPr bwMode="ltGray">
          <a:xfrm rot="5400000" flipH="1">
            <a:off x="-2016918" y="1659731"/>
            <a:ext cx="4032250" cy="3929063"/>
          </a:xfrm>
          <a:custGeom>
            <a:avLst/>
            <a:gdLst>
              <a:gd name="T0" fmla="*/ 376366625 w 21600"/>
              <a:gd name="T1" fmla="*/ 0 h 21600"/>
              <a:gd name="T2" fmla="*/ 187207639 w 21600"/>
              <a:gd name="T3" fmla="*/ 357350424 h 21600"/>
              <a:gd name="T4" fmla="*/ 376366625 w 21600"/>
              <a:gd name="T5" fmla="*/ 355497399 h 21600"/>
              <a:gd name="T6" fmla="*/ 565525658 w 21600"/>
              <a:gd name="T7" fmla="*/ 357350424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4"/>
                  <a:pt x="10855" y="10769"/>
                  <a:pt x="10855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gradFill rotWithShape="1">
            <a:gsLst>
              <a:gs pos="0">
                <a:srgbClr val="9C429C">
                  <a:alpha val="56000"/>
                </a:srgbClr>
              </a:gs>
              <a:gs pos="100000">
                <a:srgbClr val="FFFFFF">
                  <a:alpha val="4800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9689" name="AutoShape 9"/>
          <p:cNvSpPr>
            <a:spLocks noChangeArrowheads="1"/>
          </p:cNvSpPr>
          <p:nvPr/>
        </p:nvSpPr>
        <p:spPr bwMode="gray">
          <a:xfrm>
            <a:off x="2384425" y="2633663"/>
            <a:ext cx="384333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6600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altLang="zh-CN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2. RC4</a:t>
            </a:r>
            <a:endParaRPr lang="zh-CN" altLang="en-US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微软雅黑" pitchFamily="34" charset="-122"/>
            </a:endParaRPr>
          </a:p>
        </p:txBody>
      </p:sp>
      <p:sp>
        <p:nvSpPr>
          <p:cNvPr id="199690" name="AutoShape 10"/>
          <p:cNvSpPr>
            <a:spLocks noChangeArrowheads="1"/>
          </p:cNvSpPr>
          <p:nvPr/>
        </p:nvSpPr>
        <p:spPr bwMode="gray">
          <a:xfrm>
            <a:off x="2024063" y="1841500"/>
            <a:ext cx="3843337" cy="508000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6600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altLang="zh-CN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1. Stream Cipher</a:t>
            </a:r>
            <a:endParaRPr lang="zh-CN" altLang="en-US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微软雅黑" pitchFamily="34" charset="-122"/>
            </a:endParaRPr>
          </a:p>
        </p:txBody>
      </p:sp>
      <p:grpSp>
        <p:nvGrpSpPr>
          <p:cNvPr id="23562" name="Group 49"/>
          <p:cNvGrpSpPr>
            <a:grpSpLocks/>
          </p:cNvGrpSpPr>
          <p:nvPr/>
        </p:nvGrpSpPr>
        <p:grpSpPr bwMode="auto">
          <a:xfrm>
            <a:off x="1671638" y="1916113"/>
            <a:ext cx="381000" cy="381000"/>
            <a:chOff x="872" y="1036"/>
            <a:chExt cx="240" cy="240"/>
          </a:xfrm>
        </p:grpSpPr>
        <p:sp>
          <p:nvSpPr>
            <p:cNvPr id="23571" name="Oval 12"/>
            <p:cNvSpPr>
              <a:spLocks noChangeArrowheads="1"/>
            </p:cNvSpPr>
            <p:nvPr/>
          </p:nvSpPr>
          <p:spPr bwMode="gray">
            <a:xfrm>
              <a:off x="872" y="1036"/>
              <a:ext cx="240" cy="240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23572" name="Oval 13"/>
            <p:cNvSpPr>
              <a:spLocks noChangeArrowheads="1"/>
            </p:cNvSpPr>
            <p:nvPr/>
          </p:nvSpPr>
          <p:spPr bwMode="gray">
            <a:xfrm>
              <a:off x="886" y="1050"/>
              <a:ext cx="212" cy="212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4" name="Oval 14"/>
            <p:cNvSpPr>
              <a:spLocks noChangeArrowheads="1"/>
            </p:cNvSpPr>
            <p:nvPr/>
          </p:nvSpPr>
          <p:spPr bwMode="gray">
            <a:xfrm>
              <a:off x="909" y="1073"/>
              <a:ext cx="116" cy="167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 sz="800" b="0">
                <a:latin typeface="Arial" charset="0"/>
              </a:endParaRPr>
            </a:p>
          </p:txBody>
        </p:sp>
        <p:sp>
          <p:nvSpPr>
            <p:cNvPr id="23574" name="Oval 15"/>
            <p:cNvSpPr>
              <a:spLocks noChangeArrowheads="1"/>
            </p:cNvSpPr>
            <p:nvPr/>
          </p:nvSpPr>
          <p:spPr bwMode="gray">
            <a:xfrm>
              <a:off x="909" y="1073"/>
              <a:ext cx="116" cy="167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6" name="Oval 16"/>
            <p:cNvSpPr>
              <a:spLocks noChangeArrowheads="1"/>
            </p:cNvSpPr>
            <p:nvPr/>
          </p:nvSpPr>
          <p:spPr bwMode="gray">
            <a:xfrm>
              <a:off x="910" y="1074"/>
              <a:ext cx="163" cy="1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 sz="800" b="0">
                <a:latin typeface="Arial" charset="0"/>
              </a:endParaRPr>
            </a:p>
          </p:txBody>
        </p:sp>
        <p:sp>
          <p:nvSpPr>
            <p:cNvPr id="23576" name="Oval 17"/>
            <p:cNvSpPr>
              <a:spLocks noChangeArrowheads="1"/>
            </p:cNvSpPr>
            <p:nvPr/>
          </p:nvSpPr>
          <p:spPr bwMode="gray">
            <a:xfrm>
              <a:off x="910" y="1074"/>
              <a:ext cx="163" cy="164"/>
            </a:xfrm>
            <a:prstGeom prst="ellipse">
              <a:avLst/>
            </a:prstGeom>
            <a:gradFill rotWithShape="1">
              <a:gsLst>
                <a:gs pos="0">
                  <a:srgbClr val="CC99FF"/>
                </a:gs>
                <a:gs pos="100000">
                  <a:srgbClr val="5E4776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</p:grpSp>
      <p:pic>
        <p:nvPicPr>
          <p:cNvPr id="23563" name="Picture 46" descr="j043386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89250"/>
            <a:ext cx="147637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564" name="Group 50"/>
          <p:cNvGrpSpPr>
            <a:grpSpLocks/>
          </p:cNvGrpSpPr>
          <p:nvPr/>
        </p:nvGrpSpPr>
        <p:grpSpPr bwMode="auto">
          <a:xfrm>
            <a:off x="2057400" y="2689225"/>
            <a:ext cx="381000" cy="381000"/>
            <a:chOff x="872" y="1036"/>
            <a:chExt cx="240" cy="240"/>
          </a:xfrm>
        </p:grpSpPr>
        <p:sp>
          <p:nvSpPr>
            <p:cNvPr id="23565" name="Oval 12"/>
            <p:cNvSpPr>
              <a:spLocks noChangeArrowheads="1"/>
            </p:cNvSpPr>
            <p:nvPr/>
          </p:nvSpPr>
          <p:spPr bwMode="gray">
            <a:xfrm>
              <a:off x="872" y="1036"/>
              <a:ext cx="240" cy="240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23566" name="Oval 13"/>
            <p:cNvSpPr>
              <a:spLocks noChangeArrowheads="1"/>
            </p:cNvSpPr>
            <p:nvPr/>
          </p:nvSpPr>
          <p:spPr bwMode="gray">
            <a:xfrm>
              <a:off x="886" y="1050"/>
              <a:ext cx="212" cy="212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199694" name="Oval 14"/>
            <p:cNvSpPr>
              <a:spLocks noChangeArrowheads="1"/>
            </p:cNvSpPr>
            <p:nvPr/>
          </p:nvSpPr>
          <p:spPr bwMode="gray">
            <a:xfrm>
              <a:off x="909" y="1073"/>
              <a:ext cx="116" cy="167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 sz="800" b="0">
                <a:latin typeface="Arial" charset="0"/>
              </a:endParaRPr>
            </a:p>
          </p:txBody>
        </p:sp>
        <p:sp>
          <p:nvSpPr>
            <p:cNvPr id="23568" name="Oval 15"/>
            <p:cNvSpPr>
              <a:spLocks noChangeArrowheads="1"/>
            </p:cNvSpPr>
            <p:nvPr/>
          </p:nvSpPr>
          <p:spPr bwMode="gray">
            <a:xfrm>
              <a:off x="909" y="1073"/>
              <a:ext cx="116" cy="167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199696" name="Oval 16"/>
            <p:cNvSpPr>
              <a:spLocks noChangeArrowheads="1"/>
            </p:cNvSpPr>
            <p:nvPr/>
          </p:nvSpPr>
          <p:spPr bwMode="gray">
            <a:xfrm>
              <a:off x="910" y="1074"/>
              <a:ext cx="163" cy="1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 sz="800" b="0">
                <a:latin typeface="Arial" charset="0"/>
              </a:endParaRPr>
            </a:p>
          </p:txBody>
        </p:sp>
        <p:sp>
          <p:nvSpPr>
            <p:cNvPr id="23570" name="Oval 17"/>
            <p:cNvSpPr>
              <a:spLocks noChangeArrowheads="1"/>
            </p:cNvSpPr>
            <p:nvPr/>
          </p:nvSpPr>
          <p:spPr bwMode="gray">
            <a:xfrm>
              <a:off x="910" y="1074"/>
              <a:ext cx="163" cy="164"/>
            </a:xfrm>
            <a:prstGeom prst="ellipse">
              <a:avLst/>
            </a:prstGeom>
            <a:gradFill rotWithShape="1">
              <a:gsLst>
                <a:gs pos="0">
                  <a:srgbClr val="CC99FF"/>
                </a:gs>
                <a:gs pos="100000">
                  <a:srgbClr val="5E4776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</p:grpSp>
    </p:spTree>
  </p:cSld>
  <p:clrMapOvr>
    <a:masterClrMapping/>
  </p:clrMapOvr>
  <p:transition spd="slow">
    <p:wipe/>
    <p:sndAc>
      <p:stSnd>
        <p:snd r:embed="rId2" name="suction.wav"/>
      </p:stSnd>
    </p:sndAc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fld id="{E6FCBE07-7213-445A-9D16-2348AC4E2719}" type="slidenum">
              <a:rPr lang="en-US" altLang="zh-CN" b="0">
                <a:solidFill>
                  <a:srgbClr val="FFFFFF"/>
                </a:solidFill>
              </a:rPr>
              <a:pPr eaLnBrk="1" hangingPunct="1">
                <a:lnSpc>
                  <a:spcPct val="90000"/>
                </a:lnSpc>
              </a:pPr>
              <a:t>4</a:t>
            </a:fld>
            <a:r>
              <a:rPr lang="en-US" altLang="zh-CN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C0978A1B-B4AF-4637-87F2-892029CEB71F}" type="datetime1">
              <a:rPr lang="zh-CN" altLang="en-US"/>
              <a:pPr>
                <a:defRPr/>
              </a:pPr>
              <a:t>2018/10/9</a:t>
            </a:fld>
            <a:endParaRPr lang="en-US" altLang="zh-CN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8" name="Slide Number Placeholder 5"/>
          <p:cNvSpPr txBox="1">
            <a:spLocks noGrp="1"/>
          </p:cNvSpPr>
          <p:nvPr/>
        </p:nvSpPr>
        <p:spPr>
          <a:xfrm>
            <a:off x="8747125" y="425450"/>
            <a:ext cx="288925" cy="266700"/>
          </a:xfrm>
          <a:prstGeom prst="ellipse">
            <a:avLst/>
          </a:prstGeom>
          <a:noFill/>
          <a:ln w="19050">
            <a:solidFill>
              <a:srgbClr val="FFFFFF"/>
            </a:solidFill>
          </a:ln>
        </p:spPr>
        <p:txBody>
          <a:bodyPr lIns="9144" tIns="9144" rIns="9144" bIns="9144" anchor="ctr">
            <a:norm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fld id="{C898A7FA-73BB-499F-AE92-CC88845B87A1}" type="slidenum">
              <a:rPr lang="en-US" altLang="zh-CN" sz="1200">
                <a:solidFill>
                  <a:srgbClr val="FFFFFF"/>
                </a:solidFill>
              </a:rPr>
              <a:pPr algn="ctr" eaLnBrk="1" hangingPunct="1">
                <a:lnSpc>
                  <a:spcPct val="90000"/>
                </a:lnSpc>
              </a:pPr>
              <a:t>4</a:t>
            </a:fld>
            <a:r>
              <a:rPr lang="en-US" altLang="zh-CN" sz="1200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9" name="Date Placeholder 3"/>
          <p:cNvSpPr txBox="1">
            <a:spLocks noGrp="1"/>
          </p:cNvSpPr>
          <p:nvPr/>
        </p:nvSpPr>
        <p:spPr>
          <a:xfrm>
            <a:off x="1214438" y="6545263"/>
            <a:ext cx="2133600" cy="268287"/>
          </a:xfrm>
          <a:prstGeom prst="rect">
            <a:avLst/>
          </a:prstGeom>
          <a:noFill/>
        </p:spPr>
        <p:txBody>
          <a:bodyPr anchor="ctr"/>
          <a:lstStyle/>
          <a:p>
            <a:pPr>
              <a:defRPr/>
            </a:pPr>
            <a:fld id="{F8BCDAF5-2F60-483D-A9D5-C8AC60A509AB}" type="datetime1">
              <a:rPr lang="zh-CN" altLang="en-US" sz="120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n-ea"/>
              </a:rPr>
              <a:pPr>
                <a:defRPr/>
              </a:pPr>
              <a:t>2018/10/9</a:t>
            </a:fld>
            <a:endParaRPr lang="en-US" altLang="zh-CN" sz="1200">
              <a:solidFill>
                <a:srgbClr val="3E003E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n-ea"/>
            </a:endParaRPr>
          </a:p>
        </p:txBody>
      </p:sp>
      <p:sp>
        <p:nvSpPr>
          <p:cNvPr id="10" name="Footer Placeholder 4"/>
          <p:cNvSpPr txBox="1">
            <a:spLocks noGrp="1"/>
          </p:cNvSpPr>
          <p:nvPr/>
        </p:nvSpPr>
        <p:spPr>
          <a:xfrm>
            <a:off x="4237038" y="6545263"/>
            <a:ext cx="4367212" cy="268287"/>
          </a:xfrm>
          <a:prstGeom prst="rect">
            <a:avLst/>
          </a:prstGeom>
          <a:noFill/>
        </p:spPr>
        <p:txBody>
          <a:bodyPr anchor="ctr"/>
          <a:lstStyle/>
          <a:p>
            <a:pPr>
              <a:defRPr/>
            </a:pPr>
            <a:r>
              <a:rPr lang="en-US" altLang="zh-CN" sz="120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n-ea"/>
              </a:rPr>
              <a:t>An Introduction to Information Security</a:t>
            </a:r>
            <a:endParaRPr lang="zh-CN" altLang="en-US" sz="1200">
              <a:solidFill>
                <a:srgbClr val="3E003E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n-ea"/>
            </a:endParaRP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" name="Visio" r:id="rId4" imgW="8639708" imgH="5342382" progId="Visio.Drawing.11">
                  <p:embed/>
                </p:oleObj>
              </mc:Choice>
              <mc:Fallback>
                <p:oleObj name="Visio" r:id="rId4" imgW="8639708" imgH="534238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141288" y="1579563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" name="Visio" r:id="rId6" imgW="8155876" imgH="4385005" progId="Visio.Drawing.11">
                  <p:embed/>
                </p:oleObj>
              </mc:Choice>
              <mc:Fallback>
                <p:oleObj name="Visio" r:id="rId6" imgW="8155876" imgH="4385005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579563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164" name="Rectangle 2"/>
          <p:cNvSpPr>
            <a:spLocks noGrp="1" noChangeArrowheads="1"/>
          </p:cNvSpPr>
          <p:nvPr>
            <p:ph type="title" idx="4294967295"/>
          </p:nvPr>
        </p:nvSpPr>
        <p:spPr bwMode="white">
          <a:xfrm>
            <a:off x="107950" y="188913"/>
            <a:ext cx="7488238" cy="5476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cap="none" smtClean="0"/>
              <a:t>Lecture 8: Stream Cipher and RC4</a:t>
            </a:r>
          </a:p>
        </p:txBody>
      </p:sp>
      <p:sp>
        <p:nvSpPr>
          <p:cNvPr id="348165" name="Rectangle 5"/>
          <p:cNvSpPr>
            <a:spLocks noGrp="1"/>
          </p:cNvSpPr>
          <p:nvPr>
            <p:ph type="body" idx="4294967295"/>
          </p:nvPr>
        </p:nvSpPr>
        <p:spPr bwMode="auto">
          <a:xfrm>
            <a:off x="201613" y="1628775"/>
            <a:ext cx="8474075" cy="44640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Stream Cipher: </a:t>
            </a:r>
            <a:r>
              <a:rPr lang="en-US" altLang="zh-CN" dirty="0" smtClean="0">
                <a:solidFill>
                  <a:srgbClr val="0033CC"/>
                </a:solidFill>
              </a:rPr>
              <a:t>Overview</a:t>
            </a:r>
          </a:p>
          <a:p>
            <a:pPr lvl="2" eaLnBrk="1" hangingPunct="1">
              <a:defRPr/>
            </a:pPr>
            <a:r>
              <a:rPr lang="en-US" altLang="zh-CN" sz="1800" dirty="0" smtClean="0"/>
              <a:t>process message </a:t>
            </a:r>
            <a:r>
              <a:rPr lang="en-US" altLang="zh-CN" sz="1800" dirty="0" smtClean="0">
                <a:solidFill>
                  <a:srgbClr val="0033CC"/>
                </a:solidFill>
              </a:rPr>
              <a:t>bit by bit</a:t>
            </a:r>
            <a:r>
              <a:rPr lang="en-US" altLang="zh-CN" sz="1800" dirty="0" smtClean="0"/>
              <a:t> (as a stream) </a:t>
            </a:r>
          </a:p>
          <a:p>
            <a:pPr lvl="2" eaLnBrk="1" hangingPunct="1">
              <a:defRPr/>
            </a:pPr>
            <a:r>
              <a:rPr lang="en-US" altLang="zh-CN" sz="1800" dirty="0" smtClean="0"/>
              <a:t>produce a </a:t>
            </a:r>
            <a:r>
              <a:rPr lang="en-US" altLang="zh-CN" sz="1800" dirty="0" smtClean="0">
                <a:solidFill>
                  <a:srgbClr val="0033CC"/>
                </a:solidFill>
              </a:rPr>
              <a:t>pseudo-random(</a:t>
            </a:r>
            <a:r>
              <a:rPr lang="zh-CN" altLang="en-US" sz="1800" dirty="0" smtClean="0">
                <a:solidFill>
                  <a:srgbClr val="0033CC"/>
                </a:solidFill>
              </a:rPr>
              <a:t>伪随机</a:t>
            </a:r>
            <a:r>
              <a:rPr lang="en-US" altLang="zh-CN" sz="1800" dirty="0" smtClean="0">
                <a:solidFill>
                  <a:srgbClr val="0033CC"/>
                </a:solidFill>
              </a:rPr>
              <a:t>) </a:t>
            </a:r>
            <a:r>
              <a:rPr lang="en-US" altLang="zh-CN" sz="1800" dirty="0" err="1" smtClean="0">
                <a:solidFill>
                  <a:srgbClr val="0033CC"/>
                </a:solidFill>
              </a:rPr>
              <a:t>keystream</a:t>
            </a:r>
            <a:endParaRPr lang="en-US" altLang="zh-CN" sz="1800" dirty="0" smtClean="0">
              <a:solidFill>
                <a:srgbClr val="0033CC"/>
              </a:solidFill>
            </a:endParaRPr>
          </a:p>
          <a:p>
            <a:pPr lvl="3" eaLnBrk="1" hangingPunct="1">
              <a:defRPr/>
            </a:pPr>
            <a:r>
              <a:rPr lang="en-US" altLang="zh-CN" dirty="0" smtClean="0"/>
              <a:t>combined(</a:t>
            </a:r>
            <a:r>
              <a:rPr lang="zh-CN" altLang="en-US" dirty="0" smtClean="0"/>
              <a:t>结合</a:t>
            </a:r>
            <a:r>
              <a:rPr lang="en-US" altLang="zh-CN" dirty="0" smtClean="0"/>
              <a:t>) (XOR) with plaintext </a:t>
            </a:r>
            <a:r>
              <a:rPr lang="en-US" altLang="zh-CN" dirty="0" smtClean="0">
                <a:solidFill>
                  <a:srgbClr val="0033CC"/>
                </a:solidFill>
              </a:rPr>
              <a:t>bit by bit</a:t>
            </a:r>
            <a:r>
              <a:rPr lang="en-US" altLang="zh-CN" dirty="0" smtClean="0"/>
              <a:t> </a:t>
            </a:r>
          </a:p>
          <a:p>
            <a:pPr lvl="2" eaLnBrk="1" hangingPunct="1">
              <a:defRPr/>
            </a:pPr>
            <a:r>
              <a:rPr lang="en-US" altLang="zh-CN" sz="1800" dirty="0" smtClean="0">
                <a:solidFill>
                  <a:srgbClr val="0033CC"/>
                </a:solidFill>
              </a:rPr>
              <a:t>randomness</a:t>
            </a:r>
            <a:r>
              <a:rPr lang="en-US" altLang="zh-CN" sz="1800" dirty="0" smtClean="0"/>
              <a:t> of stream key completely destroys </a:t>
            </a:r>
            <a:r>
              <a:rPr lang="en-US" altLang="zh-CN" sz="1800" dirty="0" smtClean="0">
                <a:solidFill>
                  <a:srgbClr val="0033CC"/>
                </a:solidFill>
              </a:rPr>
              <a:t>statistically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统计的</a:t>
            </a:r>
            <a:r>
              <a:rPr lang="en-US" altLang="zh-CN" sz="1800" dirty="0" smtClean="0"/>
              <a:t>) properties in message </a:t>
            </a:r>
          </a:p>
          <a:p>
            <a:pPr lvl="3" eaLnBrk="1" hangingPunct="1">
              <a:defRPr/>
            </a:pPr>
            <a:r>
              <a:rPr lang="en-US" altLang="zh-CN" dirty="0" smtClean="0"/>
              <a:t>C</a:t>
            </a:r>
            <a:r>
              <a:rPr lang="en-US" altLang="zh-CN" i="1" dirty="0" smtClean="0"/>
              <a:t>i</a:t>
            </a:r>
            <a:r>
              <a:rPr lang="en-US" altLang="zh-CN" dirty="0" smtClean="0"/>
              <a:t> = P</a:t>
            </a:r>
            <a:r>
              <a:rPr lang="en-US" altLang="zh-CN" i="1" dirty="0" smtClean="0"/>
              <a:t>i</a:t>
            </a:r>
            <a:r>
              <a:rPr lang="en-US" altLang="zh-CN" dirty="0" smtClean="0"/>
              <a:t> XOR </a:t>
            </a:r>
            <a:r>
              <a:rPr lang="en-US" altLang="zh-CN" dirty="0" err="1" smtClean="0"/>
              <a:t>StreamK</a:t>
            </a:r>
            <a:r>
              <a:rPr lang="en-US" altLang="zh-CN" i="1" dirty="0" err="1" smtClean="0"/>
              <a:t>i</a:t>
            </a:r>
            <a:r>
              <a:rPr lang="en-US" altLang="zh-CN" dirty="0" smtClean="0"/>
              <a:t> </a:t>
            </a:r>
          </a:p>
          <a:p>
            <a:pPr lvl="2" eaLnBrk="1" hangingPunct="1">
              <a:defRPr/>
            </a:pPr>
            <a:r>
              <a:rPr lang="en-US" altLang="zh-CN" sz="1800" dirty="0" smtClean="0"/>
              <a:t>but must </a:t>
            </a:r>
            <a:r>
              <a:rPr lang="en-US" altLang="zh-CN" sz="1800" dirty="0" smtClean="0">
                <a:solidFill>
                  <a:srgbClr val="0033CC"/>
                </a:solidFill>
              </a:rPr>
              <a:t>never reuse</a:t>
            </a:r>
            <a:r>
              <a:rPr lang="en-US" altLang="zh-CN" sz="1800" dirty="0" smtClean="0"/>
              <a:t> stream key</a:t>
            </a:r>
          </a:p>
          <a:p>
            <a:pPr lvl="3" eaLnBrk="1" hangingPunct="1">
              <a:defRPr/>
            </a:pPr>
            <a:r>
              <a:rPr lang="en-US" altLang="zh-CN" dirty="0" smtClean="0"/>
              <a:t>otherwise can recover messages</a:t>
            </a:r>
          </a:p>
        </p:txBody>
      </p:sp>
      <p:sp>
        <p:nvSpPr>
          <p:cNvPr id="348166" name="Text Box 6"/>
          <p:cNvSpPr txBox="1">
            <a:spLocks noChangeArrowheads="1"/>
          </p:cNvSpPr>
          <p:nvPr/>
        </p:nvSpPr>
        <p:spPr bwMode="auto">
          <a:xfrm>
            <a:off x="273050" y="1052513"/>
            <a:ext cx="55943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20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1. Stream Cipher</a:t>
            </a:r>
          </a:p>
        </p:txBody>
      </p:sp>
      <p:sp>
        <p:nvSpPr>
          <p:cNvPr id="2061" name="Text Box 7"/>
          <p:cNvSpPr txBox="1">
            <a:spLocks noChangeArrowheads="1"/>
          </p:cNvSpPr>
          <p:nvPr/>
        </p:nvSpPr>
        <p:spPr bwMode="auto">
          <a:xfrm>
            <a:off x="6156325" y="1052513"/>
            <a:ext cx="1030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777777"/>
                </a:solidFill>
                <a:ea typeface="微软雅黑" panose="020B0503020204020204" pitchFamily="34" charset="-122"/>
              </a:rPr>
              <a:t>2…</a:t>
            </a:r>
            <a:r>
              <a:rPr lang="zh-CN" altLang="en-US" sz="2000">
                <a:solidFill>
                  <a:srgbClr val="777777"/>
                </a:solidFill>
                <a:ea typeface="微软雅黑" panose="020B0503020204020204" pitchFamily="34" charset="-122"/>
              </a:rPr>
              <a:t> </a:t>
            </a:r>
          </a:p>
        </p:txBody>
      </p:sp>
    </p:spTree>
  </p:cSld>
  <p:clrMapOvr>
    <a:masterClrMapping/>
  </p:clrMapOvr>
  <p:transition advTm="26844">
    <p:fade thruBlk="1"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8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48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48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48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48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481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481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481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fld id="{E550F537-5DA1-4218-BCC3-5905BA600254}" type="slidenum">
              <a:rPr lang="en-US" altLang="zh-CN" b="0">
                <a:solidFill>
                  <a:srgbClr val="FFFFFF"/>
                </a:solidFill>
              </a:rPr>
              <a:pPr eaLnBrk="1" hangingPunct="1">
                <a:lnSpc>
                  <a:spcPct val="90000"/>
                </a:lnSpc>
              </a:pPr>
              <a:t>5</a:t>
            </a:fld>
            <a:r>
              <a:rPr lang="en-US" altLang="zh-CN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5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285F9455-4244-4362-84B6-25BC1A85496C}" type="datetime1">
              <a:rPr lang="zh-CN" altLang="en-US"/>
              <a:pPr>
                <a:defRPr/>
              </a:pPr>
              <a:t>2018/10/9</a:t>
            </a:fld>
            <a:endParaRPr lang="en-US" altLang="zh-CN"/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8" name="Slide Number Placeholder 5"/>
          <p:cNvSpPr txBox="1">
            <a:spLocks noGrp="1"/>
          </p:cNvSpPr>
          <p:nvPr/>
        </p:nvSpPr>
        <p:spPr>
          <a:xfrm>
            <a:off x="8747125" y="425450"/>
            <a:ext cx="288925" cy="266700"/>
          </a:xfrm>
          <a:prstGeom prst="ellipse">
            <a:avLst/>
          </a:prstGeom>
          <a:noFill/>
          <a:ln w="19050">
            <a:solidFill>
              <a:srgbClr val="FFFFFF"/>
            </a:solidFill>
          </a:ln>
        </p:spPr>
        <p:txBody>
          <a:bodyPr lIns="9144" tIns="9144" rIns="9144" bIns="9144" anchor="ctr">
            <a:norm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fld id="{A8B396FD-6B17-4228-9C74-B2562DD953B0}" type="slidenum">
              <a:rPr lang="en-US" altLang="zh-CN" sz="1200">
                <a:solidFill>
                  <a:srgbClr val="FFFFFF"/>
                </a:solidFill>
              </a:rPr>
              <a:pPr algn="ctr" eaLnBrk="1" hangingPunct="1">
                <a:lnSpc>
                  <a:spcPct val="90000"/>
                </a:lnSpc>
              </a:pPr>
              <a:t>5</a:t>
            </a:fld>
            <a:r>
              <a:rPr lang="en-US" altLang="zh-CN" sz="1200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9" name="Date Placeholder 3"/>
          <p:cNvSpPr txBox="1">
            <a:spLocks noGrp="1"/>
          </p:cNvSpPr>
          <p:nvPr/>
        </p:nvSpPr>
        <p:spPr>
          <a:xfrm>
            <a:off x="1214438" y="6545263"/>
            <a:ext cx="2133600" cy="268287"/>
          </a:xfrm>
          <a:prstGeom prst="rect">
            <a:avLst/>
          </a:prstGeom>
          <a:noFill/>
        </p:spPr>
        <p:txBody>
          <a:bodyPr anchor="ctr"/>
          <a:lstStyle/>
          <a:p>
            <a:pPr>
              <a:defRPr/>
            </a:pPr>
            <a:fld id="{F8BCDAF5-2F60-483D-A9D5-C8AC60A509AB}" type="datetime1">
              <a:rPr lang="zh-CN" altLang="en-US" sz="120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n-ea"/>
              </a:rPr>
              <a:pPr>
                <a:defRPr/>
              </a:pPr>
              <a:t>2018/10/9</a:t>
            </a:fld>
            <a:endParaRPr lang="en-US" altLang="zh-CN" sz="1200">
              <a:solidFill>
                <a:srgbClr val="3E003E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n-ea"/>
            </a:endParaRPr>
          </a:p>
        </p:txBody>
      </p:sp>
      <p:sp>
        <p:nvSpPr>
          <p:cNvPr id="10" name="Footer Placeholder 4"/>
          <p:cNvSpPr txBox="1">
            <a:spLocks noGrp="1"/>
          </p:cNvSpPr>
          <p:nvPr/>
        </p:nvSpPr>
        <p:spPr>
          <a:xfrm>
            <a:off x="4237038" y="6545263"/>
            <a:ext cx="4367212" cy="268287"/>
          </a:xfrm>
          <a:prstGeom prst="rect">
            <a:avLst/>
          </a:prstGeom>
          <a:noFill/>
        </p:spPr>
        <p:txBody>
          <a:bodyPr anchor="ctr"/>
          <a:lstStyle/>
          <a:p>
            <a:pPr>
              <a:defRPr/>
            </a:pPr>
            <a:r>
              <a:rPr lang="en-US" altLang="zh-CN" sz="120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n-ea"/>
              </a:rPr>
              <a:t>An Introduction to Information Security</a:t>
            </a:r>
            <a:endParaRPr lang="zh-CN" altLang="en-US" sz="1200">
              <a:solidFill>
                <a:srgbClr val="3E003E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n-ea"/>
            </a:endParaRP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Visio" r:id="rId4" imgW="8639708" imgH="5342382" progId="Visio.Drawing.11">
                  <p:embed/>
                </p:oleObj>
              </mc:Choice>
              <mc:Fallback>
                <p:oleObj name="Visio" r:id="rId4" imgW="8639708" imgH="534238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141288" y="1579563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Visio" r:id="rId6" imgW="8155876" imgH="4385005" progId="Visio.Drawing.11">
                  <p:embed/>
                </p:oleObj>
              </mc:Choice>
              <mc:Fallback>
                <p:oleObj name="Visio" r:id="rId6" imgW="8155876" imgH="4385005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579563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164" name="Rectangle 2"/>
          <p:cNvSpPr>
            <a:spLocks noGrp="1" noChangeArrowheads="1"/>
          </p:cNvSpPr>
          <p:nvPr>
            <p:ph type="title" idx="4294967295"/>
          </p:nvPr>
        </p:nvSpPr>
        <p:spPr bwMode="white">
          <a:xfrm>
            <a:off x="107950" y="188913"/>
            <a:ext cx="7488238" cy="5476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cap="none" smtClean="0"/>
              <a:t>Lecture 8: Stream Cipher and RC4</a:t>
            </a:r>
          </a:p>
        </p:txBody>
      </p:sp>
      <p:sp>
        <p:nvSpPr>
          <p:cNvPr id="348165" name="Rectangle 5"/>
          <p:cNvSpPr>
            <a:spLocks noGrp="1"/>
          </p:cNvSpPr>
          <p:nvPr>
            <p:ph type="body" idx="4294967295"/>
          </p:nvPr>
        </p:nvSpPr>
        <p:spPr bwMode="auto">
          <a:xfrm>
            <a:off x="201613" y="1628775"/>
            <a:ext cx="8474075" cy="44640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mtClean="0">
                <a:ea typeface="宋体" charset="-122"/>
              </a:rPr>
              <a:t>Stream Cipher: 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Structure</a:t>
            </a:r>
          </a:p>
        </p:txBody>
      </p:sp>
      <p:sp>
        <p:nvSpPr>
          <p:cNvPr id="348166" name="Text Box 6"/>
          <p:cNvSpPr txBox="1">
            <a:spLocks noChangeArrowheads="1"/>
          </p:cNvSpPr>
          <p:nvPr/>
        </p:nvSpPr>
        <p:spPr bwMode="auto">
          <a:xfrm>
            <a:off x="273050" y="1052513"/>
            <a:ext cx="55943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20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1. Stream Cipher</a:t>
            </a:r>
          </a:p>
        </p:txBody>
      </p:sp>
      <p:sp>
        <p:nvSpPr>
          <p:cNvPr id="3085" name="Text Box 7"/>
          <p:cNvSpPr txBox="1">
            <a:spLocks noChangeArrowheads="1"/>
          </p:cNvSpPr>
          <p:nvPr/>
        </p:nvSpPr>
        <p:spPr bwMode="auto">
          <a:xfrm>
            <a:off x="6156325" y="1052513"/>
            <a:ext cx="1030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777777"/>
                </a:solidFill>
                <a:ea typeface="微软雅黑" panose="020B0503020204020204" pitchFamily="34" charset="-122"/>
              </a:rPr>
              <a:t>2…</a:t>
            </a:r>
            <a:r>
              <a:rPr lang="zh-CN" altLang="en-US" sz="2000">
                <a:solidFill>
                  <a:srgbClr val="777777"/>
                </a:solidFill>
                <a:ea typeface="微软雅黑" panose="020B0503020204020204" pitchFamily="34" charset="-122"/>
              </a:rPr>
              <a:t> </a:t>
            </a:r>
          </a:p>
        </p:txBody>
      </p:sp>
      <p:pic>
        <p:nvPicPr>
          <p:cNvPr id="220172" name="Picture 12" descr="图片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446338"/>
            <a:ext cx="7797800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5580063" y="2082800"/>
            <a:ext cx="3095625" cy="288925"/>
            <a:chOff x="3515" y="1253"/>
            <a:chExt cx="1950" cy="182"/>
          </a:xfrm>
        </p:grpSpPr>
        <p:sp>
          <p:nvSpPr>
            <p:cNvPr id="3097" name="Oval 16"/>
            <p:cNvSpPr>
              <a:spLocks noChangeArrowheads="1"/>
            </p:cNvSpPr>
            <p:nvPr/>
          </p:nvSpPr>
          <p:spPr bwMode="auto">
            <a:xfrm>
              <a:off x="3651" y="1253"/>
              <a:ext cx="182" cy="182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 b="0">
                  <a:solidFill>
                    <a:srgbClr val="0033CC"/>
                  </a:solidFill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3098" name="Line 17"/>
            <p:cNvSpPr>
              <a:spLocks noChangeShapeType="1"/>
            </p:cNvSpPr>
            <p:nvPr/>
          </p:nvSpPr>
          <p:spPr bwMode="auto">
            <a:xfrm>
              <a:off x="3515" y="1434"/>
              <a:ext cx="1950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6156325" y="1630363"/>
            <a:ext cx="2447925" cy="431800"/>
            <a:chOff x="3878" y="981"/>
            <a:chExt cx="1542" cy="272"/>
          </a:xfrm>
        </p:grpSpPr>
        <p:sp>
          <p:nvSpPr>
            <p:cNvPr id="3095" name="Rectangle 13"/>
            <p:cNvSpPr>
              <a:spLocks noChangeArrowheads="1"/>
            </p:cNvSpPr>
            <p:nvPr/>
          </p:nvSpPr>
          <p:spPr bwMode="auto">
            <a:xfrm>
              <a:off x="3878" y="981"/>
              <a:ext cx="771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0033CC"/>
                  </a:solidFill>
                  <a:ea typeface="宋体" panose="02010600030101010101" pitchFamily="2" charset="-122"/>
                </a:rPr>
                <a:t>11001100</a:t>
              </a:r>
            </a:p>
          </p:txBody>
        </p:sp>
        <p:sp>
          <p:nvSpPr>
            <p:cNvPr id="3096" name="Rectangle 18"/>
            <p:cNvSpPr>
              <a:spLocks noChangeArrowheads="1"/>
            </p:cNvSpPr>
            <p:nvPr/>
          </p:nvSpPr>
          <p:spPr bwMode="auto">
            <a:xfrm>
              <a:off x="4649" y="981"/>
              <a:ext cx="771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0033CC"/>
                  </a:solidFill>
                  <a:ea typeface="宋体" panose="02010600030101010101" pitchFamily="2" charset="-122"/>
                </a:rPr>
                <a:t>plaintext</a:t>
              </a:r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6156325" y="1966913"/>
            <a:ext cx="2447925" cy="431800"/>
            <a:chOff x="3878" y="1193"/>
            <a:chExt cx="1542" cy="272"/>
          </a:xfrm>
        </p:grpSpPr>
        <p:sp>
          <p:nvSpPr>
            <p:cNvPr id="3093" name="Rectangle 14"/>
            <p:cNvSpPr>
              <a:spLocks noChangeArrowheads="1"/>
            </p:cNvSpPr>
            <p:nvPr/>
          </p:nvSpPr>
          <p:spPr bwMode="auto">
            <a:xfrm>
              <a:off x="3878" y="1193"/>
              <a:ext cx="771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dist" eaLnBrk="1" hangingPunct="1"/>
              <a:r>
                <a:rPr lang="en-US" altLang="zh-CN" sz="1600">
                  <a:solidFill>
                    <a:srgbClr val="0033CC"/>
                  </a:solidFill>
                  <a:ea typeface="宋体" panose="02010600030101010101" pitchFamily="2" charset="-122"/>
                </a:rPr>
                <a:t>01101100</a:t>
              </a:r>
            </a:p>
          </p:txBody>
        </p:sp>
        <p:sp>
          <p:nvSpPr>
            <p:cNvPr id="3094" name="Rectangle 19"/>
            <p:cNvSpPr>
              <a:spLocks noChangeArrowheads="1"/>
            </p:cNvSpPr>
            <p:nvPr/>
          </p:nvSpPr>
          <p:spPr bwMode="auto">
            <a:xfrm>
              <a:off x="4649" y="1193"/>
              <a:ext cx="771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dist" eaLnBrk="1" hangingPunct="1"/>
              <a:r>
                <a:rPr lang="en-US" altLang="zh-CN" sz="1600">
                  <a:solidFill>
                    <a:srgbClr val="0033CC"/>
                  </a:solidFill>
                  <a:ea typeface="宋体" panose="02010600030101010101" pitchFamily="2" charset="-122"/>
                </a:rPr>
                <a:t>key stream</a:t>
              </a:r>
            </a:p>
          </p:txBody>
        </p:sp>
      </p:grp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6156325" y="2349500"/>
            <a:ext cx="2447925" cy="431800"/>
            <a:chOff x="3878" y="1434"/>
            <a:chExt cx="1542" cy="272"/>
          </a:xfrm>
        </p:grpSpPr>
        <p:sp>
          <p:nvSpPr>
            <p:cNvPr id="3091" name="Rectangle 15"/>
            <p:cNvSpPr>
              <a:spLocks noChangeArrowheads="1"/>
            </p:cNvSpPr>
            <p:nvPr/>
          </p:nvSpPr>
          <p:spPr bwMode="auto">
            <a:xfrm>
              <a:off x="3878" y="1434"/>
              <a:ext cx="771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dist" eaLnBrk="1" hangingPunct="1"/>
              <a:r>
                <a:rPr lang="en-US" altLang="zh-CN" sz="1600">
                  <a:solidFill>
                    <a:srgbClr val="0033CC"/>
                  </a:solidFill>
                  <a:ea typeface="宋体" panose="02010600030101010101" pitchFamily="2" charset="-122"/>
                </a:rPr>
                <a:t>10100000</a:t>
              </a:r>
            </a:p>
          </p:txBody>
        </p:sp>
        <p:sp>
          <p:nvSpPr>
            <p:cNvPr id="3092" name="Rectangle 20"/>
            <p:cNvSpPr>
              <a:spLocks noChangeArrowheads="1"/>
            </p:cNvSpPr>
            <p:nvPr/>
          </p:nvSpPr>
          <p:spPr bwMode="auto">
            <a:xfrm>
              <a:off x="4649" y="1434"/>
              <a:ext cx="771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dist" eaLnBrk="1" hangingPunct="1"/>
              <a:r>
                <a:rPr lang="en-US" altLang="zh-CN" sz="1600">
                  <a:solidFill>
                    <a:srgbClr val="0033CC"/>
                  </a:solidFill>
                  <a:ea typeface="宋体" panose="02010600030101010101" pitchFamily="2" charset="-122"/>
                </a:rPr>
                <a:t>ciphertext</a:t>
              </a:r>
            </a:p>
          </p:txBody>
        </p:sp>
      </p:grpSp>
    </p:spTree>
  </p:cSld>
  <p:clrMapOvr>
    <a:masterClrMapping/>
  </p:clrMapOvr>
  <p:transition advTm="26844">
    <p:fade thruBlk="1"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0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0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20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fld id="{805E9E80-20BC-4AFF-9B1F-8F3216A21E7E}" type="slidenum">
              <a:rPr lang="en-US" altLang="zh-CN" b="0">
                <a:solidFill>
                  <a:srgbClr val="FFFFFF"/>
                </a:solidFill>
              </a:rPr>
              <a:pPr eaLnBrk="1" hangingPunct="1">
                <a:lnSpc>
                  <a:spcPct val="90000"/>
                </a:lnSpc>
              </a:pPr>
              <a:t>6</a:t>
            </a:fld>
            <a:r>
              <a:rPr lang="en-US" altLang="zh-CN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8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44CA4F93-50F3-4C42-8C54-446F00CB8851}" type="datetime1">
              <a:rPr lang="zh-CN" altLang="en-US"/>
              <a:pPr>
                <a:defRPr/>
              </a:pPr>
              <a:t>2018/10/9</a:t>
            </a:fld>
            <a:endParaRPr lang="en-US" altLang="zh-CN"/>
          </a:p>
        </p:txBody>
      </p:sp>
      <p:sp>
        <p:nvSpPr>
          <p:cNvPr id="39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8" name="Slide Number Placeholder 5"/>
          <p:cNvSpPr txBox="1">
            <a:spLocks noGrp="1"/>
          </p:cNvSpPr>
          <p:nvPr/>
        </p:nvSpPr>
        <p:spPr>
          <a:xfrm>
            <a:off x="8747125" y="425450"/>
            <a:ext cx="288925" cy="266700"/>
          </a:xfrm>
          <a:prstGeom prst="ellipse">
            <a:avLst/>
          </a:prstGeom>
          <a:noFill/>
          <a:ln w="19050">
            <a:solidFill>
              <a:srgbClr val="FFFFFF"/>
            </a:solidFill>
          </a:ln>
        </p:spPr>
        <p:txBody>
          <a:bodyPr lIns="9144" tIns="9144" rIns="9144" bIns="9144" anchor="ctr">
            <a:norm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fld id="{CAFF8E24-446B-43AA-B83E-9056AD11DD8D}" type="slidenum">
              <a:rPr lang="en-US" altLang="zh-CN" sz="1200">
                <a:solidFill>
                  <a:srgbClr val="FFFFFF"/>
                </a:solidFill>
              </a:rPr>
              <a:pPr algn="ctr" eaLnBrk="1" hangingPunct="1">
                <a:lnSpc>
                  <a:spcPct val="90000"/>
                </a:lnSpc>
              </a:pPr>
              <a:t>6</a:t>
            </a:fld>
            <a:r>
              <a:rPr lang="en-US" altLang="zh-CN" sz="1200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9" name="Date Placeholder 3"/>
          <p:cNvSpPr txBox="1">
            <a:spLocks noGrp="1"/>
          </p:cNvSpPr>
          <p:nvPr/>
        </p:nvSpPr>
        <p:spPr>
          <a:xfrm>
            <a:off x="1214438" y="6545263"/>
            <a:ext cx="2133600" cy="268287"/>
          </a:xfrm>
          <a:prstGeom prst="rect">
            <a:avLst/>
          </a:prstGeom>
          <a:noFill/>
        </p:spPr>
        <p:txBody>
          <a:bodyPr anchor="ctr"/>
          <a:lstStyle/>
          <a:p>
            <a:pPr>
              <a:defRPr/>
            </a:pPr>
            <a:fld id="{F8BCDAF5-2F60-483D-A9D5-C8AC60A509AB}" type="datetime1">
              <a:rPr lang="zh-CN" altLang="en-US" sz="120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n-ea"/>
              </a:rPr>
              <a:pPr>
                <a:defRPr/>
              </a:pPr>
              <a:t>2018/10/9</a:t>
            </a:fld>
            <a:endParaRPr lang="en-US" altLang="zh-CN" sz="1200">
              <a:solidFill>
                <a:srgbClr val="3E003E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n-ea"/>
            </a:endParaRPr>
          </a:p>
        </p:txBody>
      </p:sp>
      <p:sp>
        <p:nvSpPr>
          <p:cNvPr id="10" name="Footer Placeholder 4"/>
          <p:cNvSpPr txBox="1">
            <a:spLocks noGrp="1"/>
          </p:cNvSpPr>
          <p:nvPr/>
        </p:nvSpPr>
        <p:spPr>
          <a:xfrm>
            <a:off x="4237038" y="6545263"/>
            <a:ext cx="4367212" cy="268287"/>
          </a:xfrm>
          <a:prstGeom prst="rect">
            <a:avLst/>
          </a:prstGeom>
          <a:noFill/>
        </p:spPr>
        <p:txBody>
          <a:bodyPr anchor="ctr"/>
          <a:lstStyle/>
          <a:p>
            <a:pPr>
              <a:defRPr/>
            </a:pPr>
            <a:r>
              <a:rPr lang="en-US" altLang="zh-CN" sz="120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n-ea"/>
              </a:rPr>
              <a:t>An Introduction to Information Security</a:t>
            </a:r>
            <a:endParaRPr lang="zh-CN" altLang="en-US" sz="1200">
              <a:solidFill>
                <a:srgbClr val="3E003E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n-ea"/>
            </a:endParaRP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4" name="Visio" r:id="rId4" imgW="8639708" imgH="5342382" progId="Visio.Drawing.11">
                  <p:embed/>
                </p:oleObj>
              </mc:Choice>
              <mc:Fallback>
                <p:oleObj name="Visio" r:id="rId4" imgW="8639708" imgH="534238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141288" y="1579563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5" name="Visio" r:id="rId6" imgW="8155876" imgH="4385005" progId="Visio.Drawing.11">
                  <p:embed/>
                </p:oleObj>
              </mc:Choice>
              <mc:Fallback>
                <p:oleObj name="Visio" r:id="rId6" imgW="8155876" imgH="4385005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579563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164" name="Rectangle 2"/>
          <p:cNvSpPr>
            <a:spLocks noGrp="1" noChangeArrowheads="1"/>
          </p:cNvSpPr>
          <p:nvPr>
            <p:ph type="title" idx="4294967295"/>
          </p:nvPr>
        </p:nvSpPr>
        <p:spPr bwMode="white">
          <a:xfrm>
            <a:off x="107950" y="188913"/>
            <a:ext cx="7488238" cy="5476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cap="none" smtClean="0"/>
              <a:t>Lecture 8: Stream Cipher and RC4</a:t>
            </a:r>
          </a:p>
        </p:txBody>
      </p:sp>
      <p:sp>
        <p:nvSpPr>
          <p:cNvPr id="348165" name="Rectangle 5"/>
          <p:cNvSpPr>
            <a:spLocks noGrp="1"/>
          </p:cNvSpPr>
          <p:nvPr>
            <p:ph type="body" idx="4294967295"/>
          </p:nvPr>
        </p:nvSpPr>
        <p:spPr bwMode="auto">
          <a:xfrm>
            <a:off x="201613" y="1628775"/>
            <a:ext cx="8474075" cy="44640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Stream Cipher: </a:t>
            </a:r>
            <a:r>
              <a:rPr lang="en-US" altLang="zh-CN" smtClean="0">
                <a:solidFill>
                  <a:srgbClr val="0033CC"/>
                </a:solidFill>
              </a:rPr>
              <a:t>Properties</a:t>
            </a:r>
          </a:p>
          <a:p>
            <a:pPr lvl="2" eaLnBrk="1" hangingPunct="1">
              <a:defRPr/>
            </a:pPr>
            <a:r>
              <a:rPr lang="en-US" altLang="zh-CN" sz="1800" smtClean="0"/>
              <a:t>some design considerations(</a:t>
            </a:r>
            <a:r>
              <a:rPr lang="zh-CN" altLang="en-US" sz="1800" smtClean="0"/>
              <a:t>需要考虑的方面</a:t>
            </a:r>
            <a:r>
              <a:rPr lang="en-US" altLang="zh-CN" sz="1800" smtClean="0"/>
              <a:t>) are:</a:t>
            </a:r>
          </a:p>
          <a:p>
            <a:pPr lvl="3" eaLnBrk="1" hangingPunct="1">
              <a:defRPr/>
            </a:pPr>
            <a:r>
              <a:rPr lang="en-US" altLang="zh-CN" smtClean="0"/>
              <a:t>long period with </a:t>
            </a:r>
            <a:r>
              <a:rPr lang="en-US" altLang="zh-CN" smtClean="0">
                <a:solidFill>
                  <a:srgbClr val="0033CC"/>
                </a:solidFill>
              </a:rPr>
              <a:t>no repetitions</a:t>
            </a:r>
            <a:r>
              <a:rPr lang="en-US" altLang="zh-CN" smtClean="0"/>
              <a:t>(</a:t>
            </a:r>
            <a:r>
              <a:rPr lang="zh-CN" altLang="en-US" smtClean="0"/>
              <a:t>重复</a:t>
            </a:r>
            <a:r>
              <a:rPr lang="en-US" altLang="zh-CN" smtClean="0"/>
              <a:t>) </a:t>
            </a:r>
          </a:p>
          <a:p>
            <a:pPr lvl="3" eaLnBrk="1" hangingPunct="1">
              <a:defRPr/>
            </a:pPr>
            <a:r>
              <a:rPr lang="en-US" altLang="zh-CN" smtClean="0"/>
              <a:t>statistically </a:t>
            </a:r>
            <a:r>
              <a:rPr lang="en-US" altLang="zh-CN" smtClean="0">
                <a:solidFill>
                  <a:srgbClr val="0033CC"/>
                </a:solidFill>
              </a:rPr>
              <a:t>random</a:t>
            </a:r>
            <a:r>
              <a:rPr lang="en-US" altLang="zh-CN" smtClean="0"/>
              <a:t> </a:t>
            </a:r>
          </a:p>
          <a:p>
            <a:pPr lvl="3" eaLnBrk="1" hangingPunct="1">
              <a:defRPr/>
            </a:pPr>
            <a:r>
              <a:rPr lang="en-US" altLang="zh-CN" smtClean="0"/>
              <a:t>depends on </a:t>
            </a:r>
            <a:r>
              <a:rPr lang="en-US" altLang="zh-CN" smtClean="0">
                <a:solidFill>
                  <a:srgbClr val="0033CC"/>
                </a:solidFill>
              </a:rPr>
              <a:t>large enough key</a:t>
            </a:r>
          </a:p>
          <a:p>
            <a:pPr lvl="3" eaLnBrk="1" hangingPunct="1">
              <a:defRPr/>
            </a:pPr>
            <a:r>
              <a:rPr lang="en-US" altLang="zh-CN" smtClean="0"/>
              <a:t>large </a:t>
            </a:r>
            <a:r>
              <a:rPr lang="en-US" altLang="zh-CN" smtClean="0">
                <a:solidFill>
                  <a:srgbClr val="0033CC"/>
                </a:solidFill>
              </a:rPr>
              <a:t>linear complexity</a:t>
            </a:r>
            <a:r>
              <a:rPr lang="en-US" altLang="zh-CN" smtClean="0"/>
              <a:t>(</a:t>
            </a:r>
            <a:r>
              <a:rPr lang="zh-CN" altLang="en-US" smtClean="0"/>
              <a:t>复杂性</a:t>
            </a:r>
            <a:r>
              <a:rPr lang="en-US" altLang="zh-CN" smtClean="0"/>
              <a:t>)</a:t>
            </a:r>
          </a:p>
          <a:p>
            <a:pPr lvl="2" eaLnBrk="1" hangingPunct="1">
              <a:defRPr/>
            </a:pPr>
            <a:r>
              <a:rPr lang="en-US" altLang="zh-CN" sz="1800" smtClean="0"/>
              <a:t>properly designed, can be as secure as a block cipher with same size key</a:t>
            </a:r>
          </a:p>
          <a:p>
            <a:pPr lvl="3" eaLnBrk="1" hangingPunct="1">
              <a:defRPr/>
            </a:pPr>
            <a:r>
              <a:rPr lang="en-US" altLang="zh-CN" smtClean="0"/>
              <a:t>but usually simpler &amp; faster</a:t>
            </a:r>
          </a:p>
          <a:p>
            <a:pPr lvl="2" eaLnBrk="1" hangingPunct="1">
              <a:defRPr/>
            </a:pPr>
            <a:r>
              <a:rPr lang="en-US" altLang="zh-CN" sz="1800" smtClean="0"/>
              <a:t>…</a:t>
            </a:r>
          </a:p>
        </p:txBody>
      </p:sp>
      <p:sp>
        <p:nvSpPr>
          <p:cNvPr id="348166" name="Text Box 6"/>
          <p:cNvSpPr txBox="1">
            <a:spLocks noChangeArrowheads="1"/>
          </p:cNvSpPr>
          <p:nvPr/>
        </p:nvSpPr>
        <p:spPr bwMode="auto">
          <a:xfrm>
            <a:off x="273050" y="1052513"/>
            <a:ext cx="55943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20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1. Stream Cipher</a:t>
            </a:r>
          </a:p>
        </p:txBody>
      </p:sp>
      <p:sp>
        <p:nvSpPr>
          <p:cNvPr id="4109" name="Text Box 7"/>
          <p:cNvSpPr txBox="1">
            <a:spLocks noChangeArrowheads="1"/>
          </p:cNvSpPr>
          <p:nvPr/>
        </p:nvSpPr>
        <p:spPr bwMode="auto">
          <a:xfrm>
            <a:off x="6156325" y="1052513"/>
            <a:ext cx="1030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777777"/>
                </a:solidFill>
                <a:ea typeface="微软雅黑" panose="020B0503020204020204" pitchFamily="34" charset="-122"/>
              </a:rPr>
              <a:t>2…</a:t>
            </a:r>
            <a:r>
              <a:rPr lang="zh-CN" altLang="en-US" sz="2000">
                <a:solidFill>
                  <a:srgbClr val="777777"/>
                </a:solidFill>
                <a:ea typeface="微软雅黑" panose="020B0503020204020204" pitchFamily="34" charset="-122"/>
              </a:rPr>
              <a:t> </a:t>
            </a:r>
          </a:p>
        </p:txBody>
      </p:sp>
      <p:graphicFrame>
        <p:nvGraphicFramePr>
          <p:cNvPr id="221221" name="Group 37"/>
          <p:cNvGraphicFramePr>
            <a:graphicFrameLocks noGrp="1"/>
          </p:cNvGraphicFramePr>
          <p:nvPr/>
        </p:nvGraphicFramePr>
        <p:xfrm>
          <a:off x="4716463" y="4149725"/>
          <a:ext cx="3967162" cy="1920240"/>
        </p:xfrm>
        <a:graphic>
          <a:graphicData uri="http://schemas.openxmlformats.org/drawingml/2006/table">
            <a:tbl>
              <a:tblPr/>
              <a:tblGrid>
                <a:gridCol w="1060450"/>
                <a:gridCol w="1192212"/>
                <a:gridCol w="1714500"/>
              </a:tblGrid>
              <a:tr h="219075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Cipher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Key size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Speed (Mbps)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3DES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168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RC2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variable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RC4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variable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ts val="800"/>
                        </a:spcBef>
                        <a:buFont typeface="Wingdings" panose="05000000000000000000" pitchFamily="2" charset="2"/>
                        <a:defRPr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000" b="1">
                          <a:solidFill>
                            <a:srgbClr val="990099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advTm="26844">
    <p:fade thruBlk="1"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8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8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8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81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81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481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481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fld id="{2E191BA8-0B23-4C46-84B0-F34DA34BD749}" type="slidenum">
              <a:rPr lang="en-US" altLang="zh-CN" b="0">
                <a:solidFill>
                  <a:srgbClr val="FFFFFF"/>
                </a:solidFill>
              </a:rPr>
              <a:pPr eaLnBrk="1" hangingPunct="1">
                <a:lnSpc>
                  <a:spcPct val="90000"/>
                </a:lnSpc>
              </a:pPr>
              <a:t>7</a:t>
            </a:fld>
            <a:r>
              <a:rPr lang="en-US" altLang="zh-CN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103F090D-B5D8-41E6-A092-72346E17D038}" type="datetime1">
              <a:rPr lang="zh-CN" altLang="en-US"/>
              <a:pPr>
                <a:defRPr/>
              </a:pPr>
              <a:t>2018/10/9</a:t>
            </a:fld>
            <a:endParaRPr lang="en-US" altLang="zh-CN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8" name="Slide Number Placeholder 5"/>
          <p:cNvSpPr txBox="1">
            <a:spLocks noGrp="1"/>
          </p:cNvSpPr>
          <p:nvPr/>
        </p:nvSpPr>
        <p:spPr>
          <a:xfrm>
            <a:off x="8747125" y="425450"/>
            <a:ext cx="288925" cy="266700"/>
          </a:xfrm>
          <a:prstGeom prst="ellipse">
            <a:avLst/>
          </a:prstGeom>
          <a:noFill/>
          <a:ln w="19050">
            <a:solidFill>
              <a:srgbClr val="FFFFFF"/>
            </a:solidFill>
          </a:ln>
        </p:spPr>
        <p:txBody>
          <a:bodyPr lIns="9144" tIns="9144" rIns="9144" bIns="9144" anchor="ctr">
            <a:norm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fld id="{D94851A4-B6A8-4B83-AEB8-8A4691196463}" type="slidenum">
              <a:rPr lang="en-US" altLang="zh-CN" sz="1200">
                <a:solidFill>
                  <a:srgbClr val="FFFFFF"/>
                </a:solidFill>
              </a:rPr>
              <a:pPr algn="ctr" eaLnBrk="1" hangingPunct="1">
                <a:lnSpc>
                  <a:spcPct val="90000"/>
                </a:lnSpc>
              </a:pPr>
              <a:t>7</a:t>
            </a:fld>
            <a:r>
              <a:rPr lang="en-US" altLang="zh-CN" sz="1200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9" name="Date Placeholder 3"/>
          <p:cNvSpPr txBox="1">
            <a:spLocks noGrp="1"/>
          </p:cNvSpPr>
          <p:nvPr/>
        </p:nvSpPr>
        <p:spPr>
          <a:xfrm>
            <a:off x="1214438" y="6545263"/>
            <a:ext cx="2133600" cy="268287"/>
          </a:xfrm>
          <a:prstGeom prst="rect">
            <a:avLst/>
          </a:prstGeom>
          <a:noFill/>
        </p:spPr>
        <p:txBody>
          <a:bodyPr anchor="ctr"/>
          <a:lstStyle/>
          <a:p>
            <a:pPr>
              <a:defRPr/>
            </a:pPr>
            <a:fld id="{F8BCDAF5-2F60-483D-A9D5-C8AC60A509AB}" type="datetime1">
              <a:rPr lang="zh-CN" altLang="en-US" sz="120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n-ea"/>
              </a:rPr>
              <a:pPr>
                <a:defRPr/>
              </a:pPr>
              <a:t>2018/10/9</a:t>
            </a:fld>
            <a:endParaRPr lang="en-US" altLang="zh-CN" sz="1200">
              <a:solidFill>
                <a:srgbClr val="3E003E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n-ea"/>
            </a:endParaRPr>
          </a:p>
        </p:txBody>
      </p:sp>
      <p:sp>
        <p:nvSpPr>
          <p:cNvPr id="10" name="Footer Placeholder 4"/>
          <p:cNvSpPr txBox="1">
            <a:spLocks noGrp="1"/>
          </p:cNvSpPr>
          <p:nvPr/>
        </p:nvSpPr>
        <p:spPr>
          <a:xfrm>
            <a:off x="4237038" y="6545263"/>
            <a:ext cx="4367212" cy="268287"/>
          </a:xfrm>
          <a:prstGeom prst="rect">
            <a:avLst/>
          </a:prstGeom>
          <a:noFill/>
        </p:spPr>
        <p:txBody>
          <a:bodyPr anchor="ctr"/>
          <a:lstStyle/>
          <a:p>
            <a:pPr>
              <a:defRPr/>
            </a:pPr>
            <a:r>
              <a:rPr lang="en-US" altLang="zh-CN" sz="120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n-ea"/>
              </a:rPr>
              <a:t>An Introduction to Information Security</a:t>
            </a:r>
            <a:endParaRPr lang="zh-CN" altLang="en-US" sz="1200">
              <a:solidFill>
                <a:srgbClr val="3E003E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n-ea"/>
            </a:endParaRP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3" name="Visio" r:id="rId4" imgW="8639708" imgH="5342382" progId="Visio.Drawing.11">
                  <p:embed/>
                </p:oleObj>
              </mc:Choice>
              <mc:Fallback>
                <p:oleObj name="Visio" r:id="rId4" imgW="8639708" imgH="534238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141288" y="1579563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4" name="Visio" r:id="rId6" imgW="8155876" imgH="4385005" progId="Visio.Drawing.11">
                  <p:embed/>
                </p:oleObj>
              </mc:Choice>
              <mc:Fallback>
                <p:oleObj name="Visio" r:id="rId6" imgW="8155876" imgH="4385005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579563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164" name="Rectangle 2"/>
          <p:cNvSpPr>
            <a:spLocks noGrp="1" noChangeArrowheads="1"/>
          </p:cNvSpPr>
          <p:nvPr>
            <p:ph type="title" idx="4294967295"/>
          </p:nvPr>
        </p:nvSpPr>
        <p:spPr bwMode="white">
          <a:xfrm>
            <a:off x="107950" y="188913"/>
            <a:ext cx="7488238" cy="5476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cap="none" smtClean="0"/>
              <a:t>Lecture 8: Stream Cipher and RC4</a:t>
            </a:r>
          </a:p>
        </p:txBody>
      </p:sp>
      <p:sp>
        <p:nvSpPr>
          <p:cNvPr id="348165" name="Rectangle 5"/>
          <p:cNvSpPr>
            <a:spLocks noGrp="1"/>
          </p:cNvSpPr>
          <p:nvPr>
            <p:ph type="body" idx="4294967295"/>
          </p:nvPr>
        </p:nvSpPr>
        <p:spPr bwMode="auto">
          <a:xfrm>
            <a:off x="201613" y="1628775"/>
            <a:ext cx="8474075" cy="44640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Stream Cipher:</a:t>
            </a:r>
            <a:r>
              <a:rPr lang="en-US" altLang="zh-CN" b="0" smtClean="0">
                <a:solidFill>
                  <a:srgbClr val="660066"/>
                </a:solidFill>
              </a:rPr>
              <a:t> </a:t>
            </a:r>
            <a:r>
              <a:rPr lang="en-US" altLang="zh-CN" smtClean="0">
                <a:solidFill>
                  <a:srgbClr val="0033CC"/>
                </a:solidFill>
              </a:rPr>
              <a:t>with</a:t>
            </a:r>
            <a:r>
              <a:rPr lang="en-US" altLang="zh-CN" b="0" smtClean="0">
                <a:solidFill>
                  <a:srgbClr val="0033CC"/>
                </a:solidFill>
              </a:rPr>
              <a:t> </a:t>
            </a:r>
            <a:r>
              <a:rPr lang="en-US" altLang="zh-CN" smtClean="0">
                <a:solidFill>
                  <a:srgbClr val="0033CC"/>
                </a:solidFill>
              </a:rPr>
              <a:t>Block Cipher modes</a:t>
            </a:r>
          </a:p>
          <a:p>
            <a:pPr lvl="2" eaLnBrk="1" hangingPunct="1">
              <a:defRPr/>
            </a:pPr>
            <a:r>
              <a:rPr lang="en-US" altLang="zh-CN" sz="1800" smtClean="0">
                <a:solidFill>
                  <a:srgbClr val="0033CC"/>
                </a:solidFill>
              </a:rPr>
              <a:t>Cipher FeedBack (CFB)</a:t>
            </a:r>
          </a:p>
        </p:txBody>
      </p:sp>
      <p:sp>
        <p:nvSpPr>
          <p:cNvPr id="348166" name="Text Box 6"/>
          <p:cNvSpPr txBox="1">
            <a:spLocks noChangeArrowheads="1"/>
          </p:cNvSpPr>
          <p:nvPr/>
        </p:nvSpPr>
        <p:spPr bwMode="auto">
          <a:xfrm>
            <a:off x="273050" y="1052513"/>
            <a:ext cx="55943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20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1. Stream Cipher</a:t>
            </a:r>
          </a:p>
        </p:txBody>
      </p:sp>
      <p:sp>
        <p:nvSpPr>
          <p:cNvPr id="5133" name="Text Box 7"/>
          <p:cNvSpPr txBox="1">
            <a:spLocks noChangeArrowheads="1"/>
          </p:cNvSpPr>
          <p:nvPr/>
        </p:nvSpPr>
        <p:spPr bwMode="auto">
          <a:xfrm>
            <a:off x="6156325" y="1052513"/>
            <a:ext cx="1030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777777"/>
                </a:solidFill>
                <a:ea typeface="微软雅黑" panose="020B0503020204020204" pitchFamily="34" charset="-122"/>
              </a:rPr>
              <a:t>2…</a:t>
            </a:r>
            <a:r>
              <a:rPr lang="zh-CN" altLang="en-US" sz="2000">
                <a:solidFill>
                  <a:srgbClr val="777777"/>
                </a:solidFill>
                <a:ea typeface="微软雅黑" panose="020B0503020204020204" pitchFamily="34" charset="-122"/>
              </a:rPr>
              <a:t> </a:t>
            </a:r>
          </a:p>
        </p:txBody>
      </p:sp>
      <p:pic>
        <p:nvPicPr>
          <p:cNvPr id="5134" name="Picture 12" descr="图片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636838"/>
            <a:ext cx="8064500" cy="331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26844">
    <p:fade thruBlk="1"/>
    <p:sndAc>
      <p:stSnd>
        <p:snd r:embed="rId3" name="camera.wav"/>
      </p:stSnd>
    </p:sndAc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fld id="{849D5462-B42E-4683-8203-78895DEAF45E}" type="slidenum">
              <a:rPr lang="en-US" altLang="zh-CN" b="0">
                <a:solidFill>
                  <a:srgbClr val="FFFFFF"/>
                </a:solidFill>
              </a:rPr>
              <a:pPr eaLnBrk="1" hangingPunct="1">
                <a:lnSpc>
                  <a:spcPct val="90000"/>
                </a:lnSpc>
              </a:pPr>
              <a:t>8</a:t>
            </a:fld>
            <a:r>
              <a:rPr lang="en-US" altLang="zh-CN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592AC3FE-6FDC-47E2-809F-E868043BE76F}" type="datetime1">
              <a:rPr lang="zh-CN" altLang="en-US"/>
              <a:pPr>
                <a:defRPr/>
              </a:pPr>
              <a:t>2018/10/9</a:t>
            </a:fld>
            <a:endParaRPr lang="en-US" altLang="zh-CN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8" name="Slide Number Placeholder 5"/>
          <p:cNvSpPr txBox="1">
            <a:spLocks noGrp="1"/>
          </p:cNvSpPr>
          <p:nvPr/>
        </p:nvSpPr>
        <p:spPr>
          <a:xfrm>
            <a:off x="8747125" y="425450"/>
            <a:ext cx="288925" cy="266700"/>
          </a:xfrm>
          <a:prstGeom prst="ellipse">
            <a:avLst/>
          </a:prstGeom>
          <a:noFill/>
          <a:ln w="19050">
            <a:solidFill>
              <a:srgbClr val="FFFFFF"/>
            </a:solidFill>
          </a:ln>
        </p:spPr>
        <p:txBody>
          <a:bodyPr lIns="9144" tIns="9144" rIns="9144" bIns="9144" anchor="ctr">
            <a:norm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fld id="{CC16C74F-2E4D-448D-A344-10BB635E9ED5}" type="slidenum">
              <a:rPr lang="en-US" altLang="zh-CN" sz="1200">
                <a:solidFill>
                  <a:srgbClr val="FFFFFF"/>
                </a:solidFill>
              </a:rPr>
              <a:pPr algn="ctr" eaLnBrk="1" hangingPunct="1">
                <a:lnSpc>
                  <a:spcPct val="90000"/>
                </a:lnSpc>
              </a:pPr>
              <a:t>8</a:t>
            </a:fld>
            <a:r>
              <a:rPr lang="en-US" altLang="zh-CN" sz="1200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9" name="Date Placeholder 3"/>
          <p:cNvSpPr txBox="1">
            <a:spLocks noGrp="1"/>
          </p:cNvSpPr>
          <p:nvPr/>
        </p:nvSpPr>
        <p:spPr>
          <a:xfrm>
            <a:off x="1214438" y="6545263"/>
            <a:ext cx="2133600" cy="268287"/>
          </a:xfrm>
          <a:prstGeom prst="rect">
            <a:avLst/>
          </a:prstGeom>
          <a:noFill/>
        </p:spPr>
        <p:txBody>
          <a:bodyPr anchor="ctr"/>
          <a:lstStyle/>
          <a:p>
            <a:pPr>
              <a:defRPr/>
            </a:pPr>
            <a:fld id="{F8BCDAF5-2F60-483D-A9D5-C8AC60A509AB}" type="datetime1">
              <a:rPr lang="zh-CN" altLang="en-US" sz="120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n-ea"/>
              </a:rPr>
              <a:pPr>
                <a:defRPr/>
              </a:pPr>
              <a:t>2018/10/9</a:t>
            </a:fld>
            <a:endParaRPr lang="en-US" altLang="zh-CN" sz="1200">
              <a:solidFill>
                <a:srgbClr val="3E003E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n-ea"/>
            </a:endParaRPr>
          </a:p>
        </p:txBody>
      </p:sp>
      <p:sp>
        <p:nvSpPr>
          <p:cNvPr id="10" name="Footer Placeholder 4"/>
          <p:cNvSpPr txBox="1">
            <a:spLocks noGrp="1"/>
          </p:cNvSpPr>
          <p:nvPr/>
        </p:nvSpPr>
        <p:spPr>
          <a:xfrm>
            <a:off x="4237038" y="6545263"/>
            <a:ext cx="4367212" cy="268287"/>
          </a:xfrm>
          <a:prstGeom prst="rect">
            <a:avLst/>
          </a:prstGeom>
          <a:noFill/>
        </p:spPr>
        <p:txBody>
          <a:bodyPr anchor="ctr"/>
          <a:lstStyle/>
          <a:p>
            <a:pPr>
              <a:defRPr/>
            </a:pPr>
            <a:r>
              <a:rPr lang="en-US" altLang="zh-CN" sz="120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n-ea"/>
              </a:rPr>
              <a:t>An Introduction to Information Security</a:t>
            </a:r>
            <a:endParaRPr lang="zh-CN" altLang="en-US" sz="1200">
              <a:solidFill>
                <a:srgbClr val="3E003E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n-ea"/>
            </a:endParaRPr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7" name="Visio" r:id="rId4" imgW="8639708" imgH="5342382" progId="Visio.Drawing.11">
                  <p:embed/>
                </p:oleObj>
              </mc:Choice>
              <mc:Fallback>
                <p:oleObj name="Visio" r:id="rId4" imgW="8639708" imgH="534238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141288" y="1579563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8" name="Visio" r:id="rId6" imgW="8155876" imgH="4385005" progId="Visio.Drawing.11">
                  <p:embed/>
                </p:oleObj>
              </mc:Choice>
              <mc:Fallback>
                <p:oleObj name="Visio" r:id="rId6" imgW="8155876" imgH="4385005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579563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164" name="Rectangle 2"/>
          <p:cNvSpPr>
            <a:spLocks noGrp="1" noChangeArrowheads="1"/>
          </p:cNvSpPr>
          <p:nvPr>
            <p:ph type="title" idx="4294967295"/>
          </p:nvPr>
        </p:nvSpPr>
        <p:spPr bwMode="white">
          <a:xfrm>
            <a:off x="107950" y="188913"/>
            <a:ext cx="7488238" cy="5476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cap="none" smtClean="0"/>
              <a:t>Lecture 8: Stream Cipher and RC4</a:t>
            </a:r>
          </a:p>
        </p:txBody>
      </p:sp>
      <p:sp>
        <p:nvSpPr>
          <p:cNvPr id="348165" name="Rectangle 5"/>
          <p:cNvSpPr>
            <a:spLocks noGrp="1"/>
          </p:cNvSpPr>
          <p:nvPr>
            <p:ph type="body" idx="4294967295"/>
          </p:nvPr>
        </p:nvSpPr>
        <p:spPr bwMode="auto">
          <a:xfrm>
            <a:off x="201613" y="1628775"/>
            <a:ext cx="8474075" cy="44640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Stream Cipher:</a:t>
            </a:r>
            <a:r>
              <a:rPr lang="en-US" altLang="zh-CN" b="0" smtClean="0">
                <a:solidFill>
                  <a:srgbClr val="660066"/>
                </a:solidFill>
              </a:rPr>
              <a:t> </a:t>
            </a:r>
            <a:r>
              <a:rPr lang="en-US" altLang="zh-CN" smtClean="0">
                <a:solidFill>
                  <a:srgbClr val="0033CC"/>
                </a:solidFill>
              </a:rPr>
              <a:t>with</a:t>
            </a:r>
            <a:r>
              <a:rPr lang="en-US" altLang="zh-CN" b="0" smtClean="0">
                <a:solidFill>
                  <a:srgbClr val="0033CC"/>
                </a:solidFill>
              </a:rPr>
              <a:t> </a:t>
            </a:r>
            <a:r>
              <a:rPr lang="en-US" altLang="zh-CN" smtClean="0">
                <a:solidFill>
                  <a:srgbClr val="0033CC"/>
                </a:solidFill>
              </a:rPr>
              <a:t>Block Cipher modes</a:t>
            </a:r>
          </a:p>
          <a:p>
            <a:pPr lvl="2" eaLnBrk="1" hangingPunct="1">
              <a:defRPr/>
            </a:pPr>
            <a:r>
              <a:rPr lang="en-US" altLang="zh-CN" sz="1800" smtClean="0">
                <a:solidFill>
                  <a:srgbClr val="0033CC"/>
                </a:solidFill>
              </a:rPr>
              <a:t>Output FeedBack (OFB)</a:t>
            </a:r>
          </a:p>
          <a:p>
            <a:pPr eaLnBrk="1" hangingPunct="1">
              <a:defRPr/>
            </a:pPr>
            <a:endParaRPr lang="en-US" altLang="zh-CN" b="0" smtClean="0"/>
          </a:p>
        </p:txBody>
      </p:sp>
      <p:sp>
        <p:nvSpPr>
          <p:cNvPr id="348166" name="Text Box 6"/>
          <p:cNvSpPr txBox="1">
            <a:spLocks noChangeArrowheads="1"/>
          </p:cNvSpPr>
          <p:nvPr/>
        </p:nvSpPr>
        <p:spPr bwMode="auto">
          <a:xfrm>
            <a:off x="273050" y="1052513"/>
            <a:ext cx="55943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20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1. Stream Cipher</a:t>
            </a:r>
          </a:p>
        </p:txBody>
      </p:sp>
      <p:sp>
        <p:nvSpPr>
          <p:cNvPr id="6157" name="Text Box 7"/>
          <p:cNvSpPr txBox="1">
            <a:spLocks noChangeArrowheads="1"/>
          </p:cNvSpPr>
          <p:nvPr/>
        </p:nvSpPr>
        <p:spPr bwMode="auto">
          <a:xfrm>
            <a:off x="6156325" y="1052513"/>
            <a:ext cx="1030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777777"/>
                </a:solidFill>
                <a:ea typeface="微软雅黑" panose="020B0503020204020204" pitchFamily="34" charset="-122"/>
              </a:rPr>
              <a:t>2…</a:t>
            </a:r>
            <a:r>
              <a:rPr lang="zh-CN" altLang="en-US" sz="2000">
                <a:solidFill>
                  <a:srgbClr val="777777"/>
                </a:solidFill>
                <a:ea typeface="微软雅黑" panose="020B0503020204020204" pitchFamily="34" charset="-122"/>
              </a:rPr>
              <a:t> </a:t>
            </a:r>
          </a:p>
        </p:txBody>
      </p:sp>
      <p:pic>
        <p:nvPicPr>
          <p:cNvPr id="6158" name="Picture 11" descr="图片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2584450"/>
            <a:ext cx="752475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26844">
    <p:fade thruBlk="1"/>
    <p:sndAc>
      <p:stSnd>
        <p:snd r:embed="rId3" name="camera.wav"/>
      </p:stSnd>
    </p:sndAc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fld id="{EC3EA7BF-A2C4-4890-9939-379124A646A4}" type="slidenum">
              <a:rPr lang="en-US" altLang="zh-CN" b="0">
                <a:solidFill>
                  <a:srgbClr val="FFFFFF"/>
                </a:solidFill>
              </a:rPr>
              <a:pPr eaLnBrk="1" hangingPunct="1">
                <a:lnSpc>
                  <a:spcPct val="90000"/>
                </a:lnSpc>
              </a:pPr>
              <a:t>9</a:t>
            </a:fld>
            <a:r>
              <a:rPr lang="en-US" altLang="zh-CN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3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65A01E2E-BB4D-4CB6-B30B-582EC39AFD3C}" type="datetime1">
              <a:rPr lang="zh-CN" altLang="en-US"/>
              <a:pPr>
                <a:defRPr/>
              </a:pPr>
              <a:t>2018/10/9</a:t>
            </a:fld>
            <a:endParaRPr lang="en-US" altLang="zh-CN"/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218114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/>
          <a:lstStyle/>
          <a:p>
            <a:pPr eaLnBrk="1" hangingPunct="1">
              <a:defRPr/>
            </a:pPr>
            <a:r>
              <a:rPr lang="en-US" altLang="zh-CN" b="1" cap="none" smtClean="0">
                <a:latin typeface="Arial" charset="0"/>
              </a:rPr>
              <a:t>Outline</a:t>
            </a:r>
          </a:p>
        </p:txBody>
      </p:sp>
      <p:sp>
        <p:nvSpPr>
          <p:cNvPr id="199684" name="AutoShape 4"/>
          <p:cNvSpPr>
            <a:spLocks noChangeArrowheads="1"/>
          </p:cNvSpPr>
          <p:nvPr/>
        </p:nvSpPr>
        <p:spPr bwMode="ltGray">
          <a:xfrm rot="5400000">
            <a:off x="-2422526" y="1223963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1"/>
                </a:cubicBezTo>
                <a:cubicBezTo>
                  <a:pt x="16524" y="321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0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b="0">
              <a:latin typeface="Arial" charset="0"/>
              <a:ea typeface="ＭＳ Ｐゴシック" charset="0"/>
            </a:endParaRPr>
          </a:p>
        </p:txBody>
      </p:sp>
      <p:sp>
        <p:nvSpPr>
          <p:cNvPr id="24583" name="AutoShape 5"/>
          <p:cNvSpPr>
            <a:spLocks noChangeArrowheads="1"/>
          </p:cNvSpPr>
          <p:nvPr/>
        </p:nvSpPr>
        <p:spPr bwMode="ltGray">
          <a:xfrm rot="5400000" flipH="1">
            <a:off x="-2016918" y="1659731"/>
            <a:ext cx="4032250" cy="3929063"/>
          </a:xfrm>
          <a:custGeom>
            <a:avLst/>
            <a:gdLst>
              <a:gd name="T0" fmla="*/ 376366625 w 21600"/>
              <a:gd name="T1" fmla="*/ 0 h 21600"/>
              <a:gd name="T2" fmla="*/ 187207639 w 21600"/>
              <a:gd name="T3" fmla="*/ 357350424 h 21600"/>
              <a:gd name="T4" fmla="*/ 376366625 w 21600"/>
              <a:gd name="T5" fmla="*/ 355497399 h 21600"/>
              <a:gd name="T6" fmla="*/ 565525658 w 21600"/>
              <a:gd name="T7" fmla="*/ 357350424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4"/>
                  <a:pt x="10855" y="10769"/>
                  <a:pt x="10855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gradFill rotWithShape="1">
            <a:gsLst>
              <a:gs pos="0">
                <a:srgbClr val="9C429C">
                  <a:alpha val="56000"/>
                </a:srgbClr>
              </a:gs>
              <a:gs pos="100000">
                <a:srgbClr val="FFFFFF">
                  <a:alpha val="4800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9689" name="AutoShape 9"/>
          <p:cNvSpPr>
            <a:spLocks noChangeArrowheads="1"/>
          </p:cNvSpPr>
          <p:nvPr/>
        </p:nvSpPr>
        <p:spPr bwMode="gray">
          <a:xfrm>
            <a:off x="2384425" y="2633663"/>
            <a:ext cx="384333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6600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altLang="zh-CN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2. RC4</a:t>
            </a:r>
            <a:endParaRPr lang="zh-CN" altLang="en-US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微软雅黑" pitchFamily="34" charset="-122"/>
            </a:endParaRPr>
          </a:p>
        </p:txBody>
      </p:sp>
      <p:sp>
        <p:nvSpPr>
          <p:cNvPr id="199690" name="AutoShape 10"/>
          <p:cNvSpPr>
            <a:spLocks noChangeArrowheads="1"/>
          </p:cNvSpPr>
          <p:nvPr/>
        </p:nvSpPr>
        <p:spPr bwMode="gray">
          <a:xfrm>
            <a:off x="2024063" y="1841500"/>
            <a:ext cx="3843337" cy="508000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6600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altLang="zh-CN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1. Stream Cipher  </a:t>
            </a:r>
            <a:endParaRPr lang="zh-CN" altLang="en-US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微软雅黑" pitchFamily="34" charset="-122"/>
            </a:endParaRPr>
          </a:p>
        </p:txBody>
      </p:sp>
      <p:grpSp>
        <p:nvGrpSpPr>
          <p:cNvPr id="24586" name="Group 7"/>
          <p:cNvGrpSpPr>
            <a:grpSpLocks/>
          </p:cNvGrpSpPr>
          <p:nvPr/>
        </p:nvGrpSpPr>
        <p:grpSpPr bwMode="auto">
          <a:xfrm>
            <a:off x="1671638" y="1916113"/>
            <a:ext cx="381000" cy="381000"/>
            <a:chOff x="872" y="1036"/>
            <a:chExt cx="240" cy="240"/>
          </a:xfrm>
        </p:grpSpPr>
        <p:sp>
          <p:nvSpPr>
            <p:cNvPr id="24595" name="Oval 12"/>
            <p:cNvSpPr>
              <a:spLocks noChangeArrowheads="1"/>
            </p:cNvSpPr>
            <p:nvPr/>
          </p:nvSpPr>
          <p:spPr bwMode="gray">
            <a:xfrm>
              <a:off x="872" y="1036"/>
              <a:ext cx="240" cy="240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24596" name="Oval 13"/>
            <p:cNvSpPr>
              <a:spLocks noChangeArrowheads="1"/>
            </p:cNvSpPr>
            <p:nvPr/>
          </p:nvSpPr>
          <p:spPr bwMode="gray">
            <a:xfrm>
              <a:off x="886" y="1050"/>
              <a:ext cx="212" cy="212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4" name="Oval 14"/>
            <p:cNvSpPr>
              <a:spLocks noChangeArrowheads="1"/>
            </p:cNvSpPr>
            <p:nvPr/>
          </p:nvSpPr>
          <p:spPr bwMode="gray">
            <a:xfrm>
              <a:off x="909" y="1073"/>
              <a:ext cx="116" cy="167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 sz="800" b="0">
                <a:latin typeface="Arial" charset="0"/>
              </a:endParaRPr>
            </a:p>
          </p:txBody>
        </p:sp>
        <p:sp>
          <p:nvSpPr>
            <p:cNvPr id="24598" name="Oval 15"/>
            <p:cNvSpPr>
              <a:spLocks noChangeArrowheads="1"/>
            </p:cNvSpPr>
            <p:nvPr/>
          </p:nvSpPr>
          <p:spPr bwMode="gray">
            <a:xfrm>
              <a:off x="909" y="1073"/>
              <a:ext cx="116" cy="167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6" name="Oval 16"/>
            <p:cNvSpPr>
              <a:spLocks noChangeArrowheads="1"/>
            </p:cNvSpPr>
            <p:nvPr/>
          </p:nvSpPr>
          <p:spPr bwMode="gray">
            <a:xfrm>
              <a:off x="910" y="1074"/>
              <a:ext cx="163" cy="1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 sz="800" b="0">
                <a:latin typeface="Arial" charset="0"/>
              </a:endParaRPr>
            </a:p>
          </p:txBody>
        </p:sp>
        <p:sp>
          <p:nvSpPr>
            <p:cNvPr id="24600" name="Oval 17"/>
            <p:cNvSpPr>
              <a:spLocks noChangeArrowheads="1"/>
            </p:cNvSpPr>
            <p:nvPr/>
          </p:nvSpPr>
          <p:spPr bwMode="gray">
            <a:xfrm>
              <a:off x="910" y="1074"/>
              <a:ext cx="163" cy="164"/>
            </a:xfrm>
            <a:prstGeom prst="ellipse">
              <a:avLst/>
            </a:prstGeom>
            <a:gradFill rotWithShape="1">
              <a:gsLst>
                <a:gs pos="0">
                  <a:srgbClr val="CC99FF"/>
                </a:gs>
                <a:gs pos="100000">
                  <a:srgbClr val="5E4776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</p:grpSp>
      <p:pic>
        <p:nvPicPr>
          <p:cNvPr id="24587" name="Picture 46" descr="j043386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89250"/>
            <a:ext cx="147637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588" name="Group 15"/>
          <p:cNvGrpSpPr>
            <a:grpSpLocks/>
          </p:cNvGrpSpPr>
          <p:nvPr/>
        </p:nvGrpSpPr>
        <p:grpSpPr bwMode="auto">
          <a:xfrm>
            <a:off x="2057400" y="2689225"/>
            <a:ext cx="381000" cy="381000"/>
            <a:chOff x="872" y="1036"/>
            <a:chExt cx="240" cy="240"/>
          </a:xfrm>
        </p:grpSpPr>
        <p:sp>
          <p:nvSpPr>
            <p:cNvPr id="24589" name="Oval 12"/>
            <p:cNvSpPr>
              <a:spLocks noChangeArrowheads="1"/>
            </p:cNvSpPr>
            <p:nvPr/>
          </p:nvSpPr>
          <p:spPr bwMode="gray">
            <a:xfrm>
              <a:off x="872" y="1036"/>
              <a:ext cx="240" cy="240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24590" name="Oval 13"/>
            <p:cNvSpPr>
              <a:spLocks noChangeArrowheads="1"/>
            </p:cNvSpPr>
            <p:nvPr/>
          </p:nvSpPr>
          <p:spPr bwMode="gray">
            <a:xfrm>
              <a:off x="886" y="1050"/>
              <a:ext cx="212" cy="212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199694" name="Oval 14"/>
            <p:cNvSpPr>
              <a:spLocks noChangeArrowheads="1"/>
            </p:cNvSpPr>
            <p:nvPr/>
          </p:nvSpPr>
          <p:spPr bwMode="gray">
            <a:xfrm>
              <a:off x="909" y="1073"/>
              <a:ext cx="116" cy="167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 sz="800" b="0">
                <a:latin typeface="Arial" charset="0"/>
              </a:endParaRPr>
            </a:p>
          </p:txBody>
        </p:sp>
        <p:sp>
          <p:nvSpPr>
            <p:cNvPr id="24592" name="Oval 15"/>
            <p:cNvSpPr>
              <a:spLocks noChangeArrowheads="1"/>
            </p:cNvSpPr>
            <p:nvPr/>
          </p:nvSpPr>
          <p:spPr bwMode="gray">
            <a:xfrm>
              <a:off x="909" y="1073"/>
              <a:ext cx="116" cy="167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199696" name="Oval 16"/>
            <p:cNvSpPr>
              <a:spLocks noChangeArrowheads="1"/>
            </p:cNvSpPr>
            <p:nvPr/>
          </p:nvSpPr>
          <p:spPr bwMode="gray">
            <a:xfrm>
              <a:off x="910" y="1074"/>
              <a:ext cx="163" cy="1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 sz="800" b="0">
                <a:latin typeface="Arial" charset="0"/>
              </a:endParaRPr>
            </a:p>
          </p:txBody>
        </p:sp>
        <p:sp>
          <p:nvSpPr>
            <p:cNvPr id="24594" name="Oval 17"/>
            <p:cNvSpPr>
              <a:spLocks noChangeArrowheads="1"/>
            </p:cNvSpPr>
            <p:nvPr/>
          </p:nvSpPr>
          <p:spPr bwMode="gray">
            <a:xfrm>
              <a:off x="910" y="1074"/>
              <a:ext cx="163" cy="164"/>
            </a:xfrm>
            <a:prstGeom prst="ellipse">
              <a:avLst/>
            </a:prstGeom>
            <a:gradFill rotWithShape="1">
              <a:gsLst>
                <a:gs pos="0">
                  <a:srgbClr val="CC99FF"/>
                </a:gs>
                <a:gs pos="100000">
                  <a:srgbClr val="5E4776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</p:grpSp>
    </p:spTree>
  </p:cSld>
  <p:clrMapOvr>
    <a:masterClrMapping/>
  </p:clrMapOvr>
  <p:transition spd="slow">
    <p:wipe/>
    <p:sndAc>
      <p:stSnd>
        <p:snd r:embed="rId2" name="suction.wav"/>
      </p:stSnd>
    </p:sndAc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3_Angles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3_Angles">
      <a:majorFont>
        <a:latin typeface="微软雅黑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13899</TotalTime>
  <Words>1754</Words>
  <Application>Microsoft Office PowerPoint</Application>
  <PresentationFormat>全屏显示(4:3)</PresentationFormat>
  <Paragraphs>716</Paragraphs>
  <Slides>28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0" baseType="lpstr">
      <vt:lpstr>ＭＳ Ｐゴシック</vt:lpstr>
      <vt:lpstr>ＭＳ Ｐゴシック</vt:lpstr>
      <vt:lpstr>宋体</vt:lpstr>
      <vt:lpstr>微软雅黑</vt:lpstr>
      <vt:lpstr>Arial</vt:lpstr>
      <vt:lpstr>Courier New</vt:lpstr>
      <vt:lpstr>Lucida Calligraphy</vt:lpstr>
      <vt:lpstr>Times New Roman</vt:lpstr>
      <vt:lpstr>Verdana</vt:lpstr>
      <vt:lpstr>Wingdings</vt:lpstr>
      <vt:lpstr>3_Angles</vt:lpstr>
      <vt:lpstr>Visio</vt:lpstr>
      <vt:lpstr>Lecture 8: Stream Cipher and RC4</vt:lpstr>
      <vt:lpstr>Quickly Review</vt:lpstr>
      <vt:lpstr>Outline</vt:lpstr>
      <vt:lpstr>Lecture 8: Stream Cipher and RC4</vt:lpstr>
      <vt:lpstr>Lecture 8: Stream Cipher and RC4</vt:lpstr>
      <vt:lpstr>Lecture 8: Stream Cipher and RC4</vt:lpstr>
      <vt:lpstr>Lecture 8: Stream Cipher and RC4</vt:lpstr>
      <vt:lpstr>Lecture 8: Stream Cipher and RC4</vt:lpstr>
      <vt:lpstr>Outline</vt:lpstr>
      <vt:lpstr>Lecture 8: Stream Cipher and RC4</vt:lpstr>
      <vt:lpstr>Lecture 8: Stream Cipher and RC4</vt:lpstr>
      <vt:lpstr>Lecture 8: Stream Cipher and RC4</vt:lpstr>
      <vt:lpstr>Lecture 8: Stream Cipher and RC4</vt:lpstr>
      <vt:lpstr>Lecture 8: Stream Cipher and RC4</vt:lpstr>
      <vt:lpstr>Lecture 8: Stream Cipher and RC4</vt:lpstr>
      <vt:lpstr>Lecture 8: Stream Cipher and RC4</vt:lpstr>
      <vt:lpstr>Lecture 8: Stream Cipher and RC4</vt:lpstr>
      <vt:lpstr>Lecture 8: Stream Cipher and RC4</vt:lpstr>
      <vt:lpstr>3. Stream Cipher and RC4</vt:lpstr>
      <vt:lpstr>Lecture 8: Stream Cipher and RC4</vt:lpstr>
      <vt:lpstr>Lecture 8: Stream Cipher and RC4</vt:lpstr>
      <vt:lpstr>Lecture 8: Stream Cipher and RC4</vt:lpstr>
      <vt:lpstr>Lecture 8: Stream Cipher and RC4</vt:lpstr>
      <vt:lpstr>Lecture 8: Stream Cipher and RC4</vt:lpstr>
      <vt:lpstr>Lecture 8: Stream Cipher and RC4</vt:lpstr>
      <vt:lpstr>Lecture 8: Stream Cipher and RC4</vt:lpstr>
      <vt:lpstr>Lecture 3: Overview of Cryptography (II)</vt:lpstr>
      <vt:lpstr>PowerPoint 演示文稿</vt:lpstr>
    </vt:vector>
  </TitlesOfParts>
  <Company>Cistec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Information Security</dc:title>
  <dc:creator>胡海波</dc:creator>
  <cp:lastModifiedBy>oram@CPS</cp:lastModifiedBy>
  <cp:revision>194</cp:revision>
  <dcterms:created xsi:type="dcterms:W3CDTF">2010-06-25T08:08:55Z</dcterms:created>
  <dcterms:modified xsi:type="dcterms:W3CDTF">2018-10-09T12:59:09Z</dcterms:modified>
</cp:coreProperties>
</file>