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</p:sldMasterIdLst>
  <p:notesMasterIdLst>
    <p:notesMasterId r:id="rId35"/>
  </p:notesMasterIdLst>
  <p:handoutMasterIdLst>
    <p:handoutMasterId r:id="rId36"/>
  </p:handoutMasterIdLst>
  <p:sldIdLst>
    <p:sldId id="323" r:id="rId2"/>
    <p:sldId id="346" r:id="rId3"/>
    <p:sldId id="428" r:id="rId4"/>
    <p:sldId id="426" r:id="rId5"/>
    <p:sldId id="429" r:id="rId6"/>
    <p:sldId id="417" r:id="rId7"/>
    <p:sldId id="425" r:id="rId8"/>
    <p:sldId id="398" r:id="rId9"/>
    <p:sldId id="399" r:id="rId10"/>
    <p:sldId id="418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21" r:id="rId22"/>
    <p:sldId id="420" r:id="rId23"/>
    <p:sldId id="422" r:id="rId24"/>
    <p:sldId id="423" r:id="rId25"/>
    <p:sldId id="424" r:id="rId26"/>
    <p:sldId id="410" r:id="rId27"/>
    <p:sldId id="411" r:id="rId28"/>
    <p:sldId id="412" r:id="rId29"/>
    <p:sldId id="413" r:id="rId30"/>
    <p:sldId id="414" r:id="rId31"/>
    <p:sldId id="416" r:id="rId32"/>
    <p:sldId id="343" r:id="rId33"/>
    <p:sldId id="326" r:id="rId3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6C9D5F"/>
    <a:srgbClr val="008000"/>
    <a:srgbClr val="0033CC"/>
    <a:srgbClr val="6600CC"/>
    <a:srgbClr val="FF3300"/>
    <a:srgbClr val="6666FF"/>
    <a:srgbClr val="BC5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8" autoAdjust="0"/>
    <p:restoredTop sz="80028" autoAdjust="0"/>
  </p:normalViewPr>
  <p:slideViewPr>
    <p:cSldViewPr>
      <p:cViewPr varScale="1">
        <p:scale>
          <a:sx n="104" d="100"/>
          <a:sy n="104" d="100"/>
        </p:scale>
        <p:origin x="13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420FE2FD-84B7-4A0C-8871-646C35B03EB6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b="0"/>
            </a:lvl1pPr>
          </a:lstStyle>
          <a:p>
            <a:fld id="{FE30D57D-84A5-4E95-8388-7D76E5C989A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6314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 b="0">
                <a:ea typeface="宋体" panose="02010600030101010101" pitchFamily="2" charset="-122"/>
              </a:defRPr>
            </a:lvl1pPr>
          </a:lstStyle>
          <a:p>
            <a:fld id="{95CEB58C-3848-43CA-BA16-CB6882709D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920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3860800"/>
            <a:ext cx="3567113" cy="2997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3860800"/>
            <a:ext cx="9145588" cy="2997200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/>
          <p:nvPr/>
        </p:nvSpPr>
        <p:spPr>
          <a:xfrm rot="10800000">
            <a:off x="5578475" y="0"/>
            <a:ext cx="3565525" cy="21336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215106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" name="Picture 18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76250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0" y="4340225"/>
            <a:ext cx="3776663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 smtClean="0">
                <a:solidFill>
                  <a:srgbClr val="180018"/>
                </a:solidFill>
                <a:latin typeface="Arial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2174875"/>
            <a:ext cx="8569325" cy="1614488"/>
          </a:xfrm>
        </p:spPr>
        <p:txBody>
          <a:bodyPr/>
          <a:lstStyle>
            <a:lvl1pPr algn="ctr">
              <a:defRPr sz="3600" cap="none" smtClean="0">
                <a:latin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975" y="6453188"/>
            <a:ext cx="2133600" cy="268287"/>
          </a:xfrm>
        </p:spPr>
        <p:txBody>
          <a:bodyPr/>
          <a:lstStyle>
            <a:lvl1pPr>
              <a:defRPr b="0"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24606304-1F6D-4243-AA3E-AC6BE1D33B0E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24525" y="6453188"/>
            <a:ext cx="2592388" cy="268287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r>
              <a:rPr lang="zh-CN" altLang="en-US"/>
              <a:t>信息安全导论</a:t>
            </a:r>
            <a:r>
              <a:rPr lang="en-US" altLang="zh-CN"/>
              <a:t>, </a:t>
            </a:r>
            <a:r>
              <a:rPr lang="zh-CN" altLang="en-US"/>
              <a:t>胡海波</a:t>
            </a:r>
          </a:p>
        </p:txBody>
      </p:sp>
    </p:spTree>
    <p:extLst>
      <p:ext uri="{BB962C8B-B14F-4D97-AF65-F5344CB8AC3E}">
        <p14:creationId xmlns:p14="http://schemas.microsoft.com/office/powerpoint/2010/main" val="2012170924"/>
      </p:ext>
    </p:extLst>
  </p:cSld>
  <p:clrMapOvr>
    <a:masterClrMapping/>
  </p:clrMapOvr>
  <p:transition advTm="6900">
    <p:cut thruBlk="1"/>
    <p:sndAc>
      <p:stSnd>
        <p:snd r:embed="rId1" name="camera.wav"/>
      </p:stSnd>
    </p:sndAc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6453188"/>
            <a:ext cx="3575050" cy="40481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6453188"/>
            <a:ext cx="9145588" cy="404812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/>
          <p:nvPr/>
        </p:nvSpPr>
        <p:spPr>
          <a:xfrm rot="10800000">
            <a:off x="5580063" y="-17463"/>
            <a:ext cx="3565525" cy="9255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92551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" name="Picture 17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13" y="61913"/>
            <a:ext cx="7191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17C120-37F3-42E1-A9BA-7FE91D80B4C7}" type="slidenum">
              <a:rPr lang="en-US" altLang="zh-CN"/>
              <a:pPr/>
              <a:t>‹#›</a:t>
            </a:fld>
            <a:r>
              <a:rPr lang="en-US" altLang="zh-CN"/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11710-7783-40C8-85E9-8095782D5E5A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365092"/>
      </p:ext>
    </p:extLst>
  </p:cSld>
  <p:clrMapOvr>
    <a:masterClrMapping/>
  </p:clrMapOvr>
  <p:transition spd="slow">
    <p:wipe/>
    <p:sndAc>
      <p:stSnd>
        <p:snd r:embed="rId1" name="suction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981075"/>
            <a:ext cx="871378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2"/>
            <a:r>
              <a:rPr lang="en-GB" altLang="zh-CN" smtClean="0"/>
              <a:t>Second level</a:t>
            </a:r>
          </a:p>
          <a:p>
            <a:pPr lvl="3"/>
            <a:r>
              <a:rPr lang="en-GB" altLang="zh-CN" smtClean="0"/>
              <a:t>Third level</a:t>
            </a:r>
          </a:p>
          <a:p>
            <a:pPr lvl="4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  <a:endParaRPr lang="en-US" altLang="zh-CN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5834063" cy="547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smtClean="0"/>
              <a:t>Click to edit Master title style</a:t>
            </a:r>
            <a:endParaRPr lang="en-US" altLang="zh-CN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125" y="425450"/>
            <a:ext cx="288925" cy="26670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wrap="square" lIns="9144" tIns="9144" rIns="9144" bIns="9144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FFFFFF"/>
                </a:solidFill>
              </a:defRPr>
            </a:lvl1pPr>
          </a:lstStyle>
          <a:p>
            <a:fld id="{41BD6860-7C91-4606-BC70-6905C11B4492}" type="slidenum">
              <a:rPr lang="en-US" altLang="zh-CN"/>
              <a:pPr/>
              <a:t>‹#›</a:t>
            </a:fld>
            <a:r>
              <a:rPr lang="en-US" altLang="zh-CN"/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214438" y="6545263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defRPr>
            </a:lvl1pPr>
          </a:lstStyle>
          <a:p>
            <a:pPr>
              <a:defRPr/>
            </a:pPr>
            <a:fld id="{40BF2E6A-B77B-4F7D-B5E4-59AEC7595AB2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7038" y="6545263"/>
            <a:ext cx="4367212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ransition advTm="6900">
    <p:cut thruBlk="1"/>
    <p:sndAc>
      <p:stSnd>
        <p:snd r:embed="rId4" name="camera.wav"/>
      </p:stSnd>
    </p:sndAc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 cap="all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8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173038" indent="-173038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401638" indent="-163513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630238" indent="-163513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58838" indent="-173038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7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audio" Target="../media/audio5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6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png"/><Relationship Id="rId11" Type="http://schemas.openxmlformats.org/officeDocument/2006/relationships/audio" Target="../media/audio1.wav"/><Relationship Id="rId5" Type="http://schemas.openxmlformats.org/officeDocument/2006/relationships/image" Target="../media/image17.png"/><Relationship Id="rId10" Type="http://schemas.openxmlformats.org/officeDocument/2006/relationships/image" Target="../media/image23.wmf"/><Relationship Id="rId4" Type="http://schemas.openxmlformats.org/officeDocument/2006/relationships/audio" Target="../media/audio5.wav"/><Relationship Id="rId9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11" Type="http://schemas.openxmlformats.org/officeDocument/2006/relationships/audio" Target="../media/audio1.wav"/><Relationship Id="rId5" Type="http://schemas.openxmlformats.org/officeDocument/2006/relationships/image" Target="../media/image17.png"/><Relationship Id="rId10" Type="http://schemas.openxmlformats.org/officeDocument/2006/relationships/image" Target="../media/image25.wmf"/><Relationship Id="rId4" Type="http://schemas.openxmlformats.org/officeDocument/2006/relationships/audio" Target="../media/audio5.wav"/><Relationship Id="rId9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audio" Target="../media/audio1.wav"/><Relationship Id="rId7" Type="http://schemas.openxmlformats.org/officeDocument/2006/relationships/image" Target="../media/image18.png"/><Relationship Id="rId12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png"/><Relationship Id="rId11" Type="http://schemas.openxmlformats.org/officeDocument/2006/relationships/image" Target="../media/image27.wmf"/><Relationship Id="rId5" Type="http://schemas.openxmlformats.org/officeDocument/2006/relationships/audio" Target="../media/audio6.wav"/><Relationship Id="rId10" Type="http://schemas.openxmlformats.org/officeDocument/2006/relationships/oleObject" Target="../embeddings/oleObject10.bin"/><Relationship Id="rId4" Type="http://schemas.openxmlformats.org/officeDocument/2006/relationships/audio" Target="../media/audio5.wav"/><Relationship Id="rId9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audio" Target="../media/audio2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Whitfield_Diffie.png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/>
          </p:cNvSpPr>
          <p:nvPr>
            <p:ph type="ctrTitle"/>
          </p:nvPr>
        </p:nvSpPr>
        <p:spPr bwMode="auto">
          <a:xfrm>
            <a:off x="323850" y="2205038"/>
            <a:ext cx="8569325" cy="1608137"/>
          </a:xfrm>
        </p:spPr>
        <p:txBody>
          <a:bodyPr/>
          <a:lstStyle/>
          <a:p>
            <a:pPr eaLnBrk="1" hangingPunct="1"/>
            <a:r>
              <a:rPr lang="en-US" altLang="zh-CN" sz="4800" b="1">
                <a:solidFill>
                  <a:srgbClr val="660033"/>
                </a:solidFill>
                <a:latin typeface="Arial" panose="020B0604020202020204" pitchFamily="34" charset="0"/>
              </a:rPr>
              <a:t>Lecture 10: Key Exchange</a:t>
            </a:r>
            <a:endParaRPr lang="zh-CN" altLang="en-US" sz="4800" b="1">
              <a:solidFill>
                <a:srgbClr val="660033"/>
              </a:solidFill>
              <a:latin typeface="Arial" panose="020B0604020202020204" pitchFamily="34" charset="0"/>
            </a:endParaRP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179388" y="188913"/>
            <a:ext cx="6048375" cy="160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An Introduction to</a:t>
            </a:r>
            <a:r>
              <a:rPr lang="en-US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 </a:t>
            </a:r>
            <a:br>
              <a:rPr lang="en-US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</a:br>
            <a:r>
              <a:rPr lang="en-US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微软雅黑" pitchFamily="34" charset="-122"/>
              </a:rPr>
              <a:t>Information Security</a:t>
            </a:r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3563888" y="4581128"/>
            <a:ext cx="4896099" cy="158417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Font typeface="Wingdings" panose="05000000000000000000" pitchFamily="2" charset="2"/>
              <a:buNone/>
              <a:defRPr sz="3200" b="1" kern="1200" smtClean="0">
                <a:solidFill>
                  <a:srgbClr val="180018"/>
                </a:solidFill>
                <a:latin typeface="Arial" charset="0"/>
                <a:ea typeface="+mn-ea"/>
                <a:cs typeface="+mn-cs"/>
              </a:defRPr>
            </a:lvl1pPr>
            <a:lvl2pPr marL="173038" indent="-17303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401638" indent="-163513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630238" indent="-163513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858838" indent="-173038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School of Big Data and Software Engineering, CQU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Fall, 2018</a:t>
            </a:r>
            <a:endParaRPr lang="zh-CN" altLang="en-US" sz="24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itchFamily="66" charset="0"/>
            </a:endParaRPr>
          </a:p>
        </p:txBody>
      </p:sp>
    </p:spTree>
  </p:cSld>
  <p:clrMapOvr>
    <a:masterClrMapping/>
  </p:clrMapOvr>
  <p:transition advTm="6900"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cap="none" dirty="0" smtClean="0"/>
              <a:t>Lecture 10: Key Exchange</a:t>
            </a:r>
            <a:endParaRPr lang="zh-CN" altLang="en-US" b="1" cap="none" dirty="0" smtClean="0"/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681163"/>
            <a:ext cx="9036050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1914" name="Picture 10" descr="j021295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429000"/>
            <a:ext cx="1081088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F5CC63DA-C63B-4437-A4AD-D3E9A5825EC2}" type="slidenum">
              <a:rPr lang="en-US" altLang="zh-CN" sz="1200" b="0">
                <a:solidFill>
                  <a:srgbClr val="FFFFFF"/>
                </a:solidFill>
              </a:rPr>
              <a:pPr algn="ctr" eaLnBrk="1" hangingPunct="1"/>
              <a:t>10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85185E-6 L -0.82291 0.05949 " pathEditMode="fixed" rAng="0" ptsTypes="AA">
                                      <p:cBhvr>
                                        <p:cTn id="10" dur="1000" fill="hold"/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46" y="2963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476B618-AFF8-438F-A3B5-F9E23851650C}" type="slidenum">
              <a:rPr lang="en-US" altLang="zh-CN" b="0">
                <a:solidFill>
                  <a:srgbClr val="FFFFFF"/>
                </a:solidFill>
              </a:rPr>
              <a:pPr eaLnBrk="1" hangingPunct="1"/>
              <a:t>11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B4FE84C-DF8A-4082-A460-F27D6987427E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5293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dirty="0"/>
              <a:t>Lecture 10: Key Exchange</a:t>
            </a:r>
            <a:endParaRPr lang="zh-CN" altLang="en-US" b="1" cap="none" dirty="0" smtClean="0"/>
          </a:p>
        </p:txBody>
      </p:sp>
      <p:pic>
        <p:nvPicPr>
          <p:cNvPr id="399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981075"/>
            <a:ext cx="1852613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684213" y="1484313"/>
            <a:ext cx="3511550" cy="519112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Prof. Martin Hellman</a:t>
            </a:r>
          </a:p>
        </p:txBody>
      </p:sp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395288" y="2349500"/>
            <a:ext cx="5662612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born in 1945 in a Jewish(</a:t>
            </a:r>
            <a:r>
              <a:rPr lang="zh-CN" altLang="en-US" sz="2000" b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犹太人</a:t>
            </a:r>
            <a:r>
              <a:rPr lang="en-US" altLang="zh-CN" sz="2000" b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 neighborhood</a:t>
            </a:r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395288" y="2806700"/>
            <a:ext cx="54070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“</a:t>
            </a:r>
            <a:r>
              <a:rPr lang="en-US" altLang="zh-CN" sz="2000" b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Who would want to be like everybody else?”</a:t>
            </a:r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395288" y="3289300"/>
            <a:ext cx="8280400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4625" indent="-174625">
              <a:buFont typeface="Wingdings" pitchFamily="2" charset="2"/>
              <a:buChar char="§"/>
              <a:defRPr/>
            </a:pPr>
            <a:r>
              <a:rPr lang="en-US" altLang="zh-CN" sz="2000" b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His colleagues criticized him he was crazy to compete with the NSA and their multibillion-dollar budget</a:t>
            </a:r>
          </a:p>
        </p:txBody>
      </p:sp>
      <p:sp>
        <p:nvSpPr>
          <p:cNvPr id="252936" name="Text Box 8"/>
          <p:cNvSpPr txBox="1">
            <a:spLocks noChangeArrowheads="1"/>
          </p:cNvSpPr>
          <p:nvPr/>
        </p:nvSpPr>
        <p:spPr bwMode="auto">
          <a:xfrm>
            <a:off x="395288" y="4029075"/>
            <a:ext cx="8208962" cy="1006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4625" indent="-174625">
              <a:buFont typeface="Wingdings" pitchFamily="2" charset="2"/>
              <a:buChar char="§"/>
              <a:defRPr/>
            </a:pPr>
            <a:r>
              <a:rPr lang="en-US" altLang="zh-CN" sz="2000" b="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when Diffie called him, Hellman never heard about this stranger, but grudgingly(</a:t>
            </a:r>
            <a:r>
              <a:rPr lang="zh-CN" altLang="en-US" sz="2000" b="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勉强地</a:t>
            </a:r>
            <a:r>
              <a:rPr lang="en-US" altLang="zh-CN" sz="2000" b="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</a:t>
            </a:r>
            <a:r>
              <a:rPr lang="zh-CN" altLang="en-US" sz="2000" b="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agreed to a half-hour appointment later that afternoon… Diffie left Hellman’s house around midnight</a:t>
            </a:r>
          </a:p>
        </p:txBody>
      </p: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395288" y="5116513"/>
            <a:ext cx="8353425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4625" indent="-174625">
              <a:buFont typeface="Wingdings" pitchFamily="2" charset="2"/>
              <a:buChar char="§"/>
              <a:defRPr/>
            </a:pPr>
            <a:r>
              <a:rPr lang="en-US" altLang="zh-CN" sz="2000" b="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Diffie then enrolled(</a:t>
            </a:r>
            <a:r>
              <a:rPr lang="zh-CN" altLang="en-US" sz="2000" b="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加入</a:t>
            </a:r>
            <a:r>
              <a:rPr lang="en-US" altLang="zh-CN" sz="2000" b="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,</a:t>
            </a:r>
            <a:r>
              <a:rPr lang="zh-CN" altLang="en-US" sz="2000" b="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入学</a:t>
            </a:r>
            <a:r>
              <a:rPr lang="en-US" altLang="zh-CN" sz="2000" b="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 as his graduate student since Hellman did not have a great deal of funding to employ him as a researcher.</a:t>
            </a:r>
          </a:p>
        </p:txBody>
      </p:sp>
      <p:sp>
        <p:nvSpPr>
          <p:cNvPr id="252938" name="Text Box 10"/>
          <p:cNvSpPr txBox="1">
            <a:spLocks noChangeArrowheads="1"/>
          </p:cNvSpPr>
          <p:nvPr/>
        </p:nvSpPr>
        <p:spPr bwMode="auto">
          <a:xfrm>
            <a:off x="395288" y="5953125"/>
            <a:ext cx="268287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God rewards fools…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5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5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5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 animBg="1" autoUpdateAnimBg="0"/>
      <p:bldP spid="252933" grpId="0" animBg="1" autoUpdateAnimBg="0"/>
      <p:bldP spid="252934" grpId="0" animBg="1" autoUpdateAnimBg="0"/>
      <p:bldP spid="252935" grpId="0" animBg="1" autoUpdateAnimBg="0"/>
      <p:bldP spid="252936" grpId="0" animBg="1" autoUpdateAnimBg="0"/>
      <p:bldP spid="252937" grpId="0" animBg="1" autoUpdateAnimBg="0"/>
      <p:bldP spid="25293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B62FE1D-5A14-4F14-88CA-5F04FFE40433}" type="slidenum">
              <a:rPr lang="en-US" altLang="zh-CN" b="0">
                <a:solidFill>
                  <a:srgbClr val="FFFFFF"/>
                </a:solidFill>
              </a:rPr>
              <a:pPr eaLnBrk="1" hangingPunct="1"/>
              <a:t>12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4F46A1B-31DC-4070-9223-C272FECF5CCE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5395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dirty="0"/>
              <a:t>Lecture 10: Key Exchange</a:t>
            </a:r>
            <a:endParaRPr lang="zh-CN" altLang="en-US" b="1" cap="none" dirty="0" smtClean="0"/>
          </a:p>
        </p:txBody>
      </p:sp>
      <p:sp>
        <p:nvSpPr>
          <p:cNvPr id="253955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kumimoji="1" lang="en-US" altLang="zh-CN" sz="2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Book" pitchFamily="34" charset="0"/>
                <a:ea typeface="宋体" pitchFamily="2" charset="-122"/>
              </a:rPr>
              <a:t>NO KEY NEEDED TO BE DISTRIBUTED</a:t>
            </a:r>
            <a:r>
              <a:rPr kumimoji="1" lang="zh-CN" altLang="en-US" sz="2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Book" pitchFamily="34" charset="0"/>
                <a:ea typeface="宋体" pitchFamily="2" charset="-122"/>
              </a:rPr>
              <a:t>！</a:t>
            </a:r>
          </a:p>
        </p:txBody>
      </p:sp>
      <p:grpSp>
        <p:nvGrpSpPr>
          <p:cNvPr id="40967" name="Group 5"/>
          <p:cNvGrpSpPr>
            <a:grpSpLocks/>
          </p:cNvGrpSpPr>
          <p:nvPr/>
        </p:nvGrpSpPr>
        <p:grpSpPr bwMode="auto">
          <a:xfrm>
            <a:off x="1116013" y="1704975"/>
            <a:ext cx="2057400" cy="2117725"/>
            <a:chOff x="1056" y="1008"/>
            <a:chExt cx="1296" cy="1334"/>
          </a:xfrm>
        </p:grpSpPr>
        <p:pic>
          <p:nvPicPr>
            <p:cNvPr id="4097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008"/>
              <a:ext cx="1296" cy="1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53959" name="Text Box 7"/>
            <p:cNvSpPr txBox="1">
              <a:spLocks noChangeArrowheads="1"/>
            </p:cNvSpPr>
            <p:nvPr/>
          </p:nvSpPr>
          <p:spPr bwMode="auto">
            <a:xfrm>
              <a:off x="1392" y="2111"/>
              <a:ext cx="46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Alice</a:t>
              </a:r>
            </a:p>
          </p:txBody>
        </p:sp>
      </p:grpSp>
      <p:grpSp>
        <p:nvGrpSpPr>
          <p:cNvPr id="40968" name="Group 8"/>
          <p:cNvGrpSpPr>
            <a:grpSpLocks/>
          </p:cNvGrpSpPr>
          <p:nvPr/>
        </p:nvGrpSpPr>
        <p:grpSpPr bwMode="auto">
          <a:xfrm>
            <a:off x="5900738" y="1628775"/>
            <a:ext cx="1839912" cy="2270125"/>
            <a:chOff x="3744" y="912"/>
            <a:chExt cx="1159" cy="1430"/>
          </a:xfrm>
        </p:grpSpPr>
        <p:pic>
          <p:nvPicPr>
            <p:cNvPr id="40971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912"/>
              <a:ext cx="1159" cy="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53962" name="Text Box 10"/>
            <p:cNvSpPr txBox="1">
              <a:spLocks noChangeArrowheads="1"/>
            </p:cNvSpPr>
            <p:nvPr/>
          </p:nvSpPr>
          <p:spPr bwMode="auto">
            <a:xfrm>
              <a:off x="4128" y="2111"/>
              <a:ext cx="39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Bob</a:t>
              </a:r>
            </a:p>
          </p:txBody>
        </p:sp>
      </p:grpSp>
      <p:sp>
        <p:nvSpPr>
          <p:cNvPr id="253963" name="Text Box 11"/>
          <p:cNvSpPr txBox="1">
            <a:spLocks noChangeArrowheads="1"/>
          </p:cNvSpPr>
          <p:nvPr/>
        </p:nvSpPr>
        <p:spPr bwMode="auto">
          <a:xfrm>
            <a:off x="468313" y="4125913"/>
            <a:ext cx="82073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Suppose that 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Alice</a:t>
            </a:r>
            <a:r>
              <a:rPr lang="en-US" altLang="zh-CN" sz="2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and 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Bob</a:t>
            </a:r>
            <a:r>
              <a:rPr lang="en-US" altLang="zh-CN" sz="2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live in a country where the postal(</a:t>
            </a:r>
            <a:r>
              <a:rPr lang="zh-CN" altLang="en-US" sz="2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邮政</a:t>
            </a:r>
            <a:r>
              <a:rPr lang="en-US" altLang="zh-CN" sz="2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 system is completed 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immoral</a:t>
            </a:r>
            <a:r>
              <a:rPr lang="en-US" altLang="zh-CN" sz="2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(</a:t>
            </a:r>
            <a:r>
              <a:rPr lang="zh-CN" altLang="en-US" sz="2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不道德的</a:t>
            </a:r>
            <a:r>
              <a:rPr lang="en-US" altLang="zh-CN" sz="2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), and postal employees will read any unprotected messages.</a:t>
            </a:r>
          </a:p>
        </p:txBody>
      </p:sp>
      <p:sp>
        <p:nvSpPr>
          <p:cNvPr id="253964" name="Text Box 12"/>
          <p:cNvSpPr txBox="1">
            <a:spLocks noChangeArrowheads="1"/>
          </p:cNvSpPr>
          <p:nvPr/>
        </p:nvSpPr>
        <p:spPr bwMode="auto">
          <a:xfrm>
            <a:off x="468313" y="5229225"/>
            <a:ext cx="8135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Alice wants to send an intensely(</a:t>
            </a:r>
            <a:r>
              <a:rPr lang="zh-CN" altLang="en-US" sz="20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热情的</a:t>
            </a:r>
            <a:r>
              <a:rPr lang="en-US" altLang="zh-CN" sz="20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</a:t>
            </a:r>
            <a:r>
              <a:rPr lang="zh-CN" altLang="en-US" sz="20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personal message to Bob…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5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  <p:bldP spid="253963" grpId="0" autoUpdateAnimBg="0"/>
      <p:bldP spid="25396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5BD9CF2-19FF-4A3A-97A3-E71B2146189B}" type="slidenum">
              <a:rPr lang="en-US" altLang="zh-CN" b="0">
                <a:solidFill>
                  <a:srgbClr val="FFFFFF"/>
                </a:solidFill>
              </a:rPr>
              <a:pPr eaLnBrk="1" hangingPunct="1"/>
              <a:t>13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586C380-A2AC-4260-88DC-5C80086F4FB7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5497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dirty="0"/>
              <a:t>Lecture 10: Key Exchange</a:t>
            </a:r>
            <a:endParaRPr lang="zh-CN" altLang="en-US" b="1" cap="none" dirty="0" smtClean="0"/>
          </a:p>
        </p:txBody>
      </p:sp>
      <p:sp>
        <p:nvSpPr>
          <p:cNvPr id="254979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Book" pitchFamily="34" charset="0"/>
                <a:ea typeface="宋体" pitchFamily="2" charset="-122"/>
              </a:rPr>
              <a:t>ALICE &amp; BOB</a:t>
            </a:r>
            <a:r>
              <a:rPr kumimoji="1" lang="en-US" altLang="zh-CN" sz="2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kumimoji="1" lang="en-US" altLang="zh-CN" sz="2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Book" pitchFamily="34" charset="0"/>
                <a:ea typeface="宋体" pitchFamily="2" charset="-122"/>
              </a:rPr>
              <a:t>S STRATEGY</a:t>
            </a:r>
          </a:p>
          <a:p>
            <a:pPr eaLnBrk="1" hangingPunct="1">
              <a:defRPr/>
            </a:pPr>
            <a:endParaRPr lang="zh-CN" altLang="en-US" sz="2400" dirty="0" smtClean="0">
              <a:solidFill>
                <a:srgbClr val="0033CC"/>
              </a:solidFill>
              <a:latin typeface="Franklin Gothic Book" pitchFamily="34" charset="0"/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6013" y="1704975"/>
            <a:ext cx="2057400" cy="2117725"/>
            <a:chOff x="1056" y="1008"/>
            <a:chExt cx="1296" cy="1334"/>
          </a:xfrm>
        </p:grpSpPr>
        <p:pic>
          <p:nvPicPr>
            <p:cNvPr id="420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008"/>
              <a:ext cx="1296" cy="1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54982" name="Text Box 6"/>
            <p:cNvSpPr txBox="1">
              <a:spLocks noChangeArrowheads="1"/>
            </p:cNvSpPr>
            <p:nvPr/>
          </p:nvSpPr>
          <p:spPr bwMode="auto">
            <a:xfrm>
              <a:off x="1392" y="2111"/>
              <a:ext cx="46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Alice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900738" y="1628775"/>
            <a:ext cx="1839912" cy="2270125"/>
            <a:chOff x="3744" y="912"/>
            <a:chExt cx="1159" cy="1430"/>
          </a:xfrm>
        </p:grpSpPr>
        <p:pic>
          <p:nvPicPr>
            <p:cNvPr id="41999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912"/>
              <a:ext cx="1159" cy="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54985" name="Text Box 9"/>
            <p:cNvSpPr txBox="1">
              <a:spLocks noChangeArrowheads="1"/>
            </p:cNvSpPr>
            <p:nvPr/>
          </p:nvSpPr>
          <p:spPr bwMode="auto">
            <a:xfrm>
              <a:off x="4128" y="2111"/>
              <a:ext cx="39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Bob</a:t>
              </a:r>
            </a:p>
          </p:txBody>
        </p:sp>
      </p:grpSp>
      <p:pic>
        <p:nvPicPr>
          <p:cNvPr id="25498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429000"/>
            <a:ext cx="12954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4987" name="AutoShape 11"/>
          <p:cNvSpPr>
            <a:spLocks noChangeArrowheads="1"/>
          </p:cNvSpPr>
          <p:nvPr/>
        </p:nvSpPr>
        <p:spPr bwMode="auto">
          <a:xfrm>
            <a:off x="2987675" y="4149725"/>
            <a:ext cx="381000" cy="381000"/>
          </a:xfrm>
          <a:custGeom>
            <a:avLst/>
            <a:gdLst>
              <a:gd name="T0" fmla="*/ 3360208 w 21600"/>
              <a:gd name="T1" fmla="*/ 0 h 21600"/>
              <a:gd name="T2" fmla="*/ 984109 w 21600"/>
              <a:gd name="T3" fmla="*/ 984109 h 21600"/>
              <a:gd name="T4" fmla="*/ 0 w 21600"/>
              <a:gd name="T5" fmla="*/ 3360208 h 21600"/>
              <a:gd name="T6" fmla="*/ 984109 w 21600"/>
              <a:gd name="T7" fmla="*/ 5736308 h 21600"/>
              <a:gd name="T8" fmla="*/ 3360208 w 21600"/>
              <a:gd name="T9" fmla="*/ 6720416 h 21600"/>
              <a:gd name="T10" fmla="*/ 5736308 w 21600"/>
              <a:gd name="T11" fmla="*/ 5736308 h 21600"/>
              <a:gd name="T12" fmla="*/ 6720416 w 21600"/>
              <a:gd name="T13" fmla="*/ 3360208 h 21600"/>
              <a:gd name="T14" fmla="*/ 5736308 w 21600"/>
              <a:gd name="T15" fmla="*/ 98410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4988" name="AutoShape 12"/>
          <p:cNvSpPr>
            <a:spLocks noChangeArrowheads="1"/>
          </p:cNvSpPr>
          <p:nvPr/>
        </p:nvSpPr>
        <p:spPr bwMode="auto">
          <a:xfrm>
            <a:off x="5622925" y="4164013"/>
            <a:ext cx="381000" cy="381000"/>
          </a:xfrm>
          <a:custGeom>
            <a:avLst/>
            <a:gdLst>
              <a:gd name="T0" fmla="*/ 3360208 w 21600"/>
              <a:gd name="T1" fmla="*/ 0 h 21600"/>
              <a:gd name="T2" fmla="*/ 984109 w 21600"/>
              <a:gd name="T3" fmla="*/ 984109 h 21600"/>
              <a:gd name="T4" fmla="*/ 0 w 21600"/>
              <a:gd name="T5" fmla="*/ 3360208 h 21600"/>
              <a:gd name="T6" fmla="*/ 984109 w 21600"/>
              <a:gd name="T7" fmla="*/ 5736308 h 21600"/>
              <a:gd name="T8" fmla="*/ 3360208 w 21600"/>
              <a:gd name="T9" fmla="*/ 6720416 h 21600"/>
              <a:gd name="T10" fmla="*/ 5736308 w 21600"/>
              <a:gd name="T11" fmla="*/ 5736308 h 21600"/>
              <a:gd name="T12" fmla="*/ 6720416 w 21600"/>
              <a:gd name="T13" fmla="*/ 3360208 h 21600"/>
              <a:gd name="T14" fmla="*/ 5736308 w 21600"/>
              <a:gd name="T15" fmla="*/ 98410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FF00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4989" name="Rectangle 13"/>
          <p:cNvSpPr>
            <a:spLocks noChangeArrowheads="1"/>
          </p:cNvSpPr>
          <p:nvPr/>
        </p:nvSpPr>
        <p:spPr bwMode="auto">
          <a:xfrm>
            <a:off x="539750" y="4689475"/>
            <a:ext cx="8208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1938" indent="-261938">
              <a:buFontTx/>
              <a:buChar char="•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It seems that the problem of key distribution might have been solved, because the encrypted scheme requites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no exchange of keys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.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254990" name="Rectangle 14"/>
          <p:cNvSpPr>
            <a:spLocks noChangeArrowheads="1"/>
          </p:cNvSpPr>
          <p:nvPr/>
        </p:nvSpPr>
        <p:spPr bwMode="auto">
          <a:xfrm>
            <a:off x="539750" y="5302250"/>
            <a:ext cx="8064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1938" indent="-261938">
              <a:buFontTx/>
              <a:buChar char="•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However, there is a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fundamental difference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between locks/unlocks and encryption and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decryption: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254991" name="Rectangle 15"/>
          <p:cNvSpPr>
            <a:spLocks noChangeArrowheads="1"/>
          </p:cNvSpPr>
          <p:nvPr/>
        </p:nvSpPr>
        <p:spPr bwMode="auto">
          <a:xfrm>
            <a:off x="525463" y="5878513"/>
            <a:ext cx="83677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1938" indent="-261938">
              <a:buFontTx/>
              <a:buChar char="•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In general, the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order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of encryption and decryption is crucial: </a:t>
            </a:r>
            <a:r>
              <a:rPr kumimoji="1"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Last on, First off</a:t>
            </a:r>
            <a:r>
              <a:rPr kumimoji="1"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(</a:t>
            </a:r>
            <a:r>
              <a:rPr kumimoji="1" lang="zh-CN" altLang="en-US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后进先出</a:t>
            </a:r>
            <a:r>
              <a:rPr kumimoji="1"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</a:t>
            </a:r>
            <a:endParaRPr lang="zh-CN" altLang="en-US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27984" y="5570418"/>
            <a:ext cx="27258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 err="1">
                <a:solidFill>
                  <a:srgbClr val="FF0000"/>
                </a:solidFill>
                <a:ea typeface="宋体" pitchFamily="2" charset="-122"/>
              </a:rPr>
              <a:t>F</a:t>
            </a:r>
            <a:r>
              <a:rPr lang="en-US" altLang="zh-CN" sz="2000" baseline="-25000" dirty="0" err="1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ea typeface="宋体" pitchFamily="2" charset="-122"/>
              </a:rPr>
              <a:t>F</a:t>
            </a:r>
            <a:r>
              <a:rPr lang="en-US" altLang="zh-CN" sz="2000" baseline="-25000" dirty="0" err="1">
                <a:solidFill>
                  <a:srgbClr val="FF0000"/>
                </a:solidFill>
                <a:ea typeface="宋体" pitchFamily="2" charset="-122"/>
              </a:rPr>
              <a:t>y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(M)) </a:t>
            </a:r>
            <a:r>
              <a:rPr lang="en-US" altLang="zh-CN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≠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ea typeface="宋体" pitchFamily="2" charset="-122"/>
              </a:rPr>
              <a:t>F</a:t>
            </a:r>
            <a:r>
              <a:rPr lang="en-US" altLang="zh-CN" sz="2000" baseline="-25000" dirty="0" err="1" smtClean="0">
                <a:solidFill>
                  <a:srgbClr val="FF0000"/>
                </a:solidFill>
                <a:ea typeface="宋体" pitchFamily="2" charset="-122"/>
              </a:rPr>
              <a:t>y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  <a:ea typeface="宋体" pitchFamily="2" charset="-122"/>
              </a:rPr>
              <a:t>F</a:t>
            </a:r>
            <a:r>
              <a:rPr lang="en-US" altLang="zh-CN" sz="2000" baseline="-25000" dirty="0" err="1" smtClean="0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(M))</a:t>
            </a:r>
            <a:endParaRPr lang="zh-CN" altLang="en-US" sz="200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5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rAng="0" ptsTypes="">
                                      <p:cBhvr>
                                        <p:cTn id="25" dur="2000" fill="hold"/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rAng="0" ptsTypes="">
                                      <p:cBhvr>
                                        <p:cTn id="27" dur="2000" fill="hold"/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91 -4.85549E-6 L 0.00191 -4.85549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91 -4.27746E-6 L 0.00191 -4.27746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41" dur="2000" fill="hold"/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9" dur="2000" fill="hold"/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 4.79769E-6 L 0.004 4.79769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25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25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25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7" grpId="0" animBg="1"/>
      <p:bldP spid="254987" grpId="1" animBg="1"/>
      <p:bldP spid="254987" grpId="2" animBg="1"/>
      <p:bldP spid="254987" grpId="3" animBg="1"/>
      <p:bldP spid="254988" grpId="0" animBg="1"/>
      <p:bldP spid="254988" grpId="1" animBg="1"/>
      <p:bldP spid="254988" grpId="2" animBg="1"/>
      <p:bldP spid="254988" grpId="3" animBg="1"/>
      <p:bldP spid="254989" grpId="0"/>
      <p:bldP spid="254990" grpId="0"/>
      <p:bldP spid="254991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D89EF50-3D76-48DD-A212-394505007728}" type="slidenum">
              <a:rPr lang="en-US" altLang="zh-CN" b="0">
                <a:solidFill>
                  <a:srgbClr val="FFFFFF"/>
                </a:solidFill>
              </a:rPr>
              <a:pPr eaLnBrk="1" hangingPunct="1"/>
              <a:t>14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D3CBFDC-6C38-49FC-80F4-5ACC268FA01D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5600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dirty="0"/>
              <a:t>Lecture 10: Key Exchange</a:t>
            </a:r>
            <a:endParaRPr lang="zh-CN" altLang="en-US" b="1" cap="none" dirty="0" smtClean="0"/>
          </a:p>
        </p:txBody>
      </p:sp>
      <p:sp>
        <p:nvSpPr>
          <p:cNvPr id="256003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Tx/>
              <a:buChar char="•"/>
              <a:defRPr/>
            </a:pPr>
            <a:r>
              <a:rPr kumimoji="1" lang="en-US" altLang="zh-CN" sz="2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Book" pitchFamily="34" charset="0"/>
                <a:ea typeface="宋体" pitchFamily="2" charset="-122"/>
              </a:rPr>
              <a:t>HELLMAN</a:t>
            </a:r>
            <a:r>
              <a:rPr kumimoji="1" lang="en-US" altLang="zh-CN" sz="2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kumimoji="1" lang="en-US" altLang="zh-CN" sz="2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Book" pitchFamily="34" charset="0"/>
                <a:ea typeface="宋体" pitchFamily="2" charset="-122"/>
              </a:rPr>
              <a:t>S CONTRIBUTION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CN" sz="2000" b="1" dirty="0" smtClean="0">
                <a:ea typeface="宋体" pitchFamily="2" charset="-122"/>
              </a:rPr>
              <a:t>Although the padlocked box approach would not work for real world cryptography, it inspired Diffie and Hellman to search for a </a:t>
            </a:r>
            <a:r>
              <a:rPr lang="en-US" altLang="zh-CN" sz="2000" b="1" dirty="0" smtClean="0">
                <a:solidFill>
                  <a:srgbClr val="990099"/>
                </a:solidFill>
                <a:ea typeface="宋体" pitchFamily="2" charset="-122"/>
              </a:rPr>
              <a:t>practical method of circumventing(</a:t>
            </a:r>
            <a:r>
              <a:rPr lang="zh-CN" altLang="en-US" sz="2000" b="1" dirty="0" smtClean="0">
                <a:solidFill>
                  <a:srgbClr val="990099"/>
                </a:solidFill>
                <a:ea typeface="黑体" pitchFamily="49" charset="-122"/>
              </a:rPr>
              <a:t>回避</a:t>
            </a:r>
            <a:r>
              <a:rPr lang="en-US" altLang="zh-CN" sz="2000" b="1" dirty="0" smtClean="0">
                <a:solidFill>
                  <a:srgbClr val="990099"/>
                </a:solidFill>
                <a:ea typeface="宋体" pitchFamily="2" charset="-122"/>
              </a:rPr>
              <a:t>) the key distribution problem</a:t>
            </a:r>
            <a:r>
              <a:rPr lang="en-US" altLang="zh-CN" sz="2000" b="1" dirty="0" smtClean="0">
                <a:ea typeface="宋体" pitchFamily="2" charset="-122"/>
              </a:rPr>
              <a:t>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CN" sz="2000" b="1" dirty="0" smtClean="0">
                <a:ea typeface="宋体" pitchFamily="2" charset="-122"/>
              </a:rPr>
              <a:t>They spent month after month attempting to find a solution.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CN" sz="2000" b="1" dirty="0" smtClean="0">
                <a:ea typeface="宋体" pitchFamily="2" charset="-122"/>
              </a:rPr>
              <a:t>They focused their attention on </a:t>
            </a:r>
            <a:r>
              <a:rPr lang="en-US" altLang="zh-CN" sz="2000" b="1" dirty="0" smtClean="0">
                <a:solidFill>
                  <a:srgbClr val="990099"/>
                </a:solidFill>
                <a:ea typeface="宋体" pitchFamily="2" charset="-122"/>
              </a:rPr>
              <a:t>one-way function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accent2"/>
                </a:solidFill>
                <a:ea typeface="黑体" pitchFamily="49" charset="-122"/>
              </a:rPr>
              <a:t>单向函数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</a:rPr>
              <a:t>)</a:t>
            </a:r>
            <a:r>
              <a:rPr lang="en-US" altLang="zh-CN" sz="2000" b="1" dirty="0" smtClean="0">
                <a:ea typeface="宋体" pitchFamily="2" charset="-122"/>
              </a:rPr>
              <a:t>…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zh-CN" altLang="en-US" sz="2000" b="1" dirty="0" smtClean="0">
                <a:ea typeface="宋体" pitchFamily="2" charset="-122"/>
              </a:rPr>
              <a:t>并且满足：</a:t>
            </a:r>
            <a:r>
              <a:rPr lang="en-US" altLang="zh-CN" sz="2000" dirty="0" err="1">
                <a:solidFill>
                  <a:srgbClr val="FF0000"/>
                </a:solidFill>
                <a:ea typeface="宋体" pitchFamily="2" charset="-122"/>
              </a:rPr>
              <a:t>F</a:t>
            </a:r>
            <a:r>
              <a:rPr lang="en-US" altLang="zh-CN" sz="2000" baseline="-25000" dirty="0" err="1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ea typeface="宋体" pitchFamily="2" charset="-122"/>
              </a:rPr>
              <a:t>F</a:t>
            </a:r>
            <a:r>
              <a:rPr lang="en-US" altLang="zh-CN" sz="2000" baseline="-25000" dirty="0" err="1">
                <a:solidFill>
                  <a:srgbClr val="FF0000"/>
                </a:solidFill>
                <a:ea typeface="宋体" pitchFamily="2" charset="-122"/>
              </a:rPr>
              <a:t>y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(M))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= </a:t>
            </a:r>
            <a:r>
              <a:rPr lang="en-US" altLang="zh-CN" sz="2000" dirty="0" err="1">
                <a:solidFill>
                  <a:srgbClr val="FF0000"/>
                </a:solidFill>
                <a:ea typeface="宋体" pitchFamily="2" charset="-122"/>
              </a:rPr>
              <a:t>F</a:t>
            </a:r>
            <a:r>
              <a:rPr lang="en-US" altLang="zh-CN" sz="2000" baseline="-25000" dirty="0" err="1">
                <a:solidFill>
                  <a:srgbClr val="FF0000"/>
                </a:solidFill>
                <a:ea typeface="宋体" pitchFamily="2" charset="-122"/>
              </a:rPr>
              <a:t>y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ea typeface="宋体" pitchFamily="2" charset="-122"/>
              </a:rPr>
              <a:t>F</a:t>
            </a:r>
            <a:r>
              <a:rPr lang="en-US" altLang="zh-CN" sz="2000" baseline="-25000" dirty="0" err="1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(M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))</a:t>
            </a:r>
            <a:endParaRPr lang="en-US" altLang="zh-CN" sz="2000" b="1" dirty="0" smtClean="0">
              <a:ea typeface="宋体" pitchFamily="2" charset="-122"/>
            </a:endParaRP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CN" sz="2000" b="1" dirty="0" smtClean="0">
                <a:ea typeface="宋体" pitchFamily="2" charset="-122"/>
              </a:rPr>
              <a:t>Two years of thinking came to pay when Hellman was working at home late one night.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CN" sz="2000" b="1" dirty="0" smtClean="0">
                <a:ea typeface="宋体" pitchFamily="2" charset="-122"/>
              </a:rPr>
              <a:t>In half an hour of frantic scribbling(</a:t>
            </a:r>
            <a:r>
              <a:rPr lang="zh-CN" altLang="en-US" sz="2000" b="1" dirty="0" smtClean="0">
                <a:ea typeface="黑体" pitchFamily="49" charset="-122"/>
              </a:rPr>
              <a:t>疯狂演算</a:t>
            </a:r>
            <a:r>
              <a:rPr lang="en-US" altLang="zh-CN" sz="2000" b="1" dirty="0" smtClean="0">
                <a:ea typeface="宋体" pitchFamily="2" charset="-122"/>
              </a:rPr>
              <a:t>), he proved that Alice and Bob could agree on a key 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</a:rPr>
              <a:t>without meeting</a:t>
            </a:r>
            <a:r>
              <a:rPr lang="en-US" altLang="zh-CN" sz="2000" b="1" dirty="0" smtClean="0">
                <a:ea typeface="宋体" pitchFamily="2" charset="-122"/>
              </a:rPr>
              <a:t>!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EF07D06-5E0C-4261-959F-C766D8386053}" type="slidenum">
              <a:rPr lang="en-US" altLang="zh-CN" b="0">
                <a:solidFill>
                  <a:srgbClr val="FFFFFF"/>
                </a:solidFill>
              </a:rPr>
              <a:pPr eaLnBrk="1" hangingPunct="1"/>
              <a:t>15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5676919-3A4A-46A0-8B48-6373554C68F7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5702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dirty="0"/>
              <a:t>Lecture 10: Key Exchange</a:t>
            </a:r>
            <a:endParaRPr lang="zh-CN" altLang="en-US" b="1" cap="none" dirty="0" smtClean="0"/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468313" y="1444625"/>
            <a:ext cx="8277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Hellman’s idea relied on an </a:t>
            </a: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one-way function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of the form: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65364" y="1965328"/>
            <a:ext cx="1741488" cy="481013"/>
            <a:chOff x="2140" y="1233"/>
            <a:chExt cx="1097" cy="303"/>
          </a:xfrm>
        </p:grpSpPr>
        <p:sp>
          <p:nvSpPr>
            <p:cNvPr id="22545" name="Rectangle 5"/>
            <p:cNvSpPr>
              <a:spLocks noChangeArrowheads="1"/>
            </p:cNvSpPr>
            <p:nvPr/>
          </p:nvSpPr>
          <p:spPr bwMode="auto">
            <a:xfrm>
              <a:off x="2256" y="1248"/>
              <a:ext cx="864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253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9547247"/>
                </p:ext>
              </p:extLst>
            </p:nvPr>
          </p:nvGraphicFramePr>
          <p:xfrm>
            <a:off x="2140" y="1233"/>
            <a:ext cx="1097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3" name="公式" r:id="rId5" imgW="888840" imgH="228600" progId="Equation.3">
                    <p:embed/>
                  </p:oleObj>
                </mc:Choice>
                <mc:Fallback>
                  <p:oleObj name="公式" r:id="rId5" imgW="88884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0" y="1233"/>
                          <a:ext cx="1097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7031" name="Text Box 7"/>
          <p:cNvSpPr txBox="1">
            <a:spLocks noChangeArrowheads="1"/>
          </p:cNvSpPr>
          <p:nvPr/>
        </p:nvSpPr>
        <p:spPr bwMode="auto">
          <a:xfrm>
            <a:off x="493713" y="2587625"/>
            <a:ext cx="8277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61938" indent="-261938">
              <a:buFont typeface="Wingdings" pitchFamily="2" charset="2"/>
              <a:buChar char="§"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Initially, Alice and Bob agree on values for </a:t>
            </a:r>
            <a:r>
              <a:rPr lang="en-US" altLang="zh-CN" sz="2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g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and </a:t>
            </a:r>
            <a:r>
              <a:rPr lang="en-US" altLang="zh-CN" sz="2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. 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Almost any values are fine (but </a:t>
            </a:r>
            <a:r>
              <a:rPr lang="en-US" altLang="zh-CN" sz="2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g </a:t>
            </a:r>
            <a:r>
              <a:rPr lang="en-US" altLang="zh-CN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&lt; </a:t>
            </a:r>
            <a:r>
              <a:rPr lang="en-US" altLang="zh-CN" sz="2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</a:t>
            </a:r>
            <a:r>
              <a:rPr lang="en-US" altLang="zh-CN" sz="20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 </a:t>
            </a:r>
            <a:r>
              <a:rPr lang="en-US" altLang="zh-CN" sz="2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is a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prime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number(</a:t>
            </a:r>
            <a:r>
              <a:rPr lang="zh-CN" altLang="en-US" sz="20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素数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).</a:t>
            </a:r>
          </a:p>
        </p:txBody>
      </p:sp>
      <p:sp>
        <p:nvSpPr>
          <p:cNvPr id="257032" name="Text Box 8"/>
          <p:cNvSpPr txBox="1">
            <a:spLocks noChangeArrowheads="1"/>
          </p:cNvSpPr>
          <p:nvPr/>
        </p:nvSpPr>
        <p:spPr bwMode="auto">
          <a:xfrm>
            <a:off x="493713" y="3448050"/>
            <a:ext cx="8277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4625" indent="-174625">
              <a:buFont typeface="Wingdings" pitchFamily="2" charset="2"/>
              <a:buChar char="§"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These values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are not secret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so Alice can telephone Bob and suggest that, say, </a:t>
            </a:r>
            <a:r>
              <a:rPr lang="en-US" altLang="zh-CN" sz="20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g 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= 7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and </a:t>
            </a:r>
            <a:r>
              <a:rPr lang="en-US" altLang="zh-CN" sz="20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 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= 11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.</a:t>
            </a:r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493713" y="4400550"/>
            <a:ext cx="8277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174625" indent="-174625">
              <a:buFont typeface="Wingdings" pitchFamily="2" charset="2"/>
              <a:buChar char="§"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Alice and Bob have now agreed on the one-way function: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551113" y="4843463"/>
            <a:ext cx="1371600" cy="457200"/>
            <a:chOff x="2496" y="3312"/>
            <a:chExt cx="864" cy="288"/>
          </a:xfrm>
        </p:grpSpPr>
        <p:sp>
          <p:nvSpPr>
            <p:cNvPr id="22544" name="Rectangle 11"/>
            <p:cNvSpPr>
              <a:spLocks noChangeArrowheads="1"/>
            </p:cNvSpPr>
            <p:nvPr/>
          </p:nvSpPr>
          <p:spPr bwMode="auto">
            <a:xfrm>
              <a:off x="2496" y="3312"/>
              <a:ext cx="864" cy="2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2530" name="Object 12"/>
            <p:cNvGraphicFramePr>
              <a:graphicFrameLocks noChangeAspect="1"/>
            </p:cNvGraphicFramePr>
            <p:nvPr/>
          </p:nvGraphicFramePr>
          <p:xfrm>
            <a:off x="2544" y="3312"/>
            <a:ext cx="76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4" name="Equation" r:id="rId7" imgW="622080" imgH="203040" progId="Equation.3">
                    <p:embed/>
                  </p:oleObj>
                </mc:Choice>
                <mc:Fallback>
                  <p:oleObj name="Equation" r:id="rId7" imgW="622080" imgH="203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312"/>
                          <a:ext cx="76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7037" name="Text Box 13"/>
          <p:cNvSpPr txBox="1">
            <a:spLocks noChangeArrowheads="1"/>
          </p:cNvSpPr>
          <p:nvPr/>
        </p:nvSpPr>
        <p:spPr bwMode="auto">
          <a:xfrm>
            <a:off x="468313" y="5483225"/>
            <a:ext cx="8277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61938" indent="-261938">
              <a:buFont typeface="Wingdings" pitchFamily="2" charset="2"/>
              <a:buChar char="§"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At this point they can 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begin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the process of trying to establish a secret key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without 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meeting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!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250825" y="979488"/>
            <a:ext cx="51283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33CC"/>
                </a:solidFill>
              </a:rPr>
              <a:t>10.2 </a:t>
            </a:r>
            <a:r>
              <a:rPr lang="en-US" altLang="zh-CN" sz="2400" dirty="0">
                <a:solidFill>
                  <a:srgbClr val="0033CC"/>
                </a:solidFill>
              </a:rPr>
              <a:t>Diffie-Hellman Key Exchange</a:t>
            </a:r>
            <a:endParaRPr lang="zh-CN" altLang="en-US" sz="2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autoUpdateAnimBg="0"/>
      <p:bldP spid="257031" grpId="0" autoUpdateAnimBg="0"/>
      <p:bldP spid="257032" grpId="0" autoUpdateAnimBg="0"/>
      <p:bldP spid="257033" grpId="0" autoUpdateAnimBg="0"/>
      <p:bldP spid="25703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EE763A8-E4B9-4FA3-A45D-420CB08922F5}" type="slidenum">
              <a:rPr lang="en-US" altLang="zh-CN" b="0">
                <a:solidFill>
                  <a:srgbClr val="FFFFFF"/>
                </a:solidFill>
              </a:rPr>
              <a:pPr eaLnBrk="1" hangingPunct="1"/>
              <a:t>16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3557FF-72FB-4D3D-B187-41E43A3A2952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5805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dirty="0"/>
              <a:t>Lecture 10: Key Exchange</a:t>
            </a:r>
            <a:endParaRPr lang="zh-CN" altLang="en-US" b="1" cap="none" dirty="0" smtClean="0"/>
          </a:p>
        </p:txBody>
      </p:sp>
      <p:sp>
        <p:nvSpPr>
          <p:cNvPr id="258051" name="AutoShape 3"/>
          <p:cNvSpPr>
            <a:spLocks noChangeArrowheads="1"/>
          </p:cNvSpPr>
          <p:nvPr/>
        </p:nvSpPr>
        <p:spPr bwMode="auto">
          <a:xfrm>
            <a:off x="1295400" y="3581400"/>
            <a:ext cx="914400" cy="457200"/>
          </a:xfrm>
          <a:prstGeom prst="roundRect">
            <a:avLst>
              <a:gd name="adj" fmla="val 19273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Step 1</a:t>
            </a:r>
          </a:p>
        </p:txBody>
      </p:sp>
      <p:pic>
        <p:nvPicPr>
          <p:cNvPr id="258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52600"/>
            <a:ext cx="15811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58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52600"/>
            <a:ext cx="14351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2362200" y="3429000"/>
            <a:ext cx="2813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Alice choose a number,</a:t>
            </a:r>
          </a:p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say 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, and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keep it secret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.</a:t>
            </a:r>
          </a:p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We label her number </a:t>
            </a:r>
            <a:r>
              <a:rPr lang="en-US" altLang="zh-CN" sz="2000" i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5486400" y="3429000"/>
            <a:ext cx="32527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Bob choose a number, say 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,</a:t>
            </a:r>
          </a:p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and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keep it secret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. We label </a:t>
            </a:r>
          </a:p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his number </a:t>
            </a:r>
            <a:r>
              <a:rPr lang="en-US" altLang="zh-CN" sz="2000" i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258056" name="Text Box 8"/>
          <p:cNvSpPr txBox="1">
            <a:spLocks noChangeArrowheads="1"/>
          </p:cNvSpPr>
          <p:nvPr/>
        </p:nvSpPr>
        <p:spPr bwMode="auto">
          <a:xfrm>
            <a:off x="2633663" y="1181100"/>
            <a:ext cx="37385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THE BASIC SCHEME</a:t>
            </a:r>
            <a:endParaRPr kumimoji="1"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amera.wav"/>
          </p:stSnd>
        </p:sndAc>
      </p:transition>
    </mc:Choice>
    <mc:Fallback xmlns="">
      <p:transition>
        <p:sndAc>
          <p:stSnd>
            <p:snd r:embed="rId6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8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animBg="1" autoUpdateAnimBg="0"/>
      <p:bldP spid="258054" grpId="0" autoUpdateAnimBg="0"/>
      <p:bldP spid="258055" grpId="0" autoUpdateAnimBg="0"/>
      <p:bldP spid="2580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06BC98F-96E1-459A-8497-CAD19A85AEBB}" type="slidenum">
              <a:rPr lang="en-US" altLang="zh-CN" b="0">
                <a:solidFill>
                  <a:srgbClr val="FFFFFF"/>
                </a:solidFill>
              </a:rPr>
              <a:pPr eaLnBrk="1" hangingPunct="1"/>
              <a:t>17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6CB78FF-B80C-4E96-8AE5-954AAD5EDD7F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5907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dirty="0"/>
              <a:t>Lecture 10: Key Exchange</a:t>
            </a:r>
            <a:endParaRPr lang="zh-CN" altLang="en-US" b="1" cap="none" dirty="0" smtClean="0"/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2633663" y="1181100"/>
            <a:ext cx="37385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THE BASIC SCHEME</a:t>
            </a:r>
            <a:endParaRPr kumimoji="1" lang="en-US" altLang="zh-CN" sz="280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9076" name="AutoShape 4"/>
          <p:cNvSpPr>
            <a:spLocks noChangeArrowheads="1"/>
          </p:cNvSpPr>
          <p:nvPr/>
        </p:nvSpPr>
        <p:spPr bwMode="auto">
          <a:xfrm>
            <a:off x="1295400" y="3581400"/>
            <a:ext cx="914400" cy="457200"/>
          </a:xfrm>
          <a:prstGeom prst="roundRect">
            <a:avLst>
              <a:gd name="adj" fmla="val 19273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Step 2</a:t>
            </a:r>
          </a:p>
        </p:txBody>
      </p:sp>
      <p:pic>
        <p:nvPicPr>
          <p:cNvPr id="259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52600"/>
            <a:ext cx="15811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59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52600"/>
            <a:ext cx="14351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9079" name="Text Box 7"/>
          <p:cNvSpPr txBox="1">
            <a:spLocks noChangeArrowheads="1"/>
          </p:cNvSpPr>
          <p:nvPr/>
        </p:nvSpPr>
        <p:spPr bwMode="auto">
          <a:xfrm>
            <a:off x="2267744" y="3429000"/>
            <a:ext cx="321299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Alice puts </a:t>
            </a:r>
            <a:r>
              <a:rPr lang="en-US" altLang="zh-CN" sz="20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A=3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into the one-</a:t>
            </a:r>
          </a:p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way function and works </a:t>
            </a:r>
          </a:p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out the result:</a:t>
            </a:r>
            <a:endParaRPr lang="en-US" altLang="zh-CN" sz="2000" i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9080" name="Text Box 8"/>
          <p:cNvSpPr txBox="1">
            <a:spLocks noChangeArrowheads="1"/>
          </p:cNvSpPr>
          <p:nvPr/>
        </p:nvSpPr>
        <p:spPr bwMode="auto">
          <a:xfrm>
            <a:off x="5486400" y="3429000"/>
            <a:ext cx="360707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Bob puts </a:t>
            </a:r>
            <a:r>
              <a:rPr lang="en-US" altLang="zh-CN" sz="20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B=6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into the one-way </a:t>
            </a:r>
          </a:p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function and works out the </a:t>
            </a:r>
          </a:p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Result:</a:t>
            </a:r>
            <a:endParaRPr lang="en-US" altLang="zh-CN" sz="2000" i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95400" y="4572000"/>
            <a:ext cx="2971800" cy="457200"/>
            <a:chOff x="816" y="2880"/>
            <a:chExt cx="1872" cy="288"/>
          </a:xfrm>
        </p:grpSpPr>
        <p:sp>
          <p:nvSpPr>
            <p:cNvPr id="23572" name="Rectangle 10"/>
            <p:cNvSpPr>
              <a:spLocks noChangeArrowheads="1"/>
            </p:cNvSpPr>
            <p:nvPr/>
          </p:nvSpPr>
          <p:spPr bwMode="auto">
            <a:xfrm>
              <a:off x="816" y="2880"/>
              <a:ext cx="1872" cy="2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3555" name="Object 11"/>
            <p:cNvGraphicFramePr>
              <a:graphicFrameLocks noChangeAspect="1"/>
            </p:cNvGraphicFramePr>
            <p:nvPr/>
          </p:nvGraphicFramePr>
          <p:xfrm>
            <a:off x="816" y="2880"/>
            <a:ext cx="187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0" name="Equation" r:id="rId7" imgW="1549080" imgH="203040" progId="Equation.3">
                    <p:embed/>
                  </p:oleObj>
                </mc:Choice>
                <mc:Fallback>
                  <p:oleObj name="Equation" r:id="rId7" imgW="1549080" imgH="2030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880"/>
                          <a:ext cx="187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046663" y="4572000"/>
            <a:ext cx="3505200" cy="457200"/>
            <a:chOff x="2928" y="2880"/>
            <a:chExt cx="2208" cy="288"/>
          </a:xfrm>
        </p:grpSpPr>
        <p:sp>
          <p:nvSpPr>
            <p:cNvPr id="23571" name="Rectangle 13"/>
            <p:cNvSpPr>
              <a:spLocks noChangeArrowheads="1"/>
            </p:cNvSpPr>
            <p:nvPr/>
          </p:nvSpPr>
          <p:spPr bwMode="auto">
            <a:xfrm>
              <a:off x="2928" y="2880"/>
              <a:ext cx="2208" cy="2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3554" name="Object 14"/>
            <p:cNvGraphicFramePr>
              <a:graphicFrameLocks noChangeAspect="1"/>
            </p:cNvGraphicFramePr>
            <p:nvPr/>
          </p:nvGraphicFramePr>
          <p:xfrm>
            <a:off x="2928" y="2880"/>
            <a:ext cx="214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1" name="Equation" r:id="rId9" imgW="1777680" imgH="203040" progId="Equation.3">
                    <p:embed/>
                  </p:oleObj>
                </mc:Choice>
                <mc:Fallback>
                  <p:oleObj name="Equation" r:id="rId9" imgW="1777680" imgH="2030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880"/>
                          <a:ext cx="214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9087" name="Text Box 15"/>
          <p:cNvSpPr txBox="1">
            <a:spLocks noChangeArrowheads="1"/>
          </p:cNvSpPr>
          <p:nvPr/>
        </p:nvSpPr>
        <p:spPr bwMode="auto">
          <a:xfrm>
            <a:off x="4251325" y="4537075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59088" name="Text Box 16"/>
          <p:cNvSpPr txBox="1">
            <a:spLocks noChangeArrowheads="1"/>
          </p:cNvSpPr>
          <p:nvPr/>
        </p:nvSpPr>
        <p:spPr bwMode="auto">
          <a:xfrm>
            <a:off x="8628063" y="4572000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3" name="camera.wav"/>
          </p:stSnd>
        </p:sndAc>
      </p:transition>
    </mc:Choice>
    <mc:Fallback xmlns="">
      <p:transition>
        <p:sndAc>
          <p:stSnd>
            <p:snd r:embed="rId11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5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5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5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animBg="1" autoUpdateAnimBg="0"/>
      <p:bldP spid="259079" grpId="0" autoUpdateAnimBg="0"/>
      <p:bldP spid="259080" grpId="0" autoUpdateAnimBg="0"/>
      <p:bldP spid="259087" grpId="0" autoUpdateAnimBg="0"/>
      <p:bldP spid="25908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4FF8CAA-8B69-4EF4-ABC4-D48E5F1FE381}" type="slidenum">
              <a:rPr lang="en-US" altLang="zh-CN" b="0">
                <a:solidFill>
                  <a:srgbClr val="FFFFFF"/>
                </a:solidFill>
              </a:rPr>
              <a:pPr eaLnBrk="1" hangingPunct="1"/>
              <a:t>18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8F4D79E-73C3-40EF-8CB3-F729C21C510E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6009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dirty="0"/>
              <a:t>Lecture 10: Key Exchange</a:t>
            </a:r>
            <a:endParaRPr lang="zh-CN" altLang="en-US" b="1" cap="none" dirty="0" smtClean="0"/>
          </a:p>
        </p:txBody>
      </p:sp>
      <p:sp>
        <p:nvSpPr>
          <p:cNvPr id="260099" name="AutoShape 3"/>
          <p:cNvSpPr>
            <a:spLocks noChangeArrowheads="1"/>
          </p:cNvSpPr>
          <p:nvPr/>
        </p:nvSpPr>
        <p:spPr bwMode="auto">
          <a:xfrm>
            <a:off x="1295400" y="3581400"/>
            <a:ext cx="914400" cy="457200"/>
          </a:xfrm>
          <a:prstGeom prst="roundRect">
            <a:avLst>
              <a:gd name="adj" fmla="val 19273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Step 3</a:t>
            </a:r>
          </a:p>
        </p:txBody>
      </p:sp>
      <p:pic>
        <p:nvPicPr>
          <p:cNvPr id="260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52600"/>
            <a:ext cx="15811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60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52600"/>
            <a:ext cx="14351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2362200" y="3429000"/>
            <a:ext cx="2565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Alice sends her result </a:t>
            </a:r>
          </a:p>
          <a:p>
            <a:pPr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to Bob</a:t>
            </a:r>
            <a:endParaRPr lang="en-US" altLang="zh-CN" sz="2000" i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5486400" y="3429000"/>
            <a:ext cx="3221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Bob sends his result to Alice</a:t>
            </a:r>
            <a:endParaRPr lang="en-US" altLang="zh-CN" sz="2000" i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819400" y="4191000"/>
            <a:ext cx="990600" cy="457200"/>
            <a:chOff x="1776" y="2640"/>
            <a:chExt cx="624" cy="288"/>
          </a:xfrm>
        </p:grpSpPr>
        <p:sp>
          <p:nvSpPr>
            <p:cNvPr id="24595" name="Rectangle 9"/>
            <p:cNvSpPr>
              <a:spLocks noChangeArrowheads="1"/>
            </p:cNvSpPr>
            <p:nvPr/>
          </p:nvSpPr>
          <p:spPr bwMode="auto">
            <a:xfrm>
              <a:off x="1776" y="2640"/>
              <a:ext cx="624" cy="2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33CC"/>
                </a:solidFill>
              </a:endParaRPr>
            </a:p>
          </p:txBody>
        </p:sp>
        <p:graphicFrame>
          <p:nvGraphicFramePr>
            <p:cNvPr id="24579" name="Object 10"/>
            <p:cNvGraphicFramePr>
              <a:graphicFrameLocks noChangeAspect="1"/>
            </p:cNvGraphicFramePr>
            <p:nvPr/>
          </p:nvGraphicFramePr>
          <p:xfrm>
            <a:off x="1824" y="2688"/>
            <a:ext cx="46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3" name="Equation" r:id="rId7" imgW="380880" imgH="177480" progId="Equation.3">
                    <p:embed/>
                  </p:oleObj>
                </mc:Choice>
                <mc:Fallback>
                  <p:oleObj name="Equation" r:id="rId7" imgW="380880" imgH="177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688"/>
                          <a:ext cx="460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943600" y="4191000"/>
            <a:ext cx="1219200" cy="473075"/>
            <a:chOff x="3744" y="2640"/>
            <a:chExt cx="768" cy="298"/>
          </a:xfrm>
        </p:grpSpPr>
        <p:sp>
          <p:nvSpPr>
            <p:cNvPr id="24594" name="Rectangle 12"/>
            <p:cNvSpPr>
              <a:spLocks noChangeArrowheads="1"/>
            </p:cNvSpPr>
            <p:nvPr/>
          </p:nvSpPr>
          <p:spPr bwMode="auto">
            <a:xfrm>
              <a:off x="3744" y="2640"/>
              <a:ext cx="768" cy="2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33CC"/>
                </a:solidFill>
              </a:endParaRPr>
            </a:p>
          </p:txBody>
        </p:sp>
        <p:graphicFrame>
          <p:nvGraphicFramePr>
            <p:cNvPr id="24578" name="Object 13"/>
            <p:cNvGraphicFramePr>
              <a:graphicFrameLocks noChangeAspect="1"/>
            </p:cNvGraphicFramePr>
            <p:nvPr/>
          </p:nvGraphicFramePr>
          <p:xfrm>
            <a:off x="3840" y="2688"/>
            <a:ext cx="47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4" name="Equation" r:id="rId9" imgW="393480" imgH="203040" progId="Equation.3">
                    <p:embed/>
                  </p:oleObj>
                </mc:Choice>
                <mc:Fallback>
                  <p:oleObj name="Equation" r:id="rId9" imgW="393480" imgH="2030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688"/>
                          <a:ext cx="47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0110" name="Text Box 14"/>
          <p:cNvSpPr txBox="1">
            <a:spLocks noChangeArrowheads="1"/>
          </p:cNvSpPr>
          <p:nvPr/>
        </p:nvSpPr>
        <p:spPr bwMode="auto">
          <a:xfrm>
            <a:off x="1828800" y="4873625"/>
            <a:ext cx="69199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It does not matter that somebody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eavesdrop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these conversations because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2 and 4 are not the key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.</a:t>
            </a:r>
          </a:p>
        </p:txBody>
      </p:sp>
      <p:sp>
        <p:nvSpPr>
          <p:cNvPr id="260111" name="Text Box 15"/>
          <p:cNvSpPr txBox="1">
            <a:spLocks noChangeArrowheads="1"/>
          </p:cNvSpPr>
          <p:nvPr/>
        </p:nvSpPr>
        <p:spPr bwMode="auto">
          <a:xfrm>
            <a:off x="2633663" y="1181100"/>
            <a:ext cx="37385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THE BASIC SCHEME</a:t>
            </a:r>
            <a:endParaRPr kumimoji="1" lang="en-US" altLang="zh-CN" sz="280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3" name="camera.wav"/>
          </p:stSnd>
        </p:sndAc>
      </p:transition>
    </mc:Choice>
    <mc:Fallback xmlns="">
      <p:transition>
        <p:sndAc>
          <p:stSnd>
            <p:snd r:embed="rId11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00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6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animBg="1" autoUpdateAnimBg="0"/>
      <p:bldP spid="260102" grpId="0" autoUpdateAnimBg="0"/>
      <p:bldP spid="260103" grpId="0" autoUpdateAnimBg="0"/>
      <p:bldP spid="26011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41EC1FB-948E-46DD-9144-D19AEE0279E5}" type="slidenum">
              <a:rPr lang="en-US" altLang="zh-CN" b="0">
                <a:solidFill>
                  <a:srgbClr val="FFFFFF"/>
                </a:solidFill>
              </a:rPr>
              <a:pPr eaLnBrk="1" hangingPunct="1"/>
              <a:t>19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4684945-74E1-4C21-A839-C2BE56A4426F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6112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dirty="0"/>
              <a:t>Lecture 10: Key Exchange</a:t>
            </a:r>
            <a:endParaRPr lang="zh-CN" altLang="en-US" b="1" cap="none" dirty="0" smtClean="0"/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2633663" y="1181100"/>
            <a:ext cx="37385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THE BASIC SCHEME</a:t>
            </a:r>
            <a:endParaRPr kumimoji="1"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1125" name="AutoShape 5"/>
          <p:cNvSpPr>
            <a:spLocks noChangeArrowheads="1"/>
          </p:cNvSpPr>
          <p:nvPr/>
        </p:nvSpPr>
        <p:spPr bwMode="auto">
          <a:xfrm>
            <a:off x="1295400" y="3581400"/>
            <a:ext cx="914400" cy="457200"/>
          </a:xfrm>
          <a:prstGeom prst="roundRect">
            <a:avLst>
              <a:gd name="adj" fmla="val 19273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Step 4</a:t>
            </a:r>
          </a:p>
        </p:txBody>
      </p:sp>
      <p:pic>
        <p:nvPicPr>
          <p:cNvPr id="261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52600"/>
            <a:ext cx="15811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61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52600"/>
            <a:ext cx="14351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2362200" y="3429000"/>
            <a:ext cx="3228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Alice take Bob’s result, and </a:t>
            </a:r>
          </a:p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works out the result of</a:t>
            </a:r>
            <a:endParaRPr lang="en-US" altLang="zh-CN" sz="2000" i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5486400" y="3429000"/>
            <a:ext cx="3221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Bob sends his result to Alice</a:t>
            </a:r>
            <a:endParaRPr lang="en-US" altLang="zh-CN" sz="2000" i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057400" y="4191000"/>
            <a:ext cx="2743200" cy="844550"/>
            <a:chOff x="1296" y="2640"/>
            <a:chExt cx="1728" cy="532"/>
          </a:xfrm>
        </p:grpSpPr>
        <p:sp>
          <p:nvSpPr>
            <p:cNvPr id="25623" name="Rectangle 11"/>
            <p:cNvSpPr>
              <a:spLocks noChangeArrowheads="1"/>
            </p:cNvSpPr>
            <p:nvPr/>
          </p:nvSpPr>
          <p:spPr bwMode="auto">
            <a:xfrm>
              <a:off x="1296" y="2640"/>
              <a:ext cx="1728" cy="52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5603" name="Object 12"/>
            <p:cNvGraphicFramePr>
              <a:graphicFrameLocks noChangeAspect="1"/>
            </p:cNvGraphicFramePr>
            <p:nvPr/>
          </p:nvGraphicFramePr>
          <p:xfrm>
            <a:off x="1296" y="2640"/>
            <a:ext cx="170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5" name="Equation" r:id="rId8" imgW="1409400" imgH="431640" progId="Equation.3">
                    <p:embed/>
                  </p:oleObj>
                </mc:Choice>
                <mc:Fallback>
                  <p:oleObj name="Equation" r:id="rId8" imgW="1409400" imgH="431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40"/>
                          <a:ext cx="1702" cy="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1133" name="Text Box 13"/>
          <p:cNvSpPr txBox="1">
            <a:spLocks noChangeArrowheads="1"/>
          </p:cNvSpPr>
          <p:nvPr/>
        </p:nvSpPr>
        <p:spPr bwMode="auto">
          <a:xfrm>
            <a:off x="3717925" y="4613275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654675" y="4114800"/>
            <a:ext cx="2743200" cy="873125"/>
            <a:chOff x="3562" y="2592"/>
            <a:chExt cx="1728" cy="550"/>
          </a:xfrm>
        </p:grpSpPr>
        <p:sp>
          <p:nvSpPr>
            <p:cNvPr id="25622" name="Rectangle 15"/>
            <p:cNvSpPr>
              <a:spLocks noChangeArrowheads="1"/>
            </p:cNvSpPr>
            <p:nvPr/>
          </p:nvSpPr>
          <p:spPr bwMode="auto">
            <a:xfrm>
              <a:off x="3562" y="2614"/>
              <a:ext cx="1728" cy="52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5602" name="Object 16"/>
            <p:cNvGraphicFramePr>
              <a:graphicFrameLocks noChangeAspect="1"/>
            </p:cNvGraphicFramePr>
            <p:nvPr/>
          </p:nvGraphicFramePr>
          <p:xfrm>
            <a:off x="3600" y="2592"/>
            <a:ext cx="168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6" name="Equation" r:id="rId10" imgW="1396800" imgH="431640" progId="Equation.3">
                    <p:embed/>
                  </p:oleObj>
                </mc:Choice>
                <mc:Fallback>
                  <p:oleObj name="Equation" r:id="rId10" imgW="1396800" imgH="431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592"/>
                          <a:ext cx="1687" cy="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1137" name="Text Box 17"/>
          <p:cNvSpPr txBox="1">
            <a:spLocks noChangeArrowheads="1"/>
          </p:cNvSpPr>
          <p:nvPr/>
        </p:nvSpPr>
        <p:spPr bwMode="auto">
          <a:xfrm>
            <a:off x="7315200" y="4572000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61138" name="Text Box 18"/>
          <p:cNvSpPr txBox="1">
            <a:spLocks noChangeArrowheads="1"/>
          </p:cNvSpPr>
          <p:nvPr/>
        </p:nvSpPr>
        <p:spPr bwMode="auto">
          <a:xfrm>
            <a:off x="2057400" y="5257800"/>
            <a:ext cx="613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Alice and Bob have ended up with the same number, 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9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.</a:t>
            </a:r>
            <a:endParaRPr lang="en-US" altLang="zh-CN" sz="2000" i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1139" name="AutoShape 19"/>
          <p:cNvSpPr>
            <a:spLocks noChangeArrowheads="1"/>
          </p:cNvSpPr>
          <p:nvPr/>
        </p:nvSpPr>
        <p:spPr bwMode="auto">
          <a:xfrm>
            <a:off x="2484438" y="2492375"/>
            <a:ext cx="4419600" cy="2819400"/>
          </a:xfrm>
          <a:prstGeom prst="irregularSeal1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This is the key!</a:t>
            </a:r>
          </a:p>
        </p:txBody>
      </p:sp>
      <p:sp>
        <p:nvSpPr>
          <p:cNvPr id="261140" name="Text Box 20"/>
          <p:cNvSpPr txBox="1">
            <a:spLocks noChangeArrowheads="1"/>
          </p:cNvSpPr>
          <p:nvPr/>
        </p:nvSpPr>
        <p:spPr bwMode="auto">
          <a:xfrm>
            <a:off x="739874" y="5870592"/>
            <a:ext cx="75261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This idea is called </a:t>
            </a:r>
            <a:r>
              <a:rPr lang="en-US" altLang="zh-CN" sz="2000" dirty="0">
                <a:solidFill>
                  <a:srgbClr val="0033CC"/>
                </a:solidFill>
                <a:ea typeface="宋体" panose="02010600030101010101" pitchFamily="2" charset="-122"/>
              </a:rPr>
              <a:t>Diffie-Hellman Key Exchange Scheme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3" name="camera.wav"/>
          </p:stSnd>
        </p:sndAc>
      </p:transition>
    </mc:Choice>
    <mc:Fallback xmlns="">
      <p:transition>
        <p:sndAc>
          <p:stSnd>
            <p:snd r:embed="rId12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6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6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6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5" grpId="0" animBg="1" autoUpdateAnimBg="0"/>
      <p:bldP spid="261128" grpId="0" autoUpdateAnimBg="0"/>
      <p:bldP spid="261129" grpId="0" autoUpdateAnimBg="0"/>
      <p:bldP spid="261133" grpId="0" autoUpdateAnimBg="0"/>
      <p:bldP spid="261137" grpId="0" autoUpdateAnimBg="0"/>
      <p:bldP spid="261138" grpId="0" autoUpdateAnimBg="0"/>
      <p:bldP spid="261139" grpId="0" animBg="1" autoUpdateAnimBg="0"/>
      <p:bldP spid="2611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9E447683-D352-42F3-B4CF-C9D4431E6F3C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2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2914BE7-31B9-41AB-909F-02A5C885CBD0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Quickly Review</a:t>
            </a:r>
          </a:p>
        </p:txBody>
      </p:sp>
      <p:sp>
        <p:nvSpPr>
          <p:cNvPr id="1032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Key Distribution</a:t>
            </a:r>
          </a:p>
          <a:p>
            <a:pPr lvl="2" eaLnBrk="1" hangingPunct="1"/>
            <a:r>
              <a:rPr lang="en-US" altLang="zh-CN" sz="18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Very important for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symmetric key cipher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Lecture 9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0424" y="2690004"/>
            <a:ext cx="2586563" cy="2126356"/>
            <a:chOff x="3421062" y="2816448"/>
            <a:chExt cx="4176713" cy="2844800"/>
          </a:xfrm>
        </p:grpSpPr>
        <p:sp>
          <p:nvSpPr>
            <p:cNvPr id="10" name="Oval 39"/>
            <p:cNvSpPr>
              <a:spLocks noChangeArrowheads="1"/>
            </p:cNvSpPr>
            <p:nvPr/>
          </p:nvSpPr>
          <p:spPr bwMode="auto">
            <a:xfrm>
              <a:off x="4933950" y="2816448"/>
              <a:ext cx="1511300" cy="57626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KDC</a:t>
              </a:r>
            </a:p>
          </p:txBody>
        </p:sp>
        <p:sp>
          <p:nvSpPr>
            <p:cNvPr id="11" name="Oval 40"/>
            <p:cNvSpPr>
              <a:spLocks noChangeArrowheads="1"/>
            </p:cNvSpPr>
            <p:nvPr/>
          </p:nvSpPr>
          <p:spPr bwMode="auto">
            <a:xfrm>
              <a:off x="6878637" y="4184873"/>
              <a:ext cx="719138" cy="719137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400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2" name="Oval 41"/>
            <p:cNvSpPr>
              <a:spLocks noChangeArrowheads="1"/>
            </p:cNvSpPr>
            <p:nvPr/>
          </p:nvSpPr>
          <p:spPr bwMode="auto">
            <a:xfrm>
              <a:off x="3421062" y="4184873"/>
              <a:ext cx="719138" cy="719137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40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" name="Oval 42"/>
            <p:cNvSpPr>
              <a:spLocks noChangeArrowheads="1"/>
            </p:cNvSpPr>
            <p:nvPr/>
          </p:nvSpPr>
          <p:spPr bwMode="auto">
            <a:xfrm>
              <a:off x="5106987" y="4942110"/>
              <a:ext cx="719138" cy="719138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 flipV="1">
              <a:off x="3997325" y="3321273"/>
              <a:ext cx="1223962" cy="936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5" name="Line 44"/>
            <p:cNvSpPr>
              <a:spLocks noChangeShapeType="1"/>
            </p:cNvSpPr>
            <p:nvPr/>
          </p:nvSpPr>
          <p:spPr bwMode="auto">
            <a:xfrm flipH="1" flipV="1">
              <a:off x="6013450" y="3392710"/>
              <a:ext cx="1081087" cy="792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6" name="Line 45"/>
            <p:cNvSpPr>
              <a:spLocks noChangeShapeType="1"/>
            </p:cNvSpPr>
            <p:nvPr/>
          </p:nvSpPr>
          <p:spPr bwMode="auto">
            <a:xfrm flipV="1">
              <a:off x="5510212" y="3392710"/>
              <a:ext cx="215900" cy="15128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7" name="Line 46"/>
            <p:cNvSpPr>
              <a:spLocks noChangeShapeType="1"/>
            </p:cNvSpPr>
            <p:nvPr/>
          </p:nvSpPr>
          <p:spPr bwMode="auto">
            <a:xfrm>
              <a:off x="4070350" y="4761135"/>
              <a:ext cx="1079500" cy="431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8" name="Line 47"/>
            <p:cNvSpPr>
              <a:spLocks noChangeShapeType="1"/>
            </p:cNvSpPr>
            <p:nvPr/>
          </p:nvSpPr>
          <p:spPr bwMode="auto">
            <a:xfrm flipV="1">
              <a:off x="5797550" y="4761135"/>
              <a:ext cx="1081087" cy="431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9" name="Line 48"/>
            <p:cNvSpPr>
              <a:spLocks noChangeShapeType="1"/>
            </p:cNvSpPr>
            <p:nvPr/>
          </p:nvSpPr>
          <p:spPr bwMode="auto">
            <a:xfrm>
              <a:off x="4141787" y="4473798"/>
              <a:ext cx="27368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4718049" y="3680048"/>
              <a:ext cx="2159000" cy="364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dirty="0"/>
                <a:t>Secure Channel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71800" y="2646458"/>
            <a:ext cx="5911957" cy="3135559"/>
            <a:chOff x="1115616" y="2204367"/>
            <a:chExt cx="7060866" cy="3744913"/>
          </a:xfrm>
        </p:grpSpPr>
        <p:pic>
          <p:nvPicPr>
            <p:cNvPr id="22" name="Picture 7" descr="j043163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8366" y="2204367"/>
              <a:ext cx="1008062" cy="1008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 descr="j043163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4291930"/>
              <a:ext cx="1008062" cy="1008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9" descr="j043159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853" y="4507830"/>
              <a:ext cx="985838" cy="985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Line 10"/>
            <p:cNvSpPr>
              <a:spLocks noChangeShapeType="1"/>
            </p:cNvSpPr>
            <p:nvPr/>
          </p:nvSpPr>
          <p:spPr bwMode="auto">
            <a:xfrm flipV="1">
              <a:off x="2103503" y="3031455"/>
              <a:ext cx="2016125" cy="1439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1354837" y="3181377"/>
              <a:ext cx="2083923" cy="404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AU" altLang="zh-CN" sz="1600" b="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(1</a:t>
              </a:r>
              <a:r>
                <a:rPr lang="en-AU" altLang="zh-CN" sz="1600" b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 ID</a:t>
              </a:r>
              <a:r>
                <a:rPr lang="en-AU" altLang="zh-CN" sz="1600" b="0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AU" altLang="zh-CN" sz="1600" b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AU" altLang="zh-CN" sz="1600" b="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|| ID</a:t>
              </a:r>
              <a:r>
                <a:rPr lang="en-AU" altLang="zh-CN" sz="1600" b="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AU" altLang="zh-CN" sz="1600" b="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|| N</a:t>
              </a:r>
              <a:r>
                <a:rPr lang="en-AU" altLang="zh-CN" sz="1600" b="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1600" b="0" baseline="-250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V="1">
              <a:off x="2416157" y="3212430"/>
              <a:ext cx="2016125" cy="1439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3307462" y="3516600"/>
              <a:ext cx="4869020" cy="404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1"/>
              <a:r>
                <a:rPr lang="en-AU" altLang="zh-CN" sz="1600" b="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(2) </a:t>
              </a:r>
              <a:r>
                <a:rPr lang="en-AU" altLang="zh-CN" sz="1600" b="0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AU" altLang="zh-CN" sz="1600" b="0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Ka</a:t>
              </a:r>
              <a:r>
                <a:rPr lang="en-AU" altLang="zh-CN" sz="1600" b="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AU" altLang="zh-CN" sz="1600" b="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 K</a:t>
              </a:r>
              <a:r>
                <a:rPr lang="en-AU" altLang="zh-CN" sz="1600" b="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lang="en-AU" altLang="zh-CN" sz="1600" b="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|| ID</a:t>
              </a:r>
              <a:r>
                <a:rPr lang="en-AU" altLang="zh-CN" sz="1600" b="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AU" altLang="zh-CN" sz="1600" b="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|| N</a:t>
              </a:r>
              <a:r>
                <a:rPr lang="en-AU" altLang="zh-CN" sz="1600" b="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AU" altLang="zh-CN" sz="1600" b="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|| </a:t>
              </a:r>
              <a:r>
                <a:rPr lang="en-AU" altLang="zh-CN" sz="1600" b="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AU" altLang="zh-CN" sz="1600" b="0" baseline="-250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Kb</a:t>
              </a:r>
              <a:r>
                <a:rPr lang="en-AU" altLang="zh-CN" sz="1600" b="0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AU" altLang="zh-CN" sz="16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[K</a:t>
              </a:r>
              <a:r>
                <a:rPr lang="en-AU" altLang="zh-CN" sz="1600" b="0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lang="en-AU" altLang="zh-CN" sz="16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|| ID</a:t>
              </a:r>
              <a:r>
                <a:rPr lang="en-AU" altLang="zh-CN" sz="1600" b="0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AU" altLang="zh-CN" sz="16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 </a:t>
              </a:r>
              <a:r>
                <a:rPr lang="en-AU" altLang="zh-CN" sz="1600" b="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</a:t>
              </a:r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2412603" y="4652292"/>
              <a:ext cx="381635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3636567" y="4363367"/>
              <a:ext cx="2104982" cy="404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AU" altLang="zh-CN" sz="1600" b="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(3) </a:t>
              </a:r>
              <a:r>
                <a:rPr lang="en-AU" altLang="zh-CN" sz="1600" b="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AU" altLang="zh-CN" sz="1600" b="0" baseline="-250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Kb</a:t>
              </a:r>
              <a:r>
                <a:rPr lang="en-AU" altLang="zh-CN" sz="1600" b="0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AU" altLang="zh-CN" sz="16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 K</a:t>
              </a:r>
              <a:r>
                <a:rPr lang="en-AU" altLang="zh-CN" sz="1600" b="0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 </a:t>
              </a:r>
              <a:r>
                <a:rPr lang="en-AU" altLang="zh-CN" sz="16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|| ID</a:t>
              </a:r>
              <a:r>
                <a:rPr lang="en-AU" altLang="zh-CN" sz="1600" b="0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AU" altLang="zh-CN" sz="16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]</a:t>
              </a:r>
              <a:endParaRPr lang="en-US" altLang="zh-CN" sz="16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" name="Line 17"/>
            <p:cNvSpPr>
              <a:spLocks noChangeShapeType="1"/>
            </p:cNvSpPr>
            <p:nvPr/>
          </p:nvSpPr>
          <p:spPr bwMode="auto">
            <a:xfrm>
              <a:off x="2412603" y="5155530"/>
              <a:ext cx="381635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3331592" y="4823467"/>
              <a:ext cx="2083386" cy="404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1"/>
              <a:r>
                <a:rPr lang="en-AU" altLang="zh-CN" sz="1600" b="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(4) E</a:t>
              </a:r>
              <a:r>
                <a:rPr lang="en-AU" altLang="zh-CN" sz="1600" b="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Ks </a:t>
              </a:r>
              <a:r>
                <a:rPr lang="en-AU" altLang="zh-CN" sz="1600" b="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 N</a:t>
              </a:r>
              <a:r>
                <a:rPr lang="en-AU" altLang="zh-CN" sz="1600" b="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AU" altLang="zh-CN" sz="1600" b="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]</a:t>
              </a: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2412603" y="5660355"/>
              <a:ext cx="381635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3804345" y="5366523"/>
              <a:ext cx="1765576" cy="404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AU" altLang="zh-CN" sz="1600" b="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(5) E</a:t>
              </a:r>
              <a:r>
                <a:rPr lang="en-AU" altLang="zh-CN" sz="1600" b="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Ks </a:t>
              </a:r>
              <a:r>
                <a:rPr lang="en-AU" altLang="zh-CN" sz="1600" b="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 f(N</a:t>
              </a:r>
              <a:r>
                <a:rPr lang="en-AU" altLang="zh-CN" sz="1600" b="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AU" altLang="zh-CN" sz="1600" b="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 ]</a:t>
              </a:r>
              <a:endParaRPr lang="en-US" altLang="zh-CN" sz="1600" b="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1223566" y="5301580"/>
              <a:ext cx="719137" cy="431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rgbClr val="A50021"/>
                  </a:solidFill>
                </a:rPr>
                <a:t>A</a:t>
              </a: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6840141" y="5517480"/>
              <a:ext cx="719137" cy="431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rgbClr val="A50021"/>
                  </a:solidFill>
                </a:rPr>
                <a:t>B</a:t>
              </a: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5039916" y="2275805"/>
              <a:ext cx="719137" cy="431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dirty="0"/>
                <a:t>KDC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4162586" y="5852223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600CC"/>
                </a:solidFill>
              </a:rPr>
              <a:t>Needham/</a:t>
            </a:r>
            <a:r>
              <a:rPr lang="en-US" altLang="zh-CN" dirty="0" err="1" smtClean="0">
                <a:solidFill>
                  <a:srgbClr val="6600CC"/>
                </a:solidFill>
              </a:rPr>
              <a:t>Schreoder</a:t>
            </a:r>
            <a:r>
              <a:rPr lang="zh-CN" altLang="en-US" dirty="0" smtClean="0">
                <a:solidFill>
                  <a:srgbClr val="6600CC"/>
                </a:solidFill>
              </a:rPr>
              <a:t>协议</a:t>
            </a:r>
            <a:endParaRPr lang="en-US" altLang="zh-CN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67EA524-98BA-4F98-963A-E595DB82B55B}" type="slidenum">
              <a:rPr lang="en-US" altLang="zh-CN" b="0">
                <a:solidFill>
                  <a:srgbClr val="FFFFFF"/>
                </a:solidFill>
              </a:rPr>
              <a:pPr eaLnBrk="1" hangingPunct="1"/>
              <a:t>20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D43047F-8515-488E-BB38-A6B132F6A954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6214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dirty="0"/>
              <a:t>Lecture 10: Key Exchange</a:t>
            </a:r>
            <a:endParaRPr lang="zh-CN" altLang="en-US" b="1" cap="none" dirty="0" smtClean="0"/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900113" y="1196975"/>
            <a:ext cx="695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033CC"/>
                </a:solidFill>
                <a:ea typeface="宋体" panose="02010600030101010101" pitchFamily="2" charset="-122"/>
              </a:rPr>
              <a:t>Diffie-Hellman Key Exchange Scheme</a:t>
            </a: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1747838" y="1844675"/>
            <a:ext cx="5832475" cy="1079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           </a:t>
            </a:r>
            <a:r>
              <a:rPr lang="en-US" altLang="zh-CN" sz="2000" dirty="0" smtClean="0">
                <a:ea typeface="宋体" panose="02010600030101010101" pitchFamily="2" charset="-122"/>
              </a:rPr>
              <a:t>Agree on Global </a:t>
            </a:r>
            <a:r>
              <a:rPr lang="en-US" altLang="zh-CN" sz="2000" dirty="0">
                <a:solidFill>
                  <a:srgbClr val="990099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sz="2000" dirty="0">
                <a:ea typeface="宋体" panose="02010600030101010101" pitchFamily="2" charset="-122"/>
              </a:rPr>
              <a:t> Elements</a:t>
            </a:r>
          </a:p>
          <a:p>
            <a:pPr eaLnBrk="1" hangingPunct="1"/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solidFill>
                  <a:schemeClr val="accent2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ea typeface="宋体" panose="02010600030101010101" pitchFamily="2" charset="-122"/>
              </a:rPr>
              <a:t>is a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6600CC"/>
                </a:solidFill>
                <a:ea typeface="宋体" panose="02010600030101010101" pitchFamily="2" charset="-122"/>
              </a:rPr>
              <a:t>prime number</a:t>
            </a:r>
          </a:p>
          <a:p>
            <a:pPr eaLnBrk="1" hangingPunct="1"/>
            <a:r>
              <a:rPr lang="en-US" altLang="zh-CN" sz="2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dirty="0" smtClean="0">
                <a:ea typeface="宋体" panose="02010600030101010101" pitchFamily="2" charset="-122"/>
              </a:rPr>
              <a:t>g&lt;p</a:t>
            </a:r>
            <a:r>
              <a:rPr lang="en-US" altLang="zh-CN" sz="2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, g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is a </a:t>
            </a:r>
            <a:r>
              <a:rPr lang="en-US" altLang="zh-CN" sz="2000" u="sng" dirty="0">
                <a:solidFill>
                  <a:schemeClr val="accent2"/>
                </a:solidFill>
                <a:ea typeface="宋体" panose="02010600030101010101" pitchFamily="2" charset="-122"/>
              </a:rPr>
              <a:t>primitive root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of </a:t>
            </a:r>
            <a:r>
              <a:rPr lang="en-US" altLang="zh-CN" sz="2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endParaRPr lang="zh-CN" altLang="en-US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71" y="2222650"/>
            <a:ext cx="971929" cy="79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165184"/>
            <a:ext cx="882152" cy="88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0819" y="4357688"/>
            <a:ext cx="1114425" cy="1171575"/>
          </a:xfrm>
          <a:prstGeom prst="rect">
            <a:avLst/>
          </a:prstGeom>
        </p:spPr>
      </p:pic>
      <p:sp>
        <p:nvSpPr>
          <p:cNvPr id="4" name="上箭头 3"/>
          <p:cNvSpPr/>
          <p:nvPr/>
        </p:nvSpPr>
        <p:spPr>
          <a:xfrm>
            <a:off x="3491880" y="3013074"/>
            <a:ext cx="432048" cy="1270151"/>
          </a:xfrm>
          <a:prstGeom prst="upArrow">
            <a:avLst/>
          </a:prstGeom>
          <a:solidFill>
            <a:schemeClr val="tx2">
              <a:lumMod val="10000"/>
              <a:lumOff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157" name="AutoShape 13"/>
          <p:cNvSpPr>
            <a:spLocks noChangeArrowheads="1"/>
          </p:cNvSpPr>
          <p:nvPr/>
        </p:nvSpPr>
        <p:spPr bwMode="auto">
          <a:xfrm>
            <a:off x="1976314" y="3341688"/>
            <a:ext cx="6574182" cy="703237"/>
          </a:xfrm>
          <a:prstGeom prst="cloudCallout">
            <a:avLst>
              <a:gd name="adj1" fmla="val -12375"/>
              <a:gd name="adj2" fmla="val -183643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lIns="0" tIns="0" rIns="0" bIns="0" anchor="ctr" anchorCtr="0"/>
          <a:lstStyle/>
          <a:p>
            <a:pPr algn="ctr">
              <a:defRPr/>
            </a:pPr>
            <a:r>
              <a:rPr kumimoji="1" lang="en-US" altLang="zh-CN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Q1: What‘s prime number?</a:t>
            </a:r>
            <a:endParaRPr kumimoji="1"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1979712" y="3356992"/>
            <a:ext cx="6574182" cy="703237"/>
          </a:xfrm>
          <a:prstGeom prst="cloudCallout">
            <a:avLst>
              <a:gd name="adj1" fmla="val -3604"/>
              <a:gd name="adj2" fmla="val -120387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lIns="0" tIns="0" rIns="0" bIns="0" anchor="ctr" anchorCtr="0"/>
          <a:lstStyle/>
          <a:p>
            <a:pPr algn="ctr">
              <a:defRPr/>
            </a:pPr>
            <a:r>
              <a:rPr kumimoji="1" lang="en-US" altLang="zh-CN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Q2: What‘s </a:t>
            </a:r>
            <a:r>
              <a:rPr kumimoji="1"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primitive </a:t>
            </a:r>
            <a:r>
              <a:rPr kumimoji="1" lang="en-US" altLang="zh-CN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root (</a:t>
            </a:r>
            <a:r>
              <a:rPr kumimoji="1" lang="zh-CN" alt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本原根</a:t>
            </a:r>
            <a:r>
              <a:rPr kumimoji="1" lang="en-US" altLang="zh-CN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)?</a:t>
            </a:r>
            <a:endParaRPr kumimoji="1"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stSnd>
            <p:snd r:embed="rId2" name="camera.wav"/>
          </p:stSnd>
        </p:sndAc>
      </p:transition>
    </mc:Choice>
    <mc:Fallback xmlns="">
      <p:transition>
        <p:sndAc>
          <p:stSnd>
            <p:snd r:embed="rId7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2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2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/>
      <p:bldP spid="262148" grpId="0" animBg="1"/>
      <p:bldP spid="4" grpId="0" animBg="1"/>
      <p:bldP spid="4" grpId="1" animBg="1"/>
      <p:bldP spid="262157" grpId="0" animBg="1"/>
      <p:bldP spid="262157" grpId="1" animBg="1"/>
      <p:bldP spid="13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67EA524-98BA-4F98-963A-E595DB82B55B}" type="slidenum">
              <a:rPr lang="en-US" altLang="zh-CN" b="0">
                <a:solidFill>
                  <a:srgbClr val="FFFFFF"/>
                </a:solidFill>
              </a:rPr>
              <a:pPr eaLnBrk="1" hangingPunct="1"/>
              <a:t>21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D43047F-8515-488E-BB38-A6B132F6A954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6214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dirty="0"/>
              <a:t>Lecture 10: Key Exchange</a:t>
            </a:r>
            <a:endParaRPr lang="zh-CN" altLang="en-US" b="1" cap="none" dirty="0" smtClean="0"/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900113" y="1196975"/>
            <a:ext cx="695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033CC"/>
                </a:solidFill>
                <a:ea typeface="宋体" panose="02010600030101010101" pitchFamily="2" charset="-122"/>
              </a:rPr>
              <a:t>Diffie-Hellman Key Exchange Scheme</a:t>
            </a: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1747838" y="1844675"/>
            <a:ext cx="5832475" cy="1079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rPr>
              <a:t>            Agree on Global Public Elements</a:t>
            </a:r>
          </a:p>
          <a:p>
            <a:pPr eaLnBrk="1" hangingPunct="1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rPr>
              <a:t>is a prime number</a:t>
            </a:r>
          </a:p>
          <a:p>
            <a:pPr eaLnBrk="1" hangingPunct="1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rPr>
              <a:t>g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rPr>
              <a:t>g&lt;p, g is a </a:t>
            </a:r>
            <a:r>
              <a:rPr lang="en-US" altLang="zh-CN" sz="2000" u="sng" dirty="0">
                <a:solidFill>
                  <a:srgbClr val="0033CC"/>
                </a:solidFill>
                <a:ea typeface="宋体" panose="02010600030101010101" pitchFamily="2" charset="-122"/>
              </a:rPr>
              <a:t>primitive root 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rPr>
              <a:t>of p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95536" y="4099739"/>
            <a:ext cx="7920880" cy="132343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2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8000"/>
                </a:solidFill>
                <a:ea typeface="宋体" panose="02010600030101010101" pitchFamily="2" charset="-122"/>
              </a:rPr>
              <a:t>Wikipedia: </a:t>
            </a:r>
            <a:r>
              <a:rPr lang="en-US" altLang="zh-CN" sz="2000" dirty="0" smtClean="0">
                <a:solidFill>
                  <a:srgbClr val="0033CC"/>
                </a:solidFill>
                <a:ea typeface="宋体" panose="02010600030101010101" pitchFamily="2" charset="-122"/>
              </a:rPr>
              <a:t>Gauss</a:t>
            </a:r>
            <a:r>
              <a:rPr lang="en-US" altLang="zh-CN" sz="2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defined primitive roots in 1801 based on </a:t>
            </a:r>
            <a:r>
              <a:rPr lang="en-US" altLang="zh-CN" sz="2000" dirty="0" smtClean="0">
                <a:solidFill>
                  <a:srgbClr val="0033CC"/>
                </a:solidFill>
                <a:ea typeface="宋体" panose="02010600030101010101" pitchFamily="2" charset="-122"/>
              </a:rPr>
              <a:t>Euler</a:t>
            </a:r>
            <a:r>
              <a:rPr lang="en-US" altLang="zh-CN" sz="2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’s work….</a:t>
            </a:r>
          </a:p>
          <a:p>
            <a:pPr eaLnBrk="1" hangingPunct="1"/>
            <a:r>
              <a:rPr lang="en-US" altLang="zh-CN" sz="2000" dirty="0" smtClean="0">
                <a:solidFill>
                  <a:srgbClr val="008000"/>
                </a:solidFill>
              </a:rPr>
              <a:t>Baidu: </a:t>
            </a:r>
            <a:r>
              <a:rPr lang="zh-CN" altLang="en-US" sz="2000" dirty="0" smtClean="0"/>
              <a:t>如果</a:t>
            </a:r>
            <a:r>
              <a:rPr lang="en-US" altLang="zh-CN" sz="2000" dirty="0" smtClean="0"/>
              <a:t>g</a:t>
            </a:r>
            <a:r>
              <a:rPr lang="zh-CN" altLang="en-US" sz="2000" dirty="0" smtClean="0"/>
              <a:t>是素数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的原根，则数</a:t>
            </a:r>
            <a:r>
              <a:rPr lang="en-US" altLang="zh-CN" sz="2000" dirty="0" smtClean="0"/>
              <a:t>g mod p, g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 mod p, … , g</a:t>
            </a:r>
            <a:r>
              <a:rPr lang="en-US" altLang="zh-CN" sz="2000" baseline="30000" dirty="0" smtClean="0"/>
              <a:t>p-1</a:t>
            </a:r>
            <a:r>
              <a:rPr lang="en-US" altLang="zh-CN" sz="2000" dirty="0" smtClean="0"/>
              <a:t> mod p </a:t>
            </a:r>
            <a:r>
              <a:rPr lang="zh-CN" altLang="en-US" sz="2000" dirty="0" smtClean="0"/>
              <a:t>是不同的并且包含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p-1</a:t>
            </a:r>
            <a:r>
              <a:rPr lang="zh-CN" altLang="en-US" sz="2000" dirty="0" smtClean="0"/>
              <a:t>的整数的某种排列。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029" y="3900636"/>
            <a:ext cx="6467475" cy="2552700"/>
          </a:xfrm>
          <a:prstGeom prst="rect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1976314" y="3341688"/>
            <a:ext cx="6574182" cy="703237"/>
          </a:xfrm>
          <a:prstGeom prst="cloudCallout">
            <a:avLst>
              <a:gd name="adj1" fmla="val -4481"/>
              <a:gd name="adj2" fmla="val -118044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lIns="0" tIns="0" rIns="0" bIns="0" anchor="ctr" anchorCtr="0"/>
          <a:lstStyle/>
          <a:p>
            <a:pPr algn="ctr">
              <a:defRPr/>
            </a:pPr>
            <a:r>
              <a:rPr kumimoji="1" lang="en-US" altLang="zh-CN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Q2: What‘s </a:t>
            </a:r>
            <a:r>
              <a:rPr kumimoji="1"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primitive </a:t>
            </a:r>
            <a:r>
              <a:rPr kumimoji="1" lang="en-US" altLang="zh-CN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root (</a:t>
            </a:r>
            <a:r>
              <a:rPr kumimoji="1" lang="zh-CN" alt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本原根</a:t>
            </a:r>
            <a:r>
              <a:rPr kumimoji="1" lang="en-US" altLang="zh-CN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)?</a:t>
            </a:r>
            <a:endParaRPr kumimoji="1"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03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amera.wav"/>
          </p:stSnd>
        </p:sndAc>
      </p:transition>
    </mc:Choice>
    <mc:Fallback xmlns="">
      <p:transition>
        <p:sndAc>
          <p:stSnd>
            <p:snd r:embed="rId4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67EA524-98BA-4F98-963A-E595DB82B55B}" type="slidenum">
              <a:rPr lang="en-US" altLang="zh-CN" b="0">
                <a:solidFill>
                  <a:srgbClr val="FFFFFF"/>
                </a:solidFill>
              </a:rPr>
              <a:pPr eaLnBrk="1" hangingPunct="1"/>
              <a:t>22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D43047F-8515-488E-BB38-A6B132F6A954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6214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dirty="0"/>
              <a:t>Lecture 10: Key Exchange</a:t>
            </a:r>
            <a:endParaRPr lang="zh-CN" altLang="en-US" b="1" cap="none" dirty="0" smtClean="0"/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900113" y="1196975"/>
            <a:ext cx="695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033CC"/>
                </a:solidFill>
                <a:ea typeface="宋体" panose="02010600030101010101" pitchFamily="2" charset="-122"/>
              </a:rPr>
              <a:t>Diffie-Hellman Key Exchange Scheme</a:t>
            </a: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1747838" y="1844675"/>
            <a:ext cx="5832475" cy="1079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            Agree on Global Public Elements</a:t>
            </a:r>
          </a:p>
          <a:p>
            <a:pPr eaLnBrk="1" hangingPunct="1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is a prime number</a:t>
            </a:r>
          </a:p>
          <a:p>
            <a:pPr eaLnBrk="1" hangingPunct="1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g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g&lt;p, g is a primitive root of p</a:t>
            </a: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71" y="2222650"/>
            <a:ext cx="971929" cy="79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165184"/>
            <a:ext cx="882152" cy="88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93725" y="3068639"/>
            <a:ext cx="3962400" cy="9191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For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Alice</a:t>
            </a:r>
          </a:p>
          <a:p>
            <a:pPr lvl="1" algn="r" eaLnBrk="1" hangingPunct="1"/>
            <a:r>
              <a:rPr lang="en-US" altLang="zh-CN" dirty="0">
                <a:ea typeface="宋体" panose="02010600030101010101" pitchFamily="2" charset="-122"/>
              </a:rPr>
              <a:t>Selected </a:t>
            </a:r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private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A, (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A&lt;p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r" eaLnBrk="1" hangingPunct="1"/>
            <a:r>
              <a:rPr lang="en-US" altLang="zh-CN" dirty="0">
                <a:ea typeface="宋体" panose="02010600030101010101" pitchFamily="2" charset="-122"/>
              </a:rPr>
              <a:t>Calculate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public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α=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baseline="30000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baseline="30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mod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672013" y="3068639"/>
            <a:ext cx="3962400" cy="9191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For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Bob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Selected </a:t>
            </a:r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private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B,  (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B&lt;p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</a:t>
            </a:r>
            <a:endParaRPr lang="zh-CN" altLang="en-US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Calculate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public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β=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baseline="30000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baseline="30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mod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123727" y="4149848"/>
            <a:ext cx="2432397" cy="7921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Key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β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mod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672013" y="4149848"/>
            <a:ext cx="3962400" cy="7921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Key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α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mod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3348038" y="3924326"/>
            <a:ext cx="2088058" cy="75574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>
            <a:off x="2843807" y="3924326"/>
            <a:ext cx="3816423" cy="75574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08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amera.wav"/>
          </p:stSnd>
        </p:sndAc>
      </p:transition>
    </mc:Choice>
    <mc:Fallback xmlns="">
      <p:transition>
        <p:sndAc>
          <p:stSnd>
            <p:snd r:embed="rId6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3059831" y="5214195"/>
            <a:ext cx="5976145" cy="10040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67EA524-98BA-4F98-963A-E595DB82B55B}" type="slidenum">
              <a:rPr lang="en-US" altLang="zh-CN" b="0">
                <a:solidFill>
                  <a:srgbClr val="FFFFFF"/>
                </a:solidFill>
              </a:rPr>
              <a:pPr eaLnBrk="1" hangingPunct="1"/>
              <a:t>23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D43047F-8515-488E-BB38-A6B132F6A954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6214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dirty="0"/>
              <a:t>Lecture 10: Key Exchange</a:t>
            </a:r>
            <a:endParaRPr lang="zh-CN" altLang="en-US" b="1" cap="none" dirty="0" smtClean="0"/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900113" y="1196975"/>
            <a:ext cx="695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033CC"/>
                </a:solidFill>
                <a:ea typeface="宋体" panose="02010600030101010101" pitchFamily="2" charset="-122"/>
              </a:rPr>
              <a:t>Diffie-Hellman Key Exchange Scheme</a:t>
            </a: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1747838" y="1844675"/>
            <a:ext cx="5832475" cy="1079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Agree on Global Public Elements</a:t>
            </a:r>
          </a:p>
          <a:p>
            <a:pPr eaLnBrk="1" hangingPunct="1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is a prime number</a:t>
            </a:r>
          </a:p>
          <a:p>
            <a:pPr eaLnBrk="1" hangingPunct="1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g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g&lt;p, g is a primitive root of p</a:t>
            </a: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71" y="2222650"/>
            <a:ext cx="971929" cy="79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165184"/>
            <a:ext cx="882152" cy="88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93725" y="3068639"/>
            <a:ext cx="3962400" cy="9191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For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Alice</a:t>
            </a:r>
          </a:p>
          <a:p>
            <a:pPr lvl="1" algn="r" eaLnBrk="1" hangingPunct="1"/>
            <a:r>
              <a:rPr lang="en-US" altLang="zh-CN" dirty="0">
                <a:ea typeface="宋体" panose="02010600030101010101" pitchFamily="2" charset="-122"/>
              </a:rPr>
              <a:t>Selected </a:t>
            </a:r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private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A, (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A&lt;p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r" eaLnBrk="1" hangingPunct="1"/>
            <a:r>
              <a:rPr lang="en-US" altLang="zh-CN" dirty="0">
                <a:ea typeface="宋体" panose="02010600030101010101" pitchFamily="2" charset="-122"/>
              </a:rPr>
              <a:t>Calculate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public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α=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baseline="30000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baseline="30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mod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672013" y="3068639"/>
            <a:ext cx="3962400" cy="9191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For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Bob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Selected </a:t>
            </a:r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private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B,  (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B&lt;p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</a:t>
            </a:r>
            <a:endParaRPr lang="zh-CN" altLang="en-US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Calculate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public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β=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baseline="30000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baseline="30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mod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123727" y="4149848"/>
            <a:ext cx="2432397" cy="7921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Key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β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mod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672013" y="4149848"/>
            <a:ext cx="3962400" cy="7921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Key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α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mod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3348038" y="3924326"/>
            <a:ext cx="2088058" cy="755743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>
            <a:off x="2843807" y="3924326"/>
            <a:ext cx="3816423" cy="755743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AutoShape 15"/>
          <p:cNvSpPr>
            <a:spLocks noChangeArrowheads="1"/>
          </p:cNvSpPr>
          <p:nvPr/>
        </p:nvSpPr>
        <p:spPr bwMode="auto">
          <a:xfrm>
            <a:off x="593726" y="5427608"/>
            <a:ext cx="2393876" cy="574675"/>
          </a:xfrm>
          <a:prstGeom prst="cloudCallout">
            <a:avLst>
              <a:gd name="adj1" fmla="val 90683"/>
              <a:gd name="adj2" fmla="val -153039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Q3: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如何证明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?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3059832" y="5229200"/>
            <a:ext cx="597614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宋体" panose="02010600030101010101" pitchFamily="2" charset="-122"/>
              </a:rPr>
              <a:t>Key	=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α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mod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p 		= β</a:t>
            </a:r>
            <a:r>
              <a:rPr lang="en-US" altLang="zh-CN" baseline="30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mod p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     	= (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baseline="30000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mod p)</a:t>
            </a:r>
            <a:r>
              <a:rPr lang="en-US" altLang="zh-CN" baseline="30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mod p	=(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baseline="30000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baseline="30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mod p)</a:t>
            </a:r>
            <a:r>
              <a:rPr lang="en-US" altLang="zh-CN" baseline="30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mod p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	= 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baseline="30000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AB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mod p		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= 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baseline="30000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BA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mod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3055143"/>
            <a:ext cx="8279581" cy="1958033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4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amera.wav"/>
          </p:stSnd>
        </p:sndAc>
      </p:transition>
    </mc:Choice>
    <mc:Fallback xmlns="">
      <p:transition>
        <p:sndAc>
          <p:stSnd>
            <p:snd r:embed="rId7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3059831" y="5214195"/>
            <a:ext cx="5976145" cy="10040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67EA524-98BA-4F98-963A-E595DB82B55B}" type="slidenum">
              <a:rPr lang="en-US" altLang="zh-CN" b="0">
                <a:solidFill>
                  <a:srgbClr val="FFFFFF"/>
                </a:solidFill>
              </a:rPr>
              <a:pPr eaLnBrk="1" hangingPunct="1"/>
              <a:t>24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D43047F-8515-488E-BB38-A6B132F6A954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6214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dirty="0"/>
              <a:t>Lecture 10: Key Exchange</a:t>
            </a:r>
            <a:endParaRPr lang="zh-CN" altLang="en-US" b="1" cap="none" dirty="0" smtClean="0"/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900113" y="1196975"/>
            <a:ext cx="695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033CC"/>
                </a:solidFill>
                <a:ea typeface="宋体" panose="02010600030101010101" pitchFamily="2" charset="-122"/>
              </a:rPr>
              <a:t>Diffie-Hellman Key Exchange Scheme</a:t>
            </a: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1747838" y="1844675"/>
            <a:ext cx="5832475" cy="1079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Agree on Global Public Elements</a:t>
            </a:r>
          </a:p>
          <a:p>
            <a:pPr eaLnBrk="1" hangingPunct="1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is a prime number</a:t>
            </a:r>
          </a:p>
          <a:p>
            <a:pPr eaLnBrk="1" hangingPunct="1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g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g&lt;p, g is a primitive root of p</a:t>
            </a: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71" y="2222650"/>
            <a:ext cx="971929" cy="79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165184"/>
            <a:ext cx="882152" cy="88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93725" y="3068639"/>
            <a:ext cx="3962400" cy="9191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For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Alice</a:t>
            </a:r>
          </a:p>
          <a:p>
            <a:pPr lvl="1" algn="r" eaLnBrk="1" hangingPunct="1"/>
            <a:r>
              <a:rPr lang="en-US" altLang="zh-CN" dirty="0">
                <a:ea typeface="宋体" panose="02010600030101010101" pitchFamily="2" charset="-122"/>
              </a:rPr>
              <a:t>Selected </a:t>
            </a:r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private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A, (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A&lt;p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r" eaLnBrk="1" hangingPunct="1"/>
            <a:r>
              <a:rPr lang="en-US" altLang="zh-CN" dirty="0">
                <a:ea typeface="宋体" panose="02010600030101010101" pitchFamily="2" charset="-122"/>
              </a:rPr>
              <a:t>Calculate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public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α=Y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mod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672013" y="3068639"/>
            <a:ext cx="3962400" cy="9191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For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Bob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Selected </a:t>
            </a:r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private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B,  (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B&lt;p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</a:t>
            </a:r>
            <a:endParaRPr lang="zh-CN" altLang="en-US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Calculate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public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β=Y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B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mod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123727" y="4149848"/>
            <a:ext cx="2432397" cy="7921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Key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β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mod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672013" y="4149848"/>
            <a:ext cx="3962400" cy="7921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Key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α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mod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3348038" y="3924326"/>
            <a:ext cx="2088058" cy="755743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>
            <a:off x="2843807" y="3924326"/>
            <a:ext cx="3816423" cy="755743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AutoShape 15"/>
          <p:cNvSpPr>
            <a:spLocks noChangeArrowheads="1"/>
          </p:cNvSpPr>
          <p:nvPr/>
        </p:nvSpPr>
        <p:spPr bwMode="auto">
          <a:xfrm>
            <a:off x="593726" y="5427608"/>
            <a:ext cx="2393876" cy="574675"/>
          </a:xfrm>
          <a:prstGeom prst="cloudCallout">
            <a:avLst>
              <a:gd name="adj1" fmla="val 90683"/>
              <a:gd name="adj2" fmla="val -153039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Q4: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它安全吗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?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3059832" y="5229200"/>
            <a:ext cx="597614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已知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g, p</a:t>
            </a:r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α, β</a:t>
            </a:r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；可否求出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A, B?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根据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α = 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baseline="30000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baseline="30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mod p</a:t>
            </a:r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，求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，</a:t>
            </a:r>
            <a:endParaRPr lang="en-US" altLang="zh-CN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离散对数问题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当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很大时，求解难度很大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7544" y="3055143"/>
            <a:ext cx="8279581" cy="1958033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amera.wav"/>
          </p:stSnd>
        </p:sndAc>
      </p:transition>
    </mc:Choice>
    <mc:Fallback xmlns="">
      <p:transition>
        <p:sndAc>
          <p:stSnd>
            <p:snd r:embed="rId6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11996"/>
            <a:ext cx="8642192" cy="4069332"/>
          </a:xfrm>
          <a:prstGeom prst="rect">
            <a:avLst/>
          </a:prstGeom>
        </p:spPr>
      </p:pic>
      <p:sp>
        <p:nvSpPr>
          <p:cNvPr id="4505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67EA524-98BA-4F98-963A-E595DB82B55B}" type="slidenum">
              <a:rPr lang="en-US" altLang="zh-CN" b="0">
                <a:solidFill>
                  <a:srgbClr val="FFFFFF"/>
                </a:solidFill>
              </a:rPr>
              <a:pPr eaLnBrk="1" hangingPunct="1"/>
              <a:t>25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D43047F-8515-488E-BB38-A6B132F6A954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6214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dirty="0"/>
              <a:t>Lecture 10: Key Exchange</a:t>
            </a:r>
            <a:endParaRPr lang="zh-CN" altLang="en-US" b="1" cap="none" dirty="0" smtClean="0"/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900113" y="1196975"/>
            <a:ext cx="695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033CC"/>
                </a:solidFill>
                <a:ea typeface="宋体" panose="02010600030101010101" pitchFamily="2" charset="-122"/>
              </a:rPr>
              <a:t>Diffie-Hellman Key Exchange Scheme</a:t>
            </a: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36900"/>
            <a:ext cx="971929" cy="79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354" y="1679434"/>
            <a:ext cx="882152" cy="88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0489" y="1736900"/>
            <a:ext cx="879398" cy="92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06196"/>
      </p:ext>
    </p:extLst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5A61E3A-1689-4FE0-9296-1378B68AB033}" type="slidenum">
              <a:rPr lang="en-US" altLang="zh-CN" b="0">
                <a:solidFill>
                  <a:srgbClr val="FFFFFF"/>
                </a:solidFill>
              </a:rPr>
              <a:pPr eaLnBrk="1" hangingPunct="1"/>
              <a:t>26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D154899-0A13-4F1D-B753-EDCDC49AEF72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6317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dirty="0"/>
              <a:t>Lecture 10: Key Exchange</a:t>
            </a:r>
            <a:endParaRPr lang="zh-CN" altLang="en-US" b="1" cap="none" dirty="0" smtClean="0"/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1763713" y="1181100"/>
            <a:ext cx="60372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BUT THERE IS STILL A PROBLEM</a:t>
            </a:r>
            <a:endParaRPr kumimoji="1" lang="en-US" altLang="zh-CN" sz="280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468313" y="1844675"/>
            <a:ext cx="83518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Hellman’s algorithm was a </a:t>
            </a:r>
            <a:r>
              <a:rPr lang="en-US" altLang="zh-CN" sz="2000" u="sng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gigantic leap forward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(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飞跃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), the system was not perfect because it was </a:t>
            </a:r>
            <a:r>
              <a:rPr lang="en-US" altLang="zh-CN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inconvenient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.</a:t>
            </a:r>
          </a:p>
        </p:txBody>
      </p:sp>
      <p:sp>
        <p:nvSpPr>
          <p:cNvPr id="263173" name="AutoShape 5"/>
          <p:cNvSpPr>
            <a:spLocks noChangeArrowheads="1"/>
          </p:cNvSpPr>
          <p:nvPr/>
        </p:nvSpPr>
        <p:spPr bwMode="auto">
          <a:xfrm>
            <a:off x="3200400" y="2633663"/>
            <a:ext cx="2286000" cy="579437"/>
          </a:xfrm>
          <a:prstGeom prst="cloudCallout">
            <a:avLst>
              <a:gd name="adj1" fmla="val -20972"/>
              <a:gd name="adj2" fmla="val 76028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kumimoji="1"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Why?</a:t>
            </a: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179388" y="3400425"/>
            <a:ext cx="8605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3538" indent="-363538">
              <a:buFontTx/>
              <a:buChar char="•"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Imagine that Alice lives in </a:t>
            </a:r>
            <a:r>
              <a:rPr lang="en-US" altLang="zh-CN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U.S.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and Bob lives in </a:t>
            </a:r>
            <a:r>
              <a:rPr lang="en-US" altLang="zh-CN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China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.</a:t>
            </a:r>
          </a:p>
        </p:txBody>
      </p:sp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179388" y="3781425"/>
            <a:ext cx="86058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3538" indent="-363538">
              <a:buFontTx/>
              <a:buChar char="•"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Alice wants to send an e-mail to Bob, but Bob is probably asleep.</a:t>
            </a:r>
          </a:p>
        </p:txBody>
      </p:sp>
      <p:sp>
        <p:nvSpPr>
          <p:cNvPr id="263176" name="Text Box 8"/>
          <p:cNvSpPr txBox="1">
            <a:spLocks noChangeArrowheads="1"/>
          </p:cNvSpPr>
          <p:nvPr/>
        </p:nvSpPr>
        <p:spPr bwMode="auto">
          <a:xfrm>
            <a:off x="179388" y="4238625"/>
            <a:ext cx="8605837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3538" indent="-363538">
              <a:buFontTx/>
              <a:buChar char="•"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If Alice wants to encrypt her message, then she needs to agree a key with Bob on-line, or, she has to wait for 12 hours when Bob wakes up.</a:t>
            </a:r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179388" y="5305425"/>
            <a:ext cx="86058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3538" indent="-363538">
              <a:buFontTx/>
              <a:buChar char="•"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So far, all encryptions we have talked about are</a:t>
            </a:r>
          </a:p>
        </p:txBody>
      </p:sp>
      <p:sp>
        <p:nvSpPr>
          <p:cNvPr id="263178" name="Rectangle 10"/>
          <p:cNvSpPr>
            <a:spLocks noChangeArrowheads="1"/>
          </p:cNvSpPr>
          <p:nvPr/>
        </p:nvSpPr>
        <p:spPr bwMode="auto">
          <a:xfrm>
            <a:off x="3233738" y="5724525"/>
            <a:ext cx="3276600" cy="6858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4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Symmetric encryptions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26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autoUpdateAnimBg="0"/>
      <p:bldP spid="263172" grpId="0" autoUpdateAnimBg="0"/>
      <p:bldP spid="263173" grpId="0" animBg="1" autoUpdateAnimBg="0"/>
      <p:bldP spid="263174" grpId="0" autoUpdateAnimBg="0"/>
      <p:bldP spid="263175" grpId="0" autoUpdateAnimBg="0"/>
      <p:bldP spid="263176" grpId="0" autoUpdateAnimBg="0"/>
      <p:bldP spid="263177" grpId="0" autoUpdateAnimBg="0"/>
      <p:bldP spid="263178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D6408F4-13AF-4A1E-9CFD-EF9AEB64396D}" type="slidenum">
              <a:rPr lang="en-US" altLang="zh-CN" b="0">
                <a:solidFill>
                  <a:srgbClr val="FFFFFF"/>
                </a:solidFill>
              </a:rPr>
              <a:pPr eaLnBrk="1" hangingPunct="1"/>
              <a:t>27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C5E2D28A-19BD-4143-9181-52EAB177F8DB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6419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dirty="0"/>
              <a:t>Lecture 10: Key Exchange</a:t>
            </a:r>
            <a:endParaRPr lang="zh-CN" altLang="en-US" b="1" cap="none" dirty="0" smtClean="0"/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2195513" y="1217613"/>
            <a:ext cx="447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DIFFIE’S CONTRIBUTION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358775" y="1916113"/>
            <a:ext cx="8637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4625" indent="-174625">
              <a:buFontTx/>
              <a:buChar char="•"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Diffie had concocted(</a:t>
            </a:r>
            <a:r>
              <a:rPr lang="zh-CN" altLang="en-US" sz="20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捏造</a:t>
            </a:r>
            <a:r>
              <a:rPr lang="en-US" altLang="zh-CN" sz="20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提出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 a new type of cipher, one that incorporated a so-called </a:t>
            </a:r>
            <a:r>
              <a:rPr lang="en-US" altLang="zh-CN" sz="2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asymmetric key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.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358775" y="2747963"/>
            <a:ext cx="8637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4625" indent="-174625">
              <a:buFontTx/>
              <a:buChar char="•"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encryption key and the decryption key are </a:t>
            </a:r>
            <a:r>
              <a:rPr lang="en-US" altLang="zh-CN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not identical(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同一的</a:t>
            </a:r>
            <a:r>
              <a:rPr lang="en-US" altLang="zh-CN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.</a:t>
            </a: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358775" y="3276600"/>
            <a:ext cx="8637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4625" indent="-174625">
              <a:buFontTx/>
              <a:buChar char="•"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Alice could create her own pair of keys: </a:t>
            </a:r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744538" y="3673475"/>
            <a:ext cx="2528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an encryption key</a:t>
            </a: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744538" y="4054475"/>
            <a:ext cx="2528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an decryption key</a:t>
            </a: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358775" y="4514850"/>
            <a:ext cx="8637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4625" indent="-174625">
              <a:buFont typeface="Wingdings" pitchFamily="2" charset="2"/>
              <a:buChar char="§"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Alice keeps the </a:t>
            </a:r>
            <a:r>
              <a:rPr lang="en-US" altLang="zh-CN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decryption key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secret, so it is commonly referred to as Alice’s </a:t>
            </a:r>
            <a:r>
              <a:rPr lang="en-US" altLang="zh-CN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private key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.</a:t>
            </a:r>
          </a:p>
        </p:txBody>
      </p:sp>
      <p:sp>
        <p:nvSpPr>
          <p:cNvPr id="264202" name="Text Box 10"/>
          <p:cNvSpPr txBox="1">
            <a:spLocks noChangeArrowheads="1"/>
          </p:cNvSpPr>
          <p:nvPr/>
        </p:nvSpPr>
        <p:spPr bwMode="auto">
          <a:xfrm>
            <a:off x="358775" y="5305425"/>
            <a:ext cx="8637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4625" indent="-174625">
              <a:buFont typeface="Wingdings" pitchFamily="2" charset="2"/>
              <a:buChar char="§"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She publishes the </a:t>
            </a:r>
            <a:r>
              <a:rPr lang="en-US" altLang="zh-CN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encryption key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so that everybody has access to it, which is commonly referred as Alice’s </a:t>
            </a:r>
            <a:r>
              <a:rPr lang="en-US" altLang="zh-CN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public key.</a:t>
            </a:r>
          </a:p>
        </p:txBody>
      </p:sp>
      <p:sp>
        <p:nvSpPr>
          <p:cNvPr id="264203" name="AutoShape 11"/>
          <p:cNvSpPr>
            <a:spLocks noChangeArrowheads="1"/>
          </p:cNvSpPr>
          <p:nvPr/>
        </p:nvSpPr>
        <p:spPr bwMode="auto">
          <a:xfrm>
            <a:off x="1474788" y="2276475"/>
            <a:ext cx="6769100" cy="2808288"/>
          </a:xfrm>
          <a:prstGeom prst="irregularSeal2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 cap="sq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New Directions in </a:t>
            </a:r>
            <a:br>
              <a:rPr kumimoji="1"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Cryptography</a:t>
            </a:r>
            <a:r>
              <a:rPr kumimoji="1"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007" y="4872037"/>
            <a:ext cx="6343650" cy="136207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6" grpId="0" autoUpdateAnimBg="0"/>
      <p:bldP spid="264197" grpId="0" autoUpdateAnimBg="0"/>
      <p:bldP spid="264198" grpId="0" autoUpdateAnimBg="0"/>
      <p:bldP spid="264199" grpId="0" autoUpdateAnimBg="0"/>
      <p:bldP spid="264200" grpId="0" autoUpdateAnimBg="0"/>
      <p:bldP spid="264201" grpId="0" autoUpdateAnimBg="0"/>
      <p:bldP spid="264202" grpId="0" autoUpdateAnimBg="0"/>
      <p:bldP spid="26420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2E7282F-282D-4CB3-BB70-D1B5D67AC721}" type="slidenum">
              <a:rPr lang="en-US" altLang="zh-CN" b="0">
                <a:solidFill>
                  <a:srgbClr val="FFFFFF"/>
                </a:solidFill>
              </a:rPr>
              <a:pPr eaLnBrk="1" hangingPunct="1"/>
              <a:t>28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ADC6548-2380-4303-94C9-CEDCABDFA05D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6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6521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dirty="0"/>
              <a:t>Lecture 10: Key Exchange</a:t>
            </a:r>
            <a:endParaRPr lang="zh-CN" altLang="en-US" b="1" cap="none" dirty="0" smtClean="0"/>
          </a:p>
        </p:txBody>
      </p:sp>
      <p:sp>
        <p:nvSpPr>
          <p:cNvPr id="48134" name="Rectangle 3"/>
          <p:cNvSpPr>
            <a:spLocks noChangeArrowheads="1"/>
          </p:cNvSpPr>
          <p:nvPr/>
        </p:nvSpPr>
        <p:spPr bwMode="auto">
          <a:xfrm>
            <a:off x="827088" y="2808288"/>
            <a:ext cx="2444750" cy="3098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5" name="Rectangle 4"/>
          <p:cNvSpPr>
            <a:spLocks noChangeArrowheads="1"/>
          </p:cNvSpPr>
          <p:nvPr/>
        </p:nvSpPr>
        <p:spPr bwMode="auto">
          <a:xfrm>
            <a:off x="6016625" y="2808288"/>
            <a:ext cx="2444750" cy="3098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8136" name="Group 5"/>
          <p:cNvGrpSpPr>
            <a:grpSpLocks/>
          </p:cNvGrpSpPr>
          <p:nvPr/>
        </p:nvGrpSpPr>
        <p:grpSpPr bwMode="auto">
          <a:xfrm>
            <a:off x="1285875" y="2909888"/>
            <a:ext cx="649288" cy="792162"/>
            <a:chOff x="1791" y="1997"/>
            <a:chExt cx="409" cy="499"/>
          </a:xfrm>
        </p:grpSpPr>
        <p:sp>
          <p:nvSpPr>
            <p:cNvPr id="48192" name="AutoShape 6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93" name="Line 7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4" name="Line 8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5" name="Line 9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6" name="Line 10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7" name="Line 11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1978025" y="3097213"/>
            <a:ext cx="1079500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Plaintext</a:t>
            </a:r>
          </a:p>
        </p:txBody>
      </p:sp>
      <p:sp>
        <p:nvSpPr>
          <p:cNvPr id="265229" name="Line 13"/>
          <p:cNvSpPr>
            <a:spLocks noChangeShapeType="1"/>
          </p:cNvSpPr>
          <p:nvPr/>
        </p:nvSpPr>
        <p:spPr bwMode="auto">
          <a:xfrm>
            <a:off x="1617663" y="3702050"/>
            <a:ext cx="0" cy="330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139" name="Group 14"/>
          <p:cNvGrpSpPr>
            <a:grpSpLocks/>
          </p:cNvGrpSpPr>
          <p:nvPr/>
        </p:nvGrpSpPr>
        <p:grpSpPr bwMode="auto">
          <a:xfrm>
            <a:off x="7340600" y="2909888"/>
            <a:ext cx="649288" cy="792162"/>
            <a:chOff x="1791" y="1997"/>
            <a:chExt cx="409" cy="499"/>
          </a:xfrm>
        </p:grpSpPr>
        <p:sp>
          <p:nvSpPr>
            <p:cNvPr id="48186" name="AutoShape 15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87" name="Line 16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8" name="Line 17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9" name="Line 18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0" name="Line 19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1" name="Line 20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5237" name="Rectangle 21"/>
          <p:cNvSpPr>
            <a:spLocks noChangeArrowheads="1"/>
          </p:cNvSpPr>
          <p:nvPr/>
        </p:nvSpPr>
        <p:spPr bwMode="auto">
          <a:xfrm>
            <a:off x="6229350" y="3097213"/>
            <a:ext cx="1079500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Plaintext</a:t>
            </a:r>
          </a:p>
        </p:txBody>
      </p:sp>
      <p:sp>
        <p:nvSpPr>
          <p:cNvPr id="265238" name="Line 22"/>
          <p:cNvSpPr>
            <a:spLocks noChangeShapeType="1"/>
          </p:cNvSpPr>
          <p:nvPr/>
        </p:nvSpPr>
        <p:spPr bwMode="auto">
          <a:xfrm>
            <a:off x="1617663" y="4537075"/>
            <a:ext cx="0" cy="330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142" name="Group 23"/>
          <p:cNvGrpSpPr>
            <a:grpSpLocks/>
          </p:cNvGrpSpPr>
          <p:nvPr/>
        </p:nvGrpSpPr>
        <p:grpSpPr bwMode="auto">
          <a:xfrm>
            <a:off x="1285875" y="4883150"/>
            <a:ext cx="649288" cy="792163"/>
            <a:chOff x="1791" y="1997"/>
            <a:chExt cx="409" cy="499"/>
          </a:xfrm>
        </p:grpSpPr>
        <p:sp>
          <p:nvSpPr>
            <p:cNvPr id="48180" name="AutoShape 24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81" name="Line 25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2" name="Line 26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3" name="Line 27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4" name="Line 28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5" name="Line 29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143" name="Group 30"/>
          <p:cNvGrpSpPr>
            <a:grpSpLocks/>
          </p:cNvGrpSpPr>
          <p:nvPr/>
        </p:nvGrpSpPr>
        <p:grpSpPr bwMode="auto">
          <a:xfrm>
            <a:off x="7340600" y="4883150"/>
            <a:ext cx="649288" cy="792163"/>
            <a:chOff x="1791" y="1997"/>
            <a:chExt cx="409" cy="499"/>
          </a:xfrm>
        </p:grpSpPr>
        <p:sp>
          <p:nvSpPr>
            <p:cNvPr id="48174" name="AutoShape 31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75" name="Line 32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6" name="Line 33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7" name="Line 34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8" name="Line 35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9" name="Line 36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5253" name="Rectangle 37"/>
          <p:cNvSpPr>
            <a:spLocks noChangeArrowheads="1"/>
          </p:cNvSpPr>
          <p:nvPr/>
        </p:nvSpPr>
        <p:spPr bwMode="auto">
          <a:xfrm>
            <a:off x="1978025" y="5257800"/>
            <a:ext cx="1079500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Ciphertext</a:t>
            </a:r>
          </a:p>
        </p:txBody>
      </p:sp>
      <p:sp>
        <p:nvSpPr>
          <p:cNvPr id="265254" name="Rectangle 38"/>
          <p:cNvSpPr>
            <a:spLocks noChangeArrowheads="1"/>
          </p:cNvSpPr>
          <p:nvPr/>
        </p:nvSpPr>
        <p:spPr bwMode="auto">
          <a:xfrm>
            <a:off x="6173788" y="5257800"/>
            <a:ext cx="1079500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Ciphertext</a:t>
            </a:r>
          </a:p>
        </p:txBody>
      </p:sp>
      <p:sp>
        <p:nvSpPr>
          <p:cNvPr id="48146" name="Line 39"/>
          <p:cNvSpPr>
            <a:spLocks noChangeShapeType="1"/>
          </p:cNvSpPr>
          <p:nvPr/>
        </p:nvSpPr>
        <p:spPr bwMode="auto">
          <a:xfrm flipH="1">
            <a:off x="2179638" y="4319588"/>
            <a:ext cx="3603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7" name="Line 40"/>
          <p:cNvSpPr>
            <a:spLocks noChangeShapeType="1"/>
          </p:cNvSpPr>
          <p:nvPr/>
        </p:nvSpPr>
        <p:spPr bwMode="auto">
          <a:xfrm flipH="1">
            <a:off x="6735763" y="4319588"/>
            <a:ext cx="3603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148" name="Group 41"/>
          <p:cNvGrpSpPr>
            <a:grpSpLocks/>
          </p:cNvGrpSpPr>
          <p:nvPr/>
        </p:nvGrpSpPr>
        <p:grpSpPr bwMode="auto">
          <a:xfrm>
            <a:off x="7096125" y="4032250"/>
            <a:ext cx="1166813" cy="534988"/>
            <a:chOff x="4422" y="2704"/>
            <a:chExt cx="735" cy="337"/>
          </a:xfrm>
        </p:grpSpPr>
        <p:sp>
          <p:nvSpPr>
            <p:cNvPr id="48172" name="Rectangle 42"/>
            <p:cNvSpPr>
              <a:spLocks noChangeArrowheads="1"/>
            </p:cNvSpPr>
            <p:nvPr/>
          </p:nvSpPr>
          <p:spPr bwMode="auto">
            <a:xfrm>
              <a:off x="4432" y="2723"/>
              <a:ext cx="725" cy="318"/>
            </a:xfrm>
            <a:prstGeom prst="rect">
              <a:avLst/>
            </a:prstGeom>
            <a:solidFill>
              <a:srgbClr val="1C1C1C"/>
            </a:solidFill>
            <a:ln w="9525" algn="ctr">
              <a:solidFill>
                <a:srgbClr val="1C1C1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zh-CN" sz="16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73" name="Rectangle 43"/>
            <p:cNvSpPr>
              <a:spLocks noChangeArrowheads="1"/>
            </p:cNvSpPr>
            <p:nvPr/>
          </p:nvSpPr>
          <p:spPr bwMode="auto">
            <a:xfrm>
              <a:off x="4422" y="2704"/>
              <a:ext cx="725" cy="31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chemeClr val="tx2"/>
                  </a:solidFill>
                  <a:ea typeface="宋体" panose="02010600030101010101" pitchFamily="2" charset="-122"/>
                </a:rPr>
                <a:t>Decryption</a:t>
              </a:r>
              <a:br>
                <a:rPr lang="en-US" altLang="zh-CN" sz="1600">
                  <a:solidFill>
                    <a:schemeClr val="tx2"/>
                  </a:solidFill>
                  <a:ea typeface="宋体" panose="02010600030101010101" pitchFamily="2" charset="-122"/>
                </a:rPr>
              </a:br>
              <a:r>
                <a:rPr lang="en-US" altLang="zh-CN" sz="1600">
                  <a:solidFill>
                    <a:schemeClr val="tx2"/>
                  </a:solidFill>
                  <a:ea typeface="宋体" panose="02010600030101010101" pitchFamily="2" charset="-122"/>
                </a:rPr>
                <a:t>Algorithm</a:t>
              </a:r>
            </a:p>
          </p:txBody>
        </p:sp>
      </p:grpSp>
      <p:grpSp>
        <p:nvGrpSpPr>
          <p:cNvPr id="48149" name="Group 44"/>
          <p:cNvGrpSpPr>
            <a:grpSpLocks/>
          </p:cNvGrpSpPr>
          <p:nvPr/>
        </p:nvGrpSpPr>
        <p:grpSpPr bwMode="auto">
          <a:xfrm>
            <a:off x="1041400" y="4032250"/>
            <a:ext cx="1166813" cy="534988"/>
            <a:chOff x="4422" y="2704"/>
            <a:chExt cx="735" cy="337"/>
          </a:xfrm>
        </p:grpSpPr>
        <p:sp>
          <p:nvSpPr>
            <p:cNvPr id="48170" name="Rectangle 45"/>
            <p:cNvSpPr>
              <a:spLocks noChangeArrowheads="1"/>
            </p:cNvSpPr>
            <p:nvPr/>
          </p:nvSpPr>
          <p:spPr bwMode="auto">
            <a:xfrm>
              <a:off x="4432" y="2723"/>
              <a:ext cx="725" cy="318"/>
            </a:xfrm>
            <a:prstGeom prst="rect">
              <a:avLst/>
            </a:prstGeom>
            <a:solidFill>
              <a:srgbClr val="1C1C1C"/>
            </a:solidFill>
            <a:ln w="9525" algn="ctr">
              <a:solidFill>
                <a:srgbClr val="1C1C1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zh-CN" sz="16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71" name="Rectangle 46"/>
            <p:cNvSpPr>
              <a:spLocks noChangeArrowheads="1"/>
            </p:cNvSpPr>
            <p:nvPr/>
          </p:nvSpPr>
          <p:spPr bwMode="auto">
            <a:xfrm>
              <a:off x="4422" y="2704"/>
              <a:ext cx="725" cy="31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chemeClr val="tx2"/>
                  </a:solidFill>
                  <a:ea typeface="宋体" panose="02010600030101010101" pitchFamily="2" charset="-122"/>
                </a:rPr>
                <a:t>Encryption</a:t>
              </a:r>
              <a:br>
                <a:rPr lang="en-US" altLang="zh-CN" sz="1600">
                  <a:solidFill>
                    <a:schemeClr val="tx2"/>
                  </a:solidFill>
                  <a:ea typeface="宋体" panose="02010600030101010101" pitchFamily="2" charset="-122"/>
                </a:rPr>
              </a:br>
              <a:r>
                <a:rPr lang="en-US" altLang="zh-CN" sz="1600">
                  <a:solidFill>
                    <a:schemeClr val="tx2"/>
                  </a:solidFill>
                  <a:ea typeface="宋体" panose="02010600030101010101" pitchFamily="2" charset="-122"/>
                </a:rPr>
                <a:t>Algorithm</a:t>
              </a:r>
            </a:p>
          </p:txBody>
        </p:sp>
      </p:grpSp>
      <p:sp>
        <p:nvSpPr>
          <p:cNvPr id="265263" name="Line 47"/>
          <p:cNvSpPr>
            <a:spLocks noChangeShapeType="1"/>
          </p:cNvSpPr>
          <p:nvPr/>
        </p:nvSpPr>
        <p:spPr bwMode="auto">
          <a:xfrm>
            <a:off x="7672388" y="3702050"/>
            <a:ext cx="0" cy="330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64" name="Line 48"/>
          <p:cNvSpPr>
            <a:spLocks noChangeShapeType="1"/>
          </p:cNvSpPr>
          <p:nvPr/>
        </p:nvSpPr>
        <p:spPr bwMode="auto">
          <a:xfrm>
            <a:off x="7672388" y="4537075"/>
            <a:ext cx="0" cy="330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65" name="AutoShape 49"/>
          <p:cNvSpPr>
            <a:spLocks noChangeArrowheads="1"/>
          </p:cNvSpPr>
          <p:nvPr/>
        </p:nvSpPr>
        <p:spPr bwMode="auto">
          <a:xfrm rot="16200000">
            <a:off x="4448969" y="4810919"/>
            <a:ext cx="287337" cy="2708275"/>
          </a:xfrm>
          <a:prstGeom prst="can">
            <a:avLst>
              <a:gd name="adj" fmla="val 40102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65266" name="Line 50"/>
          <p:cNvSpPr>
            <a:spLocks noChangeShapeType="1"/>
          </p:cNvSpPr>
          <p:nvPr/>
        </p:nvSpPr>
        <p:spPr bwMode="auto">
          <a:xfrm>
            <a:off x="1617663" y="5689600"/>
            <a:ext cx="0" cy="5032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67" name="Line 51"/>
          <p:cNvSpPr>
            <a:spLocks noChangeShapeType="1"/>
          </p:cNvSpPr>
          <p:nvPr/>
        </p:nvSpPr>
        <p:spPr bwMode="auto">
          <a:xfrm>
            <a:off x="1603375" y="6178550"/>
            <a:ext cx="16732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68" name="Line 52"/>
          <p:cNvSpPr>
            <a:spLocks noChangeShapeType="1"/>
          </p:cNvSpPr>
          <p:nvPr/>
        </p:nvSpPr>
        <p:spPr bwMode="auto">
          <a:xfrm>
            <a:off x="5940425" y="6178550"/>
            <a:ext cx="173196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69" name="Line 53"/>
          <p:cNvSpPr>
            <a:spLocks noChangeShapeType="1"/>
          </p:cNvSpPr>
          <p:nvPr/>
        </p:nvSpPr>
        <p:spPr bwMode="auto">
          <a:xfrm>
            <a:off x="7672388" y="5689600"/>
            <a:ext cx="0" cy="5032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70" name="Rectangle 54"/>
          <p:cNvSpPr>
            <a:spLocks noChangeArrowheads="1"/>
          </p:cNvSpPr>
          <p:nvPr/>
        </p:nvSpPr>
        <p:spPr bwMode="auto">
          <a:xfrm>
            <a:off x="3636963" y="5684838"/>
            <a:ext cx="1943100" cy="36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Insecure Channel</a:t>
            </a:r>
          </a:p>
        </p:txBody>
      </p:sp>
      <p:sp>
        <p:nvSpPr>
          <p:cNvPr id="265271" name="Rectangle 55"/>
          <p:cNvSpPr>
            <a:spLocks noChangeArrowheads="1"/>
          </p:cNvSpPr>
          <p:nvPr/>
        </p:nvSpPr>
        <p:spPr bwMode="auto">
          <a:xfrm>
            <a:off x="2811463" y="2708275"/>
            <a:ext cx="577850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Alice</a:t>
            </a:r>
          </a:p>
        </p:txBody>
      </p:sp>
      <p:sp>
        <p:nvSpPr>
          <p:cNvPr id="265272" name="Rectangle 56"/>
          <p:cNvSpPr>
            <a:spLocks noChangeArrowheads="1"/>
          </p:cNvSpPr>
          <p:nvPr/>
        </p:nvSpPr>
        <p:spPr bwMode="auto">
          <a:xfrm>
            <a:off x="5514975" y="2636838"/>
            <a:ext cx="504825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Bob</a:t>
            </a:r>
          </a:p>
        </p:txBody>
      </p:sp>
      <p:sp>
        <p:nvSpPr>
          <p:cNvPr id="265273" name="Oval 57"/>
          <p:cNvSpPr>
            <a:spLocks noChangeArrowheads="1"/>
          </p:cNvSpPr>
          <p:nvPr/>
        </p:nvSpPr>
        <p:spPr bwMode="auto">
          <a:xfrm>
            <a:off x="4008438" y="3036888"/>
            <a:ext cx="1152525" cy="3603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3538538" y="3206750"/>
            <a:ext cx="1079500" cy="1150938"/>
            <a:chOff x="1608" y="2251"/>
            <a:chExt cx="680" cy="725"/>
          </a:xfrm>
        </p:grpSpPr>
        <p:pic>
          <p:nvPicPr>
            <p:cNvPr id="48168" name="Picture 59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" y="2251"/>
              <a:ext cx="23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5276" name="Rectangle 60"/>
            <p:cNvSpPr>
              <a:spLocks noChangeArrowheads="1"/>
            </p:cNvSpPr>
            <p:nvPr/>
          </p:nvSpPr>
          <p:spPr bwMode="auto">
            <a:xfrm>
              <a:off x="1608" y="2704"/>
              <a:ext cx="680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Bob’s</a:t>
              </a:r>
              <a:b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</a:br>
              <a:r>
                <a:rPr lang="en-US" altLang="zh-CN" sz="1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Public</a:t>
              </a:r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-Key</a:t>
              </a:r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4645025" y="3195638"/>
            <a:ext cx="1079500" cy="1150937"/>
            <a:chOff x="4106" y="2251"/>
            <a:chExt cx="680" cy="725"/>
          </a:xfrm>
        </p:grpSpPr>
        <p:sp>
          <p:nvSpPr>
            <p:cNvPr id="265278" name="Rectangle 62"/>
            <p:cNvSpPr>
              <a:spLocks noChangeArrowheads="1"/>
            </p:cNvSpPr>
            <p:nvPr/>
          </p:nvSpPr>
          <p:spPr bwMode="auto">
            <a:xfrm>
              <a:off x="4106" y="2704"/>
              <a:ext cx="680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Bob’s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1400">
                  <a:solidFill>
                    <a:srgbClr val="1C1C1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Private-</a:t>
              </a:r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Key</a:t>
              </a:r>
            </a:p>
          </p:txBody>
        </p:sp>
        <p:pic>
          <p:nvPicPr>
            <p:cNvPr id="48167" name="Picture 63" descr="key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86" y="2251"/>
              <a:ext cx="23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5280" name="Rectangle 64"/>
          <p:cNvSpPr>
            <a:spLocks noChangeArrowheads="1"/>
          </p:cNvSpPr>
          <p:nvPr/>
        </p:nvSpPr>
        <p:spPr bwMode="auto">
          <a:xfrm>
            <a:off x="2195513" y="1217613"/>
            <a:ext cx="447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DIFFIE’S CONTRIBUTION</a:t>
            </a:r>
          </a:p>
        </p:txBody>
      </p:sp>
      <p:pic>
        <p:nvPicPr>
          <p:cNvPr id="48164" name="Picture 6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944688"/>
            <a:ext cx="1004888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8165" name="Picture 6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1844675"/>
            <a:ext cx="930275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6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17919E-6 L -0.14288 0.08485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53" y="423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4798E-6 L 0.15348 0.0867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4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6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9" grpId="0" animBg="1"/>
      <p:bldP spid="265238" grpId="0" animBg="1"/>
      <p:bldP spid="265263" grpId="0" animBg="1"/>
      <p:bldP spid="265264" grpId="0" animBg="1"/>
      <p:bldP spid="265266" grpId="0" animBg="1"/>
      <p:bldP spid="265267" grpId="0" animBg="1"/>
      <p:bldP spid="265268" grpId="0" animBg="1"/>
      <p:bldP spid="265269" grpId="0" animBg="1"/>
      <p:bldP spid="265273" grpId="0" animBg="1"/>
      <p:bldP spid="265273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44A52D1-77A0-4225-AC2A-7B3C49C78273}" type="slidenum">
              <a:rPr lang="en-US" altLang="zh-CN" b="0">
                <a:solidFill>
                  <a:srgbClr val="FFFFFF"/>
                </a:solidFill>
              </a:rPr>
              <a:pPr eaLnBrk="1" hangingPunct="1"/>
              <a:t>29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FD76AD2-778C-428E-B03D-06E0B0342466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6624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dirty="0"/>
              <a:t>Lecture 10: Key Exchange</a:t>
            </a:r>
            <a:endParaRPr lang="zh-CN" altLang="en-US" b="1" cap="none" dirty="0" smtClean="0"/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358775" y="1843088"/>
            <a:ext cx="86375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</a:t>
            </a:r>
            <a:r>
              <a:rPr lang="en-US" altLang="zh-CN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great advantage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of this system is that there is </a:t>
            </a:r>
            <a:r>
              <a:rPr lang="en-US" altLang="zh-CN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no wasted time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that Bob has to wait to get information from Alice before he can encrypt and send a message to her.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358775" y="3135313"/>
            <a:ext cx="86375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Alice does not have to transport the public encryption key securely to Bob: in complete contrast, she can now publicize her public ( for </a:t>
            </a:r>
            <a:r>
              <a:rPr lang="en-US" altLang="zh-CN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encryption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 key </a:t>
            </a:r>
            <a:r>
              <a:rPr lang="en-US" altLang="zh-CN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as widely as possible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so that the whole world can use it to send her encrypted messages.</a:t>
            </a:r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358775" y="4718050"/>
            <a:ext cx="8637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At the same time, even if the whole world knows Alice’s public key, none of </a:t>
            </a:r>
            <a:r>
              <a:rPr lang="en-US" altLang="zh-CN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them can decrypt a message using Alice’s public key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.</a:t>
            </a:r>
          </a:p>
        </p:txBody>
      </p:sp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358775" y="5695950"/>
            <a:ext cx="8637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Only Alice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can decrypt them using her own private key.</a:t>
            </a:r>
          </a:p>
        </p:txBody>
      </p:sp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2195513" y="1217613"/>
            <a:ext cx="447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DIFFIE’S CONTRIBUTION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autoUpdateAnimBg="0"/>
      <p:bldP spid="266244" grpId="0" autoUpdateAnimBg="0"/>
      <p:bldP spid="266245" grpId="0" autoUpdateAnimBg="0"/>
      <p:bldP spid="26624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990099"/>
                </a:solidFill>
              </a:rPr>
              <a:t>基于对称密码的认证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/>
              <a:t>Needham/</a:t>
            </a:r>
            <a:r>
              <a:rPr lang="en-US" altLang="zh-CN" sz="2400" b="1" dirty="0" err="1"/>
              <a:t>Schreoder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认证协议： </a:t>
            </a:r>
            <a:r>
              <a:rPr lang="en-US" altLang="zh-CN" sz="2400" b="1" dirty="0">
                <a:solidFill>
                  <a:srgbClr val="990099"/>
                </a:solidFill>
              </a:rPr>
              <a:t>KDC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DA17C120-37F3-42E1-A9BA-7FE91D80B4C7}" type="slidenum">
              <a:rPr lang="en-US" altLang="zh-CN" smtClean="0"/>
              <a:pPr/>
              <a:t>3</a:t>
            </a:fld>
            <a:r>
              <a:rPr lang="en-US" altLang="zh-CN" smtClean="0"/>
              <a:t> 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5211710-7783-40C8-85E9-8095782D5E5A}" type="datetime1">
              <a:rPr lang="zh-CN" altLang="en-US" smtClean="0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An Introduction to Information Security</a:t>
            </a:r>
            <a:endParaRPr lang="zh-CN" altLang="en-US"/>
          </a:p>
        </p:txBody>
      </p:sp>
      <p:pic>
        <p:nvPicPr>
          <p:cNvPr id="7" name="Picture 7" descr="j04316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3" y="1844675"/>
            <a:ext cx="1008062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j04316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3932238"/>
            <a:ext cx="1008062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j04315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48138"/>
            <a:ext cx="985838" cy="98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232025" y="2779713"/>
            <a:ext cx="2016125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476375" y="2852738"/>
            <a:ext cx="1862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(1)ID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|| ID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|| N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b="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2665413" y="2779713"/>
            <a:ext cx="2016125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321175" y="2924175"/>
            <a:ext cx="399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(2) E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Ka 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[ K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|| ID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|| N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|| E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Kb  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[K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|| ID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] ]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2520950" y="4292600"/>
            <a:ext cx="381635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3744913" y="4003675"/>
            <a:ext cx="1944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(3) E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Kb 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[ K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s 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|| ID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]</a:t>
            </a:r>
            <a:endParaRPr lang="en-US" altLang="zh-CN" b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2520950" y="4795838"/>
            <a:ext cx="381635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16350" y="4508500"/>
            <a:ext cx="140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(4) E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Ks 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[ N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]</a:t>
            </a: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520950" y="5300663"/>
            <a:ext cx="381635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3816350" y="5011738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(5) E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Ks 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[ f(N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) ]</a:t>
            </a:r>
            <a:endParaRPr lang="en-US" altLang="zh-CN" b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331913" y="4941888"/>
            <a:ext cx="7191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A50021"/>
                </a:solidFill>
              </a:rPr>
              <a:t>A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6948488" y="5157788"/>
            <a:ext cx="7191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A50021"/>
                </a:solidFill>
              </a:rPr>
              <a:t>B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148263" y="1916113"/>
            <a:ext cx="7191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A50021"/>
                </a:solidFill>
              </a:rPr>
              <a:t>KDC</a:t>
            </a:r>
          </a:p>
        </p:txBody>
      </p:sp>
    </p:spTree>
    <p:extLst>
      <p:ext uri="{BB962C8B-B14F-4D97-AF65-F5344CB8AC3E}">
        <p14:creationId xmlns:p14="http://schemas.microsoft.com/office/powerpoint/2010/main" val="20538219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25D5616-02B9-4FD9-AB73-D9694C150670}" type="slidenum">
              <a:rPr lang="en-US" altLang="zh-CN" b="0">
                <a:solidFill>
                  <a:srgbClr val="FFFFFF"/>
                </a:solidFill>
              </a:rPr>
              <a:pPr eaLnBrk="1" hangingPunct="1"/>
              <a:t>30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C677C347-4A1C-4B5A-B3C7-1E76C974744F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6726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dirty="0"/>
              <a:t>Lecture 10: Key Exchange</a:t>
            </a:r>
            <a:endParaRPr lang="zh-CN" altLang="en-US" b="1" cap="none" dirty="0" smtClean="0"/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3563938" y="1268413"/>
            <a:ext cx="1270000" cy="519112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BUT…</a:t>
            </a:r>
            <a:endParaRPr kumimoji="1" lang="en-US" altLang="zh-CN" sz="280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358775" y="1914525"/>
            <a:ext cx="8637588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3538" indent="-363538">
              <a:buFont typeface="Wingdings" pitchFamily="2" charset="2"/>
              <a:buChar char="§"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Diffie did not actually have a specific example of this public/private key scheme.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358775" y="2676525"/>
            <a:ext cx="863758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3538" indent="-363538">
              <a:buFont typeface="Wingdings" pitchFamily="2" charset="2"/>
              <a:buChar char="§"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however, his idea was </a:t>
            </a:r>
            <a:r>
              <a:rPr lang="en-US" altLang="zh-CN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revolutionary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. 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358775" y="3133725"/>
            <a:ext cx="863758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3538" indent="-363538">
              <a:buFont typeface="Wingdings" pitchFamily="2" charset="2"/>
              <a:buChar char="§"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Hellman and Diffie </a:t>
            </a:r>
            <a:r>
              <a:rPr lang="en-US" altLang="zh-CN" sz="20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published their studies in 1975~1976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358775" y="3590925"/>
            <a:ext cx="8637588" cy="1006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3538" indent="-363538">
              <a:buFont typeface="Wingdings" pitchFamily="2" charset="2"/>
              <a:buChar char="§"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they (and many many other cryptographers) continued their research, attempting to find a special </a:t>
            </a:r>
            <a:r>
              <a:rPr lang="en-US" altLang="zh-CN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one-way function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that would make asymmetric ciphers a reality. </a:t>
            </a:r>
          </a:p>
        </p:txBody>
      </p:sp>
      <p:sp>
        <p:nvSpPr>
          <p:cNvPr id="267272" name="Text Box 8"/>
          <p:cNvSpPr txBox="1">
            <a:spLocks noChangeArrowheads="1"/>
          </p:cNvSpPr>
          <p:nvPr/>
        </p:nvSpPr>
        <p:spPr bwMode="auto">
          <a:xfrm>
            <a:off x="358775" y="4702175"/>
            <a:ext cx="863758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3538" indent="-363538">
              <a:buFont typeface="Wingdings" pitchFamily="2" charset="2"/>
              <a:buChar char="§"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however, </a:t>
            </a:r>
            <a:r>
              <a:rPr lang="en-US" altLang="zh-CN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they failed to make the discovery.</a:t>
            </a:r>
          </a:p>
        </p:txBody>
      </p:sp>
      <p:sp>
        <p:nvSpPr>
          <p:cNvPr id="267273" name="Text Box 9"/>
          <p:cNvSpPr txBox="1">
            <a:spLocks noChangeArrowheads="1"/>
          </p:cNvSpPr>
          <p:nvPr/>
        </p:nvSpPr>
        <p:spPr bwMode="auto">
          <a:xfrm>
            <a:off x="358775" y="5175250"/>
            <a:ext cx="8637588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3538" indent="-363538">
              <a:buFont typeface="Wingdings" pitchFamily="2" charset="2"/>
              <a:buChar char="§"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race to find an asymmetric cipher was won by another research group, back to 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Diffie’s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mother school,</a:t>
            </a:r>
            <a:r>
              <a:rPr lang="en-US" altLang="zh-CN" sz="2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MIT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.</a:t>
            </a:r>
          </a:p>
        </p:txBody>
      </p:sp>
      <p:sp>
        <p:nvSpPr>
          <p:cNvPr id="267274" name="AutoShape 10"/>
          <p:cNvSpPr>
            <a:spLocks/>
          </p:cNvSpPr>
          <p:nvPr/>
        </p:nvSpPr>
        <p:spPr bwMode="auto">
          <a:xfrm>
            <a:off x="5957888" y="1196975"/>
            <a:ext cx="3078162" cy="609600"/>
          </a:xfrm>
          <a:prstGeom prst="borderCallout2">
            <a:avLst>
              <a:gd name="adj1" fmla="val 18750"/>
              <a:gd name="adj2" fmla="val -2477"/>
              <a:gd name="adj3" fmla="val 18750"/>
              <a:gd name="adj4" fmla="val -7634"/>
              <a:gd name="adj5" fmla="val 326565"/>
              <a:gd name="adj6" fmla="val -12995"/>
            </a:avLst>
          </a:prstGeom>
          <a:solidFill>
            <a:srgbClr val="99CCFF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800000"/>
                </a:solidFill>
                <a:ea typeface="宋体" panose="02010600030101010101" pitchFamily="2" charset="-122"/>
              </a:rPr>
              <a:t>Is the idea first proposed by Diffie and Hellman?</a:t>
            </a:r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6011863" y="2422525"/>
            <a:ext cx="2882900" cy="574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600" b="0" dirty="0">
                <a:ea typeface="宋体" panose="02010600030101010101" pitchFamily="2" charset="-122"/>
              </a:rPr>
              <a:t>In UK by J Ellis, C. Cocks and M. </a:t>
            </a:r>
            <a:r>
              <a:rPr lang="en-US" altLang="zh-CN" sz="1600" b="0" dirty="0">
                <a:solidFill>
                  <a:srgbClr val="990099"/>
                </a:solidFill>
                <a:ea typeface="宋体" panose="02010600030101010101" pitchFamily="2" charset="-122"/>
              </a:rPr>
              <a:t>Williamson</a:t>
            </a:r>
            <a:r>
              <a:rPr lang="en-US" altLang="zh-CN" sz="1600" b="0" dirty="0">
                <a:ea typeface="宋体" panose="02010600030101010101" pitchFamily="2" charset="-122"/>
              </a:rPr>
              <a:t>, 1960’s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nimBg="1" autoUpdateAnimBg="0"/>
      <p:bldP spid="267268" grpId="0" animBg="1" autoUpdateAnimBg="0"/>
      <p:bldP spid="267269" grpId="0" animBg="1" autoUpdateAnimBg="0"/>
      <p:bldP spid="267270" grpId="0" animBg="1" autoUpdateAnimBg="0"/>
      <p:bldP spid="267271" grpId="0" animBg="1" autoUpdateAnimBg="0"/>
      <p:bldP spid="267272" grpId="0" animBg="1" autoUpdateAnimBg="0"/>
      <p:bldP spid="267273" grpId="0" animBg="1" autoUpdateAnimBg="0"/>
      <p:bldP spid="267274" grpId="0" animBg="1"/>
      <p:bldP spid="26727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700213"/>
            <a:ext cx="6408738" cy="465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DF0D9EF-F29C-4543-9C38-4A4955B59494}" type="slidenum">
              <a:rPr lang="en-US" altLang="zh-CN" b="0">
                <a:solidFill>
                  <a:srgbClr val="FFFFFF"/>
                </a:solidFill>
              </a:rPr>
              <a:pPr eaLnBrk="1" hangingPunct="1"/>
              <a:t>31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BCE5D1C-8068-410B-B79A-28CEF497C9A4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6931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dirty="0"/>
              <a:t>Lecture 10: Key Exchange</a:t>
            </a:r>
            <a:endParaRPr lang="zh-CN" altLang="en-US" b="1" cap="none" dirty="0" smtClean="0"/>
          </a:p>
        </p:txBody>
      </p:sp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385763" y="1023938"/>
            <a:ext cx="77025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麻省理工学院</a:t>
            </a:r>
            <a:r>
              <a:rPr kumimoji="1" lang="zh-CN" altLang="en-US" sz="32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kumimoji="1" lang="zh-CN" altLang="en-US" sz="32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三杰</a:t>
            </a:r>
            <a:r>
              <a:rPr kumimoji="1" lang="zh-CN" altLang="en-US" sz="32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kumimoji="1" lang="zh-CN" altLang="en-US" sz="32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是如何接过接力棒的</a:t>
            </a:r>
            <a:r>
              <a:rPr kumimoji="1" lang="en-US" altLang="zh-CN" sz="32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?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B63DDED-19F9-47A4-BFAF-06E35BC87D37}" type="slidenum">
              <a:rPr lang="en-US" altLang="zh-CN" b="0">
                <a:solidFill>
                  <a:srgbClr val="FFFFFF"/>
                </a:solidFill>
              </a:rPr>
              <a:pPr eaLnBrk="1" hangingPunct="1"/>
              <a:t>32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F6ACE60-9EBA-4BE3-B2AC-5C3D4F78A37E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6626" name="Object 186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1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207"/>
          <p:cNvGraphicFramePr>
            <a:graphicFrameLocks noChangeAspect="1"/>
          </p:cNvGraphicFramePr>
          <p:nvPr/>
        </p:nvGraphicFramePr>
        <p:xfrm>
          <a:off x="107950" y="1557338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2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557338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dirty="0"/>
              <a:t>Lecture 10: Key Exchange</a:t>
            </a:r>
            <a:endParaRPr lang="en-US" altLang="zh-CN" b="1" cap="none" dirty="0" smtClean="0"/>
          </a:p>
        </p:txBody>
      </p:sp>
      <p:sp>
        <p:nvSpPr>
          <p:cNvPr id="149692" name="Rectangle 188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D-H Key Exchange</a:t>
            </a:r>
          </a:p>
          <a:p>
            <a:pPr lvl="3" eaLnBrk="1" hangingPunct="1"/>
            <a:endParaRPr lang="en-US" altLang="zh-CN" sz="1600" b="1" dirty="0" smtClean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149693" name="Text Box 189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Summary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3648" y="2132856"/>
            <a:ext cx="6609556" cy="3897006"/>
          </a:xfrm>
          <a:prstGeom prst="rect">
            <a:avLst/>
          </a:prstGeom>
        </p:spPr>
      </p:pic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9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68313" y="404813"/>
            <a:ext cx="41306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 Introduction to </a:t>
            </a:r>
            <a:br>
              <a:rPr lang="en-US" altLang="zh-CN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altLang="zh-CN" sz="3200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Information Security</a:t>
            </a:r>
            <a:endParaRPr lang="zh-CN" altLang="en-US" sz="3200" i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6089" name="WordArt 9"/>
          <p:cNvSpPr>
            <a:spLocks noChangeArrowheads="1" noChangeShapeType="1" noTextEdit="1"/>
          </p:cNvSpPr>
          <p:nvPr/>
        </p:nvSpPr>
        <p:spPr bwMode="gray">
          <a:xfrm>
            <a:off x="1403350" y="2565400"/>
            <a:ext cx="7056438" cy="1009650"/>
          </a:xfrm>
          <a:prstGeom prst="rect">
            <a:avLst/>
          </a:prstGeom>
          <a:noFill/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wrap="none" fromWordArt="1" anchor="ctr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zh-CN" sz="2800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990000">
                        <a:gamma/>
                        <a:shade val="46275"/>
                        <a:invGamma/>
                      </a:srgbClr>
                    </a:gs>
                    <a:gs pos="100000">
                      <a:srgbClr val="990000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ea typeface="+mj-ea"/>
                <a:cs typeface="Arial"/>
              </a:rPr>
              <a:t>Thanks for your attention!</a:t>
            </a:r>
            <a:endParaRPr lang="zh-CN" altLang="en-US" sz="2800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990000">
                      <a:gamma/>
                      <a:shade val="46275"/>
                      <a:invGamma/>
                    </a:srgbClr>
                  </a:gs>
                  <a:gs pos="100000">
                    <a:srgbClr val="990000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ea typeface="+mj-ea"/>
              <a:cs typeface="Arial"/>
            </a:endParaRPr>
          </a:p>
        </p:txBody>
      </p:sp>
      <p:sp>
        <p:nvSpPr>
          <p:cNvPr id="46091" name="Rectangle 11"/>
          <p:cNvSpPr>
            <a:spLocks noGrp="1"/>
          </p:cNvSpPr>
          <p:nvPr>
            <p:ph type="subTitle" idx="1"/>
          </p:nvPr>
        </p:nvSpPr>
        <p:spPr>
          <a:xfrm>
            <a:off x="4356100" y="4941888"/>
            <a:ext cx="2879725" cy="9350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40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Q&amp;A</a:t>
            </a:r>
            <a:endParaRPr lang="zh-CN" altLang="en-US" sz="40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advTm="6900"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990099"/>
                </a:solidFill>
              </a:rPr>
              <a:t>基于对称密码的认证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/>
              <a:t>Denning</a:t>
            </a:r>
            <a:r>
              <a:rPr lang="zh-CN" altLang="en-US" sz="2400" b="1" dirty="0"/>
              <a:t>认证协议 </a:t>
            </a:r>
            <a:r>
              <a:rPr lang="en-US" altLang="zh-CN" sz="2400" b="1" dirty="0"/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timestamps</a:t>
            </a:r>
            <a:r>
              <a:rPr lang="en-US" altLang="zh-CN" sz="2400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DA17C120-37F3-42E1-A9BA-7FE91D80B4C7}" type="slidenum">
              <a:rPr lang="en-US" altLang="zh-CN" smtClean="0"/>
              <a:pPr/>
              <a:t>4</a:t>
            </a:fld>
            <a:r>
              <a:rPr lang="en-US" altLang="zh-CN" smtClean="0"/>
              <a:t> 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5211710-7783-40C8-85E9-8095782D5E5A}" type="datetime1">
              <a:rPr lang="zh-CN" altLang="en-US" smtClean="0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An Introduction to Information Security</a:t>
            </a:r>
            <a:endParaRPr lang="zh-CN" altLang="en-US"/>
          </a:p>
        </p:txBody>
      </p:sp>
      <p:pic>
        <p:nvPicPr>
          <p:cNvPr id="23" name="Picture 4" descr="j04316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44327"/>
            <a:ext cx="1008062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j04316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931890"/>
            <a:ext cx="1008062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j04315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7" y="4147790"/>
            <a:ext cx="985838" cy="98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Line 7"/>
          <p:cNvSpPr>
            <a:spLocks noChangeShapeType="1"/>
          </p:cNvSpPr>
          <p:nvPr/>
        </p:nvSpPr>
        <p:spPr bwMode="auto">
          <a:xfrm flipV="1">
            <a:off x="1865312" y="2779365"/>
            <a:ext cx="2016125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1109662" y="2852390"/>
            <a:ext cx="1431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(1) ID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|| ID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endParaRPr lang="en-US" altLang="zh-CN" b="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 flipV="1">
            <a:off x="2298700" y="2779365"/>
            <a:ext cx="2016125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3954462" y="2923827"/>
            <a:ext cx="4332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1"/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(2) E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Ka 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[ K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|| ID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|| </a:t>
            </a:r>
            <a:r>
              <a:rPr lang="en-AU" altLang="zh-CN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|| E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Kb  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[K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|| ID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|| </a:t>
            </a:r>
            <a:r>
              <a:rPr lang="en-AU" altLang="zh-CN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] ]</a:t>
            </a: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2154237" y="4292252"/>
            <a:ext cx="381635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3378200" y="4003327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(3) E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Kb 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[ K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|| ID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|| </a:t>
            </a:r>
            <a:r>
              <a:rPr lang="en-AU" altLang="zh-CN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]</a:t>
            </a:r>
            <a:endParaRPr lang="en-US" altLang="zh-CN" b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2154237" y="4795490"/>
            <a:ext cx="381635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3449637" y="4508152"/>
            <a:ext cx="140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1"/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(4) E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Ks 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[ N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]</a:t>
            </a: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2154237" y="5300315"/>
            <a:ext cx="381635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3449637" y="5011390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(5) E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Ks 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[ f(N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) ]</a:t>
            </a:r>
            <a:endParaRPr lang="en-US" altLang="zh-CN" b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965200" y="4941540"/>
            <a:ext cx="7191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rgbClr val="A50021"/>
                </a:solidFill>
              </a:rPr>
              <a:t>A</a:t>
            </a: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6581775" y="5157440"/>
            <a:ext cx="7191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rgbClr val="A50021"/>
                </a:solidFill>
              </a:rPr>
              <a:t>B</a:t>
            </a: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4781550" y="1915765"/>
            <a:ext cx="7191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rgbClr val="A50021"/>
                </a:solidFill>
              </a:rPr>
              <a:t>KDC</a:t>
            </a:r>
          </a:p>
        </p:txBody>
      </p:sp>
    </p:spTree>
    <p:extLst>
      <p:ext uri="{BB962C8B-B14F-4D97-AF65-F5344CB8AC3E}">
        <p14:creationId xmlns:p14="http://schemas.microsoft.com/office/powerpoint/2010/main" val="1428885211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990099"/>
                </a:solidFill>
              </a:rPr>
              <a:t>基于对称密码的认证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 err="1"/>
              <a:t>Neuman</a:t>
            </a:r>
            <a:r>
              <a:rPr lang="zh-CN" altLang="en-US" sz="2400" b="1" dirty="0" smtClean="0"/>
              <a:t>协议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DA17C120-37F3-42E1-A9BA-7FE91D80B4C7}" type="slidenum">
              <a:rPr lang="en-US" altLang="zh-CN" smtClean="0"/>
              <a:pPr/>
              <a:t>5</a:t>
            </a:fld>
            <a:r>
              <a:rPr lang="en-US" altLang="zh-CN" smtClean="0"/>
              <a:t> 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5211710-7783-40C8-85E9-8095782D5E5A}" type="datetime1">
              <a:rPr lang="zh-CN" altLang="en-US" smtClean="0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An Introduction to Information Security</a:t>
            </a:r>
            <a:endParaRPr lang="zh-CN" altLang="en-US"/>
          </a:p>
        </p:txBody>
      </p:sp>
      <p:pic>
        <p:nvPicPr>
          <p:cNvPr id="23" name="Picture 4" descr="j04316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3" y="1844675"/>
            <a:ext cx="1008062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j04316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221163"/>
            <a:ext cx="1008062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j04315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48138"/>
            <a:ext cx="985838" cy="98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468313" y="2708275"/>
            <a:ext cx="3273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(3) E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ka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[ ID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|| N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|| K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|| T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b 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]  ||  </a:t>
            </a:r>
            <a:b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    E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kb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[ ID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|| K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||T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b 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] || N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endParaRPr lang="en-US" altLang="zh-CN" b="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2195513" y="2781300"/>
            <a:ext cx="2016125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5724525" y="2708275"/>
            <a:ext cx="2578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(2) ID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|| N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|| </a:t>
            </a:r>
            <a:b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     E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Kb  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[ ID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|| N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|| T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] ]</a:t>
            </a: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2555875" y="4365625"/>
            <a:ext cx="3781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3744913" y="4003675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(1) ID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|| N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AU" altLang="zh-CN" baseline="-25000"/>
              <a:t> </a:t>
            </a:r>
            <a:endParaRPr lang="en-US" altLang="zh-CN" baseline="-25000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4859338" y="2781300"/>
            <a:ext cx="20161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2771775" y="4581525"/>
            <a:ext cx="3313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(4) E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kb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[ ID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|| K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 ||T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b 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] || E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ks 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[N</a:t>
            </a:r>
            <a:r>
              <a:rPr lang="en-AU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AU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  <a:endParaRPr lang="en-US" altLang="zh-CN" b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1331913" y="4941888"/>
            <a:ext cx="7191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A50021"/>
                </a:solidFill>
              </a:rPr>
              <a:t>A</a:t>
            </a: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6877050" y="4941888"/>
            <a:ext cx="7191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A50021"/>
                </a:solidFill>
              </a:rPr>
              <a:t>B</a:t>
            </a: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5148263" y="1916113"/>
            <a:ext cx="7191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A50021"/>
                </a:solidFill>
              </a:rPr>
              <a:t>KDC</a:t>
            </a:r>
          </a:p>
        </p:txBody>
      </p:sp>
      <p:sp>
        <p:nvSpPr>
          <p:cNvPr id="36" name="Line 20"/>
          <p:cNvSpPr>
            <a:spLocks noChangeShapeType="1"/>
          </p:cNvSpPr>
          <p:nvPr/>
        </p:nvSpPr>
        <p:spPr bwMode="auto">
          <a:xfrm>
            <a:off x="2520950" y="50133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25981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 txBox="1"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 lIns="9144" tIns="9144" rIns="9144" bIns="9144" anchor="ctr">
            <a:norm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fld id="{EBC93A3D-59C0-4D26-B255-D58F732EFD10}" type="slidenum">
              <a:rPr lang="en-US" altLang="zh-CN" sz="1200" b="0">
                <a:solidFill>
                  <a:srgbClr val="FFFFFF"/>
                </a:solidFill>
              </a:rPr>
              <a:pPr algn="ctr" eaLnBrk="1" hangingPunct="1">
                <a:lnSpc>
                  <a:spcPct val="90000"/>
                </a:lnSpc>
              </a:pPr>
              <a:t>6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3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105DA867-D1F4-4992-9AC6-F3B708D2E6B0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2018/10/16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24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latin typeface="Arial" charset="0"/>
              </a:rPr>
              <a:t>Outline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ltGray">
          <a:xfrm rot="5400000">
            <a:off x="-2422526" y="1223963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1"/>
                </a:cubicBezTo>
                <a:cubicBezTo>
                  <a:pt x="16524" y="321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b="0">
              <a:latin typeface="Arial" charset="0"/>
              <a:ea typeface="ＭＳ Ｐゴシック" charset="0"/>
            </a:endParaRPr>
          </a:p>
        </p:txBody>
      </p:sp>
      <p:sp>
        <p:nvSpPr>
          <p:cNvPr id="57351" name="AutoShape 5"/>
          <p:cNvSpPr>
            <a:spLocks noChangeArrowheads="1"/>
          </p:cNvSpPr>
          <p:nvPr/>
        </p:nvSpPr>
        <p:spPr bwMode="ltGray">
          <a:xfrm rot="5400000" flipH="1">
            <a:off x="-2016918" y="1659731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5" y="10769"/>
                  <a:pt x="10855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rgbClr val="9C429C">
                  <a:alpha val="56000"/>
                </a:srgbClr>
              </a:gs>
              <a:gs pos="100000">
                <a:srgbClr val="FFFFFF">
                  <a:alpha val="48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9689" name="AutoShape 9"/>
          <p:cNvSpPr>
            <a:spLocks noChangeArrowheads="1"/>
          </p:cNvSpPr>
          <p:nvPr/>
        </p:nvSpPr>
        <p:spPr bwMode="gray">
          <a:xfrm>
            <a:off x="2384424" y="2633663"/>
            <a:ext cx="39877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Lecture </a:t>
            </a:r>
            <a:r>
              <a:rPr lang="en-US" altLang="zh-CN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altLang="zh-CN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. Public Key Encryption</a:t>
            </a:r>
            <a:endParaRPr lang="zh-CN" altLang="en-US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199690" name="AutoShape 10"/>
          <p:cNvSpPr>
            <a:spLocks noChangeArrowheads="1"/>
          </p:cNvSpPr>
          <p:nvPr/>
        </p:nvSpPr>
        <p:spPr bwMode="gray">
          <a:xfrm>
            <a:off x="2024063" y="1841500"/>
            <a:ext cx="3843337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Lecture </a:t>
            </a:r>
            <a:r>
              <a:rPr lang="en-US" altLang="zh-CN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10. </a:t>
            </a:r>
            <a:r>
              <a:rPr lang="en-US" altLang="zh-CN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Key </a:t>
            </a:r>
            <a:r>
              <a:rPr lang="en-US" altLang="zh-CN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Exchange</a:t>
            </a:r>
            <a:r>
              <a:rPr lang="en-US" altLang="zh-CN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grpSp>
        <p:nvGrpSpPr>
          <p:cNvPr id="57354" name="Group 49"/>
          <p:cNvGrpSpPr>
            <a:grpSpLocks/>
          </p:cNvGrpSpPr>
          <p:nvPr/>
        </p:nvGrpSpPr>
        <p:grpSpPr bwMode="auto">
          <a:xfrm>
            <a:off x="1671638" y="1916113"/>
            <a:ext cx="381000" cy="381000"/>
            <a:chOff x="872" y="1036"/>
            <a:chExt cx="240" cy="240"/>
          </a:xfrm>
        </p:grpSpPr>
        <p:sp>
          <p:nvSpPr>
            <p:cNvPr id="57355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57356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57358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57360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pic>
        <p:nvPicPr>
          <p:cNvPr id="57361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9250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362" name="Group 50"/>
          <p:cNvGrpSpPr>
            <a:grpSpLocks/>
          </p:cNvGrpSpPr>
          <p:nvPr/>
        </p:nvGrpSpPr>
        <p:grpSpPr bwMode="auto">
          <a:xfrm>
            <a:off x="2057400" y="2689225"/>
            <a:ext cx="381000" cy="381000"/>
            <a:chOff x="872" y="1036"/>
            <a:chExt cx="240" cy="240"/>
          </a:xfrm>
        </p:grpSpPr>
        <p:sp>
          <p:nvSpPr>
            <p:cNvPr id="57363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57364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57366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57368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</p:spTree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Figures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3253092" cy="374412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DA17C120-37F3-42E1-A9BA-7FE91D80B4C7}" type="slidenum">
              <a:rPr lang="en-US" altLang="zh-CN" smtClean="0"/>
              <a:pPr/>
              <a:t>7</a:t>
            </a:fld>
            <a:r>
              <a:rPr lang="en-US" altLang="zh-CN" smtClean="0"/>
              <a:t> 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5211710-7783-40C8-85E9-8095782D5E5A}" type="datetime1">
              <a:rPr lang="zh-CN" altLang="en-US" smtClean="0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An Introduction to Information Security</a:t>
            </a:r>
            <a:endParaRPr lang="zh-CN" alt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67" y="1747589"/>
            <a:ext cx="5217353" cy="3786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994018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69E311F-CAA4-4E1D-BC87-43FF2FC62F67}" type="slidenum">
              <a:rPr lang="en-US" altLang="zh-CN" b="0">
                <a:solidFill>
                  <a:srgbClr val="FFFFFF"/>
                </a:solidFill>
              </a:rPr>
              <a:pPr eaLnBrk="1" hangingPunct="1"/>
              <a:t>8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C7ECE2AD-7612-483C-827B-59F4BF045B2D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5088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dirty="0" smtClean="0"/>
              <a:t>Lecture 10: Key Exchange</a:t>
            </a:r>
            <a:endParaRPr lang="zh-CN" altLang="en-US" b="1" cap="none" dirty="0" smtClean="0"/>
          </a:p>
        </p:txBody>
      </p:sp>
      <p:sp>
        <p:nvSpPr>
          <p:cNvPr id="37894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b="1" dirty="0" smtClean="0">
                <a:solidFill>
                  <a:srgbClr val="0033CC"/>
                </a:solidFill>
                <a:latin typeface="Franklin Gothic Book" pitchFamily="34" charset="0"/>
                <a:ea typeface="宋体" panose="02010600030101010101" pitchFamily="2" charset="-122"/>
              </a:rPr>
              <a:t>Diffie-Hellman Key Exchange (Section 10.1)</a:t>
            </a:r>
          </a:p>
          <a:p>
            <a:pPr lvl="2" eaLnBrk="1" hangingPunct="1"/>
            <a:r>
              <a:rPr lang="zh-CN" altLang="en-US" sz="2000" b="1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迪菲</a:t>
            </a:r>
            <a:r>
              <a:rPr lang="en-US" altLang="zh-CN" sz="2000" b="1" dirty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•</a:t>
            </a:r>
            <a:r>
              <a:rPr lang="zh-CN" altLang="en-US" sz="2000" b="1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赫尔曼密钥交换协议</a:t>
            </a:r>
            <a:endParaRPr lang="en-US" altLang="zh-CN" sz="2000" b="1" dirty="0" smtClean="0">
              <a:solidFill>
                <a:srgbClr val="990099"/>
              </a:solidFill>
              <a:latin typeface="Franklin Gothic Book" pitchFamily="34" charset="0"/>
              <a:ea typeface="宋体" panose="02010600030101010101" pitchFamily="2" charset="-122"/>
            </a:endParaRPr>
          </a:p>
        </p:txBody>
      </p:sp>
      <p:sp>
        <p:nvSpPr>
          <p:cNvPr id="250885" name="Text Box 5"/>
          <p:cNvSpPr txBox="1">
            <a:spLocks noChangeArrowheads="1"/>
          </p:cNvSpPr>
          <p:nvPr/>
        </p:nvSpPr>
        <p:spPr bwMode="auto">
          <a:xfrm>
            <a:off x="466725" y="4724400"/>
            <a:ext cx="8353425" cy="1190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Diffie was particularly interested in the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key distribution problem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and by the early 1970s he had matured into one of the few truly  independent security experts, a freethinking cryptographer, not employed by the government or by any of the big corporations.</a:t>
            </a:r>
          </a:p>
        </p:txBody>
      </p:sp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395288" y="2565400"/>
            <a:ext cx="6624637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born in 1944, fascinated(</a:t>
            </a:r>
            <a:r>
              <a:rPr lang="zh-CN" altLang="en-US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着迷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 by mathematics as a child</a:t>
            </a: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395288" y="2997200"/>
            <a:ext cx="6283325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graduated from the MIT in 1965, majoring mathematics</a:t>
            </a:r>
          </a:p>
        </p:txBody>
      </p:sp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395288" y="3429000"/>
            <a:ext cx="6624637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4625" indent="-174625">
              <a:buFont typeface="Wingdings" pitchFamily="2" charset="2"/>
              <a:buChar char="§"/>
              <a:defRPr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Manager of Secure System Research in Northern Telecom (Nortel Networks) before 1991</a:t>
            </a:r>
          </a:p>
        </p:txBody>
      </p:sp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395288" y="4149725"/>
            <a:ext cx="6308725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Chief Security Officer of Sun Microsystems since then </a:t>
            </a:r>
          </a:p>
        </p:txBody>
      </p:sp>
      <p:sp>
        <p:nvSpPr>
          <p:cNvPr id="250890" name="AutoShape 10"/>
          <p:cNvSpPr>
            <a:spLocks noChangeArrowheads="1"/>
          </p:cNvSpPr>
          <p:nvPr/>
        </p:nvSpPr>
        <p:spPr bwMode="auto">
          <a:xfrm>
            <a:off x="7235825" y="4221163"/>
            <a:ext cx="1371600" cy="457200"/>
          </a:xfrm>
          <a:prstGeom prst="wedgeRectCallout">
            <a:avLst>
              <a:gd name="adj1" fmla="val -106829"/>
              <a:gd name="adj2" fmla="val 85417"/>
            </a:avLst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ARPANet</a:t>
            </a:r>
          </a:p>
        </p:txBody>
      </p:sp>
      <p:sp>
        <p:nvSpPr>
          <p:cNvPr id="250891" name="Text Box 11"/>
          <p:cNvSpPr txBox="1">
            <a:spLocks noChangeArrowheads="1"/>
          </p:cNvSpPr>
          <p:nvPr/>
        </p:nvSpPr>
        <p:spPr bwMode="auto">
          <a:xfrm>
            <a:off x="539750" y="1989138"/>
            <a:ext cx="2730500" cy="45720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Dr. Whitfield Diffie</a:t>
            </a:r>
          </a:p>
        </p:txBody>
      </p:sp>
      <p:pic>
        <p:nvPicPr>
          <p:cNvPr id="37905" name="Picture 17" descr="Whitfield Diffie">
            <a:hlinkClick r:id="rId3" tooltip="Whitfield Diffi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1211262"/>
            <a:ext cx="19050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5" grpId="0" animBg="1" autoUpdateAnimBg="0"/>
      <p:bldP spid="250886" grpId="0" animBg="1" autoUpdateAnimBg="0"/>
      <p:bldP spid="250887" grpId="0" animBg="1" autoUpdateAnimBg="0"/>
      <p:bldP spid="250888" grpId="0" animBg="1" autoUpdateAnimBg="0"/>
      <p:bldP spid="250889" grpId="0" animBg="1" autoUpdateAnimBg="0"/>
      <p:bldP spid="250890" grpId="0" animBg="1" autoUpdateAnimBg="0"/>
      <p:bldP spid="25089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936AF2D-AA81-41D9-BF4A-2BE36508D88F}" type="slidenum">
              <a:rPr lang="en-US" altLang="zh-CN" b="0">
                <a:solidFill>
                  <a:srgbClr val="FFFFFF"/>
                </a:solidFill>
              </a:rPr>
              <a:pPr eaLnBrk="1" hangingPunct="1"/>
              <a:t>9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5982FE8-724C-48EC-9133-32906888C099}" type="datetime1">
              <a:rPr lang="zh-CN" altLang="en-US"/>
              <a:pPr>
                <a:defRPr/>
              </a:pPr>
              <a:t>2018/10/16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5190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dirty="0"/>
              <a:t>Lecture 10: Key Exchange</a:t>
            </a:r>
            <a:endParaRPr lang="zh-CN" altLang="en-US" b="1" cap="none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2275" y="1412875"/>
            <a:ext cx="5943600" cy="4630738"/>
            <a:chOff x="1200" y="816"/>
            <a:chExt cx="3744" cy="2917"/>
          </a:xfrm>
        </p:grpSpPr>
        <p:pic>
          <p:nvPicPr>
            <p:cNvPr id="3892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816"/>
              <a:ext cx="3744" cy="2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51909" name="Text Box 5"/>
            <p:cNvSpPr txBox="1">
              <a:spLocks noChangeArrowheads="1"/>
            </p:cNvSpPr>
            <p:nvPr/>
          </p:nvSpPr>
          <p:spPr bwMode="auto">
            <a:xfrm>
              <a:off x="3408" y="3455"/>
              <a:ext cx="1491" cy="212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IBM </a:t>
              </a:r>
              <a:r>
                <a:rPr kumimoji="1" lang="zh-CN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托马斯</a:t>
              </a:r>
              <a:r>
                <a:rPr kumimoji="1"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.</a:t>
              </a:r>
              <a:r>
                <a:rPr kumimoji="1" lang="zh-CN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华生 实验室</a:t>
              </a:r>
            </a:p>
          </p:txBody>
        </p:sp>
      </p:grp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468314" y="1789113"/>
            <a:ext cx="8278812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In 1974, Diffie paid a visit to </a:t>
            </a:r>
            <a:r>
              <a:rPr lang="en-US" altLang="zh-CN" sz="2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IBM’s Thomas J. Watson </a:t>
            </a:r>
            <a:r>
              <a:rPr lang="en-US" altLang="zh-CN" sz="20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Laboratory</a:t>
            </a: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(IBM</a:t>
            </a:r>
            <a:r>
              <a:rPr lang="zh-CN" altLang="en-US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华生实验室</a:t>
            </a:r>
            <a:r>
              <a:rPr lang="en-US" altLang="zh-CN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), where he had been invited to give a talk.</a:t>
            </a:r>
            <a:endParaRPr lang="en-US" altLang="zh-CN" sz="2000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468313" y="2743200"/>
            <a:ext cx="8675687" cy="1006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He spoke about various strategies(</a:t>
            </a:r>
            <a:r>
              <a:rPr lang="zh-CN" altLang="en-US" sz="2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策略</a:t>
            </a: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 for </a:t>
            </a:r>
            <a:r>
              <a:rPr lang="en-US" altLang="zh-CN" sz="2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attacking the key distribution problem</a:t>
            </a: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and there was no positive reaction from his audience.</a:t>
            </a:r>
          </a:p>
        </p:txBody>
      </p:sp>
      <p:sp>
        <p:nvSpPr>
          <p:cNvPr id="251912" name="Text Box 8"/>
          <p:cNvSpPr txBox="1">
            <a:spLocks noChangeArrowheads="1"/>
          </p:cNvSpPr>
          <p:nvPr/>
        </p:nvSpPr>
        <p:spPr bwMode="auto">
          <a:xfrm>
            <a:off x="468313" y="3933825"/>
            <a:ext cx="8567737" cy="1015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When finished his talk, Diffie was told that someone else had recently </a:t>
            </a:r>
            <a:r>
              <a:rPr lang="en-US" altLang="zh-CN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visited </a:t>
            </a: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Lab and given a lecture that addressed the issue of key </a:t>
            </a:r>
            <a:r>
              <a:rPr lang="en-US" altLang="zh-CN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distribution</a:t>
            </a: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. </a:t>
            </a:r>
            <a:endParaRPr lang="zh-CN" altLang="en-US" sz="2000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312" y="5112557"/>
            <a:ext cx="8352159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speaker’s name is </a:t>
            </a:r>
            <a:r>
              <a:rPr lang="en-US" altLang="zh-CN" sz="2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Martin Hellman</a:t>
            </a: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a professor from </a:t>
            </a:r>
          </a:p>
          <a:p>
            <a:pPr>
              <a:defRPr/>
            </a:pP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Stanford University(</a:t>
            </a:r>
            <a:r>
              <a:rPr lang="zh-CN" altLang="en-US" sz="2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斯坦福大学</a:t>
            </a: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</a:t>
            </a:r>
            <a:endParaRPr lang="zh-CN" altLang="en-US" sz="2000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0" grpId="0" animBg="1" autoUpdateAnimBg="0"/>
      <p:bldP spid="251911" grpId="0" animBg="1" autoUpdateAnimBg="0"/>
      <p:bldP spid="251912" grpId="0" animBg="1" autoUpdateAnimBg="0"/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3_Angles">
      <a:majorFont>
        <a:latin typeface="微软雅黑"/>
        <a:ea typeface="微软雅黑"/>
        <a:cs typeface=""/>
      </a:majorFont>
      <a:minorFont>
        <a:latin typeface=""/>
        <a:ea typeface="微软雅黑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14196</TotalTime>
  <Words>2301</Words>
  <Application>Microsoft Office PowerPoint</Application>
  <PresentationFormat>全屏显示(4:3)</PresentationFormat>
  <Paragraphs>360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Franklin Gothic Book</vt:lpstr>
      <vt:lpstr>ＭＳ Ｐゴシック</vt:lpstr>
      <vt:lpstr>ＭＳ Ｐゴシック</vt:lpstr>
      <vt:lpstr>黑体</vt:lpstr>
      <vt:lpstr>宋体</vt:lpstr>
      <vt:lpstr>微软雅黑</vt:lpstr>
      <vt:lpstr>Arial</vt:lpstr>
      <vt:lpstr>Cambria Math</vt:lpstr>
      <vt:lpstr>Lucida Calligraphy</vt:lpstr>
      <vt:lpstr>Times New Roman</vt:lpstr>
      <vt:lpstr>Verdana</vt:lpstr>
      <vt:lpstr>Wingdings</vt:lpstr>
      <vt:lpstr>3_Angles</vt:lpstr>
      <vt:lpstr>Visio</vt:lpstr>
      <vt:lpstr>公式</vt:lpstr>
      <vt:lpstr>Equation</vt:lpstr>
      <vt:lpstr>Lecture 10: Key Exchange</vt:lpstr>
      <vt:lpstr>Quickly Review</vt:lpstr>
      <vt:lpstr>基于对称密码的认证</vt:lpstr>
      <vt:lpstr>基于对称密码的认证</vt:lpstr>
      <vt:lpstr>基于对称密码的认证</vt:lpstr>
      <vt:lpstr>Outline</vt:lpstr>
      <vt:lpstr>5 Figures</vt:lpstr>
      <vt:lpstr>Lecture 10: Key Exchange</vt:lpstr>
      <vt:lpstr>Lecture 10: Key Exchange</vt:lpstr>
      <vt:lpstr>Lecture 10: Key Exchange</vt:lpstr>
      <vt:lpstr>Lecture 10: Key Exchange</vt:lpstr>
      <vt:lpstr>Lecture 10: Key Exchange</vt:lpstr>
      <vt:lpstr>Lecture 10: Key Exchange</vt:lpstr>
      <vt:lpstr>Lecture 10: Key Exchange</vt:lpstr>
      <vt:lpstr>Lecture 10: Key Exchange</vt:lpstr>
      <vt:lpstr>Lecture 10: Key Exchange</vt:lpstr>
      <vt:lpstr>Lecture 10: Key Exchange</vt:lpstr>
      <vt:lpstr>Lecture 10: Key Exchange</vt:lpstr>
      <vt:lpstr>Lecture 10: Key Exchange</vt:lpstr>
      <vt:lpstr>Lecture 10: Key Exchange</vt:lpstr>
      <vt:lpstr>Lecture 10: Key Exchange</vt:lpstr>
      <vt:lpstr>Lecture 10: Key Exchange</vt:lpstr>
      <vt:lpstr>Lecture 10: Key Exchange</vt:lpstr>
      <vt:lpstr>Lecture 10: Key Exchange</vt:lpstr>
      <vt:lpstr>Lecture 10: Key Exchange</vt:lpstr>
      <vt:lpstr>Lecture 10: Key Exchange</vt:lpstr>
      <vt:lpstr>Lecture 10: Key Exchange</vt:lpstr>
      <vt:lpstr>Lecture 10: Key Exchange</vt:lpstr>
      <vt:lpstr>Lecture 10: Key Exchange</vt:lpstr>
      <vt:lpstr>Lecture 10: Key Exchange</vt:lpstr>
      <vt:lpstr>Lecture 10: Key Exchange</vt:lpstr>
      <vt:lpstr>Lecture 10: Key Exchange</vt:lpstr>
      <vt:lpstr>PowerPoint 演示文稿</vt:lpstr>
    </vt:vector>
  </TitlesOfParts>
  <Company>Cistec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Information Security</dc:title>
  <dc:creator>胡海波</dc:creator>
  <cp:lastModifiedBy>oram@CPS</cp:lastModifiedBy>
  <cp:revision>228</cp:revision>
  <dcterms:created xsi:type="dcterms:W3CDTF">2010-06-25T08:08:55Z</dcterms:created>
  <dcterms:modified xsi:type="dcterms:W3CDTF">2018-10-16T14:00:59Z</dcterms:modified>
</cp:coreProperties>
</file>