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33"/>
  </p:notesMasterIdLst>
  <p:handoutMasterIdLst>
    <p:handoutMasterId r:id="rId34"/>
  </p:handoutMasterIdLst>
  <p:sldIdLst>
    <p:sldId id="323" r:id="rId2"/>
    <p:sldId id="346" r:id="rId3"/>
    <p:sldId id="375" r:id="rId4"/>
    <p:sldId id="373" r:id="rId5"/>
    <p:sldId id="372" r:id="rId6"/>
    <p:sldId id="374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43" r:id="rId31"/>
    <p:sldId id="326" r:id="rId3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0033CC"/>
    <a:srgbClr val="BC5EBE"/>
    <a:srgbClr val="6666FF"/>
    <a:srgbClr val="FF3300"/>
    <a:srgbClr val="6C9D5F"/>
    <a:srgbClr val="66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8" autoAdjust="0"/>
    <p:restoredTop sz="80028" autoAdjust="0"/>
  </p:normalViewPr>
  <p:slideViewPr>
    <p:cSldViewPr>
      <p:cViewPr varScale="1">
        <p:scale>
          <a:sx n="113" d="100"/>
          <a:sy n="113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7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18567C5C-83E7-4D9D-B2E2-56DE2AAEB6F5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/>
            </a:lvl1pPr>
          </a:lstStyle>
          <a:p>
            <a:fld id="{ADA754E4-3017-4F8A-8E74-B95B8911CB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299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>
              <a:defRPr sz="13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>
              <a:defRPr sz="13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宋体" panose="02010600030101010101" pitchFamily="2" charset="-122"/>
              </a:defRPr>
            </a:lvl1pPr>
          </a:lstStyle>
          <a:p>
            <a:fld id="{3F9108D8-F2F7-4CC6-9F8D-F7776AF40A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507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3860800"/>
            <a:ext cx="3567113" cy="299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3860800"/>
            <a:ext cx="9145588" cy="2997200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78475" y="0"/>
            <a:ext cx="3565525" cy="2133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215106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8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76250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0" y="4340225"/>
            <a:ext cx="377666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 smtClean="0">
                <a:solidFill>
                  <a:srgbClr val="180018"/>
                </a:solidFill>
                <a:latin typeface="Arial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2174875"/>
            <a:ext cx="8569325" cy="1614488"/>
          </a:xfrm>
        </p:spPr>
        <p:txBody>
          <a:bodyPr/>
          <a:lstStyle>
            <a:lvl1pPr algn="ctr">
              <a:defRPr sz="3600" cap="none" smtClean="0">
                <a:latin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975" y="6453188"/>
            <a:ext cx="2133600" cy="268287"/>
          </a:xfrm>
        </p:spPr>
        <p:txBody>
          <a:bodyPr/>
          <a:lstStyle>
            <a:lvl1pPr>
              <a:defRPr b="0" smtClean="0"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B3B08C90-BF10-4E8F-9B0D-CA4DEF817DF1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24525" y="6453188"/>
            <a:ext cx="2592388" cy="268287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r>
              <a:rPr lang="zh-CN" altLang="en-US"/>
              <a:t>信息安全导论</a:t>
            </a:r>
            <a:r>
              <a:rPr lang="en-US" altLang="zh-CN"/>
              <a:t>, </a:t>
            </a:r>
            <a:r>
              <a:rPr lang="zh-CN" altLang="en-US"/>
              <a:t>胡海波</a:t>
            </a:r>
          </a:p>
        </p:txBody>
      </p:sp>
    </p:spTree>
    <p:extLst>
      <p:ext uri="{BB962C8B-B14F-4D97-AF65-F5344CB8AC3E}">
        <p14:creationId xmlns:p14="http://schemas.microsoft.com/office/powerpoint/2010/main" val="2309757244"/>
      </p:ext>
    </p:extLst>
  </p:cSld>
  <p:clrMapOvr>
    <a:masterClrMapping/>
  </p:clrMapOvr>
  <p:transition advTm="6900">
    <p:cut thruBlk="1"/>
    <p:sndAc>
      <p:stSnd>
        <p:snd r:embed="rId1" name="camera.wav"/>
      </p:stSnd>
    </p:sndAc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6453188"/>
            <a:ext cx="3575050" cy="40481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6453188"/>
            <a:ext cx="9145588" cy="404812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80063" y="-17463"/>
            <a:ext cx="3565525" cy="9255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92551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7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61913"/>
            <a:ext cx="7191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FA8E5D-AEF2-4314-8444-1FBB8C0B5D78}" type="slidenum">
              <a:rPr lang="en-US" altLang="zh-CN"/>
              <a:pPr/>
              <a:t>‹#›</a:t>
            </a:fld>
            <a:r>
              <a:rPr lang="en-US" altLang="zh-CN"/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9FA205-42F8-4CAB-857F-4659AD1ABA2F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46744"/>
      </p:ext>
    </p:extLst>
  </p:cSld>
  <p:clrMapOvr>
    <a:masterClrMapping/>
  </p:clrMapOvr>
  <p:transition spd="slow">
    <p:wipe/>
    <p:sndAc>
      <p:stSnd>
        <p:snd r:embed="rId1" name="suction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981075"/>
            <a:ext cx="871378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2"/>
            <a:r>
              <a:rPr lang="en-GB" altLang="zh-CN" smtClean="0"/>
              <a:t>Second level</a:t>
            </a:r>
          </a:p>
          <a:p>
            <a:pPr lvl="3"/>
            <a:r>
              <a:rPr lang="en-GB" altLang="zh-CN" smtClean="0"/>
              <a:t>Third level</a:t>
            </a:r>
          </a:p>
          <a:p>
            <a:pPr lvl="4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  <a:endParaRPr lang="en-US" altLang="zh-CN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5834063" cy="547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smtClean="0"/>
              <a:t>Click to edit Master title style</a:t>
            </a:r>
            <a:endParaRPr lang="en-US" altLang="zh-CN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125" y="425450"/>
            <a:ext cx="288925" cy="2667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A758338A-675D-47FD-9CBA-E45DB56381B5}" type="slidenum">
              <a:rPr lang="en-US" altLang="zh-CN"/>
              <a:pPr/>
              <a:t>‹#›</a:t>
            </a:fld>
            <a:r>
              <a:rPr lang="en-US" altLang="zh-CN"/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14438" y="6545263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fld id="{CBC4C80E-B88C-43F5-99CF-2E743CE61BBB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7038" y="6545263"/>
            <a:ext cx="4367212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ransition advTm="6900">
    <p:cut thruBlk="1"/>
    <p:sndAc>
      <p:stSnd>
        <p:snd r:embed="rId4" name="camera.wav"/>
      </p:stSnd>
    </p:sndAc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8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73038" indent="-173038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+mn-cs"/>
        </a:defRPr>
      </a:lvl2pPr>
      <a:lvl3pPr marL="4016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6302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858838" indent="-173038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audio" Target="../media/audio1.wav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audio" Target="../media/audio1.wav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2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14.bin"/><Relationship Id="rId3" Type="http://schemas.openxmlformats.org/officeDocument/2006/relationships/audio" Target="../media/audio1.wav"/><Relationship Id="rId21" Type="http://schemas.openxmlformats.org/officeDocument/2006/relationships/image" Target="../media/image30.wmf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png"/><Relationship Id="rId11" Type="http://schemas.openxmlformats.org/officeDocument/2006/relationships/image" Target="../media/image25.wmf"/><Relationship Id="rId5" Type="http://schemas.openxmlformats.org/officeDocument/2006/relationships/image" Target="../media/image33.png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9.wmf"/><Relationship Id="rId4" Type="http://schemas.openxmlformats.org/officeDocument/2006/relationships/image" Target="../media/image32.png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audio" Target="../media/audio1.wav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8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/>
          </p:cNvSpPr>
          <p:nvPr>
            <p:ph type="ctrTitle"/>
          </p:nvPr>
        </p:nvSpPr>
        <p:spPr bwMode="auto">
          <a:xfrm>
            <a:off x="323850" y="2205038"/>
            <a:ext cx="8569325" cy="1608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 dirty="0">
                <a:solidFill>
                  <a:srgbClr val="660033"/>
                </a:solidFill>
              </a:rPr>
              <a:t>Lecture </a:t>
            </a:r>
            <a:r>
              <a:rPr lang="en-US" altLang="zh-CN" sz="4800" b="1" dirty="0" smtClean="0">
                <a:solidFill>
                  <a:srgbClr val="660033"/>
                </a:solidFill>
              </a:rPr>
              <a:t>13: </a:t>
            </a:r>
            <a:r>
              <a:rPr lang="en-US" altLang="zh-CN" sz="4800" b="1" dirty="0">
                <a:solidFill>
                  <a:srgbClr val="660033"/>
                </a:solidFill>
              </a:rPr>
              <a:t>Message Authentication Protocols</a:t>
            </a:r>
            <a:endParaRPr lang="zh-CN" altLang="en-US" sz="4800" b="1" dirty="0">
              <a:solidFill>
                <a:srgbClr val="660033"/>
              </a:solidFill>
            </a:endParaRP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179388" y="188913"/>
            <a:ext cx="6048375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An Introduction to</a:t>
            </a:r>
            <a:r>
              <a:rPr lang="en-US" altLang="zh-CN" sz="36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br>
              <a:rPr lang="en-US" altLang="zh-CN" sz="36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</a:br>
            <a:r>
              <a:rPr lang="en-US" altLang="zh-CN" sz="36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微软雅黑" pitchFamily="34" charset="-122"/>
              </a:rPr>
              <a:t>Information Security</a:t>
            </a:r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3563888" y="4581128"/>
            <a:ext cx="4896099" cy="158417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Font typeface="Wingdings" panose="05000000000000000000" pitchFamily="2" charset="2"/>
              <a:buNone/>
              <a:defRPr sz="3200" b="1" kern="1200" smtClean="0">
                <a:solidFill>
                  <a:srgbClr val="180018"/>
                </a:solidFill>
                <a:latin typeface="Arial" charset="0"/>
                <a:ea typeface="+mn-ea"/>
                <a:cs typeface="+mn-cs"/>
              </a:defRPr>
            </a:lvl1pPr>
            <a:lvl2pPr marL="173038" indent="-17303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4016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6302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858838" indent="-173038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School of Big Data and Software Engineering, CQU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Fall, 2018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p:transition advTm="6900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D3A99D6A-A30E-4EAF-A3D1-1F298D169872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10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FC6BC4E-10BE-4CFE-9666-26D57B9AA2C4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557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1.Digital Signature</a:t>
            </a:r>
            <a:endParaRPr lang="zh-CN" altLang="en-US" cap="none" smtClean="0">
              <a:ea typeface="宋体" pitchFamily="2" charset="-122"/>
            </a:endParaRPr>
          </a:p>
        </p:txBody>
      </p:sp>
      <p:sp>
        <p:nvSpPr>
          <p:cNvPr id="18438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Requirements</a:t>
            </a:r>
            <a:r>
              <a:rPr lang="en-US" altLang="zh-CN" sz="2800" dirty="0" smtClean="0">
                <a:latin typeface="Franklin Gothic Book" pitchFamily="34" charset="0"/>
                <a:ea typeface="宋体" panose="02010600030101010101" pitchFamily="2" charset="-122"/>
              </a:rPr>
              <a:t> of Digital Signature Scheme</a:t>
            </a:r>
          </a:p>
          <a:p>
            <a:pPr lvl="3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Verify the </a:t>
            </a: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author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, </a:t>
            </a: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date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time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of the signature</a:t>
            </a:r>
          </a:p>
          <a:p>
            <a:pPr lvl="3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Authenticate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the </a:t>
            </a: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contents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at the time of signature</a:t>
            </a:r>
          </a:p>
          <a:p>
            <a:pPr lvl="3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Be verifiable by </a:t>
            </a: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third parties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to resolve </a:t>
            </a: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disputes(</a:t>
            </a:r>
            <a:r>
              <a:rPr lang="zh-CN" altLang="en-US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争议</a:t>
            </a: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)</a:t>
            </a:r>
          </a:p>
          <a:p>
            <a:pPr lvl="2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So as to:</a:t>
            </a:r>
          </a:p>
          <a:p>
            <a:pPr lvl="3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The signature must be </a:t>
            </a: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a </a:t>
            </a: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bit pattern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that depends on the message being signed</a:t>
            </a:r>
          </a:p>
          <a:p>
            <a:pPr lvl="3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Use </a:t>
            </a: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unique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information of sender to prevent both forgery(</a:t>
            </a:r>
            <a:r>
              <a:rPr lang="zh-CN" altLang="en-US" sz="2200" dirty="0" smtClean="0">
                <a:latin typeface="Franklin Gothic Book" pitchFamily="34" charset="0"/>
                <a:ea typeface="宋体" panose="02010600030101010101" pitchFamily="2" charset="-122"/>
              </a:rPr>
              <a:t>伪造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) and denial(</a:t>
            </a:r>
            <a:r>
              <a:rPr lang="zh-CN" altLang="en-US" sz="2200" dirty="0" smtClean="0">
                <a:latin typeface="Franklin Gothic Book" pitchFamily="34" charset="0"/>
                <a:ea typeface="宋体" panose="02010600030101010101" pitchFamily="2" charset="-122"/>
              </a:rPr>
              <a:t>拒绝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)</a:t>
            </a:r>
          </a:p>
          <a:p>
            <a:pPr lvl="3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Easy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to be </a:t>
            </a: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produced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, </a:t>
            </a: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recognized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, and </a:t>
            </a: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verified</a:t>
            </a:r>
          </a:p>
          <a:p>
            <a:pPr lvl="3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Infeasible</a:t>
            </a: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 to forge (</a:t>
            </a:r>
            <a:r>
              <a:rPr lang="zh-CN" altLang="en-US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伪造</a:t>
            </a:r>
            <a:r>
              <a:rPr lang="en-US" altLang="zh-CN" sz="22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)</a:t>
            </a: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 a digital signature</a:t>
            </a:r>
          </a:p>
          <a:p>
            <a:pPr lvl="3" eaLnBrk="1" hangingPunct="1">
              <a:lnSpc>
                <a:spcPts val="3360"/>
              </a:lnSpc>
              <a:spcBef>
                <a:spcPts val="0"/>
              </a:spcBef>
            </a:pPr>
            <a:r>
              <a:rPr lang="en-US" altLang="zh-CN" sz="2200" dirty="0" smtClean="0">
                <a:latin typeface="Franklin Gothic Book" pitchFamily="34" charset="0"/>
                <a:ea typeface="宋体" panose="02010600030101010101" pitchFamily="2" charset="-122"/>
              </a:rPr>
              <a:t>Practical for </a:t>
            </a:r>
            <a:r>
              <a:rPr lang="en-US" altLang="zh-CN" sz="22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storage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034B19-FD03-470A-B20D-A8466956BC62}" type="slidenum">
              <a:rPr lang="en-US" altLang="zh-CN">
                <a:solidFill>
                  <a:srgbClr val="FFFFFF"/>
                </a:solidFill>
              </a:rPr>
              <a:pPr eaLnBrk="1" hangingPunct="1"/>
              <a:t>11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2405F69-3BAD-4D5D-BAE7-2E9D1EFAA300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6594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1.Digital Signature</a:t>
            </a:r>
          </a:p>
        </p:txBody>
      </p:sp>
      <p:pic>
        <p:nvPicPr>
          <p:cNvPr id="19462" name="Picture 3" descr="800px-Digital_Signature_diagram_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08050"/>
            <a:ext cx="7488237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6AE7F13-1013-47CB-B577-14B1FA45AF08}" type="slidenum">
              <a:rPr lang="en-US" altLang="zh-CN">
                <a:solidFill>
                  <a:srgbClr val="FFFFFF"/>
                </a:solidFill>
              </a:rPr>
              <a:pPr eaLnBrk="1" hangingPunct="1"/>
              <a:t>12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CF2A743-311A-4230-A765-7793E02B2319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7618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1.Digital Signature</a:t>
            </a:r>
          </a:p>
        </p:txBody>
      </p:sp>
      <p:sp>
        <p:nvSpPr>
          <p:cNvPr id="20486" name="Line 3"/>
          <p:cNvSpPr>
            <a:spLocks noChangeShapeType="1"/>
          </p:cNvSpPr>
          <p:nvPr/>
        </p:nvSpPr>
        <p:spPr bwMode="auto">
          <a:xfrm>
            <a:off x="457200" y="4876800"/>
            <a:ext cx="8153400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4"/>
          <p:cNvSpPr>
            <a:spLocks noChangeShapeType="1"/>
          </p:cNvSpPr>
          <p:nvPr/>
        </p:nvSpPr>
        <p:spPr bwMode="auto">
          <a:xfrm>
            <a:off x="458788" y="6324600"/>
            <a:ext cx="8153400" cy="0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495300" y="4892675"/>
            <a:ext cx="8077200" cy="1373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 digital signature needs a </a:t>
            </a: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public-key system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The signer signs with her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private key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the verifier verifies with the signer’s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public key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0489" name="Group 6"/>
          <p:cNvGrpSpPr>
            <a:grpSpLocks/>
          </p:cNvGrpSpPr>
          <p:nvPr/>
        </p:nvGrpSpPr>
        <p:grpSpPr bwMode="auto">
          <a:xfrm>
            <a:off x="457200" y="4233863"/>
            <a:ext cx="1143000" cy="566737"/>
            <a:chOff x="1200" y="1248"/>
            <a:chExt cx="720" cy="357"/>
          </a:xfrm>
        </p:grpSpPr>
        <p:pic>
          <p:nvPicPr>
            <p:cNvPr id="2049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2" name="Text Box 8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2800" b="1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Note</a:t>
              </a:r>
            </a:p>
          </p:txBody>
        </p:sp>
      </p:grpSp>
      <p:pic>
        <p:nvPicPr>
          <p:cNvPr id="2049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524000"/>
            <a:ext cx="7605712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DF9C9E0-55C2-4AE7-878B-DB38731ED9EF}" type="slidenum">
              <a:rPr lang="en-US" altLang="zh-CN">
                <a:solidFill>
                  <a:srgbClr val="FFFFFF"/>
                </a:solidFill>
              </a:rPr>
              <a:pPr eaLnBrk="1" hangingPunct="1"/>
              <a:t>13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F8CD90C-B548-48D0-8030-D8362C757B74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8642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1.Digital Signature</a:t>
            </a:r>
          </a:p>
        </p:txBody>
      </p:sp>
      <p:sp>
        <p:nvSpPr>
          <p:cNvPr id="2151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z="1800" smtClean="0"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2974975" y="1903413"/>
            <a:ext cx="2820988" cy="45720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400" b="1" dirty="0">
                <a:solidFill>
                  <a:srgbClr val="0033CC"/>
                </a:solidFill>
                <a:ea typeface="宋体" panose="02010600030101010101" pitchFamily="2" charset="-122"/>
              </a:rPr>
              <a:t>Signing the digest</a:t>
            </a:r>
          </a:p>
        </p:txBody>
      </p:sp>
      <p:pic>
        <p:nvPicPr>
          <p:cNvPr id="215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8510588" cy="2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E67CABF-0F22-4642-A4F4-F805078EF885}" type="slidenum">
              <a:rPr lang="en-US" altLang="zh-CN">
                <a:solidFill>
                  <a:srgbClr val="FFFFFF"/>
                </a:solidFill>
              </a:rPr>
              <a:pPr eaLnBrk="1" hangingPunct="1"/>
              <a:t>14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A6228D1-57B5-4310-BCB3-9EEA997430D8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966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1.Digital Signature</a:t>
            </a:r>
            <a:endParaRPr lang="zh-CN" altLang="en-US" cap="none" smtClean="0">
              <a:ea typeface="宋体" pitchFamily="2" charset="-122"/>
            </a:endParaRPr>
          </a:p>
        </p:txBody>
      </p:sp>
      <p:sp>
        <p:nvSpPr>
          <p:cNvPr id="22534" name="Rectangle 3"/>
          <p:cNvSpPr>
            <a:spLocks noGrp="1"/>
          </p:cNvSpPr>
          <p:nvPr>
            <p:ph type="body" idx="4294967295"/>
          </p:nvPr>
        </p:nvSpPr>
        <p:spPr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Digital Signature provide security services as:</a:t>
            </a:r>
            <a:endParaRPr lang="en-US" altLang="zh-CN" sz="2400" dirty="0" smtClean="0">
              <a:solidFill>
                <a:srgbClr val="0033CC"/>
              </a:solidFill>
              <a:latin typeface="Franklin Gothic Book" pitchFamily="34" charset="0"/>
              <a:ea typeface="宋体" panose="02010600030101010101" pitchFamily="2" charset="-122"/>
            </a:endParaRPr>
          </a:p>
          <a:p>
            <a:pPr marL="1143000" lvl="2" indent="-228600" eaLnBrk="1" hangingPunct="1"/>
            <a:r>
              <a:rPr lang="en-US" altLang="zh-CN" sz="24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Message Authentication</a:t>
            </a:r>
          </a:p>
          <a:p>
            <a:pPr marL="1143000" lvl="2" indent="-228600" eaLnBrk="1" hangingPunct="1"/>
            <a:r>
              <a:rPr lang="en-US" altLang="zh-CN" sz="24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Message Integrity</a:t>
            </a:r>
          </a:p>
          <a:p>
            <a:pPr marL="1143000" lvl="2" indent="-228600" eaLnBrk="1" hangingPunct="1"/>
            <a:r>
              <a:rPr lang="en-US" altLang="zh-CN" sz="24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Non-repudiation</a:t>
            </a:r>
          </a:p>
          <a:p>
            <a:pPr marL="1143000" lvl="2" indent="-228600" eaLnBrk="1" hangingPunct="1"/>
            <a:r>
              <a:rPr lang="en-US" altLang="zh-CN" sz="24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Confidentiality</a:t>
            </a:r>
          </a:p>
          <a:p>
            <a:pPr eaLnBrk="1" hangingPunct="1"/>
            <a:endParaRPr lang="zh-CN" altLang="en-US" sz="2800" b="1" dirty="0" smtClean="0">
              <a:solidFill>
                <a:srgbClr val="990099"/>
              </a:solidFill>
              <a:latin typeface="Franklin Gothic Book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z="2800" dirty="0" smtClean="0">
              <a:solidFill>
                <a:srgbClr val="990099"/>
              </a:solidFill>
              <a:latin typeface="Franklin Gothic Book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D24EF74-C5A2-4C32-8F44-129FD04A1DEF}" type="slidenum">
              <a:rPr lang="en-US" altLang="zh-CN">
                <a:solidFill>
                  <a:srgbClr val="FFFFFF"/>
                </a:solidFill>
              </a:rPr>
              <a:pPr eaLnBrk="1" hangingPunct="1"/>
              <a:t>15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729DF52-636D-4506-9F90-E6FF37F5F6C1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069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 Digital Signature</a:t>
            </a:r>
          </a:p>
        </p:txBody>
      </p:sp>
      <p:sp>
        <p:nvSpPr>
          <p:cNvPr id="2056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981075"/>
            <a:ext cx="8713788" cy="563563"/>
          </a:xfrm>
          <a:noFill/>
        </p:spPr>
        <p:txBody>
          <a:bodyPr/>
          <a:lstStyle/>
          <a:p>
            <a:pPr eaLnBrk="1" hangingPunct="1"/>
            <a:r>
              <a:rPr lang="en-US" altLang="zh-CN" sz="2800" smtClean="0">
                <a:latin typeface="Franklin Gothic Book" pitchFamily="34" charset="0"/>
                <a:ea typeface="宋体" panose="02010600030101010101" pitchFamily="2" charset="-122"/>
              </a:rPr>
              <a:t>RSA Digital Signature Scheme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468313" y="3082925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70693" name="AutoShape 5"/>
          <p:cNvSpPr>
            <a:spLocks noChangeArrowheads="1"/>
          </p:cNvSpPr>
          <p:nvPr/>
        </p:nvSpPr>
        <p:spPr bwMode="auto">
          <a:xfrm>
            <a:off x="1230313" y="3082925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8588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Hash</a:t>
            </a:r>
          </a:p>
        </p:txBody>
      </p:sp>
      <p:sp>
        <p:nvSpPr>
          <p:cNvPr id="370694" name="AutoShape 6"/>
          <p:cNvSpPr>
            <a:spLocks noChangeArrowheads="1"/>
          </p:cNvSpPr>
          <p:nvPr/>
        </p:nvSpPr>
        <p:spPr bwMode="auto">
          <a:xfrm>
            <a:off x="2297113" y="3082925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70695" name="AutoShape 7"/>
          <p:cNvSpPr>
            <a:spLocks noChangeArrowheads="1"/>
          </p:cNvSpPr>
          <p:nvPr/>
        </p:nvSpPr>
        <p:spPr bwMode="auto">
          <a:xfrm>
            <a:off x="3440113" y="3159125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56078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3440113" y="3387725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grpSp>
        <p:nvGrpSpPr>
          <p:cNvPr id="2062" name="Group 9"/>
          <p:cNvGrpSpPr>
            <a:grpSpLocks/>
          </p:cNvGrpSpPr>
          <p:nvPr/>
        </p:nvGrpSpPr>
        <p:grpSpPr bwMode="auto">
          <a:xfrm>
            <a:off x="5726113" y="3082925"/>
            <a:ext cx="533400" cy="1447800"/>
            <a:chOff x="3600" y="1776"/>
            <a:chExt cx="336" cy="912"/>
          </a:xfrm>
        </p:grpSpPr>
        <p:sp>
          <p:nvSpPr>
            <p:cNvPr id="370698" name="AutoShape 10"/>
            <p:cNvSpPr>
              <a:spLocks noChangeArrowheads="1"/>
            </p:cNvSpPr>
            <p:nvPr/>
          </p:nvSpPr>
          <p:spPr bwMode="auto">
            <a:xfrm>
              <a:off x="3600" y="1776"/>
              <a:ext cx="336" cy="144"/>
            </a:xfrm>
            <a:prstGeom prst="flowChartAlternateProcess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shade val="56078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0699" name="Rectangle 11"/>
            <p:cNvSpPr>
              <a:spLocks noChangeArrowheads="1"/>
            </p:cNvSpPr>
            <p:nvPr/>
          </p:nvSpPr>
          <p:spPr bwMode="auto">
            <a:xfrm>
              <a:off x="3600" y="1920"/>
              <a:ext cx="336" cy="76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</p:grpSp>
      <p:sp>
        <p:nvSpPr>
          <p:cNvPr id="370700" name="AutoShape 12"/>
          <p:cNvSpPr>
            <a:spLocks noChangeArrowheads="1"/>
          </p:cNvSpPr>
          <p:nvPr/>
        </p:nvSpPr>
        <p:spPr bwMode="auto">
          <a:xfrm>
            <a:off x="6792913" y="3082925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70701" name="AutoShape 13"/>
          <p:cNvSpPr>
            <a:spLocks noChangeArrowheads="1"/>
          </p:cNvSpPr>
          <p:nvPr/>
        </p:nvSpPr>
        <p:spPr bwMode="auto">
          <a:xfrm>
            <a:off x="6792913" y="4149725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8588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Hash</a:t>
            </a:r>
          </a:p>
        </p:txBody>
      </p:sp>
      <p:sp>
        <p:nvSpPr>
          <p:cNvPr id="2065" name="AutoShape 14"/>
          <p:cNvSpPr>
            <a:spLocks noChangeArrowheads="1"/>
          </p:cNvSpPr>
          <p:nvPr/>
        </p:nvSpPr>
        <p:spPr bwMode="auto">
          <a:xfrm>
            <a:off x="8164513" y="3387725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066" name="AutoShape 15"/>
          <p:cNvSpPr>
            <a:spLocks noChangeArrowheads="1"/>
          </p:cNvSpPr>
          <p:nvPr/>
        </p:nvSpPr>
        <p:spPr bwMode="auto">
          <a:xfrm>
            <a:off x="8164513" y="3844925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70704" name="Cloud"/>
          <p:cNvSpPr>
            <a:spLocks noChangeAspect="1" noEditPoints="1" noChangeArrowheads="1"/>
          </p:cNvSpPr>
          <p:nvPr/>
        </p:nvSpPr>
        <p:spPr bwMode="auto">
          <a:xfrm>
            <a:off x="4278313" y="2276475"/>
            <a:ext cx="990600" cy="36115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 </a:t>
            </a:r>
          </a:p>
        </p:txBody>
      </p:sp>
      <p:sp>
        <p:nvSpPr>
          <p:cNvPr id="2068" name="Line 17"/>
          <p:cNvSpPr>
            <a:spLocks noChangeShapeType="1"/>
          </p:cNvSpPr>
          <p:nvPr/>
        </p:nvSpPr>
        <p:spPr bwMode="auto">
          <a:xfrm>
            <a:off x="1001713" y="33115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9" name="Line 18"/>
          <p:cNvSpPr>
            <a:spLocks noChangeShapeType="1"/>
          </p:cNvSpPr>
          <p:nvPr/>
        </p:nvSpPr>
        <p:spPr bwMode="auto">
          <a:xfrm>
            <a:off x="2068513" y="33115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" name="Line 19"/>
          <p:cNvSpPr>
            <a:spLocks noChangeShapeType="1"/>
          </p:cNvSpPr>
          <p:nvPr/>
        </p:nvSpPr>
        <p:spPr bwMode="auto">
          <a:xfrm>
            <a:off x="3135313" y="33115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1" name="Line 20"/>
          <p:cNvSpPr>
            <a:spLocks noChangeShapeType="1"/>
          </p:cNvSpPr>
          <p:nvPr/>
        </p:nvSpPr>
        <p:spPr bwMode="auto">
          <a:xfrm>
            <a:off x="696913" y="43021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2" name="Line 21"/>
          <p:cNvSpPr>
            <a:spLocks noChangeShapeType="1"/>
          </p:cNvSpPr>
          <p:nvPr/>
        </p:nvSpPr>
        <p:spPr bwMode="auto">
          <a:xfrm>
            <a:off x="696913" y="529272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3" name="Line 22"/>
          <p:cNvSpPr>
            <a:spLocks noChangeShapeType="1"/>
          </p:cNvSpPr>
          <p:nvPr/>
        </p:nvSpPr>
        <p:spPr bwMode="auto">
          <a:xfrm flipV="1">
            <a:off x="3744913" y="46069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4" name="Line 23"/>
          <p:cNvSpPr>
            <a:spLocks noChangeShapeType="1"/>
          </p:cNvSpPr>
          <p:nvPr/>
        </p:nvSpPr>
        <p:spPr bwMode="auto">
          <a:xfrm>
            <a:off x="3973513" y="399732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5" name="Line 24"/>
          <p:cNvSpPr>
            <a:spLocks noChangeShapeType="1"/>
          </p:cNvSpPr>
          <p:nvPr/>
        </p:nvSpPr>
        <p:spPr bwMode="auto">
          <a:xfrm>
            <a:off x="5345113" y="39973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6" name="Line 25"/>
          <p:cNvSpPr>
            <a:spLocks noChangeShapeType="1"/>
          </p:cNvSpPr>
          <p:nvPr/>
        </p:nvSpPr>
        <p:spPr bwMode="auto">
          <a:xfrm>
            <a:off x="6259513" y="31591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7" name="Line 26"/>
          <p:cNvSpPr>
            <a:spLocks noChangeShapeType="1"/>
          </p:cNvSpPr>
          <p:nvPr/>
        </p:nvSpPr>
        <p:spPr bwMode="auto">
          <a:xfrm>
            <a:off x="6259513" y="43783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" name="Line 27"/>
          <p:cNvSpPr>
            <a:spLocks noChangeShapeType="1"/>
          </p:cNvSpPr>
          <p:nvPr/>
        </p:nvSpPr>
        <p:spPr bwMode="auto">
          <a:xfrm>
            <a:off x="7631113" y="43783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" name="Line 28"/>
          <p:cNvSpPr>
            <a:spLocks noChangeShapeType="1"/>
          </p:cNvSpPr>
          <p:nvPr/>
        </p:nvSpPr>
        <p:spPr bwMode="auto">
          <a:xfrm flipV="1">
            <a:off x="8469313" y="4073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0" name="Line 29"/>
          <p:cNvSpPr>
            <a:spLocks noChangeShapeType="1"/>
          </p:cNvSpPr>
          <p:nvPr/>
        </p:nvSpPr>
        <p:spPr bwMode="auto">
          <a:xfrm>
            <a:off x="7631113" y="31591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1" name="Line 30"/>
          <p:cNvSpPr>
            <a:spLocks noChangeShapeType="1"/>
          </p:cNvSpPr>
          <p:nvPr/>
        </p:nvSpPr>
        <p:spPr bwMode="auto">
          <a:xfrm>
            <a:off x="8469313" y="31591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82" name="Group 31"/>
          <p:cNvGrpSpPr>
            <a:grpSpLocks/>
          </p:cNvGrpSpPr>
          <p:nvPr/>
        </p:nvGrpSpPr>
        <p:grpSpPr bwMode="auto">
          <a:xfrm>
            <a:off x="2268538" y="2276475"/>
            <a:ext cx="942975" cy="654050"/>
            <a:chOff x="1776" y="3600"/>
            <a:chExt cx="576" cy="384"/>
          </a:xfrm>
        </p:grpSpPr>
        <p:sp>
          <p:nvSpPr>
            <p:cNvPr id="2087" name="Rectangle 32"/>
            <p:cNvSpPr>
              <a:spLocks noChangeArrowheads="1"/>
            </p:cNvSpPr>
            <p:nvPr/>
          </p:nvSpPr>
          <p:spPr bwMode="auto">
            <a:xfrm>
              <a:off x="1776" y="3600"/>
              <a:ext cx="576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1" name="Object 33"/>
            <p:cNvGraphicFramePr>
              <a:graphicFrameLocks noChangeAspect="1"/>
            </p:cNvGraphicFramePr>
            <p:nvPr/>
          </p:nvGraphicFramePr>
          <p:xfrm>
            <a:off x="1776" y="3648"/>
            <a:ext cx="57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" name="公式" r:id="rId4" imgW="495000" imgH="228600" progId="Equation.3">
                    <p:embed/>
                  </p:oleObj>
                </mc:Choice>
                <mc:Fallback>
                  <p:oleObj name="公式" r:id="rId4" imgW="495000" imgH="228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48"/>
                          <a:ext cx="57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83" name="Group 34"/>
          <p:cNvGrpSpPr>
            <a:grpSpLocks/>
          </p:cNvGrpSpPr>
          <p:nvPr/>
        </p:nvGrpSpPr>
        <p:grpSpPr bwMode="auto">
          <a:xfrm>
            <a:off x="6640513" y="2244725"/>
            <a:ext cx="1219200" cy="762000"/>
            <a:chOff x="4368" y="2928"/>
            <a:chExt cx="768" cy="480"/>
          </a:xfrm>
        </p:grpSpPr>
        <p:sp>
          <p:nvSpPr>
            <p:cNvPr id="2086" name="Rectangle 35"/>
            <p:cNvSpPr>
              <a:spLocks noChangeArrowheads="1"/>
            </p:cNvSpPr>
            <p:nvPr/>
          </p:nvSpPr>
          <p:spPr bwMode="auto">
            <a:xfrm>
              <a:off x="4368" y="2928"/>
              <a:ext cx="768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0" name="Object 36"/>
            <p:cNvGraphicFramePr>
              <a:graphicFrameLocks noChangeAspect="1"/>
            </p:cNvGraphicFramePr>
            <p:nvPr/>
          </p:nvGraphicFramePr>
          <p:xfrm>
            <a:off x="4416" y="3024"/>
            <a:ext cx="6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6" name="公式" r:id="rId6" imgW="520560" imgH="228600" progId="Equation.3">
                    <p:embed/>
                  </p:oleObj>
                </mc:Choice>
                <mc:Fallback>
                  <p:oleObj name="公式" r:id="rId6" imgW="520560" imgH="2286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024"/>
                          <a:ext cx="6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84" name="Picture 37" descr="j04316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589588"/>
            <a:ext cx="71913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5" name="Picture 38" descr="j04316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516563"/>
            <a:ext cx="7191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D98BC17-CA58-4E4C-A68E-7B55E2F0B09B}" type="slidenum">
              <a:rPr lang="en-US" altLang="zh-CN">
                <a:solidFill>
                  <a:srgbClr val="FFFFFF"/>
                </a:solidFill>
              </a:rPr>
              <a:pPr eaLnBrk="1" hangingPunct="1"/>
              <a:t>16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7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1E58B18-93ED-408F-89DA-5AE9CA5D198F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171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latin typeface="Arial" charset="0"/>
                <a:ea typeface="宋体" pitchFamily="2" charset="-122"/>
              </a:rPr>
              <a:t>1. Digital Signature</a:t>
            </a:r>
          </a:p>
        </p:txBody>
      </p:sp>
      <p:sp>
        <p:nvSpPr>
          <p:cNvPr id="3082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981075"/>
            <a:ext cx="8713788" cy="563563"/>
          </a:xfrm>
          <a:noFill/>
        </p:spPr>
        <p:txBody>
          <a:bodyPr/>
          <a:lstStyle/>
          <a:p>
            <a:pPr eaLnBrk="1" hangingPunct="1"/>
            <a:r>
              <a:rPr lang="en-US" altLang="zh-CN" sz="2800" smtClean="0">
                <a:latin typeface="Franklin Gothic Book" pitchFamily="34" charset="0"/>
                <a:ea typeface="宋体" panose="02010600030101010101" pitchFamily="2" charset="-122"/>
              </a:rPr>
              <a:t>DSS: Digital Signature Standards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468313" y="3082925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71717" name="AutoShape 5"/>
          <p:cNvSpPr>
            <a:spLocks noChangeArrowheads="1"/>
          </p:cNvSpPr>
          <p:nvPr/>
        </p:nvSpPr>
        <p:spPr bwMode="auto">
          <a:xfrm>
            <a:off x="1230313" y="3082925"/>
            <a:ext cx="533400" cy="381000"/>
          </a:xfrm>
          <a:prstGeom prst="flowChartAlternateProcess">
            <a:avLst/>
          </a:pr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8588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371718" name="AutoShape 6"/>
          <p:cNvSpPr>
            <a:spLocks noChangeArrowheads="1"/>
          </p:cNvSpPr>
          <p:nvPr/>
        </p:nvSpPr>
        <p:spPr bwMode="auto">
          <a:xfrm>
            <a:off x="1979613" y="3082925"/>
            <a:ext cx="11557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Sig</a:t>
            </a:r>
          </a:p>
        </p:txBody>
      </p:sp>
      <p:sp>
        <p:nvSpPr>
          <p:cNvPr id="371719" name="AutoShape 7"/>
          <p:cNvSpPr>
            <a:spLocks noChangeArrowheads="1"/>
          </p:cNvSpPr>
          <p:nvPr/>
        </p:nvSpPr>
        <p:spPr bwMode="auto">
          <a:xfrm>
            <a:off x="3440113" y="3241675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56078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371720" name="Rectangle 8"/>
          <p:cNvSpPr>
            <a:spLocks noChangeArrowheads="1"/>
          </p:cNvSpPr>
          <p:nvPr/>
        </p:nvSpPr>
        <p:spPr bwMode="auto">
          <a:xfrm>
            <a:off x="3440113" y="3470275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71721" name="AutoShape 9"/>
          <p:cNvSpPr>
            <a:spLocks noChangeArrowheads="1"/>
          </p:cNvSpPr>
          <p:nvPr/>
        </p:nvSpPr>
        <p:spPr bwMode="auto">
          <a:xfrm>
            <a:off x="5724525" y="3068638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56078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371722" name="Rectangle 10"/>
          <p:cNvSpPr>
            <a:spLocks noChangeArrowheads="1"/>
          </p:cNvSpPr>
          <p:nvPr/>
        </p:nvSpPr>
        <p:spPr bwMode="auto">
          <a:xfrm>
            <a:off x="5724525" y="3297238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71723" name="AutoShape 11"/>
          <p:cNvSpPr>
            <a:spLocks noChangeArrowheads="1"/>
          </p:cNvSpPr>
          <p:nvPr/>
        </p:nvSpPr>
        <p:spPr bwMode="auto">
          <a:xfrm>
            <a:off x="6792913" y="2976563"/>
            <a:ext cx="1163637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Ver</a:t>
            </a:r>
          </a:p>
        </p:txBody>
      </p:sp>
      <p:sp>
        <p:nvSpPr>
          <p:cNvPr id="371724" name="AutoShape 12"/>
          <p:cNvSpPr>
            <a:spLocks noChangeArrowheads="1"/>
          </p:cNvSpPr>
          <p:nvPr/>
        </p:nvSpPr>
        <p:spPr bwMode="auto">
          <a:xfrm>
            <a:off x="6792913" y="4149725"/>
            <a:ext cx="515937" cy="381000"/>
          </a:xfrm>
          <a:prstGeom prst="flowChartAlternateProcess">
            <a:avLst/>
          </a:pr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8588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3092" name="AutoShape 13"/>
          <p:cNvSpPr>
            <a:spLocks noChangeArrowheads="1"/>
          </p:cNvSpPr>
          <p:nvPr/>
        </p:nvSpPr>
        <p:spPr bwMode="auto">
          <a:xfrm>
            <a:off x="8107363" y="3113088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093" name="AutoShape 14"/>
          <p:cNvSpPr>
            <a:spLocks noChangeArrowheads="1"/>
          </p:cNvSpPr>
          <p:nvPr/>
        </p:nvSpPr>
        <p:spPr bwMode="auto">
          <a:xfrm>
            <a:off x="8121650" y="3500438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ea typeface="宋体" panose="02010600030101010101" pitchFamily="2" charset="-122"/>
              </a:rPr>
              <a:t>r’</a:t>
            </a:r>
          </a:p>
        </p:txBody>
      </p:sp>
      <p:sp>
        <p:nvSpPr>
          <p:cNvPr id="371727" name="Cloud"/>
          <p:cNvSpPr>
            <a:spLocks noChangeAspect="1" noEditPoints="1" noChangeArrowheads="1"/>
          </p:cNvSpPr>
          <p:nvPr/>
        </p:nvSpPr>
        <p:spPr bwMode="auto">
          <a:xfrm>
            <a:off x="4278313" y="2276475"/>
            <a:ext cx="990600" cy="36115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 </a:t>
            </a:r>
          </a:p>
        </p:txBody>
      </p:sp>
      <p:sp>
        <p:nvSpPr>
          <p:cNvPr id="3095" name="Line 16"/>
          <p:cNvSpPr>
            <a:spLocks noChangeShapeType="1"/>
          </p:cNvSpPr>
          <p:nvPr/>
        </p:nvSpPr>
        <p:spPr bwMode="auto">
          <a:xfrm>
            <a:off x="1001713" y="33115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6" name="Line 17"/>
          <p:cNvSpPr>
            <a:spLocks noChangeShapeType="1"/>
          </p:cNvSpPr>
          <p:nvPr/>
        </p:nvSpPr>
        <p:spPr bwMode="auto">
          <a:xfrm>
            <a:off x="1763713" y="33115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7" name="Line 18"/>
          <p:cNvSpPr>
            <a:spLocks noChangeShapeType="1"/>
          </p:cNvSpPr>
          <p:nvPr/>
        </p:nvSpPr>
        <p:spPr bwMode="auto">
          <a:xfrm>
            <a:off x="3135313" y="33115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8" name="Line 19"/>
          <p:cNvSpPr>
            <a:spLocks noChangeShapeType="1"/>
          </p:cNvSpPr>
          <p:nvPr/>
        </p:nvSpPr>
        <p:spPr bwMode="auto">
          <a:xfrm>
            <a:off x="696913" y="43021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9" name="Line 20"/>
          <p:cNvSpPr>
            <a:spLocks noChangeShapeType="1"/>
          </p:cNvSpPr>
          <p:nvPr/>
        </p:nvSpPr>
        <p:spPr bwMode="auto">
          <a:xfrm>
            <a:off x="696913" y="529272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Line 21"/>
          <p:cNvSpPr>
            <a:spLocks noChangeShapeType="1"/>
          </p:cNvSpPr>
          <p:nvPr/>
        </p:nvSpPr>
        <p:spPr bwMode="auto">
          <a:xfrm flipV="1">
            <a:off x="3744913" y="4724400"/>
            <a:ext cx="0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1" name="Line 22"/>
          <p:cNvSpPr>
            <a:spLocks noChangeShapeType="1"/>
          </p:cNvSpPr>
          <p:nvPr/>
        </p:nvSpPr>
        <p:spPr bwMode="auto">
          <a:xfrm>
            <a:off x="3973513" y="399732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2" name="Line 23"/>
          <p:cNvSpPr>
            <a:spLocks noChangeShapeType="1"/>
          </p:cNvSpPr>
          <p:nvPr/>
        </p:nvSpPr>
        <p:spPr bwMode="auto">
          <a:xfrm>
            <a:off x="5345113" y="39973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3" name="Line 24"/>
          <p:cNvSpPr>
            <a:spLocks noChangeShapeType="1"/>
          </p:cNvSpPr>
          <p:nvPr/>
        </p:nvSpPr>
        <p:spPr bwMode="auto">
          <a:xfrm>
            <a:off x="6259513" y="32019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4" name="Line 25"/>
          <p:cNvSpPr>
            <a:spLocks noChangeShapeType="1"/>
          </p:cNvSpPr>
          <p:nvPr/>
        </p:nvSpPr>
        <p:spPr bwMode="auto">
          <a:xfrm>
            <a:off x="6259513" y="43783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5" name="Line 26"/>
          <p:cNvSpPr>
            <a:spLocks noChangeShapeType="1"/>
          </p:cNvSpPr>
          <p:nvPr/>
        </p:nvSpPr>
        <p:spPr bwMode="auto">
          <a:xfrm>
            <a:off x="8383588" y="2276475"/>
            <a:ext cx="0" cy="84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06" name="Group 27"/>
          <p:cNvGrpSpPr>
            <a:grpSpLocks/>
          </p:cNvGrpSpPr>
          <p:nvPr/>
        </p:nvGrpSpPr>
        <p:grpSpPr bwMode="auto">
          <a:xfrm>
            <a:off x="2627313" y="2276475"/>
            <a:ext cx="942975" cy="654050"/>
            <a:chOff x="1776" y="3600"/>
            <a:chExt cx="576" cy="384"/>
          </a:xfrm>
        </p:grpSpPr>
        <p:sp>
          <p:nvSpPr>
            <p:cNvPr id="3130" name="Rectangle 28"/>
            <p:cNvSpPr>
              <a:spLocks noChangeArrowheads="1"/>
            </p:cNvSpPr>
            <p:nvPr/>
          </p:nvSpPr>
          <p:spPr bwMode="auto">
            <a:xfrm>
              <a:off x="1776" y="3600"/>
              <a:ext cx="57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7" name="Object 29"/>
            <p:cNvGraphicFramePr>
              <a:graphicFrameLocks noChangeAspect="1"/>
            </p:cNvGraphicFramePr>
            <p:nvPr/>
          </p:nvGraphicFramePr>
          <p:xfrm>
            <a:off x="1776" y="3648"/>
            <a:ext cx="57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公式" r:id="rId4" imgW="495000" imgH="228600" progId="Equation.3">
                    <p:embed/>
                  </p:oleObj>
                </mc:Choice>
                <mc:Fallback>
                  <p:oleObj name="公式" r:id="rId4" imgW="49500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48"/>
                          <a:ext cx="57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07" name="Group 30"/>
          <p:cNvGrpSpPr>
            <a:grpSpLocks/>
          </p:cNvGrpSpPr>
          <p:nvPr/>
        </p:nvGrpSpPr>
        <p:grpSpPr bwMode="auto">
          <a:xfrm>
            <a:off x="7235825" y="2205038"/>
            <a:ext cx="1219200" cy="762000"/>
            <a:chOff x="4368" y="2928"/>
            <a:chExt cx="768" cy="480"/>
          </a:xfrm>
        </p:grpSpPr>
        <p:sp>
          <p:nvSpPr>
            <p:cNvPr id="3129" name="Rectangle 31"/>
            <p:cNvSpPr>
              <a:spLocks noChangeArrowheads="1"/>
            </p:cNvSpPr>
            <p:nvPr/>
          </p:nvSpPr>
          <p:spPr bwMode="auto">
            <a:xfrm>
              <a:off x="4368" y="2928"/>
              <a:ext cx="7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6" name="Object 32"/>
            <p:cNvGraphicFramePr>
              <a:graphicFrameLocks noChangeAspect="1"/>
            </p:cNvGraphicFramePr>
            <p:nvPr/>
          </p:nvGraphicFramePr>
          <p:xfrm>
            <a:off x="4416" y="3024"/>
            <a:ext cx="6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公式" r:id="rId6" imgW="520560" imgH="228600" progId="Equation.3">
                    <p:embed/>
                  </p:oleObj>
                </mc:Choice>
                <mc:Fallback>
                  <p:oleObj name="公式" r:id="rId6" imgW="52056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024"/>
                          <a:ext cx="6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08" name="Picture 33" descr="j04316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589588"/>
            <a:ext cx="71913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9" name="Picture 34" descr="j04316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516563"/>
            <a:ext cx="7191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0" name="Rectangle 35"/>
          <p:cNvSpPr>
            <a:spLocks noChangeArrowheads="1"/>
          </p:cNvSpPr>
          <p:nvPr/>
        </p:nvSpPr>
        <p:spPr bwMode="auto">
          <a:xfrm>
            <a:off x="2268538" y="4221163"/>
            <a:ext cx="5032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ea typeface="宋体" panose="02010600030101010101" pitchFamily="2" charset="-122"/>
              </a:rPr>
              <a:t>k</a:t>
            </a:r>
          </a:p>
          <a:p>
            <a:pPr algn="ctr" eaLnBrk="1" hangingPunct="1"/>
            <a:r>
              <a:rPr lang="en-US" altLang="zh-CN" b="1">
                <a:ea typeface="宋体" panose="02010600030101010101" pitchFamily="2" charset="-122"/>
              </a:rPr>
              <a:t>Random Number</a:t>
            </a:r>
          </a:p>
        </p:txBody>
      </p:sp>
      <p:sp>
        <p:nvSpPr>
          <p:cNvPr id="3111" name="Line 36"/>
          <p:cNvSpPr>
            <a:spLocks noChangeShapeType="1"/>
          </p:cNvSpPr>
          <p:nvPr/>
        </p:nvSpPr>
        <p:spPr bwMode="auto">
          <a:xfrm flipV="1">
            <a:off x="2700338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12" name="Group 37"/>
          <p:cNvGrpSpPr>
            <a:grpSpLocks/>
          </p:cNvGrpSpPr>
          <p:nvPr/>
        </p:nvGrpSpPr>
        <p:grpSpPr bwMode="auto">
          <a:xfrm>
            <a:off x="1552575" y="2244725"/>
            <a:ext cx="1219200" cy="762000"/>
            <a:chOff x="4368" y="2928"/>
            <a:chExt cx="768" cy="480"/>
          </a:xfrm>
        </p:grpSpPr>
        <p:sp>
          <p:nvSpPr>
            <p:cNvPr id="3128" name="Rectangle 38"/>
            <p:cNvSpPr>
              <a:spLocks noChangeArrowheads="1"/>
            </p:cNvSpPr>
            <p:nvPr/>
          </p:nvSpPr>
          <p:spPr bwMode="auto">
            <a:xfrm>
              <a:off x="4368" y="2928"/>
              <a:ext cx="7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5" name="Object 39"/>
            <p:cNvGraphicFramePr>
              <a:graphicFrameLocks noChangeAspect="1"/>
            </p:cNvGraphicFramePr>
            <p:nvPr/>
          </p:nvGraphicFramePr>
          <p:xfrm>
            <a:off x="4522" y="3000"/>
            <a:ext cx="45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公式" r:id="rId10" imgW="355320" imgH="266400" progId="Equation.3">
                    <p:embed/>
                  </p:oleObj>
                </mc:Choice>
                <mc:Fallback>
                  <p:oleObj name="公式" r:id="rId10" imgW="355320" imgH="2664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2" y="3000"/>
                          <a:ext cx="45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13" name="Line 40"/>
          <p:cNvSpPr>
            <a:spLocks noChangeShapeType="1"/>
          </p:cNvSpPr>
          <p:nvPr/>
        </p:nvSpPr>
        <p:spPr bwMode="auto">
          <a:xfrm>
            <a:off x="2124075" y="27813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4" name="Line 41"/>
          <p:cNvSpPr>
            <a:spLocks noChangeShapeType="1"/>
          </p:cNvSpPr>
          <p:nvPr/>
        </p:nvSpPr>
        <p:spPr bwMode="auto">
          <a:xfrm>
            <a:off x="2916238" y="27813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54" name="AutoShape 42"/>
          <p:cNvSpPr>
            <a:spLocks noChangeArrowheads="1"/>
          </p:cNvSpPr>
          <p:nvPr/>
        </p:nvSpPr>
        <p:spPr bwMode="auto">
          <a:xfrm>
            <a:off x="5724525" y="2852738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56078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71755" name="AutoShape 43"/>
          <p:cNvSpPr>
            <a:spLocks noChangeArrowheads="1"/>
          </p:cNvSpPr>
          <p:nvPr/>
        </p:nvSpPr>
        <p:spPr bwMode="auto">
          <a:xfrm>
            <a:off x="3448050" y="3024188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56078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117" name="Line 44"/>
          <p:cNvSpPr>
            <a:spLocks noChangeShapeType="1"/>
          </p:cNvSpPr>
          <p:nvPr/>
        </p:nvSpPr>
        <p:spPr bwMode="auto">
          <a:xfrm flipV="1">
            <a:off x="7092950" y="33575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8" name="Line 45"/>
          <p:cNvSpPr>
            <a:spLocks noChangeShapeType="1"/>
          </p:cNvSpPr>
          <p:nvPr/>
        </p:nvSpPr>
        <p:spPr bwMode="auto">
          <a:xfrm>
            <a:off x="6257925" y="3025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19" name="Group 46"/>
          <p:cNvGrpSpPr>
            <a:grpSpLocks/>
          </p:cNvGrpSpPr>
          <p:nvPr/>
        </p:nvGrpSpPr>
        <p:grpSpPr bwMode="auto">
          <a:xfrm>
            <a:off x="6376988" y="2244725"/>
            <a:ext cx="1219200" cy="762000"/>
            <a:chOff x="4368" y="2928"/>
            <a:chExt cx="768" cy="480"/>
          </a:xfrm>
        </p:grpSpPr>
        <p:sp>
          <p:nvSpPr>
            <p:cNvPr id="3127" name="Rectangle 47"/>
            <p:cNvSpPr>
              <a:spLocks noChangeArrowheads="1"/>
            </p:cNvSpPr>
            <p:nvPr/>
          </p:nvSpPr>
          <p:spPr bwMode="auto">
            <a:xfrm>
              <a:off x="4368" y="2928"/>
              <a:ext cx="7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4" name="Object 48"/>
            <p:cNvGraphicFramePr>
              <a:graphicFrameLocks noChangeAspect="1"/>
            </p:cNvGraphicFramePr>
            <p:nvPr/>
          </p:nvGraphicFramePr>
          <p:xfrm>
            <a:off x="4522" y="3000"/>
            <a:ext cx="45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公式" r:id="rId12" imgW="355320" imgH="266400" progId="Equation.3">
                    <p:embed/>
                  </p:oleObj>
                </mc:Choice>
                <mc:Fallback>
                  <p:oleObj name="公式" r:id="rId12" imgW="355320" imgH="2664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2" y="3000"/>
                          <a:ext cx="45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20" name="Line 49"/>
          <p:cNvSpPr>
            <a:spLocks noChangeShapeType="1"/>
          </p:cNvSpPr>
          <p:nvPr/>
        </p:nvSpPr>
        <p:spPr bwMode="auto">
          <a:xfrm>
            <a:off x="6948488" y="26955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1" name="Line 50"/>
          <p:cNvSpPr>
            <a:spLocks noChangeShapeType="1"/>
          </p:cNvSpPr>
          <p:nvPr/>
        </p:nvSpPr>
        <p:spPr bwMode="auto">
          <a:xfrm>
            <a:off x="7740650" y="26955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2" name="Line 51"/>
          <p:cNvSpPr>
            <a:spLocks noChangeShapeType="1"/>
          </p:cNvSpPr>
          <p:nvPr/>
        </p:nvSpPr>
        <p:spPr bwMode="auto">
          <a:xfrm>
            <a:off x="5926138" y="2276475"/>
            <a:ext cx="2462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" name="Line 52"/>
          <p:cNvSpPr>
            <a:spLocks noChangeShapeType="1"/>
          </p:cNvSpPr>
          <p:nvPr/>
        </p:nvSpPr>
        <p:spPr bwMode="auto">
          <a:xfrm flipV="1">
            <a:off x="5940425" y="22764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4" name="Line 53"/>
          <p:cNvSpPr>
            <a:spLocks noChangeShapeType="1"/>
          </p:cNvSpPr>
          <p:nvPr/>
        </p:nvSpPr>
        <p:spPr bwMode="auto">
          <a:xfrm>
            <a:off x="7567613" y="33575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5" name="Line 54"/>
          <p:cNvSpPr>
            <a:spLocks noChangeShapeType="1"/>
          </p:cNvSpPr>
          <p:nvPr/>
        </p:nvSpPr>
        <p:spPr bwMode="auto">
          <a:xfrm>
            <a:off x="7567613" y="36449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6" name="Line 55"/>
          <p:cNvSpPr>
            <a:spLocks noChangeShapeType="1"/>
          </p:cNvSpPr>
          <p:nvPr/>
        </p:nvSpPr>
        <p:spPr bwMode="auto">
          <a:xfrm>
            <a:off x="3135313" y="31416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9F510D-113C-433F-A663-886ABCB02C08}" type="slidenum">
              <a:rPr lang="en-US" altLang="zh-CN">
                <a:solidFill>
                  <a:srgbClr val="FFFFFF"/>
                </a:solidFill>
              </a:rPr>
              <a:pPr eaLnBrk="1" hangingPunct="1"/>
              <a:t>17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6EE2677-EBF3-4AFD-A651-0A8DED1F8852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376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Contents</a:t>
            </a:r>
            <a:endParaRPr lang="en-US" altLang="zh-CN" cap="none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3764" name="AutoShape 4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3765" name="AutoShape 5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3561" name="AutoShape 8"/>
          <p:cNvSpPr>
            <a:spLocks noChangeArrowheads="1"/>
          </p:cNvSpPr>
          <p:nvPr/>
        </p:nvSpPr>
        <p:spPr bwMode="gray">
          <a:xfrm>
            <a:off x="24638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3. Pretty Good Privacy</a:t>
            </a:r>
          </a:p>
        </p:txBody>
      </p:sp>
      <p:sp>
        <p:nvSpPr>
          <p:cNvPr id="373769" name="AutoShape 9"/>
          <p:cNvSpPr>
            <a:spLocks noChangeArrowheads="1"/>
          </p:cNvSpPr>
          <p:nvPr/>
        </p:nvSpPr>
        <p:spPr bwMode="gray">
          <a:xfrm>
            <a:off x="2235200" y="2616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ea typeface="宋体" panose="02010600030101010101" pitchFamily="2" charset="-122"/>
              </a:rPr>
              <a:t>2. Authentication Protocols</a:t>
            </a:r>
          </a:p>
        </p:txBody>
      </p:sp>
      <p:sp>
        <p:nvSpPr>
          <p:cNvPr id="23563" name="AutoShape 10"/>
          <p:cNvSpPr>
            <a:spLocks noChangeArrowheads="1"/>
          </p:cNvSpPr>
          <p:nvPr/>
        </p:nvSpPr>
        <p:spPr bwMode="gray">
          <a:xfrm>
            <a:off x="17018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1. Digital Signature</a:t>
            </a:r>
          </a:p>
        </p:txBody>
      </p:sp>
      <p:grpSp>
        <p:nvGrpSpPr>
          <p:cNvPr id="23564" name="Group 11"/>
          <p:cNvGrpSpPr>
            <a:grpSpLocks/>
          </p:cNvGrpSpPr>
          <p:nvPr/>
        </p:nvGrpSpPr>
        <p:grpSpPr bwMode="auto">
          <a:xfrm>
            <a:off x="1384300" y="1909763"/>
            <a:ext cx="381000" cy="381000"/>
            <a:chOff x="2078" y="1680"/>
            <a:chExt cx="1615" cy="1615"/>
          </a:xfrm>
        </p:grpSpPr>
        <p:sp>
          <p:nvSpPr>
            <p:cNvPr id="2358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8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3774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584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3776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586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3565" name="Group 18"/>
          <p:cNvGrpSpPr>
            <a:grpSpLocks/>
          </p:cNvGrpSpPr>
          <p:nvPr/>
        </p:nvGrpSpPr>
        <p:grpSpPr bwMode="auto">
          <a:xfrm>
            <a:off x="1930400" y="2697163"/>
            <a:ext cx="381000" cy="381000"/>
            <a:chOff x="2078" y="1680"/>
            <a:chExt cx="1615" cy="1615"/>
          </a:xfrm>
        </p:grpSpPr>
        <p:sp>
          <p:nvSpPr>
            <p:cNvPr id="23575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6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3781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578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3783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580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3566" name="Group 25"/>
          <p:cNvGrpSpPr>
            <a:grpSpLocks/>
          </p:cNvGrpSpPr>
          <p:nvPr/>
        </p:nvGrpSpPr>
        <p:grpSpPr bwMode="auto">
          <a:xfrm>
            <a:off x="2159000" y="3535363"/>
            <a:ext cx="381000" cy="381000"/>
            <a:chOff x="2078" y="1680"/>
            <a:chExt cx="1615" cy="1615"/>
          </a:xfrm>
        </p:grpSpPr>
        <p:sp>
          <p:nvSpPr>
            <p:cNvPr id="23569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0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3788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572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3790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574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23567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47" descr="loading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557338"/>
            <a:ext cx="1500188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4111BC9-79EE-45DB-A32B-C7827C84B251}" type="slidenum">
              <a:rPr lang="en-US" altLang="zh-CN">
                <a:solidFill>
                  <a:srgbClr val="FFFFFF"/>
                </a:solidFill>
              </a:rPr>
              <a:pPr eaLnBrk="1" hangingPunct="1"/>
              <a:t>18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D755297-546F-4E35-A591-C5C3ECC336D1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478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sz="2400" cap="none" smtClean="0">
                <a:ea typeface="宋体" pitchFamily="2" charset="-122"/>
              </a:rPr>
              <a:t>Locations</a:t>
            </a:r>
          </a:p>
        </p:txBody>
      </p:sp>
      <p:sp>
        <p:nvSpPr>
          <p:cNvPr id="24582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Slides p18-21 are talking about </a:t>
            </a:r>
            <a:r>
              <a:rPr lang="en-US" altLang="zh-CN" sz="24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Authentication Protocols </a:t>
            </a:r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issue which can be found in </a:t>
            </a:r>
            <a:r>
              <a:rPr lang="en-US" altLang="zh-CN" sz="24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section 14.1</a:t>
            </a:r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 of the text book</a:t>
            </a:r>
          </a:p>
        </p:txBody>
      </p:sp>
      <p:pic>
        <p:nvPicPr>
          <p:cNvPr id="374788" name="Picture 4" descr="anicompute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924175"/>
            <a:ext cx="19446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92C6188-F302-4F42-AF69-203B76328FB1}" type="slidenum">
              <a:rPr lang="en-US" altLang="zh-CN">
                <a:solidFill>
                  <a:srgbClr val="FFFFFF"/>
                </a:solidFill>
              </a:rPr>
              <a:pPr eaLnBrk="1" hangingPunct="1"/>
              <a:t>19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DA3C55F-C7F3-4692-9752-CD8862F2EC32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5810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2. Authentication Protocols</a:t>
            </a:r>
          </a:p>
        </p:txBody>
      </p:sp>
      <p:sp>
        <p:nvSpPr>
          <p:cNvPr id="25606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Kerberos</a:t>
            </a:r>
            <a:r>
              <a:rPr lang="en-US" altLang="zh-CN" sz="2800" b="1" dirty="0" smtClean="0">
                <a:latin typeface="Franklin Gothic Book" pitchFamily="34" charset="0"/>
                <a:ea typeface="宋体" panose="02010600030101010101" pitchFamily="2" charset="-122"/>
              </a:rPr>
              <a:t>: Overview</a:t>
            </a:r>
          </a:p>
          <a:p>
            <a:pPr lvl="1" eaLnBrk="1" hangingPunct="1"/>
            <a:r>
              <a:rPr lang="en-US" altLang="zh-CN" sz="2000" b="1" dirty="0" smtClean="0">
                <a:latin typeface="Franklin Gothic Book" pitchFamily="34" charset="0"/>
                <a:ea typeface="宋体" panose="02010600030101010101" pitchFamily="2" charset="-122"/>
              </a:rPr>
              <a:t>Kerberos (pronounced /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kɛərbərəs</a:t>
            </a:r>
            <a:r>
              <a:rPr lang="en-US" altLang="zh-CN" sz="2000" b="1" dirty="0" smtClean="0">
                <a:latin typeface="Franklin Gothic Book" pitchFamily="34" charset="0"/>
                <a:ea typeface="宋体" panose="02010600030101010101" pitchFamily="2" charset="-122"/>
              </a:rPr>
              <a:t>/) is a computer network </a:t>
            </a:r>
            <a:r>
              <a:rPr lang="en-US" altLang="zh-CN" sz="2000" b="1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authentication protocol</a:t>
            </a:r>
            <a:r>
              <a:rPr lang="en-US" altLang="zh-CN" sz="2000" b="1" dirty="0" smtClean="0">
                <a:latin typeface="Franklin Gothic Book" pitchFamily="34" charset="0"/>
                <a:ea typeface="宋体" panose="02010600030101010101" pitchFamily="2" charset="-122"/>
              </a:rPr>
              <a:t>, which allows nodes communicating over a non-secure network to prove their identity to one another in a secure manner. </a:t>
            </a:r>
          </a:p>
          <a:p>
            <a:pPr lvl="1" eaLnBrk="1" hangingPunct="1"/>
            <a:r>
              <a:rPr lang="en-US" altLang="zh-CN" sz="2000" b="1" dirty="0" smtClean="0">
                <a:latin typeface="Franklin Gothic Book" pitchFamily="34" charset="0"/>
                <a:ea typeface="宋体" panose="02010600030101010101" pitchFamily="2" charset="-122"/>
              </a:rPr>
              <a:t>It is also a suite of free software published by MIT that implements this protocol</a:t>
            </a:r>
            <a:endParaRPr lang="en-US" altLang="zh-CN" sz="2400" b="1" dirty="0" smtClean="0">
              <a:latin typeface="Franklin Gothic Book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b="1" dirty="0" smtClean="0">
                <a:latin typeface="Franklin Gothic Book" pitchFamily="34" charset="0"/>
                <a:ea typeface="宋体" panose="02010600030101010101" pitchFamily="2" charset="-122"/>
              </a:rPr>
              <a:t>MIT developed Kerberos to protect network services provided by </a:t>
            </a:r>
            <a:r>
              <a:rPr lang="en-US" altLang="zh-CN" sz="2000" b="1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Project Athena</a:t>
            </a:r>
          </a:p>
          <a:p>
            <a:pPr lvl="1" eaLnBrk="1" hangingPunct="1"/>
            <a:r>
              <a:rPr lang="en-US" altLang="zh-CN" sz="2000" b="1" dirty="0" smtClean="0">
                <a:latin typeface="Franklin Gothic Book" pitchFamily="34" charset="0"/>
                <a:ea typeface="宋体" panose="02010600030101010101" pitchFamily="2" charset="-122"/>
              </a:rPr>
              <a:t>Several versions of the protocol exist; versions 1-3 occurred only internally at MIT.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version 4</a:t>
            </a:r>
            <a:r>
              <a:rPr lang="en-US" altLang="zh-CN" sz="2000" b="1" dirty="0" smtClean="0">
                <a:latin typeface="Franklin Gothic Book" pitchFamily="34" charset="0"/>
                <a:ea typeface="宋体" panose="02010600030101010101" pitchFamily="2" charset="-122"/>
              </a:rPr>
              <a:t> was published in the late 1980s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version 5</a:t>
            </a:r>
            <a:r>
              <a:rPr lang="en-US" altLang="zh-CN" sz="2000" b="1" dirty="0" smtClean="0">
                <a:latin typeface="Franklin Gothic Book" pitchFamily="34" charset="0"/>
                <a:ea typeface="宋体" panose="02010600030101010101" pitchFamily="2" charset="-122"/>
              </a:rPr>
              <a:t> appeared as RFC 1510 in 1993 </a:t>
            </a:r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4428331"/>
            <a:ext cx="2771775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B2217478-5E41-4118-914E-72613A068703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AE31C7-D8F8-4363-BC26-BA771EDFFC4E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7950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Quickly Review</a:t>
            </a:r>
          </a:p>
        </p:txBody>
      </p:sp>
      <p:sp>
        <p:nvSpPr>
          <p:cNvPr id="183301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1800" smtClean="0">
                <a:latin typeface="Franklin Gothic Book" pitchFamily="34" charset="0"/>
                <a:ea typeface="宋体" panose="02010600030101010101" pitchFamily="2" charset="-122"/>
              </a:rPr>
              <a:t>Review of Security Services</a:t>
            </a:r>
          </a:p>
          <a:p>
            <a:pPr eaLnBrk="1" hangingPunct="1"/>
            <a:r>
              <a:rPr lang="en-US" altLang="zh-CN" sz="1800" smtClean="0">
                <a:latin typeface="Franklin Gothic Book" pitchFamily="34" charset="0"/>
                <a:ea typeface="宋体" panose="02010600030101010101" pitchFamily="2" charset="-122"/>
              </a:rPr>
              <a:t>Message Authentication(</a:t>
            </a:r>
            <a:r>
              <a:rPr lang="zh-CN" altLang="en-US" sz="1800" smtClean="0">
                <a:latin typeface="Franklin Gothic Book" pitchFamily="34" charset="0"/>
                <a:ea typeface="宋体" panose="02010600030101010101" pitchFamily="2" charset="-122"/>
              </a:rPr>
              <a:t>鉴别</a:t>
            </a:r>
            <a:r>
              <a:rPr lang="en-US" altLang="zh-CN" sz="1800" smtClean="0">
                <a:latin typeface="Franklin Gothic Book" pitchFamily="34" charset="0"/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sz="1800" smtClean="0">
                <a:latin typeface="Franklin Gothic Book" pitchFamily="34" charset="0"/>
                <a:ea typeface="宋体" panose="02010600030101010101" pitchFamily="2" charset="-122"/>
              </a:rPr>
              <a:t>Message Authentication Code (MAC)</a:t>
            </a:r>
            <a:endParaRPr lang="zh-CN" altLang="en-US" sz="1800" smtClean="0">
              <a:latin typeface="Franklin Gothic Book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Cryptographic Hash Function</a:t>
            </a:r>
          </a:p>
          <a:p>
            <a:pPr marL="522288" lvl="1" indent="-522288" eaLnBrk="1" hangingPunct="1"/>
            <a:r>
              <a:rPr lang="en-US" altLang="zh-CN" smtClean="0">
                <a:latin typeface="Franklin Gothic Book" pitchFamily="34" charset="0"/>
                <a:ea typeface="宋体" panose="02010600030101010101" pitchFamily="2" charset="-122"/>
              </a:rPr>
              <a:t>Requirements of Hash Function</a:t>
            </a:r>
          </a:p>
          <a:p>
            <a:pPr marL="522288" lvl="1" indent="-522288" eaLnBrk="1" hangingPunct="1"/>
            <a:r>
              <a:rPr lang="en-US" altLang="zh-CN" smtClean="0">
                <a:latin typeface="Franklin Gothic Book" pitchFamily="34" charset="0"/>
                <a:ea typeface="宋体" panose="02010600030101010101" pitchFamily="2" charset="-122"/>
              </a:rPr>
              <a:t>MD5</a:t>
            </a:r>
          </a:p>
          <a:p>
            <a:pPr marL="522288" lvl="1" indent="-522288" eaLnBrk="1" hangingPunct="1"/>
            <a:r>
              <a:rPr lang="en-US" altLang="zh-CN" smtClean="0">
                <a:latin typeface="Franklin Gothic Book" pitchFamily="34" charset="0"/>
                <a:ea typeface="宋体" panose="02010600030101010101" pitchFamily="2" charset="-122"/>
              </a:rPr>
              <a:t>SHA</a:t>
            </a:r>
            <a:endParaRPr lang="zh-CN" altLang="en-US" b="1" smtClean="0">
              <a:latin typeface="Franklin Gothic Book" pitchFamily="34" charset="0"/>
            </a:endParaRP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Lecture </a:t>
            </a:r>
            <a:r>
              <a:rPr lang="en-US" altLang="zh-CN" sz="2000" b="1" dirty="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12</a:t>
            </a:r>
            <a:endParaRPr lang="en-US" altLang="zh-CN" sz="2000" b="1" dirty="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3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3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CCDEC60-3180-48D1-B2C6-FCA626B09B93}" type="slidenum">
              <a:rPr lang="en-US" altLang="zh-CN">
                <a:solidFill>
                  <a:srgbClr val="FFFFFF"/>
                </a:solidFill>
              </a:rPr>
              <a:pPr eaLnBrk="1" hangingPunct="1"/>
              <a:t>20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C238D9D-B8C9-4FE0-BF3B-4A3CB4CDB972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6834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2. Authentication Protocols</a:t>
            </a:r>
          </a:p>
        </p:txBody>
      </p:sp>
      <p:sp>
        <p:nvSpPr>
          <p:cNvPr id="4110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smtClean="0">
                <a:latin typeface="Franklin Gothic Book" pitchFamily="34" charset="0"/>
                <a:ea typeface="宋体" panose="02010600030101010101" pitchFamily="2" charset="-122"/>
              </a:rPr>
              <a:t>Kerberos v4</a:t>
            </a:r>
          </a:p>
        </p:txBody>
      </p:sp>
      <p:grpSp>
        <p:nvGrpSpPr>
          <p:cNvPr id="4111" name="Group 4"/>
          <p:cNvGrpSpPr>
            <a:grpSpLocks/>
          </p:cNvGrpSpPr>
          <p:nvPr/>
        </p:nvGrpSpPr>
        <p:grpSpPr bwMode="auto">
          <a:xfrm>
            <a:off x="611188" y="3644900"/>
            <a:ext cx="1036637" cy="1512888"/>
            <a:chOff x="703" y="2568"/>
            <a:chExt cx="653" cy="953"/>
          </a:xfrm>
        </p:grpSpPr>
        <p:pic>
          <p:nvPicPr>
            <p:cNvPr id="4145" name="Picture 5" descr="j043159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2568"/>
              <a:ext cx="653" cy="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46" name="Rectangle 6"/>
            <p:cNvSpPr>
              <a:spLocks noChangeArrowheads="1"/>
            </p:cNvSpPr>
            <p:nvPr/>
          </p:nvSpPr>
          <p:spPr bwMode="auto">
            <a:xfrm>
              <a:off x="703" y="3203"/>
              <a:ext cx="59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FF"/>
                  </a:solidFill>
                  <a:ea typeface="宋体" panose="02010600030101010101" pitchFamily="2" charset="-122"/>
                </a:rPr>
                <a:t>C</a:t>
              </a:r>
              <a:r>
                <a:rPr lang="en-US" altLang="zh-CN" b="1">
                  <a:ea typeface="宋体" panose="02010600030101010101" pitchFamily="2" charset="-122"/>
                </a:rPr>
                <a:t>: Client</a:t>
              </a:r>
            </a:p>
          </p:txBody>
        </p:sp>
      </p:grpSp>
      <p:grpSp>
        <p:nvGrpSpPr>
          <p:cNvPr id="4112" name="Group 7"/>
          <p:cNvGrpSpPr>
            <a:grpSpLocks/>
          </p:cNvGrpSpPr>
          <p:nvPr/>
        </p:nvGrpSpPr>
        <p:grpSpPr bwMode="auto">
          <a:xfrm>
            <a:off x="3779838" y="1052513"/>
            <a:ext cx="1296987" cy="1368425"/>
            <a:chOff x="3288" y="1207"/>
            <a:chExt cx="817" cy="862"/>
          </a:xfrm>
        </p:grpSpPr>
        <p:grpSp>
          <p:nvGrpSpPr>
            <p:cNvPr id="4141" name="Group 8"/>
            <p:cNvGrpSpPr>
              <a:grpSpLocks/>
            </p:cNvGrpSpPr>
            <p:nvPr/>
          </p:nvGrpSpPr>
          <p:grpSpPr bwMode="auto">
            <a:xfrm>
              <a:off x="3288" y="1207"/>
              <a:ext cx="743" cy="653"/>
              <a:chOff x="3187" y="1334"/>
              <a:chExt cx="925" cy="653"/>
            </a:xfrm>
          </p:grpSpPr>
          <p:pic>
            <p:nvPicPr>
              <p:cNvPr id="4143" name="Picture 9" descr="j043161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5" y="1344"/>
                <a:ext cx="597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44" name="Picture 10" descr="j043160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7" y="1334"/>
                <a:ext cx="653" cy="6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42" name="Rectangle 11"/>
            <p:cNvSpPr>
              <a:spLocks noChangeArrowheads="1"/>
            </p:cNvSpPr>
            <p:nvPr/>
          </p:nvSpPr>
          <p:spPr bwMode="auto">
            <a:xfrm>
              <a:off x="3334" y="1842"/>
              <a:ext cx="77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accent2"/>
                  </a:solidFill>
                  <a:ea typeface="宋体" panose="02010600030101010101" pitchFamily="2" charset="-122"/>
                </a:rPr>
                <a:t>AS</a:t>
              </a:r>
              <a:r>
                <a:rPr lang="en-US" altLang="zh-CN" b="1">
                  <a:ea typeface="宋体" panose="02010600030101010101" pitchFamily="2" charset="-122"/>
                </a:rPr>
                <a:t>: Authentication Server</a:t>
              </a:r>
            </a:p>
          </p:txBody>
        </p:sp>
      </p:grpSp>
      <p:grpSp>
        <p:nvGrpSpPr>
          <p:cNvPr id="4113" name="Group 12"/>
          <p:cNvGrpSpPr>
            <a:grpSpLocks/>
          </p:cNvGrpSpPr>
          <p:nvPr/>
        </p:nvGrpSpPr>
        <p:grpSpPr bwMode="auto">
          <a:xfrm>
            <a:off x="6804025" y="3429000"/>
            <a:ext cx="1584325" cy="1152525"/>
            <a:chOff x="3742" y="1752"/>
            <a:chExt cx="998" cy="726"/>
          </a:xfrm>
        </p:grpSpPr>
        <p:pic>
          <p:nvPicPr>
            <p:cNvPr id="4139" name="Picture 13" descr="j04316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" y="1752"/>
              <a:ext cx="608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40" name="Rectangle 14"/>
            <p:cNvSpPr>
              <a:spLocks noChangeArrowheads="1"/>
            </p:cNvSpPr>
            <p:nvPr/>
          </p:nvSpPr>
          <p:spPr bwMode="auto">
            <a:xfrm>
              <a:off x="3742" y="2296"/>
              <a:ext cx="99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TGS: </a:t>
              </a:r>
              <a:r>
                <a:rPr lang="en-US" altLang="zh-CN" b="1">
                  <a:ea typeface="宋体" panose="02010600030101010101" pitchFamily="2" charset="-122"/>
                </a:rPr>
                <a:t>Ticket Granting Server</a:t>
              </a:r>
            </a:p>
          </p:txBody>
        </p:sp>
      </p:grpSp>
      <p:grpSp>
        <p:nvGrpSpPr>
          <p:cNvPr id="4114" name="Group 15"/>
          <p:cNvGrpSpPr>
            <a:grpSpLocks/>
          </p:cNvGrpSpPr>
          <p:nvPr/>
        </p:nvGrpSpPr>
        <p:grpSpPr bwMode="auto">
          <a:xfrm>
            <a:off x="4572000" y="5300663"/>
            <a:ext cx="1439863" cy="1223962"/>
            <a:chOff x="2880" y="3294"/>
            <a:chExt cx="907" cy="771"/>
          </a:xfrm>
        </p:grpSpPr>
        <p:grpSp>
          <p:nvGrpSpPr>
            <p:cNvPr id="4135" name="Group 16"/>
            <p:cNvGrpSpPr>
              <a:grpSpLocks/>
            </p:cNvGrpSpPr>
            <p:nvPr/>
          </p:nvGrpSpPr>
          <p:grpSpPr bwMode="auto">
            <a:xfrm>
              <a:off x="2880" y="3294"/>
              <a:ext cx="890" cy="590"/>
              <a:chOff x="4059" y="3430"/>
              <a:chExt cx="890" cy="590"/>
            </a:xfrm>
          </p:grpSpPr>
          <p:pic>
            <p:nvPicPr>
              <p:cNvPr id="4137" name="Picture 17" descr="j043161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9" y="3430"/>
                <a:ext cx="590" cy="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8" name="Picture 18" descr="j043160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9" y="3430"/>
                <a:ext cx="590" cy="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36" name="Rectangle 19"/>
            <p:cNvSpPr>
              <a:spLocks noChangeArrowheads="1"/>
            </p:cNvSpPr>
            <p:nvPr/>
          </p:nvSpPr>
          <p:spPr bwMode="auto">
            <a:xfrm>
              <a:off x="2880" y="3793"/>
              <a:ext cx="90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b="1">
                  <a:ea typeface="宋体" panose="02010600030101010101" pitchFamily="2" charset="-122"/>
                </a:rPr>
                <a:t>: Application Server</a:t>
              </a:r>
              <a:endParaRPr lang="zh-CN" altLang="en-US" b="1"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474788" y="2565400"/>
            <a:ext cx="1657350" cy="1108075"/>
            <a:chOff x="929" y="1616"/>
            <a:chExt cx="1044" cy="698"/>
          </a:xfrm>
        </p:grpSpPr>
        <p:sp>
          <p:nvSpPr>
            <p:cNvPr id="4133" name="Line 21"/>
            <p:cNvSpPr>
              <a:spLocks noChangeShapeType="1"/>
            </p:cNvSpPr>
            <p:nvPr/>
          </p:nvSpPr>
          <p:spPr bwMode="auto">
            <a:xfrm flipV="1">
              <a:off x="929" y="1616"/>
              <a:ext cx="1044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Oval 22"/>
            <p:cNvSpPr>
              <a:spLocks noChangeArrowheads="1"/>
            </p:cNvSpPr>
            <p:nvPr/>
          </p:nvSpPr>
          <p:spPr bwMode="auto">
            <a:xfrm>
              <a:off x="1039" y="2024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547813" y="2708275"/>
            <a:ext cx="1728787" cy="1152525"/>
            <a:chOff x="975" y="1706"/>
            <a:chExt cx="1089" cy="726"/>
          </a:xfrm>
        </p:grpSpPr>
        <p:sp>
          <p:nvSpPr>
            <p:cNvPr id="4131" name="Line 24"/>
            <p:cNvSpPr>
              <a:spLocks noChangeShapeType="1"/>
            </p:cNvSpPr>
            <p:nvPr/>
          </p:nvSpPr>
          <p:spPr bwMode="auto">
            <a:xfrm flipH="1">
              <a:off x="975" y="1752"/>
              <a:ext cx="1089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Oval 25"/>
            <p:cNvSpPr>
              <a:spLocks noChangeArrowheads="1"/>
            </p:cNvSpPr>
            <p:nvPr/>
          </p:nvSpPr>
          <p:spPr bwMode="auto">
            <a:xfrm>
              <a:off x="1837" y="1706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1835150" y="3686175"/>
            <a:ext cx="5041900" cy="360363"/>
            <a:chOff x="1156" y="2322"/>
            <a:chExt cx="3176" cy="227"/>
          </a:xfrm>
        </p:grpSpPr>
        <p:sp>
          <p:nvSpPr>
            <p:cNvPr id="4129" name="Line 27"/>
            <p:cNvSpPr>
              <a:spLocks noChangeShapeType="1"/>
            </p:cNvSpPr>
            <p:nvPr/>
          </p:nvSpPr>
          <p:spPr bwMode="auto">
            <a:xfrm>
              <a:off x="1156" y="2478"/>
              <a:ext cx="3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Oval 28"/>
            <p:cNvSpPr>
              <a:spLocks noChangeArrowheads="1"/>
            </p:cNvSpPr>
            <p:nvPr/>
          </p:nvSpPr>
          <p:spPr bwMode="auto">
            <a:xfrm>
              <a:off x="1610" y="2322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1835150" y="3933825"/>
            <a:ext cx="4968875" cy="360363"/>
            <a:chOff x="1156" y="2478"/>
            <a:chExt cx="3130" cy="227"/>
          </a:xfrm>
        </p:grpSpPr>
        <p:sp>
          <p:nvSpPr>
            <p:cNvPr id="4127" name="Line 30"/>
            <p:cNvSpPr>
              <a:spLocks noChangeShapeType="1"/>
            </p:cNvSpPr>
            <p:nvPr/>
          </p:nvSpPr>
          <p:spPr bwMode="auto">
            <a:xfrm>
              <a:off x="1156" y="2595"/>
              <a:ext cx="3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Oval 31"/>
            <p:cNvSpPr>
              <a:spLocks noChangeArrowheads="1"/>
            </p:cNvSpPr>
            <p:nvPr/>
          </p:nvSpPr>
          <p:spPr bwMode="auto">
            <a:xfrm>
              <a:off x="3923" y="2478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1692275" y="4437063"/>
            <a:ext cx="2447925" cy="1223962"/>
            <a:chOff x="1066" y="2795"/>
            <a:chExt cx="1542" cy="771"/>
          </a:xfrm>
        </p:grpSpPr>
        <p:sp>
          <p:nvSpPr>
            <p:cNvPr id="4125" name="Line 33"/>
            <p:cNvSpPr>
              <a:spLocks noChangeShapeType="1"/>
            </p:cNvSpPr>
            <p:nvPr/>
          </p:nvSpPr>
          <p:spPr bwMode="auto">
            <a:xfrm>
              <a:off x="1066" y="2795"/>
              <a:ext cx="154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Oval 34"/>
            <p:cNvSpPr>
              <a:spLocks noChangeArrowheads="1"/>
            </p:cNvSpPr>
            <p:nvPr/>
          </p:nvSpPr>
          <p:spPr bwMode="auto">
            <a:xfrm>
              <a:off x="1247" y="2795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1577975" y="4581525"/>
            <a:ext cx="2447925" cy="1295400"/>
            <a:chOff x="994" y="2886"/>
            <a:chExt cx="1542" cy="816"/>
          </a:xfrm>
        </p:grpSpPr>
        <p:sp>
          <p:nvSpPr>
            <p:cNvPr id="4123" name="Line 36"/>
            <p:cNvSpPr>
              <a:spLocks noChangeShapeType="1"/>
            </p:cNvSpPr>
            <p:nvPr/>
          </p:nvSpPr>
          <p:spPr bwMode="auto">
            <a:xfrm>
              <a:off x="994" y="2886"/>
              <a:ext cx="154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Oval 37"/>
            <p:cNvSpPr>
              <a:spLocks noChangeArrowheads="1"/>
            </p:cNvSpPr>
            <p:nvPr/>
          </p:nvSpPr>
          <p:spPr bwMode="auto">
            <a:xfrm>
              <a:off x="2200" y="3475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6</a:t>
              </a:r>
            </a:p>
          </p:txBody>
        </p:sp>
      </p:grpSp>
      <p:sp>
        <p:nvSpPr>
          <p:cNvPr id="376870" name="Rectangle 38"/>
          <p:cNvSpPr>
            <a:spLocks noChangeArrowheads="1"/>
          </p:cNvSpPr>
          <p:nvPr/>
        </p:nvSpPr>
        <p:spPr bwMode="auto">
          <a:xfrm>
            <a:off x="468313" y="2854325"/>
            <a:ext cx="1800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600" b="1">
                <a:ea typeface="宋体" panose="02010600030101010101" pitchFamily="2" charset="-122"/>
              </a:rPr>
              <a:t>ID</a:t>
            </a:r>
            <a:r>
              <a:rPr lang="en-US" altLang="zh-CN" sz="1600" b="1" baseline="-25000">
                <a:ea typeface="宋体" panose="02010600030101010101" pitchFamily="2" charset="-122"/>
              </a:rPr>
              <a:t>c</a:t>
            </a:r>
            <a:r>
              <a:rPr lang="en-US" altLang="zh-CN" sz="1600" b="1">
                <a:ea typeface="宋体" panose="02010600030101010101" pitchFamily="2" charset="-122"/>
              </a:rPr>
              <a:t> || ID</a:t>
            </a:r>
            <a:r>
              <a:rPr lang="en-US" altLang="zh-CN" sz="1600" b="1" baseline="-25000">
                <a:ea typeface="宋体" panose="02010600030101010101" pitchFamily="2" charset="-122"/>
              </a:rPr>
              <a:t>tgs</a:t>
            </a:r>
            <a:r>
              <a:rPr lang="en-US" altLang="zh-CN" sz="1600" b="1">
                <a:ea typeface="宋体" panose="02010600030101010101" pitchFamily="2" charset="-122"/>
              </a:rPr>
              <a:t>|| TS1</a:t>
            </a:r>
          </a:p>
        </p:txBody>
      </p:sp>
      <p:sp>
        <p:nvSpPr>
          <p:cNvPr id="376871" name="Rectangle 39"/>
          <p:cNvSpPr>
            <a:spLocks noChangeArrowheads="1"/>
          </p:cNvSpPr>
          <p:nvPr/>
        </p:nvSpPr>
        <p:spPr bwMode="auto">
          <a:xfrm>
            <a:off x="3348038" y="2492375"/>
            <a:ext cx="572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b="1">
                <a:ea typeface="宋体" panose="02010600030101010101" pitchFamily="2" charset="-122"/>
              </a:rPr>
              <a:t>E(K</a:t>
            </a:r>
            <a:r>
              <a:rPr lang="en-US" altLang="zh-CN" sz="1600" b="1" baseline="-25000">
                <a:ea typeface="宋体" panose="02010600030101010101" pitchFamily="2" charset="-122"/>
              </a:rPr>
              <a:t>AS,C</a:t>
            </a:r>
            <a:r>
              <a:rPr lang="en-US" altLang="zh-CN" sz="1600" b="1">
                <a:ea typeface="宋体" panose="02010600030101010101" pitchFamily="2" charset="-122"/>
              </a:rPr>
              <a:t>, (K</a:t>
            </a:r>
            <a:r>
              <a:rPr lang="en-US" altLang="zh-CN" sz="1600" b="1" baseline="-25000">
                <a:ea typeface="宋体" panose="02010600030101010101" pitchFamily="2" charset="-122"/>
              </a:rPr>
              <a:t>C,TGS </a:t>
            </a:r>
            <a:r>
              <a:rPr lang="en-US" altLang="zh-CN" sz="1600" b="1">
                <a:ea typeface="宋体" panose="02010600030101010101" pitchFamily="2" charset="-122"/>
              </a:rPr>
              <a:t>|| ID</a:t>
            </a:r>
            <a:r>
              <a:rPr lang="en-US" altLang="zh-CN" sz="1600" b="1" baseline="-25000">
                <a:ea typeface="宋体" panose="02010600030101010101" pitchFamily="2" charset="-122"/>
              </a:rPr>
              <a:t>TGS</a:t>
            </a:r>
            <a:r>
              <a:rPr lang="en-US" altLang="zh-CN" sz="1600" b="1">
                <a:ea typeface="宋体" panose="02010600030101010101" pitchFamily="2" charset="-122"/>
              </a:rPr>
              <a:t> || ID</a:t>
            </a:r>
            <a:r>
              <a:rPr lang="en-US" altLang="zh-CN" sz="1600" b="1" baseline="-25000">
                <a:ea typeface="宋体" panose="02010600030101010101" pitchFamily="2" charset="-122"/>
              </a:rPr>
              <a:t>tgs</a:t>
            </a:r>
            <a:r>
              <a:rPr lang="en-US" altLang="zh-CN" sz="1600" b="1">
                <a:ea typeface="宋体" panose="02010600030101010101" pitchFamily="2" charset="-122"/>
              </a:rPr>
              <a:t>|| TS2 || Lifetime2 || Ticket</a:t>
            </a:r>
            <a:r>
              <a:rPr lang="en-US" altLang="zh-CN" sz="1600" b="1" baseline="-25000">
                <a:ea typeface="宋体" panose="02010600030101010101" pitchFamily="2" charset="-122"/>
              </a:rPr>
              <a:t>TGS</a:t>
            </a:r>
          </a:p>
        </p:txBody>
      </p:sp>
      <p:graphicFrame>
        <p:nvGraphicFramePr>
          <p:cNvPr id="376872" name="Object 40"/>
          <p:cNvGraphicFramePr>
            <a:graphicFrameLocks noChangeAspect="1"/>
          </p:cNvGraphicFramePr>
          <p:nvPr/>
        </p:nvGraphicFramePr>
        <p:xfrm>
          <a:off x="3384550" y="2822575"/>
          <a:ext cx="56515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" name="Equation" r:id="rId8" imgW="3543120" imgH="253800" progId="Equation.3">
                  <p:embed/>
                </p:oleObj>
              </mc:Choice>
              <mc:Fallback>
                <p:oleObj name="Equation" r:id="rId8" imgW="3543120" imgH="253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822575"/>
                        <a:ext cx="56515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3" name="Object 41"/>
          <p:cNvGraphicFramePr>
            <a:graphicFrameLocks noChangeAspect="1"/>
          </p:cNvGraphicFramePr>
          <p:nvPr/>
        </p:nvGraphicFramePr>
        <p:xfrm>
          <a:off x="2901950" y="3270250"/>
          <a:ext cx="32591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" name="Equation" r:id="rId10" imgW="1904760" imgH="241200" progId="Equation.3">
                  <p:embed/>
                </p:oleObj>
              </mc:Choice>
              <mc:Fallback>
                <p:oleObj name="Equation" r:id="rId10" imgW="1904760" imgH="241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270250"/>
                        <a:ext cx="32591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4" name="Object 42"/>
          <p:cNvGraphicFramePr>
            <a:graphicFrameLocks noChangeAspect="1"/>
          </p:cNvGraphicFramePr>
          <p:nvPr/>
        </p:nvGraphicFramePr>
        <p:xfrm>
          <a:off x="2967038" y="3602038"/>
          <a:ext cx="36210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" name="Equation" r:id="rId12" imgW="2527200" imgH="253800" progId="Equation.3">
                  <p:embed/>
                </p:oleObj>
              </mc:Choice>
              <mc:Fallback>
                <p:oleObj name="Equation" r:id="rId12" imgW="2527200" imgH="2538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3602038"/>
                        <a:ext cx="362108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5" name="Object 43"/>
          <p:cNvGraphicFramePr>
            <a:graphicFrameLocks noChangeAspect="1"/>
          </p:cNvGraphicFramePr>
          <p:nvPr/>
        </p:nvGraphicFramePr>
        <p:xfrm>
          <a:off x="2411413" y="4133850"/>
          <a:ext cx="35290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" name="Equation" r:id="rId14" imgW="2006280" imgH="253800" progId="Equation.3">
                  <p:embed/>
                </p:oleObj>
              </mc:Choice>
              <mc:Fallback>
                <p:oleObj name="Equation" r:id="rId14" imgW="2006280" imgH="2538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133850"/>
                        <a:ext cx="35290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6" name="Object 44"/>
          <p:cNvGraphicFramePr>
            <a:graphicFrameLocks noChangeAspect="1"/>
          </p:cNvGraphicFramePr>
          <p:nvPr/>
        </p:nvGraphicFramePr>
        <p:xfrm>
          <a:off x="2484438" y="4508500"/>
          <a:ext cx="539908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8" name="Equation" r:id="rId16" imgW="3377880" imgH="241200" progId="Equation.3">
                  <p:embed/>
                </p:oleObj>
              </mc:Choice>
              <mc:Fallback>
                <p:oleObj name="Equation" r:id="rId16" imgW="3377880" imgH="241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08500"/>
                        <a:ext cx="5399087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7" name="Object 45"/>
          <p:cNvGraphicFramePr>
            <a:graphicFrameLocks noChangeAspect="1"/>
          </p:cNvGraphicFramePr>
          <p:nvPr/>
        </p:nvGraphicFramePr>
        <p:xfrm>
          <a:off x="2439988" y="4783138"/>
          <a:ext cx="29527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" name="Equation" r:id="rId18" imgW="1511280" imgH="228600" progId="Equation.3">
                  <p:embed/>
                </p:oleObj>
              </mc:Choice>
              <mc:Fallback>
                <p:oleObj name="Equation" r:id="rId18" imgW="1511280" imgH="228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4783138"/>
                        <a:ext cx="29527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8" name="Object 46"/>
          <p:cNvGraphicFramePr>
            <a:graphicFrameLocks noChangeAspect="1"/>
          </p:cNvGraphicFramePr>
          <p:nvPr/>
        </p:nvGraphicFramePr>
        <p:xfrm>
          <a:off x="2411413" y="5121275"/>
          <a:ext cx="45862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0" name="Equation" r:id="rId20" imgW="2489040" imgH="253800" progId="Equation.3">
                  <p:embed/>
                </p:oleObj>
              </mc:Choice>
              <mc:Fallback>
                <p:oleObj name="Equation" r:id="rId20" imgW="2489040" imgH="2538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121275"/>
                        <a:ext cx="45862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9" name="Object 47"/>
          <p:cNvGraphicFramePr>
            <a:graphicFrameLocks noChangeAspect="1"/>
          </p:cNvGraphicFramePr>
          <p:nvPr/>
        </p:nvGraphicFramePr>
        <p:xfrm>
          <a:off x="1403350" y="5445125"/>
          <a:ext cx="17113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" name="Equation" r:id="rId22" imgW="850680" imgH="253800" progId="Equation.3">
                  <p:embed/>
                </p:oleObj>
              </mc:Choice>
              <mc:Fallback>
                <p:oleObj name="Equation" r:id="rId22" imgW="850680" imgH="2538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45125"/>
                        <a:ext cx="17113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7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70" grpId="0"/>
      <p:bldP spid="376870" grpId="1"/>
      <p:bldP spid="376871" grpId="0"/>
      <p:bldP spid="37687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DF7E55A-F2D8-4EF3-8EFB-68210D530D4D}" type="slidenum">
              <a:rPr lang="en-US" altLang="zh-CN">
                <a:solidFill>
                  <a:srgbClr val="FFFFFF"/>
                </a:solidFill>
              </a:rPr>
              <a:pPr eaLnBrk="1" hangingPunct="1"/>
              <a:t>21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27D3ADD-7605-4C4A-A540-2F42144634BF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7858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2. Authentication Protocols</a:t>
            </a:r>
          </a:p>
        </p:txBody>
      </p:sp>
      <p:sp>
        <p:nvSpPr>
          <p:cNvPr id="26630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Franklin Gothic Book" pitchFamily="34" charset="0"/>
                <a:ea typeface="宋体" panose="02010600030101010101" pitchFamily="2" charset="-122"/>
              </a:rPr>
              <a:t>Kerberos: Realms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395288" y="1916113"/>
            <a:ext cx="6275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full-service Kerberos environment consisting of</a:t>
            </a:r>
            <a:r>
              <a:rPr lang="en-US" altLang="zh-CN" sz="2000"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547688" y="2373313"/>
            <a:ext cx="2528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Kerberos server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547688" y="2830513"/>
            <a:ext cx="2695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number of clients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547688" y="3363913"/>
            <a:ext cx="420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number of application servers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395288" y="3897313"/>
            <a:ext cx="5092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This Kerberos environment requires that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547688" y="4430713"/>
            <a:ext cx="801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Kerberos server must have the user’s ID &amp;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user’s password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47688" y="4887913"/>
            <a:ext cx="7842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Kerberos server must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share a secret key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with each server.</a:t>
            </a:r>
          </a:p>
        </p:txBody>
      </p:sp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1403350" y="5516563"/>
            <a:ext cx="6048375" cy="68580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Such an environment is referred </a:t>
            </a:r>
          </a:p>
          <a:p>
            <a:pPr algn="ctr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to as a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realm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utoUpdateAnimBg="0"/>
      <p:bldP spid="377861" grpId="0" autoUpdateAnimBg="0"/>
      <p:bldP spid="377862" grpId="0" autoUpdateAnimBg="0"/>
      <p:bldP spid="377863" grpId="0" autoUpdateAnimBg="0"/>
      <p:bldP spid="377864" grpId="0" autoUpdateAnimBg="0"/>
      <p:bldP spid="377865" grpId="0" autoUpdateAnimBg="0"/>
      <p:bldP spid="377866" grpId="0" autoUpdateAnimBg="0"/>
      <p:bldP spid="37786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EF61049-F532-4865-9359-669D96C92E5A}" type="slidenum">
              <a:rPr lang="en-US" altLang="zh-CN">
                <a:solidFill>
                  <a:srgbClr val="FFFFFF"/>
                </a:solidFill>
              </a:rPr>
              <a:pPr eaLnBrk="1" hangingPunct="1"/>
              <a:t>22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6C09C19-AD2D-4B21-BADE-CE2664D9122E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8882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2. Authentication Protocols</a:t>
            </a:r>
          </a:p>
        </p:txBody>
      </p:sp>
      <p:sp>
        <p:nvSpPr>
          <p:cNvPr id="27654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880"/>
              </a:lnSpc>
            </a:pPr>
            <a:r>
              <a:rPr lang="en-US" altLang="zh-CN" sz="2400" b="1" dirty="0" smtClean="0">
                <a:latin typeface="Franklin Gothic Book" pitchFamily="34" charset="0"/>
                <a:ea typeface="宋体" panose="02010600030101010101" pitchFamily="2" charset="-122"/>
              </a:rPr>
              <a:t>X.509</a:t>
            </a:r>
          </a:p>
          <a:p>
            <a:pPr lvl="1" eaLnBrk="1" hangingPunct="1">
              <a:lnSpc>
                <a:spcPts val="2880"/>
              </a:lnSpc>
            </a:pP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X.509 is an ITU-T(</a:t>
            </a:r>
            <a:r>
              <a:rPr lang="zh-CN" altLang="en-US" sz="2000" dirty="0" smtClean="0">
                <a:latin typeface="Franklin Gothic Book" pitchFamily="34" charset="0"/>
                <a:ea typeface="宋体" panose="02010600030101010101" pitchFamily="2" charset="-122"/>
              </a:rPr>
              <a:t>国际电信联盟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) standard for a public key infrastructure(</a:t>
            </a:r>
            <a:r>
              <a:rPr lang="zh-CN" altLang="en-US" sz="2000" dirty="0" smtClean="0">
                <a:latin typeface="Franklin Gothic Book" pitchFamily="34" charset="0"/>
                <a:ea typeface="黑体" panose="02010609060101010101" pitchFamily="49" charset="-122"/>
              </a:rPr>
              <a:t>公钥基础设施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) (PKI) for single sign-on (SSO) and Privilege(</a:t>
            </a:r>
            <a:r>
              <a:rPr lang="zh-CN" altLang="en-US" sz="2000" dirty="0" smtClean="0">
                <a:latin typeface="Franklin Gothic Book" pitchFamily="34" charset="0"/>
                <a:ea typeface="黑体" panose="02010609060101010101" pitchFamily="49" charset="-122"/>
              </a:rPr>
              <a:t>权益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Management Infrastructure (PMI). </a:t>
            </a:r>
          </a:p>
          <a:p>
            <a:pPr lvl="1" eaLnBrk="1" hangingPunct="1">
              <a:lnSpc>
                <a:spcPts val="2880"/>
              </a:lnSpc>
            </a:pP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X.509 specifies, amongst other things, standard formats for public key certificates(</a:t>
            </a:r>
            <a:r>
              <a:rPr lang="zh-CN" altLang="en-US" sz="2000" dirty="0" smtClean="0">
                <a:latin typeface="Franklin Gothic Book" pitchFamily="34" charset="0"/>
                <a:ea typeface="宋体" panose="02010600030101010101" pitchFamily="2" charset="-122"/>
              </a:rPr>
              <a:t>证书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), certificate revocation(</a:t>
            </a:r>
            <a:r>
              <a:rPr lang="zh-CN" altLang="en-US" sz="2000" dirty="0" smtClean="0">
                <a:latin typeface="Franklin Gothic Book" pitchFamily="34" charset="0"/>
                <a:ea typeface="宋体" panose="02010600030101010101" pitchFamily="2" charset="-122"/>
              </a:rPr>
              <a:t>撤回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lists, attribute certificates, and a certification path validation(</a:t>
            </a:r>
            <a:r>
              <a:rPr lang="zh-CN" altLang="en-US" sz="2000" dirty="0" smtClean="0">
                <a:latin typeface="Franklin Gothic Book" pitchFamily="34" charset="0"/>
                <a:ea typeface="宋体" panose="02010600030101010101" pitchFamily="2" charset="-122"/>
              </a:rPr>
              <a:t>确认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) algorithm.</a:t>
            </a:r>
          </a:p>
          <a:p>
            <a:pPr lvl="1" eaLnBrk="1" hangingPunct="1">
              <a:lnSpc>
                <a:spcPts val="288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For details of X.509, please refer to Section 14.2 or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wikipedia</a:t>
            </a:r>
            <a:endParaRPr lang="en-US" altLang="zh-CN" sz="2000" dirty="0" smtClean="0">
              <a:solidFill>
                <a:schemeClr val="accent2"/>
              </a:solidFill>
              <a:latin typeface="Franklin Gothic Book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E37DEE7-C471-4334-B301-982CF9E0E696}" type="slidenum">
              <a:rPr lang="en-US" altLang="zh-CN">
                <a:solidFill>
                  <a:srgbClr val="FFFFFF"/>
                </a:solidFill>
              </a:rPr>
              <a:pPr eaLnBrk="1" hangingPunct="1"/>
              <a:t>23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105E39B-86D3-47A5-9061-53117B6816F3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990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Contents</a:t>
            </a:r>
            <a:endParaRPr lang="en-US" altLang="zh-CN" cap="none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8678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9908" name="AutoShape 4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9909" name="AutoShape 5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9912" name="AutoShape 8"/>
          <p:cNvSpPr>
            <a:spLocks noChangeArrowheads="1"/>
          </p:cNvSpPr>
          <p:nvPr/>
        </p:nvSpPr>
        <p:spPr bwMode="gray">
          <a:xfrm>
            <a:off x="24638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ea typeface="宋体" panose="02010600030101010101" pitchFamily="2" charset="-122"/>
              </a:rPr>
              <a:t>3. Pretty Good Privacy</a:t>
            </a:r>
          </a:p>
        </p:txBody>
      </p:sp>
      <p:sp>
        <p:nvSpPr>
          <p:cNvPr id="28682" name="AutoShape 9"/>
          <p:cNvSpPr>
            <a:spLocks noChangeArrowheads="1"/>
          </p:cNvSpPr>
          <p:nvPr/>
        </p:nvSpPr>
        <p:spPr bwMode="gray">
          <a:xfrm>
            <a:off x="2235200" y="2616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2. Authentication Protocols</a:t>
            </a:r>
          </a:p>
        </p:txBody>
      </p:sp>
      <p:sp>
        <p:nvSpPr>
          <p:cNvPr id="28683" name="AutoShape 10"/>
          <p:cNvSpPr>
            <a:spLocks noChangeArrowheads="1"/>
          </p:cNvSpPr>
          <p:nvPr/>
        </p:nvSpPr>
        <p:spPr bwMode="gray">
          <a:xfrm>
            <a:off x="17018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1. Digital Signature</a:t>
            </a:r>
          </a:p>
        </p:txBody>
      </p:sp>
      <p:grpSp>
        <p:nvGrpSpPr>
          <p:cNvPr id="28684" name="Group 11"/>
          <p:cNvGrpSpPr>
            <a:grpSpLocks/>
          </p:cNvGrpSpPr>
          <p:nvPr/>
        </p:nvGrpSpPr>
        <p:grpSpPr bwMode="auto">
          <a:xfrm>
            <a:off x="1384300" y="1909763"/>
            <a:ext cx="381000" cy="381000"/>
            <a:chOff x="2078" y="1680"/>
            <a:chExt cx="1615" cy="1615"/>
          </a:xfrm>
        </p:grpSpPr>
        <p:sp>
          <p:nvSpPr>
            <p:cNvPr id="2870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918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704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920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706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8685" name="Group 18"/>
          <p:cNvGrpSpPr>
            <a:grpSpLocks/>
          </p:cNvGrpSpPr>
          <p:nvPr/>
        </p:nvGrpSpPr>
        <p:grpSpPr bwMode="auto">
          <a:xfrm>
            <a:off x="1930400" y="2697163"/>
            <a:ext cx="381000" cy="381000"/>
            <a:chOff x="2078" y="1680"/>
            <a:chExt cx="1615" cy="1615"/>
          </a:xfrm>
        </p:grpSpPr>
        <p:sp>
          <p:nvSpPr>
            <p:cNvPr id="28695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6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925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698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927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700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8686" name="Group 25"/>
          <p:cNvGrpSpPr>
            <a:grpSpLocks/>
          </p:cNvGrpSpPr>
          <p:nvPr/>
        </p:nvGrpSpPr>
        <p:grpSpPr bwMode="auto">
          <a:xfrm>
            <a:off x="2159000" y="3535363"/>
            <a:ext cx="381000" cy="381000"/>
            <a:chOff x="2078" y="1680"/>
            <a:chExt cx="1615" cy="1615"/>
          </a:xfrm>
        </p:grpSpPr>
        <p:sp>
          <p:nvSpPr>
            <p:cNvPr id="28689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0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932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692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934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694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28687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8" name="Picture 47" descr="loading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557338"/>
            <a:ext cx="1500188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8674B5A-6CD8-43E3-A61E-5659FDCCEF52}" type="slidenum">
              <a:rPr lang="en-US" altLang="zh-CN">
                <a:solidFill>
                  <a:srgbClr val="FFFFFF"/>
                </a:solidFill>
              </a:rPr>
              <a:pPr eaLnBrk="1" hangingPunct="1"/>
              <a:t>24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8C4A250-450D-4080-A119-52C7A5464C24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093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sz="2400" cap="none" smtClean="0">
                <a:ea typeface="宋体" pitchFamily="2" charset="-122"/>
              </a:rPr>
              <a:t>Locations</a:t>
            </a:r>
          </a:p>
        </p:txBody>
      </p:sp>
      <p:sp>
        <p:nvSpPr>
          <p:cNvPr id="29702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Slides p24-28 are talking about </a:t>
            </a:r>
            <a:r>
              <a:rPr lang="en-US" altLang="zh-CN" sz="240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PGP</a:t>
            </a:r>
            <a:r>
              <a:rPr lang="en-US" altLang="zh-CN" sz="240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issue which can be found in </a:t>
            </a:r>
            <a:r>
              <a:rPr lang="en-US" altLang="zh-CN" sz="240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section 15.1</a:t>
            </a:r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 of the text book</a:t>
            </a:r>
          </a:p>
        </p:txBody>
      </p:sp>
      <p:pic>
        <p:nvPicPr>
          <p:cNvPr id="380932" name="Picture 4" descr="anicompute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924175"/>
            <a:ext cx="19446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7F97020-9809-4EAE-82DF-E447414B65D7}" type="slidenum">
              <a:rPr lang="en-US" altLang="zh-CN">
                <a:solidFill>
                  <a:srgbClr val="FFFFFF"/>
                </a:solidFill>
              </a:rPr>
              <a:pPr eaLnBrk="1" hangingPunct="1"/>
              <a:t>25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F85DD98-61A8-4F68-A02A-B1237DA8E92D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1954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 Pretty Good Privacy</a:t>
            </a:r>
          </a:p>
        </p:txBody>
      </p:sp>
      <p:sp>
        <p:nvSpPr>
          <p:cNvPr id="30726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000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Pretty Good Privacy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 (PGP) is a computer program that provides </a:t>
            </a:r>
            <a:r>
              <a:rPr lang="en-US" altLang="zh-CN" sz="20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cryptographic privacy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20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authentication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. </a:t>
            </a:r>
          </a:p>
          <a:p>
            <a:pPr eaLnBrk="1" hangingPunct="1"/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PGP is often used for </a:t>
            </a:r>
            <a:r>
              <a:rPr lang="en-US" altLang="zh-CN" sz="20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signing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, </a:t>
            </a:r>
            <a:r>
              <a:rPr lang="en-US" altLang="zh-CN" sz="20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encrypting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2000" dirty="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decrypting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 e-mails to increase the security of e-mail communications. </a:t>
            </a:r>
          </a:p>
          <a:p>
            <a:pPr eaLnBrk="1" hangingPunct="1"/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It was created by Philip Zimmermann in 1991.</a:t>
            </a:r>
          </a:p>
          <a:p>
            <a:pPr eaLnBrk="1" hangingPunct="1"/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PGP and other similar products follow the </a:t>
            </a:r>
            <a:r>
              <a:rPr lang="en-US" altLang="zh-CN" sz="2000" dirty="0" err="1" smtClean="0">
                <a:latin typeface="Franklin Gothic Book" pitchFamily="34" charset="0"/>
                <a:ea typeface="宋体" panose="02010600030101010101" pitchFamily="2" charset="-122"/>
              </a:rPr>
              <a:t>OpenPGP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 standard (</a:t>
            </a:r>
            <a:r>
              <a:rPr lang="en-US" altLang="zh-CN" sz="2000" dirty="0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RFC 4880</a:t>
            </a:r>
            <a:r>
              <a:rPr lang="en-US" altLang="zh-CN" sz="2000" dirty="0" smtClean="0">
                <a:latin typeface="Franklin Gothic Book" pitchFamily="34" charset="0"/>
                <a:ea typeface="宋体" panose="02010600030101010101" pitchFamily="2" charset="-122"/>
              </a:rPr>
              <a:t>) for encrypting and decrypting data.</a:t>
            </a:r>
          </a:p>
          <a:p>
            <a:pPr eaLnBrk="1" hangingPunct="1"/>
            <a:endParaRPr lang="zh-CN" altLang="en-US" sz="2000" dirty="0" smtClean="0">
              <a:latin typeface="Franklin Gothic Book" pitchFamily="34" charset="0"/>
              <a:ea typeface="宋体" panose="02010600030101010101" pitchFamily="2" charset="-122"/>
            </a:endParaRPr>
          </a:p>
        </p:txBody>
      </p:sp>
      <p:pic>
        <p:nvPicPr>
          <p:cNvPr id="307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149725"/>
            <a:ext cx="2611437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5713413" y="3633788"/>
            <a:ext cx="1841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kumimoji="1" lang="en-US" altLang="zh-CN" sz="28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6516688" y="6053138"/>
            <a:ext cx="23828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Philip Zimmerman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12731F5-A0E0-499D-AC1A-D0AEEA5D4857}" type="slidenum">
              <a:rPr lang="en-US" altLang="zh-CN">
                <a:solidFill>
                  <a:srgbClr val="FFFFFF"/>
                </a:solidFill>
              </a:rPr>
              <a:pPr eaLnBrk="1" hangingPunct="1"/>
              <a:t>26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BD393CA-5370-4EDD-B435-C774E953CE04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2978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 Pretty Good Privacy</a:t>
            </a:r>
          </a:p>
        </p:txBody>
      </p:sp>
      <p:sp>
        <p:nvSpPr>
          <p:cNvPr id="5128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Authentication using PGP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539750" y="3227388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2981" name="AutoShape 5"/>
          <p:cNvSpPr>
            <a:spLocks noChangeArrowheads="1"/>
          </p:cNvSpPr>
          <p:nvPr/>
        </p:nvSpPr>
        <p:spPr bwMode="auto">
          <a:xfrm>
            <a:off x="1301750" y="3227388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SHA-1</a:t>
            </a:r>
          </a:p>
        </p:txBody>
      </p:sp>
      <p:sp>
        <p:nvSpPr>
          <p:cNvPr id="382982" name="AutoShape 6"/>
          <p:cNvSpPr>
            <a:spLocks noChangeArrowheads="1"/>
          </p:cNvSpPr>
          <p:nvPr/>
        </p:nvSpPr>
        <p:spPr bwMode="auto">
          <a:xfrm>
            <a:off x="2368550" y="3227388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RSA</a:t>
            </a:r>
          </a:p>
        </p:txBody>
      </p:sp>
      <p:sp>
        <p:nvSpPr>
          <p:cNvPr id="382983" name="AutoShape 7"/>
          <p:cNvSpPr>
            <a:spLocks noChangeArrowheads="1"/>
          </p:cNvSpPr>
          <p:nvPr/>
        </p:nvSpPr>
        <p:spPr bwMode="auto">
          <a:xfrm>
            <a:off x="3511550" y="3303588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3511550" y="3532188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797550" y="3227388"/>
            <a:ext cx="533400" cy="1447800"/>
            <a:chOff x="3600" y="1776"/>
            <a:chExt cx="336" cy="912"/>
          </a:xfrm>
        </p:grpSpPr>
        <p:sp>
          <p:nvSpPr>
            <p:cNvPr id="5158" name="AutoShape 10"/>
            <p:cNvSpPr>
              <a:spLocks noChangeArrowheads="1"/>
            </p:cNvSpPr>
            <p:nvPr/>
          </p:nvSpPr>
          <p:spPr bwMode="auto">
            <a:xfrm>
              <a:off x="3600" y="1776"/>
              <a:ext cx="336" cy="144"/>
            </a:xfrm>
            <a:prstGeom prst="flowChartAlternateProcess">
              <a:avLst/>
            </a:prstGeom>
            <a:gradFill rotWithShape="0">
              <a:gsLst>
                <a:gs pos="0">
                  <a:srgbClr val="99CC00"/>
                </a:gs>
                <a:gs pos="100000">
                  <a:srgbClr val="5672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82987" name="Rectangle 11"/>
            <p:cNvSpPr>
              <a:spLocks noChangeArrowheads="1"/>
            </p:cNvSpPr>
            <p:nvPr/>
          </p:nvSpPr>
          <p:spPr bwMode="auto">
            <a:xfrm>
              <a:off x="3600" y="1920"/>
              <a:ext cx="336" cy="76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M</a:t>
              </a:r>
            </a:p>
          </p:txBody>
        </p:sp>
      </p:grpSp>
      <p:sp>
        <p:nvSpPr>
          <p:cNvPr id="382988" name="AutoShape 12"/>
          <p:cNvSpPr>
            <a:spLocks noChangeArrowheads="1"/>
          </p:cNvSpPr>
          <p:nvPr/>
        </p:nvSpPr>
        <p:spPr bwMode="auto">
          <a:xfrm>
            <a:off x="6864350" y="3227388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RSA</a:t>
            </a:r>
          </a:p>
        </p:txBody>
      </p:sp>
      <p:sp>
        <p:nvSpPr>
          <p:cNvPr id="382989" name="AutoShape 13"/>
          <p:cNvSpPr>
            <a:spLocks noChangeArrowheads="1"/>
          </p:cNvSpPr>
          <p:nvPr/>
        </p:nvSpPr>
        <p:spPr bwMode="auto">
          <a:xfrm>
            <a:off x="6864350" y="4294188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SHA-1</a:t>
            </a:r>
          </a:p>
        </p:txBody>
      </p:sp>
      <p:sp>
        <p:nvSpPr>
          <p:cNvPr id="382990" name="AutoShape 14"/>
          <p:cNvSpPr>
            <a:spLocks noChangeArrowheads="1"/>
          </p:cNvSpPr>
          <p:nvPr/>
        </p:nvSpPr>
        <p:spPr bwMode="auto">
          <a:xfrm>
            <a:off x="8235950" y="3532188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2991" name="AutoShape 15"/>
          <p:cNvSpPr>
            <a:spLocks noChangeArrowheads="1"/>
          </p:cNvSpPr>
          <p:nvPr/>
        </p:nvSpPr>
        <p:spPr bwMode="auto">
          <a:xfrm>
            <a:off x="8235950" y="3989388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2992" name="Cloud"/>
          <p:cNvSpPr>
            <a:spLocks noChangeAspect="1" noEditPoints="1" noChangeArrowheads="1"/>
          </p:cNvSpPr>
          <p:nvPr/>
        </p:nvSpPr>
        <p:spPr bwMode="auto">
          <a:xfrm>
            <a:off x="4349750" y="2770188"/>
            <a:ext cx="990600" cy="2819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 </a:t>
            </a:r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>
            <a:off x="1073150" y="34559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>
            <a:off x="2139950" y="34559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>
            <a:off x="3206750" y="34559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96" name="Line 20"/>
          <p:cNvSpPr>
            <a:spLocks noChangeShapeType="1"/>
          </p:cNvSpPr>
          <p:nvPr/>
        </p:nvSpPr>
        <p:spPr bwMode="auto">
          <a:xfrm>
            <a:off x="768350" y="444658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97" name="Line 21"/>
          <p:cNvSpPr>
            <a:spLocks noChangeShapeType="1"/>
          </p:cNvSpPr>
          <p:nvPr/>
        </p:nvSpPr>
        <p:spPr bwMode="auto">
          <a:xfrm>
            <a:off x="768350" y="5437188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98" name="Line 22"/>
          <p:cNvSpPr>
            <a:spLocks noChangeShapeType="1"/>
          </p:cNvSpPr>
          <p:nvPr/>
        </p:nvSpPr>
        <p:spPr bwMode="auto">
          <a:xfrm flipV="1">
            <a:off x="3816350" y="4751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99" name="Line 23"/>
          <p:cNvSpPr>
            <a:spLocks noChangeShapeType="1"/>
          </p:cNvSpPr>
          <p:nvPr/>
        </p:nvSpPr>
        <p:spPr bwMode="auto">
          <a:xfrm>
            <a:off x="4044950" y="414178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000" name="Line 24"/>
          <p:cNvSpPr>
            <a:spLocks noChangeShapeType="1"/>
          </p:cNvSpPr>
          <p:nvPr/>
        </p:nvSpPr>
        <p:spPr bwMode="auto">
          <a:xfrm>
            <a:off x="5416550" y="4141788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001" name="Line 25"/>
          <p:cNvSpPr>
            <a:spLocks noChangeShapeType="1"/>
          </p:cNvSpPr>
          <p:nvPr/>
        </p:nvSpPr>
        <p:spPr bwMode="auto">
          <a:xfrm>
            <a:off x="6330950" y="33035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002" name="Line 26"/>
          <p:cNvSpPr>
            <a:spLocks noChangeShapeType="1"/>
          </p:cNvSpPr>
          <p:nvPr/>
        </p:nvSpPr>
        <p:spPr bwMode="auto">
          <a:xfrm>
            <a:off x="6330950" y="45227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003" name="Line 27"/>
          <p:cNvSpPr>
            <a:spLocks noChangeShapeType="1"/>
          </p:cNvSpPr>
          <p:nvPr/>
        </p:nvSpPr>
        <p:spPr bwMode="auto">
          <a:xfrm>
            <a:off x="7702550" y="45227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004" name="Line 28"/>
          <p:cNvSpPr>
            <a:spLocks noChangeShapeType="1"/>
          </p:cNvSpPr>
          <p:nvPr/>
        </p:nvSpPr>
        <p:spPr bwMode="auto">
          <a:xfrm flipV="1">
            <a:off x="8540750" y="42179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005" name="Line 29"/>
          <p:cNvSpPr>
            <a:spLocks noChangeShapeType="1"/>
          </p:cNvSpPr>
          <p:nvPr/>
        </p:nvSpPr>
        <p:spPr bwMode="auto">
          <a:xfrm>
            <a:off x="7702550" y="33035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006" name="Line 30"/>
          <p:cNvSpPr>
            <a:spLocks noChangeShapeType="1"/>
          </p:cNvSpPr>
          <p:nvPr/>
        </p:nvSpPr>
        <p:spPr bwMode="auto">
          <a:xfrm>
            <a:off x="8540750" y="33035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339975" y="2492375"/>
            <a:ext cx="914400" cy="609600"/>
            <a:chOff x="1776" y="3600"/>
            <a:chExt cx="576" cy="384"/>
          </a:xfrm>
        </p:grpSpPr>
        <p:sp>
          <p:nvSpPr>
            <p:cNvPr id="5157" name="Rectangle 32"/>
            <p:cNvSpPr>
              <a:spLocks noChangeArrowheads="1"/>
            </p:cNvSpPr>
            <p:nvPr/>
          </p:nvSpPr>
          <p:spPr bwMode="auto">
            <a:xfrm>
              <a:off x="1776" y="3600"/>
              <a:ext cx="576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23" name="Object 33"/>
            <p:cNvGraphicFramePr>
              <a:graphicFrameLocks noChangeAspect="1"/>
            </p:cNvGraphicFramePr>
            <p:nvPr/>
          </p:nvGraphicFramePr>
          <p:xfrm>
            <a:off x="1776" y="3648"/>
            <a:ext cx="57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5" name="Equation" r:id="rId4" imgW="495000" imgH="228600" progId="Equation.3">
                    <p:embed/>
                  </p:oleObj>
                </mc:Choice>
                <mc:Fallback>
                  <p:oleObj name="Equation" r:id="rId4" imgW="495000" imgH="228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48"/>
                          <a:ext cx="57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6732588" y="2420938"/>
            <a:ext cx="1219200" cy="762000"/>
            <a:chOff x="4368" y="2928"/>
            <a:chExt cx="768" cy="480"/>
          </a:xfrm>
        </p:grpSpPr>
        <p:sp>
          <p:nvSpPr>
            <p:cNvPr id="5156" name="Rectangle 35"/>
            <p:cNvSpPr>
              <a:spLocks noChangeArrowheads="1"/>
            </p:cNvSpPr>
            <p:nvPr/>
          </p:nvSpPr>
          <p:spPr bwMode="auto">
            <a:xfrm>
              <a:off x="4368" y="2928"/>
              <a:ext cx="768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22" name="Object 36"/>
            <p:cNvGraphicFramePr>
              <a:graphicFrameLocks noChangeAspect="1"/>
            </p:cNvGraphicFramePr>
            <p:nvPr/>
          </p:nvGraphicFramePr>
          <p:xfrm>
            <a:off x="4416" y="3024"/>
            <a:ext cx="6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6" name="Equation" r:id="rId6" imgW="520560" imgH="228600" progId="Equation.3">
                    <p:embed/>
                  </p:oleObj>
                </mc:Choice>
                <mc:Fallback>
                  <p:oleObj name="Equation" r:id="rId6" imgW="520560" imgH="2286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024"/>
                          <a:ext cx="6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 autoUpdateAnimBg="0"/>
      <p:bldP spid="382981" grpId="0" animBg="1" autoUpdateAnimBg="0"/>
      <p:bldP spid="382982" grpId="0" animBg="1" autoUpdateAnimBg="0"/>
      <p:bldP spid="382983" grpId="0" animBg="1" autoUpdateAnimBg="0"/>
      <p:bldP spid="382984" grpId="0" animBg="1" autoUpdateAnimBg="0"/>
      <p:bldP spid="382988" grpId="0" animBg="1" autoUpdateAnimBg="0"/>
      <p:bldP spid="382989" grpId="0" animBg="1" autoUpdateAnimBg="0"/>
      <p:bldP spid="382990" grpId="0" animBg="1" autoUpdateAnimBg="0"/>
      <p:bldP spid="382991" grpId="0" animBg="1" autoUpdateAnimBg="0"/>
      <p:bldP spid="382992" grpId="0" animBg="1" autoUpdateAnimBg="0"/>
      <p:bldP spid="382993" grpId="0" animBg="1"/>
      <p:bldP spid="382994" grpId="0" animBg="1"/>
      <p:bldP spid="382995" grpId="0" animBg="1"/>
      <p:bldP spid="382996" grpId="0" animBg="1"/>
      <p:bldP spid="382997" grpId="0" animBg="1"/>
      <p:bldP spid="382998" grpId="0" animBg="1"/>
      <p:bldP spid="382999" grpId="0" animBg="1"/>
      <p:bldP spid="383000" grpId="0" animBg="1"/>
      <p:bldP spid="383001" grpId="0" animBg="1"/>
      <p:bldP spid="383002" grpId="0" animBg="1"/>
      <p:bldP spid="383003" grpId="0" animBg="1"/>
      <p:bldP spid="383004" grpId="0" animBg="1"/>
      <p:bldP spid="383005" grpId="0" animBg="1"/>
      <p:bldP spid="38300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A825679-BFAD-40D2-B856-ED39D027BABC}" type="slidenum">
              <a:rPr lang="en-US" altLang="zh-CN">
                <a:solidFill>
                  <a:srgbClr val="FFFFFF"/>
                </a:solidFill>
              </a:rPr>
              <a:pPr eaLnBrk="1" hangingPunct="1"/>
              <a:t>27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4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827DD68-7DBE-4581-9E7F-D5B07FDE1BB8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4002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 Pretty Good Privacy</a:t>
            </a:r>
          </a:p>
        </p:txBody>
      </p:sp>
      <p:sp>
        <p:nvSpPr>
          <p:cNvPr id="6152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Confidentiality using PGP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468313" y="3756025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4005" name="AutoShape 5"/>
          <p:cNvSpPr>
            <a:spLocks noChangeArrowheads="1"/>
          </p:cNvSpPr>
          <p:nvPr/>
        </p:nvSpPr>
        <p:spPr bwMode="auto">
          <a:xfrm>
            <a:off x="1382713" y="4060825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AES</a:t>
            </a:r>
          </a:p>
        </p:txBody>
      </p:sp>
      <p:sp>
        <p:nvSpPr>
          <p:cNvPr id="384006" name="AutoShape 6"/>
          <p:cNvSpPr>
            <a:spLocks noChangeArrowheads="1"/>
          </p:cNvSpPr>
          <p:nvPr/>
        </p:nvSpPr>
        <p:spPr bwMode="auto">
          <a:xfrm>
            <a:off x="3440113" y="3603625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4007" name="Rectangle 7"/>
          <p:cNvSpPr>
            <a:spLocks noChangeArrowheads="1"/>
          </p:cNvSpPr>
          <p:nvPr/>
        </p:nvSpPr>
        <p:spPr bwMode="auto">
          <a:xfrm>
            <a:off x="3440113" y="3832225"/>
            <a:ext cx="533400" cy="12192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84008" name="Cloud"/>
          <p:cNvSpPr>
            <a:spLocks noChangeAspect="1" noEditPoints="1" noChangeArrowheads="1"/>
          </p:cNvSpPr>
          <p:nvPr/>
        </p:nvSpPr>
        <p:spPr bwMode="auto">
          <a:xfrm>
            <a:off x="4278313" y="2841625"/>
            <a:ext cx="990600" cy="2819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 </a:t>
            </a:r>
          </a:p>
        </p:txBody>
      </p:sp>
      <p:sp>
        <p:nvSpPr>
          <p:cNvPr id="384009" name="Line 9"/>
          <p:cNvSpPr>
            <a:spLocks noChangeShapeType="1"/>
          </p:cNvSpPr>
          <p:nvPr/>
        </p:nvSpPr>
        <p:spPr bwMode="auto">
          <a:xfrm>
            <a:off x="3973513" y="421322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10" name="Line 10"/>
          <p:cNvSpPr>
            <a:spLocks noChangeShapeType="1"/>
          </p:cNvSpPr>
          <p:nvPr/>
        </p:nvSpPr>
        <p:spPr bwMode="auto">
          <a:xfrm>
            <a:off x="5345113" y="42132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11" name="AutoShape 11"/>
          <p:cNvSpPr>
            <a:spLocks noChangeArrowheads="1"/>
          </p:cNvSpPr>
          <p:nvPr/>
        </p:nvSpPr>
        <p:spPr bwMode="auto">
          <a:xfrm>
            <a:off x="1458913" y="2917825"/>
            <a:ext cx="762000" cy="914400"/>
          </a:xfrm>
          <a:prstGeom prst="flowChartOffpageConnector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N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-bit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session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key</a:t>
            </a:r>
          </a:p>
        </p:txBody>
      </p:sp>
      <p:sp>
        <p:nvSpPr>
          <p:cNvPr id="384012" name="AutoShape 12"/>
          <p:cNvSpPr>
            <a:spLocks noChangeArrowheads="1"/>
          </p:cNvSpPr>
          <p:nvPr/>
        </p:nvSpPr>
        <p:spPr bwMode="auto">
          <a:xfrm>
            <a:off x="2449513" y="3070225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RSA</a:t>
            </a:r>
          </a:p>
        </p:txBody>
      </p:sp>
      <p:sp>
        <p:nvSpPr>
          <p:cNvPr id="384013" name="Line 13"/>
          <p:cNvSpPr>
            <a:spLocks noChangeShapeType="1"/>
          </p:cNvSpPr>
          <p:nvPr/>
        </p:nvSpPr>
        <p:spPr bwMode="auto">
          <a:xfrm>
            <a:off x="2297113" y="42894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14" name="Line 14"/>
          <p:cNvSpPr>
            <a:spLocks noChangeShapeType="1"/>
          </p:cNvSpPr>
          <p:nvPr/>
        </p:nvSpPr>
        <p:spPr bwMode="auto">
          <a:xfrm flipV="1">
            <a:off x="696913" y="3298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96913" y="3298825"/>
            <a:ext cx="762000" cy="990600"/>
            <a:chOff x="432" y="1776"/>
            <a:chExt cx="480" cy="624"/>
          </a:xfrm>
        </p:grpSpPr>
        <p:sp>
          <p:nvSpPr>
            <p:cNvPr id="6188" name="Line 16"/>
            <p:cNvSpPr>
              <a:spLocks noChangeShapeType="1"/>
            </p:cNvSpPr>
            <p:nvPr/>
          </p:nvSpPr>
          <p:spPr bwMode="auto">
            <a:xfrm>
              <a:off x="624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9" name="Line 17"/>
            <p:cNvSpPr>
              <a:spLocks noChangeShapeType="1"/>
            </p:cNvSpPr>
            <p:nvPr/>
          </p:nvSpPr>
          <p:spPr bwMode="auto">
            <a:xfrm>
              <a:off x="432" y="17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4018" name="Line 18"/>
          <p:cNvSpPr>
            <a:spLocks noChangeShapeType="1"/>
          </p:cNvSpPr>
          <p:nvPr/>
        </p:nvSpPr>
        <p:spPr bwMode="auto">
          <a:xfrm>
            <a:off x="1839913" y="38322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19" name="Line 19"/>
          <p:cNvSpPr>
            <a:spLocks noChangeShapeType="1"/>
          </p:cNvSpPr>
          <p:nvPr/>
        </p:nvSpPr>
        <p:spPr bwMode="auto">
          <a:xfrm>
            <a:off x="2220913" y="32988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20" name="Line 20"/>
          <p:cNvSpPr>
            <a:spLocks noChangeShapeType="1"/>
          </p:cNvSpPr>
          <p:nvPr/>
        </p:nvSpPr>
        <p:spPr bwMode="auto">
          <a:xfrm>
            <a:off x="3363913" y="32988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21" name="Line 21"/>
          <p:cNvSpPr>
            <a:spLocks noChangeShapeType="1"/>
          </p:cNvSpPr>
          <p:nvPr/>
        </p:nvSpPr>
        <p:spPr bwMode="auto">
          <a:xfrm>
            <a:off x="3668713" y="3298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726113" y="3603625"/>
            <a:ext cx="533400" cy="1447800"/>
            <a:chOff x="3600" y="1968"/>
            <a:chExt cx="336" cy="912"/>
          </a:xfrm>
        </p:grpSpPr>
        <p:sp>
          <p:nvSpPr>
            <p:cNvPr id="6186" name="AutoShape 23"/>
            <p:cNvSpPr>
              <a:spLocks noChangeArrowheads="1"/>
            </p:cNvSpPr>
            <p:nvPr/>
          </p:nvSpPr>
          <p:spPr bwMode="auto">
            <a:xfrm>
              <a:off x="3600" y="1968"/>
              <a:ext cx="336" cy="144"/>
            </a:xfrm>
            <a:prstGeom prst="flowChartAlternateProcess">
              <a:avLst/>
            </a:prstGeom>
            <a:gradFill rotWithShape="0">
              <a:gsLst>
                <a:gs pos="0">
                  <a:srgbClr val="99CC00"/>
                </a:gs>
                <a:gs pos="100000">
                  <a:srgbClr val="5672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84024" name="Rectangle 24"/>
            <p:cNvSpPr>
              <a:spLocks noChangeArrowheads="1"/>
            </p:cNvSpPr>
            <p:nvPr/>
          </p:nvSpPr>
          <p:spPr bwMode="auto">
            <a:xfrm>
              <a:off x="3600" y="2112"/>
              <a:ext cx="336" cy="768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384025" name="AutoShape 25"/>
          <p:cNvSpPr>
            <a:spLocks noChangeArrowheads="1"/>
          </p:cNvSpPr>
          <p:nvPr/>
        </p:nvSpPr>
        <p:spPr bwMode="auto">
          <a:xfrm>
            <a:off x="6640513" y="3146425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RSA</a:t>
            </a:r>
          </a:p>
        </p:txBody>
      </p:sp>
      <p:sp>
        <p:nvSpPr>
          <p:cNvPr id="384026" name="AutoShape 26"/>
          <p:cNvSpPr>
            <a:spLocks noChangeArrowheads="1"/>
          </p:cNvSpPr>
          <p:nvPr/>
        </p:nvSpPr>
        <p:spPr bwMode="auto">
          <a:xfrm>
            <a:off x="6716713" y="5051425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AES</a:t>
            </a:r>
          </a:p>
        </p:txBody>
      </p:sp>
      <p:sp>
        <p:nvSpPr>
          <p:cNvPr id="384027" name="AutoShape 27"/>
          <p:cNvSpPr>
            <a:spLocks noChangeArrowheads="1"/>
          </p:cNvSpPr>
          <p:nvPr/>
        </p:nvSpPr>
        <p:spPr bwMode="auto">
          <a:xfrm>
            <a:off x="6716713" y="3756025"/>
            <a:ext cx="762000" cy="914400"/>
          </a:xfrm>
          <a:prstGeom prst="flowChartOffpageConnector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N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-bit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session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key</a:t>
            </a:r>
          </a:p>
        </p:txBody>
      </p:sp>
      <p:sp>
        <p:nvSpPr>
          <p:cNvPr id="384028" name="Rectangle 28"/>
          <p:cNvSpPr>
            <a:spLocks noChangeArrowheads="1"/>
          </p:cNvSpPr>
          <p:nvPr/>
        </p:nvSpPr>
        <p:spPr bwMode="auto">
          <a:xfrm>
            <a:off x="8088313" y="3603625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4029" name="Line 29"/>
          <p:cNvSpPr>
            <a:spLocks noChangeShapeType="1"/>
          </p:cNvSpPr>
          <p:nvPr/>
        </p:nvSpPr>
        <p:spPr bwMode="auto">
          <a:xfrm flipV="1">
            <a:off x="5954713" y="3298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30" name="Line 30"/>
          <p:cNvSpPr>
            <a:spLocks noChangeShapeType="1"/>
          </p:cNvSpPr>
          <p:nvPr/>
        </p:nvSpPr>
        <p:spPr bwMode="auto">
          <a:xfrm>
            <a:off x="5954713" y="32988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31" name="Line 31"/>
          <p:cNvSpPr>
            <a:spLocks noChangeShapeType="1"/>
          </p:cNvSpPr>
          <p:nvPr/>
        </p:nvSpPr>
        <p:spPr bwMode="auto">
          <a:xfrm>
            <a:off x="7097713" y="3527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32" name="Line 32"/>
          <p:cNvSpPr>
            <a:spLocks noChangeShapeType="1"/>
          </p:cNvSpPr>
          <p:nvPr/>
        </p:nvSpPr>
        <p:spPr bwMode="auto">
          <a:xfrm>
            <a:off x="7097713" y="4670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33" name="Line 33"/>
          <p:cNvSpPr>
            <a:spLocks noChangeShapeType="1"/>
          </p:cNvSpPr>
          <p:nvPr/>
        </p:nvSpPr>
        <p:spPr bwMode="auto">
          <a:xfrm>
            <a:off x="5954713" y="5051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34" name="Line 34"/>
          <p:cNvSpPr>
            <a:spLocks noChangeShapeType="1"/>
          </p:cNvSpPr>
          <p:nvPr/>
        </p:nvSpPr>
        <p:spPr bwMode="auto">
          <a:xfrm>
            <a:off x="5954713" y="52800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35" name="Line 35"/>
          <p:cNvSpPr>
            <a:spLocks noChangeShapeType="1"/>
          </p:cNvSpPr>
          <p:nvPr/>
        </p:nvSpPr>
        <p:spPr bwMode="auto">
          <a:xfrm>
            <a:off x="7631113" y="52800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4036" name="Line 36"/>
          <p:cNvSpPr>
            <a:spLocks noChangeShapeType="1"/>
          </p:cNvSpPr>
          <p:nvPr/>
        </p:nvSpPr>
        <p:spPr bwMode="auto">
          <a:xfrm flipV="1">
            <a:off x="8316913" y="482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268538" y="2276475"/>
            <a:ext cx="1295400" cy="609600"/>
            <a:chOff x="1344" y="3120"/>
            <a:chExt cx="816" cy="384"/>
          </a:xfrm>
        </p:grpSpPr>
        <p:sp>
          <p:nvSpPr>
            <p:cNvPr id="6185" name="Rectangle 38"/>
            <p:cNvSpPr>
              <a:spLocks noChangeArrowheads="1"/>
            </p:cNvSpPr>
            <p:nvPr/>
          </p:nvSpPr>
          <p:spPr bwMode="auto">
            <a:xfrm>
              <a:off x="1344" y="3120"/>
              <a:ext cx="816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147" name="Object 39"/>
            <p:cNvGraphicFramePr>
              <a:graphicFrameLocks noChangeAspect="1"/>
            </p:cNvGraphicFramePr>
            <p:nvPr/>
          </p:nvGraphicFramePr>
          <p:xfrm>
            <a:off x="1392" y="3168"/>
            <a:ext cx="7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5" name="Equation" r:id="rId4" imgW="571320" imgH="228600" progId="Equation.3">
                    <p:embed/>
                  </p:oleObj>
                </mc:Choice>
                <mc:Fallback>
                  <p:oleObj name="Equation" r:id="rId4" imgW="571320" imgH="228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168"/>
                          <a:ext cx="72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516688" y="2276475"/>
            <a:ext cx="1295400" cy="609600"/>
            <a:chOff x="3312" y="3360"/>
            <a:chExt cx="816" cy="384"/>
          </a:xfrm>
        </p:grpSpPr>
        <p:sp>
          <p:nvSpPr>
            <p:cNvPr id="6184" name="Rectangle 41"/>
            <p:cNvSpPr>
              <a:spLocks noChangeArrowheads="1"/>
            </p:cNvSpPr>
            <p:nvPr/>
          </p:nvSpPr>
          <p:spPr bwMode="auto">
            <a:xfrm>
              <a:off x="3312" y="3360"/>
              <a:ext cx="816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146" name="Object 42"/>
            <p:cNvGraphicFramePr>
              <a:graphicFrameLocks noChangeAspect="1"/>
            </p:cNvGraphicFramePr>
            <p:nvPr/>
          </p:nvGraphicFramePr>
          <p:xfrm>
            <a:off x="3360" y="3408"/>
            <a:ext cx="72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" name="Equation" r:id="rId6" imgW="545760" imgH="228600" progId="Equation.3">
                    <p:embed/>
                  </p:oleObj>
                </mc:Choice>
                <mc:Fallback>
                  <p:oleObj name="Equation" r:id="rId6" imgW="545760" imgH="2286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408"/>
                          <a:ext cx="720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4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84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84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84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84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84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84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84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84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8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8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8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8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animBg="1" autoUpdateAnimBg="0"/>
      <p:bldP spid="384005" grpId="0" animBg="1" autoUpdateAnimBg="0"/>
      <p:bldP spid="384006" grpId="0" animBg="1" autoUpdateAnimBg="0"/>
      <p:bldP spid="384007" grpId="0" animBg="1" autoUpdateAnimBg="0"/>
      <p:bldP spid="384008" grpId="0" animBg="1" autoUpdateAnimBg="0"/>
      <p:bldP spid="384009" grpId="0" animBg="1"/>
      <p:bldP spid="384010" grpId="0" animBg="1"/>
      <p:bldP spid="384011" grpId="0" animBg="1" autoUpdateAnimBg="0"/>
      <p:bldP spid="384012" grpId="0" animBg="1" autoUpdateAnimBg="0"/>
      <p:bldP spid="384013" grpId="0" animBg="1"/>
      <p:bldP spid="384014" grpId="0" animBg="1"/>
      <p:bldP spid="384018" grpId="0" animBg="1"/>
      <p:bldP spid="384019" grpId="0" animBg="1"/>
      <p:bldP spid="384020" grpId="0" animBg="1"/>
      <p:bldP spid="384021" grpId="0" animBg="1"/>
      <p:bldP spid="384025" grpId="0" animBg="1" autoUpdateAnimBg="0"/>
      <p:bldP spid="384026" grpId="0" animBg="1" autoUpdateAnimBg="0"/>
      <p:bldP spid="384027" grpId="0" animBg="1" autoUpdateAnimBg="0"/>
      <p:bldP spid="384028" grpId="0" animBg="1" autoUpdateAnimBg="0"/>
      <p:bldP spid="384029" grpId="0" animBg="1"/>
      <p:bldP spid="384030" grpId="0" animBg="1"/>
      <p:bldP spid="384031" grpId="0" animBg="1"/>
      <p:bldP spid="384032" grpId="0" animBg="1"/>
      <p:bldP spid="384033" grpId="0" animBg="1"/>
      <p:bldP spid="384034" grpId="0" animBg="1"/>
      <p:bldP spid="384035" grpId="0" animBg="1"/>
      <p:bldP spid="3840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AA6D1FE-AA88-465D-BA2D-A10740E397BD}" type="slidenum">
              <a:rPr lang="en-US" altLang="zh-CN">
                <a:solidFill>
                  <a:srgbClr val="FFFFFF"/>
                </a:solidFill>
              </a:rPr>
              <a:pPr eaLnBrk="1" hangingPunct="1"/>
              <a:t>28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248F184-DC82-4CA0-A499-291DF0389C6F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7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502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 Pretty Good Privacy</a:t>
            </a:r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1447800" y="1701800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5028" name="AutoShape 4"/>
          <p:cNvSpPr>
            <a:spLocks noChangeArrowheads="1"/>
          </p:cNvSpPr>
          <p:nvPr/>
        </p:nvSpPr>
        <p:spPr bwMode="auto">
          <a:xfrm>
            <a:off x="2209800" y="1701800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SHA-1</a:t>
            </a:r>
          </a:p>
        </p:txBody>
      </p:sp>
      <p:sp>
        <p:nvSpPr>
          <p:cNvPr id="385029" name="AutoShape 5"/>
          <p:cNvSpPr>
            <a:spLocks noChangeArrowheads="1"/>
          </p:cNvSpPr>
          <p:nvPr/>
        </p:nvSpPr>
        <p:spPr bwMode="auto">
          <a:xfrm>
            <a:off x="3276600" y="1701800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85030" name="AutoShape 6"/>
          <p:cNvSpPr>
            <a:spLocks noChangeArrowheads="1"/>
          </p:cNvSpPr>
          <p:nvPr/>
        </p:nvSpPr>
        <p:spPr bwMode="auto">
          <a:xfrm>
            <a:off x="4419600" y="17780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31" name="Rectangle 7"/>
          <p:cNvSpPr>
            <a:spLocks noChangeArrowheads="1"/>
          </p:cNvSpPr>
          <p:nvPr/>
        </p:nvSpPr>
        <p:spPr bwMode="auto">
          <a:xfrm>
            <a:off x="4419600" y="2006600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5032" name="Line 8"/>
          <p:cNvSpPr>
            <a:spLocks noChangeShapeType="1"/>
          </p:cNvSpPr>
          <p:nvPr/>
        </p:nvSpPr>
        <p:spPr bwMode="auto">
          <a:xfrm>
            <a:off x="1981200" y="193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3" name="Line 9"/>
          <p:cNvSpPr>
            <a:spLocks noChangeShapeType="1"/>
          </p:cNvSpPr>
          <p:nvPr/>
        </p:nvSpPr>
        <p:spPr bwMode="auto">
          <a:xfrm>
            <a:off x="3048000" y="193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4" name="Line 10"/>
          <p:cNvSpPr>
            <a:spLocks noChangeShapeType="1"/>
          </p:cNvSpPr>
          <p:nvPr/>
        </p:nvSpPr>
        <p:spPr bwMode="auto">
          <a:xfrm>
            <a:off x="4114800" y="193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5" name="AutoShape 11"/>
          <p:cNvSpPr>
            <a:spLocks noChangeArrowheads="1"/>
          </p:cNvSpPr>
          <p:nvPr/>
        </p:nvSpPr>
        <p:spPr bwMode="auto">
          <a:xfrm>
            <a:off x="5334000" y="1549400"/>
            <a:ext cx="762000" cy="914400"/>
          </a:xfrm>
          <a:prstGeom prst="flowChartOffpageConnector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-bit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session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key</a:t>
            </a:r>
          </a:p>
        </p:txBody>
      </p:sp>
      <p:sp>
        <p:nvSpPr>
          <p:cNvPr id="385036" name="AutoShape 12"/>
          <p:cNvSpPr>
            <a:spLocks noChangeArrowheads="1"/>
          </p:cNvSpPr>
          <p:nvPr/>
        </p:nvSpPr>
        <p:spPr bwMode="auto">
          <a:xfrm>
            <a:off x="5257800" y="2616200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AES</a:t>
            </a:r>
          </a:p>
        </p:txBody>
      </p:sp>
      <p:sp>
        <p:nvSpPr>
          <p:cNvPr id="385037" name="AutoShape 13"/>
          <p:cNvSpPr>
            <a:spLocks noChangeArrowheads="1"/>
          </p:cNvSpPr>
          <p:nvPr/>
        </p:nvSpPr>
        <p:spPr bwMode="auto">
          <a:xfrm>
            <a:off x="7315200" y="22352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38" name="AutoShape 14"/>
          <p:cNvSpPr>
            <a:spLocks noChangeArrowheads="1"/>
          </p:cNvSpPr>
          <p:nvPr/>
        </p:nvSpPr>
        <p:spPr bwMode="auto">
          <a:xfrm>
            <a:off x="6324600" y="1701800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85039" name="Line 15"/>
          <p:cNvSpPr>
            <a:spLocks noChangeShapeType="1"/>
          </p:cNvSpPr>
          <p:nvPr/>
        </p:nvSpPr>
        <p:spPr bwMode="auto">
          <a:xfrm>
            <a:off x="6096000" y="193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0" name="Line 16"/>
          <p:cNvSpPr>
            <a:spLocks noChangeShapeType="1"/>
          </p:cNvSpPr>
          <p:nvPr/>
        </p:nvSpPr>
        <p:spPr bwMode="auto">
          <a:xfrm>
            <a:off x="7239000" y="193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1" name="Line 17"/>
          <p:cNvSpPr>
            <a:spLocks noChangeShapeType="1"/>
          </p:cNvSpPr>
          <p:nvPr/>
        </p:nvSpPr>
        <p:spPr bwMode="auto">
          <a:xfrm>
            <a:off x="7543800" y="193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2" name="Rectangle 18"/>
          <p:cNvSpPr>
            <a:spLocks noChangeArrowheads="1"/>
          </p:cNvSpPr>
          <p:nvPr/>
        </p:nvSpPr>
        <p:spPr bwMode="auto">
          <a:xfrm>
            <a:off x="7315200" y="2463800"/>
            <a:ext cx="533400" cy="12192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85043" name="Line 19"/>
          <p:cNvSpPr>
            <a:spLocks noChangeShapeType="1"/>
          </p:cNvSpPr>
          <p:nvPr/>
        </p:nvSpPr>
        <p:spPr bwMode="auto">
          <a:xfrm>
            <a:off x="1981200" y="2540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953000" y="1930400"/>
            <a:ext cx="76200" cy="1143000"/>
            <a:chOff x="3024" y="576"/>
            <a:chExt cx="48" cy="720"/>
          </a:xfrm>
        </p:grpSpPr>
        <p:sp>
          <p:nvSpPr>
            <p:cNvPr id="7240" name="Line 21"/>
            <p:cNvSpPr>
              <a:spLocks noChangeShapeType="1"/>
            </p:cNvSpPr>
            <p:nvPr/>
          </p:nvSpPr>
          <p:spPr bwMode="auto">
            <a:xfrm>
              <a:off x="3024" y="57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1" name="Line 22"/>
            <p:cNvSpPr>
              <a:spLocks noChangeShapeType="1"/>
            </p:cNvSpPr>
            <p:nvPr/>
          </p:nvSpPr>
          <p:spPr bwMode="auto">
            <a:xfrm>
              <a:off x="3024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2" name="Line 23"/>
            <p:cNvSpPr>
              <a:spLocks noChangeShapeType="1"/>
            </p:cNvSpPr>
            <p:nvPr/>
          </p:nvSpPr>
          <p:spPr bwMode="auto">
            <a:xfrm>
              <a:off x="3072" y="57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5048" name="Line 24"/>
          <p:cNvSpPr>
            <a:spLocks noChangeShapeType="1"/>
          </p:cNvSpPr>
          <p:nvPr/>
        </p:nvSpPr>
        <p:spPr bwMode="auto">
          <a:xfrm>
            <a:off x="5029200" y="284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9" name="Line 25"/>
          <p:cNvSpPr>
            <a:spLocks noChangeShapeType="1"/>
          </p:cNvSpPr>
          <p:nvPr/>
        </p:nvSpPr>
        <p:spPr bwMode="auto">
          <a:xfrm>
            <a:off x="5715000" y="246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50" name="Line 26"/>
          <p:cNvSpPr>
            <a:spLocks noChangeShapeType="1"/>
          </p:cNvSpPr>
          <p:nvPr/>
        </p:nvSpPr>
        <p:spPr bwMode="auto">
          <a:xfrm>
            <a:off x="6172200" y="2844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51" name="Cloud"/>
          <p:cNvSpPr>
            <a:spLocks noChangeAspect="1" noEditPoints="1" noChangeArrowheads="1"/>
          </p:cNvSpPr>
          <p:nvPr/>
        </p:nvSpPr>
        <p:spPr bwMode="auto">
          <a:xfrm>
            <a:off x="1908175" y="3429000"/>
            <a:ext cx="5638800" cy="5762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0" bIns="0"/>
          <a:lstStyle/>
          <a:p>
            <a:pPr algn="ctr"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Internet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85052" name="AutoShape 28"/>
          <p:cNvSpPr>
            <a:spLocks noChangeArrowheads="1"/>
          </p:cNvSpPr>
          <p:nvPr/>
        </p:nvSpPr>
        <p:spPr bwMode="auto">
          <a:xfrm>
            <a:off x="7924800" y="2921000"/>
            <a:ext cx="914400" cy="1050925"/>
          </a:xfrm>
          <a:prstGeom prst="curvedLeftArrow">
            <a:avLst>
              <a:gd name="adj1" fmla="val 23093"/>
              <a:gd name="adj2" fmla="val 45972"/>
              <a:gd name="adj3" fmla="val 20833"/>
            </a:avLst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627313" y="4572000"/>
            <a:ext cx="533400" cy="1447800"/>
            <a:chOff x="1632" y="2688"/>
            <a:chExt cx="336" cy="912"/>
          </a:xfrm>
        </p:grpSpPr>
        <p:sp>
          <p:nvSpPr>
            <p:cNvPr id="7238" name="AutoShape 30"/>
            <p:cNvSpPr>
              <a:spLocks noChangeArrowheads="1"/>
            </p:cNvSpPr>
            <p:nvPr/>
          </p:nvSpPr>
          <p:spPr bwMode="auto">
            <a:xfrm>
              <a:off x="1632" y="2688"/>
              <a:ext cx="336" cy="144"/>
            </a:xfrm>
            <a:prstGeom prst="flowChartAlternateProcess">
              <a:avLst/>
            </a:prstGeom>
            <a:gradFill rotWithShape="0">
              <a:gsLst>
                <a:gs pos="0">
                  <a:srgbClr val="99CC00"/>
                </a:gs>
                <a:gs pos="100000">
                  <a:srgbClr val="5672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5055" name="Rectangle 31"/>
            <p:cNvSpPr>
              <a:spLocks noChangeArrowheads="1"/>
            </p:cNvSpPr>
            <p:nvPr/>
          </p:nvSpPr>
          <p:spPr bwMode="auto">
            <a:xfrm>
              <a:off x="1632" y="2832"/>
              <a:ext cx="336" cy="768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385056" name="AutoShape 32"/>
          <p:cNvSpPr>
            <a:spLocks noChangeArrowheads="1"/>
          </p:cNvSpPr>
          <p:nvPr/>
        </p:nvSpPr>
        <p:spPr bwMode="auto">
          <a:xfrm>
            <a:off x="3541713" y="4114800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85057" name="AutoShape 33"/>
          <p:cNvSpPr>
            <a:spLocks noChangeArrowheads="1"/>
          </p:cNvSpPr>
          <p:nvPr/>
        </p:nvSpPr>
        <p:spPr bwMode="auto">
          <a:xfrm>
            <a:off x="3617913" y="6019800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AES</a:t>
            </a:r>
          </a:p>
        </p:txBody>
      </p:sp>
      <p:sp>
        <p:nvSpPr>
          <p:cNvPr id="385058" name="AutoShape 34"/>
          <p:cNvSpPr>
            <a:spLocks noChangeArrowheads="1"/>
          </p:cNvSpPr>
          <p:nvPr/>
        </p:nvSpPr>
        <p:spPr bwMode="auto">
          <a:xfrm>
            <a:off x="3617913" y="4724400"/>
            <a:ext cx="762000" cy="914400"/>
          </a:xfrm>
          <a:prstGeom prst="flowChartOffpageConnector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-bit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session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key</a:t>
            </a:r>
          </a:p>
        </p:txBody>
      </p:sp>
      <p:sp>
        <p:nvSpPr>
          <p:cNvPr id="385059" name="Line 35"/>
          <p:cNvSpPr>
            <a:spLocks noChangeShapeType="1"/>
          </p:cNvSpPr>
          <p:nvPr/>
        </p:nvSpPr>
        <p:spPr bwMode="auto">
          <a:xfrm flipV="1">
            <a:off x="2855913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0" name="Line 36"/>
          <p:cNvSpPr>
            <a:spLocks noChangeShapeType="1"/>
          </p:cNvSpPr>
          <p:nvPr/>
        </p:nvSpPr>
        <p:spPr bwMode="auto">
          <a:xfrm>
            <a:off x="2855913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1" name="Line 37"/>
          <p:cNvSpPr>
            <a:spLocks noChangeShapeType="1"/>
          </p:cNvSpPr>
          <p:nvPr/>
        </p:nvSpPr>
        <p:spPr bwMode="auto">
          <a:xfrm>
            <a:off x="3998913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2" name="Line 38"/>
          <p:cNvSpPr>
            <a:spLocks noChangeShapeType="1"/>
          </p:cNvSpPr>
          <p:nvPr/>
        </p:nvSpPr>
        <p:spPr bwMode="auto">
          <a:xfrm>
            <a:off x="3998913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3" name="Line 39"/>
          <p:cNvSpPr>
            <a:spLocks noChangeShapeType="1"/>
          </p:cNvSpPr>
          <p:nvPr/>
        </p:nvSpPr>
        <p:spPr bwMode="auto">
          <a:xfrm>
            <a:off x="2855913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4" name="Line 40"/>
          <p:cNvSpPr>
            <a:spLocks noChangeShapeType="1"/>
          </p:cNvSpPr>
          <p:nvPr/>
        </p:nvSpPr>
        <p:spPr bwMode="auto">
          <a:xfrm>
            <a:off x="2855913" y="624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5" name="AutoShape 41"/>
          <p:cNvSpPr>
            <a:spLocks noChangeArrowheads="1"/>
          </p:cNvSpPr>
          <p:nvPr/>
        </p:nvSpPr>
        <p:spPr bwMode="auto">
          <a:xfrm>
            <a:off x="5141913" y="49530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66" name="Rectangle 42"/>
          <p:cNvSpPr>
            <a:spLocks noChangeArrowheads="1"/>
          </p:cNvSpPr>
          <p:nvPr/>
        </p:nvSpPr>
        <p:spPr bwMode="auto">
          <a:xfrm>
            <a:off x="5141913" y="5181600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5067" name="Line 43"/>
          <p:cNvSpPr>
            <a:spLocks noChangeShapeType="1"/>
          </p:cNvSpPr>
          <p:nvPr/>
        </p:nvSpPr>
        <p:spPr bwMode="auto">
          <a:xfrm>
            <a:off x="4532313" y="624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8" name="Line 44"/>
          <p:cNvSpPr>
            <a:spLocks noChangeShapeType="1"/>
          </p:cNvSpPr>
          <p:nvPr/>
        </p:nvSpPr>
        <p:spPr bwMode="auto">
          <a:xfrm flipV="1">
            <a:off x="4760913" y="5105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9" name="Line 45"/>
          <p:cNvSpPr>
            <a:spLocks noChangeShapeType="1"/>
          </p:cNvSpPr>
          <p:nvPr/>
        </p:nvSpPr>
        <p:spPr bwMode="auto">
          <a:xfrm flipV="1">
            <a:off x="4760913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0" name="AutoShape 46"/>
          <p:cNvSpPr>
            <a:spLocks noChangeArrowheads="1"/>
          </p:cNvSpPr>
          <p:nvPr/>
        </p:nvSpPr>
        <p:spPr bwMode="auto">
          <a:xfrm>
            <a:off x="6284913" y="5029200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85071" name="AutoShape 47"/>
          <p:cNvSpPr>
            <a:spLocks noChangeArrowheads="1"/>
          </p:cNvSpPr>
          <p:nvPr/>
        </p:nvSpPr>
        <p:spPr bwMode="auto">
          <a:xfrm>
            <a:off x="6284913" y="6096000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SHA-1</a:t>
            </a:r>
          </a:p>
        </p:txBody>
      </p:sp>
      <p:sp>
        <p:nvSpPr>
          <p:cNvPr id="385072" name="AutoShape 48"/>
          <p:cNvSpPr>
            <a:spLocks noChangeArrowheads="1"/>
          </p:cNvSpPr>
          <p:nvPr/>
        </p:nvSpPr>
        <p:spPr bwMode="auto">
          <a:xfrm>
            <a:off x="7656513" y="53340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73" name="Line 49"/>
          <p:cNvSpPr>
            <a:spLocks noChangeShapeType="1"/>
          </p:cNvSpPr>
          <p:nvPr/>
        </p:nvSpPr>
        <p:spPr bwMode="auto">
          <a:xfrm>
            <a:off x="5675313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4" name="Line 50"/>
          <p:cNvSpPr>
            <a:spLocks noChangeShapeType="1"/>
          </p:cNvSpPr>
          <p:nvPr/>
        </p:nvSpPr>
        <p:spPr bwMode="auto">
          <a:xfrm>
            <a:off x="5675313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5" name="Line 51"/>
          <p:cNvSpPr>
            <a:spLocks noChangeShapeType="1"/>
          </p:cNvSpPr>
          <p:nvPr/>
        </p:nvSpPr>
        <p:spPr bwMode="auto">
          <a:xfrm>
            <a:off x="7123113" y="632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6" name="Line 52"/>
          <p:cNvSpPr>
            <a:spLocks noChangeShapeType="1"/>
          </p:cNvSpPr>
          <p:nvPr/>
        </p:nvSpPr>
        <p:spPr bwMode="auto">
          <a:xfrm flipV="1">
            <a:off x="7961313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7" name="Line 53"/>
          <p:cNvSpPr>
            <a:spLocks noChangeShapeType="1"/>
          </p:cNvSpPr>
          <p:nvPr/>
        </p:nvSpPr>
        <p:spPr bwMode="auto">
          <a:xfrm>
            <a:off x="7123113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8" name="Line 54"/>
          <p:cNvSpPr>
            <a:spLocks noChangeShapeType="1"/>
          </p:cNvSpPr>
          <p:nvPr/>
        </p:nvSpPr>
        <p:spPr bwMode="auto">
          <a:xfrm>
            <a:off x="7961313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9" name="AutoShape 55"/>
          <p:cNvSpPr>
            <a:spLocks noChangeArrowheads="1"/>
          </p:cNvSpPr>
          <p:nvPr/>
        </p:nvSpPr>
        <p:spPr bwMode="auto">
          <a:xfrm>
            <a:off x="7656513" y="57150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80" name="AutoShape 56"/>
          <p:cNvSpPr>
            <a:spLocks noChangeArrowheads="1"/>
          </p:cNvSpPr>
          <p:nvPr/>
        </p:nvSpPr>
        <p:spPr bwMode="auto">
          <a:xfrm>
            <a:off x="1331913" y="3860800"/>
            <a:ext cx="990600" cy="1320800"/>
          </a:xfrm>
          <a:prstGeom prst="curvedRightArrow">
            <a:avLst>
              <a:gd name="adj1" fmla="val 26667"/>
              <a:gd name="adj2" fmla="val 53333"/>
              <a:gd name="adj3" fmla="val 33333"/>
            </a:avLst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5081" name="Line 57"/>
          <p:cNvSpPr>
            <a:spLocks noChangeShapeType="1"/>
          </p:cNvSpPr>
          <p:nvPr/>
        </p:nvSpPr>
        <p:spPr bwMode="auto">
          <a:xfrm flipV="1">
            <a:off x="1676400" y="116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82" name="Line 58"/>
          <p:cNvSpPr>
            <a:spLocks noChangeShapeType="1"/>
          </p:cNvSpPr>
          <p:nvPr/>
        </p:nvSpPr>
        <p:spPr bwMode="auto">
          <a:xfrm>
            <a:off x="1676400" y="1163638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83" name="Line 59"/>
          <p:cNvSpPr>
            <a:spLocks noChangeShapeType="1"/>
          </p:cNvSpPr>
          <p:nvPr/>
        </p:nvSpPr>
        <p:spPr bwMode="auto">
          <a:xfrm>
            <a:off x="5715000" y="116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3200400" y="1092200"/>
            <a:ext cx="990600" cy="533400"/>
            <a:chOff x="768" y="3312"/>
            <a:chExt cx="624" cy="336"/>
          </a:xfrm>
        </p:grpSpPr>
        <p:sp>
          <p:nvSpPr>
            <p:cNvPr id="7237" name="Rectangle 61"/>
            <p:cNvSpPr>
              <a:spLocks noChangeArrowheads="1"/>
            </p:cNvSpPr>
            <p:nvPr/>
          </p:nvSpPr>
          <p:spPr bwMode="auto">
            <a:xfrm>
              <a:off x="768" y="3312"/>
              <a:ext cx="6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3" name="Object 62"/>
            <p:cNvGraphicFramePr>
              <a:graphicFrameLocks noChangeAspect="1"/>
            </p:cNvGraphicFramePr>
            <p:nvPr/>
          </p:nvGraphicFramePr>
          <p:xfrm>
            <a:off x="816" y="3360"/>
            <a:ext cx="52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2" name="Equation" r:id="rId4" imgW="495000" imgH="228600" progId="Equation.3">
                    <p:embed/>
                  </p:oleObj>
                </mc:Choice>
                <mc:Fallback>
                  <p:oleObj name="Equation" r:id="rId4" imgW="495000" imgH="2286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360"/>
                          <a:ext cx="528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172200" y="1092200"/>
            <a:ext cx="1219200" cy="609600"/>
            <a:chOff x="4704" y="2064"/>
            <a:chExt cx="768" cy="384"/>
          </a:xfrm>
        </p:grpSpPr>
        <p:sp>
          <p:nvSpPr>
            <p:cNvPr id="7236" name="Rectangle 64"/>
            <p:cNvSpPr>
              <a:spLocks noChangeArrowheads="1"/>
            </p:cNvSpPr>
            <p:nvPr/>
          </p:nvSpPr>
          <p:spPr bwMode="auto">
            <a:xfrm>
              <a:off x="4704" y="20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2" name="Object 65"/>
            <p:cNvGraphicFramePr>
              <a:graphicFrameLocks noChangeAspect="1"/>
            </p:cNvGraphicFramePr>
            <p:nvPr/>
          </p:nvGraphicFramePr>
          <p:xfrm>
            <a:off x="4752" y="2112"/>
            <a:ext cx="67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3" name="Equation" r:id="rId6" imgW="571320" imgH="228600" progId="Equation.3">
                    <p:embed/>
                  </p:oleObj>
                </mc:Choice>
                <mc:Fallback>
                  <p:oleObj name="Equation" r:id="rId6" imgW="571320" imgH="2286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112"/>
                          <a:ext cx="67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4500563" y="4149725"/>
            <a:ext cx="936625" cy="431800"/>
            <a:chOff x="3936" y="2112"/>
            <a:chExt cx="816" cy="384"/>
          </a:xfrm>
        </p:grpSpPr>
        <p:sp>
          <p:nvSpPr>
            <p:cNvPr id="7235" name="Rectangle 70"/>
            <p:cNvSpPr>
              <a:spLocks noChangeArrowheads="1"/>
            </p:cNvSpPr>
            <p:nvPr/>
          </p:nvSpPr>
          <p:spPr bwMode="auto">
            <a:xfrm>
              <a:off x="3936" y="2112"/>
              <a:ext cx="816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1" name="Object 71"/>
            <p:cNvGraphicFramePr>
              <a:graphicFrameLocks noChangeAspect="1"/>
            </p:cNvGraphicFramePr>
            <p:nvPr/>
          </p:nvGraphicFramePr>
          <p:xfrm>
            <a:off x="3984" y="2160"/>
            <a:ext cx="72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4" name="Equation" r:id="rId8" imgW="545760" imgH="228600" progId="Equation.3">
                    <p:embed/>
                  </p:oleObj>
                </mc:Choice>
                <mc:Fallback>
                  <p:oleObj name="Equation" r:id="rId8" imgW="545760" imgH="2286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720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6084888" y="4403725"/>
            <a:ext cx="1219200" cy="609600"/>
            <a:chOff x="4560" y="2160"/>
            <a:chExt cx="768" cy="384"/>
          </a:xfrm>
        </p:grpSpPr>
        <p:sp>
          <p:nvSpPr>
            <p:cNvPr id="7234" name="Rectangle 73"/>
            <p:cNvSpPr>
              <a:spLocks noChangeArrowheads="1"/>
            </p:cNvSpPr>
            <p:nvPr/>
          </p:nvSpPr>
          <p:spPr bwMode="auto">
            <a:xfrm>
              <a:off x="4560" y="2160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0" name="Object 74"/>
            <p:cNvGraphicFramePr>
              <a:graphicFrameLocks noChangeAspect="1"/>
            </p:cNvGraphicFramePr>
            <p:nvPr/>
          </p:nvGraphicFramePr>
          <p:xfrm>
            <a:off x="4608" y="2208"/>
            <a:ext cx="6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5" name="Equation" r:id="rId10" imgW="520560" imgH="228600" progId="Equation.3">
                    <p:embed/>
                  </p:oleObj>
                </mc:Choice>
                <mc:Fallback>
                  <p:oleObj name="Equation" r:id="rId10" imgW="520560" imgH="22860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208"/>
                          <a:ext cx="6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9" dur="500"/>
                                        <p:tgtEl>
                                          <p:spTgt spid="38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2" dur="500"/>
                                        <p:tgtEl>
                                          <p:spTgt spid="38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animBg="1" autoUpdateAnimBg="0"/>
      <p:bldP spid="385028" grpId="0" animBg="1" autoUpdateAnimBg="0"/>
      <p:bldP spid="385029" grpId="0" animBg="1" autoUpdateAnimBg="0"/>
      <p:bldP spid="385030" grpId="0" animBg="1" autoUpdateAnimBg="0"/>
      <p:bldP spid="385031" grpId="0" animBg="1" autoUpdateAnimBg="0"/>
      <p:bldP spid="385032" grpId="0" animBg="1"/>
      <p:bldP spid="385033" grpId="0" animBg="1"/>
      <p:bldP spid="385034" grpId="0" animBg="1"/>
      <p:bldP spid="385035" grpId="0" animBg="1" autoUpdateAnimBg="0"/>
      <p:bldP spid="385036" grpId="0" animBg="1" autoUpdateAnimBg="0"/>
      <p:bldP spid="385037" grpId="0" animBg="1" autoUpdateAnimBg="0"/>
      <p:bldP spid="385038" grpId="0" animBg="1" autoUpdateAnimBg="0"/>
      <p:bldP spid="385039" grpId="0" animBg="1"/>
      <p:bldP spid="385040" grpId="0" animBg="1"/>
      <p:bldP spid="385041" grpId="0" animBg="1"/>
      <p:bldP spid="385042" grpId="0" animBg="1" autoUpdateAnimBg="0"/>
      <p:bldP spid="385043" grpId="0" animBg="1"/>
      <p:bldP spid="385048" grpId="0" animBg="1"/>
      <p:bldP spid="385049" grpId="0" animBg="1"/>
      <p:bldP spid="385050" grpId="0" animBg="1"/>
      <p:bldP spid="385051" grpId="0" animBg="1" autoUpdateAnimBg="0"/>
      <p:bldP spid="385052" grpId="0" animBg="1"/>
      <p:bldP spid="385056" grpId="0" animBg="1" autoUpdateAnimBg="0"/>
      <p:bldP spid="385057" grpId="0" animBg="1" autoUpdateAnimBg="0"/>
      <p:bldP spid="385058" grpId="0" animBg="1" autoUpdateAnimBg="0"/>
      <p:bldP spid="385059" grpId="0" animBg="1"/>
      <p:bldP spid="385060" grpId="0" animBg="1"/>
      <p:bldP spid="385061" grpId="0" animBg="1"/>
      <p:bldP spid="385062" grpId="0" animBg="1"/>
      <p:bldP spid="385063" grpId="0" animBg="1"/>
      <p:bldP spid="385064" grpId="0" animBg="1"/>
      <p:bldP spid="385065" grpId="0" animBg="1" autoUpdateAnimBg="0"/>
      <p:bldP spid="385066" grpId="0" animBg="1" autoUpdateAnimBg="0"/>
      <p:bldP spid="385067" grpId="0" animBg="1"/>
      <p:bldP spid="385068" grpId="0" animBg="1"/>
      <p:bldP spid="385069" grpId="0" animBg="1"/>
      <p:bldP spid="385070" grpId="0" animBg="1" autoUpdateAnimBg="0"/>
      <p:bldP spid="385071" grpId="0" animBg="1" autoUpdateAnimBg="0"/>
      <p:bldP spid="385072" grpId="0" animBg="1" autoUpdateAnimBg="0"/>
      <p:bldP spid="385073" grpId="0" animBg="1"/>
      <p:bldP spid="385074" grpId="0" animBg="1"/>
      <p:bldP spid="385075" grpId="0" animBg="1"/>
      <p:bldP spid="385076" grpId="0" animBg="1"/>
      <p:bldP spid="385077" grpId="0" animBg="1"/>
      <p:bldP spid="385078" grpId="0" animBg="1"/>
      <p:bldP spid="385079" grpId="0" animBg="1" autoUpdateAnimBg="0"/>
      <p:bldP spid="385080" grpId="0" animBg="1"/>
      <p:bldP spid="385081" grpId="0" animBg="1"/>
      <p:bldP spid="385082" grpId="0" animBg="1"/>
      <p:bldP spid="3850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E6B848C-3AEF-4B5C-A3F9-DDFCD3A60766}" type="slidenum">
              <a:rPr lang="en-US" altLang="zh-CN">
                <a:solidFill>
                  <a:srgbClr val="FFFFFF"/>
                </a:solidFill>
              </a:rPr>
              <a:pPr eaLnBrk="1" hangingPunct="1"/>
              <a:t>29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A70FF2B-F284-4D62-B165-E8A88B8DA694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6050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 Pretty Good Privacy</a:t>
            </a:r>
          </a:p>
        </p:txBody>
      </p:sp>
      <p:sp>
        <p:nvSpPr>
          <p:cNvPr id="31750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Franklin Gothic Book" pitchFamily="34" charset="0"/>
                <a:ea typeface="宋体" panose="02010600030101010101" pitchFamily="2" charset="-122"/>
              </a:rPr>
              <a:t>For more detail about PGP, please refer to Chapter 15 or </a:t>
            </a:r>
            <a:r>
              <a:rPr lang="en-US" altLang="zh-CN" sz="2400" dirty="0" err="1" smtClean="0">
                <a:latin typeface="Franklin Gothic Book" pitchFamily="34" charset="0"/>
                <a:ea typeface="宋体" panose="02010600030101010101" pitchFamily="2" charset="-122"/>
              </a:rPr>
              <a:t>wikipedia</a:t>
            </a:r>
            <a:endParaRPr lang="en-US" altLang="zh-CN" sz="2400" dirty="0" smtClean="0">
              <a:latin typeface="Franklin Gothic Book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 smtClean="0">
              <a:latin typeface="Franklin Gothic Book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2D1BAD19-DF6C-4144-95F7-0F5D722F3F30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3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68125A1-67EC-4CCE-B118-10BEB27E9A81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707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sz="2400" cap="none" smtClean="0"/>
              <a:t>More Application of Hash Function</a:t>
            </a:r>
          </a:p>
        </p:txBody>
      </p:sp>
      <p:sp>
        <p:nvSpPr>
          <p:cNvPr id="13318" name="Rectangle 3"/>
          <p:cNvSpPr>
            <a:spLocks noGrp="1"/>
          </p:cNvSpPr>
          <p:nvPr>
            <p:ph type="body" idx="4294967295"/>
          </p:nvPr>
        </p:nvSpPr>
        <p:spPr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0033CC"/>
                </a:solidFill>
                <a:latin typeface="Franklin Gothic Book" pitchFamily="34" charset="0"/>
              </a:rPr>
              <a:t>Basic Usage: Message Digest</a:t>
            </a:r>
          </a:p>
        </p:txBody>
      </p:sp>
      <p:sp>
        <p:nvSpPr>
          <p:cNvPr id="15" name="椭圆 14"/>
          <p:cNvSpPr/>
          <p:nvPr/>
        </p:nvSpPr>
        <p:spPr>
          <a:xfrm>
            <a:off x="1198564" y="2299188"/>
            <a:ext cx="538127" cy="538127"/>
          </a:xfrm>
          <a:prstGeom prst="ellipse">
            <a:avLst/>
          </a:prstGeom>
          <a:solidFill>
            <a:srgbClr val="6666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A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cxnSp>
        <p:nvCxnSpPr>
          <p:cNvPr id="16" name="直接箭头连接符 15"/>
          <p:cNvCxnSpPr>
            <a:endCxn id="19" idx="1"/>
          </p:cNvCxnSpPr>
          <p:nvPr/>
        </p:nvCxnSpPr>
        <p:spPr>
          <a:xfrm flipV="1">
            <a:off x="1736691" y="3464327"/>
            <a:ext cx="1550407" cy="3"/>
          </a:xfrm>
          <a:prstGeom prst="straightConnector1">
            <a:avLst/>
          </a:prstGeom>
          <a:ln w="127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932928" y="2299188"/>
            <a:ext cx="538127" cy="538127"/>
          </a:xfrm>
          <a:prstGeom prst="ellipse">
            <a:avLst/>
          </a:prstGeom>
          <a:solidFill>
            <a:srgbClr val="6666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B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261529" y="3188551"/>
            <a:ext cx="726295" cy="551551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H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87098" y="3293265"/>
            <a:ext cx="1280086" cy="342124"/>
          </a:xfrm>
          <a:prstGeom prst="rect">
            <a:avLst/>
          </a:prstGeom>
          <a:solidFill>
            <a:srgbClr val="FFC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0066CC"/>
                </a:solidFill>
              </a:rPr>
              <a:t>MD</a:t>
            </a:r>
            <a:endParaRPr lang="zh-CN" altLang="en-US" sz="1600" dirty="0">
              <a:solidFill>
                <a:srgbClr val="0066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7584" y="3111301"/>
            <a:ext cx="1280086" cy="7533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rgbClr val="0066CC"/>
                </a:solidFill>
              </a:rPr>
              <a:t>M</a:t>
            </a:r>
            <a:endParaRPr lang="zh-CN" altLang="en-US" sz="2400" dirty="0">
              <a:solidFill>
                <a:srgbClr val="0066CC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87098" y="3611726"/>
            <a:ext cx="1280086" cy="7533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rgbClr val="0066CC"/>
                </a:solidFill>
              </a:rPr>
              <a:t>M</a:t>
            </a:r>
            <a:endParaRPr lang="zh-CN" altLang="en-US" sz="2400" dirty="0">
              <a:solidFill>
                <a:srgbClr val="0066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43222" y="3817353"/>
            <a:ext cx="1280086" cy="342124"/>
          </a:xfrm>
          <a:prstGeom prst="rect">
            <a:avLst/>
          </a:prstGeom>
          <a:solidFill>
            <a:srgbClr val="FF9933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0066CC"/>
                </a:solidFill>
              </a:rPr>
              <a:t>MD’</a:t>
            </a:r>
            <a:endParaRPr lang="zh-CN" altLang="en-US" sz="1600" dirty="0">
              <a:solidFill>
                <a:srgbClr val="0066CC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640696" y="3977899"/>
            <a:ext cx="2102525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  <a:effectLst>
            <a:glow rad="101600">
              <a:schemeClr val="accent6">
                <a:lumMod val="40000"/>
                <a:lumOff val="6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300878" y="3678043"/>
            <a:ext cx="726295" cy="551551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H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20857" y="3293265"/>
            <a:ext cx="1280086" cy="342124"/>
          </a:xfrm>
          <a:prstGeom prst="rect">
            <a:avLst/>
          </a:prstGeom>
          <a:solidFill>
            <a:srgbClr val="FFC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0066CC"/>
                </a:solidFill>
              </a:rPr>
              <a:t>MD</a:t>
            </a:r>
            <a:endParaRPr lang="zh-CN" altLang="en-US" sz="1600" dirty="0">
              <a:solidFill>
                <a:srgbClr val="0066CC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640696" y="3464327"/>
            <a:ext cx="2102525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  <a:effectLst>
            <a:glow rad="101600">
              <a:schemeClr val="accent6">
                <a:lumMod val="40000"/>
                <a:lumOff val="6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370824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D5F1F98-3C81-433D-908F-26E81E0A6DA4}" type="slidenum">
              <a:rPr lang="en-US" altLang="zh-CN">
                <a:solidFill>
                  <a:srgbClr val="FFFFFF"/>
                </a:solidFill>
              </a:rPr>
              <a:pPr eaLnBrk="1" hangingPunct="1"/>
              <a:t>30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6D6B41F-237F-4E69-8A2F-6659A5416E9D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8194" name="Object 186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207"/>
          <p:cNvGraphicFramePr>
            <a:graphicFrameLocks noChangeAspect="1"/>
          </p:cNvGraphicFramePr>
          <p:nvPr/>
        </p:nvGraphicFramePr>
        <p:xfrm>
          <a:off x="134938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911975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10: Public Key Cryptography-RSA</a:t>
            </a:r>
          </a:p>
        </p:txBody>
      </p:sp>
      <p:sp>
        <p:nvSpPr>
          <p:cNvPr id="149692" name="Rectangle 188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</a:rPr>
              <a:t>Digital Signature</a:t>
            </a:r>
          </a:p>
          <a:p>
            <a:pPr eaLnBrk="1" hangingPunct="1"/>
            <a:endParaRPr lang="en-US" altLang="zh-CN" sz="2000" b="1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</a:rPr>
              <a:t>Authentication Protocol</a:t>
            </a:r>
          </a:p>
          <a:p>
            <a:pPr lvl="2" eaLnBrk="1" hangingPunct="1"/>
            <a:r>
              <a:rPr lang="en-US" altLang="zh-CN" sz="1800" b="1" smtClean="0">
                <a:solidFill>
                  <a:schemeClr val="accent1"/>
                </a:solidFill>
              </a:rPr>
              <a:t>Kerberos</a:t>
            </a:r>
          </a:p>
          <a:p>
            <a:pPr lvl="2" eaLnBrk="1" hangingPunct="1"/>
            <a:endParaRPr lang="en-US" altLang="zh-CN" sz="1800" b="1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</a:rPr>
              <a:t>Pretty Good Privacy</a:t>
            </a:r>
          </a:p>
          <a:p>
            <a:pPr lvl="3" eaLnBrk="1" hangingPunct="1"/>
            <a:endParaRPr lang="en-US" altLang="zh-CN" sz="1600" b="1" smtClean="0">
              <a:solidFill>
                <a:srgbClr val="008000"/>
              </a:solidFill>
            </a:endParaRPr>
          </a:p>
        </p:txBody>
      </p:sp>
      <p:sp>
        <p:nvSpPr>
          <p:cNvPr id="149693" name="Text Box 189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Summary</a:t>
            </a:r>
          </a:p>
        </p:txBody>
      </p: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9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9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9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68313" y="404813"/>
            <a:ext cx="41306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 Introduction to </a:t>
            </a:r>
            <a:br>
              <a:rPr lang="en-US" altLang="zh-CN" b="1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3200" b="1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Information Security</a:t>
            </a:r>
            <a:endParaRPr lang="zh-CN" altLang="en-US" sz="3200" b="1" i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6089" name="WordArt 9"/>
          <p:cNvSpPr>
            <a:spLocks noChangeArrowheads="1" noChangeShapeType="1" noTextEdit="1"/>
          </p:cNvSpPr>
          <p:nvPr/>
        </p:nvSpPr>
        <p:spPr bwMode="gray">
          <a:xfrm>
            <a:off x="1403350" y="2565400"/>
            <a:ext cx="7056438" cy="1009650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wrap="none" fromWordArt="1" anchor="ctr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28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0000">
                        <a:gamma/>
                        <a:shade val="46275"/>
                        <a:invGamma/>
                      </a:srgbClr>
                    </a:gs>
                    <a:gs pos="100000">
                      <a:srgbClr val="990000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ea typeface="+mj-ea"/>
                <a:cs typeface="Arial"/>
              </a:rPr>
              <a:t>Thanks for your attention!</a:t>
            </a:r>
            <a:endParaRPr lang="zh-CN" altLang="en-US" sz="28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0000">
                      <a:gamma/>
                      <a:shade val="46275"/>
                      <a:invGamma/>
                    </a:srgbClr>
                  </a:gs>
                  <a:gs pos="100000">
                    <a:srgbClr val="990000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ea typeface="+mj-ea"/>
              <a:cs typeface="Arial"/>
            </a:endParaRPr>
          </a:p>
        </p:txBody>
      </p:sp>
      <p:sp>
        <p:nvSpPr>
          <p:cNvPr id="46091" name="Rectangle 11"/>
          <p:cNvSpPr>
            <a:spLocks noGrp="1"/>
          </p:cNvSpPr>
          <p:nvPr>
            <p:ph type="subTitle" idx="1"/>
          </p:nvPr>
        </p:nvSpPr>
        <p:spPr>
          <a:xfrm>
            <a:off x="4356100" y="4941888"/>
            <a:ext cx="2879725" cy="9350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0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Q&amp;A</a:t>
            </a:r>
            <a:endParaRPr lang="zh-CN" altLang="en-US" sz="40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advTm="6900"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2D1BAD19-DF6C-4144-95F7-0F5D722F3F30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4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68125A1-67EC-4CCE-B118-10BEB27E9A81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707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sz="2400" cap="none" smtClean="0"/>
              <a:t>More Application of Hash Function</a:t>
            </a:r>
          </a:p>
        </p:txBody>
      </p:sp>
      <p:sp>
        <p:nvSpPr>
          <p:cNvPr id="13318" name="Rectangle 3"/>
          <p:cNvSpPr>
            <a:spLocks noGrp="1"/>
          </p:cNvSpPr>
          <p:nvPr>
            <p:ph type="body" idx="4294967295"/>
          </p:nvPr>
        </p:nvSpPr>
        <p:spPr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0033CC"/>
                </a:solidFill>
                <a:latin typeface="Franklin Gothic Book" pitchFamily="34" charset="0"/>
              </a:rPr>
              <a:t>Password Protection</a:t>
            </a:r>
          </a:p>
        </p:txBody>
      </p:sp>
      <p:pic>
        <p:nvPicPr>
          <p:cNvPr id="133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847850"/>
            <a:ext cx="582930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6" descr="j04339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644900"/>
            <a:ext cx="1525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j04316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985963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4500563" y="4440238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6505575" y="3216275"/>
            <a:ext cx="0" cy="1223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6494463" y="3216275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732588" y="3789363"/>
            <a:ext cx="2160587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User Table</a:t>
            </a:r>
          </a:p>
          <a:p>
            <a:pPr algn="ctr" eaLnBrk="1" hangingPunct="1"/>
            <a:r>
              <a:rPr lang="en-US" altLang="zh-CN"/>
              <a:t>Id1, user1, </a:t>
            </a:r>
            <a:r>
              <a:rPr lang="en-US" altLang="zh-CN">
                <a:solidFill>
                  <a:srgbClr val="990099"/>
                </a:solidFill>
              </a:rPr>
              <a:t>pass1</a:t>
            </a:r>
          </a:p>
          <a:p>
            <a:pPr algn="ctr" eaLnBrk="1" hangingPunct="1"/>
            <a:r>
              <a:rPr lang="en-US" altLang="zh-CN"/>
              <a:t>Id2, user2, </a:t>
            </a:r>
            <a:r>
              <a:rPr lang="en-US" altLang="zh-CN">
                <a:solidFill>
                  <a:srgbClr val="990099"/>
                </a:solidFill>
              </a:rPr>
              <a:t>pass2</a:t>
            </a:r>
          </a:p>
          <a:p>
            <a:pPr algn="ctr" eaLnBrk="1" hangingPunct="1"/>
            <a:r>
              <a:rPr lang="en-US" altLang="zh-CN"/>
              <a:t>Id3, user3, </a:t>
            </a:r>
            <a:r>
              <a:rPr lang="en-US" altLang="zh-CN">
                <a:solidFill>
                  <a:srgbClr val="990099"/>
                </a:solidFill>
              </a:rPr>
              <a:t>pass3</a:t>
            </a:r>
          </a:p>
          <a:p>
            <a:pPr algn="ctr" eaLnBrk="1" hangingPunct="1"/>
            <a:r>
              <a:rPr lang="en-US" altLang="zh-CN"/>
              <a:t>Id4, user4, </a:t>
            </a:r>
            <a:r>
              <a:rPr lang="en-US" altLang="zh-CN">
                <a:solidFill>
                  <a:srgbClr val="990099"/>
                </a:solidFill>
              </a:rPr>
              <a:t>pass4</a:t>
            </a:r>
          </a:p>
          <a:p>
            <a:pPr algn="ctr" eaLnBrk="1" hangingPunct="1"/>
            <a:r>
              <a:rPr lang="en-US" altLang="zh-CN"/>
              <a:t>…., ……., …...</a:t>
            </a:r>
          </a:p>
          <a:p>
            <a:pPr algn="ctr" eaLnBrk="1" hangingPunct="1"/>
            <a:endParaRPr lang="en-US" altLang="zh-CN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7308850" y="1628775"/>
            <a:ext cx="1295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990099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187456386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3D19AC0-CF5E-4B36-8C88-E94909EFD0D4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5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622F07D-F562-4BA8-9D79-4DCFFB523416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809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sz="2400" cap="none" smtClean="0"/>
              <a:t>More Application of Hash Function</a:t>
            </a:r>
            <a:endParaRPr lang="zh-CN" altLang="en-US" sz="2400" cap="none" smtClean="0"/>
          </a:p>
        </p:txBody>
      </p:sp>
      <p:sp>
        <p:nvSpPr>
          <p:cNvPr id="14342" name="Rectangle 3"/>
          <p:cNvSpPr>
            <a:spLocks noGrp="1"/>
          </p:cNvSpPr>
          <p:nvPr>
            <p:ph type="body" idx="4294967295"/>
          </p:nvPr>
        </p:nvSpPr>
        <p:spPr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0033CC"/>
                </a:solidFill>
                <a:latin typeface="Franklin Gothic Book" pitchFamily="34" charset="0"/>
              </a:rPr>
              <a:t>Password Protection</a:t>
            </a:r>
          </a:p>
          <a:p>
            <a:pPr eaLnBrk="1" hangingPunct="1"/>
            <a:endParaRPr lang="zh-CN" altLang="en-US" sz="1800" dirty="0" smtClean="0">
              <a:latin typeface="Franklin Gothic Book" pitchFamily="34" charset="0"/>
            </a:endParaRPr>
          </a:p>
        </p:txBody>
      </p:sp>
      <p:sp>
        <p:nvSpPr>
          <p:cNvPr id="15" name="云形 14"/>
          <p:cNvSpPr/>
          <p:nvPr/>
        </p:nvSpPr>
        <p:spPr>
          <a:xfrm>
            <a:off x="2339057" y="2210073"/>
            <a:ext cx="3024336" cy="2010841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4" descr="j04339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24" y="2533352"/>
            <a:ext cx="1025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 descr="j04316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45" y="242121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660207" y="2060848"/>
            <a:ext cx="979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990099"/>
                </a:solidFill>
              </a:rPr>
              <a:t>Auth Server</a:t>
            </a:r>
            <a:endParaRPr lang="en-US" altLang="zh-CN" sz="2400" b="1" dirty="0">
              <a:solidFill>
                <a:srgbClr val="990099"/>
              </a:solidFill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2158057" y="3213373"/>
            <a:ext cx="44291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3022537" y="2861319"/>
            <a:ext cx="19446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dirty="0" smtClean="0"/>
              <a:t>张山</a:t>
            </a:r>
            <a:endParaRPr lang="en-US" altLang="zh-CN" dirty="0" smtClean="0"/>
          </a:p>
          <a:p>
            <a:pPr algn="ctr" eaLnBrk="1" hangingPunct="1"/>
            <a:r>
              <a:rPr lang="en-US" altLang="zh-CN" dirty="0" smtClean="0">
                <a:solidFill>
                  <a:srgbClr val="FF00FF"/>
                </a:solidFill>
              </a:rPr>
              <a:t>Hash</a:t>
            </a:r>
            <a:r>
              <a:rPr lang="en-US" altLang="zh-CN" dirty="0" smtClean="0"/>
              <a:t>(password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99170" y="3712219"/>
            <a:ext cx="1116013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dirty="0"/>
              <a:t>张山</a:t>
            </a:r>
          </a:p>
          <a:p>
            <a:pPr algn="ctr" eaLnBrk="1" hangingPunct="1"/>
            <a:r>
              <a:rPr lang="en-US" altLang="zh-CN" dirty="0" smtClean="0"/>
              <a:t>password</a:t>
            </a:r>
            <a:endParaRPr lang="en-US" altLang="zh-CN" dirty="0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6299845" y="3645173"/>
            <a:ext cx="2160587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dirty="0"/>
              <a:t>User Table</a:t>
            </a:r>
          </a:p>
          <a:p>
            <a:pPr algn="ctr" eaLnBrk="1" hangingPunct="1"/>
            <a:r>
              <a:rPr lang="en-US" altLang="zh-CN" dirty="0"/>
              <a:t>Id1, user1, </a:t>
            </a:r>
            <a:r>
              <a:rPr lang="en-US" altLang="zh-CN" dirty="0">
                <a:solidFill>
                  <a:srgbClr val="990099"/>
                </a:solidFill>
              </a:rPr>
              <a:t>#@&amp;?</a:t>
            </a:r>
          </a:p>
          <a:p>
            <a:pPr algn="ctr" eaLnBrk="1" hangingPunct="1"/>
            <a:r>
              <a:rPr lang="en-US" altLang="zh-CN" dirty="0"/>
              <a:t>Id2, </a:t>
            </a:r>
            <a:r>
              <a:rPr lang="zh-CN" altLang="en-US" dirty="0" smtClean="0"/>
              <a:t>张山</a:t>
            </a:r>
            <a:r>
              <a:rPr lang="en-US" altLang="zh-CN" dirty="0" smtClean="0"/>
              <a:t>, </a:t>
            </a:r>
            <a:r>
              <a:rPr lang="en-US" altLang="zh-CN" dirty="0">
                <a:solidFill>
                  <a:srgbClr val="990099"/>
                </a:solidFill>
              </a:rPr>
              <a:t>*&amp;|!%</a:t>
            </a:r>
          </a:p>
          <a:p>
            <a:pPr algn="ctr" eaLnBrk="1" hangingPunct="1"/>
            <a:r>
              <a:rPr lang="en-US" altLang="zh-CN" dirty="0"/>
              <a:t>Id3, user3, </a:t>
            </a:r>
            <a:r>
              <a:rPr lang="en-US" altLang="zh-CN" dirty="0">
                <a:solidFill>
                  <a:srgbClr val="990099"/>
                </a:solidFill>
              </a:rPr>
              <a:t>$^~}.</a:t>
            </a:r>
            <a:endParaRPr lang="zh-CN" altLang="en-US" dirty="0">
              <a:solidFill>
                <a:srgbClr val="990099"/>
              </a:solidFill>
            </a:endParaRPr>
          </a:p>
          <a:p>
            <a:pPr algn="ctr" eaLnBrk="1" hangingPunct="1"/>
            <a:r>
              <a:rPr lang="en-US" altLang="zh-CN" dirty="0"/>
              <a:t>Id4, user4, </a:t>
            </a:r>
            <a:r>
              <a:rPr lang="en-US" altLang="zh-CN" dirty="0">
                <a:solidFill>
                  <a:srgbClr val="990099"/>
                </a:solidFill>
              </a:rPr>
              <a:t>%*!</a:t>
            </a:r>
            <a:r>
              <a:rPr lang="zh-CN" altLang="en-US" dirty="0">
                <a:solidFill>
                  <a:srgbClr val="990099"/>
                </a:solidFill>
              </a:rPr>
              <a:t>；</a:t>
            </a:r>
          </a:p>
          <a:p>
            <a:pPr algn="ctr" eaLnBrk="1" hangingPunct="1"/>
            <a:r>
              <a:rPr lang="en-US" altLang="zh-CN" dirty="0"/>
              <a:t>…., ……., …...</a:t>
            </a:r>
          </a:p>
          <a:p>
            <a:pPr algn="ctr" eaLnBrk="1" hangingPunct="1"/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6333405" y="4220914"/>
            <a:ext cx="2088927" cy="288032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3" descr="j04316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68" y="4775383"/>
            <a:ext cx="784721" cy="8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接箭头连接符 24"/>
          <p:cNvCxnSpPr>
            <a:stCxn id="24" idx="3"/>
          </p:cNvCxnSpPr>
          <p:nvPr/>
        </p:nvCxnSpPr>
        <p:spPr>
          <a:xfrm flipV="1">
            <a:off x="4427289" y="4364930"/>
            <a:ext cx="1800200" cy="8168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043238" y="3659893"/>
            <a:ext cx="0" cy="9221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2D1BAD19-DF6C-4144-95F7-0F5D722F3F30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6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68125A1-67EC-4CCE-B118-10BEB27E9A81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707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sz="2400" cap="none" smtClean="0"/>
              <a:t>More Application of Hash Function</a:t>
            </a:r>
          </a:p>
        </p:txBody>
      </p:sp>
      <p:sp>
        <p:nvSpPr>
          <p:cNvPr id="13318" name="Rectangle 3"/>
          <p:cNvSpPr>
            <a:spLocks noGrp="1"/>
          </p:cNvSpPr>
          <p:nvPr>
            <p:ph type="body" idx="4294967295"/>
          </p:nvPr>
        </p:nvSpPr>
        <p:spPr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0033CC"/>
                </a:solidFill>
                <a:latin typeface="Franklin Gothic Book" pitchFamily="34" charset="0"/>
              </a:rPr>
              <a:t>On time password</a:t>
            </a:r>
          </a:p>
          <a:p>
            <a:pPr lvl="3" eaLnBrk="1" hangingPunct="1"/>
            <a:r>
              <a:rPr lang="zh-CN" altLang="en-US" sz="1800" dirty="0">
                <a:latin typeface="Franklin Gothic Book" pitchFamily="34" charset="0"/>
              </a:rPr>
              <a:t>防止重放攻击</a:t>
            </a:r>
          </a:p>
          <a:p>
            <a:pPr lvl="3" eaLnBrk="1" hangingPunct="1"/>
            <a:r>
              <a:rPr lang="zh-CN" altLang="en-US" sz="1800" dirty="0">
                <a:latin typeface="Franklin Gothic Book" pitchFamily="34" charset="0"/>
              </a:rPr>
              <a:t>方法</a:t>
            </a:r>
            <a:r>
              <a:rPr lang="en-US" altLang="zh-CN" sz="1800" dirty="0">
                <a:latin typeface="Franklin Gothic Book" pitchFamily="34" charset="0"/>
              </a:rPr>
              <a:t>(</a:t>
            </a:r>
            <a:r>
              <a:rPr lang="zh-CN" altLang="en-US" sz="1800" dirty="0">
                <a:latin typeface="Franklin Gothic Book" pitchFamily="34" charset="0"/>
              </a:rPr>
              <a:t>之一</a:t>
            </a:r>
            <a:r>
              <a:rPr lang="en-US" altLang="zh-CN" sz="1800" dirty="0">
                <a:latin typeface="Franklin Gothic Book" pitchFamily="34" charset="0"/>
              </a:rPr>
              <a:t>)</a:t>
            </a:r>
            <a:r>
              <a:rPr lang="zh-CN" altLang="en-US" sz="1800" dirty="0">
                <a:latin typeface="Franklin Gothic Book" pitchFamily="34" charset="0"/>
              </a:rPr>
              <a:t>：</a:t>
            </a:r>
          </a:p>
          <a:p>
            <a:pPr lvl="3" eaLnBrk="1" hangingPunct="1"/>
            <a:r>
              <a:rPr lang="zh-CN" altLang="en-US" sz="1800" dirty="0">
                <a:latin typeface="Franklin Gothic Book" pitchFamily="34" charset="0"/>
              </a:rPr>
              <a:t>用户和</a:t>
            </a:r>
            <a:r>
              <a:rPr lang="en-US" altLang="zh-CN" sz="1800" dirty="0" err="1">
                <a:latin typeface="Franklin Gothic Book" pitchFamily="34" charset="0"/>
              </a:rPr>
              <a:t>Auth</a:t>
            </a:r>
            <a:r>
              <a:rPr lang="en-US" altLang="zh-CN" sz="1800" dirty="0">
                <a:latin typeface="Franklin Gothic Book" pitchFamily="34" charset="0"/>
              </a:rPr>
              <a:t> Sever</a:t>
            </a:r>
            <a:r>
              <a:rPr lang="zh-CN" altLang="en-US" sz="1800" dirty="0">
                <a:latin typeface="Franklin Gothic Book" pitchFamily="34" charset="0"/>
              </a:rPr>
              <a:t>秘密共享一个</a:t>
            </a:r>
            <a:r>
              <a:rPr lang="en-US" altLang="zh-CN" sz="1800" dirty="0" smtClean="0">
                <a:latin typeface="Franklin Gothic Book" pitchFamily="34" charset="0"/>
              </a:rPr>
              <a:t>seed</a:t>
            </a:r>
            <a:endParaRPr lang="en-US" altLang="zh-CN" sz="1800" dirty="0">
              <a:latin typeface="Franklin Gothic Book" pitchFamily="34" charset="0"/>
            </a:endParaRPr>
          </a:p>
        </p:txBody>
      </p:sp>
      <p:pic>
        <p:nvPicPr>
          <p:cNvPr id="23" name="Picture 4" descr="j04339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95" y="3541142"/>
            <a:ext cx="1025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 descr="j04316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290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6660678" y="3068638"/>
            <a:ext cx="979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990099"/>
                </a:solidFill>
              </a:rPr>
              <a:t>Auth Server</a:t>
            </a:r>
            <a:endParaRPr lang="en-US" altLang="zh-CN" sz="2400" b="1" dirty="0">
              <a:solidFill>
                <a:srgbClr val="990099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158528" y="4364608"/>
            <a:ext cx="4213448" cy="0"/>
          </a:xfrm>
          <a:prstGeom prst="straightConnector1">
            <a:avLst/>
          </a:prstGeom>
          <a:ln w="34925">
            <a:solidFill>
              <a:srgbClr val="BC5EBE"/>
            </a:solidFill>
            <a:tailEnd type="triangle" w="lg" len="lg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1179040" y="3068638"/>
            <a:ext cx="979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990099"/>
                </a:solidFill>
              </a:rPr>
              <a:t>User</a:t>
            </a:r>
            <a:endParaRPr lang="en-US" altLang="zh-CN" sz="2400" b="1" dirty="0">
              <a:solidFill>
                <a:srgbClr val="990099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46995" y="38139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en-US" altLang="zh-CN" baseline="30000" dirty="0" smtClean="0"/>
              <a:t>N-x</a:t>
            </a:r>
            <a:r>
              <a:rPr lang="en-US" altLang="zh-CN" dirty="0" smtClean="0"/>
              <a:t>(seed)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304348" y="5080566"/>
            <a:ext cx="42931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+mj-lt"/>
                <a:ea typeface="+mj-ea"/>
              </a:rPr>
              <a:t>N</a:t>
            </a:r>
            <a:r>
              <a:rPr lang="zh-CN" altLang="en-US" sz="2000" dirty="0" smtClean="0">
                <a:latin typeface="+mj-lt"/>
                <a:ea typeface="+mj-ea"/>
              </a:rPr>
              <a:t>：一个很大的初始值</a:t>
            </a:r>
            <a:r>
              <a:rPr lang="en-US" altLang="zh-CN" sz="2000" dirty="0" smtClean="0">
                <a:latin typeface="+mj-lt"/>
                <a:ea typeface="+mj-ea"/>
              </a:rPr>
              <a:t>, e.g., N=1000</a:t>
            </a:r>
          </a:p>
          <a:p>
            <a:r>
              <a:rPr lang="en-US" altLang="zh-CN" sz="2000" dirty="0" smtClean="0">
                <a:latin typeface="+mj-lt"/>
                <a:ea typeface="+mj-ea"/>
              </a:rPr>
              <a:t>x</a:t>
            </a:r>
            <a:r>
              <a:rPr lang="zh-CN" altLang="en-US" sz="2000" dirty="0" smtClean="0">
                <a:latin typeface="+mj-lt"/>
                <a:ea typeface="+mj-ea"/>
              </a:rPr>
              <a:t>：为登录验证的次数</a:t>
            </a:r>
            <a:endParaRPr lang="zh-CN" altLang="en-US" sz="2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909048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ED46BD3E-7E30-45F0-80FD-2188E66EE340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7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577285F-374A-4BE8-8E25-A101E44B182E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249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Contents</a:t>
            </a:r>
            <a:endParaRPr lang="en-US" altLang="zh-CN" cap="none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2500" name="AutoShape 4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62501" name="AutoShape 5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gray">
          <a:xfrm>
            <a:off x="24638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3. Pretty Good Privacy</a:t>
            </a:r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gray">
          <a:xfrm>
            <a:off x="2235200" y="2616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2. Authentication Protocols</a:t>
            </a:r>
          </a:p>
        </p:txBody>
      </p:sp>
      <p:sp>
        <p:nvSpPr>
          <p:cNvPr id="362506" name="AutoShape 10"/>
          <p:cNvSpPr>
            <a:spLocks noChangeArrowheads="1"/>
          </p:cNvSpPr>
          <p:nvPr/>
        </p:nvSpPr>
        <p:spPr bwMode="gray">
          <a:xfrm>
            <a:off x="1701800" y="1820863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algn="ctr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ea typeface="宋体" panose="02010600030101010101" pitchFamily="2" charset="-122"/>
              </a:rPr>
              <a:t>1. Digital Signature</a:t>
            </a:r>
          </a:p>
        </p:txBody>
      </p:sp>
      <p:grpSp>
        <p:nvGrpSpPr>
          <p:cNvPr id="15372" name="Group 11"/>
          <p:cNvGrpSpPr>
            <a:grpSpLocks/>
          </p:cNvGrpSpPr>
          <p:nvPr/>
        </p:nvGrpSpPr>
        <p:grpSpPr bwMode="auto">
          <a:xfrm>
            <a:off x="1384300" y="1909763"/>
            <a:ext cx="381000" cy="381000"/>
            <a:chOff x="2078" y="1680"/>
            <a:chExt cx="1615" cy="1615"/>
          </a:xfrm>
        </p:grpSpPr>
        <p:sp>
          <p:nvSpPr>
            <p:cNvPr id="15389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0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2510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92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2512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94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5373" name="Group 18"/>
          <p:cNvGrpSpPr>
            <a:grpSpLocks/>
          </p:cNvGrpSpPr>
          <p:nvPr/>
        </p:nvGrpSpPr>
        <p:grpSpPr bwMode="auto">
          <a:xfrm>
            <a:off x="1930400" y="2697163"/>
            <a:ext cx="381000" cy="381000"/>
            <a:chOff x="2078" y="1680"/>
            <a:chExt cx="1615" cy="1615"/>
          </a:xfrm>
        </p:grpSpPr>
        <p:sp>
          <p:nvSpPr>
            <p:cNvPr id="15383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4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2517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86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2519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88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5374" name="Group 25"/>
          <p:cNvGrpSpPr>
            <a:grpSpLocks/>
          </p:cNvGrpSpPr>
          <p:nvPr/>
        </p:nvGrpSpPr>
        <p:grpSpPr bwMode="auto">
          <a:xfrm>
            <a:off x="2159000" y="3535363"/>
            <a:ext cx="381000" cy="381000"/>
            <a:chOff x="2078" y="1680"/>
            <a:chExt cx="1615" cy="1615"/>
          </a:xfrm>
        </p:grpSpPr>
        <p:sp>
          <p:nvSpPr>
            <p:cNvPr id="15377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8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2524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80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2526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82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5375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Picture 47" descr="loading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557338"/>
            <a:ext cx="1500188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5F0F9EF6-DFC5-4396-B57B-8A2E6179FD67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8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F1F40F8-BA52-413D-AAC7-5B50EE4FE80C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352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sz="2400" cap="none" smtClean="0">
                <a:ea typeface="宋体" pitchFamily="2" charset="-122"/>
              </a:rPr>
              <a:t>Locations</a:t>
            </a:r>
          </a:p>
        </p:txBody>
      </p:sp>
      <p:sp>
        <p:nvSpPr>
          <p:cNvPr id="16390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Slides p7-15 are talking about </a:t>
            </a:r>
            <a:r>
              <a:rPr lang="en-US" altLang="zh-CN" sz="240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digital signature</a:t>
            </a:r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 issue which can be found in </a:t>
            </a:r>
            <a:r>
              <a:rPr lang="en-US" altLang="zh-CN" sz="240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section 13.1</a:t>
            </a:r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 of the text book</a:t>
            </a:r>
          </a:p>
        </p:txBody>
      </p:sp>
      <p:pic>
        <p:nvPicPr>
          <p:cNvPr id="363524" name="Picture 4" descr="anicompute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924175"/>
            <a:ext cx="19446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0489A9B-4A77-43AE-8921-B64DBFE859D4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9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DC6EE15-6C67-4BE4-B49D-4CDB242ED0D5}" type="datetime1">
              <a:rPr lang="zh-CN" altLang="en-US"/>
              <a:pPr>
                <a:defRPr/>
              </a:pPr>
              <a:t>2018/10/30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454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1.Digital Signature</a:t>
            </a:r>
          </a:p>
        </p:txBody>
      </p:sp>
      <p:sp>
        <p:nvSpPr>
          <p:cNvPr id="17414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A </a:t>
            </a:r>
            <a:r>
              <a:rPr lang="en-US" altLang="zh-CN" sz="2400" b="1" smtClean="0">
                <a:latin typeface="Franklin Gothic Book" pitchFamily="34" charset="0"/>
                <a:ea typeface="宋体" panose="02010600030101010101" pitchFamily="2" charset="-122"/>
              </a:rPr>
              <a:t>digital signature</a:t>
            </a:r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 or </a:t>
            </a:r>
            <a:r>
              <a:rPr lang="en-US" altLang="zh-CN" sz="2400" b="1" smtClean="0">
                <a:latin typeface="Franklin Gothic Book" pitchFamily="34" charset="0"/>
                <a:ea typeface="宋体" panose="02010600030101010101" pitchFamily="2" charset="-122"/>
              </a:rPr>
              <a:t>digital signature scheme</a:t>
            </a:r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 is a mathematical scheme for demonstrating </a:t>
            </a:r>
            <a:r>
              <a:rPr lang="en-US" altLang="zh-CN" sz="240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the </a:t>
            </a:r>
            <a:r>
              <a:rPr lang="en-US" altLang="zh-CN" sz="240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authenticity</a:t>
            </a:r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smtClean="0">
                <a:latin typeface="Franklin Gothic Book" pitchFamily="34" charset="0"/>
                <a:ea typeface="宋体" panose="02010600030101010101" pitchFamily="2" charset="-122"/>
              </a:rPr>
              <a:t>真实性</a:t>
            </a:r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smtClean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of a digital message or document. </a:t>
            </a:r>
          </a:p>
          <a:p>
            <a:pPr eaLnBrk="1" hangingPunct="1"/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A valid digital signature gives a recipient reason to believe that the message was created by </a:t>
            </a:r>
            <a:r>
              <a:rPr lang="en-US" altLang="zh-CN" sz="240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a </a:t>
            </a:r>
            <a:r>
              <a:rPr lang="en-US" altLang="zh-CN" sz="240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known sender</a:t>
            </a:r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, and that it was </a:t>
            </a:r>
            <a:r>
              <a:rPr lang="en-US" altLang="zh-CN" sz="240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not altered</a:t>
            </a:r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 in transit. </a:t>
            </a:r>
          </a:p>
          <a:p>
            <a:pPr eaLnBrk="1" hangingPunct="1"/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Digital signatures are commonly used for software distribution, financial transactions, and in other cases where it is important to detect modification. </a:t>
            </a:r>
            <a:endParaRPr lang="zh-CN" altLang="en-US" sz="2400" smtClean="0">
              <a:latin typeface="Franklin Gothic Book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3_Angles">
      <a:majorFont>
        <a:latin typeface="微软雅黑"/>
        <a:ea typeface="微软雅黑"/>
        <a:cs typeface=""/>
      </a:majorFont>
      <a:minorFont>
        <a:latin typeface=""/>
        <a:ea typeface="微软雅黑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14655</TotalTime>
  <Words>1273</Words>
  <Application>Microsoft Office PowerPoint</Application>
  <PresentationFormat>全屏显示(4:3)</PresentationFormat>
  <Paragraphs>352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Franklin Gothic Book</vt:lpstr>
      <vt:lpstr>MS PGothic</vt:lpstr>
      <vt:lpstr>黑体</vt:lpstr>
      <vt:lpstr>宋体</vt:lpstr>
      <vt:lpstr>微软雅黑</vt:lpstr>
      <vt:lpstr>Arial</vt:lpstr>
      <vt:lpstr>Lucida Calligraphy</vt:lpstr>
      <vt:lpstr>Times New Roman</vt:lpstr>
      <vt:lpstr>Verdana</vt:lpstr>
      <vt:lpstr>Wingdings</vt:lpstr>
      <vt:lpstr>3_Angles</vt:lpstr>
      <vt:lpstr>Visio</vt:lpstr>
      <vt:lpstr>公式</vt:lpstr>
      <vt:lpstr>Equation</vt:lpstr>
      <vt:lpstr>Lecture 13: Message Authentication Protocols</vt:lpstr>
      <vt:lpstr>Quickly Review</vt:lpstr>
      <vt:lpstr>More Application of Hash Function</vt:lpstr>
      <vt:lpstr>More Application of Hash Function</vt:lpstr>
      <vt:lpstr>More Application of Hash Function</vt:lpstr>
      <vt:lpstr>More Application of Hash Function</vt:lpstr>
      <vt:lpstr>Contents</vt:lpstr>
      <vt:lpstr>Locations</vt:lpstr>
      <vt:lpstr>1.Digital Signature</vt:lpstr>
      <vt:lpstr>1.Digital Signature</vt:lpstr>
      <vt:lpstr>1.Digital Signature</vt:lpstr>
      <vt:lpstr>1.Digital Signature</vt:lpstr>
      <vt:lpstr>1.Digital Signature</vt:lpstr>
      <vt:lpstr>1.Digital Signature</vt:lpstr>
      <vt:lpstr>1. Digital Signature</vt:lpstr>
      <vt:lpstr>1. Digital Signature</vt:lpstr>
      <vt:lpstr>Contents</vt:lpstr>
      <vt:lpstr>Locations</vt:lpstr>
      <vt:lpstr>2. Authentication Protocols</vt:lpstr>
      <vt:lpstr>2. Authentication Protocols</vt:lpstr>
      <vt:lpstr>2. Authentication Protocols</vt:lpstr>
      <vt:lpstr>2. Authentication Protocols</vt:lpstr>
      <vt:lpstr>Contents</vt:lpstr>
      <vt:lpstr>Locations</vt:lpstr>
      <vt:lpstr>3. Pretty Good Privacy</vt:lpstr>
      <vt:lpstr>3. Pretty Good Privacy</vt:lpstr>
      <vt:lpstr>3. Pretty Good Privacy</vt:lpstr>
      <vt:lpstr>3. Pretty Good Privacy</vt:lpstr>
      <vt:lpstr>3. Pretty Good Privacy</vt:lpstr>
      <vt:lpstr>Lecture 10: Public Key Cryptography-RSA</vt:lpstr>
      <vt:lpstr>PowerPoint 演示文稿</vt:lpstr>
    </vt:vector>
  </TitlesOfParts>
  <Company>Cistec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Information Security</dc:title>
  <dc:creator>胡海波</dc:creator>
  <cp:lastModifiedBy>oram@CPS</cp:lastModifiedBy>
  <cp:revision>215</cp:revision>
  <dcterms:created xsi:type="dcterms:W3CDTF">2010-06-25T08:08:55Z</dcterms:created>
  <dcterms:modified xsi:type="dcterms:W3CDTF">2018-10-30T14:42:34Z</dcterms:modified>
</cp:coreProperties>
</file>