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23" r:id="rId2"/>
    <p:sldId id="346" r:id="rId3"/>
    <p:sldId id="366" r:id="rId4"/>
    <p:sldId id="365" r:id="rId5"/>
    <p:sldId id="367" r:id="rId6"/>
    <p:sldId id="363" r:id="rId7"/>
    <p:sldId id="368" r:id="rId8"/>
    <p:sldId id="369" r:id="rId9"/>
    <p:sldId id="370" r:id="rId10"/>
    <p:sldId id="371" r:id="rId11"/>
    <p:sldId id="372" r:id="rId12"/>
    <p:sldId id="374" r:id="rId13"/>
    <p:sldId id="375" r:id="rId14"/>
    <p:sldId id="376" r:id="rId15"/>
    <p:sldId id="377" r:id="rId16"/>
    <p:sldId id="378" r:id="rId17"/>
    <p:sldId id="380" r:id="rId18"/>
    <p:sldId id="381" r:id="rId19"/>
    <p:sldId id="382" r:id="rId20"/>
    <p:sldId id="383" r:id="rId21"/>
    <p:sldId id="384" r:id="rId22"/>
    <p:sldId id="388" r:id="rId23"/>
    <p:sldId id="389" r:id="rId24"/>
    <p:sldId id="385" r:id="rId25"/>
    <p:sldId id="390" r:id="rId26"/>
    <p:sldId id="386" r:id="rId27"/>
    <p:sldId id="391" r:id="rId28"/>
    <p:sldId id="387" r:id="rId29"/>
    <p:sldId id="392" r:id="rId30"/>
    <p:sldId id="393" r:id="rId31"/>
    <p:sldId id="395" r:id="rId32"/>
    <p:sldId id="394" r:id="rId33"/>
    <p:sldId id="396" r:id="rId34"/>
    <p:sldId id="398" r:id="rId35"/>
    <p:sldId id="397" r:id="rId36"/>
    <p:sldId id="343" r:id="rId37"/>
    <p:sldId id="326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990099"/>
    <a:srgbClr val="99CCFF"/>
    <a:srgbClr val="6C9D5F"/>
    <a:srgbClr val="FF3300"/>
    <a:srgbClr val="6666FF"/>
    <a:srgbClr val="BC5EBE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118" d="100"/>
          <a:sy n="118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/>
            </a:lvl1pPr>
          </a:lstStyle>
          <a:p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4A38A38D-E814-4423-A760-D6950B9778A6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/>
            </a:lvl1pPr>
          </a:lstStyle>
          <a:p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77D84B10-CAC7-4097-8FC3-B124FF4EE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01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617CD496-3638-45AD-8C55-F63D5EBB2D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687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 smtClean="0">
                <a:solidFill>
                  <a:srgbClr val="180018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A670520E-D066-4455-B358-10FC924CEACD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  <p:pic>
        <p:nvPicPr>
          <p:cNvPr id="39954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  <p:sndAc>
      <p:stSnd>
        <p:snd r:embed="rId1" name="suction.wav"/>
      </p:stSnd>
    </p:sndAc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BAE766-0449-4850-A1DC-F47FEB515A56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7F05D7F-F4D1-4CFA-BA37-1D665BA808BB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10977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81075"/>
            <a:ext cx="8713788" cy="540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2"/>
            <a:r>
              <a:rPr lang="en-GB" smtClean="0"/>
              <a:t>Second level</a:t>
            </a:r>
          </a:p>
          <a:p>
            <a:pPr lvl="3"/>
            <a:r>
              <a:rPr lang="en-GB" smtClean="0"/>
              <a:t>Third level</a:t>
            </a:r>
          </a:p>
          <a:p>
            <a:pPr lvl="4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39B1D4E-99B7-4257-9878-D08B4127012A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462CD8-B83B-4A2F-A731-8237283E9B90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2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730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401638" indent="-163513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630238" indent="-163513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858838" indent="-173038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1.bin"/><Relationship Id="rId21" Type="http://schemas.openxmlformats.org/officeDocument/2006/relationships/image" Target="../media/image13.wmf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8.wmf"/><Relationship Id="rId5" Type="http://schemas.openxmlformats.org/officeDocument/2006/relationships/image" Target="../media/image16.png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audio" Target="../media/audio1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73025" y="2205038"/>
            <a:ext cx="9070975" cy="160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14: Network Security </a:t>
            </a:r>
            <a:r>
              <a:rPr lang="zh-CN" altLang="en-US" sz="4800" b="1" dirty="0" smtClean="0">
                <a:solidFill>
                  <a:srgbClr val="660033"/>
                </a:solidFill>
              </a:rPr>
              <a:t>（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Transport Layer</a:t>
            </a:r>
            <a:r>
              <a:rPr lang="zh-CN" altLang="en-US" sz="4800" b="1" dirty="0" smtClean="0">
                <a:solidFill>
                  <a:srgbClr val="660033"/>
                </a:solidFill>
              </a:rPr>
              <a:t>）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1800"/>
              <a:t>An Introduction to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>
                <a:latin typeface="Verdana" panose="020B0604030504040204" pitchFamily="34" charset="0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>
          <a:xfrm>
            <a:off x="3563888" y="4581128"/>
            <a:ext cx="4896099" cy="15841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b="1" kern="1200" smtClean="0">
                <a:solidFill>
                  <a:srgbClr val="18001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173038" indent="-173038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401638" indent="-163513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630238" indent="-163513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858838" indent="-173038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SSL: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Secure Socket Layer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Ver.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1-3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originally developed by Netscape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uses TCP to provide a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reliable and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secure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+mj-ea"/>
              </a:rPr>
              <a:t>end-to-end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service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SSL is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below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Application Layer and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Upon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Transport Layer</a:t>
            </a:r>
            <a:endParaRPr lang="en-US" altLang="zh-CN" sz="1800" dirty="0">
              <a:solidFill>
                <a:schemeClr val="accent1"/>
              </a:solidFill>
              <a:latin typeface="+mj-ea"/>
            </a:endParaRP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SSL has </a:t>
            </a:r>
            <a:r>
              <a:rPr lang="en-US" altLang="zh-CN" sz="1800" dirty="0">
                <a:solidFill>
                  <a:srgbClr val="0033CC"/>
                </a:solidFill>
                <a:latin typeface="+mj-ea"/>
              </a:rPr>
              <a:t>two layers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of four </a:t>
            </a:r>
            <a:r>
              <a:rPr lang="en-US" altLang="zh-CN" sz="1800" dirty="0">
                <a:solidFill>
                  <a:srgbClr val="0033CC"/>
                </a:solidFill>
                <a:latin typeface="+mj-ea"/>
              </a:rPr>
              <a:t>protocols</a:t>
            </a:r>
          </a:p>
          <a:p>
            <a:pPr marL="342900" lvl="1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TLS: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Transport Layer Security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Ver.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1.1-1.2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TLS is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successor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of SSL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Became 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Internet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Standard (</a:t>
            </a:r>
            <a:r>
              <a:rPr lang="en-US" altLang="zh-CN" sz="1800" dirty="0">
                <a:solidFill>
                  <a:srgbClr val="0033CC"/>
                </a:solidFill>
                <a:latin typeface="+mj-ea"/>
              </a:rPr>
              <a:t>RFC 2246 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)</a:t>
            </a:r>
          </a:p>
          <a:p>
            <a:pPr marL="342900" lvl="1" indent="-342900">
              <a:lnSpc>
                <a:spcPct val="120000"/>
              </a:lnSpc>
              <a:spcBef>
                <a:spcPts val="800"/>
              </a:spcBef>
            </a:pP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041" y="1124744"/>
            <a:ext cx="1023516" cy="100126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9" name="矩形 8"/>
          <p:cNvSpPr/>
          <p:nvPr/>
        </p:nvSpPr>
        <p:spPr>
          <a:xfrm>
            <a:off x="6740383" y="342489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19783" y="342489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……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0983" y="342489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HTTP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0983" y="3893840"/>
            <a:ext cx="3094904" cy="360040"/>
          </a:xfrm>
          <a:prstGeom prst="rect">
            <a:avLst/>
          </a:prstGeom>
          <a:solidFill>
            <a:srgbClr val="92D050"/>
          </a:solidFill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SSL/TLS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60983" y="4362785"/>
            <a:ext cx="30949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TCP / UDP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663520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Provide services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: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Fragmentation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Compression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+mj-ea"/>
              </a:rPr>
              <a:t>Message Integrity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+mj-ea"/>
              </a:rPr>
              <a:t>Confidentiality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Framing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11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060006" y="2420888"/>
            <a:ext cx="576064" cy="21602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95936" y="2348880"/>
            <a:ext cx="4824536" cy="3600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MAC/HMAC</a:t>
            </a:r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, </a:t>
            </a:r>
            <a:r>
              <a:rPr lang="en-US" altLang="zh-CN" b="0" dirty="0" smtClean="0">
                <a:solidFill>
                  <a:srgbClr val="C00000"/>
                </a:solidFill>
                <a:latin typeface="+mj-ea"/>
                <a:ea typeface="+mj-ea"/>
              </a:rPr>
              <a:t>Digital Signature</a:t>
            </a:r>
            <a:endParaRPr lang="zh-CN" altLang="en-US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995936" y="2773375"/>
            <a:ext cx="4824536" cy="3600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C00000"/>
                </a:solidFill>
                <a:latin typeface="+mj-ea"/>
                <a:ea typeface="+mj-ea"/>
              </a:rPr>
              <a:t>Key Exchange</a:t>
            </a:r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, Symmetric Key Encryption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32040" y="3501392"/>
            <a:ext cx="2952328" cy="3600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C00000"/>
                </a:solidFill>
                <a:latin typeface="+mj-ea"/>
                <a:ea typeface="+mj-ea"/>
              </a:rPr>
              <a:t>Public Key Encryption</a:t>
            </a:r>
            <a:endParaRPr lang="zh-CN" altLang="en-US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060006" y="2800425"/>
            <a:ext cx="576064" cy="21602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5220072" y="3156485"/>
            <a:ext cx="146411" cy="2955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6936169" y="2636913"/>
            <a:ext cx="156111" cy="8151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076056" y="1744328"/>
            <a:ext cx="2664296" cy="360040"/>
          </a:xfrm>
          <a:prstGeom prst="round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Security Mechanisms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2046252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Key Exchange: make client and server 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sharing a session Key</a:t>
            </a:r>
            <a:endParaRPr lang="zh-CN" altLang="en-US" sz="1800" dirty="0">
              <a:solidFill>
                <a:srgbClr val="990099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1859891"/>
            <a:ext cx="6743774" cy="18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2339752" y="3717032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34" y="4608817"/>
            <a:ext cx="8450262" cy="144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64360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Key Exchange: make client and server 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sharing a session Key</a:t>
            </a:r>
            <a:endParaRPr lang="zh-CN" altLang="en-US" sz="1800" dirty="0">
              <a:solidFill>
                <a:srgbClr val="990099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1859891"/>
            <a:ext cx="6743774" cy="18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4" y="4005957"/>
            <a:ext cx="8271971" cy="232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3491880" y="3717032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2655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Key Exchange: make client and server 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sharing a session Key</a:t>
            </a:r>
            <a:endParaRPr lang="zh-CN" altLang="en-US" sz="1800" dirty="0">
              <a:solidFill>
                <a:srgbClr val="990099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1859891"/>
            <a:ext cx="6743774" cy="18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6" y="4113076"/>
            <a:ext cx="8143464" cy="227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4644008" y="3717032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1903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Key Exchange: make client and server sharing a session Key</a:t>
            </a:r>
          </a:p>
          <a:p>
            <a:pPr lvl="2"/>
            <a:r>
              <a:rPr lang="en-GB" altLang="zh-CN" sz="1800" dirty="0" smtClean="0">
                <a:solidFill>
                  <a:srgbClr val="0033CC"/>
                </a:solidFill>
                <a:latin typeface="+mj-ea"/>
              </a:rPr>
              <a:t>Symmetric Encryption/decryption algorithms: </a:t>
            </a:r>
            <a:r>
              <a:rPr lang="en-GB" altLang="zh-CN" sz="1800" dirty="0" smtClean="0">
                <a:solidFill>
                  <a:srgbClr val="990099"/>
                </a:solidFill>
                <a:latin typeface="+mj-ea"/>
              </a:rPr>
              <a:t>confidentiality</a:t>
            </a:r>
          </a:p>
          <a:p>
            <a:pPr lvl="2"/>
            <a:endParaRPr lang="zh-CN" altLang="en-US" sz="1800" dirty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132856"/>
            <a:ext cx="8675950" cy="42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89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Key Exchange: make client and server sharing a session Key</a:t>
            </a:r>
          </a:p>
          <a:p>
            <a:pPr lvl="2"/>
            <a:r>
              <a:rPr lang="en-GB" altLang="zh-CN" sz="18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Symmetric Encryption/decryption algorithms: confidentiality</a:t>
            </a:r>
          </a:p>
          <a:p>
            <a:pPr lvl="2"/>
            <a:r>
              <a:rPr lang="en-GB" altLang="zh-CN" sz="1800" dirty="0" smtClean="0">
                <a:solidFill>
                  <a:srgbClr val="0033CC"/>
                </a:solidFill>
                <a:latin typeface="+mj-ea"/>
              </a:rPr>
              <a:t>Hash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Functions</a:t>
            </a:r>
            <a:r>
              <a:rPr lang="zh-CN" altLang="en-US" sz="1800" dirty="0" smtClean="0">
                <a:solidFill>
                  <a:srgbClr val="0033CC"/>
                </a:solidFill>
                <a:latin typeface="+mj-ea"/>
              </a:rPr>
              <a:t>：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message integrity</a:t>
            </a:r>
            <a:endParaRPr lang="en-GB" altLang="zh-CN" sz="1800" dirty="0" smtClean="0">
              <a:solidFill>
                <a:srgbClr val="990099"/>
              </a:solidFill>
              <a:latin typeface="+mj-ea"/>
            </a:endParaRPr>
          </a:p>
          <a:p>
            <a:pPr lvl="2"/>
            <a:endParaRPr lang="zh-CN" altLang="en-US" sz="1800" dirty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16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8" y="2708920"/>
            <a:ext cx="8734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8374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Architecture</a:t>
            </a:r>
            <a:endParaRPr lang="en-US" altLang="zh-CN" sz="2000" dirty="0" smtClean="0">
              <a:solidFill>
                <a:srgbClr val="0033CC"/>
              </a:solidFill>
              <a:latin typeface="+mj-ea"/>
            </a:endParaRP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2 Layers</a:t>
            </a:r>
          </a:p>
          <a:p>
            <a:pPr lvl="2"/>
            <a:r>
              <a:rPr lang="en-US" altLang="zh-CN" sz="1800" dirty="0" smtClean="0">
                <a:solidFill>
                  <a:srgbClr val="C00000"/>
                </a:solidFill>
                <a:latin typeface="+mj-ea"/>
              </a:rPr>
              <a:t>4 Protocols</a:t>
            </a:r>
            <a:endParaRPr lang="zh-CN" altLang="en-US" sz="1800" dirty="0">
              <a:solidFill>
                <a:srgbClr val="C00000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71599" y="2718668"/>
            <a:ext cx="7490345" cy="2798564"/>
            <a:chOff x="971599" y="2718668"/>
            <a:chExt cx="7490345" cy="2798564"/>
          </a:xfrm>
        </p:grpSpPr>
        <p:sp>
          <p:nvSpPr>
            <p:cNvPr id="7" name="矩形 6"/>
            <p:cNvSpPr/>
            <p:nvPr/>
          </p:nvSpPr>
          <p:spPr>
            <a:xfrm>
              <a:off x="971599" y="4878908"/>
              <a:ext cx="7490345" cy="638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33CC"/>
                  </a:solidFill>
                  <a:latin typeface="+mj-ea"/>
                  <a:ea typeface="+mj-ea"/>
                </a:rPr>
                <a:t>IP Layer</a:t>
              </a:r>
              <a:endParaRPr lang="zh-CN" altLang="en-US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71599" y="4158828"/>
              <a:ext cx="7490345" cy="638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33CC"/>
                  </a:solidFill>
                  <a:latin typeface="+mj-ea"/>
                  <a:ea typeface="+mj-ea"/>
                </a:rPr>
                <a:t>Transport Layer</a:t>
              </a:r>
              <a:endParaRPr lang="zh-CN" altLang="en-US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71599" y="3438748"/>
              <a:ext cx="7490345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SSL/TLS Record Protocol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71600" y="2718668"/>
              <a:ext cx="1872208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SSL/TLS</a:t>
              </a:r>
            </a:p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Handshaking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5816" y="2718668"/>
              <a:ext cx="1872208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Change Cipher Specification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60032" y="2718668"/>
              <a:ext cx="1008112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Alert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40152" y="2718668"/>
              <a:ext cx="2521792" cy="638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33CC"/>
                  </a:solidFill>
                  <a:latin typeface="+mj-ea"/>
                  <a:ea typeface="+mj-ea"/>
                </a:rPr>
                <a:t>HTTP, SMTP, FTP…</a:t>
              </a:r>
              <a:endParaRPr lang="zh-CN" altLang="en-US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113963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11" y="1714303"/>
            <a:ext cx="6735464" cy="429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Record Protocol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Q1: what security service does it provide?</a:t>
            </a: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Q2: How to agree with a 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session key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 and </a:t>
            </a:r>
            <a:r>
              <a:rPr lang="en-US" altLang="zh-CN" dirty="0" smtClean="0">
                <a:solidFill>
                  <a:srgbClr val="008000"/>
                </a:solidFill>
                <a:latin typeface="+mj-ea"/>
                <a:ea typeface="+mj-ea"/>
              </a:rPr>
              <a:t>HMAC algorithm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23881" y="5869670"/>
            <a:ext cx="1944216" cy="485543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Handshaking!</a:t>
            </a:r>
            <a:endParaRPr lang="zh-CN" altLang="en-US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5458" y="3529588"/>
            <a:ext cx="1852245" cy="485543"/>
            <a:chOff x="55458" y="3529588"/>
            <a:chExt cx="1852245" cy="485543"/>
          </a:xfrm>
        </p:grpSpPr>
        <p:sp>
          <p:nvSpPr>
            <p:cNvPr id="19" name="矩形 18"/>
            <p:cNvSpPr/>
            <p:nvPr/>
          </p:nvSpPr>
          <p:spPr>
            <a:xfrm>
              <a:off x="55458" y="3529588"/>
              <a:ext cx="1577499" cy="485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33CC"/>
                  </a:solidFill>
                  <a:latin typeface="+mj-ea"/>
                  <a:ea typeface="+mj-ea"/>
                </a:rPr>
                <a:t>Integrity</a:t>
              </a:r>
              <a:endParaRPr lang="zh-CN" altLang="en-US" sz="1400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637046" y="3623309"/>
              <a:ext cx="270657" cy="298099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548" y="4403059"/>
            <a:ext cx="1848155" cy="485543"/>
            <a:chOff x="59548" y="4403059"/>
            <a:chExt cx="1848155" cy="485543"/>
          </a:xfrm>
        </p:grpSpPr>
        <p:sp>
          <p:nvSpPr>
            <p:cNvPr id="20" name="矩形 19"/>
            <p:cNvSpPr/>
            <p:nvPr/>
          </p:nvSpPr>
          <p:spPr>
            <a:xfrm>
              <a:off x="59548" y="4403059"/>
              <a:ext cx="1577499" cy="485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33CC"/>
                  </a:solidFill>
                  <a:latin typeface="+mj-ea"/>
                  <a:ea typeface="+mj-ea"/>
                </a:rPr>
                <a:t>Confidentiality</a:t>
              </a:r>
              <a:endParaRPr lang="zh-CN" altLang="en-US" sz="1400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1637046" y="4496780"/>
              <a:ext cx="270657" cy="298099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25219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allows 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server &amp; client to:</a:t>
            </a:r>
          </a:p>
          <a:p>
            <a:pPr lvl="3"/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authenticate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each other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to negotiate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encryption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&amp;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MAC algorithms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to negotiate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cryptographic keys 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to be used</a:t>
            </a:r>
          </a:p>
          <a:p>
            <a:pPr lvl="2"/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comprises a series of messages in phases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Establish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Security Capabilities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Server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Authentication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and Key Exchange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Client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Authentication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and Key Exchange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Finish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19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99766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4E2C1737-0C3B-4AAE-BD40-904DA5F9AC8E}" type="slidenum">
              <a:rPr lang="en-US" altLang="zh-CN"/>
              <a:pPr/>
              <a:t>2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455D50-B81C-48D3-BED1-10B85533536E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6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Digital Signature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Authentication </a:t>
            </a:r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Protocol</a:t>
            </a:r>
          </a:p>
          <a:p>
            <a:pPr lvl="2"/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Kerberos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Pretty </a:t>
            </a:r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Good Privacy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Review</a:t>
            </a:r>
            <a:endParaRPr lang="en-US" altLang="zh-CN" sz="2000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2276872"/>
            <a:ext cx="72390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02163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 : client hello &amp; sever hello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21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0" y="2483386"/>
            <a:ext cx="6463878" cy="389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90174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 : client hello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&amp; sever hello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message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43" y="2371891"/>
            <a:ext cx="5908551" cy="39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45660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 :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client hello &amp;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sever hello message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25500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14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II: Server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358627"/>
            <a:ext cx="6516836" cy="40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7189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II: Server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25" y="2475372"/>
            <a:ext cx="6946096" cy="390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4346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III: Client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26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636912"/>
            <a:ext cx="7056437" cy="343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6225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III: Client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03213"/>
            <a:ext cx="6300812" cy="401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030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IV: Finalizing the handshaking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533029" cy="35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260002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5CA955E1-F16B-43B7-9DBE-5AE9FA9E4FF5}" type="slidenum">
              <a:rPr lang="en-US" altLang="zh-CN"/>
              <a:pPr/>
              <a:t>29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016314-0DF6-444B-928C-0454A2797930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Wireshark Case for TLS1.2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SSL &amp; TLS</a:t>
            </a:r>
            <a:endParaRPr lang="zh-CN" altLang="en-US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</a:t>
            </a:r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About Network Security</a:t>
            </a:r>
            <a:endParaRPr lang="en-US" altLang="zh-CN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  <p:extLst>
      <p:ext uri="{BB962C8B-B14F-4D97-AF65-F5344CB8AC3E}">
        <p14:creationId xmlns:p14="http://schemas.microsoft.com/office/powerpoint/2010/main" val="3538039140"/>
      </p:ext>
    </p:extLst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DFCB9D-9842-4A4B-982F-A4A663490525}" type="slidenum">
              <a:rPr lang="en-US" altLang="zh-CN">
                <a:solidFill>
                  <a:srgbClr val="FFFFFF"/>
                </a:solidFill>
              </a:rPr>
              <a:pPr eaLnBrk="1" hangingPunct="1"/>
              <a:t>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2405F69-3BAD-4D5D-BAE7-2E9D1EFAA300}" type="datetime1">
              <a:rPr lang="zh-CN" altLang="en-US"/>
              <a:pPr>
                <a:defRPr/>
              </a:pPr>
              <a:t>2018/9/2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659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dirty="0" smtClean="0">
                <a:ea typeface="宋体" pitchFamily="2" charset="-122"/>
              </a:rPr>
              <a:t>1.Digital Signature</a:t>
            </a:r>
          </a:p>
        </p:txBody>
      </p:sp>
      <p:pic>
        <p:nvPicPr>
          <p:cNvPr id="19462" name="Picture 3" descr="800px-Digital_Signature_diagram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4882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679407"/>
      </p:ext>
    </p:extLst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 and SMTP over TCP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5453" y="4581128"/>
            <a:ext cx="3816425" cy="63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IP Layer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453" y="3861048"/>
            <a:ext cx="3816425" cy="638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8000"/>
                </a:solidFill>
                <a:latin typeface="+mj-ea"/>
                <a:ea typeface="+mj-ea"/>
              </a:rPr>
              <a:t>Transport Layer</a:t>
            </a:r>
            <a:endParaRPr lang="zh-CN" altLang="en-US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454" y="2420888"/>
            <a:ext cx="1872208" cy="135840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110</a:t>
            </a:r>
            <a:endParaRPr lang="zh-CN" altLang="en-US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9670" y="2420888"/>
            <a:ext cx="1872208" cy="135840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25</a:t>
            </a:r>
            <a:endParaRPr lang="zh-CN" altLang="en-US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025675"/>
            <a:ext cx="1257300" cy="71437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5436096" y="2740050"/>
            <a:ext cx="2047612" cy="138154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364088" y="2924944"/>
            <a:ext cx="2119620" cy="19773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36096" y="3241427"/>
            <a:ext cx="2047612" cy="11556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38921" y="2740050"/>
            <a:ext cx="0" cy="263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820749" y="2740050"/>
            <a:ext cx="0" cy="263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08" y="2001904"/>
            <a:ext cx="1238250" cy="8763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844483" y="2711337"/>
            <a:ext cx="1317788" cy="196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25 / 110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3902" y="2932005"/>
            <a:ext cx="883588" cy="25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03902" y="3214806"/>
            <a:ext cx="883588" cy="286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436096" y="3611353"/>
            <a:ext cx="2047612" cy="1155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679017" y="3434081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POP/SMTP Hello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364088" y="3816310"/>
            <a:ext cx="2119620" cy="19773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79017" y="3777243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POP/SMTP Hello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36096" y="4212876"/>
            <a:ext cx="2047612" cy="1155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192832" y="4088055"/>
            <a:ext cx="484054" cy="31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……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0341585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/>
          <p:cNvCxnSpPr/>
          <p:nvPr/>
        </p:nvCxnSpPr>
        <p:spPr>
          <a:xfrm flipH="1">
            <a:off x="5364088" y="5959093"/>
            <a:ext cx="2119620" cy="19773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 and SMTP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over TLS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31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5453" y="4581128"/>
            <a:ext cx="3816425" cy="63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IP Layer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453" y="3861048"/>
            <a:ext cx="3816425" cy="638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8000"/>
                </a:solidFill>
                <a:latin typeface="+mj-ea"/>
                <a:ea typeface="+mj-ea"/>
              </a:rPr>
              <a:t>Transport Layer</a:t>
            </a:r>
            <a:endParaRPr lang="zh-CN" altLang="en-US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5453" y="3140968"/>
            <a:ext cx="3816425" cy="63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TLS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454" y="2420888"/>
            <a:ext cx="1872208" cy="63832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995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9670" y="2420888"/>
            <a:ext cx="1872208" cy="63832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465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025675"/>
            <a:ext cx="1257300" cy="714375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>
            <a:off x="5436096" y="2740050"/>
            <a:ext cx="2047612" cy="138154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364088" y="2924944"/>
            <a:ext cx="2119620" cy="19773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436096" y="3241427"/>
            <a:ext cx="2047612" cy="11556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338921" y="2740050"/>
            <a:ext cx="0" cy="364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820749" y="2740050"/>
            <a:ext cx="0" cy="364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08" y="2001904"/>
            <a:ext cx="1238250" cy="8763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844483" y="2711337"/>
            <a:ext cx="1317788" cy="196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995/ 465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03902" y="2932005"/>
            <a:ext cx="883588" cy="25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03902" y="3214806"/>
            <a:ext cx="883588" cy="286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436096" y="3611353"/>
            <a:ext cx="2047612" cy="115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679017" y="3434081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Client Hello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364088" y="3816310"/>
            <a:ext cx="2119620" cy="197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679017" y="3777243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Server Hello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436096" y="4452403"/>
            <a:ext cx="2047612" cy="115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5364088" y="4090871"/>
            <a:ext cx="2119620" cy="197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679017" y="4051804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Server Auth.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79017" y="4339836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Client Auth.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436096" y="4740435"/>
            <a:ext cx="2047612" cy="115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96136" y="4627868"/>
            <a:ext cx="129614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Client Cipher.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+mj-ea"/>
                <a:ea typeface="+mj-ea"/>
              </a:rPr>
              <a:t>Speci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5364088" y="5046057"/>
            <a:ext cx="2119620" cy="197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79017" y="5006990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Server Cipher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+mj-ea"/>
                <a:ea typeface="+mj-ea"/>
              </a:rPr>
              <a:t>Speci</a:t>
            </a:r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436096" y="5613451"/>
            <a:ext cx="2047612" cy="1155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831417" y="5482595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Secure POP/SMTP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31417" y="5825757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Secure POP/SMTP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5392298"/>
            <a:ext cx="2952328" cy="917022"/>
          </a:xfrm>
          <a:prstGeom prst="rect">
            <a:avLst/>
          </a:prstGeom>
          <a:solidFill>
            <a:srgbClr val="990099">
              <a:alpha val="33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235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7" grpId="0" animBg="1"/>
      <p:bldP spid="58" grpId="0" animBg="1"/>
      <p:bldP spid="60" grpId="0" animBg="1"/>
      <p:bldP spid="62" grpId="0" animBg="1"/>
      <p:bldP spid="64" grpId="0" animBg="1"/>
      <p:bldP spid="6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rgbClr val="0033CC"/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7.x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69" name="右箭头 68"/>
          <p:cNvSpPr/>
          <p:nvPr/>
        </p:nvSpPr>
        <p:spPr>
          <a:xfrm>
            <a:off x="3730861" y="3496791"/>
            <a:ext cx="360040" cy="216024"/>
          </a:xfrm>
          <a:prstGeom prst="rightArrow">
            <a:avLst/>
          </a:prstGeom>
          <a:solidFill>
            <a:schemeClr val="accent1">
              <a:alpha val="83000"/>
            </a:schemeClr>
          </a:solidFill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381756" y="3338051"/>
            <a:ext cx="207056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POP/SMTP over TCP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14209" y="5779996"/>
            <a:ext cx="1854539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990099"/>
                </a:solidFill>
                <a:latin typeface="+mj-ea"/>
                <a:ea typeface="+mj-ea"/>
              </a:rPr>
              <a:t>POP/SMTP over TLS</a:t>
            </a:r>
            <a:endParaRPr lang="zh-CN" altLang="en-US" sz="1200" b="0" dirty="0">
              <a:solidFill>
                <a:srgbClr val="990099"/>
              </a:solidFill>
              <a:latin typeface="+mj-ea"/>
              <a:ea typeface="+mj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303920" y="2500795"/>
            <a:ext cx="2333625" cy="2043906"/>
            <a:chOff x="1303920" y="2500795"/>
            <a:chExt cx="2333625" cy="2043906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920" y="2687326"/>
              <a:ext cx="2333625" cy="1857375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920" y="2500795"/>
              <a:ext cx="800100" cy="209550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4218384" y="1298253"/>
            <a:ext cx="3810001" cy="2015331"/>
            <a:chOff x="4218384" y="1298253"/>
            <a:chExt cx="3810001" cy="2015331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385" y="1484784"/>
              <a:ext cx="3810000" cy="1828800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8384" y="1298253"/>
              <a:ext cx="800100" cy="209550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4218384" y="3676807"/>
            <a:ext cx="3810000" cy="2066192"/>
            <a:chOff x="4218384" y="3558059"/>
            <a:chExt cx="3810000" cy="2066192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8384" y="3747826"/>
              <a:ext cx="3810000" cy="1876425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8384" y="3558059"/>
              <a:ext cx="80010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267184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2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7.x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Wireshark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612742"/>
            <a:ext cx="5735759" cy="46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022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86111"/>
            <a:ext cx="8208913" cy="3607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7.x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Wireshark 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Results: SMTP over TCP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1" y="2899676"/>
            <a:ext cx="8208913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9591" y="3259716"/>
            <a:ext cx="8208913" cy="236067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2899676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TCP SYN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365104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Risky</a:t>
            </a:r>
          </a:p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686516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TCP FIN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9591" y="5620388"/>
            <a:ext cx="8208913" cy="45143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182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3" grpId="0" animBg="1"/>
      <p:bldP spid="13" grpId="1" animBg="1"/>
      <p:bldP spid="14" grpId="0"/>
      <p:bldP spid="16" grpId="0"/>
      <p:bldP spid="17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7.x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Wireshark 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Results: SMTP over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TLS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54" y="2377096"/>
            <a:ext cx="8064450" cy="40046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4054" y="2708920"/>
            <a:ext cx="8064450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4054" y="3059160"/>
            <a:ext cx="8064450" cy="585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4054" y="3645024"/>
            <a:ext cx="8064450" cy="252028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2708920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TCP SYN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159438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</a:t>
            </a:r>
          </a:p>
          <a:p>
            <a:pPr algn="ctr"/>
            <a:r>
              <a:rPr lang="en-US" altLang="zh-CN" sz="1000" b="0" dirty="0" smtClean="0">
                <a:solidFill>
                  <a:srgbClr val="C00000"/>
                </a:solidFill>
                <a:latin typeface="+mj-ea"/>
                <a:ea typeface="+mj-ea"/>
              </a:rPr>
              <a:t>Handshaking</a:t>
            </a:r>
            <a:endParaRPr lang="zh-CN" altLang="en-US" sz="10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519856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Secured</a:t>
            </a:r>
          </a:p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8691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2" grpId="0" animBg="1"/>
      <p:bldP spid="12" grpId="1" animBg="1"/>
      <p:bldP spid="13" grpId="0" animBg="1"/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09B2025B-9737-4480-B2A0-80027FFD8074}" type="slidenum">
              <a:rPr lang="en-US" altLang="zh-CN"/>
              <a:pPr/>
              <a:t>36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D7650EE-612C-46FA-AE45-31EA7223BB86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49690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711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3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Network Security</a:t>
            </a:r>
          </a:p>
          <a:p>
            <a:pPr lvl="2"/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Internet is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risky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for Communications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SSL/TLS</a:t>
            </a:r>
            <a:endParaRPr lang="en-US" altLang="zh-CN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2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mid-layer 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to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secure TCP/IP</a:t>
            </a:r>
          </a:p>
          <a:p>
            <a:pPr lvl="2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SSL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TLS has 2 sub-layers, with 4 protocols</a:t>
            </a:r>
          </a:p>
          <a:p>
            <a:pPr lvl="3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Handshake, Change Cipher Spec., Alert,</a:t>
            </a:r>
          </a:p>
          <a:p>
            <a:pPr lvl="3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Record</a:t>
            </a:r>
          </a:p>
          <a:p>
            <a:pPr lvl="2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Handshake Protocol</a:t>
            </a:r>
          </a:p>
          <a:p>
            <a:pPr lvl="3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Agree on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cryptographic parameters</a:t>
            </a:r>
          </a:p>
          <a:p>
            <a:pPr lvl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SSL/TLS Wireshark Lab on POP3/SMTP</a:t>
            </a:r>
            <a:endParaRPr lang="en-US" altLang="zh-CN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3"/>
            <a:endParaRPr lang="en-US" altLang="zh-CN" sz="1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2"/>
            <a:endParaRPr lang="en-US" altLang="zh-CN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Summary</a:t>
            </a:r>
          </a:p>
        </p:txBody>
      </p:sp>
      <p:sp>
        <p:nvSpPr>
          <p:cNvPr id="149725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Lecture 6: Advanced Encryption Standard </a:t>
            </a:r>
            <a:r>
              <a:rPr lang="zh-CN" altLang="en-US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AES</a:t>
            </a:r>
            <a:r>
              <a:rPr lang="zh-CN" altLang="en-US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cap="none" smtClean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 bwMode="auto">
          <a:xfrm>
            <a:off x="4356100" y="4941888"/>
            <a:ext cx="2879725" cy="935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B66EDB-B467-4B7E-95F9-410CA70A93B9}" type="slidenum">
              <a:rPr lang="en-US" altLang="zh-CN">
                <a:solidFill>
                  <a:srgbClr val="FFFFFF"/>
                </a:solidFill>
              </a:rPr>
              <a:pPr eaLnBrk="1" hangingPunct="1"/>
              <a:t>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238D9D-B8C9-4FE0-BF3B-4A3CB4CDB972}" type="datetime1">
              <a:rPr lang="zh-CN" altLang="en-US"/>
              <a:pPr>
                <a:defRPr/>
              </a:pPr>
              <a:t>2018/9/2</a:t>
            </a:fld>
            <a:endParaRPr lang="en-US" altLang="zh-C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683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dirty="0" smtClean="0">
                <a:ea typeface="宋体" pitchFamily="2" charset="-122"/>
              </a:rPr>
              <a:t>2 Authentication Protocols</a:t>
            </a:r>
          </a:p>
        </p:txBody>
      </p:sp>
      <p:sp>
        <p:nvSpPr>
          <p:cNvPr id="411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Kerberos v4</a:t>
            </a:r>
          </a:p>
        </p:txBody>
      </p:sp>
      <p:grpSp>
        <p:nvGrpSpPr>
          <p:cNvPr id="4111" name="Group 4"/>
          <p:cNvGrpSpPr>
            <a:grpSpLocks/>
          </p:cNvGrpSpPr>
          <p:nvPr/>
        </p:nvGrpSpPr>
        <p:grpSpPr bwMode="auto">
          <a:xfrm>
            <a:off x="611188" y="3644900"/>
            <a:ext cx="1036637" cy="1512888"/>
            <a:chOff x="703" y="2568"/>
            <a:chExt cx="653" cy="953"/>
          </a:xfrm>
        </p:grpSpPr>
        <p:pic>
          <p:nvPicPr>
            <p:cNvPr id="4145" name="Picture 5" descr="j04315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568"/>
              <a:ext cx="653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6" name="Rectangle 6"/>
            <p:cNvSpPr>
              <a:spLocks noChangeArrowheads="1"/>
            </p:cNvSpPr>
            <p:nvPr/>
          </p:nvSpPr>
          <p:spPr bwMode="auto">
            <a:xfrm>
              <a:off x="703" y="3203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FF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b="1">
                  <a:ea typeface="宋体" panose="02010600030101010101" pitchFamily="2" charset="-122"/>
                </a:rPr>
                <a:t>: Client</a:t>
              </a:r>
            </a:p>
          </p:txBody>
        </p:sp>
      </p:grpSp>
      <p:grpSp>
        <p:nvGrpSpPr>
          <p:cNvPr id="4112" name="Group 7"/>
          <p:cNvGrpSpPr>
            <a:grpSpLocks/>
          </p:cNvGrpSpPr>
          <p:nvPr/>
        </p:nvGrpSpPr>
        <p:grpSpPr bwMode="auto">
          <a:xfrm>
            <a:off x="3779838" y="1052513"/>
            <a:ext cx="1296987" cy="1368425"/>
            <a:chOff x="3288" y="1207"/>
            <a:chExt cx="817" cy="862"/>
          </a:xfrm>
        </p:grpSpPr>
        <p:grpSp>
          <p:nvGrpSpPr>
            <p:cNvPr id="4141" name="Group 8"/>
            <p:cNvGrpSpPr>
              <a:grpSpLocks/>
            </p:cNvGrpSpPr>
            <p:nvPr/>
          </p:nvGrpSpPr>
          <p:grpSpPr bwMode="auto">
            <a:xfrm>
              <a:off x="3288" y="1207"/>
              <a:ext cx="743" cy="653"/>
              <a:chOff x="3187" y="1334"/>
              <a:chExt cx="925" cy="653"/>
            </a:xfrm>
          </p:grpSpPr>
          <p:pic>
            <p:nvPicPr>
              <p:cNvPr id="4143" name="Picture 9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" y="1344"/>
                <a:ext cx="597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4" name="Picture 10" descr="j043160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7" y="1334"/>
                <a:ext cx="653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42" name="Rectangle 11"/>
            <p:cNvSpPr>
              <a:spLocks noChangeArrowheads="1"/>
            </p:cNvSpPr>
            <p:nvPr/>
          </p:nvSpPr>
          <p:spPr bwMode="auto">
            <a:xfrm>
              <a:off x="3334" y="1842"/>
              <a:ext cx="7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AS</a:t>
              </a:r>
              <a:r>
                <a:rPr lang="en-US" altLang="zh-CN" b="1">
                  <a:ea typeface="宋体" panose="02010600030101010101" pitchFamily="2" charset="-122"/>
                </a:rPr>
                <a:t>: Authentication Server</a:t>
              </a:r>
            </a:p>
          </p:txBody>
        </p:sp>
      </p:grpSp>
      <p:grpSp>
        <p:nvGrpSpPr>
          <p:cNvPr id="4113" name="Group 12"/>
          <p:cNvGrpSpPr>
            <a:grpSpLocks/>
          </p:cNvGrpSpPr>
          <p:nvPr/>
        </p:nvGrpSpPr>
        <p:grpSpPr bwMode="auto">
          <a:xfrm>
            <a:off x="6804025" y="3429000"/>
            <a:ext cx="1584325" cy="1152525"/>
            <a:chOff x="3742" y="1752"/>
            <a:chExt cx="998" cy="726"/>
          </a:xfrm>
        </p:grpSpPr>
        <p:pic>
          <p:nvPicPr>
            <p:cNvPr id="4139" name="Picture 13" descr="j04316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" y="1752"/>
              <a:ext cx="608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0" name="Rectangle 14"/>
            <p:cNvSpPr>
              <a:spLocks noChangeArrowheads="1"/>
            </p:cNvSpPr>
            <p:nvPr/>
          </p:nvSpPr>
          <p:spPr bwMode="auto">
            <a:xfrm>
              <a:off x="3742" y="2296"/>
              <a:ext cx="9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TGS: </a:t>
              </a:r>
              <a:r>
                <a:rPr lang="en-US" altLang="zh-CN" b="1">
                  <a:ea typeface="宋体" panose="02010600030101010101" pitchFamily="2" charset="-122"/>
                </a:rPr>
                <a:t>Ticket Granting Server</a:t>
              </a:r>
            </a:p>
          </p:txBody>
        </p:sp>
      </p:grpSp>
      <p:grpSp>
        <p:nvGrpSpPr>
          <p:cNvPr id="4114" name="Group 15"/>
          <p:cNvGrpSpPr>
            <a:grpSpLocks/>
          </p:cNvGrpSpPr>
          <p:nvPr/>
        </p:nvGrpSpPr>
        <p:grpSpPr bwMode="auto">
          <a:xfrm>
            <a:off x="4572000" y="5300663"/>
            <a:ext cx="1439863" cy="1223962"/>
            <a:chOff x="2880" y="3294"/>
            <a:chExt cx="907" cy="771"/>
          </a:xfrm>
        </p:grpSpPr>
        <p:grpSp>
          <p:nvGrpSpPr>
            <p:cNvPr id="4135" name="Group 16"/>
            <p:cNvGrpSpPr>
              <a:grpSpLocks/>
            </p:cNvGrpSpPr>
            <p:nvPr/>
          </p:nvGrpSpPr>
          <p:grpSpPr bwMode="auto">
            <a:xfrm>
              <a:off x="2880" y="3294"/>
              <a:ext cx="890" cy="590"/>
              <a:chOff x="4059" y="3430"/>
              <a:chExt cx="890" cy="590"/>
            </a:xfrm>
          </p:grpSpPr>
          <p:pic>
            <p:nvPicPr>
              <p:cNvPr id="4137" name="Picture 17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8" name="Picture 18" descr="j043160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36" name="Rectangle 19"/>
            <p:cNvSpPr>
              <a:spLocks noChangeArrowheads="1"/>
            </p:cNvSpPr>
            <p:nvPr/>
          </p:nvSpPr>
          <p:spPr bwMode="auto">
            <a:xfrm>
              <a:off x="2880" y="3793"/>
              <a:ext cx="90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="1">
                  <a:ea typeface="宋体" panose="02010600030101010101" pitchFamily="2" charset="-122"/>
                </a:rPr>
                <a:t>: Application Server</a:t>
              </a:r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474788" y="2565400"/>
            <a:ext cx="1657350" cy="1108075"/>
            <a:chOff x="929" y="1616"/>
            <a:chExt cx="1044" cy="698"/>
          </a:xfrm>
        </p:grpSpPr>
        <p:sp>
          <p:nvSpPr>
            <p:cNvPr id="4133" name="Line 21"/>
            <p:cNvSpPr>
              <a:spLocks noChangeShapeType="1"/>
            </p:cNvSpPr>
            <p:nvPr/>
          </p:nvSpPr>
          <p:spPr bwMode="auto">
            <a:xfrm flipV="1">
              <a:off x="929" y="1616"/>
              <a:ext cx="104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Oval 22"/>
            <p:cNvSpPr>
              <a:spLocks noChangeArrowheads="1"/>
            </p:cNvSpPr>
            <p:nvPr/>
          </p:nvSpPr>
          <p:spPr bwMode="auto">
            <a:xfrm>
              <a:off x="1039" y="2024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547813" y="2708275"/>
            <a:ext cx="1728787" cy="1152525"/>
            <a:chOff x="975" y="1706"/>
            <a:chExt cx="1089" cy="726"/>
          </a:xfrm>
        </p:grpSpPr>
        <p:sp>
          <p:nvSpPr>
            <p:cNvPr id="4131" name="Line 24"/>
            <p:cNvSpPr>
              <a:spLocks noChangeShapeType="1"/>
            </p:cNvSpPr>
            <p:nvPr/>
          </p:nvSpPr>
          <p:spPr bwMode="auto">
            <a:xfrm flipH="1">
              <a:off x="975" y="1752"/>
              <a:ext cx="1089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Oval 25"/>
            <p:cNvSpPr>
              <a:spLocks noChangeArrowheads="1"/>
            </p:cNvSpPr>
            <p:nvPr/>
          </p:nvSpPr>
          <p:spPr bwMode="auto">
            <a:xfrm>
              <a:off x="1837" y="1706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835150" y="3686175"/>
            <a:ext cx="5041900" cy="360363"/>
            <a:chOff x="1156" y="2322"/>
            <a:chExt cx="3176" cy="227"/>
          </a:xfrm>
        </p:grpSpPr>
        <p:sp>
          <p:nvSpPr>
            <p:cNvPr id="4129" name="Line 27"/>
            <p:cNvSpPr>
              <a:spLocks noChangeShapeType="1"/>
            </p:cNvSpPr>
            <p:nvPr/>
          </p:nvSpPr>
          <p:spPr bwMode="auto">
            <a:xfrm>
              <a:off x="1156" y="2478"/>
              <a:ext cx="3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Oval 28"/>
            <p:cNvSpPr>
              <a:spLocks noChangeArrowheads="1"/>
            </p:cNvSpPr>
            <p:nvPr/>
          </p:nvSpPr>
          <p:spPr bwMode="auto">
            <a:xfrm>
              <a:off x="1610" y="2322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835150" y="3933825"/>
            <a:ext cx="4968875" cy="360363"/>
            <a:chOff x="1156" y="2478"/>
            <a:chExt cx="3130" cy="227"/>
          </a:xfrm>
        </p:grpSpPr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1156" y="2595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Oval 31"/>
            <p:cNvSpPr>
              <a:spLocks noChangeArrowheads="1"/>
            </p:cNvSpPr>
            <p:nvPr/>
          </p:nvSpPr>
          <p:spPr bwMode="auto">
            <a:xfrm>
              <a:off x="3923" y="2478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692275" y="4437063"/>
            <a:ext cx="2447925" cy="1223962"/>
            <a:chOff x="1066" y="2795"/>
            <a:chExt cx="1542" cy="771"/>
          </a:xfrm>
        </p:grpSpPr>
        <p:sp>
          <p:nvSpPr>
            <p:cNvPr id="4125" name="Line 33"/>
            <p:cNvSpPr>
              <a:spLocks noChangeShapeType="1"/>
            </p:cNvSpPr>
            <p:nvPr/>
          </p:nvSpPr>
          <p:spPr bwMode="auto">
            <a:xfrm>
              <a:off x="1066" y="2795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34"/>
            <p:cNvSpPr>
              <a:spLocks noChangeArrowheads="1"/>
            </p:cNvSpPr>
            <p:nvPr/>
          </p:nvSpPr>
          <p:spPr bwMode="auto">
            <a:xfrm>
              <a:off x="1247" y="279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1577975" y="4581525"/>
            <a:ext cx="2447925" cy="1295400"/>
            <a:chOff x="994" y="2886"/>
            <a:chExt cx="1542" cy="816"/>
          </a:xfrm>
        </p:grpSpPr>
        <p:sp>
          <p:nvSpPr>
            <p:cNvPr id="4123" name="Line 36"/>
            <p:cNvSpPr>
              <a:spLocks noChangeShapeType="1"/>
            </p:cNvSpPr>
            <p:nvPr/>
          </p:nvSpPr>
          <p:spPr bwMode="auto">
            <a:xfrm>
              <a:off x="994" y="2886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Oval 37"/>
            <p:cNvSpPr>
              <a:spLocks noChangeArrowheads="1"/>
            </p:cNvSpPr>
            <p:nvPr/>
          </p:nvSpPr>
          <p:spPr bwMode="auto">
            <a:xfrm>
              <a:off x="2200" y="347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76870" name="Rectangle 38"/>
          <p:cNvSpPr>
            <a:spLocks noChangeArrowheads="1"/>
          </p:cNvSpPr>
          <p:nvPr/>
        </p:nvSpPr>
        <p:spPr bwMode="auto">
          <a:xfrm>
            <a:off x="468313" y="2854325"/>
            <a:ext cx="1800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 b="1">
                <a:ea typeface="宋体" panose="02010600030101010101" pitchFamily="2" charset="-122"/>
              </a:rPr>
              <a:t>ID</a:t>
            </a:r>
            <a:r>
              <a:rPr lang="en-US" altLang="zh-CN" sz="1600" b="1" baseline="-25000">
                <a:ea typeface="宋体" panose="02010600030101010101" pitchFamily="2" charset="-122"/>
              </a:rPr>
              <a:t>c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TS1</a:t>
            </a:r>
          </a:p>
        </p:txBody>
      </p:sp>
      <p:sp>
        <p:nvSpPr>
          <p:cNvPr id="376871" name="Rectangle 39"/>
          <p:cNvSpPr>
            <a:spLocks noChangeArrowheads="1"/>
          </p:cNvSpPr>
          <p:nvPr/>
        </p:nvSpPr>
        <p:spPr bwMode="auto">
          <a:xfrm>
            <a:off x="3348038" y="2492375"/>
            <a:ext cx="572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>
                <a:ea typeface="宋体" panose="02010600030101010101" pitchFamily="2" charset="-122"/>
              </a:rPr>
              <a:t>E(K</a:t>
            </a:r>
            <a:r>
              <a:rPr lang="en-US" altLang="zh-CN" sz="1600" b="1" baseline="-25000">
                <a:ea typeface="宋体" panose="02010600030101010101" pitchFamily="2" charset="-122"/>
              </a:rPr>
              <a:t>AS,C</a:t>
            </a:r>
            <a:r>
              <a:rPr lang="en-US" altLang="zh-CN" sz="1600" b="1">
                <a:ea typeface="宋体" panose="02010600030101010101" pitchFamily="2" charset="-122"/>
              </a:rPr>
              <a:t>, (K</a:t>
            </a:r>
            <a:r>
              <a:rPr lang="en-US" altLang="zh-CN" sz="1600" b="1" baseline="-25000">
                <a:ea typeface="宋体" panose="02010600030101010101" pitchFamily="2" charset="-122"/>
              </a:rPr>
              <a:t>C,TGS </a:t>
            </a:r>
            <a:r>
              <a:rPr lang="en-US" altLang="zh-CN" sz="1600" b="1">
                <a:ea typeface="宋体" panose="02010600030101010101" pitchFamily="2" charset="-122"/>
              </a:rPr>
              <a:t>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TS2 || Lifetime2 || Ticket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</a:p>
        </p:txBody>
      </p:sp>
      <p:graphicFrame>
        <p:nvGraphicFramePr>
          <p:cNvPr id="376872" name="Object 40"/>
          <p:cNvGraphicFramePr>
            <a:graphicFrameLocks noChangeAspect="1"/>
          </p:cNvGraphicFramePr>
          <p:nvPr/>
        </p:nvGraphicFramePr>
        <p:xfrm>
          <a:off x="3384550" y="2822575"/>
          <a:ext cx="5651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4" name="Equation" r:id="rId8" imgW="3543120" imgH="253800" progId="Equation.3">
                  <p:embed/>
                </p:oleObj>
              </mc:Choice>
              <mc:Fallback>
                <p:oleObj name="Equation" r:id="rId8" imgW="354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822575"/>
                        <a:ext cx="5651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3" name="Object 41"/>
          <p:cNvGraphicFramePr>
            <a:graphicFrameLocks noChangeAspect="1"/>
          </p:cNvGraphicFramePr>
          <p:nvPr/>
        </p:nvGraphicFramePr>
        <p:xfrm>
          <a:off x="2901950" y="3270250"/>
          <a:ext cx="3259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5" name="Equation" r:id="rId10" imgW="1904760" imgH="241200" progId="Equation.3">
                  <p:embed/>
                </p:oleObj>
              </mc:Choice>
              <mc:Fallback>
                <p:oleObj name="Equation" r:id="rId10" imgW="1904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270250"/>
                        <a:ext cx="3259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4" name="Object 42"/>
          <p:cNvGraphicFramePr>
            <a:graphicFrameLocks noChangeAspect="1"/>
          </p:cNvGraphicFramePr>
          <p:nvPr/>
        </p:nvGraphicFramePr>
        <p:xfrm>
          <a:off x="2967038" y="3602038"/>
          <a:ext cx="36210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6" name="Equation" r:id="rId12" imgW="2527200" imgH="253800" progId="Equation.3">
                  <p:embed/>
                </p:oleObj>
              </mc:Choice>
              <mc:Fallback>
                <p:oleObj name="Equation" r:id="rId12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602038"/>
                        <a:ext cx="36210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5" name="Object 43"/>
          <p:cNvGraphicFramePr>
            <a:graphicFrameLocks noChangeAspect="1"/>
          </p:cNvGraphicFramePr>
          <p:nvPr/>
        </p:nvGraphicFramePr>
        <p:xfrm>
          <a:off x="2411413" y="4133850"/>
          <a:ext cx="3529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7" name="Equation" r:id="rId14" imgW="2006280" imgH="253800" progId="Equation.3">
                  <p:embed/>
                </p:oleObj>
              </mc:Choice>
              <mc:Fallback>
                <p:oleObj name="Equation" r:id="rId14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33850"/>
                        <a:ext cx="35290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6" name="Object 44"/>
          <p:cNvGraphicFramePr>
            <a:graphicFrameLocks noChangeAspect="1"/>
          </p:cNvGraphicFramePr>
          <p:nvPr/>
        </p:nvGraphicFramePr>
        <p:xfrm>
          <a:off x="2484438" y="4508500"/>
          <a:ext cx="5399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8" name="Equation" r:id="rId16" imgW="3377880" imgH="241200" progId="Equation.3">
                  <p:embed/>
                </p:oleObj>
              </mc:Choice>
              <mc:Fallback>
                <p:oleObj name="Equation" r:id="rId16" imgW="337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5399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7" name="Object 45"/>
          <p:cNvGraphicFramePr>
            <a:graphicFrameLocks noChangeAspect="1"/>
          </p:cNvGraphicFramePr>
          <p:nvPr/>
        </p:nvGraphicFramePr>
        <p:xfrm>
          <a:off x="2439988" y="4783138"/>
          <a:ext cx="2952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9" name="Equation" r:id="rId18" imgW="1511280" imgH="228600" progId="Equation.3">
                  <p:embed/>
                </p:oleObj>
              </mc:Choice>
              <mc:Fallback>
                <p:oleObj name="Equation" r:id="rId18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783138"/>
                        <a:ext cx="2952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8" name="Object 46"/>
          <p:cNvGraphicFramePr>
            <a:graphicFrameLocks noChangeAspect="1"/>
          </p:cNvGraphicFramePr>
          <p:nvPr/>
        </p:nvGraphicFramePr>
        <p:xfrm>
          <a:off x="2411413" y="5121275"/>
          <a:ext cx="45862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0" name="Equation" r:id="rId20" imgW="2489040" imgH="253800" progId="Equation.3">
                  <p:embed/>
                </p:oleObj>
              </mc:Choice>
              <mc:Fallback>
                <p:oleObj name="Equation" r:id="rId20" imgW="248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21275"/>
                        <a:ext cx="45862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9" name="Object 47"/>
          <p:cNvGraphicFramePr>
            <a:graphicFrameLocks noChangeAspect="1"/>
          </p:cNvGraphicFramePr>
          <p:nvPr/>
        </p:nvGraphicFramePr>
        <p:xfrm>
          <a:off x="1403350" y="5445125"/>
          <a:ext cx="1711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41" name="Equation" r:id="rId22" imgW="850680" imgH="253800" progId="Equation.3">
                  <p:embed/>
                </p:oleObj>
              </mc:Choice>
              <mc:Fallback>
                <p:oleObj name="Equation" r:id="rId22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1711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59982"/>
      </p:ext>
    </p:extLst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70" grpId="0"/>
      <p:bldP spid="376870" grpId="1"/>
      <p:bldP spid="376871" grpId="0"/>
      <p:bldP spid="37687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A0C4E5-C094-4B7A-B14F-4B5FC8EC87DE}" type="slidenum">
              <a:rPr lang="en-US" altLang="zh-CN">
                <a:solidFill>
                  <a:srgbClr val="FFFFFF"/>
                </a:solidFill>
              </a:rPr>
              <a:pPr eaLnBrk="1" hangingPunct="1"/>
              <a:t>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248F184-DC82-4CA0-A499-291DF0389C6F}" type="datetime1">
              <a:rPr lang="zh-CN" altLang="en-US"/>
              <a:pPr>
                <a:defRPr/>
              </a:pPr>
              <a:t>2018/9/2</a:t>
            </a:fld>
            <a:endParaRPr lang="en-US" altLang="zh-CN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50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447800" y="17018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22098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32766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4419600" y="1778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4419600" y="2006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19812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048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41148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5" name="AutoShape 11"/>
          <p:cNvSpPr>
            <a:spLocks noChangeArrowheads="1"/>
          </p:cNvSpPr>
          <p:nvPr/>
        </p:nvSpPr>
        <p:spPr bwMode="auto">
          <a:xfrm>
            <a:off x="5334000" y="1549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36" name="AutoShape 12"/>
          <p:cNvSpPr>
            <a:spLocks noChangeArrowheads="1"/>
          </p:cNvSpPr>
          <p:nvPr/>
        </p:nvSpPr>
        <p:spPr bwMode="auto">
          <a:xfrm>
            <a:off x="5257800" y="26162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37" name="AutoShape 13"/>
          <p:cNvSpPr>
            <a:spLocks noChangeArrowheads="1"/>
          </p:cNvSpPr>
          <p:nvPr/>
        </p:nvSpPr>
        <p:spPr bwMode="auto">
          <a:xfrm>
            <a:off x="7315200" y="22352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6324600" y="1701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6096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72390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7543800" y="193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2" name="Rectangle 18"/>
          <p:cNvSpPr>
            <a:spLocks noChangeArrowheads="1"/>
          </p:cNvSpPr>
          <p:nvPr/>
        </p:nvSpPr>
        <p:spPr bwMode="auto">
          <a:xfrm>
            <a:off x="7315200" y="2463800"/>
            <a:ext cx="533400" cy="1219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>
            <a:off x="1981200" y="2540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53000" y="1930400"/>
            <a:ext cx="76200" cy="1143000"/>
            <a:chOff x="3024" y="576"/>
            <a:chExt cx="48" cy="720"/>
          </a:xfrm>
        </p:grpSpPr>
        <p:sp>
          <p:nvSpPr>
            <p:cNvPr id="7240" name="Line 21"/>
            <p:cNvSpPr>
              <a:spLocks noChangeShapeType="1"/>
            </p:cNvSpPr>
            <p:nvPr/>
          </p:nvSpPr>
          <p:spPr bwMode="auto">
            <a:xfrm>
              <a:off x="3024" y="5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Line 22"/>
            <p:cNvSpPr>
              <a:spLocks noChangeShapeType="1"/>
            </p:cNvSpPr>
            <p:nvPr/>
          </p:nvSpPr>
          <p:spPr bwMode="auto">
            <a:xfrm>
              <a:off x="3024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Line 23"/>
            <p:cNvSpPr>
              <a:spLocks noChangeShapeType="1"/>
            </p:cNvSpPr>
            <p:nvPr/>
          </p:nvSpPr>
          <p:spPr bwMode="auto">
            <a:xfrm>
              <a:off x="3072" y="5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48" name="Line 24"/>
          <p:cNvSpPr>
            <a:spLocks noChangeShapeType="1"/>
          </p:cNvSpPr>
          <p:nvPr/>
        </p:nvSpPr>
        <p:spPr bwMode="auto">
          <a:xfrm>
            <a:off x="5029200" y="284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5715000" y="246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0" name="Line 26"/>
          <p:cNvSpPr>
            <a:spLocks noChangeShapeType="1"/>
          </p:cNvSpPr>
          <p:nvPr/>
        </p:nvSpPr>
        <p:spPr bwMode="auto">
          <a:xfrm>
            <a:off x="6172200" y="2844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1" name="Cloud"/>
          <p:cNvSpPr>
            <a:spLocks noChangeAspect="1" noEditPoints="1" noChangeArrowheads="1"/>
          </p:cNvSpPr>
          <p:nvPr/>
        </p:nvSpPr>
        <p:spPr bwMode="auto">
          <a:xfrm>
            <a:off x="1908175" y="3429000"/>
            <a:ext cx="5638800" cy="576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bIns="0"/>
          <a:lstStyle/>
          <a:p>
            <a:pPr algn="ctr"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Internet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7924800" y="2921000"/>
            <a:ext cx="914400" cy="1050925"/>
          </a:xfrm>
          <a:prstGeom prst="curvedLeftArrow">
            <a:avLst>
              <a:gd name="adj1" fmla="val 23093"/>
              <a:gd name="adj2" fmla="val 45972"/>
              <a:gd name="adj3" fmla="val 208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627313" y="4572000"/>
            <a:ext cx="533400" cy="1447800"/>
            <a:chOff x="1632" y="2688"/>
            <a:chExt cx="336" cy="912"/>
          </a:xfrm>
        </p:grpSpPr>
        <p:sp>
          <p:nvSpPr>
            <p:cNvPr id="7238" name="AutoShape 30"/>
            <p:cNvSpPr>
              <a:spLocks noChangeArrowheads="1"/>
            </p:cNvSpPr>
            <p:nvPr/>
          </p:nvSpPr>
          <p:spPr bwMode="auto">
            <a:xfrm>
              <a:off x="1632" y="2688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055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5056" name="AutoShape 32"/>
          <p:cNvSpPr>
            <a:spLocks noChangeArrowheads="1"/>
          </p:cNvSpPr>
          <p:nvPr/>
        </p:nvSpPr>
        <p:spPr bwMode="auto">
          <a:xfrm>
            <a:off x="3541713" y="4114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57" name="AutoShape 33"/>
          <p:cNvSpPr>
            <a:spLocks noChangeArrowheads="1"/>
          </p:cNvSpPr>
          <p:nvPr/>
        </p:nvSpPr>
        <p:spPr bwMode="auto">
          <a:xfrm>
            <a:off x="3617913" y="6019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58" name="AutoShape 34"/>
          <p:cNvSpPr>
            <a:spLocks noChangeArrowheads="1"/>
          </p:cNvSpPr>
          <p:nvPr/>
        </p:nvSpPr>
        <p:spPr bwMode="auto">
          <a:xfrm>
            <a:off x="3617913" y="4724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 flipV="1">
            <a:off x="2855913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>
            <a:off x="2855913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1" name="Line 37"/>
          <p:cNvSpPr>
            <a:spLocks noChangeShapeType="1"/>
          </p:cNvSpPr>
          <p:nvPr/>
        </p:nvSpPr>
        <p:spPr bwMode="auto">
          <a:xfrm>
            <a:off x="399891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2" name="Line 38"/>
          <p:cNvSpPr>
            <a:spLocks noChangeShapeType="1"/>
          </p:cNvSpPr>
          <p:nvPr/>
        </p:nvSpPr>
        <p:spPr bwMode="auto">
          <a:xfrm>
            <a:off x="3998913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3" name="Line 39"/>
          <p:cNvSpPr>
            <a:spLocks noChangeShapeType="1"/>
          </p:cNvSpPr>
          <p:nvPr/>
        </p:nvSpPr>
        <p:spPr bwMode="auto">
          <a:xfrm>
            <a:off x="2855913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4" name="Line 40"/>
          <p:cNvSpPr>
            <a:spLocks noChangeShapeType="1"/>
          </p:cNvSpPr>
          <p:nvPr/>
        </p:nvSpPr>
        <p:spPr bwMode="auto">
          <a:xfrm>
            <a:off x="2855913" y="624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>
            <a:off x="5141913" y="4953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66" name="Rectangle 42"/>
          <p:cNvSpPr>
            <a:spLocks noChangeArrowheads="1"/>
          </p:cNvSpPr>
          <p:nvPr/>
        </p:nvSpPr>
        <p:spPr bwMode="auto">
          <a:xfrm>
            <a:off x="5141913" y="5181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67" name="Line 43"/>
          <p:cNvSpPr>
            <a:spLocks noChangeShapeType="1"/>
          </p:cNvSpPr>
          <p:nvPr/>
        </p:nvSpPr>
        <p:spPr bwMode="auto">
          <a:xfrm>
            <a:off x="4532313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8" name="Line 44"/>
          <p:cNvSpPr>
            <a:spLocks noChangeShapeType="1"/>
          </p:cNvSpPr>
          <p:nvPr/>
        </p:nvSpPr>
        <p:spPr bwMode="auto">
          <a:xfrm flipV="1">
            <a:off x="4760913" y="5105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9" name="Line 45"/>
          <p:cNvSpPr>
            <a:spLocks noChangeShapeType="1"/>
          </p:cNvSpPr>
          <p:nvPr/>
        </p:nvSpPr>
        <p:spPr bwMode="auto">
          <a:xfrm flipV="1">
            <a:off x="4760913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0" name="AutoShape 46"/>
          <p:cNvSpPr>
            <a:spLocks noChangeArrowheads="1"/>
          </p:cNvSpPr>
          <p:nvPr/>
        </p:nvSpPr>
        <p:spPr bwMode="auto">
          <a:xfrm>
            <a:off x="6284913" y="50292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71" name="AutoShape 47"/>
          <p:cNvSpPr>
            <a:spLocks noChangeArrowheads="1"/>
          </p:cNvSpPr>
          <p:nvPr/>
        </p:nvSpPr>
        <p:spPr bwMode="auto">
          <a:xfrm>
            <a:off x="6284913" y="60960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7656513" y="5334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73" name="Line 49"/>
          <p:cNvSpPr>
            <a:spLocks noChangeShapeType="1"/>
          </p:cNvSpPr>
          <p:nvPr/>
        </p:nvSpPr>
        <p:spPr bwMode="auto">
          <a:xfrm>
            <a:off x="5675313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4" name="Line 50"/>
          <p:cNvSpPr>
            <a:spLocks noChangeShapeType="1"/>
          </p:cNvSpPr>
          <p:nvPr/>
        </p:nvSpPr>
        <p:spPr bwMode="auto">
          <a:xfrm>
            <a:off x="5675313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5" name="Line 51"/>
          <p:cNvSpPr>
            <a:spLocks noChangeShapeType="1"/>
          </p:cNvSpPr>
          <p:nvPr/>
        </p:nvSpPr>
        <p:spPr bwMode="auto">
          <a:xfrm>
            <a:off x="7123113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6" name="Line 52"/>
          <p:cNvSpPr>
            <a:spLocks noChangeShapeType="1"/>
          </p:cNvSpPr>
          <p:nvPr/>
        </p:nvSpPr>
        <p:spPr bwMode="auto">
          <a:xfrm flipV="1">
            <a:off x="7961313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7" name="Line 53"/>
          <p:cNvSpPr>
            <a:spLocks noChangeShapeType="1"/>
          </p:cNvSpPr>
          <p:nvPr/>
        </p:nvSpPr>
        <p:spPr bwMode="auto">
          <a:xfrm>
            <a:off x="7123113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8" name="Line 54"/>
          <p:cNvSpPr>
            <a:spLocks noChangeShapeType="1"/>
          </p:cNvSpPr>
          <p:nvPr/>
        </p:nvSpPr>
        <p:spPr bwMode="auto">
          <a:xfrm>
            <a:off x="7961313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9" name="AutoShape 55"/>
          <p:cNvSpPr>
            <a:spLocks noChangeArrowheads="1"/>
          </p:cNvSpPr>
          <p:nvPr/>
        </p:nvSpPr>
        <p:spPr bwMode="auto">
          <a:xfrm>
            <a:off x="7656513" y="5715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80" name="AutoShape 56"/>
          <p:cNvSpPr>
            <a:spLocks noChangeArrowheads="1"/>
          </p:cNvSpPr>
          <p:nvPr/>
        </p:nvSpPr>
        <p:spPr bwMode="auto">
          <a:xfrm>
            <a:off x="1331913" y="3860800"/>
            <a:ext cx="990600" cy="1320800"/>
          </a:xfrm>
          <a:prstGeom prst="curvedRight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5081" name="Line 57"/>
          <p:cNvSpPr>
            <a:spLocks noChangeShapeType="1"/>
          </p:cNvSpPr>
          <p:nvPr/>
        </p:nvSpPr>
        <p:spPr bwMode="auto">
          <a:xfrm flipV="1">
            <a:off x="1676400" y="116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2" name="Line 58"/>
          <p:cNvSpPr>
            <a:spLocks noChangeShapeType="1"/>
          </p:cNvSpPr>
          <p:nvPr/>
        </p:nvSpPr>
        <p:spPr bwMode="auto">
          <a:xfrm>
            <a:off x="1676400" y="116363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3" name="Line 59"/>
          <p:cNvSpPr>
            <a:spLocks noChangeShapeType="1"/>
          </p:cNvSpPr>
          <p:nvPr/>
        </p:nvSpPr>
        <p:spPr bwMode="auto">
          <a:xfrm>
            <a:off x="5715000" y="116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00400" y="1092200"/>
            <a:ext cx="990600" cy="533400"/>
            <a:chOff x="768" y="3312"/>
            <a:chExt cx="624" cy="336"/>
          </a:xfrm>
        </p:grpSpPr>
        <p:sp>
          <p:nvSpPr>
            <p:cNvPr id="7237" name="Rectangle 61"/>
            <p:cNvSpPr>
              <a:spLocks noChangeArrowheads="1"/>
            </p:cNvSpPr>
            <p:nvPr/>
          </p:nvSpPr>
          <p:spPr bwMode="auto">
            <a:xfrm>
              <a:off x="768" y="3312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62"/>
            <p:cNvGraphicFramePr>
              <a:graphicFrameLocks noChangeAspect="1"/>
            </p:cNvGraphicFramePr>
            <p:nvPr/>
          </p:nvGraphicFramePr>
          <p:xfrm>
            <a:off x="816" y="3360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62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0"/>
                          <a:ext cx="5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72200" y="1092200"/>
            <a:ext cx="1219200" cy="609600"/>
            <a:chOff x="4704" y="2064"/>
            <a:chExt cx="768" cy="384"/>
          </a:xfrm>
        </p:grpSpPr>
        <p:sp>
          <p:nvSpPr>
            <p:cNvPr id="7236" name="Rectangle 64"/>
            <p:cNvSpPr>
              <a:spLocks noChangeArrowheads="1"/>
            </p:cNvSpPr>
            <p:nvPr/>
          </p:nvSpPr>
          <p:spPr bwMode="auto">
            <a:xfrm>
              <a:off x="4704" y="20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65"/>
            <p:cNvGraphicFramePr>
              <a:graphicFrameLocks noChangeAspect="1"/>
            </p:cNvGraphicFramePr>
            <p:nvPr/>
          </p:nvGraphicFramePr>
          <p:xfrm>
            <a:off x="4752" y="2112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63" name="Equation" r:id="rId6" imgW="571320" imgH="228600" progId="Equation.3">
                    <p:embed/>
                  </p:oleObj>
                </mc:Choice>
                <mc:Fallback>
                  <p:oleObj name="Equation" r:id="rId6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500563" y="4149725"/>
            <a:ext cx="936625" cy="431800"/>
            <a:chOff x="3936" y="2112"/>
            <a:chExt cx="816" cy="384"/>
          </a:xfrm>
        </p:grpSpPr>
        <p:sp>
          <p:nvSpPr>
            <p:cNvPr id="7235" name="Rectangle 70"/>
            <p:cNvSpPr>
              <a:spLocks noChangeArrowheads="1"/>
            </p:cNvSpPr>
            <p:nvPr/>
          </p:nvSpPr>
          <p:spPr bwMode="auto">
            <a:xfrm>
              <a:off x="3936" y="2112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1" name="Object 71"/>
            <p:cNvGraphicFramePr>
              <a:graphicFrameLocks noChangeAspect="1"/>
            </p:cNvGraphicFramePr>
            <p:nvPr/>
          </p:nvGraphicFramePr>
          <p:xfrm>
            <a:off x="3984" y="2160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64" name="Equation" r:id="rId8" imgW="545760" imgH="228600" progId="Equation.3">
                    <p:embed/>
                  </p:oleObj>
                </mc:Choice>
                <mc:Fallback>
                  <p:oleObj name="Equation" r:id="rId8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084888" y="4403725"/>
            <a:ext cx="1219200" cy="609600"/>
            <a:chOff x="4560" y="2160"/>
            <a:chExt cx="768" cy="384"/>
          </a:xfrm>
        </p:grpSpPr>
        <p:sp>
          <p:nvSpPr>
            <p:cNvPr id="7234" name="Rectangle 73"/>
            <p:cNvSpPr>
              <a:spLocks noChangeArrowheads="1"/>
            </p:cNvSpPr>
            <p:nvPr/>
          </p:nvSpPr>
          <p:spPr bwMode="auto">
            <a:xfrm>
              <a:off x="4560" y="2160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74"/>
            <p:cNvGraphicFramePr>
              <a:graphicFrameLocks noChangeAspect="1"/>
            </p:cNvGraphicFramePr>
            <p:nvPr/>
          </p:nvGraphicFramePr>
          <p:xfrm>
            <a:off x="4608" y="2208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65" name="Equation" r:id="rId10" imgW="520560" imgH="228600" progId="Equation.3">
                    <p:embed/>
                  </p:oleObj>
                </mc:Choice>
                <mc:Fallback>
                  <p:oleObj name="Equation" r:id="rId10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6193531"/>
      </p:ext>
    </p:extLst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5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  <p:bldP spid="385028" grpId="0" animBg="1" autoUpdateAnimBg="0"/>
      <p:bldP spid="385029" grpId="0" animBg="1" autoUpdateAnimBg="0"/>
      <p:bldP spid="385030" grpId="0" animBg="1" autoUpdateAnimBg="0"/>
      <p:bldP spid="385031" grpId="0" animBg="1" autoUpdateAnimBg="0"/>
      <p:bldP spid="385032" grpId="0" animBg="1"/>
      <p:bldP spid="385033" grpId="0" animBg="1"/>
      <p:bldP spid="385034" grpId="0" animBg="1"/>
      <p:bldP spid="385035" grpId="0" animBg="1" autoUpdateAnimBg="0"/>
      <p:bldP spid="385036" grpId="0" animBg="1" autoUpdateAnimBg="0"/>
      <p:bldP spid="385037" grpId="0" animBg="1" autoUpdateAnimBg="0"/>
      <p:bldP spid="385038" grpId="0" animBg="1" autoUpdateAnimBg="0"/>
      <p:bldP spid="385039" grpId="0" animBg="1"/>
      <p:bldP spid="385040" grpId="0" animBg="1"/>
      <p:bldP spid="385041" grpId="0" animBg="1"/>
      <p:bldP spid="385042" grpId="0" animBg="1" autoUpdateAnimBg="0"/>
      <p:bldP spid="385043" grpId="0" animBg="1"/>
      <p:bldP spid="385048" grpId="0" animBg="1"/>
      <p:bldP spid="385049" grpId="0" animBg="1"/>
      <p:bldP spid="385050" grpId="0" animBg="1"/>
      <p:bldP spid="385051" grpId="0" animBg="1" autoUpdateAnimBg="0"/>
      <p:bldP spid="385052" grpId="0" animBg="1"/>
      <p:bldP spid="385056" grpId="0" animBg="1" autoUpdateAnimBg="0"/>
      <p:bldP spid="385057" grpId="0" animBg="1" autoUpdateAnimBg="0"/>
      <p:bldP spid="385058" grpId="0" animBg="1" autoUpdateAnimBg="0"/>
      <p:bldP spid="385059" grpId="0" animBg="1"/>
      <p:bldP spid="385060" grpId="0" animBg="1"/>
      <p:bldP spid="385061" grpId="0" animBg="1"/>
      <p:bldP spid="385062" grpId="0" animBg="1"/>
      <p:bldP spid="385063" grpId="0" animBg="1"/>
      <p:bldP spid="385064" grpId="0" animBg="1"/>
      <p:bldP spid="385065" grpId="0" animBg="1" autoUpdateAnimBg="0"/>
      <p:bldP spid="385066" grpId="0" animBg="1" autoUpdateAnimBg="0"/>
      <p:bldP spid="385067" grpId="0" animBg="1"/>
      <p:bldP spid="385068" grpId="0" animBg="1"/>
      <p:bldP spid="385069" grpId="0" animBg="1"/>
      <p:bldP spid="385070" grpId="0" animBg="1" autoUpdateAnimBg="0"/>
      <p:bldP spid="385071" grpId="0" animBg="1" autoUpdateAnimBg="0"/>
      <p:bldP spid="385072" grpId="0" animBg="1" autoUpdateAnimBg="0"/>
      <p:bldP spid="385073" grpId="0" animBg="1"/>
      <p:bldP spid="385074" grpId="0" animBg="1"/>
      <p:bldP spid="385075" grpId="0" animBg="1"/>
      <p:bldP spid="385076" grpId="0" animBg="1"/>
      <p:bldP spid="385077" grpId="0" animBg="1"/>
      <p:bldP spid="385078" grpId="0" animBg="1"/>
      <p:bldP spid="385079" grpId="0" animBg="1" autoUpdateAnimBg="0"/>
      <p:bldP spid="385080" grpId="0" animBg="1"/>
      <p:bldP spid="385081" grpId="0" animBg="1"/>
      <p:bldP spid="385082" grpId="0" animBg="1"/>
      <p:bldP spid="3850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5CA955E1-F16B-43B7-9DBE-5AE9FA9E4FF5}" type="slidenum">
              <a:rPr lang="en-US" altLang="zh-CN"/>
              <a:pPr/>
              <a:t>6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016314-0DF6-444B-928C-0454A2797930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Wireshark Case for TLS1.2</a:t>
            </a:r>
            <a:endParaRPr lang="zh-CN" altLang="en-US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</a:t>
            </a: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SSL &amp; TLS</a:t>
            </a:r>
            <a:endParaRPr lang="zh-CN" altLang="en-US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</a:t>
            </a:r>
            <a:r>
              <a:rPr lang="en-US" altLang="zh-CN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About Network Security</a:t>
            </a:r>
            <a:endParaRPr lang="en-US" altLang="zh-CN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1. About Network Security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Web now widely used by 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business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, government, individuals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but Internet &amp; Web are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vulnerable </a:t>
            </a:r>
          </a:p>
          <a:p>
            <a:pPr lvl="2"/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HTTP upon TCP/IP</a:t>
            </a:r>
          </a:p>
          <a:p>
            <a:pPr lvl="2"/>
            <a:r>
              <a:rPr lang="en-US" altLang="zh-CN" sz="1800" dirty="0" smtClean="0">
                <a:solidFill>
                  <a:srgbClr val="FF3300"/>
                </a:solidFill>
                <a:latin typeface="+mj-ea"/>
                <a:ea typeface="+mj-ea"/>
              </a:rPr>
              <a:t>Why?</a:t>
            </a:r>
          </a:p>
          <a:p>
            <a:pPr lvl="2"/>
            <a:r>
              <a:rPr lang="zh-CN" altLang="en-US" sz="1800" dirty="0">
                <a:solidFill>
                  <a:schemeClr val="accent1"/>
                </a:solidFill>
                <a:latin typeface="+mj-ea"/>
              </a:rPr>
              <a:t>（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open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</a:rPr>
              <a:t>，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inter-connect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</a:rPr>
              <a:t>，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gentleman agreement…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</a:rPr>
              <a:t>）</a:t>
            </a:r>
            <a:endParaRPr lang="en-US" altLang="zh-CN" sz="1800" dirty="0" smtClean="0">
              <a:solidFill>
                <a:srgbClr val="FF3300"/>
              </a:solidFill>
              <a:latin typeface="+mj-ea"/>
              <a:ea typeface="+mj-ea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have 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a variety of threats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integrity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confidentiality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denial of service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authentication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need added security 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FF3300"/>
                </a:solidFill>
                <a:latin typeface="+mj-ea"/>
                <a:ea typeface="+mj-ea"/>
              </a:rPr>
              <a:t>Where/ How to add SM?</a:t>
            </a:r>
            <a:endParaRPr lang="en-US" altLang="zh-CN" sz="1800" dirty="0">
              <a:solidFill>
                <a:srgbClr val="FF3300"/>
              </a:solidFill>
              <a:latin typeface="+mj-ea"/>
              <a:ea typeface="+mj-ea"/>
            </a:endParaRPr>
          </a:p>
          <a:p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64" y="1124744"/>
            <a:ext cx="2638122" cy="27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101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1. About Network Security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002" y="940594"/>
            <a:ext cx="8713788" cy="540067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How to Secure the Network?</a:t>
            </a:r>
          </a:p>
          <a:p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2018/9/2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52732" y="2564904"/>
            <a:ext cx="2152650" cy="3287714"/>
            <a:chOff x="1979712" y="1883792"/>
            <a:chExt cx="2152650" cy="328771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35274" y="1883792"/>
              <a:ext cx="2097088" cy="324961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79712" y="1939355"/>
              <a:ext cx="2093912" cy="132556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dirty="0" smtClean="0">
                  <a:solidFill>
                    <a:srgbClr val="990099"/>
                  </a:solidFill>
                  <a:latin typeface="+mj-ea"/>
                  <a:ea typeface="+mj-ea"/>
                </a:rPr>
                <a:t>应用层</a:t>
              </a:r>
              <a:endParaRPr lang="zh-CN" altLang="en-US" b="0" dirty="0">
                <a:solidFill>
                  <a:srgbClr val="990099"/>
                </a:solidFill>
                <a:latin typeface="+mj-ea"/>
                <a:ea typeface="+mj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79712" y="3356992"/>
              <a:ext cx="2093912" cy="384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dirty="0">
                  <a:solidFill>
                    <a:srgbClr val="990099"/>
                  </a:solidFill>
                  <a:latin typeface="+mj-ea"/>
                  <a:ea typeface="+mj-ea"/>
                </a:rPr>
                <a:t>传输层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79712" y="3834830"/>
              <a:ext cx="2093912" cy="384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>
                  <a:solidFill>
                    <a:srgbClr val="990099"/>
                  </a:solidFill>
                  <a:latin typeface="+mj-ea"/>
                  <a:ea typeface="+mj-ea"/>
                </a:rPr>
                <a:t>网络层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79712" y="4311080"/>
              <a:ext cx="2093912" cy="384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dirty="0" smtClean="0">
                  <a:solidFill>
                    <a:srgbClr val="990099"/>
                  </a:solidFill>
                  <a:latin typeface="+mj-ea"/>
                  <a:ea typeface="+mj-ea"/>
                </a:rPr>
                <a:t>链路</a:t>
              </a:r>
              <a:r>
                <a:rPr lang="zh-CN" altLang="en-US" b="0" dirty="0">
                  <a:solidFill>
                    <a:srgbClr val="990099"/>
                  </a:solidFill>
                  <a:latin typeface="+mj-ea"/>
                  <a:ea typeface="+mj-ea"/>
                </a:rPr>
                <a:t>层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79712" y="4695256"/>
              <a:ext cx="2093912" cy="476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>
                  <a:solidFill>
                    <a:srgbClr val="990099"/>
                  </a:solidFill>
                  <a:latin typeface="+mj-ea"/>
                  <a:ea typeface="+mj-ea"/>
                </a:rPr>
                <a:t>物理层</a:t>
              </a:r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436574" y="1844824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zh-CN" altLang="en-US" b="0" dirty="0" smtClean="0">
                <a:solidFill>
                  <a:srgbClr val="008000"/>
                </a:solidFill>
                <a:latin typeface="+mj-ea"/>
                <a:ea typeface="+mj-ea"/>
              </a:rPr>
              <a:t>安全的应用程序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436574" y="2620467"/>
            <a:ext cx="2093912" cy="929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zh-CN" altLang="en-US" b="0" dirty="0" smtClean="0">
                <a:solidFill>
                  <a:srgbClr val="008000"/>
                </a:solidFill>
                <a:latin typeface="+mj-ea"/>
                <a:ea typeface="+mj-ea"/>
              </a:rPr>
              <a:t>安全的应用层协议</a:t>
            </a:r>
            <a:endParaRPr lang="en-US" altLang="zh-CN" b="0" dirty="0" smtClean="0">
              <a:solidFill>
                <a:srgbClr val="008000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S/MIME,PGP,SET…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436574" y="3821053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SSL/TLS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436574" y="4503240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IPSEC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436574" y="5135859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Link Encryption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2902206" y="1844824"/>
            <a:ext cx="504056" cy="3357420"/>
          </a:xfrm>
          <a:prstGeom prst="downArrow">
            <a:avLst/>
          </a:prstGeom>
          <a:solidFill>
            <a:srgbClr val="6C9D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3946" y="3753941"/>
            <a:ext cx="4968552" cy="704699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04" y="3103266"/>
            <a:ext cx="1922157" cy="154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95445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5CA955E1-F16B-43B7-9DBE-5AE9FA9E4FF5}" type="slidenum">
              <a:rPr lang="en-US" altLang="zh-CN"/>
              <a:pPr/>
              <a:t>9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016314-0DF6-444B-928C-0454A2797930}" type="datetime1">
              <a:rPr lang="zh-CN" altLang="en-US"/>
              <a:pPr/>
              <a:t>2018/9/2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Wireshark Case for TLS1.2</a:t>
            </a:r>
            <a:endParaRPr lang="zh-CN" altLang="en-US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SSL &amp; TLS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</a:t>
            </a:r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About Network Security</a:t>
            </a:r>
            <a:endParaRPr lang="en-US" altLang="zh-CN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  <p:extLst>
      <p:ext uri="{BB962C8B-B14F-4D97-AF65-F5344CB8AC3E}">
        <p14:creationId xmlns:p14="http://schemas.microsoft.com/office/powerpoint/2010/main" val="1151174448"/>
      </p:ext>
    </p:extLst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21721</TotalTime>
  <Words>1338</Words>
  <Application>Microsoft Office PowerPoint</Application>
  <PresentationFormat>全屏显示(4:3)</PresentationFormat>
  <Paragraphs>422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Franklin Gothic Book</vt:lpstr>
      <vt:lpstr>ＭＳ Ｐゴシック</vt:lpstr>
      <vt:lpstr>ＭＳ Ｐゴシック</vt:lpstr>
      <vt:lpstr>隶书</vt:lpstr>
      <vt:lpstr>宋体</vt:lpstr>
      <vt:lpstr>微软雅黑</vt:lpstr>
      <vt:lpstr>Arial</vt:lpstr>
      <vt:lpstr>Lucida Calligraphy</vt:lpstr>
      <vt:lpstr>Times New Roman</vt:lpstr>
      <vt:lpstr>Verdana</vt:lpstr>
      <vt:lpstr>Wingdings</vt:lpstr>
      <vt:lpstr>3_Angles</vt:lpstr>
      <vt:lpstr>Visio</vt:lpstr>
      <vt:lpstr>Equation</vt:lpstr>
      <vt:lpstr>Lecture 14: Network Security （Transport Layer）</vt:lpstr>
      <vt:lpstr>Quickly Review</vt:lpstr>
      <vt:lpstr>1.Digital Signature</vt:lpstr>
      <vt:lpstr>2 Authentication Protocols</vt:lpstr>
      <vt:lpstr>3. Pretty Good Privacy</vt:lpstr>
      <vt:lpstr>Outline</vt:lpstr>
      <vt:lpstr>1. About Network Security</vt:lpstr>
      <vt:lpstr>1. About Network Security</vt:lpstr>
      <vt:lpstr>Outline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Outline</vt:lpstr>
      <vt:lpstr>3. Wireshark Lab for TLS1.2</vt:lpstr>
      <vt:lpstr>3. Wireshark Lab for TLS1.2</vt:lpstr>
      <vt:lpstr>3. Wireshark Lab for TLS1.2</vt:lpstr>
      <vt:lpstr>3. Wireshark Lab for TLS1.2</vt:lpstr>
      <vt:lpstr>3. Wireshark Lab for TLS1.2</vt:lpstr>
      <vt:lpstr>3. Wireshark Lab for TLS1.2</vt:lpstr>
      <vt:lpstr>Lecture 6: Advanced Encryption Standard （AES）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257</cp:revision>
  <dcterms:created xsi:type="dcterms:W3CDTF">2010-06-25T08:08:55Z</dcterms:created>
  <dcterms:modified xsi:type="dcterms:W3CDTF">2018-09-02T09:01:26Z</dcterms:modified>
</cp:coreProperties>
</file>