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sldIdLst>
    <p:sldId id="2642" r:id="rId2"/>
    <p:sldId id="2123" r:id="rId3"/>
    <p:sldId id="2200" r:id="rId4"/>
    <p:sldId id="2201" r:id="rId5"/>
    <p:sldId id="2202" r:id="rId6"/>
    <p:sldId id="2203" r:id="rId7"/>
    <p:sldId id="2588" r:id="rId8"/>
    <p:sldId id="1498" r:id="rId9"/>
    <p:sldId id="1501" r:id="rId10"/>
    <p:sldId id="1502" r:id="rId11"/>
    <p:sldId id="2204" r:id="rId12"/>
    <p:sldId id="2205" r:id="rId13"/>
    <p:sldId id="2206" r:id="rId14"/>
    <p:sldId id="2207" r:id="rId15"/>
    <p:sldId id="2212" r:id="rId16"/>
    <p:sldId id="2213" r:id="rId17"/>
    <p:sldId id="2214" r:id="rId18"/>
    <p:sldId id="2646" r:id="rId19"/>
    <p:sldId id="2217" r:id="rId20"/>
    <p:sldId id="2225" r:id="rId21"/>
    <p:sldId id="2226" r:id="rId22"/>
    <p:sldId id="2231" r:id="rId23"/>
    <p:sldId id="2230" r:id="rId24"/>
    <p:sldId id="2228" r:id="rId25"/>
    <p:sldId id="1519" r:id="rId26"/>
    <p:sldId id="1520" r:id="rId27"/>
    <p:sldId id="1521" r:id="rId28"/>
    <p:sldId id="1523" r:id="rId29"/>
    <p:sldId id="2232" r:id="rId30"/>
    <p:sldId id="2233" r:id="rId31"/>
    <p:sldId id="2647" r:id="rId32"/>
    <p:sldId id="2648" r:id="rId33"/>
    <p:sldId id="2649" r:id="rId34"/>
    <p:sldId id="2650" r:id="rId35"/>
    <p:sldId id="2651" r:id="rId36"/>
    <p:sldId id="2652" r:id="rId37"/>
    <p:sldId id="2653" r:id="rId38"/>
    <p:sldId id="2654" r:id="rId39"/>
    <p:sldId id="2655" r:id="rId40"/>
    <p:sldId id="1541" r:id="rId41"/>
    <p:sldId id="1542" r:id="rId42"/>
    <p:sldId id="1543" r:id="rId43"/>
    <p:sldId id="1545" r:id="rId44"/>
    <p:sldId id="2242" r:id="rId45"/>
    <p:sldId id="1544" r:id="rId46"/>
    <p:sldId id="1546" r:id="rId47"/>
    <p:sldId id="2243" r:id="rId48"/>
    <p:sldId id="2235" r:id="rId49"/>
    <p:sldId id="2236" r:id="rId50"/>
    <p:sldId id="2237" r:id="rId51"/>
    <p:sldId id="2238" r:id="rId52"/>
    <p:sldId id="2239" r:id="rId53"/>
    <p:sldId id="2240" r:id="rId54"/>
    <p:sldId id="2241" r:id="rId55"/>
    <p:sldId id="1547" r:id="rId56"/>
    <p:sldId id="1548" r:id="rId57"/>
    <p:sldId id="1549" r:id="rId58"/>
    <p:sldId id="1550" r:id="rId59"/>
    <p:sldId id="1551" r:id="rId60"/>
    <p:sldId id="1552" r:id="rId61"/>
    <p:sldId id="1559" r:id="rId62"/>
    <p:sldId id="2244" r:id="rId63"/>
    <p:sldId id="2245" r:id="rId64"/>
    <p:sldId id="1562" r:id="rId65"/>
    <p:sldId id="2246" r:id="rId66"/>
    <p:sldId id="1563" r:id="rId67"/>
    <p:sldId id="2589" r:id="rId68"/>
    <p:sldId id="2248" r:id="rId69"/>
    <p:sldId id="2249" r:id="rId70"/>
    <p:sldId id="2250" r:id="rId71"/>
    <p:sldId id="2252" r:id="rId72"/>
    <p:sldId id="2253" r:id="rId73"/>
    <p:sldId id="2254" r:id="rId74"/>
    <p:sldId id="2255" r:id="rId75"/>
    <p:sldId id="2256" r:id="rId76"/>
    <p:sldId id="2257" r:id="rId77"/>
    <p:sldId id="2258" r:id="rId78"/>
    <p:sldId id="2259" r:id="rId79"/>
    <p:sldId id="2260" r:id="rId80"/>
    <p:sldId id="2261" r:id="rId81"/>
    <p:sldId id="2247" r:id="rId82"/>
    <p:sldId id="2262" r:id="rId83"/>
    <p:sldId id="2590" r:id="rId84"/>
    <p:sldId id="2263" r:id="rId85"/>
    <p:sldId id="2264" r:id="rId86"/>
    <p:sldId id="2591" r:id="rId87"/>
    <p:sldId id="2643" r:id="rId88"/>
    <p:sldId id="2644" r:id="rId89"/>
    <p:sldId id="2645" r:id="rId90"/>
    <p:sldId id="2265" r:id="rId91"/>
    <p:sldId id="1574" r:id="rId92"/>
    <p:sldId id="2266" r:id="rId93"/>
    <p:sldId id="1575" r:id="rId94"/>
    <p:sldId id="1583" r:id="rId95"/>
    <p:sldId id="1584" r:id="rId96"/>
    <p:sldId id="2569" r:id="rId97"/>
    <p:sldId id="2251" r:id="rId9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300" y="7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E2304-C603-4B95-9D7D-49A8D028A57D}" type="datetimeFigureOut">
              <a:rPr lang="zh-CN" altLang="en-US" smtClean="0"/>
              <a:t>2024/10/14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0D665-6230-404A-BFB0-B2EC4E21579E}" type="slidenum">
              <a:rPr lang="zh-CN" altLang="en-US" smtClean="0"/>
              <a:t>‹#›</a:t>
            </a:fld>
            <a:endParaRPr lang="zh-CN" altLang="en-US"/>
          </a:p>
        </p:txBody>
      </p:sp>
    </p:spTree>
    <p:extLst>
      <p:ext uri="{BB962C8B-B14F-4D97-AF65-F5344CB8AC3E}">
        <p14:creationId xmlns:p14="http://schemas.microsoft.com/office/powerpoint/2010/main" val="1603798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F0D665-6230-404A-BFB0-B2EC4E21579E}" type="slidenum">
              <a:rPr lang="zh-CN" altLang="en-US" smtClean="0"/>
              <a:t>1</a:t>
            </a:fld>
            <a:endParaRPr lang="zh-CN" altLang="en-US"/>
          </a:p>
        </p:txBody>
      </p:sp>
    </p:spTree>
    <p:extLst>
      <p:ext uri="{BB962C8B-B14F-4D97-AF65-F5344CB8AC3E}">
        <p14:creationId xmlns:p14="http://schemas.microsoft.com/office/powerpoint/2010/main" val="1563570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58E06628-F452-AB40-2D09-BE7FB2BE67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923EDEAD-E1FC-4CFB-B958-4342039847A8}" type="slidenum">
              <a:rPr lang="en-US" altLang="zh-CN" sz="1200" smtClean="0">
                <a:latin typeface="Times New Roman" panose="02020603050405020304" pitchFamily="18" charset="0"/>
              </a:rPr>
              <a:pPr/>
              <a:t>85</a:t>
            </a:fld>
            <a:endParaRPr lang="en-US" altLang="zh-CN" sz="1200">
              <a:latin typeface="Times New Roman" panose="02020603050405020304" pitchFamily="18" charset="0"/>
            </a:endParaRPr>
          </a:p>
        </p:txBody>
      </p:sp>
      <p:sp>
        <p:nvSpPr>
          <p:cNvPr id="95235" name="Rectangle 2">
            <a:extLst>
              <a:ext uri="{FF2B5EF4-FFF2-40B4-BE49-F238E27FC236}">
                <a16:creationId xmlns:a16="http://schemas.microsoft.com/office/drawing/2014/main" id="{0E834737-6261-028F-B866-7C04E981CBF0}"/>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21037323-2A1B-0463-BD0B-A3D5E71A36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CB8C4705-BA75-DFFE-00D1-92D04FFEAF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A2FFF3DB-D96C-4CC5-BD4E-02A53FB494CF}" type="slidenum">
              <a:rPr lang="en-US" altLang="zh-CN" sz="1200" smtClean="0">
                <a:latin typeface="Times New Roman" panose="02020603050405020304" pitchFamily="18" charset="0"/>
              </a:rPr>
              <a:pPr/>
              <a:t>86</a:t>
            </a:fld>
            <a:endParaRPr lang="en-US" altLang="zh-CN" sz="1200">
              <a:latin typeface="Times New Roman" panose="02020603050405020304" pitchFamily="18" charset="0"/>
            </a:endParaRPr>
          </a:p>
        </p:txBody>
      </p:sp>
      <p:sp>
        <p:nvSpPr>
          <p:cNvPr id="97283" name="Rectangle 2">
            <a:extLst>
              <a:ext uri="{FF2B5EF4-FFF2-40B4-BE49-F238E27FC236}">
                <a16:creationId xmlns:a16="http://schemas.microsoft.com/office/drawing/2014/main" id="{1A4D7980-C7EA-93FE-649E-82AD67CEB54D}"/>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EDC1D795-7824-493D-3BDC-E4EF222B6F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36EB177B-F899-CB9F-160B-E58BC650D7F4}"/>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r" eaLnBrk="1" hangingPunct="1"/>
            <a:fld id="{B9906D45-6F30-43B8-A9E9-9714138E7B2C}" type="slidenum">
              <a:rPr lang="en-US" altLang="zh-CN" sz="1200">
                <a:latin typeface="Times New Roman" panose="02020603050405020304" pitchFamily="18" charset="0"/>
              </a:rPr>
              <a:pPr algn="r" eaLnBrk="1" hangingPunct="1"/>
              <a:t>87</a:t>
            </a:fld>
            <a:endParaRPr lang="en-US" altLang="zh-CN" sz="1200">
              <a:latin typeface="Times New Roman" panose="02020603050405020304" pitchFamily="18" charset="0"/>
            </a:endParaRPr>
          </a:p>
        </p:txBody>
      </p:sp>
      <p:sp>
        <p:nvSpPr>
          <p:cNvPr id="99331" name="Rectangle 2">
            <a:extLst>
              <a:ext uri="{FF2B5EF4-FFF2-40B4-BE49-F238E27FC236}">
                <a16:creationId xmlns:a16="http://schemas.microsoft.com/office/drawing/2014/main" id="{FB95BAA9-444C-BF04-9D5C-0842E102B1C2}"/>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CF617EA2-51D2-FC0B-8F6A-5ED1D37F0C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p>
            <a:pPr algn="just" eaLnBrk="1" hangingPunct="1"/>
            <a:r>
              <a:rPr lang="en-US" altLang="zh-CN"/>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C77957B8-A36C-95E5-05D8-2C5C3865BB3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r" eaLnBrk="1" hangingPunct="1"/>
            <a:fld id="{DEF1ECEE-EC16-44AA-9B8F-D34516EDDC77}" type="slidenum">
              <a:rPr lang="en-US" altLang="zh-CN" sz="1200">
                <a:latin typeface="Times New Roman" panose="02020603050405020304" pitchFamily="18" charset="0"/>
              </a:rPr>
              <a:pPr algn="r" eaLnBrk="1" hangingPunct="1"/>
              <a:t>88</a:t>
            </a:fld>
            <a:endParaRPr lang="en-US" altLang="zh-CN" sz="1200">
              <a:latin typeface="Times New Roman" panose="02020603050405020304" pitchFamily="18" charset="0"/>
            </a:endParaRPr>
          </a:p>
        </p:txBody>
      </p:sp>
      <p:sp>
        <p:nvSpPr>
          <p:cNvPr id="101379" name="Rectangle 2">
            <a:extLst>
              <a:ext uri="{FF2B5EF4-FFF2-40B4-BE49-F238E27FC236}">
                <a16:creationId xmlns:a16="http://schemas.microsoft.com/office/drawing/2014/main" id="{0FF35CBD-2164-1B58-E257-FB71345814FD}"/>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9BBEA93F-8F63-241E-A294-21FDDE45DA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p>
            <a:pPr algn="just" eaLnBrk="1" hangingPunct="1"/>
            <a:r>
              <a:rPr lang="en-US" altLang="zh-CN"/>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06BE6ECC-7B9E-BA00-2542-BA182AB5870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nchor="b"/>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pPr algn="r" eaLnBrk="1" hangingPunct="1"/>
            <a:fld id="{DA76D1F9-8EE9-43F0-89A4-9973F0DD94AC}" type="slidenum">
              <a:rPr lang="en-US" altLang="zh-CN" sz="1200">
                <a:latin typeface="Times New Roman" panose="02020603050405020304" pitchFamily="18" charset="0"/>
              </a:rPr>
              <a:pPr algn="r" eaLnBrk="1" hangingPunct="1"/>
              <a:t>89</a:t>
            </a:fld>
            <a:endParaRPr lang="en-US" altLang="zh-CN" sz="1200">
              <a:latin typeface="Times New Roman" panose="02020603050405020304" pitchFamily="18" charset="0"/>
            </a:endParaRPr>
          </a:p>
        </p:txBody>
      </p:sp>
      <p:sp>
        <p:nvSpPr>
          <p:cNvPr id="103427" name="Rectangle 2">
            <a:extLst>
              <a:ext uri="{FF2B5EF4-FFF2-40B4-BE49-F238E27FC236}">
                <a16:creationId xmlns:a16="http://schemas.microsoft.com/office/drawing/2014/main" id="{E55828CE-3D04-E829-F72E-048633040083}"/>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46F24D63-C773-5DBA-A6D0-184C1FD225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6" rIns="91431" bIns="45716"/>
          <a:lstStyle/>
          <a:p>
            <a:pPr algn="just" eaLnBrk="1" hangingPunct="1"/>
            <a:r>
              <a:rPr lang="en-US" altLang="zh-CN"/>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6EC40FA8-1F7F-E615-1A85-146D32F491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1F2A32FE-9737-4A0E-BF79-8C76B8EF712D}" type="slidenum">
              <a:rPr lang="en-US" altLang="zh-CN" sz="1200" smtClean="0">
                <a:latin typeface="Times New Roman" panose="02020603050405020304" pitchFamily="18" charset="0"/>
              </a:rPr>
              <a:pPr/>
              <a:t>90</a:t>
            </a:fld>
            <a:endParaRPr lang="en-US" altLang="zh-CN" sz="1200">
              <a:latin typeface="Times New Roman" panose="02020603050405020304" pitchFamily="18" charset="0"/>
            </a:endParaRPr>
          </a:p>
        </p:txBody>
      </p:sp>
      <p:sp>
        <p:nvSpPr>
          <p:cNvPr id="105475" name="Rectangle 2">
            <a:extLst>
              <a:ext uri="{FF2B5EF4-FFF2-40B4-BE49-F238E27FC236}">
                <a16:creationId xmlns:a16="http://schemas.microsoft.com/office/drawing/2014/main" id="{82E56E74-3115-A2F2-9F70-5F3FD5F745A3}"/>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804664FA-D9CD-929D-1868-9EC522557E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90576769-8C10-1CF4-1A00-5BEB0AC967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AB929C13-B113-4CF5-B8DB-F9A27D7A80EE}" type="slidenum">
              <a:rPr lang="en-US" altLang="zh-CN" sz="1200" smtClean="0">
                <a:latin typeface="Times New Roman" panose="02020603050405020304" pitchFamily="18" charset="0"/>
              </a:rPr>
              <a:pPr/>
              <a:t>91</a:t>
            </a:fld>
            <a:endParaRPr lang="en-US" altLang="zh-CN" sz="1200">
              <a:latin typeface="Times New Roman" panose="02020603050405020304" pitchFamily="18" charset="0"/>
            </a:endParaRPr>
          </a:p>
        </p:txBody>
      </p:sp>
      <p:sp>
        <p:nvSpPr>
          <p:cNvPr id="107523" name="Rectangle 2">
            <a:extLst>
              <a:ext uri="{FF2B5EF4-FFF2-40B4-BE49-F238E27FC236}">
                <a16:creationId xmlns:a16="http://schemas.microsoft.com/office/drawing/2014/main" id="{E7FB8F17-25AF-809A-4FF0-36D844C380FC}"/>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90C68F29-570E-7D5B-86CC-B677D3AFE5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220DB155-28C1-01BD-C981-ECD22E1884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769125A7-651A-49A3-8E8B-DCB23D5ACA72}" type="slidenum">
              <a:rPr lang="en-US" altLang="zh-CN" sz="1200" smtClean="0">
                <a:latin typeface="Times New Roman" panose="02020603050405020304" pitchFamily="18" charset="0"/>
              </a:rPr>
              <a:pPr/>
              <a:t>92</a:t>
            </a:fld>
            <a:endParaRPr lang="en-US" altLang="zh-CN" sz="1200">
              <a:latin typeface="Times New Roman" panose="02020603050405020304" pitchFamily="18" charset="0"/>
            </a:endParaRPr>
          </a:p>
        </p:txBody>
      </p:sp>
      <p:sp>
        <p:nvSpPr>
          <p:cNvPr id="109571" name="Rectangle 2">
            <a:extLst>
              <a:ext uri="{FF2B5EF4-FFF2-40B4-BE49-F238E27FC236}">
                <a16:creationId xmlns:a16="http://schemas.microsoft.com/office/drawing/2014/main" id="{D9A580C5-ECAA-1659-5D01-3C6384806BF4}"/>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5B368A56-44D9-6491-B83B-E0DE0D7FC6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D304B090-4B6C-FCD8-02FB-D1BA264AEB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E9FBBD64-359D-439E-8DEB-4996B6E7E678}" type="slidenum">
              <a:rPr lang="en-US" altLang="zh-CN" sz="1200" smtClean="0">
                <a:latin typeface="Times New Roman" panose="02020603050405020304" pitchFamily="18" charset="0"/>
              </a:rPr>
              <a:pPr/>
              <a:t>93</a:t>
            </a:fld>
            <a:endParaRPr lang="en-US" altLang="zh-CN" sz="1200">
              <a:latin typeface="Times New Roman" panose="02020603050405020304" pitchFamily="18" charset="0"/>
            </a:endParaRPr>
          </a:p>
        </p:txBody>
      </p:sp>
      <p:sp>
        <p:nvSpPr>
          <p:cNvPr id="111619" name="Rectangle 2">
            <a:extLst>
              <a:ext uri="{FF2B5EF4-FFF2-40B4-BE49-F238E27FC236}">
                <a16:creationId xmlns:a16="http://schemas.microsoft.com/office/drawing/2014/main" id="{18789388-98B4-C902-3B67-737879C504BA}"/>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0F6C17E2-75BF-E9F5-2A1E-FB97845CE9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07CB6889-175E-7D12-7155-50CE937797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DA750069-7E08-4984-BA1C-7ED1A7448182}" type="slidenum">
              <a:rPr lang="en-US" altLang="zh-CN" sz="1200" smtClean="0">
                <a:latin typeface="Times New Roman" panose="02020603050405020304" pitchFamily="18" charset="0"/>
              </a:rPr>
              <a:pPr/>
              <a:t>94</a:t>
            </a:fld>
            <a:endParaRPr lang="en-US" altLang="zh-CN" sz="1200">
              <a:latin typeface="Times New Roman" panose="02020603050405020304" pitchFamily="18" charset="0"/>
            </a:endParaRPr>
          </a:p>
        </p:txBody>
      </p:sp>
      <p:sp>
        <p:nvSpPr>
          <p:cNvPr id="113667" name="Rectangle 2">
            <a:extLst>
              <a:ext uri="{FF2B5EF4-FFF2-40B4-BE49-F238E27FC236}">
                <a16:creationId xmlns:a16="http://schemas.microsoft.com/office/drawing/2014/main" id="{685BBC80-3B34-5BD0-63DF-648A796103FA}"/>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3DD1B648-3FB0-AC88-8AB8-991AD8C7D4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F0D665-6230-404A-BFB0-B2EC4E21579E}" type="slidenum">
              <a:rPr lang="zh-CN" altLang="en-US" smtClean="0"/>
              <a:t>53</a:t>
            </a:fld>
            <a:endParaRPr lang="zh-CN" altLang="en-US"/>
          </a:p>
        </p:txBody>
      </p:sp>
    </p:spTree>
    <p:extLst>
      <p:ext uri="{BB962C8B-B14F-4D97-AF65-F5344CB8AC3E}">
        <p14:creationId xmlns:p14="http://schemas.microsoft.com/office/powerpoint/2010/main" val="3926302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8C7144B2-006B-5099-15DD-C2F5D0BC9F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8081F4D6-71BB-4116-9221-9EB7E4709D41}" type="slidenum">
              <a:rPr lang="en-US" altLang="zh-CN" sz="1200" smtClean="0">
                <a:latin typeface="Times New Roman" panose="02020603050405020304" pitchFamily="18" charset="0"/>
              </a:rPr>
              <a:pPr/>
              <a:t>66</a:t>
            </a:fld>
            <a:endParaRPr lang="en-US" altLang="zh-CN" sz="1200">
              <a:latin typeface="Times New Roman" panose="02020603050405020304" pitchFamily="18" charset="0"/>
            </a:endParaRPr>
          </a:p>
        </p:txBody>
      </p:sp>
      <p:sp>
        <p:nvSpPr>
          <p:cNvPr id="68611" name="Rectangle 2">
            <a:extLst>
              <a:ext uri="{FF2B5EF4-FFF2-40B4-BE49-F238E27FC236}">
                <a16:creationId xmlns:a16="http://schemas.microsoft.com/office/drawing/2014/main" id="{39F310B9-2FF6-9320-4F74-AD7EB83FC8E1}"/>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5FD0D689-FE4C-8990-418A-F9591D3405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E90FDCBE-3697-EDC0-57B7-6F94CC1033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6B444BFE-BC56-4A09-90A5-8454311E9692}" type="slidenum">
              <a:rPr lang="en-US" altLang="zh-CN" sz="1200" smtClean="0">
                <a:latin typeface="Times New Roman" panose="02020603050405020304" pitchFamily="18" charset="0"/>
              </a:rPr>
              <a:pPr/>
              <a:t>67</a:t>
            </a:fld>
            <a:endParaRPr lang="en-US" altLang="zh-CN" sz="1200">
              <a:latin typeface="Times New Roman" panose="02020603050405020304" pitchFamily="18" charset="0"/>
            </a:endParaRPr>
          </a:p>
        </p:txBody>
      </p:sp>
      <p:sp>
        <p:nvSpPr>
          <p:cNvPr id="70659" name="Rectangle 2">
            <a:extLst>
              <a:ext uri="{FF2B5EF4-FFF2-40B4-BE49-F238E27FC236}">
                <a16:creationId xmlns:a16="http://schemas.microsoft.com/office/drawing/2014/main" id="{B99D362C-190D-4F9D-76B9-4EC607B5FB36}"/>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3411DED2-312B-462C-3BF3-3999615053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D390B367-1564-F522-553C-4D1D9D87CE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0CDAD5BC-E292-496F-A4C4-A99D202F786C}" type="slidenum">
              <a:rPr lang="en-US" altLang="zh-CN" sz="1200" smtClean="0">
                <a:latin typeface="Times New Roman" panose="02020603050405020304" pitchFamily="18" charset="0"/>
              </a:rPr>
              <a:pPr/>
              <a:t>68</a:t>
            </a:fld>
            <a:endParaRPr lang="en-US" altLang="zh-CN" sz="1200">
              <a:latin typeface="Times New Roman" panose="02020603050405020304" pitchFamily="18" charset="0"/>
            </a:endParaRPr>
          </a:p>
        </p:txBody>
      </p:sp>
      <p:sp>
        <p:nvSpPr>
          <p:cNvPr id="72707" name="Rectangle 2">
            <a:extLst>
              <a:ext uri="{FF2B5EF4-FFF2-40B4-BE49-F238E27FC236}">
                <a16:creationId xmlns:a16="http://schemas.microsoft.com/office/drawing/2014/main" id="{12833E68-E481-9AE3-9F79-D45717FC7D7A}"/>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C5A6F9CB-28F7-4D1D-3F30-8E0C41D470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6BBDC5E2-E2CC-66C1-72B3-525FFD507F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6DCF5EB4-12B2-42E4-A059-58789D27BE48}" type="slidenum">
              <a:rPr lang="en-US" altLang="zh-CN" sz="1200" smtClean="0">
                <a:latin typeface="Times New Roman" panose="02020603050405020304" pitchFamily="18" charset="0"/>
              </a:rPr>
              <a:pPr/>
              <a:t>81</a:t>
            </a:fld>
            <a:endParaRPr lang="en-US" altLang="zh-CN" sz="1200">
              <a:latin typeface="Times New Roman" panose="02020603050405020304" pitchFamily="18" charset="0"/>
            </a:endParaRPr>
          </a:p>
        </p:txBody>
      </p:sp>
      <p:sp>
        <p:nvSpPr>
          <p:cNvPr id="87043" name="Rectangle 2">
            <a:extLst>
              <a:ext uri="{FF2B5EF4-FFF2-40B4-BE49-F238E27FC236}">
                <a16:creationId xmlns:a16="http://schemas.microsoft.com/office/drawing/2014/main" id="{F4DB29D8-9BE7-B4F6-DCA8-9268B4C639CA}"/>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7F88FED0-FA8B-294B-5DE9-5D0E10EAFE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BF36A28B-C467-4B33-E9DB-21E3C0704D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D6E17418-0762-4963-9112-D514C08DA409}" type="slidenum">
              <a:rPr lang="en-US" altLang="zh-CN" sz="1200" smtClean="0">
                <a:latin typeface="Times New Roman" panose="02020603050405020304" pitchFamily="18" charset="0"/>
              </a:rPr>
              <a:pPr/>
              <a:t>82</a:t>
            </a:fld>
            <a:endParaRPr lang="en-US" altLang="zh-CN" sz="1200">
              <a:latin typeface="Times New Roman" panose="02020603050405020304" pitchFamily="18" charset="0"/>
            </a:endParaRPr>
          </a:p>
        </p:txBody>
      </p:sp>
      <p:sp>
        <p:nvSpPr>
          <p:cNvPr id="89091" name="Rectangle 2">
            <a:extLst>
              <a:ext uri="{FF2B5EF4-FFF2-40B4-BE49-F238E27FC236}">
                <a16:creationId xmlns:a16="http://schemas.microsoft.com/office/drawing/2014/main" id="{82E8009F-277D-8561-2045-B94538D19DDE}"/>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B2BA9000-1998-60BA-7B01-A47792C9A7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B867E523-A5A8-3B39-9EBE-EF7C86582B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792CCC71-84BB-4F45-9D23-1935099C92E3}" type="slidenum">
              <a:rPr lang="en-US" altLang="zh-CN" sz="1200" smtClean="0">
                <a:latin typeface="Times New Roman" panose="02020603050405020304" pitchFamily="18" charset="0"/>
              </a:rPr>
              <a:pPr/>
              <a:t>83</a:t>
            </a:fld>
            <a:endParaRPr lang="en-US" altLang="zh-CN" sz="1200">
              <a:latin typeface="Times New Roman" panose="02020603050405020304" pitchFamily="18" charset="0"/>
            </a:endParaRPr>
          </a:p>
        </p:txBody>
      </p:sp>
      <p:sp>
        <p:nvSpPr>
          <p:cNvPr id="91139" name="Rectangle 2">
            <a:extLst>
              <a:ext uri="{FF2B5EF4-FFF2-40B4-BE49-F238E27FC236}">
                <a16:creationId xmlns:a16="http://schemas.microsoft.com/office/drawing/2014/main" id="{5A12E969-E845-E12A-859A-B39487BBBC60}"/>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8C5CA329-7FC9-72AA-C15C-DE0869A27C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2349C035-10E0-53B1-CE68-EDC38C9FAB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600">
                <a:solidFill>
                  <a:schemeClr val="tx1"/>
                </a:solidFill>
                <a:latin typeface="Tahoma" panose="020B0604030504040204" pitchFamily="34" charset="0"/>
                <a:ea typeface="宋体" panose="02010600030101010101" pitchFamily="2" charset="-122"/>
              </a:defRPr>
            </a:lvl1pPr>
            <a:lvl2pPr marL="742950" indent="-285750">
              <a:defRPr sz="2600">
                <a:solidFill>
                  <a:schemeClr val="tx1"/>
                </a:solidFill>
                <a:latin typeface="Tahoma" panose="020B0604030504040204" pitchFamily="34" charset="0"/>
                <a:ea typeface="宋体" panose="02010600030101010101" pitchFamily="2" charset="-122"/>
              </a:defRPr>
            </a:lvl2pPr>
            <a:lvl3pPr marL="1143000" indent="-228600">
              <a:defRPr sz="2600">
                <a:solidFill>
                  <a:schemeClr val="tx1"/>
                </a:solidFill>
                <a:latin typeface="Tahoma" panose="020B0604030504040204" pitchFamily="34" charset="0"/>
                <a:ea typeface="宋体" panose="02010600030101010101" pitchFamily="2" charset="-122"/>
              </a:defRPr>
            </a:lvl3pPr>
            <a:lvl4pPr marL="1600200" indent="-228600">
              <a:defRPr sz="2600">
                <a:solidFill>
                  <a:schemeClr val="tx1"/>
                </a:solidFill>
                <a:latin typeface="Tahoma" panose="020B0604030504040204" pitchFamily="34" charset="0"/>
                <a:ea typeface="宋体" panose="02010600030101010101" pitchFamily="2" charset="-122"/>
              </a:defRPr>
            </a:lvl4pPr>
            <a:lvl5pPr marL="2057400" indent="-228600">
              <a:defRPr sz="26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600">
                <a:solidFill>
                  <a:schemeClr val="tx1"/>
                </a:solidFill>
                <a:latin typeface="Tahoma" panose="020B0604030504040204" pitchFamily="34" charset="0"/>
                <a:ea typeface="宋体" panose="02010600030101010101" pitchFamily="2" charset="-122"/>
              </a:defRPr>
            </a:lvl9pPr>
          </a:lstStyle>
          <a:p>
            <a:fld id="{BEA702AD-19F4-4960-8010-B09D929D419D}" type="slidenum">
              <a:rPr lang="en-US" altLang="zh-CN" sz="1200" smtClean="0">
                <a:latin typeface="Times New Roman" panose="02020603050405020304" pitchFamily="18" charset="0"/>
              </a:rPr>
              <a:pPr/>
              <a:t>84</a:t>
            </a:fld>
            <a:endParaRPr lang="en-US" altLang="zh-CN" sz="1200">
              <a:latin typeface="Times New Roman" panose="02020603050405020304" pitchFamily="18" charset="0"/>
            </a:endParaRPr>
          </a:p>
        </p:txBody>
      </p:sp>
      <p:sp>
        <p:nvSpPr>
          <p:cNvPr id="93187" name="Rectangle 2">
            <a:extLst>
              <a:ext uri="{FF2B5EF4-FFF2-40B4-BE49-F238E27FC236}">
                <a16:creationId xmlns:a16="http://schemas.microsoft.com/office/drawing/2014/main" id="{A08F3911-7E0D-C066-BA5B-A49E2945956B}"/>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06FFEFC0-A9A4-35D7-E526-C00C1C8860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altLang="zh-CN"/>
              <a:t>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cxnSp>
        <p:nvCxnSpPr>
          <p:cNvPr id="7" name="直接连接符 11">
            <a:extLst>
              <a:ext uri="{FF2B5EF4-FFF2-40B4-BE49-F238E27FC236}">
                <a16:creationId xmlns:a16="http://schemas.microsoft.com/office/drawing/2014/main" id="{54AB11B5-B399-4F37-971A-76944D78DFC4}"/>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8C5C8C31-A6B0-4950-B69D-A5764BD84CD8}"/>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B05AC605-162C-4DE9-8182-C2DECE1157D7}"/>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3A4FC5BE-AC04-41FB-89B0-08E7BE725347}"/>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pic>
        <p:nvPicPr>
          <p:cNvPr id="12" name="图片 11" descr="图片1">
            <a:extLst>
              <a:ext uri="{FF2B5EF4-FFF2-40B4-BE49-F238E27FC236}">
                <a16:creationId xmlns:a16="http://schemas.microsoft.com/office/drawing/2014/main" id="{904D6DEF-8168-44D9-B0C6-6CCA0FB3AF7D}"/>
              </a:ext>
            </a:extLst>
          </p:cNvPr>
          <p:cNvPicPr>
            <a:picLocks noChangeAspect="1"/>
          </p:cNvPicPr>
          <p:nvPr userDrawn="1"/>
        </p:nvPicPr>
        <p:blipFill>
          <a:blip r:embed="rId2"/>
          <a:stretch>
            <a:fillRect/>
          </a:stretch>
        </p:blipFill>
        <p:spPr>
          <a:xfrm>
            <a:off x="1091565" y="73197"/>
            <a:ext cx="4476750" cy="798195"/>
          </a:xfrm>
          <a:prstGeom prst="rect">
            <a:avLst/>
          </a:prstGeom>
        </p:spPr>
      </p:pic>
      <p:pic>
        <p:nvPicPr>
          <p:cNvPr id="13" name="图片 8">
            <a:extLst>
              <a:ext uri="{FF2B5EF4-FFF2-40B4-BE49-F238E27FC236}">
                <a16:creationId xmlns:a16="http://schemas.microsoft.com/office/drawing/2014/main" id="{9E88B651-BCE7-4A8D-971D-A37564E4898F}"/>
              </a:ext>
            </a:extLst>
          </p:cNvPr>
          <p:cNvPicPr>
            <a:picLocks noChangeAspect="1" noChangeArrowheads="1"/>
          </p:cNvPicPr>
          <p:nvPr userDrawn="1"/>
        </p:nvPicPr>
        <p:blipFill>
          <a:blip r:embed="rId3" cstate="print">
            <a:clrChange>
              <a:clrFrom>
                <a:srgbClr val="8A1025"/>
              </a:clrFrom>
              <a:clrTo>
                <a:srgbClr val="8A1025">
                  <a:alpha val="0"/>
                </a:srgbClr>
              </a:clrTo>
            </a:clrChange>
          </a:blip>
          <a:srcRect/>
          <a:stretch>
            <a:fillRect/>
          </a:stretch>
        </p:blipFill>
        <p:spPr bwMode="auto">
          <a:xfrm>
            <a:off x="7497446" y="73197"/>
            <a:ext cx="3170555" cy="798195"/>
          </a:xfrm>
          <a:prstGeom prst="rect">
            <a:avLst/>
          </a:prstGeom>
          <a:noFill/>
          <a:ln w="9525">
            <a:noFill/>
            <a:miter lim="800000"/>
            <a:headEnd/>
            <a:tailEnd/>
          </a:ln>
        </p:spPr>
      </p:pic>
      <p:sp>
        <p:nvSpPr>
          <p:cNvPr id="14" name="平行四边形 13">
            <a:extLst>
              <a:ext uri="{FF2B5EF4-FFF2-40B4-BE49-F238E27FC236}">
                <a16:creationId xmlns:a16="http://schemas.microsoft.com/office/drawing/2014/main" id="{A633281E-45C8-4422-B041-0FA5D59BF124}"/>
              </a:ext>
            </a:extLst>
          </p:cNvPr>
          <p:cNvSpPr/>
          <p:nvPr userDrawn="1"/>
        </p:nvSpPr>
        <p:spPr>
          <a:xfrm>
            <a:off x="-672752" y="2245179"/>
            <a:ext cx="11103752" cy="2214578"/>
          </a:xfrm>
          <a:prstGeom prst="parallelogram">
            <a:avLst/>
          </a:prstGeom>
          <a:solidFill>
            <a:srgbClr val="7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平行四边形 14">
            <a:extLst>
              <a:ext uri="{FF2B5EF4-FFF2-40B4-BE49-F238E27FC236}">
                <a16:creationId xmlns:a16="http://schemas.microsoft.com/office/drawing/2014/main" id="{54C3BB94-4314-4DA0-801A-05E3489839BC}"/>
              </a:ext>
            </a:extLst>
          </p:cNvPr>
          <p:cNvSpPr/>
          <p:nvPr userDrawn="1"/>
        </p:nvSpPr>
        <p:spPr>
          <a:xfrm>
            <a:off x="-600744" y="1826075"/>
            <a:ext cx="10755516" cy="2286016"/>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标题 1">
            <a:extLst>
              <a:ext uri="{FF2B5EF4-FFF2-40B4-BE49-F238E27FC236}">
                <a16:creationId xmlns:a16="http://schemas.microsoft.com/office/drawing/2014/main" id="{A44FBC62-B82A-4FC8-867E-C6EDC3E8925D}"/>
              </a:ext>
            </a:extLst>
          </p:cNvPr>
          <p:cNvSpPr>
            <a:spLocks noGrp="1"/>
          </p:cNvSpPr>
          <p:nvPr>
            <p:ph type="title"/>
          </p:nvPr>
        </p:nvSpPr>
        <p:spPr>
          <a:xfrm>
            <a:off x="665548" y="2306301"/>
            <a:ext cx="8551604" cy="1325563"/>
          </a:xfrm>
        </p:spPr>
        <p:txBody>
          <a:bodyPr/>
          <a:lstStyle>
            <a:lvl1pPr algn="ctr">
              <a:defRPr>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148581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1C312-3016-4C0E-ADC0-F96F2ACAB4EC}"/>
              </a:ext>
            </a:extLst>
          </p:cNvPr>
          <p:cNvSpPr>
            <a:spLocks noGrp="1"/>
          </p:cNvSpPr>
          <p:nvPr>
            <p:ph type="title"/>
          </p:nvPr>
        </p:nvSpPr>
        <p:spPr>
          <a:xfrm>
            <a:off x="2057400" y="1129919"/>
            <a:ext cx="7348728" cy="741553"/>
          </a:xfrm>
        </p:spPr>
        <p:txBody>
          <a:bodyPr>
            <a:normAutofit/>
          </a:bodyPr>
          <a:lstStyle>
            <a:lvl1pPr algn="ct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A84DFA36-B2D3-4631-8234-70A07B405298}"/>
              </a:ext>
            </a:extLst>
          </p:cNvPr>
          <p:cNvSpPr>
            <a:spLocks noGrp="1"/>
          </p:cNvSpPr>
          <p:nvPr>
            <p:ph idx="1"/>
          </p:nvPr>
        </p:nvSpPr>
        <p:spPr>
          <a:xfrm>
            <a:off x="1331976" y="2411177"/>
            <a:ext cx="9677400" cy="3697014"/>
          </a:xfrm>
        </p:spPr>
        <p:txBody>
          <a:bodyPr>
            <a:normAutofit/>
          </a:bodyPr>
          <a:lstStyle>
            <a:lvl1pPr marL="457200" marR="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sz="2600">
                <a:latin typeface="微软雅黑" panose="020B0503020204020204" pitchFamily="34" charset="-122"/>
                <a:ea typeface="微软雅黑" panose="020B0503020204020204" pitchFamily="34" charset="-122"/>
              </a:defRPr>
            </a:lvl1pPr>
            <a:lvl2pPr marL="457200" indent="0">
              <a:buNone/>
              <a:defRPr b="1"/>
            </a:lvl2pPr>
          </a:lstStyle>
          <a:p>
            <a:pPr lvl="0"/>
            <a:r>
              <a:rPr lang="zh-CN" altLang="en-US" dirty="0"/>
              <a:t>编辑母版文本样式</a:t>
            </a:r>
            <a:endParaRPr lang="en-US" altLang="zh-CN" dirty="0"/>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dirty="0"/>
              <a:t>编辑母版文本样式</a:t>
            </a:r>
            <a:endParaRPr lang="en-US" altLang="zh-CN" dirty="0"/>
          </a:p>
          <a:p>
            <a:pPr lvl="0"/>
            <a:endParaRPr lang="en-US" altLang="zh-CN" dirty="0"/>
          </a:p>
          <a:p>
            <a:pPr lvl="0"/>
            <a:endParaRPr lang="en-US" altLang="zh-CN" dirty="0"/>
          </a:p>
          <a:p>
            <a:pPr lvl="0"/>
            <a:endParaRPr lang="zh-CN" altLang="en-US" dirty="0"/>
          </a:p>
        </p:txBody>
      </p:sp>
      <p:cxnSp>
        <p:nvCxnSpPr>
          <p:cNvPr id="7" name="直接连接符 11">
            <a:extLst>
              <a:ext uri="{FF2B5EF4-FFF2-40B4-BE49-F238E27FC236}">
                <a16:creationId xmlns:a16="http://schemas.microsoft.com/office/drawing/2014/main" id="{27748F5D-1705-446D-8D16-515F3C7D26D2}"/>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47C327CF-A7B9-48A7-8228-ECB361E7C22F}"/>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BEBA7C53-6EB4-47C3-B122-D0BE38EB443F}"/>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6FC1D3FD-201D-4C38-B804-6158F649F7C7}"/>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pic>
        <p:nvPicPr>
          <p:cNvPr id="11" name="图片 10" descr="图片1">
            <a:extLst>
              <a:ext uri="{FF2B5EF4-FFF2-40B4-BE49-F238E27FC236}">
                <a16:creationId xmlns:a16="http://schemas.microsoft.com/office/drawing/2014/main" id="{CFCD41A0-B75E-45C0-B763-435619E06FA0}"/>
              </a:ext>
            </a:extLst>
          </p:cNvPr>
          <p:cNvPicPr>
            <a:picLocks noChangeAspect="1"/>
          </p:cNvPicPr>
          <p:nvPr userDrawn="1"/>
        </p:nvPicPr>
        <p:blipFill>
          <a:blip r:embed="rId2"/>
          <a:stretch>
            <a:fillRect/>
          </a:stretch>
        </p:blipFill>
        <p:spPr>
          <a:xfrm>
            <a:off x="1091565" y="73197"/>
            <a:ext cx="4476750" cy="798195"/>
          </a:xfrm>
          <a:prstGeom prst="rect">
            <a:avLst/>
          </a:prstGeom>
        </p:spPr>
      </p:pic>
      <p:pic>
        <p:nvPicPr>
          <p:cNvPr id="12" name="图片 8">
            <a:extLst>
              <a:ext uri="{FF2B5EF4-FFF2-40B4-BE49-F238E27FC236}">
                <a16:creationId xmlns:a16="http://schemas.microsoft.com/office/drawing/2014/main" id="{8FC2DA5A-1C20-4A00-8087-B2EA4CCAAC87}"/>
              </a:ext>
            </a:extLst>
          </p:cNvPr>
          <p:cNvPicPr>
            <a:picLocks noChangeAspect="1" noChangeArrowheads="1"/>
          </p:cNvPicPr>
          <p:nvPr userDrawn="1"/>
        </p:nvPicPr>
        <p:blipFill>
          <a:blip r:embed="rId3" cstate="print">
            <a:clrChange>
              <a:clrFrom>
                <a:srgbClr val="8A1025"/>
              </a:clrFrom>
              <a:clrTo>
                <a:srgbClr val="8A1025">
                  <a:alpha val="0"/>
                </a:srgbClr>
              </a:clrTo>
            </a:clrChange>
          </a:blip>
          <a:srcRect/>
          <a:stretch>
            <a:fillRect/>
          </a:stretch>
        </p:blipFill>
        <p:spPr bwMode="auto">
          <a:xfrm>
            <a:off x="7497446" y="73197"/>
            <a:ext cx="3170555" cy="798195"/>
          </a:xfrm>
          <a:prstGeom prst="rect">
            <a:avLst/>
          </a:prstGeom>
          <a:noFill/>
          <a:ln w="9525">
            <a:noFill/>
            <a:miter lim="800000"/>
            <a:headEnd/>
            <a:tailEnd/>
          </a:ln>
        </p:spPr>
      </p:pic>
      <p:sp>
        <p:nvSpPr>
          <p:cNvPr id="14" name="日期占位符 13">
            <a:extLst>
              <a:ext uri="{FF2B5EF4-FFF2-40B4-BE49-F238E27FC236}">
                <a16:creationId xmlns:a16="http://schemas.microsoft.com/office/drawing/2014/main" id="{32C389E2-A109-4EB0-9595-F6E55AF24193}"/>
              </a:ext>
            </a:extLst>
          </p:cNvPr>
          <p:cNvSpPr>
            <a:spLocks noGrp="1"/>
          </p:cNvSpPr>
          <p:nvPr>
            <p:ph type="dt" sz="half" idx="10"/>
          </p:nvPr>
        </p:nvSpPr>
        <p:spPr/>
        <p:txBody>
          <a:bodyPr/>
          <a:lstStyle/>
          <a:p>
            <a:fld id="{023230BA-D92D-4C8B-B02C-2F18A4B44BC1}" type="datetime1">
              <a:rPr lang="zh-CN" altLang="en-US" smtClean="0"/>
              <a:t>2024/10/14</a:t>
            </a:fld>
            <a:endParaRPr lang="zh-CN" altLang="en-US" dirty="0"/>
          </a:p>
        </p:txBody>
      </p:sp>
      <p:sp>
        <p:nvSpPr>
          <p:cNvPr id="15" name="页脚占位符 14">
            <a:extLst>
              <a:ext uri="{FF2B5EF4-FFF2-40B4-BE49-F238E27FC236}">
                <a16:creationId xmlns:a16="http://schemas.microsoft.com/office/drawing/2014/main" id="{E9DA4787-9C11-4EAD-AA10-F5FB103D3CD9}"/>
              </a:ext>
            </a:extLst>
          </p:cNvPr>
          <p:cNvSpPr>
            <a:spLocks noGrp="1"/>
          </p:cNvSpPr>
          <p:nvPr>
            <p:ph type="ftr" sz="quarter" idx="11"/>
          </p:nvPr>
        </p:nvSpPr>
        <p:spPr/>
        <p:txBody>
          <a:bodyPr/>
          <a:lstStyle/>
          <a:p>
            <a:endParaRPr lang="zh-CN" altLang="en-US" dirty="0"/>
          </a:p>
        </p:txBody>
      </p:sp>
      <p:sp>
        <p:nvSpPr>
          <p:cNvPr id="16" name="灯片编号占位符 15">
            <a:extLst>
              <a:ext uri="{FF2B5EF4-FFF2-40B4-BE49-F238E27FC236}">
                <a16:creationId xmlns:a16="http://schemas.microsoft.com/office/drawing/2014/main" id="{D68146D7-855B-47CE-9EB0-A1ACB47470E6}"/>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3324561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2AA41-D222-4342-921F-8B60813B5EAA}"/>
              </a:ext>
            </a:extLst>
          </p:cNvPr>
          <p:cNvSpPr>
            <a:spLocks noGrp="1"/>
          </p:cNvSpPr>
          <p:nvPr>
            <p:ph type="title"/>
          </p:nvPr>
        </p:nvSpPr>
        <p:spPr>
          <a:xfrm>
            <a:off x="941848" y="307836"/>
            <a:ext cx="10515600" cy="558796"/>
          </a:xfrm>
        </p:spPr>
        <p:txBody>
          <a:bodyPr anchor="b">
            <a:no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4B963E91-41B1-40D3-9F68-4E05E38DD8CB}"/>
              </a:ext>
            </a:extLst>
          </p:cNvPr>
          <p:cNvSpPr>
            <a:spLocks noGrp="1"/>
          </p:cNvSpPr>
          <p:nvPr>
            <p:ph type="body" idx="1"/>
          </p:nvPr>
        </p:nvSpPr>
        <p:spPr>
          <a:xfrm>
            <a:off x="957074" y="1773110"/>
            <a:ext cx="10515600" cy="4121713"/>
          </a:xfrm>
        </p:spPr>
        <p:txBody>
          <a:bodyPr>
            <a:normAutofit/>
          </a:bodyPr>
          <a:lstStyle>
            <a:lvl1pPr marL="0" indent="0">
              <a:lnSpc>
                <a:spcPct val="150000"/>
              </a:lnSpc>
              <a:buNone/>
              <a:defRPr sz="2600">
                <a:solidFill>
                  <a:schemeClr val="tx1">
                    <a:tint val="75000"/>
                  </a:schemeClr>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p>
        </p:txBody>
      </p:sp>
      <p:cxnSp>
        <p:nvCxnSpPr>
          <p:cNvPr id="7" name="直接连接符 11">
            <a:extLst>
              <a:ext uri="{FF2B5EF4-FFF2-40B4-BE49-F238E27FC236}">
                <a16:creationId xmlns:a16="http://schemas.microsoft.com/office/drawing/2014/main" id="{1186FD8D-4E10-45FB-8FA6-6126F9FB4C19}"/>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D8140B02-ED29-4826-8690-5F22B9BC0B04}"/>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665C8D64-6B5A-4C4A-A434-AFAA5D71AB1C}"/>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86C3C7AF-8283-4F85-8553-7BDC01952EDC}"/>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sp>
        <p:nvSpPr>
          <p:cNvPr id="4" name="日期占位符 3">
            <a:extLst>
              <a:ext uri="{FF2B5EF4-FFF2-40B4-BE49-F238E27FC236}">
                <a16:creationId xmlns:a16="http://schemas.microsoft.com/office/drawing/2014/main" id="{700B121C-EEAF-4095-8C65-BD39D98C0DB2}"/>
              </a:ext>
            </a:extLst>
          </p:cNvPr>
          <p:cNvSpPr>
            <a:spLocks noGrp="1"/>
          </p:cNvSpPr>
          <p:nvPr>
            <p:ph type="dt" sz="half" idx="10"/>
          </p:nvPr>
        </p:nvSpPr>
        <p:spPr/>
        <p:txBody>
          <a:bodyPr/>
          <a:lstStyle/>
          <a:p>
            <a:fld id="{1F85DA26-33D4-4CC3-B07A-CB0BFCDB8C23}" type="datetime1">
              <a:rPr lang="zh-CN" altLang="en-US" smtClean="0"/>
              <a:t>2024/10/14</a:t>
            </a:fld>
            <a:endParaRPr lang="zh-CN" altLang="en-US"/>
          </a:p>
        </p:txBody>
      </p:sp>
      <p:sp>
        <p:nvSpPr>
          <p:cNvPr id="5" name="页脚占位符 4">
            <a:extLst>
              <a:ext uri="{FF2B5EF4-FFF2-40B4-BE49-F238E27FC236}">
                <a16:creationId xmlns:a16="http://schemas.microsoft.com/office/drawing/2014/main" id="{EF1003F9-01E9-47AB-B93B-CF094AF906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F8B7FC-B9EE-47C7-B3E0-83568324E02F}"/>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19693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AD83D63-63D3-4E98-9E84-5A570DA9F54C}"/>
              </a:ext>
            </a:extLst>
          </p:cNvPr>
          <p:cNvSpPr>
            <a:spLocks noGrp="1"/>
          </p:cNvSpPr>
          <p:nvPr>
            <p:ph sz="half" idx="1"/>
          </p:nvPr>
        </p:nvSpPr>
        <p:spPr>
          <a:xfrm>
            <a:off x="838200" y="1825625"/>
            <a:ext cx="5181600" cy="4351338"/>
          </a:xfrm>
        </p:spPr>
        <p:txBody>
          <a:bodyPr>
            <a:normAutofit/>
          </a:bodyPr>
          <a:lstStyle>
            <a:lvl1pPr marL="0" indent="0">
              <a:lnSpc>
                <a:spcPct val="150000"/>
              </a:lnSpc>
              <a:buNone/>
              <a:defRPr sz="2600">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4" name="内容占位符 3">
            <a:extLst>
              <a:ext uri="{FF2B5EF4-FFF2-40B4-BE49-F238E27FC236}">
                <a16:creationId xmlns:a16="http://schemas.microsoft.com/office/drawing/2014/main" id="{8606441D-66F7-4432-A949-CA344E5F7A7A}"/>
              </a:ext>
            </a:extLst>
          </p:cNvPr>
          <p:cNvSpPr>
            <a:spLocks noGrp="1"/>
          </p:cNvSpPr>
          <p:nvPr>
            <p:ph sz="half" idx="2"/>
          </p:nvPr>
        </p:nvSpPr>
        <p:spPr>
          <a:xfrm>
            <a:off x="6172200" y="1825625"/>
            <a:ext cx="5181600" cy="4351338"/>
          </a:xfrm>
        </p:spPr>
        <p:txBody>
          <a:bodyPr>
            <a:normAutofit/>
          </a:bodyPr>
          <a:lstStyle>
            <a:lvl1pPr marL="0" indent="0">
              <a:lnSpc>
                <a:spcPct val="150000"/>
              </a:lnSpc>
              <a:buNone/>
              <a:defRPr sz="2600">
                <a:latin typeface="微软雅黑" panose="020B0503020204020204" pitchFamily="34" charset="-122"/>
                <a:ea typeface="微软雅黑" panose="020B0503020204020204" pitchFamily="34" charset="-122"/>
              </a:defRPr>
            </a:lvl1pPr>
          </a:lstStyle>
          <a:p>
            <a:pPr lvl="0"/>
            <a:r>
              <a:rPr lang="zh-CN" altLang="en-US" dirty="0"/>
              <a:t>编辑母版文本样式</a:t>
            </a:r>
          </a:p>
        </p:txBody>
      </p:sp>
      <p:sp>
        <p:nvSpPr>
          <p:cNvPr id="8" name="标题 1">
            <a:extLst>
              <a:ext uri="{FF2B5EF4-FFF2-40B4-BE49-F238E27FC236}">
                <a16:creationId xmlns:a16="http://schemas.microsoft.com/office/drawing/2014/main" id="{8ECEBDAC-AC0E-40E1-8ACE-94FB54D18E4B}"/>
              </a:ext>
            </a:extLst>
          </p:cNvPr>
          <p:cNvSpPr>
            <a:spLocks noGrp="1"/>
          </p:cNvSpPr>
          <p:nvPr>
            <p:ph type="title"/>
          </p:nvPr>
        </p:nvSpPr>
        <p:spPr>
          <a:xfrm>
            <a:off x="941848" y="307836"/>
            <a:ext cx="10515600" cy="558796"/>
          </a:xfrm>
        </p:spPr>
        <p:txBody>
          <a:bodyPr anchor="b">
            <a:no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cxnSp>
        <p:nvCxnSpPr>
          <p:cNvPr id="9" name="直接连接符 11">
            <a:extLst>
              <a:ext uri="{FF2B5EF4-FFF2-40B4-BE49-F238E27FC236}">
                <a16:creationId xmlns:a16="http://schemas.microsoft.com/office/drawing/2014/main" id="{8A4BF0D0-981C-4F96-90DC-184963B8082E}"/>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10" name="组合 13">
            <a:extLst>
              <a:ext uri="{FF2B5EF4-FFF2-40B4-BE49-F238E27FC236}">
                <a16:creationId xmlns:a16="http://schemas.microsoft.com/office/drawing/2014/main" id="{FD1BE3E4-FFAC-4FD9-B6BE-DAFC3E516395}"/>
              </a:ext>
            </a:extLst>
          </p:cNvPr>
          <p:cNvGrpSpPr/>
          <p:nvPr userDrawn="1"/>
        </p:nvGrpSpPr>
        <p:grpSpPr bwMode="auto">
          <a:xfrm>
            <a:off x="301606" y="462012"/>
            <a:ext cx="494665" cy="481965"/>
            <a:chOff x="406574" y="236732"/>
            <a:chExt cx="612048" cy="593261"/>
          </a:xfrm>
        </p:grpSpPr>
        <p:sp>
          <p:nvSpPr>
            <p:cNvPr id="11" name="矩形 14">
              <a:extLst>
                <a:ext uri="{FF2B5EF4-FFF2-40B4-BE49-F238E27FC236}">
                  <a16:creationId xmlns:a16="http://schemas.microsoft.com/office/drawing/2014/main" id="{9D1B7256-810B-4F4D-858F-069C985674B3}"/>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2" name="矩形 15">
              <a:extLst>
                <a:ext uri="{FF2B5EF4-FFF2-40B4-BE49-F238E27FC236}">
                  <a16:creationId xmlns:a16="http://schemas.microsoft.com/office/drawing/2014/main" id="{937EF17B-5EE2-46FD-911D-572F11484F20}"/>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sp>
        <p:nvSpPr>
          <p:cNvPr id="2" name="日期占位符 1">
            <a:extLst>
              <a:ext uri="{FF2B5EF4-FFF2-40B4-BE49-F238E27FC236}">
                <a16:creationId xmlns:a16="http://schemas.microsoft.com/office/drawing/2014/main" id="{7010F973-B62F-49F6-97BD-E0F9EE1A718B}"/>
              </a:ext>
            </a:extLst>
          </p:cNvPr>
          <p:cNvSpPr>
            <a:spLocks noGrp="1"/>
          </p:cNvSpPr>
          <p:nvPr>
            <p:ph type="dt" sz="half" idx="10"/>
          </p:nvPr>
        </p:nvSpPr>
        <p:spPr/>
        <p:txBody>
          <a:bodyPr/>
          <a:lstStyle/>
          <a:p>
            <a:fld id="{059EB36C-4E09-46E8-B057-CC83CFA95E6A}" type="datetime1">
              <a:rPr lang="zh-CN" altLang="en-US" smtClean="0"/>
              <a:t>2024/10/14</a:t>
            </a:fld>
            <a:endParaRPr lang="zh-CN" altLang="en-US"/>
          </a:p>
        </p:txBody>
      </p:sp>
      <p:sp>
        <p:nvSpPr>
          <p:cNvPr id="5" name="页脚占位符 4">
            <a:extLst>
              <a:ext uri="{FF2B5EF4-FFF2-40B4-BE49-F238E27FC236}">
                <a16:creationId xmlns:a16="http://schemas.microsoft.com/office/drawing/2014/main" id="{1EF7942A-2FBB-47E3-9940-51616B10BB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EC3E49-25CF-455C-ADA0-DDDA3435675F}"/>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260528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多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2AA41-D222-4342-921F-8B60813B5EAA}"/>
              </a:ext>
            </a:extLst>
          </p:cNvPr>
          <p:cNvSpPr>
            <a:spLocks noGrp="1"/>
          </p:cNvSpPr>
          <p:nvPr>
            <p:ph type="title"/>
          </p:nvPr>
        </p:nvSpPr>
        <p:spPr>
          <a:xfrm>
            <a:off x="941848" y="307836"/>
            <a:ext cx="10515600" cy="558796"/>
          </a:xfrm>
        </p:spPr>
        <p:txBody>
          <a:bodyPr anchor="b">
            <a:no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cxnSp>
        <p:nvCxnSpPr>
          <p:cNvPr id="7" name="直接连接符 11">
            <a:extLst>
              <a:ext uri="{FF2B5EF4-FFF2-40B4-BE49-F238E27FC236}">
                <a16:creationId xmlns:a16="http://schemas.microsoft.com/office/drawing/2014/main" id="{1186FD8D-4E10-45FB-8FA6-6126F9FB4C19}"/>
              </a:ext>
            </a:extLst>
          </p:cNvPr>
          <p:cNvCxnSpPr>
            <a:cxnSpLocks/>
          </p:cNvCxnSpPr>
          <p:nvPr userDrawn="1"/>
        </p:nvCxnSpPr>
        <p:spPr>
          <a:xfrm>
            <a:off x="957074" y="919365"/>
            <a:ext cx="10759974" cy="0"/>
          </a:xfrm>
          <a:prstGeom prst="line">
            <a:avLst/>
          </a:prstGeom>
          <a:ln w="15875" cmpd="sng">
            <a:solidFill>
              <a:srgbClr val="002060"/>
            </a:solidFill>
          </a:ln>
          <a:effectLst/>
        </p:spPr>
        <p:style>
          <a:lnRef idx="2">
            <a:schemeClr val="accent1"/>
          </a:lnRef>
          <a:fillRef idx="0">
            <a:schemeClr val="accent1"/>
          </a:fillRef>
          <a:effectRef idx="1">
            <a:schemeClr val="accent1"/>
          </a:effectRef>
          <a:fontRef idx="minor">
            <a:schemeClr val="tx1"/>
          </a:fontRef>
        </p:style>
      </p:cxnSp>
      <p:grpSp>
        <p:nvGrpSpPr>
          <p:cNvPr id="8" name="组合 13">
            <a:extLst>
              <a:ext uri="{FF2B5EF4-FFF2-40B4-BE49-F238E27FC236}">
                <a16:creationId xmlns:a16="http://schemas.microsoft.com/office/drawing/2014/main" id="{D8140B02-ED29-4826-8690-5F22B9BC0B04}"/>
              </a:ext>
            </a:extLst>
          </p:cNvPr>
          <p:cNvGrpSpPr/>
          <p:nvPr userDrawn="1"/>
        </p:nvGrpSpPr>
        <p:grpSpPr bwMode="auto">
          <a:xfrm>
            <a:off x="301606" y="462012"/>
            <a:ext cx="494665" cy="481965"/>
            <a:chOff x="406574" y="236732"/>
            <a:chExt cx="612048" cy="593261"/>
          </a:xfrm>
        </p:grpSpPr>
        <p:sp>
          <p:nvSpPr>
            <p:cNvPr id="9" name="矩形 14">
              <a:extLst>
                <a:ext uri="{FF2B5EF4-FFF2-40B4-BE49-F238E27FC236}">
                  <a16:creationId xmlns:a16="http://schemas.microsoft.com/office/drawing/2014/main" id="{665C8D64-6B5A-4C4A-A434-AFAA5D71AB1C}"/>
                </a:ext>
              </a:extLst>
            </p:cNvPr>
            <p:cNvSpPr/>
            <p:nvPr userDrawn="1"/>
          </p:nvSpPr>
          <p:spPr>
            <a:xfrm>
              <a:off x="406574" y="236732"/>
              <a:ext cx="503607" cy="503914"/>
            </a:xfrm>
            <a:prstGeom prst="rect">
              <a:avLst/>
            </a:prstGeom>
            <a:no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sp>
          <p:nvSpPr>
            <p:cNvPr id="10" name="矩形 15">
              <a:extLst>
                <a:ext uri="{FF2B5EF4-FFF2-40B4-BE49-F238E27FC236}">
                  <a16:creationId xmlns:a16="http://schemas.microsoft.com/office/drawing/2014/main" id="{86C3C7AF-8283-4F85-8553-7BDC01952EDC}"/>
                </a:ext>
              </a:extLst>
            </p:cNvPr>
            <p:cNvSpPr/>
            <p:nvPr userDrawn="1"/>
          </p:nvSpPr>
          <p:spPr>
            <a:xfrm>
              <a:off x="695137" y="511919"/>
              <a:ext cx="323485" cy="31807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565" fontAlgn="auto">
                <a:spcBef>
                  <a:spcPts val="0"/>
                </a:spcBef>
                <a:spcAft>
                  <a:spcPts val="0"/>
                </a:spcAft>
                <a:defRPr/>
              </a:pPr>
              <a:endParaRPr lang="zh-CN" altLang="en-US" sz="1800"/>
            </a:p>
          </p:txBody>
        </p:sp>
      </p:grpSp>
      <p:sp>
        <p:nvSpPr>
          <p:cNvPr id="4" name="日期占位符 3">
            <a:extLst>
              <a:ext uri="{FF2B5EF4-FFF2-40B4-BE49-F238E27FC236}">
                <a16:creationId xmlns:a16="http://schemas.microsoft.com/office/drawing/2014/main" id="{375C6121-4E62-4F3F-B4B4-867E76C5C0B4}"/>
              </a:ext>
            </a:extLst>
          </p:cNvPr>
          <p:cNvSpPr>
            <a:spLocks noGrp="1"/>
          </p:cNvSpPr>
          <p:nvPr>
            <p:ph type="dt" sz="half" idx="10"/>
          </p:nvPr>
        </p:nvSpPr>
        <p:spPr/>
        <p:txBody>
          <a:bodyPr/>
          <a:lstStyle/>
          <a:p>
            <a:fld id="{D4B0126A-A71C-437D-8F0D-532D4C1E2BE0}" type="datetime1">
              <a:rPr lang="zh-CN" altLang="en-US" smtClean="0"/>
              <a:t>2024/10/14</a:t>
            </a:fld>
            <a:endParaRPr lang="zh-CN" altLang="en-US"/>
          </a:p>
        </p:txBody>
      </p:sp>
      <p:sp>
        <p:nvSpPr>
          <p:cNvPr id="5" name="页脚占位符 4">
            <a:extLst>
              <a:ext uri="{FF2B5EF4-FFF2-40B4-BE49-F238E27FC236}">
                <a16:creationId xmlns:a16="http://schemas.microsoft.com/office/drawing/2014/main" id="{99E8476F-3601-4FA1-B019-E2AE8C3BAD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A65E16-1CB6-40DB-91CA-F202DB7C14EB}"/>
              </a:ext>
            </a:extLst>
          </p:cNvPr>
          <p:cNvSpPr>
            <a:spLocks noGrp="1"/>
          </p:cNvSpPr>
          <p:nvPr>
            <p:ph type="sldNum" sz="quarter" idx="12"/>
          </p:nvPr>
        </p:nvSpPr>
        <p:spPr/>
        <p:txBody>
          <a:bodyPr/>
          <a:lstStyle/>
          <a:p>
            <a:fld id="{D3CD79CC-5E76-4369-93D5-3CC8093EB54F}" type="slidenum">
              <a:rPr lang="zh-CN" altLang="en-US" smtClean="0"/>
              <a:t>‹#›</a:t>
            </a:fld>
            <a:endParaRPr lang="zh-CN" altLang="en-US"/>
          </a:p>
        </p:txBody>
      </p:sp>
      <p:sp>
        <p:nvSpPr>
          <p:cNvPr id="16" name="文本占位符 15">
            <a:extLst>
              <a:ext uri="{FF2B5EF4-FFF2-40B4-BE49-F238E27FC236}">
                <a16:creationId xmlns:a16="http://schemas.microsoft.com/office/drawing/2014/main" id="{36F822B9-EEBF-4F0A-B2C6-495347CB223B}"/>
              </a:ext>
            </a:extLst>
          </p:cNvPr>
          <p:cNvSpPr>
            <a:spLocks noGrp="1"/>
          </p:cNvSpPr>
          <p:nvPr>
            <p:ph type="body" sz="quarter" idx="13"/>
          </p:nvPr>
        </p:nvSpPr>
        <p:spPr>
          <a:xfrm>
            <a:off x="1064596" y="1443018"/>
            <a:ext cx="9783916" cy="4123276"/>
          </a:xfrm>
        </p:spPr>
        <p:txBody>
          <a:bodyPr/>
          <a:lstStyle>
            <a:lvl1pPr marL="228600" indent="-228600">
              <a:lnSpc>
                <a:spcPct val="150000"/>
              </a:lnSpc>
              <a:buFont typeface="Wingdings" panose="05000000000000000000" pitchFamily="2" charset="2"/>
              <a:buChar char="p"/>
              <a:defRPr>
                <a:latin typeface="微软雅黑" panose="020B0503020204020204" pitchFamily="34" charset="-122"/>
                <a:ea typeface="微软雅黑" panose="020B0503020204020204" pitchFamily="34" charset="-122"/>
              </a:defRPr>
            </a:lvl1pPr>
            <a:lvl2pPr>
              <a:lnSpc>
                <a:spcPct val="150000"/>
              </a:lnSpc>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lnSpc>
                <a:spcPct val="150000"/>
              </a:lnSpc>
              <a:defRPr>
                <a:latin typeface="微软雅黑" panose="020B0503020204020204" pitchFamily="34" charset="-122"/>
                <a:ea typeface="微软雅黑" panose="020B0503020204020204" pitchFamily="34" charset="-122"/>
              </a:defRPr>
            </a:lvl4pPr>
            <a:lvl5pPr>
              <a:lnSpc>
                <a:spcPct val="150000"/>
              </a:lnSpc>
              <a:defRPr>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857058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93568E30-9846-BB22-FB7B-67784FAB8AFF}"/>
              </a:ext>
            </a:extLst>
          </p:cNvPr>
          <p:cNvSpPr>
            <a:spLocks noGrp="1" noChangeArrowheads="1"/>
          </p:cNvSpPr>
          <p:nvPr>
            <p:ph type="dt" sz="half" idx="10"/>
          </p:nvPr>
        </p:nvSpPr>
        <p:spPr>
          <a:ln/>
        </p:spPr>
        <p:txBody>
          <a:bodyPr/>
          <a:lstStyle>
            <a:lvl1pPr>
              <a:defRPr/>
            </a:lvl1pPr>
          </a:lstStyle>
          <a:p>
            <a:pPr>
              <a:defRPr/>
            </a:pPr>
            <a:fld id="{9278D1A7-0C60-46DF-A804-36E15D5104BF}" type="datetime1">
              <a:rPr lang="zh-CN" altLang="en-US"/>
              <a:pPr>
                <a:defRPr/>
              </a:pPr>
              <a:t>2024/10/14</a:t>
            </a:fld>
            <a:endParaRPr lang="en-US" altLang="zh-CN"/>
          </a:p>
        </p:txBody>
      </p:sp>
      <p:sp>
        <p:nvSpPr>
          <p:cNvPr id="3" name="Rectangle 12">
            <a:extLst>
              <a:ext uri="{FF2B5EF4-FFF2-40B4-BE49-F238E27FC236}">
                <a16:creationId xmlns:a16="http://schemas.microsoft.com/office/drawing/2014/main" id="{7B6D15BE-2ACB-DCB1-E2F1-B7897881053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C52C76D9-4788-E73B-702F-EAE7587CD60C}"/>
              </a:ext>
            </a:extLst>
          </p:cNvPr>
          <p:cNvSpPr>
            <a:spLocks noGrp="1" noChangeArrowheads="1"/>
          </p:cNvSpPr>
          <p:nvPr>
            <p:ph type="sldNum" sz="quarter" idx="12"/>
          </p:nvPr>
        </p:nvSpPr>
        <p:spPr>
          <a:ln/>
        </p:spPr>
        <p:txBody>
          <a:bodyPr/>
          <a:lstStyle>
            <a:lvl1pPr>
              <a:defRPr/>
            </a:lvl1pPr>
          </a:lstStyle>
          <a:p>
            <a:pPr>
              <a:defRPr/>
            </a:pPr>
            <a:fld id="{F1B36A37-9713-4D97-B192-1EB901339167}" type="slidenum">
              <a:rPr lang="zh-CN" altLang="en-US"/>
              <a:pPr>
                <a:defRPr/>
              </a:pPr>
              <a:t>‹#›</a:t>
            </a:fld>
            <a:endParaRPr lang="en-US" altLang="zh-CN"/>
          </a:p>
        </p:txBody>
      </p:sp>
    </p:spTree>
    <p:extLst>
      <p:ext uri="{BB962C8B-B14F-4D97-AF65-F5344CB8AC3E}">
        <p14:creationId xmlns:p14="http://schemas.microsoft.com/office/powerpoint/2010/main" val="1456290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DD126EA-2F58-4C0A-B9B0-E77424B9F7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293080B-ABA5-4676-B30B-9D52ECEFDE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C479ECE6-1CDF-4A51-AD69-7B3CB6679F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3C6CAA-15C3-42B4-9CF3-E4287422E664}" type="datetime1">
              <a:rPr lang="zh-CN" altLang="en-US" smtClean="0"/>
              <a:t>2024/10/14</a:t>
            </a:fld>
            <a:endParaRPr lang="zh-CN" altLang="en-US"/>
          </a:p>
        </p:txBody>
      </p:sp>
      <p:sp>
        <p:nvSpPr>
          <p:cNvPr id="5" name="页脚占位符 4">
            <a:extLst>
              <a:ext uri="{FF2B5EF4-FFF2-40B4-BE49-F238E27FC236}">
                <a16:creationId xmlns:a16="http://schemas.microsoft.com/office/drawing/2014/main" id="{74CA6C67-2DEF-4C52-B5A6-DA46A20278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2C3EC53-3E3F-446C-8466-B2B4BB0C0A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D79CC-5E76-4369-93D5-3CC8093EB54F}" type="slidenum">
              <a:rPr lang="zh-CN" altLang="en-US" smtClean="0"/>
              <a:t>‹#›</a:t>
            </a:fld>
            <a:endParaRPr lang="zh-CN" altLang="en-US"/>
          </a:p>
        </p:txBody>
      </p:sp>
    </p:spTree>
    <p:extLst>
      <p:ext uri="{BB962C8B-B14F-4D97-AF65-F5344CB8AC3E}">
        <p14:creationId xmlns:p14="http://schemas.microsoft.com/office/powerpoint/2010/main" val="2569270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5.png"/><Relationship Id="rId4" Type="http://schemas.openxmlformats.org/officeDocument/2006/relationships/image" Target="../media/image4.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vmlDrawing" Target="../drawings/vmlDrawing4.vml"/><Relationship Id="rId5" Type="http://schemas.openxmlformats.org/officeDocument/2006/relationships/image" Target="../media/image8.png"/><Relationship Id="rId4" Type="http://schemas.openxmlformats.org/officeDocument/2006/relationships/image" Target="../media/image7.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5.vml"/><Relationship Id="rId5" Type="http://schemas.openxmlformats.org/officeDocument/2006/relationships/image" Target="../media/image11.png"/><Relationship Id="rId4" Type="http://schemas.openxmlformats.org/officeDocument/2006/relationships/image" Target="../media/image10.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12.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B5E7BA5-03C2-539E-EBF2-40ABC2DEF9C8}"/>
              </a:ext>
            </a:extLst>
          </p:cNvPr>
          <p:cNvSpPr>
            <a:spLocks noGrp="1" noChangeArrowheads="1"/>
          </p:cNvSpPr>
          <p:nvPr>
            <p:ph type="title"/>
          </p:nvPr>
        </p:nvSpPr>
        <p:spPr/>
        <p:txBody>
          <a:bodyPr>
            <a:normAutofit fontScale="90000"/>
          </a:bodyPr>
          <a:lstStyle/>
          <a:p>
            <a:pPr eaLnBrk="1" hangingPunct="1"/>
            <a:r>
              <a:rPr lang="zh-CN" altLang="en-US" sz="4800" dirty="0"/>
              <a:t>第六章 语法制导翻译与属性文法</a:t>
            </a:r>
            <a:endParaRPr lang="en-US" altLang="zh-CN" sz="4800" dirty="0"/>
          </a:p>
        </p:txBody>
      </p:sp>
      <p:sp>
        <p:nvSpPr>
          <p:cNvPr id="103438" name="Rectangle 14">
            <a:extLst>
              <a:ext uri="{FF2B5EF4-FFF2-40B4-BE49-F238E27FC236}">
                <a16:creationId xmlns:a16="http://schemas.microsoft.com/office/drawing/2014/main" id="{E6937212-03AA-74DB-138D-2DD592E6F853}"/>
              </a:ext>
            </a:extLst>
          </p:cNvPr>
          <p:cNvSpPr>
            <a:spLocks noChangeArrowheads="1"/>
          </p:cNvSpPr>
          <p:nvPr/>
        </p:nvSpPr>
        <p:spPr bwMode="auto">
          <a:xfrm>
            <a:off x="665548" y="4740984"/>
            <a:ext cx="9671990" cy="195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90000"/>
              </a:lnSpc>
              <a:buFont typeface="Wingdings" panose="05000000000000000000" pitchFamily="2" charset="2"/>
              <a:buNone/>
            </a:pPr>
            <a:r>
              <a:rPr lang="zh-CN" altLang="en-US" b="0" dirty="0">
                <a:solidFill>
                  <a:srgbClr val="FF0000"/>
                </a:solidFill>
                <a:latin typeface="楷体_GB2312" pitchFamily="49" charset="-122"/>
              </a:rPr>
              <a:t>重点：</a:t>
            </a:r>
            <a:r>
              <a:rPr lang="zh-CN" altLang="en-US" sz="2400" b="0" dirty="0">
                <a:latin typeface="仿宋_GB2312" pitchFamily="49" charset="-122"/>
                <a:ea typeface="仿宋_GB2312" pitchFamily="49" charset="-122"/>
              </a:rPr>
              <a:t>语法制导翻译的基本思想，语法制导定义，翻译模式，自顶向</a:t>
            </a:r>
            <a:r>
              <a:rPr lang="en-US" altLang="zh-CN" sz="2400" b="0" dirty="0">
                <a:latin typeface="仿宋_GB2312" pitchFamily="49" charset="-122"/>
                <a:ea typeface="仿宋_GB2312" pitchFamily="49" charset="-122"/>
              </a:rPr>
              <a:t>	   </a:t>
            </a:r>
            <a:r>
              <a:rPr lang="zh-CN" altLang="en-US" sz="2400" b="0" dirty="0">
                <a:latin typeface="仿宋_GB2312" pitchFamily="49" charset="-122"/>
                <a:ea typeface="仿宋_GB2312" pitchFamily="49" charset="-122"/>
              </a:rPr>
              <a:t>下翻译，自底向上翻译。 </a:t>
            </a:r>
            <a:endParaRPr lang="en-US" altLang="zh-CN" sz="2400" b="0" dirty="0">
              <a:solidFill>
                <a:schemeClr val="hlink"/>
              </a:solidFill>
              <a:latin typeface="仿宋_GB2312" pitchFamily="49" charset="-122"/>
              <a:ea typeface="仿宋_GB2312" pitchFamily="49" charset="-122"/>
            </a:endParaRPr>
          </a:p>
          <a:p>
            <a:pPr eaLnBrk="1" hangingPunct="1">
              <a:lnSpc>
                <a:spcPct val="90000"/>
              </a:lnSpc>
              <a:buFont typeface="Wingdings" panose="05000000000000000000" pitchFamily="2" charset="2"/>
              <a:buNone/>
            </a:pPr>
            <a:r>
              <a:rPr lang="zh-CN" altLang="en-US" b="0" dirty="0">
                <a:solidFill>
                  <a:srgbClr val="FF0000"/>
                </a:solidFill>
                <a:latin typeface="楷体_GB2312" pitchFamily="49" charset="-122"/>
              </a:rPr>
              <a:t>难点：</a:t>
            </a:r>
            <a:r>
              <a:rPr lang="zh-CN" altLang="en-US" sz="2400" b="0" dirty="0">
                <a:ea typeface="仿宋_GB2312" pitchFamily="49" charset="-122"/>
              </a:rPr>
              <a:t>属性的意义，对综合属性，继承属性，固有属性的理解，属性</a:t>
            </a:r>
            <a:r>
              <a:rPr lang="en-US" altLang="zh-CN" sz="2400" b="0" dirty="0">
                <a:ea typeface="仿宋_GB2312" pitchFamily="49" charset="-122"/>
              </a:rPr>
              <a:t>	   </a:t>
            </a:r>
            <a:r>
              <a:rPr lang="zh-CN" altLang="en-US" sz="2400" b="0" dirty="0">
                <a:ea typeface="仿宋_GB2312" pitchFamily="49" charset="-122"/>
              </a:rPr>
              <a:t>计算，怎么通过属性来表达翻译。</a:t>
            </a:r>
            <a:r>
              <a:rPr lang="zh-CN" altLang="en-US" b="0" dirty="0">
                <a:ea typeface="宋体" panose="02010600030101010101" pitchFamily="2" charset="-122"/>
              </a:rPr>
              <a:t> </a:t>
            </a:r>
            <a:endParaRPr lang="en-US" altLang="zh-CN" b="0" dirty="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438"/>
                                        </p:tgtEl>
                                        <p:attrNameLst>
                                          <p:attrName>style.visibility</p:attrName>
                                        </p:attrNameLst>
                                      </p:cBhvr>
                                      <p:to>
                                        <p:strVal val="visible"/>
                                      </p:to>
                                    </p:set>
                                    <p:anim calcmode="lin" valueType="num">
                                      <p:cBhvr additive="base">
                                        <p:cTn id="7" dur="500" fill="hold"/>
                                        <p:tgtEl>
                                          <p:spTgt spid="103438"/>
                                        </p:tgtEl>
                                        <p:attrNameLst>
                                          <p:attrName>ppt_x</p:attrName>
                                        </p:attrNameLst>
                                      </p:cBhvr>
                                      <p:tavLst>
                                        <p:tav tm="0">
                                          <p:val>
                                            <p:strVal val="0-#ppt_w/2"/>
                                          </p:val>
                                        </p:tav>
                                        <p:tav tm="100000">
                                          <p:val>
                                            <p:strVal val="#ppt_x"/>
                                          </p:val>
                                        </p:tav>
                                      </p:tavLst>
                                    </p:anim>
                                    <p:anim calcmode="lin" valueType="num">
                                      <p:cBhvr additive="base">
                                        <p:cTn id="8" dur="500" fill="hold"/>
                                        <p:tgtEl>
                                          <p:spTgt spid="1034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8"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1D363222-267C-A7D8-7F7E-23C874BF64AA}"/>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典型处理方法二</a:t>
            </a:r>
          </a:p>
        </p:txBody>
      </p:sp>
      <p:sp>
        <p:nvSpPr>
          <p:cNvPr id="4" name="日期占位符 3">
            <a:extLst>
              <a:ext uri="{FF2B5EF4-FFF2-40B4-BE49-F238E27FC236}">
                <a16:creationId xmlns:a16="http://schemas.microsoft.com/office/drawing/2014/main" id="{CE04CBCF-AD97-36FE-44D9-7B5A1E5944C6}"/>
              </a:ext>
            </a:extLst>
          </p:cNvPr>
          <p:cNvSpPr>
            <a:spLocks noGrp="1"/>
          </p:cNvSpPr>
          <p:nvPr>
            <p:ph type="dt" sz="half" idx="10"/>
          </p:nvPr>
        </p:nvSpPr>
        <p:spPr>
          <a:ln>
            <a:miter lim="800000"/>
            <a:headEnd/>
            <a:tailEnd/>
          </a:ln>
        </p:spPr>
        <p:txBody>
          <a:bodyPr anchor="t"/>
          <a:lstStyle/>
          <a:p>
            <a:pPr>
              <a:defRPr/>
            </a:pPr>
            <a:fld id="{4DEF721A-C60B-4317-80AD-B1A2A4D7C621}" type="datetime1">
              <a:rPr lang="zh-CN" altLang="en-US">
                <a:latin typeface="+mn-lt"/>
              </a:rPr>
              <a:pPr>
                <a:defRPr/>
              </a:pPr>
              <a:t>2024/10/14</a:t>
            </a:fld>
            <a:endParaRPr lang="en-US" altLang="zh-CN">
              <a:latin typeface="+mn-lt"/>
            </a:endParaRPr>
          </a:p>
        </p:txBody>
      </p:sp>
      <p:sp>
        <p:nvSpPr>
          <p:cNvPr id="14339" name="灯片编号占位符 5">
            <a:extLst>
              <a:ext uri="{FF2B5EF4-FFF2-40B4-BE49-F238E27FC236}">
                <a16:creationId xmlns:a16="http://schemas.microsoft.com/office/drawing/2014/main" id="{A5A10730-D50C-9510-6A69-4ECE6A49EF3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C1FDBBC-B9BB-426F-9B36-AC04BB3B71A7}" type="slidenum">
              <a:rPr lang="en-US" altLang="zh-CN" sz="1400" b="0">
                <a:latin typeface="Arial" panose="020B0604020202020204" pitchFamily="34" charset="0"/>
                <a:ea typeface="宋体" panose="02010600030101010101" pitchFamily="2" charset="-122"/>
              </a:rPr>
              <a:pPr>
                <a:spcBef>
                  <a:spcPct val="0"/>
                </a:spcBef>
                <a:buClrTx/>
                <a:buSzTx/>
                <a:buFontTx/>
                <a:buNone/>
              </a:pPr>
              <a:t>10</a:t>
            </a:fld>
            <a:endParaRPr lang="en-US" altLang="zh-CN" sz="1400" b="0">
              <a:latin typeface="Arial" panose="020B0604020202020204" pitchFamily="34" charset="0"/>
              <a:ea typeface="宋体" panose="02010600030101010101" pitchFamily="2" charset="-122"/>
            </a:endParaRPr>
          </a:p>
        </p:txBody>
      </p:sp>
      <p:sp>
        <p:nvSpPr>
          <p:cNvPr id="1312771" name="Rectangle 3">
            <a:extLst>
              <a:ext uri="{FF2B5EF4-FFF2-40B4-BE49-F238E27FC236}">
                <a16:creationId xmlns:a16="http://schemas.microsoft.com/office/drawing/2014/main" id="{7501CBDC-121C-8805-216E-D086105E61C1}"/>
              </a:ext>
            </a:extLst>
          </p:cNvPr>
          <p:cNvSpPr>
            <a:spLocks noGrp="1" noChangeArrowheads="1"/>
          </p:cNvSpPr>
          <p:nvPr>
            <p:ph type="body" sz="quarter" idx="13"/>
          </p:nvPr>
        </p:nvSpPr>
        <p:spPr>
          <a:xfrm>
            <a:off x="1064596" y="1260629"/>
            <a:ext cx="9783916" cy="4900473"/>
          </a:xfrm>
        </p:spPr>
        <p:txBody>
          <a:bodyPr>
            <a:normAutofit/>
          </a:bodyPr>
          <a:lstStyle/>
          <a:p>
            <a:pPr eaLnBrk="1" hangingPunct="1">
              <a:lnSpc>
                <a:spcPct val="110000"/>
              </a:lnSpc>
            </a:pPr>
            <a:r>
              <a:rPr lang="zh-CN" altLang="en-US" sz="2600" b="0" dirty="0" smtClean="0">
                <a:solidFill>
                  <a:srgbClr val="FF0000"/>
                </a:solidFill>
                <a:latin typeface="Times New Roman" panose="02020603050405020304" pitchFamily="18" charset="0"/>
              </a:rPr>
              <a:t>语法制导翻译</a:t>
            </a:r>
            <a:r>
              <a:rPr lang="zh-CN" altLang="en-US" sz="2600" b="0" dirty="0">
                <a:solidFill>
                  <a:srgbClr val="FF0000"/>
                </a:solidFill>
                <a:latin typeface="Times New Roman" panose="02020603050405020304" pitchFamily="18" charset="0"/>
              </a:rPr>
              <a:t>模式</a:t>
            </a:r>
          </a:p>
          <a:p>
            <a:pPr lvl="1" eaLnBrk="1" hangingPunct="1">
              <a:lnSpc>
                <a:spcPct val="110000"/>
              </a:lnSpc>
            </a:pPr>
            <a:r>
              <a:rPr lang="zh-CN" altLang="en-US" sz="2000" dirty="0">
                <a:latin typeface="Times New Roman" panose="02020603050405020304" pitchFamily="18" charset="0"/>
              </a:rPr>
              <a:t>通过将属性与文法符号关联，并将语义规则插入到产生式的右部来描述语言结构的翻译方案 </a:t>
            </a:r>
            <a:endParaRPr lang="zh-CN" altLang="en-US" sz="2000" b="0" dirty="0">
              <a:latin typeface="Times New Roman" panose="02020603050405020304" pitchFamily="18" charset="0"/>
            </a:endParaRPr>
          </a:p>
          <a:p>
            <a:pPr lvl="1" eaLnBrk="1" hangingPunct="1">
              <a:lnSpc>
                <a:spcPct val="110000"/>
              </a:lnSpc>
            </a:pPr>
            <a:r>
              <a:rPr lang="zh-CN" altLang="en-US" sz="2000" dirty="0">
                <a:latin typeface="Times New Roman" panose="02020603050405020304" pitchFamily="18" charset="0"/>
              </a:rPr>
              <a:t>在产生式的右部的适当位置，插入相应的语义动作，按照分析的进程，执行遇到的语义动作</a:t>
            </a:r>
          </a:p>
          <a:p>
            <a:pPr lvl="1" eaLnBrk="1" hangingPunct="1">
              <a:lnSpc>
                <a:spcPct val="110000"/>
              </a:lnSpc>
            </a:pPr>
            <a:r>
              <a:rPr lang="en-US" altLang="zh-CN" sz="2000" i="1" dirty="0">
                <a:latin typeface="Times New Roman" panose="02020603050405020304" pitchFamily="18" charset="0"/>
              </a:rPr>
              <a:t>D</a:t>
            </a:r>
            <a:r>
              <a:rPr lang="en-US" altLang="zh-CN" sz="2000" dirty="0">
                <a:latin typeface="Times New Roman" panose="02020603050405020304" pitchFamily="18" charset="0"/>
              </a:rPr>
              <a:t> → </a:t>
            </a:r>
            <a:r>
              <a:rPr lang="en-US" altLang="zh-CN" sz="2000" i="1" dirty="0">
                <a:latin typeface="Times New Roman" panose="02020603050405020304" pitchFamily="18" charset="0"/>
              </a:rPr>
              <a:t>T</a:t>
            </a:r>
            <a:r>
              <a:rPr lang="en-US" altLang="zh-CN" sz="2000" dirty="0">
                <a:latin typeface="Times New Roman" panose="02020603050405020304" pitchFamily="18" charset="0"/>
              </a:rPr>
              <a:t> { </a:t>
            </a:r>
            <a:r>
              <a:rPr lang="en-US" altLang="zh-CN" sz="2000" i="1" dirty="0" err="1">
                <a:latin typeface="Times New Roman" panose="02020603050405020304" pitchFamily="18" charset="0"/>
              </a:rPr>
              <a:t>L</a:t>
            </a:r>
            <a:r>
              <a:rPr lang="en-US" altLang="zh-CN" sz="2000" dirty="0" err="1">
                <a:latin typeface="Times New Roman" panose="02020603050405020304" pitchFamily="18" charset="0"/>
              </a:rPr>
              <a:t>.</a:t>
            </a:r>
            <a:r>
              <a:rPr lang="en-US" altLang="zh-CN" sz="2000" i="1" dirty="0" err="1">
                <a:latin typeface="Times New Roman" panose="02020603050405020304" pitchFamily="18" charset="0"/>
              </a:rPr>
              <a:t>inh</a:t>
            </a:r>
            <a:r>
              <a:rPr lang="en-US" altLang="zh-CN" sz="2000" dirty="0">
                <a:latin typeface="Times New Roman" panose="02020603050405020304" pitchFamily="18" charset="0"/>
              </a:rPr>
              <a:t> := </a:t>
            </a:r>
            <a:r>
              <a:rPr lang="en-US" altLang="zh-CN" sz="2000" i="1" dirty="0" err="1">
                <a:latin typeface="Times New Roman" panose="02020603050405020304" pitchFamily="18" charset="0"/>
              </a:rPr>
              <a:t>T</a:t>
            </a:r>
            <a:r>
              <a:rPr lang="en-US" altLang="zh-CN" sz="2000" dirty="0" err="1">
                <a:latin typeface="Times New Roman" panose="02020603050405020304" pitchFamily="18" charset="0"/>
              </a:rPr>
              <a:t>.</a:t>
            </a:r>
            <a:r>
              <a:rPr lang="en-US" altLang="zh-CN" sz="2000" i="1" dirty="0" err="1">
                <a:latin typeface="Times New Roman" panose="02020603050405020304" pitchFamily="18" charset="0"/>
              </a:rPr>
              <a:t>type</a:t>
            </a:r>
            <a:r>
              <a:rPr lang="en-US" altLang="zh-CN" sz="2000" dirty="0">
                <a:latin typeface="Times New Roman" panose="02020603050405020304" pitchFamily="18" charset="0"/>
              </a:rPr>
              <a:t> } </a:t>
            </a:r>
            <a:r>
              <a:rPr lang="en-US" altLang="zh-CN" sz="2000" i="1" dirty="0">
                <a:latin typeface="Times New Roman" panose="02020603050405020304" pitchFamily="18" charset="0"/>
              </a:rPr>
              <a:t>L</a:t>
            </a:r>
          </a:p>
          <a:p>
            <a:pPr lvl="1" eaLnBrk="1" hangingPunct="1">
              <a:lnSpc>
                <a:spcPct val="110000"/>
              </a:lnSpc>
            </a:pPr>
            <a:r>
              <a:rPr lang="en-US" altLang="zh-CN" sz="2000" i="1" dirty="0">
                <a:latin typeface="Times New Roman" panose="02020603050405020304" pitchFamily="18" charset="0"/>
              </a:rPr>
              <a:t>T</a:t>
            </a:r>
            <a:r>
              <a:rPr lang="en-US" altLang="zh-CN" sz="2000" dirty="0">
                <a:latin typeface="Times New Roman" panose="02020603050405020304" pitchFamily="18" charset="0"/>
              </a:rPr>
              <a:t> → int { </a:t>
            </a:r>
            <a:r>
              <a:rPr lang="en-US" altLang="zh-CN" sz="2000" i="1" dirty="0" err="1">
                <a:latin typeface="Times New Roman" panose="02020603050405020304" pitchFamily="18" charset="0"/>
              </a:rPr>
              <a:t>T</a:t>
            </a:r>
            <a:r>
              <a:rPr lang="en-US" altLang="zh-CN" sz="2000" dirty="0" err="1">
                <a:latin typeface="Times New Roman" panose="02020603050405020304" pitchFamily="18" charset="0"/>
              </a:rPr>
              <a:t>.</a:t>
            </a:r>
            <a:r>
              <a:rPr lang="en-US" altLang="zh-CN" sz="2000" i="1" dirty="0" err="1">
                <a:latin typeface="Times New Roman" panose="02020603050405020304" pitchFamily="18" charset="0"/>
              </a:rPr>
              <a:t>type</a:t>
            </a:r>
            <a:r>
              <a:rPr lang="en-US" altLang="zh-CN" sz="2000" dirty="0">
                <a:latin typeface="Times New Roman" panose="02020603050405020304" pitchFamily="18" charset="0"/>
              </a:rPr>
              <a:t> := integer }</a:t>
            </a:r>
          </a:p>
          <a:p>
            <a:pPr lvl="1" eaLnBrk="1" hangingPunct="1">
              <a:lnSpc>
                <a:spcPct val="110000"/>
              </a:lnSpc>
            </a:pPr>
            <a:r>
              <a:rPr lang="en-US" altLang="zh-CN" sz="2000" i="1" dirty="0">
                <a:latin typeface="Times New Roman" panose="02020603050405020304" pitchFamily="18" charset="0"/>
              </a:rPr>
              <a:t>T</a:t>
            </a:r>
            <a:r>
              <a:rPr lang="en-US" altLang="zh-CN" sz="2000" dirty="0">
                <a:latin typeface="Times New Roman" panose="02020603050405020304" pitchFamily="18" charset="0"/>
              </a:rPr>
              <a:t> → real { </a:t>
            </a:r>
            <a:r>
              <a:rPr lang="en-US" altLang="zh-CN" sz="2000" i="1" dirty="0" err="1">
                <a:latin typeface="Times New Roman" panose="02020603050405020304" pitchFamily="18" charset="0"/>
              </a:rPr>
              <a:t>T</a:t>
            </a:r>
            <a:r>
              <a:rPr lang="en-US" altLang="zh-CN" sz="2000" dirty="0" err="1">
                <a:latin typeface="Times New Roman" panose="02020603050405020304" pitchFamily="18" charset="0"/>
              </a:rPr>
              <a:t>.</a:t>
            </a:r>
            <a:r>
              <a:rPr lang="en-US" altLang="zh-CN" sz="2000" i="1" dirty="0" err="1">
                <a:latin typeface="Times New Roman" panose="02020603050405020304" pitchFamily="18" charset="0"/>
              </a:rPr>
              <a:t>type</a:t>
            </a:r>
            <a:r>
              <a:rPr lang="en-US" altLang="zh-CN" sz="2000" dirty="0">
                <a:latin typeface="Times New Roman" panose="02020603050405020304" pitchFamily="18" charset="0"/>
              </a:rPr>
              <a:t> := real }</a:t>
            </a:r>
          </a:p>
          <a:p>
            <a:pPr lvl="1" eaLnBrk="1" hangingPunct="1">
              <a:lnSpc>
                <a:spcPct val="110000"/>
              </a:lnSpc>
            </a:pPr>
            <a:r>
              <a:rPr lang="en-US" altLang="zh-CN" sz="2000" i="1" dirty="0">
                <a:latin typeface="Times New Roman" panose="02020603050405020304" pitchFamily="18" charset="0"/>
              </a:rPr>
              <a:t>L</a:t>
            </a:r>
            <a:r>
              <a:rPr lang="en-US" altLang="zh-CN" sz="2000" dirty="0">
                <a:latin typeface="Times New Roman" panose="02020603050405020304" pitchFamily="18" charset="0"/>
              </a:rPr>
              <a:t> → { </a:t>
            </a:r>
            <a:r>
              <a:rPr lang="en-US" altLang="zh-CN" sz="2000" i="1" dirty="0">
                <a:latin typeface="Times New Roman" panose="02020603050405020304" pitchFamily="18" charset="0"/>
              </a:rPr>
              <a:t>L</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a:t>
            </a:r>
            <a:r>
              <a:rPr lang="en-US" altLang="zh-CN" sz="2000" i="1" dirty="0">
                <a:latin typeface="Times New Roman" panose="02020603050405020304" pitchFamily="18" charset="0"/>
              </a:rPr>
              <a:t>inh</a:t>
            </a:r>
            <a:r>
              <a:rPr lang="en-US" altLang="zh-CN" sz="2000" dirty="0">
                <a:latin typeface="Times New Roman" panose="02020603050405020304" pitchFamily="18" charset="0"/>
              </a:rPr>
              <a:t> :=</a:t>
            </a:r>
            <a:r>
              <a:rPr lang="en-US" altLang="zh-CN" sz="2000" i="1" dirty="0">
                <a:latin typeface="Times New Roman" panose="02020603050405020304" pitchFamily="18" charset="0"/>
              </a:rPr>
              <a:t> </a:t>
            </a:r>
            <a:r>
              <a:rPr lang="en-US" altLang="zh-CN" sz="2000" i="1" dirty="0" err="1">
                <a:latin typeface="Times New Roman" panose="02020603050405020304" pitchFamily="18" charset="0"/>
              </a:rPr>
              <a:t>L</a:t>
            </a:r>
            <a:r>
              <a:rPr lang="en-US" altLang="zh-CN" sz="2000" dirty="0" err="1">
                <a:latin typeface="Times New Roman" panose="02020603050405020304" pitchFamily="18" charset="0"/>
              </a:rPr>
              <a:t>.</a:t>
            </a:r>
            <a:r>
              <a:rPr lang="en-US" altLang="zh-CN" sz="2000" i="1" dirty="0" err="1">
                <a:latin typeface="Times New Roman" panose="02020603050405020304" pitchFamily="18" charset="0"/>
              </a:rPr>
              <a:t>inh</a:t>
            </a:r>
            <a:r>
              <a:rPr lang="en-US" altLang="zh-CN" sz="2000" dirty="0">
                <a:latin typeface="Times New Roman" panose="02020603050405020304" pitchFamily="18" charset="0"/>
              </a:rPr>
              <a:t> }</a:t>
            </a:r>
            <a:r>
              <a:rPr lang="en-US" altLang="zh-CN" sz="2000" i="1" dirty="0">
                <a:latin typeface="Times New Roman" panose="02020603050405020304" pitchFamily="18" charset="0"/>
              </a:rPr>
              <a:t>L</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,id{</a:t>
            </a:r>
            <a:r>
              <a:rPr lang="de-DE" altLang="zh-CN" sz="2000" i="1" dirty="0">
                <a:latin typeface="Times New Roman" panose="02020603050405020304" pitchFamily="18" charset="0"/>
              </a:rPr>
              <a:t>addtype</a:t>
            </a:r>
            <a:r>
              <a:rPr lang="de-DE" altLang="zh-CN" sz="2000" dirty="0">
                <a:latin typeface="Times New Roman" panose="02020603050405020304" pitchFamily="18" charset="0"/>
              </a:rPr>
              <a:t>(id.</a:t>
            </a:r>
            <a:r>
              <a:rPr lang="de-DE" altLang="zh-CN" sz="2000" i="1" dirty="0">
                <a:latin typeface="Times New Roman" panose="02020603050405020304" pitchFamily="18" charset="0"/>
              </a:rPr>
              <a:t>entry</a:t>
            </a:r>
            <a:r>
              <a:rPr lang="de-DE" altLang="zh-CN" sz="2000" dirty="0">
                <a:latin typeface="Times New Roman" panose="02020603050405020304" pitchFamily="18" charset="0"/>
              </a:rPr>
              <a:t>,</a:t>
            </a:r>
            <a:r>
              <a:rPr lang="de-DE" altLang="zh-CN" sz="2000" i="1" dirty="0">
                <a:latin typeface="Times New Roman" panose="02020603050405020304" pitchFamily="18" charset="0"/>
              </a:rPr>
              <a:t>L</a:t>
            </a:r>
            <a:r>
              <a:rPr lang="de-DE" altLang="zh-CN" sz="2000" dirty="0">
                <a:latin typeface="Times New Roman" panose="02020603050405020304" pitchFamily="18" charset="0"/>
              </a:rPr>
              <a:t>.</a:t>
            </a:r>
            <a:r>
              <a:rPr lang="de-DE" altLang="zh-CN" sz="2000" i="1" dirty="0">
                <a:latin typeface="Times New Roman" panose="02020603050405020304" pitchFamily="18" charset="0"/>
              </a:rPr>
              <a:t>inh</a:t>
            </a:r>
            <a:r>
              <a:rPr lang="de-DE" altLang="zh-CN" sz="2000" dirty="0">
                <a:latin typeface="Times New Roman" panose="02020603050405020304" pitchFamily="18" charset="0"/>
              </a:rPr>
              <a:t>) </a:t>
            </a:r>
            <a:r>
              <a:rPr lang="en-US" altLang="zh-CN" sz="2000" dirty="0">
                <a:latin typeface="Times New Roman" panose="02020603050405020304" pitchFamily="18" charset="0"/>
              </a:rPr>
              <a:t>}</a:t>
            </a:r>
          </a:p>
          <a:p>
            <a:pPr lvl="1" eaLnBrk="1" hangingPunct="1">
              <a:lnSpc>
                <a:spcPct val="110000"/>
              </a:lnSpc>
            </a:pPr>
            <a:r>
              <a:rPr lang="en-US" altLang="zh-CN" sz="2000" i="1" dirty="0">
                <a:latin typeface="Times New Roman" panose="02020603050405020304" pitchFamily="18" charset="0"/>
              </a:rPr>
              <a:t>L</a:t>
            </a:r>
            <a:r>
              <a:rPr lang="en-US" altLang="zh-CN" sz="2000" dirty="0">
                <a:latin typeface="Times New Roman" panose="02020603050405020304" pitchFamily="18" charset="0"/>
              </a:rPr>
              <a:t> → id{</a:t>
            </a:r>
            <a:r>
              <a:rPr lang="en-US" altLang="zh-CN" sz="2000" i="1" dirty="0" err="1">
                <a:latin typeface="Times New Roman" panose="02020603050405020304" pitchFamily="18" charset="0"/>
              </a:rPr>
              <a:t>addtype</a:t>
            </a:r>
            <a:r>
              <a:rPr lang="en-US" altLang="zh-CN" sz="2000" dirty="0">
                <a:latin typeface="Times New Roman" panose="02020603050405020304" pitchFamily="18" charset="0"/>
              </a:rPr>
              <a:t>(</a:t>
            </a:r>
            <a:r>
              <a:rPr lang="en-US" altLang="zh-CN" sz="2000" dirty="0" err="1">
                <a:latin typeface="Times New Roman" panose="02020603050405020304" pitchFamily="18" charset="0"/>
              </a:rPr>
              <a:t>id.</a:t>
            </a:r>
            <a:r>
              <a:rPr lang="en-US" altLang="zh-CN" sz="2000" i="1" dirty="0" err="1">
                <a:latin typeface="Times New Roman" panose="02020603050405020304" pitchFamily="18" charset="0"/>
              </a:rPr>
              <a:t>entry</a:t>
            </a:r>
            <a:r>
              <a:rPr lang="en-US" altLang="zh-CN" sz="2000" dirty="0" err="1">
                <a:latin typeface="Times New Roman" panose="02020603050405020304" pitchFamily="18" charset="0"/>
              </a:rPr>
              <a:t>,</a:t>
            </a:r>
            <a:r>
              <a:rPr lang="en-US" altLang="zh-CN" sz="2000" i="1" dirty="0" err="1">
                <a:latin typeface="Times New Roman" panose="02020603050405020304" pitchFamily="18" charset="0"/>
              </a:rPr>
              <a:t>L</a:t>
            </a:r>
            <a:r>
              <a:rPr lang="en-US" altLang="zh-CN" sz="2000" dirty="0" err="1">
                <a:latin typeface="Times New Roman" panose="02020603050405020304" pitchFamily="18" charset="0"/>
              </a:rPr>
              <a:t>.</a:t>
            </a:r>
            <a:r>
              <a:rPr lang="en-US" altLang="zh-CN" sz="2000" i="1" dirty="0" err="1">
                <a:latin typeface="Times New Roman" panose="02020603050405020304" pitchFamily="18" charset="0"/>
              </a:rPr>
              <a:t>inh</a:t>
            </a:r>
            <a:r>
              <a:rPr lang="en-US" altLang="zh-CN" sz="2000" dirty="0">
                <a:latin typeface="Times New Roman" panose="02020603050405020304" pitchFamily="18" charset="0"/>
              </a:rPr>
              <a:t>)}</a:t>
            </a:r>
          </a:p>
          <a:p>
            <a:pPr eaLnBrk="1" hangingPunct="1">
              <a:lnSpc>
                <a:spcPct val="110000"/>
              </a:lnSpc>
            </a:pPr>
            <a:r>
              <a:rPr lang="zh-CN" altLang="en-US" sz="2600" b="0" dirty="0">
                <a:solidFill>
                  <a:schemeClr val="hlink"/>
                </a:solidFill>
                <a:latin typeface="Times New Roman" panose="02020603050405020304" pitchFamily="18" charset="0"/>
              </a:rPr>
              <a:t>适宜在进行推导时完成</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2771">
                                            <p:txEl>
                                              <p:pRg st="0" end="0"/>
                                            </p:txEl>
                                          </p:spTgt>
                                        </p:tgtEl>
                                        <p:attrNameLst>
                                          <p:attrName>style.visibility</p:attrName>
                                        </p:attrNameLst>
                                      </p:cBhvr>
                                      <p:to>
                                        <p:strVal val="visible"/>
                                      </p:to>
                                    </p:set>
                                    <p:animEffect transition="in" filter="blinds(horizontal)">
                                      <p:cBhvr>
                                        <p:cTn id="7" dur="500"/>
                                        <p:tgtEl>
                                          <p:spTgt spid="1312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12771">
                                            <p:txEl>
                                              <p:pRg st="1" end="1"/>
                                            </p:txEl>
                                          </p:spTgt>
                                        </p:tgtEl>
                                        <p:attrNameLst>
                                          <p:attrName>style.visibility</p:attrName>
                                        </p:attrNameLst>
                                      </p:cBhvr>
                                      <p:to>
                                        <p:strVal val="visible"/>
                                      </p:to>
                                    </p:set>
                                    <p:animEffect transition="in" filter="blinds(horizontal)">
                                      <p:cBhvr>
                                        <p:cTn id="12" dur="500"/>
                                        <p:tgtEl>
                                          <p:spTgt spid="1312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12771">
                                            <p:txEl>
                                              <p:pRg st="2" end="2"/>
                                            </p:txEl>
                                          </p:spTgt>
                                        </p:tgtEl>
                                        <p:attrNameLst>
                                          <p:attrName>style.visibility</p:attrName>
                                        </p:attrNameLst>
                                      </p:cBhvr>
                                      <p:to>
                                        <p:strVal val="visible"/>
                                      </p:to>
                                    </p:set>
                                    <p:animEffect transition="in" filter="blinds(horizontal)">
                                      <p:cBhvr>
                                        <p:cTn id="17" dur="500"/>
                                        <p:tgtEl>
                                          <p:spTgt spid="13127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12771">
                                            <p:txEl>
                                              <p:pRg st="3" end="3"/>
                                            </p:txEl>
                                          </p:spTgt>
                                        </p:tgtEl>
                                        <p:attrNameLst>
                                          <p:attrName>style.visibility</p:attrName>
                                        </p:attrNameLst>
                                      </p:cBhvr>
                                      <p:to>
                                        <p:strVal val="visible"/>
                                      </p:to>
                                    </p:set>
                                    <p:animEffect transition="in" filter="blinds(horizontal)">
                                      <p:cBhvr>
                                        <p:cTn id="22" dur="500"/>
                                        <p:tgtEl>
                                          <p:spTgt spid="13127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12771">
                                            <p:txEl>
                                              <p:pRg st="4" end="4"/>
                                            </p:txEl>
                                          </p:spTgt>
                                        </p:tgtEl>
                                        <p:attrNameLst>
                                          <p:attrName>style.visibility</p:attrName>
                                        </p:attrNameLst>
                                      </p:cBhvr>
                                      <p:to>
                                        <p:strVal val="visible"/>
                                      </p:to>
                                    </p:set>
                                    <p:animEffect transition="in" filter="blinds(horizontal)">
                                      <p:cBhvr>
                                        <p:cTn id="27" dur="500"/>
                                        <p:tgtEl>
                                          <p:spTgt spid="13127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12771">
                                            <p:txEl>
                                              <p:pRg st="5" end="5"/>
                                            </p:txEl>
                                          </p:spTgt>
                                        </p:tgtEl>
                                        <p:attrNameLst>
                                          <p:attrName>style.visibility</p:attrName>
                                        </p:attrNameLst>
                                      </p:cBhvr>
                                      <p:to>
                                        <p:strVal val="visible"/>
                                      </p:to>
                                    </p:set>
                                    <p:animEffect transition="in" filter="blinds(horizontal)">
                                      <p:cBhvr>
                                        <p:cTn id="32" dur="500"/>
                                        <p:tgtEl>
                                          <p:spTgt spid="13127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12771">
                                            <p:txEl>
                                              <p:pRg st="6" end="6"/>
                                            </p:txEl>
                                          </p:spTgt>
                                        </p:tgtEl>
                                        <p:attrNameLst>
                                          <p:attrName>style.visibility</p:attrName>
                                        </p:attrNameLst>
                                      </p:cBhvr>
                                      <p:to>
                                        <p:strVal val="visible"/>
                                      </p:to>
                                    </p:set>
                                    <p:animEffect transition="in" filter="blinds(horizontal)">
                                      <p:cBhvr>
                                        <p:cTn id="37" dur="500"/>
                                        <p:tgtEl>
                                          <p:spTgt spid="131277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12771">
                                            <p:txEl>
                                              <p:pRg st="7" end="7"/>
                                            </p:txEl>
                                          </p:spTgt>
                                        </p:tgtEl>
                                        <p:attrNameLst>
                                          <p:attrName>style.visibility</p:attrName>
                                        </p:attrNameLst>
                                      </p:cBhvr>
                                      <p:to>
                                        <p:strVal val="visible"/>
                                      </p:to>
                                    </p:set>
                                    <p:animEffect transition="in" filter="blinds(horizontal)">
                                      <p:cBhvr>
                                        <p:cTn id="42" dur="500"/>
                                        <p:tgtEl>
                                          <p:spTgt spid="131277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12771">
                                            <p:txEl>
                                              <p:pRg st="8" end="8"/>
                                            </p:txEl>
                                          </p:spTgt>
                                        </p:tgtEl>
                                        <p:attrNameLst>
                                          <p:attrName>style.visibility</p:attrName>
                                        </p:attrNameLst>
                                      </p:cBhvr>
                                      <p:to>
                                        <p:strVal val="visible"/>
                                      </p:to>
                                    </p:set>
                                    <p:animEffect transition="in" filter="blinds(horizontal)">
                                      <p:cBhvr>
                                        <p:cTn id="47" dur="500"/>
                                        <p:tgtEl>
                                          <p:spTgt spid="13127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2771" grpId="0" uiExpand="1"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B73AA8DA-71E5-F6C1-6289-DCD3FC981723}"/>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6.2 </a:t>
            </a:r>
            <a:r>
              <a:rPr lang="zh-CN" altLang="en-US">
                <a:latin typeface="Times New Roman" panose="02020603050405020304" pitchFamily="18" charset="0"/>
              </a:rPr>
              <a:t>语法制导定义</a:t>
            </a:r>
          </a:p>
        </p:txBody>
      </p:sp>
      <p:sp>
        <p:nvSpPr>
          <p:cNvPr id="4" name="日期占位符 3">
            <a:extLst>
              <a:ext uri="{FF2B5EF4-FFF2-40B4-BE49-F238E27FC236}">
                <a16:creationId xmlns:a16="http://schemas.microsoft.com/office/drawing/2014/main" id="{C03CC308-CDA7-1C33-893F-66B31F4B68AE}"/>
              </a:ext>
            </a:extLst>
          </p:cNvPr>
          <p:cNvSpPr>
            <a:spLocks noGrp="1"/>
          </p:cNvSpPr>
          <p:nvPr>
            <p:ph type="dt" sz="half" idx="10"/>
          </p:nvPr>
        </p:nvSpPr>
        <p:spPr>
          <a:ln>
            <a:miter lim="800000"/>
            <a:headEnd/>
            <a:tailEnd/>
          </a:ln>
        </p:spPr>
        <p:txBody>
          <a:bodyPr anchor="t"/>
          <a:lstStyle/>
          <a:p>
            <a:pPr>
              <a:defRPr/>
            </a:pPr>
            <a:fld id="{3D9B9128-175F-4B18-844D-79AB63190A56}" type="datetime1">
              <a:rPr lang="zh-CN" altLang="en-US">
                <a:latin typeface="+mn-lt"/>
              </a:rPr>
              <a:pPr>
                <a:defRPr/>
              </a:pPr>
              <a:t>2024/10/14</a:t>
            </a:fld>
            <a:endParaRPr lang="en-US" altLang="zh-CN">
              <a:latin typeface="+mn-lt"/>
            </a:endParaRPr>
          </a:p>
        </p:txBody>
      </p:sp>
      <p:sp>
        <p:nvSpPr>
          <p:cNvPr id="15363" name="灯片编号占位符 5">
            <a:extLst>
              <a:ext uri="{FF2B5EF4-FFF2-40B4-BE49-F238E27FC236}">
                <a16:creationId xmlns:a16="http://schemas.microsoft.com/office/drawing/2014/main" id="{606D9EC9-B2F9-DCE8-EFFF-461FB44BE53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B9ACA59-0A94-4622-AE12-D192847EA695}" type="slidenum">
              <a:rPr lang="en-US" altLang="zh-CN" sz="1400" b="0">
                <a:latin typeface="Arial" panose="020B0604020202020204" pitchFamily="34" charset="0"/>
                <a:ea typeface="宋体" panose="02010600030101010101" pitchFamily="2" charset="-122"/>
              </a:rPr>
              <a:pPr>
                <a:spcBef>
                  <a:spcPct val="0"/>
                </a:spcBef>
                <a:buClrTx/>
                <a:buSzTx/>
                <a:buFontTx/>
                <a:buNone/>
              </a:pPr>
              <a:t>11</a:t>
            </a:fld>
            <a:endParaRPr lang="en-US" altLang="zh-CN" sz="1400" b="0">
              <a:latin typeface="Arial" panose="020B0604020202020204" pitchFamily="34" charset="0"/>
              <a:ea typeface="宋体" panose="02010600030101010101" pitchFamily="2" charset="-122"/>
            </a:endParaRPr>
          </a:p>
        </p:txBody>
      </p:sp>
      <p:sp>
        <p:nvSpPr>
          <p:cNvPr id="2297859" name="Rectangle 3">
            <a:extLst>
              <a:ext uri="{FF2B5EF4-FFF2-40B4-BE49-F238E27FC236}">
                <a16:creationId xmlns:a16="http://schemas.microsoft.com/office/drawing/2014/main" id="{74878267-D9D1-1600-C3DD-4AF1C04C65E5}"/>
              </a:ext>
            </a:extLst>
          </p:cNvPr>
          <p:cNvSpPr>
            <a:spLocks noGrp="1" noChangeArrowheads="1"/>
          </p:cNvSpPr>
          <p:nvPr>
            <p:ph type="body" sz="quarter" idx="13"/>
          </p:nvPr>
        </p:nvSpPr>
        <p:spPr>
          <a:xfrm>
            <a:off x="1064596" y="1443017"/>
            <a:ext cx="9783916" cy="4336345"/>
          </a:xfrm>
        </p:spPr>
        <p:txBody>
          <a:bodyPr>
            <a:normAutofit fontScale="85000" lnSpcReduction="10000"/>
          </a:bodyPr>
          <a:lstStyle/>
          <a:p>
            <a:pPr eaLnBrk="1" hangingPunct="1"/>
            <a:r>
              <a:rPr kumimoji="1" lang="zh-CN" altLang="en-US" dirty="0">
                <a:latin typeface="Times New Roman" panose="02020603050405020304" pitchFamily="18" charset="0"/>
              </a:rPr>
              <a:t>语法制导定义是附带有</a:t>
            </a:r>
            <a:r>
              <a:rPr kumimoji="1" lang="zh-CN" altLang="en-US" dirty="0">
                <a:solidFill>
                  <a:srgbClr val="FF0000"/>
                </a:solidFill>
                <a:latin typeface="Times New Roman" panose="02020603050405020304" pitchFamily="18" charset="0"/>
              </a:rPr>
              <a:t>属性</a:t>
            </a:r>
            <a:r>
              <a:rPr kumimoji="1" lang="zh-CN" altLang="en-US" dirty="0">
                <a:latin typeface="Times New Roman" panose="02020603050405020304" pitchFamily="18" charset="0"/>
              </a:rPr>
              <a:t>和</a:t>
            </a:r>
            <a:r>
              <a:rPr kumimoji="1" lang="zh-CN" altLang="en-US" dirty="0">
                <a:solidFill>
                  <a:srgbClr val="FF0000"/>
                </a:solidFill>
                <a:latin typeface="Times New Roman" panose="02020603050405020304" pitchFamily="18" charset="0"/>
              </a:rPr>
              <a:t>语义规则</a:t>
            </a:r>
            <a:r>
              <a:rPr kumimoji="1" lang="zh-CN" altLang="en-US" dirty="0">
                <a:latin typeface="Times New Roman" panose="02020603050405020304" pitchFamily="18" charset="0"/>
              </a:rPr>
              <a:t>的上下文无关文法</a:t>
            </a:r>
          </a:p>
          <a:p>
            <a:pPr lvl="1" eaLnBrk="1" hangingPunct="1"/>
            <a:r>
              <a:rPr kumimoji="1" lang="zh-CN" altLang="en-US" dirty="0">
                <a:latin typeface="Times New Roman" panose="02020603050405020304" pitchFamily="18" charset="0"/>
              </a:rPr>
              <a:t>属性是与文法符号相关联的语义信息 </a:t>
            </a:r>
          </a:p>
          <a:p>
            <a:pPr lvl="1" eaLnBrk="1" hangingPunct="1"/>
            <a:r>
              <a:rPr kumimoji="1" lang="zh-CN" altLang="en-US" dirty="0">
                <a:latin typeface="Times New Roman" panose="02020603050405020304" pitchFamily="18" charset="0"/>
              </a:rPr>
              <a:t>语义规则是与产生式相关联的语义动作 </a:t>
            </a:r>
          </a:p>
          <a:p>
            <a:pPr eaLnBrk="1" hangingPunct="1"/>
            <a:r>
              <a:rPr kumimoji="1" lang="zh-CN" altLang="en-US" dirty="0">
                <a:latin typeface="Times New Roman" panose="02020603050405020304" pitchFamily="18" charset="0"/>
              </a:rPr>
              <a:t>语法制导定义是基于语言结构的语义要求设计的，类似于</a:t>
            </a:r>
            <a:r>
              <a:rPr kumimoji="1" lang="zh-CN" altLang="en-US" dirty="0" smtClean="0">
                <a:latin typeface="Times New Roman" panose="02020603050405020304" pitchFamily="18" charset="0"/>
              </a:rPr>
              <a:t>程序设计。</a:t>
            </a:r>
            <a:endParaRPr kumimoji="1" lang="en-US" altLang="zh-CN" dirty="0" smtClean="0">
              <a:latin typeface="Times New Roman" panose="02020603050405020304" pitchFamily="18" charset="0"/>
            </a:endParaRPr>
          </a:p>
          <a:p>
            <a:pPr lvl="1"/>
            <a:r>
              <a:rPr kumimoji="1" lang="zh-CN" altLang="en-US" dirty="0" smtClean="0">
                <a:latin typeface="Times New Roman" panose="02020603050405020304" pitchFamily="18" charset="0"/>
              </a:rPr>
              <a:t>语法</a:t>
            </a:r>
            <a:r>
              <a:rPr kumimoji="1" lang="zh-CN" altLang="en-US" dirty="0">
                <a:latin typeface="Times New Roman" panose="02020603050405020304" pitchFamily="18" charset="0"/>
              </a:rPr>
              <a:t>制导定义中的属性类似于程序中用到的数据结构，用于描述</a:t>
            </a:r>
            <a:r>
              <a:rPr kumimoji="1" lang="zh-CN" altLang="en-US" dirty="0" smtClean="0">
                <a:latin typeface="Times New Roman" panose="02020603050405020304" pitchFamily="18" charset="0"/>
              </a:rPr>
              <a:t>语义信息；</a:t>
            </a:r>
            <a:endParaRPr kumimoji="1" lang="en-US" altLang="zh-CN" dirty="0" smtClean="0">
              <a:latin typeface="Times New Roman" panose="02020603050405020304" pitchFamily="18" charset="0"/>
            </a:endParaRPr>
          </a:p>
          <a:p>
            <a:pPr lvl="1"/>
            <a:r>
              <a:rPr kumimoji="1" lang="zh-CN" altLang="en-US" dirty="0" smtClean="0">
                <a:latin typeface="Times New Roman" panose="02020603050405020304" pitchFamily="18" charset="0"/>
              </a:rPr>
              <a:t>语义</a:t>
            </a:r>
            <a:r>
              <a:rPr kumimoji="1" lang="zh-CN" altLang="en-US" dirty="0">
                <a:latin typeface="Times New Roman" panose="02020603050405020304" pitchFamily="18" charset="0"/>
              </a:rPr>
              <a:t>规则类似于计算，用于收集、传递和计算语义信息的。</a:t>
            </a:r>
          </a:p>
          <a:p>
            <a:pPr eaLnBrk="1" hangingPunct="1"/>
            <a:r>
              <a:rPr kumimoji="1" lang="zh-CN" altLang="en-US" dirty="0">
                <a:latin typeface="Times New Roman" panose="02020603050405020304" pitchFamily="18" charset="0"/>
              </a:rPr>
              <a:t>属性通常被保存在分析树的相关节点中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97859">
                                            <p:txEl>
                                              <p:pRg st="0" end="0"/>
                                            </p:txEl>
                                          </p:spTgt>
                                        </p:tgtEl>
                                        <p:attrNameLst>
                                          <p:attrName>style.visibility</p:attrName>
                                        </p:attrNameLst>
                                      </p:cBhvr>
                                      <p:to>
                                        <p:strVal val="visible"/>
                                      </p:to>
                                    </p:set>
                                    <p:animEffect transition="in" filter="blinds(horizontal)">
                                      <p:cBhvr>
                                        <p:cTn id="7" dur="500"/>
                                        <p:tgtEl>
                                          <p:spTgt spid="22978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97859">
                                            <p:txEl>
                                              <p:pRg st="1" end="1"/>
                                            </p:txEl>
                                          </p:spTgt>
                                        </p:tgtEl>
                                        <p:attrNameLst>
                                          <p:attrName>style.visibility</p:attrName>
                                        </p:attrNameLst>
                                      </p:cBhvr>
                                      <p:to>
                                        <p:strVal val="visible"/>
                                      </p:to>
                                    </p:set>
                                    <p:animEffect transition="in" filter="blinds(horizontal)">
                                      <p:cBhvr>
                                        <p:cTn id="12" dur="500"/>
                                        <p:tgtEl>
                                          <p:spTgt spid="22978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97859">
                                            <p:txEl>
                                              <p:pRg st="2" end="2"/>
                                            </p:txEl>
                                          </p:spTgt>
                                        </p:tgtEl>
                                        <p:attrNameLst>
                                          <p:attrName>style.visibility</p:attrName>
                                        </p:attrNameLst>
                                      </p:cBhvr>
                                      <p:to>
                                        <p:strVal val="visible"/>
                                      </p:to>
                                    </p:set>
                                    <p:animEffect transition="in" filter="blinds(horizontal)">
                                      <p:cBhvr>
                                        <p:cTn id="17" dur="500"/>
                                        <p:tgtEl>
                                          <p:spTgt spid="22978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97859">
                                            <p:txEl>
                                              <p:pRg st="3" end="3"/>
                                            </p:txEl>
                                          </p:spTgt>
                                        </p:tgtEl>
                                        <p:attrNameLst>
                                          <p:attrName>style.visibility</p:attrName>
                                        </p:attrNameLst>
                                      </p:cBhvr>
                                      <p:to>
                                        <p:strVal val="visible"/>
                                      </p:to>
                                    </p:set>
                                    <p:animEffect transition="in" filter="blinds(horizontal)">
                                      <p:cBhvr>
                                        <p:cTn id="22" dur="500"/>
                                        <p:tgtEl>
                                          <p:spTgt spid="22978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97859">
                                            <p:txEl>
                                              <p:pRg st="4" end="4"/>
                                            </p:txEl>
                                          </p:spTgt>
                                        </p:tgtEl>
                                        <p:attrNameLst>
                                          <p:attrName>style.visibility</p:attrName>
                                        </p:attrNameLst>
                                      </p:cBhvr>
                                      <p:to>
                                        <p:strVal val="visible"/>
                                      </p:to>
                                    </p:set>
                                    <p:animEffect transition="in" filter="blinds(horizontal)">
                                      <p:cBhvr>
                                        <p:cTn id="27" dur="500"/>
                                        <p:tgtEl>
                                          <p:spTgt spid="22978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97859">
                                            <p:txEl>
                                              <p:pRg st="5" end="5"/>
                                            </p:txEl>
                                          </p:spTgt>
                                        </p:tgtEl>
                                        <p:attrNameLst>
                                          <p:attrName>style.visibility</p:attrName>
                                        </p:attrNameLst>
                                      </p:cBhvr>
                                      <p:to>
                                        <p:strVal val="visible"/>
                                      </p:to>
                                    </p:set>
                                    <p:animEffect transition="in" filter="blinds(horizontal)">
                                      <p:cBhvr>
                                        <p:cTn id="32" dur="500"/>
                                        <p:tgtEl>
                                          <p:spTgt spid="229785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97859">
                                            <p:txEl>
                                              <p:pRg st="6" end="6"/>
                                            </p:txEl>
                                          </p:spTgt>
                                        </p:tgtEl>
                                        <p:attrNameLst>
                                          <p:attrName>style.visibility</p:attrName>
                                        </p:attrNameLst>
                                      </p:cBhvr>
                                      <p:to>
                                        <p:strVal val="visible"/>
                                      </p:to>
                                    </p:set>
                                    <p:animEffect transition="in" filter="blinds(horizontal)">
                                      <p:cBhvr>
                                        <p:cTn id="37" dur="500"/>
                                        <p:tgtEl>
                                          <p:spTgt spid="22978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7859" grpId="0" uiExpand="1"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80E5C3D1-E06E-6625-A92D-ABC04DAF90B4}"/>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概念术语</a:t>
            </a:r>
          </a:p>
        </p:txBody>
      </p:sp>
      <p:sp>
        <p:nvSpPr>
          <p:cNvPr id="4" name="日期占位符 3">
            <a:extLst>
              <a:ext uri="{FF2B5EF4-FFF2-40B4-BE49-F238E27FC236}">
                <a16:creationId xmlns:a16="http://schemas.microsoft.com/office/drawing/2014/main" id="{946FDCE4-0A7B-FAC4-2F8E-DB73AA2C32AA}"/>
              </a:ext>
            </a:extLst>
          </p:cNvPr>
          <p:cNvSpPr>
            <a:spLocks noGrp="1"/>
          </p:cNvSpPr>
          <p:nvPr>
            <p:ph type="dt" sz="half" idx="10"/>
          </p:nvPr>
        </p:nvSpPr>
        <p:spPr>
          <a:ln>
            <a:miter lim="800000"/>
            <a:headEnd/>
            <a:tailEnd/>
          </a:ln>
        </p:spPr>
        <p:txBody>
          <a:bodyPr anchor="t"/>
          <a:lstStyle/>
          <a:p>
            <a:pPr>
              <a:defRPr/>
            </a:pPr>
            <a:fld id="{26681B21-D064-4238-91C7-81190A04839D}" type="datetime1">
              <a:rPr lang="zh-CN" altLang="en-US">
                <a:latin typeface="+mn-lt"/>
              </a:rPr>
              <a:pPr>
                <a:defRPr/>
              </a:pPr>
              <a:t>2024/10/14</a:t>
            </a:fld>
            <a:endParaRPr lang="en-US" altLang="zh-CN">
              <a:latin typeface="+mn-lt"/>
            </a:endParaRPr>
          </a:p>
        </p:txBody>
      </p:sp>
      <p:sp>
        <p:nvSpPr>
          <p:cNvPr id="16387" name="灯片编号占位符 5">
            <a:extLst>
              <a:ext uri="{FF2B5EF4-FFF2-40B4-BE49-F238E27FC236}">
                <a16:creationId xmlns:a16="http://schemas.microsoft.com/office/drawing/2014/main" id="{F57638BE-2D52-C90E-60D4-620C08E47FD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EBADD4A-179A-4FEA-8CB0-5E820066BFFC}" type="slidenum">
              <a:rPr lang="en-US" altLang="zh-CN" sz="1400" b="0">
                <a:latin typeface="Arial" panose="020B0604020202020204" pitchFamily="34" charset="0"/>
                <a:ea typeface="宋体" panose="02010600030101010101" pitchFamily="2" charset="-122"/>
              </a:rPr>
              <a:pPr>
                <a:spcBef>
                  <a:spcPct val="0"/>
                </a:spcBef>
                <a:buClrTx/>
                <a:buSzTx/>
                <a:buFontTx/>
                <a:buNone/>
              </a:pPr>
              <a:t>12</a:t>
            </a:fld>
            <a:endParaRPr lang="en-US" altLang="zh-CN" sz="1400" b="0">
              <a:latin typeface="Arial" panose="020B0604020202020204" pitchFamily="34" charset="0"/>
              <a:ea typeface="宋体" panose="02010600030101010101" pitchFamily="2" charset="-122"/>
            </a:endParaRPr>
          </a:p>
        </p:txBody>
      </p:sp>
      <p:sp>
        <p:nvSpPr>
          <p:cNvPr id="2298883" name="Rectangle 3">
            <a:extLst>
              <a:ext uri="{FF2B5EF4-FFF2-40B4-BE49-F238E27FC236}">
                <a16:creationId xmlns:a16="http://schemas.microsoft.com/office/drawing/2014/main" id="{7B8CD321-DC6D-3253-BF36-332CB225A783}"/>
              </a:ext>
            </a:extLst>
          </p:cNvPr>
          <p:cNvSpPr>
            <a:spLocks noGrp="1" noChangeArrowheads="1"/>
          </p:cNvSpPr>
          <p:nvPr>
            <p:ph type="body" sz="quarter" idx="13"/>
          </p:nvPr>
        </p:nvSpPr>
        <p:spPr>
          <a:xfrm>
            <a:off x="1064596" y="1443017"/>
            <a:ext cx="9783916" cy="4380733"/>
          </a:xfrm>
        </p:spPr>
        <p:txBody>
          <a:bodyPr>
            <a:normAutofit fontScale="77500" lnSpcReduction="20000"/>
          </a:bodyPr>
          <a:lstStyle/>
          <a:p>
            <a:pPr eaLnBrk="1" hangingPunct="1"/>
            <a:r>
              <a:rPr kumimoji="1" lang="zh-CN" altLang="en-US" dirty="0">
                <a:latin typeface="Times New Roman" panose="02020603050405020304" pitchFamily="18" charset="0"/>
              </a:rPr>
              <a:t>综合属性：节点的属性值是通过分析树中该节点或其子节点的属性值计算出来的</a:t>
            </a:r>
          </a:p>
          <a:p>
            <a:pPr eaLnBrk="1" hangingPunct="1"/>
            <a:r>
              <a:rPr kumimoji="1" lang="zh-CN" altLang="en-US" dirty="0">
                <a:latin typeface="Times New Roman" panose="02020603050405020304" pitchFamily="18" charset="0"/>
              </a:rPr>
              <a:t>继承属性：节点的属性值是由该节点、该节点的兄弟节点或父节点的属性值计算出来的</a:t>
            </a:r>
          </a:p>
          <a:p>
            <a:pPr eaLnBrk="1" hangingPunct="1"/>
            <a:r>
              <a:rPr kumimoji="1" lang="zh-CN" altLang="en-US" dirty="0">
                <a:latin typeface="Times New Roman" panose="02020603050405020304" pitchFamily="18" charset="0"/>
              </a:rPr>
              <a:t>固有属性：通过词法分析直接得到的属性 </a:t>
            </a:r>
            <a:endParaRPr kumimoji="1" lang="en-US" altLang="zh-CN" dirty="0">
              <a:latin typeface="Times New Roman" panose="02020603050405020304" pitchFamily="18" charset="0"/>
            </a:endParaRPr>
          </a:p>
          <a:p>
            <a:pPr eaLnBrk="1" hangingPunct="1"/>
            <a:endParaRPr kumimoji="1" lang="zh-CN" altLang="en-US" dirty="0">
              <a:latin typeface="Times New Roman" panose="02020603050405020304" pitchFamily="18" charset="0"/>
            </a:endParaRPr>
          </a:p>
          <a:p>
            <a:pPr eaLnBrk="1" hangingPunct="1"/>
            <a:r>
              <a:rPr kumimoji="1" lang="zh-CN" altLang="en-US" dirty="0">
                <a:latin typeface="Times New Roman" panose="02020603050405020304" pitchFamily="18" charset="0"/>
              </a:rPr>
              <a:t>依赖图：描述属性之间依赖关系的图，根据语义规则来构造</a:t>
            </a:r>
          </a:p>
          <a:p>
            <a:pPr eaLnBrk="1" hangingPunct="1"/>
            <a:r>
              <a:rPr kumimoji="1" lang="zh-CN" altLang="en-US" dirty="0">
                <a:latin typeface="Times New Roman" panose="02020603050405020304" pitchFamily="18" charset="0"/>
              </a:rPr>
              <a:t>注释分析树：节点带有属性值的分析树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98883">
                                            <p:txEl>
                                              <p:pRg st="0" end="0"/>
                                            </p:txEl>
                                          </p:spTgt>
                                        </p:tgtEl>
                                        <p:attrNameLst>
                                          <p:attrName>style.visibility</p:attrName>
                                        </p:attrNameLst>
                                      </p:cBhvr>
                                      <p:to>
                                        <p:strVal val="visible"/>
                                      </p:to>
                                    </p:set>
                                    <p:animEffect transition="in" filter="blinds(horizontal)">
                                      <p:cBhvr>
                                        <p:cTn id="7" dur="500"/>
                                        <p:tgtEl>
                                          <p:spTgt spid="22988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98883">
                                            <p:txEl>
                                              <p:pRg st="1" end="1"/>
                                            </p:txEl>
                                          </p:spTgt>
                                        </p:tgtEl>
                                        <p:attrNameLst>
                                          <p:attrName>style.visibility</p:attrName>
                                        </p:attrNameLst>
                                      </p:cBhvr>
                                      <p:to>
                                        <p:strVal val="visible"/>
                                      </p:to>
                                    </p:set>
                                    <p:animEffect transition="in" filter="blinds(horizontal)">
                                      <p:cBhvr>
                                        <p:cTn id="12" dur="500"/>
                                        <p:tgtEl>
                                          <p:spTgt spid="22988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98883">
                                            <p:txEl>
                                              <p:pRg st="2" end="2"/>
                                            </p:txEl>
                                          </p:spTgt>
                                        </p:tgtEl>
                                        <p:attrNameLst>
                                          <p:attrName>style.visibility</p:attrName>
                                        </p:attrNameLst>
                                      </p:cBhvr>
                                      <p:to>
                                        <p:strVal val="visible"/>
                                      </p:to>
                                    </p:set>
                                    <p:animEffect transition="in" filter="blinds(horizontal)">
                                      <p:cBhvr>
                                        <p:cTn id="17" dur="500"/>
                                        <p:tgtEl>
                                          <p:spTgt spid="22988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98883">
                                            <p:txEl>
                                              <p:pRg st="4" end="4"/>
                                            </p:txEl>
                                          </p:spTgt>
                                        </p:tgtEl>
                                        <p:attrNameLst>
                                          <p:attrName>style.visibility</p:attrName>
                                        </p:attrNameLst>
                                      </p:cBhvr>
                                      <p:to>
                                        <p:strVal val="visible"/>
                                      </p:to>
                                    </p:set>
                                    <p:animEffect transition="in" filter="blinds(horizontal)">
                                      <p:cBhvr>
                                        <p:cTn id="22" dur="500"/>
                                        <p:tgtEl>
                                          <p:spTgt spid="229888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98883">
                                            <p:txEl>
                                              <p:pRg st="5" end="5"/>
                                            </p:txEl>
                                          </p:spTgt>
                                        </p:tgtEl>
                                        <p:attrNameLst>
                                          <p:attrName>style.visibility</p:attrName>
                                        </p:attrNameLst>
                                      </p:cBhvr>
                                      <p:to>
                                        <p:strVal val="visible"/>
                                      </p:to>
                                    </p:set>
                                    <p:animEffect transition="in" filter="blinds(horizontal)">
                                      <p:cBhvr>
                                        <p:cTn id="27" dur="500"/>
                                        <p:tgtEl>
                                          <p:spTgt spid="22988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888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3235AFEF-6022-D4F0-6495-C187A29DD739}"/>
              </a:ext>
            </a:extLst>
          </p:cNvPr>
          <p:cNvSpPr>
            <a:spLocks noGrp="1" noChangeArrowheads="1"/>
          </p:cNvSpPr>
          <p:nvPr>
            <p:ph type="title"/>
          </p:nvPr>
        </p:nvSpPr>
        <p:spPr/>
        <p:txBody>
          <a:bodyPr anchor="ctr">
            <a:normAutofit/>
          </a:bodyPr>
          <a:lstStyle/>
          <a:p>
            <a:pPr eaLnBrk="1" hangingPunct="1"/>
            <a:r>
              <a:rPr lang="zh-CN" altLang="en-US"/>
              <a:t>语法制导定义的形式</a:t>
            </a:r>
          </a:p>
        </p:txBody>
      </p:sp>
      <p:sp>
        <p:nvSpPr>
          <p:cNvPr id="4" name="日期占位符 3">
            <a:extLst>
              <a:ext uri="{FF2B5EF4-FFF2-40B4-BE49-F238E27FC236}">
                <a16:creationId xmlns:a16="http://schemas.microsoft.com/office/drawing/2014/main" id="{73FBB19F-BE78-A755-6780-2FC0CAED345A}"/>
              </a:ext>
            </a:extLst>
          </p:cNvPr>
          <p:cNvSpPr>
            <a:spLocks noGrp="1"/>
          </p:cNvSpPr>
          <p:nvPr>
            <p:ph type="dt" sz="half" idx="10"/>
          </p:nvPr>
        </p:nvSpPr>
        <p:spPr>
          <a:ln>
            <a:miter lim="800000"/>
            <a:headEnd/>
            <a:tailEnd/>
          </a:ln>
        </p:spPr>
        <p:txBody>
          <a:bodyPr anchor="t"/>
          <a:lstStyle/>
          <a:p>
            <a:pPr>
              <a:defRPr/>
            </a:pPr>
            <a:fld id="{F0CA4A47-70F0-40EC-89DE-356EECD8A7D3}" type="datetime1">
              <a:rPr lang="zh-CN" altLang="en-US">
                <a:latin typeface="+mn-lt"/>
              </a:rPr>
              <a:pPr>
                <a:defRPr/>
              </a:pPr>
              <a:t>2024/10/14</a:t>
            </a:fld>
            <a:endParaRPr lang="en-US" altLang="zh-CN">
              <a:latin typeface="+mn-lt"/>
            </a:endParaRPr>
          </a:p>
        </p:txBody>
      </p:sp>
      <p:sp>
        <p:nvSpPr>
          <p:cNvPr id="17411" name="灯片编号占位符 5">
            <a:extLst>
              <a:ext uri="{FF2B5EF4-FFF2-40B4-BE49-F238E27FC236}">
                <a16:creationId xmlns:a16="http://schemas.microsoft.com/office/drawing/2014/main" id="{E8B8C63D-83A4-CB68-30A1-63E8BAB46BB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A030E9A-99F1-4C65-A24F-67CFEA8F44AD}" type="slidenum">
              <a:rPr lang="en-US" altLang="zh-CN" sz="1400" b="0">
                <a:latin typeface="Arial" panose="020B0604020202020204" pitchFamily="34" charset="0"/>
                <a:ea typeface="宋体" panose="02010600030101010101" pitchFamily="2" charset="-122"/>
              </a:rPr>
              <a:pPr>
                <a:spcBef>
                  <a:spcPct val="0"/>
                </a:spcBef>
                <a:buClrTx/>
                <a:buSzTx/>
                <a:buFontTx/>
                <a:buNone/>
              </a:pPr>
              <a:t>13</a:t>
            </a:fld>
            <a:endParaRPr lang="en-US" altLang="zh-CN" sz="1400" b="0">
              <a:latin typeface="Arial" panose="020B0604020202020204" pitchFamily="34" charset="0"/>
              <a:ea typeface="宋体" panose="02010600030101010101" pitchFamily="2" charset="-122"/>
            </a:endParaRPr>
          </a:p>
        </p:txBody>
      </p:sp>
      <p:sp>
        <p:nvSpPr>
          <p:cNvPr id="2299907" name="Rectangle 3">
            <a:extLst>
              <a:ext uri="{FF2B5EF4-FFF2-40B4-BE49-F238E27FC236}">
                <a16:creationId xmlns:a16="http://schemas.microsoft.com/office/drawing/2014/main" id="{07198183-49DD-F131-8DBA-CCF5BCA4AC2E}"/>
              </a:ext>
            </a:extLst>
          </p:cNvPr>
          <p:cNvSpPr>
            <a:spLocks noGrp="1" noChangeArrowheads="1"/>
          </p:cNvSpPr>
          <p:nvPr>
            <p:ph type="body" sz="quarter" idx="13"/>
          </p:nvPr>
        </p:nvSpPr>
        <p:spPr>
          <a:xfrm>
            <a:off x="1056050" y="1152461"/>
            <a:ext cx="10126122" cy="4584920"/>
          </a:xfrm>
        </p:spPr>
        <p:txBody>
          <a:bodyPr>
            <a:noAutofit/>
          </a:bodyPr>
          <a:lstStyle/>
          <a:p>
            <a:pPr eaLnBrk="1" hangingPunct="1">
              <a:lnSpc>
                <a:spcPct val="120000"/>
              </a:lnSpc>
            </a:pPr>
            <a:r>
              <a:rPr kumimoji="1" lang="zh-CN" altLang="en-US" sz="2400" dirty="0">
                <a:latin typeface="Times New Roman" panose="02020603050405020304" pitchFamily="18" charset="0"/>
              </a:rPr>
              <a:t>在一个</a:t>
            </a:r>
            <a:r>
              <a:rPr kumimoji="1" lang="zh-CN" altLang="en-US" sz="2400" dirty="0">
                <a:solidFill>
                  <a:srgbClr val="FF0000"/>
                </a:solidFill>
                <a:latin typeface="Times New Roman" panose="02020603050405020304" pitchFamily="18" charset="0"/>
              </a:rPr>
              <a:t>语法制导定义</a:t>
            </a:r>
            <a:r>
              <a:rPr kumimoji="1" lang="zh-CN" altLang="en-US" sz="2400" dirty="0">
                <a:latin typeface="Times New Roman" panose="02020603050405020304" pitchFamily="18" charset="0"/>
              </a:rPr>
              <a:t>中，</a:t>
            </a:r>
            <a:r>
              <a:rPr kumimoji="1" lang="zh-CN" altLang="en-US" sz="2400" dirty="0">
                <a:latin typeface="Times New Roman" panose="02020603050405020304" pitchFamily="18" charset="0"/>
                <a:sym typeface="Symbol" panose="05050102010706020507" pitchFamily="18" charset="2"/>
              </a:rPr>
              <a:t></a:t>
            </a:r>
            <a:r>
              <a:rPr kumimoji="1" lang="en-US" altLang="zh-CN" sz="2400" i="1" dirty="0">
                <a:latin typeface="Times New Roman" panose="02020603050405020304" pitchFamily="18" charset="0"/>
              </a:rPr>
              <a:t>A</a:t>
            </a:r>
            <a:r>
              <a:rPr kumimoji="1" lang="en-US" altLang="zh-CN" sz="2400" dirty="0">
                <a:latin typeface="Times New Roman" panose="02020603050405020304" pitchFamily="18" charset="0"/>
              </a:rPr>
              <a:t>→</a:t>
            </a:r>
            <a:r>
              <a:rPr kumimoji="1" lang="en-US" altLang="zh-CN" sz="2400" i="1" dirty="0">
                <a:latin typeface="Times New Roman" panose="02020603050405020304" pitchFamily="18" charset="0"/>
                <a:sym typeface="Symbol" panose="05050102010706020507" pitchFamily="18" charset="2"/>
              </a:rPr>
              <a:t></a:t>
            </a:r>
            <a:r>
              <a:rPr kumimoji="1" lang="en-US" altLang="zh-CN" sz="2400" dirty="0">
                <a:latin typeface="Times New Roman" panose="02020603050405020304" pitchFamily="18" charset="0"/>
                <a:sym typeface="Symbol" panose="05050102010706020507" pitchFamily="18" charset="2"/>
              </a:rPr>
              <a:t></a:t>
            </a:r>
            <a:r>
              <a:rPr kumimoji="1" lang="en-US" altLang="zh-CN" sz="2400" i="1" dirty="0">
                <a:latin typeface="Times New Roman" panose="02020603050405020304" pitchFamily="18" charset="0"/>
                <a:sym typeface="Symbol" panose="05050102010706020507" pitchFamily="18" charset="2"/>
              </a:rPr>
              <a:t>P</a:t>
            </a:r>
            <a:r>
              <a:rPr kumimoji="1" lang="zh-CN" altLang="en-US" sz="2400" dirty="0">
                <a:latin typeface="Times New Roman" panose="02020603050405020304" pitchFamily="18" charset="0"/>
              </a:rPr>
              <a:t>都有与之相关联的一套语义规则，规则形式为</a:t>
            </a:r>
          </a:p>
          <a:p>
            <a:pPr eaLnBrk="1" hangingPunct="1">
              <a:lnSpc>
                <a:spcPct val="120000"/>
              </a:lnSpc>
              <a:buFont typeface="Wingdings" panose="05000000000000000000" pitchFamily="2" charset="2"/>
              <a:buNone/>
            </a:pPr>
            <a:r>
              <a:rPr kumimoji="1" lang="zh-CN" altLang="en-US" sz="2400" dirty="0">
                <a:latin typeface="Times New Roman" panose="02020603050405020304" pitchFamily="18" charset="0"/>
              </a:rPr>
              <a:t>         </a:t>
            </a:r>
            <a:r>
              <a:rPr kumimoji="1" lang="en-US" altLang="zh-CN" sz="2400" i="1" dirty="0">
                <a:latin typeface="Times New Roman" panose="02020603050405020304" pitchFamily="18" charset="0"/>
              </a:rPr>
              <a:t>b</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 </a:t>
            </a:r>
            <a:r>
              <a:rPr kumimoji="1" lang="en-US" altLang="zh-CN" sz="2400" i="1" dirty="0">
                <a:latin typeface="Times New Roman" panose="02020603050405020304" pitchFamily="18" charset="0"/>
              </a:rPr>
              <a:t>f</a:t>
            </a:r>
            <a:r>
              <a:rPr kumimoji="1" lang="zh-CN" altLang="en-US" sz="2400" dirty="0">
                <a:latin typeface="Times New Roman" panose="02020603050405020304" pitchFamily="18" charset="0"/>
              </a:rPr>
              <a:t>（</a:t>
            </a:r>
            <a:r>
              <a:rPr kumimoji="1" lang="en-US" altLang="zh-CN" sz="2400" i="1" dirty="0">
                <a:latin typeface="Times New Roman" panose="02020603050405020304" pitchFamily="18" charset="0"/>
              </a:rPr>
              <a:t>c</a:t>
            </a:r>
            <a:r>
              <a:rPr kumimoji="1" lang="en-US" altLang="zh-CN" sz="2400" baseline="-25000" dirty="0">
                <a:latin typeface="Times New Roman" panose="02020603050405020304" pitchFamily="18" charset="0"/>
              </a:rPr>
              <a:t>1</a:t>
            </a:r>
            <a:r>
              <a:rPr kumimoji="1" lang="zh-CN" altLang="en-US" sz="2400" dirty="0">
                <a:latin typeface="Times New Roman" panose="02020603050405020304" pitchFamily="18" charset="0"/>
              </a:rPr>
              <a:t>，</a:t>
            </a:r>
            <a:r>
              <a:rPr kumimoji="1" lang="en-US" altLang="zh-CN" sz="2400" i="1" dirty="0">
                <a:latin typeface="Times New Roman" panose="02020603050405020304" pitchFamily="18" charset="0"/>
              </a:rPr>
              <a:t>c</a:t>
            </a:r>
            <a:r>
              <a:rPr kumimoji="1" lang="en-US" altLang="zh-CN" sz="2400" baseline="-25000" dirty="0">
                <a:latin typeface="Times New Roman" panose="02020603050405020304" pitchFamily="18" charset="0"/>
              </a:rPr>
              <a:t>2</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a:t>
            </a:r>
            <a:r>
              <a:rPr kumimoji="1" lang="zh-CN" altLang="en-US" sz="2400" dirty="0">
                <a:latin typeface="Times New Roman" panose="02020603050405020304" pitchFamily="18" charset="0"/>
              </a:rPr>
              <a:t>，</a:t>
            </a:r>
            <a:r>
              <a:rPr kumimoji="1" lang="en-US" altLang="zh-CN" sz="2400" i="1" dirty="0">
                <a:latin typeface="Times New Roman" panose="02020603050405020304" pitchFamily="18" charset="0"/>
              </a:rPr>
              <a:t>c</a:t>
            </a:r>
            <a:r>
              <a:rPr kumimoji="1" lang="en-US" altLang="zh-CN" sz="2400" i="1" baseline="-25000" dirty="0">
                <a:latin typeface="Times New Roman" panose="02020603050405020304" pitchFamily="18" charset="0"/>
              </a:rPr>
              <a:t>k</a:t>
            </a:r>
            <a:r>
              <a:rPr kumimoji="1" lang="zh-CN" altLang="en-US" sz="2400" dirty="0">
                <a:latin typeface="Times New Roman" panose="02020603050405020304" pitchFamily="18" charset="0"/>
              </a:rPr>
              <a:t>），</a:t>
            </a:r>
          </a:p>
          <a:p>
            <a:pPr eaLnBrk="1" hangingPunct="1">
              <a:lnSpc>
                <a:spcPct val="120000"/>
              </a:lnSpc>
              <a:buFont typeface="Wingdings" panose="05000000000000000000" pitchFamily="2" charset="2"/>
              <a:buNone/>
            </a:pPr>
            <a:r>
              <a:rPr kumimoji="1" lang="en-US" altLang="zh-CN" sz="2400" i="1" dirty="0">
                <a:latin typeface="Times New Roman" panose="02020603050405020304" pitchFamily="18" charset="0"/>
              </a:rPr>
              <a:t>   f</a:t>
            </a:r>
            <a:r>
              <a:rPr kumimoji="1" lang="zh-CN" altLang="en-US" sz="2400" dirty="0">
                <a:latin typeface="Times New Roman" panose="02020603050405020304" pitchFamily="18" charset="0"/>
              </a:rPr>
              <a:t>是一个函数，</a:t>
            </a:r>
            <a:r>
              <a:rPr kumimoji="1" lang="zh-CN" altLang="en-US" sz="2400" dirty="0" smtClean="0">
                <a:latin typeface="Times New Roman" panose="02020603050405020304" pitchFamily="18" charset="0"/>
              </a:rPr>
              <a:t>而且</a:t>
            </a:r>
            <a:endParaRPr kumimoji="1" lang="zh-CN" altLang="en-US" sz="2400" dirty="0">
              <a:latin typeface="Times New Roman" panose="02020603050405020304" pitchFamily="18" charset="0"/>
            </a:endParaRPr>
          </a:p>
          <a:p>
            <a:pPr eaLnBrk="1" hangingPunct="1">
              <a:lnSpc>
                <a:spcPct val="120000"/>
              </a:lnSpc>
              <a:buFont typeface="Wingdings" panose="05000000000000000000" pitchFamily="2" charset="2"/>
              <a:buNone/>
            </a:pPr>
            <a:r>
              <a:rPr kumimoji="1" lang="zh-CN" altLang="en-US" sz="1800" dirty="0">
                <a:solidFill>
                  <a:srgbClr val="0000FF"/>
                </a:solidFill>
                <a:latin typeface="Times New Roman" panose="02020603050405020304" pitchFamily="18" charset="0"/>
              </a:rPr>
              <a:t>    </a:t>
            </a:r>
            <a:r>
              <a:rPr kumimoji="1" lang="en-US" altLang="zh-CN" sz="1800" dirty="0">
                <a:solidFill>
                  <a:srgbClr val="0000FF"/>
                </a:solidFill>
                <a:latin typeface="Times New Roman" panose="02020603050405020304" pitchFamily="18" charset="0"/>
              </a:rPr>
              <a:t>1</a:t>
            </a:r>
            <a:r>
              <a:rPr kumimoji="1" lang="zh-CN" altLang="en-US" sz="1800" dirty="0">
                <a:solidFill>
                  <a:srgbClr val="0000FF"/>
                </a:solidFill>
                <a:latin typeface="Times New Roman" panose="02020603050405020304" pitchFamily="18" charset="0"/>
              </a:rPr>
              <a:t>．</a:t>
            </a:r>
            <a:r>
              <a:rPr kumimoji="1" lang="en-US" altLang="zh-CN" sz="1800" i="1" dirty="0">
                <a:solidFill>
                  <a:srgbClr val="0000FF"/>
                </a:solidFill>
                <a:latin typeface="Times New Roman" panose="02020603050405020304" pitchFamily="18" charset="0"/>
              </a:rPr>
              <a:t>b</a:t>
            </a:r>
            <a:r>
              <a:rPr kumimoji="1" lang="zh-CN" altLang="en-US" sz="1800" dirty="0">
                <a:solidFill>
                  <a:srgbClr val="0000FF"/>
                </a:solidFill>
                <a:latin typeface="Times New Roman" panose="02020603050405020304" pitchFamily="18" charset="0"/>
              </a:rPr>
              <a:t>是</a:t>
            </a:r>
            <a:r>
              <a:rPr kumimoji="1" lang="en-US" altLang="zh-CN" sz="1800" i="1" dirty="0">
                <a:solidFill>
                  <a:srgbClr val="0000FF"/>
                </a:solidFill>
                <a:latin typeface="Times New Roman" panose="02020603050405020304" pitchFamily="18" charset="0"/>
              </a:rPr>
              <a:t>A</a:t>
            </a:r>
            <a:r>
              <a:rPr kumimoji="1" lang="zh-CN" altLang="en-US" sz="1800" dirty="0">
                <a:solidFill>
                  <a:srgbClr val="0000FF"/>
                </a:solidFill>
                <a:latin typeface="Times New Roman" panose="02020603050405020304" pitchFamily="18" charset="0"/>
              </a:rPr>
              <a:t>的一个综合属性并且</a:t>
            </a:r>
            <a:r>
              <a:rPr kumimoji="1" lang="en-US" altLang="zh-CN" sz="1800" i="1" dirty="0">
                <a:solidFill>
                  <a:srgbClr val="0000FF"/>
                </a:solidFill>
                <a:latin typeface="Times New Roman" panose="02020603050405020304" pitchFamily="18" charset="0"/>
              </a:rPr>
              <a:t>c</a:t>
            </a:r>
            <a:r>
              <a:rPr kumimoji="1" lang="en-US" altLang="zh-CN" sz="1800" baseline="-25000" dirty="0">
                <a:solidFill>
                  <a:srgbClr val="0000FF"/>
                </a:solidFill>
                <a:latin typeface="Times New Roman" panose="02020603050405020304" pitchFamily="18" charset="0"/>
              </a:rPr>
              <a:t>1</a:t>
            </a:r>
            <a:r>
              <a:rPr kumimoji="1" lang="zh-CN" altLang="en-US" sz="1800" dirty="0">
                <a:solidFill>
                  <a:srgbClr val="0000FF"/>
                </a:solidFill>
                <a:latin typeface="Times New Roman" panose="02020603050405020304" pitchFamily="18" charset="0"/>
              </a:rPr>
              <a:t>，</a:t>
            </a:r>
            <a:r>
              <a:rPr kumimoji="1" lang="en-US" altLang="zh-CN" sz="1800" i="1" dirty="0">
                <a:solidFill>
                  <a:srgbClr val="0000FF"/>
                </a:solidFill>
                <a:latin typeface="Times New Roman" panose="02020603050405020304" pitchFamily="18" charset="0"/>
              </a:rPr>
              <a:t>c</a:t>
            </a:r>
            <a:r>
              <a:rPr kumimoji="1" lang="en-US" altLang="zh-CN" sz="1800" baseline="-25000" dirty="0">
                <a:solidFill>
                  <a:srgbClr val="0000FF"/>
                </a:solidFill>
                <a:latin typeface="Times New Roman" panose="02020603050405020304" pitchFamily="18" charset="0"/>
              </a:rPr>
              <a:t>2</a:t>
            </a:r>
            <a:r>
              <a:rPr kumimoji="1" lang="zh-CN" altLang="en-US" sz="1800" dirty="0">
                <a:solidFill>
                  <a:srgbClr val="0000FF"/>
                </a:solidFill>
                <a:latin typeface="Times New Roman" panose="02020603050405020304" pitchFamily="18" charset="0"/>
              </a:rPr>
              <a:t>，</a:t>
            </a:r>
            <a:r>
              <a:rPr kumimoji="1" lang="en-US" altLang="zh-CN" sz="1800" dirty="0">
                <a:solidFill>
                  <a:srgbClr val="0000FF"/>
                </a:solidFill>
                <a:latin typeface="Times New Roman" panose="02020603050405020304" pitchFamily="18" charset="0"/>
              </a:rPr>
              <a:t>…</a:t>
            </a:r>
            <a:r>
              <a:rPr kumimoji="1" lang="zh-CN" altLang="en-US" sz="1800" dirty="0">
                <a:solidFill>
                  <a:srgbClr val="0000FF"/>
                </a:solidFill>
                <a:latin typeface="Times New Roman" panose="02020603050405020304" pitchFamily="18" charset="0"/>
              </a:rPr>
              <a:t>，</a:t>
            </a:r>
            <a:r>
              <a:rPr kumimoji="1" lang="en-US" altLang="zh-CN" sz="1800" i="1" dirty="0">
                <a:solidFill>
                  <a:srgbClr val="0000FF"/>
                </a:solidFill>
                <a:latin typeface="Times New Roman" panose="02020603050405020304" pitchFamily="18" charset="0"/>
              </a:rPr>
              <a:t>c</a:t>
            </a:r>
            <a:r>
              <a:rPr kumimoji="1" lang="en-US" altLang="zh-CN" sz="1800" i="1" baseline="-25000" dirty="0">
                <a:solidFill>
                  <a:srgbClr val="0000FF"/>
                </a:solidFill>
                <a:latin typeface="Times New Roman" panose="02020603050405020304" pitchFamily="18" charset="0"/>
              </a:rPr>
              <a:t>k</a:t>
            </a:r>
            <a:r>
              <a:rPr kumimoji="1" lang="zh-CN" altLang="en-US" sz="1800" dirty="0">
                <a:solidFill>
                  <a:srgbClr val="0000FF"/>
                </a:solidFill>
                <a:latin typeface="Times New Roman" panose="02020603050405020304" pitchFamily="18" charset="0"/>
              </a:rPr>
              <a:t>是</a:t>
            </a:r>
            <a:r>
              <a:rPr kumimoji="1" lang="zh-CN" altLang="en-US" sz="1800" i="1" dirty="0">
                <a:solidFill>
                  <a:srgbClr val="0000FF"/>
                </a:solidFill>
                <a:latin typeface="Times New Roman" panose="02020603050405020304" pitchFamily="18" charset="0"/>
                <a:sym typeface="Symbol" panose="05050102010706020507" pitchFamily="18" charset="2"/>
              </a:rPr>
              <a:t></a:t>
            </a:r>
            <a:r>
              <a:rPr kumimoji="1" lang="zh-CN" altLang="zh-CN" sz="1800" dirty="0">
                <a:solidFill>
                  <a:srgbClr val="0000FF"/>
                </a:solidFill>
                <a:latin typeface="Times New Roman" panose="02020603050405020304" pitchFamily="18" charset="0"/>
                <a:sym typeface="Symbol" panose="05050102010706020507" pitchFamily="18" charset="2"/>
              </a:rPr>
              <a:t>中的</a:t>
            </a:r>
            <a:r>
              <a:rPr kumimoji="1" lang="en-US" altLang="zh-CN" sz="1800" dirty="0">
                <a:solidFill>
                  <a:srgbClr val="0000FF"/>
                </a:solidFill>
                <a:latin typeface="Times New Roman" panose="02020603050405020304" pitchFamily="18" charset="0"/>
                <a:sym typeface="Symbol" panose="05050102010706020507" pitchFamily="18" charset="2"/>
              </a:rPr>
              <a:t>   </a:t>
            </a:r>
          </a:p>
          <a:p>
            <a:pPr eaLnBrk="1" hangingPunct="1">
              <a:lnSpc>
                <a:spcPct val="120000"/>
              </a:lnSpc>
              <a:buFont typeface="Wingdings" panose="05000000000000000000" pitchFamily="2" charset="2"/>
              <a:buNone/>
            </a:pPr>
            <a:r>
              <a:rPr kumimoji="1" lang="en-US" altLang="zh-CN" sz="1800" dirty="0">
                <a:solidFill>
                  <a:srgbClr val="0000FF"/>
                </a:solidFill>
                <a:latin typeface="Times New Roman" panose="02020603050405020304" pitchFamily="18" charset="0"/>
                <a:sym typeface="Symbol" panose="05050102010706020507" pitchFamily="18" charset="2"/>
              </a:rPr>
              <a:t>          </a:t>
            </a:r>
            <a:r>
              <a:rPr kumimoji="1" lang="zh-CN" altLang="en-US" sz="1800" dirty="0">
                <a:solidFill>
                  <a:srgbClr val="0000FF"/>
                </a:solidFill>
                <a:latin typeface="Times New Roman" panose="02020603050405020304" pitchFamily="18" charset="0"/>
              </a:rPr>
              <a:t>符号的属性</a:t>
            </a:r>
            <a:r>
              <a:rPr kumimoji="1" lang="zh-CN" altLang="en-US" sz="1800" dirty="0" smtClean="0">
                <a:solidFill>
                  <a:srgbClr val="0000FF"/>
                </a:solidFill>
                <a:latin typeface="Times New Roman" panose="02020603050405020304" pitchFamily="18" charset="0"/>
              </a:rPr>
              <a:t>，</a:t>
            </a:r>
            <a:endParaRPr kumimoji="1" lang="en-US" altLang="zh-CN" sz="1800" dirty="0" smtClean="0">
              <a:solidFill>
                <a:srgbClr val="0000FF"/>
              </a:solidFill>
              <a:latin typeface="Times New Roman" panose="02020603050405020304" pitchFamily="18" charset="0"/>
            </a:endParaRPr>
          </a:p>
          <a:p>
            <a:pPr eaLnBrk="1" hangingPunct="1">
              <a:lnSpc>
                <a:spcPct val="120000"/>
              </a:lnSpc>
              <a:buFont typeface="Wingdings" panose="05000000000000000000" pitchFamily="2" charset="2"/>
              <a:buNone/>
            </a:pPr>
            <a:r>
              <a:rPr kumimoji="1" lang="zh-CN" altLang="en-US" sz="1800" dirty="0" smtClean="0">
                <a:latin typeface="Times New Roman" panose="02020603050405020304" pitchFamily="18" charset="0"/>
              </a:rPr>
              <a:t>或者 </a:t>
            </a:r>
            <a:endParaRPr kumimoji="1" lang="zh-CN" altLang="en-US" sz="1800" dirty="0">
              <a:latin typeface="Times New Roman" panose="02020603050405020304" pitchFamily="18" charset="0"/>
            </a:endParaRPr>
          </a:p>
          <a:p>
            <a:pPr eaLnBrk="1" hangingPunct="1">
              <a:lnSpc>
                <a:spcPct val="120000"/>
              </a:lnSpc>
              <a:buFont typeface="Wingdings" panose="05000000000000000000" pitchFamily="2" charset="2"/>
              <a:buNone/>
            </a:pPr>
            <a:r>
              <a:rPr kumimoji="1" lang="zh-CN" altLang="en-US" sz="1800" dirty="0">
                <a:solidFill>
                  <a:srgbClr val="0000FF"/>
                </a:solidFill>
                <a:latin typeface="Times New Roman" panose="02020603050405020304" pitchFamily="18" charset="0"/>
              </a:rPr>
              <a:t>    </a:t>
            </a:r>
            <a:r>
              <a:rPr kumimoji="1" lang="en-US" altLang="zh-CN" sz="1800" dirty="0">
                <a:solidFill>
                  <a:srgbClr val="0000FF"/>
                </a:solidFill>
                <a:latin typeface="Times New Roman" panose="02020603050405020304" pitchFamily="18" charset="0"/>
              </a:rPr>
              <a:t>2</a:t>
            </a:r>
            <a:r>
              <a:rPr kumimoji="1" lang="zh-CN" altLang="en-US" sz="1800" dirty="0">
                <a:solidFill>
                  <a:srgbClr val="0000FF"/>
                </a:solidFill>
                <a:latin typeface="Times New Roman" panose="02020603050405020304" pitchFamily="18" charset="0"/>
              </a:rPr>
              <a:t>．</a:t>
            </a:r>
            <a:r>
              <a:rPr kumimoji="1" lang="en-US" altLang="zh-CN" sz="1800" i="1" dirty="0">
                <a:solidFill>
                  <a:srgbClr val="0000FF"/>
                </a:solidFill>
                <a:latin typeface="Times New Roman" panose="02020603050405020304" pitchFamily="18" charset="0"/>
              </a:rPr>
              <a:t>b</a:t>
            </a:r>
            <a:r>
              <a:rPr kumimoji="1" lang="zh-CN" altLang="en-US" sz="1800" dirty="0">
                <a:solidFill>
                  <a:srgbClr val="0000FF"/>
                </a:solidFill>
                <a:latin typeface="Times New Roman" panose="02020603050405020304" pitchFamily="18" charset="0"/>
              </a:rPr>
              <a:t>是</a:t>
            </a:r>
            <a:r>
              <a:rPr kumimoji="1" lang="zh-CN" altLang="en-US" sz="1800" i="1" dirty="0">
                <a:solidFill>
                  <a:srgbClr val="0000FF"/>
                </a:solidFill>
                <a:latin typeface="Times New Roman" panose="02020603050405020304" pitchFamily="18" charset="0"/>
                <a:sym typeface="Symbol" panose="05050102010706020507" pitchFamily="18" charset="2"/>
              </a:rPr>
              <a:t></a:t>
            </a:r>
            <a:r>
              <a:rPr kumimoji="1" lang="zh-CN" altLang="zh-CN" sz="1800" dirty="0">
                <a:solidFill>
                  <a:srgbClr val="0000FF"/>
                </a:solidFill>
                <a:latin typeface="Times New Roman" panose="02020603050405020304" pitchFamily="18" charset="0"/>
                <a:sym typeface="Symbol" panose="05050102010706020507" pitchFamily="18" charset="2"/>
              </a:rPr>
              <a:t>中</a:t>
            </a:r>
            <a:r>
              <a:rPr kumimoji="1" lang="zh-CN" altLang="en-US" sz="1800" dirty="0">
                <a:solidFill>
                  <a:srgbClr val="0000FF"/>
                </a:solidFill>
                <a:latin typeface="Times New Roman" panose="02020603050405020304" pitchFamily="18" charset="0"/>
                <a:sym typeface="Symbol" panose="05050102010706020507" pitchFamily="18" charset="2"/>
              </a:rPr>
              <a:t>某个</a:t>
            </a:r>
            <a:r>
              <a:rPr kumimoji="1" lang="zh-CN" altLang="en-US" sz="1800" dirty="0">
                <a:solidFill>
                  <a:srgbClr val="0000FF"/>
                </a:solidFill>
                <a:latin typeface="Times New Roman" panose="02020603050405020304" pitchFamily="18" charset="0"/>
              </a:rPr>
              <a:t>符号的一个继承属性并且</a:t>
            </a:r>
            <a:r>
              <a:rPr kumimoji="1" lang="en-US" altLang="zh-CN" sz="1800" i="1" dirty="0">
                <a:solidFill>
                  <a:srgbClr val="0000FF"/>
                </a:solidFill>
                <a:latin typeface="Times New Roman" panose="02020603050405020304" pitchFamily="18" charset="0"/>
              </a:rPr>
              <a:t>c</a:t>
            </a:r>
            <a:r>
              <a:rPr kumimoji="1" lang="en-US" altLang="zh-CN" sz="1800" baseline="-25000" dirty="0">
                <a:solidFill>
                  <a:srgbClr val="0000FF"/>
                </a:solidFill>
                <a:latin typeface="Times New Roman" panose="02020603050405020304" pitchFamily="18" charset="0"/>
              </a:rPr>
              <a:t>1</a:t>
            </a:r>
            <a:r>
              <a:rPr kumimoji="1" lang="zh-CN" altLang="en-US" sz="1800" dirty="0">
                <a:solidFill>
                  <a:srgbClr val="0000FF"/>
                </a:solidFill>
                <a:latin typeface="Times New Roman" panose="02020603050405020304" pitchFamily="18" charset="0"/>
              </a:rPr>
              <a:t>，</a:t>
            </a:r>
            <a:r>
              <a:rPr kumimoji="1" lang="en-US" altLang="zh-CN" sz="1800" i="1" dirty="0">
                <a:solidFill>
                  <a:srgbClr val="0000FF"/>
                </a:solidFill>
                <a:latin typeface="Times New Roman" panose="02020603050405020304" pitchFamily="18" charset="0"/>
              </a:rPr>
              <a:t>c</a:t>
            </a:r>
            <a:r>
              <a:rPr kumimoji="1" lang="en-US" altLang="zh-CN" sz="1800" baseline="-25000" dirty="0">
                <a:solidFill>
                  <a:srgbClr val="0000FF"/>
                </a:solidFill>
                <a:latin typeface="Times New Roman" panose="02020603050405020304" pitchFamily="18" charset="0"/>
              </a:rPr>
              <a:t>2</a:t>
            </a:r>
            <a:r>
              <a:rPr kumimoji="1" lang="zh-CN" altLang="en-US" sz="1800" dirty="0">
                <a:solidFill>
                  <a:srgbClr val="0000FF"/>
                </a:solidFill>
                <a:latin typeface="Times New Roman" panose="02020603050405020304" pitchFamily="18" charset="0"/>
              </a:rPr>
              <a:t>，</a:t>
            </a:r>
            <a:r>
              <a:rPr kumimoji="1" lang="en-US" altLang="zh-CN" sz="1800" dirty="0">
                <a:solidFill>
                  <a:srgbClr val="0000FF"/>
                </a:solidFill>
                <a:latin typeface="Times New Roman" panose="02020603050405020304" pitchFamily="18" charset="0"/>
              </a:rPr>
              <a:t>…</a:t>
            </a:r>
            <a:r>
              <a:rPr kumimoji="1" lang="zh-CN" altLang="en-US" sz="1800" dirty="0">
                <a:solidFill>
                  <a:srgbClr val="0000FF"/>
                </a:solidFill>
                <a:latin typeface="Times New Roman" panose="02020603050405020304" pitchFamily="18" charset="0"/>
              </a:rPr>
              <a:t>，    </a:t>
            </a:r>
            <a:endParaRPr kumimoji="1" lang="en-US" altLang="zh-CN" sz="1800" dirty="0">
              <a:solidFill>
                <a:srgbClr val="0000FF"/>
              </a:solidFill>
              <a:latin typeface="Times New Roman" panose="02020603050405020304" pitchFamily="18" charset="0"/>
            </a:endParaRPr>
          </a:p>
          <a:p>
            <a:pPr eaLnBrk="1" hangingPunct="1">
              <a:lnSpc>
                <a:spcPct val="120000"/>
              </a:lnSpc>
              <a:buFont typeface="Wingdings" panose="05000000000000000000" pitchFamily="2" charset="2"/>
              <a:buNone/>
            </a:pPr>
            <a:r>
              <a:rPr kumimoji="1" lang="en-US" altLang="zh-CN" sz="1800" i="1" dirty="0">
                <a:solidFill>
                  <a:srgbClr val="0000FF"/>
                </a:solidFill>
                <a:latin typeface="Times New Roman" panose="02020603050405020304" pitchFamily="18" charset="0"/>
              </a:rPr>
              <a:t>          c</a:t>
            </a:r>
            <a:r>
              <a:rPr kumimoji="1" lang="en-US" altLang="zh-CN" sz="1800" i="1" baseline="-25000" dirty="0">
                <a:solidFill>
                  <a:srgbClr val="0000FF"/>
                </a:solidFill>
                <a:latin typeface="Times New Roman" panose="02020603050405020304" pitchFamily="18" charset="0"/>
              </a:rPr>
              <a:t>k</a:t>
            </a:r>
            <a:r>
              <a:rPr kumimoji="1" lang="zh-CN" altLang="en-US" sz="1800" dirty="0">
                <a:solidFill>
                  <a:srgbClr val="0000FF"/>
                </a:solidFill>
                <a:latin typeface="Times New Roman" panose="02020603050405020304" pitchFamily="18" charset="0"/>
              </a:rPr>
              <a:t>是</a:t>
            </a:r>
            <a:r>
              <a:rPr kumimoji="1" lang="en-US" altLang="zh-CN" sz="1800" i="1" dirty="0">
                <a:solidFill>
                  <a:srgbClr val="0000FF"/>
                </a:solidFill>
                <a:latin typeface="Times New Roman" panose="02020603050405020304" pitchFamily="18" charset="0"/>
              </a:rPr>
              <a:t>A</a:t>
            </a:r>
            <a:r>
              <a:rPr kumimoji="1" lang="zh-CN" altLang="en-US" sz="1800" dirty="0">
                <a:solidFill>
                  <a:srgbClr val="0000FF"/>
                </a:solidFill>
                <a:latin typeface="Times New Roman" panose="02020603050405020304" pitchFamily="18" charset="0"/>
              </a:rPr>
              <a:t>或</a:t>
            </a:r>
            <a:r>
              <a:rPr kumimoji="1" lang="zh-CN" altLang="en-US" sz="1800" i="1" dirty="0">
                <a:solidFill>
                  <a:srgbClr val="0000FF"/>
                </a:solidFill>
                <a:latin typeface="Times New Roman" panose="02020603050405020304" pitchFamily="18" charset="0"/>
                <a:sym typeface="Symbol" panose="05050102010706020507" pitchFamily="18" charset="2"/>
              </a:rPr>
              <a:t></a:t>
            </a:r>
            <a:r>
              <a:rPr kumimoji="1" lang="zh-CN" altLang="zh-CN" sz="1800" dirty="0">
                <a:solidFill>
                  <a:srgbClr val="0000FF"/>
                </a:solidFill>
                <a:latin typeface="Times New Roman" panose="02020603050405020304" pitchFamily="18" charset="0"/>
                <a:sym typeface="Symbol" panose="05050102010706020507" pitchFamily="18" charset="2"/>
              </a:rPr>
              <a:t>中的</a:t>
            </a:r>
            <a:r>
              <a:rPr kumimoji="1" lang="zh-CN" altLang="en-US" sz="1800" dirty="0">
                <a:solidFill>
                  <a:srgbClr val="0000FF"/>
                </a:solidFill>
                <a:latin typeface="Times New Roman" panose="02020603050405020304" pitchFamily="18" charset="0"/>
              </a:rPr>
              <a:t>任何文法符号的属性。 </a:t>
            </a:r>
          </a:p>
          <a:p>
            <a:pPr eaLnBrk="1" hangingPunct="1">
              <a:lnSpc>
                <a:spcPct val="120000"/>
              </a:lnSpc>
              <a:buFont typeface="Wingdings" panose="05000000000000000000" pitchFamily="2" charset="2"/>
              <a:buNone/>
            </a:pPr>
            <a:r>
              <a:rPr kumimoji="1" lang="zh-CN" altLang="en-US" sz="2400" dirty="0">
                <a:solidFill>
                  <a:srgbClr val="FF0000"/>
                </a:solidFill>
                <a:latin typeface="Times New Roman" panose="02020603050405020304" pitchFamily="18" charset="0"/>
              </a:rPr>
              <a:t>这两种情况下，都说属性</a:t>
            </a:r>
            <a:r>
              <a:rPr kumimoji="1" lang="en-US" altLang="zh-CN" sz="2400" i="1" dirty="0">
                <a:solidFill>
                  <a:srgbClr val="FF0000"/>
                </a:solidFill>
                <a:latin typeface="Times New Roman" panose="02020603050405020304" pitchFamily="18" charset="0"/>
              </a:rPr>
              <a:t>b</a:t>
            </a:r>
            <a:r>
              <a:rPr kumimoji="1" lang="zh-CN" altLang="en-US" sz="2400" dirty="0">
                <a:solidFill>
                  <a:srgbClr val="FF0000"/>
                </a:solidFill>
                <a:latin typeface="Times New Roman" panose="02020603050405020304" pitchFamily="18" charset="0"/>
              </a:rPr>
              <a:t>依赖于属性</a:t>
            </a:r>
            <a:r>
              <a:rPr kumimoji="1" lang="en-US" altLang="zh-CN" sz="2400" i="1" dirty="0">
                <a:solidFill>
                  <a:srgbClr val="FF0000"/>
                </a:solidFill>
                <a:latin typeface="Times New Roman" panose="02020603050405020304" pitchFamily="18" charset="0"/>
              </a:rPr>
              <a:t>c</a:t>
            </a:r>
            <a:r>
              <a:rPr kumimoji="1" lang="en-US" altLang="zh-CN" sz="2400" baseline="-25000" dirty="0">
                <a:solidFill>
                  <a:srgbClr val="FF0000"/>
                </a:solidFill>
                <a:latin typeface="Times New Roman" panose="02020603050405020304" pitchFamily="18" charset="0"/>
              </a:rPr>
              <a:t>1</a:t>
            </a:r>
            <a:r>
              <a:rPr kumimoji="1" lang="zh-CN" altLang="en-US" sz="2400" dirty="0">
                <a:solidFill>
                  <a:srgbClr val="FF0000"/>
                </a:solidFill>
                <a:latin typeface="Times New Roman" panose="02020603050405020304" pitchFamily="18" charset="0"/>
              </a:rPr>
              <a:t>，</a:t>
            </a:r>
            <a:r>
              <a:rPr kumimoji="1" lang="en-US" altLang="zh-CN" sz="2400" i="1" dirty="0">
                <a:solidFill>
                  <a:srgbClr val="FF0000"/>
                </a:solidFill>
                <a:latin typeface="Times New Roman" panose="02020603050405020304" pitchFamily="18" charset="0"/>
              </a:rPr>
              <a:t>c</a:t>
            </a:r>
            <a:r>
              <a:rPr kumimoji="1" lang="en-US" altLang="zh-CN" sz="2400" baseline="-25000" dirty="0">
                <a:solidFill>
                  <a:srgbClr val="FF0000"/>
                </a:solidFill>
                <a:latin typeface="Times New Roman" panose="02020603050405020304" pitchFamily="18" charset="0"/>
              </a:rPr>
              <a:t>2</a:t>
            </a:r>
            <a:r>
              <a:rPr kumimoji="1" lang="zh-CN" altLang="en-US" sz="2400" dirty="0">
                <a:solidFill>
                  <a:srgbClr val="FF0000"/>
                </a:solidFill>
                <a:latin typeface="Times New Roman" panose="02020603050405020304" pitchFamily="18" charset="0"/>
              </a:rPr>
              <a:t>，</a:t>
            </a:r>
            <a:r>
              <a:rPr kumimoji="1" lang="en-US" altLang="zh-CN" sz="2400" dirty="0">
                <a:solidFill>
                  <a:srgbClr val="FF0000"/>
                </a:solidFill>
                <a:latin typeface="Times New Roman" panose="02020603050405020304" pitchFamily="18" charset="0"/>
              </a:rPr>
              <a:t>…</a:t>
            </a:r>
            <a:r>
              <a:rPr kumimoji="1" lang="zh-CN" altLang="en-US" sz="2400" dirty="0">
                <a:solidFill>
                  <a:srgbClr val="FF0000"/>
                </a:solidFill>
                <a:latin typeface="Times New Roman" panose="02020603050405020304" pitchFamily="18" charset="0"/>
              </a:rPr>
              <a:t>，</a:t>
            </a:r>
            <a:r>
              <a:rPr kumimoji="1" lang="en-US" altLang="zh-CN" sz="2400" i="1" dirty="0">
                <a:solidFill>
                  <a:srgbClr val="FF0000"/>
                </a:solidFill>
                <a:latin typeface="Times New Roman" panose="02020603050405020304" pitchFamily="18" charset="0"/>
              </a:rPr>
              <a:t>c</a:t>
            </a:r>
            <a:r>
              <a:rPr kumimoji="1" lang="en-US" altLang="zh-CN" sz="2400" i="1" baseline="-25000" dirty="0">
                <a:solidFill>
                  <a:srgbClr val="FF0000"/>
                </a:solidFill>
                <a:latin typeface="Times New Roman" panose="02020603050405020304" pitchFamily="18" charset="0"/>
              </a:rPr>
              <a:t>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99907">
                                            <p:txEl>
                                              <p:pRg st="0" end="0"/>
                                            </p:txEl>
                                          </p:spTgt>
                                        </p:tgtEl>
                                        <p:attrNameLst>
                                          <p:attrName>style.visibility</p:attrName>
                                        </p:attrNameLst>
                                      </p:cBhvr>
                                      <p:to>
                                        <p:strVal val="visible"/>
                                      </p:to>
                                    </p:set>
                                    <p:animEffect transition="in" filter="blinds(horizontal)">
                                      <p:cBhvr>
                                        <p:cTn id="7" dur="500"/>
                                        <p:tgtEl>
                                          <p:spTgt spid="22999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99907">
                                            <p:txEl>
                                              <p:pRg st="1" end="1"/>
                                            </p:txEl>
                                          </p:spTgt>
                                        </p:tgtEl>
                                        <p:attrNameLst>
                                          <p:attrName>style.visibility</p:attrName>
                                        </p:attrNameLst>
                                      </p:cBhvr>
                                      <p:to>
                                        <p:strVal val="visible"/>
                                      </p:to>
                                    </p:set>
                                    <p:animEffect transition="in" filter="blinds(horizontal)">
                                      <p:cBhvr>
                                        <p:cTn id="12" dur="500"/>
                                        <p:tgtEl>
                                          <p:spTgt spid="22999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99907">
                                            <p:txEl>
                                              <p:pRg st="2" end="2"/>
                                            </p:txEl>
                                          </p:spTgt>
                                        </p:tgtEl>
                                        <p:attrNameLst>
                                          <p:attrName>style.visibility</p:attrName>
                                        </p:attrNameLst>
                                      </p:cBhvr>
                                      <p:to>
                                        <p:strVal val="visible"/>
                                      </p:to>
                                    </p:set>
                                    <p:animEffect transition="in" filter="blinds(horizontal)">
                                      <p:cBhvr>
                                        <p:cTn id="17" dur="500"/>
                                        <p:tgtEl>
                                          <p:spTgt spid="22999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99907">
                                            <p:txEl>
                                              <p:pRg st="3" end="3"/>
                                            </p:txEl>
                                          </p:spTgt>
                                        </p:tgtEl>
                                        <p:attrNameLst>
                                          <p:attrName>style.visibility</p:attrName>
                                        </p:attrNameLst>
                                      </p:cBhvr>
                                      <p:to>
                                        <p:strVal val="visible"/>
                                      </p:to>
                                    </p:set>
                                    <p:animEffect transition="in" filter="blinds(horizontal)">
                                      <p:cBhvr>
                                        <p:cTn id="22" dur="500"/>
                                        <p:tgtEl>
                                          <p:spTgt spid="22999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99907">
                                            <p:txEl>
                                              <p:pRg st="4" end="4"/>
                                            </p:txEl>
                                          </p:spTgt>
                                        </p:tgtEl>
                                        <p:attrNameLst>
                                          <p:attrName>style.visibility</p:attrName>
                                        </p:attrNameLst>
                                      </p:cBhvr>
                                      <p:to>
                                        <p:strVal val="visible"/>
                                      </p:to>
                                    </p:set>
                                    <p:animEffect transition="in" filter="blinds(horizontal)">
                                      <p:cBhvr>
                                        <p:cTn id="27" dur="500"/>
                                        <p:tgtEl>
                                          <p:spTgt spid="2299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99907">
                                            <p:txEl>
                                              <p:pRg st="5" end="5"/>
                                            </p:txEl>
                                          </p:spTgt>
                                        </p:tgtEl>
                                        <p:attrNameLst>
                                          <p:attrName>style.visibility</p:attrName>
                                        </p:attrNameLst>
                                      </p:cBhvr>
                                      <p:to>
                                        <p:strVal val="visible"/>
                                      </p:to>
                                    </p:set>
                                    <p:animEffect transition="in" filter="blinds(horizontal)">
                                      <p:cBhvr>
                                        <p:cTn id="32" dur="500"/>
                                        <p:tgtEl>
                                          <p:spTgt spid="22999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99907">
                                            <p:txEl>
                                              <p:pRg st="6" end="6"/>
                                            </p:txEl>
                                          </p:spTgt>
                                        </p:tgtEl>
                                        <p:attrNameLst>
                                          <p:attrName>style.visibility</p:attrName>
                                        </p:attrNameLst>
                                      </p:cBhvr>
                                      <p:to>
                                        <p:strVal val="visible"/>
                                      </p:to>
                                    </p:set>
                                    <p:animEffect transition="in" filter="blinds(horizontal)">
                                      <p:cBhvr>
                                        <p:cTn id="37" dur="500"/>
                                        <p:tgtEl>
                                          <p:spTgt spid="229990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299907">
                                            <p:txEl>
                                              <p:pRg st="7" end="7"/>
                                            </p:txEl>
                                          </p:spTgt>
                                        </p:tgtEl>
                                        <p:attrNameLst>
                                          <p:attrName>style.visibility</p:attrName>
                                        </p:attrNameLst>
                                      </p:cBhvr>
                                      <p:to>
                                        <p:strVal val="visible"/>
                                      </p:to>
                                    </p:set>
                                    <p:animEffect transition="in" filter="blinds(horizontal)">
                                      <p:cBhvr>
                                        <p:cTn id="42" dur="500"/>
                                        <p:tgtEl>
                                          <p:spTgt spid="229990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299907">
                                            <p:txEl>
                                              <p:pRg st="8" end="8"/>
                                            </p:txEl>
                                          </p:spTgt>
                                        </p:tgtEl>
                                        <p:attrNameLst>
                                          <p:attrName>style.visibility</p:attrName>
                                        </p:attrNameLst>
                                      </p:cBhvr>
                                      <p:to>
                                        <p:strVal val="visible"/>
                                      </p:to>
                                    </p:set>
                                    <p:animEffect transition="in" filter="blinds(horizontal)">
                                      <p:cBhvr>
                                        <p:cTn id="47" dur="500"/>
                                        <p:tgtEl>
                                          <p:spTgt spid="2299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990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53030490-7CB1-05BD-398F-D8021B726101}"/>
              </a:ext>
            </a:extLst>
          </p:cNvPr>
          <p:cNvSpPr>
            <a:spLocks noGrp="1" noChangeArrowheads="1"/>
          </p:cNvSpPr>
          <p:nvPr>
            <p:ph type="title"/>
          </p:nvPr>
        </p:nvSpPr>
        <p:spPr/>
        <p:txBody>
          <a:bodyPr anchor="ctr"/>
          <a:lstStyle/>
          <a:p>
            <a:pPr eaLnBrk="1" hangingPunct="1"/>
            <a:r>
              <a:rPr lang="zh-CN" altLang="en-US" sz="4000">
                <a:latin typeface="Times New Roman" panose="02020603050405020304" pitchFamily="18" charset="0"/>
              </a:rPr>
              <a:t>例</a:t>
            </a:r>
            <a:r>
              <a:rPr lang="en-US" altLang="zh-CN" sz="4000">
                <a:latin typeface="Times New Roman" panose="02020603050405020304" pitchFamily="18" charset="0"/>
              </a:rPr>
              <a:t>6.1</a:t>
            </a:r>
            <a:r>
              <a:rPr lang="en-US" altLang="zh-CN" sz="4000"/>
              <a:t> </a:t>
            </a:r>
            <a:r>
              <a:rPr lang="zh-CN" altLang="en-US" sz="4000"/>
              <a:t>台式计算器的语法制导定义</a:t>
            </a:r>
          </a:p>
        </p:txBody>
      </p:sp>
      <p:sp>
        <p:nvSpPr>
          <p:cNvPr id="4" name="日期占位符 3">
            <a:extLst>
              <a:ext uri="{FF2B5EF4-FFF2-40B4-BE49-F238E27FC236}">
                <a16:creationId xmlns:a16="http://schemas.microsoft.com/office/drawing/2014/main" id="{02EBD80E-B32F-AEA7-5586-83DB57F6C7C4}"/>
              </a:ext>
            </a:extLst>
          </p:cNvPr>
          <p:cNvSpPr>
            <a:spLocks noGrp="1"/>
          </p:cNvSpPr>
          <p:nvPr>
            <p:ph type="dt" sz="half" idx="10"/>
          </p:nvPr>
        </p:nvSpPr>
        <p:spPr>
          <a:ln>
            <a:miter lim="800000"/>
            <a:headEnd/>
            <a:tailEnd/>
          </a:ln>
        </p:spPr>
        <p:txBody>
          <a:bodyPr anchor="t"/>
          <a:lstStyle/>
          <a:p>
            <a:pPr>
              <a:defRPr/>
            </a:pPr>
            <a:fld id="{78757C93-598A-4D84-92DC-2D4CA4F39CF7}" type="datetime1">
              <a:rPr lang="zh-CN" altLang="en-US">
                <a:latin typeface="+mn-lt"/>
              </a:rPr>
              <a:pPr>
                <a:defRPr/>
              </a:pPr>
              <a:t>2024/10/14</a:t>
            </a:fld>
            <a:endParaRPr lang="en-US" altLang="zh-CN">
              <a:latin typeface="+mn-lt"/>
            </a:endParaRPr>
          </a:p>
        </p:txBody>
      </p:sp>
      <p:sp>
        <p:nvSpPr>
          <p:cNvPr id="18435" name="灯片编号占位符 5">
            <a:extLst>
              <a:ext uri="{FF2B5EF4-FFF2-40B4-BE49-F238E27FC236}">
                <a16:creationId xmlns:a16="http://schemas.microsoft.com/office/drawing/2014/main" id="{94A7A248-0222-1F45-37B8-B805A6B4B69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0B247E9-450B-4117-A5D5-EB048886343B}" type="slidenum">
              <a:rPr lang="en-US" altLang="zh-CN" sz="1400" b="0">
                <a:latin typeface="Arial" panose="020B0604020202020204" pitchFamily="34" charset="0"/>
                <a:ea typeface="宋体" panose="02010600030101010101" pitchFamily="2" charset="-122"/>
              </a:rPr>
              <a:pPr>
                <a:spcBef>
                  <a:spcPct val="0"/>
                </a:spcBef>
                <a:buClrTx/>
                <a:buSzTx/>
                <a:buFontTx/>
                <a:buNone/>
              </a:pPr>
              <a:t>14</a:t>
            </a:fld>
            <a:endParaRPr lang="en-US" altLang="zh-CN" sz="1400" b="0">
              <a:latin typeface="Arial" panose="020B0604020202020204" pitchFamily="34" charset="0"/>
              <a:ea typeface="宋体" panose="02010600030101010101" pitchFamily="2" charset="-122"/>
            </a:endParaRPr>
          </a:p>
        </p:txBody>
      </p:sp>
      <p:sp>
        <p:nvSpPr>
          <p:cNvPr id="2300931" name="Rectangle 3">
            <a:extLst>
              <a:ext uri="{FF2B5EF4-FFF2-40B4-BE49-F238E27FC236}">
                <a16:creationId xmlns:a16="http://schemas.microsoft.com/office/drawing/2014/main" id="{457078B1-B375-239E-48E6-C8ABD9485872}"/>
              </a:ext>
            </a:extLst>
          </p:cNvPr>
          <p:cNvSpPr>
            <a:spLocks noGrp="1" noChangeArrowheads="1"/>
          </p:cNvSpPr>
          <p:nvPr>
            <p:ph type="body" sz="quarter" idx="13"/>
          </p:nvPr>
        </p:nvSpPr>
        <p:spPr/>
        <p:txBody>
          <a:bodyPr>
            <a:normAutofit fontScale="62500" lnSpcReduction="20000"/>
          </a:bodyPr>
          <a:lstStyle/>
          <a:p>
            <a:pPr eaLnBrk="1" hangingPunct="1">
              <a:buFont typeface="Wingdings" panose="05000000000000000000" pitchFamily="2" charset="2"/>
              <a:buNone/>
            </a:pPr>
            <a:r>
              <a:rPr kumimoji="1" lang="zh-CN" altLang="en-US" b="0" dirty="0">
                <a:latin typeface="Times New Roman" panose="02020603050405020304" pitchFamily="18" charset="0"/>
              </a:rPr>
              <a:t>产生式                      语义规则</a:t>
            </a:r>
          </a:p>
          <a:p>
            <a:pPr eaLnBrk="1" hangingPunct="1">
              <a:buFont typeface="Wingdings" panose="05000000000000000000" pitchFamily="2" charset="2"/>
              <a:buNone/>
            </a:pPr>
            <a:r>
              <a:rPr kumimoji="1" lang="en-US" altLang="zh-CN" b="0" i="1" dirty="0" err="1">
                <a:latin typeface="Times New Roman" panose="02020603050405020304" pitchFamily="18" charset="0"/>
              </a:rPr>
              <a:t>L</a:t>
            </a:r>
            <a:r>
              <a:rPr kumimoji="1" lang="en-US" altLang="zh-CN" b="0" dirty="0" err="1">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En</a:t>
            </a:r>
            <a:r>
              <a:rPr kumimoji="1" lang="en-US" altLang="zh-CN" b="0" dirty="0">
                <a:latin typeface="Times New Roman" panose="02020603050405020304" pitchFamily="18" charset="0"/>
                <a:sym typeface="Symbol" panose="05050102010706020507" pitchFamily="18" charset="2"/>
              </a:rPr>
              <a:t>                      </a:t>
            </a:r>
            <a:r>
              <a:rPr kumimoji="1" lang="en-US" altLang="zh-CN" b="0" i="1" dirty="0">
                <a:latin typeface="Times New Roman" panose="02020603050405020304" pitchFamily="18" charset="0"/>
                <a:sym typeface="Symbol" panose="05050102010706020507" pitchFamily="18" charset="2"/>
              </a:rPr>
              <a:t>print</a:t>
            </a:r>
            <a:r>
              <a:rPr kumimoji="1" lang="en-US" altLang="zh-CN" b="0" dirty="0">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E</a:t>
            </a:r>
            <a:r>
              <a:rPr kumimoji="1" lang="en-US" altLang="zh-CN" b="0" dirty="0" err="1">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val</a:t>
            </a:r>
            <a:r>
              <a:rPr kumimoji="1" lang="en-US" altLang="zh-CN" b="0" dirty="0">
                <a:latin typeface="Times New Roman" panose="02020603050405020304" pitchFamily="18" charset="0"/>
                <a:sym typeface="Symbol" panose="05050102010706020507" pitchFamily="18" charset="2"/>
              </a:rPr>
              <a:t>)(</a:t>
            </a:r>
            <a:r>
              <a:rPr kumimoji="1" lang="zh-CN" altLang="en-US" dirty="0">
                <a:solidFill>
                  <a:srgbClr val="FF0000"/>
                </a:solidFill>
                <a:latin typeface="Times New Roman" panose="02020603050405020304" pitchFamily="18" charset="0"/>
                <a:sym typeface="Symbol" panose="05050102010706020507" pitchFamily="18" charset="2"/>
              </a:rPr>
              <a:t>可看作是</a:t>
            </a:r>
            <a:r>
              <a:rPr kumimoji="1" lang="en-US" altLang="zh-CN" i="1" dirty="0">
                <a:solidFill>
                  <a:srgbClr val="FF0000"/>
                </a:solidFill>
                <a:latin typeface="Times New Roman" panose="02020603050405020304" pitchFamily="18" charset="0"/>
                <a:sym typeface="Symbol" panose="05050102010706020507" pitchFamily="18" charset="2"/>
              </a:rPr>
              <a:t>L</a:t>
            </a:r>
            <a:r>
              <a:rPr kumimoji="1" lang="zh-CN" altLang="en-US" dirty="0">
                <a:solidFill>
                  <a:srgbClr val="FF0000"/>
                </a:solidFill>
                <a:latin typeface="Times New Roman" panose="02020603050405020304" pitchFamily="18" charset="0"/>
                <a:sym typeface="Symbol" panose="05050102010706020507" pitchFamily="18" charset="2"/>
              </a:rPr>
              <a:t>的虚属性</a:t>
            </a:r>
            <a:r>
              <a:rPr kumimoji="1" lang="en-US" altLang="zh-CN" b="0" dirty="0">
                <a:latin typeface="Times New Roman" panose="02020603050405020304" pitchFamily="18" charset="0"/>
                <a:sym typeface="Symbol" panose="05050102010706020507" pitchFamily="18" charset="2"/>
              </a:rPr>
              <a:t>)</a:t>
            </a:r>
          </a:p>
          <a:p>
            <a:pPr eaLnBrk="1" hangingPunct="1">
              <a:buFont typeface="Wingdings" panose="05000000000000000000" pitchFamily="2" charset="2"/>
              <a:buNone/>
            </a:pPr>
            <a:r>
              <a:rPr kumimoji="1" lang="en-US" altLang="zh-CN" b="0" i="1" dirty="0">
                <a:latin typeface="Times New Roman" panose="02020603050405020304" pitchFamily="18" charset="0"/>
                <a:sym typeface="Symbol" panose="05050102010706020507" pitchFamily="18" charset="2"/>
              </a:rPr>
              <a:t>E</a:t>
            </a:r>
            <a:r>
              <a:rPr kumimoji="1" lang="en-US" altLang="zh-CN" b="0" dirty="0">
                <a:latin typeface="Times New Roman" panose="02020603050405020304" pitchFamily="18" charset="0"/>
                <a:sym typeface="Symbol" panose="05050102010706020507" pitchFamily="18" charset="2"/>
              </a:rPr>
              <a:t> </a:t>
            </a:r>
            <a:r>
              <a:rPr kumimoji="1" lang="en-US" altLang="zh-CN" b="0" i="1" dirty="0">
                <a:latin typeface="Times New Roman" panose="02020603050405020304" pitchFamily="18" charset="0"/>
                <a:sym typeface="Symbol" panose="05050102010706020507" pitchFamily="18" charset="2"/>
              </a:rPr>
              <a:t>E</a:t>
            </a:r>
            <a:r>
              <a:rPr kumimoji="1" lang="en-US" altLang="zh-CN" b="0" baseline="-25000" dirty="0">
                <a:latin typeface="Times New Roman" panose="02020603050405020304" pitchFamily="18" charset="0"/>
                <a:sym typeface="Symbol" panose="05050102010706020507" pitchFamily="18" charset="2"/>
              </a:rPr>
              <a:t>1</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sym typeface="Symbol" panose="05050102010706020507" pitchFamily="18" charset="2"/>
              </a:rPr>
              <a:t>T</a:t>
            </a:r>
            <a:r>
              <a:rPr kumimoji="1" lang="en-US" altLang="zh-CN" b="0" dirty="0">
                <a:latin typeface="Times New Roman" panose="02020603050405020304" pitchFamily="18" charset="0"/>
                <a:sym typeface="Symbol" panose="05050102010706020507" pitchFamily="18" charset="2"/>
              </a:rPr>
              <a:t>                 </a:t>
            </a:r>
            <a:r>
              <a:rPr kumimoji="1" lang="en-US" altLang="zh-CN" b="0" i="1" dirty="0" err="1">
                <a:latin typeface="Times New Roman" panose="02020603050405020304" pitchFamily="18" charset="0"/>
                <a:sym typeface="Symbol" panose="05050102010706020507" pitchFamily="18" charset="2"/>
              </a:rPr>
              <a:t>E</a:t>
            </a:r>
            <a:r>
              <a:rPr kumimoji="1" lang="en-US" altLang="zh-CN" b="0" dirty="0" err="1">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val</a:t>
            </a:r>
            <a:r>
              <a:rPr kumimoji="1" lang="en-US" altLang="zh-CN" b="0" dirty="0">
                <a:latin typeface="Times New Roman" panose="02020603050405020304" pitchFamily="18" charset="0"/>
                <a:sym typeface="Symbol" panose="05050102010706020507" pitchFamily="18" charset="2"/>
              </a:rPr>
              <a:t> := </a:t>
            </a:r>
            <a:r>
              <a:rPr kumimoji="1" lang="en-US" altLang="zh-CN" b="0" i="1" dirty="0">
                <a:latin typeface="Times New Roman" panose="02020603050405020304" pitchFamily="18" charset="0"/>
                <a:sym typeface="Symbol" panose="05050102010706020507" pitchFamily="18" charset="2"/>
              </a:rPr>
              <a:t>E</a:t>
            </a:r>
            <a:r>
              <a:rPr kumimoji="1" lang="en-US" altLang="zh-CN" b="0" baseline="-25000" dirty="0">
                <a:latin typeface="Times New Roman" panose="02020603050405020304" pitchFamily="18" charset="0"/>
                <a:sym typeface="Symbol" panose="05050102010706020507" pitchFamily="18" charset="2"/>
              </a:rPr>
              <a:t>1</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sym typeface="Symbol" panose="05050102010706020507" pitchFamily="18" charset="2"/>
              </a:rPr>
              <a:t>val</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sym typeface="Symbol" panose="05050102010706020507" pitchFamily="18" charset="2"/>
              </a:rPr>
              <a:t>T</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sym typeface="Symbol" panose="05050102010706020507" pitchFamily="18" charset="2"/>
              </a:rPr>
              <a:t>val</a:t>
            </a:r>
          </a:p>
          <a:p>
            <a:pPr eaLnBrk="1" hangingPunct="1">
              <a:buFont typeface="Wingdings" panose="05000000000000000000" pitchFamily="2" charset="2"/>
              <a:buNone/>
            </a:pPr>
            <a:r>
              <a:rPr kumimoji="1" lang="en-US" altLang="zh-CN" b="0" i="1" dirty="0">
                <a:latin typeface="Times New Roman" panose="02020603050405020304" pitchFamily="18" charset="0"/>
                <a:sym typeface="Symbol" panose="05050102010706020507" pitchFamily="18" charset="2"/>
              </a:rPr>
              <a:t>E</a:t>
            </a:r>
            <a:r>
              <a:rPr kumimoji="1" lang="en-US" altLang="zh-CN" b="0" dirty="0">
                <a:latin typeface="Times New Roman" panose="02020603050405020304" pitchFamily="18" charset="0"/>
                <a:sym typeface="Symbol" panose="05050102010706020507" pitchFamily="18" charset="2"/>
              </a:rPr>
              <a:t> </a:t>
            </a:r>
            <a:r>
              <a:rPr kumimoji="1" lang="en-US" altLang="zh-CN" b="0" i="1" dirty="0">
                <a:latin typeface="Times New Roman" panose="02020603050405020304" pitchFamily="18" charset="0"/>
                <a:sym typeface="Symbol" panose="05050102010706020507" pitchFamily="18" charset="2"/>
              </a:rPr>
              <a:t>T</a:t>
            </a:r>
            <a:r>
              <a:rPr kumimoji="1" lang="en-US" altLang="zh-CN" b="0" dirty="0">
                <a:latin typeface="Times New Roman" panose="02020603050405020304" pitchFamily="18" charset="0"/>
                <a:sym typeface="Symbol" panose="05050102010706020507" pitchFamily="18" charset="2"/>
              </a:rPr>
              <a:t>                       </a:t>
            </a:r>
            <a:r>
              <a:rPr kumimoji="1" lang="en-US" altLang="zh-CN" b="0" i="1" dirty="0" err="1">
                <a:latin typeface="Times New Roman" panose="02020603050405020304" pitchFamily="18" charset="0"/>
                <a:sym typeface="Symbol" panose="05050102010706020507" pitchFamily="18" charset="2"/>
              </a:rPr>
              <a:t>E</a:t>
            </a:r>
            <a:r>
              <a:rPr kumimoji="1" lang="en-US" altLang="zh-CN" b="0" dirty="0" err="1">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val</a:t>
            </a:r>
            <a:r>
              <a:rPr kumimoji="1" lang="en-US" altLang="zh-CN" b="0" dirty="0">
                <a:latin typeface="Times New Roman" panose="02020603050405020304" pitchFamily="18" charset="0"/>
                <a:sym typeface="Symbol" panose="05050102010706020507" pitchFamily="18" charset="2"/>
              </a:rPr>
              <a:t> := </a:t>
            </a:r>
            <a:r>
              <a:rPr kumimoji="1" lang="en-US" altLang="zh-CN" b="0" i="1" dirty="0" err="1">
                <a:latin typeface="Times New Roman" panose="02020603050405020304" pitchFamily="18" charset="0"/>
                <a:sym typeface="Symbol" panose="05050102010706020507" pitchFamily="18" charset="2"/>
              </a:rPr>
              <a:t>T</a:t>
            </a:r>
            <a:r>
              <a:rPr kumimoji="1" lang="en-US" altLang="zh-CN" b="0" dirty="0" err="1">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val</a:t>
            </a:r>
            <a:endParaRPr kumimoji="1" lang="en-US" altLang="zh-CN" b="0" i="1" dirty="0">
              <a:latin typeface="Times New Roman" panose="02020603050405020304" pitchFamily="18" charset="0"/>
              <a:sym typeface="Symbol" panose="05050102010706020507" pitchFamily="18" charset="2"/>
            </a:endParaRPr>
          </a:p>
          <a:p>
            <a:pPr eaLnBrk="1" hangingPunct="1">
              <a:buFont typeface="Wingdings" panose="05000000000000000000" pitchFamily="2" charset="2"/>
              <a:buNone/>
            </a:pPr>
            <a:r>
              <a:rPr kumimoji="1" lang="en-US" altLang="zh-CN" b="0" i="1" dirty="0">
                <a:latin typeface="Times New Roman" panose="02020603050405020304" pitchFamily="18" charset="0"/>
                <a:sym typeface="Symbol" panose="05050102010706020507" pitchFamily="18" charset="2"/>
              </a:rPr>
              <a:t>T</a:t>
            </a:r>
            <a:r>
              <a:rPr kumimoji="1" lang="en-US" altLang="zh-CN" b="0" dirty="0">
                <a:latin typeface="Times New Roman" panose="02020603050405020304" pitchFamily="18" charset="0"/>
                <a:sym typeface="Symbol" panose="05050102010706020507" pitchFamily="18" charset="2"/>
              </a:rPr>
              <a:t> </a:t>
            </a:r>
            <a:r>
              <a:rPr kumimoji="1" lang="en-US" altLang="zh-CN" b="0" i="1" dirty="0">
                <a:latin typeface="Times New Roman" panose="02020603050405020304" pitchFamily="18" charset="0"/>
                <a:sym typeface="Symbol" panose="05050102010706020507" pitchFamily="18" charset="2"/>
              </a:rPr>
              <a:t>T</a:t>
            </a:r>
            <a:r>
              <a:rPr kumimoji="1" lang="en-US" altLang="zh-CN" b="0" baseline="-25000" dirty="0">
                <a:latin typeface="Times New Roman" panose="02020603050405020304" pitchFamily="18" charset="0"/>
                <a:sym typeface="Symbol" panose="05050102010706020507" pitchFamily="18" charset="2"/>
              </a:rPr>
              <a:t>1</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sym typeface="Symbol" panose="05050102010706020507" pitchFamily="18" charset="2"/>
              </a:rPr>
              <a:t>F</a:t>
            </a:r>
            <a:r>
              <a:rPr kumimoji="1" lang="en-US" altLang="zh-CN" b="0" dirty="0">
                <a:latin typeface="Times New Roman" panose="02020603050405020304" pitchFamily="18" charset="0"/>
                <a:sym typeface="Symbol" panose="05050102010706020507" pitchFamily="18" charset="2"/>
              </a:rPr>
              <a:t>                 </a:t>
            </a:r>
            <a:r>
              <a:rPr kumimoji="1" lang="en-US" altLang="zh-CN" b="0" i="1" dirty="0" err="1">
                <a:latin typeface="Times New Roman" panose="02020603050405020304" pitchFamily="18" charset="0"/>
                <a:sym typeface="Symbol" panose="05050102010706020507" pitchFamily="18" charset="2"/>
              </a:rPr>
              <a:t>T</a:t>
            </a:r>
            <a:r>
              <a:rPr kumimoji="1" lang="en-US" altLang="zh-CN" b="0" dirty="0" err="1">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val</a:t>
            </a:r>
            <a:r>
              <a:rPr kumimoji="1" lang="en-US" altLang="zh-CN" b="0" dirty="0">
                <a:latin typeface="Times New Roman" panose="02020603050405020304" pitchFamily="18" charset="0"/>
                <a:sym typeface="Symbol" panose="05050102010706020507" pitchFamily="18" charset="2"/>
              </a:rPr>
              <a:t> := </a:t>
            </a:r>
            <a:r>
              <a:rPr kumimoji="1" lang="en-US" altLang="zh-CN" b="0" i="1" dirty="0">
                <a:latin typeface="Times New Roman" panose="02020603050405020304" pitchFamily="18" charset="0"/>
                <a:sym typeface="Symbol" panose="05050102010706020507" pitchFamily="18" charset="2"/>
              </a:rPr>
              <a:t>T</a:t>
            </a:r>
            <a:r>
              <a:rPr kumimoji="1" lang="en-US" altLang="zh-CN" b="0" baseline="-25000" dirty="0">
                <a:latin typeface="Times New Roman" panose="02020603050405020304" pitchFamily="18" charset="0"/>
                <a:sym typeface="Symbol" panose="05050102010706020507" pitchFamily="18" charset="2"/>
              </a:rPr>
              <a:t>1</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sym typeface="Symbol" panose="05050102010706020507" pitchFamily="18" charset="2"/>
              </a:rPr>
              <a:t>val</a:t>
            </a:r>
            <a:r>
              <a:rPr kumimoji="1" lang="zh-CN" altLang="en-US" b="0" dirty="0">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F</a:t>
            </a:r>
            <a:r>
              <a:rPr kumimoji="1" lang="en-US" altLang="zh-CN" b="0" dirty="0" err="1">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val</a:t>
            </a:r>
            <a:endParaRPr kumimoji="1" lang="en-US" altLang="zh-CN" b="0" i="1" dirty="0">
              <a:latin typeface="Times New Roman" panose="02020603050405020304" pitchFamily="18" charset="0"/>
              <a:sym typeface="Symbol" panose="05050102010706020507" pitchFamily="18" charset="2"/>
            </a:endParaRPr>
          </a:p>
          <a:p>
            <a:pPr eaLnBrk="1" hangingPunct="1">
              <a:buFont typeface="Wingdings" panose="05000000000000000000" pitchFamily="2" charset="2"/>
              <a:buNone/>
            </a:pPr>
            <a:r>
              <a:rPr kumimoji="1" lang="en-US" altLang="zh-CN" b="0" i="1" dirty="0">
                <a:latin typeface="Times New Roman" panose="02020603050405020304" pitchFamily="18" charset="0"/>
                <a:sym typeface="Symbol" panose="05050102010706020507" pitchFamily="18" charset="2"/>
              </a:rPr>
              <a:t>T</a:t>
            </a:r>
            <a:r>
              <a:rPr kumimoji="1" lang="en-US" altLang="zh-CN" b="0" dirty="0">
                <a:latin typeface="Times New Roman" panose="02020603050405020304" pitchFamily="18" charset="0"/>
                <a:sym typeface="Symbol" panose="05050102010706020507" pitchFamily="18" charset="2"/>
              </a:rPr>
              <a:t> </a:t>
            </a:r>
            <a:r>
              <a:rPr kumimoji="1" lang="en-US" altLang="zh-CN" b="0" i="1" dirty="0">
                <a:latin typeface="Times New Roman" panose="02020603050405020304" pitchFamily="18" charset="0"/>
                <a:sym typeface="Symbol" panose="05050102010706020507" pitchFamily="18" charset="2"/>
              </a:rPr>
              <a:t>F</a:t>
            </a:r>
            <a:r>
              <a:rPr kumimoji="1" lang="en-US" altLang="zh-CN" b="0" dirty="0">
                <a:latin typeface="Times New Roman" panose="02020603050405020304" pitchFamily="18" charset="0"/>
                <a:sym typeface="Symbol" panose="05050102010706020507" pitchFamily="18" charset="2"/>
              </a:rPr>
              <a:t>                       </a:t>
            </a:r>
            <a:r>
              <a:rPr kumimoji="1" lang="en-US" altLang="zh-CN" b="0" i="1" dirty="0" err="1">
                <a:latin typeface="Times New Roman" panose="02020603050405020304" pitchFamily="18" charset="0"/>
                <a:sym typeface="Symbol" panose="05050102010706020507" pitchFamily="18" charset="2"/>
              </a:rPr>
              <a:t>T</a:t>
            </a:r>
            <a:r>
              <a:rPr kumimoji="1" lang="en-US" altLang="zh-CN" b="0" dirty="0" err="1">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val</a:t>
            </a:r>
            <a:r>
              <a:rPr kumimoji="1" lang="en-US" altLang="zh-CN" b="0" dirty="0">
                <a:latin typeface="Times New Roman" panose="02020603050405020304" pitchFamily="18" charset="0"/>
                <a:sym typeface="Symbol" panose="05050102010706020507" pitchFamily="18" charset="2"/>
              </a:rPr>
              <a:t> := </a:t>
            </a:r>
            <a:r>
              <a:rPr kumimoji="1" lang="en-US" altLang="zh-CN" b="0" i="1" dirty="0" err="1">
                <a:latin typeface="Times New Roman" panose="02020603050405020304" pitchFamily="18" charset="0"/>
                <a:sym typeface="Symbol" panose="05050102010706020507" pitchFamily="18" charset="2"/>
              </a:rPr>
              <a:t>F</a:t>
            </a:r>
            <a:r>
              <a:rPr kumimoji="1" lang="en-US" altLang="zh-CN" b="0" dirty="0" err="1">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val</a:t>
            </a:r>
            <a:endParaRPr kumimoji="1" lang="en-US" altLang="zh-CN" b="0" i="1" dirty="0">
              <a:latin typeface="Times New Roman" panose="02020603050405020304" pitchFamily="18" charset="0"/>
              <a:sym typeface="Symbol" panose="05050102010706020507" pitchFamily="18" charset="2"/>
            </a:endParaRPr>
          </a:p>
          <a:p>
            <a:pPr eaLnBrk="1" hangingPunct="1">
              <a:buFont typeface="Wingdings" panose="05000000000000000000" pitchFamily="2" charset="2"/>
              <a:buNone/>
            </a:pPr>
            <a:r>
              <a:rPr kumimoji="1" lang="en-US" altLang="zh-CN" b="0" i="1" dirty="0">
                <a:latin typeface="Times New Roman" panose="02020603050405020304" pitchFamily="18" charset="0"/>
                <a:sym typeface="Symbol" panose="05050102010706020507" pitchFamily="18" charset="2"/>
              </a:rPr>
              <a:t>F</a:t>
            </a:r>
            <a:r>
              <a:rPr kumimoji="1" lang="en-US" altLang="zh-CN" b="0" dirty="0">
                <a:latin typeface="Times New Roman" panose="02020603050405020304" pitchFamily="18" charset="0"/>
                <a:sym typeface="Symbol" panose="05050102010706020507" pitchFamily="18" charset="2"/>
              </a:rPr>
              <a:t> (</a:t>
            </a:r>
            <a:r>
              <a:rPr kumimoji="1" lang="en-US" altLang="zh-CN" b="0" i="1" dirty="0">
                <a:latin typeface="Times New Roman" panose="02020603050405020304" pitchFamily="18" charset="0"/>
                <a:sym typeface="Symbol" panose="05050102010706020507" pitchFamily="18" charset="2"/>
              </a:rPr>
              <a:t>E</a:t>
            </a:r>
            <a:r>
              <a:rPr kumimoji="1" lang="en-US" altLang="zh-CN" b="0" dirty="0">
                <a:latin typeface="Times New Roman" panose="02020603050405020304" pitchFamily="18" charset="0"/>
                <a:sym typeface="Symbol" panose="05050102010706020507" pitchFamily="18" charset="2"/>
              </a:rPr>
              <a:t>)                     </a:t>
            </a:r>
            <a:r>
              <a:rPr kumimoji="1" lang="en-US" altLang="zh-CN" b="0" i="1" dirty="0" err="1">
                <a:latin typeface="Times New Roman" panose="02020603050405020304" pitchFamily="18" charset="0"/>
                <a:sym typeface="Symbol" panose="05050102010706020507" pitchFamily="18" charset="2"/>
              </a:rPr>
              <a:t>F</a:t>
            </a:r>
            <a:r>
              <a:rPr kumimoji="1" lang="en-US" altLang="zh-CN" b="0" dirty="0" err="1">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val</a:t>
            </a:r>
            <a:r>
              <a:rPr kumimoji="1" lang="en-US" altLang="zh-CN" b="0" dirty="0">
                <a:latin typeface="Times New Roman" panose="02020603050405020304" pitchFamily="18" charset="0"/>
                <a:sym typeface="Symbol" panose="05050102010706020507" pitchFamily="18" charset="2"/>
              </a:rPr>
              <a:t> := </a:t>
            </a:r>
            <a:r>
              <a:rPr kumimoji="1" lang="en-US" altLang="zh-CN" b="0" i="1" dirty="0" err="1">
                <a:latin typeface="Times New Roman" panose="02020603050405020304" pitchFamily="18" charset="0"/>
                <a:sym typeface="Symbol" panose="05050102010706020507" pitchFamily="18" charset="2"/>
              </a:rPr>
              <a:t>E</a:t>
            </a:r>
            <a:r>
              <a:rPr kumimoji="1" lang="en-US" altLang="zh-CN" b="0" dirty="0" err="1">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val</a:t>
            </a:r>
            <a:endParaRPr kumimoji="1" lang="en-US" altLang="zh-CN" b="0" i="1" dirty="0">
              <a:latin typeface="Times New Roman" panose="02020603050405020304" pitchFamily="18" charset="0"/>
              <a:sym typeface="Symbol" panose="05050102010706020507" pitchFamily="18" charset="2"/>
            </a:endParaRPr>
          </a:p>
          <a:p>
            <a:pPr eaLnBrk="1" hangingPunct="1">
              <a:buFont typeface="Wingdings" panose="05000000000000000000" pitchFamily="2" charset="2"/>
              <a:buNone/>
            </a:pPr>
            <a:r>
              <a:rPr kumimoji="1" lang="en-US" altLang="zh-CN" b="0" i="1" dirty="0">
                <a:latin typeface="Times New Roman" panose="02020603050405020304" pitchFamily="18" charset="0"/>
                <a:sym typeface="Symbol" panose="05050102010706020507" pitchFamily="18" charset="2"/>
              </a:rPr>
              <a:t>F</a:t>
            </a:r>
            <a:r>
              <a:rPr kumimoji="1" lang="en-US" altLang="zh-CN" b="0" dirty="0">
                <a:latin typeface="Times New Roman" panose="02020603050405020304" pitchFamily="18" charset="0"/>
                <a:sym typeface="Symbol" panose="05050102010706020507" pitchFamily="18" charset="2"/>
              </a:rPr>
              <a:t> digit                   </a:t>
            </a:r>
            <a:r>
              <a:rPr kumimoji="1" lang="en-US" altLang="zh-CN" b="0" i="1" dirty="0" err="1">
                <a:latin typeface="Times New Roman" panose="02020603050405020304" pitchFamily="18" charset="0"/>
                <a:sym typeface="Symbol" panose="05050102010706020507" pitchFamily="18" charset="2"/>
              </a:rPr>
              <a:t>F</a:t>
            </a:r>
            <a:r>
              <a:rPr kumimoji="1" lang="en-US" altLang="zh-CN" b="0" dirty="0" err="1">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val</a:t>
            </a:r>
            <a:r>
              <a:rPr kumimoji="1" lang="en-US" altLang="zh-CN" b="0" i="1" dirty="0">
                <a:latin typeface="Times New Roman" panose="02020603050405020304" pitchFamily="18" charset="0"/>
                <a:sym typeface="Symbol" panose="05050102010706020507" pitchFamily="18" charset="2"/>
              </a:rPr>
              <a:t> </a:t>
            </a:r>
            <a:r>
              <a:rPr kumimoji="1" lang="en-US" altLang="zh-CN" b="0" dirty="0">
                <a:latin typeface="Times New Roman" panose="02020603050405020304" pitchFamily="18" charset="0"/>
                <a:sym typeface="Symbol" panose="05050102010706020507" pitchFamily="18" charset="2"/>
              </a:rPr>
              <a:t>:= </a:t>
            </a:r>
            <a:r>
              <a:rPr kumimoji="1" lang="en-US" altLang="zh-CN" b="0" dirty="0" err="1">
                <a:latin typeface="Times New Roman" panose="02020603050405020304" pitchFamily="18" charset="0"/>
                <a:sym typeface="Symbol" panose="05050102010706020507" pitchFamily="18" charset="2"/>
              </a:rPr>
              <a:t>digit</a:t>
            </a:r>
            <a:r>
              <a:rPr kumimoji="1" lang="en-US" altLang="zh-CN" b="0" i="1" dirty="0" err="1">
                <a:latin typeface="Times New Roman" panose="02020603050405020304" pitchFamily="18" charset="0"/>
                <a:sym typeface="Symbol" panose="05050102010706020507" pitchFamily="18" charset="2"/>
              </a:rPr>
              <a:t>lexval</a:t>
            </a:r>
            <a:endParaRPr kumimoji="1" lang="en-US" altLang="zh-CN" b="0" i="1" dirty="0">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00931">
                                            <p:txEl>
                                              <p:pRg st="0" end="0"/>
                                            </p:txEl>
                                          </p:spTgt>
                                        </p:tgtEl>
                                        <p:attrNameLst>
                                          <p:attrName>style.visibility</p:attrName>
                                        </p:attrNameLst>
                                      </p:cBhvr>
                                      <p:to>
                                        <p:strVal val="visible"/>
                                      </p:to>
                                    </p:set>
                                    <p:animEffect transition="in" filter="blinds(horizontal)">
                                      <p:cBhvr>
                                        <p:cTn id="7" dur="500"/>
                                        <p:tgtEl>
                                          <p:spTgt spid="2300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00931">
                                            <p:txEl>
                                              <p:pRg st="1" end="1"/>
                                            </p:txEl>
                                          </p:spTgt>
                                        </p:tgtEl>
                                        <p:attrNameLst>
                                          <p:attrName>style.visibility</p:attrName>
                                        </p:attrNameLst>
                                      </p:cBhvr>
                                      <p:to>
                                        <p:strVal val="visible"/>
                                      </p:to>
                                    </p:set>
                                    <p:animEffect transition="in" filter="blinds(horizontal)">
                                      <p:cBhvr>
                                        <p:cTn id="12" dur="500"/>
                                        <p:tgtEl>
                                          <p:spTgt spid="23009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00931">
                                            <p:txEl>
                                              <p:pRg st="2" end="2"/>
                                            </p:txEl>
                                          </p:spTgt>
                                        </p:tgtEl>
                                        <p:attrNameLst>
                                          <p:attrName>style.visibility</p:attrName>
                                        </p:attrNameLst>
                                      </p:cBhvr>
                                      <p:to>
                                        <p:strVal val="visible"/>
                                      </p:to>
                                    </p:set>
                                    <p:animEffect transition="in" filter="blinds(horizontal)">
                                      <p:cBhvr>
                                        <p:cTn id="17" dur="500"/>
                                        <p:tgtEl>
                                          <p:spTgt spid="23009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00931">
                                            <p:txEl>
                                              <p:pRg st="3" end="3"/>
                                            </p:txEl>
                                          </p:spTgt>
                                        </p:tgtEl>
                                        <p:attrNameLst>
                                          <p:attrName>style.visibility</p:attrName>
                                        </p:attrNameLst>
                                      </p:cBhvr>
                                      <p:to>
                                        <p:strVal val="visible"/>
                                      </p:to>
                                    </p:set>
                                    <p:animEffect transition="in" filter="blinds(horizontal)">
                                      <p:cBhvr>
                                        <p:cTn id="22" dur="500"/>
                                        <p:tgtEl>
                                          <p:spTgt spid="23009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00931">
                                            <p:txEl>
                                              <p:pRg st="4" end="4"/>
                                            </p:txEl>
                                          </p:spTgt>
                                        </p:tgtEl>
                                        <p:attrNameLst>
                                          <p:attrName>style.visibility</p:attrName>
                                        </p:attrNameLst>
                                      </p:cBhvr>
                                      <p:to>
                                        <p:strVal val="visible"/>
                                      </p:to>
                                    </p:set>
                                    <p:animEffect transition="in" filter="blinds(horizontal)">
                                      <p:cBhvr>
                                        <p:cTn id="27" dur="500"/>
                                        <p:tgtEl>
                                          <p:spTgt spid="23009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00931">
                                            <p:txEl>
                                              <p:pRg st="5" end="5"/>
                                            </p:txEl>
                                          </p:spTgt>
                                        </p:tgtEl>
                                        <p:attrNameLst>
                                          <p:attrName>style.visibility</p:attrName>
                                        </p:attrNameLst>
                                      </p:cBhvr>
                                      <p:to>
                                        <p:strVal val="visible"/>
                                      </p:to>
                                    </p:set>
                                    <p:animEffect transition="in" filter="blinds(horizontal)">
                                      <p:cBhvr>
                                        <p:cTn id="32" dur="500"/>
                                        <p:tgtEl>
                                          <p:spTgt spid="230093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00931">
                                            <p:txEl>
                                              <p:pRg st="6" end="6"/>
                                            </p:txEl>
                                          </p:spTgt>
                                        </p:tgtEl>
                                        <p:attrNameLst>
                                          <p:attrName>style.visibility</p:attrName>
                                        </p:attrNameLst>
                                      </p:cBhvr>
                                      <p:to>
                                        <p:strVal val="visible"/>
                                      </p:to>
                                    </p:set>
                                    <p:animEffect transition="in" filter="blinds(horizontal)">
                                      <p:cBhvr>
                                        <p:cTn id="37" dur="500"/>
                                        <p:tgtEl>
                                          <p:spTgt spid="230093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00931">
                                            <p:txEl>
                                              <p:pRg st="7" end="7"/>
                                            </p:txEl>
                                          </p:spTgt>
                                        </p:tgtEl>
                                        <p:attrNameLst>
                                          <p:attrName>style.visibility</p:attrName>
                                        </p:attrNameLst>
                                      </p:cBhvr>
                                      <p:to>
                                        <p:strVal val="visible"/>
                                      </p:to>
                                    </p:set>
                                    <p:animEffect transition="in" filter="blinds(horizontal)">
                                      <p:cBhvr>
                                        <p:cTn id="42" dur="500"/>
                                        <p:tgtEl>
                                          <p:spTgt spid="23009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093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17BEEB83-9442-919B-2477-3F0918A33983}"/>
              </a:ext>
            </a:extLst>
          </p:cNvPr>
          <p:cNvSpPr>
            <a:spLocks noGrp="1" noChangeArrowheads="1"/>
          </p:cNvSpPr>
          <p:nvPr>
            <p:ph type="title"/>
          </p:nvPr>
        </p:nvSpPr>
        <p:spPr/>
        <p:txBody>
          <a:bodyPr anchor="ctr"/>
          <a:lstStyle/>
          <a:p>
            <a:pPr eaLnBrk="1" hangingPunct="1"/>
            <a:r>
              <a:rPr lang="en-US" altLang="zh-CN" i="1">
                <a:latin typeface="Times New Roman" panose="02020603050405020304" pitchFamily="18" charset="0"/>
              </a:rPr>
              <a:t>S</a:t>
            </a:r>
            <a:r>
              <a:rPr lang="en-US" altLang="zh-CN">
                <a:latin typeface="Times New Roman" panose="02020603050405020304" pitchFamily="18" charset="0"/>
              </a:rPr>
              <a:t>-</a:t>
            </a:r>
            <a:r>
              <a:rPr lang="zh-CN" altLang="en-US">
                <a:latin typeface="Times New Roman" panose="02020603050405020304" pitchFamily="18" charset="0"/>
              </a:rPr>
              <a:t>属性</a:t>
            </a:r>
            <a:r>
              <a:rPr lang="zh-CN" altLang="en-US"/>
              <a:t>定义</a:t>
            </a:r>
          </a:p>
        </p:txBody>
      </p:sp>
      <p:sp>
        <p:nvSpPr>
          <p:cNvPr id="4" name="日期占位符 3">
            <a:extLst>
              <a:ext uri="{FF2B5EF4-FFF2-40B4-BE49-F238E27FC236}">
                <a16:creationId xmlns:a16="http://schemas.microsoft.com/office/drawing/2014/main" id="{B8B40FE7-4FFF-8B40-A542-3580C41F49BF}"/>
              </a:ext>
            </a:extLst>
          </p:cNvPr>
          <p:cNvSpPr>
            <a:spLocks noGrp="1"/>
          </p:cNvSpPr>
          <p:nvPr>
            <p:ph type="dt" sz="half" idx="10"/>
          </p:nvPr>
        </p:nvSpPr>
        <p:spPr>
          <a:ln>
            <a:miter lim="800000"/>
            <a:headEnd/>
            <a:tailEnd/>
          </a:ln>
        </p:spPr>
        <p:txBody>
          <a:bodyPr anchor="t"/>
          <a:lstStyle/>
          <a:p>
            <a:pPr>
              <a:defRPr/>
            </a:pPr>
            <a:fld id="{03831077-7A3F-4014-AFE6-C911FE40C749}" type="datetime1">
              <a:rPr lang="zh-CN" altLang="en-US">
                <a:latin typeface="+mn-lt"/>
              </a:rPr>
              <a:pPr>
                <a:defRPr/>
              </a:pPr>
              <a:t>2024/10/14</a:t>
            </a:fld>
            <a:endParaRPr lang="en-US" altLang="zh-CN">
              <a:latin typeface="+mn-lt"/>
            </a:endParaRPr>
          </a:p>
        </p:txBody>
      </p:sp>
      <p:sp>
        <p:nvSpPr>
          <p:cNvPr id="19459" name="灯片编号占位符 5">
            <a:extLst>
              <a:ext uri="{FF2B5EF4-FFF2-40B4-BE49-F238E27FC236}">
                <a16:creationId xmlns:a16="http://schemas.microsoft.com/office/drawing/2014/main" id="{655A1A56-6927-C517-9138-AD9526D212C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20A98EF-CA6A-4A17-A72A-F61921F6211F}" type="slidenum">
              <a:rPr lang="en-US" altLang="zh-CN" sz="1400" b="0">
                <a:latin typeface="Arial" panose="020B0604020202020204" pitchFamily="34" charset="0"/>
                <a:ea typeface="宋体" panose="02010600030101010101" pitchFamily="2" charset="-122"/>
              </a:rPr>
              <a:pPr>
                <a:spcBef>
                  <a:spcPct val="0"/>
                </a:spcBef>
                <a:buClrTx/>
                <a:buSzTx/>
                <a:buFontTx/>
                <a:buNone/>
              </a:pPr>
              <a:t>15</a:t>
            </a:fld>
            <a:endParaRPr lang="en-US" altLang="zh-CN" sz="1400" b="0">
              <a:latin typeface="Arial" panose="020B0604020202020204" pitchFamily="34" charset="0"/>
              <a:ea typeface="宋体" panose="02010600030101010101" pitchFamily="2" charset="-122"/>
            </a:endParaRPr>
          </a:p>
        </p:txBody>
      </p:sp>
      <p:sp>
        <p:nvSpPr>
          <p:cNvPr id="2310147" name="Rectangle 3">
            <a:extLst>
              <a:ext uri="{FF2B5EF4-FFF2-40B4-BE49-F238E27FC236}">
                <a16:creationId xmlns:a16="http://schemas.microsoft.com/office/drawing/2014/main" id="{06ED00D8-FE11-C0D1-EFE1-FED75C82AAD9}"/>
              </a:ext>
            </a:extLst>
          </p:cNvPr>
          <p:cNvSpPr>
            <a:spLocks noGrp="1" noChangeArrowheads="1"/>
          </p:cNvSpPr>
          <p:nvPr>
            <p:ph type="body" sz="quarter" idx="13"/>
          </p:nvPr>
        </p:nvSpPr>
        <p:spPr>
          <a:xfrm>
            <a:off x="1064596" y="1443017"/>
            <a:ext cx="9783916" cy="4336345"/>
          </a:xfrm>
        </p:spPr>
        <p:txBody>
          <a:bodyPr>
            <a:normAutofit fontScale="77500" lnSpcReduction="20000"/>
          </a:bodyPr>
          <a:lstStyle/>
          <a:p>
            <a:pPr eaLnBrk="1" hangingPunct="1">
              <a:spcBef>
                <a:spcPct val="0"/>
              </a:spcBef>
            </a:pPr>
            <a:r>
              <a:rPr kumimoji="1" lang="zh-CN" altLang="en-US" dirty="0">
                <a:latin typeface="Times New Roman" panose="02020603050405020304" pitchFamily="18" charset="0"/>
              </a:rPr>
              <a:t>只含综合属性的语法制导定义称为</a:t>
            </a:r>
            <a:r>
              <a:rPr kumimoji="1" lang="pt-BR" altLang="zh-CN" i="1" dirty="0">
                <a:solidFill>
                  <a:srgbClr val="FF0000"/>
                </a:solidFill>
                <a:latin typeface="Times New Roman" panose="02020603050405020304" pitchFamily="18" charset="0"/>
              </a:rPr>
              <a:t>S</a:t>
            </a:r>
            <a:r>
              <a:rPr kumimoji="1" lang="pt-BR" altLang="zh-CN" dirty="0">
                <a:solidFill>
                  <a:srgbClr val="FF0000"/>
                </a:solidFill>
                <a:latin typeface="Times New Roman" panose="02020603050405020304" pitchFamily="18" charset="0"/>
              </a:rPr>
              <a:t>-</a:t>
            </a:r>
            <a:r>
              <a:rPr kumimoji="1" lang="zh-CN" altLang="en-US" dirty="0">
                <a:solidFill>
                  <a:srgbClr val="FF0000"/>
                </a:solidFill>
                <a:latin typeface="Times New Roman" panose="02020603050405020304" pitchFamily="18" charset="0"/>
              </a:rPr>
              <a:t>属性定义</a:t>
            </a:r>
            <a:endParaRPr kumimoji="1" lang="en-US" altLang="zh-CN" dirty="0">
              <a:solidFill>
                <a:srgbClr val="FF0000"/>
              </a:solidFill>
              <a:latin typeface="Times New Roman" panose="02020603050405020304" pitchFamily="18" charset="0"/>
            </a:endParaRPr>
          </a:p>
          <a:p>
            <a:pPr eaLnBrk="1" hangingPunct="1">
              <a:spcBef>
                <a:spcPct val="0"/>
              </a:spcBef>
            </a:pPr>
            <a:endParaRPr kumimoji="1" lang="zh-CN" altLang="en-US" dirty="0">
              <a:solidFill>
                <a:srgbClr val="FF0000"/>
              </a:solidFill>
              <a:latin typeface="Times New Roman" panose="02020603050405020304" pitchFamily="18" charset="0"/>
            </a:endParaRPr>
          </a:p>
          <a:p>
            <a:pPr eaLnBrk="1" hangingPunct="1">
              <a:spcBef>
                <a:spcPct val="0"/>
              </a:spcBef>
            </a:pPr>
            <a:r>
              <a:rPr kumimoji="1" lang="zh-CN" altLang="en-US" dirty="0">
                <a:latin typeface="Times New Roman" panose="02020603050405020304" pitchFamily="18" charset="0"/>
              </a:rPr>
              <a:t>对于</a:t>
            </a:r>
            <a:r>
              <a:rPr kumimoji="1" lang="en-US" altLang="zh-CN" i="1" dirty="0">
                <a:latin typeface="Times New Roman" panose="02020603050405020304" pitchFamily="18" charset="0"/>
              </a:rPr>
              <a:t>S</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属性定义，通常使用自底向上的分析方法，在建立每一个结点处使用语义规则来计算综合属性值，即在</a:t>
            </a:r>
            <a:r>
              <a:rPr kumimoji="1" lang="zh-CN" altLang="en-US" dirty="0" smtClean="0">
                <a:latin typeface="Times New Roman" panose="02020603050405020304" pitchFamily="18" charset="0"/>
              </a:rPr>
              <a:t>用某个</a:t>
            </a:r>
            <a:r>
              <a:rPr kumimoji="1" lang="zh-CN" altLang="en-US" dirty="0">
                <a:latin typeface="Times New Roman" panose="02020603050405020304" pitchFamily="18" charset="0"/>
              </a:rPr>
              <a:t>产生式进行归约后，就</a:t>
            </a:r>
            <a:r>
              <a:rPr kumimoji="1" lang="zh-CN" altLang="en-US" dirty="0" smtClean="0">
                <a:latin typeface="Times New Roman" panose="02020603050405020304" pitchFamily="18" charset="0"/>
              </a:rPr>
              <a:t>执行该产生</a:t>
            </a:r>
            <a:r>
              <a:rPr kumimoji="1" lang="zh-CN" altLang="en-US" dirty="0">
                <a:latin typeface="Times New Roman" panose="02020603050405020304" pitchFamily="18" charset="0"/>
              </a:rPr>
              <a:t>式的</a:t>
            </a:r>
            <a:r>
              <a:rPr kumimoji="1" lang="en-US" altLang="zh-CN" i="1" dirty="0">
                <a:latin typeface="Times New Roman" panose="02020603050405020304" pitchFamily="18" charset="0"/>
              </a:rPr>
              <a:t>S</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属性定义计算属性的值，从叶结点到根结点进行计算。</a:t>
            </a:r>
            <a:endParaRPr kumimoji="1" lang="en-US" altLang="zh-CN" dirty="0">
              <a:latin typeface="Times New Roman" panose="02020603050405020304" pitchFamily="18" charset="0"/>
            </a:endParaRPr>
          </a:p>
          <a:p>
            <a:pPr eaLnBrk="1" hangingPunct="1">
              <a:spcBef>
                <a:spcPct val="0"/>
              </a:spcBef>
            </a:pPr>
            <a:endParaRPr kumimoji="1" lang="zh-CN" altLang="en-US" dirty="0">
              <a:latin typeface="Times New Roman" panose="02020603050405020304" pitchFamily="18" charset="0"/>
            </a:endParaRPr>
          </a:p>
          <a:p>
            <a:pPr eaLnBrk="1" hangingPunct="1">
              <a:spcBef>
                <a:spcPct val="0"/>
              </a:spcBef>
            </a:pPr>
            <a:r>
              <a:rPr kumimoji="1" lang="zh-CN" altLang="en-US" dirty="0">
                <a:latin typeface="Times New Roman" panose="02020603050405020304" pitchFamily="18" charset="0"/>
              </a:rPr>
              <a:t>没有副作用的语法制导定义有时又称为</a:t>
            </a:r>
            <a:r>
              <a:rPr kumimoji="1" lang="zh-CN" altLang="en-US" dirty="0">
                <a:solidFill>
                  <a:srgbClr val="FF0000"/>
                </a:solidFill>
                <a:latin typeface="Times New Roman" panose="02020603050405020304" pitchFamily="18" charset="0"/>
              </a:rPr>
              <a:t>属性文法</a:t>
            </a:r>
            <a:r>
              <a:rPr kumimoji="1" lang="zh-CN" altLang="en-US" dirty="0">
                <a:latin typeface="Times New Roman" panose="02020603050405020304" pitchFamily="18" charset="0"/>
              </a:rPr>
              <a:t>，属性文法的语义规则单纯根据常数和其它属性的值来定义某个属性的值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10147">
                                            <p:txEl>
                                              <p:pRg st="0" end="0"/>
                                            </p:txEl>
                                          </p:spTgt>
                                        </p:tgtEl>
                                        <p:attrNameLst>
                                          <p:attrName>style.visibility</p:attrName>
                                        </p:attrNameLst>
                                      </p:cBhvr>
                                      <p:to>
                                        <p:strVal val="visible"/>
                                      </p:to>
                                    </p:set>
                                    <p:animEffect transition="in" filter="blinds(horizontal)">
                                      <p:cBhvr>
                                        <p:cTn id="7" dur="500"/>
                                        <p:tgtEl>
                                          <p:spTgt spid="2310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10147">
                                            <p:txEl>
                                              <p:pRg st="2" end="2"/>
                                            </p:txEl>
                                          </p:spTgt>
                                        </p:tgtEl>
                                        <p:attrNameLst>
                                          <p:attrName>style.visibility</p:attrName>
                                        </p:attrNameLst>
                                      </p:cBhvr>
                                      <p:to>
                                        <p:strVal val="visible"/>
                                      </p:to>
                                    </p:set>
                                    <p:animEffect transition="in" filter="blinds(horizontal)">
                                      <p:cBhvr>
                                        <p:cTn id="12" dur="500"/>
                                        <p:tgtEl>
                                          <p:spTgt spid="23101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10147">
                                            <p:txEl>
                                              <p:pRg st="4" end="4"/>
                                            </p:txEl>
                                          </p:spTgt>
                                        </p:tgtEl>
                                        <p:attrNameLst>
                                          <p:attrName>style.visibility</p:attrName>
                                        </p:attrNameLst>
                                      </p:cBhvr>
                                      <p:to>
                                        <p:strVal val="visible"/>
                                      </p:to>
                                    </p:set>
                                    <p:animEffect transition="in" filter="blinds(horizontal)">
                                      <p:cBhvr>
                                        <p:cTn id="17" dur="500"/>
                                        <p:tgtEl>
                                          <p:spTgt spid="2310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014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Rectangle 2">
            <a:extLst>
              <a:ext uri="{FF2B5EF4-FFF2-40B4-BE49-F238E27FC236}">
                <a16:creationId xmlns:a16="http://schemas.microsoft.com/office/drawing/2014/main" id="{B2720F5D-DC15-88DF-298A-CE8D3DFF77A3}"/>
              </a:ext>
            </a:extLst>
          </p:cNvPr>
          <p:cNvSpPr>
            <a:spLocks noGrp="1" noChangeArrowheads="1"/>
          </p:cNvSpPr>
          <p:nvPr>
            <p:ph type="title"/>
          </p:nvPr>
        </p:nvSpPr>
        <p:spPr/>
        <p:txBody>
          <a:bodyPr anchor="ctr"/>
          <a:lstStyle/>
          <a:p>
            <a:pPr eaLnBrk="1" hangingPunct="1"/>
            <a:r>
              <a:rPr lang="zh-CN" altLang="en-US" sz="4000"/>
              <a:t>继承属性</a:t>
            </a:r>
          </a:p>
        </p:txBody>
      </p:sp>
      <p:sp>
        <p:nvSpPr>
          <p:cNvPr id="4" name="日期占位符 3">
            <a:extLst>
              <a:ext uri="{FF2B5EF4-FFF2-40B4-BE49-F238E27FC236}">
                <a16:creationId xmlns:a16="http://schemas.microsoft.com/office/drawing/2014/main" id="{70C7FA52-70E0-38BD-3936-7CAC1ECE923F}"/>
              </a:ext>
            </a:extLst>
          </p:cNvPr>
          <p:cNvSpPr>
            <a:spLocks noGrp="1"/>
          </p:cNvSpPr>
          <p:nvPr>
            <p:ph type="dt" sz="half" idx="10"/>
          </p:nvPr>
        </p:nvSpPr>
        <p:spPr>
          <a:ln>
            <a:miter lim="800000"/>
            <a:headEnd/>
            <a:tailEnd/>
          </a:ln>
        </p:spPr>
        <p:txBody>
          <a:bodyPr anchor="t"/>
          <a:lstStyle/>
          <a:p>
            <a:pPr>
              <a:defRPr/>
            </a:pPr>
            <a:fld id="{D26C3C10-A35C-47CB-AC65-11456627A57E}" type="datetime1">
              <a:rPr lang="zh-CN" altLang="en-US">
                <a:latin typeface="+mn-lt"/>
              </a:rPr>
              <a:pPr>
                <a:defRPr/>
              </a:pPr>
              <a:t>2024/10/14</a:t>
            </a:fld>
            <a:endParaRPr lang="en-US" altLang="zh-CN">
              <a:latin typeface="+mn-lt"/>
            </a:endParaRPr>
          </a:p>
        </p:txBody>
      </p:sp>
      <p:sp>
        <p:nvSpPr>
          <p:cNvPr id="20483" name="灯片编号占位符 5">
            <a:extLst>
              <a:ext uri="{FF2B5EF4-FFF2-40B4-BE49-F238E27FC236}">
                <a16:creationId xmlns:a16="http://schemas.microsoft.com/office/drawing/2014/main" id="{648C0BDB-4D4B-37BD-7AA1-6041DE97459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0CBD04C-E8E2-4272-8935-3B252E2AE523}" type="slidenum">
              <a:rPr lang="en-US" altLang="zh-CN" sz="1400" b="0">
                <a:latin typeface="Arial" panose="020B0604020202020204" pitchFamily="34" charset="0"/>
                <a:ea typeface="宋体" panose="02010600030101010101" pitchFamily="2" charset="-122"/>
              </a:rPr>
              <a:pPr>
                <a:spcBef>
                  <a:spcPct val="0"/>
                </a:spcBef>
                <a:buClrTx/>
                <a:buSzTx/>
                <a:buFontTx/>
                <a:buNone/>
              </a:pPr>
              <a:t>16</a:t>
            </a:fld>
            <a:endParaRPr lang="en-US" altLang="zh-CN" sz="1400" b="0">
              <a:latin typeface="Arial" panose="020B0604020202020204" pitchFamily="34" charset="0"/>
              <a:ea typeface="宋体" panose="02010600030101010101" pitchFamily="2" charset="-122"/>
            </a:endParaRPr>
          </a:p>
        </p:txBody>
      </p:sp>
      <p:sp>
        <p:nvSpPr>
          <p:cNvPr id="2311171" name="Rectangle 3">
            <a:extLst>
              <a:ext uri="{FF2B5EF4-FFF2-40B4-BE49-F238E27FC236}">
                <a16:creationId xmlns:a16="http://schemas.microsoft.com/office/drawing/2014/main" id="{CFC6580B-1901-1DE6-C616-5A8FE83340B6}"/>
              </a:ext>
            </a:extLst>
          </p:cNvPr>
          <p:cNvSpPr>
            <a:spLocks noGrp="1" noChangeArrowheads="1"/>
          </p:cNvSpPr>
          <p:nvPr>
            <p:ph type="body" sz="quarter" idx="13"/>
          </p:nvPr>
        </p:nvSpPr>
        <p:spPr/>
        <p:txBody>
          <a:bodyPr>
            <a:normAutofit fontScale="77500" lnSpcReduction="20000"/>
          </a:bodyPr>
          <a:lstStyle/>
          <a:p>
            <a:pPr eaLnBrk="1" hangingPunct="1">
              <a:spcBef>
                <a:spcPct val="0"/>
              </a:spcBef>
            </a:pPr>
            <a:r>
              <a:rPr kumimoji="1" lang="zh-CN" altLang="en-US" dirty="0">
                <a:latin typeface="Times New Roman" panose="02020603050405020304" pitchFamily="18" charset="0"/>
              </a:rPr>
              <a:t>当分析树的结构同源代码的抽象语法不“匹配”时，继承属性将非常有用。下面的例子可以说明怎样用继承属性来解决这种不匹配问题，产生这种不匹配的原因是因为文法通常是为语法分析而不是为翻译设计的。 </a:t>
            </a:r>
            <a:endParaRPr kumimoji="1" lang="en-US" altLang="zh-CN" dirty="0">
              <a:latin typeface="Times New Roman" panose="02020603050405020304" pitchFamily="18" charset="0"/>
            </a:endParaRPr>
          </a:p>
          <a:p>
            <a:pPr eaLnBrk="1" hangingPunct="1">
              <a:spcBef>
                <a:spcPct val="0"/>
              </a:spcBef>
            </a:pPr>
            <a:endParaRPr kumimoji="1" lang="zh-CN" altLang="en-US" dirty="0">
              <a:latin typeface="Times New Roman" panose="02020603050405020304" pitchFamily="18" charset="0"/>
            </a:endParaRPr>
          </a:p>
          <a:p>
            <a:pPr eaLnBrk="1" hangingPunct="1">
              <a:spcBef>
                <a:spcPct val="0"/>
              </a:spcBef>
            </a:pPr>
            <a:r>
              <a:rPr kumimoji="1" lang="zh-CN" altLang="en-US" b="0" dirty="0">
                <a:latin typeface="Times New Roman" panose="02020603050405020304" pitchFamily="18" charset="0"/>
              </a:rPr>
              <a:t>例</a:t>
            </a:r>
            <a:r>
              <a:rPr kumimoji="1" lang="en-US" altLang="zh-CN" b="0" dirty="0">
                <a:latin typeface="Times New Roman" panose="02020603050405020304" pitchFamily="18" charset="0"/>
              </a:rPr>
              <a:t>6.2 </a:t>
            </a:r>
          </a:p>
          <a:p>
            <a:pPr lvl="1" eaLnBrk="1" hangingPunct="1">
              <a:spcBef>
                <a:spcPct val="0"/>
              </a:spcBef>
            </a:pPr>
            <a:r>
              <a:rPr kumimoji="1" lang="zh-CN" altLang="en-US" b="0" dirty="0">
                <a:latin typeface="Times New Roman" panose="02020603050405020304" pitchFamily="18" charset="0"/>
              </a:rPr>
              <a:t>考虑如何在自顶向下的分析过程中计算</a:t>
            </a:r>
            <a:r>
              <a:rPr kumimoji="1" lang="en-US" altLang="zh-CN" b="0" dirty="0">
                <a:latin typeface="Times New Roman" panose="02020603050405020304" pitchFamily="18" charset="0"/>
              </a:rPr>
              <a:t>3*5</a:t>
            </a:r>
            <a:r>
              <a:rPr kumimoji="1" lang="zh-CN" altLang="en-US" b="0" dirty="0">
                <a:latin typeface="Times New Roman" panose="02020603050405020304" pitchFamily="18" charset="0"/>
              </a:rPr>
              <a:t>和</a:t>
            </a:r>
            <a:r>
              <a:rPr kumimoji="1" lang="en-US" altLang="zh-CN" b="0" dirty="0">
                <a:latin typeface="Times New Roman" panose="02020603050405020304" pitchFamily="18" charset="0"/>
              </a:rPr>
              <a:t>4*8*9</a:t>
            </a:r>
            <a:r>
              <a:rPr kumimoji="1" lang="zh-CN" altLang="en-US" b="0" dirty="0">
                <a:latin typeface="Times New Roman" panose="02020603050405020304" pitchFamily="18" charset="0"/>
              </a:rPr>
              <a:t>这样的表达式项</a:t>
            </a:r>
          </a:p>
          <a:p>
            <a:pPr lvl="1" eaLnBrk="1" hangingPunct="1">
              <a:spcBef>
                <a:spcPct val="0"/>
              </a:spcBef>
            </a:pPr>
            <a:r>
              <a:rPr kumimoji="1" lang="zh-CN" altLang="en-US" b="0" dirty="0">
                <a:latin typeface="Times New Roman" panose="02020603050405020304" pitchFamily="18" charset="0"/>
              </a:rPr>
              <a:t>消除左递归之后的算数表达式文法的一个子集：</a:t>
            </a:r>
          </a:p>
          <a:p>
            <a:pPr lvl="1" eaLnBrk="1" hangingPunct="1">
              <a:spcBef>
                <a:spcPct val="0"/>
              </a:spcBef>
              <a:buFont typeface="Wingdings" panose="05000000000000000000" pitchFamily="2" charset="2"/>
              <a:buNone/>
            </a:pPr>
            <a:r>
              <a:rPr kumimoji="1" lang="zh-CN" altLang="en-US" b="0" i="1" dirty="0">
                <a:latin typeface="Times New Roman" panose="02020603050405020304" pitchFamily="18" charset="0"/>
                <a:ea typeface="宋体" panose="02010600030101010101" pitchFamily="2" charset="-122"/>
              </a:rPr>
              <a:t>    </a:t>
            </a:r>
            <a:r>
              <a:rPr kumimoji="1" lang="en-US" altLang="zh-CN" b="0" i="1" dirty="0">
                <a:latin typeface="Times New Roman" panose="02020603050405020304" pitchFamily="18" charset="0"/>
                <a:ea typeface="宋体" panose="02010600030101010101" pitchFamily="2" charset="-122"/>
              </a:rPr>
              <a:t>T</a:t>
            </a:r>
            <a:r>
              <a:rPr kumimoji="1" lang="en-US" altLang="zh-CN" b="0" dirty="0">
                <a:latin typeface="Times New Roman" panose="02020603050405020304" pitchFamily="18" charset="0"/>
                <a:ea typeface="宋体" panose="02010600030101010101" pitchFamily="2" charset="-122"/>
              </a:rPr>
              <a:t>→</a:t>
            </a:r>
            <a:r>
              <a:rPr kumimoji="1" lang="en-US" altLang="zh-CN" b="0" i="1" dirty="0">
                <a:latin typeface="Times New Roman" panose="02020603050405020304" pitchFamily="18" charset="0"/>
                <a:ea typeface="宋体" panose="02010600030101010101" pitchFamily="2" charset="-122"/>
              </a:rPr>
              <a:t>FT</a:t>
            </a:r>
            <a:r>
              <a:rPr kumimoji="1" lang="en-US" altLang="zh-CN" b="0" dirty="0">
                <a:latin typeface="Times New Roman" panose="02020603050405020304" pitchFamily="18" charset="0"/>
                <a:ea typeface="宋体" panose="02010600030101010101" pitchFamily="2" charset="-122"/>
              </a:rPr>
              <a:t> '   </a:t>
            </a:r>
            <a:r>
              <a:rPr kumimoji="1" lang="en-US" altLang="zh-CN" b="0" i="1" dirty="0">
                <a:latin typeface="Times New Roman" panose="02020603050405020304" pitchFamily="18" charset="0"/>
                <a:ea typeface="宋体" panose="02010600030101010101" pitchFamily="2" charset="-122"/>
              </a:rPr>
              <a:t>T </a:t>
            </a:r>
            <a:r>
              <a:rPr kumimoji="1" lang="en-US" altLang="zh-CN" b="0" dirty="0">
                <a:latin typeface="Times New Roman" panose="02020603050405020304" pitchFamily="18" charset="0"/>
                <a:ea typeface="宋体" panose="02010600030101010101" pitchFamily="2" charset="-122"/>
              </a:rPr>
              <a:t>'→*</a:t>
            </a:r>
            <a:r>
              <a:rPr kumimoji="1" lang="en-US" altLang="zh-CN" b="0" i="1" dirty="0">
                <a:latin typeface="Times New Roman" panose="02020603050405020304" pitchFamily="18" charset="0"/>
                <a:ea typeface="宋体" panose="02010600030101010101" pitchFamily="2" charset="-122"/>
              </a:rPr>
              <a:t>FT</a:t>
            </a:r>
            <a:r>
              <a:rPr kumimoji="1" lang="en-US" altLang="zh-CN" b="0" baseline="-25000" dirty="0">
                <a:latin typeface="Times New Roman" panose="02020603050405020304" pitchFamily="18" charset="0"/>
                <a:ea typeface="宋体" panose="02010600030101010101" pitchFamily="2" charset="-122"/>
              </a:rPr>
              <a:t>1</a:t>
            </a:r>
            <a:r>
              <a:rPr kumimoji="1" lang="en-US" altLang="zh-CN" b="0" dirty="0">
                <a:latin typeface="Times New Roman" panose="02020603050405020304" pitchFamily="18" charset="0"/>
                <a:ea typeface="宋体" panose="02010600030101010101" pitchFamily="2" charset="-122"/>
              </a:rPr>
              <a:t>'   </a:t>
            </a:r>
            <a:r>
              <a:rPr kumimoji="1" lang="en-US" altLang="zh-CN" b="0" i="1" dirty="0">
                <a:latin typeface="Times New Roman" panose="02020603050405020304" pitchFamily="18" charset="0"/>
                <a:ea typeface="宋体" panose="02010600030101010101" pitchFamily="2" charset="-122"/>
              </a:rPr>
              <a:t>T </a:t>
            </a:r>
            <a:r>
              <a:rPr kumimoji="1" lang="en-US" altLang="zh-CN" b="0" dirty="0">
                <a:latin typeface="Times New Roman" panose="02020603050405020304" pitchFamily="18" charset="0"/>
                <a:ea typeface="宋体" panose="02010600030101010101" pitchFamily="2" charset="-122"/>
              </a:rPr>
              <a:t>'→</a:t>
            </a:r>
            <a:r>
              <a:rPr kumimoji="1" lang="en-US" altLang="zh-CN" b="0" i="1" dirty="0">
                <a:latin typeface="Times New Roman" panose="02020603050405020304" pitchFamily="18" charset="0"/>
                <a:ea typeface="宋体" panose="02010600030101010101" pitchFamily="2" charset="-122"/>
              </a:rPr>
              <a:t>ε</a:t>
            </a:r>
            <a:r>
              <a:rPr kumimoji="1" lang="en-US" altLang="zh-CN" b="0" dirty="0">
                <a:latin typeface="Times New Roman" panose="02020603050405020304" pitchFamily="18" charset="0"/>
                <a:ea typeface="宋体" panose="02010600030101010101" pitchFamily="2" charset="-122"/>
              </a:rPr>
              <a:t>   </a:t>
            </a:r>
            <a:r>
              <a:rPr kumimoji="1" lang="en-US" altLang="zh-CN" b="0" i="1" dirty="0" err="1">
                <a:latin typeface="Times New Roman" panose="02020603050405020304" pitchFamily="18" charset="0"/>
                <a:ea typeface="宋体" panose="02010600030101010101" pitchFamily="2" charset="-122"/>
              </a:rPr>
              <a:t>F</a:t>
            </a:r>
            <a:r>
              <a:rPr kumimoji="1" lang="en-US" altLang="zh-CN" b="0" dirty="0" err="1">
                <a:latin typeface="Times New Roman" panose="02020603050405020304" pitchFamily="18" charset="0"/>
                <a:ea typeface="宋体" panose="02010600030101010101" pitchFamily="2" charset="-122"/>
              </a:rPr>
              <a:t>→digit</a:t>
            </a:r>
            <a:r>
              <a:rPr kumimoji="1" lang="en-US" altLang="zh-CN" b="0" dirty="0">
                <a:latin typeface="Times New Roman" panose="02020603050405020304" pitchFamily="18" charset="0"/>
                <a:ea typeface="宋体" panose="02010600030101010101" pitchFamily="2" charset="-122"/>
              </a:rPr>
              <a:t> </a:t>
            </a:r>
          </a:p>
        </p:txBody>
      </p:sp>
      <p:sp>
        <p:nvSpPr>
          <p:cNvPr id="2" name="文本框 1"/>
          <p:cNvSpPr txBox="1"/>
          <p:nvPr/>
        </p:nvSpPr>
        <p:spPr>
          <a:xfrm>
            <a:off x="3388179" y="5381628"/>
            <a:ext cx="1882247" cy="461665"/>
          </a:xfrm>
          <a:prstGeom prst="rect">
            <a:avLst/>
          </a:prstGeom>
          <a:noFill/>
        </p:spPr>
        <p:txBody>
          <a:bodyPr wrap="none" rtlCol="0">
            <a:spAutoFit/>
          </a:bodyPr>
          <a:lstStyle/>
          <a:p>
            <a:r>
              <a:rPr lang="zh-CN" altLang="en-US" sz="2400" i="1" dirty="0" smtClean="0">
                <a:solidFill>
                  <a:srgbClr val="FF0000"/>
                </a:solidFill>
              </a:rPr>
              <a:t>推导出</a:t>
            </a:r>
            <a:r>
              <a:rPr lang="en-US" altLang="zh-CN" sz="2400" i="1" dirty="0" smtClean="0">
                <a:solidFill>
                  <a:srgbClr val="FF0000"/>
                </a:solidFill>
              </a:rPr>
              <a:t>4*8*9</a:t>
            </a:r>
            <a:endParaRPr lang="zh-CN" altLang="en-US" sz="2400" i="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11171">
                                            <p:txEl>
                                              <p:pRg st="0" end="0"/>
                                            </p:txEl>
                                          </p:spTgt>
                                        </p:tgtEl>
                                        <p:attrNameLst>
                                          <p:attrName>style.visibility</p:attrName>
                                        </p:attrNameLst>
                                      </p:cBhvr>
                                      <p:to>
                                        <p:strVal val="visible"/>
                                      </p:to>
                                    </p:set>
                                    <p:animEffect transition="in" filter="blinds(horizontal)">
                                      <p:cBhvr>
                                        <p:cTn id="7" dur="500"/>
                                        <p:tgtEl>
                                          <p:spTgt spid="2311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11171">
                                            <p:txEl>
                                              <p:pRg st="2" end="2"/>
                                            </p:txEl>
                                          </p:spTgt>
                                        </p:tgtEl>
                                        <p:attrNameLst>
                                          <p:attrName>style.visibility</p:attrName>
                                        </p:attrNameLst>
                                      </p:cBhvr>
                                      <p:to>
                                        <p:strVal val="visible"/>
                                      </p:to>
                                    </p:set>
                                    <p:animEffect transition="in" filter="blinds(horizontal)">
                                      <p:cBhvr>
                                        <p:cTn id="12" dur="500"/>
                                        <p:tgtEl>
                                          <p:spTgt spid="2311171">
                                            <p:txEl>
                                              <p:pRg st="2" end="2"/>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311171">
                                            <p:txEl>
                                              <p:pRg st="3" end="3"/>
                                            </p:txEl>
                                          </p:spTgt>
                                        </p:tgtEl>
                                        <p:attrNameLst>
                                          <p:attrName>style.visibility</p:attrName>
                                        </p:attrNameLst>
                                      </p:cBhvr>
                                      <p:to>
                                        <p:strVal val="visible"/>
                                      </p:to>
                                    </p:set>
                                    <p:animEffect transition="in" filter="blinds(horizontal)">
                                      <p:cBhvr>
                                        <p:cTn id="15" dur="500"/>
                                        <p:tgtEl>
                                          <p:spTgt spid="2311171">
                                            <p:txEl>
                                              <p:pRg st="3" end="3"/>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311171">
                                            <p:txEl>
                                              <p:pRg st="4" end="4"/>
                                            </p:txEl>
                                          </p:spTgt>
                                        </p:tgtEl>
                                        <p:attrNameLst>
                                          <p:attrName>style.visibility</p:attrName>
                                        </p:attrNameLst>
                                      </p:cBhvr>
                                      <p:to>
                                        <p:strVal val="visible"/>
                                      </p:to>
                                    </p:set>
                                    <p:animEffect transition="in" filter="blinds(horizontal)">
                                      <p:cBhvr>
                                        <p:cTn id="18" dur="500"/>
                                        <p:tgtEl>
                                          <p:spTgt spid="2311171">
                                            <p:txEl>
                                              <p:pRg st="4" end="4"/>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311171">
                                            <p:txEl>
                                              <p:pRg st="5" end="5"/>
                                            </p:txEl>
                                          </p:spTgt>
                                        </p:tgtEl>
                                        <p:attrNameLst>
                                          <p:attrName>style.visibility</p:attrName>
                                        </p:attrNameLst>
                                      </p:cBhvr>
                                      <p:to>
                                        <p:strVal val="visible"/>
                                      </p:to>
                                    </p:set>
                                    <p:animEffect transition="in" filter="blinds(horizontal)">
                                      <p:cBhvr>
                                        <p:cTn id="21" dur="500"/>
                                        <p:tgtEl>
                                          <p:spTgt spid="2311171">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1171" grpId="0" build="p" autoUpdateAnimBg="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8" name="Rectangle 2">
            <a:extLst>
              <a:ext uri="{FF2B5EF4-FFF2-40B4-BE49-F238E27FC236}">
                <a16:creationId xmlns:a16="http://schemas.microsoft.com/office/drawing/2014/main" id="{DF60E6A7-9E38-DD8D-F876-AFAB71B34C06}"/>
              </a:ext>
            </a:extLst>
          </p:cNvPr>
          <p:cNvSpPr>
            <a:spLocks noGrp="1" noChangeArrowheads="1"/>
          </p:cNvSpPr>
          <p:nvPr>
            <p:ph type="title"/>
          </p:nvPr>
        </p:nvSpPr>
        <p:spPr/>
        <p:txBody>
          <a:bodyPr anchor="ctr">
            <a:noAutofit/>
          </a:bodyPr>
          <a:lstStyle/>
          <a:p>
            <a:pPr eaLnBrk="1" hangingPunct="1"/>
            <a:r>
              <a:rPr lang="zh-CN" altLang="en-US" dirty="0">
                <a:latin typeface="Times New Roman" panose="02020603050405020304" pitchFamily="18" charset="0"/>
              </a:rPr>
              <a:t>表</a:t>
            </a:r>
            <a:r>
              <a:rPr lang="en-US" altLang="zh-CN" dirty="0">
                <a:latin typeface="Times New Roman" panose="02020603050405020304" pitchFamily="18" charset="0"/>
              </a:rPr>
              <a:t>6.3</a:t>
            </a:r>
            <a:r>
              <a:rPr lang="en-US" altLang="zh-CN" dirty="0"/>
              <a:t> </a:t>
            </a:r>
            <a:r>
              <a:rPr lang="zh-CN" altLang="en-US" dirty="0"/>
              <a:t>为适于自顶向下分析的文法设计的语法制导定义 </a:t>
            </a:r>
          </a:p>
        </p:txBody>
      </p:sp>
      <p:sp>
        <p:nvSpPr>
          <p:cNvPr id="24" name="日期占位符 3">
            <a:extLst>
              <a:ext uri="{FF2B5EF4-FFF2-40B4-BE49-F238E27FC236}">
                <a16:creationId xmlns:a16="http://schemas.microsoft.com/office/drawing/2014/main" id="{4D556209-A10E-12F4-C74A-E2BC39E50C55}"/>
              </a:ext>
            </a:extLst>
          </p:cNvPr>
          <p:cNvSpPr>
            <a:spLocks noGrp="1"/>
          </p:cNvSpPr>
          <p:nvPr>
            <p:ph type="dt" sz="half" idx="10"/>
          </p:nvPr>
        </p:nvSpPr>
        <p:spPr>
          <a:ln>
            <a:miter lim="800000"/>
            <a:headEnd/>
            <a:tailEnd/>
          </a:ln>
        </p:spPr>
        <p:txBody>
          <a:bodyPr anchor="t"/>
          <a:lstStyle/>
          <a:p>
            <a:pPr>
              <a:defRPr/>
            </a:pPr>
            <a:fld id="{DD676452-CA7E-4433-87B9-9C047CC007EA}" type="datetime1">
              <a:rPr lang="zh-CN" altLang="en-US">
                <a:latin typeface="+mn-lt"/>
              </a:rPr>
              <a:pPr>
                <a:defRPr/>
              </a:pPr>
              <a:t>2024/10/14</a:t>
            </a:fld>
            <a:endParaRPr lang="en-US" altLang="zh-CN">
              <a:latin typeface="+mn-lt"/>
            </a:endParaRPr>
          </a:p>
        </p:txBody>
      </p:sp>
      <p:sp>
        <p:nvSpPr>
          <p:cNvPr id="21507" name="灯片编号占位符 5">
            <a:extLst>
              <a:ext uri="{FF2B5EF4-FFF2-40B4-BE49-F238E27FC236}">
                <a16:creationId xmlns:a16="http://schemas.microsoft.com/office/drawing/2014/main" id="{E30C2064-D565-5F9C-A974-E804FDC7697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FAC2627-DE15-4B11-A9E9-40DFACE9FA3A}" type="slidenum">
              <a:rPr lang="en-US" altLang="zh-CN" sz="1400" b="0">
                <a:latin typeface="Arial" panose="020B0604020202020204" pitchFamily="34" charset="0"/>
                <a:ea typeface="宋体" panose="02010600030101010101" pitchFamily="2" charset="-122"/>
              </a:rPr>
              <a:pPr>
                <a:spcBef>
                  <a:spcPct val="0"/>
                </a:spcBef>
                <a:buClrTx/>
                <a:buSzTx/>
                <a:buFontTx/>
                <a:buNone/>
              </a:pPr>
              <a:t>17</a:t>
            </a:fld>
            <a:endParaRPr lang="en-US" altLang="zh-CN" sz="1400" b="0">
              <a:latin typeface="Arial" panose="020B0604020202020204" pitchFamily="34" charset="0"/>
              <a:ea typeface="宋体" panose="02010600030101010101" pitchFamily="2" charset="-122"/>
            </a:endParaRPr>
          </a:p>
        </p:txBody>
      </p:sp>
      <p:sp>
        <p:nvSpPr>
          <p:cNvPr id="3" name="文本占位符 2">
            <a:extLst>
              <a:ext uri="{FF2B5EF4-FFF2-40B4-BE49-F238E27FC236}">
                <a16:creationId xmlns:a16="http://schemas.microsoft.com/office/drawing/2014/main" id="{0A6CFF39-CEE8-41F0-4237-4B1A6B9F18EF}"/>
              </a:ext>
            </a:extLst>
          </p:cNvPr>
          <p:cNvSpPr>
            <a:spLocks noGrp="1"/>
          </p:cNvSpPr>
          <p:nvPr>
            <p:ph type="body" sz="quarter" idx="13"/>
          </p:nvPr>
        </p:nvSpPr>
        <p:spPr>
          <a:xfrm>
            <a:off x="1064596" y="1167809"/>
            <a:ext cx="9783916" cy="4123276"/>
          </a:xfrm>
        </p:spPr>
        <p:txBody>
          <a:bodyPr>
            <a:normAutofit/>
          </a:bodyPr>
          <a:lstStyle/>
          <a:p>
            <a:r>
              <a:rPr kumimoji="1" lang="zh-CN" altLang="en-US" sz="2400" b="0" dirty="0">
                <a:latin typeface="Times New Roman" panose="02020603050405020304" pitchFamily="18" charset="0"/>
              </a:rPr>
              <a:t>对输入</a:t>
            </a:r>
            <a:r>
              <a:rPr kumimoji="1" lang="en-US" altLang="zh-CN" sz="2400" b="0" dirty="0">
                <a:latin typeface="Times New Roman" panose="02020603050405020304" pitchFamily="18" charset="0"/>
              </a:rPr>
              <a:t>4*8*9</a:t>
            </a:r>
            <a:r>
              <a:rPr kumimoji="1" lang="zh-CN" altLang="en-US" sz="2400" b="0" dirty="0">
                <a:latin typeface="Times New Roman" panose="02020603050405020304" pitchFamily="18" charset="0"/>
              </a:rPr>
              <a:t>的自顶向下分析是从产生式</a:t>
            </a:r>
            <a:r>
              <a:rPr kumimoji="1" lang="en-US" altLang="zh-CN" sz="2400" b="0" i="1" dirty="0">
                <a:latin typeface="Times New Roman" panose="02020603050405020304" pitchFamily="18" charset="0"/>
              </a:rPr>
              <a:t>T</a:t>
            </a:r>
            <a:r>
              <a:rPr kumimoji="1" lang="en-US" altLang="zh-CN" sz="2400" b="0" dirty="0">
                <a:latin typeface="Times New Roman" panose="02020603050405020304" pitchFamily="18" charset="0"/>
              </a:rPr>
              <a:t>→</a:t>
            </a:r>
            <a:r>
              <a:rPr kumimoji="1" lang="en-US" altLang="zh-CN" sz="2400" b="0" i="1" dirty="0">
                <a:latin typeface="Times New Roman" panose="02020603050405020304" pitchFamily="18" charset="0"/>
              </a:rPr>
              <a:t>FT</a:t>
            </a:r>
            <a:r>
              <a:rPr kumimoji="1" lang="en-US" altLang="zh-CN" sz="2400" b="0" baseline="-25000" dirty="0">
                <a:latin typeface="Times New Roman" panose="02020603050405020304" pitchFamily="18" charset="0"/>
              </a:rPr>
              <a:t>1</a:t>
            </a:r>
            <a:r>
              <a:rPr kumimoji="1" lang="en-US" altLang="zh-CN" sz="2400" b="0" dirty="0">
                <a:latin typeface="Times New Roman" panose="02020603050405020304" pitchFamily="18" charset="0"/>
              </a:rPr>
              <a:t>'</a:t>
            </a:r>
            <a:r>
              <a:rPr kumimoji="1" lang="zh-CN" altLang="en-US" sz="2400" b="0" dirty="0">
                <a:latin typeface="Times New Roman" panose="02020603050405020304" pitchFamily="18" charset="0"/>
              </a:rPr>
              <a:t>开始的。</a:t>
            </a:r>
            <a:r>
              <a:rPr kumimoji="1" lang="en-US" altLang="zh-CN" sz="2400" b="0" i="1" dirty="0">
                <a:latin typeface="Times New Roman" panose="02020603050405020304" pitchFamily="18" charset="0"/>
              </a:rPr>
              <a:t>F</a:t>
            </a:r>
            <a:r>
              <a:rPr kumimoji="1" lang="zh-CN" altLang="en-US" sz="2400" b="0" dirty="0">
                <a:latin typeface="Times New Roman" panose="02020603050405020304" pitchFamily="18" charset="0"/>
              </a:rPr>
              <a:t>生成数字</a:t>
            </a:r>
            <a:r>
              <a:rPr kumimoji="1" lang="en-US" altLang="zh-CN" sz="2400" b="0" dirty="0">
                <a:latin typeface="Times New Roman" panose="02020603050405020304" pitchFamily="18" charset="0"/>
              </a:rPr>
              <a:t>4</a:t>
            </a:r>
            <a:r>
              <a:rPr kumimoji="1" lang="zh-CN" altLang="en-US" sz="2400" b="0" dirty="0">
                <a:latin typeface="Times New Roman" panose="02020603050405020304" pitchFamily="18" charset="0"/>
              </a:rPr>
              <a:t>，但*是由</a:t>
            </a:r>
            <a:r>
              <a:rPr kumimoji="1" lang="en-US" altLang="zh-CN" sz="2400" b="0" i="1" dirty="0">
                <a:latin typeface="Times New Roman" panose="02020603050405020304" pitchFamily="18" charset="0"/>
              </a:rPr>
              <a:t>T </a:t>
            </a:r>
            <a:r>
              <a:rPr kumimoji="1" lang="en-US" altLang="zh-CN" sz="2400" b="0" dirty="0">
                <a:latin typeface="Times New Roman" panose="02020603050405020304" pitchFamily="18" charset="0"/>
              </a:rPr>
              <a:t>'</a:t>
            </a:r>
            <a:r>
              <a:rPr kumimoji="1" lang="zh-CN" altLang="en-US" sz="2400" b="0" dirty="0">
                <a:latin typeface="Times New Roman" panose="02020603050405020304" pitchFamily="18" charset="0"/>
              </a:rPr>
              <a:t>生成的，所以运算符*与其左运算数出现在分析树的不同子树中。为了将左运算数传递到运算符*中，需要将属性值从分析树当前节点的较左子树传递到较右的子树，所以需要引入一个继承属性。</a:t>
            </a:r>
          </a:p>
          <a:p>
            <a:endParaRPr lang="zh-CN" altLang="en-US" sz="2400" dirty="0"/>
          </a:p>
        </p:txBody>
      </p:sp>
      <p:graphicFrame>
        <p:nvGraphicFramePr>
          <p:cNvPr id="432159" name="Group 31">
            <a:extLst>
              <a:ext uri="{FF2B5EF4-FFF2-40B4-BE49-F238E27FC236}">
                <a16:creationId xmlns:a16="http://schemas.microsoft.com/office/drawing/2014/main" id="{1BEFDAA3-8B61-5E20-EC9E-516CF625DF36}"/>
              </a:ext>
            </a:extLst>
          </p:cNvPr>
          <p:cNvGraphicFramePr>
            <a:graphicFrameLocks noGrp="1"/>
          </p:cNvGraphicFramePr>
          <p:nvPr>
            <p:ph idx="4294967295"/>
            <p:extLst>
              <p:ext uri="{D42A27DB-BD31-4B8C-83A1-F6EECF244321}">
                <p14:modId xmlns:p14="http://schemas.microsoft.com/office/powerpoint/2010/main" val="4234875177"/>
              </p:ext>
            </p:extLst>
          </p:nvPr>
        </p:nvGraphicFramePr>
        <p:xfrm>
          <a:off x="3255593" y="3588223"/>
          <a:ext cx="5545138" cy="3017838"/>
        </p:xfrm>
        <a:graphic>
          <a:graphicData uri="http://schemas.openxmlformats.org/drawingml/2006/table">
            <a:tbl>
              <a:tblPr/>
              <a:tblGrid>
                <a:gridCol w="2066925">
                  <a:extLst>
                    <a:ext uri="{9D8B030D-6E8A-4147-A177-3AD203B41FA5}">
                      <a16:colId xmlns:a16="http://schemas.microsoft.com/office/drawing/2014/main" val="20000"/>
                    </a:ext>
                  </a:extLst>
                </a:gridCol>
                <a:gridCol w="3478213">
                  <a:extLst>
                    <a:ext uri="{9D8B030D-6E8A-4147-A177-3AD203B41FA5}">
                      <a16:colId xmlns:a16="http://schemas.microsoft.com/office/drawing/2014/main" val="20001"/>
                    </a:ext>
                  </a:extLst>
                </a:gridCol>
              </a:tblGrid>
              <a:tr h="457248">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产生式</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语义规则</a:t>
                      </a: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23047">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a:t>
                      </a: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FT</a:t>
                      </a:r>
                      <a:r>
                        <a:rPr kumimoji="1" lang="en-US" altLang="zh-CN"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T="45725" marB="4572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1"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inh</a:t>
                      </a:r>
                      <a:r>
                        <a:rPr kumimoji="1" lang="fr-FR"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 </a:t>
                      </a:r>
                      <a:r>
                        <a:rPr kumimoji="1" lang="fr-FR"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a:t>
                      </a:r>
                      <a:r>
                        <a:rPr kumimoji="1" lang="fr-FR"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val</a:t>
                      </a:r>
                      <a:endParaRPr kumimoji="1" lang="fr-FR"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val</a:t>
                      </a:r>
                      <a:r>
                        <a:rPr kumimoji="1" lang="fr-FR"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T</a:t>
                      </a:r>
                      <a:r>
                        <a:rPr kumimoji="1" lang="fr-FR" altLang="zh-CN"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syn</a:t>
                      </a:r>
                      <a:endParaRPr kumimoji="1" lang="fr-FR"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3047">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fr-FR"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a:t>
                      </a:r>
                      <a:r>
                        <a:rPr kumimoji="1" lang="en-US" altLang="zh-CN" sz="2400" b="1" i="1"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FT</a:t>
                      </a:r>
                      <a:r>
                        <a:rPr kumimoji="1" lang="en-US" altLang="zh-CN"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rPr>
                        <a:t>1</a:t>
                      </a: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T="45725" marB="4572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de-DE"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de-DE"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endPar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 </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T</a:t>
                      </a:r>
                      <a:r>
                        <a:rPr kumimoji="1" lang="fr-FR"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a:t>
                      </a:r>
                      <a:endPar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48">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ε</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5" marB="4572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endPar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48">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→digit</a:t>
                      </a:r>
                    </a:p>
                  </a:txBody>
                  <a:tcPr marT="45725" marB="4572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F</a:t>
                      </a:r>
                      <a:r>
                        <a:rPr kumimoji="1"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val</a:t>
                      </a: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digit.</a:t>
                      </a:r>
                      <a:r>
                        <a:rPr kumimoji="1" lang="en-US" altLang="zh-CN" sz="24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lexval</a:t>
                      </a:r>
                      <a:endPar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椭圆 1"/>
          <p:cNvSpPr/>
          <p:nvPr/>
        </p:nvSpPr>
        <p:spPr>
          <a:xfrm>
            <a:off x="5847080" y="3997960"/>
            <a:ext cx="2656840" cy="48768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8607568" y="4010967"/>
            <a:ext cx="3570208" cy="461665"/>
          </a:xfrm>
          <a:prstGeom prst="rect">
            <a:avLst/>
          </a:prstGeom>
          <a:noFill/>
        </p:spPr>
        <p:txBody>
          <a:bodyPr wrap="none" rtlCol="0">
            <a:spAutoFit/>
          </a:bodyPr>
          <a:lstStyle/>
          <a:p>
            <a:r>
              <a:rPr lang="zh-CN" altLang="en-US" sz="2400" dirty="0" smtClean="0">
                <a:solidFill>
                  <a:srgbClr val="FF0000"/>
                </a:solidFill>
              </a:rPr>
              <a:t>属性值在兄弟节点间传递</a:t>
            </a:r>
            <a:endParaRPr lang="zh-CN" altLang="en-US" sz="2400" dirty="0">
              <a:solidFill>
                <a:srgbClr val="FF000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a:extLst>
              <a:ext uri="{FF2B5EF4-FFF2-40B4-BE49-F238E27FC236}">
                <a16:creationId xmlns:a16="http://schemas.microsoft.com/office/drawing/2014/main" id="{D8A1BC98-8FF8-C494-DADF-6B820BD04B18}"/>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4*8*9</a:t>
            </a:r>
            <a:r>
              <a:rPr lang="zh-CN" altLang="en-US">
                <a:latin typeface="Times New Roman" panose="02020603050405020304" pitchFamily="18" charset="0"/>
              </a:rPr>
              <a:t>的注释分析树 </a:t>
            </a:r>
          </a:p>
        </p:txBody>
      </p:sp>
      <p:sp>
        <p:nvSpPr>
          <p:cNvPr id="5" name="日期占位符 3">
            <a:extLst>
              <a:ext uri="{FF2B5EF4-FFF2-40B4-BE49-F238E27FC236}">
                <a16:creationId xmlns:a16="http://schemas.microsoft.com/office/drawing/2014/main" id="{2402C3F5-C20F-8A08-677A-FD735F6C91DB}"/>
              </a:ext>
            </a:extLst>
          </p:cNvPr>
          <p:cNvSpPr>
            <a:spLocks noGrp="1"/>
          </p:cNvSpPr>
          <p:nvPr>
            <p:ph type="dt" sz="half" idx="10"/>
          </p:nvPr>
        </p:nvSpPr>
        <p:spPr>
          <a:ln>
            <a:miter lim="800000"/>
            <a:headEnd/>
            <a:tailEnd/>
          </a:ln>
        </p:spPr>
        <p:txBody>
          <a:bodyPr anchor="t"/>
          <a:lstStyle/>
          <a:p>
            <a:pPr>
              <a:defRPr/>
            </a:pPr>
            <a:fld id="{450AA14E-9B85-4528-B1DD-DCCC08474DFB}" type="datetime1">
              <a:rPr lang="zh-CN" altLang="en-US">
                <a:latin typeface="+mn-lt"/>
              </a:rPr>
              <a:pPr>
                <a:defRPr/>
              </a:pPr>
              <a:t>2024/10/14</a:t>
            </a:fld>
            <a:endParaRPr lang="en-US" altLang="zh-CN">
              <a:latin typeface="+mn-lt"/>
            </a:endParaRPr>
          </a:p>
        </p:txBody>
      </p:sp>
      <p:sp>
        <p:nvSpPr>
          <p:cNvPr id="22531" name="灯片编号占位符 5">
            <a:extLst>
              <a:ext uri="{FF2B5EF4-FFF2-40B4-BE49-F238E27FC236}">
                <a16:creationId xmlns:a16="http://schemas.microsoft.com/office/drawing/2014/main" id="{A0D9B222-5814-F4A0-F5F5-9391A24B740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50F0DA7-0B45-4997-9D45-D9C45963DF49}" type="slidenum">
              <a:rPr lang="en-US" altLang="zh-CN" sz="1400" b="0">
                <a:latin typeface="Arial" panose="020B0604020202020204" pitchFamily="34" charset="0"/>
                <a:ea typeface="宋体" panose="02010600030101010101" pitchFamily="2" charset="-122"/>
              </a:rPr>
              <a:pPr>
                <a:spcBef>
                  <a:spcPct val="0"/>
                </a:spcBef>
                <a:buClrTx/>
                <a:buSzTx/>
                <a:buFontTx/>
                <a:buNone/>
              </a:pPr>
              <a:t>18</a:t>
            </a:fld>
            <a:endParaRPr lang="en-US" altLang="zh-CN" sz="1400" b="0">
              <a:latin typeface="Arial" panose="020B0604020202020204" pitchFamily="34" charset="0"/>
              <a:ea typeface="宋体" panose="02010600030101010101" pitchFamily="2" charset="-122"/>
            </a:endParaRPr>
          </a:p>
        </p:txBody>
      </p:sp>
      <p:sp>
        <p:nvSpPr>
          <p:cNvPr id="22533" name="Rectangle 26">
            <a:extLst>
              <a:ext uri="{FF2B5EF4-FFF2-40B4-BE49-F238E27FC236}">
                <a16:creationId xmlns:a16="http://schemas.microsoft.com/office/drawing/2014/main" id="{983FB425-1777-FEBB-5900-97F435885030}"/>
              </a:ext>
            </a:extLst>
          </p:cNvPr>
          <p:cNvSpPr>
            <a:spLocks noChangeArrowheads="1"/>
          </p:cNvSpPr>
          <p:nvPr/>
        </p:nvSpPr>
        <p:spPr bwMode="auto">
          <a:xfrm>
            <a:off x="1524001" y="20821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22534" name="Object 25">
            <a:extLst>
              <a:ext uri="{FF2B5EF4-FFF2-40B4-BE49-F238E27FC236}">
                <a16:creationId xmlns:a16="http://schemas.microsoft.com/office/drawing/2014/main" id="{5D3DF0DA-91AF-F5AE-8EDA-974FAB34DD4D}"/>
              </a:ext>
            </a:extLst>
          </p:cNvPr>
          <p:cNvGraphicFramePr>
            <a:graphicFrameLocks noChangeAspect="1"/>
          </p:cNvGraphicFramePr>
          <p:nvPr>
            <p:extLst>
              <p:ext uri="{D42A27DB-BD31-4B8C-83A1-F6EECF244321}">
                <p14:modId xmlns:p14="http://schemas.microsoft.com/office/powerpoint/2010/main" val="803930831"/>
              </p:ext>
            </p:extLst>
          </p:nvPr>
        </p:nvGraphicFramePr>
        <p:xfrm>
          <a:off x="4427919" y="1233981"/>
          <a:ext cx="7415722" cy="4250392"/>
        </p:xfrm>
        <a:graphic>
          <a:graphicData uri="http://schemas.openxmlformats.org/presentationml/2006/ole">
            <mc:AlternateContent xmlns:mc="http://schemas.openxmlformats.org/markup-compatibility/2006">
              <mc:Choice xmlns:v="urn:schemas-microsoft-com:vml" Requires="v">
                <p:oleObj spid="_x0000_s7466" name="Visio" r:id="rId3" imgW="3891310" imgH="2234803" progId="Visio.Drawing.11">
                  <p:embed/>
                </p:oleObj>
              </mc:Choice>
              <mc:Fallback>
                <p:oleObj name="Visio" r:id="rId3" imgW="3891310" imgH="2234803" progId="Visio.Drawing.11">
                  <p:embed/>
                  <p:pic>
                    <p:nvPicPr>
                      <p:cNvPr id="22534" name="Object 25">
                        <a:extLst>
                          <a:ext uri="{FF2B5EF4-FFF2-40B4-BE49-F238E27FC236}">
                            <a16:creationId xmlns:a16="http://schemas.microsoft.com/office/drawing/2014/main" id="{5D3DF0DA-91AF-F5AE-8EDA-974FAB34DD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19" y="1233981"/>
                        <a:ext cx="7415722" cy="4250392"/>
                      </a:xfrm>
                      <a:prstGeom prst="rect">
                        <a:avLst/>
                      </a:prstGeom>
                      <a:noFill/>
                      <a:ln>
                        <a:noFill/>
                      </a:ln>
                      <a:extLst/>
                    </p:spPr>
                  </p:pic>
                </p:oleObj>
              </mc:Fallback>
            </mc:AlternateContent>
          </a:graphicData>
        </a:graphic>
      </p:graphicFrame>
      <p:pic>
        <p:nvPicPr>
          <p:cNvPr id="2" name="图片 1"/>
          <p:cNvPicPr>
            <a:picLocks noChangeAspect="1"/>
          </p:cNvPicPr>
          <p:nvPr/>
        </p:nvPicPr>
        <p:blipFill>
          <a:blip r:embed="rId5"/>
          <a:stretch>
            <a:fillRect/>
          </a:stretch>
        </p:blipFill>
        <p:spPr>
          <a:xfrm>
            <a:off x="169333" y="3961021"/>
            <a:ext cx="4995239" cy="2760453"/>
          </a:xfrm>
          <a:prstGeom prst="rect">
            <a:avLst/>
          </a:prstGeom>
        </p:spPr>
      </p:pic>
      <p:sp>
        <p:nvSpPr>
          <p:cNvPr id="6" name="任意多边形 5"/>
          <p:cNvSpPr/>
          <p:nvPr/>
        </p:nvSpPr>
        <p:spPr>
          <a:xfrm>
            <a:off x="4427919" y="2357121"/>
            <a:ext cx="339200" cy="731520"/>
          </a:xfrm>
          <a:custGeom>
            <a:avLst/>
            <a:gdLst>
              <a:gd name="connsiteX0" fmla="*/ 125840 w 339200"/>
              <a:gd name="connsiteY0" fmla="*/ 731520 h 731520"/>
              <a:gd name="connsiteX1" fmla="*/ 9000 w 339200"/>
              <a:gd name="connsiteY1" fmla="*/ 274320 h 731520"/>
              <a:gd name="connsiteX2" fmla="*/ 339200 w 339200"/>
              <a:gd name="connsiteY2" fmla="*/ 0 h 731520"/>
            </a:gdLst>
            <a:ahLst/>
            <a:cxnLst>
              <a:cxn ang="0">
                <a:pos x="connsiteX0" y="connsiteY0"/>
              </a:cxn>
              <a:cxn ang="0">
                <a:pos x="connsiteX1" y="connsiteY1"/>
              </a:cxn>
              <a:cxn ang="0">
                <a:pos x="connsiteX2" y="connsiteY2"/>
              </a:cxn>
            </a:cxnLst>
            <a:rect l="l" t="t" r="r" b="b"/>
            <a:pathLst>
              <a:path w="339200" h="731520">
                <a:moveTo>
                  <a:pt x="125840" y="731520"/>
                </a:moveTo>
                <a:cubicBezTo>
                  <a:pt x="49640" y="563880"/>
                  <a:pt x="-26560" y="396240"/>
                  <a:pt x="9000" y="274320"/>
                </a:cubicBezTo>
                <a:cubicBezTo>
                  <a:pt x="44560" y="152400"/>
                  <a:pt x="191880" y="76200"/>
                  <a:pt x="339200" y="0"/>
                </a:cubicBezTo>
              </a:path>
            </a:pathLst>
          </a:custGeom>
          <a:noFill/>
          <a:ln w="19050">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427919" y="2814320"/>
            <a:ext cx="2049081" cy="64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086699" y="3752910"/>
            <a:ext cx="2049081" cy="64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276179" y="4900990"/>
            <a:ext cx="2049081" cy="64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5588000" y="1946511"/>
            <a:ext cx="2042160" cy="319169"/>
          </a:xfrm>
          <a:custGeom>
            <a:avLst/>
            <a:gdLst>
              <a:gd name="connsiteX0" fmla="*/ 0 w 2042160"/>
              <a:gd name="connsiteY0" fmla="*/ 319169 h 319169"/>
              <a:gd name="connsiteX1" fmla="*/ 797560 w 2042160"/>
              <a:gd name="connsiteY1" fmla="*/ 4209 h 319169"/>
              <a:gd name="connsiteX2" fmla="*/ 2042160 w 2042160"/>
              <a:gd name="connsiteY2" fmla="*/ 166769 h 319169"/>
            </a:gdLst>
            <a:ahLst/>
            <a:cxnLst>
              <a:cxn ang="0">
                <a:pos x="connsiteX0" y="connsiteY0"/>
              </a:cxn>
              <a:cxn ang="0">
                <a:pos x="connsiteX1" y="connsiteY1"/>
              </a:cxn>
              <a:cxn ang="0">
                <a:pos x="connsiteX2" y="connsiteY2"/>
              </a:cxn>
            </a:cxnLst>
            <a:rect l="l" t="t" r="r" b="b"/>
            <a:pathLst>
              <a:path w="2042160" h="319169">
                <a:moveTo>
                  <a:pt x="0" y="319169"/>
                </a:moveTo>
                <a:cubicBezTo>
                  <a:pt x="228600" y="174389"/>
                  <a:pt x="457200" y="29609"/>
                  <a:pt x="797560" y="4209"/>
                </a:cubicBezTo>
                <a:cubicBezTo>
                  <a:pt x="1137920" y="-21191"/>
                  <a:pt x="1590040" y="72789"/>
                  <a:pt x="2042160" y="166769"/>
                </a:cubicBezTo>
              </a:path>
            </a:pathLst>
          </a:custGeom>
          <a:noFill/>
          <a:ln w="19050">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7985760" y="3373120"/>
            <a:ext cx="328201" cy="553720"/>
          </a:xfrm>
          <a:custGeom>
            <a:avLst/>
            <a:gdLst>
              <a:gd name="connsiteX0" fmla="*/ 0 w 328201"/>
              <a:gd name="connsiteY0" fmla="*/ 553720 h 553720"/>
              <a:gd name="connsiteX1" fmla="*/ 304800 w 328201"/>
              <a:gd name="connsiteY1" fmla="*/ 330200 h 553720"/>
              <a:gd name="connsiteX2" fmla="*/ 284480 w 328201"/>
              <a:gd name="connsiteY2" fmla="*/ 0 h 553720"/>
            </a:gdLst>
            <a:ahLst/>
            <a:cxnLst>
              <a:cxn ang="0">
                <a:pos x="connsiteX0" y="connsiteY0"/>
              </a:cxn>
              <a:cxn ang="0">
                <a:pos x="connsiteX1" y="connsiteY1"/>
              </a:cxn>
              <a:cxn ang="0">
                <a:pos x="connsiteX2" y="connsiteY2"/>
              </a:cxn>
            </a:cxnLst>
            <a:rect l="l" t="t" r="r" b="b"/>
            <a:pathLst>
              <a:path w="328201" h="553720">
                <a:moveTo>
                  <a:pt x="0" y="553720"/>
                </a:moveTo>
                <a:cubicBezTo>
                  <a:pt x="128693" y="488103"/>
                  <a:pt x="257387" y="422487"/>
                  <a:pt x="304800" y="330200"/>
                </a:cubicBezTo>
                <a:cubicBezTo>
                  <a:pt x="352213" y="237913"/>
                  <a:pt x="318346" y="118956"/>
                  <a:pt x="284480" y="0"/>
                </a:cubicBezTo>
              </a:path>
            </a:pathLst>
          </a:custGeom>
          <a:noFill/>
          <a:ln w="19050">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8321040" y="2230120"/>
            <a:ext cx="1254760" cy="1000760"/>
            <a:chOff x="8321040" y="2230120"/>
            <a:chExt cx="1254760" cy="1000760"/>
          </a:xfrm>
        </p:grpSpPr>
        <p:sp>
          <p:nvSpPr>
            <p:cNvPr id="11" name="任意多边形 10"/>
            <p:cNvSpPr/>
            <p:nvPr/>
          </p:nvSpPr>
          <p:spPr>
            <a:xfrm>
              <a:off x="8321040" y="2996425"/>
              <a:ext cx="787400" cy="234455"/>
            </a:xfrm>
            <a:custGeom>
              <a:avLst/>
              <a:gdLst>
                <a:gd name="connsiteX0" fmla="*/ 0 w 787400"/>
                <a:gd name="connsiteY0" fmla="*/ 173495 h 234455"/>
                <a:gd name="connsiteX1" fmla="*/ 274320 w 787400"/>
                <a:gd name="connsiteY1" fmla="*/ 775 h 234455"/>
                <a:gd name="connsiteX2" fmla="*/ 787400 w 787400"/>
                <a:gd name="connsiteY2" fmla="*/ 234455 h 234455"/>
              </a:gdLst>
              <a:ahLst/>
              <a:cxnLst>
                <a:cxn ang="0">
                  <a:pos x="connsiteX0" y="connsiteY0"/>
                </a:cxn>
                <a:cxn ang="0">
                  <a:pos x="connsiteX1" y="connsiteY1"/>
                </a:cxn>
                <a:cxn ang="0">
                  <a:pos x="connsiteX2" y="connsiteY2"/>
                </a:cxn>
              </a:cxnLst>
              <a:rect l="l" t="t" r="r" b="b"/>
              <a:pathLst>
                <a:path w="787400" h="234455">
                  <a:moveTo>
                    <a:pt x="0" y="173495"/>
                  </a:moveTo>
                  <a:cubicBezTo>
                    <a:pt x="71543" y="82055"/>
                    <a:pt x="143087" y="-9385"/>
                    <a:pt x="274320" y="775"/>
                  </a:cubicBezTo>
                  <a:cubicBezTo>
                    <a:pt x="405553" y="10935"/>
                    <a:pt x="596476" y="122695"/>
                    <a:pt x="787400" y="234455"/>
                  </a:cubicBezTo>
                </a:path>
              </a:pathLst>
            </a:custGeom>
            <a:noFill/>
            <a:ln w="19050">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8702040" y="2230120"/>
              <a:ext cx="873760" cy="949960"/>
            </a:xfrm>
            <a:custGeom>
              <a:avLst/>
              <a:gdLst>
                <a:gd name="connsiteX0" fmla="*/ 0 w 873760"/>
                <a:gd name="connsiteY0" fmla="*/ 0 h 949960"/>
                <a:gd name="connsiteX1" fmla="*/ 492760 w 873760"/>
                <a:gd name="connsiteY1" fmla="*/ 259080 h 949960"/>
                <a:gd name="connsiteX2" fmla="*/ 873760 w 873760"/>
                <a:gd name="connsiteY2" fmla="*/ 949960 h 949960"/>
              </a:gdLst>
              <a:ahLst/>
              <a:cxnLst>
                <a:cxn ang="0">
                  <a:pos x="connsiteX0" y="connsiteY0"/>
                </a:cxn>
                <a:cxn ang="0">
                  <a:pos x="connsiteX1" y="connsiteY1"/>
                </a:cxn>
                <a:cxn ang="0">
                  <a:pos x="connsiteX2" y="connsiteY2"/>
                </a:cxn>
              </a:cxnLst>
              <a:rect l="l" t="t" r="r" b="b"/>
              <a:pathLst>
                <a:path w="873760" h="949960">
                  <a:moveTo>
                    <a:pt x="0" y="0"/>
                  </a:moveTo>
                  <a:cubicBezTo>
                    <a:pt x="173566" y="50376"/>
                    <a:pt x="347133" y="100753"/>
                    <a:pt x="492760" y="259080"/>
                  </a:cubicBezTo>
                  <a:cubicBezTo>
                    <a:pt x="638387" y="417407"/>
                    <a:pt x="756073" y="683683"/>
                    <a:pt x="873760" y="949960"/>
                  </a:cubicBezTo>
                </a:path>
              </a:pathLst>
            </a:custGeom>
            <a:noFill/>
            <a:ln w="19050">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任意多边形 14"/>
          <p:cNvSpPr/>
          <p:nvPr/>
        </p:nvSpPr>
        <p:spPr>
          <a:xfrm>
            <a:off x="9662160" y="4495800"/>
            <a:ext cx="165278" cy="462280"/>
          </a:xfrm>
          <a:custGeom>
            <a:avLst/>
            <a:gdLst>
              <a:gd name="connsiteX0" fmla="*/ 86360 w 165278"/>
              <a:gd name="connsiteY0" fmla="*/ 462280 h 462280"/>
              <a:gd name="connsiteX1" fmla="*/ 162560 w 165278"/>
              <a:gd name="connsiteY1" fmla="*/ 259080 h 462280"/>
              <a:gd name="connsiteX2" fmla="*/ 0 w 165278"/>
              <a:gd name="connsiteY2" fmla="*/ 0 h 462280"/>
            </a:gdLst>
            <a:ahLst/>
            <a:cxnLst>
              <a:cxn ang="0">
                <a:pos x="connsiteX0" y="connsiteY0"/>
              </a:cxn>
              <a:cxn ang="0">
                <a:pos x="connsiteX1" y="connsiteY1"/>
              </a:cxn>
              <a:cxn ang="0">
                <a:pos x="connsiteX2" y="connsiteY2"/>
              </a:cxn>
            </a:cxnLst>
            <a:rect l="l" t="t" r="r" b="b"/>
            <a:pathLst>
              <a:path w="165278" h="462280">
                <a:moveTo>
                  <a:pt x="86360" y="462280"/>
                </a:moveTo>
                <a:cubicBezTo>
                  <a:pt x="131656" y="399203"/>
                  <a:pt x="176953" y="336127"/>
                  <a:pt x="162560" y="259080"/>
                </a:cubicBezTo>
                <a:cubicBezTo>
                  <a:pt x="148167" y="182033"/>
                  <a:pt x="74083" y="91016"/>
                  <a:pt x="0" y="0"/>
                </a:cubicBezTo>
              </a:path>
            </a:pathLst>
          </a:custGeom>
          <a:noFill/>
          <a:ln w="19050">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10210800" y="3342640"/>
            <a:ext cx="764231" cy="975360"/>
          </a:xfrm>
          <a:custGeom>
            <a:avLst/>
            <a:gdLst>
              <a:gd name="connsiteX0" fmla="*/ 0 w 764231"/>
              <a:gd name="connsiteY0" fmla="*/ 0 h 975360"/>
              <a:gd name="connsiteX1" fmla="*/ 655320 w 764231"/>
              <a:gd name="connsiteY1" fmla="*/ 386080 h 975360"/>
              <a:gd name="connsiteX2" fmla="*/ 756920 w 764231"/>
              <a:gd name="connsiteY2" fmla="*/ 975360 h 975360"/>
            </a:gdLst>
            <a:ahLst/>
            <a:cxnLst>
              <a:cxn ang="0">
                <a:pos x="connsiteX0" y="connsiteY0"/>
              </a:cxn>
              <a:cxn ang="0">
                <a:pos x="connsiteX1" y="connsiteY1"/>
              </a:cxn>
              <a:cxn ang="0">
                <a:pos x="connsiteX2" y="connsiteY2"/>
              </a:cxn>
            </a:cxnLst>
            <a:rect l="l" t="t" r="r" b="b"/>
            <a:pathLst>
              <a:path w="764231" h="975360">
                <a:moveTo>
                  <a:pt x="0" y="0"/>
                </a:moveTo>
                <a:cubicBezTo>
                  <a:pt x="264583" y="111760"/>
                  <a:pt x="529167" y="223520"/>
                  <a:pt x="655320" y="386080"/>
                </a:cubicBezTo>
                <a:cubicBezTo>
                  <a:pt x="781473" y="548640"/>
                  <a:pt x="769196" y="762000"/>
                  <a:pt x="756920" y="975360"/>
                </a:cubicBezTo>
              </a:path>
            </a:pathLst>
          </a:custGeom>
          <a:noFill/>
          <a:ln w="19050">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a:off x="9692640" y="4074142"/>
            <a:ext cx="792480" cy="238778"/>
          </a:xfrm>
          <a:custGeom>
            <a:avLst/>
            <a:gdLst>
              <a:gd name="connsiteX0" fmla="*/ 0 w 792480"/>
              <a:gd name="connsiteY0" fmla="*/ 228618 h 238778"/>
              <a:gd name="connsiteX1" fmla="*/ 218440 w 792480"/>
              <a:gd name="connsiteY1" fmla="*/ 18 h 238778"/>
              <a:gd name="connsiteX2" fmla="*/ 792480 w 792480"/>
              <a:gd name="connsiteY2" fmla="*/ 238778 h 238778"/>
            </a:gdLst>
            <a:ahLst/>
            <a:cxnLst>
              <a:cxn ang="0">
                <a:pos x="connsiteX0" y="connsiteY0"/>
              </a:cxn>
              <a:cxn ang="0">
                <a:pos x="connsiteX1" y="connsiteY1"/>
              </a:cxn>
              <a:cxn ang="0">
                <a:pos x="connsiteX2" y="connsiteY2"/>
              </a:cxn>
            </a:cxnLst>
            <a:rect l="l" t="t" r="r" b="b"/>
            <a:pathLst>
              <a:path w="792480" h="238778">
                <a:moveTo>
                  <a:pt x="0" y="228618"/>
                </a:moveTo>
                <a:cubicBezTo>
                  <a:pt x="43180" y="113471"/>
                  <a:pt x="86360" y="-1675"/>
                  <a:pt x="218440" y="18"/>
                </a:cubicBezTo>
                <a:cubicBezTo>
                  <a:pt x="350520" y="1711"/>
                  <a:pt x="571500" y="120244"/>
                  <a:pt x="792480" y="238778"/>
                </a:cubicBezTo>
              </a:path>
            </a:pathLst>
          </a:custGeom>
          <a:noFill/>
          <a:ln w="19050">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11597640" y="4424680"/>
            <a:ext cx="264316" cy="299720"/>
          </a:xfrm>
          <a:custGeom>
            <a:avLst/>
            <a:gdLst>
              <a:gd name="connsiteX0" fmla="*/ 0 w 264316"/>
              <a:gd name="connsiteY0" fmla="*/ 0 h 299720"/>
              <a:gd name="connsiteX1" fmla="*/ 264160 w 264316"/>
              <a:gd name="connsiteY1" fmla="*/ 187960 h 299720"/>
              <a:gd name="connsiteX2" fmla="*/ 30480 w 264316"/>
              <a:gd name="connsiteY2" fmla="*/ 299720 h 299720"/>
            </a:gdLst>
            <a:ahLst/>
            <a:cxnLst>
              <a:cxn ang="0">
                <a:pos x="connsiteX0" y="connsiteY0"/>
              </a:cxn>
              <a:cxn ang="0">
                <a:pos x="connsiteX1" y="connsiteY1"/>
              </a:cxn>
              <a:cxn ang="0">
                <a:pos x="connsiteX2" y="connsiteY2"/>
              </a:cxn>
            </a:cxnLst>
            <a:rect l="l" t="t" r="r" b="b"/>
            <a:pathLst>
              <a:path w="264316" h="299720">
                <a:moveTo>
                  <a:pt x="0" y="0"/>
                </a:moveTo>
                <a:cubicBezTo>
                  <a:pt x="129540" y="69003"/>
                  <a:pt x="259080" y="138007"/>
                  <a:pt x="264160" y="187960"/>
                </a:cubicBezTo>
                <a:cubicBezTo>
                  <a:pt x="269240" y="237913"/>
                  <a:pt x="149860" y="268816"/>
                  <a:pt x="30480" y="299720"/>
                </a:cubicBezTo>
              </a:path>
            </a:pathLst>
          </a:custGeom>
          <a:noFill/>
          <a:ln w="19050">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10276840" y="3482351"/>
            <a:ext cx="1348681" cy="1191249"/>
          </a:xfrm>
          <a:custGeom>
            <a:avLst/>
            <a:gdLst>
              <a:gd name="connsiteX0" fmla="*/ 1310640 w 1348681"/>
              <a:gd name="connsiteY0" fmla="*/ 1191249 h 1191249"/>
              <a:gd name="connsiteX1" fmla="*/ 1183640 w 1348681"/>
              <a:gd name="connsiteY1" fmla="*/ 134609 h 1191249"/>
              <a:gd name="connsiteX2" fmla="*/ 0 w 1348681"/>
              <a:gd name="connsiteY2" fmla="*/ 48249 h 1191249"/>
            </a:gdLst>
            <a:ahLst/>
            <a:cxnLst>
              <a:cxn ang="0">
                <a:pos x="connsiteX0" y="connsiteY0"/>
              </a:cxn>
              <a:cxn ang="0">
                <a:pos x="connsiteX1" y="connsiteY1"/>
              </a:cxn>
              <a:cxn ang="0">
                <a:pos x="connsiteX2" y="connsiteY2"/>
              </a:cxn>
            </a:cxnLst>
            <a:rect l="l" t="t" r="r" b="b"/>
            <a:pathLst>
              <a:path w="1348681" h="1191249">
                <a:moveTo>
                  <a:pt x="1310640" y="1191249"/>
                </a:moveTo>
                <a:cubicBezTo>
                  <a:pt x="1356360" y="758179"/>
                  <a:pt x="1402080" y="325109"/>
                  <a:pt x="1183640" y="134609"/>
                </a:cubicBezTo>
                <a:cubicBezTo>
                  <a:pt x="965200" y="-55891"/>
                  <a:pt x="482600" y="-3821"/>
                  <a:pt x="0" y="48249"/>
                </a:cubicBezTo>
              </a:path>
            </a:pathLst>
          </a:custGeom>
          <a:noFill/>
          <a:ln w="19050">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8829040" y="2209721"/>
            <a:ext cx="1689272" cy="1290399"/>
          </a:xfrm>
          <a:custGeom>
            <a:avLst/>
            <a:gdLst>
              <a:gd name="connsiteX0" fmla="*/ 1361440 w 1689272"/>
              <a:gd name="connsiteY0" fmla="*/ 1290399 h 1290399"/>
              <a:gd name="connsiteX1" fmla="*/ 1671320 w 1689272"/>
              <a:gd name="connsiteY1" fmla="*/ 650319 h 1290399"/>
              <a:gd name="connsiteX2" fmla="*/ 889000 w 1689272"/>
              <a:gd name="connsiteY2" fmla="*/ 15319 h 1290399"/>
              <a:gd name="connsiteX3" fmla="*/ 0 w 1689272"/>
              <a:gd name="connsiteY3" fmla="*/ 259159 h 1290399"/>
            </a:gdLst>
            <a:ahLst/>
            <a:cxnLst>
              <a:cxn ang="0">
                <a:pos x="connsiteX0" y="connsiteY0"/>
              </a:cxn>
              <a:cxn ang="0">
                <a:pos x="connsiteX1" y="connsiteY1"/>
              </a:cxn>
              <a:cxn ang="0">
                <a:pos x="connsiteX2" y="connsiteY2"/>
              </a:cxn>
              <a:cxn ang="0">
                <a:pos x="connsiteX3" y="connsiteY3"/>
              </a:cxn>
            </a:cxnLst>
            <a:rect l="l" t="t" r="r" b="b"/>
            <a:pathLst>
              <a:path w="1689272" h="1290399">
                <a:moveTo>
                  <a:pt x="1361440" y="1290399"/>
                </a:moveTo>
                <a:cubicBezTo>
                  <a:pt x="1555750" y="1076615"/>
                  <a:pt x="1750060" y="862832"/>
                  <a:pt x="1671320" y="650319"/>
                </a:cubicBezTo>
                <a:cubicBezTo>
                  <a:pt x="1592580" y="437806"/>
                  <a:pt x="1167553" y="80512"/>
                  <a:pt x="889000" y="15319"/>
                </a:cubicBezTo>
                <a:cubicBezTo>
                  <a:pt x="610447" y="-49874"/>
                  <a:pt x="305223" y="104642"/>
                  <a:pt x="0" y="259159"/>
                </a:cubicBezTo>
              </a:path>
            </a:pathLst>
          </a:custGeom>
          <a:noFill/>
          <a:ln w="19050">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7386320" y="1412240"/>
            <a:ext cx="1620574" cy="1066800"/>
          </a:xfrm>
          <a:custGeom>
            <a:avLst/>
            <a:gdLst>
              <a:gd name="connsiteX0" fmla="*/ 1356360 w 1620574"/>
              <a:gd name="connsiteY0" fmla="*/ 1066800 h 1066800"/>
              <a:gd name="connsiteX1" fmla="*/ 1518920 w 1620574"/>
              <a:gd name="connsiteY1" fmla="*/ 335280 h 1066800"/>
              <a:gd name="connsiteX2" fmla="*/ 0 w 1620574"/>
              <a:gd name="connsiteY2" fmla="*/ 0 h 1066800"/>
            </a:gdLst>
            <a:ahLst/>
            <a:cxnLst>
              <a:cxn ang="0">
                <a:pos x="connsiteX0" y="connsiteY0"/>
              </a:cxn>
              <a:cxn ang="0">
                <a:pos x="connsiteX1" y="connsiteY1"/>
              </a:cxn>
              <a:cxn ang="0">
                <a:pos x="connsiteX2" y="connsiteY2"/>
              </a:cxn>
            </a:cxnLst>
            <a:rect l="l" t="t" r="r" b="b"/>
            <a:pathLst>
              <a:path w="1620574" h="1066800">
                <a:moveTo>
                  <a:pt x="1356360" y="1066800"/>
                </a:moveTo>
                <a:cubicBezTo>
                  <a:pt x="1550670" y="789940"/>
                  <a:pt x="1744980" y="513080"/>
                  <a:pt x="1518920" y="335280"/>
                </a:cubicBezTo>
                <a:cubicBezTo>
                  <a:pt x="1292860" y="157480"/>
                  <a:pt x="646430" y="78740"/>
                  <a:pt x="0" y="0"/>
                </a:cubicBezTo>
              </a:path>
            </a:pathLst>
          </a:custGeom>
          <a:noFill/>
          <a:ln w="19050">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0244200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P spid="13" grpId="0" animBg="1"/>
      <p:bldP spid="8" grpId="0" animBg="1"/>
      <p:bldP spid="9" grpId="0" animBg="1"/>
      <p:bldP spid="15" grpId="0" animBg="1"/>
      <p:bldP spid="16" grpId="0" animBg="1"/>
      <p:bldP spid="17" grpId="0" animBg="1"/>
      <p:bldP spid="18" grpId="0" animBg="1"/>
      <p:bldP spid="19" grpId="0" animBg="1"/>
      <p:bldP spid="20" grpId="0" animBg="1"/>
      <p:bldP spid="21"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E2DAE1EB-E31C-49C3-659B-7C0EE54B94E6}"/>
              </a:ext>
            </a:extLst>
          </p:cNvPr>
          <p:cNvSpPr>
            <a:spLocks noGrp="1" noChangeArrowheads="1"/>
          </p:cNvSpPr>
          <p:nvPr>
            <p:ph type="title"/>
          </p:nvPr>
        </p:nvSpPr>
        <p:spPr/>
        <p:txBody>
          <a:bodyPr anchor="ctr"/>
          <a:lstStyle/>
          <a:p>
            <a:pPr eaLnBrk="1" hangingPunct="1"/>
            <a:r>
              <a:rPr lang="zh-CN" altLang="en-US" sz="4000">
                <a:latin typeface="Times New Roman" panose="02020603050405020304" pitchFamily="18" charset="0"/>
              </a:rPr>
              <a:t>表</a:t>
            </a:r>
            <a:r>
              <a:rPr lang="en-US" altLang="zh-CN" sz="4000">
                <a:latin typeface="Times New Roman" panose="02020603050405020304" pitchFamily="18" charset="0"/>
              </a:rPr>
              <a:t>6.3</a:t>
            </a:r>
            <a:r>
              <a:rPr lang="zh-CN" altLang="en-US" sz="4000"/>
              <a:t>中语法制导定义对应的翻译模式</a:t>
            </a:r>
          </a:p>
        </p:txBody>
      </p:sp>
      <p:sp>
        <p:nvSpPr>
          <p:cNvPr id="4" name="日期占位符 3">
            <a:extLst>
              <a:ext uri="{FF2B5EF4-FFF2-40B4-BE49-F238E27FC236}">
                <a16:creationId xmlns:a16="http://schemas.microsoft.com/office/drawing/2014/main" id="{0F77433B-647D-6D84-A919-2B44BF2F797E}"/>
              </a:ext>
            </a:extLst>
          </p:cNvPr>
          <p:cNvSpPr>
            <a:spLocks noGrp="1"/>
          </p:cNvSpPr>
          <p:nvPr>
            <p:ph type="dt" sz="half" idx="10"/>
          </p:nvPr>
        </p:nvSpPr>
        <p:spPr>
          <a:ln>
            <a:miter lim="800000"/>
            <a:headEnd/>
            <a:tailEnd/>
          </a:ln>
        </p:spPr>
        <p:txBody>
          <a:bodyPr anchor="t"/>
          <a:lstStyle/>
          <a:p>
            <a:pPr>
              <a:defRPr/>
            </a:pPr>
            <a:fld id="{4FFADFA2-F5D2-4021-8921-04BAF48AD11C}" type="datetime1">
              <a:rPr lang="zh-CN" altLang="en-US">
                <a:latin typeface="+mn-lt"/>
              </a:rPr>
              <a:pPr>
                <a:defRPr/>
              </a:pPr>
              <a:t>2024/10/14</a:t>
            </a:fld>
            <a:endParaRPr lang="en-US" altLang="zh-CN">
              <a:latin typeface="+mn-lt"/>
            </a:endParaRPr>
          </a:p>
        </p:txBody>
      </p:sp>
      <p:sp>
        <p:nvSpPr>
          <p:cNvPr id="23555" name="灯片编号占位符 5">
            <a:extLst>
              <a:ext uri="{FF2B5EF4-FFF2-40B4-BE49-F238E27FC236}">
                <a16:creationId xmlns:a16="http://schemas.microsoft.com/office/drawing/2014/main" id="{5D9C5A94-4CEF-060A-ECEA-F9E0B3ADDB5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7258379-16A3-4F5D-9CAC-51E0EBAF369B}" type="slidenum">
              <a:rPr lang="en-US" altLang="zh-CN" sz="1400" b="0">
                <a:latin typeface="Arial" panose="020B0604020202020204" pitchFamily="34" charset="0"/>
                <a:ea typeface="宋体" panose="02010600030101010101" pitchFamily="2" charset="-122"/>
              </a:rPr>
              <a:pPr>
                <a:spcBef>
                  <a:spcPct val="0"/>
                </a:spcBef>
                <a:buClrTx/>
                <a:buSzTx/>
                <a:buFontTx/>
                <a:buNone/>
              </a:pPr>
              <a:t>19</a:t>
            </a:fld>
            <a:endParaRPr lang="en-US" altLang="zh-CN" sz="1400" b="0">
              <a:latin typeface="Arial" panose="020B0604020202020204" pitchFamily="34" charset="0"/>
              <a:ea typeface="宋体" panose="02010600030101010101" pitchFamily="2" charset="-122"/>
            </a:endParaRPr>
          </a:p>
        </p:txBody>
      </p:sp>
      <p:sp>
        <p:nvSpPr>
          <p:cNvPr id="2316291" name="Rectangle 3">
            <a:extLst>
              <a:ext uri="{FF2B5EF4-FFF2-40B4-BE49-F238E27FC236}">
                <a16:creationId xmlns:a16="http://schemas.microsoft.com/office/drawing/2014/main" id="{0A611EEA-DD74-5682-3931-A48C318A0775}"/>
              </a:ext>
            </a:extLst>
          </p:cNvPr>
          <p:cNvSpPr>
            <a:spLocks noGrp="1" noChangeArrowheads="1"/>
          </p:cNvSpPr>
          <p:nvPr>
            <p:ph type="body" sz="quarter" idx="13"/>
          </p:nvPr>
        </p:nvSpPr>
        <p:spPr>
          <a:xfrm>
            <a:off x="1064596" y="1443017"/>
            <a:ext cx="9783916" cy="4744719"/>
          </a:xfrm>
        </p:spPr>
        <p:txBody>
          <a:bodyPr>
            <a:normAutofit/>
          </a:bodyPr>
          <a:lstStyle/>
          <a:p>
            <a:pPr eaLnBrk="1" hangingPunct="1">
              <a:lnSpc>
                <a:spcPct val="100000"/>
              </a:lnSpc>
            </a:pPr>
            <a:r>
              <a:rPr kumimoji="1" lang="zh-CN" altLang="en-US" sz="2400" dirty="0"/>
              <a:t>由于属性值的计算必须在它所依赖的全部属性都被计算出来之后才能进行，所以此时属性</a:t>
            </a:r>
            <a:r>
              <a:rPr kumimoji="1" lang="en-US" altLang="zh-CN" sz="2400" i="1" dirty="0" err="1">
                <a:latin typeface="Times New Roman" panose="02020603050405020304" pitchFamily="18" charset="0"/>
              </a:rPr>
              <a:t>val</a:t>
            </a:r>
            <a:r>
              <a:rPr kumimoji="1" lang="zh-CN" altLang="en-US" sz="2400" dirty="0"/>
              <a:t>的值无法在用整个产生式归约</a:t>
            </a:r>
            <a:r>
              <a:rPr kumimoji="1" lang="en-US" altLang="zh-CN" sz="2400" dirty="0">
                <a:latin typeface="Times New Roman" panose="02020603050405020304" pitchFamily="18" charset="0"/>
              </a:rPr>
              <a:t>(</a:t>
            </a:r>
            <a:r>
              <a:rPr kumimoji="1" lang="zh-CN" altLang="en-US" sz="2400" dirty="0">
                <a:latin typeface="Times New Roman" panose="02020603050405020304" pitchFamily="18" charset="0"/>
              </a:rPr>
              <a:t>或推导</a:t>
            </a:r>
            <a:r>
              <a:rPr kumimoji="1" lang="en-US" altLang="zh-CN" sz="2400" dirty="0">
                <a:latin typeface="Times New Roman" panose="02020603050405020304" pitchFamily="18" charset="0"/>
              </a:rPr>
              <a:t>)</a:t>
            </a:r>
            <a:r>
              <a:rPr kumimoji="1" lang="zh-CN" altLang="en-US" sz="2400" dirty="0">
                <a:latin typeface="Times New Roman" panose="02020603050405020304" pitchFamily="18" charset="0"/>
              </a:rPr>
              <a:t>时一次完成，而是需要被穿插在产生式右部的某些位置上进行。</a:t>
            </a:r>
          </a:p>
          <a:p>
            <a:pPr eaLnBrk="1" hangingPunct="1">
              <a:lnSpc>
                <a:spcPct val="100000"/>
              </a:lnSpc>
            </a:pPr>
            <a:r>
              <a:rPr kumimoji="1" lang="zh-CN" altLang="en-US" sz="2400" dirty="0">
                <a:latin typeface="Times New Roman" panose="02020603050405020304" pitchFamily="18" charset="0"/>
              </a:rPr>
              <a:t>例如，不管是用</a:t>
            </a:r>
            <a:r>
              <a:rPr kumimoji="1" lang="en-US" altLang="zh-CN" sz="2400" i="1" dirty="0">
                <a:latin typeface="Times New Roman" panose="02020603050405020304" pitchFamily="18" charset="0"/>
              </a:rPr>
              <a:t>T</a:t>
            </a:r>
            <a:r>
              <a:rPr kumimoji="1" lang="en-US" altLang="zh-CN" sz="2400" dirty="0">
                <a:latin typeface="Times New Roman" panose="02020603050405020304" pitchFamily="18" charset="0"/>
              </a:rPr>
              <a:t>→</a:t>
            </a:r>
            <a:r>
              <a:rPr kumimoji="1" lang="en-US" altLang="zh-CN" sz="2400" i="1" dirty="0">
                <a:latin typeface="Times New Roman" panose="02020603050405020304" pitchFamily="18" charset="0"/>
              </a:rPr>
              <a:t>F</a:t>
            </a:r>
            <a:r>
              <a:rPr kumimoji="1" lang="fr-FR" altLang="zh-CN" sz="2400" i="1" dirty="0">
                <a:latin typeface="Times New Roman" panose="02020603050405020304" pitchFamily="18" charset="0"/>
              </a:rPr>
              <a:t>T</a:t>
            </a:r>
            <a:r>
              <a:rPr kumimoji="1" lang="fr-FR" altLang="zh-CN" sz="2400" dirty="0">
                <a:latin typeface="Times New Roman" panose="02020603050405020304" pitchFamily="18" charset="0"/>
              </a:rPr>
              <a:t> '</a:t>
            </a:r>
            <a:r>
              <a:rPr kumimoji="1" lang="zh-CN" altLang="en-US" sz="2400" dirty="0">
                <a:latin typeface="Times New Roman" panose="02020603050405020304" pitchFamily="18" charset="0"/>
              </a:rPr>
              <a:t>归约还是推导，都必须在识别出</a:t>
            </a:r>
            <a:r>
              <a:rPr kumimoji="1" lang="en-US" altLang="zh-CN" sz="2400" i="1" dirty="0">
                <a:latin typeface="Times New Roman" panose="02020603050405020304" pitchFamily="18" charset="0"/>
              </a:rPr>
              <a:t>F</a:t>
            </a:r>
            <a:r>
              <a:rPr kumimoji="1" lang="zh-CN" altLang="en-US" sz="2400" dirty="0">
                <a:latin typeface="Times New Roman" panose="02020603050405020304" pitchFamily="18" charset="0"/>
              </a:rPr>
              <a:t>之后才能将</a:t>
            </a:r>
            <a:r>
              <a:rPr kumimoji="1" lang="en-US" altLang="zh-CN" sz="2400" i="1" dirty="0">
                <a:latin typeface="Times New Roman" panose="02020603050405020304" pitchFamily="18" charset="0"/>
              </a:rPr>
              <a:t>F</a:t>
            </a:r>
            <a:r>
              <a:rPr kumimoji="1" lang="zh-CN" altLang="en-US" sz="2400" dirty="0">
                <a:latin typeface="Times New Roman" panose="02020603050405020304" pitchFamily="18" charset="0"/>
              </a:rPr>
              <a:t>的值传递给</a:t>
            </a:r>
            <a:r>
              <a:rPr kumimoji="1" lang="fr-FR" altLang="zh-CN" sz="2400" i="1" dirty="0">
                <a:latin typeface="Times New Roman" panose="02020603050405020304" pitchFamily="18" charset="0"/>
              </a:rPr>
              <a:t>T</a:t>
            </a:r>
            <a:r>
              <a:rPr kumimoji="1" lang="fr-FR" altLang="zh-CN" sz="2400" dirty="0">
                <a:latin typeface="Times New Roman" panose="02020603050405020304" pitchFamily="18" charset="0"/>
              </a:rPr>
              <a:t> '</a:t>
            </a:r>
            <a:r>
              <a:rPr kumimoji="1" lang="zh-CN" altLang="en-US" sz="2400" dirty="0">
                <a:latin typeface="Times New Roman" panose="02020603050405020304" pitchFamily="18" charset="0"/>
              </a:rPr>
              <a:t>，也就是说，语义动作必须插入到产生式右部的某</a:t>
            </a:r>
            <a:r>
              <a:rPr kumimoji="1" lang="zh-CN" altLang="en-US" sz="2400" dirty="0"/>
              <a:t>个位置上，这正好是翻译模式对翻译方案的描述方式 </a:t>
            </a:r>
            <a:endParaRPr kumimoji="1" lang="zh-CN" altLang="en-US" sz="2400" dirty="0">
              <a:ea typeface="宋体" panose="02010600030101010101" pitchFamily="2" charset="-122"/>
            </a:endParaRPr>
          </a:p>
          <a:p>
            <a:pPr eaLnBrk="1" hangingPunct="1">
              <a:lnSpc>
                <a:spcPct val="100000"/>
              </a:lnSpc>
            </a:pPr>
            <a:r>
              <a:rPr kumimoji="1" lang="fr-FR" altLang="zh-CN" i="1" dirty="0">
                <a:latin typeface="Times New Roman" panose="02020603050405020304" pitchFamily="18" charset="0"/>
                <a:ea typeface="宋体" panose="02010600030101010101" pitchFamily="2" charset="-122"/>
              </a:rPr>
              <a:t>T</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F</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T </a:t>
            </a:r>
            <a:r>
              <a:rPr kumimoji="1" lang="fr-FR" altLang="zh-CN" dirty="0">
                <a:latin typeface="Times New Roman" panose="02020603050405020304" pitchFamily="18" charset="0"/>
                <a:ea typeface="宋体" panose="02010600030101010101" pitchFamily="2" charset="-122"/>
              </a:rPr>
              <a:t>'.</a:t>
            </a:r>
            <a:r>
              <a:rPr kumimoji="1" lang="fr-FR" altLang="zh-CN" i="1" dirty="0" err="1">
                <a:latin typeface="Times New Roman" panose="02020603050405020304" pitchFamily="18" charset="0"/>
                <a:ea typeface="宋体" panose="02010600030101010101" pitchFamily="2" charset="-122"/>
              </a:rPr>
              <a:t>inh</a:t>
            </a:r>
            <a:r>
              <a:rPr kumimoji="1" lang="fr-FR" altLang="zh-CN" dirty="0">
                <a:latin typeface="Times New Roman" panose="02020603050405020304" pitchFamily="18" charset="0"/>
                <a:ea typeface="宋体" panose="02010600030101010101" pitchFamily="2" charset="-122"/>
              </a:rPr>
              <a:t> := </a:t>
            </a:r>
            <a:r>
              <a:rPr kumimoji="1" lang="fr-FR" altLang="zh-CN" i="1" dirty="0" err="1">
                <a:latin typeface="Times New Roman" panose="02020603050405020304" pitchFamily="18" charset="0"/>
                <a:ea typeface="宋体" panose="02010600030101010101" pitchFamily="2" charset="-122"/>
              </a:rPr>
              <a:t>F</a:t>
            </a:r>
            <a:r>
              <a:rPr kumimoji="1" lang="fr-FR" altLang="zh-CN" dirty="0" err="1">
                <a:latin typeface="Times New Roman" panose="02020603050405020304" pitchFamily="18" charset="0"/>
                <a:ea typeface="宋体" panose="02010600030101010101" pitchFamily="2" charset="-122"/>
              </a:rPr>
              <a:t>.</a:t>
            </a:r>
            <a:r>
              <a:rPr kumimoji="1" lang="fr-FR" altLang="zh-CN" i="1" dirty="0" err="1">
                <a:latin typeface="Times New Roman" panose="02020603050405020304" pitchFamily="18" charset="0"/>
                <a:ea typeface="宋体" panose="02010600030101010101" pitchFamily="2" charset="-122"/>
              </a:rPr>
              <a:t>val</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T</a:t>
            </a:r>
            <a:r>
              <a:rPr kumimoji="1" lang="fr-FR" altLang="zh-CN" dirty="0">
                <a:latin typeface="Times New Roman" panose="02020603050405020304" pitchFamily="18" charset="0"/>
                <a:ea typeface="宋体" panose="02010600030101010101" pitchFamily="2" charset="-122"/>
              </a:rPr>
              <a:t> '{</a:t>
            </a:r>
            <a:r>
              <a:rPr kumimoji="1" lang="fr-FR" altLang="zh-CN" i="1" dirty="0" err="1">
                <a:latin typeface="Times New Roman" panose="02020603050405020304" pitchFamily="18" charset="0"/>
                <a:ea typeface="宋体" panose="02010600030101010101" pitchFamily="2" charset="-122"/>
              </a:rPr>
              <a:t>T</a:t>
            </a:r>
            <a:r>
              <a:rPr kumimoji="1" lang="fr-FR" altLang="zh-CN" dirty="0" err="1">
                <a:latin typeface="Times New Roman" panose="02020603050405020304" pitchFamily="18" charset="0"/>
                <a:ea typeface="宋体" panose="02010600030101010101" pitchFamily="2" charset="-122"/>
              </a:rPr>
              <a:t>.</a:t>
            </a:r>
            <a:r>
              <a:rPr kumimoji="1" lang="fr-FR" altLang="zh-CN" i="1" dirty="0" err="1">
                <a:latin typeface="Times New Roman" panose="02020603050405020304" pitchFamily="18" charset="0"/>
                <a:ea typeface="宋体" panose="02010600030101010101" pitchFamily="2" charset="-122"/>
              </a:rPr>
              <a:t>val</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 T </a:t>
            </a:r>
            <a:r>
              <a:rPr kumimoji="1" lang="fr-FR" altLang="zh-CN" dirty="0">
                <a:latin typeface="Times New Roman" panose="02020603050405020304" pitchFamily="18" charset="0"/>
                <a:ea typeface="宋体" panose="02010600030101010101" pitchFamily="2" charset="-122"/>
              </a:rPr>
              <a:t>'.</a:t>
            </a:r>
            <a:r>
              <a:rPr kumimoji="1" lang="fr-FR" altLang="zh-CN" i="1" dirty="0" err="1">
                <a:latin typeface="Times New Roman" panose="02020603050405020304" pitchFamily="18" charset="0"/>
                <a:ea typeface="宋体" panose="02010600030101010101" pitchFamily="2" charset="-122"/>
              </a:rPr>
              <a:t>syn</a:t>
            </a:r>
            <a:r>
              <a:rPr kumimoji="1" lang="fr-FR" altLang="zh-CN" dirty="0">
                <a:latin typeface="Times New Roman" panose="02020603050405020304" pitchFamily="18" charset="0"/>
                <a:ea typeface="宋体" panose="02010600030101010101" pitchFamily="2" charset="-122"/>
              </a:rPr>
              <a:t>}</a:t>
            </a:r>
            <a:endParaRPr kumimoji="1" lang="fr-FR" altLang="zh-CN" i="1" dirty="0">
              <a:latin typeface="Times New Roman" panose="02020603050405020304" pitchFamily="18" charset="0"/>
              <a:ea typeface="宋体" panose="02010600030101010101" pitchFamily="2" charset="-122"/>
            </a:endParaRPr>
          </a:p>
          <a:p>
            <a:pPr eaLnBrk="1" hangingPunct="1">
              <a:lnSpc>
                <a:spcPct val="100000"/>
              </a:lnSpc>
            </a:pPr>
            <a:r>
              <a:rPr kumimoji="1" lang="fr-FR" altLang="zh-CN" i="1" dirty="0">
                <a:latin typeface="Times New Roman" panose="02020603050405020304" pitchFamily="18" charset="0"/>
                <a:ea typeface="宋体" panose="02010600030101010101" pitchFamily="2" charset="-122"/>
              </a:rPr>
              <a:t>T </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F</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T</a:t>
            </a:r>
            <a:r>
              <a:rPr kumimoji="1" lang="fr-FR" altLang="zh-CN" baseline="-25000" dirty="0">
                <a:latin typeface="Times New Roman" panose="02020603050405020304" pitchFamily="18" charset="0"/>
                <a:ea typeface="宋体" panose="02010600030101010101" pitchFamily="2" charset="-122"/>
              </a:rPr>
              <a:t>1</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inh</a:t>
            </a:r>
            <a:r>
              <a:rPr kumimoji="1" lang="fr-FR" altLang="zh-CN" dirty="0">
                <a:latin typeface="Times New Roman" panose="02020603050405020304" pitchFamily="18" charset="0"/>
                <a:ea typeface="宋体" panose="02010600030101010101" pitchFamily="2" charset="-122"/>
              </a:rPr>
              <a:t> := </a:t>
            </a:r>
            <a:r>
              <a:rPr kumimoji="1" lang="fr-FR" altLang="zh-CN" i="1" dirty="0">
                <a:latin typeface="Times New Roman" panose="02020603050405020304" pitchFamily="18" charset="0"/>
                <a:ea typeface="宋体" panose="02010600030101010101" pitchFamily="2" charset="-122"/>
              </a:rPr>
              <a:t>T </a:t>
            </a:r>
            <a:r>
              <a:rPr kumimoji="1" lang="fr-FR" altLang="zh-CN" dirty="0">
                <a:latin typeface="Times New Roman" panose="02020603050405020304" pitchFamily="18" charset="0"/>
                <a:ea typeface="宋体" panose="02010600030101010101" pitchFamily="2" charset="-122"/>
              </a:rPr>
              <a:t>'.</a:t>
            </a:r>
            <a:r>
              <a:rPr kumimoji="1" lang="fr-FR" altLang="zh-CN" i="1" dirty="0" err="1">
                <a:latin typeface="Times New Roman" panose="02020603050405020304" pitchFamily="18" charset="0"/>
                <a:ea typeface="宋体" panose="02010600030101010101" pitchFamily="2" charset="-122"/>
              </a:rPr>
              <a:t>inh</a:t>
            </a:r>
            <a:r>
              <a:rPr kumimoji="1" lang="fr-FR" altLang="zh-CN" dirty="0" err="1">
                <a:latin typeface="Times New Roman" panose="02020603050405020304" pitchFamily="18" charset="0"/>
                <a:ea typeface="宋体" panose="02010600030101010101" pitchFamily="2" charset="-122"/>
              </a:rPr>
              <a:t>×</a:t>
            </a:r>
            <a:r>
              <a:rPr kumimoji="1" lang="fr-FR" altLang="zh-CN" i="1" dirty="0" err="1">
                <a:latin typeface="Times New Roman" panose="02020603050405020304" pitchFamily="18" charset="0"/>
                <a:ea typeface="宋体" panose="02010600030101010101" pitchFamily="2" charset="-122"/>
              </a:rPr>
              <a:t>F</a:t>
            </a:r>
            <a:r>
              <a:rPr kumimoji="1" lang="fr-FR" altLang="zh-CN" dirty="0" err="1">
                <a:latin typeface="Times New Roman" panose="02020603050405020304" pitchFamily="18" charset="0"/>
                <a:ea typeface="宋体" panose="02010600030101010101" pitchFamily="2" charset="-122"/>
              </a:rPr>
              <a:t>.</a:t>
            </a:r>
            <a:r>
              <a:rPr kumimoji="1" lang="fr-FR" altLang="zh-CN" i="1" dirty="0" err="1">
                <a:latin typeface="Times New Roman" panose="02020603050405020304" pitchFamily="18" charset="0"/>
                <a:ea typeface="宋体" panose="02010600030101010101" pitchFamily="2" charset="-122"/>
              </a:rPr>
              <a:t>val</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T</a:t>
            </a:r>
            <a:r>
              <a:rPr kumimoji="1" lang="fr-FR" altLang="zh-CN" baseline="-25000" dirty="0">
                <a:latin typeface="Times New Roman" panose="02020603050405020304" pitchFamily="18" charset="0"/>
                <a:ea typeface="宋体" panose="02010600030101010101" pitchFamily="2" charset="-122"/>
              </a:rPr>
              <a:t>1</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T </a:t>
            </a:r>
            <a:r>
              <a:rPr kumimoji="1" lang="fr-FR" altLang="zh-CN" dirty="0">
                <a:latin typeface="Times New Roman" panose="02020603050405020304" pitchFamily="18" charset="0"/>
                <a:ea typeface="宋体" panose="02010600030101010101" pitchFamily="2" charset="-122"/>
              </a:rPr>
              <a:t>'.</a:t>
            </a:r>
            <a:r>
              <a:rPr kumimoji="1" lang="fr-FR" altLang="zh-CN" i="1" dirty="0" err="1">
                <a:latin typeface="Times New Roman" panose="02020603050405020304" pitchFamily="18" charset="0"/>
                <a:ea typeface="宋体" panose="02010600030101010101" pitchFamily="2" charset="-122"/>
              </a:rPr>
              <a:t>syn</a:t>
            </a:r>
            <a:r>
              <a:rPr kumimoji="1" lang="fr-FR" altLang="zh-CN" i="1" dirty="0">
                <a:latin typeface="Times New Roman" panose="02020603050405020304" pitchFamily="18" charset="0"/>
                <a:ea typeface="宋体" panose="02010600030101010101" pitchFamily="2" charset="-122"/>
              </a:rPr>
              <a:t> </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 T</a:t>
            </a:r>
            <a:r>
              <a:rPr kumimoji="1" lang="fr-FR" altLang="zh-CN" baseline="-25000" dirty="0">
                <a:latin typeface="Times New Roman" panose="02020603050405020304" pitchFamily="18" charset="0"/>
                <a:ea typeface="宋体" panose="02010600030101010101" pitchFamily="2" charset="-122"/>
              </a:rPr>
              <a:t>1</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syn</a:t>
            </a:r>
            <a:r>
              <a:rPr kumimoji="1" lang="fr-FR" altLang="zh-CN" dirty="0">
                <a:latin typeface="Times New Roman" panose="02020603050405020304" pitchFamily="18" charset="0"/>
                <a:ea typeface="宋体" panose="02010600030101010101" pitchFamily="2" charset="-122"/>
              </a:rPr>
              <a:t>}</a:t>
            </a:r>
            <a:endParaRPr kumimoji="1" lang="fr-FR" altLang="zh-CN" i="1" dirty="0">
              <a:latin typeface="Times New Roman" panose="02020603050405020304" pitchFamily="18" charset="0"/>
              <a:ea typeface="宋体" panose="02010600030101010101" pitchFamily="2" charset="-122"/>
            </a:endParaRPr>
          </a:p>
          <a:p>
            <a:pPr eaLnBrk="1" hangingPunct="1">
              <a:lnSpc>
                <a:spcPct val="100000"/>
              </a:lnSpc>
            </a:pPr>
            <a:r>
              <a:rPr kumimoji="1" lang="fr-FR" altLang="zh-CN" i="1" dirty="0">
                <a:latin typeface="Times New Roman" panose="02020603050405020304" pitchFamily="18" charset="0"/>
                <a:ea typeface="宋体" panose="02010600030101010101" pitchFamily="2" charset="-122"/>
              </a:rPr>
              <a:t>T </a:t>
            </a:r>
            <a:r>
              <a:rPr kumimoji="1" lang="fr-FR" altLang="zh-CN" dirty="0">
                <a:latin typeface="Times New Roman" panose="02020603050405020304" pitchFamily="18" charset="0"/>
                <a:ea typeface="宋体" panose="02010600030101010101" pitchFamily="2" charset="-122"/>
              </a:rPr>
              <a:t>'→</a:t>
            </a:r>
            <a:r>
              <a:rPr kumimoji="1" lang="en-US" altLang="zh-CN" i="1" dirty="0">
                <a:latin typeface="Times New Roman" panose="02020603050405020304" pitchFamily="18" charset="0"/>
                <a:ea typeface="宋体" panose="02010600030101010101" pitchFamily="2" charset="-122"/>
              </a:rPr>
              <a:t>ε</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T </a:t>
            </a:r>
            <a:r>
              <a:rPr kumimoji="1" lang="fr-FR" altLang="zh-CN" dirty="0">
                <a:latin typeface="Times New Roman" panose="02020603050405020304" pitchFamily="18" charset="0"/>
                <a:ea typeface="宋体" panose="02010600030101010101" pitchFamily="2" charset="-122"/>
              </a:rPr>
              <a:t>'.</a:t>
            </a:r>
            <a:r>
              <a:rPr kumimoji="1" lang="fr-FR" altLang="zh-CN" i="1" dirty="0" err="1">
                <a:latin typeface="Times New Roman" panose="02020603050405020304" pitchFamily="18" charset="0"/>
                <a:ea typeface="宋体" panose="02010600030101010101" pitchFamily="2" charset="-122"/>
              </a:rPr>
              <a:t>syn</a:t>
            </a:r>
            <a:r>
              <a:rPr kumimoji="1" lang="fr-FR" altLang="zh-CN" dirty="0">
                <a:latin typeface="Times New Roman" panose="02020603050405020304" pitchFamily="18" charset="0"/>
                <a:ea typeface="宋体" panose="02010600030101010101" pitchFamily="2" charset="-122"/>
              </a:rPr>
              <a:t> := </a:t>
            </a:r>
            <a:r>
              <a:rPr kumimoji="1" lang="fr-FR" altLang="zh-CN" i="1" dirty="0">
                <a:latin typeface="Times New Roman" panose="02020603050405020304" pitchFamily="18" charset="0"/>
                <a:ea typeface="宋体" panose="02010600030101010101" pitchFamily="2" charset="-122"/>
              </a:rPr>
              <a:t>T </a:t>
            </a:r>
            <a:r>
              <a:rPr kumimoji="1" lang="fr-FR" altLang="zh-CN" dirty="0">
                <a:latin typeface="Times New Roman" panose="02020603050405020304" pitchFamily="18" charset="0"/>
                <a:ea typeface="宋体" panose="02010600030101010101" pitchFamily="2" charset="-122"/>
              </a:rPr>
              <a:t>'.</a:t>
            </a:r>
            <a:r>
              <a:rPr kumimoji="1" lang="fr-FR" altLang="zh-CN" i="1" dirty="0" err="1">
                <a:latin typeface="Times New Roman" panose="02020603050405020304" pitchFamily="18" charset="0"/>
                <a:ea typeface="宋体" panose="02010600030101010101" pitchFamily="2" charset="-122"/>
              </a:rPr>
              <a:t>inh</a:t>
            </a:r>
            <a:r>
              <a:rPr kumimoji="1" lang="fr-FR" altLang="zh-CN" dirty="0">
                <a:latin typeface="Times New Roman" panose="02020603050405020304" pitchFamily="18" charset="0"/>
                <a:ea typeface="宋体" panose="02010600030101010101" pitchFamily="2" charset="-122"/>
              </a:rPr>
              <a:t>}</a:t>
            </a:r>
            <a:endParaRPr kumimoji="1" lang="fr-FR" altLang="zh-CN" i="1" dirty="0">
              <a:latin typeface="Times New Roman" panose="02020603050405020304" pitchFamily="18" charset="0"/>
              <a:ea typeface="宋体" panose="02010600030101010101" pitchFamily="2" charset="-122"/>
            </a:endParaRPr>
          </a:p>
          <a:p>
            <a:pPr eaLnBrk="1" hangingPunct="1">
              <a:lnSpc>
                <a:spcPct val="100000"/>
              </a:lnSpc>
            </a:pPr>
            <a:r>
              <a:rPr kumimoji="1" lang="fr-FR" altLang="zh-CN" i="1" dirty="0" err="1">
                <a:latin typeface="Times New Roman" panose="02020603050405020304" pitchFamily="18" charset="0"/>
                <a:ea typeface="宋体" panose="02010600030101010101" pitchFamily="2" charset="-122"/>
              </a:rPr>
              <a:t>F</a:t>
            </a:r>
            <a:r>
              <a:rPr kumimoji="1" lang="fr-FR" altLang="zh-CN" dirty="0" err="1">
                <a:latin typeface="Times New Roman" panose="02020603050405020304" pitchFamily="18" charset="0"/>
                <a:ea typeface="宋体" panose="02010600030101010101" pitchFamily="2" charset="-122"/>
              </a:rPr>
              <a:t>→digit</a:t>
            </a:r>
            <a:r>
              <a:rPr kumimoji="1" lang="fr-FR" altLang="zh-CN" dirty="0">
                <a:latin typeface="Times New Roman" panose="02020603050405020304" pitchFamily="18" charset="0"/>
                <a:ea typeface="宋体" panose="02010600030101010101" pitchFamily="2" charset="-122"/>
              </a:rPr>
              <a:t>{</a:t>
            </a:r>
            <a:r>
              <a:rPr kumimoji="1" lang="fr-FR" altLang="zh-CN" i="1" dirty="0" err="1">
                <a:latin typeface="Times New Roman" panose="02020603050405020304" pitchFamily="18" charset="0"/>
                <a:ea typeface="宋体" panose="02010600030101010101" pitchFamily="2" charset="-122"/>
              </a:rPr>
              <a:t>F</a:t>
            </a:r>
            <a:r>
              <a:rPr kumimoji="1" lang="fr-FR" altLang="zh-CN" dirty="0" err="1">
                <a:latin typeface="Times New Roman" panose="02020603050405020304" pitchFamily="18" charset="0"/>
                <a:ea typeface="宋体" panose="02010600030101010101" pitchFamily="2" charset="-122"/>
              </a:rPr>
              <a:t>.</a:t>
            </a:r>
            <a:r>
              <a:rPr kumimoji="1" lang="fr-FR" altLang="zh-CN" i="1" dirty="0" err="1">
                <a:latin typeface="Times New Roman" panose="02020603050405020304" pitchFamily="18" charset="0"/>
                <a:ea typeface="宋体" panose="02010600030101010101" pitchFamily="2" charset="-122"/>
              </a:rPr>
              <a:t>val</a:t>
            </a:r>
            <a:r>
              <a:rPr kumimoji="1" lang="fr-FR" altLang="zh-CN" dirty="0">
                <a:latin typeface="Times New Roman" panose="02020603050405020304" pitchFamily="18" charset="0"/>
                <a:ea typeface="宋体" panose="02010600030101010101" pitchFamily="2" charset="-122"/>
              </a:rPr>
              <a:t>:=</a:t>
            </a:r>
            <a:r>
              <a:rPr kumimoji="1" lang="fr-FR" altLang="zh-CN" dirty="0" err="1">
                <a:latin typeface="Times New Roman" panose="02020603050405020304" pitchFamily="18" charset="0"/>
                <a:ea typeface="宋体" panose="02010600030101010101" pitchFamily="2" charset="-122"/>
              </a:rPr>
              <a:t>digit.</a:t>
            </a:r>
            <a:r>
              <a:rPr kumimoji="1" lang="fr-FR" altLang="zh-CN" i="1" dirty="0" err="1">
                <a:latin typeface="Times New Roman" panose="02020603050405020304" pitchFamily="18" charset="0"/>
                <a:ea typeface="宋体" panose="02010600030101010101" pitchFamily="2" charset="-122"/>
              </a:rPr>
              <a:t>lexval</a:t>
            </a:r>
            <a:r>
              <a:rPr kumimoji="1" lang="fr-FR" altLang="zh-CN" dirty="0">
                <a:latin typeface="Times New Roman" panose="02020603050405020304" pitchFamily="18" charset="0"/>
                <a:ea typeface="宋体" panose="02010600030101010101" pitchFamily="2" charset="-122"/>
              </a:rPr>
              <a:t>} </a:t>
            </a:r>
            <a:endParaRPr kumimoji="1" lang="en-US" altLang="zh-CN" dirty="0">
              <a:latin typeface="Times New Roman" panose="02020603050405020304" pitchFamily="18" charset="0"/>
              <a:ea typeface="宋体" panose="02010600030101010101" pitchFamily="2" charset="-122"/>
            </a:endParaRPr>
          </a:p>
        </p:txBody>
      </p:sp>
      <p:sp>
        <p:nvSpPr>
          <p:cNvPr id="6" name="文本框 5"/>
          <p:cNvSpPr txBox="1"/>
          <p:nvPr/>
        </p:nvSpPr>
        <p:spPr>
          <a:xfrm>
            <a:off x="7040026" y="5810378"/>
            <a:ext cx="2339102" cy="461665"/>
          </a:xfrm>
          <a:prstGeom prst="rect">
            <a:avLst/>
          </a:prstGeom>
          <a:noFill/>
        </p:spPr>
        <p:txBody>
          <a:bodyPr wrap="none" rtlCol="0">
            <a:spAutoFit/>
          </a:bodyPr>
          <a:lstStyle/>
          <a:p>
            <a:r>
              <a:rPr lang="zh-CN" altLang="en-US" sz="2400" smtClean="0">
                <a:solidFill>
                  <a:srgbClr val="FF0000"/>
                </a:solidFill>
              </a:rPr>
              <a:t>计算顺序的解释</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16291">
                                            <p:txEl>
                                              <p:pRg st="0" end="0"/>
                                            </p:txEl>
                                          </p:spTgt>
                                        </p:tgtEl>
                                        <p:attrNameLst>
                                          <p:attrName>style.visibility</p:attrName>
                                        </p:attrNameLst>
                                      </p:cBhvr>
                                      <p:to>
                                        <p:strVal val="visible"/>
                                      </p:to>
                                    </p:set>
                                    <p:animEffect transition="in" filter="blinds(horizontal)">
                                      <p:cBhvr>
                                        <p:cTn id="7" dur="500"/>
                                        <p:tgtEl>
                                          <p:spTgt spid="2316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16291">
                                            <p:txEl>
                                              <p:pRg st="1" end="1"/>
                                            </p:txEl>
                                          </p:spTgt>
                                        </p:tgtEl>
                                        <p:attrNameLst>
                                          <p:attrName>style.visibility</p:attrName>
                                        </p:attrNameLst>
                                      </p:cBhvr>
                                      <p:to>
                                        <p:strVal val="visible"/>
                                      </p:to>
                                    </p:set>
                                    <p:animEffect transition="in" filter="blinds(horizontal)">
                                      <p:cBhvr>
                                        <p:cTn id="12" dur="500"/>
                                        <p:tgtEl>
                                          <p:spTgt spid="2316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16291">
                                            <p:txEl>
                                              <p:pRg st="2" end="2"/>
                                            </p:txEl>
                                          </p:spTgt>
                                        </p:tgtEl>
                                        <p:attrNameLst>
                                          <p:attrName>style.visibility</p:attrName>
                                        </p:attrNameLst>
                                      </p:cBhvr>
                                      <p:to>
                                        <p:strVal val="visible"/>
                                      </p:to>
                                    </p:set>
                                    <p:animEffect transition="in" filter="blinds(horizontal)">
                                      <p:cBhvr>
                                        <p:cTn id="17" dur="500"/>
                                        <p:tgtEl>
                                          <p:spTgt spid="2316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16291">
                                            <p:txEl>
                                              <p:pRg st="3" end="3"/>
                                            </p:txEl>
                                          </p:spTgt>
                                        </p:tgtEl>
                                        <p:attrNameLst>
                                          <p:attrName>style.visibility</p:attrName>
                                        </p:attrNameLst>
                                      </p:cBhvr>
                                      <p:to>
                                        <p:strVal val="visible"/>
                                      </p:to>
                                    </p:set>
                                    <p:animEffect transition="in" filter="blinds(horizontal)">
                                      <p:cBhvr>
                                        <p:cTn id="22" dur="500"/>
                                        <p:tgtEl>
                                          <p:spTgt spid="2316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16291">
                                            <p:txEl>
                                              <p:pRg st="4" end="4"/>
                                            </p:txEl>
                                          </p:spTgt>
                                        </p:tgtEl>
                                        <p:attrNameLst>
                                          <p:attrName>style.visibility</p:attrName>
                                        </p:attrNameLst>
                                      </p:cBhvr>
                                      <p:to>
                                        <p:strVal val="visible"/>
                                      </p:to>
                                    </p:set>
                                    <p:animEffect transition="in" filter="blinds(horizontal)">
                                      <p:cBhvr>
                                        <p:cTn id="27" dur="500"/>
                                        <p:tgtEl>
                                          <p:spTgt spid="23162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16291">
                                            <p:txEl>
                                              <p:pRg st="5" end="5"/>
                                            </p:txEl>
                                          </p:spTgt>
                                        </p:tgtEl>
                                        <p:attrNameLst>
                                          <p:attrName>style.visibility</p:attrName>
                                        </p:attrNameLst>
                                      </p:cBhvr>
                                      <p:to>
                                        <p:strVal val="visible"/>
                                      </p:to>
                                    </p:set>
                                    <p:animEffect transition="in" filter="blinds(horizontal)">
                                      <p:cBhvr>
                                        <p:cTn id="32" dur="500"/>
                                        <p:tgtEl>
                                          <p:spTgt spid="23162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6291" grpId="0" build="p" autoUpdateAnimBg="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4" name="Rectangle 2">
            <a:extLst>
              <a:ext uri="{FF2B5EF4-FFF2-40B4-BE49-F238E27FC236}">
                <a16:creationId xmlns:a16="http://schemas.microsoft.com/office/drawing/2014/main" id="{9EB5390A-BE79-41A9-70FD-B28730E1FB05}"/>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第</a:t>
            </a:r>
            <a:r>
              <a:rPr lang="en-US" altLang="zh-CN">
                <a:latin typeface="Times New Roman" panose="02020603050405020304" pitchFamily="18" charset="0"/>
              </a:rPr>
              <a:t>6</a:t>
            </a:r>
            <a:r>
              <a:rPr lang="zh-CN" altLang="en-US">
                <a:latin typeface="Times New Roman" panose="02020603050405020304" pitchFamily="18" charset="0"/>
              </a:rPr>
              <a:t>章</a:t>
            </a:r>
            <a:r>
              <a:rPr lang="zh-CN" altLang="en-US">
                <a:latin typeface="Arial" panose="020B0604020202020204" pitchFamily="34" charset="0"/>
                <a:ea typeface="宋体" panose="02010600030101010101" pitchFamily="2" charset="-122"/>
                <a:cs typeface="Times New Roman" panose="02020603050405020304" pitchFamily="18" charset="0"/>
              </a:rPr>
              <a:t> </a:t>
            </a:r>
            <a:r>
              <a:rPr lang="zh-CN" altLang="en-US"/>
              <a:t>语法制导翻译与属性文法 </a:t>
            </a:r>
          </a:p>
        </p:txBody>
      </p:sp>
      <p:sp>
        <p:nvSpPr>
          <p:cNvPr id="5125" name="Rectangle 3">
            <a:extLst>
              <a:ext uri="{FF2B5EF4-FFF2-40B4-BE49-F238E27FC236}">
                <a16:creationId xmlns:a16="http://schemas.microsoft.com/office/drawing/2014/main" id="{ACAEC361-A53A-867D-7327-F532FFAEEC74}"/>
              </a:ext>
            </a:extLst>
          </p:cNvPr>
          <p:cNvSpPr>
            <a:spLocks noGrp="1" noChangeArrowheads="1"/>
          </p:cNvSpPr>
          <p:nvPr>
            <p:ph idx="1"/>
          </p:nvPr>
        </p:nvSpPr>
        <p:spPr/>
        <p:txBody>
          <a:bodyPr>
            <a:normAutofit fontScale="92500" lnSpcReduction="10000"/>
          </a:bodyPr>
          <a:lstStyle/>
          <a:p>
            <a:pPr marL="533400" indent="-533400">
              <a:spcBef>
                <a:spcPct val="60000"/>
              </a:spcBef>
              <a:buNone/>
            </a:pPr>
            <a:r>
              <a:rPr lang="en-US" altLang="zh-CN" dirty="0"/>
              <a:t>6.1 </a:t>
            </a:r>
            <a:r>
              <a:rPr lang="zh-CN" altLang="en-US" dirty="0"/>
              <a:t>语法制导翻译概述</a:t>
            </a:r>
          </a:p>
          <a:p>
            <a:pPr marL="533400" indent="-533400">
              <a:spcBef>
                <a:spcPct val="60000"/>
              </a:spcBef>
              <a:buNone/>
            </a:pPr>
            <a:r>
              <a:rPr lang="en-US" altLang="zh-CN" dirty="0"/>
              <a:t>6.2 </a:t>
            </a:r>
            <a:r>
              <a:rPr lang="zh-CN" altLang="en-US" dirty="0"/>
              <a:t>语法制导定义</a:t>
            </a:r>
          </a:p>
          <a:p>
            <a:pPr marL="533400" indent="-533400">
              <a:spcBef>
                <a:spcPct val="60000"/>
              </a:spcBef>
              <a:buNone/>
            </a:pPr>
            <a:r>
              <a:rPr lang="en-US" altLang="zh-CN" dirty="0"/>
              <a:t>6.3 </a:t>
            </a:r>
            <a:r>
              <a:rPr lang="zh-CN" altLang="en-US" dirty="0"/>
              <a:t>属性计算</a:t>
            </a:r>
          </a:p>
          <a:p>
            <a:pPr marL="533400" indent="-533400">
              <a:spcBef>
                <a:spcPct val="60000"/>
              </a:spcBef>
              <a:buNone/>
            </a:pPr>
            <a:r>
              <a:rPr lang="en-US" altLang="zh-CN" dirty="0"/>
              <a:t>6.4 </a:t>
            </a:r>
            <a:r>
              <a:rPr lang="zh-CN" altLang="en-US" dirty="0"/>
              <a:t>翻译模式</a:t>
            </a:r>
          </a:p>
          <a:p>
            <a:pPr marL="533400" indent="-533400">
              <a:spcBef>
                <a:spcPct val="60000"/>
              </a:spcBef>
              <a:buNone/>
            </a:pPr>
            <a:r>
              <a:rPr lang="en-US" altLang="zh-CN" dirty="0"/>
              <a:t>6.5 </a:t>
            </a:r>
            <a:r>
              <a:rPr lang="zh-CN" altLang="en-US" dirty="0"/>
              <a:t>本章小结</a:t>
            </a:r>
          </a:p>
        </p:txBody>
      </p:sp>
      <p:sp>
        <p:nvSpPr>
          <p:cNvPr id="4" name="日期占位符 3">
            <a:extLst>
              <a:ext uri="{FF2B5EF4-FFF2-40B4-BE49-F238E27FC236}">
                <a16:creationId xmlns:a16="http://schemas.microsoft.com/office/drawing/2014/main" id="{6EDE8AA3-0F02-4951-DAF1-00B73F7C4525}"/>
              </a:ext>
            </a:extLst>
          </p:cNvPr>
          <p:cNvSpPr>
            <a:spLocks noGrp="1"/>
          </p:cNvSpPr>
          <p:nvPr>
            <p:ph type="dt" sz="half" idx="10"/>
          </p:nvPr>
        </p:nvSpPr>
        <p:spPr>
          <a:ln>
            <a:miter lim="800000"/>
            <a:headEnd/>
            <a:tailEnd/>
          </a:ln>
        </p:spPr>
        <p:txBody>
          <a:bodyPr anchor="t"/>
          <a:lstStyle/>
          <a:p>
            <a:pPr>
              <a:defRPr/>
            </a:pPr>
            <a:fld id="{1159CDA0-204D-4705-9CFA-B69F5ACDA45F}" type="datetime1">
              <a:rPr lang="zh-CN" altLang="en-US">
                <a:latin typeface="+mn-lt"/>
              </a:rPr>
              <a:pPr>
                <a:defRPr/>
              </a:pPr>
              <a:t>2024/10/14</a:t>
            </a:fld>
            <a:endParaRPr lang="en-US" altLang="zh-CN">
              <a:latin typeface="+mn-lt"/>
            </a:endParaRPr>
          </a:p>
        </p:txBody>
      </p:sp>
      <p:sp>
        <p:nvSpPr>
          <p:cNvPr id="5123" name="灯片编号占位符 5">
            <a:extLst>
              <a:ext uri="{FF2B5EF4-FFF2-40B4-BE49-F238E27FC236}">
                <a16:creationId xmlns:a16="http://schemas.microsoft.com/office/drawing/2014/main" id="{BA191D6A-F039-438D-85A8-39711403E23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B1B1644-7DE8-40B7-8707-22CE6D9851F7}" type="slidenum">
              <a:rPr lang="en-US" altLang="zh-CN" sz="1400" b="0">
                <a:latin typeface="Arial" panose="020B0604020202020204" pitchFamily="34" charset="0"/>
                <a:ea typeface="宋体" panose="02010600030101010101" pitchFamily="2" charset="-122"/>
              </a:rPr>
              <a:pPr>
                <a:spcBef>
                  <a:spcPct val="0"/>
                </a:spcBef>
                <a:buClrTx/>
                <a:buSzTx/>
                <a:buFontTx/>
                <a:buNone/>
              </a:pPr>
              <a:t>2</a:t>
            </a:fld>
            <a:endParaRPr lang="en-US" altLang="zh-CN" sz="1400" b="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0" name="Rectangle 2">
            <a:extLst>
              <a:ext uri="{FF2B5EF4-FFF2-40B4-BE49-F238E27FC236}">
                <a16:creationId xmlns:a16="http://schemas.microsoft.com/office/drawing/2014/main" id="{BEF7ED13-8EBF-41CD-6D29-D3F5C2FFF0A2}"/>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S-</a:t>
            </a:r>
            <a:r>
              <a:rPr lang="zh-CN" altLang="en-US">
                <a:latin typeface="Times New Roman" panose="02020603050405020304" pitchFamily="18" charset="0"/>
              </a:rPr>
              <a:t>属性定义</a:t>
            </a:r>
          </a:p>
        </p:txBody>
      </p:sp>
      <p:sp>
        <p:nvSpPr>
          <p:cNvPr id="4" name="日期占位符 3">
            <a:extLst>
              <a:ext uri="{FF2B5EF4-FFF2-40B4-BE49-F238E27FC236}">
                <a16:creationId xmlns:a16="http://schemas.microsoft.com/office/drawing/2014/main" id="{04A6315F-D9E5-6A40-7B5B-355D9E911AF3}"/>
              </a:ext>
            </a:extLst>
          </p:cNvPr>
          <p:cNvSpPr>
            <a:spLocks noGrp="1"/>
          </p:cNvSpPr>
          <p:nvPr>
            <p:ph type="dt" sz="half" idx="10"/>
          </p:nvPr>
        </p:nvSpPr>
        <p:spPr>
          <a:ln>
            <a:miter lim="800000"/>
            <a:headEnd/>
            <a:tailEnd/>
          </a:ln>
        </p:spPr>
        <p:txBody>
          <a:bodyPr anchor="t"/>
          <a:lstStyle/>
          <a:p>
            <a:pPr>
              <a:defRPr/>
            </a:pPr>
            <a:fld id="{9209F078-ECCF-4D60-930D-501E618C5EBB}" type="datetime1">
              <a:rPr lang="zh-CN" altLang="en-US">
                <a:latin typeface="+mn-lt"/>
              </a:rPr>
              <a:pPr>
                <a:defRPr/>
              </a:pPr>
              <a:t>2024/10/14</a:t>
            </a:fld>
            <a:endParaRPr lang="en-US" altLang="zh-CN">
              <a:latin typeface="+mn-lt"/>
            </a:endParaRPr>
          </a:p>
        </p:txBody>
      </p:sp>
      <p:sp>
        <p:nvSpPr>
          <p:cNvPr id="24579" name="灯片编号占位符 5">
            <a:extLst>
              <a:ext uri="{FF2B5EF4-FFF2-40B4-BE49-F238E27FC236}">
                <a16:creationId xmlns:a16="http://schemas.microsoft.com/office/drawing/2014/main" id="{50DD8484-BB4C-EB66-21C6-3696AFF077B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71BE3EF-C52F-4764-B926-94A54CC64053}" type="slidenum">
              <a:rPr lang="en-US" altLang="zh-CN" sz="1400" b="0">
                <a:latin typeface="Arial" panose="020B0604020202020204" pitchFamily="34" charset="0"/>
                <a:ea typeface="宋体" panose="02010600030101010101" pitchFamily="2" charset="-122"/>
              </a:rPr>
              <a:pPr>
                <a:spcBef>
                  <a:spcPct val="0"/>
                </a:spcBef>
                <a:buClrTx/>
                <a:buSzTx/>
                <a:buFontTx/>
                <a:buNone/>
              </a:pPr>
              <a:t>20</a:t>
            </a:fld>
            <a:endParaRPr lang="en-US" altLang="zh-CN" sz="1400" b="0">
              <a:latin typeface="Arial" panose="020B0604020202020204" pitchFamily="34" charset="0"/>
              <a:ea typeface="宋体" panose="02010600030101010101" pitchFamily="2" charset="-122"/>
            </a:endParaRPr>
          </a:p>
        </p:txBody>
      </p:sp>
      <p:sp>
        <p:nvSpPr>
          <p:cNvPr id="2324483" name="Rectangle 3">
            <a:extLst>
              <a:ext uri="{FF2B5EF4-FFF2-40B4-BE49-F238E27FC236}">
                <a16:creationId xmlns:a16="http://schemas.microsoft.com/office/drawing/2014/main" id="{784FACFA-BAC8-B837-CA74-14CDCC712332}"/>
              </a:ext>
            </a:extLst>
          </p:cNvPr>
          <p:cNvSpPr>
            <a:spLocks noGrp="1" noChangeArrowheads="1"/>
          </p:cNvSpPr>
          <p:nvPr>
            <p:ph type="body" sz="quarter" idx="13"/>
          </p:nvPr>
        </p:nvSpPr>
        <p:spPr>
          <a:xfrm>
            <a:off x="1064596" y="1443018"/>
            <a:ext cx="9783916" cy="4913332"/>
          </a:xfrm>
        </p:spPr>
        <p:txBody>
          <a:bodyPr>
            <a:normAutofit fontScale="77500" lnSpcReduction="20000"/>
          </a:bodyPr>
          <a:lstStyle/>
          <a:p>
            <a:pPr eaLnBrk="1" hangingPunct="1"/>
            <a:r>
              <a:rPr kumimoji="1" lang="zh-CN" altLang="en-US" dirty="0">
                <a:solidFill>
                  <a:srgbClr val="0000FF"/>
                </a:solidFill>
                <a:latin typeface="Times New Roman" panose="02020603050405020304" pitchFamily="18" charset="0"/>
              </a:rPr>
              <a:t>定义</a:t>
            </a:r>
            <a:r>
              <a:rPr kumimoji="1" lang="en-US" altLang="zh-CN" dirty="0">
                <a:solidFill>
                  <a:srgbClr val="0000FF"/>
                </a:solidFill>
                <a:latin typeface="Times New Roman" panose="02020603050405020304" pitchFamily="18" charset="0"/>
              </a:rPr>
              <a:t>6.1  </a:t>
            </a:r>
            <a:r>
              <a:rPr kumimoji="1" lang="zh-CN" altLang="en-US" dirty="0">
                <a:solidFill>
                  <a:srgbClr val="0000FF"/>
                </a:solidFill>
                <a:latin typeface="Times New Roman" panose="02020603050405020304" pitchFamily="18" charset="0"/>
              </a:rPr>
              <a:t>只含综合属性的语法制导定义称为</a:t>
            </a:r>
            <a:r>
              <a:rPr kumimoji="1" lang="en-US" altLang="zh-CN" i="1" dirty="0">
                <a:solidFill>
                  <a:srgbClr val="0000FF"/>
                </a:solidFill>
                <a:latin typeface="Times New Roman" panose="02020603050405020304" pitchFamily="18" charset="0"/>
              </a:rPr>
              <a:t>S</a:t>
            </a:r>
            <a:r>
              <a:rPr kumimoji="1" lang="en-US" altLang="zh-CN" dirty="0">
                <a:solidFill>
                  <a:srgbClr val="0000FF"/>
                </a:solidFill>
                <a:latin typeface="Times New Roman" panose="02020603050405020304" pitchFamily="18" charset="0"/>
              </a:rPr>
              <a:t>-</a:t>
            </a:r>
            <a:r>
              <a:rPr kumimoji="1" lang="zh-CN" altLang="en-US" dirty="0">
                <a:solidFill>
                  <a:srgbClr val="0000FF"/>
                </a:solidFill>
                <a:latin typeface="Times New Roman" panose="02020603050405020304" pitchFamily="18" charset="0"/>
              </a:rPr>
              <a:t>属性定义，又称为</a:t>
            </a:r>
            <a:r>
              <a:rPr kumimoji="1" lang="en-US" altLang="zh-CN" i="1" dirty="0">
                <a:solidFill>
                  <a:srgbClr val="0000FF"/>
                </a:solidFill>
                <a:latin typeface="Times New Roman" panose="02020603050405020304" pitchFamily="18" charset="0"/>
              </a:rPr>
              <a:t>S</a:t>
            </a:r>
            <a:r>
              <a:rPr kumimoji="1" lang="en-US" altLang="zh-CN" dirty="0">
                <a:solidFill>
                  <a:srgbClr val="0000FF"/>
                </a:solidFill>
                <a:latin typeface="Times New Roman" panose="02020603050405020304" pitchFamily="18" charset="0"/>
              </a:rPr>
              <a:t>-</a:t>
            </a:r>
            <a:r>
              <a:rPr kumimoji="1" lang="zh-CN" altLang="en-US" dirty="0">
                <a:solidFill>
                  <a:srgbClr val="0000FF"/>
                </a:solidFill>
                <a:latin typeface="Times New Roman" panose="02020603050405020304" pitchFamily="18" charset="0"/>
              </a:rPr>
              <a:t>属性文法</a:t>
            </a:r>
            <a:r>
              <a:rPr kumimoji="1" lang="zh-CN" altLang="en-US" dirty="0">
                <a:latin typeface="Times New Roman" panose="02020603050405020304" pitchFamily="18" charset="0"/>
              </a:rPr>
              <a:t>。 </a:t>
            </a:r>
          </a:p>
          <a:p>
            <a:pPr eaLnBrk="1" hangingPunct="1"/>
            <a:r>
              <a:rPr kumimoji="1" lang="zh-CN" altLang="en-US" dirty="0">
                <a:latin typeface="Times New Roman" panose="02020603050405020304" pitchFamily="18" charset="0"/>
              </a:rPr>
              <a:t>如果某个语法制导定义是</a:t>
            </a:r>
            <a:r>
              <a:rPr kumimoji="1" lang="en-US" altLang="zh-CN" i="1" dirty="0">
                <a:latin typeface="Times New Roman" panose="02020603050405020304" pitchFamily="18" charset="0"/>
              </a:rPr>
              <a:t>S</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属性定义，则可以按照自下而上的顺序来计算分析树中节点的属性。</a:t>
            </a:r>
          </a:p>
          <a:p>
            <a:pPr eaLnBrk="1" hangingPunct="1"/>
            <a:r>
              <a:rPr kumimoji="1" lang="zh-CN" altLang="en-US" dirty="0">
                <a:latin typeface="Times New Roman" panose="02020603050405020304" pitchFamily="18" charset="0"/>
              </a:rPr>
              <a:t>一种简单的属性计算方法是对分析树进行后根遍历，并在最后一次遍历节点</a:t>
            </a:r>
            <a:r>
              <a:rPr kumimoji="1" lang="en-US" altLang="zh-CN" i="1" dirty="0">
                <a:latin typeface="Times New Roman" panose="02020603050405020304" pitchFamily="18" charset="0"/>
              </a:rPr>
              <a:t>N</a:t>
            </a:r>
            <a:r>
              <a:rPr kumimoji="1" lang="zh-CN" altLang="en-US" dirty="0">
                <a:latin typeface="Times New Roman" panose="02020603050405020304" pitchFamily="18" charset="0"/>
              </a:rPr>
              <a:t>时计算与节点</a:t>
            </a:r>
            <a:r>
              <a:rPr kumimoji="1" lang="en-US" altLang="zh-CN" i="1" dirty="0">
                <a:latin typeface="Times New Roman" panose="02020603050405020304" pitchFamily="18" charset="0"/>
              </a:rPr>
              <a:t>N</a:t>
            </a:r>
            <a:r>
              <a:rPr kumimoji="1" lang="zh-CN" altLang="en-US" dirty="0">
                <a:latin typeface="Times New Roman" panose="02020603050405020304" pitchFamily="18" charset="0"/>
              </a:rPr>
              <a:t>相关联的属性。 </a:t>
            </a:r>
          </a:p>
          <a:p>
            <a:pPr lvl="1" eaLnBrk="1" hangingPunct="1"/>
            <a:r>
              <a:rPr kumimoji="1" lang="en-US" altLang="zh-CN" i="1" dirty="0" err="1">
                <a:latin typeface="Times New Roman" panose="02020603050405020304" pitchFamily="18" charset="0"/>
              </a:rPr>
              <a:t>postorder</a:t>
            </a:r>
            <a:r>
              <a:rPr kumimoji="1" lang="en-US" altLang="zh-CN" dirty="0">
                <a:latin typeface="Times New Roman" panose="02020603050405020304" pitchFamily="18" charset="0"/>
              </a:rPr>
              <a:t>(</a:t>
            </a:r>
            <a:r>
              <a:rPr kumimoji="1" lang="en-US" altLang="zh-CN" i="1" dirty="0">
                <a:latin typeface="Times New Roman" panose="02020603050405020304" pitchFamily="18" charset="0"/>
              </a:rPr>
              <a:t>N</a:t>
            </a:r>
            <a:r>
              <a:rPr kumimoji="1" lang="en-US" altLang="zh-CN" dirty="0">
                <a:latin typeface="Times New Roman" panose="02020603050405020304" pitchFamily="18" charset="0"/>
              </a:rPr>
              <a:t>) {</a:t>
            </a:r>
          </a:p>
          <a:p>
            <a:pPr lvl="1" eaLnBrk="1" hangingPunct="1"/>
            <a:r>
              <a:rPr kumimoji="1" lang="en-US" altLang="zh-CN" dirty="0">
                <a:latin typeface="Times New Roman" panose="02020603050405020304" pitchFamily="18" charset="0"/>
              </a:rPr>
              <a:t>		for </a:t>
            </a:r>
            <a:r>
              <a:rPr kumimoji="1" lang="en-US" altLang="zh-CN" i="1" dirty="0">
                <a:latin typeface="Times New Roman" panose="02020603050405020304" pitchFamily="18" charset="0"/>
              </a:rPr>
              <a:t>N</a:t>
            </a:r>
            <a:r>
              <a:rPr kumimoji="1" lang="zh-CN" altLang="en-US" dirty="0">
                <a:latin typeface="Times New Roman" panose="02020603050405020304" pitchFamily="18" charset="0"/>
              </a:rPr>
              <a:t>的每个子节点</a:t>
            </a:r>
            <a:r>
              <a:rPr kumimoji="1" lang="en-US" altLang="zh-CN" i="1" dirty="0">
                <a:latin typeface="Times New Roman" panose="02020603050405020304" pitchFamily="18" charset="0"/>
              </a:rPr>
              <a:t>M</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从左到右</a:t>
            </a:r>
            <a:r>
              <a:rPr kumimoji="1" lang="en-US" altLang="zh-CN" dirty="0">
                <a:latin typeface="Times New Roman" panose="02020603050405020304" pitchFamily="18" charset="0"/>
              </a:rPr>
              <a:t>) </a:t>
            </a:r>
            <a:r>
              <a:rPr kumimoji="1" lang="en-US" altLang="zh-CN" i="1" dirty="0" err="1">
                <a:latin typeface="Times New Roman" panose="02020603050405020304" pitchFamily="18" charset="0"/>
              </a:rPr>
              <a:t>postorder</a:t>
            </a:r>
            <a:r>
              <a:rPr kumimoji="1" lang="en-US" altLang="zh-CN" dirty="0">
                <a:latin typeface="Times New Roman" panose="02020603050405020304" pitchFamily="18" charset="0"/>
              </a:rPr>
              <a:t>(</a:t>
            </a:r>
            <a:r>
              <a:rPr kumimoji="1" lang="en-US" altLang="zh-CN" i="1" dirty="0">
                <a:latin typeface="Times New Roman" panose="02020603050405020304" pitchFamily="18" charset="0"/>
              </a:rPr>
              <a:t>M</a:t>
            </a:r>
            <a:r>
              <a:rPr kumimoji="1" lang="en-US" altLang="zh-CN" dirty="0">
                <a:latin typeface="Times New Roman" panose="02020603050405020304" pitchFamily="18" charset="0"/>
              </a:rPr>
              <a:t>);</a:t>
            </a:r>
          </a:p>
          <a:p>
            <a:pPr lvl="1" eaLnBrk="1" hangingPunct="1"/>
            <a:r>
              <a:rPr kumimoji="1" lang="en-US" altLang="zh-CN" dirty="0">
                <a:latin typeface="Times New Roman" panose="02020603050405020304" pitchFamily="18" charset="0"/>
              </a:rPr>
              <a:t>			</a:t>
            </a:r>
            <a:r>
              <a:rPr kumimoji="1" lang="zh-CN" altLang="en-US" dirty="0">
                <a:latin typeface="Times New Roman" panose="02020603050405020304" pitchFamily="18" charset="0"/>
              </a:rPr>
              <a:t>计算与节点</a:t>
            </a:r>
            <a:r>
              <a:rPr kumimoji="1" lang="en-US" altLang="zh-CN" i="1" dirty="0">
                <a:latin typeface="Times New Roman" panose="02020603050405020304" pitchFamily="18" charset="0"/>
              </a:rPr>
              <a:t>N</a:t>
            </a:r>
            <a:r>
              <a:rPr kumimoji="1" lang="zh-CN" altLang="en-US" dirty="0">
                <a:latin typeface="Times New Roman" panose="02020603050405020304" pitchFamily="18" charset="0"/>
              </a:rPr>
              <a:t>相关联的属性</a:t>
            </a:r>
            <a:r>
              <a:rPr kumimoji="1" lang="en-US" altLang="zh-CN" dirty="0">
                <a:latin typeface="Times New Roman" panose="02020603050405020304" pitchFamily="18" charset="0"/>
              </a:rPr>
              <a:t>;</a:t>
            </a:r>
          </a:p>
          <a:p>
            <a:pPr lvl="1" eaLnBrk="1" hangingPunct="1"/>
            <a:r>
              <a:rPr kumimoji="1" lang="en-US" altLang="zh-CN" dirty="0">
                <a:latin typeface="Times New Roman" panose="02020603050405020304" pitchFamily="18" charset="0"/>
              </a:rPr>
              <a:t>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24483">
                                            <p:txEl>
                                              <p:pRg st="0" end="0"/>
                                            </p:txEl>
                                          </p:spTgt>
                                        </p:tgtEl>
                                        <p:attrNameLst>
                                          <p:attrName>style.visibility</p:attrName>
                                        </p:attrNameLst>
                                      </p:cBhvr>
                                      <p:to>
                                        <p:strVal val="visible"/>
                                      </p:to>
                                    </p:set>
                                    <p:animEffect transition="in" filter="blinds(horizontal)">
                                      <p:cBhvr>
                                        <p:cTn id="7" dur="500"/>
                                        <p:tgtEl>
                                          <p:spTgt spid="2324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24483">
                                            <p:txEl>
                                              <p:pRg st="1" end="1"/>
                                            </p:txEl>
                                          </p:spTgt>
                                        </p:tgtEl>
                                        <p:attrNameLst>
                                          <p:attrName>style.visibility</p:attrName>
                                        </p:attrNameLst>
                                      </p:cBhvr>
                                      <p:to>
                                        <p:strVal val="visible"/>
                                      </p:to>
                                    </p:set>
                                    <p:animEffect transition="in" filter="blinds(horizontal)">
                                      <p:cBhvr>
                                        <p:cTn id="12" dur="500"/>
                                        <p:tgtEl>
                                          <p:spTgt spid="23244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24483">
                                            <p:txEl>
                                              <p:pRg st="2" end="2"/>
                                            </p:txEl>
                                          </p:spTgt>
                                        </p:tgtEl>
                                        <p:attrNameLst>
                                          <p:attrName>style.visibility</p:attrName>
                                        </p:attrNameLst>
                                      </p:cBhvr>
                                      <p:to>
                                        <p:strVal val="visible"/>
                                      </p:to>
                                    </p:set>
                                    <p:animEffect transition="in" filter="blinds(horizontal)">
                                      <p:cBhvr>
                                        <p:cTn id="17" dur="500"/>
                                        <p:tgtEl>
                                          <p:spTgt spid="232448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324483">
                                            <p:txEl>
                                              <p:pRg st="3" end="3"/>
                                            </p:txEl>
                                          </p:spTgt>
                                        </p:tgtEl>
                                        <p:attrNameLst>
                                          <p:attrName>style.visibility</p:attrName>
                                        </p:attrNameLst>
                                      </p:cBhvr>
                                      <p:to>
                                        <p:strVal val="visible"/>
                                      </p:to>
                                    </p:set>
                                    <p:animEffect transition="in" filter="blinds(horizontal)">
                                      <p:cBhvr>
                                        <p:cTn id="20" dur="500"/>
                                        <p:tgtEl>
                                          <p:spTgt spid="232448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324483">
                                            <p:txEl>
                                              <p:pRg st="4" end="4"/>
                                            </p:txEl>
                                          </p:spTgt>
                                        </p:tgtEl>
                                        <p:attrNameLst>
                                          <p:attrName>style.visibility</p:attrName>
                                        </p:attrNameLst>
                                      </p:cBhvr>
                                      <p:to>
                                        <p:strVal val="visible"/>
                                      </p:to>
                                    </p:set>
                                    <p:animEffect transition="in" filter="blinds(horizontal)">
                                      <p:cBhvr>
                                        <p:cTn id="23" dur="500"/>
                                        <p:tgtEl>
                                          <p:spTgt spid="232448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324483">
                                            <p:txEl>
                                              <p:pRg st="5" end="5"/>
                                            </p:txEl>
                                          </p:spTgt>
                                        </p:tgtEl>
                                        <p:attrNameLst>
                                          <p:attrName>style.visibility</p:attrName>
                                        </p:attrNameLst>
                                      </p:cBhvr>
                                      <p:to>
                                        <p:strVal val="visible"/>
                                      </p:to>
                                    </p:set>
                                    <p:animEffect transition="in" filter="blinds(horizontal)">
                                      <p:cBhvr>
                                        <p:cTn id="26" dur="500"/>
                                        <p:tgtEl>
                                          <p:spTgt spid="232448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324483">
                                            <p:txEl>
                                              <p:pRg st="6" end="6"/>
                                            </p:txEl>
                                          </p:spTgt>
                                        </p:tgtEl>
                                        <p:attrNameLst>
                                          <p:attrName>style.visibility</p:attrName>
                                        </p:attrNameLst>
                                      </p:cBhvr>
                                      <p:to>
                                        <p:strVal val="visible"/>
                                      </p:to>
                                    </p:set>
                                    <p:animEffect transition="in" filter="blinds(horizontal)">
                                      <p:cBhvr>
                                        <p:cTn id="29" dur="500"/>
                                        <p:tgtEl>
                                          <p:spTgt spid="23244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48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2">
            <a:extLst>
              <a:ext uri="{FF2B5EF4-FFF2-40B4-BE49-F238E27FC236}">
                <a16:creationId xmlns:a16="http://schemas.microsoft.com/office/drawing/2014/main" id="{E750E417-D09B-6A43-2CB2-794A6A708B84}"/>
              </a:ext>
            </a:extLst>
          </p:cNvPr>
          <p:cNvSpPr>
            <a:spLocks noGrp="1" noChangeArrowheads="1"/>
          </p:cNvSpPr>
          <p:nvPr>
            <p:ph type="title"/>
          </p:nvPr>
        </p:nvSpPr>
        <p:spPr/>
        <p:txBody>
          <a:bodyPr anchor="ctr"/>
          <a:lstStyle/>
          <a:p>
            <a:pPr eaLnBrk="1" hangingPunct="1"/>
            <a:r>
              <a:rPr lang="en-US" altLang="zh-CN" i="1">
                <a:latin typeface="Times New Roman" panose="02020603050405020304" pitchFamily="18" charset="0"/>
              </a:rPr>
              <a:t>L</a:t>
            </a:r>
            <a:r>
              <a:rPr lang="en-US" altLang="zh-CN">
                <a:latin typeface="Times New Roman" panose="02020603050405020304" pitchFamily="18" charset="0"/>
              </a:rPr>
              <a:t>-</a:t>
            </a:r>
            <a:r>
              <a:rPr lang="zh-CN" altLang="en-US">
                <a:latin typeface="Times New Roman" panose="02020603050405020304" pitchFamily="18" charset="0"/>
              </a:rPr>
              <a:t>属性定义</a:t>
            </a:r>
          </a:p>
        </p:txBody>
      </p:sp>
      <p:sp>
        <p:nvSpPr>
          <p:cNvPr id="4" name="日期占位符 3">
            <a:extLst>
              <a:ext uri="{FF2B5EF4-FFF2-40B4-BE49-F238E27FC236}">
                <a16:creationId xmlns:a16="http://schemas.microsoft.com/office/drawing/2014/main" id="{5C5B78DD-513F-0846-40E1-6AF346C4E186}"/>
              </a:ext>
            </a:extLst>
          </p:cNvPr>
          <p:cNvSpPr>
            <a:spLocks noGrp="1"/>
          </p:cNvSpPr>
          <p:nvPr>
            <p:ph type="dt" sz="half" idx="10"/>
          </p:nvPr>
        </p:nvSpPr>
        <p:spPr>
          <a:ln>
            <a:miter lim="800000"/>
            <a:headEnd/>
            <a:tailEnd/>
          </a:ln>
        </p:spPr>
        <p:txBody>
          <a:bodyPr anchor="t"/>
          <a:lstStyle/>
          <a:p>
            <a:pPr>
              <a:defRPr/>
            </a:pPr>
            <a:fld id="{EF996B5A-DB66-46E6-9239-0C82DFE080F7}" type="datetime1">
              <a:rPr lang="zh-CN" altLang="en-US">
                <a:latin typeface="+mn-lt"/>
              </a:rPr>
              <a:pPr>
                <a:defRPr/>
              </a:pPr>
              <a:t>2024/10/14</a:t>
            </a:fld>
            <a:endParaRPr lang="en-US" altLang="zh-CN">
              <a:latin typeface="+mn-lt"/>
            </a:endParaRPr>
          </a:p>
        </p:txBody>
      </p:sp>
      <p:sp>
        <p:nvSpPr>
          <p:cNvPr id="25603" name="灯片编号占位符 5">
            <a:extLst>
              <a:ext uri="{FF2B5EF4-FFF2-40B4-BE49-F238E27FC236}">
                <a16:creationId xmlns:a16="http://schemas.microsoft.com/office/drawing/2014/main" id="{E322D41B-433E-FE66-256E-AD0C383C2C2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5BB6A2A-5884-44EE-8030-C000E66AA9B6}" type="slidenum">
              <a:rPr lang="en-US" altLang="zh-CN" sz="1400" b="0">
                <a:latin typeface="Arial" panose="020B0604020202020204" pitchFamily="34" charset="0"/>
                <a:ea typeface="宋体" panose="02010600030101010101" pitchFamily="2" charset="-122"/>
              </a:rPr>
              <a:pPr>
                <a:spcBef>
                  <a:spcPct val="0"/>
                </a:spcBef>
                <a:buClrTx/>
                <a:buSzTx/>
                <a:buFontTx/>
                <a:buNone/>
              </a:pPr>
              <a:t>21</a:t>
            </a:fld>
            <a:endParaRPr lang="en-US" altLang="zh-CN" sz="1400" b="0">
              <a:latin typeface="Arial" panose="020B0604020202020204" pitchFamily="34" charset="0"/>
              <a:ea typeface="宋体" panose="02010600030101010101" pitchFamily="2" charset="-122"/>
            </a:endParaRPr>
          </a:p>
        </p:txBody>
      </p:sp>
      <p:sp>
        <p:nvSpPr>
          <p:cNvPr id="2325507" name="Rectangle 3">
            <a:extLst>
              <a:ext uri="{FF2B5EF4-FFF2-40B4-BE49-F238E27FC236}">
                <a16:creationId xmlns:a16="http://schemas.microsoft.com/office/drawing/2014/main" id="{11259D07-A771-B266-F06A-AFD7C6CAF460}"/>
              </a:ext>
            </a:extLst>
          </p:cNvPr>
          <p:cNvSpPr>
            <a:spLocks noGrp="1" noChangeArrowheads="1"/>
          </p:cNvSpPr>
          <p:nvPr>
            <p:ph type="body" sz="quarter" idx="13"/>
          </p:nvPr>
        </p:nvSpPr>
        <p:spPr>
          <a:xfrm>
            <a:off x="1023775" y="1673950"/>
            <a:ext cx="9783916" cy="4864962"/>
          </a:xfrm>
        </p:spPr>
        <p:txBody>
          <a:bodyPr>
            <a:normAutofit/>
          </a:bodyPr>
          <a:lstStyle/>
          <a:p>
            <a:pPr eaLnBrk="1" hangingPunct="1">
              <a:lnSpc>
                <a:spcPct val="120000"/>
              </a:lnSpc>
            </a:pPr>
            <a:r>
              <a:rPr kumimoji="1" lang="zh-CN" altLang="en-US" dirty="0">
                <a:solidFill>
                  <a:srgbClr val="0000FF"/>
                </a:solidFill>
                <a:latin typeface="Times New Roman" panose="02020603050405020304" pitchFamily="18" charset="0"/>
              </a:rPr>
              <a:t>定义</a:t>
            </a:r>
            <a:r>
              <a:rPr kumimoji="1" lang="en-US" altLang="zh-CN" dirty="0">
                <a:solidFill>
                  <a:srgbClr val="0000FF"/>
                </a:solidFill>
                <a:latin typeface="Times New Roman" panose="02020603050405020304" pitchFamily="18" charset="0"/>
              </a:rPr>
              <a:t>6.2 </a:t>
            </a:r>
            <a:r>
              <a:rPr kumimoji="1" lang="zh-CN" altLang="en-US" dirty="0">
                <a:solidFill>
                  <a:srgbClr val="0000FF"/>
                </a:solidFill>
                <a:latin typeface="Times New Roman" panose="02020603050405020304" pitchFamily="18" charset="0"/>
              </a:rPr>
              <a:t>一个语法制导定义被称为</a:t>
            </a:r>
            <a:r>
              <a:rPr kumimoji="1" lang="en-US" altLang="zh-CN" i="1" dirty="0">
                <a:solidFill>
                  <a:srgbClr val="0000FF"/>
                </a:solidFill>
                <a:latin typeface="Times New Roman" panose="02020603050405020304" pitchFamily="18" charset="0"/>
              </a:rPr>
              <a:t>L-</a:t>
            </a:r>
            <a:r>
              <a:rPr kumimoji="1" lang="zh-CN" altLang="en-US" dirty="0">
                <a:solidFill>
                  <a:srgbClr val="0000FF"/>
                </a:solidFill>
                <a:latin typeface="Times New Roman" panose="02020603050405020304" pitchFamily="18" charset="0"/>
              </a:rPr>
              <a:t>属性定义，当且仅当它的每个属性或者是综合属性，或者是满足如下条件的继承属性：设有产生式</a:t>
            </a:r>
            <a:r>
              <a:rPr kumimoji="1" lang="en-US" altLang="zh-CN" i="1" dirty="0">
                <a:solidFill>
                  <a:srgbClr val="0000FF"/>
                </a:solidFill>
                <a:latin typeface="Times New Roman" panose="02020603050405020304" pitchFamily="18" charset="0"/>
              </a:rPr>
              <a:t>A</a:t>
            </a:r>
            <a:r>
              <a:rPr kumimoji="1" lang="en-US" altLang="zh-CN" dirty="0">
                <a:solidFill>
                  <a:srgbClr val="0000FF"/>
                </a:solidFill>
                <a:latin typeface="Times New Roman" panose="02020603050405020304" pitchFamily="18" charset="0"/>
              </a:rPr>
              <a:t>→</a:t>
            </a:r>
            <a:r>
              <a:rPr kumimoji="1" lang="en-US" altLang="zh-CN" i="1" dirty="0">
                <a:solidFill>
                  <a:srgbClr val="0000FF"/>
                </a:solidFill>
                <a:latin typeface="Times New Roman" panose="02020603050405020304" pitchFamily="18" charset="0"/>
              </a:rPr>
              <a:t>X</a:t>
            </a:r>
            <a:r>
              <a:rPr kumimoji="1" lang="en-US" altLang="zh-CN" baseline="-25000" dirty="0">
                <a:solidFill>
                  <a:srgbClr val="0000FF"/>
                </a:solidFill>
                <a:latin typeface="Times New Roman" panose="02020603050405020304" pitchFamily="18" charset="0"/>
              </a:rPr>
              <a:t>1</a:t>
            </a:r>
            <a:r>
              <a:rPr kumimoji="1" lang="en-US" altLang="zh-CN" i="1" dirty="0">
                <a:solidFill>
                  <a:srgbClr val="0000FF"/>
                </a:solidFill>
                <a:latin typeface="Times New Roman" panose="02020603050405020304" pitchFamily="18" charset="0"/>
              </a:rPr>
              <a:t>X</a:t>
            </a:r>
            <a:r>
              <a:rPr kumimoji="1" lang="en-US" altLang="zh-CN" baseline="-25000" dirty="0">
                <a:solidFill>
                  <a:srgbClr val="0000FF"/>
                </a:solidFill>
                <a:latin typeface="Times New Roman" panose="02020603050405020304" pitchFamily="18" charset="0"/>
              </a:rPr>
              <a:t>2</a:t>
            </a:r>
            <a:r>
              <a:rPr kumimoji="1" lang="en-US" altLang="zh-CN" dirty="0">
                <a:solidFill>
                  <a:srgbClr val="0000FF"/>
                </a:solidFill>
                <a:latin typeface="Times New Roman" panose="02020603050405020304" pitchFamily="18" charset="0"/>
              </a:rPr>
              <a:t>…</a:t>
            </a:r>
            <a:r>
              <a:rPr kumimoji="1" lang="en-US" altLang="zh-CN" i="1" dirty="0" err="1">
                <a:solidFill>
                  <a:srgbClr val="0000FF"/>
                </a:solidFill>
                <a:latin typeface="Times New Roman" panose="02020603050405020304" pitchFamily="18" charset="0"/>
              </a:rPr>
              <a:t>X</a:t>
            </a:r>
            <a:r>
              <a:rPr kumimoji="1" lang="en-US" altLang="zh-CN" i="1" baseline="-25000" dirty="0" err="1">
                <a:solidFill>
                  <a:srgbClr val="0000FF"/>
                </a:solidFill>
                <a:latin typeface="Times New Roman" panose="02020603050405020304" pitchFamily="18" charset="0"/>
              </a:rPr>
              <a:t>n</a:t>
            </a:r>
            <a:r>
              <a:rPr kumimoji="1" lang="zh-CN" altLang="en-US" dirty="0">
                <a:solidFill>
                  <a:srgbClr val="0000FF"/>
                </a:solidFill>
                <a:latin typeface="Times New Roman" panose="02020603050405020304" pitchFamily="18" charset="0"/>
              </a:rPr>
              <a:t>，其右部符号</a:t>
            </a:r>
            <a:r>
              <a:rPr kumimoji="1" lang="en-US" altLang="zh-CN" i="1" dirty="0">
                <a:solidFill>
                  <a:srgbClr val="0000FF"/>
                </a:solidFill>
                <a:latin typeface="Times New Roman" panose="02020603050405020304" pitchFamily="18" charset="0"/>
              </a:rPr>
              <a:t>X</a:t>
            </a:r>
            <a:r>
              <a:rPr kumimoji="1" lang="en-US" altLang="zh-CN" i="1" baseline="-25000" dirty="0">
                <a:solidFill>
                  <a:srgbClr val="0000FF"/>
                </a:solidFill>
                <a:latin typeface="Times New Roman" panose="02020603050405020304" pitchFamily="18" charset="0"/>
              </a:rPr>
              <a:t>i</a:t>
            </a:r>
            <a:r>
              <a:rPr kumimoji="1" lang="en-US" altLang="zh-CN" dirty="0">
                <a:solidFill>
                  <a:srgbClr val="0000FF"/>
                </a:solidFill>
                <a:latin typeface="Times New Roman" panose="02020603050405020304" pitchFamily="18" charset="0"/>
              </a:rPr>
              <a:t>(1≤</a:t>
            </a:r>
            <a:r>
              <a:rPr kumimoji="1" lang="en-US" altLang="zh-CN" i="1" dirty="0">
                <a:solidFill>
                  <a:srgbClr val="0000FF"/>
                </a:solidFill>
                <a:latin typeface="Times New Roman" panose="02020603050405020304" pitchFamily="18" charset="0"/>
              </a:rPr>
              <a:t>i</a:t>
            </a:r>
            <a:r>
              <a:rPr kumimoji="1" lang="en-US" altLang="zh-CN" dirty="0">
                <a:solidFill>
                  <a:srgbClr val="0000FF"/>
                </a:solidFill>
                <a:latin typeface="Times New Roman" panose="02020603050405020304" pitchFamily="18" charset="0"/>
              </a:rPr>
              <a:t>≤</a:t>
            </a:r>
            <a:r>
              <a:rPr kumimoji="1" lang="en-US" altLang="zh-CN" i="1" dirty="0">
                <a:solidFill>
                  <a:srgbClr val="0000FF"/>
                </a:solidFill>
                <a:latin typeface="Times New Roman" panose="02020603050405020304" pitchFamily="18" charset="0"/>
              </a:rPr>
              <a:t>n</a:t>
            </a:r>
            <a:r>
              <a:rPr kumimoji="1" lang="en-US" altLang="zh-CN" dirty="0">
                <a:solidFill>
                  <a:srgbClr val="0000FF"/>
                </a:solidFill>
                <a:latin typeface="Times New Roman" panose="02020603050405020304" pitchFamily="18" charset="0"/>
              </a:rPr>
              <a:t>)</a:t>
            </a:r>
            <a:r>
              <a:rPr kumimoji="1" lang="zh-CN" altLang="en-US" dirty="0">
                <a:solidFill>
                  <a:srgbClr val="0000FF"/>
                </a:solidFill>
                <a:latin typeface="Times New Roman" panose="02020603050405020304" pitchFamily="18" charset="0"/>
              </a:rPr>
              <a:t>的继承属性只依赖于下列属性：</a:t>
            </a:r>
          </a:p>
          <a:p>
            <a:pPr lvl="1" eaLnBrk="1" hangingPunct="1">
              <a:lnSpc>
                <a:spcPct val="120000"/>
              </a:lnSpc>
              <a:buFont typeface="Wingdings" panose="05000000000000000000" pitchFamily="2" charset="2"/>
              <a:buNone/>
            </a:pPr>
            <a:r>
              <a:rPr kumimoji="1" lang="zh-CN" altLang="en-US" b="0" dirty="0">
                <a:latin typeface="Times New Roman" panose="02020603050405020304" pitchFamily="18" charset="0"/>
              </a:rPr>
              <a:t>⑴ </a:t>
            </a:r>
            <a:r>
              <a:rPr kumimoji="1" lang="en-US" altLang="zh-CN" b="0" i="1" dirty="0">
                <a:latin typeface="Times New Roman" panose="02020603050405020304" pitchFamily="18" charset="0"/>
              </a:rPr>
              <a:t>A</a:t>
            </a:r>
            <a:r>
              <a:rPr kumimoji="1" lang="zh-CN" altLang="en-US" b="0" dirty="0">
                <a:latin typeface="Times New Roman" panose="02020603050405020304" pitchFamily="18" charset="0"/>
              </a:rPr>
              <a:t>的继承属性；</a:t>
            </a:r>
          </a:p>
          <a:p>
            <a:pPr lvl="1" eaLnBrk="1" hangingPunct="1">
              <a:lnSpc>
                <a:spcPct val="120000"/>
              </a:lnSpc>
              <a:buFont typeface="Wingdings" panose="05000000000000000000" pitchFamily="2" charset="2"/>
              <a:buNone/>
            </a:pPr>
            <a:r>
              <a:rPr kumimoji="1" lang="zh-CN" altLang="en-US" b="0" dirty="0">
                <a:latin typeface="Times New Roman" panose="02020603050405020304" pitchFamily="18" charset="0"/>
              </a:rPr>
              <a:t>⑵ 产生式中</a:t>
            </a:r>
            <a:r>
              <a:rPr kumimoji="1" lang="en-US" altLang="zh-CN" b="0" i="1" dirty="0">
                <a:latin typeface="Times New Roman" panose="02020603050405020304" pitchFamily="18" charset="0"/>
              </a:rPr>
              <a:t>X</a:t>
            </a:r>
            <a:r>
              <a:rPr kumimoji="1" lang="en-US" altLang="zh-CN" b="0" i="1" baseline="-25000" dirty="0">
                <a:latin typeface="Times New Roman" panose="02020603050405020304" pitchFamily="18" charset="0"/>
              </a:rPr>
              <a:t>i</a:t>
            </a:r>
            <a:r>
              <a:rPr kumimoji="1" lang="zh-CN" altLang="en-US" b="0" dirty="0">
                <a:latin typeface="Times New Roman" panose="02020603050405020304" pitchFamily="18" charset="0"/>
              </a:rPr>
              <a:t>左边的符号</a:t>
            </a:r>
            <a:r>
              <a:rPr kumimoji="1" lang="en-US" altLang="zh-CN" b="0" i="1" dirty="0">
                <a:latin typeface="Times New Roman" panose="02020603050405020304" pitchFamily="18" charset="0"/>
              </a:rPr>
              <a:t>X</a:t>
            </a:r>
            <a:r>
              <a:rPr kumimoji="1" lang="en-US" altLang="zh-CN" b="0" baseline="-25000" dirty="0">
                <a:latin typeface="Times New Roman" panose="02020603050405020304" pitchFamily="18" charset="0"/>
              </a:rPr>
              <a:t>1</a:t>
            </a:r>
            <a:r>
              <a:rPr kumimoji="1" lang="zh-CN" altLang="en-US" b="0" dirty="0">
                <a:latin typeface="Times New Roman" panose="02020603050405020304" pitchFamily="18" charset="0"/>
              </a:rPr>
              <a:t>、</a:t>
            </a:r>
            <a:r>
              <a:rPr kumimoji="1" lang="en-US" altLang="zh-CN" b="0" i="1" dirty="0">
                <a:latin typeface="Times New Roman" panose="02020603050405020304" pitchFamily="18" charset="0"/>
              </a:rPr>
              <a:t>X</a:t>
            </a:r>
            <a:r>
              <a:rPr kumimoji="1" lang="en-US" altLang="zh-CN" b="0" baseline="-25000" dirty="0">
                <a:latin typeface="Times New Roman" panose="02020603050405020304" pitchFamily="18" charset="0"/>
              </a:rPr>
              <a:t>2</a:t>
            </a:r>
            <a:r>
              <a:rPr kumimoji="1" lang="zh-CN" altLang="en-US" b="0" dirty="0">
                <a:latin typeface="Times New Roman" panose="02020603050405020304" pitchFamily="18" charset="0"/>
              </a:rPr>
              <a:t>、</a:t>
            </a:r>
            <a:r>
              <a:rPr kumimoji="1" lang="en-US" altLang="zh-CN" b="0" dirty="0">
                <a:latin typeface="Times New Roman" panose="02020603050405020304" pitchFamily="18" charset="0"/>
              </a:rPr>
              <a:t>…</a:t>
            </a:r>
            <a:r>
              <a:rPr kumimoji="1" lang="zh-CN" altLang="en-US" b="0" dirty="0">
                <a:latin typeface="Times New Roman" panose="02020603050405020304" pitchFamily="18" charset="0"/>
              </a:rPr>
              <a:t>、</a:t>
            </a:r>
            <a:r>
              <a:rPr kumimoji="1" lang="en-US" altLang="zh-CN" b="0" i="1" dirty="0">
                <a:latin typeface="Times New Roman" panose="02020603050405020304" pitchFamily="18" charset="0"/>
              </a:rPr>
              <a:t>X</a:t>
            </a:r>
            <a:r>
              <a:rPr kumimoji="1" lang="en-US" altLang="zh-CN" b="0" i="1" baseline="-25000" dirty="0">
                <a:latin typeface="Times New Roman" panose="02020603050405020304" pitchFamily="18" charset="0"/>
              </a:rPr>
              <a:t>i</a:t>
            </a:r>
            <a:r>
              <a:rPr kumimoji="1" lang="en-US" altLang="zh-CN" b="0" baseline="-25000" dirty="0">
                <a:latin typeface="Times New Roman" panose="02020603050405020304" pitchFamily="18" charset="0"/>
              </a:rPr>
              <a:t>-1</a:t>
            </a:r>
            <a:r>
              <a:rPr kumimoji="1" lang="zh-CN" altLang="en-US" b="0" dirty="0">
                <a:latin typeface="Times New Roman" panose="02020603050405020304" pitchFamily="18" charset="0"/>
              </a:rPr>
              <a:t>的综合属性或继承属性；</a:t>
            </a:r>
          </a:p>
          <a:p>
            <a:pPr lvl="1" eaLnBrk="1" hangingPunct="1">
              <a:lnSpc>
                <a:spcPct val="120000"/>
              </a:lnSpc>
              <a:buFont typeface="Wingdings" panose="05000000000000000000" pitchFamily="2" charset="2"/>
              <a:buNone/>
            </a:pPr>
            <a:r>
              <a:rPr kumimoji="1" lang="zh-CN" altLang="en-US" b="0" dirty="0">
                <a:latin typeface="Times New Roman" panose="02020603050405020304" pitchFamily="18" charset="0"/>
              </a:rPr>
              <a:t>⑶ </a:t>
            </a:r>
            <a:r>
              <a:rPr kumimoji="1" lang="en-US" altLang="zh-CN" b="0" i="1" dirty="0">
                <a:latin typeface="Times New Roman" panose="02020603050405020304" pitchFamily="18" charset="0"/>
              </a:rPr>
              <a:t>X</a:t>
            </a:r>
            <a:r>
              <a:rPr kumimoji="1" lang="en-US" altLang="zh-CN" b="0" i="1" baseline="-25000" dirty="0">
                <a:latin typeface="Times New Roman" panose="02020603050405020304" pitchFamily="18" charset="0"/>
              </a:rPr>
              <a:t>i</a:t>
            </a:r>
            <a:r>
              <a:rPr kumimoji="1" lang="zh-CN" altLang="en-US" b="0" dirty="0">
                <a:latin typeface="Times New Roman" panose="02020603050405020304" pitchFamily="18" charset="0"/>
              </a:rPr>
              <a:t>本身的综合属性或继承属性，但前提是</a:t>
            </a:r>
            <a:r>
              <a:rPr kumimoji="1" lang="en-US" altLang="zh-CN" b="0" i="1" dirty="0">
                <a:latin typeface="Times New Roman" panose="02020603050405020304" pitchFamily="18" charset="0"/>
              </a:rPr>
              <a:t>X</a:t>
            </a:r>
            <a:r>
              <a:rPr kumimoji="1" lang="en-US" altLang="zh-CN" b="0" i="1" baseline="-25000" dirty="0">
                <a:latin typeface="Times New Roman" panose="02020603050405020304" pitchFamily="18" charset="0"/>
              </a:rPr>
              <a:t>i</a:t>
            </a:r>
            <a:r>
              <a:rPr kumimoji="1" lang="zh-CN" altLang="en-US" b="0" dirty="0">
                <a:latin typeface="Times New Roman" panose="02020603050405020304" pitchFamily="18" charset="0"/>
              </a:rPr>
              <a:t>的属性不能在依赖图中形成回路。</a:t>
            </a:r>
            <a:endParaRPr kumimoji="1" lang="zh-CN" altLang="en-US" b="0" i="1" dirty="0">
              <a:latin typeface="Times New Roman" panose="02020603050405020304" pitchFamily="18" charset="0"/>
            </a:endParaRPr>
          </a:p>
          <a:p>
            <a:pPr eaLnBrk="1" hangingPunct="1">
              <a:lnSpc>
                <a:spcPct val="120000"/>
              </a:lnSpc>
            </a:pPr>
            <a:r>
              <a:rPr kumimoji="1" lang="en-US" altLang="zh-CN" i="1" dirty="0">
                <a:latin typeface="Times New Roman" panose="02020603050405020304" pitchFamily="18" charset="0"/>
              </a:rPr>
              <a:t>L</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属性定义又称为</a:t>
            </a:r>
            <a:r>
              <a:rPr kumimoji="1" lang="en-US" altLang="zh-CN" i="1" dirty="0">
                <a:latin typeface="Times New Roman" panose="02020603050405020304" pitchFamily="18" charset="0"/>
              </a:rPr>
              <a:t>L</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属性文法。 </a:t>
            </a:r>
          </a:p>
        </p:txBody>
      </p:sp>
      <p:sp>
        <p:nvSpPr>
          <p:cNvPr id="6" name="文本框 5"/>
          <p:cNvSpPr txBox="1"/>
          <p:nvPr/>
        </p:nvSpPr>
        <p:spPr>
          <a:xfrm>
            <a:off x="5214128" y="3284527"/>
            <a:ext cx="2967479" cy="461665"/>
          </a:xfrm>
          <a:prstGeom prst="rect">
            <a:avLst/>
          </a:prstGeom>
          <a:noFill/>
        </p:spPr>
        <p:txBody>
          <a:bodyPr wrap="none" rtlCol="0">
            <a:spAutoFit/>
          </a:bodyPr>
          <a:lstStyle/>
          <a:p>
            <a:r>
              <a:rPr lang="en-US" altLang="zh-CN" sz="2400" dirty="0" smtClean="0">
                <a:solidFill>
                  <a:srgbClr val="FF0000"/>
                </a:solidFill>
              </a:rPr>
              <a:t>A</a:t>
            </a:r>
            <a:r>
              <a:rPr lang="zh-CN" altLang="en-US" sz="2400" dirty="0" smtClean="0">
                <a:solidFill>
                  <a:srgbClr val="FF0000"/>
                </a:solidFill>
              </a:rPr>
              <a:t>的综合属性可以吗</a:t>
            </a:r>
            <a:r>
              <a:rPr lang="en-US" altLang="zh-CN" sz="2400" dirty="0" smtClean="0">
                <a:solidFill>
                  <a:srgbClr val="FF0000"/>
                </a:solidFill>
              </a:rPr>
              <a:t>?</a:t>
            </a:r>
            <a:endParaRPr lang="zh-CN" altLang="en-US" sz="2400" dirty="0">
              <a:solidFill>
                <a:srgbClr val="FF0000"/>
              </a:solidFill>
            </a:endParaRPr>
          </a:p>
        </p:txBody>
      </p:sp>
      <p:sp>
        <p:nvSpPr>
          <p:cNvPr id="2" name="文本框 1"/>
          <p:cNvSpPr txBox="1"/>
          <p:nvPr/>
        </p:nvSpPr>
        <p:spPr>
          <a:xfrm>
            <a:off x="1187904" y="1077686"/>
            <a:ext cx="8403262" cy="523220"/>
          </a:xfrm>
          <a:prstGeom prst="rect">
            <a:avLst/>
          </a:prstGeom>
          <a:noFill/>
        </p:spPr>
        <p:txBody>
          <a:bodyPr wrap="none" rtlCol="0">
            <a:spAutoFit/>
          </a:bodyPr>
          <a:lstStyle/>
          <a:p>
            <a:r>
              <a:rPr kumimoji="1" lang="en-US" altLang="zh-CN" sz="2800" i="1" dirty="0" smtClean="0">
                <a:latin typeface="Times New Roman" panose="02020603050405020304" pitchFamily="18" charset="0"/>
              </a:rPr>
              <a:t>L</a:t>
            </a:r>
            <a:r>
              <a:rPr kumimoji="1" lang="zh-CN" altLang="en-US" sz="2800" dirty="0" smtClean="0">
                <a:latin typeface="Times New Roman" panose="02020603050405020304" pitchFamily="18" charset="0"/>
              </a:rPr>
              <a:t>：</a:t>
            </a:r>
            <a:r>
              <a:rPr kumimoji="1" lang="en-US" altLang="zh-CN" sz="2800" dirty="0" smtClean="0">
                <a:latin typeface="Times New Roman" panose="02020603050405020304" pitchFamily="18" charset="0"/>
              </a:rPr>
              <a:t>left</a:t>
            </a:r>
            <a:r>
              <a:rPr kumimoji="1" lang="zh-CN" altLang="en-US" sz="2800" dirty="0" smtClean="0">
                <a:latin typeface="Times New Roman" panose="02020603050405020304" pitchFamily="18" charset="0"/>
              </a:rPr>
              <a:t>的首字母。属性可以自下而上，自左向右传播</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2325507">
                                            <p:txEl>
                                              <p:pRg st="0" end="0"/>
                                            </p:txEl>
                                          </p:spTgt>
                                        </p:tgtEl>
                                        <p:attrNameLst>
                                          <p:attrName>style.visibility</p:attrName>
                                        </p:attrNameLst>
                                      </p:cBhvr>
                                      <p:to>
                                        <p:strVal val="visible"/>
                                      </p:to>
                                    </p:set>
                                    <p:animEffect transition="in" filter="blinds(horizontal)">
                                      <p:cBhvr>
                                        <p:cTn id="11" dur="500"/>
                                        <p:tgtEl>
                                          <p:spTgt spid="2325507">
                                            <p:txEl>
                                              <p:pRg st="0" end="0"/>
                                            </p:txEl>
                                          </p:spTgt>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2325507">
                                            <p:txEl>
                                              <p:pRg st="1" end="1"/>
                                            </p:txEl>
                                          </p:spTgt>
                                        </p:tgtEl>
                                        <p:attrNameLst>
                                          <p:attrName>style.visibility</p:attrName>
                                        </p:attrNameLst>
                                      </p:cBhvr>
                                      <p:to>
                                        <p:strVal val="visible"/>
                                      </p:to>
                                    </p:set>
                                    <p:animEffect transition="in" filter="blinds(horizontal)">
                                      <p:cBhvr>
                                        <p:cTn id="14" dur="500"/>
                                        <p:tgtEl>
                                          <p:spTgt spid="2325507">
                                            <p:txEl>
                                              <p:pRg st="1" end="1"/>
                                            </p:txEl>
                                          </p:spTgt>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2325507">
                                            <p:txEl>
                                              <p:pRg st="2" end="2"/>
                                            </p:txEl>
                                          </p:spTgt>
                                        </p:tgtEl>
                                        <p:attrNameLst>
                                          <p:attrName>style.visibility</p:attrName>
                                        </p:attrNameLst>
                                      </p:cBhvr>
                                      <p:to>
                                        <p:strVal val="visible"/>
                                      </p:to>
                                    </p:set>
                                    <p:animEffect transition="in" filter="blinds(horizontal)">
                                      <p:cBhvr>
                                        <p:cTn id="17" dur="500"/>
                                        <p:tgtEl>
                                          <p:spTgt spid="2325507">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325507">
                                            <p:txEl>
                                              <p:pRg st="3" end="3"/>
                                            </p:txEl>
                                          </p:spTgt>
                                        </p:tgtEl>
                                        <p:attrNameLst>
                                          <p:attrName>style.visibility</p:attrName>
                                        </p:attrNameLst>
                                      </p:cBhvr>
                                      <p:to>
                                        <p:strVal val="visible"/>
                                      </p:to>
                                    </p:set>
                                    <p:animEffect transition="in" filter="blinds(horizontal)">
                                      <p:cBhvr>
                                        <p:cTn id="20" dur="500"/>
                                        <p:tgtEl>
                                          <p:spTgt spid="232550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325507">
                                            <p:txEl>
                                              <p:pRg st="4" end="4"/>
                                            </p:txEl>
                                          </p:spTgt>
                                        </p:tgtEl>
                                        <p:attrNameLst>
                                          <p:attrName>style.visibility</p:attrName>
                                        </p:attrNameLst>
                                      </p:cBhvr>
                                      <p:to>
                                        <p:strVal val="visible"/>
                                      </p:to>
                                    </p:set>
                                    <p:animEffect transition="in" filter="blinds(horizontal)">
                                      <p:cBhvr>
                                        <p:cTn id="25" dur="500"/>
                                        <p:tgtEl>
                                          <p:spTgt spid="232550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5507" grpId="0" build="p" autoUpdateAnimBg="0"/>
      <p:bldP spid="6"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8" name="Rectangle 2">
            <a:extLst>
              <a:ext uri="{FF2B5EF4-FFF2-40B4-BE49-F238E27FC236}">
                <a16:creationId xmlns:a16="http://schemas.microsoft.com/office/drawing/2014/main" id="{0B837A82-565E-BDF5-480C-CD17FD84B5EC}"/>
              </a:ext>
            </a:extLst>
          </p:cNvPr>
          <p:cNvSpPr>
            <a:spLocks noGrp="1" noChangeArrowheads="1"/>
          </p:cNvSpPr>
          <p:nvPr>
            <p:ph type="title"/>
          </p:nvPr>
        </p:nvSpPr>
        <p:spPr/>
        <p:txBody>
          <a:bodyPr anchor="ctr"/>
          <a:lstStyle/>
          <a:p>
            <a:pPr eaLnBrk="1" hangingPunct="1"/>
            <a:r>
              <a:rPr lang="zh-CN" altLang="en-US" dirty="0">
                <a:latin typeface="Times New Roman" panose="02020603050405020304" pitchFamily="18" charset="0"/>
              </a:rPr>
              <a:t>表</a:t>
            </a:r>
            <a:r>
              <a:rPr lang="en-US" altLang="zh-CN" dirty="0">
                <a:latin typeface="Times New Roman" panose="02020603050405020304" pitchFamily="18" charset="0"/>
              </a:rPr>
              <a:t>6.3</a:t>
            </a:r>
            <a:r>
              <a:rPr lang="en-US" altLang="zh-CN" dirty="0"/>
              <a:t> </a:t>
            </a:r>
            <a:r>
              <a:rPr lang="en-US" altLang="zh-CN" i="1" dirty="0">
                <a:latin typeface="Times New Roman" panose="02020603050405020304" pitchFamily="18" charset="0"/>
              </a:rPr>
              <a:t>L</a:t>
            </a:r>
            <a:r>
              <a:rPr lang="en-US" altLang="zh-CN" dirty="0">
                <a:latin typeface="Times New Roman" panose="02020603050405020304" pitchFamily="18" charset="0"/>
              </a:rPr>
              <a:t>-</a:t>
            </a:r>
            <a:r>
              <a:rPr lang="zh-CN" altLang="en-US" dirty="0">
                <a:latin typeface="Times New Roman" panose="02020603050405020304" pitchFamily="18" charset="0"/>
              </a:rPr>
              <a:t>属性</a:t>
            </a:r>
            <a:r>
              <a:rPr lang="zh-CN" altLang="en-US" dirty="0"/>
              <a:t>定义示例 </a:t>
            </a:r>
          </a:p>
        </p:txBody>
      </p:sp>
      <p:sp>
        <p:nvSpPr>
          <p:cNvPr id="24" name="日期占位符 3">
            <a:extLst>
              <a:ext uri="{FF2B5EF4-FFF2-40B4-BE49-F238E27FC236}">
                <a16:creationId xmlns:a16="http://schemas.microsoft.com/office/drawing/2014/main" id="{2EA8216A-89F5-03F2-EAA5-BFBCF4DF5A2E}"/>
              </a:ext>
            </a:extLst>
          </p:cNvPr>
          <p:cNvSpPr>
            <a:spLocks noGrp="1"/>
          </p:cNvSpPr>
          <p:nvPr>
            <p:ph type="dt" sz="half" idx="10"/>
          </p:nvPr>
        </p:nvSpPr>
        <p:spPr>
          <a:ln>
            <a:miter lim="800000"/>
            <a:headEnd/>
            <a:tailEnd/>
          </a:ln>
        </p:spPr>
        <p:txBody>
          <a:bodyPr anchor="t"/>
          <a:lstStyle/>
          <a:p>
            <a:pPr>
              <a:defRPr/>
            </a:pPr>
            <a:fld id="{B69F9AC3-F8F6-4A2D-942B-A6F068CBA453}" type="datetime1">
              <a:rPr lang="zh-CN" altLang="en-US">
                <a:latin typeface="+mn-lt"/>
              </a:rPr>
              <a:pPr>
                <a:defRPr/>
              </a:pPr>
              <a:t>2024/10/14</a:t>
            </a:fld>
            <a:endParaRPr lang="en-US" altLang="zh-CN">
              <a:latin typeface="+mn-lt"/>
            </a:endParaRPr>
          </a:p>
        </p:txBody>
      </p:sp>
      <p:sp>
        <p:nvSpPr>
          <p:cNvPr id="26627" name="灯片编号占位符 5">
            <a:extLst>
              <a:ext uri="{FF2B5EF4-FFF2-40B4-BE49-F238E27FC236}">
                <a16:creationId xmlns:a16="http://schemas.microsoft.com/office/drawing/2014/main" id="{A9676D94-457C-DB95-40A4-CD5716823B6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1F8F5E4-EFB7-4A4A-9FD6-1E81A591DEA4}" type="slidenum">
              <a:rPr lang="en-US" altLang="zh-CN" sz="1400" b="0">
                <a:latin typeface="Arial" panose="020B0604020202020204" pitchFamily="34" charset="0"/>
                <a:ea typeface="宋体" panose="02010600030101010101" pitchFamily="2" charset="-122"/>
              </a:rPr>
              <a:pPr>
                <a:spcBef>
                  <a:spcPct val="0"/>
                </a:spcBef>
                <a:buClrTx/>
                <a:buSzTx/>
                <a:buFontTx/>
                <a:buNone/>
              </a:pPr>
              <a:t>22</a:t>
            </a:fld>
            <a:endParaRPr lang="en-US" altLang="zh-CN" sz="1400" b="0">
              <a:latin typeface="Arial" panose="020B0604020202020204" pitchFamily="34" charset="0"/>
              <a:ea typeface="宋体" panose="02010600030101010101" pitchFamily="2" charset="-122"/>
            </a:endParaRPr>
          </a:p>
        </p:txBody>
      </p:sp>
      <p:graphicFrame>
        <p:nvGraphicFramePr>
          <p:cNvPr id="2330627" name="Group 3">
            <a:extLst>
              <a:ext uri="{FF2B5EF4-FFF2-40B4-BE49-F238E27FC236}">
                <a16:creationId xmlns:a16="http://schemas.microsoft.com/office/drawing/2014/main" id="{79C40A78-23C1-4A98-1E83-5C691C256D22}"/>
              </a:ext>
            </a:extLst>
          </p:cNvPr>
          <p:cNvGraphicFramePr>
            <a:graphicFrameLocks noGrp="1"/>
          </p:cNvGraphicFramePr>
          <p:nvPr>
            <p:ph idx="4294967295"/>
            <p:extLst>
              <p:ext uri="{D42A27DB-BD31-4B8C-83A1-F6EECF244321}">
                <p14:modId xmlns:p14="http://schemas.microsoft.com/office/powerpoint/2010/main" val="987911833"/>
              </p:ext>
            </p:extLst>
          </p:nvPr>
        </p:nvGraphicFramePr>
        <p:xfrm>
          <a:off x="2713037" y="1780174"/>
          <a:ext cx="6765925" cy="3424237"/>
        </p:xfrm>
        <a:graphic>
          <a:graphicData uri="http://schemas.openxmlformats.org/drawingml/2006/table">
            <a:tbl>
              <a:tblPr/>
              <a:tblGrid>
                <a:gridCol w="2522537">
                  <a:extLst>
                    <a:ext uri="{9D8B030D-6E8A-4147-A177-3AD203B41FA5}">
                      <a16:colId xmlns:a16="http://schemas.microsoft.com/office/drawing/2014/main" val="20000"/>
                    </a:ext>
                  </a:extLst>
                </a:gridCol>
                <a:gridCol w="4243388">
                  <a:extLst>
                    <a:ext uri="{9D8B030D-6E8A-4147-A177-3AD203B41FA5}">
                      <a16:colId xmlns:a16="http://schemas.microsoft.com/office/drawing/2014/main" val="20001"/>
                    </a:ext>
                  </a:extLst>
                </a:gridCol>
              </a:tblGrid>
              <a:tr h="517525">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产生式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语义规则</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35037">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FT</a:t>
                      </a:r>
                      <a:r>
                        <a:rPr kumimoji="1" lang="en-US"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endPar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T</a:t>
                      </a:r>
                      <a:r>
                        <a:rPr kumimoji="1" lang="fr-FR"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a:t>
                      </a:r>
                      <a:endPar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35037">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fr-FR"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FT</a:t>
                      </a:r>
                      <a:r>
                        <a:rPr kumimoji="1" lang="en-US"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de-DE"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de-DE"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endParaRPr kumimoji="1" lang="de-DE"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 </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T</a:t>
                      </a:r>
                      <a:r>
                        <a:rPr kumimoji="1" lang="fr-FR"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a:t>
                      </a:r>
                      <a:endPar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113">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ε</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4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endParaRPr kumimoji="1" lang="fr-FR"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→digit</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4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F</a:t>
                      </a:r>
                      <a:r>
                        <a:rPr kumimoji="1"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val</a:t>
                      </a:r>
                      <a:r>
                        <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digit.</a:t>
                      </a:r>
                      <a:r>
                        <a:rPr kumimoji="1" lang="en-US" altLang="zh-CN" sz="24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lexval</a:t>
                      </a:r>
                      <a:endPar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53F21C1-F92B-36A0-B144-DD317E6E22AF}"/>
              </a:ext>
            </a:extLst>
          </p:cNvPr>
          <p:cNvSpPr>
            <a:spLocks noGrp="1"/>
          </p:cNvSpPr>
          <p:nvPr>
            <p:ph type="title"/>
          </p:nvPr>
        </p:nvSpPr>
        <p:spPr/>
        <p:txBody>
          <a:bodyPr/>
          <a:lstStyle/>
          <a:p>
            <a:r>
              <a:rPr lang="zh-CN" altLang="en-US" sz="3200" dirty="0">
                <a:latin typeface="Times New Roman" panose="02020603050405020304" pitchFamily="18" charset="0"/>
              </a:rPr>
              <a:t>例</a:t>
            </a:r>
            <a:r>
              <a:rPr lang="en-US" altLang="zh-CN" sz="3200" dirty="0">
                <a:latin typeface="Times New Roman" panose="02020603050405020304" pitchFamily="18" charset="0"/>
              </a:rPr>
              <a:t>6.7 </a:t>
            </a:r>
            <a:r>
              <a:rPr lang="zh-CN" altLang="en-US" sz="3200" dirty="0">
                <a:latin typeface="Times New Roman" panose="02020603050405020304" pitchFamily="18" charset="0"/>
              </a:rPr>
              <a:t>不是</a:t>
            </a:r>
            <a:r>
              <a:rPr lang="en-US" altLang="zh-CN" sz="3200" i="1" dirty="0">
                <a:latin typeface="Times New Roman" panose="02020603050405020304" pitchFamily="18" charset="0"/>
              </a:rPr>
              <a:t>L</a:t>
            </a:r>
            <a:r>
              <a:rPr lang="en-US" altLang="zh-CN" sz="3200" dirty="0">
                <a:latin typeface="Times New Roman" panose="02020603050405020304" pitchFamily="18" charset="0"/>
              </a:rPr>
              <a:t>-</a:t>
            </a:r>
            <a:r>
              <a:rPr lang="zh-CN" altLang="en-US" sz="3200" dirty="0">
                <a:latin typeface="Times New Roman" panose="02020603050405020304" pitchFamily="18" charset="0"/>
              </a:rPr>
              <a:t>属性定义的语法制导定义</a:t>
            </a:r>
            <a:endParaRPr lang="zh-CN" altLang="en-US" dirty="0"/>
          </a:p>
        </p:txBody>
      </p:sp>
      <p:sp>
        <p:nvSpPr>
          <p:cNvPr id="16" name="日期占位符 1">
            <a:extLst>
              <a:ext uri="{FF2B5EF4-FFF2-40B4-BE49-F238E27FC236}">
                <a16:creationId xmlns:a16="http://schemas.microsoft.com/office/drawing/2014/main" id="{885641B7-1566-E7C3-0E20-9BC9744E815F}"/>
              </a:ext>
            </a:extLst>
          </p:cNvPr>
          <p:cNvSpPr>
            <a:spLocks noGrp="1"/>
          </p:cNvSpPr>
          <p:nvPr>
            <p:ph type="dt" sz="half" idx="10"/>
          </p:nvPr>
        </p:nvSpPr>
        <p:spPr>
          <a:ln>
            <a:miter lim="800000"/>
            <a:headEnd/>
            <a:tailEnd/>
          </a:ln>
        </p:spPr>
        <p:txBody>
          <a:bodyPr anchor="t"/>
          <a:lstStyle/>
          <a:p>
            <a:pPr>
              <a:defRPr/>
            </a:pPr>
            <a:fld id="{5EC81286-6E44-4FC8-B431-C28A4C7EA52B}" type="datetime1">
              <a:rPr lang="zh-CN" altLang="en-US">
                <a:latin typeface="+mn-lt"/>
              </a:rPr>
              <a:pPr>
                <a:defRPr/>
              </a:pPr>
              <a:t>2024/10/14</a:t>
            </a:fld>
            <a:endParaRPr lang="en-US" altLang="zh-CN">
              <a:latin typeface="+mn-lt"/>
            </a:endParaRPr>
          </a:p>
        </p:txBody>
      </p:sp>
      <p:sp>
        <p:nvSpPr>
          <p:cNvPr id="27651" name="灯片编号占位符 3">
            <a:extLst>
              <a:ext uri="{FF2B5EF4-FFF2-40B4-BE49-F238E27FC236}">
                <a16:creationId xmlns:a16="http://schemas.microsoft.com/office/drawing/2014/main" id="{A5CD80C3-0887-38E3-307E-CAF13EF863F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73962C4-4E14-4812-8E0D-2C5449781AAB}" type="slidenum">
              <a:rPr lang="en-US" altLang="zh-CN" sz="1400" b="0">
                <a:latin typeface="Arial" panose="020B0604020202020204" pitchFamily="34" charset="0"/>
                <a:ea typeface="宋体" panose="02010600030101010101" pitchFamily="2" charset="-122"/>
              </a:rPr>
              <a:pPr>
                <a:spcBef>
                  <a:spcPct val="0"/>
                </a:spcBef>
                <a:buClrTx/>
                <a:buSzTx/>
                <a:buFontTx/>
                <a:buNone/>
              </a:pPr>
              <a:t>23</a:t>
            </a:fld>
            <a:endParaRPr lang="en-US" altLang="zh-CN" sz="1400" b="0">
              <a:latin typeface="Arial" panose="020B0604020202020204" pitchFamily="34" charset="0"/>
              <a:ea typeface="宋体" panose="02010600030101010101" pitchFamily="2" charset="-122"/>
            </a:endParaRPr>
          </a:p>
        </p:txBody>
      </p:sp>
      <p:sp>
        <p:nvSpPr>
          <p:cNvPr id="5" name="文本占位符 4">
            <a:extLst>
              <a:ext uri="{FF2B5EF4-FFF2-40B4-BE49-F238E27FC236}">
                <a16:creationId xmlns:a16="http://schemas.microsoft.com/office/drawing/2014/main" id="{1B56BD87-763B-8337-789C-DC098C9E9A44}"/>
              </a:ext>
            </a:extLst>
          </p:cNvPr>
          <p:cNvSpPr>
            <a:spLocks noGrp="1"/>
          </p:cNvSpPr>
          <p:nvPr>
            <p:ph type="body" sz="quarter" idx="13"/>
          </p:nvPr>
        </p:nvSpPr>
        <p:spPr>
          <a:xfrm>
            <a:off x="1137157" y="2912961"/>
            <a:ext cx="9783916" cy="3430823"/>
          </a:xfrm>
        </p:spPr>
        <p:txBody>
          <a:bodyPr/>
          <a:lstStyle/>
          <a:p>
            <a:pPr marL="0" eaLnBrk="1" hangingPunct="1">
              <a:spcBef>
                <a:spcPct val="0"/>
              </a:spcBef>
              <a:buClrTx/>
              <a:buSzTx/>
              <a:buFontTx/>
              <a:buNone/>
            </a:pPr>
            <a:r>
              <a:rPr kumimoji="1" lang="zh-CN" altLang="en-US" sz="2400" b="0" dirty="0">
                <a:latin typeface="Times New Roman" panose="02020603050405020304" pitchFamily="18" charset="0"/>
              </a:rPr>
              <a:t>语义规则</a:t>
            </a:r>
            <a:r>
              <a:rPr kumimoji="1" lang="en-US" altLang="zh-CN" sz="2400" b="0" i="1" dirty="0" err="1">
                <a:latin typeface="Times New Roman" panose="02020603050405020304" pitchFamily="18" charset="0"/>
              </a:rPr>
              <a:t>B</a:t>
            </a:r>
            <a:r>
              <a:rPr kumimoji="1" lang="en-US" altLang="zh-CN" sz="2400" b="0" dirty="0" err="1">
                <a:latin typeface="Times New Roman" panose="02020603050405020304" pitchFamily="18" charset="0"/>
              </a:rPr>
              <a:t>.</a:t>
            </a:r>
            <a:r>
              <a:rPr kumimoji="1" lang="en-US" altLang="zh-CN" sz="2400" b="0" i="1" dirty="0" err="1">
                <a:latin typeface="Times New Roman" panose="02020603050405020304" pitchFamily="18" charset="0"/>
              </a:rPr>
              <a:t>inh</a:t>
            </a:r>
            <a:r>
              <a:rPr kumimoji="1" lang="en-US" altLang="zh-CN" sz="2400" b="0" dirty="0">
                <a:latin typeface="Times New Roman" panose="02020603050405020304" pitchFamily="18" charset="0"/>
              </a:rPr>
              <a:t>:=</a:t>
            </a:r>
            <a:r>
              <a:rPr kumimoji="1" lang="en-US" altLang="zh-CN" sz="2400" b="0" i="1" dirty="0">
                <a:latin typeface="Times New Roman" panose="02020603050405020304" pitchFamily="18" charset="0"/>
              </a:rPr>
              <a:t>f</a:t>
            </a:r>
            <a:r>
              <a:rPr kumimoji="1" lang="en-US" altLang="zh-CN" sz="2400" b="0" dirty="0">
                <a:latin typeface="Times New Roman" panose="02020603050405020304" pitchFamily="18" charset="0"/>
              </a:rPr>
              <a:t>(</a:t>
            </a:r>
            <a:r>
              <a:rPr kumimoji="1" lang="en-US" altLang="zh-CN" sz="2400" b="0" i="1" dirty="0" err="1">
                <a:latin typeface="Times New Roman" panose="02020603050405020304" pitchFamily="18" charset="0"/>
              </a:rPr>
              <a:t>C</a:t>
            </a:r>
            <a:r>
              <a:rPr kumimoji="1" lang="en-US" altLang="zh-CN" sz="2400" b="0" dirty="0" err="1">
                <a:latin typeface="Times New Roman" panose="02020603050405020304" pitchFamily="18" charset="0"/>
              </a:rPr>
              <a:t>.</a:t>
            </a:r>
            <a:r>
              <a:rPr kumimoji="1" lang="en-US" altLang="zh-CN" sz="2400" b="0" i="1" dirty="0" err="1">
                <a:latin typeface="Times New Roman" panose="02020603050405020304" pitchFamily="18" charset="0"/>
              </a:rPr>
              <a:t>c</a:t>
            </a:r>
            <a:r>
              <a:rPr kumimoji="1" lang="en-US" altLang="zh-CN" sz="2400" b="0" dirty="0">
                <a:latin typeface="Times New Roman" panose="02020603050405020304" pitchFamily="18" charset="0"/>
              </a:rPr>
              <a:t>, </a:t>
            </a:r>
            <a:r>
              <a:rPr kumimoji="1" lang="en-US" altLang="zh-CN" sz="2400" b="0" i="1" dirty="0" err="1">
                <a:latin typeface="Times New Roman" panose="02020603050405020304" pitchFamily="18" charset="0"/>
              </a:rPr>
              <a:t>A</a:t>
            </a:r>
            <a:r>
              <a:rPr kumimoji="1" lang="en-US" altLang="zh-CN" sz="2400" b="0" dirty="0" err="1">
                <a:latin typeface="Times New Roman" panose="02020603050405020304" pitchFamily="18" charset="0"/>
              </a:rPr>
              <a:t>.</a:t>
            </a:r>
            <a:r>
              <a:rPr kumimoji="1" lang="en-US" altLang="zh-CN" sz="2400" b="0" i="1" dirty="0" err="1">
                <a:latin typeface="Times New Roman" panose="02020603050405020304" pitchFamily="18" charset="0"/>
              </a:rPr>
              <a:t>syn</a:t>
            </a:r>
            <a:r>
              <a:rPr kumimoji="1" lang="en-US" altLang="zh-CN" sz="2400" b="0" dirty="0">
                <a:latin typeface="Times New Roman" panose="02020603050405020304" pitchFamily="18" charset="0"/>
              </a:rPr>
              <a:t>)</a:t>
            </a:r>
            <a:r>
              <a:rPr kumimoji="1" lang="zh-CN" altLang="en-US" sz="2400" b="0" dirty="0">
                <a:latin typeface="Times New Roman" panose="02020603050405020304" pitchFamily="18" charset="0"/>
              </a:rPr>
              <a:t>定义了一个继承属性，所以整个语法制导定义就不是</a:t>
            </a:r>
            <a:r>
              <a:rPr kumimoji="1" lang="en-US" altLang="zh-CN" sz="2400" b="0" i="1" dirty="0">
                <a:latin typeface="Times New Roman" panose="02020603050405020304" pitchFamily="18" charset="0"/>
              </a:rPr>
              <a:t>S</a:t>
            </a:r>
            <a:r>
              <a:rPr kumimoji="1" lang="en-US" altLang="zh-CN" sz="2400" b="0" dirty="0">
                <a:latin typeface="Times New Roman" panose="02020603050405020304" pitchFamily="18" charset="0"/>
              </a:rPr>
              <a:t>-</a:t>
            </a:r>
            <a:r>
              <a:rPr kumimoji="1" lang="zh-CN" altLang="en-US" sz="2400" b="0" dirty="0">
                <a:latin typeface="Times New Roman" panose="02020603050405020304" pitchFamily="18" charset="0"/>
              </a:rPr>
              <a:t>属性定义了。虽然这条语义规则是合法的属性定义规则，但不满足</a:t>
            </a:r>
            <a:r>
              <a:rPr kumimoji="1" lang="en-US" altLang="zh-CN" sz="2400" b="0" i="1" dirty="0">
                <a:latin typeface="Times New Roman" panose="02020603050405020304" pitchFamily="18" charset="0"/>
              </a:rPr>
              <a:t>L</a:t>
            </a:r>
            <a:r>
              <a:rPr kumimoji="1" lang="en-US" altLang="zh-CN" sz="2400" b="0" dirty="0">
                <a:latin typeface="Times New Roman" panose="02020603050405020304" pitchFamily="18" charset="0"/>
              </a:rPr>
              <a:t>-</a:t>
            </a:r>
            <a:r>
              <a:rPr kumimoji="1" lang="zh-CN" altLang="en-US" sz="2400" b="0" dirty="0">
                <a:latin typeface="Times New Roman" panose="02020603050405020304" pitchFamily="18" charset="0"/>
              </a:rPr>
              <a:t>属性定义的要求。</a:t>
            </a:r>
            <a:endParaRPr kumimoji="1" lang="en-US" altLang="zh-CN" sz="2400" b="0" dirty="0">
              <a:latin typeface="Times New Roman" panose="02020603050405020304" pitchFamily="18" charset="0"/>
            </a:endParaRPr>
          </a:p>
          <a:p>
            <a:pPr marL="0" eaLnBrk="1" hangingPunct="1">
              <a:spcBef>
                <a:spcPct val="0"/>
              </a:spcBef>
              <a:buClrTx/>
              <a:buSzTx/>
              <a:buFontTx/>
              <a:buNone/>
            </a:pPr>
            <a:r>
              <a:rPr kumimoji="1" lang="zh-CN" altLang="en-US" sz="2000" b="0" dirty="0">
                <a:solidFill>
                  <a:srgbClr val="0000FF"/>
                </a:solidFill>
                <a:latin typeface="Times New Roman" panose="02020603050405020304" pitchFamily="18" charset="0"/>
              </a:rPr>
              <a:t>这是因为：属性</a:t>
            </a:r>
            <a:r>
              <a:rPr kumimoji="1" lang="en-US" altLang="zh-CN" sz="2000" b="0" i="1" dirty="0" err="1">
                <a:solidFill>
                  <a:srgbClr val="0000FF"/>
                </a:solidFill>
                <a:latin typeface="Times New Roman" panose="02020603050405020304" pitchFamily="18" charset="0"/>
              </a:rPr>
              <a:t>B</a:t>
            </a:r>
            <a:r>
              <a:rPr kumimoji="1" lang="en-US" altLang="zh-CN" sz="2000" b="0" dirty="0" err="1">
                <a:solidFill>
                  <a:srgbClr val="0000FF"/>
                </a:solidFill>
                <a:latin typeface="Times New Roman" panose="02020603050405020304" pitchFamily="18" charset="0"/>
              </a:rPr>
              <a:t>.</a:t>
            </a:r>
            <a:r>
              <a:rPr kumimoji="1" lang="en-US" altLang="zh-CN" sz="2000" b="0" i="1" dirty="0" err="1">
                <a:solidFill>
                  <a:srgbClr val="0000FF"/>
                </a:solidFill>
                <a:latin typeface="Times New Roman" panose="02020603050405020304" pitchFamily="18" charset="0"/>
              </a:rPr>
              <a:t>inh</a:t>
            </a:r>
            <a:r>
              <a:rPr kumimoji="1" lang="zh-CN" altLang="en-US" sz="2000" b="0" dirty="0">
                <a:solidFill>
                  <a:srgbClr val="0000FF"/>
                </a:solidFill>
                <a:latin typeface="Times New Roman" panose="02020603050405020304" pitchFamily="18" charset="0"/>
              </a:rPr>
              <a:t>的定义中用到了属性</a:t>
            </a:r>
            <a:r>
              <a:rPr kumimoji="1" lang="en-US" altLang="zh-CN" sz="2000" b="0" i="1" dirty="0" err="1">
                <a:solidFill>
                  <a:srgbClr val="0000FF"/>
                </a:solidFill>
                <a:latin typeface="Times New Roman" panose="02020603050405020304" pitchFamily="18" charset="0"/>
              </a:rPr>
              <a:t>C</a:t>
            </a:r>
            <a:r>
              <a:rPr kumimoji="1" lang="en-US" altLang="zh-CN" sz="2000" b="0" dirty="0" err="1">
                <a:solidFill>
                  <a:srgbClr val="0000FF"/>
                </a:solidFill>
                <a:latin typeface="Times New Roman" panose="02020603050405020304" pitchFamily="18" charset="0"/>
              </a:rPr>
              <a:t>.</a:t>
            </a:r>
            <a:r>
              <a:rPr kumimoji="1" lang="en-US" altLang="zh-CN" sz="2000" b="0" i="1" dirty="0" err="1">
                <a:solidFill>
                  <a:srgbClr val="0000FF"/>
                </a:solidFill>
                <a:latin typeface="Times New Roman" panose="02020603050405020304" pitchFamily="18" charset="0"/>
              </a:rPr>
              <a:t>c</a:t>
            </a:r>
            <a:r>
              <a:rPr kumimoji="1" lang="zh-CN" altLang="en-US" sz="2000" b="0" dirty="0">
                <a:solidFill>
                  <a:srgbClr val="0000FF"/>
                </a:solidFill>
                <a:latin typeface="Times New Roman" panose="02020603050405020304" pitchFamily="18" charset="0"/>
              </a:rPr>
              <a:t>，而</a:t>
            </a:r>
            <a:r>
              <a:rPr kumimoji="1" lang="en-US" altLang="zh-CN" sz="2000" b="0" i="1" dirty="0">
                <a:solidFill>
                  <a:srgbClr val="0000FF"/>
                </a:solidFill>
                <a:latin typeface="Times New Roman" panose="02020603050405020304" pitchFamily="18" charset="0"/>
              </a:rPr>
              <a:t>C</a:t>
            </a:r>
            <a:r>
              <a:rPr kumimoji="1" lang="zh-CN" altLang="en-US" sz="2000" b="0" dirty="0">
                <a:solidFill>
                  <a:srgbClr val="0000FF"/>
                </a:solidFill>
                <a:latin typeface="Times New Roman" panose="02020603050405020304" pitchFamily="18" charset="0"/>
              </a:rPr>
              <a:t>在产生式的右部处在</a:t>
            </a:r>
            <a:r>
              <a:rPr kumimoji="1" lang="en-US" altLang="zh-CN" sz="2000" b="0" i="1" dirty="0">
                <a:solidFill>
                  <a:srgbClr val="0000FF"/>
                </a:solidFill>
                <a:latin typeface="Times New Roman" panose="02020603050405020304" pitchFamily="18" charset="0"/>
              </a:rPr>
              <a:t>B</a:t>
            </a:r>
            <a:r>
              <a:rPr kumimoji="1" lang="zh-CN" altLang="en-US" sz="2000" b="0" dirty="0">
                <a:solidFill>
                  <a:srgbClr val="0000FF"/>
                </a:solidFill>
                <a:latin typeface="Times New Roman" panose="02020603050405020304" pitchFamily="18" charset="0"/>
              </a:rPr>
              <a:t>的右边。虽然在</a:t>
            </a:r>
            <a:r>
              <a:rPr kumimoji="1" lang="en-US" altLang="zh-CN" sz="2000" b="0" i="1" dirty="0">
                <a:solidFill>
                  <a:srgbClr val="0000FF"/>
                </a:solidFill>
                <a:latin typeface="Times New Roman" panose="02020603050405020304" pitchFamily="18" charset="0"/>
              </a:rPr>
              <a:t>L</a:t>
            </a:r>
            <a:r>
              <a:rPr kumimoji="1" lang="en-US" altLang="zh-CN" sz="2000" b="0" dirty="0">
                <a:solidFill>
                  <a:srgbClr val="0000FF"/>
                </a:solidFill>
                <a:latin typeface="Times New Roman" panose="02020603050405020304" pitchFamily="18" charset="0"/>
              </a:rPr>
              <a:t>-</a:t>
            </a:r>
            <a:r>
              <a:rPr kumimoji="1" lang="zh-CN" altLang="en-US" sz="2000" b="0" dirty="0">
                <a:solidFill>
                  <a:srgbClr val="0000FF"/>
                </a:solidFill>
                <a:latin typeface="Times New Roman" panose="02020603050405020304" pitchFamily="18" charset="0"/>
              </a:rPr>
              <a:t>属性定义中可以使用兄弟节点的属性来定义某个属性，但这些兄弟节点必须是左兄弟节点才行。因此，该语法制导定义也不是</a:t>
            </a:r>
            <a:r>
              <a:rPr kumimoji="1" lang="en-US" altLang="zh-CN" sz="2000" b="0" i="1" dirty="0">
                <a:solidFill>
                  <a:srgbClr val="0000FF"/>
                </a:solidFill>
                <a:latin typeface="Times New Roman" panose="02020603050405020304" pitchFamily="18" charset="0"/>
              </a:rPr>
              <a:t>L</a:t>
            </a:r>
            <a:r>
              <a:rPr kumimoji="1" lang="en-US" altLang="zh-CN" sz="2000" b="0" dirty="0">
                <a:solidFill>
                  <a:srgbClr val="0000FF"/>
                </a:solidFill>
                <a:latin typeface="Times New Roman" panose="02020603050405020304" pitchFamily="18" charset="0"/>
              </a:rPr>
              <a:t>-</a:t>
            </a:r>
            <a:r>
              <a:rPr kumimoji="1" lang="zh-CN" altLang="en-US" sz="2000" b="0" dirty="0">
                <a:solidFill>
                  <a:srgbClr val="0000FF"/>
                </a:solidFill>
                <a:latin typeface="Times New Roman" panose="02020603050405020304" pitchFamily="18" charset="0"/>
              </a:rPr>
              <a:t>属性定义。 </a:t>
            </a:r>
          </a:p>
        </p:txBody>
      </p:sp>
      <p:graphicFrame>
        <p:nvGraphicFramePr>
          <p:cNvPr id="2329637" name="Group 37">
            <a:extLst>
              <a:ext uri="{FF2B5EF4-FFF2-40B4-BE49-F238E27FC236}">
                <a16:creationId xmlns:a16="http://schemas.microsoft.com/office/drawing/2014/main" id="{F27D544D-FE20-1050-0FBD-5501EFA96943}"/>
              </a:ext>
            </a:extLst>
          </p:cNvPr>
          <p:cNvGraphicFramePr>
            <a:graphicFrameLocks noGrp="1"/>
          </p:cNvGraphicFramePr>
          <p:nvPr>
            <p:extLst>
              <p:ext uri="{D42A27DB-BD31-4B8C-83A1-F6EECF244321}">
                <p14:modId xmlns:p14="http://schemas.microsoft.com/office/powerpoint/2010/main" val="1192411726"/>
              </p:ext>
            </p:extLst>
          </p:nvPr>
        </p:nvGraphicFramePr>
        <p:xfrm>
          <a:off x="3395662" y="1308132"/>
          <a:ext cx="5400675" cy="1592263"/>
        </p:xfrm>
        <a:graphic>
          <a:graphicData uri="http://schemas.openxmlformats.org/drawingml/2006/table">
            <a:tbl>
              <a:tblPr/>
              <a:tblGrid>
                <a:gridCol w="1785938">
                  <a:extLst>
                    <a:ext uri="{9D8B030D-6E8A-4147-A177-3AD203B41FA5}">
                      <a16:colId xmlns:a16="http://schemas.microsoft.com/office/drawing/2014/main" val="20000"/>
                    </a:ext>
                  </a:extLst>
                </a:gridCol>
                <a:gridCol w="3614737">
                  <a:extLst>
                    <a:ext uri="{9D8B030D-6E8A-4147-A177-3AD203B41FA5}">
                      <a16:colId xmlns:a16="http://schemas.microsoft.com/office/drawing/2014/main" val="20001"/>
                    </a:ext>
                  </a:extLst>
                </a:gridCol>
              </a:tblGrid>
              <a:tr h="61277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产生式</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语义规则</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79488">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BC</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A</a:t>
                      </a:r>
                      <a:r>
                        <a:rPr kumimoji="1" lang="en-US" altLang="zh-CN" sz="2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syn</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 </a:t>
                      </a:r>
                      <a:r>
                        <a:rPr kumimoji="1"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B</a:t>
                      </a:r>
                      <a:r>
                        <a:rPr kumimoji="1" lang="en-US" altLang="zh-CN" sz="2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b</a:t>
                      </a:r>
                      <a:endPar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B</a:t>
                      </a:r>
                      <a:r>
                        <a:rPr kumimoji="1" lang="en-US" altLang="zh-CN" sz="2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inh</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C</a:t>
                      </a:r>
                      <a:r>
                        <a:rPr kumimoji="1" lang="en-US" altLang="zh-CN" sz="2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c</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A</a:t>
                      </a:r>
                      <a:r>
                        <a:rPr kumimoji="1" lang="en-US" altLang="zh-CN" sz="2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syn</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C95B6E2-26F7-DED2-0827-5EB4E9511ACA}"/>
              </a:ext>
            </a:extLst>
          </p:cNvPr>
          <p:cNvSpPr>
            <a:spLocks noGrp="1"/>
          </p:cNvSpPr>
          <p:nvPr>
            <p:ph type="title"/>
          </p:nvPr>
        </p:nvSpPr>
        <p:spPr/>
        <p:txBody>
          <a:bodyPr/>
          <a:lstStyle/>
          <a:p>
            <a:r>
              <a:rPr lang="en-US" altLang="zh-CN" sz="3200" i="1" dirty="0">
                <a:latin typeface="Times New Roman" panose="02020603050405020304" pitchFamily="18" charset="0"/>
              </a:rPr>
              <a:t>L</a:t>
            </a:r>
            <a:r>
              <a:rPr lang="en-US" altLang="zh-CN" sz="3200" dirty="0">
                <a:latin typeface="Times New Roman" panose="02020603050405020304" pitchFamily="18" charset="0"/>
              </a:rPr>
              <a:t>-</a:t>
            </a:r>
            <a:r>
              <a:rPr lang="zh-CN" altLang="en-US" sz="3200" dirty="0">
                <a:latin typeface="Times New Roman" panose="02020603050405020304" pitchFamily="18" charset="0"/>
              </a:rPr>
              <a:t>属性定义中的属性计算</a:t>
            </a:r>
            <a:endParaRPr lang="zh-CN" altLang="en-US" dirty="0"/>
          </a:p>
        </p:txBody>
      </p:sp>
      <p:sp>
        <p:nvSpPr>
          <p:cNvPr id="4" name="日期占位符 1">
            <a:extLst>
              <a:ext uri="{FF2B5EF4-FFF2-40B4-BE49-F238E27FC236}">
                <a16:creationId xmlns:a16="http://schemas.microsoft.com/office/drawing/2014/main" id="{B78EC049-B953-E4AA-3BEB-AD0CA26C9B5B}"/>
              </a:ext>
            </a:extLst>
          </p:cNvPr>
          <p:cNvSpPr>
            <a:spLocks noGrp="1"/>
          </p:cNvSpPr>
          <p:nvPr>
            <p:ph type="dt" sz="half" idx="10"/>
          </p:nvPr>
        </p:nvSpPr>
        <p:spPr>
          <a:ln>
            <a:miter lim="800000"/>
            <a:headEnd/>
            <a:tailEnd/>
          </a:ln>
        </p:spPr>
        <p:txBody>
          <a:bodyPr anchor="t"/>
          <a:lstStyle/>
          <a:p>
            <a:pPr>
              <a:defRPr/>
            </a:pPr>
            <a:fld id="{C40C5CA8-C95C-4A84-8287-DCD6EF184476}" type="datetime1">
              <a:rPr lang="zh-CN" altLang="en-US">
                <a:latin typeface="+mn-lt"/>
              </a:rPr>
              <a:pPr>
                <a:defRPr/>
              </a:pPr>
              <a:t>2024/10/14</a:t>
            </a:fld>
            <a:endParaRPr lang="en-US" altLang="zh-CN">
              <a:latin typeface="+mn-lt"/>
            </a:endParaRPr>
          </a:p>
        </p:txBody>
      </p:sp>
      <p:sp>
        <p:nvSpPr>
          <p:cNvPr id="28675" name="灯片编号占位符 3">
            <a:extLst>
              <a:ext uri="{FF2B5EF4-FFF2-40B4-BE49-F238E27FC236}">
                <a16:creationId xmlns:a16="http://schemas.microsoft.com/office/drawing/2014/main" id="{8B264589-490F-3EA4-D375-493952D9CF1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2CB0EF2-65B0-4F35-9C30-287E28518085}" type="slidenum">
              <a:rPr lang="en-US" altLang="zh-CN" sz="1400" b="0">
                <a:latin typeface="Arial" panose="020B0604020202020204" pitchFamily="34" charset="0"/>
                <a:ea typeface="宋体" panose="02010600030101010101" pitchFamily="2" charset="-122"/>
              </a:rPr>
              <a:pPr>
                <a:spcBef>
                  <a:spcPct val="0"/>
                </a:spcBef>
                <a:buClrTx/>
                <a:buSzTx/>
                <a:buFontTx/>
                <a:buNone/>
              </a:pPr>
              <a:t>24</a:t>
            </a:fld>
            <a:endParaRPr lang="en-US" altLang="zh-CN" sz="1400" b="0">
              <a:latin typeface="Arial" panose="020B0604020202020204" pitchFamily="34" charset="0"/>
              <a:ea typeface="宋体" panose="02010600030101010101" pitchFamily="2" charset="-122"/>
            </a:endParaRPr>
          </a:p>
        </p:txBody>
      </p:sp>
      <p:sp>
        <p:nvSpPr>
          <p:cNvPr id="28677" name="Rectangle 4">
            <a:extLst>
              <a:ext uri="{FF2B5EF4-FFF2-40B4-BE49-F238E27FC236}">
                <a16:creationId xmlns:a16="http://schemas.microsoft.com/office/drawing/2014/main" id="{6EB7F9D3-6FB6-998E-3A3B-F748BDC0302D}"/>
              </a:ext>
            </a:extLst>
          </p:cNvPr>
          <p:cNvSpPr>
            <a:spLocks noChangeArrowheads="1"/>
          </p:cNvSpPr>
          <p:nvPr/>
        </p:nvSpPr>
        <p:spPr bwMode="auto">
          <a:xfrm>
            <a:off x="2063751" y="1136387"/>
            <a:ext cx="8353425" cy="4539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76225">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50000"/>
              </a:lnSpc>
              <a:spcBef>
                <a:spcPct val="0"/>
              </a:spcBef>
              <a:buClrTx/>
              <a:buSzTx/>
              <a:buFontTx/>
              <a:buNone/>
            </a:pPr>
            <a:r>
              <a:rPr kumimoji="1" lang="en-US" altLang="zh-CN" sz="2800" b="0" i="1" dirty="0">
                <a:latin typeface="Times New Roman" panose="02020603050405020304" pitchFamily="18" charset="0"/>
              </a:rPr>
              <a:t>visit</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N</a:t>
            </a:r>
            <a:r>
              <a:rPr kumimoji="1" lang="en-US" altLang="zh-CN" sz="2800" b="0" dirty="0">
                <a:latin typeface="Times New Roman" panose="02020603050405020304" pitchFamily="18" charset="0"/>
              </a:rPr>
              <a:t>) {</a:t>
            </a:r>
          </a:p>
          <a:p>
            <a:pPr eaLnBrk="1" hangingPunct="1">
              <a:lnSpc>
                <a:spcPct val="150000"/>
              </a:lnSpc>
              <a:spcBef>
                <a:spcPct val="0"/>
              </a:spcBef>
              <a:buClrTx/>
              <a:buSzTx/>
              <a:buFontTx/>
              <a:buNone/>
            </a:pPr>
            <a:r>
              <a:rPr kumimoji="1" lang="en-US" altLang="zh-CN" sz="2800" b="0" dirty="0">
                <a:latin typeface="Times New Roman" panose="02020603050405020304" pitchFamily="18" charset="0"/>
              </a:rPr>
              <a:t>    for </a:t>
            </a:r>
            <a:r>
              <a:rPr kumimoji="1" lang="en-US" altLang="zh-CN" sz="2800" b="0" i="1" dirty="0">
                <a:latin typeface="Times New Roman" panose="02020603050405020304" pitchFamily="18" charset="0"/>
              </a:rPr>
              <a:t>N</a:t>
            </a:r>
            <a:r>
              <a:rPr kumimoji="1" lang="zh-CN" altLang="en-US" sz="2800" b="0" dirty="0">
                <a:latin typeface="Times New Roman" panose="02020603050405020304" pitchFamily="18" charset="0"/>
              </a:rPr>
              <a:t>的每个子节点</a:t>
            </a:r>
            <a:r>
              <a:rPr kumimoji="1" lang="en-US" altLang="zh-CN" sz="2800" b="0" i="1" dirty="0">
                <a:latin typeface="Times New Roman" panose="02020603050405020304" pitchFamily="18" charset="0"/>
              </a:rPr>
              <a:t>M</a:t>
            </a:r>
            <a:r>
              <a:rPr kumimoji="1" lang="en-US" altLang="zh-CN" sz="2800" b="0" dirty="0">
                <a:latin typeface="Times New Roman" panose="02020603050405020304" pitchFamily="18" charset="0"/>
              </a:rPr>
              <a:t>(</a:t>
            </a:r>
            <a:r>
              <a:rPr kumimoji="1" lang="zh-CN" altLang="en-US" sz="2800" b="0" dirty="0">
                <a:latin typeface="Times New Roman" panose="02020603050405020304" pitchFamily="18" charset="0"/>
              </a:rPr>
              <a:t>从左到右</a:t>
            </a:r>
            <a:r>
              <a:rPr kumimoji="1" lang="en-US" altLang="zh-CN" sz="2800" b="0" dirty="0">
                <a:latin typeface="Times New Roman" panose="02020603050405020304" pitchFamily="18" charset="0"/>
              </a:rPr>
              <a:t>) {</a:t>
            </a:r>
          </a:p>
          <a:p>
            <a:pPr eaLnBrk="1" hangingPunct="1">
              <a:lnSpc>
                <a:spcPct val="150000"/>
              </a:lnSpc>
              <a:spcBef>
                <a:spcPct val="0"/>
              </a:spcBef>
              <a:buClrTx/>
              <a:buSzTx/>
              <a:buFontTx/>
              <a:buNone/>
            </a:pPr>
            <a:r>
              <a:rPr kumimoji="1" lang="en-US" altLang="zh-CN" sz="2800" b="0" dirty="0">
                <a:latin typeface="Times New Roman" panose="02020603050405020304" pitchFamily="18" charset="0"/>
              </a:rPr>
              <a:t>        </a:t>
            </a:r>
            <a:r>
              <a:rPr kumimoji="1" lang="zh-CN" altLang="en-US" sz="2800" b="0" dirty="0">
                <a:latin typeface="Times New Roman" panose="02020603050405020304" pitchFamily="18" charset="0"/>
              </a:rPr>
              <a:t>计算节点</a:t>
            </a:r>
            <a:r>
              <a:rPr kumimoji="1" lang="en-US" altLang="zh-CN" sz="2800" b="0" i="1" dirty="0">
                <a:latin typeface="Times New Roman" panose="02020603050405020304" pitchFamily="18" charset="0"/>
              </a:rPr>
              <a:t>M</a:t>
            </a:r>
            <a:r>
              <a:rPr kumimoji="1" lang="zh-CN" altLang="en-US" sz="2800" b="0" dirty="0">
                <a:latin typeface="Times New Roman" panose="02020603050405020304" pitchFamily="18" charset="0"/>
              </a:rPr>
              <a:t>的继承属性</a:t>
            </a:r>
            <a:r>
              <a:rPr kumimoji="1" lang="en-US" altLang="zh-CN" sz="2800" b="0" dirty="0">
                <a:latin typeface="Times New Roman" panose="02020603050405020304" pitchFamily="18" charset="0"/>
              </a:rPr>
              <a:t>;</a:t>
            </a:r>
          </a:p>
          <a:p>
            <a:pPr eaLnBrk="1" hangingPunct="1">
              <a:lnSpc>
                <a:spcPct val="150000"/>
              </a:lnSpc>
              <a:spcBef>
                <a:spcPct val="0"/>
              </a:spcBef>
              <a:buClrTx/>
              <a:buSzTx/>
              <a:buFontTx/>
              <a:buNone/>
            </a:pPr>
            <a:r>
              <a:rPr kumimoji="1" lang="en-US" altLang="zh-CN" sz="2800" b="0" i="1" dirty="0">
                <a:latin typeface="Times New Roman" panose="02020603050405020304" pitchFamily="18" charset="0"/>
              </a:rPr>
              <a:t>        visit</a:t>
            </a:r>
            <a:r>
              <a:rPr kumimoji="1" lang="en-US" altLang="zh-CN" sz="2800" b="0" dirty="0">
                <a:latin typeface="Times New Roman" panose="02020603050405020304" pitchFamily="18" charset="0"/>
              </a:rPr>
              <a:t> (</a:t>
            </a:r>
            <a:r>
              <a:rPr kumimoji="1" lang="en-US" altLang="zh-CN" sz="2800" b="0" i="1" dirty="0">
                <a:latin typeface="Times New Roman" panose="02020603050405020304" pitchFamily="18" charset="0"/>
              </a:rPr>
              <a:t>M</a:t>
            </a:r>
            <a:r>
              <a:rPr kumimoji="1" lang="en-US" altLang="zh-CN" sz="2800" b="0" dirty="0">
                <a:latin typeface="Times New Roman" panose="02020603050405020304" pitchFamily="18" charset="0"/>
              </a:rPr>
              <a:t>);</a:t>
            </a:r>
          </a:p>
          <a:p>
            <a:pPr eaLnBrk="1" hangingPunct="1">
              <a:lnSpc>
                <a:spcPct val="150000"/>
              </a:lnSpc>
              <a:spcBef>
                <a:spcPct val="0"/>
              </a:spcBef>
              <a:buClrTx/>
              <a:buSzTx/>
              <a:buFontTx/>
              <a:buNone/>
            </a:pPr>
            <a:r>
              <a:rPr kumimoji="1" lang="en-US" altLang="zh-CN" sz="2800" b="0" dirty="0">
                <a:latin typeface="Times New Roman" panose="02020603050405020304" pitchFamily="18" charset="0"/>
              </a:rPr>
              <a:t>	}</a:t>
            </a:r>
          </a:p>
          <a:p>
            <a:pPr eaLnBrk="1" hangingPunct="1">
              <a:lnSpc>
                <a:spcPct val="150000"/>
              </a:lnSpc>
              <a:spcBef>
                <a:spcPct val="0"/>
              </a:spcBef>
              <a:buClrTx/>
              <a:buSzTx/>
              <a:buFontTx/>
              <a:buNone/>
            </a:pPr>
            <a:r>
              <a:rPr kumimoji="1" lang="en-US" altLang="zh-CN" sz="2800" b="0" dirty="0">
                <a:latin typeface="Times New Roman" panose="02020603050405020304" pitchFamily="18" charset="0"/>
              </a:rPr>
              <a:t>        </a:t>
            </a:r>
            <a:r>
              <a:rPr kumimoji="1" lang="zh-CN" altLang="en-US" sz="2800" b="0" dirty="0">
                <a:latin typeface="Times New Roman" panose="02020603050405020304" pitchFamily="18" charset="0"/>
              </a:rPr>
              <a:t>计算节点</a:t>
            </a:r>
            <a:r>
              <a:rPr kumimoji="1" lang="en-US" altLang="zh-CN" sz="2800" b="0" i="1" dirty="0">
                <a:latin typeface="Times New Roman" panose="02020603050405020304" pitchFamily="18" charset="0"/>
              </a:rPr>
              <a:t>N</a:t>
            </a:r>
            <a:r>
              <a:rPr kumimoji="1" lang="zh-CN" altLang="en-US" sz="2800" b="0" dirty="0">
                <a:latin typeface="Times New Roman" panose="02020603050405020304" pitchFamily="18" charset="0"/>
              </a:rPr>
              <a:t>的综合属性</a:t>
            </a:r>
            <a:r>
              <a:rPr kumimoji="1" lang="en-US" altLang="zh-CN" sz="2800" b="0" dirty="0">
                <a:latin typeface="Times New Roman" panose="02020603050405020304" pitchFamily="18" charset="0"/>
              </a:rPr>
              <a:t>;</a:t>
            </a:r>
          </a:p>
          <a:p>
            <a:pPr eaLnBrk="1" hangingPunct="1">
              <a:lnSpc>
                <a:spcPct val="150000"/>
              </a:lnSpc>
              <a:spcBef>
                <a:spcPct val="0"/>
              </a:spcBef>
              <a:buClrTx/>
              <a:buSzTx/>
              <a:buFontTx/>
              <a:buNone/>
            </a:pPr>
            <a:r>
              <a:rPr kumimoji="1" lang="en-US" altLang="zh-CN" sz="2800" b="0" dirty="0">
                <a:latin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E4F9015-2627-1ACE-C361-5AB43FBB87A7}"/>
              </a:ext>
            </a:extLst>
          </p:cNvPr>
          <p:cNvSpPr>
            <a:spLocks noGrp="1"/>
          </p:cNvSpPr>
          <p:nvPr>
            <p:ph type="title"/>
          </p:nvPr>
        </p:nvSpPr>
        <p:spPr/>
        <p:txBody>
          <a:bodyPr/>
          <a:lstStyle/>
          <a:p>
            <a:r>
              <a:rPr kumimoji="1" lang="en-US" altLang="zh-CN" sz="3200" dirty="0">
                <a:solidFill>
                  <a:schemeClr val="folHlink"/>
                </a:solidFill>
                <a:latin typeface="楷体_GB2312" pitchFamily="49" charset="-122"/>
              </a:rPr>
              <a:t> </a:t>
            </a:r>
            <a:r>
              <a:rPr lang="en-US" altLang="zh-CN" sz="3200" dirty="0">
                <a:latin typeface="Times New Roman" panose="02020603050405020304" pitchFamily="18" charset="0"/>
                <a:ea typeface="黑体" panose="02010609060101010101" pitchFamily="49" charset="-122"/>
              </a:rPr>
              <a:t>6.3.5 </a:t>
            </a:r>
            <a:r>
              <a:rPr kumimoji="1" lang="zh-CN" altLang="en-US" sz="3200" dirty="0"/>
              <a:t>属性计算示例</a:t>
            </a:r>
            <a:r>
              <a:rPr kumimoji="1" lang="en-US" altLang="zh-CN" dirty="0"/>
              <a:t>—</a:t>
            </a:r>
            <a:r>
              <a:rPr kumimoji="1" lang="zh-CN" altLang="en-US" dirty="0"/>
              <a:t>抽象语法树的构造</a:t>
            </a:r>
            <a:r>
              <a:rPr kumimoji="1" lang="zh-CN" altLang="en-US" sz="3200" b="0" dirty="0"/>
              <a:t> </a:t>
            </a:r>
            <a:endParaRPr lang="zh-CN" altLang="en-US" dirty="0"/>
          </a:p>
        </p:txBody>
      </p:sp>
      <p:sp>
        <p:nvSpPr>
          <p:cNvPr id="4" name="日期占位符 1">
            <a:extLst>
              <a:ext uri="{FF2B5EF4-FFF2-40B4-BE49-F238E27FC236}">
                <a16:creationId xmlns:a16="http://schemas.microsoft.com/office/drawing/2014/main" id="{D1077168-24D4-4EB6-2C41-FA47A57C3A99}"/>
              </a:ext>
            </a:extLst>
          </p:cNvPr>
          <p:cNvSpPr>
            <a:spLocks noGrp="1"/>
          </p:cNvSpPr>
          <p:nvPr>
            <p:ph type="dt" sz="half" idx="10"/>
          </p:nvPr>
        </p:nvSpPr>
        <p:spPr>
          <a:ln>
            <a:miter lim="800000"/>
            <a:headEnd/>
            <a:tailEnd/>
          </a:ln>
        </p:spPr>
        <p:txBody>
          <a:bodyPr anchor="t"/>
          <a:lstStyle/>
          <a:p>
            <a:pPr>
              <a:defRPr/>
            </a:pPr>
            <a:fld id="{DD65D969-6A98-45C1-8471-9B03F62FFBB4}" type="datetime1">
              <a:rPr lang="zh-CN" altLang="en-US">
                <a:latin typeface="+mn-lt"/>
              </a:rPr>
              <a:pPr>
                <a:defRPr/>
              </a:pPr>
              <a:t>2024/10/14</a:t>
            </a:fld>
            <a:endParaRPr lang="en-US" altLang="zh-CN">
              <a:latin typeface="+mn-lt"/>
            </a:endParaRPr>
          </a:p>
        </p:txBody>
      </p:sp>
      <p:sp>
        <p:nvSpPr>
          <p:cNvPr id="29699" name="灯片编号占位符 3">
            <a:extLst>
              <a:ext uri="{FF2B5EF4-FFF2-40B4-BE49-F238E27FC236}">
                <a16:creationId xmlns:a16="http://schemas.microsoft.com/office/drawing/2014/main" id="{86C68BFF-D818-908D-87BA-F12DC580F94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14F3D70-07EA-4796-A065-D385D03C1FFB}" type="slidenum">
              <a:rPr lang="en-US" altLang="zh-CN" sz="1400" b="0">
                <a:latin typeface="Arial" panose="020B0604020202020204" pitchFamily="34" charset="0"/>
                <a:ea typeface="宋体" panose="02010600030101010101" pitchFamily="2" charset="-122"/>
              </a:rPr>
              <a:pPr>
                <a:spcBef>
                  <a:spcPct val="0"/>
                </a:spcBef>
                <a:buClrTx/>
                <a:buSzTx/>
                <a:buFontTx/>
                <a:buNone/>
              </a:pPr>
              <a:t>25</a:t>
            </a:fld>
            <a:endParaRPr lang="en-US" altLang="zh-CN" sz="1400" b="0">
              <a:latin typeface="Arial" panose="020B0604020202020204" pitchFamily="34" charset="0"/>
              <a:ea typeface="宋体" panose="02010600030101010101" pitchFamily="2" charset="-122"/>
            </a:endParaRPr>
          </a:p>
        </p:txBody>
      </p:sp>
      <p:sp>
        <p:nvSpPr>
          <p:cNvPr id="6" name="文本占位符 5">
            <a:extLst>
              <a:ext uri="{FF2B5EF4-FFF2-40B4-BE49-F238E27FC236}">
                <a16:creationId xmlns:a16="http://schemas.microsoft.com/office/drawing/2014/main" id="{50A13A99-94B3-ACB1-E76F-F70931A7AF3E}"/>
              </a:ext>
            </a:extLst>
          </p:cNvPr>
          <p:cNvSpPr>
            <a:spLocks noGrp="1"/>
          </p:cNvSpPr>
          <p:nvPr>
            <p:ph type="body" sz="quarter" idx="13"/>
          </p:nvPr>
        </p:nvSpPr>
        <p:spPr/>
        <p:txBody>
          <a:bodyPr>
            <a:normAutofit fontScale="62500" lnSpcReduction="20000"/>
          </a:bodyPr>
          <a:lstStyle/>
          <a:p>
            <a:pPr eaLnBrk="1" hangingPunct="1">
              <a:spcBef>
                <a:spcPct val="50000"/>
              </a:spcBef>
              <a:buClrTx/>
              <a:buSzTx/>
              <a:buFontTx/>
              <a:buNone/>
            </a:pPr>
            <a:r>
              <a:rPr kumimoji="1" lang="zh-CN" altLang="en-US" sz="3600" b="0" dirty="0">
                <a:solidFill>
                  <a:srgbClr val="FF0000"/>
                </a:solidFill>
                <a:latin typeface="楷体_GB2312" pitchFamily="49" charset="-122"/>
              </a:rPr>
              <a:t>抽象语法树</a:t>
            </a:r>
            <a:r>
              <a:rPr kumimoji="1" lang="zh-CN" altLang="en-US" sz="3600" b="0" dirty="0">
                <a:latin typeface="楷体_GB2312" pitchFamily="49" charset="-122"/>
              </a:rPr>
              <a:t>是表示程序层次结构的树，它把分析树中对语义无关紧要的成分去掉，是分析树的抽象形式 ，也称作语法结构树，或结构树。</a:t>
            </a:r>
            <a:endParaRPr kumimoji="1" lang="en-US" altLang="zh-CN" sz="3600" b="0" dirty="0">
              <a:latin typeface="楷体_GB2312" pitchFamily="49" charset="-122"/>
            </a:endParaRPr>
          </a:p>
          <a:p>
            <a:pPr eaLnBrk="1" hangingPunct="1">
              <a:spcBef>
                <a:spcPct val="50000"/>
              </a:spcBef>
              <a:buClrTx/>
              <a:buSzTx/>
              <a:buFontTx/>
              <a:buNone/>
            </a:pPr>
            <a:endParaRPr kumimoji="1" lang="zh-CN" altLang="en-US" sz="3600" b="0" dirty="0">
              <a:latin typeface="楷体_GB2312" pitchFamily="49" charset="-122"/>
            </a:endParaRPr>
          </a:p>
          <a:p>
            <a:pPr eaLnBrk="1" hangingPunct="1">
              <a:buClrTx/>
              <a:buSzTx/>
              <a:buFontTx/>
              <a:buNone/>
            </a:pPr>
            <a:r>
              <a:rPr kumimoji="1" lang="zh-CN" altLang="en-US" sz="2800" b="0" dirty="0">
                <a:latin typeface="楷体_GB2312" pitchFamily="49" charset="-122"/>
              </a:rPr>
              <a:t>  语法树是常用的一种</a:t>
            </a:r>
            <a:r>
              <a:rPr kumimoji="1" lang="zh-CN" altLang="en-US" sz="2800" b="0" dirty="0">
                <a:solidFill>
                  <a:srgbClr val="FF0000"/>
                </a:solidFill>
                <a:latin typeface="楷体_GB2312" pitchFamily="49" charset="-122"/>
              </a:rPr>
              <a:t>中间表示</a:t>
            </a:r>
            <a:r>
              <a:rPr kumimoji="1" lang="zh-CN" altLang="en-US" sz="2800" b="0" dirty="0">
                <a:latin typeface="楷体_GB2312" pitchFamily="49" charset="-122"/>
              </a:rPr>
              <a:t>形式。</a:t>
            </a:r>
          </a:p>
          <a:p>
            <a:pPr eaLnBrk="1" hangingPunct="1">
              <a:buClrTx/>
              <a:buSzTx/>
              <a:buFontTx/>
              <a:buNone/>
            </a:pPr>
            <a:r>
              <a:rPr kumimoji="1" lang="zh-CN" altLang="en-US" sz="2800" b="0" dirty="0">
                <a:latin typeface="楷体_GB2312" pitchFamily="49" charset="-122"/>
              </a:rPr>
              <a:t>  把语法分析和翻译分开。语法分析过程中完成翻译有许多优点，但也有一些不足：</a:t>
            </a:r>
          </a:p>
          <a:p>
            <a:pPr eaLnBrk="1" hangingPunct="1">
              <a:buClrTx/>
              <a:buSzTx/>
              <a:buFontTx/>
              <a:buNone/>
            </a:pPr>
            <a:r>
              <a:rPr kumimoji="1" lang="zh-CN" altLang="en-US" sz="2800" b="0" dirty="0">
                <a:solidFill>
                  <a:srgbClr val="0000FF"/>
                </a:solidFill>
                <a:latin typeface="楷体_GB2312" pitchFamily="49" charset="-122"/>
              </a:rPr>
              <a:t>   </a:t>
            </a:r>
            <a:r>
              <a:rPr kumimoji="1" lang="en-US" altLang="zh-CN" sz="2800" b="0" dirty="0">
                <a:solidFill>
                  <a:srgbClr val="0000FF"/>
                </a:solidFill>
                <a:latin typeface="楷体_GB2312" pitchFamily="49" charset="-122"/>
              </a:rPr>
              <a:t>1.</a:t>
            </a:r>
            <a:r>
              <a:rPr kumimoji="1" lang="zh-CN" altLang="en-US" sz="2800" b="0" dirty="0">
                <a:solidFill>
                  <a:srgbClr val="0000FF"/>
                </a:solidFill>
                <a:latin typeface="楷体_GB2312" pitchFamily="49" charset="-122"/>
              </a:rPr>
              <a:t>适于语法分析的文法可能不完全反映语言成分的自然层次结构；</a:t>
            </a:r>
          </a:p>
          <a:p>
            <a:pPr eaLnBrk="1" hangingPunct="1">
              <a:buClrTx/>
              <a:buSzTx/>
              <a:buFontTx/>
              <a:buNone/>
            </a:pPr>
            <a:r>
              <a:rPr kumimoji="1" lang="zh-CN" altLang="en-US" sz="2800" b="0" dirty="0">
                <a:solidFill>
                  <a:srgbClr val="0000FF"/>
                </a:solidFill>
                <a:latin typeface="楷体_GB2312" pitchFamily="49" charset="-122"/>
              </a:rPr>
              <a:t>   </a:t>
            </a:r>
            <a:r>
              <a:rPr kumimoji="1" lang="en-US" altLang="zh-CN" sz="2800" b="0" dirty="0">
                <a:solidFill>
                  <a:srgbClr val="0000FF"/>
                </a:solidFill>
                <a:latin typeface="楷体_GB2312" pitchFamily="49" charset="-122"/>
              </a:rPr>
              <a:t>2.</a:t>
            </a:r>
            <a:r>
              <a:rPr kumimoji="1" lang="zh-CN" altLang="en-US" sz="2800" b="0" dirty="0">
                <a:solidFill>
                  <a:srgbClr val="0000FF"/>
                </a:solidFill>
                <a:latin typeface="楷体_GB2312" pitchFamily="49" charset="-122"/>
              </a:rPr>
              <a:t>由于语法分析方法的限制，对分析树结点的访问顺序和翻译需要的访问顺序不一致。</a:t>
            </a:r>
          </a:p>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BC50379-A6BF-C57C-6DF8-40DE1A11C513}"/>
              </a:ext>
            </a:extLst>
          </p:cNvPr>
          <p:cNvSpPr>
            <a:spLocks noGrp="1"/>
          </p:cNvSpPr>
          <p:nvPr>
            <p:ph type="title"/>
          </p:nvPr>
        </p:nvSpPr>
        <p:spPr/>
        <p:txBody>
          <a:bodyPr/>
          <a:lstStyle/>
          <a:p>
            <a:r>
              <a:rPr lang="zh-CN" altLang="en-US" sz="3200" dirty="0"/>
              <a:t>语法树</a:t>
            </a:r>
            <a:endParaRPr lang="zh-CN" altLang="en-US" dirty="0"/>
          </a:p>
        </p:txBody>
      </p:sp>
      <p:sp>
        <p:nvSpPr>
          <p:cNvPr id="6" name="日期占位符 1">
            <a:extLst>
              <a:ext uri="{FF2B5EF4-FFF2-40B4-BE49-F238E27FC236}">
                <a16:creationId xmlns:a16="http://schemas.microsoft.com/office/drawing/2014/main" id="{B9F69026-8021-F2BD-003E-2598481AEFC0}"/>
              </a:ext>
            </a:extLst>
          </p:cNvPr>
          <p:cNvSpPr>
            <a:spLocks noGrp="1"/>
          </p:cNvSpPr>
          <p:nvPr>
            <p:ph type="dt" sz="half" idx="10"/>
          </p:nvPr>
        </p:nvSpPr>
        <p:spPr>
          <a:ln>
            <a:miter lim="800000"/>
            <a:headEnd/>
            <a:tailEnd/>
          </a:ln>
        </p:spPr>
        <p:txBody>
          <a:bodyPr anchor="t"/>
          <a:lstStyle/>
          <a:p>
            <a:pPr>
              <a:defRPr/>
            </a:pPr>
            <a:fld id="{FFB36D66-A7C9-4963-8079-D59E90E1F1B8}" type="datetime1">
              <a:rPr lang="zh-CN" altLang="en-US">
                <a:latin typeface="+mn-lt"/>
              </a:rPr>
              <a:pPr>
                <a:defRPr/>
              </a:pPr>
              <a:t>2024/10/14</a:t>
            </a:fld>
            <a:endParaRPr lang="en-US" altLang="zh-CN">
              <a:latin typeface="+mn-lt"/>
            </a:endParaRPr>
          </a:p>
        </p:txBody>
      </p:sp>
      <p:sp>
        <p:nvSpPr>
          <p:cNvPr id="30723" name="灯片编号占位符 3">
            <a:extLst>
              <a:ext uri="{FF2B5EF4-FFF2-40B4-BE49-F238E27FC236}">
                <a16:creationId xmlns:a16="http://schemas.microsoft.com/office/drawing/2014/main" id="{1D01C195-2EF1-04DC-E55B-E60C34B053A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B217D31-13F1-44AF-8B72-9C3016E1A241}" type="slidenum">
              <a:rPr lang="en-US" altLang="zh-CN" sz="1400" b="0">
                <a:latin typeface="Arial" panose="020B0604020202020204" pitchFamily="34" charset="0"/>
                <a:ea typeface="宋体" panose="02010600030101010101" pitchFamily="2" charset="-122"/>
              </a:rPr>
              <a:pPr>
                <a:spcBef>
                  <a:spcPct val="0"/>
                </a:spcBef>
                <a:buClrTx/>
                <a:buSzTx/>
                <a:buFontTx/>
                <a:buNone/>
              </a:pPr>
              <a:t>26</a:t>
            </a:fld>
            <a:endParaRPr lang="en-US" altLang="zh-CN" sz="1400" b="0">
              <a:latin typeface="Arial" panose="020B0604020202020204" pitchFamily="34" charset="0"/>
              <a:ea typeface="宋体" panose="02010600030101010101" pitchFamily="2" charset="-122"/>
            </a:endParaRPr>
          </a:p>
        </p:txBody>
      </p:sp>
      <p:sp>
        <p:nvSpPr>
          <p:cNvPr id="30724" name="Text Box 2">
            <a:extLst>
              <a:ext uri="{FF2B5EF4-FFF2-40B4-BE49-F238E27FC236}">
                <a16:creationId xmlns:a16="http://schemas.microsoft.com/office/drawing/2014/main" id="{4D294B94-ABC7-4A3D-CDFF-E7F5AA722D36}"/>
              </a:ext>
            </a:extLst>
          </p:cNvPr>
          <p:cNvSpPr txBox="1">
            <a:spLocks noChangeArrowheads="1"/>
          </p:cNvSpPr>
          <p:nvPr/>
        </p:nvSpPr>
        <p:spPr bwMode="auto">
          <a:xfrm>
            <a:off x="2133600" y="1382714"/>
            <a:ext cx="7924800"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b="0" dirty="0">
                <a:latin typeface="Times New Roman" panose="02020603050405020304" pitchFamily="18" charset="0"/>
                <a:ea typeface="宋体" panose="02010600030101010101" pitchFamily="2" charset="-122"/>
              </a:rPr>
              <a:t>     </a:t>
            </a:r>
            <a:r>
              <a:rPr kumimoji="1" lang="zh-CN" altLang="en-US" sz="2800" b="0" dirty="0">
                <a:latin typeface="Times New Roman" panose="02020603050405020304" pitchFamily="18" charset="0"/>
              </a:rPr>
              <a:t>产生式</a:t>
            </a:r>
            <a:r>
              <a:rPr kumimoji="1" lang="en-US" altLang="zh-CN" sz="2800" b="0" i="1" dirty="0" err="1">
                <a:latin typeface="Times New Roman" panose="02020603050405020304" pitchFamily="18" charset="0"/>
              </a:rPr>
              <a:t>S</a:t>
            </a:r>
            <a:r>
              <a:rPr kumimoji="1" lang="en-US" altLang="zh-CN" sz="2800" b="0" dirty="0" err="1">
                <a:latin typeface="Times New Roman" panose="02020603050405020304" pitchFamily="18" charset="0"/>
              </a:rPr>
              <a:t>→if</a:t>
            </a:r>
            <a:r>
              <a:rPr kumimoji="1" lang="en-US" altLang="zh-CN" sz="2800" b="0" dirty="0">
                <a:latin typeface="Times New Roman" panose="02020603050405020304" pitchFamily="18" charset="0"/>
              </a:rPr>
              <a:t> </a:t>
            </a:r>
            <a:r>
              <a:rPr kumimoji="1" lang="en-US" altLang="zh-CN" sz="2800" b="0" i="1" dirty="0">
                <a:latin typeface="Times New Roman" panose="02020603050405020304" pitchFamily="18" charset="0"/>
              </a:rPr>
              <a:t>B</a:t>
            </a:r>
            <a:r>
              <a:rPr kumimoji="1" lang="en-US" altLang="zh-CN" sz="2800" b="0" dirty="0">
                <a:latin typeface="Times New Roman" panose="02020603050405020304" pitchFamily="18" charset="0"/>
              </a:rPr>
              <a:t> then </a:t>
            </a:r>
            <a:r>
              <a:rPr kumimoji="1" lang="en-US" altLang="zh-CN" sz="2800" b="0" i="1" dirty="0">
                <a:latin typeface="Times New Roman" panose="02020603050405020304" pitchFamily="18" charset="0"/>
              </a:rPr>
              <a:t>S</a:t>
            </a:r>
            <a:r>
              <a:rPr kumimoji="1" lang="en-US" altLang="zh-CN" sz="2800" b="0" baseline="-25000" dirty="0">
                <a:latin typeface="Times New Roman" panose="02020603050405020304" pitchFamily="18" charset="0"/>
              </a:rPr>
              <a:t>1</a:t>
            </a:r>
            <a:r>
              <a:rPr kumimoji="1" lang="en-US" altLang="zh-CN" sz="2800" b="0" dirty="0">
                <a:latin typeface="Times New Roman" panose="02020603050405020304" pitchFamily="18" charset="0"/>
              </a:rPr>
              <a:t> else </a:t>
            </a:r>
            <a:r>
              <a:rPr kumimoji="1" lang="en-US" altLang="zh-CN" sz="2800" b="0" i="1" dirty="0">
                <a:latin typeface="Times New Roman" panose="02020603050405020304" pitchFamily="18" charset="0"/>
              </a:rPr>
              <a:t>S</a:t>
            </a:r>
            <a:r>
              <a:rPr kumimoji="1" lang="en-US" altLang="zh-CN" sz="2800" b="0" baseline="-25000" dirty="0">
                <a:latin typeface="Times New Roman" panose="02020603050405020304" pitchFamily="18" charset="0"/>
              </a:rPr>
              <a:t>2</a:t>
            </a:r>
            <a:r>
              <a:rPr kumimoji="1" lang="zh-CN" altLang="zh-CN" sz="2800" b="0" dirty="0">
                <a:latin typeface="Times New Roman" panose="02020603050405020304" pitchFamily="18" charset="0"/>
              </a:rPr>
              <a:t>的语法树</a:t>
            </a:r>
            <a:endParaRPr kumimoji="1" lang="zh-CN" altLang="en-US" sz="2800" b="0" dirty="0">
              <a:latin typeface="Times New Roman" panose="02020603050405020304" pitchFamily="18" charset="0"/>
            </a:endParaRPr>
          </a:p>
          <a:p>
            <a:pPr eaLnBrk="1" hangingPunct="1">
              <a:spcBef>
                <a:spcPct val="0"/>
              </a:spcBef>
              <a:buClrTx/>
              <a:buSzTx/>
              <a:buFontTx/>
              <a:buNone/>
            </a:pPr>
            <a:r>
              <a:rPr kumimoji="1" lang="zh-CN" altLang="en-US" sz="2800" b="0" dirty="0">
                <a:latin typeface="Times New Roman" panose="02020603050405020304" pitchFamily="18" charset="0"/>
              </a:rPr>
              <a:t>            </a:t>
            </a:r>
            <a:r>
              <a:rPr kumimoji="1" lang="en-US" altLang="zh-CN" sz="2800" b="0" dirty="0">
                <a:latin typeface="Times New Roman" panose="02020603050405020304" pitchFamily="18" charset="0"/>
              </a:rPr>
              <a:t>if-then-else </a:t>
            </a:r>
          </a:p>
          <a:p>
            <a:pPr eaLnBrk="1" hangingPunct="1">
              <a:spcBef>
                <a:spcPct val="0"/>
              </a:spcBef>
              <a:buClrTx/>
              <a:buSzTx/>
              <a:buFontTx/>
              <a:buNone/>
            </a:pPr>
            <a:r>
              <a:rPr kumimoji="1" lang="en-US" altLang="zh-CN" sz="2800" b="0" dirty="0">
                <a:latin typeface="Times New Roman" panose="02020603050405020304" pitchFamily="18" charset="0"/>
              </a:rPr>
              <a:t>              </a:t>
            </a:r>
            <a:r>
              <a:rPr kumimoji="1" lang="zh-CN" altLang="en-US" sz="2800" b="0" dirty="0">
                <a:latin typeface="Times New Roman" panose="02020603050405020304" pitchFamily="18" charset="0"/>
              </a:rPr>
              <a:t>／  </a:t>
            </a:r>
            <a:r>
              <a:rPr kumimoji="1" lang="en-US" altLang="zh-CN" sz="2800" b="0" dirty="0">
                <a:latin typeface="Times New Roman" panose="02020603050405020304" pitchFamily="18" charset="0"/>
              </a:rPr>
              <a:t>|   </a:t>
            </a:r>
            <a:r>
              <a:rPr kumimoji="1" lang="zh-CN" altLang="en-US" sz="2800" b="0" dirty="0">
                <a:latin typeface="Times New Roman" panose="02020603050405020304" pitchFamily="18" charset="0"/>
              </a:rPr>
              <a:t>＼ </a:t>
            </a:r>
          </a:p>
          <a:p>
            <a:pPr eaLnBrk="1" hangingPunct="1">
              <a:spcBef>
                <a:spcPct val="0"/>
              </a:spcBef>
              <a:buClrTx/>
              <a:buSzTx/>
              <a:buFontTx/>
              <a:buNone/>
            </a:pPr>
            <a:r>
              <a:rPr kumimoji="1" lang="zh-CN" altLang="en-US" sz="2800" b="0" dirty="0">
                <a:latin typeface="Times New Roman" panose="02020603050405020304" pitchFamily="18" charset="0"/>
              </a:rPr>
              <a:t>             </a:t>
            </a:r>
            <a:r>
              <a:rPr kumimoji="1" lang="en-US" altLang="zh-CN" sz="2800" b="0" i="1" dirty="0">
                <a:latin typeface="Times New Roman" panose="02020603050405020304" pitchFamily="18" charset="0"/>
              </a:rPr>
              <a:t>B</a:t>
            </a:r>
            <a:r>
              <a:rPr kumimoji="1" lang="en-US" altLang="zh-CN" sz="2800" b="0" dirty="0">
                <a:latin typeface="Times New Roman" panose="02020603050405020304" pitchFamily="18" charset="0"/>
              </a:rPr>
              <a:t>   </a:t>
            </a:r>
            <a:r>
              <a:rPr kumimoji="1" lang="en-US" altLang="zh-CN" sz="2800" b="0" i="1" dirty="0">
                <a:latin typeface="Times New Roman" panose="02020603050405020304" pitchFamily="18" charset="0"/>
              </a:rPr>
              <a:t>S</a:t>
            </a:r>
            <a:r>
              <a:rPr kumimoji="1" lang="en-US" altLang="zh-CN" sz="2800" b="0" baseline="-25000" dirty="0">
                <a:latin typeface="Times New Roman" panose="02020603050405020304" pitchFamily="18" charset="0"/>
              </a:rPr>
              <a:t>1</a:t>
            </a:r>
            <a:r>
              <a:rPr kumimoji="1" lang="en-US" altLang="zh-CN" sz="2800" b="0" dirty="0">
                <a:latin typeface="Times New Roman" panose="02020603050405020304" pitchFamily="18" charset="0"/>
              </a:rPr>
              <a:t>    </a:t>
            </a:r>
            <a:r>
              <a:rPr kumimoji="1" lang="en-US" altLang="zh-CN" sz="2800" b="0" i="1" dirty="0">
                <a:latin typeface="Times New Roman" panose="02020603050405020304" pitchFamily="18" charset="0"/>
              </a:rPr>
              <a:t>S</a:t>
            </a:r>
            <a:r>
              <a:rPr kumimoji="1" lang="en-US" altLang="zh-CN" sz="2800" b="0" baseline="-25000" dirty="0">
                <a:latin typeface="Times New Roman" panose="02020603050405020304" pitchFamily="18" charset="0"/>
              </a:rPr>
              <a:t>2</a:t>
            </a:r>
            <a:r>
              <a:rPr kumimoji="1" lang="en-US" altLang="zh-CN" sz="2800" b="0" dirty="0">
                <a:latin typeface="Times New Roman" panose="02020603050405020304" pitchFamily="18" charset="0"/>
              </a:rPr>
              <a:t> </a:t>
            </a:r>
          </a:p>
          <a:p>
            <a:pPr eaLnBrk="1" hangingPunct="1">
              <a:spcBef>
                <a:spcPct val="0"/>
              </a:spcBef>
              <a:buClrTx/>
              <a:buSzTx/>
              <a:buFontTx/>
              <a:buNone/>
            </a:pPr>
            <a:r>
              <a:rPr kumimoji="1" lang="en-US" altLang="zh-CN" sz="2800" b="0" dirty="0">
                <a:latin typeface="Times New Roman" panose="02020603050405020304" pitchFamily="18" charset="0"/>
              </a:rPr>
              <a:t>         </a:t>
            </a:r>
            <a:r>
              <a:rPr kumimoji="1" lang="zh-CN" altLang="en-US" sz="2800" b="0" dirty="0">
                <a:latin typeface="Times New Roman" panose="02020603050405020304" pitchFamily="18" charset="0"/>
              </a:rPr>
              <a:t>赋值语句</a:t>
            </a:r>
            <a:r>
              <a:rPr kumimoji="1" lang="zh-CN" altLang="zh-CN" sz="2800" b="0" dirty="0">
                <a:latin typeface="Times New Roman" panose="02020603050405020304" pitchFamily="18" charset="0"/>
              </a:rPr>
              <a:t>的语法树</a:t>
            </a:r>
          </a:p>
          <a:p>
            <a:pPr eaLnBrk="1" hangingPunct="1">
              <a:spcBef>
                <a:spcPct val="0"/>
              </a:spcBef>
              <a:buClrTx/>
              <a:buSzTx/>
              <a:buFontTx/>
              <a:buNone/>
            </a:pPr>
            <a:r>
              <a:rPr kumimoji="1" lang="zh-CN" altLang="zh-CN" sz="2800" b="0" dirty="0">
                <a:latin typeface="Times New Roman" panose="02020603050405020304" pitchFamily="18" charset="0"/>
              </a:rPr>
              <a:t>              </a:t>
            </a:r>
            <a:r>
              <a:rPr kumimoji="1" lang="zh-CN" altLang="en-US" sz="2800" b="0" dirty="0">
                <a:latin typeface="Times New Roman" panose="02020603050405020304" pitchFamily="18" charset="0"/>
              </a:rPr>
              <a:t>   </a:t>
            </a:r>
            <a:r>
              <a:rPr kumimoji="1" lang="en-US" altLang="zh-CN" sz="2800" b="0" i="1" dirty="0">
                <a:latin typeface="Times New Roman" panose="02020603050405020304" pitchFamily="18" charset="0"/>
              </a:rPr>
              <a:t>assignment</a:t>
            </a:r>
          </a:p>
          <a:p>
            <a:pPr eaLnBrk="1" hangingPunct="1">
              <a:spcBef>
                <a:spcPct val="0"/>
              </a:spcBef>
              <a:buClrTx/>
              <a:buSzTx/>
              <a:buFontTx/>
              <a:buNone/>
            </a:pPr>
            <a:endParaRPr kumimoji="1" lang="en-US" altLang="zh-CN" sz="2800" b="0" i="1" dirty="0">
              <a:latin typeface="Times New Roman" panose="02020603050405020304" pitchFamily="18" charset="0"/>
            </a:endParaRPr>
          </a:p>
          <a:p>
            <a:pPr eaLnBrk="1" hangingPunct="1">
              <a:spcBef>
                <a:spcPct val="0"/>
              </a:spcBef>
              <a:buClrTx/>
              <a:buSzTx/>
              <a:buFontTx/>
              <a:buNone/>
            </a:pPr>
            <a:r>
              <a:rPr kumimoji="1" lang="en-US" altLang="zh-CN" sz="2800" b="0" dirty="0">
                <a:latin typeface="Times New Roman" panose="02020603050405020304" pitchFamily="18" charset="0"/>
              </a:rPr>
              <a:t>        </a:t>
            </a:r>
            <a:r>
              <a:rPr kumimoji="1" lang="en-US" altLang="zh-CN" sz="2800" b="0" i="1" dirty="0">
                <a:latin typeface="Times New Roman" panose="02020603050405020304" pitchFamily="18" charset="0"/>
              </a:rPr>
              <a:t>variable</a:t>
            </a:r>
            <a:r>
              <a:rPr kumimoji="1" lang="en-US" altLang="zh-CN" sz="2800" b="0" dirty="0">
                <a:latin typeface="Times New Roman" panose="02020603050405020304" pitchFamily="18" charset="0"/>
              </a:rPr>
              <a:t>         </a:t>
            </a:r>
            <a:r>
              <a:rPr kumimoji="1" lang="en-US" altLang="zh-CN" sz="2800" b="0" i="1" dirty="0">
                <a:latin typeface="Times New Roman" panose="02020603050405020304" pitchFamily="18" charset="0"/>
              </a:rPr>
              <a:t>expression</a:t>
            </a:r>
          </a:p>
          <a:p>
            <a:pPr eaLnBrk="1" hangingPunct="1">
              <a:spcBef>
                <a:spcPct val="0"/>
              </a:spcBef>
              <a:buClrTx/>
              <a:buSzTx/>
              <a:buFontTx/>
              <a:buNone/>
            </a:pPr>
            <a:r>
              <a:rPr kumimoji="1" lang="en-US" altLang="zh-CN" sz="2800" b="0" dirty="0">
                <a:latin typeface="Times New Roman" panose="02020603050405020304" pitchFamily="18" charset="0"/>
              </a:rPr>
              <a:t>   </a:t>
            </a:r>
            <a:r>
              <a:rPr kumimoji="1" lang="zh-CN" altLang="en-US" sz="2800" b="0" dirty="0">
                <a:latin typeface="Times New Roman" panose="02020603050405020304" pitchFamily="18" charset="0"/>
              </a:rPr>
              <a:t>在语法树中，运算符号和关键字都不在叶结点，而是在内部结点中出现。</a:t>
            </a:r>
          </a:p>
        </p:txBody>
      </p:sp>
      <p:sp>
        <p:nvSpPr>
          <p:cNvPr id="30725" name="Line 3">
            <a:extLst>
              <a:ext uri="{FF2B5EF4-FFF2-40B4-BE49-F238E27FC236}">
                <a16:creationId xmlns:a16="http://schemas.microsoft.com/office/drawing/2014/main" id="{C5A2F8E6-1D81-757B-D3DF-8EA4F40FCB26}"/>
              </a:ext>
            </a:extLst>
          </p:cNvPr>
          <p:cNvSpPr>
            <a:spLocks noChangeShapeType="1"/>
          </p:cNvSpPr>
          <p:nvPr/>
        </p:nvSpPr>
        <p:spPr bwMode="auto">
          <a:xfrm flipH="1">
            <a:off x="3529013" y="4067175"/>
            <a:ext cx="838200" cy="4572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0726" name="Line 4">
            <a:extLst>
              <a:ext uri="{FF2B5EF4-FFF2-40B4-BE49-F238E27FC236}">
                <a16:creationId xmlns:a16="http://schemas.microsoft.com/office/drawing/2014/main" id="{0C85A098-DE45-ED85-83C9-0DB16815BD1F}"/>
              </a:ext>
            </a:extLst>
          </p:cNvPr>
          <p:cNvSpPr>
            <a:spLocks noChangeShapeType="1"/>
          </p:cNvSpPr>
          <p:nvPr/>
        </p:nvSpPr>
        <p:spPr bwMode="auto">
          <a:xfrm>
            <a:off x="4656138" y="3986213"/>
            <a:ext cx="1066800" cy="61595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E079FE6-4D96-704B-DCBD-5FA75841D300}"/>
              </a:ext>
            </a:extLst>
          </p:cNvPr>
          <p:cNvSpPr>
            <a:spLocks noGrp="1"/>
          </p:cNvSpPr>
          <p:nvPr>
            <p:ph type="title"/>
          </p:nvPr>
        </p:nvSpPr>
        <p:spPr/>
        <p:txBody>
          <a:bodyPr/>
          <a:lstStyle/>
          <a:p>
            <a:r>
              <a:rPr lang="zh-CN" altLang="en-US" sz="3200" dirty="0"/>
              <a:t>构造表达式的语法树</a:t>
            </a:r>
            <a:endParaRPr lang="zh-CN" altLang="en-US" dirty="0"/>
          </a:p>
        </p:txBody>
      </p:sp>
      <p:sp>
        <p:nvSpPr>
          <p:cNvPr id="4" name="日期占位符 1">
            <a:extLst>
              <a:ext uri="{FF2B5EF4-FFF2-40B4-BE49-F238E27FC236}">
                <a16:creationId xmlns:a16="http://schemas.microsoft.com/office/drawing/2014/main" id="{C260BAB8-2F87-21E1-00F0-94776C820D87}"/>
              </a:ext>
            </a:extLst>
          </p:cNvPr>
          <p:cNvSpPr>
            <a:spLocks noGrp="1"/>
          </p:cNvSpPr>
          <p:nvPr>
            <p:ph type="dt" sz="half" idx="10"/>
          </p:nvPr>
        </p:nvSpPr>
        <p:spPr>
          <a:ln>
            <a:miter lim="800000"/>
            <a:headEnd/>
            <a:tailEnd/>
          </a:ln>
        </p:spPr>
        <p:txBody>
          <a:bodyPr anchor="t"/>
          <a:lstStyle/>
          <a:p>
            <a:pPr>
              <a:defRPr/>
            </a:pPr>
            <a:fld id="{386941A6-A866-4A52-A8F3-68FA9616AFC0}" type="datetime1">
              <a:rPr lang="zh-CN" altLang="en-US">
                <a:latin typeface="+mn-lt"/>
              </a:rPr>
              <a:pPr>
                <a:defRPr/>
              </a:pPr>
              <a:t>2024/10/14</a:t>
            </a:fld>
            <a:endParaRPr lang="en-US" altLang="zh-CN">
              <a:latin typeface="+mn-lt"/>
            </a:endParaRPr>
          </a:p>
        </p:txBody>
      </p:sp>
      <p:sp>
        <p:nvSpPr>
          <p:cNvPr id="31747" name="灯片编号占位符 3">
            <a:extLst>
              <a:ext uri="{FF2B5EF4-FFF2-40B4-BE49-F238E27FC236}">
                <a16:creationId xmlns:a16="http://schemas.microsoft.com/office/drawing/2014/main" id="{B3C617FC-4BFE-54C0-306E-CE9D46131DF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C9516D1-91C2-431B-B1FD-4FA09D0EE670}" type="slidenum">
              <a:rPr lang="en-US" altLang="zh-CN" sz="1400" b="0">
                <a:latin typeface="Arial" panose="020B0604020202020204" pitchFamily="34" charset="0"/>
                <a:ea typeface="宋体" panose="02010600030101010101" pitchFamily="2" charset="-122"/>
              </a:rPr>
              <a:pPr>
                <a:spcBef>
                  <a:spcPct val="0"/>
                </a:spcBef>
                <a:buClrTx/>
                <a:buSzTx/>
                <a:buFontTx/>
                <a:buNone/>
              </a:pPr>
              <a:t>27</a:t>
            </a:fld>
            <a:endParaRPr lang="en-US" altLang="zh-CN" sz="1400" b="0">
              <a:latin typeface="Arial" panose="020B0604020202020204" pitchFamily="34" charset="0"/>
              <a:ea typeface="宋体" panose="02010600030101010101" pitchFamily="2" charset="-122"/>
            </a:endParaRPr>
          </a:p>
        </p:txBody>
      </p:sp>
      <p:sp>
        <p:nvSpPr>
          <p:cNvPr id="6" name="文本占位符 5">
            <a:extLst>
              <a:ext uri="{FF2B5EF4-FFF2-40B4-BE49-F238E27FC236}">
                <a16:creationId xmlns:a16="http://schemas.microsoft.com/office/drawing/2014/main" id="{1F4B09AE-3469-7701-59DC-12CB5C79DD37}"/>
              </a:ext>
            </a:extLst>
          </p:cNvPr>
          <p:cNvSpPr>
            <a:spLocks noGrp="1"/>
          </p:cNvSpPr>
          <p:nvPr>
            <p:ph type="body" sz="quarter" idx="13"/>
          </p:nvPr>
        </p:nvSpPr>
        <p:spPr>
          <a:xfrm>
            <a:off x="1064596" y="1443017"/>
            <a:ext cx="9783916" cy="4762473"/>
          </a:xfrm>
        </p:spPr>
        <p:txBody>
          <a:bodyPr>
            <a:normAutofit/>
          </a:bodyPr>
          <a:lstStyle/>
          <a:p>
            <a:pPr eaLnBrk="1" hangingPunct="1">
              <a:spcBef>
                <a:spcPct val="50000"/>
              </a:spcBef>
              <a:buClrTx/>
              <a:buSzTx/>
              <a:buFontTx/>
              <a:buNone/>
            </a:pPr>
            <a:r>
              <a:rPr kumimoji="1" lang="zh-CN" altLang="en-US" sz="2600" b="0" dirty="0">
                <a:latin typeface="Times New Roman" panose="02020603050405020304" pitchFamily="18" charset="0"/>
              </a:rPr>
              <a:t>构造表达式的语法树使用的函数</a:t>
            </a:r>
          </a:p>
          <a:p>
            <a:pPr eaLnBrk="1" hangingPunct="1">
              <a:spcBef>
                <a:spcPct val="0"/>
              </a:spcBef>
              <a:buClrTx/>
              <a:buSzTx/>
              <a:buFontTx/>
              <a:buNone/>
            </a:pPr>
            <a:r>
              <a:rPr kumimoji="1" lang="zh-CN" altLang="en-US" sz="2600" b="0" dirty="0">
                <a:latin typeface="Times New Roman" panose="02020603050405020304" pitchFamily="18" charset="0"/>
              </a:rPr>
              <a:t>    </a:t>
            </a:r>
            <a:r>
              <a:rPr kumimoji="1" lang="en-US" altLang="zh-CN" sz="2600" b="0" dirty="0">
                <a:latin typeface="Times New Roman" panose="02020603050405020304" pitchFamily="18" charset="0"/>
              </a:rPr>
              <a:t>1. </a:t>
            </a:r>
            <a:r>
              <a:rPr kumimoji="1" lang="en-US" altLang="zh-CN" sz="2600" b="0" i="1" dirty="0" err="1">
                <a:latin typeface="Times New Roman" panose="02020603050405020304" pitchFamily="18" charset="0"/>
              </a:rPr>
              <a:t>mknode</a:t>
            </a:r>
            <a:r>
              <a:rPr kumimoji="1" lang="en-US" altLang="zh-CN" sz="2600" b="0" dirty="0">
                <a:latin typeface="Times New Roman" panose="02020603050405020304" pitchFamily="18" charset="0"/>
              </a:rPr>
              <a:t>(</a:t>
            </a:r>
            <a:r>
              <a:rPr kumimoji="1" lang="en-US" altLang="zh-CN" sz="2600" b="0" i="1" dirty="0">
                <a:latin typeface="Times New Roman" panose="02020603050405020304" pitchFamily="18" charset="0"/>
              </a:rPr>
              <a:t>op</a:t>
            </a:r>
            <a:r>
              <a:rPr kumimoji="1" lang="en-US" altLang="zh-CN" sz="2600" b="0" dirty="0">
                <a:latin typeface="Times New Roman" panose="02020603050405020304" pitchFamily="18" charset="0"/>
              </a:rPr>
              <a:t>, </a:t>
            </a:r>
            <a:r>
              <a:rPr kumimoji="1" lang="en-US" altLang="zh-CN" sz="2600" b="0" i="1" dirty="0">
                <a:latin typeface="Times New Roman" panose="02020603050405020304" pitchFamily="18" charset="0"/>
              </a:rPr>
              <a:t>left</a:t>
            </a:r>
            <a:r>
              <a:rPr kumimoji="1" lang="en-US" altLang="zh-CN" sz="2600" b="0" dirty="0">
                <a:latin typeface="Times New Roman" panose="02020603050405020304" pitchFamily="18" charset="0"/>
              </a:rPr>
              <a:t>, </a:t>
            </a:r>
            <a:r>
              <a:rPr kumimoji="1" lang="en-US" altLang="zh-CN" sz="2600" b="0" i="1" dirty="0">
                <a:latin typeface="Times New Roman" panose="02020603050405020304" pitchFamily="18" charset="0"/>
              </a:rPr>
              <a:t>right</a:t>
            </a:r>
            <a:r>
              <a:rPr kumimoji="1" lang="en-US" altLang="zh-CN" sz="2600" b="0" dirty="0">
                <a:latin typeface="Times New Roman" panose="02020603050405020304" pitchFamily="18" charset="0"/>
              </a:rPr>
              <a:t>) </a:t>
            </a:r>
            <a:r>
              <a:rPr kumimoji="1" lang="zh-CN" altLang="en-US" sz="2600" b="0" dirty="0">
                <a:latin typeface="Times New Roman" panose="02020603050405020304" pitchFamily="18" charset="0"/>
              </a:rPr>
              <a:t>建立一个标记为</a:t>
            </a:r>
            <a:r>
              <a:rPr kumimoji="1" lang="en-US" altLang="zh-CN" sz="2600" b="0" i="1" dirty="0">
                <a:latin typeface="Times New Roman" panose="02020603050405020304" pitchFamily="18" charset="0"/>
              </a:rPr>
              <a:t>op</a:t>
            </a:r>
            <a:r>
              <a:rPr kumimoji="1" lang="zh-CN" altLang="en-US" sz="2600" b="0" dirty="0">
                <a:latin typeface="Times New Roman" panose="02020603050405020304" pitchFamily="18" charset="0"/>
              </a:rPr>
              <a:t>的运算符结点，两个域</a:t>
            </a:r>
            <a:r>
              <a:rPr kumimoji="1" lang="en-US" altLang="zh-CN" sz="2600" b="0" i="1" dirty="0">
                <a:latin typeface="Times New Roman" panose="02020603050405020304" pitchFamily="18" charset="0"/>
              </a:rPr>
              <a:t>left</a:t>
            </a:r>
            <a:r>
              <a:rPr kumimoji="1" lang="zh-CN" altLang="en-US" sz="2600" b="0" dirty="0">
                <a:latin typeface="Times New Roman" panose="02020603050405020304" pitchFamily="18" charset="0"/>
              </a:rPr>
              <a:t>和</a:t>
            </a:r>
            <a:r>
              <a:rPr kumimoji="1" lang="en-US" altLang="zh-CN" sz="2600" b="0" i="1" dirty="0">
                <a:latin typeface="Times New Roman" panose="02020603050405020304" pitchFamily="18" charset="0"/>
              </a:rPr>
              <a:t>right</a:t>
            </a:r>
            <a:r>
              <a:rPr kumimoji="1" lang="zh-CN" altLang="en-US" sz="2600" b="0" dirty="0">
                <a:latin typeface="Times New Roman" panose="02020603050405020304" pitchFamily="18" charset="0"/>
              </a:rPr>
              <a:t>分别是指向左右运算对象的指针。 </a:t>
            </a:r>
          </a:p>
          <a:p>
            <a:pPr eaLnBrk="1" hangingPunct="1">
              <a:spcBef>
                <a:spcPct val="0"/>
              </a:spcBef>
              <a:buClrTx/>
              <a:buSzTx/>
              <a:buFontTx/>
              <a:buNone/>
            </a:pPr>
            <a:r>
              <a:rPr kumimoji="1" lang="zh-CN" altLang="en-US" sz="2600" b="0" dirty="0">
                <a:latin typeface="Times New Roman" panose="02020603050405020304" pitchFamily="18" charset="0"/>
              </a:rPr>
              <a:t>    </a:t>
            </a:r>
            <a:r>
              <a:rPr kumimoji="1" lang="en-US" altLang="zh-CN" sz="2600" b="0" dirty="0">
                <a:latin typeface="Times New Roman" panose="02020603050405020304" pitchFamily="18" charset="0"/>
              </a:rPr>
              <a:t>2</a:t>
            </a:r>
            <a:r>
              <a:rPr kumimoji="1" lang="zh-CN" altLang="en-US" sz="2600" b="0" dirty="0">
                <a:latin typeface="Times New Roman" panose="02020603050405020304" pitchFamily="18" charset="0"/>
              </a:rPr>
              <a:t>．</a:t>
            </a:r>
            <a:r>
              <a:rPr kumimoji="1" lang="en-US" altLang="zh-CN" sz="2600" b="0" i="1" dirty="0" err="1">
                <a:latin typeface="Times New Roman" panose="02020603050405020304" pitchFamily="18" charset="0"/>
              </a:rPr>
              <a:t>mkleaf</a:t>
            </a:r>
            <a:r>
              <a:rPr kumimoji="1" lang="en-US" altLang="zh-CN" sz="2600" b="0" dirty="0">
                <a:latin typeface="Times New Roman" panose="02020603050405020304" pitchFamily="18" charset="0"/>
              </a:rPr>
              <a:t>(id, </a:t>
            </a:r>
            <a:r>
              <a:rPr kumimoji="1" lang="en-US" altLang="zh-CN" sz="2600" b="0" i="1" dirty="0">
                <a:latin typeface="Times New Roman" panose="02020603050405020304" pitchFamily="18" charset="0"/>
              </a:rPr>
              <a:t>entry</a:t>
            </a:r>
            <a:r>
              <a:rPr kumimoji="1" lang="en-US" altLang="zh-CN" sz="2600" b="0" dirty="0">
                <a:latin typeface="Times New Roman" panose="02020603050405020304" pitchFamily="18" charset="0"/>
              </a:rPr>
              <a:t>) </a:t>
            </a:r>
            <a:r>
              <a:rPr kumimoji="1" lang="zh-CN" altLang="en-US" sz="2600" b="0" dirty="0">
                <a:latin typeface="Times New Roman" panose="02020603050405020304" pitchFamily="18" charset="0"/>
              </a:rPr>
              <a:t>建立一个标记为</a:t>
            </a:r>
            <a:r>
              <a:rPr kumimoji="1" lang="en-US" altLang="zh-CN" sz="2600" b="0" dirty="0">
                <a:latin typeface="Times New Roman" panose="02020603050405020304" pitchFamily="18" charset="0"/>
              </a:rPr>
              <a:t>id</a:t>
            </a:r>
            <a:r>
              <a:rPr kumimoji="1" lang="zh-CN" altLang="en-US" sz="2600" b="0" dirty="0">
                <a:latin typeface="Times New Roman" panose="02020603050405020304" pitchFamily="18" charset="0"/>
              </a:rPr>
              <a:t>的标识符结点，其域</a:t>
            </a:r>
            <a:r>
              <a:rPr kumimoji="1" lang="en-US" altLang="zh-CN" sz="2600" b="0" i="1" dirty="0">
                <a:latin typeface="Times New Roman" panose="02020603050405020304" pitchFamily="18" charset="0"/>
              </a:rPr>
              <a:t>entry</a:t>
            </a:r>
            <a:r>
              <a:rPr kumimoji="1" lang="zh-CN" altLang="en-US" sz="2600" b="0" dirty="0">
                <a:latin typeface="Times New Roman" panose="02020603050405020304" pitchFamily="18" charset="0"/>
              </a:rPr>
              <a:t>是指向该标识符在符号表中相应表项的指针。 </a:t>
            </a:r>
          </a:p>
          <a:p>
            <a:pPr eaLnBrk="1" hangingPunct="1">
              <a:spcBef>
                <a:spcPct val="0"/>
              </a:spcBef>
              <a:buClrTx/>
              <a:buSzTx/>
              <a:buFontTx/>
              <a:buNone/>
            </a:pPr>
            <a:r>
              <a:rPr kumimoji="1" lang="zh-CN" altLang="en-US" sz="2600" b="0" dirty="0">
                <a:latin typeface="Times New Roman" panose="02020603050405020304" pitchFamily="18" charset="0"/>
              </a:rPr>
              <a:t>    </a:t>
            </a:r>
            <a:r>
              <a:rPr kumimoji="1" lang="en-US" altLang="zh-CN" sz="2600" b="0" dirty="0">
                <a:latin typeface="Times New Roman" panose="02020603050405020304" pitchFamily="18" charset="0"/>
              </a:rPr>
              <a:t>3. </a:t>
            </a:r>
            <a:r>
              <a:rPr kumimoji="1" lang="en-US" altLang="zh-CN" sz="2600" b="0" i="1" dirty="0" err="1">
                <a:latin typeface="Times New Roman" panose="02020603050405020304" pitchFamily="18" charset="0"/>
              </a:rPr>
              <a:t>mkleaf</a:t>
            </a:r>
            <a:r>
              <a:rPr kumimoji="1" lang="en-US" altLang="zh-CN" sz="2600" b="0" dirty="0">
                <a:latin typeface="Times New Roman" panose="02020603050405020304" pitchFamily="18" charset="0"/>
              </a:rPr>
              <a:t>(num, </a:t>
            </a:r>
            <a:r>
              <a:rPr kumimoji="1" lang="en-US" altLang="zh-CN" sz="2600" b="0" i="1" dirty="0" err="1">
                <a:latin typeface="Times New Roman" panose="02020603050405020304" pitchFamily="18" charset="0"/>
              </a:rPr>
              <a:t>val</a:t>
            </a:r>
            <a:r>
              <a:rPr kumimoji="1" lang="en-US" altLang="zh-CN" sz="2600" b="0" dirty="0">
                <a:latin typeface="Times New Roman" panose="02020603050405020304" pitchFamily="18" charset="0"/>
              </a:rPr>
              <a:t>) </a:t>
            </a:r>
            <a:r>
              <a:rPr kumimoji="1" lang="zh-CN" altLang="en-US" sz="2600" b="0" dirty="0">
                <a:latin typeface="Times New Roman" panose="02020603050405020304" pitchFamily="18" charset="0"/>
              </a:rPr>
              <a:t>建立一个标记为</a:t>
            </a:r>
            <a:r>
              <a:rPr kumimoji="1" lang="en-US" altLang="zh-CN" sz="2600" b="0" dirty="0">
                <a:latin typeface="Times New Roman" panose="02020603050405020304" pitchFamily="18" charset="0"/>
              </a:rPr>
              <a:t>num</a:t>
            </a:r>
            <a:r>
              <a:rPr kumimoji="1" lang="zh-CN" altLang="en-US" sz="2600" b="0" dirty="0">
                <a:latin typeface="Times New Roman" panose="02020603050405020304" pitchFamily="18" charset="0"/>
              </a:rPr>
              <a:t>的数结点，其域</a:t>
            </a:r>
            <a:r>
              <a:rPr kumimoji="1" lang="en-US" altLang="zh-CN" sz="2600" b="0" i="1" dirty="0" err="1">
                <a:latin typeface="Times New Roman" panose="02020603050405020304" pitchFamily="18" charset="0"/>
              </a:rPr>
              <a:t>val</a:t>
            </a:r>
            <a:r>
              <a:rPr kumimoji="1" lang="zh-CN" altLang="en-US" sz="2600" b="0" dirty="0">
                <a:latin typeface="Times New Roman" panose="02020603050405020304" pitchFamily="18" charset="0"/>
              </a:rPr>
              <a:t>用于保存该数的值。</a:t>
            </a:r>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0C465F2-B51E-03D0-E970-20BA04ED0628}"/>
              </a:ext>
            </a:extLst>
          </p:cNvPr>
          <p:cNvSpPr>
            <a:spLocks noGrp="1"/>
          </p:cNvSpPr>
          <p:nvPr>
            <p:ph type="title"/>
          </p:nvPr>
        </p:nvSpPr>
        <p:spPr/>
        <p:txBody>
          <a:bodyPr/>
          <a:lstStyle/>
          <a:p>
            <a:r>
              <a:rPr lang="zh-CN" altLang="en-US" sz="3200" dirty="0"/>
              <a:t>构造表达式语法树的语法制导定义</a:t>
            </a:r>
            <a:endParaRPr lang="zh-CN" altLang="en-US" dirty="0"/>
          </a:p>
        </p:txBody>
      </p:sp>
      <p:sp>
        <p:nvSpPr>
          <p:cNvPr id="30" name="日期占位符 1">
            <a:extLst>
              <a:ext uri="{FF2B5EF4-FFF2-40B4-BE49-F238E27FC236}">
                <a16:creationId xmlns:a16="http://schemas.microsoft.com/office/drawing/2014/main" id="{4A4CC499-2E3C-5C13-B676-E4C3825F3FDE}"/>
              </a:ext>
            </a:extLst>
          </p:cNvPr>
          <p:cNvSpPr>
            <a:spLocks noGrp="1"/>
          </p:cNvSpPr>
          <p:nvPr>
            <p:ph type="dt" sz="half" idx="10"/>
          </p:nvPr>
        </p:nvSpPr>
        <p:spPr>
          <a:ln>
            <a:miter lim="800000"/>
            <a:headEnd/>
            <a:tailEnd/>
          </a:ln>
        </p:spPr>
        <p:txBody>
          <a:bodyPr anchor="t"/>
          <a:lstStyle/>
          <a:p>
            <a:pPr>
              <a:defRPr/>
            </a:pPr>
            <a:fld id="{469C1689-3759-478B-98BB-4365176CF192}" type="datetime1">
              <a:rPr lang="zh-CN" altLang="en-US">
                <a:latin typeface="+mn-lt"/>
              </a:rPr>
              <a:pPr>
                <a:defRPr/>
              </a:pPr>
              <a:t>2024/10/14</a:t>
            </a:fld>
            <a:endParaRPr lang="en-US" altLang="zh-CN">
              <a:latin typeface="+mn-lt"/>
            </a:endParaRPr>
          </a:p>
        </p:txBody>
      </p:sp>
      <p:sp>
        <p:nvSpPr>
          <p:cNvPr id="32771" name="灯片编号占位符 3">
            <a:extLst>
              <a:ext uri="{FF2B5EF4-FFF2-40B4-BE49-F238E27FC236}">
                <a16:creationId xmlns:a16="http://schemas.microsoft.com/office/drawing/2014/main" id="{F7431A4C-4A16-D3B5-986F-0B4E505C5F3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F62DB38-3EAC-40CD-94D3-54F2936A4F04}" type="slidenum">
              <a:rPr lang="en-US" altLang="zh-CN" sz="1400" b="0">
                <a:latin typeface="Arial" panose="020B0604020202020204" pitchFamily="34" charset="0"/>
                <a:ea typeface="宋体" panose="02010600030101010101" pitchFamily="2" charset="-122"/>
              </a:rPr>
              <a:pPr>
                <a:spcBef>
                  <a:spcPct val="0"/>
                </a:spcBef>
                <a:buClrTx/>
                <a:buSzTx/>
                <a:buFontTx/>
                <a:buNone/>
              </a:pPr>
              <a:t>28</a:t>
            </a:fld>
            <a:endParaRPr lang="en-US" altLang="zh-CN" sz="1400" b="0">
              <a:latin typeface="Arial" panose="020B0604020202020204" pitchFamily="34" charset="0"/>
              <a:ea typeface="宋体" panose="02010600030101010101" pitchFamily="2" charset="-122"/>
            </a:endParaRPr>
          </a:p>
        </p:txBody>
      </p:sp>
      <p:graphicFrame>
        <p:nvGraphicFramePr>
          <p:cNvPr id="1334370" name="Group 98">
            <a:extLst>
              <a:ext uri="{FF2B5EF4-FFF2-40B4-BE49-F238E27FC236}">
                <a16:creationId xmlns:a16="http://schemas.microsoft.com/office/drawing/2014/main" id="{5D7A0964-07C5-4016-0D18-E699DC957E3A}"/>
              </a:ext>
            </a:extLst>
          </p:cNvPr>
          <p:cNvGraphicFramePr>
            <a:graphicFrameLocks noGrp="1"/>
          </p:cNvGraphicFramePr>
          <p:nvPr>
            <p:extLst>
              <p:ext uri="{D42A27DB-BD31-4B8C-83A1-F6EECF244321}">
                <p14:modId xmlns:p14="http://schemas.microsoft.com/office/powerpoint/2010/main" val="2277395654"/>
              </p:ext>
            </p:extLst>
          </p:nvPr>
        </p:nvGraphicFramePr>
        <p:xfrm>
          <a:off x="1774825" y="1628776"/>
          <a:ext cx="8712200" cy="3744916"/>
        </p:xfrm>
        <a:graphic>
          <a:graphicData uri="http://schemas.openxmlformats.org/drawingml/2006/table">
            <a:tbl>
              <a:tblPr/>
              <a:tblGrid>
                <a:gridCol w="2700338">
                  <a:extLst>
                    <a:ext uri="{9D8B030D-6E8A-4147-A177-3AD203B41FA5}">
                      <a16:colId xmlns:a16="http://schemas.microsoft.com/office/drawing/2014/main" val="20000"/>
                    </a:ext>
                  </a:extLst>
                </a:gridCol>
                <a:gridCol w="6011862">
                  <a:extLst>
                    <a:ext uri="{9D8B030D-6E8A-4147-A177-3AD203B41FA5}">
                      <a16:colId xmlns:a16="http://schemas.microsoft.com/office/drawing/2014/main" val="20001"/>
                    </a:ext>
                  </a:extLst>
                </a:gridCol>
              </a:tblGrid>
              <a:tr h="534988">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产生式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语义规则</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4988">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⑴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mknode</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4988">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⑵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mknode</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4988">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⑶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4988">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⑷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4988">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⑸ </a:t>
                      </a:r>
                      <a:r>
                        <a:rPr kumimoji="1" lang="en-US"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 id</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mkleaf</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(id, id.</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entry</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34988">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⑹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num</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pt-BR"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a:t>
                      </a:r>
                      <a:r>
                        <a:rPr kumimoji="1" lang="pt-BR"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pt-BR"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node</a:t>
                      </a:r>
                      <a:r>
                        <a:rPr kumimoji="1" lang="pt-BR"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 </a:t>
                      </a:r>
                      <a:r>
                        <a:rPr kumimoji="1" lang="pt-BR"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mkleaf</a:t>
                      </a:r>
                      <a:r>
                        <a:rPr kumimoji="1" lang="pt-BR"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(num, num.</a:t>
                      </a:r>
                      <a:r>
                        <a:rPr kumimoji="1" lang="pt-BR"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val</a:t>
                      </a:r>
                      <a:r>
                        <a:rPr kumimoji="1" lang="pt-BR"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7010D96-CCA6-A8D5-18DF-3A783A439315}"/>
              </a:ext>
            </a:extLst>
          </p:cNvPr>
          <p:cNvSpPr>
            <a:spLocks noGrp="1"/>
          </p:cNvSpPr>
          <p:nvPr>
            <p:ph type="title"/>
          </p:nvPr>
        </p:nvSpPr>
        <p:spPr/>
        <p:txBody>
          <a:bodyPr/>
          <a:lstStyle/>
          <a:p>
            <a:r>
              <a:rPr lang="zh-CN" altLang="en-US" sz="3200" dirty="0">
                <a:latin typeface="Times New Roman" panose="02020603050405020304" pitchFamily="18" charset="0"/>
              </a:rPr>
              <a:t>图</a:t>
            </a:r>
            <a:r>
              <a:rPr lang="en-US" altLang="zh-CN" sz="3200" dirty="0">
                <a:latin typeface="Times New Roman" panose="02020603050405020304" pitchFamily="18" charset="0"/>
              </a:rPr>
              <a:t>6.5 3*x/y</a:t>
            </a:r>
            <a:r>
              <a:rPr lang="zh-CN" altLang="zh-CN" sz="3200" dirty="0">
                <a:latin typeface="Times New Roman" panose="02020603050405020304" pitchFamily="18" charset="0"/>
              </a:rPr>
              <a:t>的</a:t>
            </a:r>
            <a:r>
              <a:rPr lang="zh-CN" altLang="en-US" sz="3200" dirty="0">
                <a:latin typeface="Times New Roman" panose="02020603050405020304" pitchFamily="18" charset="0"/>
              </a:rPr>
              <a:t>语法树的构造</a:t>
            </a:r>
            <a:endParaRPr lang="zh-CN" altLang="en-US" dirty="0"/>
          </a:p>
        </p:txBody>
      </p:sp>
      <p:sp>
        <p:nvSpPr>
          <p:cNvPr id="6" name="日期占位符 1">
            <a:extLst>
              <a:ext uri="{FF2B5EF4-FFF2-40B4-BE49-F238E27FC236}">
                <a16:creationId xmlns:a16="http://schemas.microsoft.com/office/drawing/2014/main" id="{7DE61355-FF9D-D785-289C-0D8344418DE6}"/>
              </a:ext>
            </a:extLst>
          </p:cNvPr>
          <p:cNvSpPr>
            <a:spLocks noGrp="1"/>
          </p:cNvSpPr>
          <p:nvPr>
            <p:ph type="dt" sz="half" idx="10"/>
          </p:nvPr>
        </p:nvSpPr>
        <p:spPr>
          <a:ln>
            <a:miter lim="800000"/>
            <a:headEnd/>
            <a:tailEnd/>
          </a:ln>
        </p:spPr>
        <p:txBody>
          <a:bodyPr anchor="t"/>
          <a:lstStyle/>
          <a:p>
            <a:pPr>
              <a:defRPr/>
            </a:pPr>
            <a:fld id="{603882F6-7239-4AEE-A46C-5BA683C661BD}" type="datetime1">
              <a:rPr lang="zh-CN" altLang="en-US">
                <a:latin typeface="+mn-lt"/>
              </a:rPr>
              <a:pPr>
                <a:defRPr/>
              </a:pPr>
              <a:t>2024/10/14</a:t>
            </a:fld>
            <a:endParaRPr lang="en-US" altLang="zh-CN">
              <a:latin typeface="+mn-lt"/>
            </a:endParaRPr>
          </a:p>
        </p:txBody>
      </p:sp>
      <p:sp>
        <p:nvSpPr>
          <p:cNvPr id="33795" name="灯片编号占位符 3">
            <a:extLst>
              <a:ext uri="{FF2B5EF4-FFF2-40B4-BE49-F238E27FC236}">
                <a16:creationId xmlns:a16="http://schemas.microsoft.com/office/drawing/2014/main" id="{E40AFD70-451B-A5F2-466D-F33E239A123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1CF2B72-C104-464C-A629-F8F5BB54CB19}" type="slidenum">
              <a:rPr lang="en-US" altLang="zh-CN" sz="1400" b="0">
                <a:latin typeface="Arial" panose="020B0604020202020204" pitchFamily="34" charset="0"/>
                <a:ea typeface="宋体" panose="02010600030101010101" pitchFamily="2" charset="-122"/>
              </a:rPr>
              <a:pPr>
                <a:spcBef>
                  <a:spcPct val="0"/>
                </a:spcBef>
                <a:buClrTx/>
                <a:buSzTx/>
                <a:buFontTx/>
                <a:buNone/>
              </a:pPr>
              <a:t>29</a:t>
            </a:fld>
            <a:endParaRPr lang="en-US" altLang="zh-CN" sz="1400" b="0">
              <a:latin typeface="Arial" panose="020B0604020202020204" pitchFamily="34" charset="0"/>
              <a:ea typeface="宋体" panose="02010600030101010101" pitchFamily="2" charset="-122"/>
            </a:endParaRPr>
          </a:p>
        </p:txBody>
      </p:sp>
      <p:graphicFrame>
        <p:nvGraphicFramePr>
          <p:cNvPr id="33799" name="Object 5">
            <a:extLst>
              <a:ext uri="{FF2B5EF4-FFF2-40B4-BE49-F238E27FC236}">
                <a16:creationId xmlns:a16="http://schemas.microsoft.com/office/drawing/2014/main" id="{4FCB2536-D477-549F-2888-D289EA4393DC}"/>
              </a:ext>
            </a:extLst>
          </p:cNvPr>
          <p:cNvGraphicFramePr>
            <a:graphicFrameLocks noChangeAspect="1"/>
          </p:cNvGraphicFramePr>
          <p:nvPr>
            <p:extLst>
              <p:ext uri="{D42A27DB-BD31-4B8C-83A1-F6EECF244321}">
                <p14:modId xmlns:p14="http://schemas.microsoft.com/office/powerpoint/2010/main" val="1882370775"/>
              </p:ext>
            </p:extLst>
          </p:nvPr>
        </p:nvGraphicFramePr>
        <p:xfrm>
          <a:off x="592138" y="1037070"/>
          <a:ext cx="6124799" cy="3875290"/>
        </p:xfrm>
        <a:graphic>
          <a:graphicData uri="http://schemas.openxmlformats.org/presentationml/2006/ole">
            <mc:AlternateContent xmlns:mc="http://schemas.openxmlformats.org/markup-compatibility/2006">
              <mc:Choice xmlns:v="urn:schemas-microsoft-com:vml" Requires="v">
                <p:oleObj spid="_x0000_s3435" name="Visio" r:id="rId3" imgW="3733863" imgH="2365429" progId="Visio.Drawing.11">
                  <p:embed/>
                </p:oleObj>
              </mc:Choice>
              <mc:Fallback>
                <p:oleObj name="Visio" r:id="rId3" imgW="3733863" imgH="2365429" progId="Visio.Drawing.11">
                  <p:embed/>
                  <p:pic>
                    <p:nvPicPr>
                      <p:cNvPr id="33799" name="Object 5">
                        <a:extLst>
                          <a:ext uri="{FF2B5EF4-FFF2-40B4-BE49-F238E27FC236}">
                            <a16:creationId xmlns:a16="http://schemas.microsoft.com/office/drawing/2014/main" id="{4FCB2536-D477-549F-2888-D289EA4393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138" y="1037070"/>
                        <a:ext cx="6124799" cy="3875290"/>
                      </a:xfrm>
                      <a:prstGeom prst="rect">
                        <a:avLst/>
                      </a:prstGeom>
                      <a:noFill/>
                      <a:ln>
                        <a:noFill/>
                      </a:ln>
                      <a:extLst/>
                    </p:spPr>
                  </p:pic>
                </p:oleObj>
              </mc:Fallback>
            </mc:AlternateContent>
          </a:graphicData>
        </a:graphic>
      </p:graphicFrame>
      <p:sp>
        <p:nvSpPr>
          <p:cNvPr id="8" name="Text Box 7">
            <a:extLst>
              <a:ext uri="{FF2B5EF4-FFF2-40B4-BE49-F238E27FC236}">
                <a16:creationId xmlns:a16="http://schemas.microsoft.com/office/drawing/2014/main" id="{61D35FA6-9C46-2959-D95B-56E7552C43E4}"/>
              </a:ext>
            </a:extLst>
          </p:cNvPr>
          <p:cNvSpPr txBox="1">
            <a:spLocks noChangeArrowheads="1"/>
          </p:cNvSpPr>
          <p:nvPr/>
        </p:nvSpPr>
        <p:spPr bwMode="auto">
          <a:xfrm>
            <a:off x="7822249" y="2233296"/>
            <a:ext cx="3673475" cy="2232025"/>
          </a:xfrm>
          <a:prstGeom prst="rect">
            <a:avLst/>
          </a:prstGeom>
          <a:solidFill>
            <a:srgbClr val="FFFFFF"/>
          </a:solidFill>
          <a:ln w="9525">
            <a:solidFill>
              <a:srgbClr val="000000"/>
            </a:solidFill>
            <a:miter lim="800000"/>
            <a:headEnd/>
            <a:tailEnd/>
          </a:ln>
        </p:spPr>
        <p:txBody>
          <a:bodyPr wrap="none" tIns="10800" bIns="10800"/>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spcBef>
                <a:spcPct val="0"/>
              </a:spcBef>
              <a:buClrTx/>
              <a:buSzTx/>
              <a:buFontTx/>
              <a:buNone/>
            </a:pPr>
            <a:r>
              <a:rPr lang="zh-CN" altLang="pt-BR" sz="2800" i="1">
                <a:latin typeface="Times New Roman" panose="02020603050405020304" pitchFamily="18" charset="0"/>
                <a:ea typeface="宋体" panose="02010600030101010101" pitchFamily="2" charset="-122"/>
              </a:rPr>
              <a:t> </a:t>
            </a:r>
            <a:r>
              <a:rPr lang="pt-BR" altLang="zh-CN" sz="2800" i="1">
                <a:latin typeface="Times New Roman" panose="02020603050405020304" pitchFamily="18" charset="0"/>
                <a:ea typeface="宋体" panose="02010600030101010101" pitchFamily="2" charset="-122"/>
              </a:rPr>
              <a:t>p</a:t>
            </a:r>
            <a:r>
              <a:rPr lang="pt-BR" altLang="zh-CN" sz="2800" baseline="-25000">
                <a:latin typeface="Times New Roman" panose="02020603050405020304" pitchFamily="18" charset="0"/>
                <a:ea typeface="宋体" panose="02010600030101010101" pitchFamily="2" charset="-122"/>
              </a:rPr>
              <a:t>1</a:t>
            </a:r>
            <a:r>
              <a:rPr lang="pt-BR" altLang="zh-CN" sz="2800">
                <a:latin typeface="Times New Roman" panose="02020603050405020304" pitchFamily="18" charset="0"/>
                <a:ea typeface="宋体" panose="02010600030101010101" pitchFamily="2" charset="-122"/>
              </a:rPr>
              <a:t>:=</a:t>
            </a:r>
            <a:r>
              <a:rPr lang="pt-BR" altLang="zh-CN" sz="2800" i="1">
                <a:latin typeface="Times New Roman" panose="02020603050405020304" pitchFamily="18" charset="0"/>
                <a:ea typeface="宋体" panose="02010600030101010101" pitchFamily="2" charset="-122"/>
              </a:rPr>
              <a:t>mkleaf</a:t>
            </a:r>
            <a:r>
              <a:rPr lang="pt-BR" altLang="zh-CN" sz="2800">
                <a:latin typeface="Times New Roman" panose="02020603050405020304" pitchFamily="18" charset="0"/>
                <a:ea typeface="宋体" panose="02010600030101010101" pitchFamily="2" charset="-122"/>
              </a:rPr>
              <a:t>(num,3)</a:t>
            </a:r>
            <a:r>
              <a:rPr lang="zh-CN" altLang="pt-BR" sz="2800">
                <a:latin typeface="Times New Roman" panose="02020603050405020304" pitchFamily="18" charset="0"/>
                <a:ea typeface="宋体" panose="02010600030101010101" pitchFamily="2" charset="-122"/>
              </a:rPr>
              <a:t>；</a:t>
            </a:r>
          </a:p>
          <a:p>
            <a:pPr algn="just" eaLnBrk="1" hangingPunct="1">
              <a:spcBef>
                <a:spcPct val="0"/>
              </a:spcBef>
              <a:buClrTx/>
              <a:buSzTx/>
              <a:buFontTx/>
              <a:buNone/>
            </a:pPr>
            <a:r>
              <a:rPr lang="zh-CN" altLang="en-US"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p</a:t>
            </a:r>
            <a:r>
              <a:rPr lang="en-US" altLang="zh-CN" sz="2800" baseline="-25000">
                <a:latin typeface="Times New Roman" panose="02020603050405020304" pitchFamily="18" charset="0"/>
                <a:ea typeface="宋体" panose="02010600030101010101" pitchFamily="2" charset="-122"/>
              </a:rPr>
              <a:t>2</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mkleaf</a:t>
            </a:r>
            <a:r>
              <a:rPr lang="en-US" altLang="zh-CN" sz="2800">
                <a:latin typeface="Times New Roman" panose="02020603050405020304" pitchFamily="18" charset="0"/>
                <a:ea typeface="宋体" panose="02010600030101010101" pitchFamily="2" charset="-122"/>
              </a:rPr>
              <a:t>(id, </a:t>
            </a:r>
            <a:r>
              <a:rPr lang="en-US" altLang="zh-CN" sz="2800" i="1">
                <a:latin typeface="Times New Roman" panose="02020603050405020304" pitchFamily="18" charset="0"/>
                <a:ea typeface="宋体" panose="02010600030101010101" pitchFamily="2" charset="-122"/>
              </a:rPr>
              <a:t>entry</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x</a:t>
            </a:r>
            <a:r>
              <a:rPr lang="en-US" altLang="zh-CN" sz="2800">
                <a:latin typeface="Times New Roman" panose="02020603050405020304" pitchFamily="18" charset="0"/>
                <a:ea typeface="宋体" panose="02010600030101010101" pitchFamily="2" charset="-122"/>
              </a:rPr>
              <a:t>)</a:t>
            </a:r>
            <a:r>
              <a:rPr lang="zh-CN" altLang="en-US" sz="2800">
                <a:latin typeface="Times New Roman" panose="02020603050405020304" pitchFamily="18" charset="0"/>
                <a:ea typeface="宋体" panose="02010600030101010101" pitchFamily="2" charset="-122"/>
              </a:rPr>
              <a:t>；</a:t>
            </a:r>
          </a:p>
          <a:p>
            <a:pPr algn="just" eaLnBrk="1" hangingPunct="1">
              <a:spcBef>
                <a:spcPct val="0"/>
              </a:spcBef>
              <a:buClrTx/>
              <a:buSzTx/>
              <a:buFontTx/>
              <a:buNone/>
            </a:pPr>
            <a:r>
              <a:rPr lang="zh-CN" altLang="en-US"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p</a:t>
            </a:r>
            <a:r>
              <a:rPr lang="en-US" altLang="zh-CN" sz="2800" baseline="-25000">
                <a:latin typeface="Times New Roman" panose="02020603050405020304" pitchFamily="18" charset="0"/>
                <a:ea typeface="宋体" panose="02010600030101010101" pitchFamily="2" charset="-122"/>
              </a:rPr>
              <a:t>3</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mknode</a:t>
            </a:r>
            <a:r>
              <a:rPr lang="en-US" altLang="zh-CN"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p</a:t>
            </a:r>
            <a:r>
              <a:rPr lang="en-US" altLang="zh-CN" sz="2800" baseline="-25000">
                <a:latin typeface="Times New Roman" panose="02020603050405020304" pitchFamily="18" charset="0"/>
                <a:ea typeface="宋体" panose="02010600030101010101" pitchFamily="2" charset="-122"/>
              </a:rPr>
              <a:t>1</a:t>
            </a:r>
            <a:r>
              <a:rPr lang="en-US" altLang="zh-CN"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p</a:t>
            </a:r>
            <a:r>
              <a:rPr lang="en-US" altLang="zh-CN" sz="2800" baseline="-25000">
                <a:latin typeface="Times New Roman" panose="02020603050405020304" pitchFamily="18" charset="0"/>
                <a:ea typeface="宋体" panose="02010600030101010101" pitchFamily="2" charset="-122"/>
              </a:rPr>
              <a:t>2</a:t>
            </a:r>
            <a:r>
              <a:rPr lang="en-US" altLang="zh-CN" sz="2800">
                <a:latin typeface="Times New Roman" panose="02020603050405020304" pitchFamily="18" charset="0"/>
                <a:ea typeface="宋体" panose="02010600030101010101" pitchFamily="2" charset="-122"/>
              </a:rPr>
              <a:t>)</a:t>
            </a:r>
            <a:r>
              <a:rPr lang="zh-CN" altLang="en-US" sz="2800">
                <a:latin typeface="Times New Roman" panose="02020603050405020304" pitchFamily="18" charset="0"/>
                <a:ea typeface="宋体" panose="02010600030101010101" pitchFamily="2" charset="-122"/>
              </a:rPr>
              <a:t>；</a:t>
            </a:r>
          </a:p>
          <a:p>
            <a:pPr algn="just" eaLnBrk="1" hangingPunct="1">
              <a:spcBef>
                <a:spcPct val="0"/>
              </a:spcBef>
              <a:buClrTx/>
              <a:buSzTx/>
              <a:buFontTx/>
              <a:buNone/>
            </a:pPr>
            <a:r>
              <a:rPr lang="zh-CN" altLang="en-US"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p</a:t>
            </a:r>
            <a:r>
              <a:rPr lang="en-US" altLang="zh-CN" sz="2800" baseline="-25000">
                <a:latin typeface="Times New Roman" panose="02020603050405020304" pitchFamily="18" charset="0"/>
                <a:ea typeface="宋体" panose="02010600030101010101" pitchFamily="2" charset="-122"/>
              </a:rPr>
              <a:t>4</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mkleaf</a:t>
            </a:r>
            <a:r>
              <a:rPr lang="en-US" altLang="zh-CN" sz="2800">
                <a:latin typeface="Times New Roman" panose="02020603050405020304" pitchFamily="18" charset="0"/>
                <a:ea typeface="宋体" panose="02010600030101010101" pitchFamily="2" charset="-122"/>
              </a:rPr>
              <a:t>(id, </a:t>
            </a:r>
            <a:r>
              <a:rPr lang="en-US" altLang="zh-CN" sz="2800" i="1">
                <a:latin typeface="Times New Roman" panose="02020603050405020304" pitchFamily="18" charset="0"/>
                <a:ea typeface="宋体" panose="02010600030101010101" pitchFamily="2" charset="-122"/>
              </a:rPr>
              <a:t>entry</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y</a:t>
            </a:r>
            <a:r>
              <a:rPr lang="en-US" altLang="zh-CN" sz="2800">
                <a:latin typeface="Times New Roman" panose="02020603050405020304" pitchFamily="18" charset="0"/>
                <a:ea typeface="宋体" panose="02010600030101010101" pitchFamily="2" charset="-122"/>
              </a:rPr>
              <a:t>)</a:t>
            </a:r>
            <a:r>
              <a:rPr lang="zh-CN" altLang="en-US" sz="2800">
                <a:latin typeface="Times New Roman" panose="02020603050405020304" pitchFamily="18" charset="0"/>
                <a:ea typeface="宋体" panose="02010600030101010101" pitchFamily="2" charset="-122"/>
              </a:rPr>
              <a:t>；</a:t>
            </a:r>
          </a:p>
          <a:p>
            <a:pPr algn="just" eaLnBrk="1" hangingPunct="1">
              <a:spcBef>
                <a:spcPct val="0"/>
              </a:spcBef>
              <a:buClrTx/>
              <a:buSzTx/>
              <a:buFontTx/>
              <a:buNone/>
            </a:pPr>
            <a:r>
              <a:rPr lang="zh-CN" altLang="en-US"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p</a:t>
            </a:r>
            <a:r>
              <a:rPr lang="en-US" altLang="zh-CN" sz="2800" baseline="-25000">
                <a:latin typeface="Times New Roman" panose="02020603050405020304" pitchFamily="18" charset="0"/>
                <a:ea typeface="宋体" panose="02010600030101010101" pitchFamily="2" charset="-122"/>
              </a:rPr>
              <a:t>5</a:t>
            </a:r>
            <a:r>
              <a:rPr lang="en-US" altLang="zh-CN" sz="2800">
                <a:latin typeface="Times New Roman" panose="02020603050405020304" pitchFamily="18" charset="0"/>
                <a:ea typeface="宋体" panose="02010600030101010101" pitchFamily="2" charset="-122"/>
              </a:rPr>
              <a:t>:=</a:t>
            </a:r>
            <a:r>
              <a:rPr lang="en-US" altLang="zh-CN" sz="2800" i="1">
                <a:latin typeface="Times New Roman" panose="02020603050405020304" pitchFamily="18" charset="0"/>
                <a:ea typeface="宋体" panose="02010600030101010101" pitchFamily="2" charset="-122"/>
              </a:rPr>
              <a:t>mknode</a:t>
            </a:r>
            <a:r>
              <a:rPr lang="en-US" altLang="zh-CN"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p</a:t>
            </a:r>
            <a:r>
              <a:rPr lang="en-US" altLang="zh-CN" sz="2800" baseline="-25000">
                <a:latin typeface="Times New Roman" panose="02020603050405020304" pitchFamily="18" charset="0"/>
                <a:ea typeface="宋体" panose="02010600030101010101" pitchFamily="2" charset="-122"/>
              </a:rPr>
              <a:t>3</a:t>
            </a:r>
            <a:r>
              <a:rPr lang="en-US" altLang="zh-CN" sz="2800">
                <a:latin typeface="Times New Roman" panose="02020603050405020304" pitchFamily="18" charset="0"/>
                <a:ea typeface="宋体" panose="02010600030101010101" pitchFamily="2" charset="-122"/>
              </a:rPr>
              <a:t>, </a:t>
            </a:r>
            <a:r>
              <a:rPr lang="en-US" altLang="zh-CN" sz="2800" i="1">
                <a:latin typeface="Times New Roman" panose="02020603050405020304" pitchFamily="18" charset="0"/>
                <a:ea typeface="宋体" panose="02010600030101010101" pitchFamily="2" charset="-122"/>
              </a:rPr>
              <a:t>p</a:t>
            </a:r>
            <a:r>
              <a:rPr lang="en-US" altLang="zh-CN" sz="2800" baseline="-25000">
                <a:latin typeface="Times New Roman" panose="02020603050405020304" pitchFamily="18" charset="0"/>
                <a:ea typeface="宋体" panose="02010600030101010101" pitchFamily="2" charset="-122"/>
              </a:rPr>
              <a:t>4</a:t>
            </a:r>
            <a:r>
              <a:rPr lang="en-US" altLang="zh-CN" sz="2800">
                <a:latin typeface="Times New Roman" panose="02020603050405020304" pitchFamily="18" charset="0"/>
                <a:ea typeface="宋体" panose="02010600030101010101" pitchFamily="2" charset="-122"/>
              </a:rPr>
              <a:t>)</a:t>
            </a:r>
            <a:r>
              <a:rPr lang="zh-CN" altLang="en-US" sz="2800">
                <a:latin typeface="Times New Roman" panose="02020603050405020304" pitchFamily="18" charset="0"/>
                <a:ea typeface="宋体" panose="02010600030101010101" pitchFamily="2" charset="-122"/>
              </a:rPr>
              <a:t>；</a:t>
            </a:r>
          </a:p>
        </p:txBody>
      </p:sp>
      <p:sp>
        <p:nvSpPr>
          <p:cNvPr id="9" name="Rectangle 8">
            <a:extLst>
              <a:ext uri="{FF2B5EF4-FFF2-40B4-BE49-F238E27FC236}">
                <a16:creationId xmlns:a16="http://schemas.microsoft.com/office/drawing/2014/main" id="{8593E8B6-4979-EB88-35B7-A94713041036}"/>
              </a:ext>
            </a:extLst>
          </p:cNvPr>
          <p:cNvSpPr>
            <a:spLocks noChangeArrowheads="1"/>
          </p:cNvSpPr>
          <p:nvPr/>
        </p:nvSpPr>
        <p:spPr bwMode="auto">
          <a:xfrm>
            <a:off x="1910080" y="5407466"/>
            <a:ext cx="905764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lnSpc>
                <a:spcPct val="120000"/>
              </a:lnSpc>
              <a:spcBef>
                <a:spcPct val="0"/>
              </a:spcBef>
              <a:buClrTx/>
              <a:buSzTx/>
              <a:buFontTx/>
              <a:buNone/>
            </a:pPr>
            <a:r>
              <a:rPr kumimoji="1" lang="en-US" altLang="zh-CN" sz="2000" b="0" dirty="0">
                <a:solidFill>
                  <a:srgbClr val="0000FF"/>
                </a:solidFill>
                <a:latin typeface="Times New Roman" panose="02020603050405020304" pitchFamily="18" charset="0"/>
              </a:rPr>
              <a:t>  </a:t>
            </a:r>
            <a:r>
              <a:rPr kumimoji="1" lang="zh-CN" altLang="en-US" sz="2000" b="0" dirty="0">
                <a:solidFill>
                  <a:srgbClr val="0000FF"/>
                </a:solidFill>
                <a:latin typeface="Times New Roman" panose="02020603050405020304" pitchFamily="18" charset="0"/>
              </a:rPr>
              <a:t>图</a:t>
            </a:r>
            <a:r>
              <a:rPr kumimoji="1" lang="en-US" altLang="zh-CN" sz="2000" b="0" dirty="0">
                <a:solidFill>
                  <a:srgbClr val="0000FF"/>
                </a:solidFill>
                <a:latin typeface="Times New Roman" panose="02020603050405020304" pitchFamily="18" charset="0"/>
              </a:rPr>
              <a:t>6.5</a:t>
            </a:r>
            <a:r>
              <a:rPr kumimoji="1" lang="zh-CN" altLang="en-US" sz="2000" b="0" dirty="0">
                <a:solidFill>
                  <a:srgbClr val="0000FF"/>
                </a:solidFill>
                <a:latin typeface="Times New Roman" panose="02020603050405020304" pitchFamily="18" charset="0"/>
              </a:rPr>
              <a:t>的语法树是自底向上构造的，对于那些为便于进行自顶向下分析而设计的文法来说，使用同样的步骤照样可以建立图</a:t>
            </a:r>
            <a:r>
              <a:rPr kumimoji="1" lang="en-US" altLang="zh-CN" sz="2000" b="0" dirty="0">
                <a:solidFill>
                  <a:srgbClr val="0000FF"/>
                </a:solidFill>
                <a:latin typeface="Times New Roman" panose="02020603050405020304" pitchFamily="18" charset="0"/>
              </a:rPr>
              <a:t>6.5</a:t>
            </a:r>
            <a:r>
              <a:rPr kumimoji="1" lang="zh-CN" altLang="en-US" sz="2000" b="0" dirty="0">
                <a:solidFill>
                  <a:srgbClr val="0000FF"/>
                </a:solidFill>
                <a:latin typeface="Times New Roman" panose="02020603050405020304" pitchFamily="18" charset="0"/>
              </a:rPr>
              <a:t>中的抽象语法树。当然，分析树的结构可能大不相同，而且可能需要引入继承属性来传递语义信息。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5CB2B2AB-9637-5D93-3008-7EDEE02A175A}"/>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6.1 </a:t>
            </a:r>
            <a:r>
              <a:rPr lang="zh-CN" altLang="en-US">
                <a:latin typeface="Times New Roman" panose="02020603050405020304" pitchFamily="18" charset="0"/>
              </a:rPr>
              <a:t>语法制导翻译概述</a:t>
            </a:r>
          </a:p>
        </p:txBody>
      </p:sp>
      <p:sp>
        <p:nvSpPr>
          <p:cNvPr id="7" name="日期占位符 3">
            <a:extLst>
              <a:ext uri="{FF2B5EF4-FFF2-40B4-BE49-F238E27FC236}">
                <a16:creationId xmlns:a16="http://schemas.microsoft.com/office/drawing/2014/main" id="{D771CB7A-914D-B5B9-FB4F-5650410E373C}"/>
              </a:ext>
            </a:extLst>
          </p:cNvPr>
          <p:cNvSpPr>
            <a:spLocks noGrp="1"/>
          </p:cNvSpPr>
          <p:nvPr>
            <p:ph type="dt" sz="half" idx="10"/>
          </p:nvPr>
        </p:nvSpPr>
        <p:spPr>
          <a:ln>
            <a:miter lim="800000"/>
            <a:headEnd/>
            <a:tailEnd/>
          </a:ln>
        </p:spPr>
        <p:txBody>
          <a:bodyPr anchor="t"/>
          <a:lstStyle/>
          <a:p>
            <a:pPr>
              <a:defRPr/>
            </a:pPr>
            <a:fld id="{462A2F3E-5F07-4854-8CEB-D6F64BC43F58}" type="datetime1">
              <a:rPr lang="zh-CN" altLang="en-US">
                <a:latin typeface="+mn-lt"/>
              </a:rPr>
              <a:pPr>
                <a:defRPr/>
              </a:pPr>
              <a:t>2024/10/14</a:t>
            </a:fld>
            <a:endParaRPr lang="en-US" altLang="zh-CN">
              <a:latin typeface="+mn-lt"/>
            </a:endParaRPr>
          </a:p>
        </p:txBody>
      </p:sp>
      <p:sp>
        <p:nvSpPr>
          <p:cNvPr id="7171" name="灯片编号占位符 5">
            <a:extLst>
              <a:ext uri="{FF2B5EF4-FFF2-40B4-BE49-F238E27FC236}">
                <a16:creationId xmlns:a16="http://schemas.microsoft.com/office/drawing/2014/main" id="{F1C39E7D-C8E9-B839-366D-CDEE4C463EA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EB1C939-9F18-4771-BBC1-646C04C64E72}" type="slidenum">
              <a:rPr lang="en-US" altLang="zh-CN" sz="1400" b="0">
                <a:latin typeface="Arial" panose="020B0604020202020204" pitchFamily="34" charset="0"/>
                <a:ea typeface="宋体" panose="02010600030101010101" pitchFamily="2" charset="-122"/>
              </a:rPr>
              <a:pPr>
                <a:spcBef>
                  <a:spcPct val="0"/>
                </a:spcBef>
                <a:buClrTx/>
                <a:buSzTx/>
                <a:buFontTx/>
                <a:buNone/>
              </a:pPr>
              <a:t>3</a:t>
            </a:fld>
            <a:endParaRPr lang="en-US" altLang="zh-CN" sz="1400" b="0">
              <a:latin typeface="Arial" panose="020B0604020202020204" pitchFamily="34" charset="0"/>
              <a:ea typeface="宋体" panose="02010600030101010101" pitchFamily="2" charset="-122"/>
            </a:endParaRPr>
          </a:p>
        </p:txBody>
      </p:sp>
      <p:sp>
        <p:nvSpPr>
          <p:cNvPr id="7173" name="Rectangle 3">
            <a:extLst>
              <a:ext uri="{FF2B5EF4-FFF2-40B4-BE49-F238E27FC236}">
                <a16:creationId xmlns:a16="http://schemas.microsoft.com/office/drawing/2014/main" id="{DC8614FA-B4E2-D394-E69B-01C4B2C6B051}"/>
              </a:ext>
            </a:extLst>
          </p:cNvPr>
          <p:cNvSpPr>
            <a:spLocks noGrp="1" noChangeArrowheads="1"/>
          </p:cNvSpPr>
          <p:nvPr>
            <p:ph type="body" sz="quarter" idx="13"/>
          </p:nvPr>
        </p:nvSpPr>
        <p:spPr>
          <a:xfrm>
            <a:off x="1064596" y="1132297"/>
            <a:ext cx="9783916" cy="4123276"/>
          </a:xfrm>
        </p:spPr>
        <p:txBody>
          <a:bodyPr>
            <a:normAutofit lnSpcReduction="10000"/>
          </a:bodyPr>
          <a:lstStyle/>
          <a:p>
            <a:pPr eaLnBrk="1" hangingPunct="1"/>
            <a:r>
              <a:rPr kumimoji="1" lang="zh-CN" altLang="en-US" b="0" dirty="0">
                <a:latin typeface="Times New Roman" panose="02020603050405020304" pitchFamily="18" charset="0"/>
              </a:rPr>
              <a:t>为了提高编译程序的可移植性，一般将编译程序划分为前端和后端。</a:t>
            </a:r>
          </a:p>
          <a:p>
            <a:pPr lvl="1" eaLnBrk="1" hangingPunct="1"/>
            <a:r>
              <a:rPr kumimoji="1" lang="zh-CN" altLang="en-US" b="0" dirty="0">
                <a:latin typeface="Times New Roman" panose="02020603050405020304" pitchFamily="18" charset="0"/>
              </a:rPr>
              <a:t>前端通常包括词法分析、语法分析、语义分析、中间代码生成、符号表的建立，以及与机器无关的中间代码优化等，它们的实现一般不依赖于具体的目标机器。 </a:t>
            </a:r>
          </a:p>
          <a:p>
            <a:pPr lvl="1" eaLnBrk="1" hangingPunct="1"/>
            <a:r>
              <a:rPr kumimoji="1" lang="zh-CN" altLang="en-US" b="0" dirty="0">
                <a:latin typeface="Times New Roman" panose="02020603050405020304" pitchFamily="18" charset="0"/>
              </a:rPr>
              <a:t>后端通常包括与机器有关的代码优化、目标代码的生成、相关的错误处理以及符号表的访问等。 </a:t>
            </a:r>
          </a:p>
        </p:txBody>
      </p:sp>
      <p:sp>
        <p:nvSpPr>
          <p:cNvPr id="7174" name="Rectangle 5">
            <a:extLst>
              <a:ext uri="{FF2B5EF4-FFF2-40B4-BE49-F238E27FC236}">
                <a16:creationId xmlns:a16="http://schemas.microsoft.com/office/drawing/2014/main" id="{86B4470F-53F5-8C76-467E-7E8BBED06A8C}"/>
              </a:ext>
            </a:extLst>
          </p:cNvPr>
          <p:cNvSpPr>
            <a:spLocks noChangeArrowheads="1"/>
          </p:cNvSpPr>
          <p:nvPr/>
        </p:nvSpPr>
        <p:spPr bwMode="auto">
          <a:xfrm>
            <a:off x="1524001" y="27711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pSp>
        <p:nvGrpSpPr>
          <p:cNvPr id="2" name="组合 1"/>
          <p:cNvGrpSpPr/>
          <p:nvPr/>
        </p:nvGrpSpPr>
        <p:grpSpPr>
          <a:xfrm>
            <a:off x="1552576" y="5162551"/>
            <a:ext cx="9115425" cy="1506538"/>
            <a:chOff x="1552576" y="5162551"/>
            <a:chExt cx="9115425" cy="1506538"/>
          </a:xfrm>
        </p:grpSpPr>
        <p:graphicFrame>
          <p:nvGraphicFramePr>
            <p:cNvPr id="7175" name="Object 4">
              <a:extLst>
                <a:ext uri="{FF2B5EF4-FFF2-40B4-BE49-F238E27FC236}">
                  <a16:creationId xmlns:a16="http://schemas.microsoft.com/office/drawing/2014/main" id="{7EB0ED54-0D72-BC5F-8E07-207BCE96CC43}"/>
                </a:ext>
              </a:extLst>
            </p:cNvPr>
            <p:cNvGraphicFramePr>
              <a:graphicFrameLocks noChangeAspect="1"/>
            </p:cNvGraphicFramePr>
            <p:nvPr>
              <p:extLst>
                <p:ext uri="{D42A27DB-BD31-4B8C-83A1-F6EECF244321}">
                  <p14:modId xmlns:p14="http://schemas.microsoft.com/office/powerpoint/2010/main" val="1321936479"/>
                </p:ext>
              </p:extLst>
            </p:nvPr>
          </p:nvGraphicFramePr>
          <p:xfrm>
            <a:off x="1552576" y="5162551"/>
            <a:ext cx="9115425" cy="1146175"/>
          </p:xfrm>
          <a:graphic>
            <a:graphicData uri="http://schemas.openxmlformats.org/presentationml/2006/ole">
              <mc:AlternateContent xmlns:mc="http://schemas.openxmlformats.org/markup-compatibility/2006">
                <mc:Choice xmlns:v="urn:schemas-microsoft-com:vml" Requires="v">
                  <p:oleObj spid="_x0000_s1387" name="Visio" r:id="rId3" imgW="4978388" imgH="624519" progId="Visio.Drawing.11">
                    <p:embed/>
                  </p:oleObj>
                </mc:Choice>
                <mc:Fallback>
                  <p:oleObj name="Visio" r:id="rId3" imgW="4978388" imgH="624519" progId="Visio.Drawing.11">
                    <p:embed/>
                    <p:pic>
                      <p:nvPicPr>
                        <p:cNvPr id="7175" name="Object 4">
                          <a:extLst>
                            <a:ext uri="{FF2B5EF4-FFF2-40B4-BE49-F238E27FC236}">
                              <a16:creationId xmlns:a16="http://schemas.microsoft.com/office/drawing/2014/main" id="{7EB0ED54-0D72-BC5F-8E07-207BCE96CC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2576" y="5162551"/>
                          <a:ext cx="9115425"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6" name="Rectangle 6">
              <a:extLst>
                <a:ext uri="{FF2B5EF4-FFF2-40B4-BE49-F238E27FC236}">
                  <a16:creationId xmlns:a16="http://schemas.microsoft.com/office/drawing/2014/main" id="{837BBD17-3F89-B8D5-DA97-DDB21962727B}"/>
                </a:ext>
              </a:extLst>
            </p:cNvPr>
            <p:cNvSpPr>
              <a:spLocks noChangeArrowheads="1"/>
            </p:cNvSpPr>
            <p:nvPr/>
          </p:nvSpPr>
          <p:spPr bwMode="auto">
            <a:xfrm>
              <a:off x="4527550" y="6272214"/>
              <a:ext cx="3359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sz="2000">
                  <a:latin typeface="Times New Roman" panose="02020603050405020304" pitchFamily="18" charset="0"/>
                </a:rPr>
                <a:t>图</a:t>
              </a:r>
              <a:r>
                <a:rPr kumimoji="1" lang="en-US" altLang="zh-CN" sz="2000">
                  <a:latin typeface="Times New Roman" panose="02020603050405020304" pitchFamily="18" charset="0"/>
                </a:rPr>
                <a:t>6.1 </a:t>
              </a:r>
              <a:r>
                <a:rPr kumimoji="1" lang="zh-CN" altLang="en-US" sz="2000">
                  <a:latin typeface="Times New Roman" panose="02020603050405020304" pitchFamily="18" charset="0"/>
                </a:rPr>
                <a:t>编译器前端的逻辑结构</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2FAABD1-B962-4CAC-85EA-A40AE868E501}"/>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在自顶向下分析过程中构造语法树</a:t>
            </a:r>
          </a:p>
        </p:txBody>
      </p:sp>
      <p:sp>
        <p:nvSpPr>
          <p:cNvPr id="33" name="日期占位符 1">
            <a:extLst>
              <a:ext uri="{FF2B5EF4-FFF2-40B4-BE49-F238E27FC236}">
                <a16:creationId xmlns:a16="http://schemas.microsoft.com/office/drawing/2014/main" id="{B38AC635-75C9-5B74-2175-E1170B81D6B7}"/>
              </a:ext>
            </a:extLst>
          </p:cNvPr>
          <p:cNvSpPr>
            <a:spLocks noGrp="1"/>
          </p:cNvSpPr>
          <p:nvPr>
            <p:ph type="dt" sz="half" idx="10"/>
          </p:nvPr>
        </p:nvSpPr>
        <p:spPr>
          <a:ln>
            <a:miter lim="800000"/>
            <a:headEnd/>
            <a:tailEnd/>
          </a:ln>
        </p:spPr>
        <p:txBody>
          <a:bodyPr anchor="t"/>
          <a:lstStyle/>
          <a:p>
            <a:pPr>
              <a:defRPr/>
            </a:pPr>
            <a:fld id="{BF9C3F1B-F2FD-402A-BE0A-742A875D3ABB}" type="datetime1">
              <a:rPr lang="zh-CN" altLang="en-US">
                <a:latin typeface="+mn-lt"/>
              </a:rPr>
              <a:pPr>
                <a:defRPr/>
              </a:pPr>
              <a:t>2024/10/14</a:t>
            </a:fld>
            <a:endParaRPr lang="en-US" altLang="zh-CN">
              <a:latin typeface="+mn-lt"/>
            </a:endParaRPr>
          </a:p>
        </p:txBody>
      </p:sp>
      <p:sp>
        <p:nvSpPr>
          <p:cNvPr id="35843" name="灯片编号占位符 3">
            <a:extLst>
              <a:ext uri="{FF2B5EF4-FFF2-40B4-BE49-F238E27FC236}">
                <a16:creationId xmlns:a16="http://schemas.microsoft.com/office/drawing/2014/main" id="{26EB41F7-BC89-69F0-E489-0A1CDEACFDC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2AFF43A-7E24-4150-A01D-2920E6D770BF}" type="slidenum">
              <a:rPr lang="en-US" altLang="zh-CN" sz="1400" b="0">
                <a:latin typeface="Arial" panose="020B0604020202020204" pitchFamily="34" charset="0"/>
                <a:ea typeface="宋体" panose="02010600030101010101" pitchFamily="2" charset="-122"/>
              </a:rPr>
              <a:pPr>
                <a:spcBef>
                  <a:spcPct val="0"/>
                </a:spcBef>
                <a:buClrTx/>
                <a:buSzTx/>
                <a:buFontTx/>
                <a:buNone/>
              </a:pPr>
              <a:t>30</a:t>
            </a:fld>
            <a:endParaRPr lang="en-US" altLang="zh-CN" sz="1400" b="0">
              <a:latin typeface="Arial" panose="020B0604020202020204" pitchFamily="34" charset="0"/>
              <a:ea typeface="宋体" panose="02010600030101010101" pitchFamily="2" charset="-122"/>
            </a:endParaRPr>
          </a:p>
        </p:txBody>
      </p:sp>
      <p:graphicFrame>
        <p:nvGraphicFramePr>
          <p:cNvPr id="450596" name="Group 36">
            <a:extLst>
              <a:ext uri="{FF2B5EF4-FFF2-40B4-BE49-F238E27FC236}">
                <a16:creationId xmlns:a16="http://schemas.microsoft.com/office/drawing/2014/main" id="{61C06256-4B92-C4B5-E4B8-1AA451DAFE27}"/>
              </a:ext>
            </a:extLst>
          </p:cNvPr>
          <p:cNvGraphicFramePr>
            <a:graphicFrameLocks noGrp="1"/>
          </p:cNvGraphicFramePr>
          <p:nvPr>
            <p:extLst>
              <p:ext uri="{D42A27DB-BD31-4B8C-83A1-F6EECF244321}">
                <p14:modId xmlns:p14="http://schemas.microsoft.com/office/powerpoint/2010/main" val="790580452"/>
              </p:ext>
            </p:extLst>
          </p:nvPr>
        </p:nvGraphicFramePr>
        <p:xfrm>
          <a:off x="2138408" y="1112837"/>
          <a:ext cx="8424863" cy="5426075"/>
        </p:xfrm>
        <a:graphic>
          <a:graphicData uri="http://schemas.openxmlformats.org/drawingml/2006/table">
            <a:tbl>
              <a:tblPr/>
              <a:tblGrid>
                <a:gridCol w="2663825">
                  <a:extLst>
                    <a:ext uri="{9D8B030D-6E8A-4147-A177-3AD203B41FA5}">
                      <a16:colId xmlns:a16="http://schemas.microsoft.com/office/drawing/2014/main" val="20000"/>
                    </a:ext>
                  </a:extLst>
                </a:gridCol>
                <a:gridCol w="5761038">
                  <a:extLst>
                    <a:ext uri="{9D8B030D-6E8A-4147-A177-3AD203B41FA5}">
                      <a16:colId xmlns:a16="http://schemas.microsoft.com/office/drawing/2014/main" val="20001"/>
                    </a:ext>
                  </a:extLst>
                </a:gridCol>
              </a:tblGrid>
              <a:tr h="518221">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产生式</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语义规则</a:t>
                      </a: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4990">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⑴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FT</a:t>
                      </a:r>
                      <a:r>
                        <a:rPr kumimoji="1" lang="en-US" altLang="zh-CN" sz="28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25" marB="4572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8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a:t>
                      </a:r>
                      <a:endPar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8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endPar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44990">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⑵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8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FT</a:t>
                      </a:r>
                      <a:r>
                        <a:rPr kumimoji="1" lang="en-US"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25" marB="4572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de-DE"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de-DE"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de-DE"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r>
                        <a:rPr kumimoji="1" lang="de-DE"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de-DE"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mknode</a:t>
                      </a:r>
                      <a:r>
                        <a:rPr kumimoji="1" lang="de-DE"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de-DE"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de-DE" altLang="zh-CN" sz="28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de-DE"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r>
                        <a:rPr kumimoji="1" lang="de-DE"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de-DE"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de-DE"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de-DE"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de-DE"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8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a:t>
                      </a:r>
                      <a:endPar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44990">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⑶ </a:t>
                      </a:r>
                      <a:r>
                        <a:rPr kumimoji="1" lang="en-US"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a:t>
                      </a:r>
                      <a:r>
                        <a:rPr kumimoji="1" lang="en-US" altLang="zh-CN" sz="2800" b="1" i="1"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 /</a:t>
                      </a:r>
                      <a:r>
                        <a:rPr kumimoji="1" lang="en-US"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FT</a:t>
                      </a:r>
                      <a:r>
                        <a:rPr kumimoji="1" lang="en-US" altLang="zh-CN"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T="45725" marB="4572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de-DE"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de-DE"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de-DE"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r>
                        <a:rPr kumimoji="1" lang="de-DE"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de-DE"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mknode</a:t>
                      </a:r>
                      <a:r>
                        <a:rPr kumimoji="1" lang="de-DE"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de-DE"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de-DE" altLang="zh-CN" sz="28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de-DE"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r>
                        <a:rPr kumimoji="1" lang="de-DE"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de-DE"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de-DE"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de-DE"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de-DE"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8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a:t>
                      </a:r>
                      <a:endPar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221">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⑷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en-US" altLang="zh-CN" sz="28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ε</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marT="45725" marB="4572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8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syn </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r>
                        <a:rPr kumimoji="1" lang="fr-FR" altLang="zh-CN" sz="2800" b="1" i="1"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 </a:t>
                      </a:r>
                      <a:r>
                        <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fr-FR"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inh</a:t>
                      </a:r>
                      <a:endParaRPr kumimoji="1" lang="fr-FR"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221">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⑸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E</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25" marB="4572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E</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221">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⑹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id</a:t>
                      </a:r>
                    </a:p>
                  </a:txBody>
                  <a:tcPr marT="45725" marB="4572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node</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mkleaf</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(id, id.</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entry</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221">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⑺ </a:t>
                      </a: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num</a:t>
                      </a:r>
                    </a:p>
                  </a:txBody>
                  <a:tcPr marT="45725" marB="45725"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pt-BR"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a:t>
                      </a:r>
                      <a:r>
                        <a:rPr kumimoji="1" lang="pt-BR"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pt-BR"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node</a:t>
                      </a:r>
                      <a:r>
                        <a:rPr kumimoji="1" lang="pt-BR"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 </a:t>
                      </a:r>
                      <a:r>
                        <a:rPr kumimoji="1" lang="pt-BR"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mkleaf</a:t>
                      </a:r>
                      <a:r>
                        <a:rPr kumimoji="1" lang="pt-BR"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(num, num.</a:t>
                      </a:r>
                      <a:r>
                        <a:rPr kumimoji="1" lang="pt-BR" altLang="zh-CN" sz="28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val</a:t>
                      </a:r>
                      <a:r>
                        <a:rPr kumimoji="1" lang="pt-BR"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T="45725" marB="45725"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 name="文本框 1"/>
          <p:cNvSpPr txBox="1"/>
          <p:nvPr/>
        </p:nvSpPr>
        <p:spPr>
          <a:xfrm>
            <a:off x="350377" y="2324456"/>
            <a:ext cx="1396536" cy="400110"/>
          </a:xfrm>
          <a:prstGeom prst="rect">
            <a:avLst/>
          </a:prstGeom>
          <a:noFill/>
        </p:spPr>
        <p:txBody>
          <a:bodyPr wrap="none" rtlCol="0">
            <a:spAutoFit/>
          </a:bodyPr>
          <a:lstStyle/>
          <a:p>
            <a:r>
              <a:rPr lang="en-US" altLang="zh-CN" sz="2000" dirty="0" smtClean="0"/>
              <a:t>L-</a:t>
            </a:r>
            <a:r>
              <a:rPr lang="zh-CN" altLang="en-US" sz="2000" dirty="0" smtClean="0"/>
              <a:t>属性定义</a:t>
            </a:r>
            <a:endParaRPr lang="zh-CN" altLang="en-US"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5A4EFF6-5F31-7C92-CFB3-4A54DFC0085A}"/>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根据表</a:t>
            </a:r>
            <a:r>
              <a:rPr lang="en-US" altLang="zh-CN" dirty="0">
                <a:latin typeface="Times New Roman" panose="02020603050405020304" pitchFamily="18" charset="0"/>
              </a:rPr>
              <a:t>6.6</a:t>
            </a:r>
            <a:r>
              <a:rPr lang="zh-CN" altLang="en-US" dirty="0">
                <a:latin typeface="Times New Roman" panose="02020603050405020304" pitchFamily="18" charset="0"/>
              </a:rPr>
              <a:t>的语法制导定义构造</a:t>
            </a:r>
            <a:r>
              <a:rPr lang="zh-CN" altLang="zh-CN" dirty="0">
                <a:latin typeface="Times New Roman" panose="02020603050405020304" pitchFamily="18" charset="0"/>
              </a:rPr>
              <a:t>的</a:t>
            </a:r>
            <a:r>
              <a:rPr lang="zh-CN" altLang="en-US" dirty="0">
                <a:latin typeface="Times New Roman" panose="02020603050405020304" pitchFamily="18" charset="0"/>
              </a:rPr>
              <a:t>语法树</a:t>
            </a:r>
          </a:p>
        </p:txBody>
      </p:sp>
      <p:sp>
        <p:nvSpPr>
          <p:cNvPr id="7" name="日期占位符 1">
            <a:extLst>
              <a:ext uri="{FF2B5EF4-FFF2-40B4-BE49-F238E27FC236}">
                <a16:creationId xmlns:a16="http://schemas.microsoft.com/office/drawing/2014/main" id="{81DB5430-B8F9-357F-445B-96FB71D51EAF}"/>
              </a:ext>
            </a:extLst>
          </p:cNvPr>
          <p:cNvSpPr>
            <a:spLocks noGrp="1"/>
          </p:cNvSpPr>
          <p:nvPr>
            <p:ph type="dt" sz="half" idx="10"/>
          </p:nvPr>
        </p:nvSpPr>
        <p:spPr>
          <a:ln>
            <a:miter lim="800000"/>
            <a:headEnd/>
            <a:tailEnd/>
          </a:ln>
        </p:spPr>
        <p:txBody>
          <a:bodyPr anchor="t"/>
          <a:lstStyle/>
          <a:p>
            <a:pPr>
              <a:defRPr/>
            </a:pPr>
            <a:fld id="{E6B47302-55C0-475C-8270-EC1AC1AC0451}" type="datetime1">
              <a:rPr lang="zh-CN" altLang="en-US">
                <a:latin typeface="+mn-lt"/>
              </a:rPr>
              <a:pPr>
                <a:defRPr/>
              </a:pPr>
              <a:t>2024/10/14</a:t>
            </a:fld>
            <a:endParaRPr lang="en-US" altLang="zh-CN">
              <a:latin typeface="+mn-lt"/>
            </a:endParaRPr>
          </a:p>
        </p:txBody>
      </p:sp>
      <p:sp>
        <p:nvSpPr>
          <p:cNvPr id="36867" name="灯片编号占位符 3">
            <a:extLst>
              <a:ext uri="{FF2B5EF4-FFF2-40B4-BE49-F238E27FC236}">
                <a16:creationId xmlns:a16="http://schemas.microsoft.com/office/drawing/2014/main" id="{82A2D262-9701-13DC-3EDC-CDC013B10B2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AA9996D-082C-43D6-A512-B58C07856EE0}" type="slidenum">
              <a:rPr lang="en-US" altLang="zh-CN" sz="1400" b="0">
                <a:latin typeface="Arial" panose="020B0604020202020204" pitchFamily="34" charset="0"/>
                <a:ea typeface="宋体" panose="02010600030101010101" pitchFamily="2" charset="-122"/>
              </a:rPr>
              <a:pPr>
                <a:spcBef>
                  <a:spcPct val="0"/>
                </a:spcBef>
                <a:buClrTx/>
                <a:buSzTx/>
                <a:buFontTx/>
                <a:buNone/>
              </a:pPr>
              <a:t>31</a:t>
            </a:fld>
            <a:endParaRPr lang="en-US" altLang="zh-CN" sz="1400" b="0">
              <a:latin typeface="Arial" panose="020B0604020202020204" pitchFamily="34" charset="0"/>
              <a:ea typeface="宋体" panose="02010600030101010101" pitchFamily="2" charset="-122"/>
            </a:endParaRPr>
          </a:p>
        </p:txBody>
      </p:sp>
      <p:sp>
        <p:nvSpPr>
          <p:cNvPr id="36869" name="Rectangle 3">
            <a:extLst>
              <a:ext uri="{FF2B5EF4-FFF2-40B4-BE49-F238E27FC236}">
                <a16:creationId xmlns:a16="http://schemas.microsoft.com/office/drawing/2014/main" id="{A764975B-9949-4636-80B2-E83C2D1AC8EA}"/>
              </a:ext>
            </a:extLst>
          </p:cNvPr>
          <p:cNvSpPr>
            <a:spLocks noChangeArrowheads="1"/>
          </p:cNvSpPr>
          <p:nvPr/>
        </p:nvSpPr>
        <p:spPr bwMode="auto">
          <a:xfrm>
            <a:off x="1524001" y="18075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36870" name="Rectangle 4">
            <a:extLst>
              <a:ext uri="{FF2B5EF4-FFF2-40B4-BE49-F238E27FC236}">
                <a16:creationId xmlns:a16="http://schemas.microsoft.com/office/drawing/2014/main" id="{9136C58E-9326-67F8-7DAE-F5DECF3EAB76}"/>
              </a:ext>
            </a:extLst>
          </p:cNvPr>
          <p:cNvSpPr>
            <a:spLocks noChangeArrowheads="1"/>
          </p:cNvSpPr>
          <p:nvPr/>
        </p:nvSpPr>
        <p:spPr bwMode="auto">
          <a:xfrm>
            <a:off x="1524001" y="20170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sp>
        <p:nvSpPr>
          <p:cNvPr id="36871" name="Rectangle 7">
            <a:extLst>
              <a:ext uri="{FF2B5EF4-FFF2-40B4-BE49-F238E27FC236}">
                <a16:creationId xmlns:a16="http://schemas.microsoft.com/office/drawing/2014/main" id="{2B922AA5-56AB-15E5-7AA6-C9C826C084C7}"/>
              </a:ext>
            </a:extLst>
          </p:cNvPr>
          <p:cNvSpPr>
            <a:spLocks noChangeArrowheads="1"/>
          </p:cNvSpPr>
          <p:nvPr/>
        </p:nvSpPr>
        <p:spPr bwMode="auto">
          <a:xfrm>
            <a:off x="1524001" y="220439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36872" name="Object 6">
            <a:extLst>
              <a:ext uri="{FF2B5EF4-FFF2-40B4-BE49-F238E27FC236}">
                <a16:creationId xmlns:a16="http://schemas.microsoft.com/office/drawing/2014/main" id="{CDFDAC78-32B1-1912-BD15-72C8A07B3DED}"/>
              </a:ext>
            </a:extLst>
          </p:cNvPr>
          <p:cNvGraphicFramePr>
            <a:graphicFrameLocks noChangeAspect="1"/>
          </p:cNvGraphicFramePr>
          <p:nvPr>
            <p:extLst>
              <p:ext uri="{D42A27DB-BD31-4B8C-83A1-F6EECF244321}">
                <p14:modId xmlns:p14="http://schemas.microsoft.com/office/powerpoint/2010/main" val="3790602448"/>
              </p:ext>
            </p:extLst>
          </p:nvPr>
        </p:nvGraphicFramePr>
        <p:xfrm>
          <a:off x="4425950" y="1586141"/>
          <a:ext cx="7692346" cy="4038978"/>
        </p:xfrm>
        <a:graphic>
          <a:graphicData uri="http://schemas.openxmlformats.org/presentationml/2006/ole">
            <mc:AlternateContent xmlns:mc="http://schemas.openxmlformats.org/markup-compatibility/2006">
              <mc:Choice xmlns:v="urn:schemas-microsoft-com:vml" Requires="v">
                <p:oleObj spid="_x0000_s8465" name="Visio" r:id="rId3" imgW="3786265" imgH="1985833" progId="Visio.Drawing.11">
                  <p:embed/>
                </p:oleObj>
              </mc:Choice>
              <mc:Fallback>
                <p:oleObj name="Visio" r:id="rId3" imgW="3786265" imgH="1985833" progId="Visio.Drawing.11">
                  <p:embed/>
                  <p:pic>
                    <p:nvPicPr>
                      <p:cNvPr id="36872" name="Object 6">
                        <a:extLst>
                          <a:ext uri="{FF2B5EF4-FFF2-40B4-BE49-F238E27FC236}">
                            <a16:creationId xmlns:a16="http://schemas.microsoft.com/office/drawing/2014/main" id="{CDFDAC78-32B1-1912-BD15-72C8A07B3D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5950" y="1586141"/>
                        <a:ext cx="7692346" cy="4038978"/>
                      </a:xfrm>
                      <a:prstGeom prst="rect">
                        <a:avLst/>
                      </a:prstGeom>
                      <a:noFill/>
                      <a:ln>
                        <a:noFill/>
                      </a:ln>
                      <a:extLst/>
                    </p:spPr>
                  </p:pic>
                </p:oleObj>
              </mc:Fallback>
            </mc:AlternateContent>
          </a:graphicData>
        </a:graphic>
      </p:graphicFrame>
      <p:pic>
        <p:nvPicPr>
          <p:cNvPr id="2" name="图片 1"/>
          <p:cNvPicPr>
            <a:picLocks noChangeAspect="1"/>
          </p:cNvPicPr>
          <p:nvPr/>
        </p:nvPicPr>
        <p:blipFill>
          <a:blip r:embed="rId5"/>
          <a:stretch>
            <a:fillRect/>
          </a:stretch>
        </p:blipFill>
        <p:spPr>
          <a:xfrm>
            <a:off x="201005" y="3785388"/>
            <a:ext cx="4523395" cy="2936087"/>
          </a:xfrm>
          <a:prstGeom prst="rect">
            <a:avLst/>
          </a:prstGeom>
        </p:spPr>
      </p:pic>
    </p:spTree>
    <p:extLst>
      <p:ext uri="{BB962C8B-B14F-4D97-AF65-F5344CB8AC3E}">
        <p14:creationId xmlns:p14="http://schemas.microsoft.com/office/powerpoint/2010/main" val="11688326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3E04CC7D-5E7B-E739-B0D5-58C63DDEB8F4}"/>
              </a:ext>
            </a:extLst>
          </p:cNvPr>
          <p:cNvSpPr>
            <a:spLocks noGrp="1"/>
          </p:cNvSpPr>
          <p:nvPr>
            <p:ph type="dt" sz="half" idx="10"/>
          </p:nvPr>
        </p:nvSpPr>
        <p:spPr>
          <a:ln>
            <a:miter lim="800000"/>
            <a:headEnd/>
            <a:tailEnd/>
          </a:ln>
        </p:spPr>
        <p:txBody>
          <a:bodyPr anchor="t"/>
          <a:lstStyle/>
          <a:p>
            <a:pPr>
              <a:defRPr/>
            </a:pPr>
            <a:fld id="{6AD47E0B-2AFC-43FA-A9CC-94D8316E9478}" type="datetime1">
              <a:rPr lang="zh-CN" altLang="en-US">
                <a:latin typeface="+mn-lt"/>
              </a:rPr>
              <a:pPr>
                <a:defRPr/>
              </a:pPr>
              <a:t>2024/10/14</a:t>
            </a:fld>
            <a:endParaRPr lang="en-US" altLang="zh-CN">
              <a:latin typeface="+mn-lt"/>
            </a:endParaRPr>
          </a:p>
        </p:txBody>
      </p:sp>
      <p:sp>
        <p:nvSpPr>
          <p:cNvPr id="55299" name="灯片编号占位符 3">
            <a:extLst>
              <a:ext uri="{FF2B5EF4-FFF2-40B4-BE49-F238E27FC236}">
                <a16:creationId xmlns:a16="http://schemas.microsoft.com/office/drawing/2014/main" id="{1C029FF4-E751-0CD8-095F-5FDA39528A7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65830A0-418F-4A69-BC0E-9E3379ECF603}" type="slidenum">
              <a:rPr lang="en-US" altLang="zh-CN" sz="1400" b="0">
                <a:latin typeface="Arial" panose="020B0604020202020204" pitchFamily="34" charset="0"/>
                <a:ea typeface="宋体" panose="02010600030101010101" pitchFamily="2" charset="-122"/>
              </a:rPr>
              <a:pPr>
                <a:spcBef>
                  <a:spcPct val="0"/>
                </a:spcBef>
                <a:buClrTx/>
                <a:buSzTx/>
                <a:buFontTx/>
                <a:buNone/>
              </a:pPr>
              <a:t>32</a:t>
            </a:fld>
            <a:endParaRPr lang="en-US" altLang="zh-CN" sz="1400" b="0">
              <a:latin typeface="Arial" panose="020B0604020202020204" pitchFamily="34" charset="0"/>
              <a:ea typeface="宋体" panose="02010600030101010101" pitchFamily="2" charset="-122"/>
            </a:endParaRPr>
          </a:p>
        </p:txBody>
      </p:sp>
      <p:sp>
        <p:nvSpPr>
          <p:cNvPr id="3" name="标题 2"/>
          <p:cNvSpPr>
            <a:spLocks noGrp="1"/>
          </p:cNvSpPr>
          <p:nvPr>
            <p:ph type="title"/>
          </p:nvPr>
        </p:nvSpPr>
        <p:spPr/>
        <p:txBody>
          <a:bodyPr/>
          <a:lstStyle/>
          <a:p>
            <a:r>
              <a:rPr lang="zh-CN" altLang="en-US" dirty="0" smtClean="0"/>
              <a:t>回顾</a:t>
            </a:r>
            <a:endParaRPr lang="zh-CN" altLang="en-US" dirty="0"/>
          </a:p>
        </p:txBody>
      </p:sp>
      <p:sp>
        <p:nvSpPr>
          <p:cNvPr id="7" name="文本框 6"/>
          <p:cNvSpPr txBox="1"/>
          <p:nvPr/>
        </p:nvSpPr>
        <p:spPr>
          <a:xfrm>
            <a:off x="467892" y="1176575"/>
            <a:ext cx="2646878"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语法制导翻译</a:t>
            </a:r>
            <a:endParaRPr lang="en-US" altLang="zh-CN" sz="3200"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3037730" y="1271308"/>
            <a:ext cx="6596678" cy="400110"/>
          </a:xfrm>
          <a:prstGeom prst="rect">
            <a:avLst/>
          </a:prstGeom>
          <a:noFill/>
        </p:spPr>
        <p:txBody>
          <a:bodyPr wrap="none" rtlCol="0">
            <a:spAutoFit/>
          </a:bodyPr>
          <a:lstStyle/>
          <a:p>
            <a:r>
              <a:rPr lang="zh-CN" altLang="en-US" sz="2000" dirty="0" smtClean="0">
                <a:solidFill>
                  <a:srgbClr val="FF0000"/>
                </a:solidFill>
                <a:latin typeface="微软雅黑" panose="020B0503020204020204" pitchFamily="34" charset="-122"/>
                <a:ea typeface="微软雅黑" panose="020B0503020204020204" pitchFamily="34" charset="-122"/>
              </a:rPr>
              <a:t>将</a:t>
            </a:r>
            <a:r>
              <a:rPr lang="zh-CN" altLang="en-US" sz="2000" dirty="0">
                <a:solidFill>
                  <a:srgbClr val="FF0000"/>
                </a:solidFill>
                <a:latin typeface="微软雅黑" panose="020B0503020204020204" pitchFamily="34" charset="-122"/>
                <a:ea typeface="微软雅黑" panose="020B0503020204020204" pitchFamily="34" charset="-122"/>
              </a:rPr>
              <a:t>静态检查和中间代码生成结合到语法分析中进行的</a:t>
            </a:r>
            <a:r>
              <a:rPr lang="zh-CN" altLang="en-US" sz="2000" dirty="0" smtClean="0">
                <a:solidFill>
                  <a:srgbClr val="FF0000"/>
                </a:solidFill>
                <a:latin typeface="微软雅黑" panose="020B0503020204020204" pitchFamily="34" charset="-122"/>
                <a:ea typeface="微软雅黑" panose="020B0503020204020204" pitchFamily="34" charset="-122"/>
              </a:rPr>
              <a:t>技术</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25566" y="2223015"/>
            <a:ext cx="2339102" cy="523220"/>
          </a:xfrm>
          <a:prstGeom prst="rect">
            <a:avLst/>
          </a:prstGeom>
          <a:noFill/>
        </p:spPr>
        <p:txBody>
          <a:bodyPr wrap="none" rtlCol="0">
            <a:spAutoFit/>
          </a:bodyPr>
          <a:lstStyle/>
          <a:p>
            <a:r>
              <a:rPr lang="zh-CN" altLang="en-US" sz="2800" dirty="0" smtClean="0">
                <a:latin typeface="微软雅黑" panose="020B0503020204020204" pitchFamily="34" charset="-122"/>
                <a:ea typeface="微软雅黑" panose="020B0503020204020204" pitchFamily="34" charset="-122"/>
              </a:rPr>
              <a:t>语法制导定义</a:t>
            </a:r>
            <a:endParaRPr lang="en-US" altLang="zh-CN" sz="2800" dirty="0" smtClean="0">
              <a:latin typeface="微软雅黑" panose="020B0503020204020204" pitchFamily="34" charset="-122"/>
              <a:ea typeface="微软雅黑" panose="020B0503020204020204" pitchFamily="34" charset="-122"/>
            </a:endParaRPr>
          </a:p>
        </p:txBody>
      </p:sp>
      <p:sp>
        <p:nvSpPr>
          <p:cNvPr id="10" name="文本框 9"/>
          <p:cNvSpPr txBox="1"/>
          <p:nvPr/>
        </p:nvSpPr>
        <p:spPr>
          <a:xfrm>
            <a:off x="1627087" y="1761350"/>
            <a:ext cx="9417963" cy="400110"/>
          </a:xfrm>
          <a:prstGeom prst="rect">
            <a:avLst/>
          </a:prstGeom>
          <a:noFill/>
        </p:spPr>
        <p:txBody>
          <a:bodyPr wrap="none" rtlCol="0">
            <a:spAutoFit/>
          </a:bodyPr>
          <a:lstStyle/>
          <a:p>
            <a:r>
              <a:rPr kumimoji="1" lang="zh-CN" altLang="en-US" sz="2000" dirty="0">
                <a:latin typeface="微软雅黑" panose="020B0503020204020204" pitchFamily="34" charset="-122"/>
                <a:ea typeface="微软雅黑" panose="020B0503020204020204" pitchFamily="34" charset="-122"/>
              </a:rPr>
              <a:t>一旦语法分析器识别出一个语法结构就要立即对其进行</a:t>
            </a:r>
            <a:r>
              <a:rPr kumimoji="1" lang="zh-CN" altLang="en-US" sz="2000" dirty="0" smtClean="0">
                <a:latin typeface="微软雅黑" panose="020B0503020204020204" pitchFamily="34" charset="-122"/>
                <a:ea typeface="微软雅黑" panose="020B0503020204020204" pitchFamily="34" charset="-122"/>
              </a:rPr>
              <a:t>翻译，通过语义子程序实现</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11" name="Rectangle 3">
            <a:extLst>
              <a:ext uri="{FF2B5EF4-FFF2-40B4-BE49-F238E27FC236}">
                <a16:creationId xmlns:a16="http://schemas.microsoft.com/office/drawing/2014/main" id="{15B3484E-13E7-5EC1-856E-CED71ABAD83F}"/>
              </a:ext>
            </a:extLst>
          </p:cNvPr>
          <p:cNvSpPr>
            <a:spLocks noGrp="1" noChangeArrowheads="1"/>
          </p:cNvSpPr>
          <p:nvPr>
            <p:ph type="body" sz="quarter" idx="13"/>
          </p:nvPr>
        </p:nvSpPr>
        <p:spPr>
          <a:xfrm>
            <a:off x="1627087" y="2734724"/>
            <a:ext cx="10187728" cy="4123276"/>
          </a:xfrm>
        </p:spPr>
        <p:txBody>
          <a:bodyPr>
            <a:normAutofit/>
          </a:bodyPr>
          <a:lstStyle/>
          <a:p>
            <a:pPr marL="457200" lvl="1" indent="0" eaLnBrk="1" hangingPunct="1">
              <a:buNone/>
            </a:pPr>
            <a:r>
              <a:rPr lang="zh-CN" altLang="en-US" sz="2000" b="0" dirty="0" smtClean="0">
                <a:latin typeface="Times New Roman" panose="02020603050405020304" pitchFamily="18" charset="0"/>
              </a:rPr>
              <a:t>对应</a:t>
            </a:r>
            <a:r>
              <a:rPr lang="zh-CN" altLang="en-US" sz="2000" b="0" dirty="0">
                <a:latin typeface="Times New Roman" panose="02020603050405020304" pitchFamily="18" charset="0"/>
              </a:rPr>
              <a:t>每一个产生式编写一个语义子程序</a:t>
            </a:r>
            <a:r>
              <a:rPr lang="zh-CN" altLang="en-US" sz="2000" b="0" dirty="0" smtClean="0">
                <a:latin typeface="Times New Roman" panose="02020603050405020304" pitchFamily="18" charset="0"/>
              </a:rPr>
              <a:t>，产生</a:t>
            </a:r>
            <a:r>
              <a:rPr lang="zh-CN" altLang="en-US" sz="2000" b="0" dirty="0">
                <a:latin typeface="Times New Roman" panose="02020603050405020304" pitchFamily="18" charset="0"/>
              </a:rPr>
              <a:t>式获得匹配时，就调用相应的语义子程序来实现语义检查与</a:t>
            </a:r>
            <a:r>
              <a:rPr lang="zh-CN" altLang="en-US" sz="2000" b="0" dirty="0" smtClean="0">
                <a:latin typeface="Times New Roman" panose="02020603050405020304" pitchFamily="18" charset="0"/>
              </a:rPr>
              <a:t>翻译</a:t>
            </a:r>
            <a:endParaRPr lang="en-US" altLang="zh-CN" b="0" dirty="0">
              <a:latin typeface="Times New Roman" panose="02020603050405020304" pitchFamily="18" charset="0"/>
            </a:endParaRPr>
          </a:p>
        </p:txBody>
      </p:sp>
      <p:sp>
        <p:nvSpPr>
          <p:cNvPr id="12" name="Rectangle 3">
            <a:extLst>
              <a:ext uri="{FF2B5EF4-FFF2-40B4-BE49-F238E27FC236}">
                <a16:creationId xmlns:a16="http://schemas.microsoft.com/office/drawing/2014/main" id="{15B3484E-13E7-5EC1-856E-CED71ABAD83F}"/>
              </a:ext>
            </a:extLst>
          </p:cNvPr>
          <p:cNvSpPr txBox="1">
            <a:spLocks noChangeArrowheads="1"/>
          </p:cNvSpPr>
          <p:nvPr/>
        </p:nvSpPr>
        <p:spPr>
          <a:xfrm>
            <a:off x="2668715" y="3897532"/>
            <a:ext cx="5139890" cy="192813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p"/>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en-US" altLang="zh-CN" i="1" dirty="0" smtClean="0">
                <a:latin typeface="Times New Roman" panose="02020603050405020304" pitchFamily="18" charset="0"/>
              </a:rPr>
              <a:t>E</a:t>
            </a:r>
            <a:r>
              <a:rPr lang="en-US" altLang="zh-CN" dirty="0" smtClean="0">
                <a:latin typeface="Times New Roman" panose="02020603050405020304" pitchFamily="18" charset="0"/>
              </a:rPr>
              <a:t>→</a:t>
            </a:r>
            <a:r>
              <a:rPr lang="en-US" altLang="zh-CN" i="1" dirty="0" smtClean="0">
                <a:latin typeface="Times New Roman" panose="02020603050405020304" pitchFamily="18" charset="0"/>
              </a:rPr>
              <a:t>E</a:t>
            </a:r>
            <a:r>
              <a:rPr lang="en-US" altLang="zh-CN" baseline="-25000" dirty="0" smtClean="0">
                <a:latin typeface="Times New Roman" panose="02020603050405020304" pitchFamily="18" charset="0"/>
              </a:rPr>
              <a:t>1</a:t>
            </a:r>
            <a:r>
              <a:rPr lang="en-US" altLang="zh-CN" dirty="0" smtClean="0">
                <a:latin typeface="Times New Roman" panose="02020603050405020304" pitchFamily="18" charset="0"/>
              </a:rPr>
              <a:t> + </a:t>
            </a:r>
            <a:r>
              <a:rPr lang="en-US" altLang="zh-CN" i="1" dirty="0" smtClean="0">
                <a:latin typeface="Times New Roman" panose="02020603050405020304" pitchFamily="18" charset="0"/>
              </a:rPr>
              <a:t>T</a:t>
            </a:r>
            <a:r>
              <a:rPr lang="en-US" altLang="zh-CN" dirty="0" smtClean="0">
                <a:latin typeface="Times New Roman" panose="02020603050405020304" pitchFamily="18" charset="0"/>
              </a:rPr>
              <a:t>	{</a:t>
            </a:r>
            <a:r>
              <a:rPr lang="en-US" altLang="zh-CN" i="1" dirty="0" err="1" smtClean="0">
                <a:latin typeface="Times New Roman" panose="02020603050405020304" pitchFamily="18" charset="0"/>
              </a:rPr>
              <a:t>E</a:t>
            </a:r>
            <a:r>
              <a:rPr lang="en-US" altLang="zh-CN" dirty="0" err="1" smtClean="0">
                <a:latin typeface="Times New Roman" panose="02020603050405020304" pitchFamily="18" charset="0"/>
              </a:rPr>
              <a:t>.</a:t>
            </a:r>
            <a:r>
              <a:rPr lang="en-US" altLang="zh-CN" i="1" dirty="0" err="1" smtClean="0">
                <a:latin typeface="Times New Roman" panose="02020603050405020304" pitchFamily="18" charset="0"/>
              </a:rPr>
              <a:t>val</a:t>
            </a:r>
            <a:r>
              <a:rPr lang="en-US" altLang="zh-CN" dirty="0" smtClean="0">
                <a:latin typeface="Times New Roman" panose="02020603050405020304" pitchFamily="18" charset="0"/>
              </a:rPr>
              <a:t>:=</a:t>
            </a:r>
            <a:r>
              <a:rPr lang="en-US" altLang="zh-CN" i="1" dirty="0" smtClean="0">
                <a:latin typeface="Times New Roman" panose="02020603050405020304" pitchFamily="18" charset="0"/>
              </a:rPr>
              <a:t>E</a:t>
            </a:r>
            <a:r>
              <a:rPr lang="en-US" altLang="zh-CN" baseline="-25000" dirty="0" smtClean="0">
                <a:latin typeface="Times New Roman" panose="02020603050405020304" pitchFamily="18" charset="0"/>
              </a:rPr>
              <a:t>1</a:t>
            </a:r>
            <a:r>
              <a:rPr lang="en-US" altLang="zh-CN" dirty="0" smtClean="0">
                <a:latin typeface="Times New Roman" panose="02020603050405020304" pitchFamily="18" charset="0"/>
              </a:rPr>
              <a:t>.</a:t>
            </a:r>
            <a:r>
              <a:rPr lang="en-US" altLang="zh-CN" i="1" dirty="0" smtClean="0">
                <a:latin typeface="Times New Roman" panose="02020603050405020304" pitchFamily="18" charset="0"/>
              </a:rPr>
              <a:t>val</a:t>
            </a:r>
            <a:r>
              <a:rPr lang="en-US" altLang="zh-CN" dirty="0" smtClean="0">
                <a:latin typeface="Times New Roman" panose="02020603050405020304" pitchFamily="18" charset="0"/>
              </a:rPr>
              <a:t>+</a:t>
            </a:r>
            <a:r>
              <a:rPr lang="en-US" altLang="zh-CN" i="1" dirty="0" smtClean="0">
                <a:latin typeface="Times New Roman" panose="02020603050405020304" pitchFamily="18" charset="0"/>
              </a:rPr>
              <a:t>T</a:t>
            </a:r>
            <a:r>
              <a:rPr lang="en-US" altLang="zh-CN" dirty="0" smtClean="0">
                <a:latin typeface="Times New Roman" panose="02020603050405020304" pitchFamily="18" charset="0"/>
              </a:rPr>
              <a:t>.</a:t>
            </a:r>
            <a:r>
              <a:rPr lang="en-US" altLang="zh-CN" i="1" dirty="0" smtClean="0">
                <a:latin typeface="Times New Roman" panose="02020603050405020304" pitchFamily="18" charset="0"/>
              </a:rPr>
              <a:t>val</a:t>
            </a:r>
            <a:r>
              <a:rPr lang="en-US" altLang="zh-CN" dirty="0" smtClean="0">
                <a:latin typeface="Times New Roman" panose="02020603050405020304" pitchFamily="18" charset="0"/>
              </a:rPr>
              <a:t>}</a:t>
            </a:r>
          </a:p>
          <a:p>
            <a:pPr lvl="2"/>
            <a:r>
              <a:rPr lang="en-US" altLang="zh-CN" i="1" dirty="0" smtClean="0">
                <a:latin typeface="Times New Roman" panose="02020603050405020304" pitchFamily="18" charset="0"/>
              </a:rPr>
              <a:t>T</a:t>
            </a:r>
            <a:r>
              <a:rPr lang="en-US" altLang="zh-CN" dirty="0" smtClean="0">
                <a:latin typeface="Times New Roman" panose="02020603050405020304" pitchFamily="18" charset="0"/>
              </a:rPr>
              <a:t>→</a:t>
            </a:r>
            <a:r>
              <a:rPr lang="en-US" altLang="zh-CN" i="1" dirty="0" smtClean="0">
                <a:latin typeface="Times New Roman" panose="02020603050405020304" pitchFamily="18" charset="0"/>
              </a:rPr>
              <a:t>T</a:t>
            </a:r>
            <a:r>
              <a:rPr lang="en-US" altLang="zh-CN" baseline="-25000" dirty="0" smtClean="0">
                <a:latin typeface="Times New Roman" panose="02020603050405020304" pitchFamily="18" charset="0"/>
              </a:rPr>
              <a:t>1</a:t>
            </a:r>
            <a:r>
              <a:rPr lang="en-US" altLang="zh-CN" dirty="0" smtClean="0">
                <a:latin typeface="Times New Roman" panose="02020603050405020304" pitchFamily="18" charset="0"/>
              </a:rPr>
              <a:t> * </a:t>
            </a:r>
            <a:r>
              <a:rPr lang="en-US" altLang="zh-CN" i="1" dirty="0" smtClean="0">
                <a:latin typeface="Times New Roman" panose="02020603050405020304" pitchFamily="18" charset="0"/>
              </a:rPr>
              <a:t>F</a:t>
            </a:r>
            <a:r>
              <a:rPr lang="en-US" altLang="zh-CN" dirty="0" smtClean="0">
                <a:latin typeface="Times New Roman" panose="02020603050405020304" pitchFamily="18" charset="0"/>
              </a:rPr>
              <a:t>	{</a:t>
            </a:r>
            <a:r>
              <a:rPr lang="en-US" altLang="zh-CN" i="1" dirty="0" err="1" smtClean="0">
                <a:latin typeface="Times New Roman" panose="02020603050405020304" pitchFamily="18" charset="0"/>
              </a:rPr>
              <a:t>T</a:t>
            </a:r>
            <a:r>
              <a:rPr lang="en-US" altLang="zh-CN" dirty="0" err="1" smtClean="0">
                <a:latin typeface="Times New Roman" panose="02020603050405020304" pitchFamily="18" charset="0"/>
              </a:rPr>
              <a:t>.</a:t>
            </a:r>
            <a:r>
              <a:rPr lang="en-US" altLang="zh-CN" i="1" dirty="0" err="1" smtClean="0">
                <a:latin typeface="Times New Roman" panose="02020603050405020304" pitchFamily="18" charset="0"/>
              </a:rPr>
              <a:t>val</a:t>
            </a:r>
            <a:r>
              <a:rPr lang="en-US" altLang="zh-CN" dirty="0" smtClean="0">
                <a:latin typeface="Times New Roman" panose="02020603050405020304" pitchFamily="18" charset="0"/>
              </a:rPr>
              <a:t>:=</a:t>
            </a:r>
            <a:r>
              <a:rPr lang="en-US" altLang="zh-CN" i="1" dirty="0" smtClean="0">
                <a:latin typeface="Times New Roman" panose="02020603050405020304" pitchFamily="18" charset="0"/>
              </a:rPr>
              <a:t>T</a:t>
            </a:r>
            <a:r>
              <a:rPr lang="en-US" altLang="zh-CN" baseline="-25000" dirty="0" smtClean="0">
                <a:latin typeface="Times New Roman" panose="02020603050405020304" pitchFamily="18" charset="0"/>
              </a:rPr>
              <a:t>1</a:t>
            </a:r>
            <a:r>
              <a:rPr lang="en-US" altLang="zh-CN" dirty="0" smtClean="0">
                <a:latin typeface="Times New Roman" panose="02020603050405020304" pitchFamily="18" charset="0"/>
              </a:rPr>
              <a:t>.</a:t>
            </a:r>
            <a:r>
              <a:rPr lang="en-US" altLang="zh-CN" i="1" dirty="0" smtClean="0">
                <a:latin typeface="Times New Roman" panose="02020603050405020304" pitchFamily="18" charset="0"/>
              </a:rPr>
              <a:t>val</a:t>
            </a:r>
            <a:r>
              <a:rPr lang="en-US" altLang="zh-CN" dirty="0" smtClean="0">
                <a:latin typeface="Times New Roman" panose="02020603050405020304" pitchFamily="18" charset="0"/>
              </a:rPr>
              <a:t>*</a:t>
            </a:r>
            <a:r>
              <a:rPr lang="en-US" altLang="zh-CN" i="1" dirty="0" err="1" smtClean="0">
                <a:latin typeface="Times New Roman" panose="02020603050405020304" pitchFamily="18" charset="0"/>
              </a:rPr>
              <a:t>F</a:t>
            </a:r>
            <a:r>
              <a:rPr lang="en-US" altLang="zh-CN" dirty="0" err="1" smtClean="0">
                <a:latin typeface="Times New Roman" panose="02020603050405020304" pitchFamily="18" charset="0"/>
              </a:rPr>
              <a:t>.</a:t>
            </a:r>
            <a:r>
              <a:rPr lang="en-US" altLang="zh-CN" i="1" dirty="0" err="1" smtClean="0">
                <a:latin typeface="Times New Roman" panose="02020603050405020304" pitchFamily="18" charset="0"/>
              </a:rPr>
              <a:t>val</a:t>
            </a:r>
            <a:r>
              <a:rPr lang="en-US" altLang="zh-CN" dirty="0" smtClean="0">
                <a:latin typeface="Times New Roman" panose="02020603050405020304" pitchFamily="18" charset="0"/>
              </a:rPr>
              <a:t>}</a:t>
            </a:r>
          </a:p>
          <a:p>
            <a:pPr lvl="2"/>
            <a:r>
              <a:rPr lang="en-US" altLang="zh-CN" i="1" dirty="0" smtClean="0">
                <a:latin typeface="Times New Roman" panose="02020603050405020304" pitchFamily="18" charset="0"/>
              </a:rPr>
              <a:t>F </a:t>
            </a:r>
            <a:r>
              <a:rPr lang="en-US" altLang="zh-CN" dirty="0" smtClean="0">
                <a:latin typeface="Times New Roman" panose="02020603050405020304" pitchFamily="18" charset="0"/>
              </a:rPr>
              <a:t>→digit	{</a:t>
            </a:r>
            <a:r>
              <a:rPr lang="en-US" altLang="zh-CN" i="1" dirty="0" err="1" smtClean="0">
                <a:latin typeface="Times New Roman" panose="02020603050405020304" pitchFamily="18" charset="0"/>
              </a:rPr>
              <a:t>F</a:t>
            </a:r>
            <a:r>
              <a:rPr lang="en-US" altLang="zh-CN" dirty="0" err="1" smtClean="0">
                <a:latin typeface="Times New Roman" panose="02020603050405020304" pitchFamily="18" charset="0"/>
              </a:rPr>
              <a:t>.</a:t>
            </a:r>
            <a:r>
              <a:rPr lang="en-US" altLang="zh-CN" i="1" dirty="0" err="1" smtClean="0">
                <a:latin typeface="Times New Roman" panose="02020603050405020304" pitchFamily="18" charset="0"/>
              </a:rPr>
              <a:t>val</a:t>
            </a:r>
            <a:r>
              <a:rPr lang="en-US" altLang="zh-CN" dirty="0" smtClean="0">
                <a:latin typeface="Times New Roman" panose="02020603050405020304" pitchFamily="18" charset="0"/>
              </a:rPr>
              <a:t>:=</a:t>
            </a:r>
            <a:r>
              <a:rPr lang="en-US" altLang="zh-CN" dirty="0" err="1" smtClean="0">
                <a:latin typeface="Times New Roman" panose="02020603050405020304" pitchFamily="18" charset="0"/>
              </a:rPr>
              <a:t>digit.</a:t>
            </a:r>
            <a:r>
              <a:rPr lang="en-US" altLang="zh-CN" i="1" dirty="0" err="1" smtClean="0">
                <a:latin typeface="Times New Roman" panose="02020603050405020304" pitchFamily="18" charset="0"/>
              </a:rPr>
              <a:t>lexval</a:t>
            </a:r>
            <a:r>
              <a:rPr lang="en-US" altLang="zh-CN" dirty="0" smtClean="0">
                <a:latin typeface="Times New Roman" panose="02020603050405020304" pitchFamily="18" charset="0"/>
              </a:rPr>
              <a:t>}</a:t>
            </a:r>
          </a:p>
        </p:txBody>
      </p:sp>
    </p:spTree>
    <p:extLst>
      <p:ext uri="{BB962C8B-B14F-4D97-AF65-F5344CB8AC3E}">
        <p14:creationId xmlns:p14="http://schemas.microsoft.com/office/powerpoint/2010/main" val="3404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Effect transition="in" filter="blinds(horizontal)">
                                      <p:cBhvr>
                                        <p:cTn id="23" dur="500"/>
                                        <p:tgtEl>
                                          <p:spTgt spid="11">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Effect transition="in" filter="blinds(horizontal)">
                                      <p:cBhvr>
                                        <p:cTn id="28" dur="500"/>
                                        <p:tgtEl>
                                          <p:spTgt spid="12">
                                            <p:txEl>
                                              <p:pRg st="0" end="0"/>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animEffect transition="in" filter="blinds(horizontal)">
                                      <p:cBhvr>
                                        <p:cTn id="31" dur="500"/>
                                        <p:tgtEl>
                                          <p:spTgt spid="12">
                                            <p:txEl>
                                              <p:pRg st="1" end="1"/>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2">
                                            <p:txEl>
                                              <p:pRg st="2" end="2"/>
                                            </p:txEl>
                                          </p:spTgt>
                                        </p:tgtEl>
                                        <p:attrNameLst>
                                          <p:attrName>style.visibility</p:attrName>
                                        </p:attrNameLst>
                                      </p:cBhvr>
                                      <p:to>
                                        <p:strVal val="visible"/>
                                      </p:to>
                                    </p:set>
                                    <p:animEffect transition="in" filter="blinds(horizontal)">
                                      <p:cBhvr>
                                        <p:cTn id="34"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8" grpId="0"/>
      <p:bldP spid="10" grpId="0"/>
      <p:bldP spid="11" grpId="0" uiExpand="1" build="p" autoUpdateAnimBg="0"/>
      <p:bldP spid="12" grpId="0" uiExpand="1"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3E04CC7D-5E7B-E739-B0D5-58C63DDEB8F4}"/>
              </a:ext>
            </a:extLst>
          </p:cNvPr>
          <p:cNvSpPr>
            <a:spLocks noGrp="1"/>
          </p:cNvSpPr>
          <p:nvPr>
            <p:ph type="dt" sz="half" idx="10"/>
          </p:nvPr>
        </p:nvSpPr>
        <p:spPr>
          <a:ln>
            <a:miter lim="800000"/>
            <a:headEnd/>
            <a:tailEnd/>
          </a:ln>
        </p:spPr>
        <p:txBody>
          <a:bodyPr anchor="t"/>
          <a:lstStyle/>
          <a:p>
            <a:pPr>
              <a:defRPr/>
            </a:pPr>
            <a:fld id="{6AD47E0B-2AFC-43FA-A9CC-94D8316E9478}" type="datetime1">
              <a:rPr lang="zh-CN" altLang="en-US">
                <a:latin typeface="+mn-lt"/>
              </a:rPr>
              <a:pPr>
                <a:defRPr/>
              </a:pPr>
              <a:t>2024/10/14</a:t>
            </a:fld>
            <a:endParaRPr lang="en-US" altLang="zh-CN">
              <a:latin typeface="+mn-lt"/>
            </a:endParaRPr>
          </a:p>
        </p:txBody>
      </p:sp>
      <p:sp>
        <p:nvSpPr>
          <p:cNvPr id="55299" name="灯片编号占位符 3">
            <a:extLst>
              <a:ext uri="{FF2B5EF4-FFF2-40B4-BE49-F238E27FC236}">
                <a16:creationId xmlns:a16="http://schemas.microsoft.com/office/drawing/2014/main" id="{1C029FF4-E751-0CD8-095F-5FDA39528A7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65830A0-418F-4A69-BC0E-9E3379ECF603}" type="slidenum">
              <a:rPr lang="en-US" altLang="zh-CN" sz="1400" b="0">
                <a:latin typeface="Arial" panose="020B0604020202020204" pitchFamily="34" charset="0"/>
                <a:ea typeface="宋体" panose="02010600030101010101" pitchFamily="2" charset="-122"/>
              </a:rPr>
              <a:pPr>
                <a:spcBef>
                  <a:spcPct val="0"/>
                </a:spcBef>
                <a:buClrTx/>
                <a:buSzTx/>
                <a:buFontTx/>
                <a:buNone/>
              </a:pPr>
              <a:t>33</a:t>
            </a:fld>
            <a:endParaRPr lang="en-US" altLang="zh-CN" sz="1400" b="0">
              <a:latin typeface="Arial" panose="020B0604020202020204" pitchFamily="34" charset="0"/>
              <a:ea typeface="宋体" panose="02010600030101010101" pitchFamily="2" charset="-122"/>
            </a:endParaRPr>
          </a:p>
        </p:txBody>
      </p:sp>
      <p:sp>
        <p:nvSpPr>
          <p:cNvPr id="3" name="标题 2"/>
          <p:cNvSpPr>
            <a:spLocks noGrp="1"/>
          </p:cNvSpPr>
          <p:nvPr>
            <p:ph type="title"/>
          </p:nvPr>
        </p:nvSpPr>
        <p:spPr/>
        <p:txBody>
          <a:bodyPr/>
          <a:lstStyle/>
          <a:p>
            <a:r>
              <a:rPr lang="zh-CN" altLang="en-US" dirty="0" smtClean="0"/>
              <a:t>回顾</a:t>
            </a:r>
            <a:endParaRPr lang="zh-CN" altLang="en-US" dirty="0"/>
          </a:p>
        </p:txBody>
      </p:sp>
      <p:sp>
        <p:nvSpPr>
          <p:cNvPr id="7" name="文本框 6"/>
          <p:cNvSpPr txBox="1"/>
          <p:nvPr/>
        </p:nvSpPr>
        <p:spPr>
          <a:xfrm>
            <a:off x="467892" y="1176575"/>
            <a:ext cx="2646878"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语法制导翻译</a:t>
            </a:r>
            <a:endParaRPr lang="en-US" altLang="zh-CN" sz="3200"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3037730" y="1271308"/>
            <a:ext cx="6596678" cy="400110"/>
          </a:xfrm>
          <a:prstGeom prst="rect">
            <a:avLst/>
          </a:prstGeom>
          <a:noFill/>
        </p:spPr>
        <p:txBody>
          <a:bodyPr wrap="none" rtlCol="0">
            <a:spAutoFit/>
          </a:bodyPr>
          <a:lstStyle/>
          <a:p>
            <a:r>
              <a:rPr lang="zh-CN" altLang="en-US" sz="2000" dirty="0" smtClean="0">
                <a:solidFill>
                  <a:srgbClr val="FF0000"/>
                </a:solidFill>
                <a:latin typeface="微软雅黑" panose="020B0503020204020204" pitchFamily="34" charset="-122"/>
                <a:ea typeface="微软雅黑" panose="020B0503020204020204" pitchFamily="34" charset="-122"/>
              </a:rPr>
              <a:t>将</a:t>
            </a:r>
            <a:r>
              <a:rPr lang="zh-CN" altLang="en-US" sz="2000" dirty="0">
                <a:solidFill>
                  <a:srgbClr val="FF0000"/>
                </a:solidFill>
                <a:latin typeface="微软雅黑" panose="020B0503020204020204" pitchFamily="34" charset="-122"/>
                <a:ea typeface="微软雅黑" panose="020B0503020204020204" pitchFamily="34" charset="-122"/>
              </a:rPr>
              <a:t>静态检查和中间代码生成结合到语法分析中进行的</a:t>
            </a:r>
            <a:r>
              <a:rPr lang="zh-CN" altLang="en-US" sz="2000" dirty="0" smtClean="0">
                <a:solidFill>
                  <a:srgbClr val="FF0000"/>
                </a:solidFill>
                <a:latin typeface="微软雅黑" panose="020B0503020204020204" pitchFamily="34" charset="-122"/>
                <a:ea typeface="微软雅黑" panose="020B0503020204020204" pitchFamily="34" charset="-122"/>
              </a:rPr>
              <a:t>技术</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25566" y="2223015"/>
            <a:ext cx="2908168" cy="523220"/>
          </a:xfrm>
          <a:prstGeom prst="rect">
            <a:avLst/>
          </a:prstGeom>
          <a:noFill/>
        </p:spPr>
        <p:txBody>
          <a:bodyPr wrap="none" rtlCol="0">
            <a:spAutoFit/>
          </a:bodyPr>
          <a:lstStyle/>
          <a:p>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、语法制导定义</a:t>
            </a:r>
            <a:endParaRPr lang="en-US" altLang="zh-CN" sz="2800" dirty="0" smtClean="0">
              <a:latin typeface="微软雅黑" panose="020B0503020204020204" pitchFamily="34" charset="-122"/>
              <a:ea typeface="微软雅黑" panose="020B0503020204020204" pitchFamily="34" charset="-122"/>
            </a:endParaRPr>
          </a:p>
        </p:txBody>
      </p:sp>
      <p:sp>
        <p:nvSpPr>
          <p:cNvPr id="10" name="文本框 9"/>
          <p:cNvSpPr txBox="1"/>
          <p:nvPr/>
        </p:nvSpPr>
        <p:spPr>
          <a:xfrm>
            <a:off x="1627087" y="1761350"/>
            <a:ext cx="9417963" cy="400110"/>
          </a:xfrm>
          <a:prstGeom prst="rect">
            <a:avLst/>
          </a:prstGeom>
          <a:noFill/>
        </p:spPr>
        <p:txBody>
          <a:bodyPr wrap="none" rtlCol="0">
            <a:spAutoFit/>
          </a:bodyPr>
          <a:lstStyle/>
          <a:p>
            <a:r>
              <a:rPr kumimoji="1" lang="zh-CN" altLang="en-US" sz="2000" dirty="0">
                <a:latin typeface="微软雅黑" panose="020B0503020204020204" pitchFamily="34" charset="-122"/>
                <a:ea typeface="微软雅黑" panose="020B0503020204020204" pitchFamily="34" charset="-122"/>
              </a:rPr>
              <a:t>一旦语法分析器识别出一个语法结构就要立即对其进行</a:t>
            </a:r>
            <a:r>
              <a:rPr kumimoji="1" lang="zh-CN" altLang="en-US" sz="2000" dirty="0" smtClean="0">
                <a:latin typeface="微软雅黑" panose="020B0503020204020204" pitchFamily="34" charset="-122"/>
                <a:ea typeface="微软雅黑" panose="020B0503020204020204" pitchFamily="34" charset="-122"/>
              </a:rPr>
              <a:t>翻译，通过语义子程序实现</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125566" y="2953255"/>
            <a:ext cx="3626314" cy="523220"/>
          </a:xfrm>
          <a:prstGeom prst="rect">
            <a:avLst/>
          </a:prstGeom>
          <a:noFill/>
        </p:spPr>
        <p:txBody>
          <a:bodyPr wrap="none" rtlCol="0">
            <a:spAutoFit/>
          </a:bodyPr>
          <a:lstStyle/>
          <a:p>
            <a:r>
              <a:rPr lang="en-US" altLang="zh-CN" sz="2800" dirty="0" smtClean="0">
                <a:latin typeface="微软雅黑" panose="020B0503020204020204" pitchFamily="34" charset="-122"/>
                <a:ea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rPr>
              <a:t>、语法制导翻译方案</a:t>
            </a:r>
            <a:endParaRPr lang="en-US" altLang="zh-CN" sz="2800" dirty="0" smtClean="0">
              <a:latin typeface="微软雅黑" panose="020B0503020204020204" pitchFamily="34" charset="-122"/>
              <a:ea typeface="微软雅黑" panose="020B0503020204020204" pitchFamily="34" charset="-122"/>
            </a:endParaRPr>
          </a:p>
        </p:txBody>
      </p:sp>
      <p:sp>
        <p:nvSpPr>
          <p:cNvPr id="15" name="Rectangle 3">
            <a:extLst>
              <a:ext uri="{FF2B5EF4-FFF2-40B4-BE49-F238E27FC236}">
                <a16:creationId xmlns:a16="http://schemas.microsoft.com/office/drawing/2014/main" id="{15B3484E-13E7-5EC1-856E-CED71ABAD83F}"/>
              </a:ext>
            </a:extLst>
          </p:cNvPr>
          <p:cNvSpPr>
            <a:spLocks noGrp="1" noChangeArrowheads="1"/>
          </p:cNvSpPr>
          <p:nvPr>
            <p:ph type="body" sz="quarter" idx="13"/>
          </p:nvPr>
        </p:nvSpPr>
        <p:spPr>
          <a:xfrm>
            <a:off x="1530834" y="3518011"/>
            <a:ext cx="10187728" cy="678604"/>
          </a:xfrm>
        </p:spPr>
        <p:txBody>
          <a:bodyPr>
            <a:normAutofit/>
          </a:bodyPr>
          <a:lstStyle/>
          <a:p>
            <a:pPr marL="457200" lvl="1" indent="0">
              <a:buNone/>
            </a:pPr>
            <a:r>
              <a:rPr lang="zh-CN" altLang="en-US" sz="2000" dirty="0" smtClean="0">
                <a:latin typeface="Times New Roman" panose="02020603050405020304" pitchFamily="18" charset="0"/>
              </a:rPr>
              <a:t>过</a:t>
            </a:r>
            <a:r>
              <a:rPr lang="zh-CN" altLang="en-US" sz="2000" dirty="0">
                <a:latin typeface="Times New Roman" panose="02020603050405020304" pitchFamily="18" charset="0"/>
              </a:rPr>
              <a:t>将属性与文法符号关联、将语义规则与产生式关联来描述语言结构的翻译方案 </a:t>
            </a:r>
          </a:p>
        </p:txBody>
      </p:sp>
      <p:sp>
        <p:nvSpPr>
          <p:cNvPr id="16" name="Rectangle 3">
            <a:extLst>
              <a:ext uri="{FF2B5EF4-FFF2-40B4-BE49-F238E27FC236}">
                <a16:creationId xmlns:a16="http://schemas.microsoft.com/office/drawing/2014/main" id="{7501CBDC-121C-8805-216E-D086105E61C1}"/>
              </a:ext>
            </a:extLst>
          </p:cNvPr>
          <p:cNvSpPr txBox="1">
            <a:spLocks noChangeArrowheads="1"/>
          </p:cNvSpPr>
          <p:nvPr/>
        </p:nvSpPr>
        <p:spPr>
          <a:xfrm>
            <a:off x="2826821" y="4152018"/>
            <a:ext cx="7155379" cy="211440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p"/>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10000"/>
              </a:lnSpc>
            </a:pPr>
            <a:r>
              <a:rPr lang="en-US" altLang="zh-CN" sz="2000" i="1" dirty="0" smtClean="0">
                <a:latin typeface="Times New Roman" panose="02020603050405020304" pitchFamily="18" charset="0"/>
              </a:rPr>
              <a:t>D</a:t>
            </a:r>
            <a:r>
              <a:rPr lang="en-US" altLang="zh-CN" sz="2000" dirty="0" smtClean="0">
                <a:latin typeface="Times New Roman" panose="02020603050405020304" pitchFamily="18" charset="0"/>
              </a:rPr>
              <a:t> → </a:t>
            </a:r>
            <a:r>
              <a:rPr lang="en-US" altLang="zh-CN" sz="2000" i="1" dirty="0" smtClean="0">
                <a:latin typeface="Times New Roman" panose="02020603050405020304" pitchFamily="18" charset="0"/>
              </a:rPr>
              <a:t>T</a:t>
            </a:r>
            <a:r>
              <a:rPr lang="en-US" altLang="zh-CN" sz="2000" dirty="0" smtClean="0">
                <a:latin typeface="Times New Roman" panose="02020603050405020304" pitchFamily="18" charset="0"/>
              </a:rPr>
              <a:t> { </a:t>
            </a:r>
            <a:r>
              <a:rPr lang="en-US" altLang="zh-CN" sz="2000" i="1" dirty="0" err="1" smtClean="0">
                <a:latin typeface="Times New Roman" panose="02020603050405020304" pitchFamily="18" charset="0"/>
              </a:rPr>
              <a:t>L</a:t>
            </a:r>
            <a:r>
              <a:rPr lang="en-US" altLang="zh-CN" sz="2000" dirty="0" err="1" smtClean="0">
                <a:latin typeface="Times New Roman" panose="02020603050405020304" pitchFamily="18" charset="0"/>
              </a:rPr>
              <a:t>.</a:t>
            </a:r>
            <a:r>
              <a:rPr lang="en-US" altLang="zh-CN" sz="2000" i="1" dirty="0" err="1" smtClean="0">
                <a:latin typeface="Times New Roman" panose="02020603050405020304" pitchFamily="18" charset="0"/>
              </a:rPr>
              <a:t>inh</a:t>
            </a:r>
            <a:r>
              <a:rPr lang="en-US" altLang="zh-CN" sz="2000" dirty="0" smtClean="0">
                <a:latin typeface="Times New Roman" panose="02020603050405020304" pitchFamily="18" charset="0"/>
              </a:rPr>
              <a:t> := </a:t>
            </a:r>
            <a:r>
              <a:rPr lang="en-US" altLang="zh-CN" sz="2000" i="1" dirty="0" err="1" smtClean="0">
                <a:latin typeface="Times New Roman" panose="02020603050405020304" pitchFamily="18" charset="0"/>
              </a:rPr>
              <a:t>T</a:t>
            </a:r>
            <a:r>
              <a:rPr lang="en-US" altLang="zh-CN" sz="2000" dirty="0" err="1" smtClean="0">
                <a:latin typeface="Times New Roman" panose="02020603050405020304" pitchFamily="18" charset="0"/>
              </a:rPr>
              <a:t>.</a:t>
            </a:r>
            <a:r>
              <a:rPr lang="en-US" altLang="zh-CN" sz="2000" i="1" dirty="0" err="1" smtClean="0">
                <a:latin typeface="Times New Roman" panose="02020603050405020304" pitchFamily="18" charset="0"/>
              </a:rPr>
              <a:t>type</a:t>
            </a:r>
            <a:r>
              <a:rPr lang="en-US" altLang="zh-CN" sz="2000" dirty="0" smtClean="0">
                <a:latin typeface="Times New Roman" panose="02020603050405020304" pitchFamily="18" charset="0"/>
              </a:rPr>
              <a:t> } </a:t>
            </a:r>
            <a:r>
              <a:rPr lang="en-US" altLang="zh-CN" sz="2000" i="1" dirty="0" smtClean="0">
                <a:latin typeface="Times New Roman" panose="02020603050405020304" pitchFamily="18" charset="0"/>
              </a:rPr>
              <a:t>L</a:t>
            </a:r>
          </a:p>
          <a:p>
            <a:pPr lvl="1">
              <a:lnSpc>
                <a:spcPct val="110000"/>
              </a:lnSpc>
            </a:pPr>
            <a:r>
              <a:rPr lang="en-US" altLang="zh-CN" sz="2000" i="1" dirty="0" smtClean="0">
                <a:latin typeface="Times New Roman" panose="02020603050405020304" pitchFamily="18" charset="0"/>
              </a:rPr>
              <a:t>T</a:t>
            </a:r>
            <a:r>
              <a:rPr lang="en-US" altLang="zh-CN" sz="2000" dirty="0" smtClean="0">
                <a:latin typeface="Times New Roman" panose="02020603050405020304" pitchFamily="18" charset="0"/>
              </a:rPr>
              <a:t> → </a:t>
            </a:r>
            <a:r>
              <a:rPr lang="en-US" altLang="zh-CN" sz="2000" dirty="0" err="1" smtClean="0">
                <a:latin typeface="Times New Roman" panose="02020603050405020304" pitchFamily="18" charset="0"/>
              </a:rPr>
              <a:t>int</a:t>
            </a:r>
            <a:r>
              <a:rPr lang="en-US" altLang="zh-CN" sz="2000" dirty="0" smtClean="0">
                <a:latin typeface="Times New Roman" panose="02020603050405020304" pitchFamily="18" charset="0"/>
              </a:rPr>
              <a:t> { </a:t>
            </a:r>
            <a:r>
              <a:rPr lang="en-US" altLang="zh-CN" sz="2000" i="1" dirty="0" err="1" smtClean="0">
                <a:latin typeface="Times New Roman" panose="02020603050405020304" pitchFamily="18" charset="0"/>
              </a:rPr>
              <a:t>T</a:t>
            </a:r>
            <a:r>
              <a:rPr lang="en-US" altLang="zh-CN" sz="2000" dirty="0" err="1" smtClean="0">
                <a:latin typeface="Times New Roman" panose="02020603050405020304" pitchFamily="18" charset="0"/>
              </a:rPr>
              <a:t>.</a:t>
            </a:r>
            <a:r>
              <a:rPr lang="en-US" altLang="zh-CN" sz="2000" i="1" dirty="0" err="1" smtClean="0">
                <a:latin typeface="Times New Roman" panose="02020603050405020304" pitchFamily="18" charset="0"/>
              </a:rPr>
              <a:t>type</a:t>
            </a:r>
            <a:r>
              <a:rPr lang="en-US" altLang="zh-CN" sz="2000" dirty="0" smtClean="0">
                <a:latin typeface="Times New Roman" panose="02020603050405020304" pitchFamily="18" charset="0"/>
              </a:rPr>
              <a:t> := integer }</a:t>
            </a:r>
          </a:p>
          <a:p>
            <a:pPr lvl="1">
              <a:lnSpc>
                <a:spcPct val="110000"/>
              </a:lnSpc>
            </a:pPr>
            <a:r>
              <a:rPr lang="en-US" altLang="zh-CN" sz="2000" i="1" dirty="0" smtClean="0">
                <a:latin typeface="Times New Roman" panose="02020603050405020304" pitchFamily="18" charset="0"/>
              </a:rPr>
              <a:t>T</a:t>
            </a:r>
            <a:r>
              <a:rPr lang="en-US" altLang="zh-CN" sz="2000" dirty="0" smtClean="0">
                <a:latin typeface="Times New Roman" panose="02020603050405020304" pitchFamily="18" charset="0"/>
              </a:rPr>
              <a:t> → real { </a:t>
            </a:r>
            <a:r>
              <a:rPr lang="en-US" altLang="zh-CN" sz="2000" i="1" dirty="0" err="1" smtClean="0">
                <a:latin typeface="Times New Roman" panose="02020603050405020304" pitchFamily="18" charset="0"/>
              </a:rPr>
              <a:t>T</a:t>
            </a:r>
            <a:r>
              <a:rPr lang="en-US" altLang="zh-CN" sz="2000" dirty="0" err="1" smtClean="0">
                <a:latin typeface="Times New Roman" panose="02020603050405020304" pitchFamily="18" charset="0"/>
              </a:rPr>
              <a:t>.</a:t>
            </a:r>
            <a:r>
              <a:rPr lang="en-US" altLang="zh-CN" sz="2000" i="1" dirty="0" err="1" smtClean="0">
                <a:latin typeface="Times New Roman" panose="02020603050405020304" pitchFamily="18" charset="0"/>
              </a:rPr>
              <a:t>type</a:t>
            </a:r>
            <a:r>
              <a:rPr lang="en-US" altLang="zh-CN" sz="2000" dirty="0" smtClean="0">
                <a:latin typeface="Times New Roman" panose="02020603050405020304" pitchFamily="18" charset="0"/>
              </a:rPr>
              <a:t> := real }</a:t>
            </a:r>
          </a:p>
          <a:p>
            <a:pPr lvl="1">
              <a:lnSpc>
                <a:spcPct val="110000"/>
              </a:lnSpc>
            </a:pPr>
            <a:r>
              <a:rPr lang="en-US" altLang="zh-CN" sz="2000" i="1" dirty="0" smtClean="0">
                <a:latin typeface="Times New Roman" panose="02020603050405020304" pitchFamily="18" charset="0"/>
              </a:rPr>
              <a:t>L</a:t>
            </a:r>
            <a:r>
              <a:rPr lang="en-US" altLang="zh-CN" sz="2000" dirty="0" smtClean="0">
                <a:latin typeface="Times New Roman" panose="02020603050405020304" pitchFamily="18" charset="0"/>
              </a:rPr>
              <a:t> → { </a:t>
            </a:r>
            <a:r>
              <a:rPr lang="en-US" altLang="zh-CN" sz="2000" i="1" dirty="0" smtClean="0">
                <a:latin typeface="Times New Roman" panose="02020603050405020304" pitchFamily="18" charset="0"/>
              </a:rPr>
              <a:t>L</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rPr>
              <a:t>.</a:t>
            </a:r>
            <a:r>
              <a:rPr lang="en-US" altLang="zh-CN" sz="2000" i="1" dirty="0" smtClean="0">
                <a:latin typeface="Times New Roman" panose="02020603050405020304" pitchFamily="18" charset="0"/>
              </a:rPr>
              <a:t>inh</a:t>
            </a:r>
            <a:r>
              <a:rPr lang="en-US" altLang="zh-CN" sz="2000" dirty="0" smtClean="0">
                <a:latin typeface="Times New Roman" panose="02020603050405020304" pitchFamily="18" charset="0"/>
              </a:rPr>
              <a:t> :=</a:t>
            </a:r>
            <a:r>
              <a:rPr lang="en-US" altLang="zh-CN" sz="2000" i="1" dirty="0" smtClean="0">
                <a:latin typeface="Times New Roman" panose="02020603050405020304" pitchFamily="18" charset="0"/>
              </a:rPr>
              <a:t> </a:t>
            </a:r>
            <a:r>
              <a:rPr lang="en-US" altLang="zh-CN" sz="2000" i="1" dirty="0" err="1" smtClean="0">
                <a:latin typeface="Times New Roman" panose="02020603050405020304" pitchFamily="18" charset="0"/>
              </a:rPr>
              <a:t>L</a:t>
            </a:r>
            <a:r>
              <a:rPr lang="en-US" altLang="zh-CN" sz="2000" dirty="0" err="1" smtClean="0">
                <a:latin typeface="Times New Roman" panose="02020603050405020304" pitchFamily="18" charset="0"/>
              </a:rPr>
              <a:t>.</a:t>
            </a:r>
            <a:r>
              <a:rPr lang="en-US" altLang="zh-CN" sz="2000" i="1" dirty="0" err="1" smtClean="0">
                <a:latin typeface="Times New Roman" panose="02020603050405020304" pitchFamily="18" charset="0"/>
              </a:rPr>
              <a:t>inh</a:t>
            </a:r>
            <a:r>
              <a:rPr lang="en-US" altLang="zh-CN" sz="2000" dirty="0" smtClean="0">
                <a:latin typeface="Times New Roman" panose="02020603050405020304" pitchFamily="18" charset="0"/>
              </a:rPr>
              <a:t> }</a:t>
            </a:r>
            <a:r>
              <a:rPr lang="en-US" altLang="zh-CN" sz="2000" i="1" dirty="0" smtClean="0">
                <a:latin typeface="Times New Roman" panose="02020603050405020304" pitchFamily="18" charset="0"/>
              </a:rPr>
              <a:t>L</a:t>
            </a:r>
            <a:r>
              <a:rPr lang="en-US" altLang="zh-CN" sz="2000" baseline="-25000" dirty="0" smtClean="0">
                <a:latin typeface="Times New Roman" panose="02020603050405020304" pitchFamily="18" charset="0"/>
              </a:rPr>
              <a:t>1</a:t>
            </a:r>
            <a:r>
              <a:rPr lang="en-US" altLang="zh-CN" sz="2000" dirty="0" smtClean="0">
                <a:latin typeface="Times New Roman" panose="02020603050405020304" pitchFamily="18" charset="0"/>
              </a:rPr>
              <a:t>,id{</a:t>
            </a:r>
            <a:r>
              <a:rPr lang="de-DE" altLang="zh-CN" sz="2000" i="1" dirty="0" smtClean="0">
                <a:latin typeface="Times New Roman" panose="02020603050405020304" pitchFamily="18" charset="0"/>
              </a:rPr>
              <a:t>addtype</a:t>
            </a:r>
            <a:r>
              <a:rPr lang="de-DE" altLang="zh-CN" sz="2000" dirty="0" smtClean="0">
                <a:latin typeface="Times New Roman" panose="02020603050405020304" pitchFamily="18" charset="0"/>
              </a:rPr>
              <a:t>(id.</a:t>
            </a:r>
            <a:r>
              <a:rPr lang="de-DE" altLang="zh-CN" sz="2000" i="1" dirty="0" smtClean="0">
                <a:latin typeface="Times New Roman" panose="02020603050405020304" pitchFamily="18" charset="0"/>
              </a:rPr>
              <a:t>entry</a:t>
            </a:r>
            <a:r>
              <a:rPr lang="de-DE" altLang="zh-CN" sz="2000" dirty="0" smtClean="0">
                <a:latin typeface="Times New Roman" panose="02020603050405020304" pitchFamily="18" charset="0"/>
              </a:rPr>
              <a:t>,</a:t>
            </a:r>
            <a:r>
              <a:rPr lang="de-DE" altLang="zh-CN" sz="2000" i="1" dirty="0" smtClean="0">
                <a:latin typeface="Times New Roman" panose="02020603050405020304" pitchFamily="18" charset="0"/>
              </a:rPr>
              <a:t>L</a:t>
            </a:r>
            <a:r>
              <a:rPr lang="de-DE" altLang="zh-CN" sz="2000" dirty="0" smtClean="0">
                <a:latin typeface="Times New Roman" panose="02020603050405020304" pitchFamily="18" charset="0"/>
              </a:rPr>
              <a:t>.</a:t>
            </a:r>
            <a:r>
              <a:rPr lang="de-DE" altLang="zh-CN" sz="2000" i="1" dirty="0" smtClean="0">
                <a:latin typeface="Times New Roman" panose="02020603050405020304" pitchFamily="18" charset="0"/>
              </a:rPr>
              <a:t>inh</a:t>
            </a:r>
            <a:r>
              <a:rPr lang="de-DE" altLang="zh-CN" sz="2000" dirty="0" smtClean="0">
                <a:latin typeface="Times New Roman" panose="02020603050405020304" pitchFamily="18" charset="0"/>
              </a:rPr>
              <a:t>) </a:t>
            </a:r>
            <a:r>
              <a:rPr lang="en-US" altLang="zh-CN" sz="2000" dirty="0" smtClean="0">
                <a:latin typeface="Times New Roman" panose="02020603050405020304" pitchFamily="18" charset="0"/>
              </a:rPr>
              <a:t>}</a:t>
            </a:r>
          </a:p>
          <a:p>
            <a:pPr lvl="1">
              <a:lnSpc>
                <a:spcPct val="110000"/>
              </a:lnSpc>
            </a:pPr>
            <a:r>
              <a:rPr lang="en-US" altLang="zh-CN" sz="2000" i="1" dirty="0" smtClean="0">
                <a:latin typeface="Times New Roman" panose="02020603050405020304" pitchFamily="18" charset="0"/>
              </a:rPr>
              <a:t>L</a:t>
            </a:r>
            <a:r>
              <a:rPr lang="en-US" altLang="zh-CN" sz="2000" dirty="0" smtClean="0">
                <a:latin typeface="Times New Roman" panose="02020603050405020304" pitchFamily="18" charset="0"/>
              </a:rPr>
              <a:t> → id{</a:t>
            </a:r>
            <a:r>
              <a:rPr lang="en-US" altLang="zh-CN" sz="2000" i="1" dirty="0" err="1" smtClean="0">
                <a:latin typeface="Times New Roman" panose="02020603050405020304" pitchFamily="18" charset="0"/>
              </a:rPr>
              <a:t>addtype</a:t>
            </a: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id.</a:t>
            </a:r>
            <a:r>
              <a:rPr lang="en-US" altLang="zh-CN" sz="2000" i="1" dirty="0" err="1" smtClean="0">
                <a:latin typeface="Times New Roman" panose="02020603050405020304" pitchFamily="18" charset="0"/>
              </a:rPr>
              <a:t>entry</a:t>
            </a:r>
            <a:r>
              <a:rPr lang="en-US" altLang="zh-CN" sz="2000" dirty="0" err="1" smtClean="0">
                <a:latin typeface="Times New Roman" panose="02020603050405020304" pitchFamily="18" charset="0"/>
              </a:rPr>
              <a:t>,</a:t>
            </a:r>
            <a:r>
              <a:rPr lang="en-US" altLang="zh-CN" sz="2000" i="1" dirty="0" err="1" smtClean="0">
                <a:latin typeface="Times New Roman" panose="02020603050405020304" pitchFamily="18" charset="0"/>
              </a:rPr>
              <a:t>L</a:t>
            </a:r>
            <a:r>
              <a:rPr lang="en-US" altLang="zh-CN" sz="2000" dirty="0" err="1" smtClean="0">
                <a:latin typeface="Times New Roman" panose="02020603050405020304" pitchFamily="18" charset="0"/>
              </a:rPr>
              <a:t>.</a:t>
            </a:r>
            <a:r>
              <a:rPr lang="en-US" altLang="zh-CN" sz="2000" i="1" dirty="0" err="1" smtClean="0">
                <a:latin typeface="Times New Roman" panose="02020603050405020304" pitchFamily="18" charset="0"/>
              </a:rPr>
              <a:t>inh</a:t>
            </a:r>
            <a:r>
              <a:rPr lang="en-US" altLang="zh-CN" sz="2000" dirty="0" smtClean="0">
                <a:latin typeface="Times New Roman" panose="02020603050405020304" pitchFamily="18" charset="0"/>
              </a:rPr>
              <a:t>)}</a:t>
            </a:r>
          </a:p>
        </p:txBody>
      </p:sp>
    </p:spTree>
    <p:extLst>
      <p:ext uri="{BB962C8B-B14F-4D97-AF65-F5344CB8AC3E}">
        <p14:creationId xmlns:p14="http://schemas.microsoft.com/office/powerpoint/2010/main" val="342477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blinds(horizontal)">
                                      <p:cBhvr>
                                        <p:cTn id="11" dur="500"/>
                                        <p:tgtEl>
                                          <p:spTgt spid="1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blinds(horizontal)">
                                      <p:cBhvr>
                                        <p:cTn id="16" dur="500"/>
                                        <p:tgtEl>
                                          <p:spTgt spid="16">
                                            <p:txEl>
                                              <p:pRg st="0" end="0"/>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6">
                                            <p:txEl>
                                              <p:pRg st="1" end="1"/>
                                            </p:txEl>
                                          </p:spTgt>
                                        </p:tgtEl>
                                        <p:attrNameLst>
                                          <p:attrName>style.visibility</p:attrName>
                                        </p:attrNameLst>
                                      </p:cBhvr>
                                      <p:to>
                                        <p:strVal val="visible"/>
                                      </p:to>
                                    </p:set>
                                    <p:animEffect transition="in" filter="blinds(horizontal)">
                                      <p:cBhvr>
                                        <p:cTn id="19" dur="500"/>
                                        <p:tgtEl>
                                          <p:spTgt spid="16">
                                            <p:txEl>
                                              <p:pRg st="1" end="1"/>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6">
                                            <p:txEl>
                                              <p:pRg st="2" end="2"/>
                                            </p:txEl>
                                          </p:spTgt>
                                        </p:tgtEl>
                                        <p:attrNameLst>
                                          <p:attrName>style.visibility</p:attrName>
                                        </p:attrNameLst>
                                      </p:cBhvr>
                                      <p:to>
                                        <p:strVal val="visible"/>
                                      </p:to>
                                    </p:set>
                                    <p:animEffect transition="in" filter="blinds(horizontal)">
                                      <p:cBhvr>
                                        <p:cTn id="22" dur="500"/>
                                        <p:tgtEl>
                                          <p:spTgt spid="16">
                                            <p:txEl>
                                              <p:pRg st="2" end="2"/>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Effect transition="in" filter="blinds(horizontal)">
                                      <p:cBhvr>
                                        <p:cTn id="25" dur="500"/>
                                        <p:tgtEl>
                                          <p:spTgt spid="16">
                                            <p:txEl>
                                              <p:pRg st="3" end="3"/>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6">
                                            <p:txEl>
                                              <p:pRg st="4" end="4"/>
                                            </p:txEl>
                                          </p:spTgt>
                                        </p:tgtEl>
                                        <p:attrNameLst>
                                          <p:attrName>style.visibility</p:attrName>
                                        </p:attrNameLst>
                                      </p:cBhvr>
                                      <p:to>
                                        <p:strVal val="visible"/>
                                      </p:to>
                                    </p:set>
                                    <p:animEffect transition="in" filter="blinds(horizontal)">
                                      <p:cBhvr>
                                        <p:cTn id="28" dur="50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uiExpand="1" build="p" autoUpdateAnimBg="0"/>
      <p:bldP spid="16" grpId="0" uiExpand="1"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3E04CC7D-5E7B-E739-B0D5-58C63DDEB8F4}"/>
              </a:ext>
            </a:extLst>
          </p:cNvPr>
          <p:cNvSpPr>
            <a:spLocks noGrp="1"/>
          </p:cNvSpPr>
          <p:nvPr>
            <p:ph type="dt" sz="half" idx="10"/>
          </p:nvPr>
        </p:nvSpPr>
        <p:spPr>
          <a:ln>
            <a:miter lim="800000"/>
            <a:headEnd/>
            <a:tailEnd/>
          </a:ln>
        </p:spPr>
        <p:txBody>
          <a:bodyPr anchor="t"/>
          <a:lstStyle/>
          <a:p>
            <a:pPr>
              <a:defRPr/>
            </a:pPr>
            <a:fld id="{6AD47E0B-2AFC-43FA-A9CC-94D8316E9478}" type="datetime1">
              <a:rPr lang="zh-CN" altLang="en-US">
                <a:latin typeface="+mn-lt"/>
              </a:rPr>
              <a:pPr>
                <a:defRPr/>
              </a:pPr>
              <a:t>2024/10/14</a:t>
            </a:fld>
            <a:endParaRPr lang="en-US" altLang="zh-CN">
              <a:latin typeface="+mn-lt"/>
            </a:endParaRPr>
          </a:p>
        </p:txBody>
      </p:sp>
      <p:sp>
        <p:nvSpPr>
          <p:cNvPr id="55299" name="灯片编号占位符 3">
            <a:extLst>
              <a:ext uri="{FF2B5EF4-FFF2-40B4-BE49-F238E27FC236}">
                <a16:creationId xmlns:a16="http://schemas.microsoft.com/office/drawing/2014/main" id="{1C029FF4-E751-0CD8-095F-5FDA39528A7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65830A0-418F-4A69-BC0E-9E3379ECF603}" type="slidenum">
              <a:rPr lang="en-US" altLang="zh-CN" sz="1400" b="0">
                <a:latin typeface="Arial" panose="020B0604020202020204" pitchFamily="34" charset="0"/>
                <a:ea typeface="宋体" panose="02010600030101010101" pitchFamily="2" charset="-122"/>
              </a:rPr>
              <a:pPr>
                <a:spcBef>
                  <a:spcPct val="0"/>
                </a:spcBef>
                <a:buClrTx/>
                <a:buSzTx/>
                <a:buFontTx/>
                <a:buNone/>
              </a:pPr>
              <a:t>34</a:t>
            </a:fld>
            <a:endParaRPr lang="en-US" altLang="zh-CN" sz="1400" b="0">
              <a:latin typeface="Arial" panose="020B0604020202020204" pitchFamily="34" charset="0"/>
              <a:ea typeface="宋体" panose="02010600030101010101" pitchFamily="2" charset="-122"/>
            </a:endParaRPr>
          </a:p>
        </p:txBody>
      </p:sp>
      <p:sp>
        <p:nvSpPr>
          <p:cNvPr id="3" name="标题 2"/>
          <p:cNvSpPr>
            <a:spLocks noGrp="1"/>
          </p:cNvSpPr>
          <p:nvPr>
            <p:ph type="title"/>
          </p:nvPr>
        </p:nvSpPr>
        <p:spPr/>
        <p:txBody>
          <a:bodyPr/>
          <a:lstStyle/>
          <a:p>
            <a:r>
              <a:rPr lang="zh-CN" altLang="en-US" dirty="0" smtClean="0"/>
              <a:t>回顾</a:t>
            </a:r>
            <a:endParaRPr lang="zh-CN" altLang="en-US" dirty="0"/>
          </a:p>
        </p:txBody>
      </p:sp>
      <p:sp>
        <p:nvSpPr>
          <p:cNvPr id="7" name="文本框 6"/>
          <p:cNvSpPr txBox="1"/>
          <p:nvPr/>
        </p:nvSpPr>
        <p:spPr>
          <a:xfrm>
            <a:off x="467892" y="1176575"/>
            <a:ext cx="2646878"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语法制导翻译</a:t>
            </a:r>
            <a:endParaRPr lang="en-US" altLang="zh-CN" sz="3200"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3037730" y="1271308"/>
            <a:ext cx="6596678" cy="400110"/>
          </a:xfrm>
          <a:prstGeom prst="rect">
            <a:avLst/>
          </a:prstGeom>
          <a:noFill/>
        </p:spPr>
        <p:txBody>
          <a:bodyPr wrap="none" rtlCol="0">
            <a:spAutoFit/>
          </a:bodyPr>
          <a:lstStyle/>
          <a:p>
            <a:r>
              <a:rPr lang="zh-CN" altLang="en-US" sz="2000" dirty="0" smtClean="0">
                <a:solidFill>
                  <a:srgbClr val="FF0000"/>
                </a:solidFill>
                <a:latin typeface="微软雅黑" panose="020B0503020204020204" pitchFamily="34" charset="-122"/>
                <a:ea typeface="微软雅黑" panose="020B0503020204020204" pitchFamily="34" charset="-122"/>
              </a:rPr>
              <a:t>将</a:t>
            </a:r>
            <a:r>
              <a:rPr lang="zh-CN" altLang="en-US" sz="2000" dirty="0">
                <a:solidFill>
                  <a:srgbClr val="FF0000"/>
                </a:solidFill>
                <a:latin typeface="微软雅黑" panose="020B0503020204020204" pitchFamily="34" charset="-122"/>
                <a:ea typeface="微软雅黑" panose="020B0503020204020204" pitchFamily="34" charset="-122"/>
              </a:rPr>
              <a:t>静态检查和中间代码生成结合到语法分析中进行的</a:t>
            </a:r>
            <a:r>
              <a:rPr lang="zh-CN" altLang="en-US" sz="2000" dirty="0" smtClean="0">
                <a:solidFill>
                  <a:srgbClr val="FF0000"/>
                </a:solidFill>
                <a:latin typeface="微软雅黑" panose="020B0503020204020204" pitchFamily="34" charset="-122"/>
                <a:ea typeface="微软雅黑" panose="020B0503020204020204" pitchFamily="34" charset="-122"/>
              </a:rPr>
              <a:t>技术</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25566" y="2223015"/>
            <a:ext cx="2908168" cy="523220"/>
          </a:xfrm>
          <a:prstGeom prst="rect">
            <a:avLst/>
          </a:prstGeom>
          <a:noFill/>
        </p:spPr>
        <p:txBody>
          <a:bodyPr wrap="none" rtlCol="0">
            <a:spAutoFit/>
          </a:bodyPr>
          <a:lstStyle/>
          <a:p>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、语法制导定义</a:t>
            </a:r>
            <a:endParaRPr lang="en-US" altLang="zh-CN" sz="2800" dirty="0" smtClean="0">
              <a:latin typeface="微软雅黑" panose="020B0503020204020204" pitchFamily="34" charset="-122"/>
              <a:ea typeface="微软雅黑" panose="020B0503020204020204" pitchFamily="34" charset="-122"/>
            </a:endParaRPr>
          </a:p>
        </p:txBody>
      </p:sp>
      <p:sp>
        <p:nvSpPr>
          <p:cNvPr id="10" name="文本框 9"/>
          <p:cNvSpPr txBox="1"/>
          <p:nvPr/>
        </p:nvSpPr>
        <p:spPr>
          <a:xfrm>
            <a:off x="1627087" y="1761350"/>
            <a:ext cx="9417963" cy="400110"/>
          </a:xfrm>
          <a:prstGeom prst="rect">
            <a:avLst/>
          </a:prstGeom>
          <a:noFill/>
        </p:spPr>
        <p:txBody>
          <a:bodyPr wrap="none" rtlCol="0">
            <a:spAutoFit/>
          </a:bodyPr>
          <a:lstStyle/>
          <a:p>
            <a:r>
              <a:rPr kumimoji="1" lang="zh-CN" altLang="en-US" sz="2000" dirty="0">
                <a:latin typeface="微软雅黑" panose="020B0503020204020204" pitchFamily="34" charset="-122"/>
                <a:ea typeface="微软雅黑" panose="020B0503020204020204" pitchFamily="34" charset="-122"/>
              </a:rPr>
              <a:t>一旦语法分析器识别出一个语法结构就要立即对其进行</a:t>
            </a:r>
            <a:r>
              <a:rPr kumimoji="1" lang="zh-CN" altLang="en-US" sz="2000" dirty="0" smtClean="0">
                <a:latin typeface="微软雅黑" panose="020B0503020204020204" pitchFamily="34" charset="-122"/>
                <a:ea typeface="微软雅黑" panose="020B0503020204020204" pitchFamily="34" charset="-122"/>
              </a:rPr>
              <a:t>翻译，通过语义子程序实现</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125566" y="2953255"/>
            <a:ext cx="3626314" cy="523220"/>
          </a:xfrm>
          <a:prstGeom prst="rect">
            <a:avLst/>
          </a:prstGeom>
          <a:noFill/>
        </p:spPr>
        <p:txBody>
          <a:bodyPr wrap="none" rtlCol="0">
            <a:spAutoFit/>
          </a:bodyPr>
          <a:lstStyle/>
          <a:p>
            <a:r>
              <a:rPr lang="en-US" altLang="zh-CN" sz="2800" dirty="0" smtClean="0">
                <a:latin typeface="微软雅黑" panose="020B0503020204020204" pitchFamily="34" charset="-122"/>
                <a:ea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rPr>
              <a:t>、语法制导翻译方案</a:t>
            </a:r>
            <a:endParaRPr lang="en-US" altLang="zh-CN" sz="2800" dirty="0" smtClean="0">
              <a:latin typeface="微软雅黑" panose="020B0503020204020204" pitchFamily="34" charset="-122"/>
              <a:ea typeface="微软雅黑" panose="020B0503020204020204" pitchFamily="34" charset="-122"/>
            </a:endParaRPr>
          </a:p>
        </p:txBody>
      </p:sp>
      <p:sp>
        <p:nvSpPr>
          <p:cNvPr id="14" name="文本框 13"/>
          <p:cNvSpPr txBox="1"/>
          <p:nvPr/>
        </p:nvSpPr>
        <p:spPr>
          <a:xfrm>
            <a:off x="2712504" y="4713439"/>
            <a:ext cx="1005403"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属性</a:t>
            </a:r>
            <a:endParaRPr lang="en-US" altLang="zh-CN" sz="3200" dirty="0" smtClean="0">
              <a:latin typeface="微软雅黑" panose="020B0503020204020204" pitchFamily="34" charset="-122"/>
              <a:ea typeface="微软雅黑" panose="020B0503020204020204" pitchFamily="34" charset="-122"/>
            </a:endParaRPr>
          </a:p>
        </p:txBody>
      </p:sp>
      <p:sp>
        <p:nvSpPr>
          <p:cNvPr id="5" name="左大括号 4"/>
          <p:cNvSpPr/>
          <p:nvPr/>
        </p:nvSpPr>
        <p:spPr>
          <a:xfrm>
            <a:off x="3717907" y="3947692"/>
            <a:ext cx="507816" cy="2116271"/>
          </a:xfrm>
          <a:prstGeom prst="leftBrace">
            <a:avLst>
              <a:gd name="adj1" fmla="val 48253"/>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4306309" y="3655304"/>
            <a:ext cx="1826141"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综合属性</a:t>
            </a:r>
            <a:endParaRPr lang="en-US" altLang="zh-CN" sz="3200" dirty="0" smtClean="0">
              <a:latin typeface="微软雅黑" panose="020B0503020204020204" pitchFamily="34" charset="-122"/>
              <a:ea typeface="微软雅黑" panose="020B0503020204020204" pitchFamily="34" charset="-122"/>
            </a:endParaRPr>
          </a:p>
        </p:txBody>
      </p:sp>
      <p:sp>
        <p:nvSpPr>
          <p:cNvPr id="18" name="文本框 17"/>
          <p:cNvSpPr txBox="1"/>
          <p:nvPr/>
        </p:nvSpPr>
        <p:spPr>
          <a:xfrm>
            <a:off x="4292831" y="5771575"/>
            <a:ext cx="1826141" cy="584775"/>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rPr>
              <a:t>继承</a:t>
            </a:r>
            <a:r>
              <a:rPr lang="zh-CN" altLang="en-US" sz="3200" dirty="0" smtClean="0">
                <a:latin typeface="微软雅黑" panose="020B0503020204020204" pitchFamily="34" charset="-122"/>
                <a:ea typeface="微软雅黑" panose="020B0503020204020204" pitchFamily="34" charset="-122"/>
              </a:rPr>
              <a:t>属性</a:t>
            </a:r>
            <a:endParaRPr lang="en-US" altLang="zh-CN" sz="3200" dirty="0" smtClean="0">
              <a:latin typeface="微软雅黑" panose="020B0503020204020204" pitchFamily="34" charset="-122"/>
              <a:ea typeface="微软雅黑" panose="020B0503020204020204" pitchFamily="34" charset="-122"/>
            </a:endParaRPr>
          </a:p>
        </p:txBody>
      </p:sp>
      <p:sp>
        <p:nvSpPr>
          <p:cNvPr id="19" name="文本框 18"/>
          <p:cNvSpPr txBox="1"/>
          <p:nvPr/>
        </p:nvSpPr>
        <p:spPr>
          <a:xfrm>
            <a:off x="4392261" y="4787216"/>
            <a:ext cx="1415772" cy="461665"/>
          </a:xfrm>
          <a:prstGeom prst="rect">
            <a:avLst/>
          </a:prstGeom>
          <a:noFill/>
        </p:spPr>
        <p:txBody>
          <a:bodyPr wrap="none" rtlCol="0">
            <a:spAutoFit/>
          </a:bodyPr>
          <a:lstStyle/>
          <a:p>
            <a:r>
              <a:rPr lang="zh-CN" altLang="en-US" sz="2400" dirty="0" smtClean="0">
                <a:latin typeface="微软雅黑" panose="020B0503020204020204" pitchFamily="34" charset="-122"/>
                <a:ea typeface="微软雅黑" panose="020B0503020204020204" pitchFamily="34" charset="-122"/>
              </a:rPr>
              <a:t>固有属性</a:t>
            </a:r>
            <a:endParaRPr lang="en-US" altLang="zh-CN" sz="2400" dirty="0" smtClean="0">
              <a:latin typeface="微软雅黑" panose="020B0503020204020204" pitchFamily="34" charset="-122"/>
              <a:ea typeface="微软雅黑" panose="020B0503020204020204" pitchFamily="34" charset="-122"/>
            </a:endParaRPr>
          </a:p>
        </p:txBody>
      </p:sp>
      <p:sp>
        <p:nvSpPr>
          <p:cNvPr id="9" name="任意多边形 8"/>
          <p:cNvSpPr/>
          <p:nvPr/>
        </p:nvSpPr>
        <p:spPr>
          <a:xfrm>
            <a:off x="5939020" y="4119661"/>
            <a:ext cx="395538" cy="943276"/>
          </a:xfrm>
          <a:custGeom>
            <a:avLst/>
            <a:gdLst>
              <a:gd name="connsiteX0" fmla="*/ 0 w 395538"/>
              <a:gd name="connsiteY0" fmla="*/ 943276 h 943276"/>
              <a:gd name="connsiteX1" fmla="*/ 394636 w 395538"/>
              <a:gd name="connsiteY1" fmla="*/ 683393 h 943276"/>
              <a:gd name="connsiteX2" fmla="*/ 86627 w 395538"/>
              <a:gd name="connsiteY2" fmla="*/ 0 h 943276"/>
            </a:gdLst>
            <a:ahLst/>
            <a:cxnLst>
              <a:cxn ang="0">
                <a:pos x="connsiteX0" y="connsiteY0"/>
              </a:cxn>
              <a:cxn ang="0">
                <a:pos x="connsiteX1" y="connsiteY1"/>
              </a:cxn>
              <a:cxn ang="0">
                <a:pos x="connsiteX2" y="connsiteY2"/>
              </a:cxn>
            </a:cxnLst>
            <a:rect l="l" t="t" r="r" b="b"/>
            <a:pathLst>
              <a:path w="395538" h="943276">
                <a:moveTo>
                  <a:pt x="0" y="943276"/>
                </a:moveTo>
                <a:cubicBezTo>
                  <a:pt x="190099" y="891941"/>
                  <a:pt x="380198" y="840606"/>
                  <a:pt x="394636" y="683393"/>
                </a:cubicBezTo>
                <a:cubicBezTo>
                  <a:pt x="409074" y="526180"/>
                  <a:pt x="247850" y="263090"/>
                  <a:pt x="86627" y="0"/>
                </a:cubicBezTo>
              </a:path>
            </a:pathLst>
          </a:custGeom>
          <a:noFill/>
          <a:ln w="34925">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712504" y="3561396"/>
            <a:ext cx="3881034" cy="2794954"/>
          </a:xfrm>
          <a:prstGeom prst="rect">
            <a:avLst/>
          </a:prstGeom>
          <a:noFill/>
          <a:ln w="28575">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3717907" y="6380267"/>
            <a:ext cx="1210588" cy="400110"/>
          </a:xfrm>
          <a:prstGeom prst="rect">
            <a:avLst/>
          </a:prstGeom>
          <a:noFill/>
        </p:spPr>
        <p:txBody>
          <a:bodyPr wrap="none" rtlCol="0">
            <a:spAutoFit/>
          </a:bodyPr>
          <a:lstStyle/>
          <a:p>
            <a:r>
              <a:rPr kumimoji="1" lang="zh-CN" altLang="en-US" sz="2000" dirty="0" smtClean="0">
                <a:solidFill>
                  <a:srgbClr val="FF0000"/>
                </a:solidFill>
                <a:latin typeface="微软雅黑" panose="020B0503020204020204" pitchFamily="34" charset="-122"/>
                <a:ea typeface="微软雅黑" panose="020B0503020204020204" pitchFamily="34" charset="-122"/>
              </a:rPr>
              <a:t>数据结构</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9035304" y="4664105"/>
            <a:ext cx="1826141"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语义规则</a:t>
            </a:r>
            <a:endParaRPr lang="en-US" altLang="zh-CN" sz="3200" dirty="0" smtClean="0">
              <a:latin typeface="微软雅黑" panose="020B0503020204020204" pitchFamily="34" charset="-122"/>
              <a:ea typeface="微软雅黑" panose="020B0503020204020204" pitchFamily="34" charset="-122"/>
            </a:endParaRPr>
          </a:p>
        </p:txBody>
      </p:sp>
      <p:sp>
        <p:nvSpPr>
          <p:cNvPr id="22" name="文本框 21"/>
          <p:cNvSpPr txBox="1"/>
          <p:nvPr/>
        </p:nvSpPr>
        <p:spPr>
          <a:xfrm>
            <a:off x="588845" y="4767938"/>
            <a:ext cx="1620957" cy="523220"/>
          </a:xfrm>
          <a:prstGeom prst="rect">
            <a:avLst/>
          </a:prstGeom>
          <a:noFill/>
        </p:spPr>
        <p:txBody>
          <a:bodyPr wrap="none" rtlCol="0">
            <a:spAutoFit/>
          </a:bodyPr>
          <a:lstStyle/>
          <a:p>
            <a:r>
              <a:rPr kumimoji="1" lang="zh-CN" altLang="en-US" sz="2800" dirty="0" smtClean="0">
                <a:solidFill>
                  <a:srgbClr val="FF0000"/>
                </a:solidFill>
                <a:latin typeface="微软雅黑" panose="020B0503020204020204" pitchFamily="34" charset="-122"/>
                <a:ea typeface="微软雅黑" panose="020B0503020204020204" pitchFamily="34" charset="-122"/>
              </a:rPr>
              <a:t>语义信息</a:t>
            </a:r>
            <a:endParaRPr lang="zh-CN" altLang="en-US" sz="2800" dirty="0">
              <a:solidFill>
                <a:srgbClr val="FF0000"/>
              </a:solidFill>
              <a:latin typeface="微软雅黑" panose="020B0503020204020204" pitchFamily="34" charset="-122"/>
              <a:ea typeface="微软雅黑" panose="020B0503020204020204" pitchFamily="34" charset="-122"/>
            </a:endParaRPr>
          </a:p>
        </p:txBody>
      </p:sp>
      <p:cxnSp>
        <p:nvCxnSpPr>
          <p:cNvPr id="24" name="直接箭头连接符 23"/>
          <p:cNvCxnSpPr/>
          <p:nvPr/>
        </p:nvCxnSpPr>
        <p:spPr>
          <a:xfrm>
            <a:off x="2143760" y="5033081"/>
            <a:ext cx="619760" cy="0"/>
          </a:xfrm>
          <a:prstGeom prst="straightConnector1">
            <a:avLst/>
          </a:prstGeom>
          <a:ln w="25400">
            <a:solidFill>
              <a:schemeClr val="bg1">
                <a:lumMod val="75000"/>
              </a:schemeClr>
            </a:solidFill>
            <a:headEnd type="triangle"/>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flipV="1">
            <a:off x="6720165" y="4956493"/>
            <a:ext cx="2188512" cy="2380"/>
          </a:xfrm>
          <a:prstGeom prst="straightConnector1">
            <a:avLst/>
          </a:prstGeom>
          <a:ln w="254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7377336" y="4460855"/>
            <a:ext cx="800219" cy="461665"/>
          </a:xfrm>
          <a:prstGeom prst="rect">
            <a:avLst/>
          </a:prstGeom>
          <a:noFill/>
        </p:spPr>
        <p:txBody>
          <a:bodyPr wrap="none" rtlCol="0">
            <a:spAutoFit/>
          </a:bodyPr>
          <a:lstStyle/>
          <a:p>
            <a:r>
              <a:rPr lang="zh-CN" altLang="en-US" sz="2400" i="1" dirty="0" smtClean="0">
                <a:solidFill>
                  <a:srgbClr val="00B0F0"/>
                </a:solidFill>
                <a:latin typeface="微软雅黑" panose="020B0503020204020204" pitchFamily="34" charset="-122"/>
                <a:ea typeface="微软雅黑" panose="020B0503020204020204" pitchFamily="34" charset="-122"/>
              </a:rPr>
              <a:t>计算</a:t>
            </a:r>
            <a:endParaRPr lang="en-US" altLang="zh-CN" sz="2400" i="1" dirty="0" smtClean="0">
              <a:solidFill>
                <a:srgbClr val="00B0F0"/>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9634408" y="5474782"/>
            <a:ext cx="697627" cy="400110"/>
          </a:xfrm>
          <a:prstGeom prst="rect">
            <a:avLst/>
          </a:prstGeom>
          <a:noFill/>
        </p:spPr>
        <p:txBody>
          <a:bodyPr wrap="none" rtlCol="0">
            <a:spAutoFit/>
          </a:bodyPr>
          <a:lstStyle/>
          <a:p>
            <a:r>
              <a:rPr kumimoji="1" lang="zh-CN" altLang="en-US" sz="2000" dirty="0" smtClean="0">
                <a:solidFill>
                  <a:srgbClr val="FF0000"/>
                </a:solidFill>
                <a:latin typeface="微软雅黑" panose="020B0503020204020204" pitchFamily="34" charset="-122"/>
                <a:ea typeface="微软雅黑" panose="020B0503020204020204" pitchFamily="34" charset="-122"/>
              </a:rPr>
              <a:t>算法</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737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p:cTn id="40" dur="500" fill="hold"/>
                                        <p:tgtEl>
                                          <p:spTgt spid="11"/>
                                        </p:tgtEl>
                                        <p:attrNameLst>
                                          <p:attrName>ppt_w</p:attrName>
                                        </p:attrNameLst>
                                      </p:cBhvr>
                                      <p:tavLst>
                                        <p:tav tm="0">
                                          <p:val>
                                            <p:fltVal val="0"/>
                                          </p:val>
                                        </p:tav>
                                        <p:tav tm="100000">
                                          <p:val>
                                            <p:strVal val="#ppt_w"/>
                                          </p:val>
                                        </p:tav>
                                      </p:tavLst>
                                    </p:anim>
                                    <p:anim calcmode="lin" valueType="num">
                                      <p:cBhvr>
                                        <p:cTn id="41" dur="500" fill="hold"/>
                                        <p:tgtEl>
                                          <p:spTgt spid="11"/>
                                        </p:tgtEl>
                                        <p:attrNameLst>
                                          <p:attrName>ppt_h</p:attrName>
                                        </p:attrNameLst>
                                      </p:cBhvr>
                                      <p:tavLst>
                                        <p:tav tm="0">
                                          <p:val>
                                            <p:fltVal val="0"/>
                                          </p:val>
                                        </p:tav>
                                        <p:tav tm="100000">
                                          <p:val>
                                            <p:strVal val="#ppt_h"/>
                                          </p:val>
                                        </p:tav>
                                      </p:tavLst>
                                    </p:anim>
                                    <p:animEffect transition="in" filter="fade">
                                      <p:cBhvr>
                                        <p:cTn id="42" dur="500"/>
                                        <p:tgtEl>
                                          <p:spTgt spid="11"/>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p:cTn id="52" dur="500" fill="hold"/>
                                        <p:tgtEl>
                                          <p:spTgt spid="21"/>
                                        </p:tgtEl>
                                        <p:attrNameLst>
                                          <p:attrName>ppt_w</p:attrName>
                                        </p:attrNameLst>
                                      </p:cBhvr>
                                      <p:tavLst>
                                        <p:tav tm="0">
                                          <p:val>
                                            <p:fltVal val="0"/>
                                          </p:val>
                                        </p:tav>
                                        <p:tav tm="100000">
                                          <p:val>
                                            <p:strVal val="#ppt_w"/>
                                          </p:val>
                                        </p:tav>
                                      </p:tavLst>
                                    </p:anim>
                                    <p:anim calcmode="lin" valueType="num">
                                      <p:cBhvr>
                                        <p:cTn id="53" dur="500" fill="hold"/>
                                        <p:tgtEl>
                                          <p:spTgt spid="21"/>
                                        </p:tgtEl>
                                        <p:attrNameLst>
                                          <p:attrName>ppt_h</p:attrName>
                                        </p:attrNameLst>
                                      </p:cBhvr>
                                      <p:tavLst>
                                        <p:tav tm="0">
                                          <p:val>
                                            <p:fltVal val="0"/>
                                          </p:val>
                                        </p:tav>
                                        <p:tav tm="100000">
                                          <p:val>
                                            <p:strVal val="#ppt_h"/>
                                          </p:val>
                                        </p:tav>
                                      </p:tavLst>
                                    </p:anim>
                                    <p:animEffect transition="in" filter="fade">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anim calcmode="lin" valueType="num">
                                      <p:cBhvr>
                                        <p:cTn id="59" dur="500" fill="hold"/>
                                        <p:tgtEl>
                                          <p:spTgt spid="32"/>
                                        </p:tgtEl>
                                        <p:attrNameLst>
                                          <p:attrName>ppt_w</p:attrName>
                                        </p:attrNameLst>
                                      </p:cBhvr>
                                      <p:tavLst>
                                        <p:tav tm="0">
                                          <p:val>
                                            <p:fltVal val="0"/>
                                          </p:val>
                                        </p:tav>
                                        <p:tav tm="100000">
                                          <p:val>
                                            <p:strVal val="#ppt_w"/>
                                          </p:val>
                                        </p:tav>
                                      </p:tavLst>
                                    </p:anim>
                                    <p:anim calcmode="lin" valueType="num">
                                      <p:cBhvr>
                                        <p:cTn id="60" dur="500" fill="hold"/>
                                        <p:tgtEl>
                                          <p:spTgt spid="32"/>
                                        </p:tgtEl>
                                        <p:attrNameLst>
                                          <p:attrName>ppt_h</p:attrName>
                                        </p:attrNameLst>
                                      </p:cBhvr>
                                      <p:tavLst>
                                        <p:tav tm="0">
                                          <p:val>
                                            <p:fltVal val="0"/>
                                          </p:val>
                                        </p:tav>
                                        <p:tav tm="100000">
                                          <p:val>
                                            <p:strVal val="#ppt_h"/>
                                          </p:val>
                                        </p:tav>
                                      </p:tavLst>
                                    </p:anim>
                                    <p:animEffect transition="in" filter="fade">
                                      <p:cBhvr>
                                        <p:cTn id="61" dur="500"/>
                                        <p:tgtEl>
                                          <p:spTgt spid="32"/>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 calcmode="lin" valueType="num">
                                      <p:cBhvr>
                                        <p:cTn id="64" dur="500" fill="hold"/>
                                        <p:tgtEl>
                                          <p:spTgt spid="36"/>
                                        </p:tgtEl>
                                        <p:attrNameLst>
                                          <p:attrName>ppt_w</p:attrName>
                                        </p:attrNameLst>
                                      </p:cBhvr>
                                      <p:tavLst>
                                        <p:tav tm="0">
                                          <p:val>
                                            <p:fltVal val="0"/>
                                          </p:val>
                                        </p:tav>
                                        <p:tav tm="100000">
                                          <p:val>
                                            <p:strVal val="#ppt_w"/>
                                          </p:val>
                                        </p:tav>
                                      </p:tavLst>
                                    </p:anim>
                                    <p:anim calcmode="lin" valueType="num">
                                      <p:cBhvr>
                                        <p:cTn id="65" dur="500" fill="hold"/>
                                        <p:tgtEl>
                                          <p:spTgt spid="36"/>
                                        </p:tgtEl>
                                        <p:attrNameLst>
                                          <p:attrName>ppt_h</p:attrName>
                                        </p:attrNameLst>
                                      </p:cBhvr>
                                      <p:tavLst>
                                        <p:tav tm="0">
                                          <p:val>
                                            <p:fltVal val="0"/>
                                          </p:val>
                                        </p:tav>
                                        <p:tav tm="100000">
                                          <p:val>
                                            <p:strVal val="#ppt_h"/>
                                          </p:val>
                                        </p:tav>
                                      </p:tavLst>
                                    </p:anim>
                                    <p:animEffect transition="in" filter="fade">
                                      <p:cBhvr>
                                        <p:cTn id="66" dur="500"/>
                                        <p:tgtEl>
                                          <p:spTgt spid="36"/>
                                        </p:tgtEl>
                                      </p:cBhvr>
                                    </p:animEffect>
                                  </p:childTnLst>
                                </p:cTn>
                              </p:par>
                            </p:childTnLst>
                          </p:cTn>
                        </p:par>
                      </p:childTnLst>
                    </p:cTn>
                  </p:par>
                  <p:par>
                    <p:cTn id="67" fill="hold">
                      <p:stCondLst>
                        <p:cond delay="indefinite"/>
                      </p:stCondLst>
                      <p:childTnLst>
                        <p:par>
                          <p:cTn id="68" fill="hold">
                            <p:stCondLst>
                              <p:cond delay="0"/>
                            </p:stCondLst>
                            <p:childTnLst>
                              <p:par>
                                <p:cTn id="69" presetID="53" presetClass="entr" presetSubtype="16"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p:cTn id="71" dur="500" fill="hold"/>
                                        <p:tgtEl>
                                          <p:spTgt spid="37"/>
                                        </p:tgtEl>
                                        <p:attrNameLst>
                                          <p:attrName>ppt_w</p:attrName>
                                        </p:attrNameLst>
                                      </p:cBhvr>
                                      <p:tavLst>
                                        <p:tav tm="0">
                                          <p:val>
                                            <p:fltVal val="0"/>
                                          </p:val>
                                        </p:tav>
                                        <p:tav tm="100000">
                                          <p:val>
                                            <p:strVal val="#ppt_w"/>
                                          </p:val>
                                        </p:tav>
                                      </p:tavLst>
                                    </p:anim>
                                    <p:anim calcmode="lin" valueType="num">
                                      <p:cBhvr>
                                        <p:cTn id="72" dur="500" fill="hold"/>
                                        <p:tgtEl>
                                          <p:spTgt spid="37"/>
                                        </p:tgtEl>
                                        <p:attrNameLst>
                                          <p:attrName>ppt_h</p:attrName>
                                        </p:attrNameLst>
                                      </p:cBhvr>
                                      <p:tavLst>
                                        <p:tav tm="0">
                                          <p:val>
                                            <p:fltVal val="0"/>
                                          </p:val>
                                        </p:tav>
                                        <p:tav tm="100000">
                                          <p:val>
                                            <p:strVal val="#ppt_h"/>
                                          </p:val>
                                        </p:tav>
                                      </p:tavLst>
                                    </p:anim>
                                    <p:animEffect transition="in" filter="fade">
                                      <p:cBhvr>
                                        <p:cTn id="7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5" grpId="0" animBg="1"/>
      <p:bldP spid="17" grpId="0"/>
      <p:bldP spid="18" grpId="0"/>
      <p:bldP spid="19" grpId="0"/>
      <p:bldP spid="9" grpId="0" animBg="1"/>
      <p:bldP spid="11" grpId="0" animBg="1"/>
      <p:bldP spid="20" grpId="0"/>
      <p:bldP spid="21" grpId="0"/>
      <p:bldP spid="22" grpId="0"/>
      <p:bldP spid="36" grpId="0"/>
      <p:bldP spid="3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3E04CC7D-5E7B-E739-B0D5-58C63DDEB8F4}"/>
              </a:ext>
            </a:extLst>
          </p:cNvPr>
          <p:cNvSpPr>
            <a:spLocks noGrp="1"/>
          </p:cNvSpPr>
          <p:nvPr>
            <p:ph type="dt" sz="half" idx="10"/>
          </p:nvPr>
        </p:nvSpPr>
        <p:spPr>
          <a:ln>
            <a:miter lim="800000"/>
            <a:headEnd/>
            <a:tailEnd/>
          </a:ln>
        </p:spPr>
        <p:txBody>
          <a:bodyPr anchor="t"/>
          <a:lstStyle/>
          <a:p>
            <a:pPr>
              <a:defRPr/>
            </a:pPr>
            <a:fld id="{6AD47E0B-2AFC-43FA-A9CC-94D8316E9478}" type="datetime1">
              <a:rPr lang="zh-CN" altLang="en-US">
                <a:latin typeface="+mn-lt"/>
              </a:rPr>
              <a:pPr>
                <a:defRPr/>
              </a:pPr>
              <a:t>2024/10/14</a:t>
            </a:fld>
            <a:endParaRPr lang="en-US" altLang="zh-CN">
              <a:latin typeface="+mn-lt"/>
            </a:endParaRPr>
          </a:p>
        </p:txBody>
      </p:sp>
      <p:sp>
        <p:nvSpPr>
          <p:cNvPr id="55299" name="灯片编号占位符 3">
            <a:extLst>
              <a:ext uri="{FF2B5EF4-FFF2-40B4-BE49-F238E27FC236}">
                <a16:creationId xmlns:a16="http://schemas.microsoft.com/office/drawing/2014/main" id="{1C029FF4-E751-0CD8-095F-5FDA39528A7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65830A0-418F-4A69-BC0E-9E3379ECF603}" type="slidenum">
              <a:rPr lang="en-US" altLang="zh-CN" sz="1400" b="0">
                <a:latin typeface="Arial" panose="020B0604020202020204" pitchFamily="34" charset="0"/>
                <a:ea typeface="宋体" panose="02010600030101010101" pitchFamily="2" charset="-122"/>
              </a:rPr>
              <a:pPr>
                <a:spcBef>
                  <a:spcPct val="0"/>
                </a:spcBef>
                <a:buClrTx/>
                <a:buSzTx/>
                <a:buFontTx/>
                <a:buNone/>
              </a:pPr>
              <a:t>35</a:t>
            </a:fld>
            <a:endParaRPr lang="en-US" altLang="zh-CN" sz="1400" b="0">
              <a:latin typeface="Arial" panose="020B0604020202020204" pitchFamily="34" charset="0"/>
              <a:ea typeface="宋体" panose="02010600030101010101" pitchFamily="2" charset="-122"/>
            </a:endParaRPr>
          </a:p>
        </p:txBody>
      </p:sp>
      <p:sp>
        <p:nvSpPr>
          <p:cNvPr id="3" name="标题 2"/>
          <p:cNvSpPr>
            <a:spLocks noGrp="1"/>
          </p:cNvSpPr>
          <p:nvPr>
            <p:ph type="title"/>
          </p:nvPr>
        </p:nvSpPr>
        <p:spPr/>
        <p:txBody>
          <a:bodyPr/>
          <a:lstStyle/>
          <a:p>
            <a:r>
              <a:rPr lang="zh-CN" altLang="en-US" dirty="0" smtClean="0"/>
              <a:t>回顾</a:t>
            </a:r>
            <a:endParaRPr lang="zh-CN" altLang="en-US" dirty="0"/>
          </a:p>
        </p:txBody>
      </p:sp>
      <p:sp>
        <p:nvSpPr>
          <p:cNvPr id="7" name="文本框 6"/>
          <p:cNvSpPr txBox="1"/>
          <p:nvPr/>
        </p:nvSpPr>
        <p:spPr>
          <a:xfrm>
            <a:off x="467892" y="1176575"/>
            <a:ext cx="2646878"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语法制导翻译</a:t>
            </a:r>
            <a:endParaRPr lang="en-US" altLang="zh-CN" sz="3200"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3037730" y="1271308"/>
            <a:ext cx="6596678" cy="400110"/>
          </a:xfrm>
          <a:prstGeom prst="rect">
            <a:avLst/>
          </a:prstGeom>
          <a:noFill/>
        </p:spPr>
        <p:txBody>
          <a:bodyPr wrap="none" rtlCol="0">
            <a:spAutoFit/>
          </a:bodyPr>
          <a:lstStyle/>
          <a:p>
            <a:r>
              <a:rPr lang="zh-CN" altLang="en-US" sz="2000" dirty="0" smtClean="0">
                <a:solidFill>
                  <a:srgbClr val="FF0000"/>
                </a:solidFill>
                <a:latin typeface="微软雅黑" panose="020B0503020204020204" pitchFamily="34" charset="-122"/>
                <a:ea typeface="微软雅黑" panose="020B0503020204020204" pitchFamily="34" charset="-122"/>
              </a:rPr>
              <a:t>将</a:t>
            </a:r>
            <a:r>
              <a:rPr lang="zh-CN" altLang="en-US" sz="2000" dirty="0">
                <a:solidFill>
                  <a:srgbClr val="FF0000"/>
                </a:solidFill>
                <a:latin typeface="微软雅黑" panose="020B0503020204020204" pitchFamily="34" charset="-122"/>
                <a:ea typeface="微软雅黑" panose="020B0503020204020204" pitchFamily="34" charset="-122"/>
              </a:rPr>
              <a:t>静态检查和中间代码生成结合到语法分析中进行的</a:t>
            </a:r>
            <a:r>
              <a:rPr lang="zh-CN" altLang="en-US" sz="2000" dirty="0" smtClean="0">
                <a:solidFill>
                  <a:srgbClr val="FF0000"/>
                </a:solidFill>
                <a:latin typeface="微软雅黑" panose="020B0503020204020204" pitchFamily="34" charset="-122"/>
                <a:ea typeface="微软雅黑" panose="020B0503020204020204" pitchFamily="34" charset="-122"/>
              </a:rPr>
              <a:t>技术</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25566" y="2223015"/>
            <a:ext cx="2908168" cy="523220"/>
          </a:xfrm>
          <a:prstGeom prst="rect">
            <a:avLst/>
          </a:prstGeom>
          <a:noFill/>
        </p:spPr>
        <p:txBody>
          <a:bodyPr wrap="none" rtlCol="0">
            <a:spAutoFit/>
          </a:bodyPr>
          <a:lstStyle/>
          <a:p>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、语法制导定义</a:t>
            </a:r>
            <a:endParaRPr lang="en-US" altLang="zh-CN" sz="2800" dirty="0" smtClean="0">
              <a:latin typeface="微软雅黑" panose="020B0503020204020204" pitchFamily="34" charset="-122"/>
              <a:ea typeface="微软雅黑" panose="020B0503020204020204" pitchFamily="34" charset="-122"/>
            </a:endParaRPr>
          </a:p>
        </p:txBody>
      </p:sp>
      <p:sp>
        <p:nvSpPr>
          <p:cNvPr id="10" name="文本框 9"/>
          <p:cNvSpPr txBox="1"/>
          <p:nvPr/>
        </p:nvSpPr>
        <p:spPr>
          <a:xfrm>
            <a:off x="1627087" y="1761350"/>
            <a:ext cx="9417963" cy="400110"/>
          </a:xfrm>
          <a:prstGeom prst="rect">
            <a:avLst/>
          </a:prstGeom>
          <a:noFill/>
        </p:spPr>
        <p:txBody>
          <a:bodyPr wrap="none" rtlCol="0">
            <a:spAutoFit/>
          </a:bodyPr>
          <a:lstStyle/>
          <a:p>
            <a:r>
              <a:rPr kumimoji="1" lang="zh-CN" altLang="en-US" sz="2000" dirty="0">
                <a:latin typeface="微软雅黑" panose="020B0503020204020204" pitchFamily="34" charset="-122"/>
                <a:ea typeface="微软雅黑" panose="020B0503020204020204" pitchFamily="34" charset="-122"/>
              </a:rPr>
              <a:t>一旦语法分析器识别出一个语法结构就要立即对其进行</a:t>
            </a:r>
            <a:r>
              <a:rPr kumimoji="1" lang="zh-CN" altLang="en-US" sz="2000" dirty="0" smtClean="0">
                <a:latin typeface="微软雅黑" panose="020B0503020204020204" pitchFamily="34" charset="-122"/>
                <a:ea typeface="微软雅黑" panose="020B0503020204020204" pitchFamily="34" charset="-122"/>
              </a:rPr>
              <a:t>翻译，通过语义子程序实现</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125566" y="2953255"/>
            <a:ext cx="3626314" cy="523220"/>
          </a:xfrm>
          <a:prstGeom prst="rect">
            <a:avLst/>
          </a:prstGeom>
          <a:noFill/>
        </p:spPr>
        <p:txBody>
          <a:bodyPr wrap="none" rtlCol="0">
            <a:spAutoFit/>
          </a:bodyPr>
          <a:lstStyle/>
          <a:p>
            <a:r>
              <a:rPr lang="en-US" altLang="zh-CN" sz="2800" dirty="0" smtClean="0">
                <a:latin typeface="微软雅黑" panose="020B0503020204020204" pitchFamily="34" charset="-122"/>
                <a:ea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rPr>
              <a:t>、语法制导翻译方案</a:t>
            </a:r>
            <a:endParaRPr lang="en-US" altLang="zh-CN" sz="2800" dirty="0" smtClean="0">
              <a:latin typeface="微软雅黑" panose="020B0503020204020204" pitchFamily="34" charset="-122"/>
              <a:ea typeface="微软雅黑" panose="020B0503020204020204" pitchFamily="34" charset="-122"/>
            </a:endParaRPr>
          </a:p>
        </p:txBody>
      </p:sp>
      <p:sp>
        <p:nvSpPr>
          <p:cNvPr id="25" name="Rectangle 3">
            <a:extLst>
              <a:ext uri="{FF2B5EF4-FFF2-40B4-BE49-F238E27FC236}">
                <a16:creationId xmlns:a16="http://schemas.microsoft.com/office/drawing/2014/main" id="{0A611EEA-DD74-5682-3931-A48C318A0775}"/>
              </a:ext>
            </a:extLst>
          </p:cNvPr>
          <p:cNvSpPr>
            <a:spLocks noGrp="1" noChangeArrowheads="1"/>
          </p:cNvSpPr>
          <p:nvPr>
            <p:ph type="body" sz="quarter" idx="13"/>
          </p:nvPr>
        </p:nvSpPr>
        <p:spPr>
          <a:xfrm>
            <a:off x="2384916" y="3894142"/>
            <a:ext cx="8877798" cy="2294386"/>
          </a:xfrm>
        </p:spPr>
        <p:txBody>
          <a:bodyPr>
            <a:normAutofit/>
          </a:bodyPr>
          <a:lstStyle/>
          <a:p>
            <a:pPr eaLnBrk="1" hangingPunct="1">
              <a:lnSpc>
                <a:spcPct val="100000"/>
              </a:lnSpc>
            </a:pPr>
            <a:r>
              <a:rPr kumimoji="1" lang="fr-FR" altLang="zh-CN" i="1" dirty="0" smtClean="0">
                <a:latin typeface="Times New Roman" panose="02020603050405020304" pitchFamily="18" charset="0"/>
                <a:ea typeface="宋体" panose="02010600030101010101" pitchFamily="2" charset="-122"/>
              </a:rPr>
              <a:t>T</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F</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T </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inh</a:t>
            </a:r>
            <a:r>
              <a:rPr kumimoji="1" lang="fr-FR" altLang="zh-CN" dirty="0">
                <a:latin typeface="Times New Roman" panose="02020603050405020304" pitchFamily="18" charset="0"/>
                <a:ea typeface="宋体" panose="02010600030101010101" pitchFamily="2" charset="-122"/>
              </a:rPr>
              <a:t> := </a:t>
            </a:r>
            <a:r>
              <a:rPr kumimoji="1" lang="fr-FR" altLang="zh-CN" i="1" dirty="0">
                <a:latin typeface="Times New Roman" panose="02020603050405020304" pitchFamily="18" charset="0"/>
                <a:ea typeface="宋体" panose="02010600030101010101" pitchFamily="2" charset="-122"/>
              </a:rPr>
              <a:t>F</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val</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T</a:t>
            </a:r>
            <a:r>
              <a:rPr kumimoji="1" lang="fr-FR" altLang="zh-CN" dirty="0">
                <a:latin typeface="Times New Roman" panose="02020603050405020304" pitchFamily="18" charset="0"/>
                <a:ea typeface="宋体" panose="02010600030101010101" pitchFamily="2" charset="-122"/>
              </a:rPr>
              <a:t> '{</a:t>
            </a:r>
            <a:r>
              <a:rPr kumimoji="1" lang="fr-FR" altLang="zh-CN" i="1" dirty="0">
                <a:latin typeface="Times New Roman" panose="02020603050405020304" pitchFamily="18" charset="0"/>
                <a:ea typeface="宋体" panose="02010600030101010101" pitchFamily="2" charset="-122"/>
              </a:rPr>
              <a:t>T</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val</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 T </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syn</a:t>
            </a:r>
            <a:r>
              <a:rPr kumimoji="1" lang="fr-FR" altLang="zh-CN" dirty="0">
                <a:latin typeface="Times New Roman" panose="02020603050405020304" pitchFamily="18" charset="0"/>
                <a:ea typeface="宋体" panose="02010600030101010101" pitchFamily="2" charset="-122"/>
              </a:rPr>
              <a:t>}</a:t>
            </a:r>
            <a:endParaRPr kumimoji="1" lang="fr-FR" altLang="zh-CN" i="1" dirty="0">
              <a:latin typeface="Times New Roman" panose="02020603050405020304" pitchFamily="18" charset="0"/>
              <a:ea typeface="宋体" panose="02010600030101010101" pitchFamily="2" charset="-122"/>
            </a:endParaRPr>
          </a:p>
          <a:p>
            <a:pPr eaLnBrk="1" hangingPunct="1">
              <a:lnSpc>
                <a:spcPct val="100000"/>
              </a:lnSpc>
            </a:pPr>
            <a:r>
              <a:rPr kumimoji="1" lang="fr-FR" altLang="zh-CN" i="1" dirty="0">
                <a:latin typeface="Times New Roman" panose="02020603050405020304" pitchFamily="18" charset="0"/>
                <a:ea typeface="宋体" panose="02010600030101010101" pitchFamily="2" charset="-122"/>
              </a:rPr>
              <a:t>T </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F</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T</a:t>
            </a:r>
            <a:r>
              <a:rPr kumimoji="1" lang="fr-FR" altLang="zh-CN" baseline="-25000" dirty="0">
                <a:latin typeface="Times New Roman" panose="02020603050405020304" pitchFamily="18" charset="0"/>
                <a:ea typeface="宋体" panose="02010600030101010101" pitchFamily="2" charset="-122"/>
              </a:rPr>
              <a:t>1</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inh</a:t>
            </a:r>
            <a:r>
              <a:rPr kumimoji="1" lang="fr-FR" altLang="zh-CN" dirty="0">
                <a:latin typeface="Times New Roman" panose="02020603050405020304" pitchFamily="18" charset="0"/>
                <a:ea typeface="宋体" panose="02010600030101010101" pitchFamily="2" charset="-122"/>
              </a:rPr>
              <a:t> := </a:t>
            </a:r>
            <a:r>
              <a:rPr kumimoji="1" lang="fr-FR" altLang="zh-CN" i="1" dirty="0">
                <a:latin typeface="Times New Roman" panose="02020603050405020304" pitchFamily="18" charset="0"/>
                <a:ea typeface="宋体" panose="02010600030101010101" pitchFamily="2" charset="-122"/>
              </a:rPr>
              <a:t>T </a:t>
            </a:r>
            <a:r>
              <a:rPr kumimoji="1" lang="fr-FR" altLang="zh-CN" dirty="0">
                <a:latin typeface="Times New Roman" panose="02020603050405020304" pitchFamily="18" charset="0"/>
                <a:ea typeface="宋体" panose="02010600030101010101" pitchFamily="2" charset="-122"/>
              </a:rPr>
              <a:t>'.</a:t>
            </a:r>
            <a:r>
              <a:rPr kumimoji="1" lang="fr-FR" altLang="zh-CN" i="1" dirty="0" err="1">
                <a:latin typeface="Times New Roman" panose="02020603050405020304" pitchFamily="18" charset="0"/>
                <a:ea typeface="宋体" panose="02010600030101010101" pitchFamily="2" charset="-122"/>
              </a:rPr>
              <a:t>inh</a:t>
            </a:r>
            <a:r>
              <a:rPr kumimoji="1" lang="fr-FR" altLang="zh-CN" dirty="0" err="1">
                <a:latin typeface="Times New Roman" panose="02020603050405020304" pitchFamily="18" charset="0"/>
                <a:ea typeface="宋体" panose="02010600030101010101" pitchFamily="2" charset="-122"/>
              </a:rPr>
              <a:t>×</a:t>
            </a:r>
            <a:r>
              <a:rPr kumimoji="1" lang="fr-FR" altLang="zh-CN" i="1" dirty="0" err="1">
                <a:latin typeface="Times New Roman" panose="02020603050405020304" pitchFamily="18" charset="0"/>
                <a:ea typeface="宋体" panose="02010600030101010101" pitchFamily="2" charset="-122"/>
              </a:rPr>
              <a:t>F</a:t>
            </a:r>
            <a:r>
              <a:rPr kumimoji="1" lang="fr-FR" altLang="zh-CN" dirty="0" err="1">
                <a:latin typeface="Times New Roman" panose="02020603050405020304" pitchFamily="18" charset="0"/>
                <a:ea typeface="宋体" panose="02010600030101010101" pitchFamily="2" charset="-122"/>
              </a:rPr>
              <a:t>.</a:t>
            </a:r>
            <a:r>
              <a:rPr kumimoji="1" lang="fr-FR" altLang="zh-CN" i="1" dirty="0" err="1">
                <a:latin typeface="Times New Roman" panose="02020603050405020304" pitchFamily="18" charset="0"/>
                <a:ea typeface="宋体" panose="02010600030101010101" pitchFamily="2" charset="-122"/>
              </a:rPr>
              <a:t>val</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T</a:t>
            </a:r>
            <a:r>
              <a:rPr kumimoji="1" lang="fr-FR" altLang="zh-CN" baseline="-25000" dirty="0">
                <a:latin typeface="Times New Roman" panose="02020603050405020304" pitchFamily="18" charset="0"/>
                <a:ea typeface="宋体" panose="02010600030101010101" pitchFamily="2" charset="-122"/>
              </a:rPr>
              <a:t>1</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T </a:t>
            </a:r>
            <a:r>
              <a:rPr kumimoji="1" lang="fr-FR" altLang="zh-CN" dirty="0">
                <a:latin typeface="Times New Roman" panose="02020603050405020304" pitchFamily="18" charset="0"/>
                <a:ea typeface="宋体" panose="02010600030101010101" pitchFamily="2" charset="-122"/>
              </a:rPr>
              <a:t>'.</a:t>
            </a:r>
            <a:r>
              <a:rPr kumimoji="1" lang="fr-FR" altLang="zh-CN" i="1" dirty="0" err="1">
                <a:latin typeface="Times New Roman" panose="02020603050405020304" pitchFamily="18" charset="0"/>
                <a:ea typeface="宋体" panose="02010600030101010101" pitchFamily="2" charset="-122"/>
              </a:rPr>
              <a:t>syn</a:t>
            </a:r>
            <a:r>
              <a:rPr kumimoji="1" lang="fr-FR" altLang="zh-CN" i="1" dirty="0">
                <a:latin typeface="Times New Roman" panose="02020603050405020304" pitchFamily="18" charset="0"/>
                <a:ea typeface="宋体" panose="02010600030101010101" pitchFamily="2" charset="-122"/>
              </a:rPr>
              <a:t> </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 T</a:t>
            </a:r>
            <a:r>
              <a:rPr kumimoji="1" lang="fr-FR" altLang="zh-CN" baseline="-25000" dirty="0">
                <a:latin typeface="Times New Roman" panose="02020603050405020304" pitchFamily="18" charset="0"/>
                <a:ea typeface="宋体" panose="02010600030101010101" pitchFamily="2" charset="-122"/>
              </a:rPr>
              <a:t>1</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syn</a:t>
            </a:r>
            <a:r>
              <a:rPr kumimoji="1" lang="fr-FR" altLang="zh-CN" dirty="0">
                <a:latin typeface="Times New Roman" panose="02020603050405020304" pitchFamily="18" charset="0"/>
                <a:ea typeface="宋体" panose="02010600030101010101" pitchFamily="2" charset="-122"/>
              </a:rPr>
              <a:t>}</a:t>
            </a:r>
            <a:endParaRPr kumimoji="1" lang="fr-FR" altLang="zh-CN" i="1" dirty="0">
              <a:latin typeface="Times New Roman" panose="02020603050405020304" pitchFamily="18" charset="0"/>
              <a:ea typeface="宋体" panose="02010600030101010101" pitchFamily="2" charset="-122"/>
            </a:endParaRPr>
          </a:p>
          <a:p>
            <a:pPr eaLnBrk="1" hangingPunct="1">
              <a:lnSpc>
                <a:spcPct val="100000"/>
              </a:lnSpc>
            </a:pPr>
            <a:r>
              <a:rPr kumimoji="1" lang="fr-FR" altLang="zh-CN" i="1" dirty="0">
                <a:latin typeface="Times New Roman" panose="02020603050405020304" pitchFamily="18" charset="0"/>
                <a:ea typeface="宋体" panose="02010600030101010101" pitchFamily="2" charset="-122"/>
              </a:rPr>
              <a:t>T </a:t>
            </a:r>
            <a:r>
              <a:rPr kumimoji="1" lang="fr-FR" altLang="zh-CN" dirty="0">
                <a:latin typeface="Times New Roman" panose="02020603050405020304" pitchFamily="18" charset="0"/>
                <a:ea typeface="宋体" panose="02010600030101010101" pitchFamily="2" charset="-122"/>
              </a:rPr>
              <a:t>'→</a:t>
            </a:r>
            <a:r>
              <a:rPr kumimoji="1" lang="en-US" altLang="zh-CN" i="1" dirty="0">
                <a:latin typeface="Times New Roman" panose="02020603050405020304" pitchFamily="18" charset="0"/>
                <a:ea typeface="宋体" panose="02010600030101010101" pitchFamily="2" charset="-122"/>
              </a:rPr>
              <a:t>ε</a:t>
            </a:r>
            <a:r>
              <a:rPr kumimoji="1" lang="fr-FR" altLang="zh-CN" dirty="0">
                <a:latin typeface="Times New Roman" panose="02020603050405020304" pitchFamily="18" charset="0"/>
                <a:ea typeface="宋体" panose="02010600030101010101" pitchFamily="2" charset="-122"/>
              </a:rPr>
              <a:t>{</a:t>
            </a:r>
            <a:r>
              <a:rPr kumimoji="1" lang="fr-FR" altLang="zh-CN" i="1" dirty="0">
                <a:latin typeface="Times New Roman" panose="02020603050405020304" pitchFamily="18" charset="0"/>
                <a:ea typeface="宋体" panose="02010600030101010101" pitchFamily="2" charset="-122"/>
              </a:rPr>
              <a:t>T </a:t>
            </a:r>
            <a:r>
              <a:rPr kumimoji="1" lang="fr-FR" altLang="zh-CN" dirty="0">
                <a:latin typeface="Times New Roman" panose="02020603050405020304" pitchFamily="18" charset="0"/>
                <a:ea typeface="宋体" panose="02010600030101010101" pitchFamily="2" charset="-122"/>
              </a:rPr>
              <a:t>'.</a:t>
            </a:r>
            <a:r>
              <a:rPr kumimoji="1" lang="fr-FR" altLang="zh-CN" i="1" dirty="0" err="1">
                <a:latin typeface="Times New Roman" panose="02020603050405020304" pitchFamily="18" charset="0"/>
                <a:ea typeface="宋体" panose="02010600030101010101" pitchFamily="2" charset="-122"/>
              </a:rPr>
              <a:t>syn</a:t>
            </a:r>
            <a:r>
              <a:rPr kumimoji="1" lang="fr-FR" altLang="zh-CN" dirty="0">
                <a:latin typeface="Times New Roman" panose="02020603050405020304" pitchFamily="18" charset="0"/>
                <a:ea typeface="宋体" panose="02010600030101010101" pitchFamily="2" charset="-122"/>
              </a:rPr>
              <a:t> := </a:t>
            </a:r>
            <a:r>
              <a:rPr kumimoji="1" lang="fr-FR" altLang="zh-CN" i="1" dirty="0">
                <a:latin typeface="Times New Roman" panose="02020603050405020304" pitchFamily="18" charset="0"/>
                <a:ea typeface="宋体" panose="02010600030101010101" pitchFamily="2" charset="-122"/>
              </a:rPr>
              <a:t>T </a:t>
            </a:r>
            <a:r>
              <a:rPr kumimoji="1" lang="fr-FR" altLang="zh-CN" dirty="0">
                <a:latin typeface="Times New Roman" panose="02020603050405020304" pitchFamily="18" charset="0"/>
                <a:ea typeface="宋体" panose="02010600030101010101" pitchFamily="2" charset="-122"/>
              </a:rPr>
              <a:t>'.</a:t>
            </a:r>
            <a:r>
              <a:rPr kumimoji="1" lang="fr-FR" altLang="zh-CN" i="1" dirty="0" err="1">
                <a:latin typeface="Times New Roman" panose="02020603050405020304" pitchFamily="18" charset="0"/>
                <a:ea typeface="宋体" panose="02010600030101010101" pitchFamily="2" charset="-122"/>
              </a:rPr>
              <a:t>inh</a:t>
            </a:r>
            <a:r>
              <a:rPr kumimoji="1" lang="fr-FR" altLang="zh-CN" dirty="0">
                <a:latin typeface="Times New Roman" panose="02020603050405020304" pitchFamily="18" charset="0"/>
                <a:ea typeface="宋体" panose="02010600030101010101" pitchFamily="2" charset="-122"/>
              </a:rPr>
              <a:t>}</a:t>
            </a:r>
            <a:endParaRPr kumimoji="1" lang="fr-FR" altLang="zh-CN" i="1" dirty="0">
              <a:latin typeface="Times New Roman" panose="02020603050405020304" pitchFamily="18" charset="0"/>
              <a:ea typeface="宋体" panose="02010600030101010101" pitchFamily="2" charset="-122"/>
            </a:endParaRPr>
          </a:p>
          <a:p>
            <a:pPr eaLnBrk="1" hangingPunct="1">
              <a:lnSpc>
                <a:spcPct val="100000"/>
              </a:lnSpc>
            </a:pPr>
            <a:r>
              <a:rPr kumimoji="1" lang="fr-FR" altLang="zh-CN" i="1" dirty="0" err="1">
                <a:latin typeface="Times New Roman" panose="02020603050405020304" pitchFamily="18" charset="0"/>
                <a:ea typeface="宋体" panose="02010600030101010101" pitchFamily="2" charset="-122"/>
              </a:rPr>
              <a:t>F</a:t>
            </a:r>
            <a:r>
              <a:rPr kumimoji="1" lang="fr-FR" altLang="zh-CN" dirty="0" err="1">
                <a:latin typeface="Times New Roman" panose="02020603050405020304" pitchFamily="18" charset="0"/>
                <a:ea typeface="宋体" panose="02010600030101010101" pitchFamily="2" charset="-122"/>
              </a:rPr>
              <a:t>→digit</a:t>
            </a:r>
            <a:r>
              <a:rPr kumimoji="1" lang="fr-FR" altLang="zh-CN" dirty="0">
                <a:latin typeface="Times New Roman" panose="02020603050405020304" pitchFamily="18" charset="0"/>
                <a:ea typeface="宋体" panose="02010600030101010101" pitchFamily="2" charset="-122"/>
              </a:rPr>
              <a:t>{</a:t>
            </a:r>
            <a:r>
              <a:rPr kumimoji="1" lang="fr-FR" altLang="zh-CN" i="1" dirty="0" err="1">
                <a:latin typeface="Times New Roman" panose="02020603050405020304" pitchFamily="18" charset="0"/>
                <a:ea typeface="宋体" panose="02010600030101010101" pitchFamily="2" charset="-122"/>
              </a:rPr>
              <a:t>F</a:t>
            </a:r>
            <a:r>
              <a:rPr kumimoji="1" lang="fr-FR" altLang="zh-CN" dirty="0" err="1">
                <a:latin typeface="Times New Roman" panose="02020603050405020304" pitchFamily="18" charset="0"/>
                <a:ea typeface="宋体" panose="02010600030101010101" pitchFamily="2" charset="-122"/>
              </a:rPr>
              <a:t>.</a:t>
            </a:r>
            <a:r>
              <a:rPr kumimoji="1" lang="fr-FR" altLang="zh-CN" i="1" dirty="0" err="1">
                <a:latin typeface="Times New Roman" panose="02020603050405020304" pitchFamily="18" charset="0"/>
                <a:ea typeface="宋体" panose="02010600030101010101" pitchFamily="2" charset="-122"/>
              </a:rPr>
              <a:t>val</a:t>
            </a:r>
            <a:r>
              <a:rPr kumimoji="1" lang="fr-FR" altLang="zh-CN" dirty="0">
                <a:latin typeface="Times New Roman" panose="02020603050405020304" pitchFamily="18" charset="0"/>
                <a:ea typeface="宋体" panose="02010600030101010101" pitchFamily="2" charset="-122"/>
              </a:rPr>
              <a:t>:=</a:t>
            </a:r>
            <a:r>
              <a:rPr kumimoji="1" lang="fr-FR" altLang="zh-CN" dirty="0" err="1">
                <a:latin typeface="Times New Roman" panose="02020603050405020304" pitchFamily="18" charset="0"/>
                <a:ea typeface="宋体" panose="02010600030101010101" pitchFamily="2" charset="-122"/>
              </a:rPr>
              <a:t>digit.</a:t>
            </a:r>
            <a:r>
              <a:rPr kumimoji="1" lang="fr-FR" altLang="zh-CN" i="1" dirty="0" err="1">
                <a:latin typeface="Times New Roman" panose="02020603050405020304" pitchFamily="18" charset="0"/>
                <a:ea typeface="宋体" panose="02010600030101010101" pitchFamily="2" charset="-122"/>
              </a:rPr>
              <a:t>lexval</a:t>
            </a:r>
            <a:r>
              <a:rPr kumimoji="1" lang="fr-FR" altLang="zh-CN" dirty="0">
                <a:latin typeface="Times New Roman" panose="02020603050405020304" pitchFamily="18" charset="0"/>
                <a:ea typeface="宋体" panose="02010600030101010101" pitchFamily="2" charset="-122"/>
              </a:rPr>
              <a:t>} </a:t>
            </a:r>
            <a:endParaRPr kumimoji="1" lang="en-US" altLang="zh-CN"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30122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p:cTn id="7" dur="500" fill="hold"/>
                                        <p:tgtEl>
                                          <p:spTgt spid="2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5">
                                            <p:txEl>
                                              <p:pRg st="1" end="1"/>
                                            </p:txEl>
                                          </p:spTgt>
                                        </p:tgtEl>
                                        <p:attrNameLst>
                                          <p:attrName>style.visibility</p:attrName>
                                        </p:attrNameLst>
                                      </p:cBhvr>
                                      <p:to>
                                        <p:strVal val="visible"/>
                                      </p:to>
                                    </p:set>
                                    <p:anim calcmode="lin" valueType="num">
                                      <p:cBhvr>
                                        <p:cTn id="14" dur="500" fill="hold"/>
                                        <p:tgtEl>
                                          <p:spTgt spid="25">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25">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2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5">
                                            <p:txEl>
                                              <p:pRg st="2" end="2"/>
                                            </p:txEl>
                                          </p:spTgt>
                                        </p:tgtEl>
                                        <p:attrNameLst>
                                          <p:attrName>style.visibility</p:attrName>
                                        </p:attrNameLst>
                                      </p:cBhvr>
                                      <p:to>
                                        <p:strVal val="visible"/>
                                      </p:to>
                                    </p:set>
                                    <p:anim calcmode="lin" valueType="num">
                                      <p:cBhvr>
                                        <p:cTn id="21" dur="500" fill="hold"/>
                                        <p:tgtEl>
                                          <p:spTgt spid="25">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5">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2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25">
                                            <p:txEl>
                                              <p:pRg st="3" end="3"/>
                                            </p:txEl>
                                          </p:spTgt>
                                        </p:tgtEl>
                                        <p:attrNameLst>
                                          <p:attrName>style.visibility</p:attrName>
                                        </p:attrNameLst>
                                      </p:cBhvr>
                                      <p:to>
                                        <p:strVal val="visible"/>
                                      </p:to>
                                    </p:set>
                                    <p:anim calcmode="lin" valueType="num">
                                      <p:cBhvr>
                                        <p:cTn id="28" dur="500" fill="hold"/>
                                        <p:tgtEl>
                                          <p:spTgt spid="25">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25">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3E04CC7D-5E7B-E739-B0D5-58C63DDEB8F4}"/>
              </a:ext>
            </a:extLst>
          </p:cNvPr>
          <p:cNvSpPr>
            <a:spLocks noGrp="1"/>
          </p:cNvSpPr>
          <p:nvPr>
            <p:ph type="dt" sz="half" idx="10"/>
          </p:nvPr>
        </p:nvSpPr>
        <p:spPr>
          <a:ln>
            <a:miter lim="800000"/>
            <a:headEnd/>
            <a:tailEnd/>
          </a:ln>
        </p:spPr>
        <p:txBody>
          <a:bodyPr anchor="t"/>
          <a:lstStyle/>
          <a:p>
            <a:pPr>
              <a:defRPr/>
            </a:pPr>
            <a:fld id="{6AD47E0B-2AFC-43FA-A9CC-94D8316E9478}" type="datetime1">
              <a:rPr lang="zh-CN" altLang="en-US">
                <a:latin typeface="+mn-lt"/>
              </a:rPr>
              <a:pPr>
                <a:defRPr/>
              </a:pPr>
              <a:t>2024/10/14</a:t>
            </a:fld>
            <a:endParaRPr lang="en-US" altLang="zh-CN" dirty="0">
              <a:latin typeface="+mn-lt"/>
            </a:endParaRPr>
          </a:p>
        </p:txBody>
      </p:sp>
      <p:sp>
        <p:nvSpPr>
          <p:cNvPr id="55299" name="灯片编号占位符 3">
            <a:extLst>
              <a:ext uri="{FF2B5EF4-FFF2-40B4-BE49-F238E27FC236}">
                <a16:creationId xmlns:a16="http://schemas.microsoft.com/office/drawing/2014/main" id="{1C029FF4-E751-0CD8-095F-5FDA39528A7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65830A0-418F-4A69-BC0E-9E3379ECF603}" type="slidenum">
              <a:rPr lang="en-US" altLang="zh-CN" sz="1400" b="0">
                <a:latin typeface="Arial" panose="020B0604020202020204" pitchFamily="34" charset="0"/>
                <a:ea typeface="宋体" panose="02010600030101010101" pitchFamily="2" charset="-122"/>
              </a:rPr>
              <a:pPr>
                <a:spcBef>
                  <a:spcPct val="0"/>
                </a:spcBef>
                <a:buClrTx/>
                <a:buSzTx/>
                <a:buFontTx/>
                <a:buNone/>
              </a:pPr>
              <a:t>36</a:t>
            </a:fld>
            <a:endParaRPr lang="en-US" altLang="zh-CN" sz="1400" b="0">
              <a:latin typeface="Arial" panose="020B0604020202020204" pitchFamily="34" charset="0"/>
              <a:ea typeface="宋体" panose="02010600030101010101" pitchFamily="2" charset="-122"/>
            </a:endParaRPr>
          </a:p>
        </p:txBody>
      </p:sp>
      <p:sp>
        <p:nvSpPr>
          <p:cNvPr id="3" name="标题 2"/>
          <p:cNvSpPr>
            <a:spLocks noGrp="1"/>
          </p:cNvSpPr>
          <p:nvPr>
            <p:ph type="title"/>
          </p:nvPr>
        </p:nvSpPr>
        <p:spPr/>
        <p:txBody>
          <a:bodyPr/>
          <a:lstStyle/>
          <a:p>
            <a:r>
              <a:rPr lang="zh-CN" altLang="en-US" dirty="0" smtClean="0"/>
              <a:t>回顾</a:t>
            </a:r>
            <a:endParaRPr lang="zh-CN" altLang="en-US" dirty="0"/>
          </a:p>
        </p:txBody>
      </p:sp>
      <p:sp>
        <p:nvSpPr>
          <p:cNvPr id="7" name="文本框 6"/>
          <p:cNvSpPr txBox="1"/>
          <p:nvPr/>
        </p:nvSpPr>
        <p:spPr>
          <a:xfrm>
            <a:off x="467892" y="1176575"/>
            <a:ext cx="2646878" cy="584775"/>
          </a:xfrm>
          <a:prstGeom prst="rect">
            <a:avLst/>
          </a:prstGeom>
          <a:noFill/>
        </p:spPr>
        <p:txBody>
          <a:bodyPr wrap="none" rtlCol="0">
            <a:spAutoFit/>
          </a:bodyPr>
          <a:lstStyle/>
          <a:p>
            <a:r>
              <a:rPr lang="zh-CN" altLang="en-US" sz="3200" dirty="0" smtClean="0">
                <a:latin typeface="微软雅黑" panose="020B0503020204020204" pitchFamily="34" charset="-122"/>
                <a:ea typeface="微软雅黑" panose="020B0503020204020204" pitchFamily="34" charset="-122"/>
              </a:rPr>
              <a:t>语法制导翻译</a:t>
            </a:r>
            <a:endParaRPr lang="en-US" altLang="zh-CN" sz="3200" dirty="0" smtClean="0">
              <a:latin typeface="微软雅黑" panose="020B0503020204020204" pitchFamily="34" charset="-122"/>
              <a:ea typeface="微软雅黑" panose="020B0503020204020204" pitchFamily="34" charset="-122"/>
            </a:endParaRPr>
          </a:p>
        </p:txBody>
      </p:sp>
      <p:sp>
        <p:nvSpPr>
          <p:cNvPr id="6" name="文本框 5"/>
          <p:cNvSpPr txBox="1"/>
          <p:nvPr/>
        </p:nvSpPr>
        <p:spPr>
          <a:xfrm>
            <a:off x="3037730" y="1271308"/>
            <a:ext cx="6596678" cy="400110"/>
          </a:xfrm>
          <a:prstGeom prst="rect">
            <a:avLst/>
          </a:prstGeom>
          <a:noFill/>
        </p:spPr>
        <p:txBody>
          <a:bodyPr wrap="none" rtlCol="0">
            <a:spAutoFit/>
          </a:bodyPr>
          <a:lstStyle/>
          <a:p>
            <a:r>
              <a:rPr lang="zh-CN" altLang="en-US" sz="2000" dirty="0" smtClean="0">
                <a:solidFill>
                  <a:srgbClr val="FF0000"/>
                </a:solidFill>
                <a:latin typeface="微软雅黑" panose="020B0503020204020204" pitchFamily="34" charset="-122"/>
                <a:ea typeface="微软雅黑" panose="020B0503020204020204" pitchFamily="34" charset="-122"/>
              </a:rPr>
              <a:t>将</a:t>
            </a:r>
            <a:r>
              <a:rPr lang="zh-CN" altLang="en-US" sz="2000" dirty="0">
                <a:solidFill>
                  <a:srgbClr val="FF0000"/>
                </a:solidFill>
                <a:latin typeface="微软雅黑" panose="020B0503020204020204" pitchFamily="34" charset="-122"/>
                <a:ea typeface="微软雅黑" panose="020B0503020204020204" pitchFamily="34" charset="-122"/>
              </a:rPr>
              <a:t>静态检查和中间代码生成结合到语法分析中进行的</a:t>
            </a:r>
            <a:r>
              <a:rPr lang="zh-CN" altLang="en-US" sz="2000" dirty="0" smtClean="0">
                <a:solidFill>
                  <a:srgbClr val="FF0000"/>
                </a:solidFill>
                <a:latin typeface="微软雅黑" panose="020B0503020204020204" pitchFamily="34" charset="-122"/>
                <a:ea typeface="微软雅黑" panose="020B0503020204020204" pitchFamily="34" charset="-122"/>
              </a:rPr>
              <a:t>技术</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25566" y="2223015"/>
            <a:ext cx="2908168" cy="523220"/>
          </a:xfrm>
          <a:prstGeom prst="rect">
            <a:avLst/>
          </a:prstGeom>
          <a:noFill/>
        </p:spPr>
        <p:txBody>
          <a:bodyPr wrap="none" rtlCol="0">
            <a:spAutoFit/>
          </a:bodyPr>
          <a:lstStyle/>
          <a:p>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、语法制导定义</a:t>
            </a:r>
            <a:endParaRPr lang="en-US" altLang="zh-CN" sz="2800" dirty="0" smtClean="0">
              <a:latin typeface="微软雅黑" panose="020B0503020204020204" pitchFamily="34" charset="-122"/>
              <a:ea typeface="微软雅黑" panose="020B0503020204020204" pitchFamily="34" charset="-122"/>
            </a:endParaRPr>
          </a:p>
        </p:txBody>
      </p:sp>
      <p:sp>
        <p:nvSpPr>
          <p:cNvPr id="10" name="文本框 9"/>
          <p:cNvSpPr txBox="1"/>
          <p:nvPr/>
        </p:nvSpPr>
        <p:spPr>
          <a:xfrm>
            <a:off x="1627087" y="1761350"/>
            <a:ext cx="9417963" cy="400110"/>
          </a:xfrm>
          <a:prstGeom prst="rect">
            <a:avLst/>
          </a:prstGeom>
          <a:noFill/>
        </p:spPr>
        <p:txBody>
          <a:bodyPr wrap="none" rtlCol="0">
            <a:spAutoFit/>
          </a:bodyPr>
          <a:lstStyle/>
          <a:p>
            <a:r>
              <a:rPr kumimoji="1" lang="zh-CN" altLang="en-US" sz="2000" dirty="0">
                <a:latin typeface="微软雅黑" panose="020B0503020204020204" pitchFamily="34" charset="-122"/>
                <a:ea typeface="微软雅黑" panose="020B0503020204020204" pitchFamily="34" charset="-122"/>
              </a:rPr>
              <a:t>一旦语法分析器识别出一个语法结构就要立即对其进行</a:t>
            </a:r>
            <a:r>
              <a:rPr kumimoji="1" lang="zh-CN" altLang="en-US" sz="2000" dirty="0" smtClean="0">
                <a:latin typeface="微软雅黑" panose="020B0503020204020204" pitchFamily="34" charset="-122"/>
                <a:ea typeface="微软雅黑" panose="020B0503020204020204" pitchFamily="34" charset="-122"/>
              </a:rPr>
              <a:t>翻译，通过语义子程序实现</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125566" y="2953255"/>
            <a:ext cx="3626314" cy="523220"/>
          </a:xfrm>
          <a:prstGeom prst="rect">
            <a:avLst/>
          </a:prstGeom>
          <a:noFill/>
        </p:spPr>
        <p:txBody>
          <a:bodyPr wrap="none" rtlCol="0">
            <a:spAutoFit/>
          </a:bodyPr>
          <a:lstStyle/>
          <a:p>
            <a:r>
              <a:rPr lang="en-US" altLang="zh-CN" sz="2800" dirty="0" smtClean="0">
                <a:latin typeface="微软雅黑" panose="020B0503020204020204" pitchFamily="34" charset="-122"/>
                <a:ea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rPr>
              <a:t>、语法制导翻译方案</a:t>
            </a:r>
            <a:endParaRPr lang="en-US" altLang="zh-CN" sz="2800" dirty="0" smtClean="0">
              <a:latin typeface="微软雅黑" panose="020B0503020204020204" pitchFamily="34" charset="-122"/>
              <a:ea typeface="微软雅黑" panose="020B0503020204020204" pitchFamily="34" charset="-122"/>
            </a:endParaRPr>
          </a:p>
        </p:txBody>
      </p:sp>
      <p:sp>
        <p:nvSpPr>
          <p:cNvPr id="12" name="文本框 11"/>
          <p:cNvSpPr txBox="1"/>
          <p:nvPr/>
        </p:nvSpPr>
        <p:spPr>
          <a:xfrm>
            <a:off x="467892" y="3674130"/>
            <a:ext cx="2241319" cy="584775"/>
          </a:xfrm>
          <a:prstGeom prst="rect">
            <a:avLst/>
          </a:prstGeom>
          <a:noFill/>
        </p:spPr>
        <p:txBody>
          <a:bodyPr wrap="none" rtlCol="0">
            <a:spAutoFit/>
          </a:bodyPr>
          <a:lstStyle/>
          <a:p>
            <a:r>
              <a:rPr lang="en-US" altLang="zh-CN" sz="3200" dirty="0" smtClean="0">
                <a:latin typeface="微软雅黑" panose="020B0503020204020204" pitchFamily="34" charset="-122"/>
                <a:ea typeface="微软雅黑" panose="020B0503020204020204" pitchFamily="34" charset="-122"/>
              </a:rPr>
              <a:t>S-</a:t>
            </a:r>
            <a:r>
              <a:rPr lang="zh-CN" altLang="en-US" sz="3200" dirty="0" smtClean="0">
                <a:latin typeface="微软雅黑" panose="020B0503020204020204" pitchFamily="34" charset="-122"/>
                <a:ea typeface="微软雅黑" panose="020B0503020204020204" pitchFamily="34" charset="-122"/>
              </a:rPr>
              <a:t>属性定义</a:t>
            </a:r>
            <a:endParaRPr lang="en-US" altLang="zh-CN" sz="3200" dirty="0" smtClean="0">
              <a:latin typeface="微软雅黑" panose="020B0503020204020204" pitchFamily="34" charset="-122"/>
              <a:ea typeface="微软雅黑" panose="020B0503020204020204" pitchFamily="34" charset="-122"/>
            </a:endParaRPr>
          </a:p>
        </p:txBody>
      </p:sp>
      <p:sp>
        <p:nvSpPr>
          <p:cNvPr id="14" name="文本框 13"/>
          <p:cNvSpPr txBox="1"/>
          <p:nvPr/>
        </p:nvSpPr>
        <p:spPr>
          <a:xfrm>
            <a:off x="2873903" y="3774824"/>
            <a:ext cx="3518912" cy="400110"/>
          </a:xfrm>
          <a:prstGeom prst="rect">
            <a:avLst/>
          </a:prstGeom>
          <a:noFill/>
        </p:spPr>
        <p:txBody>
          <a:bodyPr wrap="none" rtlCol="0">
            <a:spAutoFit/>
          </a:bodyPr>
          <a:lstStyle/>
          <a:p>
            <a:r>
              <a:rPr kumimoji="1" lang="zh-CN" altLang="en-US" sz="2000" dirty="0">
                <a:latin typeface="微软雅黑" panose="020B0503020204020204" pitchFamily="34" charset="-122"/>
                <a:ea typeface="微软雅黑" panose="020B0503020204020204" pitchFamily="34" charset="-122"/>
              </a:rPr>
              <a:t>只含综合属性的语法制导定义</a:t>
            </a:r>
          </a:p>
        </p:txBody>
      </p:sp>
      <p:sp>
        <p:nvSpPr>
          <p:cNvPr id="16" name="文本框 15"/>
          <p:cNvSpPr txBox="1"/>
          <p:nvPr/>
        </p:nvSpPr>
        <p:spPr>
          <a:xfrm>
            <a:off x="469940" y="4466335"/>
            <a:ext cx="2241319" cy="584775"/>
          </a:xfrm>
          <a:prstGeom prst="rect">
            <a:avLst/>
          </a:prstGeom>
          <a:noFill/>
        </p:spPr>
        <p:txBody>
          <a:bodyPr wrap="none" rtlCol="0">
            <a:spAutoFit/>
          </a:bodyPr>
          <a:lstStyle/>
          <a:p>
            <a:r>
              <a:rPr lang="en-US" altLang="zh-CN" sz="3200" dirty="0" smtClean="0">
                <a:latin typeface="微软雅黑" panose="020B0503020204020204" pitchFamily="34" charset="-122"/>
                <a:ea typeface="微软雅黑" panose="020B0503020204020204" pitchFamily="34" charset="-122"/>
              </a:rPr>
              <a:t>L-</a:t>
            </a:r>
            <a:r>
              <a:rPr lang="zh-CN" altLang="en-US" sz="3200" dirty="0" smtClean="0">
                <a:latin typeface="微软雅黑" panose="020B0503020204020204" pitchFamily="34" charset="-122"/>
                <a:ea typeface="微软雅黑" panose="020B0503020204020204" pitchFamily="34" charset="-122"/>
              </a:rPr>
              <a:t>属性定义</a:t>
            </a:r>
            <a:endParaRPr lang="en-US" altLang="zh-CN" sz="3200" dirty="0" smtClean="0">
              <a:latin typeface="微软雅黑" panose="020B0503020204020204" pitchFamily="34" charset="-122"/>
              <a:ea typeface="微软雅黑" panose="020B0503020204020204" pitchFamily="34" charset="-122"/>
            </a:endParaRPr>
          </a:p>
        </p:txBody>
      </p:sp>
      <p:grpSp>
        <p:nvGrpSpPr>
          <p:cNvPr id="15" name="组合 14"/>
          <p:cNvGrpSpPr/>
          <p:nvPr/>
        </p:nvGrpSpPr>
        <p:grpSpPr>
          <a:xfrm>
            <a:off x="3581400" y="4331638"/>
            <a:ext cx="5886450" cy="2475562"/>
            <a:chOff x="3581400" y="4331638"/>
            <a:chExt cx="5886450" cy="2475562"/>
          </a:xfrm>
        </p:grpSpPr>
        <p:pic>
          <p:nvPicPr>
            <p:cNvPr id="9" name="图片 8"/>
            <p:cNvPicPr>
              <a:picLocks noChangeAspect="1"/>
            </p:cNvPicPr>
            <p:nvPr/>
          </p:nvPicPr>
          <p:blipFill>
            <a:blip r:embed="rId2"/>
            <a:stretch>
              <a:fillRect/>
            </a:stretch>
          </p:blipFill>
          <p:spPr>
            <a:xfrm>
              <a:off x="3581400" y="4331638"/>
              <a:ext cx="5622830" cy="2344683"/>
            </a:xfrm>
            <a:prstGeom prst="rect">
              <a:avLst/>
            </a:prstGeom>
          </p:spPr>
        </p:pic>
        <p:sp>
          <p:nvSpPr>
            <p:cNvPr id="11" name="矩形 10"/>
            <p:cNvSpPr/>
            <p:nvPr/>
          </p:nvSpPr>
          <p:spPr>
            <a:xfrm>
              <a:off x="3581400" y="4331638"/>
              <a:ext cx="5886450" cy="247556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6542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86B6849E-A275-19EC-51AF-6CDCFD136A07}"/>
              </a:ext>
            </a:extLst>
          </p:cNvPr>
          <p:cNvSpPr>
            <a:spLocks noGrp="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6.4  </a:t>
            </a:r>
            <a:r>
              <a:rPr lang="zh-CN" altLang="en-US" dirty="0">
                <a:latin typeface="Times New Roman" panose="02020603050405020304" pitchFamily="18" charset="0"/>
              </a:rPr>
              <a:t>翻译模式</a:t>
            </a:r>
          </a:p>
        </p:txBody>
      </p:sp>
      <p:sp>
        <p:nvSpPr>
          <p:cNvPr id="4" name="日期占位符 1">
            <a:extLst>
              <a:ext uri="{FF2B5EF4-FFF2-40B4-BE49-F238E27FC236}">
                <a16:creationId xmlns:a16="http://schemas.microsoft.com/office/drawing/2014/main" id="{A522D8A4-87A6-6232-7465-7277DC935D42}"/>
              </a:ext>
            </a:extLst>
          </p:cNvPr>
          <p:cNvSpPr>
            <a:spLocks noGrp="1"/>
          </p:cNvSpPr>
          <p:nvPr>
            <p:ph type="dt" sz="half" idx="10"/>
          </p:nvPr>
        </p:nvSpPr>
        <p:spPr>
          <a:ln>
            <a:miter lim="800000"/>
            <a:headEnd/>
            <a:tailEnd/>
          </a:ln>
        </p:spPr>
        <p:txBody>
          <a:bodyPr anchor="t"/>
          <a:lstStyle/>
          <a:p>
            <a:pPr>
              <a:defRPr/>
            </a:pPr>
            <a:fld id="{ED97FE82-50E9-4956-BB55-CEB99CFEF403}" type="datetime1">
              <a:rPr lang="zh-CN" altLang="en-US">
                <a:latin typeface="+mn-lt"/>
              </a:rPr>
              <a:pPr>
                <a:defRPr/>
              </a:pPr>
              <a:t>2024/10/14</a:t>
            </a:fld>
            <a:endParaRPr lang="en-US" altLang="zh-CN" dirty="0">
              <a:latin typeface="+mn-lt"/>
            </a:endParaRPr>
          </a:p>
        </p:txBody>
      </p:sp>
      <p:sp>
        <p:nvSpPr>
          <p:cNvPr id="37891" name="灯片编号占位符 3">
            <a:extLst>
              <a:ext uri="{FF2B5EF4-FFF2-40B4-BE49-F238E27FC236}">
                <a16:creationId xmlns:a16="http://schemas.microsoft.com/office/drawing/2014/main" id="{245E1E84-F964-3862-B8AF-AAFD1C35AAC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06708B8-DE2F-41C2-9EA5-AE3E74B8C363}" type="slidenum">
              <a:rPr lang="en-US" altLang="zh-CN" sz="1400" b="0">
                <a:latin typeface="Arial" panose="020B0604020202020204" pitchFamily="34" charset="0"/>
                <a:ea typeface="宋体" panose="02010600030101010101" pitchFamily="2" charset="-122"/>
              </a:rPr>
              <a:pPr>
                <a:spcBef>
                  <a:spcPct val="0"/>
                </a:spcBef>
                <a:buClrTx/>
                <a:buSzTx/>
                <a:buFontTx/>
                <a:buNone/>
              </a:pPr>
              <a:t>37</a:t>
            </a:fld>
            <a:endParaRPr lang="en-US" altLang="zh-CN" sz="1400" b="0">
              <a:latin typeface="Arial" panose="020B0604020202020204" pitchFamily="34" charset="0"/>
              <a:ea typeface="宋体" panose="02010600030101010101" pitchFamily="2" charset="-122"/>
            </a:endParaRPr>
          </a:p>
        </p:txBody>
      </p:sp>
      <p:sp>
        <p:nvSpPr>
          <p:cNvPr id="6" name="文本占位符 5">
            <a:extLst>
              <a:ext uri="{FF2B5EF4-FFF2-40B4-BE49-F238E27FC236}">
                <a16:creationId xmlns:a16="http://schemas.microsoft.com/office/drawing/2014/main" id="{C05927CB-2030-55EA-8F1B-2556B03F11CE}"/>
              </a:ext>
            </a:extLst>
          </p:cNvPr>
          <p:cNvSpPr>
            <a:spLocks noGrp="1"/>
          </p:cNvSpPr>
          <p:nvPr>
            <p:ph type="body" sz="quarter" idx="13"/>
          </p:nvPr>
        </p:nvSpPr>
        <p:spPr/>
        <p:txBody>
          <a:bodyPr>
            <a:normAutofit fontScale="92500" lnSpcReduction="10000"/>
          </a:bodyPr>
          <a:lstStyle/>
          <a:p>
            <a:r>
              <a:rPr lang="zh-CN" altLang="en-US" dirty="0"/>
              <a:t> 定义</a:t>
            </a:r>
          </a:p>
          <a:p>
            <a:pPr lvl="1"/>
            <a:r>
              <a:rPr lang="zh-CN" altLang="en-US" dirty="0"/>
              <a:t>   </a:t>
            </a:r>
            <a:r>
              <a:rPr lang="zh-CN" altLang="en-US" dirty="0">
                <a:solidFill>
                  <a:srgbClr val="FF0000"/>
                </a:solidFill>
              </a:rPr>
              <a:t>翻译模式</a:t>
            </a:r>
            <a:r>
              <a:rPr lang="zh-CN" altLang="en-US" dirty="0"/>
              <a:t>是语法制导定义的一种便于实现的书写形式。其中属性与文法符号相关联，语义规则或语义动作用花括号｛ ｝括起来，并可被插入到产生式右部的任何合适的位置上。</a:t>
            </a:r>
          </a:p>
          <a:p>
            <a:pPr lvl="1"/>
            <a:r>
              <a:rPr lang="zh-CN" altLang="en-US" dirty="0"/>
              <a:t>   这是一种语法分析和语义动作交错的表示法，它表达在按深度优先遍历分析树的过程中何时执行语义动作。</a:t>
            </a:r>
          </a:p>
          <a:p>
            <a:pPr lvl="1"/>
            <a:r>
              <a:rPr lang="zh-CN" altLang="en-US" dirty="0">
                <a:solidFill>
                  <a:srgbClr val="FF0000"/>
                </a:solidFill>
              </a:rPr>
              <a:t>   翻译模式给出了使用语义规则进行计算的顺序</a:t>
            </a:r>
            <a:r>
              <a:rPr lang="zh-CN" altLang="en-US" dirty="0"/>
              <a:t>。可看成是分析过程中翻译的注释。</a:t>
            </a:r>
          </a:p>
          <a:p>
            <a:endParaRPr lang="zh-CN" altLang="en-US" dirty="0"/>
          </a:p>
        </p:txBody>
      </p:sp>
    </p:spTree>
    <p:extLst>
      <p:ext uri="{BB962C8B-B14F-4D97-AF65-F5344CB8AC3E}">
        <p14:creationId xmlns:p14="http://schemas.microsoft.com/office/powerpoint/2010/main" val="322323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00132DE-6582-7474-555A-DD02054A19FC}"/>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例</a:t>
            </a:r>
            <a:r>
              <a:rPr lang="en-US" altLang="zh-CN" dirty="0">
                <a:latin typeface="Times New Roman" panose="02020603050405020304" pitchFamily="18" charset="0"/>
              </a:rPr>
              <a:t>6.10  </a:t>
            </a:r>
            <a:r>
              <a:rPr lang="zh-CN" altLang="en-US" dirty="0">
                <a:latin typeface="Times New Roman" panose="02020603050405020304" pitchFamily="18" charset="0"/>
              </a:rPr>
              <a:t>一个简单的翻译模式</a:t>
            </a:r>
          </a:p>
        </p:txBody>
      </p:sp>
      <p:sp>
        <p:nvSpPr>
          <p:cNvPr id="4" name="日期占位符 1">
            <a:extLst>
              <a:ext uri="{FF2B5EF4-FFF2-40B4-BE49-F238E27FC236}">
                <a16:creationId xmlns:a16="http://schemas.microsoft.com/office/drawing/2014/main" id="{AE591028-F7A6-7C6A-10D1-E09F5A977AA2}"/>
              </a:ext>
            </a:extLst>
          </p:cNvPr>
          <p:cNvSpPr>
            <a:spLocks noGrp="1"/>
          </p:cNvSpPr>
          <p:nvPr>
            <p:ph type="dt" sz="half" idx="10"/>
          </p:nvPr>
        </p:nvSpPr>
        <p:spPr>
          <a:ln>
            <a:miter lim="800000"/>
            <a:headEnd/>
            <a:tailEnd/>
          </a:ln>
        </p:spPr>
        <p:txBody>
          <a:bodyPr anchor="t"/>
          <a:lstStyle/>
          <a:p>
            <a:pPr>
              <a:defRPr/>
            </a:pPr>
            <a:fld id="{70F9B606-7A38-4D17-A051-061D01B89981}" type="datetime1">
              <a:rPr lang="zh-CN" altLang="en-US">
                <a:latin typeface="+mn-lt"/>
              </a:rPr>
              <a:pPr>
                <a:defRPr/>
              </a:pPr>
              <a:t>2024/10/14</a:t>
            </a:fld>
            <a:endParaRPr lang="en-US" altLang="zh-CN">
              <a:latin typeface="+mn-lt"/>
            </a:endParaRPr>
          </a:p>
        </p:txBody>
      </p:sp>
      <p:sp>
        <p:nvSpPr>
          <p:cNvPr id="38915" name="灯片编号占位符 3">
            <a:extLst>
              <a:ext uri="{FF2B5EF4-FFF2-40B4-BE49-F238E27FC236}">
                <a16:creationId xmlns:a16="http://schemas.microsoft.com/office/drawing/2014/main" id="{114CB4E8-0FFB-B597-AB35-C8B76F84EDF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09EF629-7F99-4F60-A9C5-40C40475F14F}" type="slidenum">
              <a:rPr lang="en-US" altLang="zh-CN" sz="1400" b="0">
                <a:latin typeface="Arial" panose="020B0604020202020204" pitchFamily="34" charset="0"/>
                <a:ea typeface="宋体" panose="02010600030101010101" pitchFamily="2" charset="-122"/>
              </a:rPr>
              <a:pPr>
                <a:spcBef>
                  <a:spcPct val="0"/>
                </a:spcBef>
                <a:buClrTx/>
                <a:buSzTx/>
                <a:buFontTx/>
                <a:buNone/>
              </a:pPr>
              <a:t>38</a:t>
            </a:fld>
            <a:endParaRPr lang="en-US" altLang="zh-CN" sz="1400" b="0">
              <a:latin typeface="Arial" panose="020B0604020202020204" pitchFamily="34" charset="0"/>
              <a:ea typeface="宋体" panose="02010600030101010101" pitchFamily="2" charset="-122"/>
            </a:endParaRPr>
          </a:p>
        </p:txBody>
      </p:sp>
      <p:sp>
        <p:nvSpPr>
          <p:cNvPr id="6" name="文本占位符 5">
            <a:extLst>
              <a:ext uri="{FF2B5EF4-FFF2-40B4-BE49-F238E27FC236}">
                <a16:creationId xmlns:a16="http://schemas.microsoft.com/office/drawing/2014/main" id="{35C5BB5E-0B3E-CD1B-FE8D-7C1B238A01A3}"/>
              </a:ext>
            </a:extLst>
          </p:cNvPr>
          <p:cNvSpPr>
            <a:spLocks noGrp="1"/>
          </p:cNvSpPr>
          <p:nvPr>
            <p:ph type="body" sz="quarter" idx="13"/>
          </p:nvPr>
        </p:nvSpPr>
        <p:spPr/>
        <p:txBody>
          <a:bodyPr>
            <a:normAutofit fontScale="70000" lnSpcReduction="20000"/>
          </a:bodyPr>
          <a:lstStyle/>
          <a:p>
            <a:pPr marL="0" indent="0" eaLnBrk="1" hangingPunct="1">
              <a:spcBef>
                <a:spcPct val="60000"/>
              </a:spcBef>
              <a:buClrTx/>
              <a:buSzTx/>
              <a:buFontTx/>
              <a:buNone/>
            </a:pPr>
            <a:r>
              <a:rPr kumimoji="1" lang="en-US" altLang="zh-CN" sz="2800" b="0" dirty="0">
                <a:latin typeface="Times New Roman" panose="02020603050405020304" pitchFamily="18" charset="0"/>
              </a:rPr>
              <a:t> </a:t>
            </a:r>
            <a:r>
              <a:rPr kumimoji="1" lang="zh-CN" altLang="en-US" b="0" dirty="0">
                <a:latin typeface="Times New Roman" panose="02020603050405020304" pitchFamily="18" charset="0"/>
              </a:rPr>
              <a:t>将中缀表达式翻译成后缀表达式：</a:t>
            </a:r>
            <a:r>
              <a:rPr kumimoji="1" lang="zh-CN" altLang="en-US" sz="2800" b="0" dirty="0">
                <a:latin typeface="Times New Roman" panose="02020603050405020304" pitchFamily="18" charset="0"/>
              </a:rPr>
              <a:t>         </a:t>
            </a:r>
          </a:p>
          <a:p>
            <a:pPr marL="0" indent="0" eaLnBrk="1" hangingPunct="1">
              <a:spcBef>
                <a:spcPct val="60000"/>
              </a:spcBef>
              <a:buClrTx/>
              <a:buSzTx/>
              <a:buFontTx/>
              <a:buNone/>
            </a:pPr>
            <a:r>
              <a:rPr kumimoji="1" lang="zh-CN" altLang="en-US" sz="2800" b="0" dirty="0">
                <a:latin typeface="Times New Roman" panose="02020603050405020304" pitchFamily="18" charset="0"/>
              </a:rPr>
              <a:t>          </a:t>
            </a:r>
            <a:r>
              <a:rPr kumimoji="1" lang="en-US" altLang="zh-CN" sz="2800" b="0" i="1" dirty="0">
                <a:latin typeface="Times New Roman" panose="02020603050405020304" pitchFamily="18" charset="0"/>
              </a:rPr>
              <a:t>E</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TR</a:t>
            </a:r>
            <a:r>
              <a:rPr kumimoji="1" lang="en-US" altLang="zh-CN" sz="2800" b="0" dirty="0">
                <a:latin typeface="Times New Roman" panose="02020603050405020304" pitchFamily="18" charset="0"/>
              </a:rPr>
              <a:t> </a:t>
            </a:r>
          </a:p>
          <a:p>
            <a:pPr marL="0" indent="0" eaLnBrk="1" hangingPunct="1">
              <a:spcBef>
                <a:spcPct val="0"/>
              </a:spcBef>
              <a:buClrTx/>
              <a:buSzTx/>
              <a:buFontTx/>
              <a:buNone/>
            </a:pPr>
            <a:r>
              <a:rPr kumimoji="1" lang="en-US" altLang="zh-CN" sz="2800" b="0" dirty="0">
                <a:latin typeface="Times New Roman" panose="02020603050405020304" pitchFamily="18" charset="0"/>
              </a:rPr>
              <a:t>          </a:t>
            </a:r>
            <a:r>
              <a:rPr kumimoji="1" lang="en-US" altLang="zh-CN" sz="2800" b="0" i="1" dirty="0" err="1">
                <a:latin typeface="Times New Roman" panose="02020603050405020304" pitchFamily="18" charset="0"/>
              </a:rPr>
              <a:t>R</a:t>
            </a:r>
            <a:r>
              <a:rPr kumimoji="1" lang="en-US" altLang="zh-CN" sz="2800" b="0" dirty="0" err="1">
                <a:latin typeface="Times New Roman" panose="02020603050405020304" pitchFamily="18" charset="0"/>
              </a:rPr>
              <a:t>→addop</a:t>
            </a:r>
            <a:r>
              <a:rPr kumimoji="1" lang="en-US" altLang="zh-CN" sz="2800" b="0" dirty="0">
                <a:latin typeface="Times New Roman" panose="02020603050405020304" pitchFamily="18" charset="0"/>
              </a:rPr>
              <a:t> </a:t>
            </a:r>
            <a:r>
              <a:rPr kumimoji="1" lang="en-US" altLang="zh-CN" sz="2800" b="0" i="1" dirty="0">
                <a:latin typeface="Times New Roman" panose="02020603050405020304" pitchFamily="18" charset="0"/>
              </a:rPr>
              <a:t>T</a:t>
            </a:r>
            <a:r>
              <a:rPr kumimoji="1" lang="en-US" altLang="zh-CN" sz="2800" b="0" dirty="0">
                <a:latin typeface="Times New Roman" panose="02020603050405020304" pitchFamily="18" charset="0"/>
              </a:rPr>
              <a:t> {</a:t>
            </a:r>
            <a:r>
              <a:rPr kumimoji="1" lang="en-US" altLang="zh-CN" sz="2800" b="0" i="1" dirty="0">
                <a:latin typeface="Times New Roman" panose="02020603050405020304" pitchFamily="18" charset="0"/>
              </a:rPr>
              <a:t>print</a:t>
            </a:r>
            <a:r>
              <a:rPr kumimoji="1" lang="en-US" altLang="zh-CN" sz="2800" b="0" dirty="0">
                <a:latin typeface="Times New Roman" panose="02020603050405020304" pitchFamily="18" charset="0"/>
              </a:rPr>
              <a:t>(</a:t>
            </a:r>
            <a:r>
              <a:rPr kumimoji="1" lang="en-US" altLang="zh-CN" sz="2800" b="0" dirty="0" err="1">
                <a:latin typeface="Times New Roman" panose="02020603050405020304" pitchFamily="18" charset="0"/>
              </a:rPr>
              <a:t>addop.</a:t>
            </a:r>
            <a:r>
              <a:rPr kumimoji="1" lang="en-US" altLang="zh-CN" sz="2800" b="0" i="1" dirty="0" err="1">
                <a:latin typeface="Times New Roman" panose="02020603050405020304" pitchFamily="18" charset="0"/>
              </a:rPr>
              <a:t>lexeme</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R</a:t>
            </a:r>
            <a:r>
              <a:rPr kumimoji="1" lang="en-US" altLang="zh-CN" sz="2800" b="0" baseline="-25000" dirty="0">
                <a:latin typeface="Times New Roman" panose="02020603050405020304" pitchFamily="18" charset="0"/>
              </a:rPr>
              <a:t>1</a:t>
            </a:r>
            <a:r>
              <a:rPr kumimoji="1" lang="en-US" altLang="zh-CN" sz="2800" b="0" dirty="0">
                <a:latin typeface="Times New Roman" panose="02020603050405020304" pitchFamily="18" charset="0"/>
              </a:rPr>
              <a:t>|ε </a:t>
            </a:r>
          </a:p>
          <a:p>
            <a:pPr marL="0" indent="0" eaLnBrk="1" hangingPunct="1">
              <a:spcBef>
                <a:spcPct val="0"/>
              </a:spcBef>
              <a:buClrTx/>
              <a:buSzTx/>
              <a:buFontTx/>
              <a:buNone/>
            </a:pPr>
            <a:r>
              <a:rPr kumimoji="1" lang="en-US" altLang="zh-CN" sz="2800" b="0" dirty="0">
                <a:latin typeface="Times New Roman" panose="02020603050405020304" pitchFamily="18" charset="0"/>
              </a:rPr>
              <a:t>          </a:t>
            </a:r>
            <a:r>
              <a:rPr kumimoji="1" lang="en-US" altLang="zh-CN" sz="2800" b="0" i="1" dirty="0" err="1">
                <a:latin typeface="Times New Roman" panose="02020603050405020304" pitchFamily="18" charset="0"/>
              </a:rPr>
              <a:t>T</a:t>
            </a:r>
            <a:r>
              <a:rPr kumimoji="1" lang="en-US" altLang="zh-CN" sz="2800" b="0" dirty="0" err="1">
                <a:latin typeface="Times New Roman" panose="02020603050405020304" pitchFamily="18" charset="0"/>
              </a:rPr>
              <a:t>→num</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print</a:t>
            </a:r>
            <a:r>
              <a:rPr kumimoji="1" lang="en-US" altLang="zh-CN" sz="2800" b="0" dirty="0">
                <a:latin typeface="Times New Roman" panose="02020603050405020304" pitchFamily="18" charset="0"/>
              </a:rPr>
              <a:t>(</a:t>
            </a:r>
            <a:r>
              <a:rPr kumimoji="1" lang="en-US" altLang="zh-CN" sz="2800" b="0" dirty="0" err="1">
                <a:latin typeface="Times New Roman" panose="02020603050405020304" pitchFamily="18" charset="0"/>
              </a:rPr>
              <a:t>num.</a:t>
            </a:r>
            <a:r>
              <a:rPr kumimoji="1" lang="en-US" altLang="zh-CN" sz="2800" b="0" i="1" dirty="0" err="1">
                <a:latin typeface="Times New Roman" panose="02020603050405020304" pitchFamily="18" charset="0"/>
              </a:rPr>
              <a:t>val</a:t>
            </a:r>
            <a:r>
              <a:rPr kumimoji="1" lang="en-US" altLang="zh-CN" sz="2800" b="0" dirty="0">
                <a:latin typeface="Times New Roman" panose="02020603050405020304" pitchFamily="18" charset="0"/>
              </a:rPr>
              <a:t>)} </a:t>
            </a:r>
          </a:p>
          <a:p>
            <a:pPr marL="0" indent="0" eaLnBrk="1" hangingPunct="1">
              <a:spcBef>
                <a:spcPct val="50000"/>
              </a:spcBef>
              <a:buClrTx/>
              <a:buSzTx/>
              <a:buFontTx/>
              <a:buNone/>
            </a:pPr>
            <a:r>
              <a:rPr kumimoji="1" lang="zh-CN" altLang="en-US" sz="2800" b="0" dirty="0">
                <a:latin typeface="Times New Roman" panose="02020603050405020304" pitchFamily="18" charset="0"/>
              </a:rPr>
              <a:t>把</a:t>
            </a:r>
            <a:r>
              <a:rPr kumimoji="1" lang="zh-CN" altLang="en-US" sz="2800" b="0" dirty="0">
                <a:solidFill>
                  <a:srgbClr val="FF0000"/>
                </a:solidFill>
                <a:latin typeface="Times New Roman" panose="02020603050405020304" pitchFamily="18" charset="0"/>
              </a:rPr>
              <a:t>语义动作看成终结符号</a:t>
            </a:r>
            <a:r>
              <a:rPr kumimoji="1" lang="zh-CN" altLang="en-US" sz="2800" b="0" dirty="0">
                <a:latin typeface="Times New Roman" panose="02020603050405020304" pitchFamily="18" charset="0"/>
              </a:rPr>
              <a:t>，输入</a:t>
            </a:r>
            <a:r>
              <a:rPr kumimoji="1" lang="en-US" altLang="zh-CN" sz="2800" b="0" dirty="0">
                <a:latin typeface="Times New Roman" panose="02020603050405020304" pitchFamily="18" charset="0"/>
              </a:rPr>
              <a:t>3+4-5,</a:t>
            </a:r>
            <a:r>
              <a:rPr kumimoji="1" lang="zh-CN" altLang="en-US" sz="2800" b="0" dirty="0">
                <a:latin typeface="Times New Roman" panose="02020603050405020304" pitchFamily="18" charset="0"/>
              </a:rPr>
              <a:t>其分析树如图</a:t>
            </a:r>
            <a:r>
              <a:rPr kumimoji="1" lang="en-US" altLang="zh-CN" sz="2800" b="0" dirty="0">
                <a:latin typeface="Times New Roman" panose="02020603050405020304" pitchFamily="18" charset="0"/>
              </a:rPr>
              <a:t>6.8</a:t>
            </a:r>
            <a:r>
              <a:rPr kumimoji="1" lang="zh-CN" altLang="en-US" sz="2800" b="0" dirty="0">
                <a:latin typeface="Times New Roman" panose="02020603050405020304" pitchFamily="18" charset="0"/>
              </a:rPr>
              <a:t>，当按深度优先遍历它，执行遍历中访问的语义动作，将输出</a:t>
            </a:r>
          </a:p>
          <a:p>
            <a:pPr marL="0" indent="0" eaLnBrk="1" hangingPunct="1">
              <a:spcBef>
                <a:spcPct val="50000"/>
              </a:spcBef>
              <a:buClrTx/>
              <a:buSzTx/>
              <a:buFontTx/>
              <a:buNone/>
            </a:pPr>
            <a:r>
              <a:rPr kumimoji="1" lang="zh-CN" altLang="en-US" sz="2800" b="0" dirty="0">
                <a:latin typeface="Times New Roman" panose="02020603050405020304" pitchFamily="18" charset="0"/>
              </a:rPr>
              <a:t>             </a:t>
            </a:r>
            <a:r>
              <a:rPr kumimoji="1" lang="en-US" altLang="zh-CN" sz="2800" b="0" dirty="0">
                <a:latin typeface="Times New Roman" panose="02020603050405020304" pitchFamily="18" charset="0"/>
              </a:rPr>
              <a:t>3 4 + 5 -</a:t>
            </a:r>
          </a:p>
          <a:p>
            <a:pPr marL="0" indent="0" eaLnBrk="1" hangingPunct="1">
              <a:spcBef>
                <a:spcPct val="50000"/>
              </a:spcBef>
              <a:buClrTx/>
              <a:buSzTx/>
              <a:buFontTx/>
              <a:buNone/>
            </a:pPr>
            <a:r>
              <a:rPr kumimoji="1" lang="zh-CN" altLang="en-US" sz="2800" b="0" dirty="0">
                <a:latin typeface="Times New Roman" panose="02020603050405020304" pitchFamily="18" charset="0"/>
              </a:rPr>
              <a:t>它是输入表达式</a:t>
            </a:r>
            <a:r>
              <a:rPr kumimoji="1" lang="en-US" altLang="zh-CN" sz="2800" b="0" dirty="0">
                <a:latin typeface="Times New Roman" panose="02020603050405020304" pitchFamily="18" charset="0"/>
                <a:ea typeface="宋体" panose="02010600030101010101" pitchFamily="2" charset="-122"/>
              </a:rPr>
              <a:t>3+4-5</a:t>
            </a:r>
            <a:r>
              <a:rPr kumimoji="1" lang="zh-CN" altLang="en-US" sz="2800" b="0" dirty="0">
                <a:latin typeface="Times New Roman" panose="02020603050405020304" pitchFamily="18" charset="0"/>
              </a:rPr>
              <a:t>的后缀式。</a:t>
            </a:r>
          </a:p>
          <a:p>
            <a:pPr marL="0" indent="0"/>
            <a:endParaRPr lang="zh-CN" altLang="en-US" dirty="0"/>
          </a:p>
        </p:txBody>
      </p:sp>
    </p:spTree>
    <p:extLst>
      <p:ext uri="{BB962C8B-B14F-4D97-AF65-F5344CB8AC3E}">
        <p14:creationId xmlns:p14="http://schemas.microsoft.com/office/powerpoint/2010/main" val="323772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6B86951-1011-A12A-B351-62F4D5F41AD9}"/>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图</a:t>
            </a:r>
            <a:r>
              <a:rPr lang="en-US" altLang="zh-CN" dirty="0">
                <a:latin typeface="Times New Roman" panose="02020603050405020304" pitchFamily="18" charset="0"/>
              </a:rPr>
              <a:t>6.8  3+4-5</a:t>
            </a:r>
            <a:r>
              <a:rPr lang="zh-CN" altLang="en-US" dirty="0">
                <a:latin typeface="Times New Roman" panose="02020603050405020304" pitchFamily="18" charset="0"/>
              </a:rPr>
              <a:t>的带语义动作的分析树</a:t>
            </a:r>
          </a:p>
        </p:txBody>
      </p:sp>
      <p:sp>
        <p:nvSpPr>
          <p:cNvPr id="6" name="日期占位符 1">
            <a:extLst>
              <a:ext uri="{FF2B5EF4-FFF2-40B4-BE49-F238E27FC236}">
                <a16:creationId xmlns:a16="http://schemas.microsoft.com/office/drawing/2014/main" id="{A6A6B76F-EE4F-E080-D8AC-A08659D51E4E}"/>
              </a:ext>
            </a:extLst>
          </p:cNvPr>
          <p:cNvSpPr>
            <a:spLocks noGrp="1"/>
          </p:cNvSpPr>
          <p:nvPr>
            <p:ph type="dt" sz="half" idx="10"/>
          </p:nvPr>
        </p:nvSpPr>
        <p:spPr>
          <a:ln>
            <a:miter lim="800000"/>
            <a:headEnd/>
            <a:tailEnd/>
          </a:ln>
        </p:spPr>
        <p:txBody>
          <a:bodyPr anchor="t"/>
          <a:lstStyle/>
          <a:p>
            <a:pPr>
              <a:defRPr/>
            </a:pPr>
            <a:fld id="{00A2D9FD-6D75-4AF1-9250-CEB63C5CD0AF}" type="datetime1">
              <a:rPr lang="zh-CN" altLang="en-US">
                <a:latin typeface="+mn-lt"/>
              </a:rPr>
              <a:pPr>
                <a:defRPr/>
              </a:pPr>
              <a:t>2024/10/14</a:t>
            </a:fld>
            <a:endParaRPr lang="en-US" altLang="zh-CN">
              <a:latin typeface="+mn-lt"/>
            </a:endParaRPr>
          </a:p>
        </p:txBody>
      </p:sp>
      <p:sp>
        <p:nvSpPr>
          <p:cNvPr id="39939" name="灯片编号占位符 3">
            <a:extLst>
              <a:ext uri="{FF2B5EF4-FFF2-40B4-BE49-F238E27FC236}">
                <a16:creationId xmlns:a16="http://schemas.microsoft.com/office/drawing/2014/main" id="{0D57F066-4D2F-86A9-F87A-4A5FFDB1ADA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D05319E-3EF8-40FD-8985-25C525A78F3A}" type="slidenum">
              <a:rPr lang="en-US" altLang="zh-CN" sz="1400" b="0">
                <a:latin typeface="Arial" panose="020B0604020202020204" pitchFamily="34" charset="0"/>
                <a:ea typeface="宋体" panose="02010600030101010101" pitchFamily="2" charset="-122"/>
              </a:rPr>
              <a:pPr>
                <a:spcBef>
                  <a:spcPct val="0"/>
                </a:spcBef>
                <a:buClrTx/>
                <a:buSzTx/>
                <a:buFontTx/>
                <a:buNone/>
              </a:pPr>
              <a:t>39</a:t>
            </a:fld>
            <a:endParaRPr lang="en-US" altLang="zh-CN" sz="1400" b="0">
              <a:latin typeface="Arial" panose="020B0604020202020204" pitchFamily="34" charset="0"/>
              <a:ea typeface="宋体" panose="02010600030101010101" pitchFamily="2" charset="-122"/>
            </a:endParaRPr>
          </a:p>
        </p:txBody>
      </p:sp>
      <p:graphicFrame>
        <p:nvGraphicFramePr>
          <p:cNvPr id="39943" name="Object 5">
            <a:extLst>
              <a:ext uri="{FF2B5EF4-FFF2-40B4-BE49-F238E27FC236}">
                <a16:creationId xmlns:a16="http://schemas.microsoft.com/office/drawing/2014/main" id="{2D1A85DF-AEE2-C759-581F-DFE4B9077869}"/>
              </a:ext>
            </a:extLst>
          </p:cNvPr>
          <p:cNvGraphicFramePr>
            <a:graphicFrameLocks noChangeAspect="1"/>
          </p:cNvGraphicFramePr>
          <p:nvPr>
            <p:extLst/>
          </p:nvPr>
        </p:nvGraphicFramePr>
        <p:xfrm>
          <a:off x="3133725" y="1385022"/>
          <a:ext cx="8661400" cy="4452937"/>
        </p:xfrm>
        <a:graphic>
          <a:graphicData uri="http://schemas.openxmlformats.org/presentationml/2006/ole">
            <mc:AlternateContent xmlns:mc="http://schemas.openxmlformats.org/markup-compatibility/2006">
              <mc:Choice xmlns:v="urn:schemas-microsoft-com:vml" Requires="v">
                <p:oleObj spid="_x0000_s9233" name="Visio" r:id="rId3" imgW="3263824" imgH="1673198" progId="Visio.Drawing.11">
                  <p:embed/>
                </p:oleObj>
              </mc:Choice>
              <mc:Fallback>
                <p:oleObj name="Visio" r:id="rId3" imgW="3263824" imgH="1673198" progId="Visio.Drawing.11">
                  <p:embed/>
                  <p:pic>
                    <p:nvPicPr>
                      <p:cNvPr id="39943" name="Object 5">
                        <a:extLst>
                          <a:ext uri="{FF2B5EF4-FFF2-40B4-BE49-F238E27FC236}">
                            <a16:creationId xmlns:a16="http://schemas.microsoft.com/office/drawing/2014/main" id="{2D1A85DF-AEE2-C759-581F-DFE4B90778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3725" y="1385022"/>
                        <a:ext cx="8661400" cy="445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 name="图片 1"/>
          <p:cNvPicPr>
            <a:picLocks noChangeAspect="1"/>
          </p:cNvPicPr>
          <p:nvPr/>
        </p:nvPicPr>
        <p:blipFill>
          <a:blip r:embed="rId5"/>
          <a:stretch>
            <a:fillRect/>
          </a:stretch>
        </p:blipFill>
        <p:spPr>
          <a:xfrm>
            <a:off x="146050" y="4898367"/>
            <a:ext cx="6311900" cy="1879184"/>
          </a:xfrm>
          <a:prstGeom prst="rect">
            <a:avLst/>
          </a:prstGeom>
        </p:spPr>
      </p:pic>
    </p:spTree>
    <p:extLst>
      <p:ext uri="{BB962C8B-B14F-4D97-AF65-F5344CB8AC3E}">
        <p14:creationId xmlns:p14="http://schemas.microsoft.com/office/powerpoint/2010/main" val="35243648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a:extLst>
              <a:ext uri="{FF2B5EF4-FFF2-40B4-BE49-F238E27FC236}">
                <a16:creationId xmlns:a16="http://schemas.microsoft.com/office/drawing/2014/main" id="{71E476BB-8C33-615E-DC23-0627E5E38500}"/>
              </a:ext>
            </a:extLst>
          </p:cNvPr>
          <p:cNvSpPr>
            <a:spLocks noGrp="1" noChangeArrowheads="1"/>
          </p:cNvSpPr>
          <p:nvPr>
            <p:ph type="title"/>
          </p:nvPr>
        </p:nvSpPr>
        <p:spPr/>
        <p:txBody>
          <a:bodyPr anchor="ctr"/>
          <a:lstStyle/>
          <a:p>
            <a:pPr eaLnBrk="1" hangingPunct="1"/>
            <a:r>
              <a:rPr lang="en-US" altLang="zh-CN" sz="4000">
                <a:latin typeface="Times New Roman" panose="02020603050405020304" pitchFamily="18" charset="0"/>
              </a:rPr>
              <a:t>6.1 </a:t>
            </a:r>
            <a:r>
              <a:rPr lang="zh-CN" altLang="en-US" sz="4000">
                <a:latin typeface="Times New Roman" panose="02020603050405020304" pitchFamily="18" charset="0"/>
              </a:rPr>
              <a:t>语法制导翻译概述</a:t>
            </a:r>
          </a:p>
        </p:txBody>
      </p:sp>
      <p:sp>
        <p:nvSpPr>
          <p:cNvPr id="4" name="日期占位符 3">
            <a:extLst>
              <a:ext uri="{FF2B5EF4-FFF2-40B4-BE49-F238E27FC236}">
                <a16:creationId xmlns:a16="http://schemas.microsoft.com/office/drawing/2014/main" id="{E2375229-826C-43A3-3B24-76F09B6C17D7}"/>
              </a:ext>
            </a:extLst>
          </p:cNvPr>
          <p:cNvSpPr>
            <a:spLocks noGrp="1"/>
          </p:cNvSpPr>
          <p:nvPr>
            <p:ph type="dt" sz="half" idx="10"/>
          </p:nvPr>
        </p:nvSpPr>
        <p:spPr>
          <a:ln>
            <a:miter lim="800000"/>
            <a:headEnd/>
            <a:tailEnd/>
          </a:ln>
        </p:spPr>
        <p:txBody>
          <a:bodyPr anchor="t"/>
          <a:lstStyle/>
          <a:p>
            <a:pPr>
              <a:defRPr/>
            </a:pPr>
            <a:fld id="{2749B9CE-9CF2-415A-8AE3-EFEE92ED24D0}" type="datetime1">
              <a:rPr lang="zh-CN" altLang="en-US">
                <a:latin typeface="+mn-lt"/>
              </a:rPr>
              <a:pPr>
                <a:defRPr/>
              </a:pPr>
              <a:t>2024/10/14</a:t>
            </a:fld>
            <a:endParaRPr lang="en-US" altLang="zh-CN">
              <a:latin typeface="+mn-lt"/>
            </a:endParaRPr>
          </a:p>
        </p:txBody>
      </p:sp>
      <p:sp>
        <p:nvSpPr>
          <p:cNvPr id="8195" name="灯片编号占位符 5">
            <a:extLst>
              <a:ext uri="{FF2B5EF4-FFF2-40B4-BE49-F238E27FC236}">
                <a16:creationId xmlns:a16="http://schemas.microsoft.com/office/drawing/2014/main" id="{1F249013-57D8-C4E2-6681-8A293102F88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228D388-E9AC-4832-B99B-2684F4FC1B70}" type="slidenum">
              <a:rPr lang="en-US" altLang="zh-CN" sz="1400" b="0">
                <a:latin typeface="Arial" panose="020B0604020202020204" pitchFamily="34" charset="0"/>
                <a:ea typeface="宋体" panose="02010600030101010101" pitchFamily="2" charset="-122"/>
              </a:rPr>
              <a:pPr>
                <a:spcBef>
                  <a:spcPct val="0"/>
                </a:spcBef>
                <a:buClrTx/>
                <a:buSzTx/>
                <a:buFontTx/>
                <a:buNone/>
              </a:pPr>
              <a:t>4</a:t>
            </a:fld>
            <a:endParaRPr lang="en-US" altLang="zh-CN" sz="1400" b="0">
              <a:latin typeface="Arial" panose="020B0604020202020204" pitchFamily="34" charset="0"/>
              <a:ea typeface="宋体" panose="02010600030101010101" pitchFamily="2" charset="-122"/>
            </a:endParaRPr>
          </a:p>
        </p:txBody>
      </p:sp>
      <p:sp>
        <p:nvSpPr>
          <p:cNvPr id="8197" name="Rectangle 3">
            <a:extLst>
              <a:ext uri="{FF2B5EF4-FFF2-40B4-BE49-F238E27FC236}">
                <a16:creationId xmlns:a16="http://schemas.microsoft.com/office/drawing/2014/main" id="{BE7A1E8D-FDAA-CC9B-680A-DCC78B2A47F2}"/>
              </a:ext>
            </a:extLst>
          </p:cNvPr>
          <p:cNvSpPr>
            <a:spLocks noGrp="1" noChangeArrowheads="1"/>
          </p:cNvSpPr>
          <p:nvPr>
            <p:ph type="body" sz="quarter" idx="13"/>
          </p:nvPr>
        </p:nvSpPr>
        <p:spPr/>
        <p:txBody>
          <a:bodyPr>
            <a:normAutofit fontScale="85000" lnSpcReduction="20000"/>
          </a:bodyPr>
          <a:lstStyle/>
          <a:p>
            <a:pPr eaLnBrk="1" hangingPunct="1"/>
            <a:r>
              <a:rPr kumimoji="1" lang="zh-CN" altLang="en-US" b="0" dirty="0">
                <a:latin typeface="楷体_GB2312" pitchFamily="49" charset="-122"/>
              </a:rPr>
              <a:t>语义分析器的主要任务是检查各个语法结构的静态语义 ，称为静态语义分析或静态检查 </a:t>
            </a:r>
          </a:p>
          <a:p>
            <a:pPr lvl="1" eaLnBrk="1" hangingPunct="1"/>
            <a:r>
              <a:rPr lang="zh-CN" altLang="en-US" b="0" dirty="0">
                <a:latin typeface="楷体_GB2312" pitchFamily="49" charset="-122"/>
              </a:rPr>
              <a:t>类型检查：操作数和操作符的类型是否相容；</a:t>
            </a:r>
          </a:p>
          <a:p>
            <a:pPr lvl="1" eaLnBrk="1" hangingPunct="1"/>
            <a:r>
              <a:rPr lang="zh-CN" altLang="en-US" b="0" dirty="0">
                <a:latin typeface="楷体_GB2312" pitchFamily="49" charset="-122"/>
              </a:rPr>
              <a:t>控制流检查：控制流转向的目标地址是否合法；</a:t>
            </a:r>
          </a:p>
          <a:p>
            <a:pPr lvl="1" eaLnBrk="1" hangingPunct="1"/>
            <a:r>
              <a:rPr lang="zh-CN" altLang="en-US" b="0" dirty="0">
                <a:latin typeface="楷体_GB2312" pitchFamily="49" charset="-122"/>
              </a:rPr>
              <a:t>惟一性检查：对象是否被重复定义；</a:t>
            </a:r>
          </a:p>
          <a:p>
            <a:pPr lvl="1" eaLnBrk="1" hangingPunct="1"/>
            <a:r>
              <a:rPr lang="zh-CN" altLang="en-US" b="0" dirty="0">
                <a:latin typeface="楷体_GB2312" pitchFamily="49" charset="-122"/>
              </a:rPr>
              <a:t>关联名检查：同一名字的多次特定出现是否一致。 </a:t>
            </a:r>
          </a:p>
          <a:p>
            <a:pPr eaLnBrk="1" hangingPunct="1"/>
            <a:r>
              <a:rPr lang="zh-CN" altLang="en-US" b="0" dirty="0">
                <a:latin typeface="楷体_GB2312" pitchFamily="49" charset="-122"/>
              </a:rPr>
              <a:t>将静态检查和中间代码生成结合到语法分析中进行的技术称为</a:t>
            </a:r>
            <a:r>
              <a:rPr lang="zh-CN" altLang="en-US" b="0" dirty="0">
                <a:solidFill>
                  <a:srgbClr val="FF0000"/>
                </a:solidFill>
                <a:latin typeface="楷体_GB2312" pitchFamily="49" charset="-122"/>
              </a:rPr>
              <a:t>语法制导翻译</a:t>
            </a:r>
            <a:r>
              <a:rPr lang="zh-CN" altLang="en-US" b="0" dirty="0">
                <a:latin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1B5613D-E133-99E7-BD40-73F26C6B9103}"/>
              </a:ext>
            </a:extLst>
          </p:cNvPr>
          <p:cNvSpPr>
            <a:spLocks noGrp="1"/>
          </p:cNvSpPr>
          <p:nvPr>
            <p:ph type="title"/>
          </p:nvPr>
        </p:nvSpPr>
        <p:spPr/>
        <p:txBody>
          <a:bodyPr/>
          <a:lstStyle/>
          <a:p>
            <a:pPr eaLnBrk="1" hangingPunct="1">
              <a:spcBef>
                <a:spcPct val="0"/>
              </a:spcBef>
            </a:pPr>
            <a:r>
              <a:rPr lang="zh-CN" altLang="en-US" dirty="0"/>
              <a:t>翻译模式的设计</a:t>
            </a:r>
            <a:r>
              <a:rPr kumimoji="1" lang="en-US" altLang="zh-CN" sz="2800" dirty="0">
                <a:solidFill>
                  <a:srgbClr val="FF0000"/>
                </a:solidFill>
              </a:rPr>
              <a:t>——</a:t>
            </a:r>
            <a:r>
              <a:rPr kumimoji="1" lang="zh-CN" altLang="en-US" sz="2800" dirty="0">
                <a:solidFill>
                  <a:srgbClr val="FF0000"/>
                </a:solidFill>
              </a:rPr>
              <a:t>根据语法制导定义</a:t>
            </a:r>
            <a:endParaRPr lang="zh-CN" altLang="en-US" dirty="0"/>
          </a:p>
        </p:txBody>
      </p:sp>
      <p:sp>
        <p:nvSpPr>
          <p:cNvPr id="4" name="日期占位符 1">
            <a:extLst>
              <a:ext uri="{FF2B5EF4-FFF2-40B4-BE49-F238E27FC236}">
                <a16:creationId xmlns:a16="http://schemas.microsoft.com/office/drawing/2014/main" id="{36A2530A-1791-C4AE-C19F-B3CAED512D0D}"/>
              </a:ext>
            </a:extLst>
          </p:cNvPr>
          <p:cNvSpPr>
            <a:spLocks noGrp="1"/>
          </p:cNvSpPr>
          <p:nvPr>
            <p:ph type="dt" sz="half" idx="10"/>
          </p:nvPr>
        </p:nvSpPr>
        <p:spPr>
          <a:ln>
            <a:miter lim="800000"/>
            <a:headEnd/>
            <a:tailEnd/>
          </a:ln>
        </p:spPr>
        <p:txBody>
          <a:bodyPr anchor="t"/>
          <a:lstStyle/>
          <a:p>
            <a:pPr>
              <a:defRPr/>
            </a:pPr>
            <a:fld id="{44F07DDE-AE33-4D33-9CDC-33AB367C1F3A}" type="datetime1">
              <a:rPr lang="zh-CN" altLang="en-US">
                <a:latin typeface="+mn-lt"/>
              </a:rPr>
              <a:pPr>
                <a:defRPr/>
              </a:pPr>
              <a:t>2024/10/14</a:t>
            </a:fld>
            <a:endParaRPr lang="en-US" altLang="zh-CN">
              <a:latin typeface="+mn-lt"/>
            </a:endParaRPr>
          </a:p>
        </p:txBody>
      </p:sp>
      <p:sp>
        <p:nvSpPr>
          <p:cNvPr id="40963" name="灯片编号占位符 3">
            <a:extLst>
              <a:ext uri="{FF2B5EF4-FFF2-40B4-BE49-F238E27FC236}">
                <a16:creationId xmlns:a16="http://schemas.microsoft.com/office/drawing/2014/main" id="{24461842-675B-FCBC-9B16-EDE0F37318F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456F85C-3E18-4130-8F63-D51201C0B24A}" type="slidenum">
              <a:rPr lang="en-US" altLang="zh-CN" sz="1400" b="0">
                <a:latin typeface="Arial" panose="020B0604020202020204" pitchFamily="34" charset="0"/>
                <a:ea typeface="宋体" panose="02010600030101010101" pitchFamily="2" charset="-122"/>
              </a:rPr>
              <a:pPr>
                <a:spcBef>
                  <a:spcPct val="0"/>
                </a:spcBef>
                <a:buClrTx/>
                <a:buSzTx/>
                <a:buFontTx/>
                <a:buNone/>
              </a:pPr>
              <a:t>40</a:t>
            </a:fld>
            <a:endParaRPr lang="en-US" altLang="zh-CN" sz="1400" b="0">
              <a:latin typeface="Arial" panose="020B0604020202020204" pitchFamily="34" charset="0"/>
              <a:ea typeface="宋体" panose="02010600030101010101" pitchFamily="2" charset="-122"/>
            </a:endParaRPr>
          </a:p>
        </p:txBody>
      </p:sp>
      <p:sp>
        <p:nvSpPr>
          <p:cNvPr id="6" name="文本占位符 5">
            <a:extLst>
              <a:ext uri="{FF2B5EF4-FFF2-40B4-BE49-F238E27FC236}">
                <a16:creationId xmlns:a16="http://schemas.microsoft.com/office/drawing/2014/main" id="{3784B612-AA09-33AE-61EA-22DCBFC01EE5}"/>
              </a:ext>
            </a:extLst>
          </p:cNvPr>
          <p:cNvSpPr>
            <a:spLocks noGrp="1"/>
          </p:cNvSpPr>
          <p:nvPr>
            <p:ph type="body" sz="quarter" idx="13"/>
          </p:nvPr>
        </p:nvSpPr>
        <p:spPr>
          <a:xfrm>
            <a:off x="1064596" y="1443018"/>
            <a:ext cx="9783916" cy="4789106"/>
          </a:xfrm>
        </p:spPr>
        <p:txBody>
          <a:bodyPr>
            <a:normAutofit fontScale="92500" lnSpcReduction="10000"/>
          </a:bodyPr>
          <a:lstStyle/>
          <a:p>
            <a:pPr eaLnBrk="1" hangingPunct="1">
              <a:lnSpc>
                <a:spcPct val="120000"/>
              </a:lnSpc>
              <a:spcBef>
                <a:spcPct val="0"/>
              </a:spcBef>
              <a:buClr>
                <a:schemeClr val="tx1"/>
              </a:buClr>
              <a:buSzPct val="80000"/>
            </a:pPr>
            <a:r>
              <a:rPr kumimoji="1" lang="en-US" altLang="zh-CN" sz="3000" b="0" dirty="0">
                <a:latin typeface="Times New Roman" panose="02020603050405020304" pitchFamily="18" charset="0"/>
              </a:rPr>
              <a:t> </a:t>
            </a:r>
            <a:r>
              <a:rPr kumimoji="1" lang="zh-CN" altLang="en-US" sz="3000" b="0" dirty="0">
                <a:solidFill>
                  <a:srgbClr val="FF0000"/>
                </a:solidFill>
                <a:latin typeface="Times New Roman" panose="02020603050405020304" pitchFamily="18" charset="0"/>
              </a:rPr>
              <a:t>前提</a:t>
            </a:r>
            <a:r>
              <a:rPr kumimoji="1" lang="en-US" altLang="zh-CN" sz="3000" b="0" dirty="0">
                <a:solidFill>
                  <a:srgbClr val="FF0000"/>
                </a:solidFill>
                <a:latin typeface="Times New Roman" panose="02020603050405020304" pitchFamily="18" charset="0"/>
              </a:rPr>
              <a:t>——</a:t>
            </a:r>
            <a:r>
              <a:rPr kumimoji="1" lang="zh-CN" altLang="en-US" sz="3000" b="0" dirty="0">
                <a:solidFill>
                  <a:srgbClr val="FF0000"/>
                </a:solidFill>
                <a:latin typeface="Times New Roman" panose="02020603050405020304" pitchFamily="18" charset="0"/>
              </a:rPr>
              <a:t>语法制导定义是</a:t>
            </a:r>
            <a:r>
              <a:rPr kumimoji="1" lang="en-US" altLang="zh-CN" sz="3000" b="0" i="1" dirty="0">
                <a:solidFill>
                  <a:srgbClr val="FF0000"/>
                </a:solidFill>
                <a:latin typeface="Times New Roman" panose="02020603050405020304" pitchFamily="18" charset="0"/>
              </a:rPr>
              <a:t>L</a:t>
            </a:r>
            <a:r>
              <a:rPr kumimoji="1" lang="en-US" altLang="zh-CN" sz="3000" b="0" dirty="0">
                <a:solidFill>
                  <a:srgbClr val="FF0000"/>
                </a:solidFill>
                <a:latin typeface="Times New Roman" panose="02020603050405020304" pitchFamily="18" charset="0"/>
              </a:rPr>
              <a:t>-</a:t>
            </a:r>
            <a:r>
              <a:rPr kumimoji="1" lang="zh-CN" altLang="en-US" sz="3000" b="0" dirty="0">
                <a:solidFill>
                  <a:srgbClr val="FF0000"/>
                </a:solidFill>
                <a:latin typeface="Times New Roman" panose="02020603050405020304" pitchFamily="18" charset="0"/>
              </a:rPr>
              <a:t>属性定义</a:t>
            </a:r>
          </a:p>
          <a:p>
            <a:pPr marL="0" eaLnBrk="1" hangingPunct="1">
              <a:lnSpc>
                <a:spcPct val="120000"/>
              </a:lnSpc>
              <a:spcBef>
                <a:spcPct val="50000"/>
              </a:spcBef>
              <a:buClrTx/>
              <a:buSzTx/>
              <a:buFontTx/>
              <a:buNone/>
            </a:pPr>
            <a:r>
              <a:rPr kumimoji="1" lang="zh-CN" altLang="en-US" b="0" dirty="0">
                <a:solidFill>
                  <a:schemeClr val="accent2"/>
                </a:solidFill>
                <a:latin typeface="Times New Roman" panose="02020603050405020304" pitchFamily="18" charset="0"/>
              </a:rPr>
              <a:t> </a:t>
            </a:r>
            <a:r>
              <a:rPr kumimoji="1" lang="en-US" altLang="zh-CN" b="0" dirty="0" smtClean="0">
                <a:solidFill>
                  <a:schemeClr val="accent2"/>
                </a:solidFill>
                <a:latin typeface="Times New Roman" panose="02020603050405020304" pitchFamily="18" charset="0"/>
              </a:rPr>
              <a:t>	</a:t>
            </a:r>
            <a:r>
              <a:rPr kumimoji="1" lang="zh-CN" altLang="en-US" b="0" dirty="0" smtClean="0">
                <a:latin typeface="Times New Roman" panose="02020603050405020304" pitchFamily="18" charset="0"/>
              </a:rPr>
              <a:t>保证</a:t>
            </a:r>
            <a:r>
              <a:rPr kumimoji="1" lang="zh-CN" altLang="en-US" b="0" dirty="0">
                <a:latin typeface="Times New Roman" panose="02020603050405020304" pitchFamily="18" charset="0"/>
              </a:rPr>
              <a:t>语义动作不会引用还没计算出来的属性值</a:t>
            </a:r>
            <a:endParaRPr kumimoji="1" lang="en-US" altLang="zh-CN" b="0" dirty="0">
              <a:latin typeface="Times New Roman" panose="02020603050405020304" pitchFamily="18" charset="0"/>
            </a:endParaRPr>
          </a:p>
          <a:p>
            <a:pPr marL="0" eaLnBrk="1" hangingPunct="1">
              <a:lnSpc>
                <a:spcPct val="120000"/>
              </a:lnSpc>
              <a:spcBef>
                <a:spcPct val="50000"/>
              </a:spcBef>
              <a:buClrTx/>
              <a:buSzTx/>
              <a:buFontTx/>
              <a:buNone/>
            </a:pPr>
            <a:endParaRPr kumimoji="1" lang="zh-CN" altLang="en-US" b="0" dirty="0">
              <a:solidFill>
                <a:schemeClr val="accent2"/>
              </a:solidFill>
              <a:latin typeface="Times New Roman" panose="02020603050405020304" pitchFamily="18" charset="0"/>
            </a:endParaRPr>
          </a:p>
          <a:p>
            <a:pPr eaLnBrk="1" hangingPunct="1">
              <a:lnSpc>
                <a:spcPct val="130000"/>
              </a:lnSpc>
              <a:spcBef>
                <a:spcPct val="0"/>
              </a:spcBef>
              <a:buClrTx/>
              <a:buSzTx/>
              <a:buFontTx/>
              <a:buNone/>
            </a:pPr>
            <a:r>
              <a:rPr kumimoji="1" lang="en-US" altLang="zh-CN" sz="3000" b="0" dirty="0">
                <a:solidFill>
                  <a:srgbClr val="0000FF"/>
                </a:solidFill>
                <a:latin typeface="Times New Roman" panose="02020603050405020304" pitchFamily="18" charset="0"/>
              </a:rPr>
              <a:t>1. </a:t>
            </a:r>
            <a:r>
              <a:rPr kumimoji="1" lang="zh-CN" altLang="en-US" sz="3000" b="0" dirty="0">
                <a:solidFill>
                  <a:srgbClr val="0000FF"/>
                </a:solidFill>
                <a:latin typeface="Times New Roman" panose="02020603050405020304" pitchFamily="18" charset="0"/>
              </a:rPr>
              <a:t>只需要综合属性的情况</a:t>
            </a:r>
          </a:p>
          <a:p>
            <a:pPr marL="0" eaLnBrk="1" hangingPunct="1">
              <a:lnSpc>
                <a:spcPct val="130000"/>
              </a:lnSpc>
              <a:spcBef>
                <a:spcPct val="0"/>
              </a:spcBef>
              <a:buClrTx/>
              <a:buSzTx/>
              <a:buFontTx/>
              <a:buNone/>
            </a:pPr>
            <a:r>
              <a:rPr kumimoji="1" lang="zh-CN" altLang="en-US" b="0" dirty="0">
                <a:latin typeface="Times New Roman" panose="02020603050405020304" pitchFamily="18" charset="0"/>
              </a:rPr>
              <a:t>为每一个语义规则建立一个包含赋值的动作，并把该动作放在相应的产生式右部的末尾。</a:t>
            </a:r>
          </a:p>
          <a:p>
            <a:pPr eaLnBrk="1" hangingPunct="1">
              <a:lnSpc>
                <a:spcPct val="130000"/>
              </a:lnSpc>
              <a:spcBef>
                <a:spcPct val="0"/>
              </a:spcBef>
              <a:buClrTx/>
              <a:buSzTx/>
              <a:buFontTx/>
              <a:buNone/>
            </a:pPr>
            <a:r>
              <a:rPr kumimoji="1" lang="zh-CN" altLang="en-US" b="0" dirty="0">
                <a:latin typeface="Times New Roman" panose="02020603050405020304" pitchFamily="18" charset="0"/>
              </a:rPr>
              <a:t>     例如：</a:t>
            </a:r>
            <a:r>
              <a:rPr kumimoji="1" lang="en-US" altLang="zh-CN" b="0" i="1" dirty="0">
                <a:latin typeface="Times New Roman" panose="02020603050405020304" pitchFamily="18" charset="0"/>
              </a:rPr>
              <a:t>T</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sym typeface="Symbol" panose="05050102010706020507" pitchFamily="18" charset="2"/>
              </a:rPr>
              <a:t>T</a:t>
            </a:r>
            <a:r>
              <a:rPr kumimoji="1" lang="en-US" altLang="zh-CN" b="0" baseline="-25000" dirty="0">
                <a:latin typeface="Times New Roman" panose="02020603050405020304" pitchFamily="18" charset="0"/>
                <a:sym typeface="Symbol" panose="05050102010706020507" pitchFamily="18" charset="2"/>
              </a:rPr>
              <a:t>1</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sym typeface="Symbol" panose="05050102010706020507" pitchFamily="18" charset="2"/>
              </a:rPr>
              <a:t>F</a:t>
            </a:r>
            <a:r>
              <a:rPr kumimoji="1" lang="en-US" altLang="zh-CN" b="0" dirty="0">
                <a:latin typeface="Times New Roman" panose="02020603050405020304" pitchFamily="18" charset="0"/>
                <a:sym typeface="Symbol" panose="05050102010706020507" pitchFamily="18" charset="2"/>
              </a:rPr>
              <a:t>      </a:t>
            </a:r>
            <a:r>
              <a:rPr kumimoji="1" lang="en-US" altLang="zh-CN" b="0" i="1" dirty="0" err="1">
                <a:latin typeface="Times New Roman" panose="02020603050405020304" pitchFamily="18" charset="0"/>
                <a:sym typeface="Symbol" panose="05050102010706020507" pitchFamily="18" charset="2"/>
              </a:rPr>
              <a:t>T</a:t>
            </a:r>
            <a:r>
              <a:rPr kumimoji="1" lang="en-US" altLang="zh-CN" b="0" dirty="0" err="1">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val</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sym typeface="Symbol" panose="05050102010706020507" pitchFamily="18" charset="2"/>
              </a:rPr>
              <a:t>T</a:t>
            </a:r>
            <a:r>
              <a:rPr kumimoji="1" lang="en-US" altLang="zh-CN" b="0" baseline="-25000" dirty="0">
                <a:latin typeface="Times New Roman" panose="02020603050405020304" pitchFamily="18" charset="0"/>
                <a:sym typeface="Symbol" panose="05050102010706020507" pitchFamily="18" charset="2"/>
              </a:rPr>
              <a:t>1</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sym typeface="Symbol" panose="05050102010706020507" pitchFamily="18" charset="2"/>
              </a:rPr>
              <a:t>val</a:t>
            </a:r>
            <a:r>
              <a:rPr kumimoji="1" lang="en-US" altLang="zh-CN" b="0" dirty="0">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F</a:t>
            </a:r>
            <a:r>
              <a:rPr kumimoji="1" lang="en-US" altLang="zh-CN" b="0" dirty="0" err="1">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val</a:t>
            </a:r>
            <a:endParaRPr kumimoji="1" lang="en-US" altLang="zh-CN" b="0" i="1" dirty="0">
              <a:latin typeface="Times New Roman" panose="02020603050405020304" pitchFamily="18" charset="0"/>
            </a:endParaRPr>
          </a:p>
          <a:p>
            <a:pPr eaLnBrk="1" hangingPunct="1">
              <a:lnSpc>
                <a:spcPct val="130000"/>
              </a:lnSpc>
              <a:spcBef>
                <a:spcPct val="0"/>
              </a:spcBef>
              <a:buClrTx/>
              <a:buSzTx/>
              <a:buFontTx/>
              <a:buNone/>
            </a:pPr>
            <a:r>
              <a:rPr kumimoji="1" lang="en-US" altLang="zh-CN" b="0" dirty="0">
                <a:latin typeface="Times New Roman" panose="02020603050405020304" pitchFamily="18" charset="0"/>
              </a:rPr>
              <a:t>                 </a:t>
            </a:r>
            <a:r>
              <a:rPr kumimoji="1" lang="zh-CN" altLang="en-US" b="0" dirty="0">
                <a:latin typeface="Times New Roman" panose="02020603050405020304" pitchFamily="18" charset="0"/>
              </a:rPr>
              <a:t>转换成：</a:t>
            </a:r>
          </a:p>
          <a:p>
            <a:pPr eaLnBrk="1" hangingPunct="1">
              <a:lnSpc>
                <a:spcPct val="130000"/>
              </a:lnSpc>
              <a:spcBef>
                <a:spcPct val="0"/>
              </a:spcBef>
              <a:buClrTx/>
              <a:buSzTx/>
              <a:buFontTx/>
              <a:buNone/>
            </a:pPr>
            <a:r>
              <a:rPr kumimoji="1" lang="zh-CN" altLang="en-US" b="0" dirty="0">
                <a:latin typeface="Times New Roman" panose="02020603050405020304" pitchFamily="18" charset="0"/>
              </a:rPr>
              <a:t>                 </a:t>
            </a:r>
            <a:r>
              <a:rPr kumimoji="1" lang="en-US" altLang="zh-CN" b="0" i="1" dirty="0">
                <a:latin typeface="Times New Roman" panose="02020603050405020304" pitchFamily="18" charset="0"/>
              </a:rPr>
              <a:t>T</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sym typeface="Symbol" panose="05050102010706020507" pitchFamily="18" charset="2"/>
              </a:rPr>
              <a:t>T</a:t>
            </a:r>
            <a:r>
              <a:rPr kumimoji="1" lang="en-US" altLang="zh-CN" b="0" baseline="-25000" dirty="0">
                <a:latin typeface="Times New Roman" panose="02020603050405020304" pitchFamily="18" charset="0"/>
                <a:sym typeface="Symbol" panose="05050102010706020507" pitchFamily="18" charset="2"/>
              </a:rPr>
              <a:t>1</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sym typeface="Symbol" panose="05050102010706020507" pitchFamily="18" charset="2"/>
              </a:rPr>
              <a:t>F</a:t>
            </a:r>
            <a:r>
              <a:rPr kumimoji="1" lang="en-US" altLang="zh-CN" b="0" dirty="0">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T</a:t>
            </a:r>
            <a:r>
              <a:rPr kumimoji="1" lang="en-US" altLang="zh-CN" b="0" dirty="0" err="1">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val</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sym typeface="Symbol" panose="05050102010706020507" pitchFamily="18" charset="2"/>
              </a:rPr>
              <a:t>T</a:t>
            </a:r>
            <a:r>
              <a:rPr kumimoji="1" lang="en-US" altLang="zh-CN" b="0" baseline="-25000" dirty="0">
                <a:latin typeface="Times New Roman" panose="02020603050405020304" pitchFamily="18" charset="0"/>
                <a:sym typeface="Symbol" panose="05050102010706020507" pitchFamily="18" charset="2"/>
              </a:rPr>
              <a:t>1</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sym typeface="Symbol" panose="05050102010706020507" pitchFamily="18" charset="2"/>
              </a:rPr>
              <a:t>val</a:t>
            </a:r>
            <a:r>
              <a:rPr kumimoji="1" lang="en-US" altLang="zh-CN" b="0" dirty="0">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F</a:t>
            </a:r>
            <a:r>
              <a:rPr kumimoji="1" lang="en-US" altLang="zh-CN" b="0" dirty="0" err="1">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val</a:t>
            </a:r>
            <a:r>
              <a:rPr kumimoji="1" lang="en-US" altLang="zh-CN" b="0" dirty="0">
                <a:latin typeface="Times New Roman" panose="02020603050405020304" pitchFamily="18" charset="0"/>
                <a:sym typeface="Symbol" panose="05050102010706020507" pitchFamily="18" charset="2"/>
              </a:rPr>
              <a:t>}</a:t>
            </a:r>
            <a:endParaRPr kumimoji="1" lang="en-US" altLang="zh-CN" b="0" dirty="0">
              <a:latin typeface="Times New Roman" panose="02020603050405020304" pitchFamily="18" charset="0"/>
            </a:endParaRPr>
          </a:p>
          <a:p>
            <a:pPr>
              <a:lnSpc>
                <a:spcPct val="120000"/>
              </a:lnSpc>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D98F6BD7-E1DD-2389-CD31-0944ED34FAE0}"/>
              </a:ext>
            </a:extLst>
          </p:cNvPr>
          <p:cNvSpPr>
            <a:spLocks noGrp="1"/>
          </p:cNvSpPr>
          <p:nvPr>
            <p:ph type="title"/>
          </p:nvPr>
        </p:nvSpPr>
        <p:spPr/>
        <p:txBody>
          <a:bodyPr/>
          <a:lstStyle/>
          <a:p>
            <a:pPr eaLnBrk="1" hangingPunct="1">
              <a:spcBef>
                <a:spcPct val="0"/>
              </a:spcBef>
            </a:pPr>
            <a:r>
              <a:rPr lang="zh-CN" altLang="en-US" dirty="0"/>
              <a:t>翻译模式的设计</a:t>
            </a:r>
            <a:r>
              <a:rPr kumimoji="1" lang="en-US" altLang="zh-CN" sz="2800" dirty="0">
                <a:solidFill>
                  <a:srgbClr val="FF0000"/>
                </a:solidFill>
              </a:rPr>
              <a:t>——</a:t>
            </a:r>
            <a:r>
              <a:rPr kumimoji="1" lang="zh-CN" altLang="en-US" sz="2800" dirty="0">
                <a:solidFill>
                  <a:srgbClr val="FF0000"/>
                </a:solidFill>
              </a:rPr>
              <a:t>根据语法制导定义</a:t>
            </a:r>
            <a:endParaRPr lang="zh-CN" altLang="en-US" dirty="0"/>
          </a:p>
        </p:txBody>
      </p:sp>
      <p:sp>
        <p:nvSpPr>
          <p:cNvPr id="4" name="日期占位符 1">
            <a:extLst>
              <a:ext uri="{FF2B5EF4-FFF2-40B4-BE49-F238E27FC236}">
                <a16:creationId xmlns:a16="http://schemas.microsoft.com/office/drawing/2014/main" id="{17361ADD-70D8-0C55-E460-19E04A3A2D32}"/>
              </a:ext>
            </a:extLst>
          </p:cNvPr>
          <p:cNvSpPr>
            <a:spLocks noGrp="1"/>
          </p:cNvSpPr>
          <p:nvPr>
            <p:ph type="dt" sz="half" idx="10"/>
          </p:nvPr>
        </p:nvSpPr>
        <p:spPr>
          <a:ln>
            <a:miter lim="800000"/>
            <a:headEnd/>
            <a:tailEnd/>
          </a:ln>
        </p:spPr>
        <p:txBody>
          <a:bodyPr anchor="t"/>
          <a:lstStyle/>
          <a:p>
            <a:pPr>
              <a:defRPr/>
            </a:pPr>
            <a:fld id="{31015B0D-B256-40E0-8275-C74D8DF92D08}" type="datetime1">
              <a:rPr lang="zh-CN" altLang="en-US">
                <a:latin typeface="+mn-lt"/>
              </a:rPr>
              <a:pPr>
                <a:defRPr/>
              </a:pPr>
              <a:t>2024/10/14</a:t>
            </a:fld>
            <a:endParaRPr lang="en-US" altLang="zh-CN">
              <a:latin typeface="+mn-lt"/>
            </a:endParaRPr>
          </a:p>
        </p:txBody>
      </p:sp>
      <p:sp>
        <p:nvSpPr>
          <p:cNvPr id="41987" name="灯片编号占位符 3">
            <a:extLst>
              <a:ext uri="{FF2B5EF4-FFF2-40B4-BE49-F238E27FC236}">
                <a16:creationId xmlns:a16="http://schemas.microsoft.com/office/drawing/2014/main" id="{F76E02D1-FC61-5304-12A2-B4C2D827433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74DA1AB-D9C7-4F92-8A5D-E0D8F51B9CA9}" type="slidenum">
              <a:rPr lang="en-US" altLang="zh-CN" sz="1400" b="0">
                <a:latin typeface="Arial" panose="020B0604020202020204" pitchFamily="34" charset="0"/>
                <a:ea typeface="宋体" panose="02010600030101010101" pitchFamily="2" charset="-122"/>
              </a:rPr>
              <a:pPr>
                <a:spcBef>
                  <a:spcPct val="0"/>
                </a:spcBef>
                <a:buClrTx/>
                <a:buSzTx/>
                <a:buFontTx/>
                <a:buNone/>
              </a:pPr>
              <a:t>41</a:t>
            </a:fld>
            <a:endParaRPr lang="en-US" altLang="zh-CN" sz="1400" b="0">
              <a:latin typeface="Arial" panose="020B0604020202020204" pitchFamily="34" charset="0"/>
              <a:ea typeface="宋体" panose="02010600030101010101" pitchFamily="2" charset="-122"/>
            </a:endParaRPr>
          </a:p>
        </p:txBody>
      </p:sp>
      <p:sp>
        <p:nvSpPr>
          <p:cNvPr id="6" name="文本占位符 5">
            <a:extLst>
              <a:ext uri="{FF2B5EF4-FFF2-40B4-BE49-F238E27FC236}">
                <a16:creationId xmlns:a16="http://schemas.microsoft.com/office/drawing/2014/main" id="{FB0A52D6-6ED8-7DD6-3F53-51040053E9CA}"/>
              </a:ext>
            </a:extLst>
          </p:cNvPr>
          <p:cNvSpPr>
            <a:spLocks noGrp="1"/>
          </p:cNvSpPr>
          <p:nvPr>
            <p:ph type="body" sz="quarter" idx="13"/>
          </p:nvPr>
        </p:nvSpPr>
        <p:spPr/>
        <p:txBody>
          <a:bodyPr>
            <a:normAutofit fontScale="77500" lnSpcReduction="20000"/>
          </a:bodyPr>
          <a:lstStyle/>
          <a:p>
            <a:pPr eaLnBrk="1" hangingPunct="1">
              <a:spcBef>
                <a:spcPct val="50000"/>
              </a:spcBef>
              <a:buClrTx/>
              <a:buSzTx/>
              <a:buFontTx/>
              <a:buNone/>
            </a:pPr>
            <a:r>
              <a:rPr kumimoji="1" lang="en-US" altLang="zh-CN" sz="3600" b="0" dirty="0">
                <a:solidFill>
                  <a:srgbClr val="0000FF"/>
                </a:solidFill>
                <a:latin typeface="Times New Roman" panose="02020603050405020304" pitchFamily="18" charset="0"/>
              </a:rPr>
              <a:t>2.</a:t>
            </a:r>
            <a:r>
              <a:rPr kumimoji="1" lang="en-US" altLang="zh-CN" sz="3600" b="0" dirty="0">
                <a:solidFill>
                  <a:srgbClr val="0000FF"/>
                </a:solidFill>
                <a:latin typeface="楷体_GB2312" pitchFamily="49" charset="-122"/>
              </a:rPr>
              <a:t> </a:t>
            </a:r>
            <a:r>
              <a:rPr kumimoji="1" lang="zh-CN" altLang="en-US" sz="3600" b="0" dirty="0">
                <a:solidFill>
                  <a:srgbClr val="0000FF"/>
                </a:solidFill>
                <a:latin typeface="楷体_GB2312" pitchFamily="49" charset="-122"/>
              </a:rPr>
              <a:t>既有综合属性又有继承属性</a:t>
            </a:r>
          </a:p>
          <a:p>
            <a:pPr lvl="1" eaLnBrk="1" hangingPunct="1">
              <a:spcBef>
                <a:spcPct val="30000"/>
              </a:spcBef>
              <a:buClr>
                <a:schemeClr val="tx1"/>
              </a:buClr>
              <a:buSzPct val="85000"/>
              <a:buFont typeface="Wingdings" panose="05000000000000000000" pitchFamily="2" charset="2"/>
              <a:buChar char="l"/>
            </a:pPr>
            <a:r>
              <a:rPr kumimoji="1" lang="zh-CN" altLang="en-US" sz="3200" b="0" dirty="0">
                <a:latin typeface="楷体_GB2312" pitchFamily="49" charset="-122"/>
              </a:rPr>
              <a:t> 产生式右边的符号的继承属性必须在这个符号以前的动作中计算出来。 </a:t>
            </a:r>
          </a:p>
          <a:p>
            <a:pPr lvl="1" eaLnBrk="1" hangingPunct="1">
              <a:spcBef>
                <a:spcPct val="30000"/>
              </a:spcBef>
              <a:buClr>
                <a:schemeClr val="tx1"/>
              </a:buClr>
              <a:buSzPct val="85000"/>
              <a:buFont typeface="Wingdings" panose="05000000000000000000" pitchFamily="2" charset="2"/>
              <a:buChar char="l"/>
            </a:pPr>
            <a:r>
              <a:rPr kumimoji="1" lang="zh-CN" altLang="en-US" sz="3200" b="0" dirty="0">
                <a:latin typeface="楷体_GB2312" pitchFamily="49" charset="-122"/>
              </a:rPr>
              <a:t> 一个动作不能引用这个动作右边符号的综合属性。 </a:t>
            </a:r>
          </a:p>
          <a:p>
            <a:pPr lvl="1" eaLnBrk="1" hangingPunct="1">
              <a:spcBef>
                <a:spcPct val="30000"/>
              </a:spcBef>
              <a:buClr>
                <a:schemeClr val="tx1"/>
              </a:buClr>
              <a:buSzPct val="85000"/>
              <a:buFont typeface="Wingdings" panose="05000000000000000000" pitchFamily="2" charset="2"/>
              <a:buChar char="l"/>
            </a:pPr>
            <a:r>
              <a:rPr kumimoji="1" lang="zh-CN" altLang="en-US" sz="3200" b="0" dirty="0">
                <a:latin typeface="楷体_GB2312" pitchFamily="49" charset="-122"/>
              </a:rPr>
              <a:t> 产生式左边非终结符号的综合属性只有在它所引用的所有属性都计算出来以后才能计算。计算这种属性的动作通常可放在产生式右端的末尾。</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8EE4318-C550-85BD-1E17-1E56DDE1A350}"/>
              </a:ext>
            </a:extLst>
          </p:cNvPr>
          <p:cNvSpPr>
            <a:spLocks noGrp="1"/>
          </p:cNvSpPr>
          <p:nvPr>
            <p:ph type="title"/>
          </p:nvPr>
        </p:nvSpPr>
        <p:spPr/>
        <p:txBody>
          <a:bodyPr/>
          <a:lstStyle/>
          <a:p>
            <a:endParaRPr lang="zh-CN" altLang="en-US"/>
          </a:p>
        </p:txBody>
      </p:sp>
      <p:sp>
        <p:nvSpPr>
          <p:cNvPr id="5" name="日期占位符 1">
            <a:extLst>
              <a:ext uri="{FF2B5EF4-FFF2-40B4-BE49-F238E27FC236}">
                <a16:creationId xmlns:a16="http://schemas.microsoft.com/office/drawing/2014/main" id="{806AE9E5-C6FE-C923-A0DD-EA5A8F323DE4}"/>
              </a:ext>
            </a:extLst>
          </p:cNvPr>
          <p:cNvSpPr>
            <a:spLocks noGrp="1"/>
          </p:cNvSpPr>
          <p:nvPr>
            <p:ph type="dt" sz="half" idx="10"/>
          </p:nvPr>
        </p:nvSpPr>
        <p:spPr>
          <a:ln>
            <a:miter lim="800000"/>
            <a:headEnd/>
            <a:tailEnd/>
          </a:ln>
        </p:spPr>
        <p:txBody>
          <a:bodyPr anchor="t"/>
          <a:lstStyle/>
          <a:p>
            <a:pPr>
              <a:defRPr/>
            </a:pPr>
            <a:fld id="{5D7A630A-DBB2-4E51-99EF-085628F9EDF9}" type="datetime1">
              <a:rPr lang="zh-CN" altLang="en-US">
                <a:latin typeface="+mn-lt"/>
              </a:rPr>
              <a:pPr>
                <a:defRPr/>
              </a:pPr>
              <a:t>2024/10/14</a:t>
            </a:fld>
            <a:endParaRPr lang="en-US" altLang="zh-CN">
              <a:latin typeface="+mn-lt"/>
            </a:endParaRPr>
          </a:p>
        </p:txBody>
      </p:sp>
      <p:sp>
        <p:nvSpPr>
          <p:cNvPr id="43011" name="灯片编号占位符 3">
            <a:extLst>
              <a:ext uri="{FF2B5EF4-FFF2-40B4-BE49-F238E27FC236}">
                <a16:creationId xmlns:a16="http://schemas.microsoft.com/office/drawing/2014/main" id="{5581378C-147C-D531-B815-CBB7FADCDA2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F16E7E7-E967-4C5A-AEEE-8EA86DCE6149}" type="slidenum">
              <a:rPr lang="en-US" altLang="zh-CN" sz="1400" b="0">
                <a:latin typeface="Arial" panose="020B0604020202020204" pitchFamily="34" charset="0"/>
                <a:ea typeface="宋体" panose="02010600030101010101" pitchFamily="2" charset="-122"/>
              </a:rPr>
              <a:pPr>
                <a:spcBef>
                  <a:spcPct val="0"/>
                </a:spcBef>
                <a:buClrTx/>
                <a:buSzTx/>
                <a:buFontTx/>
                <a:buNone/>
              </a:pPr>
              <a:t>42</a:t>
            </a:fld>
            <a:endParaRPr lang="en-US" altLang="zh-CN" sz="1400" b="0">
              <a:latin typeface="Arial" panose="020B0604020202020204" pitchFamily="34" charset="0"/>
              <a:ea typeface="宋体" panose="02010600030101010101" pitchFamily="2" charset="-122"/>
            </a:endParaRPr>
          </a:p>
        </p:txBody>
      </p:sp>
      <p:sp>
        <p:nvSpPr>
          <p:cNvPr id="6" name="文本占位符 5">
            <a:extLst>
              <a:ext uri="{FF2B5EF4-FFF2-40B4-BE49-F238E27FC236}">
                <a16:creationId xmlns:a16="http://schemas.microsoft.com/office/drawing/2014/main" id="{A64BACFB-776A-EB36-9AEF-5380F4EE1B17}"/>
              </a:ext>
            </a:extLst>
          </p:cNvPr>
          <p:cNvSpPr>
            <a:spLocks noGrp="1"/>
          </p:cNvSpPr>
          <p:nvPr>
            <p:ph type="body" sz="quarter" idx="13"/>
          </p:nvPr>
        </p:nvSpPr>
        <p:spPr>
          <a:xfrm>
            <a:off x="1064595" y="1443018"/>
            <a:ext cx="10751583" cy="4913332"/>
          </a:xfrm>
        </p:spPr>
        <p:txBody>
          <a:bodyPr>
            <a:normAutofit fontScale="92500" lnSpcReduction="10000"/>
          </a:bodyPr>
          <a:lstStyle/>
          <a:p>
            <a:pPr eaLnBrk="1" hangingPunct="1">
              <a:spcBef>
                <a:spcPct val="50000"/>
              </a:spcBef>
              <a:buClrTx/>
              <a:buSzTx/>
              <a:buFontTx/>
              <a:buNone/>
            </a:pPr>
            <a:r>
              <a:rPr kumimoji="1" lang="en-US" altLang="zh-CN" b="0" dirty="0">
                <a:solidFill>
                  <a:srgbClr val="0000FF"/>
                </a:solidFill>
                <a:latin typeface="Times New Roman" panose="02020603050405020304" pitchFamily="18" charset="0"/>
                <a:ea typeface="宋体" panose="02010600030101010101" pitchFamily="2" charset="-122"/>
              </a:rPr>
              <a:t> </a:t>
            </a:r>
            <a:r>
              <a:rPr kumimoji="1" lang="zh-CN" altLang="en-US" b="0" dirty="0">
                <a:solidFill>
                  <a:srgbClr val="0000FF"/>
                </a:solidFill>
                <a:latin typeface="Times New Roman" panose="02020603050405020304" pitchFamily="18" charset="0"/>
              </a:rPr>
              <a:t>下面的翻译模式不满足要求：</a:t>
            </a:r>
          </a:p>
          <a:p>
            <a:pPr eaLnBrk="1" hangingPunct="1">
              <a:buClrTx/>
              <a:buSzTx/>
              <a:buFontTx/>
              <a:buNone/>
            </a:pPr>
            <a:r>
              <a:rPr kumimoji="1" lang="zh-CN" altLang="en-US" b="0" dirty="0">
                <a:latin typeface="Times New Roman" panose="02020603050405020304" pitchFamily="18" charset="0"/>
              </a:rPr>
              <a:t>      </a:t>
            </a:r>
            <a:r>
              <a:rPr kumimoji="1" lang="en-US" altLang="zh-CN" b="0" i="1" dirty="0">
                <a:latin typeface="Times New Roman" panose="02020603050405020304" pitchFamily="18" charset="0"/>
              </a:rPr>
              <a:t>S</a:t>
            </a:r>
            <a:r>
              <a:rPr kumimoji="1" lang="en-US" altLang="zh-CN" b="0" dirty="0">
                <a:latin typeface="Times New Roman" panose="02020603050405020304" pitchFamily="18" charset="0"/>
                <a:sym typeface="Symbol" panose="05050102010706020507" pitchFamily="18" charset="2"/>
              </a:rPr>
              <a:t></a:t>
            </a:r>
            <a:r>
              <a:rPr kumimoji="1" lang="en-US" altLang="zh-CN" b="0" i="1" dirty="0" smtClean="0">
                <a:latin typeface="Times New Roman" panose="02020603050405020304" pitchFamily="18" charset="0"/>
                <a:sym typeface="Symbol" panose="05050102010706020507" pitchFamily="18" charset="2"/>
              </a:rPr>
              <a:t>A</a:t>
            </a:r>
            <a:r>
              <a:rPr kumimoji="1" lang="en-US" altLang="zh-CN" b="0" baseline="-25000" dirty="0" smtClean="0">
                <a:latin typeface="Times New Roman" panose="02020603050405020304" pitchFamily="18" charset="0"/>
                <a:sym typeface="Symbol" panose="05050102010706020507" pitchFamily="18" charset="2"/>
              </a:rPr>
              <a:t>1</a:t>
            </a:r>
            <a:r>
              <a:rPr kumimoji="1" lang="en-US" altLang="zh-CN" b="0" i="1" dirty="0" smtClean="0">
                <a:latin typeface="Times New Roman" panose="02020603050405020304" pitchFamily="18" charset="0"/>
                <a:sym typeface="Symbol" panose="05050102010706020507" pitchFamily="18" charset="2"/>
              </a:rPr>
              <a:t>A</a:t>
            </a:r>
            <a:r>
              <a:rPr kumimoji="1" lang="en-US" altLang="zh-CN" b="0" baseline="-25000" dirty="0" smtClean="0">
                <a:latin typeface="Times New Roman" panose="02020603050405020304" pitchFamily="18" charset="0"/>
                <a:sym typeface="Symbol" panose="05050102010706020507" pitchFamily="18" charset="2"/>
              </a:rPr>
              <a:t>2 </a:t>
            </a:r>
            <a:r>
              <a:rPr kumimoji="1" lang="en-US" altLang="zh-CN" b="0" dirty="0" smtClean="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sym typeface="Symbol" panose="05050102010706020507" pitchFamily="18" charset="2"/>
              </a:rPr>
              <a:t>A</a:t>
            </a:r>
            <a:r>
              <a:rPr kumimoji="1" lang="en-US" altLang="zh-CN" b="0" baseline="-25000" dirty="0">
                <a:latin typeface="Times New Roman" panose="02020603050405020304" pitchFamily="18" charset="0"/>
                <a:sym typeface="Symbol" panose="05050102010706020507" pitchFamily="18" charset="2"/>
              </a:rPr>
              <a:t>1</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sym typeface="Symbol" panose="05050102010706020507" pitchFamily="18" charset="2"/>
              </a:rPr>
              <a:t>in</a:t>
            </a:r>
            <a:r>
              <a:rPr kumimoji="1" lang="en-US" altLang="zh-CN" b="0" dirty="0">
                <a:latin typeface="Times New Roman" panose="02020603050405020304" pitchFamily="18" charset="0"/>
                <a:sym typeface="Symbol" panose="05050102010706020507" pitchFamily="18" charset="2"/>
              </a:rPr>
              <a:t>:=1;     </a:t>
            </a:r>
            <a:r>
              <a:rPr kumimoji="1" lang="en-US" altLang="zh-CN" b="0" i="1" dirty="0">
                <a:latin typeface="Times New Roman" panose="02020603050405020304" pitchFamily="18" charset="0"/>
                <a:sym typeface="Symbol" panose="05050102010706020507" pitchFamily="18" charset="2"/>
              </a:rPr>
              <a:t>A</a:t>
            </a:r>
            <a:r>
              <a:rPr kumimoji="1" lang="en-US" altLang="zh-CN" b="0" baseline="-25000" dirty="0">
                <a:latin typeface="Times New Roman" panose="02020603050405020304" pitchFamily="18" charset="0"/>
                <a:sym typeface="Symbol" panose="05050102010706020507" pitchFamily="18" charset="2"/>
              </a:rPr>
              <a:t>2</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sym typeface="Symbol" panose="05050102010706020507" pitchFamily="18" charset="2"/>
              </a:rPr>
              <a:t>in</a:t>
            </a:r>
            <a:r>
              <a:rPr kumimoji="1" lang="en-US" altLang="zh-CN" b="0" dirty="0">
                <a:latin typeface="Times New Roman" panose="02020603050405020304" pitchFamily="18" charset="0"/>
                <a:sym typeface="Symbol" panose="05050102010706020507" pitchFamily="18" charset="2"/>
              </a:rPr>
              <a:t>:=2}</a:t>
            </a:r>
          </a:p>
          <a:p>
            <a:pPr eaLnBrk="1" hangingPunct="1">
              <a:buClrTx/>
              <a:buSzTx/>
              <a:buFontTx/>
              <a:buNone/>
            </a:pPr>
            <a:r>
              <a:rPr kumimoji="1" lang="en-US" altLang="zh-CN" b="0" dirty="0">
                <a:latin typeface="Times New Roman" panose="02020603050405020304" pitchFamily="18" charset="0"/>
                <a:sym typeface="Symbol" panose="05050102010706020507" pitchFamily="18" charset="2"/>
              </a:rPr>
              <a:t>      </a:t>
            </a:r>
            <a:r>
              <a:rPr kumimoji="1" lang="en-US" altLang="zh-CN" b="0" i="1" dirty="0">
                <a:latin typeface="Times New Roman" panose="02020603050405020304" pitchFamily="18" charset="0"/>
                <a:sym typeface="Symbol" panose="05050102010706020507" pitchFamily="18" charset="2"/>
              </a:rPr>
              <a:t>A</a:t>
            </a:r>
            <a:r>
              <a:rPr kumimoji="1" lang="en-US" altLang="zh-CN" b="0" dirty="0">
                <a:latin typeface="Times New Roman" panose="02020603050405020304" pitchFamily="18" charset="0"/>
                <a:sym typeface="Symbol" panose="05050102010706020507" pitchFamily="18" charset="2"/>
              </a:rPr>
              <a:t> </a:t>
            </a:r>
            <a:r>
              <a:rPr kumimoji="1" lang="en-US" altLang="zh-CN" b="0" i="1" dirty="0" smtClean="0">
                <a:latin typeface="Times New Roman" panose="02020603050405020304" pitchFamily="18" charset="0"/>
                <a:sym typeface="Symbol" panose="05050102010706020507" pitchFamily="18" charset="2"/>
              </a:rPr>
              <a:t>a</a:t>
            </a:r>
            <a:r>
              <a:rPr kumimoji="1" lang="en-US" altLang="zh-CN" b="0" dirty="0" smtClean="0">
                <a:latin typeface="Times New Roman" panose="02020603050405020304" pitchFamily="18" charset="0"/>
                <a:sym typeface="Symbol" panose="05050102010706020507" pitchFamily="18" charset="2"/>
              </a:rPr>
              <a:t> { </a:t>
            </a:r>
            <a:r>
              <a:rPr kumimoji="1" lang="en-US" altLang="zh-CN" b="0" i="1" dirty="0">
                <a:latin typeface="Times New Roman" panose="02020603050405020304" pitchFamily="18" charset="0"/>
                <a:sym typeface="Symbol" panose="05050102010706020507" pitchFamily="18" charset="2"/>
              </a:rPr>
              <a:t>print</a:t>
            </a:r>
            <a:r>
              <a:rPr kumimoji="1" lang="en-US" altLang="zh-CN" b="0" dirty="0">
                <a:latin typeface="Times New Roman" panose="02020603050405020304" pitchFamily="18" charset="0"/>
                <a:sym typeface="Symbol" panose="05050102010706020507" pitchFamily="18" charset="2"/>
              </a:rPr>
              <a:t>(</a:t>
            </a:r>
            <a:r>
              <a:rPr kumimoji="1" lang="en-US" altLang="zh-CN" b="0" i="1" dirty="0" err="1">
                <a:solidFill>
                  <a:srgbClr val="FF0000"/>
                </a:solidFill>
                <a:latin typeface="Times New Roman" panose="02020603050405020304" pitchFamily="18" charset="0"/>
                <a:sym typeface="Symbol" panose="05050102010706020507" pitchFamily="18" charset="2"/>
              </a:rPr>
              <a:t>A</a:t>
            </a:r>
            <a:r>
              <a:rPr kumimoji="1" lang="en-US" altLang="zh-CN" b="0" dirty="0" err="1">
                <a:solidFill>
                  <a:srgbClr val="FF0000"/>
                </a:solidFill>
                <a:latin typeface="Times New Roman" panose="02020603050405020304" pitchFamily="18" charset="0"/>
                <a:sym typeface="Symbol" panose="05050102010706020507" pitchFamily="18" charset="2"/>
              </a:rPr>
              <a:t></a:t>
            </a:r>
            <a:r>
              <a:rPr kumimoji="1" lang="en-US" altLang="zh-CN" b="0" i="1" dirty="0" err="1">
                <a:solidFill>
                  <a:srgbClr val="FF0000"/>
                </a:solidFill>
                <a:latin typeface="Times New Roman" panose="02020603050405020304" pitchFamily="18" charset="0"/>
                <a:sym typeface="Symbol" panose="05050102010706020507" pitchFamily="18" charset="2"/>
              </a:rPr>
              <a:t>in</a:t>
            </a:r>
            <a:r>
              <a:rPr kumimoji="1" lang="en-US" altLang="zh-CN" b="0" dirty="0">
                <a:latin typeface="Times New Roman" panose="02020603050405020304" pitchFamily="18" charset="0"/>
                <a:sym typeface="Symbol" panose="05050102010706020507" pitchFamily="18" charset="2"/>
              </a:rPr>
              <a:t>)  }   /*</a:t>
            </a:r>
            <a:r>
              <a:rPr kumimoji="1" lang="en-US" altLang="zh-CN" b="0" i="1" dirty="0">
                <a:solidFill>
                  <a:srgbClr val="FF0000"/>
                </a:solidFill>
                <a:latin typeface="Times New Roman" panose="02020603050405020304" pitchFamily="18" charset="0"/>
                <a:sym typeface="Symbol" panose="05050102010706020507" pitchFamily="18" charset="2"/>
              </a:rPr>
              <a:t>A</a:t>
            </a:r>
            <a:r>
              <a:rPr kumimoji="1" lang="en-US" altLang="zh-CN" b="0" dirty="0">
                <a:solidFill>
                  <a:srgbClr val="FF0000"/>
                </a:solidFill>
                <a:latin typeface="Times New Roman" panose="02020603050405020304" pitchFamily="18" charset="0"/>
                <a:sym typeface="Symbol" panose="05050102010706020507" pitchFamily="18" charset="2"/>
              </a:rPr>
              <a:t>.</a:t>
            </a:r>
            <a:r>
              <a:rPr kumimoji="1" lang="en-US" altLang="zh-CN" b="0" i="1" dirty="0">
                <a:solidFill>
                  <a:srgbClr val="FF0000"/>
                </a:solidFill>
                <a:latin typeface="Times New Roman" panose="02020603050405020304" pitchFamily="18" charset="0"/>
                <a:sym typeface="Symbol" panose="05050102010706020507" pitchFamily="18" charset="2"/>
              </a:rPr>
              <a:t>in</a:t>
            </a:r>
            <a:r>
              <a:rPr kumimoji="1" lang="zh-CN" altLang="en-US" b="0" dirty="0">
                <a:solidFill>
                  <a:srgbClr val="FF0000"/>
                </a:solidFill>
                <a:latin typeface="Times New Roman" panose="02020603050405020304" pitchFamily="18" charset="0"/>
                <a:sym typeface="Symbol" panose="05050102010706020507" pitchFamily="18" charset="2"/>
              </a:rPr>
              <a:t>尚无定义</a:t>
            </a:r>
            <a:r>
              <a:rPr kumimoji="1" lang="zh-CN" altLang="en-US" b="0" dirty="0">
                <a:latin typeface="Times New Roman" panose="02020603050405020304" pitchFamily="18" charset="0"/>
                <a:sym typeface="Symbol" panose="05050102010706020507" pitchFamily="18" charset="2"/>
              </a:rPr>
              <a:t>*</a:t>
            </a:r>
            <a:r>
              <a:rPr kumimoji="1" lang="en-US" altLang="zh-CN" b="0" dirty="0">
                <a:latin typeface="Times New Roman" panose="02020603050405020304" pitchFamily="18" charset="0"/>
                <a:sym typeface="Symbol" panose="05050102010706020507" pitchFamily="18" charset="2"/>
              </a:rPr>
              <a:t>/  </a:t>
            </a:r>
          </a:p>
          <a:p>
            <a:pPr eaLnBrk="1" hangingPunct="1">
              <a:buClrTx/>
              <a:buSzTx/>
              <a:buFontTx/>
              <a:buNone/>
            </a:pPr>
            <a:r>
              <a:rPr kumimoji="1" lang="zh-CN" altLang="en-US" b="0" dirty="0">
                <a:latin typeface="Times New Roman" panose="02020603050405020304" pitchFamily="18" charset="0"/>
                <a:sym typeface="Symbol" panose="05050102010706020507" pitchFamily="18" charset="2"/>
              </a:rPr>
              <a:t>例</a:t>
            </a:r>
            <a:r>
              <a:rPr kumimoji="1" lang="en-US" altLang="zh-CN" b="0" dirty="0">
                <a:latin typeface="Times New Roman" panose="02020603050405020304" pitchFamily="18" charset="0"/>
                <a:sym typeface="Symbol" panose="05050102010706020507" pitchFamily="18" charset="2"/>
              </a:rPr>
              <a:t>6.11  </a:t>
            </a:r>
            <a:r>
              <a:rPr kumimoji="1" lang="zh-CN" altLang="en-US" b="0" dirty="0">
                <a:latin typeface="Times New Roman" panose="02020603050405020304" pitchFamily="18" charset="0"/>
                <a:sym typeface="Symbol" panose="05050102010706020507" pitchFamily="18" charset="2"/>
              </a:rPr>
              <a:t>从</a:t>
            </a:r>
            <a:r>
              <a:rPr kumimoji="1" lang="en-US" altLang="zh-CN" b="0" i="1" dirty="0">
                <a:latin typeface="Times New Roman" panose="02020603050405020304" pitchFamily="18" charset="0"/>
                <a:sym typeface="Symbol" panose="05050102010706020507" pitchFamily="18" charset="2"/>
              </a:rPr>
              <a:t>L</a:t>
            </a:r>
            <a:r>
              <a:rPr kumimoji="1" lang="en-US" altLang="zh-CN" b="0" dirty="0">
                <a:latin typeface="Times New Roman" panose="02020603050405020304" pitchFamily="18" charset="0"/>
                <a:sym typeface="Symbol" panose="05050102010706020507" pitchFamily="18" charset="2"/>
              </a:rPr>
              <a:t>-</a:t>
            </a:r>
            <a:r>
              <a:rPr kumimoji="1" lang="zh-CN" altLang="en-US" b="0" dirty="0">
                <a:latin typeface="Times New Roman" panose="02020603050405020304" pitchFamily="18" charset="0"/>
                <a:sym typeface="Symbol" panose="05050102010706020507" pitchFamily="18" charset="2"/>
              </a:rPr>
              <a:t>属性制导定义建立一个满足上面要求的</a:t>
            </a:r>
            <a:r>
              <a:rPr kumimoji="1" lang="zh-CN" altLang="en-US" b="0" dirty="0">
                <a:latin typeface="Times New Roman" panose="02020603050405020304" pitchFamily="18" charset="0"/>
              </a:rPr>
              <a:t>翻译模式。</a:t>
            </a:r>
          </a:p>
          <a:p>
            <a:pPr eaLnBrk="1" hangingPunct="1">
              <a:buClrTx/>
              <a:buSzTx/>
              <a:buFontTx/>
              <a:buNone/>
            </a:pPr>
            <a:r>
              <a:rPr kumimoji="1" lang="zh-CN" altLang="en-US" b="0" dirty="0">
                <a:latin typeface="Times New Roman" panose="02020603050405020304" pitchFamily="18" charset="0"/>
              </a:rPr>
              <a:t>   使用文法产生的语言是数学排版语言</a:t>
            </a:r>
            <a:r>
              <a:rPr kumimoji="1" lang="en-US" altLang="zh-CN" b="0" dirty="0">
                <a:latin typeface="Times New Roman" panose="02020603050405020304" pitchFamily="18" charset="0"/>
              </a:rPr>
              <a:t>EQN</a:t>
            </a:r>
          </a:p>
          <a:p>
            <a:pPr eaLnBrk="1" hangingPunct="1">
              <a:buClrTx/>
              <a:buSzTx/>
              <a:buFontTx/>
              <a:buNone/>
            </a:pPr>
            <a:r>
              <a:rPr kumimoji="1" lang="en-US" altLang="zh-CN" b="0" dirty="0">
                <a:latin typeface="Times New Roman" panose="02020603050405020304" pitchFamily="18" charset="0"/>
              </a:rPr>
              <a:t>               </a:t>
            </a:r>
            <a:r>
              <a:rPr kumimoji="1" lang="en-US" altLang="zh-CN" b="0" i="1" dirty="0">
                <a:latin typeface="Times New Roman" panose="02020603050405020304" pitchFamily="18" charset="0"/>
              </a:rPr>
              <a:t>E</a:t>
            </a:r>
            <a:r>
              <a:rPr kumimoji="1" lang="en-US" altLang="zh-CN" b="0" dirty="0">
                <a:latin typeface="Times New Roman" panose="02020603050405020304" pitchFamily="18" charset="0"/>
              </a:rPr>
              <a:t> sub 1</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rPr>
              <a:t>val</a:t>
            </a:r>
          </a:p>
          <a:p>
            <a:pPr eaLnBrk="1" hangingPunct="1">
              <a:buClrTx/>
              <a:buSzTx/>
              <a:buFontTx/>
              <a:buNone/>
            </a:pPr>
            <a:r>
              <a:rPr kumimoji="1" lang="zh-CN" altLang="en-US" b="0" dirty="0">
                <a:latin typeface="Times New Roman" panose="02020603050405020304" pitchFamily="18" charset="0"/>
              </a:rPr>
              <a:t>编排结果</a:t>
            </a:r>
            <a:endParaRPr lang="zh-CN" altLang="en-US" dirty="0"/>
          </a:p>
        </p:txBody>
      </p:sp>
      <p:sp>
        <p:nvSpPr>
          <p:cNvPr id="43013" name="Rectangle 7">
            <a:extLst>
              <a:ext uri="{FF2B5EF4-FFF2-40B4-BE49-F238E27FC236}">
                <a16:creationId xmlns:a16="http://schemas.microsoft.com/office/drawing/2014/main" id="{247BEA35-DF3B-E121-803E-0E14FABA965A}"/>
              </a:ext>
            </a:extLst>
          </p:cNvPr>
          <p:cNvSpPr>
            <a:spLocks noChangeArrowheads="1"/>
          </p:cNvSpPr>
          <p:nvPr/>
        </p:nvSpPr>
        <p:spPr bwMode="auto">
          <a:xfrm>
            <a:off x="1524001" y="27219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endParaRPr lang="zh-CN" altLang="en-US" sz="2400" b="0">
              <a:latin typeface="Times New Roman" panose="02020603050405020304" pitchFamily="18" charset="0"/>
              <a:ea typeface="宋体" panose="02010600030101010101" pitchFamily="2" charset="-122"/>
            </a:endParaRPr>
          </a:p>
        </p:txBody>
      </p:sp>
      <p:graphicFrame>
        <p:nvGraphicFramePr>
          <p:cNvPr id="43014" name="Object 6">
            <a:extLst>
              <a:ext uri="{FF2B5EF4-FFF2-40B4-BE49-F238E27FC236}">
                <a16:creationId xmlns:a16="http://schemas.microsoft.com/office/drawing/2014/main" id="{780B58A7-D67C-7798-965D-6A10CDF3CBF7}"/>
              </a:ext>
            </a:extLst>
          </p:cNvPr>
          <p:cNvGraphicFramePr>
            <a:graphicFrameLocks noChangeAspect="1"/>
          </p:cNvGraphicFramePr>
          <p:nvPr>
            <p:extLst>
              <p:ext uri="{D42A27DB-BD31-4B8C-83A1-F6EECF244321}">
                <p14:modId xmlns:p14="http://schemas.microsoft.com/office/powerpoint/2010/main" val="1936414043"/>
              </p:ext>
            </p:extLst>
          </p:nvPr>
        </p:nvGraphicFramePr>
        <p:xfrm>
          <a:off x="4245715" y="4927476"/>
          <a:ext cx="4895850" cy="1704975"/>
        </p:xfrm>
        <a:graphic>
          <a:graphicData uri="http://schemas.openxmlformats.org/presentationml/2006/ole">
            <mc:AlternateContent xmlns:mc="http://schemas.openxmlformats.org/markup-compatibility/2006">
              <mc:Choice xmlns:v="urn:schemas-microsoft-com:vml" Requires="v">
                <p:oleObj spid="_x0000_s6507" name="Visio" r:id="rId3" imgW="2732873" imgH="955602" progId="Visio.Drawing.11">
                  <p:embed/>
                </p:oleObj>
              </mc:Choice>
              <mc:Fallback>
                <p:oleObj name="Visio" r:id="rId3" imgW="2732873" imgH="955602" progId="Visio.Drawing.11">
                  <p:embed/>
                  <p:pic>
                    <p:nvPicPr>
                      <p:cNvPr id="43014" name="Object 6">
                        <a:extLst>
                          <a:ext uri="{FF2B5EF4-FFF2-40B4-BE49-F238E27FC236}">
                            <a16:creationId xmlns:a16="http://schemas.microsoft.com/office/drawing/2014/main" id="{780B58A7-D67C-7798-965D-6A10CDF3CB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5715" y="4927476"/>
                        <a:ext cx="489585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031847D6-E743-FACF-D232-C7AF31FB0BC0}"/>
              </a:ext>
            </a:extLst>
          </p:cNvPr>
          <p:cNvSpPr>
            <a:spLocks noGrp="1"/>
          </p:cNvSpPr>
          <p:nvPr>
            <p:ph type="title"/>
          </p:nvPr>
        </p:nvSpPr>
        <p:spPr/>
        <p:txBody>
          <a:bodyPr/>
          <a:lstStyle/>
          <a:p>
            <a:endParaRPr lang="zh-CN" altLang="en-US"/>
          </a:p>
        </p:txBody>
      </p:sp>
      <p:sp>
        <p:nvSpPr>
          <p:cNvPr id="3" name="日期占位符 1">
            <a:extLst>
              <a:ext uri="{FF2B5EF4-FFF2-40B4-BE49-F238E27FC236}">
                <a16:creationId xmlns:a16="http://schemas.microsoft.com/office/drawing/2014/main" id="{EB474DDF-2DC6-A59A-AEBE-53FC93440DC4}"/>
              </a:ext>
            </a:extLst>
          </p:cNvPr>
          <p:cNvSpPr>
            <a:spLocks noGrp="1"/>
          </p:cNvSpPr>
          <p:nvPr>
            <p:ph type="dt" sz="half" idx="10"/>
          </p:nvPr>
        </p:nvSpPr>
        <p:spPr>
          <a:ln>
            <a:miter lim="800000"/>
            <a:headEnd/>
            <a:tailEnd/>
          </a:ln>
        </p:spPr>
        <p:txBody>
          <a:bodyPr anchor="t"/>
          <a:lstStyle/>
          <a:p>
            <a:pPr>
              <a:defRPr/>
            </a:pPr>
            <a:fld id="{BFD8752D-2335-4547-8D32-DAA60E5C709A}" type="datetime1">
              <a:rPr lang="zh-CN" altLang="en-US">
                <a:latin typeface="+mn-lt"/>
              </a:rPr>
              <a:pPr>
                <a:defRPr/>
              </a:pPr>
              <a:t>2024/10/14</a:t>
            </a:fld>
            <a:endParaRPr lang="en-US" altLang="zh-CN">
              <a:latin typeface="+mn-lt"/>
            </a:endParaRPr>
          </a:p>
        </p:txBody>
      </p:sp>
      <p:sp>
        <p:nvSpPr>
          <p:cNvPr id="44035" name="灯片编号占位符 3">
            <a:extLst>
              <a:ext uri="{FF2B5EF4-FFF2-40B4-BE49-F238E27FC236}">
                <a16:creationId xmlns:a16="http://schemas.microsoft.com/office/drawing/2014/main" id="{0050B289-33CF-BCA7-CADE-5A3007F26F1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1706102-DE18-4DA9-B22F-3B1B45CC70C5}" type="slidenum">
              <a:rPr lang="en-US" altLang="zh-CN" sz="1400" b="0">
                <a:latin typeface="Arial" panose="020B0604020202020204" pitchFamily="34" charset="0"/>
                <a:ea typeface="宋体" panose="02010600030101010101" pitchFamily="2" charset="-122"/>
              </a:rPr>
              <a:pPr>
                <a:spcBef>
                  <a:spcPct val="0"/>
                </a:spcBef>
                <a:buClrTx/>
                <a:buSzTx/>
                <a:buFontTx/>
                <a:buNone/>
              </a:pPr>
              <a:t>43</a:t>
            </a:fld>
            <a:endParaRPr lang="en-US" altLang="zh-CN" sz="1400" b="0">
              <a:latin typeface="Arial" panose="020B0604020202020204" pitchFamily="34" charset="0"/>
              <a:ea typeface="宋体" panose="02010600030101010101" pitchFamily="2" charset="-122"/>
            </a:endParaRPr>
          </a:p>
        </p:txBody>
      </p:sp>
      <p:sp>
        <p:nvSpPr>
          <p:cNvPr id="1356802" name="Text Box 2">
            <a:extLst>
              <a:ext uri="{FF2B5EF4-FFF2-40B4-BE49-F238E27FC236}">
                <a16:creationId xmlns:a16="http://schemas.microsoft.com/office/drawing/2014/main" id="{6ABD7584-58FB-40D9-9820-9A01D64F47B1}"/>
              </a:ext>
            </a:extLst>
          </p:cNvPr>
          <p:cNvSpPr txBox="1">
            <a:spLocks noChangeArrowheads="1"/>
          </p:cNvSpPr>
          <p:nvPr/>
        </p:nvSpPr>
        <p:spPr bwMode="auto">
          <a:xfrm>
            <a:off x="1981200" y="1285875"/>
            <a:ext cx="8605838" cy="5449888"/>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sz="3600" b="0">
                <a:solidFill>
                  <a:srgbClr val="FF0000"/>
                </a:solidFill>
                <a:latin typeface="Times New Roman" panose="02020603050405020304" pitchFamily="18" charset="0"/>
              </a:rPr>
              <a:t>                            </a:t>
            </a:r>
            <a:r>
              <a:rPr kumimoji="1" lang="en-US" altLang="zh-CN" sz="3600" b="0" i="1">
                <a:solidFill>
                  <a:srgbClr val="FF0000"/>
                </a:solidFill>
                <a:latin typeface="Times New Roman" panose="02020603050405020304" pitchFamily="18" charset="0"/>
              </a:rPr>
              <a:t>B</a:t>
            </a:r>
            <a:r>
              <a:rPr kumimoji="1" lang="zh-CN" altLang="en-US" sz="3600" b="0">
                <a:solidFill>
                  <a:srgbClr val="FF0000"/>
                </a:solidFill>
                <a:latin typeface="Times New Roman" panose="02020603050405020304" pitchFamily="18" charset="0"/>
                <a:sym typeface="Symbol" panose="05050102010706020507" pitchFamily="18" charset="2"/>
              </a:rPr>
              <a:t>表示盒子</a:t>
            </a:r>
          </a:p>
          <a:p>
            <a:pPr eaLnBrk="1" hangingPunct="1">
              <a:spcBef>
                <a:spcPct val="0"/>
              </a:spcBef>
              <a:buClrTx/>
              <a:buSzTx/>
              <a:buFontTx/>
              <a:buNone/>
            </a:pPr>
            <a:r>
              <a:rPr kumimoji="1" lang="zh-CN" altLang="en-US" sz="2400" b="0">
                <a:latin typeface="Times New Roman" panose="02020603050405020304" pitchFamily="18" charset="0"/>
                <a:sym typeface="Symbol" panose="05050102010706020507" pitchFamily="18" charset="2"/>
              </a:rPr>
              <a:t>⑴ </a:t>
            </a:r>
            <a:r>
              <a:rPr kumimoji="1" lang="en-US" altLang="zh-CN" sz="2400" b="0" i="1">
                <a:latin typeface="Times New Roman" panose="02020603050405020304" pitchFamily="18" charset="0"/>
                <a:sym typeface="Symbol" panose="05050102010706020507" pitchFamily="18" charset="2"/>
              </a:rPr>
              <a:t>B</a:t>
            </a:r>
            <a:r>
              <a:rPr kumimoji="1" lang="en-US" altLang="zh-CN" sz="2400" b="0">
                <a:latin typeface="Times New Roman" panose="02020603050405020304" pitchFamily="18" charset="0"/>
                <a:sym typeface="Symbol" panose="05050102010706020507" pitchFamily="18" charset="2"/>
              </a:rPr>
              <a:t>→</a:t>
            </a:r>
            <a:r>
              <a:rPr kumimoji="1" lang="en-US" altLang="zh-CN" sz="2400" b="0" i="1">
                <a:latin typeface="Times New Roman" panose="02020603050405020304" pitchFamily="18" charset="0"/>
                <a:sym typeface="Symbol" panose="05050102010706020507" pitchFamily="18" charset="2"/>
              </a:rPr>
              <a:t>B</a:t>
            </a:r>
            <a:r>
              <a:rPr kumimoji="1" lang="en-US" altLang="zh-CN" sz="2400" b="0" baseline="-25000">
                <a:latin typeface="Times New Roman" panose="02020603050405020304" pitchFamily="18" charset="0"/>
                <a:sym typeface="Symbol" panose="05050102010706020507" pitchFamily="18" charset="2"/>
              </a:rPr>
              <a:t>1</a:t>
            </a:r>
            <a:r>
              <a:rPr kumimoji="1" lang="en-US" altLang="zh-CN" sz="2400" b="0" i="1">
                <a:latin typeface="Times New Roman" panose="02020603050405020304" pitchFamily="18" charset="0"/>
                <a:sym typeface="Symbol" panose="05050102010706020507" pitchFamily="18" charset="2"/>
              </a:rPr>
              <a:t>B</a:t>
            </a:r>
            <a:r>
              <a:rPr kumimoji="1" lang="en-US" altLang="zh-CN" sz="2400" b="0" baseline="-25000">
                <a:latin typeface="Times New Roman" panose="02020603050405020304" pitchFamily="18" charset="0"/>
                <a:sym typeface="Symbol" panose="05050102010706020507" pitchFamily="18" charset="2"/>
              </a:rPr>
              <a:t>2</a:t>
            </a:r>
            <a:r>
              <a:rPr kumimoji="1" lang="zh-CN" altLang="en-US" sz="2400" b="0">
                <a:latin typeface="Times New Roman" panose="02020603050405020304" pitchFamily="18" charset="0"/>
                <a:sym typeface="Symbol" panose="05050102010706020507" pitchFamily="18" charset="2"/>
              </a:rPr>
              <a:t>代表两个相邻盒子的并列，且</a:t>
            </a:r>
            <a:r>
              <a:rPr kumimoji="1" lang="en-US" altLang="zh-CN" sz="2400" b="0" i="1">
                <a:latin typeface="Times New Roman" panose="02020603050405020304" pitchFamily="18" charset="0"/>
                <a:sym typeface="Symbol" panose="05050102010706020507" pitchFamily="18" charset="2"/>
              </a:rPr>
              <a:t>B</a:t>
            </a:r>
            <a:r>
              <a:rPr kumimoji="1" lang="en-US" altLang="zh-CN" sz="2400" b="0" baseline="-25000">
                <a:latin typeface="Times New Roman" panose="02020603050405020304" pitchFamily="18" charset="0"/>
                <a:sym typeface="Symbol" panose="05050102010706020507" pitchFamily="18" charset="2"/>
              </a:rPr>
              <a:t>1</a:t>
            </a:r>
            <a:r>
              <a:rPr kumimoji="1" lang="zh-CN" altLang="en-US" sz="2400" b="0">
                <a:latin typeface="Times New Roman" panose="02020603050405020304" pitchFamily="18" charset="0"/>
                <a:sym typeface="Symbol" panose="05050102010706020507" pitchFamily="18" charset="2"/>
              </a:rPr>
              <a:t>位于</a:t>
            </a:r>
            <a:r>
              <a:rPr kumimoji="1" lang="en-US" altLang="zh-CN" sz="2400" b="0" i="1">
                <a:latin typeface="Times New Roman" panose="02020603050405020304" pitchFamily="18" charset="0"/>
                <a:sym typeface="Symbol" panose="05050102010706020507" pitchFamily="18" charset="2"/>
              </a:rPr>
              <a:t>B</a:t>
            </a:r>
            <a:r>
              <a:rPr kumimoji="1" lang="en-US" altLang="zh-CN" sz="2400" b="0" baseline="-25000">
                <a:latin typeface="Times New Roman" panose="02020603050405020304" pitchFamily="18" charset="0"/>
                <a:sym typeface="Symbol" panose="05050102010706020507" pitchFamily="18" charset="2"/>
              </a:rPr>
              <a:t>2</a:t>
            </a:r>
            <a:r>
              <a:rPr kumimoji="1" lang="zh-CN" altLang="en-US" sz="2400" b="0">
                <a:latin typeface="Times New Roman" panose="02020603050405020304" pitchFamily="18" charset="0"/>
                <a:sym typeface="Symbol" panose="05050102010706020507" pitchFamily="18" charset="2"/>
              </a:rPr>
              <a:t>的左边。</a:t>
            </a:r>
            <a:endParaRPr kumimoji="1" lang="en-US" altLang="zh-CN" sz="2400" b="0">
              <a:latin typeface="Times New Roman" panose="02020603050405020304" pitchFamily="18" charset="0"/>
              <a:sym typeface="Symbol" panose="05050102010706020507" pitchFamily="18" charset="2"/>
            </a:endParaRPr>
          </a:p>
          <a:p>
            <a:pPr eaLnBrk="1" hangingPunct="1">
              <a:spcBef>
                <a:spcPct val="0"/>
              </a:spcBef>
              <a:buClrTx/>
              <a:buSzTx/>
              <a:buFontTx/>
              <a:buNone/>
            </a:pPr>
            <a:endParaRPr kumimoji="1" lang="zh-CN" altLang="en-US" sz="2400" b="0">
              <a:latin typeface="Times New Roman" panose="02020603050405020304" pitchFamily="18" charset="0"/>
              <a:sym typeface="Symbol" panose="05050102010706020507" pitchFamily="18" charset="2"/>
            </a:endParaRPr>
          </a:p>
          <a:p>
            <a:pPr eaLnBrk="1" hangingPunct="1">
              <a:spcBef>
                <a:spcPct val="0"/>
              </a:spcBef>
              <a:buClrTx/>
              <a:buSzTx/>
              <a:buFontTx/>
              <a:buNone/>
            </a:pPr>
            <a:r>
              <a:rPr kumimoji="1" lang="zh-CN" altLang="en-US" sz="2400" b="0">
                <a:latin typeface="Times New Roman" panose="02020603050405020304" pitchFamily="18" charset="0"/>
                <a:sym typeface="Symbol" panose="05050102010706020507" pitchFamily="18" charset="2"/>
              </a:rPr>
              <a:t>⑵ </a:t>
            </a:r>
            <a:r>
              <a:rPr kumimoji="1" lang="en-US" altLang="zh-CN" sz="2400" b="0" i="1">
                <a:latin typeface="Times New Roman" panose="02020603050405020304" pitchFamily="18" charset="0"/>
                <a:sym typeface="Symbol" panose="05050102010706020507" pitchFamily="18" charset="2"/>
              </a:rPr>
              <a:t>B</a:t>
            </a:r>
            <a:r>
              <a:rPr kumimoji="1" lang="en-US" altLang="zh-CN" sz="2400" b="0">
                <a:latin typeface="Times New Roman" panose="02020603050405020304" pitchFamily="18" charset="0"/>
                <a:sym typeface="Symbol" panose="05050102010706020507" pitchFamily="18" charset="2"/>
              </a:rPr>
              <a:t>→</a:t>
            </a:r>
            <a:r>
              <a:rPr kumimoji="1" lang="en-US" altLang="zh-CN" sz="2400" b="0" i="1">
                <a:latin typeface="Times New Roman" panose="02020603050405020304" pitchFamily="18" charset="0"/>
                <a:sym typeface="Symbol" panose="05050102010706020507" pitchFamily="18" charset="2"/>
              </a:rPr>
              <a:t>B</a:t>
            </a:r>
            <a:r>
              <a:rPr kumimoji="1" lang="en-US" altLang="zh-CN" sz="2400" b="0" baseline="-25000">
                <a:latin typeface="Times New Roman" panose="02020603050405020304" pitchFamily="18" charset="0"/>
                <a:sym typeface="Symbol" panose="05050102010706020507" pitchFamily="18" charset="2"/>
              </a:rPr>
              <a:t>1</a:t>
            </a:r>
            <a:r>
              <a:rPr kumimoji="1" lang="en-US" altLang="zh-CN" sz="2400" b="0">
                <a:latin typeface="Times New Roman" panose="02020603050405020304" pitchFamily="18" charset="0"/>
                <a:sym typeface="Symbol" panose="05050102010706020507" pitchFamily="18" charset="2"/>
              </a:rPr>
              <a:t> sub </a:t>
            </a:r>
            <a:r>
              <a:rPr kumimoji="1" lang="en-US" altLang="zh-CN" sz="2400" b="0" i="1">
                <a:latin typeface="Times New Roman" panose="02020603050405020304" pitchFamily="18" charset="0"/>
                <a:sym typeface="Symbol" panose="05050102010706020507" pitchFamily="18" charset="2"/>
              </a:rPr>
              <a:t>B</a:t>
            </a:r>
            <a:r>
              <a:rPr kumimoji="1" lang="en-US" altLang="zh-CN" sz="2400" b="0" baseline="-25000">
                <a:latin typeface="Times New Roman" panose="02020603050405020304" pitchFamily="18" charset="0"/>
                <a:sym typeface="Symbol" panose="05050102010706020507" pitchFamily="18" charset="2"/>
              </a:rPr>
              <a:t>2</a:t>
            </a:r>
            <a:r>
              <a:rPr kumimoji="1" lang="zh-CN" altLang="en-US" sz="2400" b="0">
                <a:latin typeface="Times New Roman" panose="02020603050405020304" pitchFamily="18" charset="0"/>
                <a:sym typeface="Symbol" panose="05050102010706020507" pitchFamily="18" charset="2"/>
              </a:rPr>
              <a:t>代表盒子</a:t>
            </a:r>
            <a:r>
              <a:rPr kumimoji="1" lang="en-US" altLang="zh-CN" sz="2400" b="0" i="1">
                <a:latin typeface="Times New Roman" panose="02020603050405020304" pitchFamily="18" charset="0"/>
                <a:sym typeface="Symbol" panose="05050102010706020507" pitchFamily="18" charset="2"/>
              </a:rPr>
              <a:t>B</a:t>
            </a:r>
            <a:r>
              <a:rPr kumimoji="1" lang="en-US" altLang="zh-CN" sz="2400" b="0" baseline="-25000">
                <a:latin typeface="Times New Roman" panose="02020603050405020304" pitchFamily="18" charset="0"/>
                <a:sym typeface="Symbol" panose="05050102010706020507" pitchFamily="18" charset="2"/>
              </a:rPr>
              <a:t>1</a:t>
            </a:r>
            <a:r>
              <a:rPr kumimoji="1" lang="zh-CN" altLang="en-US" sz="2400" b="0">
                <a:latin typeface="Times New Roman" panose="02020603050405020304" pitchFamily="18" charset="0"/>
                <a:sym typeface="Symbol" panose="05050102010706020507" pitchFamily="18" charset="2"/>
              </a:rPr>
              <a:t>后随下标盒子</a:t>
            </a:r>
            <a:r>
              <a:rPr kumimoji="1" lang="en-US" altLang="zh-CN" sz="2400" b="0" i="1">
                <a:latin typeface="Times New Roman" panose="02020603050405020304" pitchFamily="18" charset="0"/>
                <a:sym typeface="Symbol" panose="05050102010706020507" pitchFamily="18" charset="2"/>
              </a:rPr>
              <a:t>B</a:t>
            </a:r>
            <a:r>
              <a:rPr kumimoji="1" lang="en-US" altLang="zh-CN" sz="2400" b="0" baseline="-25000">
                <a:latin typeface="Times New Roman" panose="02020603050405020304" pitchFamily="18" charset="0"/>
                <a:sym typeface="Symbol" panose="05050102010706020507" pitchFamily="18" charset="2"/>
              </a:rPr>
              <a:t>2</a:t>
            </a:r>
            <a:r>
              <a:rPr kumimoji="1" lang="zh-CN" altLang="en-US" sz="2400" b="0">
                <a:latin typeface="Times New Roman" panose="02020603050405020304" pitchFamily="18" charset="0"/>
                <a:sym typeface="Symbol" panose="05050102010706020507" pitchFamily="18" charset="2"/>
              </a:rPr>
              <a:t>，下标盒子 </a:t>
            </a:r>
            <a:r>
              <a:rPr kumimoji="1" lang="en-US" altLang="zh-CN" sz="2400" b="0" i="1">
                <a:latin typeface="Times New Roman" panose="02020603050405020304" pitchFamily="18" charset="0"/>
                <a:sym typeface="Symbol" panose="05050102010706020507" pitchFamily="18" charset="2"/>
              </a:rPr>
              <a:t>B</a:t>
            </a:r>
            <a:r>
              <a:rPr kumimoji="1" lang="en-US" altLang="zh-CN" sz="2400" b="0" baseline="-25000">
                <a:latin typeface="Times New Roman" panose="02020603050405020304" pitchFamily="18" charset="0"/>
                <a:sym typeface="Symbol" panose="05050102010706020507" pitchFamily="18" charset="2"/>
              </a:rPr>
              <a:t>2</a:t>
            </a:r>
            <a:r>
              <a:rPr kumimoji="1" lang="zh-CN" altLang="en-US" sz="2400" b="0">
                <a:latin typeface="Times New Roman" panose="02020603050405020304" pitchFamily="18" charset="0"/>
                <a:sym typeface="Symbol" panose="05050102010706020507" pitchFamily="18" charset="2"/>
              </a:rPr>
              <a:t>以较小的字体和较低的位置出现。</a:t>
            </a:r>
            <a:endParaRPr kumimoji="1" lang="en-US" altLang="zh-CN" sz="2400" b="0">
              <a:latin typeface="Times New Roman" panose="02020603050405020304" pitchFamily="18" charset="0"/>
              <a:sym typeface="Symbol" panose="05050102010706020507" pitchFamily="18" charset="2"/>
            </a:endParaRPr>
          </a:p>
          <a:p>
            <a:pPr eaLnBrk="1" hangingPunct="1">
              <a:spcBef>
                <a:spcPct val="0"/>
              </a:spcBef>
              <a:buClrTx/>
              <a:buSzTx/>
              <a:buFontTx/>
              <a:buNone/>
            </a:pPr>
            <a:endParaRPr kumimoji="1" lang="zh-CN" altLang="en-US" sz="2400" b="0">
              <a:latin typeface="Times New Roman" panose="02020603050405020304" pitchFamily="18" charset="0"/>
              <a:sym typeface="Symbol" panose="05050102010706020507" pitchFamily="18" charset="2"/>
            </a:endParaRPr>
          </a:p>
          <a:p>
            <a:pPr eaLnBrk="1" hangingPunct="1">
              <a:spcBef>
                <a:spcPct val="0"/>
              </a:spcBef>
              <a:buClrTx/>
              <a:buSzTx/>
              <a:buFontTx/>
              <a:buNone/>
            </a:pPr>
            <a:r>
              <a:rPr kumimoji="1" lang="zh-CN" altLang="en-US" sz="2400" b="0">
                <a:latin typeface="Times New Roman" panose="02020603050405020304" pitchFamily="18" charset="0"/>
                <a:sym typeface="Symbol" panose="05050102010706020507" pitchFamily="18" charset="2"/>
              </a:rPr>
              <a:t>⑶ </a:t>
            </a:r>
            <a:r>
              <a:rPr kumimoji="1" lang="en-US" altLang="zh-CN" sz="2400" b="0" i="1">
                <a:latin typeface="Times New Roman" panose="02020603050405020304" pitchFamily="18" charset="0"/>
                <a:sym typeface="Symbol" panose="05050102010706020507" pitchFamily="18" charset="2"/>
              </a:rPr>
              <a:t>B</a:t>
            </a:r>
            <a:r>
              <a:rPr kumimoji="1" lang="en-US" altLang="zh-CN" sz="2400" b="0">
                <a:latin typeface="Times New Roman" panose="02020603050405020304" pitchFamily="18" charset="0"/>
                <a:sym typeface="Symbol" panose="05050102010706020507" pitchFamily="18" charset="2"/>
              </a:rPr>
              <a:t>→(</a:t>
            </a:r>
            <a:r>
              <a:rPr kumimoji="1" lang="en-US" altLang="zh-CN" sz="2400" b="0" i="1">
                <a:latin typeface="Times New Roman" panose="02020603050405020304" pitchFamily="18" charset="0"/>
                <a:sym typeface="Symbol" panose="05050102010706020507" pitchFamily="18" charset="2"/>
              </a:rPr>
              <a:t>B</a:t>
            </a:r>
            <a:r>
              <a:rPr kumimoji="1" lang="en-US" altLang="zh-CN" sz="2400" b="0" baseline="-25000">
                <a:latin typeface="Times New Roman" panose="02020603050405020304" pitchFamily="18" charset="0"/>
                <a:sym typeface="Symbol" panose="05050102010706020507" pitchFamily="18" charset="2"/>
              </a:rPr>
              <a:t>1</a:t>
            </a:r>
            <a:r>
              <a:rPr kumimoji="1" lang="en-US" altLang="zh-CN" sz="2400" b="0">
                <a:latin typeface="Times New Roman" panose="02020603050405020304" pitchFamily="18" charset="0"/>
                <a:sym typeface="Symbol" panose="05050102010706020507" pitchFamily="18" charset="2"/>
              </a:rPr>
              <a:t>)</a:t>
            </a:r>
            <a:r>
              <a:rPr kumimoji="1" lang="zh-CN" altLang="en-US" sz="2400" b="0">
                <a:latin typeface="Times New Roman" panose="02020603050405020304" pitchFamily="18" charset="0"/>
                <a:sym typeface="Symbol" panose="05050102010706020507" pitchFamily="18" charset="2"/>
              </a:rPr>
              <a:t>代表一个由括号括起来的盒子</a:t>
            </a:r>
            <a:r>
              <a:rPr kumimoji="1" lang="en-US" altLang="zh-CN" sz="2400" b="0" i="1">
                <a:latin typeface="Times New Roman" panose="02020603050405020304" pitchFamily="18" charset="0"/>
                <a:sym typeface="Symbol" panose="05050102010706020507" pitchFamily="18" charset="2"/>
              </a:rPr>
              <a:t>B</a:t>
            </a:r>
            <a:r>
              <a:rPr kumimoji="1" lang="en-US" altLang="zh-CN" sz="2400" b="0" baseline="-25000">
                <a:latin typeface="Times New Roman" panose="02020603050405020304" pitchFamily="18" charset="0"/>
                <a:sym typeface="Symbol" panose="05050102010706020507" pitchFamily="18" charset="2"/>
              </a:rPr>
              <a:t>1</a:t>
            </a:r>
            <a:r>
              <a:rPr kumimoji="1" lang="zh-CN" altLang="en-US" sz="2400" b="0">
                <a:latin typeface="Times New Roman" panose="02020603050405020304" pitchFamily="18" charset="0"/>
                <a:sym typeface="Symbol" panose="05050102010706020507" pitchFamily="18" charset="2"/>
              </a:rPr>
              <a:t>，主要是为了对多个盒子或下标进行分组。在</a:t>
            </a:r>
            <a:r>
              <a:rPr kumimoji="1" lang="en-US" altLang="zh-CN" sz="2400" b="0">
                <a:latin typeface="Times New Roman" panose="02020603050405020304" pitchFamily="18" charset="0"/>
                <a:sym typeface="Symbol" panose="05050102010706020507" pitchFamily="18" charset="2"/>
              </a:rPr>
              <a:t>EQN</a:t>
            </a:r>
            <a:r>
              <a:rPr kumimoji="1" lang="zh-CN" altLang="en-US" sz="2400" b="0">
                <a:latin typeface="Times New Roman" panose="02020603050405020304" pitchFamily="18" charset="0"/>
                <a:sym typeface="Symbol" panose="05050102010706020507" pitchFamily="18" charset="2"/>
              </a:rPr>
              <a:t>中，使用花括号进行分组，此处使用圆括号是为了避免跟语义动作外面的花括号产生冲突。</a:t>
            </a:r>
            <a:endParaRPr kumimoji="1" lang="en-US" altLang="zh-CN" sz="2400" b="0">
              <a:latin typeface="Times New Roman" panose="02020603050405020304" pitchFamily="18" charset="0"/>
              <a:sym typeface="Symbol" panose="05050102010706020507" pitchFamily="18" charset="2"/>
            </a:endParaRPr>
          </a:p>
          <a:p>
            <a:pPr eaLnBrk="1" hangingPunct="1">
              <a:spcBef>
                <a:spcPct val="0"/>
              </a:spcBef>
              <a:buClrTx/>
              <a:buSzTx/>
              <a:buFontTx/>
              <a:buNone/>
            </a:pPr>
            <a:endParaRPr kumimoji="1" lang="zh-CN" altLang="en-US" sz="2400" b="0">
              <a:latin typeface="Times New Roman" panose="02020603050405020304" pitchFamily="18" charset="0"/>
              <a:sym typeface="Symbol" panose="05050102010706020507" pitchFamily="18" charset="2"/>
            </a:endParaRPr>
          </a:p>
          <a:p>
            <a:pPr eaLnBrk="1" hangingPunct="1">
              <a:spcBef>
                <a:spcPct val="0"/>
              </a:spcBef>
              <a:buClrTx/>
              <a:buSzTx/>
              <a:buFontTx/>
              <a:buNone/>
            </a:pPr>
            <a:r>
              <a:rPr kumimoji="1" lang="zh-CN" altLang="en-US" sz="2400" b="0">
                <a:latin typeface="Times New Roman" panose="02020603050405020304" pitchFamily="18" charset="0"/>
                <a:sym typeface="Symbol" panose="05050102010706020507" pitchFamily="18" charset="2"/>
              </a:rPr>
              <a:t>⑷ </a:t>
            </a:r>
            <a:r>
              <a:rPr kumimoji="1" lang="en-US" altLang="zh-CN" sz="2400" b="0" i="1">
                <a:latin typeface="Times New Roman" panose="02020603050405020304" pitchFamily="18" charset="0"/>
                <a:sym typeface="Symbol" panose="05050102010706020507" pitchFamily="18" charset="2"/>
              </a:rPr>
              <a:t>B</a:t>
            </a:r>
            <a:r>
              <a:rPr kumimoji="1" lang="en-US" altLang="zh-CN" sz="2400" b="0">
                <a:latin typeface="Times New Roman" panose="02020603050405020304" pitchFamily="18" charset="0"/>
                <a:sym typeface="Symbol" panose="05050102010706020507" pitchFamily="18" charset="2"/>
              </a:rPr>
              <a:t>→text</a:t>
            </a:r>
            <a:r>
              <a:rPr kumimoji="1" lang="zh-CN" altLang="en-US" sz="2400" b="0">
                <a:latin typeface="Times New Roman" panose="02020603050405020304" pitchFamily="18" charset="0"/>
                <a:sym typeface="Symbol" panose="05050102010706020507" pitchFamily="18" charset="2"/>
              </a:rPr>
              <a:t>代表文本字符串，即任意字符组成的串。</a:t>
            </a:r>
          </a:p>
          <a:p>
            <a:pPr eaLnBrk="1" hangingPunct="1">
              <a:spcBef>
                <a:spcPct val="0"/>
              </a:spcBef>
              <a:buClrTx/>
              <a:buSzTx/>
              <a:buFontTx/>
              <a:buNone/>
            </a:pPr>
            <a:r>
              <a:rPr kumimoji="1" lang="zh-CN" altLang="en-US" sz="2400" b="0">
                <a:latin typeface="Times New Roman" panose="02020603050405020304" pitchFamily="18" charset="0"/>
                <a:sym typeface="Symbol" panose="05050102010706020507" pitchFamily="18" charset="2"/>
              </a:rPr>
              <a:t>该文法是二义性的文法，将“并列”和“下标”看成是左结合的，并令“下标”的优先级高于“并列”的话，则可以对该文法所描述的语言进行自底向上的语法分析。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56802"/>
                                        </p:tgtEl>
                                        <p:attrNameLst>
                                          <p:attrName>style.visibility</p:attrName>
                                        </p:attrNameLst>
                                      </p:cBhvr>
                                      <p:to>
                                        <p:strVal val="visible"/>
                                      </p:to>
                                    </p:set>
                                    <p:animEffect transition="in" filter="blinds(horizontal)">
                                      <p:cBhvr>
                                        <p:cTn id="7" dur="500"/>
                                        <p:tgtEl>
                                          <p:spTgt spid="1356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680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A3B37B1-B7F5-F71B-0476-A3C49D401401}"/>
              </a:ext>
            </a:extLst>
          </p:cNvPr>
          <p:cNvSpPr>
            <a:spLocks noGrp="1"/>
          </p:cNvSpPr>
          <p:nvPr>
            <p:ph type="title"/>
          </p:nvPr>
        </p:nvSpPr>
        <p:spPr/>
        <p:txBody>
          <a:bodyPr/>
          <a:lstStyle/>
          <a:p>
            <a:endParaRPr lang="zh-CN" altLang="en-US"/>
          </a:p>
        </p:txBody>
      </p:sp>
      <p:sp>
        <p:nvSpPr>
          <p:cNvPr id="3" name="日期占位符 1">
            <a:extLst>
              <a:ext uri="{FF2B5EF4-FFF2-40B4-BE49-F238E27FC236}">
                <a16:creationId xmlns:a16="http://schemas.microsoft.com/office/drawing/2014/main" id="{A05E46B8-6D94-B83E-FF35-DA8C93CAA872}"/>
              </a:ext>
            </a:extLst>
          </p:cNvPr>
          <p:cNvSpPr>
            <a:spLocks noGrp="1"/>
          </p:cNvSpPr>
          <p:nvPr>
            <p:ph type="dt" sz="half" idx="10"/>
          </p:nvPr>
        </p:nvSpPr>
        <p:spPr>
          <a:ln>
            <a:miter lim="800000"/>
            <a:headEnd/>
            <a:tailEnd/>
          </a:ln>
        </p:spPr>
        <p:txBody>
          <a:bodyPr anchor="t"/>
          <a:lstStyle/>
          <a:p>
            <a:pPr>
              <a:defRPr/>
            </a:pPr>
            <a:fld id="{5D6DFAAE-3CC3-4478-848A-D27AF8C58B8B}" type="datetime1">
              <a:rPr lang="zh-CN" altLang="en-US">
                <a:latin typeface="+mn-lt"/>
              </a:rPr>
              <a:pPr>
                <a:defRPr/>
              </a:pPr>
              <a:t>2024/10/14</a:t>
            </a:fld>
            <a:endParaRPr lang="en-US" altLang="zh-CN">
              <a:latin typeface="+mn-lt"/>
            </a:endParaRPr>
          </a:p>
        </p:txBody>
      </p:sp>
      <p:sp>
        <p:nvSpPr>
          <p:cNvPr id="45059" name="灯片编号占位符 3">
            <a:extLst>
              <a:ext uri="{FF2B5EF4-FFF2-40B4-BE49-F238E27FC236}">
                <a16:creationId xmlns:a16="http://schemas.microsoft.com/office/drawing/2014/main" id="{311A246D-40DB-4BF9-E80A-35DE6B7A134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F86A2AB-985D-44D8-A7A8-276A08DFB79B}" type="slidenum">
              <a:rPr lang="en-US" altLang="zh-CN" sz="1400" b="0">
                <a:latin typeface="Arial" panose="020B0604020202020204" pitchFamily="34" charset="0"/>
                <a:ea typeface="宋体" panose="02010600030101010101" pitchFamily="2" charset="-122"/>
              </a:rPr>
              <a:pPr>
                <a:spcBef>
                  <a:spcPct val="0"/>
                </a:spcBef>
                <a:buClrTx/>
                <a:buSzTx/>
                <a:buFontTx/>
                <a:buNone/>
              </a:pPr>
              <a:t>44</a:t>
            </a:fld>
            <a:endParaRPr lang="en-US" altLang="zh-CN" sz="1400" b="0">
              <a:latin typeface="Arial" panose="020B0604020202020204" pitchFamily="34" charset="0"/>
              <a:ea typeface="宋体" panose="02010600030101010101" pitchFamily="2" charset="-122"/>
            </a:endParaRPr>
          </a:p>
        </p:txBody>
      </p:sp>
      <p:sp>
        <p:nvSpPr>
          <p:cNvPr id="45060" name="Text Box 2">
            <a:extLst>
              <a:ext uri="{FF2B5EF4-FFF2-40B4-BE49-F238E27FC236}">
                <a16:creationId xmlns:a16="http://schemas.microsoft.com/office/drawing/2014/main" id="{72E74B8F-E071-1FCD-4EF3-2FCF0242D754}"/>
              </a:ext>
            </a:extLst>
          </p:cNvPr>
          <p:cNvSpPr txBox="1">
            <a:spLocks noChangeArrowheads="1"/>
          </p:cNvSpPr>
          <p:nvPr/>
        </p:nvSpPr>
        <p:spPr bwMode="auto">
          <a:xfrm>
            <a:off x="1847850" y="1341438"/>
            <a:ext cx="8605838" cy="5141912"/>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zh-CN" altLang="en-US" sz="3600" b="0">
                <a:solidFill>
                  <a:srgbClr val="FF0000"/>
                </a:solidFill>
                <a:latin typeface="Times New Roman" panose="02020603050405020304" pitchFamily="18" charset="0"/>
              </a:rPr>
              <a:t>                             属性设置</a:t>
            </a:r>
            <a:endParaRPr kumimoji="1" lang="zh-CN" altLang="en-US" sz="3600" b="0">
              <a:solidFill>
                <a:srgbClr val="FF0000"/>
              </a:solidFill>
              <a:latin typeface="Times New Roman" panose="02020603050405020304" pitchFamily="18" charset="0"/>
              <a:sym typeface="Symbol" panose="05050102010706020507" pitchFamily="18" charset="2"/>
            </a:endParaRPr>
          </a:p>
          <a:p>
            <a:pPr eaLnBrk="1" hangingPunct="1">
              <a:spcBef>
                <a:spcPct val="0"/>
              </a:spcBef>
              <a:buClrTx/>
              <a:buSzTx/>
              <a:buFont typeface="Wingdings" panose="05000000000000000000" pitchFamily="2" charset="2"/>
              <a:buNone/>
            </a:pPr>
            <a:r>
              <a:rPr kumimoji="1" lang="zh-CN" altLang="en-US" sz="2400" b="0">
                <a:latin typeface="Times New Roman" panose="02020603050405020304" pitchFamily="18" charset="0"/>
                <a:sym typeface="Symbol" panose="05050102010706020507" pitchFamily="18" charset="2"/>
              </a:rPr>
              <a:t>⑴ </a:t>
            </a:r>
            <a:r>
              <a:rPr kumimoji="1" lang="en-US" altLang="zh-CN" sz="2400" b="0">
                <a:latin typeface="Times New Roman" panose="02020603050405020304" pitchFamily="18" charset="0"/>
                <a:sym typeface="Symbol" panose="05050102010706020507" pitchFamily="18" charset="2"/>
              </a:rPr>
              <a:t>point size</a:t>
            </a:r>
            <a:r>
              <a:rPr kumimoji="1" lang="zh-CN" altLang="en-US" sz="2400" b="0">
                <a:latin typeface="Times New Roman" panose="02020603050405020304" pitchFamily="18" charset="0"/>
                <a:sym typeface="Symbol" panose="05050102010706020507" pitchFamily="18" charset="2"/>
              </a:rPr>
              <a:t>用于表示盒子中文本的尺寸</a:t>
            </a:r>
            <a:r>
              <a:rPr kumimoji="1" lang="en-US" altLang="zh-CN" sz="2400" b="0">
                <a:latin typeface="Times New Roman" panose="02020603050405020304" pitchFamily="18" charset="0"/>
                <a:sym typeface="Symbol" panose="05050102010706020507" pitchFamily="18" charset="2"/>
              </a:rPr>
              <a:t>(</a:t>
            </a:r>
            <a:r>
              <a:rPr kumimoji="1" lang="zh-CN" altLang="en-US" sz="2400" b="0">
                <a:latin typeface="Times New Roman" panose="02020603050405020304" pitchFamily="18" charset="0"/>
                <a:sym typeface="Symbol" panose="05050102010706020507" pitchFamily="18" charset="2"/>
              </a:rPr>
              <a:t>以点来计算，也就是字号</a:t>
            </a:r>
            <a:r>
              <a:rPr kumimoji="1" lang="en-US" altLang="zh-CN" sz="2400" b="0">
                <a:latin typeface="Times New Roman" panose="02020603050405020304" pitchFamily="18" charset="0"/>
                <a:sym typeface="Symbol" panose="05050102010706020507" pitchFamily="18" charset="2"/>
              </a:rPr>
              <a:t>)</a:t>
            </a:r>
            <a:r>
              <a:rPr kumimoji="1" lang="zh-CN" altLang="en-US" sz="2400" b="0">
                <a:latin typeface="Times New Roman" panose="02020603050405020304" pitchFamily="18" charset="0"/>
                <a:sym typeface="Symbol" panose="05050102010706020507" pitchFamily="18" charset="2"/>
              </a:rPr>
              <a:t>。如果标准盒子的尺寸为</a:t>
            </a:r>
            <a:r>
              <a:rPr kumimoji="1" lang="en-US" altLang="zh-CN" sz="2400" b="0">
                <a:latin typeface="Times New Roman" panose="02020603050405020304" pitchFamily="18" charset="0"/>
                <a:sym typeface="Symbol" panose="05050102010706020507" pitchFamily="18" charset="2"/>
              </a:rPr>
              <a:t>p</a:t>
            </a:r>
            <a:r>
              <a:rPr kumimoji="1" lang="zh-CN" altLang="en-US" sz="2400" b="0">
                <a:latin typeface="Times New Roman" panose="02020603050405020304" pitchFamily="18" charset="0"/>
                <a:sym typeface="Symbol" panose="05050102010706020507" pitchFamily="18" charset="2"/>
              </a:rPr>
              <a:t>，则下标盒子的尺寸为</a:t>
            </a:r>
            <a:r>
              <a:rPr kumimoji="1" lang="en-US" altLang="zh-CN" sz="2400" b="0">
                <a:latin typeface="Times New Roman" panose="02020603050405020304" pitchFamily="18" charset="0"/>
                <a:sym typeface="Symbol" panose="05050102010706020507" pitchFamily="18" charset="2"/>
              </a:rPr>
              <a:t>0.7×p</a:t>
            </a:r>
            <a:r>
              <a:rPr kumimoji="1" lang="zh-CN" altLang="en-US" sz="2400" b="0">
                <a:latin typeface="Times New Roman" panose="02020603050405020304" pitchFamily="18" charset="0"/>
                <a:sym typeface="Symbol" panose="05050102010706020507" pitchFamily="18" charset="2"/>
              </a:rPr>
              <a:t>。属性</a:t>
            </a:r>
            <a:r>
              <a:rPr kumimoji="1" lang="en-US" altLang="zh-CN" sz="2400" b="0">
                <a:latin typeface="Times New Roman" panose="02020603050405020304" pitchFamily="18" charset="0"/>
                <a:sym typeface="Symbol" panose="05050102010706020507" pitchFamily="18" charset="2"/>
              </a:rPr>
              <a:t>B.ps</a:t>
            </a:r>
            <a:r>
              <a:rPr kumimoji="1" lang="zh-CN" altLang="en-US" sz="2400" b="0">
                <a:latin typeface="Times New Roman" panose="02020603050405020304" pitchFamily="18" charset="0"/>
                <a:sym typeface="Symbol" panose="05050102010706020507" pitchFamily="18" charset="2"/>
              </a:rPr>
              <a:t>表示盒子</a:t>
            </a:r>
            <a:r>
              <a:rPr kumimoji="1" lang="en-US" altLang="zh-CN" sz="2400" b="0">
                <a:latin typeface="Times New Roman" panose="02020603050405020304" pitchFamily="18" charset="0"/>
                <a:sym typeface="Symbol" panose="05050102010706020507" pitchFamily="18" charset="2"/>
              </a:rPr>
              <a:t>B</a:t>
            </a:r>
            <a:r>
              <a:rPr kumimoji="1" lang="zh-CN" altLang="en-US" sz="2400" b="0">
                <a:latin typeface="Times New Roman" panose="02020603050405020304" pitchFamily="18" charset="0"/>
                <a:sym typeface="Symbol" panose="05050102010706020507" pitchFamily="18" charset="2"/>
              </a:rPr>
              <a:t>的尺寸，该属性是继承属性。</a:t>
            </a:r>
            <a:endParaRPr kumimoji="1" lang="en-US" altLang="zh-CN" sz="2400" b="0">
              <a:latin typeface="Times New Roman" panose="02020603050405020304" pitchFamily="18" charset="0"/>
              <a:sym typeface="Symbol" panose="05050102010706020507" pitchFamily="18" charset="2"/>
            </a:endParaRPr>
          </a:p>
          <a:p>
            <a:pPr eaLnBrk="1" hangingPunct="1">
              <a:spcBef>
                <a:spcPct val="0"/>
              </a:spcBef>
              <a:buClrTx/>
              <a:buSzTx/>
              <a:buFont typeface="Wingdings" panose="05000000000000000000" pitchFamily="2" charset="2"/>
              <a:buNone/>
            </a:pPr>
            <a:endParaRPr kumimoji="1" lang="zh-CN" altLang="en-US" sz="2400" b="0">
              <a:latin typeface="Times New Roman" panose="02020603050405020304" pitchFamily="18" charset="0"/>
              <a:sym typeface="Symbol" panose="05050102010706020507" pitchFamily="18" charset="2"/>
            </a:endParaRPr>
          </a:p>
          <a:p>
            <a:pPr eaLnBrk="1" hangingPunct="1">
              <a:spcBef>
                <a:spcPct val="0"/>
              </a:spcBef>
              <a:buClrTx/>
              <a:buSzTx/>
              <a:buFont typeface="Wingdings" panose="05000000000000000000" pitchFamily="2" charset="2"/>
              <a:buNone/>
            </a:pPr>
            <a:r>
              <a:rPr kumimoji="1" lang="zh-CN" altLang="en-US" sz="2400" b="0">
                <a:latin typeface="Times New Roman" panose="02020603050405020304" pitchFamily="18" charset="0"/>
                <a:sym typeface="Symbol" panose="05050102010706020507" pitchFamily="18" charset="2"/>
              </a:rPr>
              <a:t>⑵ 每个盒子都有一个基线</a:t>
            </a:r>
            <a:r>
              <a:rPr kumimoji="1" lang="en-US" altLang="zh-CN" sz="2400" b="0">
                <a:latin typeface="Times New Roman" panose="02020603050405020304" pitchFamily="18" charset="0"/>
                <a:sym typeface="Symbol" panose="05050102010706020507" pitchFamily="18" charset="2"/>
              </a:rPr>
              <a:t>(baseline)</a:t>
            </a:r>
            <a:r>
              <a:rPr kumimoji="1" lang="zh-CN" altLang="en-US" sz="2400" b="0">
                <a:latin typeface="Times New Roman" panose="02020603050405020304" pitchFamily="18" charset="0"/>
                <a:sym typeface="Symbol" panose="05050102010706020507" pitchFamily="18" charset="2"/>
              </a:rPr>
              <a:t>，用来表示每个文本底部的垂直位置。</a:t>
            </a:r>
            <a:endParaRPr kumimoji="1" lang="en-US" altLang="zh-CN" sz="2400" b="0">
              <a:latin typeface="Times New Roman" panose="02020603050405020304" pitchFamily="18" charset="0"/>
              <a:sym typeface="Symbol" panose="05050102010706020507" pitchFamily="18" charset="2"/>
            </a:endParaRPr>
          </a:p>
          <a:p>
            <a:pPr eaLnBrk="1" hangingPunct="1">
              <a:spcBef>
                <a:spcPct val="0"/>
              </a:spcBef>
              <a:buClrTx/>
              <a:buSzTx/>
              <a:buFont typeface="Wingdings" panose="05000000000000000000" pitchFamily="2" charset="2"/>
              <a:buNone/>
            </a:pPr>
            <a:endParaRPr kumimoji="1" lang="zh-CN" altLang="en-US" sz="2400" b="0">
              <a:latin typeface="Times New Roman" panose="02020603050405020304" pitchFamily="18" charset="0"/>
              <a:sym typeface="Symbol" panose="05050102010706020507" pitchFamily="18" charset="2"/>
            </a:endParaRPr>
          </a:p>
          <a:p>
            <a:pPr eaLnBrk="1" hangingPunct="1">
              <a:spcBef>
                <a:spcPct val="0"/>
              </a:spcBef>
              <a:buClrTx/>
              <a:buSzTx/>
              <a:buFont typeface="Wingdings" panose="05000000000000000000" pitchFamily="2" charset="2"/>
              <a:buNone/>
            </a:pPr>
            <a:r>
              <a:rPr kumimoji="1" lang="zh-CN" altLang="en-US" sz="2400" b="0">
                <a:latin typeface="Times New Roman" panose="02020603050405020304" pitchFamily="18" charset="0"/>
                <a:sym typeface="Symbol" panose="05050102010706020507" pitchFamily="18" charset="2"/>
              </a:rPr>
              <a:t>⑶ </a:t>
            </a:r>
            <a:r>
              <a:rPr kumimoji="1" lang="en-US" altLang="zh-CN" sz="2400" b="0">
                <a:latin typeface="Times New Roman" panose="02020603050405020304" pitchFamily="18" charset="0"/>
                <a:sym typeface="Symbol" panose="05050102010706020507" pitchFamily="18" charset="2"/>
              </a:rPr>
              <a:t>height</a:t>
            </a:r>
            <a:r>
              <a:rPr kumimoji="1" lang="zh-CN" altLang="en-US" sz="2400" b="0">
                <a:latin typeface="Times New Roman" panose="02020603050405020304" pitchFamily="18" charset="0"/>
                <a:sym typeface="Symbol" panose="05050102010706020507" pitchFamily="18" charset="2"/>
              </a:rPr>
              <a:t>用来表示从盒子的顶部到基线的距离。属性</a:t>
            </a:r>
            <a:r>
              <a:rPr kumimoji="1" lang="en-US" altLang="zh-CN" sz="2400" b="0">
                <a:latin typeface="Times New Roman" panose="02020603050405020304" pitchFamily="18" charset="0"/>
                <a:sym typeface="Symbol" panose="05050102010706020507" pitchFamily="18" charset="2"/>
              </a:rPr>
              <a:t>B.ht</a:t>
            </a:r>
            <a:r>
              <a:rPr kumimoji="1" lang="zh-CN" altLang="en-US" sz="2400" b="0">
                <a:latin typeface="Times New Roman" panose="02020603050405020304" pitchFamily="18" charset="0"/>
                <a:sym typeface="Symbol" panose="05050102010706020507" pitchFamily="18" charset="2"/>
              </a:rPr>
              <a:t>表示盒子</a:t>
            </a:r>
            <a:r>
              <a:rPr kumimoji="1" lang="en-US" altLang="zh-CN" sz="2400" b="0">
                <a:latin typeface="Times New Roman" panose="02020603050405020304" pitchFamily="18" charset="0"/>
                <a:sym typeface="Symbol" panose="05050102010706020507" pitchFamily="18" charset="2"/>
              </a:rPr>
              <a:t>B</a:t>
            </a:r>
            <a:r>
              <a:rPr kumimoji="1" lang="zh-CN" altLang="en-US" sz="2400" b="0">
                <a:latin typeface="Times New Roman" panose="02020603050405020304" pitchFamily="18" charset="0"/>
                <a:sym typeface="Symbol" panose="05050102010706020507" pitchFamily="18" charset="2"/>
              </a:rPr>
              <a:t>的高度</a:t>
            </a:r>
            <a:r>
              <a:rPr kumimoji="1" lang="en-US" altLang="zh-CN" sz="2400" b="0">
                <a:latin typeface="Times New Roman" panose="02020603050405020304" pitchFamily="18" charset="0"/>
                <a:sym typeface="Symbol" panose="05050102010706020507" pitchFamily="18" charset="2"/>
              </a:rPr>
              <a:t>height</a:t>
            </a:r>
            <a:r>
              <a:rPr kumimoji="1" lang="zh-CN" altLang="en-US" sz="2400" b="0">
                <a:latin typeface="Times New Roman" panose="02020603050405020304" pitchFamily="18" charset="0"/>
                <a:sym typeface="Symbol" panose="05050102010706020507" pitchFamily="18" charset="2"/>
              </a:rPr>
              <a:t>，该属性是综合属性。</a:t>
            </a:r>
            <a:endParaRPr kumimoji="1" lang="en-US" altLang="zh-CN" sz="2400" b="0">
              <a:latin typeface="Times New Roman" panose="02020603050405020304" pitchFamily="18" charset="0"/>
              <a:sym typeface="Symbol" panose="05050102010706020507" pitchFamily="18" charset="2"/>
            </a:endParaRPr>
          </a:p>
          <a:p>
            <a:pPr eaLnBrk="1" hangingPunct="1">
              <a:spcBef>
                <a:spcPct val="0"/>
              </a:spcBef>
              <a:buClrTx/>
              <a:buSzTx/>
              <a:buFont typeface="Wingdings" panose="05000000000000000000" pitchFamily="2" charset="2"/>
              <a:buNone/>
            </a:pPr>
            <a:endParaRPr kumimoji="1" lang="zh-CN" altLang="en-US" sz="2400" b="0">
              <a:latin typeface="Times New Roman" panose="02020603050405020304" pitchFamily="18" charset="0"/>
              <a:sym typeface="Symbol" panose="05050102010706020507" pitchFamily="18" charset="2"/>
            </a:endParaRPr>
          </a:p>
          <a:p>
            <a:pPr eaLnBrk="1" hangingPunct="1">
              <a:spcBef>
                <a:spcPct val="0"/>
              </a:spcBef>
              <a:buClrTx/>
              <a:buSzTx/>
              <a:buFont typeface="Wingdings" panose="05000000000000000000" pitchFamily="2" charset="2"/>
              <a:buNone/>
            </a:pPr>
            <a:r>
              <a:rPr kumimoji="1" lang="zh-CN" altLang="en-US" sz="2400" b="0">
                <a:latin typeface="Times New Roman" panose="02020603050405020304" pitchFamily="18" charset="0"/>
                <a:sym typeface="Symbol" panose="05050102010706020507" pitchFamily="18" charset="2"/>
              </a:rPr>
              <a:t>⑷ </a:t>
            </a:r>
            <a:r>
              <a:rPr kumimoji="1" lang="en-US" altLang="zh-CN" sz="2400" b="0">
                <a:latin typeface="Times New Roman" panose="02020603050405020304" pitchFamily="18" charset="0"/>
                <a:sym typeface="Symbol" panose="05050102010706020507" pitchFamily="18" charset="2"/>
              </a:rPr>
              <a:t>depth</a:t>
            </a:r>
            <a:r>
              <a:rPr kumimoji="1" lang="zh-CN" altLang="en-US" sz="2400" b="0">
                <a:latin typeface="Times New Roman" panose="02020603050405020304" pitchFamily="18" charset="0"/>
                <a:sym typeface="Symbol" panose="05050102010706020507" pitchFamily="18" charset="2"/>
              </a:rPr>
              <a:t>用来表示从基线到盒子底部的距离。用属性</a:t>
            </a:r>
            <a:r>
              <a:rPr kumimoji="1" lang="en-US" altLang="zh-CN" sz="2400" b="0">
                <a:latin typeface="Times New Roman" panose="02020603050405020304" pitchFamily="18" charset="0"/>
                <a:sym typeface="Symbol" panose="05050102010706020507" pitchFamily="18" charset="2"/>
              </a:rPr>
              <a:t>B.dp</a:t>
            </a:r>
            <a:r>
              <a:rPr kumimoji="1" lang="zh-CN" altLang="en-US" sz="2400" b="0">
                <a:latin typeface="Times New Roman" panose="02020603050405020304" pitchFamily="18" charset="0"/>
                <a:sym typeface="Symbol" panose="05050102010706020507" pitchFamily="18" charset="2"/>
              </a:rPr>
              <a:t>表示盒子</a:t>
            </a:r>
            <a:r>
              <a:rPr kumimoji="1" lang="en-US" altLang="zh-CN" sz="2400" b="0">
                <a:latin typeface="Times New Roman" panose="02020603050405020304" pitchFamily="18" charset="0"/>
                <a:sym typeface="Symbol" panose="05050102010706020507" pitchFamily="18" charset="2"/>
              </a:rPr>
              <a:t>B</a:t>
            </a:r>
            <a:r>
              <a:rPr kumimoji="1" lang="zh-CN" altLang="en-US" sz="2400" b="0">
                <a:latin typeface="Times New Roman" panose="02020603050405020304" pitchFamily="18" charset="0"/>
                <a:sym typeface="Symbol" panose="05050102010706020507" pitchFamily="18" charset="2"/>
              </a:rPr>
              <a:t>的深度</a:t>
            </a:r>
            <a:r>
              <a:rPr kumimoji="1" lang="en-US" altLang="zh-CN" sz="2400" b="0">
                <a:latin typeface="Times New Roman" panose="02020603050405020304" pitchFamily="18" charset="0"/>
                <a:sym typeface="Symbol" panose="05050102010706020507" pitchFamily="18" charset="2"/>
              </a:rPr>
              <a:t>depth</a:t>
            </a:r>
            <a:r>
              <a:rPr kumimoji="1" lang="zh-CN" altLang="en-US" sz="2400" b="0">
                <a:latin typeface="Times New Roman" panose="02020603050405020304" pitchFamily="18" charset="0"/>
                <a:sym typeface="Symbol" panose="05050102010706020507" pitchFamily="18" charset="2"/>
              </a:rPr>
              <a:t>，该属性也是综合属性</a:t>
            </a:r>
            <a:r>
              <a:rPr kumimoji="1" lang="zh-CN" altLang="en-US" sz="2800" b="0">
                <a:latin typeface="Times New Roman" panose="02020603050405020304" pitchFamily="18" charset="0"/>
                <a:sym typeface="Symbol" panose="05050102010706020507" pitchFamily="18" charset="2"/>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4C87C13-F826-0C78-DF3A-EFE30770892D}"/>
              </a:ext>
            </a:extLst>
          </p:cNvPr>
          <p:cNvSpPr>
            <a:spLocks noGrp="1"/>
          </p:cNvSpPr>
          <p:nvPr>
            <p:ph type="title"/>
          </p:nvPr>
        </p:nvSpPr>
        <p:spPr/>
        <p:txBody>
          <a:bodyPr/>
          <a:lstStyle/>
          <a:p>
            <a:r>
              <a:rPr lang="zh-CN" altLang="en-US" sz="3200" dirty="0">
                <a:latin typeface="Times New Roman" panose="02020603050405020304" pitchFamily="18" charset="0"/>
              </a:rPr>
              <a:t>表</a:t>
            </a:r>
            <a:r>
              <a:rPr lang="en-US" altLang="zh-CN" sz="3200" dirty="0">
                <a:latin typeface="Times New Roman" panose="02020603050405020304" pitchFamily="18" charset="0"/>
              </a:rPr>
              <a:t>6.7  </a:t>
            </a:r>
            <a:r>
              <a:rPr lang="zh-CN" altLang="en-US" sz="3200" dirty="0">
                <a:latin typeface="Times New Roman" panose="02020603050405020304" pitchFamily="18" charset="0"/>
              </a:rPr>
              <a:t>对盒子进行排版的语法制导定义</a:t>
            </a:r>
            <a:endParaRPr lang="zh-CN" altLang="en-US" dirty="0"/>
          </a:p>
        </p:txBody>
      </p:sp>
      <p:sp>
        <p:nvSpPr>
          <p:cNvPr id="27" name="日期占位符 1">
            <a:extLst>
              <a:ext uri="{FF2B5EF4-FFF2-40B4-BE49-F238E27FC236}">
                <a16:creationId xmlns:a16="http://schemas.microsoft.com/office/drawing/2014/main" id="{D3211AB7-EB26-6F07-50D6-7C9B07515342}"/>
              </a:ext>
            </a:extLst>
          </p:cNvPr>
          <p:cNvSpPr>
            <a:spLocks noGrp="1"/>
          </p:cNvSpPr>
          <p:nvPr>
            <p:ph type="dt" sz="half" idx="10"/>
          </p:nvPr>
        </p:nvSpPr>
        <p:spPr>
          <a:ln>
            <a:miter lim="800000"/>
            <a:headEnd/>
            <a:tailEnd/>
          </a:ln>
        </p:spPr>
        <p:txBody>
          <a:bodyPr anchor="t"/>
          <a:lstStyle/>
          <a:p>
            <a:pPr>
              <a:defRPr/>
            </a:pPr>
            <a:fld id="{A2116EB2-D40B-440E-8D24-616B7213FB35}" type="datetime1">
              <a:rPr lang="zh-CN" altLang="en-US">
                <a:latin typeface="+mn-lt"/>
              </a:rPr>
              <a:pPr>
                <a:defRPr/>
              </a:pPr>
              <a:t>2024/10/14</a:t>
            </a:fld>
            <a:endParaRPr lang="en-US" altLang="zh-CN">
              <a:latin typeface="+mn-lt"/>
            </a:endParaRPr>
          </a:p>
        </p:txBody>
      </p:sp>
      <p:sp>
        <p:nvSpPr>
          <p:cNvPr id="46083" name="灯片编号占位符 3">
            <a:extLst>
              <a:ext uri="{FF2B5EF4-FFF2-40B4-BE49-F238E27FC236}">
                <a16:creationId xmlns:a16="http://schemas.microsoft.com/office/drawing/2014/main" id="{FD9F49BA-EFB4-60C8-55A0-74BCFE9E243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F26AAE2-D2E7-4E28-881F-013B13233716}" type="slidenum">
              <a:rPr lang="en-US" altLang="zh-CN" sz="1400" b="0">
                <a:latin typeface="Arial" panose="020B0604020202020204" pitchFamily="34" charset="0"/>
                <a:ea typeface="宋体" panose="02010600030101010101" pitchFamily="2" charset="-122"/>
              </a:rPr>
              <a:pPr>
                <a:spcBef>
                  <a:spcPct val="0"/>
                </a:spcBef>
                <a:buClrTx/>
                <a:buSzTx/>
                <a:buFontTx/>
                <a:buNone/>
              </a:pPr>
              <a:t>45</a:t>
            </a:fld>
            <a:endParaRPr lang="en-US" altLang="zh-CN" sz="1400" b="0">
              <a:latin typeface="Arial" panose="020B0604020202020204" pitchFamily="34" charset="0"/>
              <a:ea typeface="宋体" panose="02010600030101010101" pitchFamily="2" charset="-122"/>
            </a:endParaRPr>
          </a:p>
        </p:txBody>
      </p:sp>
      <p:graphicFrame>
        <p:nvGraphicFramePr>
          <p:cNvPr id="457758" name="Group 30">
            <a:extLst>
              <a:ext uri="{FF2B5EF4-FFF2-40B4-BE49-F238E27FC236}">
                <a16:creationId xmlns:a16="http://schemas.microsoft.com/office/drawing/2014/main" id="{2830770C-B2A6-FCEB-D5DC-E7A59D2A40D0}"/>
              </a:ext>
            </a:extLst>
          </p:cNvPr>
          <p:cNvGraphicFramePr>
            <a:graphicFrameLocks noGrp="1"/>
          </p:cNvGraphicFramePr>
          <p:nvPr>
            <p:extLst>
              <p:ext uri="{D42A27DB-BD31-4B8C-83A1-F6EECF244321}">
                <p14:modId xmlns:p14="http://schemas.microsoft.com/office/powerpoint/2010/main" val="2070267492"/>
              </p:ext>
            </p:extLst>
          </p:nvPr>
        </p:nvGraphicFramePr>
        <p:xfrm>
          <a:off x="1919289" y="973016"/>
          <a:ext cx="8353425" cy="5791200"/>
        </p:xfrm>
        <a:graphic>
          <a:graphicData uri="http://schemas.openxmlformats.org/drawingml/2006/table">
            <a:tbl>
              <a:tblPr/>
              <a:tblGrid>
                <a:gridCol w="2822575">
                  <a:extLst>
                    <a:ext uri="{9D8B030D-6E8A-4147-A177-3AD203B41FA5}">
                      <a16:colId xmlns:a16="http://schemas.microsoft.com/office/drawing/2014/main" val="20000"/>
                    </a:ext>
                  </a:extLst>
                </a:gridCol>
                <a:gridCol w="5530850">
                  <a:extLst>
                    <a:ext uri="{9D8B030D-6E8A-4147-A177-3AD203B41FA5}">
                      <a16:colId xmlns:a16="http://schemas.microsoft.com/office/drawing/2014/main" val="20001"/>
                    </a:ext>
                  </a:extLst>
                </a:gridCol>
              </a:tblGrid>
              <a:tr h="40957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产生式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语义规则</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1388">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⑴</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ps</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ht</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ht</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dp</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dp</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23938">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⑵</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ps</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ps</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ps</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ps</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de-DE"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de-DE"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ht</a:t>
                      </a:r>
                      <a:r>
                        <a:rPr kumimoji="1" lang="de-DE"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de-DE"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max</a:t>
                      </a:r>
                      <a:r>
                        <a:rPr kumimoji="1" lang="de-DE"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de-DE"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de-DE"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ht</a:t>
                      </a:r>
                      <a:r>
                        <a:rPr kumimoji="1" lang="de-DE"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de-DE"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de-DE"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r>
                        <a:rPr kumimoji="1" lang="de-DE"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ht</a:t>
                      </a:r>
                      <a:r>
                        <a:rPr kumimoji="1" lang="de-DE"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de-DE"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de-DE"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dp</a:t>
                      </a:r>
                      <a:r>
                        <a:rPr kumimoji="1" lang="de-DE"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1" lang="de-DE"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max</a:t>
                      </a:r>
                      <a:r>
                        <a:rPr kumimoji="1" lang="de-DE"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de-DE"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de-DE"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dp</a:t>
                      </a:r>
                      <a:r>
                        <a:rPr kumimoji="1" lang="de-DE"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de-DE"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de-DE"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r>
                        <a:rPr kumimoji="1" lang="de-DE"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de-DE"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dp</a:t>
                      </a:r>
                      <a:r>
                        <a:rPr kumimoji="1" lang="de-DE"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38250">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⑶</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sub </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ps</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ps</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ps</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:=0.7×</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ps</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ht</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max</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ht</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ht</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-0.25×</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ps</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dp</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max</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dp</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dp</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+0.25×</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ps</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38213">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⑷</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ps</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ps</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ht</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ht</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dp</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dp</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5788">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⑸</a:t>
                      </a:r>
                      <a:r>
                        <a:rPr kumimoji="1"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→text</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ht</a:t>
                      </a: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getheight</a:t>
                      </a: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ps</a:t>
                      </a:r>
                      <a:r>
                        <a:rPr kumimoji="1"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,text.</a:t>
                      </a:r>
                      <a:r>
                        <a:rPr kumimoji="1" lang="en-US" altLang="zh-CN" sz="20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lexval</a:t>
                      </a: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1" lang="en-US" altLang="zh-CN" sz="20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dp</a:t>
                      </a: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getdepth</a:t>
                      </a: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ps</a:t>
                      </a:r>
                      <a:r>
                        <a:rPr kumimoji="1"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,text.</a:t>
                      </a:r>
                      <a:r>
                        <a:rPr kumimoji="1" lang="en-US" altLang="zh-CN" sz="20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lexval</a:t>
                      </a: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CC6860A-E42E-9C9B-0D9A-A168878178A1}"/>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从表</a:t>
            </a:r>
            <a:r>
              <a:rPr lang="en-US" altLang="zh-CN" dirty="0">
                <a:latin typeface="Times New Roman" panose="02020603050405020304" pitchFamily="18" charset="0"/>
              </a:rPr>
              <a:t>6.7</a:t>
            </a:r>
            <a:r>
              <a:rPr lang="zh-CN" altLang="en-US" dirty="0">
                <a:latin typeface="Times New Roman" panose="02020603050405020304" pitchFamily="18" charset="0"/>
              </a:rPr>
              <a:t>构造的翻译模式</a:t>
            </a:r>
          </a:p>
        </p:txBody>
      </p:sp>
      <p:sp>
        <p:nvSpPr>
          <p:cNvPr id="4" name="日期占位符 1">
            <a:extLst>
              <a:ext uri="{FF2B5EF4-FFF2-40B4-BE49-F238E27FC236}">
                <a16:creationId xmlns:a16="http://schemas.microsoft.com/office/drawing/2014/main" id="{AB4858AF-6F13-FE32-0086-EC5F49731F20}"/>
              </a:ext>
            </a:extLst>
          </p:cNvPr>
          <p:cNvSpPr>
            <a:spLocks noGrp="1"/>
          </p:cNvSpPr>
          <p:nvPr>
            <p:ph type="dt" sz="half" idx="10"/>
          </p:nvPr>
        </p:nvSpPr>
        <p:spPr>
          <a:ln>
            <a:miter lim="800000"/>
            <a:headEnd/>
            <a:tailEnd/>
          </a:ln>
        </p:spPr>
        <p:txBody>
          <a:bodyPr anchor="t"/>
          <a:lstStyle/>
          <a:p>
            <a:pPr>
              <a:defRPr/>
            </a:pPr>
            <a:fld id="{B0456124-080A-4D5E-BA41-D624D1A122B5}" type="datetime1">
              <a:rPr lang="zh-CN" altLang="en-US">
                <a:latin typeface="+mn-lt"/>
              </a:rPr>
              <a:pPr>
                <a:defRPr/>
              </a:pPr>
              <a:t>2024/10/14</a:t>
            </a:fld>
            <a:endParaRPr lang="en-US" altLang="zh-CN">
              <a:latin typeface="+mn-lt"/>
            </a:endParaRPr>
          </a:p>
        </p:txBody>
      </p:sp>
      <p:sp>
        <p:nvSpPr>
          <p:cNvPr id="47107" name="灯片编号占位符 3">
            <a:extLst>
              <a:ext uri="{FF2B5EF4-FFF2-40B4-BE49-F238E27FC236}">
                <a16:creationId xmlns:a16="http://schemas.microsoft.com/office/drawing/2014/main" id="{E1EA0532-F3AC-F533-64D2-79E92041D9A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E2E6888-1C39-4205-B7E3-7A04B98A7874}" type="slidenum">
              <a:rPr lang="en-US" altLang="zh-CN" sz="1400" b="0">
                <a:latin typeface="Arial" panose="020B0604020202020204" pitchFamily="34" charset="0"/>
                <a:ea typeface="宋体" panose="02010600030101010101" pitchFamily="2" charset="-122"/>
              </a:rPr>
              <a:pPr>
                <a:spcBef>
                  <a:spcPct val="0"/>
                </a:spcBef>
                <a:buClrTx/>
                <a:buSzTx/>
                <a:buFontTx/>
                <a:buNone/>
              </a:pPr>
              <a:t>46</a:t>
            </a:fld>
            <a:endParaRPr lang="en-US" altLang="zh-CN" sz="1400" b="0">
              <a:latin typeface="Arial" panose="020B0604020202020204" pitchFamily="34" charset="0"/>
              <a:ea typeface="宋体" panose="02010600030101010101" pitchFamily="2" charset="-122"/>
            </a:endParaRPr>
          </a:p>
        </p:txBody>
      </p:sp>
      <p:sp>
        <p:nvSpPr>
          <p:cNvPr id="47108" name="Text Box 2">
            <a:extLst>
              <a:ext uri="{FF2B5EF4-FFF2-40B4-BE49-F238E27FC236}">
                <a16:creationId xmlns:a16="http://schemas.microsoft.com/office/drawing/2014/main" id="{75FC3D2D-F3C0-30CD-7C33-4450CCB40E53}"/>
              </a:ext>
            </a:extLst>
          </p:cNvPr>
          <p:cNvSpPr txBox="1">
            <a:spLocks noChangeArrowheads="1"/>
          </p:cNvSpPr>
          <p:nvPr/>
        </p:nvSpPr>
        <p:spPr bwMode="auto">
          <a:xfrm>
            <a:off x="2135189" y="1263651"/>
            <a:ext cx="8137525" cy="547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40000"/>
              </a:lnSpc>
              <a:spcBef>
                <a:spcPct val="0"/>
              </a:spcBef>
              <a:buClrTx/>
              <a:buSzTx/>
              <a:buFontTx/>
              <a:buNone/>
            </a:pPr>
            <a:r>
              <a:rPr kumimoji="1" lang="en-US" altLang="zh-CN" sz="2800" i="1">
                <a:latin typeface="Times New Roman" panose="02020603050405020304" pitchFamily="18" charset="0"/>
                <a:ea typeface="宋体" panose="02010600030101010101" pitchFamily="2" charset="-122"/>
              </a:rPr>
              <a:t>S</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:=10}</a:t>
            </a:r>
            <a:r>
              <a:rPr kumimoji="1" lang="en-US" altLang="zh-CN" sz="2800" i="1">
                <a:latin typeface="Times New Roman" panose="02020603050405020304" pitchFamily="18" charset="0"/>
                <a:ea typeface="宋体" panose="02010600030101010101" pitchFamily="2" charset="-122"/>
              </a:rPr>
              <a:t>B </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S</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ht</a:t>
            </a:r>
            <a:r>
              <a:rPr kumimoji="1" lang="en-US" altLang="zh-CN" sz="2800">
                <a:latin typeface="Times New Roman" panose="02020603050405020304" pitchFamily="18" charset="0"/>
                <a:ea typeface="宋体" panose="02010600030101010101" pitchFamily="2" charset="-122"/>
              </a:rPr>
              <a:t> := </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ht</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S</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dp</a:t>
            </a:r>
            <a:r>
              <a:rPr kumimoji="1" lang="en-US" altLang="zh-CN" sz="2800">
                <a:latin typeface="Times New Roman" panose="02020603050405020304" pitchFamily="18" charset="0"/>
                <a:ea typeface="宋体" panose="02010600030101010101" pitchFamily="2" charset="-122"/>
              </a:rPr>
              <a:t>:= </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dp</a:t>
            </a:r>
            <a:r>
              <a:rPr kumimoji="1" lang="en-US" altLang="zh-CN" sz="2800">
                <a:latin typeface="Times New Roman" panose="02020603050405020304" pitchFamily="18" charset="0"/>
                <a:ea typeface="宋体" panose="02010600030101010101" pitchFamily="2" charset="-122"/>
              </a:rPr>
              <a:t>}</a:t>
            </a:r>
          </a:p>
          <a:p>
            <a:pPr eaLnBrk="1" hangingPunct="1">
              <a:lnSpc>
                <a:spcPct val="140000"/>
              </a:lnSpc>
              <a:spcBef>
                <a:spcPct val="0"/>
              </a:spcBef>
              <a:buClrTx/>
              <a:buSzTx/>
              <a:buFontTx/>
              <a:buNone/>
            </a:pP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1</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1</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2</a:t>
            </a:r>
            <a:r>
              <a:rPr kumimoji="1" lang="en-US" altLang="zh-CN" sz="2800">
                <a:latin typeface="Times New Roman" panose="02020603050405020304" pitchFamily="18" charset="0"/>
                <a:ea typeface="宋体" panose="02010600030101010101" pitchFamily="2" charset="-122"/>
              </a:rPr>
              <a:t> .</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a:t>
            </a:r>
          </a:p>
          <a:p>
            <a:pPr eaLnBrk="1" hangingPunct="1">
              <a:lnSpc>
                <a:spcPct val="140000"/>
              </a:lnSpc>
              <a:spcBef>
                <a:spcPct val="0"/>
              </a:spcBef>
              <a:buClrTx/>
              <a:buSzTx/>
              <a:buFontTx/>
              <a:buNone/>
            </a:pPr>
            <a:r>
              <a:rPr kumimoji="1" lang="en-US" altLang="zh-CN" sz="2800" i="1">
                <a:latin typeface="Times New Roman" panose="02020603050405020304" pitchFamily="18" charset="0"/>
                <a:ea typeface="宋体" panose="02010600030101010101" pitchFamily="2" charset="-122"/>
              </a:rPr>
              <a:t>          B</a:t>
            </a:r>
            <a:r>
              <a:rPr kumimoji="1" lang="en-US" altLang="zh-CN" sz="2800" baseline="-25000">
                <a:latin typeface="Times New Roman" panose="02020603050405020304" pitchFamily="18" charset="0"/>
                <a:ea typeface="宋体" panose="02010600030101010101" pitchFamily="2" charset="-122"/>
              </a:rPr>
              <a:t>2</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ht</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max</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1</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ht</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2</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ht</a:t>
            </a:r>
            <a:r>
              <a:rPr kumimoji="1" lang="en-US" altLang="zh-CN" sz="2800">
                <a:latin typeface="Times New Roman" panose="02020603050405020304" pitchFamily="18" charset="0"/>
                <a:ea typeface="宋体" panose="02010600030101010101" pitchFamily="2" charset="-122"/>
              </a:rPr>
              <a:t>)}</a:t>
            </a:r>
          </a:p>
          <a:p>
            <a:pPr eaLnBrk="1" hangingPunct="1">
              <a:lnSpc>
                <a:spcPct val="140000"/>
              </a:lnSpc>
              <a:spcBef>
                <a:spcPct val="0"/>
              </a:spcBef>
              <a:buClrTx/>
              <a:buSzTx/>
              <a:buFontTx/>
              <a:buNone/>
            </a:pP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1</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1</a:t>
            </a:r>
            <a:r>
              <a:rPr kumimoji="1" lang="en-US" altLang="zh-CN" sz="2800">
                <a:latin typeface="Times New Roman" panose="02020603050405020304" pitchFamily="18" charset="0"/>
                <a:ea typeface="宋体" panose="02010600030101010101" pitchFamily="2" charset="-122"/>
              </a:rPr>
              <a:t>sub{</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2</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:=0.7×</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a:t>
            </a:r>
          </a:p>
          <a:p>
            <a:pPr eaLnBrk="1" hangingPunct="1">
              <a:lnSpc>
                <a:spcPct val="140000"/>
              </a:lnSpc>
              <a:spcBef>
                <a:spcPct val="0"/>
              </a:spcBef>
              <a:buClrTx/>
              <a:buSzTx/>
              <a:buFontTx/>
              <a:buNone/>
            </a:pPr>
            <a:r>
              <a:rPr kumimoji="1" lang="en-US" altLang="zh-CN" sz="2800" i="1">
                <a:latin typeface="Times New Roman" panose="02020603050405020304" pitchFamily="18" charset="0"/>
                <a:ea typeface="宋体" panose="02010600030101010101" pitchFamily="2" charset="-122"/>
              </a:rPr>
              <a:t>          B</a:t>
            </a:r>
            <a:r>
              <a:rPr kumimoji="1" lang="en-US" altLang="zh-CN" sz="2800" baseline="-25000">
                <a:latin typeface="Times New Roman" panose="02020603050405020304" pitchFamily="18" charset="0"/>
                <a:ea typeface="宋体" panose="02010600030101010101" pitchFamily="2" charset="-122"/>
              </a:rPr>
              <a:t>2</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ht</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max</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1</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ht</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2</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ht</a:t>
            </a:r>
            <a:r>
              <a:rPr kumimoji="1" lang="en-US" altLang="zh-CN" sz="2800">
                <a:latin typeface="Times New Roman" panose="02020603050405020304" pitchFamily="18" charset="0"/>
                <a:ea typeface="宋体" panose="02010600030101010101" pitchFamily="2" charset="-122"/>
              </a:rPr>
              <a:t>-0.25×</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a:t>
            </a:r>
            <a:endParaRPr kumimoji="1" lang="en-US" altLang="zh-CN" sz="2800" i="1">
              <a:latin typeface="Times New Roman" panose="02020603050405020304" pitchFamily="18" charset="0"/>
              <a:ea typeface="宋体" panose="02010600030101010101" pitchFamily="2" charset="-122"/>
            </a:endParaRPr>
          </a:p>
          <a:p>
            <a:pPr eaLnBrk="1" hangingPunct="1">
              <a:lnSpc>
                <a:spcPct val="140000"/>
              </a:lnSpc>
              <a:spcBef>
                <a:spcPct val="0"/>
              </a:spcBef>
              <a:buClrTx/>
              <a:buSzTx/>
              <a:buFontTx/>
              <a:buNone/>
            </a:pP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dp</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max</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1</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dp</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2</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dp</a:t>
            </a:r>
            <a:r>
              <a:rPr kumimoji="1" lang="en-US" altLang="zh-CN" sz="2800">
                <a:latin typeface="Times New Roman" panose="02020603050405020304" pitchFamily="18" charset="0"/>
                <a:ea typeface="宋体" panose="02010600030101010101" pitchFamily="2" charset="-122"/>
              </a:rPr>
              <a:t>+0.25×</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a:t>
            </a:r>
          </a:p>
          <a:p>
            <a:pPr eaLnBrk="1" hangingPunct="1">
              <a:lnSpc>
                <a:spcPct val="140000"/>
              </a:lnSpc>
              <a:spcBef>
                <a:spcPct val="0"/>
              </a:spcBef>
              <a:buClrTx/>
              <a:buSzTx/>
              <a:buFontTx/>
              <a:buNone/>
            </a:pP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1</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1</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ht</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1</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ht</a:t>
            </a:r>
            <a:r>
              <a:rPr kumimoji="1" lang="en-US" altLang="zh-CN" sz="2800">
                <a:latin typeface="Times New Roman" panose="02020603050405020304" pitchFamily="18" charset="0"/>
                <a:ea typeface="宋体" panose="02010600030101010101" pitchFamily="2" charset="-122"/>
              </a:rPr>
              <a:t>; </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dp</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baseline="-25000">
                <a:latin typeface="Times New Roman" panose="02020603050405020304" pitchFamily="18" charset="0"/>
                <a:ea typeface="宋体" panose="02010600030101010101" pitchFamily="2" charset="-122"/>
              </a:rPr>
              <a:t>1</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dp</a:t>
            </a:r>
            <a:r>
              <a:rPr kumimoji="1" lang="en-US" altLang="zh-CN" sz="2800">
                <a:latin typeface="Times New Roman" panose="02020603050405020304" pitchFamily="18" charset="0"/>
                <a:ea typeface="宋体" panose="02010600030101010101" pitchFamily="2" charset="-122"/>
              </a:rPr>
              <a:t>;}</a:t>
            </a:r>
          </a:p>
          <a:p>
            <a:pPr eaLnBrk="1" hangingPunct="1">
              <a:lnSpc>
                <a:spcPct val="140000"/>
              </a:lnSpc>
              <a:spcBef>
                <a:spcPct val="0"/>
              </a:spcBef>
              <a:buClrTx/>
              <a:buSzTx/>
              <a:buFontTx/>
              <a:buNone/>
            </a:pP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→text{</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ht</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getheight</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,text.</a:t>
            </a:r>
            <a:r>
              <a:rPr kumimoji="1" lang="en-US" altLang="zh-CN" sz="2800" i="1">
                <a:latin typeface="Times New Roman" panose="02020603050405020304" pitchFamily="18" charset="0"/>
                <a:ea typeface="宋体" panose="02010600030101010101" pitchFamily="2" charset="-122"/>
              </a:rPr>
              <a:t>lexval</a:t>
            </a:r>
            <a:r>
              <a:rPr kumimoji="1" lang="en-US" altLang="zh-CN" sz="2800">
                <a:latin typeface="Times New Roman" panose="02020603050405020304" pitchFamily="18" charset="0"/>
                <a:ea typeface="宋体" panose="02010600030101010101" pitchFamily="2" charset="-122"/>
              </a:rPr>
              <a:t>);</a:t>
            </a:r>
          </a:p>
          <a:p>
            <a:pPr eaLnBrk="1" hangingPunct="1">
              <a:lnSpc>
                <a:spcPct val="140000"/>
              </a:lnSpc>
              <a:spcBef>
                <a:spcPct val="0"/>
              </a:spcBef>
              <a:buClrTx/>
              <a:buSzTx/>
              <a:buFontTx/>
              <a:buNone/>
            </a:pPr>
            <a:r>
              <a:rPr kumimoji="1" lang="en-US" altLang="zh-CN" sz="2800" i="1">
                <a:latin typeface="Times New Roman" panose="02020603050405020304" pitchFamily="18" charset="0"/>
                <a:ea typeface="宋体" panose="02010600030101010101" pitchFamily="2" charset="-122"/>
              </a:rPr>
              <a:t>                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dp</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getdepth</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B</a:t>
            </a:r>
            <a:r>
              <a:rPr kumimoji="1" lang="en-US" altLang="zh-CN" sz="2800">
                <a:latin typeface="Times New Roman" panose="02020603050405020304" pitchFamily="18" charset="0"/>
                <a:ea typeface="宋体" panose="02010600030101010101" pitchFamily="2" charset="-122"/>
              </a:rPr>
              <a:t>.</a:t>
            </a:r>
            <a:r>
              <a:rPr kumimoji="1" lang="en-US" altLang="zh-CN" sz="2800" i="1">
                <a:latin typeface="Times New Roman" panose="02020603050405020304" pitchFamily="18" charset="0"/>
                <a:ea typeface="宋体" panose="02010600030101010101" pitchFamily="2" charset="-122"/>
              </a:rPr>
              <a:t>ps</a:t>
            </a:r>
            <a:r>
              <a:rPr kumimoji="1" lang="en-US" altLang="zh-CN" sz="2800">
                <a:latin typeface="Times New Roman" panose="02020603050405020304" pitchFamily="18" charset="0"/>
                <a:ea typeface="宋体" panose="02010600030101010101" pitchFamily="2" charset="-122"/>
              </a:rPr>
              <a:t>,text.</a:t>
            </a:r>
            <a:r>
              <a:rPr kumimoji="1" lang="en-US" altLang="zh-CN" sz="2800" i="1">
                <a:latin typeface="Times New Roman" panose="02020603050405020304" pitchFamily="18" charset="0"/>
                <a:ea typeface="宋体" panose="02010600030101010101" pitchFamily="2" charset="-122"/>
              </a:rPr>
              <a:t>lexval</a:t>
            </a:r>
            <a:r>
              <a:rPr kumimoji="1" lang="en-US" altLang="zh-CN" sz="2800">
                <a:latin typeface="Times New Roman" panose="02020603050405020304" pitchFamily="18" charset="0"/>
                <a:ea typeface="宋体" panose="02010600030101010101" pitchFamily="2" charset="-122"/>
              </a:rPr>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472E941D-31CA-B83B-A8BC-982A452464BF}"/>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从表</a:t>
            </a:r>
            <a:r>
              <a:rPr lang="en-US" altLang="zh-CN" dirty="0">
                <a:latin typeface="Times New Roman" panose="02020603050405020304" pitchFamily="18" charset="0"/>
              </a:rPr>
              <a:t>6.6</a:t>
            </a:r>
            <a:r>
              <a:rPr lang="zh-CN" altLang="en-US" dirty="0">
                <a:latin typeface="Times New Roman" panose="02020603050405020304" pitchFamily="18" charset="0"/>
              </a:rPr>
              <a:t>构造的翻译模式</a:t>
            </a:r>
          </a:p>
        </p:txBody>
      </p:sp>
      <p:sp>
        <p:nvSpPr>
          <p:cNvPr id="4" name="日期占位符 1">
            <a:extLst>
              <a:ext uri="{FF2B5EF4-FFF2-40B4-BE49-F238E27FC236}">
                <a16:creationId xmlns:a16="http://schemas.microsoft.com/office/drawing/2014/main" id="{828FFE3A-0EA8-72C0-C5F4-67F1AAE3595D}"/>
              </a:ext>
            </a:extLst>
          </p:cNvPr>
          <p:cNvSpPr>
            <a:spLocks noGrp="1"/>
          </p:cNvSpPr>
          <p:nvPr>
            <p:ph type="dt" sz="half" idx="10"/>
          </p:nvPr>
        </p:nvSpPr>
        <p:spPr>
          <a:ln>
            <a:miter lim="800000"/>
            <a:headEnd/>
            <a:tailEnd/>
          </a:ln>
        </p:spPr>
        <p:txBody>
          <a:bodyPr anchor="t"/>
          <a:lstStyle/>
          <a:p>
            <a:pPr>
              <a:defRPr/>
            </a:pPr>
            <a:fld id="{7F97A7F3-FC5F-4F19-BF6F-F37B1FE5FE6C}" type="datetime1">
              <a:rPr lang="zh-CN" altLang="en-US">
                <a:latin typeface="+mn-lt"/>
              </a:rPr>
              <a:pPr>
                <a:defRPr/>
              </a:pPr>
              <a:t>2024/10/14</a:t>
            </a:fld>
            <a:endParaRPr lang="en-US" altLang="zh-CN">
              <a:latin typeface="+mn-lt"/>
            </a:endParaRPr>
          </a:p>
        </p:txBody>
      </p:sp>
      <p:sp>
        <p:nvSpPr>
          <p:cNvPr id="48131" name="灯片编号占位符 3">
            <a:extLst>
              <a:ext uri="{FF2B5EF4-FFF2-40B4-BE49-F238E27FC236}">
                <a16:creationId xmlns:a16="http://schemas.microsoft.com/office/drawing/2014/main" id="{9352806A-330B-33A5-31B9-D42487A8797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647269D-AD24-4138-AEC6-9B89365E27BB}" type="slidenum">
              <a:rPr lang="en-US" altLang="zh-CN" sz="1400" b="0">
                <a:latin typeface="Arial" panose="020B0604020202020204" pitchFamily="34" charset="0"/>
                <a:ea typeface="宋体" panose="02010600030101010101" pitchFamily="2" charset="-122"/>
              </a:rPr>
              <a:pPr>
                <a:spcBef>
                  <a:spcPct val="0"/>
                </a:spcBef>
                <a:buClrTx/>
                <a:buSzTx/>
                <a:buFontTx/>
                <a:buNone/>
              </a:pPr>
              <a:t>47</a:t>
            </a:fld>
            <a:endParaRPr lang="en-US" altLang="zh-CN" sz="1400" b="0">
              <a:latin typeface="Arial" panose="020B0604020202020204" pitchFamily="34" charset="0"/>
              <a:ea typeface="宋体" panose="02010600030101010101" pitchFamily="2" charset="-122"/>
            </a:endParaRPr>
          </a:p>
        </p:txBody>
      </p:sp>
      <p:sp>
        <p:nvSpPr>
          <p:cNvPr id="48132" name="Text Box 2">
            <a:extLst>
              <a:ext uri="{FF2B5EF4-FFF2-40B4-BE49-F238E27FC236}">
                <a16:creationId xmlns:a16="http://schemas.microsoft.com/office/drawing/2014/main" id="{92B5C852-2BB9-836E-266F-7BD21786D08C}"/>
              </a:ext>
            </a:extLst>
          </p:cNvPr>
          <p:cNvSpPr txBox="1">
            <a:spLocks noChangeArrowheads="1"/>
          </p:cNvSpPr>
          <p:nvPr/>
        </p:nvSpPr>
        <p:spPr bwMode="auto">
          <a:xfrm>
            <a:off x="2135189" y="1458914"/>
            <a:ext cx="8137525" cy="470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lnSpc>
                <a:spcPct val="120000"/>
              </a:lnSpc>
              <a:spcBef>
                <a:spcPct val="0"/>
              </a:spcBef>
              <a:buClrTx/>
              <a:buSzTx/>
              <a:buFontTx/>
              <a:buNone/>
            </a:pPr>
            <a:r>
              <a:rPr kumimoji="1" lang="fr-FR" altLang="zh-CN" sz="2800" i="1">
                <a:latin typeface="Times New Roman" panose="02020603050405020304" pitchFamily="18" charset="0"/>
                <a:ea typeface="宋体" panose="02010600030101010101" pitchFamily="2" charset="-122"/>
              </a:rPr>
              <a:t>T</a:t>
            </a:r>
            <a:r>
              <a:rPr kumimoji="1" lang="fr-FR" altLang="zh-CN" sz="2800">
                <a:latin typeface="Times New Roman" panose="02020603050405020304" pitchFamily="18" charset="0"/>
                <a:ea typeface="宋体" panose="02010600030101010101" pitchFamily="2" charset="-122"/>
              </a:rPr>
              <a:t> → </a:t>
            </a:r>
            <a:r>
              <a:rPr kumimoji="1" lang="fr-FR" altLang="zh-CN" sz="2800" i="1">
                <a:latin typeface="Times New Roman" panose="02020603050405020304" pitchFamily="18" charset="0"/>
                <a:ea typeface="宋体" panose="02010600030101010101" pitchFamily="2" charset="-122"/>
              </a:rPr>
              <a:t>F</a:t>
            </a:r>
            <a:r>
              <a:rPr kumimoji="1" lang="fr-FR" altLang="zh-CN" sz="2800">
                <a:latin typeface="Times New Roman" panose="02020603050405020304" pitchFamily="18" charset="0"/>
                <a:ea typeface="宋体" panose="02010600030101010101" pitchFamily="2" charset="-122"/>
              </a:rPr>
              <a:t> {</a:t>
            </a:r>
            <a:r>
              <a:rPr kumimoji="1" lang="fr-FR" altLang="zh-CN" sz="2800" i="1">
                <a:latin typeface="Times New Roman" panose="02020603050405020304" pitchFamily="18" charset="0"/>
                <a:ea typeface="宋体" panose="02010600030101010101" pitchFamily="2" charset="-122"/>
              </a:rPr>
              <a:t>T </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inh</a:t>
            </a:r>
            <a:r>
              <a:rPr kumimoji="1" lang="fr-FR" altLang="zh-CN" sz="2800">
                <a:latin typeface="Times New Roman" panose="02020603050405020304" pitchFamily="18" charset="0"/>
                <a:ea typeface="宋体" panose="02010600030101010101" pitchFamily="2" charset="-122"/>
              </a:rPr>
              <a:t> := </a:t>
            </a:r>
            <a:r>
              <a:rPr kumimoji="1" lang="fr-FR" altLang="zh-CN" sz="2800" i="1">
                <a:latin typeface="Times New Roman" panose="02020603050405020304" pitchFamily="18" charset="0"/>
                <a:ea typeface="宋体" panose="02010600030101010101" pitchFamily="2" charset="-122"/>
              </a:rPr>
              <a:t>F</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node</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T </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T</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node</a:t>
            </a:r>
            <a:r>
              <a:rPr kumimoji="1" lang="fr-FR" altLang="zh-CN" sz="2800">
                <a:latin typeface="Times New Roman" panose="02020603050405020304" pitchFamily="18" charset="0"/>
                <a:ea typeface="宋体" panose="02010600030101010101" pitchFamily="2" charset="-122"/>
              </a:rPr>
              <a:t> := </a:t>
            </a:r>
            <a:r>
              <a:rPr kumimoji="1" lang="fr-FR" altLang="zh-CN" sz="2800" i="1">
                <a:latin typeface="Times New Roman" panose="02020603050405020304" pitchFamily="18" charset="0"/>
                <a:ea typeface="宋体" panose="02010600030101010101" pitchFamily="2" charset="-122"/>
              </a:rPr>
              <a:t>T </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syn</a:t>
            </a:r>
            <a:r>
              <a:rPr kumimoji="1" lang="fr-FR" altLang="zh-CN" sz="2800">
                <a:latin typeface="Times New Roman" panose="02020603050405020304" pitchFamily="18" charset="0"/>
                <a:ea typeface="宋体" panose="02010600030101010101" pitchFamily="2" charset="-122"/>
              </a:rPr>
              <a:t>}</a:t>
            </a:r>
            <a:endParaRPr kumimoji="1" lang="fr-FR" altLang="zh-CN" sz="2800" i="1">
              <a:latin typeface="Times New Roman" panose="02020603050405020304" pitchFamily="18" charset="0"/>
              <a:ea typeface="宋体" panose="02010600030101010101" pitchFamily="2" charset="-122"/>
            </a:endParaRPr>
          </a:p>
          <a:p>
            <a:pPr eaLnBrk="1" hangingPunct="1">
              <a:lnSpc>
                <a:spcPct val="120000"/>
              </a:lnSpc>
              <a:spcBef>
                <a:spcPct val="0"/>
              </a:spcBef>
              <a:buClrTx/>
              <a:buSzTx/>
              <a:buFontTx/>
              <a:buNone/>
            </a:pPr>
            <a:r>
              <a:rPr kumimoji="1" lang="fr-FR" altLang="zh-CN" sz="2800" i="1">
                <a:latin typeface="Times New Roman" panose="02020603050405020304" pitchFamily="18" charset="0"/>
                <a:ea typeface="宋体" panose="02010600030101010101" pitchFamily="2" charset="-122"/>
              </a:rPr>
              <a:t>T </a:t>
            </a:r>
            <a:r>
              <a:rPr kumimoji="1" lang="fr-FR" altLang="zh-CN" sz="2800">
                <a:latin typeface="Times New Roman" panose="02020603050405020304" pitchFamily="18" charset="0"/>
                <a:ea typeface="宋体" panose="02010600030101010101" pitchFamily="2" charset="-122"/>
              </a:rPr>
              <a:t>' → *</a:t>
            </a:r>
            <a:r>
              <a:rPr kumimoji="1" lang="fr-FR" altLang="zh-CN" sz="2800" i="1">
                <a:latin typeface="Times New Roman" panose="02020603050405020304" pitchFamily="18" charset="0"/>
                <a:ea typeface="宋体" panose="02010600030101010101" pitchFamily="2" charset="-122"/>
              </a:rPr>
              <a:t>F</a:t>
            </a:r>
            <a:r>
              <a:rPr kumimoji="1" lang="fr-FR" altLang="zh-CN" sz="2800">
                <a:latin typeface="Times New Roman" panose="02020603050405020304" pitchFamily="18" charset="0"/>
                <a:ea typeface="宋体" panose="02010600030101010101" pitchFamily="2" charset="-122"/>
              </a:rPr>
              <a:t> {</a:t>
            </a:r>
            <a:r>
              <a:rPr kumimoji="1" lang="fr-FR" altLang="zh-CN" sz="2800" i="1">
                <a:latin typeface="Times New Roman" panose="02020603050405020304" pitchFamily="18" charset="0"/>
                <a:ea typeface="宋体" panose="02010600030101010101" pitchFamily="2" charset="-122"/>
              </a:rPr>
              <a:t>T</a:t>
            </a:r>
            <a:r>
              <a:rPr kumimoji="1" lang="fr-FR" altLang="zh-CN" sz="2800" baseline="-25000">
                <a:latin typeface="Times New Roman" panose="02020603050405020304" pitchFamily="18" charset="0"/>
                <a:ea typeface="宋体" panose="02010600030101010101" pitchFamily="2" charset="-122"/>
              </a:rPr>
              <a:t>1</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inh </a:t>
            </a:r>
            <a:r>
              <a:rPr kumimoji="1" lang="fr-FR" altLang="zh-CN" sz="2800">
                <a:latin typeface="Times New Roman" panose="02020603050405020304" pitchFamily="18" charset="0"/>
                <a:ea typeface="宋体" panose="02010600030101010101" pitchFamily="2" charset="-122"/>
              </a:rPr>
              <a:t>:= </a:t>
            </a:r>
            <a:r>
              <a:rPr kumimoji="1" lang="fr-FR" altLang="zh-CN" sz="2800" i="1">
                <a:latin typeface="Times New Roman" panose="02020603050405020304" pitchFamily="18" charset="0"/>
                <a:ea typeface="宋体" panose="02010600030101010101" pitchFamily="2" charset="-122"/>
              </a:rPr>
              <a:t>mknode</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 T </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inh</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F</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node</a:t>
            </a:r>
            <a:r>
              <a:rPr kumimoji="1" lang="fr-FR" altLang="zh-CN" sz="2800">
                <a:latin typeface="Times New Roman" panose="02020603050405020304" pitchFamily="18" charset="0"/>
                <a:ea typeface="宋体" panose="02010600030101010101" pitchFamily="2" charset="-122"/>
              </a:rPr>
              <a:t>)}</a:t>
            </a:r>
          </a:p>
          <a:p>
            <a:pPr eaLnBrk="1" hangingPunct="1">
              <a:lnSpc>
                <a:spcPct val="120000"/>
              </a:lnSpc>
              <a:spcBef>
                <a:spcPct val="0"/>
              </a:spcBef>
              <a:buClrTx/>
              <a:buSzTx/>
              <a:buFontTx/>
              <a:buNone/>
            </a:pPr>
            <a:r>
              <a:rPr kumimoji="1" lang="fr-FR" altLang="zh-CN" sz="2800">
                <a:latin typeface="Times New Roman" panose="02020603050405020304" pitchFamily="18" charset="0"/>
                <a:ea typeface="宋体" panose="02010600030101010101" pitchFamily="2" charset="-122"/>
              </a:rPr>
              <a:t>           </a:t>
            </a:r>
            <a:r>
              <a:rPr kumimoji="1" lang="fr-FR" altLang="zh-CN" sz="2800" i="1">
                <a:latin typeface="Times New Roman" panose="02020603050405020304" pitchFamily="18" charset="0"/>
                <a:ea typeface="宋体" panose="02010600030101010101" pitchFamily="2" charset="-122"/>
              </a:rPr>
              <a:t>T</a:t>
            </a:r>
            <a:r>
              <a:rPr kumimoji="1" lang="fr-FR" altLang="zh-CN" sz="2800" baseline="-25000">
                <a:latin typeface="Times New Roman" panose="02020603050405020304" pitchFamily="18" charset="0"/>
                <a:ea typeface="宋体" panose="02010600030101010101" pitchFamily="2" charset="-122"/>
              </a:rPr>
              <a:t>1</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T </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syn</a:t>
            </a:r>
            <a:r>
              <a:rPr kumimoji="1" lang="fr-FR" altLang="zh-CN" sz="2800">
                <a:latin typeface="Times New Roman" panose="02020603050405020304" pitchFamily="18" charset="0"/>
                <a:ea typeface="宋体" panose="02010600030101010101" pitchFamily="2" charset="-122"/>
              </a:rPr>
              <a:t> := </a:t>
            </a:r>
            <a:r>
              <a:rPr kumimoji="1" lang="fr-FR" altLang="zh-CN" sz="2800" i="1">
                <a:latin typeface="Times New Roman" panose="02020603050405020304" pitchFamily="18" charset="0"/>
                <a:ea typeface="宋体" panose="02010600030101010101" pitchFamily="2" charset="-122"/>
              </a:rPr>
              <a:t>T</a:t>
            </a:r>
            <a:r>
              <a:rPr kumimoji="1" lang="fr-FR" altLang="zh-CN" sz="2800" baseline="-25000">
                <a:latin typeface="Times New Roman" panose="02020603050405020304" pitchFamily="18" charset="0"/>
                <a:ea typeface="宋体" panose="02010600030101010101" pitchFamily="2" charset="-122"/>
              </a:rPr>
              <a:t>1</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syn</a:t>
            </a:r>
            <a:r>
              <a:rPr kumimoji="1" lang="fr-FR" altLang="zh-CN" sz="2800">
                <a:latin typeface="Times New Roman" panose="02020603050405020304" pitchFamily="18" charset="0"/>
                <a:ea typeface="宋体" panose="02010600030101010101" pitchFamily="2" charset="-122"/>
              </a:rPr>
              <a:t>}</a:t>
            </a:r>
            <a:endParaRPr kumimoji="1" lang="fr-FR" altLang="zh-CN" sz="2800" i="1">
              <a:latin typeface="Times New Roman" panose="02020603050405020304" pitchFamily="18" charset="0"/>
              <a:ea typeface="宋体" panose="02010600030101010101" pitchFamily="2" charset="-122"/>
            </a:endParaRPr>
          </a:p>
          <a:p>
            <a:pPr eaLnBrk="1" hangingPunct="1">
              <a:lnSpc>
                <a:spcPct val="120000"/>
              </a:lnSpc>
              <a:spcBef>
                <a:spcPct val="0"/>
              </a:spcBef>
              <a:buClrTx/>
              <a:buSzTx/>
              <a:buFontTx/>
              <a:buNone/>
            </a:pPr>
            <a:r>
              <a:rPr kumimoji="1" lang="fr-FR" altLang="zh-CN" sz="2800" i="1">
                <a:latin typeface="Times New Roman" panose="02020603050405020304" pitchFamily="18" charset="0"/>
                <a:ea typeface="宋体" panose="02010600030101010101" pitchFamily="2" charset="-122"/>
              </a:rPr>
              <a:t>T </a:t>
            </a:r>
            <a:r>
              <a:rPr kumimoji="1" lang="fr-FR" altLang="zh-CN" sz="2800">
                <a:latin typeface="Times New Roman" panose="02020603050405020304" pitchFamily="18" charset="0"/>
                <a:ea typeface="宋体" panose="02010600030101010101" pitchFamily="2" charset="-122"/>
              </a:rPr>
              <a:t>' → /</a:t>
            </a:r>
            <a:r>
              <a:rPr kumimoji="1" lang="fr-FR" altLang="zh-CN" sz="2800" i="1">
                <a:latin typeface="Times New Roman" panose="02020603050405020304" pitchFamily="18" charset="0"/>
                <a:ea typeface="宋体" panose="02010600030101010101" pitchFamily="2" charset="-122"/>
              </a:rPr>
              <a:t>F</a:t>
            </a:r>
            <a:r>
              <a:rPr kumimoji="1" lang="fr-FR" altLang="zh-CN" sz="2800">
                <a:latin typeface="Times New Roman" panose="02020603050405020304" pitchFamily="18" charset="0"/>
                <a:ea typeface="宋体" panose="02010600030101010101" pitchFamily="2" charset="-122"/>
              </a:rPr>
              <a:t> {</a:t>
            </a:r>
            <a:r>
              <a:rPr kumimoji="1" lang="fr-FR" altLang="zh-CN" sz="2800" i="1">
                <a:latin typeface="Times New Roman" panose="02020603050405020304" pitchFamily="18" charset="0"/>
                <a:ea typeface="宋体" panose="02010600030101010101" pitchFamily="2" charset="-122"/>
              </a:rPr>
              <a:t>T</a:t>
            </a:r>
            <a:r>
              <a:rPr kumimoji="1" lang="fr-FR" altLang="zh-CN" sz="2800" baseline="-25000">
                <a:latin typeface="Times New Roman" panose="02020603050405020304" pitchFamily="18" charset="0"/>
                <a:ea typeface="宋体" panose="02010600030101010101" pitchFamily="2" charset="-122"/>
              </a:rPr>
              <a:t>1</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inh</a:t>
            </a:r>
            <a:r>
              <a:rPr kumimoji="1" lang="fr-FR" altLang="zh-CN" sz="2800">
                <a:latin typeface="Times New Roman" panose="02020603050405020304" pitchFamily="18" charset="0"/>
                <a:ea typeface="宋体" panose="02010600030101010101" pitchFamily="2" charset="-122"/>
              </a:rPr>
              <a:t> := </a:t>
            </a:r>
            <a:r>
              <a:rPr kumimoji="1" lang="fr-FR" altLang="zh-CN" sz="2800" i="1">
                <a:latin typeface="Times New Roman" panose="02020603050405020304" pitchFamily="18" charset="0"/>
                <a:ea typeface="宋体" panose="02010600030101010101" pitchFamily="2" charset="-122"/>
              </a:rPr>
              <a:t>mknode</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 T </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inh</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F</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node</a:t>
            </a:r>
            <a:r>
              <a:rPr kumimoji="1" lang="fr-FR" altLang="zh-CN" sz="2800">
                <a:latin typeface="Times New Roman" panose="02020603050405020304" pitchFamily="18" charset="0"/>
                <a:ea typeface="宋体" panose="02010600030101010101" pitchFamily="2" charset="-122"/>
              </a:rPr>
              <a:t>)}</a:t>
            </a:r>
          </a:p>
          <a:p>
            <a:pPr eaLnBrk="1" hangingPunct="1">
              <a:lnSpc>
                <a:spcPct val="120000"/>
              </a:lnSpc>
              <a:spcBef>
                <a:spcPct val="0"/>
              </a:spcBef>
              <a:buClrTx/>
              <a:buSzTx/>
              <a:buFontTx/>
              <a:buNone/>
            </a:pPr>
            <a:r>
              <a:rPr kumimoji="1" lang="fr-FR" altLang="zh-CN" sz="2800">
                <a:latin typeface="Times New Roman" panose="02020603050405020304" pitchFamily="18" charset="0"/>
                <a:ea typeface="宋体" panose="02010600030101010101" pitchFamily="2" charset="-122"/>
              </a:rPr>
              <a:t>           </a:t>
            </a:r>
            <a:r>
              <a:rPr kumimoji="1" lang="fr-FR" altLang="zh-CN" sz="2800" i="1">
                <a:latin typeface="Times New Roman" panose="02020603050405020304" pitchFamily="18" charset="0"/>
                <a:ea typeface="宋体" panose="02010600030101010101" pitchFamily="2" charset="-122"/>
              </a:rPr>
              <a:t>T</a:t>
            </a:r>
            <a:r>
              <a:rPr kumimoji="1" lang="fr-FR" altLang="zh-CN" sz="2800" baseline="-25000">
                <a:latin typeface="Times New Roman" panose="02020603050405020304" pitchFamily="18" charset="0"/>
                <a:ea typeface="宋体" panose="02010600030101010101" pitchFamily="2" charset="-122"/>
              </a:rPr>
              <a:t>1</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T </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syn</a:t>
            </a:r>
            <a:r>
              <a:rPr kumimoji="1" lang="fr-FR" altLang="zh-CN" sz="2800">
                <a:latin typeface="Times New Roman" panose="02020603050405020304" pitchFamily="18" charset="0"/>
                <a:ea typeface="宋体" panose="02010600030101010101" pitchFamily="2" charset="-122"/>
              </a:rPr>
              <a:t> := </a:t>
            </a:r>
            <a:r>
              <a:rPr kumimoji="1" lang="fr-FR" altLang="zh-CN" sz="2800" i="1">
                <a:latin typeface="Times New Roman" panose="02020603050405020304" pitchFamily="18" charset="0"/>
                <a:ea typeface="宋体" panose="02010600030101010101" pitchFamily="2" charset="-122"/>
              </a:rPr>
              <a:t>T</a:t>
            </a:r>
            <a:r>
              <a:rPr kumimoji="1" lang="fr-FR" altLang="zh-CN" sz="2800" baseline="-25000">
                <a:latin typeface="Times New Roman" panose="02020603050405020304" pitchFamily="18" charset="0"/>
                <a:ea typeface="宋体" panose="02010600030101010101" pitchFamily="2" charset="-122"/>
              </a:rPr>
              <a:t>1</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syn</a:t>
            </a:r>
            <a:r>
              <a:rPr kumimoji="1" lang="fr-FR" altLang="zh-CN" sz="2800">
                <a:latin typeface="Times New Roman" panose="02020603050405020304" pitchFamily="18" charset="0"/>
                <a:ea typeface="宋体" panose="02010600030101010101" pitchFamily="2" charset="-122"/>
              </a:rPr>
              <a:t>}</a:t>
            </a:r>
            <a:endParaRPr kumimoji="1" lang="fr-FR" altLang="zh-CN" sz="2800" i="1">
              <a:latin typeface="Times New Roman" panose="02020603050405020304" pitchFamily="18" charset="0"/>
              <a:ea typeface="宋体" panose="02010600030101010101" pitchFamily="2" charset="-122"/>
            </a:endParaRPr>
          </a:p>
          <a:p>
            <a:pPr eaLnBrk="1" hangingPunct="1">
              <a:lnSpc>
                <a:spcPct val="120000"/>
              </a:lnSpc>
              <a:spcBef>
                <a:spcPct val="0"/>
              </a:spcBef>
              <a:buClrTx/>
              <a:buSzTx/>
              <a:buFontTx/>
              <a:buNone/>
            </a:pPr>
            <a:r>
              <a:rPr kumimoji="1" lang="fr-FR" altLang="zh-CN" sz="2800" i="1">
                <a:latin typeface="Times New Roman" panose="02020603050405020304" pitchFamily="18" charset="0"/>
                <a:ea typeface="宋体" panose="02010600030101010101" pitchFamily="2" charset="-122"/>
              </a:rPr>
              <a:t>T </a:t>
            </a:r>
            <a:r>
              <a:rPr kumimoji="1" lang="fr-FR" altLang="zh-CN" sz="2800">
                <a:latin typeface="Times New Roman" panose="02020603050405020304" pitchFamily="18" charset="0"/>
                <a:ea typeface="宋体" panose="02010600030101010101" pitchFamily="2" charset="-122"/>
              </a:rPr>
              <a:t>' →</a:t>
            </a:r>
            <a:r>
              <a:rPr kumimoji="1" lang="en-US" altLang="zh-CN" sz="2800" i="1">
                <a:latin typeface="Times New Roman" panose="02020603050405020304" pitchFamily="18" charset="0"/>
                <a:ea typeface="宋体" panose="02010600030101010101" pitchFamily="2" charset="-122"/>
              </a:rPr>
              <a:t>ε</a:t>
            </a:r>
            <a:r>
              <a:rPr kumimoji="1" lang="fr-FR" altLang="zh-CN" sz="2800">
                <a:latin typeface="Times New Roman" panose="02020603050405020304" pitchFamily="18" charset="0"/>
                <a:ea typeface="宋体" panose="02010600030101010101" pitchFamily="2" charset="-122"/>
              </a:rPr>
              <a:t> {</a:t>
            </a:r>
            <a:r>
              <a:rPr kumimoji="1" lang="fr-FR" altLang="zh-CN" sz="2800" i="1">
                <a:latin typeface="Times New Roman" panose="02020603050405020304" pitchFamily="18" charset="0"/>
                <a:ea typeface="宋体" panose="02010600030101010101" pitchFamily="2" charset="-122"/>
              </a:rPr>
              <a:t>T </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syn</a:t>
            </a:r>
            <a:r>
              <a:rPr kumimoji="1" lang="fr-FR" altLang="zh-CN" sz="2800">
                <a:latin typeface="Times New Roman" panose="02020603050405020304" pitchFamily="18" charset="0"/>
                <a:ea typeface="宋体" panose="02010600030101010101" pitchFamily="2" charset="-122"/>
              </a:rPr>
              <a:t> := </a:t>
            </a:r>
            <a:r>
              <a:rPr kumimoji="1" lang="fr-FR" altLang="zh-CN" sz="2800" i="1">
                <a:latin typeface="Times New Roman" panose="02020603050405020304" pitchFamily="18" charset="0"/>
                <a:ea typeface="宋体" panose="02010600030101010101" pitchFamily="2" charset="-122"/>
              </a:rPr>
              <a:t>T </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inh</a:t>
            </a:r>
            <a:r>
              <a:rPr kumimoji="1" lang="fr-FR" altLang="zh-CN" sz="2800">
                <a:latin typeface="Times New Roman" panose="02020603050405020304" pitchFamily="18" charset="0"/>
                <a:ea typeface="宋体" panose="02010600030101010101" pitchFamily="2" charset="-122"/>
              </a:rPr>
              <a:t>}</a:t>
            </a:r>
            <a:endParaRPr kumimoji="1" lang="fr-FR" altLang="zh-CN" sz="2800" i="1">
              <a:latin typeface="Times New Roman" panose="02020603050405020304" pitchFamily="18" charset="0"/>
              <a:ea typeface="宋体" panose="02010600030101010101" pitchFamily="2" charset="-122"/>
            </a:endParaRPr>
          </a:p>
          <a:p>
            <a:pPr eaLnBrk="1" hangingPunct="1">
              <a:lnSpc>
                <a:spcPct val="120000"/>
              </a:lnSpc>
              <a:spcBef>
                <a:spcPct val="0"/>
              </a:spcBef>
              <a:buClrTx/>
              <a:buSzTx/>
              <a:buFontTx/>
              <a:buNone/>
            </a:pPr>
            <a:r>
              <a:rPr kumimoji="1" lang="fr-FR" altLang="zh-CN" sz="2800" i="1">
                <a:latin typeface="Times New Roman" panose="02020603050405020304" pitchFamily="18" charset="0"/>
                <a:ea typeface="宋体" panose="02010600030101010101" pitchFamily="2" charset="-122"/>
              </a:rPr>
              <a:t>F</a:t>
            </a:r>
            <a:r>
              <a:rPr kumimoji="1" lang="fr-FR" altLang="zh-CN" sz="2800">
                <a:latin typeface="Times New Roman" panose="02020603050405020304" pitchFamily="18" charset="0"/>
                <a:ea typeface="宋体" panose="02010600030101010101" pitchFamily="2" charset="-122"/>
              </a:rPr>
              <a:t> → (</a:t>
            </a:r>
            <a:r>
              <a:rPr kumimoji="1" lang="fr-FR" altLang="zh-CN" sz="2800" i="1">
                <a:latin typeface="Times New Roman" panose="02020603050405020304" pitchFamily="18" charset="0"/>
                <a:ea typeface="宋体" panose="02010600030101010101" pitchFamily="2" charset="-122"/>
              </a:rPr>
              <a:t>E </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F</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node</a:t>
            </a:r>
            <a:r>
              <a:rPr kumimoji="1" lang="fr-FR" altLang="zh-CN" sz="2800">
                <a:latin typeface="Times New Roman" panose="02020603050405020304" pitchFamily="18" charset="0"/>
                <a:ea typeface="宋体" panose="02010600030101010101" pitchFamily="2" charset="-122"/>
              </a:rPr>
              <a:t> := </a:t>
            </a:r>
            <a:r>
              <a:rPr kumimoji="1" lang="fr-FR" altLang="zh-CN" sz="2800" i="1">
                <a:latin typeface="Times New Roman" panose="02020603050405020304" pitchFamily="18" charset="0"/>
                <a:ea typeface="宋体" panose="02010600030101010101" pitchFamily="2" charset="-122"/>
              </a:rPr>
              <a:t>E</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node</a:t>
            </a:r>
            <a:r>
              <a:rPr kumimoji="1" lang="fr-FR" altLang="zh-CN" sz="2800">
                <a:latin typeface="Times New Roman" panose="02020603050405020304" pitchFamily="18" charset="0"/>
                <a:ea typeface="宋体" panose="02010600030101010101" pitchFamily="2" charset="-122"/>
              </a:rPr>
              <a:t>}</a:t>
            </a:r>
            <a:endParaRPr kumimoji="1" lang="fr-FR" altLang="zh-CN" sz="2800" i="1">
              <a:latin typeface="Times New Roman" panose="02020603050405020304" pitchFamily="18" charset="0"/>
              <a:ea typeface="宋体" panose="02010600030101010101" pitchFamily="2" charset="-122"/>
            </a:endParaRPr>
          </a:p>
          <a:p>
            <a:pPr eaLnBrk="1" hangingPunct="1">
              <a:lnSpc>
                <a:spcPct val="120000"/>
              </a:lnSpc>
              <a:spcBef>
                <a:spcPct val="0"/>
              </a:spcBef>
              <a:buClrTx/>
              <a:buSzTx/>
              <a:buFontTx/>
              <a:buNone/>
            </a:pPr>
            <a:r>
              <a:rPr kumimoji="1" lang="fr-FR" altLang="zh-CN" sz="2800" i="1">
                <a:latin typeface="Times New Roman" panose="02020603050405020304" pitchFamily="18" charset="0"/>
                <a:ea typeface="宋体" panose="02010600030101010101" pitchFamily="2" charset="-122"/>
              </a:rPr>
              <a:t>F</a:t>
            </a:r>
            <a:r>
              <a:rPr kumimoji="1" lang="fr-FR" altLang="zh-CN" sz="2800">
                <a:latin typeface="Times New Roman" panose="02020603050405020304" pitchFamily="18" charset="0"/>
                <a:ea typeface="宋体" panose="02010600030101010101" pitchFamily="2" charset="-122"/>
              </a:rPr>
              <a:t>→ id {</a:t>
            </a:r>
            <a:r>
              <a:rPr kumimoji="1" lang="fr-FR" altLang="zh-CN" sz="2800" i="1">
                <a:latin typeface="Times New Roman" panose="02020603050405020304" pitchFamily="18" charset="0"/>
                <a:ea typeface="宋体" panose="02010600030101010101" pitchFamily="2" charset="-122"/>
              </a:rPr>
              <a:t>F</a:t>
            </a:r>
            <a:r>
              <a:rPr kumimoji="1" lang="fr-FR" altLang="zh-CN" sz="2800">
                <a:latin typeface="Times New Roman" panose="02020603050405020304" pitchFamily="18" charset="0"/>
                <a:ea typeface="宋体" panose="02010600030101010101" pitchFamily="2" charset="-122"/>
              </a:rPr>
              <a:t>.</a:t>
            </a:r>
            <a:r>
              <a:rPr kumimoji="1" lang="fr-FR" altLang="zh-CN" sz="2800" i="1">
                <a:latin typeface="Times New Roman" panose="02020603050405020304" pitchFamily="18" charset="0"/>
                <a:ea typeface="宋体" panose="02010600030101010101" pitchFamily="2" charset="-122"/>
              </a:rPr>
              <a:t>node</a:t>
            </a:r>
            <a:r>
              <a:rPr kumimoji="1" lang="fr-FR" altLang="zh-CN" sz="2800">
                <a:latin typeface="Times New Roman" panose="02020603050405020304" pitchFamily="18" charset="0"/>
                <a:ea typeface="宋体" panose="02010600030101010101" pitchFamily="2" charset="-122"/>
              </a:rPr>
              <a:t> := </a:t>
            </a:r>
            <a:r>
              <a:rPr kumimoji="1" lang="fr-FR" altLang="zh-CN" sz="2800" i="1">
                <a:latin typeface="Times New Roman" panose="02020603050405020304" pitchFamily="18" charset="0"/>
                <a:ea typeface="宋体" panose="02010600030101010101" pitchFamily="2" charset="-122"/>
              </a:rPr>
              <a:t>mkleaf</a:t>
            </a:r>
            <a:r>
              <a:rPr kumimoji="1" lang="fr-FR" altLang="zh-CN" sz="2800">
                <a:latin typeface="Times New Roman" panose="02020603050405020304" pitchFamily="18" charset="0"/>
                <a:ea typeface="宋体" panose="02010600030101010101" pitchFamily="2" charset="-122"/>
              </a:rPr>
              <a:t>(id, id.</a:t>
            </a:r>
            <a:r>
              <a:rPr kumimoji="1" lang="fr-FR" altLang="zh-CN" sz="2800" i="1">
                <a:latin typeface="Times New Roman" panose="02020603050405020304" pitchFamily="18" charset="0"/>
                <a:ea typeface="宋体" panose="02010600030101010101" pitchFamily="2" charset="-122"/>
              </a:rPr>
              <a:t>entry</a:t>
            </a:r>
            <a:r>
              <a:rPr kumimoji="1" lang="fr-FR" altLang="zh-CN" sz="2800">
                <a:latin typeface="Times New Roman" panose="02020603050405020304" pitchFamily="18" charset="0"/>
                <a:ea typeface="宋体" panose="02010600030101010101" pitchFamily="2" charset="-122"/>
              </a:rPr>
              <a:t>)}</a:t>
            </a:r>
            <a:endParaRPr kumimoji="1" lang="pt-BR" altLang="zh-CN" sz="2800" i="1">
              <a:latin typeface="Times New Roman" panose="02020603050405020304" pitchFamily="18" charset="0"/>
              <a:ea typeface="宋体" panose="02010600030101010101" pitchFamily="2" charset="-122"/>
            </a:endParaRPr>
          </a:p>
          <a:p>
            <a:pPr eaLnBrk="1" hangingPunct="1">
              <a:lnSpc>
                <a:spcPct val="120000"/>
              </a:lnSpc>
              <a:spcBef>
                <a:spcPct val="0"/>
              </a:spcBef>
              <a:buClrTx/>
              <a:buSzTx/>
              <a:buFontTx/>
              <a:buNone/>
            </a:pPr>
            <a:r>
              <a:rPr kumimoji="1" lang="pt-BR" altLang="zh-CN" sz="2800" i="1">
                <a:latin typeface="Times New Roman" panose="02020603050405020304" pitchFamily="18" charset="0"/>
                <a:ea typeface="宋体" panose="02010600030101010101" pitchFamily="2" charset="-122"/>
              </a:rPr>
              <a:t>F</a:t>
            </a:r>
            <a:r>
              <a:rPr kumimoji="1" lang="pt-BR" altLang="zh-CN" sz="2800">
                <a:latin typeface="Times New Roman" panose="02020603050405020304" pitchFamily="18" charset="0"/>
                <a:ea typeface="宋体" panose="02010600030101010101" pitchFamily="2" charset="-122"/>
              </a:rPr>
              <a:t>→ num {</a:t>
            </a:r>
            <a:r>
              <a:rPr kumimoji="1" lang="pt-BR" altLang="zh-CN" sz="2800" i="1">
                <a:latin typeface="Times New Roman" panose="02020603050405020304" pitchFamily="18" charset="0"/>
                <a:ea typeface="宋体" panose="02010600030101010101" pitchFamily="2" charset="-122"/>
              </a:rPr>
              <a:t>F</a:t>
            </a:r>
            <a:r>
              <a:rPr kumimoji="1" lang="pt-BR" altLang="zh-CN" sz="2800">
                <a:latin typeface="Times New Roman" panose="02020603050405020304" pitchFamily="18" charset="0"/>
                <a:ea typeface="宋体" panose="02010600030101010101" pitchFamily="2" charset="-122"/>
              </a:rPr>
              <a:t>.</a:t>
            </a:r>
            <a:r>
              <a:rPr kumimoji="1" lang="pt-BR" altLang="zh-CN" sz="2800" i="1">
                <a:latin typeface="Times New Roman" panose="02020603050405020304" pitchFamily="18" charset="0"/>
                <a:ea typeface="宋体" panose="02010600030101010101" pitchFamily="2" charset="-122"/>
              </a:rPr>
              <a:t>node</a:t>
            </a:r>
            <a:r>
              <a:rPr kumimoji="1" lang="pt-BR" altLang="zh-CN" sz="2800">
                <a:latin typeface="Times New Roman" panose="02020603050405020304" pitchFamily="18" charset="0"/>
                <a:ea typeface="宋体" panose="02010600030101010101" pitchFamily="2" charset="-122"/>
              </a:rPr>
              <a:t> := </a:t>
            </a:r>
            <a:r>
              <a:rPr kumimoji="1" lang="pt-BR" altLang="zh-CN" sz="2800" i="1">
                <a:latin typeface="Times New Roman" panose="02020603050405020304" pitchFamily="18" charset="0"/>
                <a:ea typeface="宋体" panose="02010600030101010101" pitchFamily="2" charset="-122"/>
              </a:rPr>
              <a:t>mkleaf</a:t>
            </a:r>
            <a:r>
              <a:rPr kumimoji="1" lang="pt-BR" altLang="zh-CN" sz="2800">
                <a:latin typeface="Times New Roman" panose="02020603050405020304" pitchFamily="18" charset="0"/>
                <a:ea typeface="宋体" panose="02010600030101010101" pitchFamily="2" charset="-122"/>
              </a:rPr>
              <a:t>(num, num.</a:t>
            </a:r>
            <a:r>
              <a:rPr kumimoji="1" lang="pt-BR" altLang="zh-CN" sz="2800" i="1">
                <a:latin typeface="Times New Roman" panose="02020603050405020304" pitchFamily="18" charset="0"/>
                <a:ea typeface="宋体" panose="02010600030101010101" pitchFamily="2" charset="-122"/>
              </a:rPr>
              <a:t>val</a:t>
            </a:r>
            <a:r>
              <a:rPr kumimoji="1" lang="pt-BR" altLang="zh-CN" sz="2800">
                <a:latin typeface="Times New Roman" panose="02020603050405020304" pitchFamily="18" charset="0"/>
                <a:ea typeface="宋体" panose="02010600030101010101" pitchFamily="2" charset="-122"/>
              </a:rPr>
              <a:t>)}</a:t>
            </a:r>
            <a:endParaRPr kumimoji="1" lang="en-US" altLang="zh-CN" sz="28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2324132-A3DA-833F-60C0-F33015D0FE10}"/>
              </a:ext>
            </a:extLst>
          </p:cNvPr>
          <p:cNvSpPr>
            <a:spLocks noGrp="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6.4.2 S-</a:t>
            </a:r>
            <a:r>
              <a:rPr lang="zh-CN" altLang="en-US" dirty="0">
                <a:latin typeface="Times New Roman" panose="02020603050405020304" pitchFamily="18" charset="0"/>
              </a:rPr>
              <a:t>属性定义的自底向上计算</a:t>
            </a:r>
          </a:p>
        </p:txBody>
      </p:sp>
      <p:sp>
        <p:nvSpPr>
          <p:cNvPr id="19" name="日期占位符 1">
            <a:extLst>
              <a:ext uri="{FF2B5EF4-FFF2-40B4-BE49-F238E27FC236}">
                <a16:creationId xmlns:a16="http://schemas.microsoft.com/office/drawing/2014/main" id="{90628EC8-FF03-8D54-47B3-C394A92220FA}"/>
              </a:ext>
            </a:extLst>
          </p:cNvPr>
          <p:cNvSpPr>
            <a:spLocks noGrp="1"/>
          </p:cNvSpPr>
          <p:nvPr>
            <p:ph type="dt" sz="half" idx="10"/>
          </p:nvPr>
        </p:nvSpPr>
        <p:spPr>
          <a:ln>
            <a:miter lim="800000"/>
            <a:headEnd/>
            <a:tailEnd/>
          </a:ln>
        </p:spPr>
        <p:txBody>
          <a:bodyPr anchor="t"/>
          <a:lstStyle/>
          <a:p>
            <a:pPr>
              <a:defRPr/>
            </a:pPr>
            <a:fld id="{5C4961F2-3820-4B0B-9083-7303368C9EFA}" type="datetime1">
              <a:rPr lang="zh-CN" altLang="en-US">
                <a:latin typeface="+mn-lt"/>
              </a:rPr>
              <a:pPr>
                <a:defRPr/>
              </a:pPr>
              <a:t>2024/10/14</a:t>
            </a:fld>
            <a:endParaRPr lang="en-US" altLang="zh-CN">
              <a:latin typeface="+mn-lt"/>
            </a:endParaRPr>
          </a:p>
        </p:txBody>
      </p:sp>
      <p:sp>
        <p:nvSpPr>
          <p:cNvPr id="49155" name="灯片编号占位符 3">
            <a:extLst>
              <a:ext uri="{FF2B5EF4-FFF2-40B4-BE49-F238E27FC236}">
                <a16:creationId xmlns:a16="http://schemas.microsoft.com/office/drawing/2014/main" id="{6D37AB54-98A2-D96E-9743-5CFCFACA3CF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8BE4B11-03D0-425E-955E-591D67EF2664}" type="slidenum">
              <a:rPr lang="en-US" altLang="zh-CN" sz="1400" b="0">
                <a:latin typeface="Arial" panose="020B0604020202020204" pitchFamily="34" charset="0"/>
                <a:ea typeface="宋体" panose="02010600030101010101" pitchFamily="2" charset="-122"/>
              </a:rPr>
              <a:pPr>
                <a:spcBef>
                  <a:spcPct val="0"/>
                </a:spcBef>
                <a:buClrTx/>
                <a:buSzTx/>
                <a:buFontTx/>
                <a:buNone/>
              </a:pPr>
              <a:t>48</a:t>
            </a:fld>
            <a:endParaRPr lang="en-US" altLang="zh-CN" sz="1400" b="0">
              <a:latin typeface="Arial" panose="020B0604020202020204" pitchFamily="34" charset="0"/>
              <a:ea typeface="宋体" panose="02010600030101010101" pitchFamily="2" charset="-122"/>
            </a:endParaRPr>
          </a:p>
        </p:txBody>
      </p:sp>
      <p:sp>
        <p:nvSpPr>
          <p:cNvPr id="49156" name="Text Box 2">
            <a:extLst>
              <a:ext uri="{FF2B5EF4-FFF2-40B4-BE49-F238E27FC236}">
                <a16:creationId xmlns:a16="http://schemas.microsoft.com/office/drawing/2014/main" id="{B5EC2734-BE2D-144F-8696-DD2A9D97DA18}"/>
              </a:ext>
            </a:extLst>
          </p:cNvPr>
          <p:cNvSpPr txBox="1">
            <a:spLocks noChangeArrowheads="1"/>
          </p:cNvSpPr>
          <p:nvPr/>
        </p:nvSpPr>
        <p:spPr bwMode="auto">
          <a:xfrm>
            <a:off x="1905000" y="1484313"/>
            <a:ext cx="84391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zh-CN" altLang="en-US" b="0" dirty="0">
                <a:latin typeface="楷体_GB2312" pitchFamily="49" charset="-122"/>
              </a:rPr>
              <a:t>在分析栈中使用一个附加的域来存放综合属性值。下图为一个带有综合属性值域的分析栈：</a:t>
            </a:r>
          </a:p>
        </p:txBody>
      </p:sp>
      <p:sp>
        <p:nvSpPr>
          <p:cNvPr id="49157" name="Text Box 3">
            <a:extLst>
              <a:ext uri="{FF2B5EF4-FFF2-40B4-BE49-F238E27FC236}">
                <a16:creationId xmlns:a16="http://schemas.microsoft.com/office/drawing/2014/main" id="{16F2134E-4238-5DC5-A756-0BDDD316B8A5}"/>
              </a:ext>
            </a:extLst>
          </p:cNvPr>
          <p:cNvSpPr txBox="1">
            <a:spLocks noChangeArrowheads="1"/>
          </p:cNvSpPr>
          <p:nvPr/>
        </p:nvSpPr>
        <p:spPr bwMode="auto">
          <a:xfrm>
            <a:off x="5162551" y="2844800"/>
            <a:ext cx="11350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b="0" i="1" dirty="0">
                <a:latin typeface="Times New Roman" panose="02020603050405020304" pitchFamily="18" charset="0"/>
                <a:ea typeface="宋体" panose="02010600030101010101" pitchFamily="2" charset="-122"/>
              </a:rPr>
              <a:t>stack</a:t>
            </a:r>
          </a:p>
        </p:txBody>
      </p:sp>
      <p:sp>
        <p:nvSpPr>
          <p:cNvPr id="49158" name="Text Box 4">
            <a:extLst>
              <a:ext uri="{FF2B5EF4-FFF2-40B4-BE49-F238E27FC236}">
                <a16:creationId xmlns:a16="http://schemas.microsoft.com/office/drawing/2014/main" id="{8237ACC7-1372-6918-1FD0-68E4C540469B}"/>
              </a:ext>
            </a:extLst>
          </p:cNvPr>
          <p:cNvSpPr txBox="1">
            <a:spLocks noChangeArrowheads="1"/>
          </p:cNvSpPr>
          <p:nvPr/>
        </p:nvSpPr>
        <p:spPr bwMode="auto">
          <a:xfrm>
            <a:off x="6838950" y="2844800"/>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b="0" i="1">
                <a:latin typeface="Times New Roman" panose="02020603050405020304" pitchFamily="18" charset="0"/>
                <a:ea typeface="宋体" panose="02010600030101010101" pitchFamily="2" charset="-122"/>
              </a:rPr>
              <a:t>val</a:t>
            </a:r>
          </a:p>
        </p:txBody>
      </p:sp>
      <p:sp>
        <p:nvSpPr>
          <p:cNvPr id="49159" name="Rectangle 5">
            <a:extLst>
              <a:ext uri="{FF2B5EF4-FFF2-40B4-BE49-F238E27FC236}">
                <a16:creationId xmlns:a16="http://schemas.microsoft.com/office/drawing/2014/main" id="{72BB29FA-24B8-E8F1-3E32-C92BEB646214}"/>
              </a:ext>
            </a:extLst>
          </p:cNvPr>
          <p:cNvSpPr>
            <a:spLocks noChangeArrowheads="1"/>
          </p:cNvSpPr>
          <p:nvPr/>
        </p:nvSpPr>
        <p:spPr bwMode="auto">
          <a:xfrm>
            <a:off x="4933950" y="345440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b="0">
                <a:latin typeface="Times New Roman" panose="02020603050405020304" pitchFamily="18" charset="0"/>
                <a:ea typeface="宋体" panose="02010600030101010101" pitchFamily="2" charset="-122"/>
              </a:rPr>
              <a:t>...</a:t>
            </a:r>
          </a:p>
        </p:txBody>
      </p:sp>
      <p:sp>
        <p:nvSpPr>
          <p:cNvPr id="49160" name="Rectangle 6">
            <a:extLst>
              <a:ext uri="{FF2B5EF4-FFF2-40B4-BE49-F238E27FC236}">
                <a16:creationId xmlns:a16="http://schemas.microsoft.com/office/drawing/2014/main" id="{885DC7E9-369B-A74E-F1B1-9EFFF45399E8}"/>
              </a:ext>
            </a:extLst>
          </p:cNvPr>
          <p:cNvSpPr>
            <a:spLocks noChangeArrowheads="1"/>
          </p:cNvSpPr>
          <p:nvPr/>
        </p:nvSpPr>
        <p:spPr bwMode="auto">
          <a:xfrm>
            <a:off x="4933950" y="391160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b="0" i="1">
                <a:latin typeface="Times New Roman" panose="02020603050405020304" pitchFamily="18" charset="0"/>
                <a:ea typeface="宋体" panose="02010600030101010101" pitchFamily="2" charset="-122"/>
              </a:rPr>
              <a:t>X</a:t>
            </a:r>
          </a:p>
        </p:txBody>
      </p:sp>
      <p:sp>
        <p:nvSpPr>
          <p:cNvPr id="49161" name="Rectangle 7">
            <a:extLst>
              <a:ext uri="{FF2B5EF4-FFF2-40B4-BE49-F238E27FC236}">
                <a16:creationId xmlns:a16="http://schemas.microsoft.com/office/drawing/2014/main" id="{B90BBDBB-BB88-11E4-4A99-5CF1E5EAB220}"/>
              </a:ext>
            </a:extLst>
          </p:cNvPr>
          <p:cNvSpPr>
            <a:spLocks noChangeArrowheads="1"/>
          </p:cNvSpPr>
          <p:nvPr/>
        </p:nvSpPr>
        <p:spPr bwMode="auto">
          <a:xfrm>
            <a:off x="6457950" y="391160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b="0" i="1" dirty="0" err="1">
                <a:latin typeface="Times New Roman" panose="02020603050405020304" pitchFamily="18" charset="0"/>
                <a:ea typeface="宋体" panose="02010600030101010101" pitchFamily="2" charset="-122"/>
              </a:rPr>
              <a:t>X</a:t>
            </a:r>
            <a:r>
              <a:rPr kumimoji="1" lang="en-US" altLang="zh-CN" b="0" dirty="0" err="1">
                <a:latin typeface="Times New Roman" panose="02020603050405020304" pitchFamily="18" charset="0"/>
                <a:ea typeface="宋体" panose="02010600030101010101" pitchFamily="2" charset="-122"/>
              </a:rPr>
              <a:t>.</a:t>
            </a:r>
            <a:r>
              <a:rPr kumimoji="1" lang="en-US" altLang="zh-CN" b="0" i="1" dirty="0" err="1">
                <a:latin typeface="Times New Roman" panose="02020603050405020304" pitchFamily="18" charset="0"/>
                <a:ea typeface="宋体" panose="02010600030101010101" pitchFamily="2" charset="-122"/>
              </a:rPr>
              <a:t>x</a:t>
            </a:r>
            <a:endParaRPr kumimoji="1" lang="en-US" altLang="zh-CN" b="0" i="1" dirty="0">
              <a:latin typeface="Times New Roman" panose="02020603050405020304" pitchFamily="18" charset="0"/>
              <a:ea typeface="宋体" panose="02010600030101010101" pitchFamily="2" charset="-122"/>
            </a:endParaRPr>
          </a:p>
        </p:txBody>
      </p:sp>
      <p:sp>
        <p:nvSpPr>
          <p:cNvPr id="49162" name="Rectangle 8">
            <a:extLst>
              <a:ext uri="{FF2B5EF4-FFF2-40B4-BE49-F238E27FC236}">
                <a16:creationId xmlns:a16="http://schemas.microsoft.com/office/drawing/2014/main" id="{DC54F855-3843-2639-8FAC-D1A32266DE0A}"/>
              </a:ext>
            </a:extLst>
          </p:cNvPr>
          <p:cNvSpPr>
            <a:spLocks noChangeArrowheads="1"/>
          </p:cNvSpPr>
          <p:nvPr/>
        </p:nvSpPr>
        <p:spPr bwMode="auto">
          <a:xfrm>
            <a:off x="4933950" y="436880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b="0" i="1">
                <a:latin typeface="Times New Roman" panose="02020603050405020304" pitchFamily="18" charset="0"/>
                <a:ea typeface="宋体" panose="02010600030101010101" pitchFamily="2" charset="-122"/>
              </a:rPr>
              <a:t>Y</a:t>
            </a:r>
          </a:p>
        </p:txBody>
      </p:sp>
      <p:sp>
        <p:nvSpPr>
          <p:cNvPr id="49163" name="Rectangle 9">
            <a:extLst>
              <a:ext uri="{FF2B5EF4-FFF2-40B4-BE49-F238E27FC236}">
                <a16:creationId xmlns:a16="http://schemas.microsoft.com/office/drawing/2014/main" id="{A2F05002-555C-B1C9-8E7C-A8CB69121FE2}"/>
              </a:ext>
            </a:extLst>
          </p:cNvPr>
          <p:cNvSpPr>
            <a:spLocks noChangeArrowheads="1"/>
          </p:cNvSpPr>
          <p:nvPr/>
        </p:nvSpPr>
        <p:spPr bwMode="auto">
          <a:xfrm>
            <a:off x="6457950" y="345440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b="0">
                <a:latin typeface="Times New Roman" panose="02020603050405020304" pitchFamily="18" charset="0"/>
                <a:ea typeface="宋体" panose="02010600030101010101" pitchFamily="2" charset="-122"/>
              </a:rPr>
              <a:t>...</a:t>
            </a:r>
          </a:p>
        </p:txBody>
      </p:sp>
      <p:sp>
        <p:nvSpPr>
          <p:cNvPr id="49164" name="Rectangle 10">
            <a:extLst>
              <a:ext uri="{FF2B5EF4-FFF2-40B4-BE49-F238E27FC236}">
                <a16:creationId xmlns:a16="http://schemas.microsoft.com/office/drawing/2014/main" id="{B26C00FB-1310-8276-9B17-6A2ADE551C2D}"/>
              </a:ext>
            </a:extLst>
          </p:cNvPr>
          <p:cNvSpPr>
            <a:spLocks noChangeArrowheads="1"/>
          </p:cNvSpPr>
          <p:nvPr/>
        </p:nvSpPr>
        <p:spPr bwMode="auto">
          <a:xfrm>
            <a:off x="6457950" y="436880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b="0" i="1" dirty="0" err="1">
                <a:latin typeface="Times New Roman" panose="02020603050405020304" pitchFamily="18" charset="0"/>
                <a:ea typeface="宋体" panose="02010600030101010101" pitchFamily="2" charset="-122"/>
              </a:rPr>
              <a:t>Y</a:t>
            </a:r>
            <a:r>
              <a:rPr kumimoji="1" lang="en-US" altLang="zh-CN" b="0" dirty="0" err="1">
                <a:latin typeface="Times New Roman" panose="02020603050405020304" pitchFamily="18" charset="0"/>
                <a:ea typeface="宋体" panose="02010600030101010101" pitchFamily="2" charset="-122"/>
              </a:rPr>
              <a:t>.</a:t>
            </a:r>
            <a:r>
              <a:rPr kumimoji="1" lang="en-US" altLang="zh-CN" b="0" i="1" dirty="0" err="1">
                <a:latin typeface="Times New Roman" panose="02020603050405020304" pitchFamily="18" charset="0"/>
                <a:ea typeface="宋体" panose="02010600030101010101" pitchFamily="2" charset="-122"/>
              </a:rPr>
              <a:t>y</a:t>
            </a:r>
            <a:endParaRPr kumimoji="1" lang="en-US" altLang="zh-CN" b="0" i="1" dirty="0">
              <a:latin typeface="Times New Roman" panose="02020603050405020304" pitchFamily="18" charset="0"/>
              <a:ea typeface="宋体" panose="02010600030101010101" pitchFamily="2" charset="-122"/>
            </a:endParaRPr>
          </a:p>
        </p:txBody>
      </p:sp>
      <p:sp>
        <p:nvSpPr>
          <p:cNvPr id="49165" name="Rectangle 11">
            <a:extLst>
              <a:ext uri="{FF2B5EF4-FFF2-40B4-BE49-F238E27FC236}">
                <a16:creationId xmlns:a16="http://schemas.microsoft.com/office/drawing/2014/main" id="{A5645BD7-91FA-27FC-6B4B-D711A691AFDE}"/>
              </a:ext>
            </a:extLst>
          </p:cNvPr>
          <p:cNvSpPr>
            <a:spLocks noChangeArrowheads="1"/>
          </p:cNvSpPr>
          <p:nvPr/>
        </p:nvSpPr>
        <p:spPr bwMode="auto">
          <a:xfrm>
            <a:off x="6457950" y="528320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b="0">
                <a:latin typeface="Times New Roman" panose="02020603050405020304" pitchFamily="18" charset="0"/>
                <a:ea typeface="宋体" panose="02010600030101010101" pitchFamily="2" charset="-122"/>
              </a:rPr>
              <a:t>...</a:t>
            </a:r>
          </a:p>
        </p:txBody>
      </p:sp>
      <p:sp>
        <p:nvSpPr>
          <p:cNvPr id="49166" name="Rectangle 12">
            <a:extLst>
              <a:ext uri="{FF2B5EF4-FFF2-40B4-BE49-F238E27FC236}">
                <a16:creationId xmlns:a16="http://schemas.microsoft.com/office/drawing/2014/main" id="{C0DC288D-6276-774A-96B4-B1D9EBC61914}"/>
              </a:ext>
            </a:extLst>
          </p:cNvPr>
          <p:cNvSpPr>
            <a:spLocks noChangeArrowheads="1"/>
          </p:cNvSpPr>
          <p:nvPr/>
        </p:nvSpPr>
        <p:spPr bwMode="auto">
          <a:xfrm>
            <a:off x="4933950" y="528320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b="0">
                <a:latin typeface="Times New Roman" panose="02020603050405020304" pitchFamily="18" charset="0"/>
                <a:ea typeface="宋体" panose="02010600030101010101" pitchFamily="2" charset="-122"/>
              </a:rPr>
              <a:t>...</a:t>
            </a:r>
          </a:p>
        </p:txBody>
      </p:sp>
      <p:sp>
        <p:nvSpPr>
          <p:cNvPr id="49167" name="Rectangle 13">
            <a:extLst>
              <a:ext uri="{FF2B5EF4-FFF2-40B4-BE49-F238E27FC236}">
                <a16:creationId xmlns:a16="http://schemas.microsoft.com/office/drawing/2014/main" id="{304F95E3-8F9A-D85F-DF1F-92FD85DFC6E0}"/>
              </a:ext>
            </a:extLst>
          </p:cNvPr>
          <p:cNvSpPr>
            <a:spLocks noChangeArrowheads="1"/>
          </p:cNvSpPr>
          <p:nvPr/>
        </p:nvSpPr>
        <p:spPr bwMode="auto">
          <a:xfrm>
            <a:off x="4933950" y="482600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b="0" i="1">
                <a:latin typeface="Times New Roman" panose="02020603050405020304" pitchFamily="18" charset="0"/>
                <a:ea typeface="宋体" panose="02010600030101010101" pitchFamily="2" charset="-122"/>
              </a:rPr>
              <a:t>Z</a:t>
            </a:r>
          </a:p>
        </p:txBody>
      </p:sp>
      <p:sp>
        <p:nvSpPr>
          <p:cNvPr id="49168" name="Rectangle 14">
            <a:extLst>
              <a:ext uri="{FF2B5EF4-FFF2-40B4-BE49-F238E27FC236}">
                <a16:creationId xmlns:a16="http://schemas.microsoft.com/office/drawing/2014/main" id="{B108A538-1355-8BAD-76AA-8BEF240B6B4B}"/>
              </a:ext>
            </a:extLst>
          </p:cNvPr>
          <p:cNvSpPr>
            <a:spLocks noChangeArrowheads="1"/>
          </p:cNvSpPr>
          <p:nvPr/>
        </p:nvSpPr>
        <p:spPr bwMode="auto">
          <a:xfrm>
            <a:off x="6457950" y="482600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b="0" i="1">
                <a:latin typeface="Times New Roman" panose="02020603050405020304" pitchFamily="18" charset="0"/>
                <a:ea typeface="宋体" panose="02010600030101010101" pitchFamily="2" charset="-122"/>
              </a:rPr>
              <a:t>Z</a:t>
            </a:r>
            <a:r>
              <a:rPr kumimoji="1" lang="en-US" altLang="zh-CN" b="0">
                <a:latin typeface="Times New Roman" panose="02020603050405020304" pitchFamily="18" charset="0"/>
                <a:ea typeface="宋体" panose="02010600030101010101" pitchFamily="2" charset="-122"/>
              </a:rPr>
              <a:t>.</a:t>
            </a:r>
            <a:r>
              <a:rPr kumimoji="1" lang="en-US" altLang="zh-CN" b="0" i="1">
                <a:latin typeface="Times New Roman" panose="02020603050405020304" pitchFamily="18" charset="0"/>
                <a:ea typeface="宋体" panose="02010600030101010101" pitchFamily="2" charset="-122"/>
              </a:rPr>
              <a:t>z</a:t>
            </a:r>
          </a:p>
        </p:txBody>
      </p:sp>
      <p:sp>
        <p:nvSpPr>
          <p:cNvPr id="49169" name="Text Box 15">
            <a:extLst>
              <a:ext uri="{FF2B5EF4-FFF2-40B4-BE49-F238E27FC236}">
                <a16:creationId xmlns:a16="http://schemas.microsoft.com/office/drawing/2014/main" id="{0F369D1C-85C1-32B3-B037-0A7C95C59DAF}"/>
              </a:ext>
            </a:extLst>
          </p:cNvPr>
          <p:cNvSpPr txBox="1">
            <a:spLocks noChangeArrowheads="1"/>
          </p:cNvSpPr>
          <p:nvPr/>
        </p:nvSpPr>
        <p:spPr bwMode="auto">
          <a:xfrm>
            <a:off x="3105150" y="4673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b="0" i="1">
                <a:latin typeface="Times New Roman" panose="02020603050405020304" pitchFamily="18" charset="0"/>
                <a:ea typeface="宋体" panose="02010600030101010101" pitchFamily="2" charset="-122"/>
              </a:rPr>
              <a:t>top</a:t>
            </a:r>
          </a:p>
        </p:txBody>
      </p:sp>
      <p:sp>
        <p:nvSpPr>
          <p:cNvPr id="49170" name="Line 16">
            <a:extLst>
              <a:ext uri="{FF2B5EF4-FFF2-40B4-BE49-F238E27FC236}">
                <a16:creationId xmlns:a16="http://schemas.microsoft.com/office/drawing/2014/main" id="{AFBF1CD9-1402-DE4D-4A7B-D470CD09546E}"/>
              </a:ext>
            </a:extLst>
          </p:cNvPr>
          <p:cNvSpPr>
            <a:spLocks noChangeShapeType="1"/>
          </p:cNvSpPr>
          <p:nvPr/>
        </p:nvSpPr>
        <p:spPr bwMode="auto">
          <a:xfrm>
            <a:off x="3943350" y="50546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1" name="Line 17">
            <a:extLst>
              <a:ext uri="{FF2B5EF4-FFF2-40B4-BE49-F238E27FC236}">
                <a16:creationId xmlns:a16="http://schemas.microsoft.com/office/drawing/2014/main" id="{21876B62-8892-0958-C3AD-882390AF5169}"/>
              </a:ext>
            </a:extLst>
          </p:cNvPr>
          <p:cNvSpPr>
            <a:spLocks noChangeShapeType="1"/>
          </p:cNvSpPr>
          <p:nvPr/>
        </p:nvSpPr>
        <p:spPr bwMode="auto">
          <a:xfrm>
            <a:off x="8439150" y="3530600"/>
            <a:ext cx="0" cy="2133600"/>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2" name="文本框 1"/>
          <p:cNvSpPr txBox="1"/>
          <p:nvPr/>
        </p:nvSpPr>
        <p:spPr>
          <a:xfrm>
            <a:off x="4783876" y="6125517"/>
            <a:ext cx="1415772" cy="461665"/>
          </a:xfrm>
          <a:prstGeom prst="rect">
            <a:avLst/>
          </a:prstGeom>
          <a:noFill/>
        </p:spPr>
        <p:txBody>
          <a:bodyPr wrap="none" rtlCol="0">
            <a:spAutoFit/>
          </a:bodyPr>
          <a:lstStyle/>
          <a:p>
            <a:r>
              <a:rPr lang="zh-CN" altLang="en-US" sz="2400" dirty="0" smtClean="0">
                <a:solidFill>
                  <a:srgbClr val="FF0000"/>
                </a:solidFill>
              </a:rPr>
              <a:t>文法符号</a:t>
            </a:r>
            <a:endParaRPr lang="zh-CN" altLang="en-US" sz="2400" dirty="0">
              <a:solidFill>
                <a:srgbClr val="FF0000"/>
              </a:solidFill>
            </a:endParaRPr>
          </a:p>
        </p:txBody>
      </p:sp>
      <p:sp>
        <p:nvSpPr>
          <p:cNvPr id="22" name="文本框 21"/>
          <p:cNvSpPr txBox="1"/>
          <p:nvPr/>
        </p:nvSpPr>
        <p:spPr>
          <a:xfrm>
            <a:off x="7005756" y="6165850"/>
            <a:ext cx="492443" cy="461665"/>
          </a:xfrm>
          <a:prstGeom prst="rect">
            <a:avLst/>
          </a:prstGeom>
          <a:noFill/>
        </p:spPr>
        <p:txBody>
          <a:bodyPr wrap="none" rtlCol="0">
            <a:spAutoFit/>
          </a:bodyPr>
          <a:lstStyle/>
          <a:p>
            <a:r>
              <a:rPr lang="zh-CN" altLang="en-US" sz="2400" dirty="0" smtClean="0">
                <a:solidFill>
                  <a:srgbClr val="FF0000"/>
                </a:solidFill>
              </a:rPr>
              <a:t>值</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1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1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1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1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1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1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16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16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16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1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16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17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17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p:bldP spid="49157" grpId="0"/>
      <p:bldP spid="49158" grpId="0"/>
      <p:bldP spid="49159" grpId="0" animBg="1"/>
      <p:bldP spid="49160" grpId="0" animBg="1"/>
      <p:bldP spid="49161" grpId="0" animBg="1"/>
      <p:bldP spid="49162" grpId="0" animBg="1"/>
      <p:bldP spid="49163" grpId="0" animBg="1"/>
      <p:bldP spid="49164" grpId="0" animBg="1"/>
      <p:bldP spid="49165" grpId="0" animBg="1"/>
      <p:bldP spid="49166" grpId="0" animBg="1"/>
      <p:bldP spid="49167" grpId="0" animBg="1"/>
      <p:bldP spid="49168" grpId="0" animBg="1"/>
      <p:bldP spid="49169" grpId="0"/>
      <p:bldP spid="49170" grpId="0" animBg="1"/>
      <p:bldP spid="49171" grpId="0" animBg="1"/>
      <p:bldP spid="2" grpId="0"/>
      <p:bldP spid="2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1">
            <a:extLst>
              <a:ext uri="{FF2B5EF4-FFF2-40B4-BE49-F238E27FC236}">
                <a16:creationId xmlns:a16="http://schemas.microsoft.com/office/drawing/2014/main" id="{FB846D62-45FA-15D3-A683-C7DD347049A2}"/>
              </a:ext>
            </a:extLst>
          </p:cNvPr>
          <p:cNvSpPr>
            <a:spLocks noGrp="1"/>
          </p:cNvSpPr>
          <p:nvPr>
            <p:ph type="dt" sz="half" idx="10"/>
          </p:nvPr>
        </p:nvSpPr>
        <p:spPr>
          <a:ln>
            <a:miter lim="800000"/>
            <a:headEnd/>
            <a:tailEnd/>
          </a:ln>
        </p:spPr>
        <p:txBody>
          <a:bodyPr anchor="t"/>
          <a:lstStyle/>
          <a:p>
            <a:pPr>
              <a:defRPr/>
            </a:pPr>
            <a:fld id="{D09602F4-4072-44A5-8ED9-1C1F46DA5F0A}" type="datetime1">
              <a:rPr lang="zh-CN" altLang="en-US">
                <a:latin typeface="+mn-lt"/>
              </a:rPr>
              <a:pPr>
                <a:defRPr/>
              </a:pPr>
              <a:t>2024/10/14</a:t>
            </a:fld>
            <a:endParaRPr lang="en-US" altLang="zh-CN">
              <a:latin typeface="+mn-lt"/>
            </a:endParaRPr>
          </a:p>
        </p:txBody>
      </p:sp>
      <p:sp>
        <p:nvSpPr>
          <p:cNvPr id="50179" name="灯片编号占位符 3">
            <a:extLst>
              <a:ext uri="{FF2B5EF4-FFF2-40B4-BE49-F238E27FC236}">
                <a16:creationId xmlns:a16="http://schemas.microsoft.com/office/drawing/2014/main" id="{4D42BC0F-6145-04A0-4B32-EFFD1F6834D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B6AB559-B9D5-415C-B7DB-F905DD0C9135}" type="slidenum">
              <a:rPr lang="en-US" altLang="zh-CN" sz="1400" b="0">
                <a:latin typeface="Arial" panose="020B0604020202020204" pitchFamily="34" charset="0"/>
                <a:ea typeface="宋体" panose="02010600030101010101" pitchFamily="2" charset="-122"/>
              </a:rPr>
              <a:pPr>
                <a:spcBef>
                  <a:spcPct val="0"/>
                </a:spcBef>
                <a:buClrTx/>
                <a:buSzTx/>
                <a:buFontTx/>
                <a:buNone/>
              </a:pPr>
              <a:t>49</a:t>
            </a:fld>
            <a:endParaRPr lang="en-US" altLang="zh-CN" sz="1400" b="0">
              <a:latin typeface="Arial" panose="020B0604020202020204" pitchFamily="34" charset="0"/>
              <a:ea typeface="宋体" panose="02010600030101010101" pitchFamily="2" charset="-122"/>
            </a:endParaRPr>
          </a:p>
        </p:txBody>
      </p:sp>
      <p:sp>
        <p:nvSpPr>
          <p:cNvPr id="50180" name="Text Box 2">
            <a:extLst>
              <a:ext uri="{FF2B5EF4-FFF2-40B4-BE49-F238E27FC236}">
                <a16:creationId xmlns:a16="http://schemas.microsoft.com/office/drawing/2014/main" id="{E69DE951-9D88-10E1-260B-F056056837C9}"/>
              </a:ext>
            </a:extLst>
          </p:cNvPr>
          <p:cNvSpPr txBox="1">
            <a:spLocks noChangeArrowheads="1"/>
          </p:cNvSpPr>
          <p:nvPr/>
        </p:nvSpPr>
        <p:spPr bwMode="auto">
          <a:xfrm>
            <a:off x="1581944" y="1000657"/>
            <a:ext cx="8713788" cy="3027363"/>
          </a:xfrm>
          <a:prstGeom prst="rect">
            <a:avLst/>
          </a:prstGeom>
          <a:noFill/>
          <a:ln w="9525">
            <a:no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b="0" dirty="0">
                <a:latin typeface="Times New Roman" panose="02020603050405020304" pitchFamily="18" charset="0"/>
                <a:sym typeface="Symbol" panose="05050102010706020507" pitchFamily="18" charset="2"/>
              </a:rPr>
              <a:t>      </a:t>
            </a:r>
            <a:r>
              <a:rPr kumimoji="1" lang="en-US" altLang="zh-CN" b="0" i="1" dirty="0">
                <a:latin typeface="Times New Roman" panose="02020603050405020304" pitchFamily="18" charset="0"/>
              </a:rPr>
              <a:t>A</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sym typeface="Symbol" panose="05050102010706020507" pitchFamily="18" charset="2"/>
              </a:rPr>
              <a:t></a:t>
            </a:r>
            <a:r>
              <a:rPr kumimoji="1" lang="en-US" altLang="zh-CN" b="0" dirty="0">
                <a:latin typeface="Times New Roman" panose="02020603050405020304" pitchFamily="18" charset="0"/>
                <a:sym typeface="Symbol" panose="05050102010706020507" pitchFamily="18" charset="2"/>
              </a:rPr>
              <a:t>       </a:t>
            </a:r>
            <a:r>
              <a:rPr kumimoji="1" lang="en-US" altLang="zh-CN" b="0" i="1" dirty="0">
                <a:latin typeface="Times New Roman" panose="02020603050405020304" pitchFamily="18" charset="0"/>
                <a:sym typeface="Symbol" panose="05050102010706020507" pitchFamily="18" charset="2"/>
              </a:rPr>
              <a:t>b</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sym typeface="Symbol" panose="05050102010706020507" pitchFamily="18" charset="2"/>
              </a:rPr>
              <a:t>f</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sym typeface="Symbol" panose="05050102010706020507" pitchFamily="18" charset="2"/>
              </a:rPr>
              <a:t>c</a:t>
            </a:r>
            <a:r>
              <a:rPr kumimoji="1" lang="en-US" altLang="zh-CN" b="0" i="1" baseline="-25000" dirty="0">
                <a:latin typeface="Times New Roman" panose="02020603050405020304" pitchFamily="18" charset="0"/>
                <a:sym typeface="Symbol" panose="05050102010706020507" pitchFamily="18" charset="2"/>
              </a:rPr>
              <a:t>1</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sym typeface="Symbol" panose="05050102010706020507" pitchFamily="18" charset="2"/>
              </a:rPr>
              <a:t>c</a:t>
            </a:r>
            <a:r>
              <a:rPr kumimoji="1" lang="en-US" altLang="zh-CN" b="0" baseline="-25000" dirty="0">
                <a:latin typeface="Times New Roman" panose="02020603050405020304" pitchFamily="18" charset="0"/>
                <a:sym typeface="Symbol" panose="05050102010706020507" pitchFamily="18" charset="2"/>
              </a:rPr>
              <a:t>2</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sym typeface="Symbol" panose="05050102010706020507" pitchFamily="18" charset="2"/>
              </a:rPr>
              <a:t>c</a:t>
            </a:r>
            <a:r>
              <a:rPr kumimoji="1" lang="en-US" altLang="zh-CN" b="0" i="1" baseline="-25000" dirty="0">
                <a:latin typeface="Times New Roman" panose="02020603050405020304" pitchFamily="18" charset="0"/>
                <a:sym typeface="Symbol" panose="05050102010706020507" pitchFamily="18" charset="2"/>
              </a:rPr>
              <a:t>k</a:t>
            </a:r>
            <a:r>
              <a:rPr kumimoji="1" lang="en-US" altLang="zh-CN" b="0" dirty="0">
                <a:latin typeface="Times New Roman" panose="02020603050405020304" pitchFamily="18" charset="0"/>
                <a:sym typeface="Symbol" panose="05050102010706020507" pitchFamily="18" charset="2"/>
              </a:rPr>
              <a:t>)</a:t>
            </a:r>
          </a:p>
          <a:p>
            <a:pPr eaLnBrk="1" hangingPunct="1">
              <a:spcBef>
                <a:spcPct val="50000"/>
              </a:spcBef>
              <a:buClrTx/>
              <a:buSzTx/>
              <a:buFontTx/>
              <a:buNone/>
            </a:pPr>
            <a:r>
              <a:rPr kumimoji="1" lang="en-US" altLang="zh-CN" b="0" i="1" dirty="0" smtClean="0">
                <a:latin typeface="Times New Roman" panose="02020603050405020304" pitchFamily="18" charset="0"/>
                <a:sym typeface="Symbol" panose="05050102010706020507" pitchFamily="18" charset="2"/>
              </a:rPr>
              <a:t>b</a:t>
            </a:r>
            <a:r>
              <a:rPr kumimoji="1" lang="zh-CN" altLang="zh-CN" b="0" dirty="0">
                <a:latin typeface="Times New Roman" panose="02020603050405020304" pitchFamily="18" charset="0"/>
                <a:sym typeface="Symbol" panose="05050102010706020507" pitchFamily="18" charset="2"/>
              </a:rPr>
              <a:t>是</a:t>
            </a:r>
            <a:r>
              <a:rPr kumimoji="1" lang="en-US" altLang="zh-CN" b="0" i="1" dirty="0">
                <a:latin typeface="Times New Roman" panose="02020603050405020304" pitchFamily="18" charset="0"/>
              </a:rPr>
              <a:t>A</a:t>
            </a:r>
            <a:r>
              <a:rPr kumimoji="1" lang="zh-CN" altLang="en-US" b="0" dirty="0">
                <a:latin typeface="Times New Roman" panose="02020603050405020304" pitchFamily="18" charset="0"/>
              </a:rPr>
              <a:t>的综合属性，</a:t>
            </a:r>
            <a:r>
              <a:rPr kumimoji="1" lang="en-US" altLang="zh-CN" b="0" i="1" dirty="0">
                <a:latin typeface="Times New Roman" panose="02020603050405020304" pitchFamily="18" charset="0"/>
              </a:rPr>
              <a:t>c</a:t>
            </a:r>
            <a:r>
              <a:rPr kumimoji="1" lang="en-US" altLang="zh-CN" b="0" i="1" baseline="-25000" dirty="0">
                <a:latin typeface="Times New Roman" panose="02020603050405020304" pitchFamily="18" charset="0"/>
              </a:rPr>
              <a:t>i </a:t>
            </a:r>
            <a:r>
              <a:rPr kumimoji="1" lang="en-US" altLang="zh-CN" b="0" dirty="0">
                <a:latin typeface="Times New Roman" panose="02020603050405020304" pitchFamily="18" charset="0"/>
              </a:rPr>
              <a:t>(1</a:t>
            </a:r>
            <a:r>
              <a:rPr kumimoji="1" lang="en-US" altLang="zh-CN" b="0" dirty="0">
                <a:latin typeface="Times New Roman" panose="02020603050405020304" pitchFamily="18" charset="0"/>
                <a:sym typeface="Symbol" panose="05050102010706020507" pitchFamily="18" charset="2"/>
              </a:rPr>
              <a:t></a:t>
            </a:r>
            <a:r>
              <a:rPr kumimoji="1" lang="en-US" altLang="zh-CN" b="0" dirty="0">
                <a:latin typeface="Times New Roman" panose="02020603050405020304" pitchFamily="18" charset="0"/>
              </a:rPr>
              <a:t> </a:t>
            </a:r>
            <a:r>
              <a:rPr kumimoji="1" lang="en-US" altLang="zh-CN" b="0" i="1" dirty="0" err="1">
                <a:latin typeface="Times New Roman" panose="02020603050405020304" pitchFamily="18" charset="0"/>
              </a:rPr>
              <a:t>i</a:t>
            </a:r>
            <a:r>
              <a:rPr kumimoji="1" lang="en-US" altLang="zh-CN" b="0" dirty="0" err="1">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k</a:t>
            </a:r>
            <a:r>
              <a:rPr kumimoji="1" lang="en-US" altLang="zh-CN" b="0" dirty="0">
                <a:latin typeface="Times New Roman" panose="02020603050405020304" pitchFamily="18" charset="0"/>
                <a:sym typeface="Symbol" panose="05050102010706020507" pitchFamily="18" charset="2"/>
              </a:rPr>
              <a:t>)</a:t>
            </a:r>
            <a:r>
              <a:rPr kumimoji="1" lang="zh-CN" altLang="en-US" b="0" dirty="0">
                <a:latin typeface="Times New Roman" panose="02020603050405020304" pitchFamily="18" charset="0"/>
              </a:rPr>
              <a:t>是</a:t>
            </a:r>
            <a:r>
              <a:rPr kumimoji="1" lang="zh-CN" altLang="en-US" b="0" i="1" dirty="0">
                <a:latin typeface="Times New Roman" panose="02020603050405020304" pitchFamily="18" charset="0"/>
                <a:sym typeface="Symbol" panose="05050102010706020507" pitchFamily="18" charset="2"/>
              </a:rPr>
              <a:t></a:t>
            </a:r>
            <a:r>
              <a:rPr kumimoji="1" lang="zh-CN" altLang="en-US" b="0" dirty="0">
                <a:latin typeface="Times New Roman" panose="02020603050405020304" pitchFamily="18" charset="0"/>
                <a:sym typeface="Symbol" panose="05050102010706020507" pitchFamily="18" charset="2"/>
              </a:rPr>
              <a:t>中符号的属性。</a:t>
            </a:r>
            <a:r>
              <a:rPr kumimoji="1" lang="zh-CN" altLang="en-US" b="0" dirty="0">
                <a:latin typeface="Times New Roman" panose="02020603050405020304" pitchFamily="18" charset="0"/>
              </a:rPr>
              <a:t>综合属性的值是在自底向上的分析过程中，每次归约之前进行计算的。</a:t>
            </a:r>
          </a:p>
          <a:p>
            <a:pPr eaLnBrk="1" hangingPunct="1">
              <a:spcBef>
                <a:spcPct val="50000"/>
              </a:spcBef>
              <a:buClrTx/>
              <a:buSzTx/>
              <a:buFontTx/>
              <a:buNone/>
            </a:pPr>
            <a:r>
              <a:rPr kumimoji="1" lang="zh-CN" altLang="en-US" b="0" dirty="0">
                <a:latin typeface="Times New Roman" panose="02020603050405020304" pitchFamily="18" charset="0"/>
              </a:rPr>
              <a:t>    </a:t>
            </a:r>
            <a:r>
              <a:rPr kumimoji="1" lang="en-US" altLang="zh-CN" b="0" i="1" dirty="0">
                <a:latin typeface="Times New Roman" panose="02020603050405020304" pitchFamily="18" charset="0"/>
              </a:rPr>
              <a:t>A</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sym typeface="Symbol" panose="05050102010706020507" pitchFamily="18" charset="2"/>
              </a:rPr>
              <a:t>XYZ </a:t>
            </a:r>
            <a:r>
              <a:rPr kumimoji="1" lang="en-US" altLang="zh-CN" b="0" dirty="0">
                <a:latin typeface="Times New Roman" panose="02020603050405020304" pitchFamily="18" charset="0"/>
                <a:sym typeface="Symbol" panose="05050102010706020507" pitchFamily="18" charset="2"/>
              </a:rPr>
              <a:t>   </a:t>
            </a:r>
            <a:r>
              <a:rPr kumimoji="1" lang="en-US" altLang="zh-CN" b="0" i="1" dirty="0" err="1">
                <a:latin typeface="Times New Roman" panose="02020603050405020304" pitchFamily="18" charset="0"/>
                <a:sym typeface="Symbol" panose="05050102010706020507" pitchFamily="18" charset="2"/>
              </a:rPr>
              <a:t>A</a:t>
            </a:r>
            <a:r>
              <a:rPr kumimoji="1" lang="en-US" altLang="zh-CN" b="0" dirty="0" err="1">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a</a:t>
            </a:r>
            <a:r>
              <a:rPr kumimoji="1" lang="en-US" altLang="zh-CN" b="0" dirty="0">
                <a:latin typeface="Times New Roman" panose="02020603050405020304" pitchFamily="18" charset="0"/>
                <a:sym typeface="Symbol" panose="05050102010706020507" pitchFamily="18" charset="2"/>
              </a:rPr>
              <a:t>:=</a:t>
            </a:r>
            <a:r>
              <a:rPr kumimoji="1" lang="en-US" altLang="zh-CN" b="0" i="1" dirty="0">
                <a:latin typeface="Times New Roman" panose="02020603050405020304" pitchFamily="18" charset="0"/>
                <a:sym typeface="Symbol" panose="05050102010706020507" pitchFamily="18" charset="2"/>
              </a:rPr>
              <a:t>f</a:t>
            </a:r>
            <a:r>
              <a:rPr kumimoji="1" lang="en-US" altLang="zh-CN" b="0" dirty="0">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X</a:t>
            </a:r>
            <a:r>
              <a:rPr kumimoji="1" lang="en-US" altLang="zh-CN" b="0" dirty="0" err="1">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x</a:t>
            </a:r>
            <a:r>
              <a:rPr kumimoji="1" lang="en-US" altLang="zh-CN" b="0" dirty="0" err="1">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Y</a:t>
            </a:r>
            <a:r>
              <a:rPr kumimoji="1" lang="en-US" altLang="zh-CN" b="0" dirty="0" err="1">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y</a:t>
            </a:r>
            <a:r>
              <a:rPr kumimoji="1" lang="en-US" altLang="zh-CN" b="0" dirty="0" err="1">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Z</a:t>
            </a:r>
            <a:r>
              <a:rPr kumimoji="1" lang="en-US" altLang="zh-CN" b="0" dirty="0" err="1">
                <a:latin typeface="Times New Roman" panose="02020603050405020304" pitchFamily="18" charset="0"/>
                <a:sym typeface="Symbol" panose="05050102010706020507" pitchFamily="18" charset="2"/>
              </a:rPr>
              <a:t></a:t>
            </a:r>
            <a:r>
              <a:rPr kumimoji="1" lang="en-US" altLang="zh-CN" b="0" i="1" dirty="0" err="1">
                <a:latin typeface="Times New Roman" panose="02020603050405020304" pitchFamily="18" charset="0"/>
                <a:sym typeface="Symbol" panose="05050102010706020507" pitchFamily="18" charset="2"/>
              </a:rPr>
              <a:t>z</a:t>
            </a:r>
            <a:r>
              <a:rPr kumimoji="1" lang="en-US" altLang="zh-CN" b="0" dirty="0">
                <a:latin typeface="Times New Roman" panose="02020603050405020304" pitchFamily="18" charset="0"/>
                <a:sym typeface="Symbol" panose="05050102010706020507" pitchFamily="18" charset="2"/>
              </a:rPr>
              <a:t>)</a:t>
            </a:r>
          </a:p>
        </p:txBody>
      </p:sp>
      <p:sp>
        <p:nvSpPr>
          <p:cNvPr id="50181" name="Text Box 3">
            <a:extLst>
              <a:ext uri="{FF2B5EF4-FFF2-40B4-BE49-F238E27FC236}">
                <a16:creationId xmlns:a16="http://schemas.microsoft.com/office/drawing/2014/main" id="{9470E8F8-CECB-D373-DA6B-B6417FD85E17}"/>
              </a:ext>
            </a:extLst>
          </p:cNvPr>
          <p:cNvSpPr txBox="1">
            <a:spLocks noChangeArrowheads="1"/>
          </p:cNvSpPr>
          <p:nvPr/>
        </p:nvSpPr>
        <p:spPr bwMode="auto">
          <a:xfrm>
            <a:off x="5024438" y="4386002"/>
            <a:ext cx="9144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b="0" i="1">
                <a:latin typeface="Times New Roman" panose="02020603050405020304" pitchFamily="18" charset="0"/>
                <a:ea typeface="宋体" panose="02010600030101010101" pitchFamily="2" charset="-122"/>
              </a:rPr>
              <a:t>A</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a:latin typeface="Times New Roman" panose="02020603050405020304" pitchFamily="18" charset="0"/>
                <a:ea typeface="宋体" panose="02010600030101010101" pitchFamily="2" charset="-122"/>
                <a:sym typeface="Symbol" panose="05050102010706020507" pitchFamily="18" charset="2"/>
              </a:rPr>
              <a:t>a</a:t>
            </a:r>
          </a:p>
        </p:txBody>
      </p:sp>
      <p:sp>
        <p:nvSpPr>
          <p:cNvPr id="50182" name="Rectangle 4">
            <a:extLst>
              <a:ext uri="{FF2B5EF4-FFF2-40B4-BE49-F238E27FC236}">
                <a16:creationId xmlns:a16="http://schemas.microsoft.com/office/drawing/2014/main" id="{51C9D012-5BF8-9CE7-DBA9-D53F9E2C1810}"/>
              </a:ext>
            </a:extLst>
          </p:cNvPr>
          <p:cNvSpPr>
            <a:spLocks noChangeArrowheads="1"/>
          </p:cNvSpPr>
          <p:nvPr/>
        </p:nvSpPr>
        <p:spPr bwMode="auto">
          <a:xfrm>
            <a:off x="3805238" y="5711565"/>
            <a:ext cx="33512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b="0" i="1" dirty="0" err="1">
                <a:latin typeface="Times New Roman" panose="02020603050405020304" pitchFamily="18" charset="0"/>
                <a:ea typeface="宋体" panose="02010600030101010101" pitchFamily="2" charset="-122"/>
                <a:sym typeface="Symbol" panose="05050102010706020507" pitchFamily="18" charset="2"/>
              </a:rPr>
              <a:t>X</a:t>
            </a:r>
            <a:r>
              <a:rPr kumimoji="1" lang="en-US" altLang="zh-CN" b="0" dirty="0" err="1">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dirty="0" err="1">
                <a:latin typeface="Times New Roman" panose="02020603050405020304" pitchFamily="18" charset="0"/>
                <a:ea typeface="宋体" panose="02010600030101010101" pitchFamily="2" charset="-122"/>
                <a:sym typeface="Symbol" panose="05050102010706020507" pitchFamily="18" charset="2"/>
              </a:rPr>
              <a:t>x</a:t>
            </a:r>
            <a:r>
              <a:rPr kumimoji="1" lang="en-US" altLang="zh-CN" b="0" dirty="0">
                <a:latin typeface="Times New Roman" panose="02020603050405020304" pitchFamily="18" charset="0"/>
                <a:ea typeface="宋体" panose="02010600030101010101" pitchFamily="2" charset="-122"/>
                <a:sym typeface="Symbol" panose="05050102010706020507" pitchFamily="18" charset="2"/>
              </a:rPr>
              <a:t>        </a:t>
            </a:r>
            <a:r>
              <a:rPr kumimoji="1" lang="en-US" altLang="zh-CN" b="0" i="1" dirty="0" err="1">
                <a:latin typeface="Times New Roman" panose="02020603050405020304" pitchFamily="18" charset="0"/>
                <a:ea typeface="宋体" panose="02010600030101010101" pitchFamily="2" charset="-122"/>
                <a:sym typeface="Symbol" panose="05050102010706020507" pitchFamily="18" charset="2"/>
              </a:rPr>
              <a:t>Y</a:t>
            </a:r>
            <a:r>
              <a:rPr kumimoji="1" lang="en-US" altLang="zh-CN" b="0" dirty="0" err="1">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dirty="0" err="1">
                <a:latin typeface="Times New Roman" panose="02020603050405020304" pitchFamily="18" charset="0"/>
                <a:ea typeface="宋体" panose="02010600030101010101" pitchFamily="2" charset="-122"/>
                <a:sym typeface="Symbol" panose="05050102010706020507" pitchFamily="18" charset="2"/>
              </a:rPr>
              <a:t>y</a:t>
            </a:r>
            <a:r>
              <a:rPr kumimoji="1" lang="en-US" altLang="zh-CN" b="0" dirty="0">
                <a:latin typeface="Times New Roman" panose="02020603050405020304" pitchFamily="18" charset="0"/>
                <a:ea typeface="宋体" panose="02010600030101010101" pitchFamily="2" charset="-122"/>
                <a:sym typeface="Symbol" panose="05050102010706020507" pitchFamily="18" charset="2"/>
              </a:rPr>
              <a:t>       </a:t>
            </a:r>
            <a:r>
              <a:rPr kumimoji="1" lang="en-US" altLang="zh-CN" b="0" i="1" dirty="0" err="1">
                <a:latin typeface="Times New Roman" panose="02020603050405020304" pitchFamily="18" charset="0"/>
                <a:ea typeface="宋体" panose="02010600030101010101" pitchFamily="2" charset="-122"/>
                <a:sym typeface="Symbol" panose="05050102010706020507" pitchFamily="18" charset="2"/>
              </a:rPr>
              <a:t>Z</a:t>
            </a:r>
            <a:r>
              <a:rPr kumimoji="1" lang="en-US" altLang="zh-CN" b="0" dirty="0" err="1">
                <a:latin typeface="Times New Roman" panose="02020603050405020304" pitchFamily="18" charset="0"/>
                <a:ea typeface="宋体" panose="02010600030101010101" pitchFamily="2" charset="-122"/>
                <a:sym typeface="Symbol" panose="05050102010706020507" pitchFamily="18" charset="2"/>
              </a:rPr>
              <a:t></a:t>
            </a:r>
            <a:r>
              <a:rPr kumimoji="1" lang="en-US" altLang="zh-CN" b="0" i="1" dirty="0" err="1">
                <a:latin typeface="Times New Roman" panose="02020603050405020304" pitchFamily="18" charset="0"/>
                <a:ea typeface="宋体" panose="02010600030101010101" pitchFamily="2" charset="-122"/>
                <a:sym typeface="Symbol" panose="05050102010706020507" pitchFamily="18" charset="2"/>
              </a:rPr>
              <a:t>z</a:t>
            </a:r>
            <a:endParaRPr kumimoji="1" lang="en-US" altLang="zh-CN" b="0" i="1" dirty="0">
              <a:latin typeface="Times New Roman" panose="02020603050405020304" pitchFamily="18" charset="0"/>
              <a:ea typeface="宋体" panose="02010600030101010101" pitchFamily="2" charset="-122"/>
              <a:sym typeface="Symbol" panose="05050102010706020507" pitchFamily="18" charset="2"/>
            </a:endParaRPr>
          </a:p>
        </p:txBody>
      </p:sp>
      <p:sp>
        <p:nvSpPr>
          <p:cNvPr id="50183" name="Line 5">
            <a:extLst>
              <a:ext uri="{FF2B5EF4-FFF2-40B4-BE49-F238E27FC236}">
                <a16:creationId xmlns:a16="http://schemas.microsoft.com/office/drawing/2014/main" id="{DAD691A0-4DEA-191D-D317-5DA4EFD13D26}"/>
              </a:ext>
            </a:extLst>
          </p:cNvPr>
          <p:cNvSpPr>
            <a:spLocks noChangeShapeType="1"/>
          </p:cNvSpPr>
          <p:nvPr/>
        </p:nvSpPr>
        <p:spPr bwMode="auto">
          <a:xfrm flipH="1">
            <a:off x="4338638" y="4919401"/>
            <a:ext cx="914400" cy="9144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0184" name="Line 6">
            <a:extLst>
              <a:ext uri="{FF2B5EF4-FFF2-40B4-BE49-F238E27FC236}">
                <a16:creationId xmlns:a16="http://schemas.microsoft.com/office/drawing/2014/main" id="{307B8CAF-57B0-68D3-EFEB-1C49DDEACBFB}"/>
              </a:ext>
            </a:extLst>
          </p:cNvPr>
          <p:cNvSpPr>
            <a:spLocks noChangeShapeType="1"/>
          </p:cNvSpPr>
          <p:nvPr/>
        </p:nvSpPr>
        <p:spPr bwMode="auto">
          <a:xfrm>
            <a:off x="5557838" y="4995601"/>
            <a:ext cx="0" cy="7620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0185" name="Line 7">
            <a:extLst>
              <a:ext uri="{FF2B5EF4-FFF2-40B4-BE49-F238E27FC236}">
                <a16:creationId xmlns:a16="http://schemas.microsoft.com/office/drawing/2014/main" id="{625303AA-F5B4-8338-266B-0B51F4E55052}"/>
              </a:ext>
            </a:extLst>
          </p:cNvPr>
          <p:cNvSpPr>
            <a:spLocks noChangeShapeType="1"/>
          </p:cNvSpPr>
          <p:nvPr/>
        </p:nvSpPr>
        <p:spPr bwMode="auto">
          <a:xfrm>
            <a:off x="5862638" y="4995601"/>
            <a:ext cx="762000" cy="76200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8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8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1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1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18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1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p:bldP spid="50182" grpId="0"/>
      <p:bldP spid="50183" grpId="0" animBg="1"/>
      <p:bldP spid="50184" grpId="0" animBg="1"/>
      <p:bldP spid="5018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3159673D-95EC-FA39-559B-E2727243FD2C}"/>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6.1 </a:t>
            </a:r>
            <a:r>
              <a:rPr lang="zh-CN" altLang="en-US">
                <a:latin typeface="Times New Roman" panose="02020603050405020304" pitchFamily="18" charset="0"/>
              </a:rPr>
              <a:t>语法制导翻译概述</a:t>
            </a:r>
          </a:p>
        </p:txBody>
      </p:sp>
      <p:sp>
        <p:nvSpPr>
          <p:cNvPr id="4" name="日期占位符 3">
            <a:extLst>
              <a:ext uri="{FF2B5EF4-FFF2-40B4-BE49-F238E27FC236}">
                <a16:creationId xmlns:a16="http://schemas.microsoft.com/office/drawing/2014/main" id="{DBA6BF43-4E57-6751-7E88-AEFA75117E6B}"/>
              </a:ext>
            </a:extLst>
          </p:cNvPr>
          <p:cNvSpPr>
            <a:spLocks noGrp="1"/>
          </p:cNvSpPr>
          <p:nvPr>
            <p:ph type="dt" sz="half" idx="10"/>
          </p:nvPr>
        </p:nvSpPr>
        <p:spPr>
          <a:ln>
            <a:miter lim="800000"/>
            <a:headEnd/>
            <a:tailEnd/>
          </a:ln>
        </p:spPr>
        <p:txBody>
          <a:bodyPr anchor="t"/>
          <a:lstStyle/>
          <a:p>
            <a:pPr>
              <a:defRPr/>
            </a:pPr>
            <a:fld id="{1764C5CF-3360-4B6F-89F9-DC1BFB0B8853}" type="datetime1">
              <a:rPr lang="zh-CN" altLang="en-US">
                <a:latin typeface="+mn-lt"/>
              </a:rPr>
              <a:pPr>
                <a:defRPr/>
              </a:pPr>
              <a:t>2024/10/14</a:t>
            </a:fld>
            <a:endParaRPr lang="en-US" altLang="zh-CN">
              <a:latin typeface="+mn-lt"/>
            </a:endParaRPr>
          </a:p>
        </p:txBody>
      </p:sp>
      <p:sp>
        <p:nvSpPr>
          <p:cNvPr id="9219" name="灯片编号占位符 5">
            <a:extLst>
              <a:ext uri="{FF2B5EF4-FFF2-40B4-BE49-F238E27FC236}">
                <a16:creationId xmlns:a16="http://schemas.microsoft.com/office/drawing/2014/main" id="{B3E152C0-FF83-3D96-B86C-325E425CDC2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9A7112A-BE37-4737-A2AE-7BD2B40E5353}" type="slidenum">
              <a:rPr lang="en-US" altLang="zh-CN" sz="1400" b="0">
                <a:latin typeface="Arial" panose="020B0604020202020204" pitchFamily="34" charset="0"/>
                <a:ea typeface="宋体" panose="02010600030101010101" pitchFamily="2" charset="-122"/>
              </a:rPr>
              <a:pPr>
                <a:spcBef>
                  <a:spcPct val="0"/>
                </a:spcBef>
                <a:buClrTx/>
                <a:buSzTx/>
                <a:buFontTx/>
                <a:buNone/>
              </a:pPr>
              <a:t>5</a:t>
            </a:fld>
            <a:endParaRPr lang="en-US" altLang="zh-CN" sz="1400" b="0">
              <a:latin typeface="Arial" panose="020B0604020202020204" pitchFamily="34" charset="0"/>
              <a:ea typeface="宋体" panose="02010600030101010101" pitchFamily="2" charset="-122"/>
            </a:endParaRPr>
          </a:p>
        </p:txBody>
      </p:sp>
      <p:sp>
        <p:nvSpPr>
          <p:cNvPr id="9221" name="Rectangle 3">
            <a:extLst>
              <a:ext uri="{FF2B5EF4-FFF2-40B4-BE49-F238E27FC236}">
                <a16:creationId xmlns:a16="http://schemas.microsoft.com/office/drawing/2014/main" id="{3C2FEE2A-33FF-60AF-6C4C-EA5E67D9D191}"/>
              </a:ext>
            </a:extLst>
          </p:cNvPr>
          <p:cNvSpPr>
            <a:spLocks noGrp="1" noChangeArrowheads="1"/>
          </p:cNvSpPr>
          <p:nvPr>
            <p:ph type="body" sz="quarter" idx="13"/>
          </p:nvPr>
        </p:nvSpPr>
        <p:spPr/>
        <p:txBody>
          <a:bodyPr>
            <a:normAutofit fontScale="92500" lnSpcReduction="10000"/>
          </a:bodyPr>
          <a:lstStyle/>
          <a:p>
            <a:pPr eaLnBrk="1" hangingPunct="1"/>
            <a:r>
              <a:rPr kumimoji="1" lang="zh-CN" altLang="en-US" b="0" dirty="0">
                <a:latin typeface="Times New Roman" panose="02020603050405020304" pitchFamily="18" charset="0"/>
              </a:rPr>
              <a:t>语法制导翻译的基本思想</a:t>
            </a:r>
          </a:p>
          <a:p>
            <a:pPr lvl="1" eaLnBrk="1" hangingPunct="1"/>
            <a:r>
              <a:rPr kumimoji="1" lang="zh-CN" altLang="en-US" b="0" dirty="0">
                <a:latin typeface="Times New Roman" panose="02020603050405020304" pitchFamily="18" charset="0"/>
              </a:rPr>
              <a:t>在进行语法分析的同时，完成相应的语义处理</a:t>
            </a:r>
            <a:r>
              <a:rPr kumimoji="1" lang="zh-CN" altLang="en-US" b="0" dirty="0" smtClean="0">
                <a:latin typeface="Times New Roman" panose="02020603050405020304" pitchFamily="18" charset="0"/>
              </a:rPr>
              <a:t>。也就是说</a:t>
            </a:r>
            <a:r>
              <a:rPr kumimoji="1" lang="zh-CN" altLang="en-US" b="0" dirty="0">
                <a:latin typeface="Times New Roman" panose="02020603050405020304" pitchFamily="18" charset="0"/>
              </a:rPr>
              <a:t>，一旦语法分析器识别出一个语法结构就要立即对其进行翻译，翻译是根据语言的语义进行的，并通过调用事先为该语法结构编写的语义子程序来实现。</a:t>
            </a:r>
            <a:r>
              <a:rPr kumimoji="1" lang="zh-CN" altLang="en-US" b="0" dirty="0">
                <a:latin typeface="Times New Roman" panose="02020603050405020304" pitchFamily="18" charset="0"/>
                <a:ea typeface="宋体" panose="02010600030101010101" pitchFamily="2" charset="-122"/>
              </a:rPr>
              <a:t> </a:t>
            </a:r>
            <a:endParaRPr kumimoji="1" lang="zh-CN" altLang="en-US" b="0" dirty="0">
              <a:latin typeface="Times New Roman" panose="02020603050405020304" pitchFamily="18" charset="0"/>
            </a:endParaRPr>
          </a:p>
          <a:p>
            <a:pPr lvl="1" eaLnBrk="1" hangingPunct="1"/>
            <a:r>
              <a:rPr kumimoji="1" lang="zh-CN" altLang="en-US" b="0" dirty="0">
                <a:latin typeface="Times New Roman" panose="02020603050405020304" pitchFamily="18" charset="0"/>
              </a:rPr>
              <a:t>对文法中的每个产生式附加一个</a:t>
            </a:r>
            <a:r>
              <a:rPr kumimoji="1" lang="en-US" altLang="zh-CN" b="0" dirty="0">
                <a:latin typeface="Times New Roman" panose="02020603050405020304" pitchFamily="18" charset="0"/>
              </a:rPr>
              <a:t>/</a:t>
            </a:r>
            <a:r>
              <a:rPr kumimoji="1" lang="zh-CN" altLang="en-US" b="0" dirty="0">
                <a:latin typeface="Times New Roman" panose="02020603050405020304" pitchFamily="18" charset="0"/>
              </a:rPr>
              <a:t>多个语义动作</a:t>
            </a:r>
            <a:r>
              <a:rPr kumimoji="1" lang="en-US" altLang="zh-CN" b="0" dirty="0">
                <a:latin typeface="Times New Roman" panose="02020603050405020304" pitchFamily="18" charset="0"/>
              </a:rPr>
              <a:t>(</a:t>
            </a:r>
            <a:r>
              <a:rPr kumimoji="1" lang="zh-CN" altLang="en-US" b="0" dirty="0">
                <a:latin typeface="Times New Roman" panose="02020603050405020304" pitchFamily="18" charset="0"/>
              </a:rPr>
              <a:t>或语义子程序</a:t>
            </a:r>
            <a:r>
              <a:rPr kumimoji="1" lang="en-US" altLang="zh-CN" b="0" dirty="0">
                <a:latin typeface="Times New Roman" panose="02020603050405020304" pitchFamily="18" charset="0"/>
              </a:rPr>
              <a:t>)</a:t>
            </a:r>
            <a:r>
              <a:rPr kumimoji="1" lang="zh-CN" altLang="en-US" b="0" dirty="0">
                <a:latin typeface="Times New Roman" panose="02020603050405020304" pitchFamily="18" charset="0"/>
              </a:rPr>
              <a:t>，在语法分析的过程中，每当需要使用一个产生式进行推导或归约时，语法分析程序除执行相应的语法分析动作外，还要执行相应的语义动作</a:t>
            </a:r>
            <a:r>
              <a:rPr kumimoji="1" lang="en-US" altLang="zh-CN" b="0" dirty="0">
                <a:latin typeface="Times New Roman" panose="02020603050405020304" pitchFamily="18" charset="0"/>
              </a:rPr>
              <a:t>(</a:t>
            </a:r>
            <a:r>
              <a:rPr kumimoji="1" lang="zh-CN" altLang="en-US" b="0" dirty="0">
                <a:latin typeface="Times New Roman" panose="02020603050405020304" pitchFamily="18" charset="0"/>
              </a:rPr>
              <a:t>或调用相应的语义子程序</a:t>
            </a:r>
            <a:r>
              <a:rPr kumimoji="1" lang="en-US" altLang="zh-CN" b="0" dirty="0">
                <a:latin typeface="Times New Roman" panose="02020603050405020304" pitchFamily="18" charset="0"/>
              </a:rPr>
              <a:t>)</a:t>
            </a:r>
            <a:r>
              <a:rPr kumimoji="1" lang="zh-CN" altLang="en-US" b="0" dirty="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日期占位符 1">
            <a:extLst>
              <a:ext uri="{FF2B5EF4-FFF2-40B4-BE49-F238E27FC236}">
                <a16:creationId xmlns:a16="http://schemas.microsoft.com/office/drawing/2014/main" id="{E0F652A9-8D55-F56D-972C-AF2179063907}"/>
              </a:ext>
            </a:extLst>
          </p:cNvPr>
          <p:cNvSpPr>
            <a:spLocks noGrp="1"/>
          </p:cNvSpPr>
          <p:nvPr>
            <p:ph type="dt" sz="half" idx="10"/>
          </p:nvPr>
        </p:nvSpPr>
        <p:spPr>
          <a:ln>
            <a:miter lim="800000"/>
            <a:headEnd/>
            <a:tailEnd/>
          </a:ln>
        </p:spPr>
        <p:txBody>
          <a:bodyPr anchor="t"/>
          <a:lstStyle/>
          <a:p>
            <a:pPr>
              <a:defRPr/>
            </a:pPr>
            <a:fld id="{B7D2DA29-EA98-42CD-98D8-B07D60214754}" type="datetime1">
              <a:rPr lang="zh-CN" altLang="en-US">
                <a:latin typeface="+mn-lt"/>
              </a:rPr>
              <a:pPr>
                <a:defRPr/>
              </a:pPr>
              <a:t>2024/10/14</a:t>
            </a:fld>
            <a:endParaRPr lang="en-US" altLang="zh-CN">
              <a:latin typeface="+mn-lt"/>
            </a:endParaRPr>
          </a:p>
        </p:txBody>
      </p:sp>
      <p:sp>
        <p:nvSpPr>
          <p:cNvPr id="51203" name="灯片编号占位符 3">
            <a:extLst>
              <a:ext uri="{FF2B5EF4-FFF2-40B4-BE49-F238E27FC236}">
                <a16:creationId xmlns:a16="http://schemas.microsoft.com/office/drawing/2014/main" id="{AABB0DD9-03D3-3AB8-546F-9779995819F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18A4294-17ED-4589-A5E4-F4C60892A6A7}" type="slidenum">
              <a:rPr lang="en-US" altLang="zh-CN" sz="1400" b="0">
                <a:latin typeface="Arial" panose="020B0604020202020204" pitchFamily="34" charset="0"/>
                <a:ea typeface="宋体" panose="02010600030101010101" pitchFamily="2" charset="-122"/>
              </a:rPr>
              <a:pPr>
                <a:spcBef>
                  <a:spcPct val="0"/>
                </a:spcBef>
                <a:buClrTx/>
                <a:buSzTx/>
                <a:buFontTx/>
                <a:buNone/>
              </a:pPr>
              <a:t>50</a:t>
            </a:fld>
            <a:endParaRPr lang="en-US" altLang="zh-CN" sz="1400" b="0">
              <a:latin typeface="Arial" panose="020B0604020202020204" pitchFamily="34" charset="0"/>
              <a:ea typeface="宋体" panose="02010600030101010101" pitchFamily="2" charset="-122"/>
            </a:endParaRPr>
          </a:p>
        </p:txBody>
      </p:sp>
      <p:grpSp>
        <p:nvGrpSpPr>
          <p:cNvPr id="2" name="组合 1"/>
          <p:cNvGrpSpPr/>
          <p:nvPr/>
        </p:nvGrpSpPr>
        <p:grpSpPr>
          <a:xfrm>
            <a:off x="1595438" y="196850"/>
            <a:ext cx="3810000" cy="2362200"/>
            <a:chOff x="1595438" y="196850"/>
            <a:chExt cx="3810000" cy="2362200"/>
          </a:xfrm>
        </p:grpSpPr>
        <p:sp>
          <p:nvSpPr>
            <p:cNvPr id="51204" name="Text Box 2">
              <a:extLst>
                <a:ext uri="{FF2B5EF4-FFF2-40B4-BE49-F238E27FC236}">
                  <a16:creationId xmlns:a16="http://schemas.microsoft.com/office/drawing/2014/main" id="{1570C571-EF30-3BCB-0431-EACEECD3D349}"/>
                </a:ext>
              </a:extLst>
            </p:cNvPr>
            <p:cNvSpPr txBox="1">
              <a:spLocks noChangeArrowheads="1"/>
            </p:cNvSpPr>
            <p:nvPr/>
          </p:nvSpPr>
          <p:spPr bwMode="auto">
            <a:xfrm>
              <a:off x="1595438" y="1827214"/>
              <a:ext cx="762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ea typeface="宋体" panose="02010600030101010101" pitchFamily="2" charset="-122"/>
                </a:rPr>
                <a:t>top</a:t>
              </a:r>
            </a:p>
          </p:txBody>
        </p:sp>
        <p:sp>
          <p:nvSpPr>
            <p:cNvPr id="51205" name="Text Box 3">
              <a:extLst>
                <a:ext uri="{FF2B5EF4-FFF2-40B4-BE49-F238E27FC236}">
                  <a16:creationId xmlns:a16="http://schemas.microsoft.com/office/drawing/2014/main" id="{DC03FC1F-EEE4-E97C-6B9D-6A719B780082}"/>
                </a:ext>
              </a:extLst>
            </p:cNvPr>
            <p:cNvSpPr txBox="1">
              <a:spLocks noChangeArrowheads="1"/>
            </p:cNvSpPr>
            <p:nvPr/>
          </p:nvSpPr>
          <p:spPr bwMode="auto">
            <a:xfrm>
              <a:off x="2814638" y="196850"/>
              <a:ext cx="11922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ea typeface="宋体" panose="02010600030101010101" pitchFamily="2" charset="-122"/>
                </a:rPr>
                <a:t>stack</a:t>
              </a:r>
            </a:p>
          </p:txBody>
        </p:sp>
        <p:sp>
          <p:nvSpPr>
            <p:cNvPr id="51206" name="Text Box 4">
              <a:extLst>
                <a:ext uri="{FF2B5EF4-FFF2-40B4-BE49-F238E27FC236}">
                  <a16:creationId xmlns:a16="http://schemas.microsoft.com/office/drawing/2014/main" id="{C2AE57BE-7315-56A1-5265-590813588586}"/>
                </a:ext>
              </a:extLst>
            </p:cNvPr>
            <p:cNvSpPr txBox="1">
              <a:spLocks noChangeArrowheads="1"/>
            </p:cNvSpPr>
            <p:nvPr/>
          </p:nvSpPr>
          <p:spPr bwMode="auto">
            <a:xfrm>
              <a:off x="4414838" y="196850"/>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ea typeface="宋体" panose="02010600030101010101" pitchFamily="2" charset="-122"/>
                </a:rPr>
                <a:t>val</a:t>
              </a:r>
            </a:p>
          </p:txBody>
        </p:sp>
        <p:sp>
          <p:nvSpPr>
            <p:cNvPr id="51207" name="Rectangle 5">
              <a:extLst>
                <a:ext uri="{FF2B5EF4-FFF2-40B4-BE49-F238E27FC236}">
                  <a16:creationId xmlns:a16="http://schemas.microsoft.com/office/drawing/2014/main" id="{E177DAF9-CD28-AB80-DF3B-4C0B81D63048}"/>
                </a:ext>
              </a:extLst>
            </p:cNvPr>
            <p:cNvSpPr>
              <a:spLocks noChangeArrowheads="1"/>
            </p:cNvSpPr>
            <p:nvPr/>
          </p:nvSpPr>
          <p:spPr bwMode="auto">
            <a:xfrm>
              <a:off x="2357438" y="73025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a:latin typeface="Times New Roman" panose="02020603050405020304" pitchFamily="18" charset="0"/>
                  <a:ea typeface="宋体" panose="02010600030101010101" pitchFamily="2" charset="-122"/>
                </a:rPr>
                <a:t>...</a:t>
              </a:r>
            </a:p>
          </p:txBody>
        </p:sp>
        <p:sp>
          <p:nvSpPr>
            <p:cNvPr id="51208" name="Rectangle 6">
              <a:extLst>
                <a:ext uri="{FF2B5EF4-FFF2-40B4-BE49-F238E27FC236}">
                  <a16:creationId xmlns:a16="http://schemas.microsoft.com/office/drawing/2014/main" id="{E6D9C44D-1EAF-A26B-A547-A65BFCB5821B}"/>
                </a:ext>
              </a:extLst>
            </p:cNvPr>
            <p:cNvSpPr>
              <a:spLocks noChangeArrowheads="1"/>
            </p:cNvSpPr>
            <p:nvPr/>
          </p:nvSpPr>
          <p:spPr bwMode="auto">
            <a:xfrm>
              <a:off x="3881438" y="73025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a:latin typeface="Times New Roman" panose="02020603050405020304" pitchFamily="18" charset="0"/>
                  <a:ea typeface="宋体" panose="02010600030101010101" pitchFamily="2" charset="-122"/>
                </a:rPr>
                <a:t>...</a:t>
              </a:r>
            </a:p>
          </p:txBody>
        </p:sp>
        <p:sp>
          <p:nvSpPr>
            <p:cNvPr id="51209" name="Rectangle 7">
              <a:extLst>
                <a:ext uri="{FF2B5EF4-FFF2-40B4-BE49-F238E27FC236}">
                  <a16:creationId xmlns:a16="http://schemas.microsoft.com/office/drawing/2014/main" id="{663C4843-88BF-170A-0C93-1E6126651BDE}"/>
                </a:ext>
              </a:extLst>
            </p:cNvPr>
            <p:cNvSpPr>
              <a:spLocks noChangeArrowheads="1"/>
            </p:cNvSpPr>
            <p:nvPr/>
          </p:nvSpPr>
          <p:spPr bwMode="auto">
            <a:xfrm>
              <a:off x="2357438" y="118745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X</a:t>
              </a:r>
            </a:p>
          </p:txBody>
        </p:sp>
        <p:sp>
          <p:nvSpPr>
            <p:cNvPr id="51210" name="Rectangle 8">
              <a:extLst>
                <a:ext uri="{FF2B5EF4-FFF2-40B4-BE49-F238E27FC236}">
                  <a16:creationId xmlns:a16="http://schemas.microsoft.com/office/drawing/2014/main" id="{AD5D3127-F77B-969D-293A-BF4D06726F2F}"/>
                </a:ext>
              </a:extLst>
            </p:cNvPr>
            <p:cNvSpPr>
              <a:spLocks noChangeArrowheads="1"/>
            </p:cNvSpPr>
            <p:nvPr/>
          </p:nvSpPr>
          <p:spPr bwMode="auto">
            <a:xfrm>
              <a:off x="3881438" y="118745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X</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x</a:t>
              </a:r>
            </a:p>
          </p:txBody>
        </p:sp>
        <p:sp>
          <p:nvSpPr>
            <p:cNvPr id="51211" name="Rectangle 9">
              <a:extLst>
                <a:ext uri="{FF2B5EF4-FFF2-40B4-BE49-F238E27FC236}">
                  <a16:creationId xmlns:a16="http://schemas.microsoft.com/office/drawing/2014/main" id="{2D598749-3537-395F-F5CC-5F93F5E6D1EB}"/>
                </a:ext>
              </a:extLst>
            </p:cNvPr>
            <p:cNvSpPr>
              <a:spLocks noChangeArrowheads="1"/>
            </p:cNvSpPr>
            <p:nvPr/>
          </p:nvSpPr>
          <p:spPr bwMode="auto">
            <a:xfrm>
              <a:off x="2357438" y="164465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Y</a:t>
              </a:r>
            </a:p>
          </p:txBody>
        </p:sp>
        <p:sp>
          <p:nvSpPr>
            <p:cNvPr id="51212" name="Rectangle 10">
              <a:extLst>
                <a:ext uri="{FF2B5EF4-FFF2-40B4-BE49-F238E27FC236}">
                  <a16:creationId xmlns:a16="http://schemas.microsoft.com/office/drawing/2014/main" id="{9F37C5AE-EA09-76BA-8A5B-903AEE08F896}"/>
                </a:ext>
              </a:extLst>
            </p:cNvPr>
            <p:cNvSpPr>
              <a:spLocks noChangeArrowheads="1"/>
            </p:cNvSpPr>
            <p:nvPr/>
          </p:nvSpPr>
          <p:spPr bwMode="auto">
            <a:xfrm>
              <a:off x="3881438" y="164465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Y</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y</a:t>
              </a:r>
            </a:p>
          </p:txBody>
        </p:sp>
        <p:sp>
          <p:nvSpPr>
            <p:cNvPr id="51213" name="Rectangle 11">
              <a:extLst>
                <a:ext uri="{FF2B5EF4-FFF2-40B4-BE49-F238E27FC236}">
                  <a16:creationId xmlns:a16="http://schemas.microsoft.com/office/drawing/2014/main" id="{7990729C-6243-C84B-DEDA-7FD48C0D24B5}"/>
                </a:ext>
              </a:extLst>
            </p:cNvPr>
            <p:cNvSpPr>
              <a:spLocks noChangeArrowheads="1"/>
            </p:cNvSpPr>
            <p:nvPr/>
          </p:nvSpPr>
          <p:spPr bwMode="auto">
            <a:xfrm>
              <a:off x="2357438" y="210185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Z</a:t>
              </a:r>
            </a:p>
          </p:txBody>
        </p:sp>
        <p:sp>
          <p:nvSpPr>
            <p:cNvPr id="51214" name="Rectangle 12">
              <a:extLst>
                <a:ext uri="{FF2B5EF4-FFF2-40B4-BE49-F238E27FC236}">
                  <a16:creationId xmlns:a16="http://schemas.microsoft.com/office/drawing/2014/main" id="{9EE466CC-7CB9-7450-0904-D265B8F5BB19}"/>
                </a:ext>
              </a:extLst>
            </p:cNvPr>
            <p:cNvSpPr>
              <a:spLocks noChangeArrowheads="1"/>
            </p:cNvSpPr>
            <p:nvPr/>
          </p:nvSpPr>
          <p:spPr bwMode="auto">
            <a:xfrm>
              <a:off x="3881438" y="2101850"/>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Z</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z</a:t>
              </a:r>
            </a:p>
          </p:txBody>
        </p:sp>
        <p:sp>
          <p:nvSpPr>
            <p:cNvPr id="51215" name="Line 13">
              <a:extLst>
                <a:ext uri="{FF2B5EF4-FFF2-40B4-BE49-F238E27FC236}">
                  <a16:creationId xmlns:a16="http://schemas.microsoft.com/office/drawing/2014/main" id="{16C9A231-22CC-DC3B-400D-3FB1F9D10A65}"/>
                </a:ext>
              </a:extLst>
            </p:cNvPr>
            <p:cNvSpPr>
              <a:spLocks noChangeShapeType="1"/>
            </p:cNvSpPr>
            <p:nvPr/>
          </p:nvSpPr>
          <p:spPr bwMode="auto">
            <a:xfrm>
              <a:off x="1595438" y="2406650"/>
              <a:ext cx="685800" cy="0"/>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grpSp>
        <p:nvGrpSpPr>
          <p:cNvPr id="3" name="组合 2"/>
          <p:cNvGrpSpPr/>
          <p:nvPr/>
        </p:nvGrpSpPr>
        <p:grpSpPr>
          <a:xfrm>
            <a:off x="6472238" y="176214"/>
            <a:ext cx="3886200" cy="1523999"/>
            <a:chOff x="6472238" y="176214"/>
            <a:chExt cx="3886200" cy="1523999"/>
          </a:xfrm>
        </p:grpSpPr>
        <p:sp>
          <p:nvSpPr>
            <p:cNvPr id="51216" name="Text Box 14">
              <a:extLst>
                <a:ext uri="{FF2B5EF4-FFF2-40B4-BE49-F238E27FC236}">
                  <a16:creationId xmlns:a16="http://schemas.microsoft.com/office/drawing/2014/main" id="{0E7E72B7-1A3C-0EBD-BA4B-EE7A338E4E86}"/>
                </a:ext>
              </a:extLst>
            </p:cNvPr>
            <p:cNvSpPr txBox="1">
              <a:spLocks noChangeArrowheads="1"/>
            </p:cNvSpPr>
            <p:nvPr/>
          </p:nvSpPr>
          <p:spPr bwMode="auto">
            <a:xfrm>
              <a:off x="7462838" y="176214"/>
              <a:ext cx="1295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ea typeface="宋体" panose="02010600030101010101" pitchFamily="2" charset="-122"/>
                </a:rPr>
                <a:t>stack</a:t>
              </a:r>
            </a:p>
          </p:txBody>
        </p:sp>
        <p:sp>
          <p:nvSpPr>
            <p:cNvPr id="51217" name="Text Box 15">
              <a:extLst>
                <a:ext uri="{FF2B5EF4-FFF2-40B4-BE49-F238E27FC236}">
                  <a16:creationId xmlns:a16="http://schemas.microsoft.com/office/drawing/2014/main" id="{252A96C3-2201-515E-3012-94797484E6E6}"/>
                </a:ext>
              </a:extLst>
            </p:cNvPr>
            <p:cNvSpPr txBox="1">
              <a:spLocks noChangeArrowheads="1"/>
            </p:cNvSpPr>
            <p:nvPr/>
          </p:nvSpPr>
          <p:spPr bwMode="auto">
            <a:xfrm>
              <a:off x="9139238" y="176214"/>
              <a:ext cx="762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ea typeface="宋体" panose="02010600030101010101" pitchFamily="2" charset="-122"/>
                </a:rPr>
                <a:t>val</a:t>
              </a:r>
            </a:p>
          </p:txBody>
        </p:sp>
        <p:sp>
          <p:nvSpPr>
            <p:cNvPr id="51218" name="Rectangle 16">
              <a:extLst>
                <a:ext uri="{FF2B5EF4-FFF2-40B4-BE49-F238E27FC236}">
                  <a16:creationId xmlns:a16="http://schemas.microsoft.com/office/drawing/2014/main" id="{464620E3-E83A-EF7B-21D6-DC28DF513E9E}"/>
                </a:ext>
              </a:extLst>
            </p:cNvPr>
            <p:cNvSpPr>
              <a:spLocks noChangeArrowheads="1"/>
            </p:cNvSpPr>
            <p:nvPr/>
          </p:nvSpPr>
          <p:spPr bwMode="auto">
            <a:xfrm>
              <a:off x="8834438" y="785813"/>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b="0">
                  <a:latin typeface="Times New Roman" panose="02020603050405020304" pitchFamily="18" charset="0"/>
                  <a:ea typeface="宋体" panose="02010600030101010101" pitchFamily="2" charset="-122"/>
                </a:rPr>
                <a:t>...</a:t>
              </a:r>
            </a:p>
          </p:txBody>
        </p:sp>
        <p:sp>
          <p:nvSpPr>
            <p:cNvPr id="51219" name="Rectangle 17">
              <a:extLst>
                <a:ext uri="{FF2B5EF4-FFF2-40B4-BE49-F238E27FC236}">
                  <a16:creationId xmlns:a16="http://schemas.microsoft.com/office/drawing/2014/main" id="{14336020-0433-5CDF-971B-2FAEC8262E8E}"/>
                </a:ext>
              </a:extLst>
            </p:cNvPr>
            <p:cNvSpPr>
              <a:spLocks noChangeArrowheads="1"/>
            </p:cNvSpPr>
            <p:nvPr/>
          </p:nvSpPr>
          <p:spPr bwMode="auto">
            <a:xfrm>
              <a:off x="7310438" y="785813"/>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a:latin typeface="Times New Roman" panose="02020603050405020304" pitchFamily="18" charset="0"/>
                  <a:ea typeface="宋体" panose="02010600030101010101" pitchFamily="2" charset="-122"/>
                </a:rPr>
                <a:t>...</a:t>
              </a:r>
            </a:p>
          </p:txBody>
        </p:sp>
        <p:sp>
          <p:nvSpPr>
            <p:cNvPr id="51220" name="Rectangle 18">
              <a:extLst>
                <a:ext uri="{FF2B5EF4-FFF2-40B4-BE49-F238E27FC236}">
                  <a16:creationId xmlns:a16="http://schemas.microsoft.com/office/drawing/2014/main" id="{49099E8B-8C4A-6329-37DD-4D5C7B13536B}"/>
                </a:ext>
              </a:extLst>
            </p:cNvPr>
            <p:cNvSpPr>
              <a:spLocks noChangeArrowheads="1"/>
            </p:cNvSpPr>
            <p:nvPr/>
          </p:nvSpPr>
          <p:spPr bwMode="auto">
            <a:xfrm>
              <a:off x="7310438" y="1243013"/>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A</a:t>
              </a:r>
            </a:p>
          </p:txBody>
        </p:sp>
        <p:sp>
          <p:nvSpPr>
            <p:cNvPr id="51221" name="Rectangle 19">
              <a:extLst>
                <a:ext uri="{FF2B5EF4-FFF2-40B4-BE49-F238E27FC236}">
                  <a16:creationId xmlns:a16="http://schemas.microsoft.com/office/drawing/2014/main" id="{597C02C5-2BF0-81AC-495B-64EF2E2714F6}"/>
                </a:ext>
              </a:extLst>
            </p:cNvPr>
            <p:cNvSpPr>
              <a:spLocks noChangeArrowheads="1"/>
            </p:cNvSpPr>
            <p:nvPr/>
          </p:nvSpPr>
          <p:spPr bwMode="auto">
            <a:xfrm>
              <a:off x="8834438" y="1243013"/>
              <a:ext cx="15240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b="0" i="1">
                  <a:latin typeface="Times New Roman" panose="02020603050405020304" pitchFamily="18" charset="0"/>
                  <a:ea typeface="宋体" panose="02010600030101010101" pitchFamily="2" charset="-122"/>
                </a:rPr>
                <a:t>A</a:t>
              </a:r>
              <a:r>
                <a:rPr kumimoji="1" lang="en-US" altLang="zh-CN" b="0">
                  <a:latin typeface="Times New Roman" panose="02020603050405020304" pitchFamily="18" charset="0"/>
                  <a:ea typeface="宋体" panose="02010600030101010101" pitchFamily="2" charset="-122"/>
                </a:rPr>
                <a:t>.</a:t>
              </a:r>
              <a:r>
                <a:rPr kumimoji="1" lang="en-US" altLang="zh-CN" b="0" i="1">
                  <a:latin typeface="Times New Roman" panose="02020603050405020304" pitchFamily="18" charset="0"/>
                  <a:ea typeface="宋体" panose="02010600030101010101" pitchFamily="2" charset="-122"/>
                </a:rPr>
                <a:t>a</a:t>
              </a:r>
            </a:p>
          </p:txBody>
        </p:sp>
        <p:sp>
          <p:nvSpPr>
            <p:cNvPr id="51222" name="Line 20">
              <a:extLst>
                <a:ext uri="{FF2B5EF4-FFF2-40B4-BE49-F238E27FC236}">
                  <a16:creationId xmlns:a16="http://schemas.microsoft.com/office/drawing/2014/main" id="{6266D54E-41B3-78C2-A07B-4A2C0D48911E}"/>
                </a:ext>
              </a:extLst>
            </p:cNvPr>
            <p:cNvSpPr>
              <a:spLocks noChangeShapeType="1"/>
            </p:cNvSpPr>
            <p:nvPr/>
          </p:nvSpPr>
          <p:spPr bwMode="auto">
            <a:xfrm>
              <a:off x="6700838" y="1547813"/>
              <a:ext cx="609600" cy="0"/>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1223" name="Text Box 21">
              <a:extLst>
                <a:ext uri="{FF2B5EF4-FFF2-40B4-BE49-F238E27FC236}">
                  <a16:creationId xmlns:a16="http://schemas.microsoft.com/office/drawing/2014/main" id="{602F0869-F8F5-8952-78B6-80097538C677}"/>
                </a:ext>
              </a:extLst>
            </p:cNvPr>
            <p:cNvSpPr txBox="1">
              <a:spLocks noChangeArrowheads="1"/>
            </p:cNvSpPr>
            <p:nvPr/>
          </p:nvSpPr>
          <p:spPr bwMode="auto">
            <a:xfrm>
              <a:off x="6472238" y="968375"/>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en-US" altLang="zh-CN" i="1">
                  <a:latin typeface="Times New Roman" panose="02020603050405020304" pitchFamily="18" charset="0"/>
                  <a:ea typeface="宋体" panose="02010600030101010101" pitchFamily="2" charset="-122"/>
                </a:rPr>
                <a:t>top</a:t>
              </a:r>
            </a:p>
          </p:txBody>
        </p:sp>
      </p:grpSp>
      <p:sp>
        <p:nvSpPr>
          <p:cNvPr id="51224" name="Text Box 22">
            <a:extLst>
              <a:ext uri="{FF2B5EF4-FFF2-40B4-BE49-F238E27FC236}">
                <a16:creationId xmlns:a16="http://schemas.microsoft.com/office/drawing/2014/main" id="{FAF28B1C-39DF-DF1A-D08F-EAC6A4020E29}"/>
              </a:ext>
            </a:extLst>
          </p:cNvPr>
          <p:cNvSpPr txBox="1">
            <a:spLocks noChangeArrowheads="1"/>
          </p:cNvSpPr>
          <p:nvPr/>
        </p:nvSpPr>
        <p:spPr bwMode="auto">
          <a:xfrm>
            <a:off x="1092200" y="2728913"/>
            <a:ext cx="10921999" cy="3584700"/>
          </a:xfrm>
          <a:prstGeom prst="rect">
            <a:avLst/>
          </a:prstGeom>
          <a:noFill/>
          <a:ln w="9525">
            <a:noFill/>
            <a:miter lim="800000"/>
            <a:headEnd/>
            <a:tailEnd type="none" w="lg" len="lg"/>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kumimoji="1" lang="zh-CN" altLang="en-US" sz="2800" b="0" dirty="0">
                <a:latin typeface="Times New Roman" panose="02020603050405020304" pitchFamily="18" charset="0"/>
              </a:rPr>
              <a:t>实现时，将定义式 </a:t>
            </a:r>
            <a:r>
              <a:rPr kumimoji="1" lang="en-US" altLang="zh-CN" sz="2800" b="0" i="1" dirty="0" err="1">
                <a:latin typeface="Times New Roman" panose="02020603050405020304" pitchFamily="18" charset="0"/>
              </a:rPr>
              <a:t>A</a:t>
            </a:r>
            <a:r>
              <a:rPr kumimoji="1" lang="en-US" altLang="zh-CN" sz="2800" b="0" dirty="0" err="1">
                <a:latin typeface="Times New Roman" panose="02020603050405020304" pitchFamily="18" charset="0"/>
              </a:rPr>
              <a:t>.</a:t>
            </a:r>
            <a:r>
              <a:rPr kumimoji="1" lang="en-US" altLang="zh-CN" sz="2800" b="0" i="1" dirty="0" err="1">
                <a:latin typeface="Times New Roman" panose="02020603050405020304" pitchFamily="18" charset="0"/>
              </a:rPr>
              <a:t>a</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f</a:t>
            </a:r>
            <a:r>
              <a:rPr kumimoji="1" lang="en-US" altLang="zh-CN" sz="2800" b="0" dirty="0">
                <a:latin typeface="Times New Roman" panose="02020603050405020304" pitchFamily="18" charset="0"/>
              </a:rPr>
              <a:t>(</a:t>
            </a:r>
            <a:r>
              <a:rPr kumimoji="1" lang="en-US" altLang="zh-CN" sz="2800" b="0" i="1" dirty="0" err="1">
                <a:latin typeface="Times New Roman" panose="02020603050405020304" pitchFamily="18" charset="0"/>
              </a:rPr>
              <a:t>X</a:t>
            </a:r>
            <a:r>
              <a:rPr kumimoji="1" lang="en-US" altLang="zh-CN" sz="2800" b="0" dirty="0" err="1">
                <a:latin typeface="Times New Roman" panose="02020603050405020304" pitchFamily="18" charset="0"/>
              </a:rPr>
              <a:t>.</a:t>
            </a:r>
            <a:r>
              <a:rPr kumimoji="1" lang="en-US" altLang="zh-CN" sz="2800" b="0" i="1" dirty="0" err="1">
                <a:latin typeface="Times New Roman" panose="02020603050405020304" pitchFamily="18" charset="0"/>
              </a:rPr>
              <a:t>x</a:t>
            </a:r>
            <a:r>
              <a:rPr kumimoji="1" lang="en-US" altLang="zh-CN" sz="2800" b="0" dirty="0">
                <a:latin typeface="Times New Roman" panose="02020603050405020304" pitchFamily="18" charset="0"/>
              </a:rPr>
              <a:t>, </a:t>
            </a:r>
            <a:r>
              <a:rPr kumimoji="1" lang="en-US" altLang="zh-CN" sz="2800" b="0" i="1" dirty="0" err="1">
                <a:latin typeface="Times New Roman" panose="02020603050405020304" pitchFamily="18" charset="0"/>
              </a:rPr>
              <a:t>Y</a:t>
            </a:r>
            <a:r>
              <a:rPr kumimoji="1" lang="en-US" altLang="zh-CN" sz="2800" b="0" dirty="0" err="1">
                <a:latin typeface="Times New Roman" panose="02020603050405020304" pitchFamily="18" charset="0"/>
              </a:rPr>
              <a:t>.</a:t>
            </a:r>
            <a:r>
              <a:rPr kumimoji="1" lang="en-US" altLang="zh-CN" sz="2800" b="0" i="1" dirty="0" err="1">
                <a:latin typeface="Times New Roman" panose="02020603050405020304" pitchFamily="18" charset="0"/>
              </a:rPr>
              <a:t>y</a:t>
            </a:r>
            <a:r>
              <a:rPr kumimoji="1" lang="en-US" altLang="zh-CN" sz="2800" b="0" dirty="0">
                <a:latin typeface="Times New Roman" panose="02020603050405020304" pitchFamily="18" charset="0"/>
              </a:rPr>
              <a:t>, </a:t>
            </a:r>
            <a:r>
              <a:rPr kumimoji="1" lang="en-US" altLang="zh-CN" sz="2800" b="0" i="1" dirty="0" err="1">
                <a:latin typeface="Times New Roman" panose="02020603050405020304" pitchFamily="18" charset="0"/>
              </a:rPr>
              <a:t>Z</a:t>
            </a:r>
            <a:r>
              <a:rPr kumimoji="1" lang="en-US" altLang="zh-CN" sz="2800" b="0" dirty="0" err="1">
                <a:latin typeface="Times New Roman" panose="02020603050405020304" pitchFamily="18" charset="0"/>
              </a:rPr>
              <a:t>.</a:t>
            </a:r>
            <a:r>
              <a:rPr kumimoji="1" lang="en-US" altLang="zh-CN" sz="2800" b="0" i="1" dirty="0" err="1">
                <a:latin typeface="Times New Roman" panose="02020603050405020304" pitchFamily="18" charset="0"/>
              </a:rPr>
              <a:t>z</a:t>
            </a:r>
            <a:r>
              <a:rPr kumimoji="1" lang="en-US" altLang="zh-CN" sz="2800" b="0" dirty="0">
                <a:latin typeface="Times New Roman" panose="02020603050405020304" pitchFamily="18" charset="0"/>
              </a:rPr>
              <a:t>) (</a:t>
            </a:r>
            <a:r>
              <a:rPr kumimoji="1" lang="zh-CN" altLang="en-US" sz="2800" b="0" dirty="0">
                <a:latin typeface="Times New Roman" panose="02020603050405020304" pitchFamily="18" charset="0"/>
              </a:rPr>
              <a:t>抽象</a:t>
            </a:r>
            <a:r>
              <a:rPr kumimoji="1" lang="en-US" altLang="zh-CN" sz="2800" b="0" dirty="0">
                <a:latin typeface="Times New Roman" panose="02020603050405020304" pitchFamily="18" charset="0"/>
              </a:rPr>
              <a:t>)</a:t>
            </a:r>
            <a:r>
              <a:rPr kumimoji="1" lang="zh-CN" altLang="en-US" sz="2800" b="0" dirty="0" smtClean="0">
                <a:latin typeface="Times New Roman" panose="02020603050405020304" pitchFamily="18" charset="0"/>
              </a:rPr>
              <a:t>变成</a:t>
            </a:r>
            <a:r>
              <a:rPr kumimoji="1" lang="en-US" altLang="zh-CN" sz="2800" b="0" dirty="0" smtClean="0">
                <a:latin typeface="Times New Roman" panose="02020603050405020304" pitchFamily="18" charset="0"/>
              </a:rPr>
              <a:t>:</a:t>
            </a:r>
          </a:p>
          <a:p>
            <a:pPr eaLnBrk="1" hangingPunct="1">
              <a:spcBef>
                <a:spcPct val="50000"/>
              </a:spcBef>
              <a:buClrTx/>
              <a:buSzTx/>
              <a:buFontTx/>
              <a:buNone/>
            </a:pPr>
            <a:r>
              <a:rPr kumimoji="1" lang="en-US" altLang="zh-CN" sz="2800" b="0" dirty="0" smtClean="0">
                <a:latin typeface="Times New Roman" panose="02020603050405020304" pitchFamily="18" charset="0"/>
              </a:rPr>
              <a:t>stack[</a:t>
            </a:r>
            <a:r>
              <a:rPr kumimoji="1" lang="en-US" altLang="zh-CN" sz="2800" b="0" i="1" dirty="0" err="1" smtClean="0">
                <a:latin typeface="Times New Roman" panose="02020603050405020304" pitchFamily="18" charset="0"/>
              </a:rPr>
              <a:t>ntop</a:t>
            </a:r>
            <a:r>
              <a:rPr kumimoji="1" lang="en-US" altLang="zh-CN" sz="2800" b="0" dirty="0">
                <a:latin typeface="Times New Roman" panose="02020603050405020304" pitchFamily="18" charset="0"/>
              </a:rPr>
              <a:t>].</a:t>
            </a:r>
            <a:r>
              <a:rPr kumimoji="1" lang="en-US" altLang="zh-CN" sz="2800" b="0" i="1" dirty="0" err="1">
                <a:latin typeface="Times New Roman" panose="02020603050405020304" pitchFamily="18" charset="0"/>
              </a:rPr>
              <a:t>val</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f(stack</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top</a:t>
            </a:r>
            <a:r>
              <a:rPr kumimoji="1" lang="en-US" altLang="zh-CN" sz="2800" b="0" dirty="0">
                <a:latin typeface="Times New Roman" panose="02020603050405020304" pitchFamily="18" charset="0"/>
              </a:rPr>
              <a:t>-2].</a:t>
            </a:r>
            <a:r>
              <a:rPr kumimoji="1" lang="en-US" altLang="zh-CN" sz="2800" b="0" i="1" dirty="0" err="1">
                <a:latin typeface="Times New Roman" panose="02020603050405020304" pitchFamily="18" charset="0"/>
              </a:rPr>
              <a:t>val</a:t>
            </a:r>
            <a:r>
              <a:rPr kumimoji="1" lang="en-US" altLang="zh-CN" sz="2800" b="0" dirty="0">
                <a:latin typeface="Times New Roman" panose="02020603050405020304" pitchFamily="18" charset="0"/>
              </a:rPr>
              <a:t>, stack[</a:t>
            </a:r>
            <a:r>
              <a:rPr kumimoji="1" lang="en-US" altLang="zh-CN" sz="2800" b="0" i="1" dirty="0">
                <a:latin typeface="Times New Roman" panose="02020603050405020304" pitchFamily="18" charset="0"/>
              </a:rPr>
              <a:t>top</a:t>
            </a:r>
            <a:r>
              <a:rPr kumimoji="1" lang="en-US" altLang="zh-CN" sz="2800" b="0" dirty="0">
                <a:latin typeface="Times New Roman" panose="02020603050405020304" pitchFamily="18" charset="0"/>
              </a:rPr>
              <a:t>-1].</a:t>
            </a:r>
            <a:r>
              <a:rPr kumimoji="1" lang="en-US" altLang="zh-CN" sz="2800" b="0" i="1" dirty="0" err="1">
                <a:latin typeface="Times New Roman" panose="02020603050405020304" pitchFamily="18" charset="0"/>
              </a:rPr>
              <a:t>val</a:t>
            </a:r>
            <a:r>
              <a:rPr kumimoji="1" lang="en-US" altLang="zh-CN" sz="2800" b="0" dirty="0">
                <a:latin typeface="Times New Roman" panose="02020603050405020304" pitchFamily="18" charset="0"/>
              </a:rPr>
              <a:t>, stack[</a:t>
            </a:r>
            <a:r>
              <a:rPr kumimoji="1" lang="en-US" altLang="zh-CN" sz="2800" b="0" i="1" dirty="0">
                <a:latin typeface="Times New Roman" panose="02020603050405020304" pitchFamily="18" charset="0"/>
              </a:rPr>
              <a:t>top</a:t>
            </a:r>
            <a:r>
              <a:rPr kumimoji="1" lang="en-US" altLang="zh-CN" sz="2800" b="0" dirty="0">
                <a:latin typeface="Times New Roman" panose="02020603050405020304" pitchFamily="18" charset="0"/>
              </a:rPr>
              <a:t>].</a:t>
            </a:r>
            <a:r>
              <a:rPr kumimoji="1" lang="en-US" altLang="zh-CN" sz="2800" b="0" i="1" dirty="0" err="1">
                <a:latin typeface="Times New Roman" panose="02020603050405020304" pitchFamily="18" charset="0"/>
              </a:rPr>
              <a:t>val</a:t>
            </a:r>
            <a:r>
              <a:rPr kumimoji="1" lang="en-US" altLang="zh-CN" sz="2800" b="0" dirty="0">
                <a:latin typeface="Times New Roman" panose="02020603050405020304" pitchFamily="18" charset="0"/>
              </a:rPr>
              <a:t>) </a:t>
            </a:r>
            <a:endParaRPr kumimoji="1" lang="en-US" altLang="zh-CN" sz="2800" b="0" dirty="0" smtClean="0">
              <a:latin typeface="Times New Roman" panose="02020603050405020304" pitchFamily="18" charset="0"/>
            </a:endParaRPr>
          </a:p>
          <a:p>
            <a:pPr eaLnBrk="1" hangingPunct="1">
              <a:spcBef>
                <a:spcPct val="50000"/>
              </a:spcBef>
              <a:buClrTx/>
              <a:buSzTx/>
              <a:buFontTx/>
              <a:buNone/>
            </a:pPr>
            <a:r>
              <a:rPr kumimoji="1" lang="zh-CN" altLang="en-US" sz="2800" b="0" dirty="0" smtClean="0">
                <a:latin typeface="Times New Roman" panose="02020603050405020304" pitchFamily="18" charset="0"/>
              </a:rPr>
              <a:t>具体</a:t>
            </a:r>
            <a:r>
              <a:rPr kumimoji="1" lang="zh-CN" altLang="en-US" sz="2800" b="0" dirty="0">
                <a:latin typeface="Times New Roman" panose="02020603050405020304" pitchFamily="18" charset="0"/>
              </a:rPr>
              <a:t>可</a:t>
            </a:r>
            <a:r>
              <a:rPr kumimoji="1" lang="zh-CN" altLang="en-US" sz="2800" b="0" dirty="0" smtClean="0">
                <a:latin typeface="Times New Roman" panose="02020603050405020304" pitchFamily="18" charset="0"/>
              </a:rPr>
              <a:t>执行</a:t>
            </a:r>
            <a:r>
              <a:rPr kumimoji="1" lang="zh-CN" altLang="en-US" sz="2800" b="0" dirty="0">
                <a:latin typeface="Times New Roman" panose="02020603050405020304" pitchFamily="18" charset="0"/>
              </a:rPr>
              <a:t>的</a:t>
            </a:r>
            <a:r>
              <a:rPr kumimoji="1" lang="zh-CN" altLang="en-US" sz="2800" b="0" dirty="0" smtClean="0">
                <a:latin typeface="Times New Roman" panose="02020603050405020304" pitchFamily="18" charset="0"/>
              </a:rPr>
              <a:t>代码</a:t>
            </a:r>
            <a:endParaRPr kumimoji="1" lang="zh-CN" altLang="en-US" sz="2800" b="0" dirty="0">
              <a:latin typeface="Times New Roman" panose="02020603050405020304" pitchFamily="18" charset="0"/>
            </a:endParaRPr>
          </a:p>
          <a:p>
            <a:pPr eaLnBrk="1" hangingPunct="1">
              <a:spcBef>
                <a:spcPct val="50000"/>
              </a:spcBef>
              <a:buClrTx/>
              <a:buSzTx/>
              <a:buFontTx/>
              <a:buNone/>
            </a:pPr>
            <a:r>
              <a:rPr kumimoji="1" lang="zh-CN" altLang="en-US" sz="2800" b="0" dirty="0">
                <a:latin typeface="Times New Roman" panose="02020603050405020304" pitchFamily="18" charset="0"/>
              </a:rPr>
              <a:t>在执行代码段之前执行：</a:t>
            </a:r>
          </a:p>
          <a:p>
            <a:pPr eaLnBrk="1" hangingPunct="1">
              <a:spcBef>
                <a:spcPct val="30000"/>
              </a:spcBef>
              <a:buClrTx/>
              <a:buSzTx/>
              <a:buFontTx/>
              <a:buNone/>
            </a:pPr>
            <a:r>
              <a:rPr kumimoji="1" lang="zh-CN" altLang="en-US" sz="2800" b="0" i="1" dirty="0">
                <a:latin typeface="Times New Roman" panose="02020603050405020304" pitchFamily="18" charset="0"/>
              </a:rPr>
              <a:t>        </a:t>
            </a:r>
            <a:r>
              <a:rPr kumimoji="1" lang="en-US" altLang="zh-CN" sz="2800" b="0" i="1" dirty="0" err="1">
                <a:latin typeface="Times New Roman" panose="02020603050405020304" pitchFamily="18" charset="0"/>
              </a:rPr>
              <a:t>ntop</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top</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r</a:t>
            </a:r>
            <a:r>
              <a:rPr kumimoji="1" lang="en-US" altLang="zh-CN" sz="2800" b="0" dirty="0">
                <a:latin typeface="Times New Roman" panose="02020603050405020304" pitchFamily="18" charset="0"/>
              </a:rPr>
              <a:t>+1   ——</a:t>
            </a:r>
            <a:r>
              <a:rPr kumimoji="1" lang="en-US" altLang="zh-CN" sz="2800" b="0" i="1" dirty="0">
                <a:latin typeface="Times New Roman" panose="02020603050405020304" pitchFamily="18" charset="0"/>
              </a:rPr>
              <a:t>r</a:t>
            </a:r>
            <a:r>
              <a:rPr kumimoji="1" lang="zh-CN" altLang="en-US" sz="2800" b="0" dirty="0">
                <a:latin typeface="Times New Roman" panose="02020603050405020304" pitchFamily="18" charset="0"/>
              </a:rPr>
              <a:t>是句柄的长度</a:t>
            </a:r>
          </a:p>
          <a:p>
            <a:pPr eaLnBrk="1" hangingPunct="1">
              <a:spcBef>
                <a:spcPct val="30000"/>
              </a:spcBef>
              <a:buClrTx/>
              <a:buSzTx/>
              <a:buFontTx/>
              <a:buNone/>
            </a:pPr>
            <a:r>
              <a:rPr kumimoji="1" lang="zh-CN" altLang="en-US" sz="2800" b="0" dirty="0">
                <a:latin typeface="Times New Roman" panose="02020603050405020304" pitchFamily="18" charset="0"/>
              </a:rPr>
              <a:t>执行代码段后执行：  </a:t>
            </a:r>
            <a:r>
              <a:rPr kumimoji="1" lang="en-US" altLang="zh-CN" sz="2800" b="0" i="1" dirty="0">
                <a:latin typeface="Times New Roman" panose="02020603050405020304" pitchFamily="18" charset="0"/>
              </a:rPr>
              <a:t>top</a:t>
            </a:r>
            <a:r>
              <a:rPr kumimoji="1" lang="en-US" altLang="zh-CN" sz="2800" b="0" dirty="0">
                <a:latin typeface="Times New Roman" panose="02020603050405020304" pitchFamily="18" charset="0"/>
              </a:rPr>
              <a:t>:=</a:t>
            </a:r>
            <a:r>
              <a:rPr kumimoji="1" lang="en-US" altLang="zh-CN" sz="2800" b="0" i="1" dirty="0" err="1">
                <a:latin typeface="Times New Roman" panose="02020603050405020304" pitchFamily="18" charset="0"/>
              </a:rPr>
              <a:t>ntop</a:t>
            </a:r>
            <a:r>
              <a:rPr kumimoji="1" lang="en-US" altLang="zh-CN" sz="2800" b="0" dirty="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2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2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2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2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2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C672318-F135-F4FD-B593-10E556B60FD1}"/>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例</a:t>
            </a:r>
            <a:r>
              <a:rPr lang="en-US" altLang="zh-CN" dirty="0">
                <a:latin typeface="Times New Roman" panose="02020603050405020304" pitchFamily="18" charset="0"/>
              </a:rPr>
              <a:t>6.14 </a:t>
            </a:r>
            <a:r>
              <a:rPr lang="zh-CN" altLang="en-US" dirty="0">
                <a:latin typeface="Times New Roman" panose="02020603050405020304" pitchFamily="18" charset="0"/>
              </a:rPr>
              <a:t>用</a:t>
            </a:r>
            <a:r>
              <a:rPr lang="en-US" altLang="zh-CN" dirty="0">
                <a:latin typeface="Times New Roman" panose="02020603050405020304" pitchFamily="18" charset="0"/>
              </a:rPr>
              <a:t>LR</a:t>
            </a:r>
            <a:r>
              <a:rPr lang="zh-CN" altLang="zh-CN" dirty="0">
                <a:latin typeface="Times New Roman" panose="02020603050405020304" pitchFamily="18" charset="0"/>
              </a:rPr>
              <a:t>分析器实现</a:t>
            </a:r>
            <a:r>
              <a:rPr lang="zh-CN" altLang="en-US" dirty="0">
                <a:latin typeface="Times New Roman" panose="02020603050405020304" pitchFamily="18" charset="0"/>
              </a:rPr>
              <a:t>台式计算器</a:t>
            </a:r>
            <a:r>
              <a:rPr lang="en-US" altLang="zh-CN" sz="2800" dirty="0">
                <a:solidFill>
                  <a:srgbClr val="FF0000"/>
                </a:solidFill>
                <a:latin typeface="Times New Roman" panose="02020603050405020304" pitchFamily="18" charset="0"/>
              </a:rPr>
              <a:t>——</a:t>
            </a:r>
            <a:r>
              <a:rPr lang="zh-CN" altLang="en-US" sz="2800" dirty="0">
                <a:solidFill>
                  <a:srgbClr val="FF0000"/>
                </a:solidFill>
                <a:latin typeface="Times New Roman" panose="02020603050405020304" pitchFamily="18" charset="0"/>
              </a:rPr>
              <a:t>与表</a:t>
            </a:r>
            <a:r>
              <a:rPr lang="en-US" altLang="zh-CN" sz="2800" dirty="0">
                <a:solidFill>
                  <a:srgbClr val="FF0000"/>
                </a:solidFill>
                <a:latin typeface="Times New Roman" panose="02020603050405020304" pitchFamily="18" charset="0"/>
              </a:rPr>
              <a:t>6.2</a:t>
            </a:r>
            <a:r>
              <a:rPr lang="zh-CN" altLang="en-US" sz="2800" dirty="0">
                <a:solidFill>
                  <a:srgbClr val="FF0000"/>
                </a:solidFill>
                <a:latin typeface="Times New Roman" panose="02020603050405020304" pitchFamily="18" charset="0"/>
              </a:rPr>
              <a:t>对比</a:t>
            </a:r>
            <a:endParaRPr lang="zh-CN" altLang="en-US" dirty="0">
              <a:solidFill>
                <a:srgbClr val="FF0000"/>
              </a:solidFill>
              <a:latin typeface="Times New Roman" panose="02020603050405020304" pitchFamily="18" charset="0"/>
            </a:endParaRPr>
          </a:p>
        </p:txBody>
      </p:sp>
      <p:sp>
        <p:nvSpPr>
          <p:cNvPr id="4" name="日期占位符 1">
            <a:extLst>
              <a:ext uri="{FF2B5EF4-FFF2-40B4-BE49-F238E27FC236}">
                <a16:creationId xmlns:a16="http://schemas.microsoft.com/office/drawing/2014/main" id="{BDD51707-9671-26EB-D643-BD5C9DCB6E5D}"/>
              </a:ext>
            </a:extLst>
          </p:cNvPr>
          <p:cNvSpPr>
            <a:spLocks noGrp="1"/>
          </p:cNvSpPr>
          <p:nvPr>
            <p:ph type="dt" sz="half" idx="10"/>
          </p:nvPr>
        </p:nvSpPr>
        <p:spPr>
          <a:ln>
            <a:miter lim="800000"/>
            <a:headEnd/>
            <a:tailEnd/>
          </a:ln>
        </p:spPr>
        <p:txBody>
          <a:bodyPr anchor="t"/>
          <a:lstStyle/>
          <a:p>
            <a:pPr>
              <a:defRPr/>
            </a:pPr>
            <a:fld id="{09965847-5170-4F06-B4F8-9D19FF613763}" type="datetime1">
              <a:rPr lang="zh-CN" altLang="en-US">
                <a:latin typeface="+mn-lt"/>
              </a:rPr>
              <a:pPr>
                <a:defRPr/>
              </a:pPr>
              <a:t>2024/10/14</a:t>
            </a:fld>
            <a:endParaRPr lang="en-US" altLang="zh-CN">
              <a:latin typeface="+mn-lt"/>
            </a:endParaRPr>
          </a:p>
        </p:txBody>
      </p:sp>
      <p:sp>
        <p:nvSpPr>
          <p:cNvPr id="52227" name="灯片编号占位符 3">
            <a:extLst>
              <a:ext uri="{FF2B5EF4-FFF2-40B4-BE49-F238E27FC236}">
                <a16:creationId xmlns:a16="http://schemas.microsoft.com/office/drawing/2014/main" id="{FD9A5522-C144-E60F-90BC-315E10AEDF6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8BD72CC-C8AE-4118-A2FA-DE66D1DEFDCD}" type="slidenum">
              <a:rPr lang="en-US" altLang="zh-CN" sz="1400" b="0">
                <a:latin typeface="Arial" panose="020B0604020202020204" pitchFamily="34" charset="0"/>
                <a:ea typeface="宋体" panose="02010600030101010101" pitchFamily="2" charset="-122"/>
              </a:rPr>
              <a:pPr>
                <a:spcBef>
                  <a:spcPct val="0"/>
                </a:spcBef>
                <a:buClrTx/>
                <a:buSzTx/>
                <a:buFontTx/>
                <a:buNone/>
              </a:pPr>
              <a:t>51</a:t>
            </a:fld>
            <a:endParaRPr lang="en-US" altLang="zh-CN" sz="1400" b="0">
              <a:latin typeface="Arial" panose="020B0604020202020204" pitchFamily="34" charset="0"/>
              <a:ea typeface="宋体" panose="02010600030101010101" pitchFamily="2" charset="-122"/>
            </a:endParaRPr>
          </a:p>
        </p:txBody>
      </p:sp>
      <p:sp>
        <p:nvSpPr>
          <p:cNvPr id="52229" name="Text Box 6">
            <a:extLst>
              <a:ext uri="{FF2B5EF4-FFF2-40B4-BE49-F238E27FC236}">
                <a16:creationId xmlns:a16="http://schemas.microsoft.com/office/drawing/2014/main" id="{BA729E74-7876-D6FA-C8F6-08DCEFB26D86}"/>
              </a:ext>
            </a:extLst>
          </p:cNvPr>
          <p:cNvSpPr txBox="1">
            <a:spLocks noChangeArrowheads="1"/>
          </p:cNvSpPr>
          <p:nvPr/>
        </p:nvSpPr>
        <p:spPr bwMode="auto">
          <a:xfrm>
            <a:off x="1512093" y="1062544"/>
            <a:ext cx="7889875" cy="3284537"/>
          </a:xfrm>
          <a:prstGeom prst="rect">
            <a:avLst/>
          </a:prstGeom>
          <a:solidFill>
            <a:srgbClr val="FFFFFF"/>
          </a:solidFill>
          <a:ln w="9525">
            <a:solidFill>
              <a:srgbClr val="000000"/>
            </a:solidFill>
            <a:miter lim="800000"/>
            <a:headEnd/>
            <a:tailEnd/>
          </a:ln>
        </p:spPr>
        <p:txBody>
          <a:bodyPr wrap="none"/>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lnSpc>
                <a:spcPct val="150000"/>
              </a:lnSpc>
              <a:spcBef>
                <a:spcPct val="0"/>
              </a:spcBef>
              <a:buClrTx/>
              <a:buSzTx/>
              <a:buFontTx/>
              <a:buNone/>
            </a:pPr>
            <a:r>
              <a:rPr lang="en-US" altLang="zh-CN" sz="2000" b="0" i="1" dirty="0" err="1">
                <a:latin typeface="Times New Roman" panose="02020603050405020304" pitchFamily="18" charset="0"/>
                <a:ea typeface="宋体" panose="02010600030101010101" pitchFamily="2" charset="-122"/>
              </a:rPr>
              <a:t>L</a:t>
            </a:r>
            <a:r>
              <a:rPr lang="en-US" altLang="zh-CN" sz="2000" b="0" dirty="0" err="1">
                <a:latin typeface="Times New Roman" panose="02020603050405020304" pitchFamily="18" charset="0"/>
                <a:ea typeface="宋体" panose="02010600030101010101" pitchFamily="2" charset="-122"/>
              </a:rPr>
              <a:t>→</a:t>
            </a:r>
            <a:r>
              <a:rPr lang="en-US" altLang="zh-CN" sz="2000" b="0" i="1" dirty="0" err="1">
                <a:latin typeface="Times New Roman" panose="02020603050405020304" pitchFamily="18" charset="0"/>
                <a:ea typeface="宋体" panose="02010600030101010101" pitchFamily="2" charset="-122"/>
              </a:rPr>
              <a:t>E</a:t>
            </a:r>
            <a:r>
              <a:rPr lang="en-US" altLang="zh-CN" sz="2000" b="0" dirty="0" err="1">
                <a:latin typeface="Times New Roman" panose="02020603050405020304" pitchFamily="18" charset="0"/>
                <a:ea typeface="宋体" panose="02010600030101010101" pitchFamily="2" charset="-122"/>
              </a:rPr>
              <a:t>n</a:t>
            </a:r>
            <a:r>
              <a:rPr lang="en-US" altLang="zh-CN" sz="2000" b="0" dirty="0">
                <a:latin typeface="Times New Roman" panose="02020603050405020304" pitchFamily="18" charset="0"/>
                <a:ea typeface="宋体" panose="02010600030101010101" pitchFamily="2" charset="-122"/>
              </a:rPr>
              <a:t>{print(s</a:t>
            </a:r>
            <a:r>
              <a:rPr lang="en-US" altLang="zh-CN" sz="2000" b="0" i="1" dirty="0">
                <a:latin typeface="Times New Roman" panose="02020603050405020304" pitchFamily="18" charset="0"/>
                <a:ea typeface="宋体" panose="02010600030101010101" pitchFamily="2" charset="-122"/>
              </a:rPr>
              <a:t>tack</a:t>
            </a:r>
            <a:r>
              <a:rPr lang="en-US" altLang="zh-CN" sz="2000" b="0" dirty="0">
                <a:latin typeface="Times New Roman" panose="02020603050405020304" pitchFamily="18" charset="0"/>
                <a:ea typeface="宋体" panose="02010600030101010101" pitchFamily="2" charset="-122"/>
              </a:rPr>
              <a:t>[</a:t>
            </a:r>
            <a:r>
              <a:rPr lang="en-US" altLang="zh-CN" sz="2000" b="0" i="1" dirty="0">
                <a:latin typeface="Times New Roman" panose="02020603050405020304" pitchFamily="18" charset="0"/>
                <a:ea typeface="宋体" panose="02010600030101010101" pitchFamily="2" charset="-122"/>
              </a:rPr>
              <a:t>top-</a:t>
            </a:r>
            <a:r>
              <a:rPr lang="en-US" altLang="zh-CN" sz="2000" b="0" dirty="0">
                <a:latin typeface="Times New Roman" panose="02020603050405020304" pitchFamily="18" charset="0"/>
                <a:ea typeface="宋体" panose="02010600030101010101" pitchFamily="2" charset="-122"/>
              </a:rPr>
              <a:t>1].</a:t>
            </a:r>
            <a:r>
              <a:rPr lang="en-US" altLang="zh-CN" sz="2000" b="0" i="1" dirty="0" err="1">
                <a:latin typeface="Times New Roman" panose="02020603050405020304" pitchFamily="18" charset="0"/>
                <a:ea typeface="宋体" panose="02010600030101010101" pitchFamily="2" charset="-122"/>
              </a:rPr>
              <a:t>val</a:t>
            </a:r>
            <a:r>
              <a:rPr lang="en-US" altLang="zh-CN" sz="2000" b="0" dirty="0">
                <a:latin typeface="Times New Roman" panose="02020603050405020304" pitchFamily="18" charset="0"/>
                <a:ea typeface="宋体" panose="02010600030101010101" pitchFamily="2" charset="-122"/>
              </a:rPr>
              <a:t>);</a:t>
            </a:r>
            <a:r>
              <a:rPr lang="en-US" altLang="zh-CN" sz="2000" b="0" i="1" dirty="0">
                <a:latin typeface="Times New Roman" panose="02020603050405020304" pitchFamily="18" charset="0"/>
                <a:ea typeface="宋体" panose="02010600030101010101" pitchFamily="2" charset="-122"/>
              </a:rPr>
              <a:t>top</a:t>
            </a:r>
            <a:r>
              <a:rPr lang="en-US" altLang="zh-CN" sz="2000" b="0" dirty="0">
                <a:latin typeface="Times New Roman" panose="02020603050405020304" pitchFamily="18" charset="0"/>
                <a:ea typeface="宋体" panose="02010600030101010101" pitchFamily="2" charset="-122"/>
              </a:rPr>
              <a:t>:=</a:t>
            </a:r>
            <a:r>
              <a:rPr lang="en-US" altLang="zh-CN" sz="2000" b="0" i="1" dirty="0">
                <a:latin typeface="Times New Roman" panose="02020603050405020304" pitchFamily="18" charset="0"/>
                <a:ea typeface="宋体" panose="02010600030101010101" pitchFamily="2" charset="-122"/>
              </a:rPr>
              <a:t>top-</a:t>
            </a:r>
            <a:r>
              <a:rPr lang="en-US" altLang="zh-CN" sz="2000" b="0" dirty="0">
                <a:latin typeface="Times New Roman" panose="02020603050405020304" pitchFamily="18" charset="0"/>
                <a:ea typeface="宋体" panose="02010600030101010101" pitchFamily="2" charset="-122"/>
              </a:rPr>
              <a:t>1;}</a:t>
            </a:r>
          </a:p>
          <a:p>
            <a:pPr algn="just" eaLnBrk="1" hangingPunct="1">
              <a:lnSpc>
                <a:spcPct val="150000"/>
              </a:lnSpc>
              <a:spcBef>
                <a:spcPct val="0"/>
              </a:spcBef>
              <a:buClrTx/>
              <a:buSzTx/>
              <a:buFontTx/>
              <a:buNone/>
            </a:pPr>
            <a:r>
              <a:rPr lang="en-US" altLang="zh-CN" sz="2000" b="0" i="1" dirty="0">
                <a:latin typeface="Times New Roman" panose="02020603050405020304" pitchFamily="18" charset="0"/>
                <a:ea typeface="宋体" panose="02010600030101010101" pitchFamily="2" charset="-122"/>
              </a:rPr>
              <a:t>E</a:t>
            </a:r>
            <a:r>
              <a:rPr lang="en-US" altLang="zh-CN" sz="2000" b="0" dirty="0">
                <a:latin typeface="Times New Roman" panose="02020603050405020304" pitchFamily="18" charset="0"/>
                <a:ea typeface="宋体" panose="02010600030101010101" pitchFamily="2" charset="-122"/>
              </a:rPr>
              <a:t>→</a:t>
            </a:r>
            <a:r>
              <a:rPr lang="en-US" altLang="zh-CN" sz="2000" b="0" i="1" dirty="0">
                <a:latin typeface="Times New Roman" panose="02020603050405020304" pitchFamily="18" charset="0"/>
                <a:ea typeface="宋体" panose="02010600030101010101" pitchFamily="2" charset="-122"/>
              </a:rPr>
              <a:t>E</a:t>
            </a:r>
            <a:r>
              <a:rPr lang="en-US" altLang="zh-CN" sz="2000" b="0" baseline="-25000" dirty="0">
                <a:latin typeface="Times New Roman" panose="02020603050405020304" pitchFamily="18" charset="0"/>
                <a:ea typeface="宋体" panose="02010600030101010101" pitchFamily="2" charset="-122"/>
              </a:rPr>
              <a:t>1</a:t>
            </a:r>
            <a:r>
              <a:rPr lang="en-US" altLang="zh-CN" sz="2000" b="0" dirty="0">
                <a:latin typeface="Times New Roman" panose="02020603050405020304" pitchFamily="18" charset="0"/>
                <a:ea typeface="宋体" panose="02010600030101010101" pitchFamily="2" charset="-122"/>
              </a:rPr>
              <a:t>+</a:t>
            </a:r>
            <a:r>
              <a:rPr lang="en-US" altLang="zh-CN" sz="2000" b="0" i="1" dirty="0">
                <a:latin typeface="Times New Roman" panose="02020603050405020304" pitchFamily="18" charset="0"/>
                <a:ea typeface="宋体" panose="02010600030101010101" pitchFamily="2" charset="-122"/>
              </a:rPr>
              <a:t>T</a:t>
            </a:r>
            <a:r>
              <a:rPr lang="en-US" altLang="zh-CN" sz="2000" b="0" dirty="0">
                <a:latin typeface="Times New Roman" panose="02020603050405020304" pitchFamily="18" charset="0"/>
                <a:ea typeface="宋体" panose="02010600030101010101" pitchFamily="2" charset="-122"/>
              </a:rPr>
              <a:t>{s</a:t>
            </a:r>
            <a:r>
              <a:rPr lang="en-US" altLang="zh-CN" sz="2000" b="0" i="1" dirty="0">
                <a:latin typeface="Times New Roman" panose="02020603050405020304" pitchFamily="18" charset="0"/>
                <a:ea typeface="宋体" panose="02010600030101010101" pitchFamily="2" charset="-122"/>
              </a:rPr>
              <a:t>tack</a:t>
            </a:r>
            <a:r>
              <a:rPr lang="en-US" altLang="zh-CN" sz="2000" b="0" dirty="0">
                <a:latin typeface="Times New Roman" panose="02020603050405020304" pitchFamily="18" charset="0"/>
                <a:ea typeface="宋体" panose="02010600030101010101" pitchFamily="2" charset="-122"/>
              </a:rPr>
              <a:t>[</a:t>
            </a:r>
            <a:r>
              <a:rPr lang="en-US" altLang="zh-CN" sz="2000" b="0" i="1" dirty="0">
                <a:latin typeface="Times New Roman" panose="02020603050405020304" pitchFamily="18" charset="0"/>
                <a:ea typeface="宋体" panose="02010600030101010101" pitchFamily="2" charset="-122"/>
              </a:rPr>
              <a:t>top-</a:t>
            </a:r>
            <a:r>
              <a:rPr lang="en-US" altLang="zh-CN" sz="2000" b="0" dirty="0">
                <a:latin typeface="Times New Roman" panose="02020603050405020304" pitchFamily="18" charset="0"/>
                <a:ea typeface="宋体" panose="02010600030101010101" pitchFamily="2" charset="-122"/>
              </a:rPr>
              <a:t>2].</a:t>
            </a:r>
            <a:r>
              <a:rPr lang="en-US" altLang="zh-CN" sz="2000" b="0" i="1" dirty="0" err="1">
                <a:latin typeface="Times New Roman" panose="02020603050405020304" pitchFamily="18" charset="0"/>
                <a:ea typeface="宋体" panose="02010600030101010101" pitchFamily="2" charset="-122"/>
              </a:rPr>
              <a:t>val</a:t>
            </a:r>
            <a:r>
              <a:rPr lang="en-US" altLang="zh-CN" sz="2000" b="0" dirty="0">
                <a:latin typeface="Times New Roman" panose="02020603050405020304" pitchFamily="18" charset="0"/>
                <a:ea typeface="宋体" panose="02010600030101010101" pitchFamily="2" charset="-122"/>
              </a:rPr>
              <a:t>:= s</a:t>
            </a:r>
            <a:r>
              <a:rPr lang="en-US" altLang="zh-CN" sz="2000" b="0" i="1" dirty="0">
                <a:latin typeface="Times New Roman" panose="02020603050405020304" pitchFamily="18" charset="0"/>
                <a:ea typeface="宋体" panose="02010600030101010101" pitchFamily="2" charset="-122"/>
              </a:rPr>
              <a:t>tack</a:t>
            </a:r>
            <a:r>
              <a:rPr lang="en-US" altLang="zh-CN" sz="2000" b="0" dirty="0">
                <a:latin typeface="Times New Roman" panose="02020603050405020304" pitchFamily="18" charset="0"/>
                <a:ea typeface="宋体" panose="02010600030101010101" pitchFamily="2" charset="-122"/>
              </a:rPr>
              <a:t>[</a:t>
            </a:r>
            <a:r>
              <a:rPr lang="en-US" altLang="zh-CN" sz="2000" b="0" i="1" dirty="0">
                <a:latin typeface="Times New Roman" panose="02020603050405020304" pitchFamily="18" charset="0"/>
                <a:ea typeface="宋体" panose="02010600030101010101" pitchFamily="2" charset="-122"/>
              </a:rPr>
              <a:t>top-</a:t>
            </a:r>
            <a:r>
              <a:rPr lang="en-US" altLang="zh-CN" sz="2000" b="0" dirty="0">
                <a:latin typeface="Times New Roman" panose="02020603050405020304" pitchFamily="18" charset="0"/>
                <a:ea typeface="宋体" panose="02010600030101010101" pitchFamily="2" charset="-122"/>
              </a:rPr>
              <a:t>2].</a:t>
            </a:r>
            <a:r>
              <a:rPr lang="en-US" altLang="zh-CN" sz="2000" b="0" i="1" dirty="0" err="1">
                <a:latin typeface="Times New Roman" panose="02020603050405020304" pitchFamily="18" charset="0"/>
                <a:ea typeface="宋体" panose="02010600030101010101" pitchFamily="2" charset="-122"/>
              </a:rPr>
              <a:t>val</a:t>
            </a:r>
            <a:r>
              <a:rPr lang="en-US" altLang="zh-CN" sz="2000" b="0" dirty="0">
                <a:latin typeface="Times New Roman" panose="02020603050405020304" pitchFamily="18" charset="0"/>
                <a:ea typeface="宋体" panose="02010600030101010101" pitchFamily="2" charset="-122"/>
              </a:rPr>
              <a:t> + s</a:t>
            </a:r>
            <a:r>
              <a:rPr lang="en-US" altLang="zh-CN" sz="2000" b="0" i="1" dirty="0">
                <a:latin typeface="Times New Roman" panose="02020603050405020304" pitchFamily="18" charset="0"/>
                <a:ea typeface="宋体" panose="02010600030101010101" pitchFamily="2" charset="-122"/>
              </a:rPr>
              <a:t>tack</a:t>
            </a:r>
            <a:r>
              <a:rPr lang="en-US" altLang="zh-CN" sz="2000" b="0" dirty="0">
                <a:latin typeface="Times New Roman" panose="02020603050405020304" pitchFamily="18" charset="0"/>
                <a:ea typeface="宋体" panose="02010600030101010101" pitchFamily="2" charset="-122"/>
              </a:rPr>
              <a:t>[</a:t>
            </a:r>
            <a:r>
              <a:rPr lang="en-US" altLang="zh-CN" sz="2000" b="0" i="1" dirty="0">
                <a:latin typeface="Times New Roman" panose="02020603050405020304" pitchFamily="18" charset="0"/>
                <a:ea typeface="宋体" panose="02010600030101010101" pitchFamily="2" charset="-122"/>
              </a:rPr>
              <a:t>top</a:t>
            </a:r>
            <a:r>
              <a:rPr lang="en-US" altLang="zh-CN" sz="2000" b="0" dirty="0">
                <a:latin typeface="Times New Roman" panose="02020603050405020304" pitchFamily="18" charset="0"/>
                <a:ea typeface="宋体" panose="02010600030101010101" pitchFamily="2" charset="-122"/>
              </a:rPr>
              <a:t>].</a:t>
            </a:r>
            <a:r>
              <a:rPr lang="en-US" altLang="zh-CN" sz="2000" b="0" i="1" dirty="0" err="1">
                <a:latin typeface="Times New Roman" panose="02020603050405020304" pitchFamily="18" charset="0"/>
                <a:ea typeface="宋体" panose="02010600030101010101" pitchFamily="2" charset="-122"/>
              </a:rPr>
              <a:t>val</a:t>
            </a:r>
            <a:r>
              <a:rPr lang="en-US" altLang="zh-CN" sz="2000" b="0" dirty="0" smtClean="0">
                <a:latin typeface="Times New Roman" panose="02020603050405020304" pitchFamily="18" charset="0"/>
                <a:ea typeface="宋体" panose="02010600030101010101" pitchFamily="2" charset="-122"/>
              </a:rPr>
              <a:t>; </a:t>
            </a:r>
            <a:r>
              <a:rPr lang="en-US" altLang="zh-CN" sz="2000" b="0" i="1" dirty="0">
                <a:latin typeface="Times New Roman" panose="02020603050405020304" pitchFamily="18" charset="0"/>
                <a:ea typeface="宋体" panose="02010600030101010101" pitchFamily="2" charset="-122"/>
              </a:rPr>
              <a:t>top</a:t>
            </a:r>
            <a:r>
              <a:rPr lang="en-US" altLang="zh-CN" sz="2000" b="0" dirty="0">
                <a:latin typeface="Times New Roman" panose="02020603050405020304" pitchFamily="18" charset="0"/>
                <a:ea typeface="宋体" panose="02010600030101010101" pitchFamily="2" charset="-122"/>
              </a:rPr>
              <a:t>:=</a:t>
            </a:r>
            <a:r>
              <a:rPr lang="en-US" altLang="zh-CN" sz="2000" b="0" i="1" dirty="0">
                <a:latin typeface="Times New Roman" panose="02020603050405020304" pitchFamily="18" charset="0"/>
                <a:ea typeface="宋体" panose="02010600030101010101" pitchFamily="2" charset="-122"/>
              </a:rPr>
              <a:t>top-</a:t>
            </a:r>
            <a:r>
              <a:rPr lang="en-US" altLang="zh-CN" sz="2000" b="0" dirty="0">
                <a:latin typeface="Times New Roman" panose="02020603050405020304" pitchFamily="18" charset="0"/>
                <a:ea typeface="宋体" panose="02010600030101010101" pitchFamily="2" charset="-122"/>
              </a:rPr>
              <a:t>2;}</a:t>
            </a:r>
          </a:p>
          <a:p>
            <a:pPr algn="just" eaLnBrk="1" hangingPunct="1">
              <a:lnSpc>
                <a:spcPct val="150000"/>
              </a:lnSpc>
              <a:spcBef>
                <a:spcPct val="0"/>
              </a:spcBef>
              <a:buClrTx/>
              <a:buSzTx/>
              <a:buFontTx/>
              <a:buNone/>
            </a:pPr>
            <a:r>
              <a:rPr lang="en-US" altLang="zh-CN" sz="2000" b="0" i="1" dirty="0">
                <a:latin typeface="Times New Roman" panose="02020603050405020304" pitchFamily="18" charset="0"/>
                <a:ea typeface="宋体" panose="02010600030101010101" pitchFamily="2" charset="-122"/>
              </a:rPr>
              <a:t>E</a:t>
            </a:r>
            <a:r>
              <a:rPr lang="en-US" altLang="zh-CN" sz="2000" b="0" dirty="0">
                <a:latin typeface="Times New Roman" panose="02020603050405020304" pitchFamily="18" charset="0"/>
                <a:ea typeface="宋体" panose="02010600030101010101" pitchFamily="2" charset="-122"/>
              </a:rPr>
              <a:t>→</a:t>
            </a:r>
            <a:r>
              <a:rPr lang="en-US" altLang="zh-CN" sz="2000" b="0" i="1" dirty="0">
                <a:latin typeface="Times New Roman" panose="02020603050405020304" pitchFamily="18" charset="0"/>
                <a:ea typeface="宋体" panose="02010600030101010101" pitchFamily="2" charset="-122"/>
              </a:rPr>
              <a:t>T</a:t>
            </a:r>
            <a:endParaRPr lang="en-US" altLang="zh-CN" sz="2000" b="0" dirty="0">
              <a:latin typeface="Times New Roman" panose="02020603050405020304" pitchFamily="18" charset="0"/>
              <a:ea typeface="宋体" panose="02010600030101010101" pitchFamily="2" charset="-122"/>
            </a:endParaRPr>
          </a:p>
          <a:p>
            <a:pPr algn="just" eaLnBrk="1" hangingPunct="1">
              <a:lnSpc>
                <a:spcPct val="150000"/>
              </a:lnSpc>
              <a:spcBef>
                <a:spcPct val="0"/>
              </a:spcBef>
              <a:buClrTx/>
              <a:buSzTx/>
              <a:buFontTx/>
              <a:buNone/>
            </a:pPr>
            <a:r>
              <a:rPr lang="en-US" altLang="zh-CN" sz="2000" b="0" i="1" dirty="0">
                <a:latin typeface="Times New Roman" panose="02020603050405020304" pitchFamily="18" charset="0"/>
                <a:ea typeface="宋体" panose="02010600030101010101" pitchFamily="2" charset="-122"/>
              </a:rPr>
              <a:t>T</a:t>
            </a:r>
            <a:r>
              <a:rPr lang="en-US" altLang="zh-CN" sz="2000" b="0" dirty="0">
                <a:latin typeface="Times New Roman" panose="02020603050405020304" pitchFamily="18" charset="0"/>
                <a:ea typeface="宋体" panose="02010600030101010101" pitchFamily="2" charset="-122"/>
              </a:rPr>
              <a:t>→</a:t>
            </a:r>
            <a:r>
              <a:rPr lang="en-US" altLang="zh-CN" sz="2000" b="0" i="1" dirty="0">
                <a:latin typeface="Times New Roman" panose="02020603050405020304" pitchFamily="18" charset="0"/>
                <a:ea typeface="宋体" panose="02010600030101010101" pitchFamily="2" charset="-122"/>
              </a:rPr>
              <a:t>T</a:t>
            </a:r>
            <a:r>
              <a:rPr lang="en-US" altLang="zh-CN" sz="2000" b="0" baseline="-25000" dirty="0">
                <a:latin typeface="Times New Roman" panose="02020603050405020304" pitchFamily="18" charset="0"/>
                <a:ea typeface="宋体" panose="02010600030101010101" pitchFamily="2" charset="-122"/>
              </a:rPr>
              <a:t>1</a:t>
            </a:r>
            <a:r>
              <a:rPr lang="en-US" altLang="zh-CN" sz="2000" b="0" dirty="0">
                <a:latin typeface="Times New Roman" panose="02020603050405020304" pitchFamily="18" charset="0"/>
                <a:ea typeface="宋体" panose="02010600030101010101" pitchFamily="2" charset="-122"/>
              </a:rPr>
              <a:t>*</a:t>
            </a:r>
            <a:r>
              <a:rPr lang="en-US" altLang="zh-CN" sz="2000" b="0" i="1" dirty="0">
                <a:latin typeface="Times New Roman" panose="02020603050405020304" pitchFamily="18" charset="0"/>
                <a:ea typeface="宋体" panose="02010600030101010101" pitchFamily="2" charset="-122"/>
              </a:rPr>
              <a:t>F</a:t>
            </a:r>
            <a:r>
              <a:rPr lang="en-US" altLang="zh-CN" sz="2000" b="0" dirty="0">
                <a:latin typeface="Times New Roman" panose="02020603050405020304" pitchFamily="18" charset="0"/>
                <a:ea typeface="宋体" panose="02010600030101010101" pitchFamily="2" charset="-122"/>
              </a:rPr>
              <a:t>{s</a:t>
            </a:r>
            <a:r>
              <a:rPr lang="en-US" altLang="zh-CN" sz="2000" b="0" i="1" dirty="0">
                <a:latin typeface="Times New Roman" panose="02020603050405020304" pitchFamily="18" charset="0"/>
                <a:ea typeface="宋体" panose="02010600030101010101" pitchFamily="2" charset="-122"/>
              </a:rPr>
              <a:t>tack</a:t>
            </a:r>
            <a:r>
              <a:rPr lang="en-US" altLang="zh-CN" sz="2000" b="0" dirty="0">
                <a:latin typeface="Times New Roman" panose="02020603050405020304" pitchFamily="18" charset="0"/>
                <a:ea typeface="宋体" panose="02010600030101010101" pitchFamily="2" charset="-122"/>
              </a:rPr>
              <a:t>[</a:t>
            </a:r>
            <a:r>
              <a:rPr lang="en-US" altLang="zh-CN" sz="2000" b="0" i="1" dirty="0">
                <a:latin typeface="Times New Roman" panose="02020603050405020304" pitchFamily="18" charset="0"/>
                <a:ea typeface="宋体" panose="02010600030101010101" pitchFamily="2" charset="-122"/>
              </a:rPr>
              <a:t>top-</a:t>
            </a:r>
            <a:r>
              <a:rPr lang="en-US" altLang="zh-CN" sz="2000" b="0" dirty="0">
                <a:latin typeface="Times New Roman" panose="02020603050405020304" pitchFamily="18" charset="0"/>
                <a:ea typeface="宋体" panose="02010600030101010101" pitchFamily="2" charset="-122"/>
              </a:rPr>
              <a:t>2].</a:t>
            </a:r>
            <a:r>
              <a:rPr lang="en-US" altLang="zh-CN" sz="2000" b="0" i="1" dirty="0" err="1">
                <a:latin typeface="Times New Roman" panose="02020603050405020304" pitchFamily="18" charset="0"/>
                <a:ea typeface="宋体" panose="02010600030101010101" pitchFamily="2" charset="-122"/>
              </a:rPr>
              <a:t>val</a:t>
            </a:r>
            <a:r>
              <a:rPr lang="en-US" altLang="zh-CN" sz="2000" b="0" dirty="0">
                <a:latin typeface="Times New Roman" panose="02020603050405020304" pitchFamily="18" charset="0"/>
                <a:ea typeface="宋体" panose="02010600030101010101" pitchFamily="2" charset="-122"/>
              </a:rPr>
              <a:t>:= s</a:t>
            </a:r>
            <a:r>
              <a:rPr lang="en-US" altLang="zh-CN" sz="2000" b="0" i="1" dirty="0">
                <a:latin typeface="Times New Roman" panose="02020603050405020304" pitchFamily="18" charset="0"/>
                <a:ea typeface="宋体" panose="02010600030101010101" pitchFamily="2" charset="-122"/>
              </a:rPr>
              <a:t>tack</a:t>
            </a:r>
            <a:r>
              <a:rPr lang="en-US" altLang="zh-CN" sz="2000" b="0" dirty="0">
                <a:latin typeface="Times New Roman" panose="02020603050405020304" pitchFamily="18" charset="0"/>
                <a:ea typeface="宋体" panose="02010600030101010101" pitchFamily="2" charset="-122"/>
              </a:rPr>
              <a:t>[</a:t>
            </a:r>
            <a:r>
              <a:rPr lang="en-US" altLang="zh-CN" sz="2000" b="0" i="1" dirty="0">
                <a:latin typeface="Times New Roman" panose="02020603050405020304" pitchFamily="18" charset="0"/>
                <a:ea typeface="宋体" panose="02010600030101010101" pitchFamily="2" charset="-122"/>
              </a:rPr>
              <a:t>top-</a:t>
            </a:r>
            <a:r>
              <a:rPr lang="en-US" altLang="zh-CN" sz="2000" b="0" dirty="0">
                <a:latin typeface="Times New Roman" panose="02020603050405020304" pitchFamily="18" charset="0"/>
                <a:ea typeface="宋体" panose="02010600030101010101" pitchFamily="2" charset="-122"/>
              </a:rPr>
              <a:t>2].</a:t>
            </a:r>
            <a:r>
              <a:rPr lang="en-US" altLang="zh-CN" sz="2000" b="0" i="1" dirty="0" err="1">
                <a:latin typeface="Times New Roman" panose="02020603050405020304" pitchFamily="18" charset="0"/>
                <a:ea typeface="宋体" panose="02010600030101010101" pitchFamily="2" charset="-122"/>
              </a:rPr>
              <a:t>val</a:t>
            </a:r>
            <a:r>
              <a:rPr lang="en-US" altLang="zh-CN" sz="2000" b="0" dirty="0">
                <a:latin typeface="Times New Roman" panose="02020603050405020304" pitchFamily="18" charset="0"/>
                <a:ea typeface="宋体" panose="02010600030101010101" pitchFamily="2" charset="-122"/>
              </a:rPr>
              <a:t> × s</a:t>
            </a:r>
            <a:r>
              <a:rPr lang="en-US" altLang="zh-CN" sz="2000" b="0" i="1" dirty="0">
                <a:latin typeface="Times New Roman" panose="02020603050405020304" pitchFamily="18" charset="0"/>
                <a:ea typeface="宋体" panose="02010600030101010101" pitchFamily="2" charset="-122"/>
              </a:rPr>
              <a:t>tack</a:t>
            </a:r>
            <a:r>
              <a:rPr lang="en-US" altLang="zh-CN" sz="2000" b="0" dirty="0">
                <a:latin typeface="Times New Roman" panose="02020603050405020304" pitchFamily="18" charset="0"/>
                <a:ea typeface="宋体" panose="02010600030101010101" pitchFamily="2" charset="-122"/>
              </a:rPr>
              <a:t>[</a:t>
            </a:r>
            <a:r>
              <a:rPr lang="en-US" altLang="zh-CN" sz="2000" b="0" i="1" dirty="0">
                <a:latin typeface="Times New Roman" panose="02020603050405020304" pitchFamily="18" charset="0"/>
                <a:ea typeface="宋体" panose="02010600030101010101" pitchFamily="2" charset="-122"/>
              </a:rPr>
              <a:t>top</a:t>
            </a:r>
            <a:r>
              <a:rPr lang="en-US" altLang="zh-CN" sz="2000" b="0" dirty="0">
                <a:latin typeface="Times New Roman" panose="02020603050405020304" pitchFamily="18" charset="0"/>
                <a:ea typeface="宋体" panose="02010600030101010101" pitchFamily="2" charset="-122"/>
              </a:rPr>
              <a:t>].</a:t>
            </a:r>
            <a:r>
              <a:rPr lang="en-US" altLang="zh-CN" sz="2000" b="0" i="1" dirty="0" err="1" smtClean="0">
                <a:latin typeface="Times New Roman" panose="02020603050405020304" pitchFamily="18" charset="0"/>
                <a:ea typeface="宋体" panose="02010600030101010101" pitchFamily="2" charset="-122"/>
              </a:rPr>
              <a:t>val</a:t>
            </a:r>
            <a:r>
              <a:rPr lang="en-US" altLang="zh-CN" sz="2000" b="0" dirty="0" smtClean="0">
                <a:latin typeface="Times New Roman" panose="02020603050405020304" pitchFamily="18" charset="0"/>
                <a:ea typeface="宋体" panose="02010600030101010101" pitchFamily="2" charset="-122"/>
              </a:rPr>
              <a:t>; </a:t>
            </a:r>
            <a:r>
              <a:rPr lang="en-US" altLang="zh-CN" sz="2000" b="0" i="1" dirty="0" smtClean="0">
                <a:latin typeface="Times New Roman" panose="02020603050405020304" pitchFamily="18" charset="0"/>
                <a:ea typeface="宋体" panose="02010600030101010101" pitchFamily="2" charset="-122"/>
              </a:rPr>
              <a:t>top</a:t>
            </a:r>
            <a:r>
              <a:rPr lang="en-US" altLang="zh-CN" sz="2000" b="0" dirty="0">
                <a:latin typeface="Times New Roman" panose="02020603050405020304" pitchFamily="18" charset="0"/>
                <a:ea typeface="宋体" panose="02010600030101010101" pitchFamily="2" charset="-122"/>
              </a:rPr>
              <a:t>:=</a:t>
            </a:r>
            <a:r>
              <a:rPr lang="en-US" altLang="zh-CN" sz="2000" b="0" i="1" dirty="0">
                <a:latin typeface="Times New Roman" panose="02020603050405020304" pitchFamily="18" charset="0"/>
                <a:ea typeface="宋体" panose="02010600030101010101" pitchFamily="2" charset="-122"/>
              </a:rPr>
              <a:t>top-</a:t>
            </a:r>
            <a:r>
              <a:rPr lang="en-US" altLang="zh-CN" sz="2000" b="0" dirty="0">
                <a:latin typeface="Times New Roman" panose="02020603050405020304" pitchFamily="18" charset="0"/>
                <a:ea typeface="宋体" panose="02010600030101010101" pitchFamily="2" charset="-122"/>
              </a:rPr>
              <a:t>2;}</a:t>
            </a:r>
          </a:p>
          <a:p>
            <a:pPr algn="just" eaLnBrk="1" hangingPunct="1">
              <a:lnSpc>
                <a:spcPct val="150000"/>
              </a:lnSpc>
              <a:spcBef>
                <a:spcPct val="0"/>
              </a:spcBef>
              <a:buClrTx/>
              <a:buSzTx/>
              <a:buFontTx/>
              <a:buNone/>
            </a:pPr>
            <a:r>
              <a:rPr lang="en-US" altLang="zh-CN" sz="2000" b="0" i="1" dirty="0">
                <a:latin typeface="Times New Roman" panose="02020603050405020304" pitchFamily="18" charset="0"/>
                <a:ea typeface="宋体" panose="02010600030101010101" pitchFamily="2" charset="-122"/>
              </a:rPr>
              <a:t>T</a:t>
            </a:r>
            <a:r>
              <a:rPr lang="en-US" altLang="zh-CN" sz="2000" b="0" dirty="0">
                <a:latin typeface="Times New Roman" panose="02020603050405020304" pitchFamily="18" charset="0"/>
                <a:ea typeface="宋体" panose="02010600030101010101" pitchFamily="2" charset="-122"/>
              </a:rPr>
              <a:t>→</a:t>
            </a:r>
            <a:r>
              <a:rPr lang="en-US" altLang="zh-CN" sz="2000" b="0" i="1" dirty="0">
                <a:latin typeface="Times New Roman" panose="02020603050405020304" pitchFamily="18" charset="0"/>
                <a:ea typeface="宋体" panose="02010600030101010101" pitchFamily="2" charset="-122"/>
              </a:rPr>
              <a:t>F</a:t>
            </a:r>
            <a:endParaRPr lang="en-US" altLang="zh-CN" sz="2000" b="0" dirty="0">
              <a:latin typeface="Times New Roman" panose="02020603050405020304" pitchFamily="18" charset="0"/>
              <a:ea typeface="宋体" panose="02010600030101010101" pitchFamily="2" charset="-122"/>
            </a:endParaRPr>
          </a:p>
          <a:p>
            <a:pPr algn="just" eaLnBrk="1" hangingPunct="1">
              <a:lnSpc>
                <a:spcPct val="150000"/>
              </a:lnSpc>
              <a:spcBef>
                <a:spcPct val="0"/>
              </a:spcBef>
              <a:buClrTx/>
              <a:buSzTx/>
              <a:buFontTx/>
              <a:buNone/>
            </a:pPr>
            <a:r>
              <a:rPr lang="en-US" altLang="zh-CN" sz="2000" b="0" i="1" dirty="0">
                <a:latin typeface="Times New Roman" panose="02020603050405020304" pitchFamily="18" charset="0"/>
                <a:ea typeface="宋体" panose="02010600030101010101" pitchFamily="2" charset="-122"/>
              </a:rPr>
              <a:t>F</a:t>
            </a:r>
            <a:r>
              <a:rPr lang="en-US" altLang="zh-CN" sz="2000" b="0" dirty="0">
                <a:latin typeface="Times New Roman" panose="02020603050405020304" pitchFamily="18" charset="0"/>
                <a:ea typeface="宋体" panose="02010600030101010101" pitchFamily="2" charset="-122"/>
              </a:rPr>
              <a:t>→(</a:t>
            </a:r>
            <a:r>
              <a:rPr lang="en-US" altLang="zh-CN" sz="2000" b="0" i="1" dirty="0">
                <a:latin typeface="Times New Roman" panose="02020603050405020304" pitchFamily="18" charset="0"/>
                <a:ea typeface="宋体" panose="02010600030101010101" pitchFamily="2" charset="-122"/>
              </a:rPr>
              <a:t>E</a:t>
            </a:r>
            <a:r>
              <a:rPr lang="en-US" altLang="zh-CN" sz="2000" b="0" dirty="0">
                <a:latin typeface="Times New Roman" panose="02020603050405020304" pitchFamily="18" charset="0"/>
                <a:ea typeface="宋体" panose="02010600030101010101" pitchFamily="2" charset="-122"/>
              </a:rPr>
              <a:t>){ s</a:t>
            </a:r>
            <a:r>
              <a:rPr lang="en-US" altLang="zh-CN" sz="2000" b="0" i="1" dirty="0">
                <a:latin typeface="Times New Roman" panose="02020603050405020304" pitchFamily="18" charset="0"/>
                <a:ea typeface="宋体" panose="02010600030101010101" pitchFamily="2" charset="-122"/>
              </a:rPr>
              <a:t>tack</a:t>
            </a:r>
            <a:r>
              <a:rPr lang="en-US" altLang="zh-CN" sz="2000" b="0" dirty="0">
                <a:latin typeface="Times New Roman" panose="02020603050405020304" pitchFamily="18" charset="0"/>
                <a:ea typeface="宋体" panose="02010600030101010101" pitchFamily="2" charset="-122"/>
              </a:rPr>
              <a:t>[</a:t>
            </a:r>
            <a:r>
              <a:rPr lang="en-US" altLang="zh-CN" sz="2000" b="0" i="1" dirty="0">
                <a:latin typeface="Times New Roman" panose="02020603050405020304" pitchFamily="18" charset="0"/>
                <a:ea typeface="宋体" panose="02010600030101010101" pitchFamily="2" charset="-122"/>
              </a:rPr>
              <a:t>top-</a:t>
            </a:r>
            <a:r>
              <a:rPr lang="en-US" altLang="zh-CN" sz="2000" b="0" dirty="0">
                <a:latin typeface="Times New Roman" panose="02020603050405020304" pitchFamily="18" charset="0"/>
                <a:ea typeface="宋体" panose="02010600030101010101" pitchFamily="2" charset="-122"/>
              </a:rPr>
              <a:t>2].</a:t>
            </a:r>
            <a:r>
              <a:rPr lang="en-US" altLang="zh-CN" sz="2000" b="0" i="1" dirty="0" err="1">
                <a:latin typeface="Times New Roman" panose="02020603050405020304" pitchFamily="18" charset="0"/>
                <a:ea typeface="宋体" panose="02010600030101010101" pitchFamily="2" charset="-122"/>
              </a:rPr>
              <a:t>val</a:t>
            </a:r>
            <a:r>
              <a:rPr lang="en-US" altLang="zh-CN" sz="2000" b="0" dirty="0">
                <a:latin typeface="Times New Roman" panose="02020603050405020304" pitchFamily="18" charset="0"/>
                <a:ea typeface="宋体" panose="02010600030101010101" pitchFamily="2" charset="-122"/>
              </a:rPr>
              <a:t>:= s</a:t>
            </a:r>
            <a:r>
              <a:rPr lang="en-US" altLang="zh-CN" sz="2000" b="0" i="1" dirty="0">
                <a:latin typeface="Times New Roman" panose="02020603050405020304" pitchFamily="18" charset="0"/>
                <a:ea typeface="宋体" panose="02010600030101010101" pitchFamily="2" charset="-122"/>
              </a:rPr>
              <a:t>tack</a:t>
            </a:r>
            <a:r>
              <a:rPr lang="en-US" altLang="zh-CN" sz="2000" b="0" dirty="0">
                <a:latin typeface="Times New Roman" panose="02020603050405020304" pitchFamily="18" charset="0"/>
                <a:ea typeface="宋体" panose="02010600030101010101" pitchFamily="2" charset="-122"/>
              </a:rPr>
              <a:t>[</a:t>
            </a:r>
            <a:r>
              <a:rPr lang="en-US" altLang="zh-CN" sz="2000" b="0" i="1" dirty="0">
                <a:latin typeface="Times New Roman" panose="02020603050405020304" pitchFamily="18" charset="0"/>
                <a:ea typeface="宋体" panose="02010600030101010101" pitchFamily="2" charset="-122"/>
              </a:rPr>
              <a:t>top-</a:t>
            </a:r>
            <a:r>
              <a:rPr lang="en-US" altLang="zh-CN" sz="2000" b="0" dirty="0">
                <a:latin typeface="Times New Roman" panose="02020603050405020304" pitchFamily="18" charset="0"/>
                <a:ea typeface="宋体" panose="02010600030101010101" pitchFamily="2" charset="-122"/>
              </a:rPr>
              <a:t>1].</a:t>
            </a:r>
            <a:r>
              <a:rPr lang="en-US" altLang="zh-CN" sz="2000" b="0" i="1" dirty="0" err="1">
                <a:latin typeface="Times New Roman" panose="02020603050405020304" pitchFamily="18" charset="0"/>
                <a:ea typeface="宋体" panose="02010600030101010101" pitchFamily="2" charset="-122"/>
              </a:rPr>
              <a:t>val</a:t>
            </a:r>
            <a:r>
              <a:rPr lang="en-US" altLang="zh-CN" sz="2000" b="0" dirty="0" err="1">
                <a:latin typeface="Times New Roman" panose="02020603050405020304" pitchFamily="18" charset="0"/>
                <a:ea typeface="宋体" panose="02010600030101010101" pitchFamily="2" charset="-122"/>
              </a:rPr>
              <a:t>;</a:t>
            </a:r>
            <a:r>
              <a:rPr lang="en-US" altLang="zh-CN" sz="2000" b="0" i="1" dirty="0" err="1">
                <a:latin typeface="Times New Roman" panose="02020603050405020304" pitchFamily="18" charset="0"/>
                <a:ea typeface="宋体" panose="02010600030101010101" pitchFamily="2" charset="-122"/>
              </a:rPr>
              <a:t>top</a:t>
            </a:r>
            <a:r>
              <a:rPr lang="en-US" altLang="zh-CN" sz="2000" b="0" dirty="0">
                <a:latin typeface="Times New Roman" panose="02020603050405020304" pitchFamily="18" charset="0"/>
                <a:ea typeface="宋体" panose="02010600030101010101" pitchFamily="2" charset="-122"/>
              </a:rPr>
              <a:t>:=</a:t>
            </a:r>
            <a:r>
              <a:rPr lang="en-US" altLang="zh-CN" sz="2000" b="0" i="1" dirty="0">
                <a:latin typeface="Times New Roman" panose="02020603050405020304" pitchFamily="18" charset="0"/>
                <a:ea typeface="宋体" panose="02010600030101010101" pitchFamily="2" charset="-122"/>
              </a:rPr>
              <a:t>top-</a:t>
            </a:r>
            <a:r>
              <a:rPr lang="en-US" altLang="zh-CN" sz="2000" b="0" dirty="0">
                <a:latin typeface="Times New Roman" panose="02020603050405020304" pitchFamily="18" charset="0"/>
                <a:ea typeface="宋体" panose="02010600030101010101" pitchFamily="2" charset="-122"/>
              </a:rPr>
              <a:t>2;}</a:t>
            </a:r>
          </a:p>
          <a:p>
            <a:pPr algn="just" eaLnBrk="1" hangingPunct="1">
              <a:lnSpc>
                <a:spcPct val="150000"/>
              </a:lnSpc>
              <a:spcBef>
                <a:spcPct val="0"/>
              </a:spcBef>
              <a:buClrTx/>
              <a:buSzTx/>
              <a:buFontTx/>
              <a:buNone/>
            </a:pPr>
            <a:r>
              <a:rPr lang="en-US" altLang="zh-CN" sz="2000" b="0" i="1" dirty="0" err="1">
                <a:latin typeface="Times New Roman" panose="02020603050405020304" pitchFamily="18" charset="0"/>
                <a:ea typeface="宋体" panose="02010600030101010101" pitchFamily="2" charset="-122"/>
              </a:rPr>
              <a:t>F</a:t>
            </a:r>
            <a:r>
              <a:rPr lang="en-US" altLang="zh-CN" sz="2000" b="0" dirty="0" err="1">
                <a:latin typeface="Times New Roman" panose="02020603050405020304" pitchFamily="18" charset="0"/>
                <a:ea typeface="宋体" panose="02010600030101010101" pitchFamily="2" charset="-122"/>
              </a:rPr>
              <a:t>→digit</a:t>
            </a:r>
            <a:endParaRPr lang="en-US" altLang="zh-CN" sz="2000" b="0" dirty="0">
              <a:latin typeface="Times New Roman" panose="02020603050405020304" pitchFamily="18" charset="0"/>
              <a:ea typeface="宋体" panose="02010600030101010101" pitchFamily="2" charset="-122"/>
            </a:endParaRPr>
          </a:p>
        </p:txBody>
      </p:sp>
      <p:grpSp>
        <p:nvGrpSpPr>
          <p:cNvPr id="6" name="组合 5"/>
          <p:cNvGrpSpPr/>
          <p:nvPr/>
        </p:nvGrpSpPr>
        <p:grpSpPr>
          <a:xfrm>
            <a:off x="2443162" y="4453323"/>
            <a:ext cx="6375717" cy="2404677"/>
            <a:chOff x="2443162" y="4453323"/>
            <a:chExt cx="6375717" cy="2404677"/>
          </a:xfrm>
        </p:grpSpPr>
        <p:pic>
          <p:nvPicPr>
            <p:cNvPr id="2" name="图片 1"/>
            <p:cNvPicPr>
              <a:picLocks noChangeAspect="1"/>
            </p:cNvPicPr>
            <p:nvPr/>
          </p:nvPicPr>
          <p:blipFill>
            <a:blip r:embed="rId2"/>
            <a:stretch>
              <a:fillRect/>
            </a:stretch>
          </p:blipFill>
          <p:spPr>
            <a:xfrm>
              <a:off x="2443162" y="4453323"/>
              <a:ext cx="6307138" cy="2404677"/>
            </a:xfrm>
            <a:prstGeom prst="rect">
              <a:avLst/>
            </a:prstGeom>
          </p:spPr>
        </p:pic>
        <p:sp>
          <p:nvSpPr>
            <p:cNvPr id="3" name="矩形 2"/>
            <p:cNvSpPr/>
            <p:nvPr/>
          </p:nvSpPr>
          <p:spPr>
            <a:xfrm>
              <a:off x="2467450" y="4453323"/>
              <a:ext cx="6351429" cy="2377440"/>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DB9164D-0E36-9B24-7725-E6A94BCBB8B1}"/>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表</a:t>
            </a:r>
            <a:r>
              <a:rPr lang="en-US" altLang="zh-CN" dirty="0">
                <a:latin typeface="Times New Roman" panose="02020603050405020304" pitchFamily="18" charset="0"/>
              </a:rPr>
              <a:t>6.8 </a:t>
            </a:r>
            <a:r>
              <a:rPr lang="zh-CN" altLang="en-US" dirty="0">
                <a:latin typeface="Times New Roman" panose="02020603050405020304" pitchFamily="18" charset="0"/>
              </a:rPr>
              <a:t>翻译输入</a:t>
            </a:r>
            <a:r>
              <a:rPr lang="en-US" altLang="zh-CN" dirty="0">
                <a:latin typeface="Times New Roman" panose="02020603050405020304" pitchFamily="18" charset="0"/>
              </a:rPr>
              <a:t>6+7*8n</a:t>
            </a:r>
            <a:r>
              <a:rPr lang="zh-CN" altLang="en-US" dirty="0">
                <a:latin typeface="Times New Roman" panose="02020603050405020304" pitchFamily="18" charset="0"/>
              </a:rPr>
              <a:t>上的移动序列</a:t>
            </a:r>
          </a:p>
        </p:txBody>
      </p:sp>
      <p:sp>
        <p:nvSpPr>
          <p:cNvPr id="11" name="日期占位符 1">
            <a:extLst>
              <a:ext uri="{FF2B5EF4-FFF2-40B4-BE49-F238E27FC236}">
                <a16:creationId xmlns:a16="http://schemas.microsoft.com/office/drawing/2014/main" id="{43339FDB-9B1B-70DE-C46E-050F2DFB530E}"/>
              </a:ext>
            </a:extLst>
          </p:cNvPr>
          <p:cNvSpPr>
            <a:spLocks noGrp="1"/>
          </p:cNvSpPr>
          <p:nvPr>
            <p:ph type="dt" sz="half" idx="10"/>
          </p:nvPr>
        </p:nvSpPr>
        <p:spPr>
          <a:ln>
            <a:miter lim="800000"/>
            <a:headEnd/>
            <a:tailEnd/>
          </a:ln>
        </p:spPr>
        <p:txBody>
          <a:bodyPr anchor="t"/>
          <a:lstStyle/>
          <a:p>
            <a:pPr>
              <a:defRPr/>
            </a:pPr>
            <a:fld id="{B36C066A-C840-426C-B179-69ABDFD5FC99}" type="datetime1">
              <a:rPr lang="zh-CN" altLang="en-US">
                <a:latin typeface="+mn-lt"/>
              </a:rPr>
              <a:pPr>
                <a:defRPr/>
              </a:pPr>
              <a:t>2024/10/14</a:t>
            </a:fld>
            <a:endParaRPr lang="en-US" altLang="zh-CN">
              <a:latin typeface="+mn-lt"/>
            </a:endParaRPr>
          </a:p>
        </p:txBody>
      </p:sp>
      <p:sp>
        <p:nvSpPr>
          <p:cNvPr id="53251" name="灯片编号占位符 3">
            <a:extLst>
              <a:ext uri="{FF2B5EF4-FFF2-40B4-BE49-F238E27FC236}">
                <a16:creationId xmlns:a16="http://schemas.microsoft.com/office/drawing/2014/main" id="{F8BA425A-3F96-CB32-08A2-241219E36B5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6A0E5C2-F0E6-479B-B63A-81DC16459B49}" type="slidenum">
              <a:rPr lang="en-US" altLang="zh-CN" sz="1400" b="0">
                <a:latin typeface="Arial" panose="020B0604020202020204" pitchFamily="34" charset="0"/>
                <a:ea typeface="宋体" panose="02010600030101010101" pitchFamily="2" charset="-122"/>
              </a:rPr>
              <a:pPr>
                <a:spcBef>
                  <a:spcPct val="0"/>
                </a:spcBef>
                <a:buClrTx/>
                <a:buSzTx/>
                <a:buFontTx/>
                <a:buNone/>
              </a:pPr>
              <a:t>52</a:t>
            </a:fld>
            <a:endParaRPr lang="en-US" altLang="zh-CN" sz="1400" b="0">
              <a:latin typeface="Arial" panose="020B0604020202020204" pitchFamily="34" charset="0"/>
              <a:ea typeface="宋体" panose="02010600030101010101" pitchFamily="2" charset="-122"/>
            </a:endParaRPr>
          </a:p>
        </p:txBody>
      </p:sp>
      <p:sp>
        <p:nvSpPr>
          <p:cNvPr id="53253" name="Rectangle 3">
            <a:extLst>
              <a:ext uri="{FF2B5EF4-FFF2-40B4-BE49-F238E27FC236}">
                <a16:creationId xmlns:a16="http://schemas.microsoft.com/office/drawing/2014/main" id="{820E2996-688E-D20F-F99A-76DCE206E069}"/>
              </a:ext>
            </a:extLst>
          </p:cNvPr>
          <p:cNvSpPr>
            <a:spLocks noChangeArrowheads="1"/>
          </p:cNvSpPr>
          <p:nvPr/>
        </p:nvSpPr>
        <p:spPr bwMode="auto">
          <a:xfrm>
            <a:off x="5416550" y="1308100"/>
            <a:ext cx="65024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zh-CN" altLang="en-US" b="0" dirty="0">
                <a:latin typeface="Times New Roman" panose="02020603050405020304" pitchFamily="18" charset="0"/>
              </a:rPr>
              <a:t>输入</a:t>
            </a:r>
            <a:r>
              <a:rPr kumimoji="1" lang="zh-CN" altLang="en-US" b="0" dirty="0">
                <a:latin typeface="Times New Roman" panose="02020603050405020304" pitchFamily="18" charset="0"/>
                <a:ea typeface="宋体" panose="02010600030101010101" pitchFamily="2" charset="-122"/>
              </a:rPr>
              <a:t>         </a:t>
            </a:r>
            <a:r>
              <a:rPr kumimoji="1" lang="zh-CN" altLang="en-US" b="0" i="1" dirty="0">
                <a:latin typeface="Times New Roman" panose="02020603050405020304" pitchFamily="18" charset="0"/>
                <a:ea typeface="宋体" panose="02010600030101010101" pitchFamily="2" charset="-122"/>
              </a:rPr>
              <a:t> </a:t>
            </a:r>
            <a:r>
              <a:rPr kumimoji="1" lang="en-US" altLang="zh-CN" b="0" i="1" dirty="0" smtClean="0">
                <a:latin typeface="Times New Roman" panose="02020603050405020304" pitchFamily="18" charset="0"/>
                <a:ea typeface="宋体" panose="02010600030101010101" pitchFamily="2" charset="-122"/>
              </a:rPr>
              <a:t>stack</a:t>
            </a:r>
            <a:r>
              <a:rPr kumimoji="1" lang="en-US" altLang="zh-CN" b="0" dirty="0" smtClean="0">
                <a:latin typeface="Times New Roman" panose="02020603050405020304" pitchFamily="18" charset="0"/>
                <a:ea typeface="宋体" panose="02010600030101010101" pitchFamily="2" charset="-122"/>
              </a:rPr>
              <a:t>     </a:t>
            </a:r>
            <a:r>
              <a:rPr kumimoji="1" lang="en-US" altLang="zh-CN" b="0" i="1" dirty="0" err="1">
                <a:latin typeface="Times New Roman" panose="02020603050405020304" pitchFamily="18" charset="0"/>
                <a:ea typeface="宋体" panose="02010600030101010101" pitchFamily="2" charset="-122"/>
              </a:rPr>
              <a:t>val</a:t>
            </a:r>
            <a:r>
              <a:rPr kumimoji="1" lang="en-US" altLang="zh-CN" b="0" dirty="0">
                <a:latin typeface="Times New Roman" panose="02020603050405020304" pitchFamily="18" charset="0"/>
                <a:ea typeface="宋体" panose="02010600030101010101" pitchFamily="2" charset="-122"/>
              </a:rPr>
              <a:t>        </a:t>
            </a:r>
            <a:r>
              <a:rPr kumimoji="1" lang="zh-CN" altLang="en-US" b="0" dirty="0" smtClean="0">
                <a:latin typeface="Times New Roman" panose="02020603050405020304" pitchFamily="18" charset="0"/>
              </a:rPr>
              <a:t>产生</a:t>
            </a:r>
            <a:r>
              <a:rPr kumimoji="1" lang="zh-CN" altLang="en-US" b="0" dirty="0">
                <a:latin typeface="Times New Roman" panose="02020603050405020304" pitchFamily="18" charset="0"/>
              </a:rPr>
              <a:t>式</a:t>
            </a:r>
          </a:p>
        </p:txBody>
      </p:sp>
      <p:sp>
        <p:nvSpPr>
          <p:cNvPr id="2338820" name="Rectangle 4">
            <a:extLst>
              <a:ext uri="{FF2B5EF4-FFF2-40B4-BE49-F238E27FC236}">
                <a16:creationId xmlns:a16="http://schemas.microsoft.com/office/drawing/2014/main" id="{4275345B-4052-3318-F620-44E66C6B451D}"/>
              </a:ext>
            </a:extLst>
          </p:cNvPr>
          <p:cNvSpPr>
            <a:spLocks noChangeArrowheads="1"/>
          </p:cNvSpPr>
          <p:nvPr/>
        </p:nvSpPr>
        <p:spPr bwMode="auto">
          <a:xfrm>
            <a:off x="5416550" y="1917700"/>
            <a:ext cx="65024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b="0" dirty="0">
                <a:latin typeface="Times New Roman" panose="02020603050405020304" pitchFamily="18" charset="0"/>
                <a:ea typeface="宋体" panose="02010600030101010101" pitchFamily="2" charset="-122"/>
              </a:rPr>
              <a:t>6+7*8n      -           </a:t>
            </a:r>
            <a:r>
              <a:rPr kumimoji="1" lang="en-US" altLang="zh-CN" b="0" dirty="0" smtClean="0">
                <a:latin typeface="Times New Roman" panose="02020603050405020304" pitchFamily="18" charset="0"/>
                <a:ea typeface="宋体" panose="02010600030101010101" pitchFamily="2" charset="-122"/>
              </a:rPr>
              <a:t>-     </a:t>
            </a:r>
            <a:endParaRPr kumimoji="1" lang="en-US" altLang="zh-CN" b="0" dirty="0">
              <a:latin typeface="Times New Roman" panose="02020603050405020304" pitchFamily="18" charset="0"/>
              <a:ea typeface="宋体" panose="02010600030101010101" pitchFamily="2" charset="-122"/>
            </a:endParaRPr>
          </a:p>
        </p:txBody>
      </p:sp>
      <p:sp>
        <p:nvSpPr>
          <p:cNvPr id="2338821" name="Rectangle 5">
            <a:extLst>
              <a:ext uri="{FF2B5EF4-FFF2-40B4-BE49-F238E27FC236}">
                <a16:creationId xmlns:a16="http://schemas.microsoft.com/office/drawing/2014/main" id="{58C6A789-DF69-35A5-C03B-BA71B693AFD2}"/>
              </a:ext>
            </a:extLst>
          </p:cNvPr>
          <p:cNvSpPr>
            <a:spLocks noChangeArrowheads="1"/>
          </p:cNvSpPr>
          <p:nvPr/>
        </p:nvSpPr>
        <p:spPr bwMode="auto">
          <a:xfrm>
            <a:off x="5416550" y="2527300"/>
            <a:ext cx="65024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b="0" dirty="0">
                <a:latin typeface="Times New Roman" panose="02020603050405020304" pitchFamily="18" charset="0"/>
                <a:ea typeface="宋体" panose="02010600030101010101" pitchFamily="2" charset="-122"/>
              </a:rPr>
              <a:t>  +7*8</a:t>
            </a:r>
            <a:r>
              <a:rPr kumimoji="1" lang="en-US" altLang="zh-CN" b="0" i="1" dirty="0">
                <a:latin typeface="Times New Roman" panose="02020603050405020304" pitchFamily="18" charset="0"/>
                <a:ea typeface="宋体" panose="02010600030101010101" pitchFamily="2" charset="-122"/>
              </a:rPr>
              <a:t>n</a:t>
            </a:r>
            <a:r>
              <a:rPr kumimoji="1" lang="en-US" altLang="zh-CN" b="0" dirty="0">
                <a:latin typeface="Times New Roman" panose="02020603050405020304" pitchFamily="18" charset="0"/>
                <a:ea typeface="宋体" panose="02010600030101010101" pitchFamily="2" charset="-122"/>
              </a:rPr>
              <a:t>      6           </a:t>
            </a:r>
            <a:r>
              <a:rPr kumimoji="1" lang="en-US" altLang="zh-CN" b="0" dirty="0" smtClean="0">
                <a:latin typeface="Times New Roman" panose="02020603050405020304" pitchFamily="18" charset="0"/>
                <a:ea typeface="宋体" panose="02010600030101010101" pitchFamily="2" charset="-122"/>
              </a:rPr>
              <a:t>6    </a:t>
            </a:r>
            <a:endParaRPr kumimoji="1" lang="en-US" altLang="zh-CN" b="0" dirty="0">
              <a:latin typeface="Times New Roman" panose="02020603050405020304" pitchFamily="18" charset="0"/>
              <a:ea typeface="宋体" panose="02010600030101010101" pitchFamily="2" charset="-122"/>
            </a:endParaRPr>
          </a:p>
        </p:txBody>
      </p:sp>
      <p:sp>
        <p:nvSpPr>
          <p:cNvPr id="2338822" name="Rectangle 6">
            <a:extLst>
              <a:ext uri="{FF2B5EF4-FFF2-40B4-BE49-F238E27FC236}">
                <a16:creationId xmlns:a16="http://schemas.microsoft.com/office/drawing/2014/main" id="{48CA8055-CBE7-4F1F-026D-3A76BAB37AEF}"/>
              </a:ext>
            </a:extLst>
          </p:cNvPr>
          <p:cNvSpPr>
            <a:spLocks noChangeArrowheads="1"/>
          </p:cNvSpPr>
          <p:nvPr/>
        </p:nvSpPr>
        <p:spPr bwMode="auto">
          <a:xfrm>
            <a:off x="5416550" y="3136900"/>
            <a:ext cx="65024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b="0" dirty="0">
                <a:latin typeface="Times New Roman" panose="02020603050405020304" pitchFamily="18" charset="0"/>
                <a:ea typeface="宋体" panose="02010600030101010101" pitchFamily="2" charset="-122"/>
              </a:rPr>
              <a:t>  +7*8n      F          </a:t>
            </a:r>
            <a:r>
              <a:rPr kumimoji="1" lang="en-US" altLang="zh-CN" b="0" dirty="0" smtClean="0">
                <a:latin typeface="Times New Roman" panose="02020603050405020304" pitchFamily="18" charset="0"/>
                <a:ea typeface="宋体" panose="02010600030101010101" pitchFamily="2" charset="-122"/>
              </a:rPr>
              <a:t> 6          </a:t>
            </a:r>
            <a:r>
              <a:rPr kumimoji="1" lang="en-US" altLang="zh-CN" b="0" dirty="0" err="1" smtClean="0">
                <a:latin typeface="Times New Roman" panose="02020603050405020304" pitchFamily="18" charset="0"/>
                <a:ea typeface="宋体" panose="02010600030101010101" pitchFamily="2" charset="-122"/>
              </a:rPr>
              <a:t>F</a:t>
            </a:r>
            <a:r>
              <a:rPr kumimoji="1" lang="en-US" altLang="zh-CN" b="0" dirty="0" err="1">
                <a:latin typeface="Times New Roman" panose="02020603050405020304" pitchFamily="18" charset="0"/>
                <a:ea typeface="宋体" panose="02010600030101010101" pitchFamily="2" charset="-122"/>
                <a:sym typeface="Symbol" panose="05050102010706020507" pitchFamily="18" charset="2"/>
              </a:rPr>
              <a:t>digit</a:t>
            </a:r>
            <a:r>
              <a:rPr kumimoji="1" lang="en-US" altLang="zh-CN" b="0" dirty="0">
                <a:latin typeface="Times New Roman" panose="02020603050405020304" pitchFamily="18" charset="0"/>
                <a:ea typeface="宋体" panose="02010600030101010101" pitchFamily="2" charset="-122"/>
              </a:rPr>
              <a:t>  </a:t>
            </a:r>
          </a:p>
        </p:txBody>
      </p:sp>
      <p:sp>
        <p:nvSpPr>
          <p:cNvPr id="2338823" name="Rectangle 7">
            <a:extLst>
              <a:ext uri="{FF2B5EF4-FFF2-40B4-BE49-F238E27FC236}">
                <a16:creationId xmlns:a16="http://schemas.microsoft.com/office/drawing/2014/main" id="{5E459BF9-FC1E-C17D-70A6-8E5CB30B0377}"/>
              </a:ext>
            </a:extLst>
          </p:cNvPr>
          <p:cNvSpPr>
            <a:spLocks noChangeArrowheads="1"/>
          </p:cNvSpPr>
          <p:nvPr/>
        </p:nvSpPr>
        <p:spPr bwMode="auto">
          <a:xfrm>
            <a:off x="5416550" y="3746500"/>
            <a:ext cx="65024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b="0" dirty="0">
                <a:latin typeface="Times New Roman" panose="02020603050405020304" pitchFamily="18" charset="0"/>
                <a:ea typeface="宋体" panose="02010600030101010101" pitchFamily="2" charset="-122"/>
              </a:rPr>
              <a:t>  +7*8n      T          </a:t>
            </a:r>
            <a:r>
              <a:rPr kumimoji="1" lang="en-US" altLang="zh-CN" b="0" dirty="0" smtClean="0">
                <a:latin typeface="Times New Roman" panose="02020603050405020304" pitchFamily="18" charset="0"/>
                <a:ea typeface="宋体" panose="02010600030101010101" pitchFamily="2" charset="-122"/>
              </a:rPr>
              <a:t> 6          T</a:t>
            </a:r>
            <a:r>
              <a:rPr kumimoji="1" lang="en-US" altLang="zh-CN" b="0" dirty="0">
                <a:latin typeface="Times New Roman" panose="02020603050405020304" pitchFamily="18" charset="0"/>
                <a:ea typeface="宋体" panose="02010600030101010101" pitchFamily="2" charset="-122"/>
                <a:sym typeface="Symbol" panose="05050102010706020507" pitchFamily="18" charset="2"/>
              </a:rPr>
              <a:t>F</a:t>
            </a:r>
            <a:r>
              <a:rPr kumimoji="1" lang="en-US" altLang="zh-CN" b="0" dirty="0">
                <a:latin typeface="Times New Roman" panose="02020603050405020304" pitchFamily="18" charset="0"/>
                <a:ea typeface="宋体" panose="02010600030101010101" pitchFamily="2" charset="-122"/>
              </a:rPr>
              <a:t> </a:t>
            </a:r>
          </a:p>
        </p:txBody>
      </p:sp>
      <p:sp>
        <p:nvSpPr>
          <p:cNvPr id="2338824" name="Rectangle 8">
            <a:extLst>
              <a:ext uri="{FF2B5EF4-FFF2-40B4-BE49-F238E27FC236}">
                <a16:creationId xmlns:a16="http://schemas.microsoft.com/office/drawing/2014/main" id="{C06EC822-1F17-4238-604F-C6A3F380E6C7}"/>
              </a:ext>
            </a:extLst>
          </p:cNvPr>
          <p:cNvSpPr>
            <a:spLocks noChangeArrowheads="1"/>
          </p:cNvSpPr>
          <p:nvPr/>
        </p:nvSpPr>
        <p:spPr bwMode="auto">
          <a:xfrm>
            <a:off x="5416550" y="4356100"/>
            <a:ext cx="65024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b="0" dirty="0">
                <a:latin typeface="Times New Roman" panose="02020603050405020304" pitchFamily="18" charset="0"/>
                <a:ea typeface="宋体" panose="02010600030101010101" pitchFamily="2" charset="-122"/>
              </a:rPr>
              <a:t>  +7*8n      E         </a:t>
            </a:r>
            <a:r>
              <a:rPr kumimoji="1" lang="en-US" altLang="zh-CN" b="0" dirty="0" smtClean="0">
                <a:latin typeface="Times New Roman" panose="02020603050405020304" pitchFamily="18" charset="0"/>
                <a:ea typeface="宋体" panose="02010600030101010101" pitchFamily="2" charset="-122"/>
              </a:rPr>
              <a:t>  6           E</a:t>
            </a:r>
            <a:r>
              <a:rPr kumimoji="1" lang="en-US" altLang="zh-CN" b="0" dirty="0">
                <a:latin typeface="Times New Roman" panose="02020603050405020304" pitchFamily="18" charset="0"/>
                <a:ea typeface="宋体" panose="02010600030101010101" pitchFamily="2" charset="-122"/>
                <a:sym typeface="Symbol" panose="05050102010706020507" pitchFamily="18" charset="2"/>
              </a:rPr>
              <a:t>T</a:t>
            </a:r>
            <a:r>
              <a:rPr kumimoji="1" lang="en-US" altLang="zh-CN" sz="2400" b="0" dirty="0">
                <a:latin typeface="Times New Roman" panose="02020603050405020304" pitchFamily="18" charset="0"/>
                <a:ea typeface="宋体" panose="02010600030101010101" pitchFamily="2" charset="-122"/>
              </a:rPr>
              <a:t> </a:t>
            </a:r>
          </a:p>
        </p:txBody>
      </p:sp>
      <p:sp>
        <p:nvSpPr>
          <p:cNvPr id="2338825" name="Rectangle 9">
            <a:extLst>
              <a:ext uri="{FF2B5EF4-FFF2-40B4-BE49-F238E27FC236}">
                <a16:creationId xmlns:a16="http://schemas.microsoft.com/office/drawing/2014/main" id="{8B398512-554D-1690-B49C-FB30C61B0E05}"/>
              </a:ext>
            </a:extLst>
          </p:cNvPr>
          <p:cNvSpPr>
            <a:spLocks noChangeArrowheads="1"/>
          </p:cNvSpPr>
          <p:nvPr/>
        </p:nvSpPr>
        <p:spPr bwMode="auto">
          <a:xfrm>
            <a:off x="5416550" y="4965700"/>
            <a:ext cx="65024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b="0" dirty="0">
                <a:latin typeface="Times New Roman" panose="02020603050405020304" pitchFamily="18" charset="0"/>
                <a:ea typeface="宋体" panose="02010600030101010101" pitchFamily="2" charset="-122"/>
              </a:rPr>
              <a:t>    7*8n      E+        </a:t>
            </a:r>
            <a:r>
              <a:rPr kumimoji="1" lang="en-US" altLang="zh-CN" b="0" dirty="0" smtClean="0">
                <a:latin typeface="Times New Roman" panose="02020603050405020304" pitchFamily="18" charset="0"/>
                <a:ea typeface="宋体" panose="02010600030101010101" pitchFamily="2" charset="-122"/>
              </a:rPr>
              <a:t> 6</a:t>
            </a:r>
            <a:r>
              <a:rPr kumimoji="1" lang="en-US" altLang="zh-CN" sz="2600" b="0" dirty="0" smtClean="0">
                <a:ea typeface="宋体" panose="02010600030101010101" pitchFamily="2" charset="-122"/>
              </a:rPr>
              <a:t>-</a:t>
            </a:r>
            <a:r>
              <a:rPr kumimoji="1" lang="en-US" altLang="zh-CN" b="0" dirty="0" smtClean="0">
                <a:latin typeface="Times New Roman" panose="02020603050405020304" pitchFamily="18" charset="0"/>
                <a:ea typeface="宋体" panose="02010600030101010101" pitchFamily="2" charset="-122"/>
              </a:rPr>
              <a:t> </a:t>
            </a:r>
            <a:endParaRPr kumimoji="1" lang="en-US" altLang="zh-CN" b="0" dirty="0">
              <a:latin typeface="Times New Roman" panose="02020603050405020304" pitchFamily="18" charset="0"/>
              <a:ea typeface="宋体" panose="02010600030101010101" pitchFamily="2" charset="-122"/>
            </a:endParaRPr>
          </a:p>
        </p:txBody>
      </p:sp>
      <p:sp>
        <p:nvSpPr>
          <p:cNvPr id="2338826" name="Rectangle 10">
            <a:extLst>
              <a:ext uri="{FF2B5EF4-FFF2-40B4-BE49-F238E27FC236}">
                <a16:creationId xmlns:a16="http://schemas.microsoft.com/office/drawing/2014/main" id="{82E46A06-88E9-3B7C-29EF-9E704C3C81CB}"/>
              </a:ext>
            </a:extLst>
          </p:cNvPr>
          <p:cNvSpPr>
            <a:spLocks noChangeArrowheads="1"/>
          </p:cNvSpPr>
          <p:nvPr/>
        </p:nvSpPr>
        <p:spPr bwMode="auto">
          <a:xfrm>
            <a:off x="5416550" y="5575300"/>
            <a:ext cx="65024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b="0" dirty="0">
                <a:latin typeface="Times New Roman" panose="02020603050405020304" pitchFamily="18" charset="0"/>
                <a:ea typeface="宋体" panose="02010600030101010101" pitchFamily="2" charset="-122"/>
              </a:rPr>
              <a:t>     *8n       E+7      </a:t>
            </a:r>
            <a:r>
              <a:rPr kumimoji="1" lang="en-US" altLang="zh-CN" b="0" dirty="0" smtClean="0">
                <a:latin typeface="Times New Roman" panose="02020603050405020304" pitchFamily="18" charset="0"/>
                <a:ea typeface="宋体" panose="02010600030101010101" pitchFamily="2" charset="-122"/>
              </a:rPr>
              <a:t>6</a:t>
            </a:r>
            <a:r>
              <a:rPr kumimoji="1" lang="en-US" altLang="zh-CN" sz="2600" b="0" dirty="0" smtClean="0">
                <a:ea typeface="宋体" panose="02010600030101010101" pitchFamily="2" charset="-122"/>
              </a:rPr>
              <a:t>-</a:t>
            </a:r>
            <a:r>
              <a:rPr kumimoji="1" lang="en-US" altLang="zh-CN" b="0" dirty="0" smtClean="0">
                <a:latin typeface="Times New Roman" panose="02020603050405020304" pitchFamily="18" charset="0"/>
                <a:ea typeface="宋体" panose="02010600030101010101" pitchFamily="2" charset="-122"/>
              </a:rPr>
              <a:t>7</a:t>
            </a:r>
            <a:endParaRPr kumimoji="1" lang="en-US" altLang="zh-CN" b="0" dirty="0">
              <a:latin typeface="Times New Roman" panose="02020603050405020304" pitchFamily="18" charset="0"/>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76200" y="1395412"/>
            <a:ext cx="5265466" cy="2263775"/>
          </a:xfrm>
          <a:prstGeom prst="rect">
            <a:avLst/>
          </a:prstGeom>
        </p:spPr>
      </p:pic>
      <p:pic>
        <p:nvPicPr>
          <p:cNvPr id="2" name="图片 1"/>
          <p:cNvPicPr>
            <a:picLocks noChangeAspect="1"/>
          </p:cNvPicPr>
          <p:nvPr/>
        </p:nvPicPr>
        <p:blipFill>
          <a:blip r:embed="rId3"/>
          <a:stretch>
            <a:fillRect/>
          </a:stretch>
        </p:blipFill>
        <p:spPr>
          <a:xfrm>
            <a:off x="764540" y="4124133"/>
            <a:ext cx="3268980" cy="1497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2338820"/>
                                        </p:tgtEl>
                                        <p:attrNameLst>
                                          <p:attrName>style.visibility</p:attrName>
                                        </p:attrNameLst>
                                      </p:cBhvr>
                                      <p:to>
                                        <p:strVal val="visible"/>
                                      </p:to>
                                    </p:set>
                                    <p:anim calcmode="lin" valueType="num">
                                      <p:cBhvr additive="base">
                                        <p:cTn id="11" dur="500" fill="hold"/>
                                        <p:tgtEl>
                                          <p:spTgt spid="2338820"/>
                                        </p:tgtEl>
                                        <p:attrNameLst>
                                          <p:attrName>ppt_x</p:attrName>
                                        </p:attrNameLst>
                                      </p:cBhvr>
                                      <p:tavLst>
                                        <p:tav tm="0">
                                          <p:val>
                                            <p:strVal val="1+#ppt_w/2"/>
                                          </p:val>
                                        </p:tav>
                                        <p:tav tm="100000">
                                          <p:val>
                                            <p:strVal val="#ppt_x"/>
                                          </p:val>
                                        </p:tav>
                                      </p:tavLst>
                                    </p:anim>
                                    <p:anim calcmode="lin" valueType="num">
                                      <p:cBhvr additive="base">
                                        <p:cTn id="12" dur="500" fill="hold"/>
                                        <p:tgtEl>
                                          <p:spTgt spid="2338820"/>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338821"/>
                                        </p:tgtEl>
                                        <p:attrNameLst>
                                          <p:attrName>style.visibility</p:attrName>
                                        </p:attrNameLst>
                                      </p:cBhvr>
                                      <p:to>
                                        <p:strVal val="visible"/>
                                      </p:to>
                                    </p:set>
                                    <p:anim calcmode="lin" valueType="num">
                                      <p:cBhvr additive="base">
                                        <p:cTn id="17" dur="500" fill="hold"/>
                                        <p:tgtEl>
                                          <p:spTgt spid="2338821"/>
                                        </p:tgtEl>
                                        <p:attrNameLst>
                                          <p:attrName>ppt_x</p:attrName>
                                        </p:attrNameLst>
                                      </p:cBhvr>
                                      <p:tavLst>
                                        <p:tav tm="0">
                                          <p:val>
                                            <p:strVal val="1+#ppt_w/2"/>
                                          </p:val>
                                        </p:tav>
                                        <p:tav tm="100000">
                                          <p:val>
                                            <p:strVal val="#ppt_x"/>
                                          </p:val>
                                        </p:tav>
                                      </p:tavLst>
                                    </p:anim>
                                    <p:anim calcmode="lin" valueType="num">
                                      <p:cBhvr additive="base">
                                        <p:cTn id="18" dur="500" fill="hold"/>
                                        <p:tgtEl>
                                          <p:spTgt spid="2338821"/>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338822"/>
                                        </p:tgtEl>
                                        <p:attrNameLst>
                                          <p:attrName>style.visibility</p:attrName>
                                        </p:attrNameLst>
                                      </p:cBhvr>
                                      <p:to>
                                        <p:strVal val="visible"/>
                                      </p:to>
                                    </p:set>
                                    <p:anim calcmode="lin" valueType="num">
                                      <p:cBhvr additive="base">
                                        <p:cTn id="23" dur="500" fill="hold"/>
                                        <p:tgtEl>
                                          <p:spTgt spid="2338822"/>
                                        </p:tgtEl>
                                        <p:attrNameLst>
                                          <p:attrName>ppt_x</p:attrName>
                                        </p:attrNameLst>
                                      </p:cBhvr>
                                      <p:tavLst>
                                        <p:tav tm="0">
                                          <p:val>
                                            <p:strVal val="1+#ppt_w/2"/>
                                          </p:val>
                                        </p:tav>
                                        <p:tav tm="100000">
                                          <p:val>
                                            <p:strVal val="#ppt_x"/>
                                          </p:val>
                                        </p:tav>
                                      </p:tavLst>
                                    </p:anim>
                                    <p:anim calcmode="lin" valueType="num">
                                      <p:cBhvr additive="base">
                                        <p:cTn id="24" dur="500" fill="hold"/>
                                        <p:tgtEl>
                                          <p:spTgt spid="2338822"/>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2338823"/>
                                        </p:tgtEl>
                                        <p:attrNameLst>
                                          <p:attrName>style.visibility</p:attrName>
                                        </p:attrNameLst>
                                      </p:cBhvr>
                                      <p:to>
                                        <p:strVal val="visible"/>
                                      </p:to>
                                    </p:set>
                                    <p:anim calcmode="lin" valueType="num">
                                      <p:cBhvr additive="base">
                                        <p:cTn id="29" dur="500" fill="hold"/>
                                        <p:tgtEl>
                                          <p:spTgt spid="2338823"/>
                                        </p:tgtEl>
                                        <p:attrNameLst>
                                          <p:attrName>ppt_x</p:attrName>
                                        </p:attrNameLst>
                                      </p:cBhvr>
                                      <p:tavLst>
                                        <p:tav tm="0">
                                          <p:val>
                                            <p:strVal val="1+#ppt_w/2"/>
                                          </p:val>
                                        </p:tav>
                                        <p:tav tm="100000">
                                          <p:val>
                                            <p:strVal val="#ppt_x"/>
                                          </p:val>
                                        </p:tav>
                                      </p:tavLst>
                                    </p:anim>
                                    <p:anim calcmode="lin" valueType="num">
                                      <p:cBhvr additive="base">
                                        <p:cTn id="30" dur="500" fill="hold"/>
                                        <p:tgtEl>
                                          <p:spTgt spid="2338823"/>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338824"/>
                                        </p:tgtEl>
                                        <p:attrNameLst>
                                          <p:attrName>style.visibility</p:attrName>
                                        </p:attrNameLst>
                                      </p:cBhvr>
                                      <p:to>
                                        <p:strVal val="visible"/>
                                      </p:to>
                                    </p:set>
                                    <p:anim calcmode="lin" valueType="num">
                                      <p:cBhvr additive="base">
                                        <p:cTn id="35" dur="500" fill="hold"/>
                                        <p:tgtEl>
                                          <p:spTgt spid="2338824"/>
                                        </p:tgtEl>
                                        <p:attrNameLst>
                                          <p:attrName>ppt_x</p:attrName>
                                        </p:attrNameLst>
                                      </p:cBhvr>
                                      <p:tavLst>
                                        <p:tav tm="0">
                                          <p:val>
                                            <p:strVal val="1+#ppt_w/2"/>
                                          </p:val>
                                        </p:tav>
                                        <p:tav tm="100000">
                                          <p:val>
                                            <p:strVal val="#ppt_x"/>
                                          </p:val>
                                        </p:tav>
                                      </p:tavLst>
                                    </p:anim>
                                    <p:anim calcmode="lin" valueType="num">
                                      <p:cBhvr additive="base">
                                        <p:cTn id="36" dur="500" fill="hold"/>
                                        <p:tgtEl>
                                          <p:spTgt spid="2338824"/>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2338825"/>
                                        </p:tgtEl>
                                        <p:attrNameLst>
                                          <p:attrName>style.visibility</p:attrName>
                                        </p:attrNameLst>
                                      </p:cBhvr>
                                      <p:to>
                                        <p:strVal val="visible"/>
                                      </p:to>
                                    </p:set>
                                    <p:anim calcmode="lin" valueType="num">
                                      <p:cBhvr additive="base">
                                        <p:cTn id="41" dur="500" fill="hold"/>
                                        <p:tgtEl>
                                          <p:spTgt spid="2338825"/>
                                        </p:tgtEl>
                                        <p:attrNameLst>
                                          <p:attrName>ppt_x</p:attrName>
                                        </p:attrNameLst>
                                      </p:cBhvr>
                                      <p:tavLst>
                                        <p:tav tm="0">
                                          <p:val>
                                            <p:strVal val="1+#ppt_w/2"/>
                                          </p:val>
                                        </p:tav>
                                        <p:tav tm="100000">
                                          <p:val>
                                            <p:strVal val="#ppt_x"/>
                                          </p:val>
                                        </p:tav>
                                      </p:tavLst>
                                    </p:anim>
                                    <p:anim calcmode="lin" valueType="num">
                                      <p:cBhvr additive="base">
                                        <p:cTn id="42" dur="500" fill="hold"/>
                                        <p:tgtEl>
                                          <p:spTgt spid="2338825"/>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2338826"/>
                                        </p:tgtEl>
                                        <p:attrNameLst>
                                          <p:attrName>style.visibility</p:attrName>
                                        </p:attrNameLst>
                                      </p:cBhvr>
                                      <p:to>
                                        <p:strVal val="visible"/>
                                      </p:to>
                                    </p:set>
                                    <p:anim calcmode="lin" valueType="num">
                                      <p:cBhvr additive="base">
                                        <p:cTn id="47" dur="500" fill="hold"/>
                                        <p:tgtEl>
                                          <p:spTgt spid="2338826"/>
                                        </p:tgtEl>
                                        <p:attrNameLst>
                                          <p:attrName>ppt_x</p:attrName>
                                        </p:attrNameLst>
                                      </p:cBhvr>
                                      <p:tavLst>
                                        <p:tav tm="0">
                                          <p:val>
                                            <p:strVal val="1+#ppt_w/2"/>
                                          </p:val>
                                        </p:tav>
                                        <p:tav tm="100000">
                                          <p:val>
                                            <p:strVal val="#ppt_x"/>
                                          </p:val>
                                        </p:tav>
                                      </p:tavLst>
                                    </p:anim>
                                    <p:anim calcmode="lin" valueType="num">
                                      <p:cBhvr additive="base">
                                        <p:cTn id="48" dur="500" fill="hold"/>
                                        <p:tgtEl>
                                          <p:spTgt spid="23388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8820" grpId="0" animBg="1" autoUpdateAnimBg="0"/>
      <p:bldP spid="2338821" grpId="0" animBg="1" autoUpdateAnimBg="0"/>
      <p:bldP spid="2338822" grpId="0" animBg="1" autoUpdateAnimBg="0"/>
      <p:bldP spid="2338823" grpId="0" animBg="1" autoUpdateAnimBg="0"/>
      <p:bldP spid="2338824" grpId="0" animBg="1" autoUpdateAnimBg="0"/>
      <p:bldP spid="2338825" grpId="0" animBg="1" autoUpdateAnimBg="0"/>
      <p:bldP spid="2338826"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9F80D0-3937-9D5A-0790-A5E98BE409DF}"/>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表</a:t>
            </a:r>
            <a:r>
              <a:rPr lang="en-US" altLang="zh-CN" dirty="0">
                <a:latin typeface="Times New Roman" panose="02020603050405020304" pitchFamily="18" charset="0"/>
              </a:rPr>
              <a:t>6.8 </a:t>
            </a:r>
            <a:r>
              <a:rPr lang="zh-CN" altLang="en-US" dirty="0">
                <a:latin typeface="Times New Roman" panose="02020603050405020304" pitchFamily="18" charset="0"/>
              </a:rPr>
              <a:t>翻译输入</a:t>
            </a:r>
            <a:r>
              <a:rPr lang="en-US" altLang="zh-CN" dirty="0">
                <a:latin typeface="Times New Roman" panose="02020603050405020304" pitchFamily="18" charset="0"/>
              </a:rPr>
              <a:t>6+7*8n</a:t>
            </a:r>
            <a:r>
              <a:rPr lang="zh-CN" altLang="en-US" dirty="0">
                <a:latin typeface="Times New Roman" panose="02020603050405020304" pitchFamily="18" charset="0"/>
              </a:rPr>
              <a:t>上的移动序列</a:t>
            </a:r>
          </a:p>
        </p:txBody>
      </p:sp>
      <p:sp>
        <p:nvSpPr>
          <p:cNvPr id="11" name="日期占位符 1">
            <a:extLst>
              <a:ext uri="{FF2B5EF4-FFF2-40B4-BE49-F238E27FC236}">
                <a16:creationId xmlns:a16="http://schemas.microsoft.com/office/drawing/2014/main" id="{C610DE81-3F9A-1BFA-F3CF-28DB52C01FD1}"/>
              </a:ext>
            </a:extLst>
          </p:cNvPr>
          <p:cNvSpPr>
            <a:spLocks noGrp="1"/>
          </p:cNvSpPr>
          <p:nvPr>
            <p:ph type="dt" sz="half" idx="10"/>
          </p:nvPr>
        </p:nvSpPr>
        <p:spPr>
          <a:ln>
            <a:miter lim="800000"/>
            <a:headEnd/>
            <a:tailEnd/>
          </a:ln>
        </p:spPr>
        <p:txBody>
          <a:bodyPr anchor="t"/>
          <a:lstStyle/>
          <a:p>
            <a:pPr>
              <a:defRPr/>
            </a:pPr>
            <a:fld id="{62AE696B-7897-4A79-B580-7113A23E9E39}" type="datetime1">
              <a:rPr lang="zh-CN" altLang="en-US">
                <a:latin typeface="+mn-lt"/>
              </a:rPr>
              <a:pPr>
                <a:defRPr/>
              </a:pPr>
              <a:t>2024/10/14</a:t>
            </a:fld>
            <a:endParaRPr lang="en-US" altLang="zh-CN">
              <a:latin typeface="+mn-lt"/>
            </a:endParaRPr>
          </a:p>
        </p:txBody>
      </p:sp>
      <p:sp>
        <p:nvSpPr>
          <p:cNvPr id="54275" name="灯片编号占位符 3">
            <a:extLst>
              <a:ext uri="{FF2B5EF4-FFF2-40B4-BE49-F238E27FC236}">
                <a16:creationId xmlns:a16="http://schemas.microsoft.com/office/drawing/2014/main" id="{218BBA70-60A8-0A93-0621-FDE9FB23AF3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BF79686-779C-42F4-8AF1-E45F5B2F3EF6}" type="slidenum">
              <a:rPr lang="en-US" altLang="zh-CN" sz="1400" b="0">
                <a:latin typeface="Arial" panose="020B0604020202020204" pitchFamily="34" charset="0"/>
                <a:ea typeface="宋体" panose="02010600030101010101" pitchFamily="2" charset="-122"/>
              </a:rPr>
              <a:pPr>
                <a:spcBef>
                  <a:spcPct val="0"/>
                </a:spcBef>
                <a:buClrTx/>
                <a:buSzTx/>
                <a:buFontTx/>
                <a:buNone/>
              </a:pPr>
              <a:t>53</a:t>
            </a:fld>
            <a:endParaRPr lang="en-US" altLang="zh-CN" sz="1400" b="0">
              <a:latin typeface="Arial" panose="020B0604020202020204" pitchFamily="34" charset="0"/>
              <a:ea typeface="宋体" panose="02010600030101010101" pitchFamily="2" charset="-122"/>
            </a:endParaRPr>
          </a:p>
        </p:txBody>
      </p:sp>
      <p:sp>
        <p:nvSpPr>
          <p:cNvPr id="2339842" name="Rectangle 2">
            <a:extLst>
              <a:ext uri="{FF2B5EF4-FFF2-40B4-BE49-F238E27FC236}">
                <a16:creationId xmlns:a16="http://schemas.microsoft.com/office/drawing/2014/main" id="{D616BE55-B43E-3644-CDEF-D1B486CEAADD}"/>
              </a:ext>
            </a:extLst>
          </p:cNvPr>
          <p:cNvSpPr>
            <a:spLocks noChangeArrowheads="1"/>
          </p:cNvSpPr>
          <p:nvPr/>
        </p:nvSpPr>
        <p:spPr bwMode="auto">
          <a:xfrm>
            <a:off x="5425440" y="1124671"/>
            <a:ext cx="634492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b="0" dirty="0" smtClean="0">
                <a:latin typeface="Times New Roman" panose="02020603050405020304" pitchFamily="18" charset="0"/>
                <a:ea typeface="宋体" panose="02010600030101010101" pitchFamily="2" charset="-122"/>
              </a:rPr>
              <a:t>*</a:t>
            </a:r>
            <a:r>
              <a:rPr kumimoji="1" lang="en-US" altLang="zh-CN" b="0" dirty="0">
                <a:latin typeface="Times New Roman" panose="02020603050405020304" pitchFamily="18" charset="0"/>
                <a:ea typeface="宋体" panose="02010600030101010101" pitchFamily="2" charset="-122"/>
              </a:rPr>
              <a:t>8</a:t>
            </a:r>
            <a:r>
              <a:rPr kumimoji="1" lang="en-US" altLang="zh-CN" b="0" i="1" dirty="0">
                <a:latin typeface="Times New Roman" panose="02020603050405020304" pitchFamily="18" charset="0"/>
                <a:ea typeface="宋体" panose="02010600030101010101" pitchFamily="2" charset="-122"/>
              </a:rPr>
              <a:t>n</a:t>
            </a:r>
            <a:r>
              <a:rPr kumimoji="1" lang="en-US" altLang="zh-CN" b="0" dirty="0">
                <a:latin typeface="Times New Roman" panose="02020603050405020304" pitchFamily="18" charset="0"/>
                <a:ea typeface="宋体" panose="02010600030101010101" pitchFamily="2" charset="-122"/>
              </a:rPr>
              <a:t>      E+F          6</a:t>
            </a:r>
            <a:r>
              <a:rPr kumimoji="1" lang="en-US" altLang="zh-CN" sz="2600" b="0" dirty="0">
                <a:ea typeface="宋体" panose="02010600030101010101" pitchFamily="2" charset="-122"/>
              </a:rPr>
              <a:t>-</a:t>
            </a:r>
            <a:r>
              <a:rPr kumimoji="1" lang="en-US" altLang="zh-CN" b="0" dirty="0">
                <a:latin typeface="Times New Roman" panose="02020603050405020304" pitchFamily="18" charset="0"/>
                <a:ea typeface="宋体" panose="02010600030101010101" pitchFamily="2" charset="-122"/>
              </a:rPr>
              <a:t>7      </a:t>
            </a:r>
            <a:r>
              <a:rPr kumimoji="1" lang="en-US" altLang="zh-CN" b="0" dirty="0" smtClean="0">
                <a:latin typeface="Times New Roman" panose="02020603050405020304" pitchFamily="18" charset="0"/>
                <a:ea typeface="宋体" panose="02010600030101010101" pitchFamily="2" charset="-122"/>
              </a:rPr>
              <a:t>  </a:t>
            </a:r>
            <a:r>
              <a:rPr kumimoji="1" lang="en-US" altLang="zh-CN" b="0" dirty="0">
                <a:latin typeface="Times New Roman" panose="02020603050405020304" pitchFamily="18" charset="0"/>
                <a:ea typeface="宋体" panose="02010600030101010101" pitchFamily="2" charset="-122"/>
              </a:rPr>
              <a:t>F </a:t>
            </a:r>
            <a:r>
              <a:rPr kumimoji="1" lang="en-US" altLang="zh-CN" b="0" dirty="0">
                <a:latin typeface="Times New Roman" panose="02020603050405020304" pitchFamily="18" charset="0"/>
                <a:ea typeface="宋体" panose="02010600030101010101" pitchFamily="2" charset="-122"/>
                <a:sym typeface="Symbol" panose="05050102010706020507" pitchFamily="18" charset="2"/>
              </a:rPr>
              <a:t>digit</a:t>
            </a:r>
          </a:p>
        </p:txBody>
      </p:sp>
      <p:sp>
        <p:nvSpPr>
          <p:cNvPr id="2339843" name="Rectangle 3">
            <a:extLst>
              <a:ext uri="{FF2B5EF4-FFF2-40B4-BE49-F238E27FC236}">
                <a16:creationId xmlns:a16="http://schemas.microsoft.com/office/drawing/2014/main" id="{7EBB7056-7999-6A92-7242-AFBEC113B81D}"/>
              </a:ext>
            </a:extLst>
          </p:cNvPr>
          <p:cNvSpPr>
            <a:spLocks noChangeArrowheads="1"/>
          </p:cNvSpPr>
          <p:nvPr/>
        </p:nvSpPr>
        <p:spPr bwMode="auto">
          <a:xfrm>
            <a:off x="5425440" y="1734271"/>
            <a:ext cx="634492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b="0" dirty="0" smtClean="0">
                <a:latin typeface="Times New Roman" panose="02020603050405020304" pitchFamily="18" charset="0"/>
                <a:ea typeface="宋体" panose="02010600030101010101" pitchFamily="2" charset="-122"/>
              </a:rPr>
              <a:t>*</a:t>
            </a:r>
            <a:r>
              <a:rPr kumimoji="1" lang="en-US" altLang="zh-CN" b="0" dirty="0">
                <a:latin typeface="Times New Roman" panose="02020603050405020304" pitchFamily="18" charset="0"/>
                <a:ea typeface="宋体" panose="02010600030101010101" pitchFamily="2" charset="-122"/>
              </a:rPr>
              <a:t>8n      E+T          6</a:t>
            </a:r>
            <a:r>
              <a:rPr kumimoji="1" lang="en-US" altLang="zh-CN" sz="2600" b="0" dirty="0">
                <a:ea typeface="宋体" panose="02010600030101010101" pitchFamily="2" charset="-122"/>
              </a:rPr>
              <a:t>-</a:t>
            </a:r>
            <a:r>
              <a:rPr kumimoji="1" lang="en-US" altLang="zh-CN" b="0" dirty="0">
                <a:latin typeface="Times New Roman" panose="02020603050405020304" pitchFamily="18" charset="0"/>
                <a:ea typeface="宋体" panose="02010600030101010101" pitchFamily="2" charset="-122"/>
              </a:rPr>
              <a:t>7        </a:t>
            </a:r>
            <a:r>
              <a:rPr kumimoji="1" lang="en-US" altLang="zh-CN" b="0" dirty="0" smtClean="0">
                <a:latin typeface="Times New Roman" panose="02020603050405020304" pitchFamily="18" charset="0"/>
                <a:ea typeface="宋体" panose="02010600030101010101" pitchFamily="2" charset="-122"/>
              </a:rPr>
              <a:t>T</a:t>
            </a:r>
            <a:r>
              <a:rPr kumimoji="1" lang="en-US" altLang="zh-CN" b="0"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b="0" dirty="0">
                <a:latin typeface="Times New Roman" panose="02020603050405020304" pitchFamily="18" charset="0"/>
                <a:ea typeface="宋体" panose="02010600030101010101" pitchFamily="2" charset="-122"/>
              </a:rPr>
              <a:t> F</a:t>
            </a:r>
          </a:p>
        </p:txBody>
      </p:sp>
      <p:sp>
        <p:nvSpPr>
          <p:cNvPr id="2339844" name="Rectangle 4">
            <a:extLst>
              <a:ext uri="{FF2B5EF4-FFF2-40B4-BE49-F238E27FC236}">
                <a16:creationId xmlns:a16="http://schemas.microsoft.com/office/drawing/2014/main" id="{31389099-DED4-6119-1037-6F62EE481C93}"/>
              </a:ext>
            </a:extLst>
          </p:cNvPr>
          <p:cNvSpPr>
            <a:spLocks noChangeArrowheads="1"/>
          </p:cNvSpPr>
          <p:nvPr/>
        </p:nvSpPr>
        <p:spPr bwMode="auto">
          <a:xfrm>
            <a:off x="5425440" y="2343871"/>
            <a:ext cx="634492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b="0" dirty="0" smtClean="0">
                <a:latin typeface="Times New Roman" panose="02020603050405020304" pitchFamily="18" charset="0"/>
                <a:ea typeface="宋体" panose="02010600030101010101" pitchFamily="2" charset="-122"/>
              </a:rPr>
              <a:t>  8n      </a:t>
            </a:r>
            <a:r>
              <a:rPr kumimoji="1" lang="en-US" altLang="zh-CN" b="0" dirty="0">
                <a:latin typeface="Times New Roman" panose="02020603050405020304" pitchFamily="18" charset="0"/>
                <a:ea typeface="宋体" panose="02010600030101010101" pitchFamily="2" charset="-122"/>
              </a:rPr>
              <a:t>E+T*        6</a:t>
            </a:r>
            <a:r>
              <a:rPr kumimoji="1" lang="en-US" altLang="zh-CN" sz="2600" b="0" dirty="0">
                <a:ea typeface="宋体" panose="02010600030101010101" pitchFamily="2" charset="-122"/>
              </a:rPr>
              <a:t>-</a:t>
            </a:r>
            <a:r>
              <a:rPr kumimoji="1" lang="en-US" altLang="zh-CN" b="0" dirty="0">
                <a:latin typeface="Times New Roman" panose="02020603050405020304" pitchFamily="18" charset="0"/>
                <a:ea typeface="宋体" panose="02010600030101010101" pitchFamily="2" charset="-122"/>
              </a:rPr>
              <a:t>7</a:t>
            </a:r>
            <a:r>
              <a:rPr kumimoji="1" lang="en-US" altLang="zh-CN" sz="2600" b="0" dirty="0">
                <a:ea typeface="宋体" panose="02010600030101010101" pitchFamily="2" charset="-122"/>
              </a:rPr>
              <a:t>-</a:t>
            </a:r>
          </a:p>
        </p:txBody>
      </p:sp>
      <p:sp>
        <p:nvSpPr>
          <p:cNvPr id="2339845" name="Rectangle 5">
            <a:extLst>
              <a:ext uri="{FF2B5EF4-FFF2-40B4-BE49-F238E27FC236}">
                <a16:creationId xmlns:a16="http://schemas.microsoft.com/office/drawing/2014/main" id="{859CA2DB-9878-BF89-036A-8536C2C30F64}"/>
              </a:ext>
            </a:extLst>
          </p:cNvPr>
          <p:cNvSpPr>
            <a:spLocks noChangeArrowheads="1"/>
          </p:cNvSpPr>
          <p:nvPr/>
        </p:nvSpPr>
        <p:spPr bwMode="auto">
          <a:xfrm>
            <a:off x="5425440" y="2953471"/>
            <a:ext cx="634492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b="0" dirty="0" smtClean="0">
                <a:latin typeface="Times New Roman" panose="02020603050405020304" pitchFamily="18" charset="0"/>
                <a:ea typeface="宋体" panose="02010600030101010101" pitchFamily="2" charset="-122"/>
              </a:rPr>
              <a:t>    n      </a:t>
            </a:r>
            <a:r>
              <a:rPr kumimoji="1" lang="en-US" altLang="zh-CN" b="0" dirty="0">
                <a:latin typeface="Times New Roman" panose="02020603050405020304" pitchFamily="18" charset="0"/>
                <a:ea typeface="宋体" panose="02010600030101010101" pitchFamily="2" charset="-122"/>
              </a:rPr>
              <a:t>E+T*8      6</a:t>
            </a:r>
            <a:r>
              <a:rPr kumimoji="1" lang="en-US" altLang="zh-CN" sz="2600" b="0" dirty="0">
                <a:ea typeface="宋体" panose="02010600030101010101" pitchFamily="2" charset="-122"/>
              </a:rPr>
              <a:t>-</a:t>
            </a:r>
            <a:r>
              <a:rPr kumimoji="1" lang="en-US" altLang="zh-CN" b="0" dirty="0">
                <a:latin typeface="Times New Roman" panose="02020603050405020304" pitchFamily="18" charset="0"/>
                <a:ea typeface="宋体" panose="02010600030101010101" pitchFamily="2" charset="-122"/>
              </a:rPr>
              <a:t>7</a:t>
            </a:r>
            <a:r>
              <a:rPr kumimoji="1" lang="en-US" altLang="zh-CN" sz="2600" b="0" dirty="0">
                <a:ea typeface="宋体" panose="02010600030101010101" pitchFamily="2" charset="-122"/>
              </a:rPr>
              <a:t>-</a:t>
            </a:r>
            <a:r>
              <a:rPr kumimoji="1" lang="en-US" altLang="zh-CN" b="0" dirty="0">
                <a:latin typeface="Times New Roman" panose="02020603050405020304" pitchFamily="18" charset="0"/>
                <a:ea typeface="宋体" panose="02010600030101010101" pitchFamily="2" charset="-122"/>
              </a:rPr>
              <a:t>8                    </a:t>
            </a:r>
          </a:p>
        </p:txBody>
      </p:sp>
      <p:sp>
        <p:nvSpPr>
          <p:cNvPr id="2339846" name="Rectangle 6">
            <a:extLst>
              <a:ext uri="{FF2B5EF4-FFF2-40B4-BE49-F238E27FC236}">
                <a16:creationId xmlns:a16="http://schemas.microsoft.com/office/drawing/2014/main" id="{8BC3A057-27D4-019D-2506-813A0B0F53C8}"/>
              </a:ext>
            </a:extLst>
          </p:cNvPr>
          <p:cNvSpPr>
            <a:spLocks noChangeArrowheads="1"/>
          </p:cNvSpPr>
          <p:nvPr/>
        </p:nvSpPr>
        <p:spPr bwMode="auto">
          <a:xfrm>
            <a:off x="5425440" y="3563071"/>
            <a:ext cx="634492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b="0" dirty="0">
                <a:latin typeface="Times New Roman" panose="02020603050405020304" pitchFamily="18" charset="0"/>
                <a:ea typeface="宋体" panose="02010600030101010101" pitchFamily="2" charset="-122"/>
              </a:rPr>
              <a:t>    </a:t>
            </a:r>
            <a:r>
              <a:rPr kumimoji="1" lang="en-US" altLang="zh-CN" b="0" dirty="0" smtClean="0">
                <a:latin typeface="Times New Roman" panose="02020603050405020304" pitchFamily="18" charset="0"/>
                <a:ea typeface="宋体" panose="02010600030101010101" pitchFamily="2" charset="-122"/>
              </a:rPr>
              <a:t>n      </a:t>
            </a:r>
            <a:r>
              <a:rPr kumimoji="1" lang="en-US" altLang="zh-CN" b="0" dirty="0">
                <a:latin typeface="Times New Roman" panose="02020603050405020304" pitchFamily="18" charset="0"/>
                <a:ea typeface="宋体" panose="02010600030101010101" pitchFamily="2" charset="-122"/>
              </a:rPr>
              <a:t>E+T*F      6</a:t>
            </a:r>
            <a:r>
              <a:rPr kumimoji="1" lang="en-US" altLang="zh-CN" sz="2600" b="0" dirty="0">
                <a:ea typeface="宋体" panose="02010600030101010101" pitchFamily="2" charset="-122"/>
              </a:rPr>
              <a:t>-</a:t>
            </a:r>
            <a:r>
              <a:rPr kumimoji="1" lang="en-US" altLang="zh-CN" b="0" dirty="0">
                <a:latin typeface="Times New Roman" panose="02020603050405020304" pitchFamily="18" charset="0"/>
                <a:ea typeface="宋体" panose="02010600030101010101" pitchFamily="2" charset="-122"/>
              </a:rPr>
              <a:t>7</a:t>
            </a:r>
            <a:r>
              <a:rPr kumimoji="1" lang="en-US" altLang="zh-CN" sz="2600" b="0" dirty="0">
                <a:ea typeface="宋体" panose="02010600030101010101" pitchFamily="2" charset="-122"/>
              </a:rPr>
              <a:t>-</a:t>
            </a:r>
            <a:r>
              <a:rPr kumimoji="1" lang="en-US" altLang="zh-CN" b="0" dirty="0">
                <a:latin typeface="Times New Roman" panose="02020603050405020304" pitchFamily="18" charset="0"/>
                <a:ea typeface="宋体" panose="02010600030101010101" pitchFamily="2" charset="-122"/>
              </a:rPr>
              <a:t>8     </a:t>
            </a:r>
            <a:r>
              <a:rPr kumimoji="1" lang="en-US" altLang="zh-CN" b="0" dirty="0" smtClean="0">
                <a:latin typeface="Times New Roman" panose="02020603050405020304" pitchFamily="18" charset="0"/>
                <a:ea typeface="宋体" panose="02010600030101010101" pitchFamily="2" charset="-122"/>
              </a:rPr>
              <a:t>F </a:t>
            </a:r>
            <a:r>
              <a:rPr kumimoji="1" lang="en-US" altLang="zh-CN" b="0"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b="0" dirty="0">
                <a:latin typeface="Times New Roman" panose="02020603050405020304" pitchFamily="18" charset="0"/>
                <a:ea typeface="宋体" panose="02010600030101010101" pitchFamily="2" charset="-122"/>
              </a:rPr>
              <a:t> digit</a:t>
            </a:r>
          </a:p>
        </p:txBody>
      </p:sp>
      <p:sp>
        <p:nvSpPr>
          <p:cNvPr id="2339847" name="Rectangle 7">
            <a:extLst>
              <a:ext uri="{FF2B5EF4-FFF2-40B4-BE49-F238E27FC236}">
                <a16:creationId xmlns:a16="http://schemas.microsoft.com/office/drawing/2014/main" id="{DF0BFBAC-4756-CF23-89E8-88187ABF2559}"/>
              </a:ext>
            </a:extLst>
          </p:cNvPr>
          <p:cNvSpPr>
            <a:spLocks noChangeArrowheads="1"/>
          </p:cNvSpPr>
          <p:nvPr/>
        </p:nvSpPr>
        <p:spPr bwMode="auto">
          <a:xfrm>
            <a:off x="5425440" y="4172671"/>
            <a:ext cx="634492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b="0" dirty="0">
                <a:latin typeface="Times New Roman" panose="02020603050405020304" pitchFamily="18" charset="0"/>
                <a:ea typeface="宋体" panose="02010600030101010101" pitchFamily="2" charset="-122"/>
              </a:rPr>
              <a:t>    </a:t>
            </a:r>
            <a:r>
              <a:rPr kumimoji="1" lang="en-US" altLang="zh-CN" b="0" dirty="0" smtClean="0">
                <a:latin typeface="Times New Roman" panose="02020603050405020304" pitchFamily="18" charset="0"/>
                <a:ea typeface="宋体" panose="02010600030101010101" pitchFamily="2" charset="-122"/>
              </a:rPr>
              <a:t>n      </a:t>
            </a:r>
            <a:r>
              <a:rPr kumimoji="1" lang="en-US" altLang="zh-CN" b="0" dirty="0">
                <a:latin typeface="Times New Roman" panose="02020603050405020304" pitchFamily="18" charset="0"/>
                <a:ea typeface="宋体" panose="02010600030101010101" pitchFamily="2" charset="-122"/>
              </a:rPr>
              <a:t>E+T           6</a:t>
            </a:r>
            <a:r>
              <a:rPr kumimoji="1" lang="en-US" altLang="zh-CN" sz="2600" b="0" dirty="0">
                <a:ea typeface="宋体" panose="02010600030101010101" pitchFamily="2" charset="-122"/>
              </a:rPr>
              <a:t>-</a:t>
            </a:r>
            <a:r>
              <a:rPr kumimoji="1" lang="en-US" altLang="zh-CN" b="0" dirty="0">
                <a:latin typeface="Times New Roman" panose="02020603050405020304" pitchFamily="18" charset="0"/>
                <a:ea typeface="宋体" panose="02010600030101010101" pitchFamily="2" charset="-122"/>
              </a:rPr>
              <a:t>56     </a:t>
            </a:r>
            <a:r>
              <a:rPr kumimoji="1" lang="en-US" altLang="zh-CN" b="0" dirty="0" smtClean="0">
                <a:latin typeface="Times New Roman" panose="02020603050405020304" pitchFamily="18" charset="0"/>
                <a:ea typeface="宋体" panose="02010600030101010101" pitchFamily="2" charset="-122"/>
              </a:rPr>
              <a:t>T</a:t>
            </a:r>
            <a:r>
              <a:rPr kumimoji="1" lang="en-US" altLang="zh-CN" b="0" dirty="0">
                <a:latin typeface="Times New Roman" panose="02020603050405020304" pitchFamily="18" charset="0"/>
                <a:ea typeface="宋体" panose="02010600030101010101" pitchFamily="2" charset="-122"/>
                <a:sym typeface="Symbol" panose="05050102010706020507" pitchFamily="18" charset="2"/>
              </a:rPr>
              <a:t>T*</a:t>
            </a:r>
            <a:r>
              <a:rPr kumimoji="1" lang="en-US" altLang="zh-CN" b="0" dirty="0">
                <a:latin typeface="Times New Roman" panose="02020603050405020304" pitchFamily="18" charset="0"/>
                <a:ea typeface="宋体" panose="02010600030101010101" pitchFamily="2" charset="-122"/>
              </a:rPr>
              <a:t>F</a:t>
            </a:r>
          </a:p>
        </p:txBody>
      </p:sp>
      <p:sp>
        <p:nvSpPr>
          <p:cNvPr id="2339848" name="Rectangle 8">
            <a:extLst>
              <a:ext uri="{FF2B5EF4-FFF2-40B4-BE49-F238E27FC236}">
                <a16:creationId xmlns:a16="http://schemas.microsoft.com/office/drawing/2014/main" id="{12D28C2E-2043-0FCB-5F9A-F06A2F4685DB}"/>
              </a:ext>
            </a:extLst>
          </p:cNvPr>
          <p:cNvSpPr>
            <a:spLocks noChangeArrowheads="1"/>
          </p:cNvSpPr>
          <p:nvPr/>
        </p:nvSpPr>
        <p:spPr bwMode="auto">
          <a:xfrm>
            <a:off x="5425440" y="4782271"/>
            <a:ext cx="634492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b="0" dirty="0">
                <a:latin typeface="Times New Roman" panose="02020603050405020304" pitchFamily="18" charset="0"/>
                <a:ea typeface="宋体" panose="02010600030101010101" pitchFamily="2" charset="-122"/>
              </a:rPr>
              <a:t>     </a:t>
            </a:r>
            <a:r>
              <a:rPr kumimoji="1" lang="en-US" altLang="zh-CN" b="0" dirty="0" smtClean="0">
                <a:latin typeface="Times New Roman" panose="02020603050405020304" pitchFamily="18" charset="0"/>
                <a:ea typeface="宋体" panose="02010600030101010101" pitchFamily="2" charset="-122"/>
              </a:rPr>
              <a:t>n     E                </a:t>
            </a:r>
            <a:r>
              <a:rPr kumimoji="1" lang="en-US" altLang="zh-CN" b="0" dirty="0">
                <a:latin typeface="Times New Roman" panose="02020603050405020304" pitchFamily="18" charset="0"/>
                <a:ea typeface="宋体" panose="02010600030101010101" pitchFamily="2" charset="-122"/>
              </a:rPr>
              <a:t>62        </a:t>
            </a:r>
            <a:r>
              <a:rPr kumimoji="1" lang="en-US" altLang="zh-CN" b="0" dirty="0" smtClean="0">
                <a:latin typeface="Times New Roman" panose="02020603050405020304" pitchFamily="18" charset="0"/>
                <a:ea typeface="宋体" panose="02010600030101010101" pitchFamily="2" charset="-122"/>
              </a:rPr>
              <a:t>E</a:t>
            </a:r>
            <a:r>
              <a:rPr kumimoji="1" lang="en-US" altLang="zh-CN" b="0"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b="0" dirty="0">
                <a:latin typeface="Times New Roman" panose="02020603050405020304" pitchFamily="18" charset="0"/>
                <a:ea typeface="宋体" panose="02010600030101010101" pitchFamily="2" charset="-122"/>
              </a:rPr>
              <a:t> E+T</a:t>
            </a:r>
          </a:p>
        </p:txBody>
      </p:sp>
      <p:sp>
        <p:nvSpPr>
          <p:cNvPr id="2339849" name="Rectangle 9">
            <a:extLst>
              <a:ext uri="{FF2B5EF4-FFF2-40B4-BE49-F238E27FC236}">
                <a16:creationId xmlns:a16="http://schemas.microsoft.com/office/drawing/2014/main" id="{13C38C16-9DEE-7DB8-362D-0FE93E97507A}"/>
              </a:ext>
            </a:extLst>
          </p:cNvPr>
          <p:cNvSpPr>
            <a:spLocks noChangeArrowheads="1"/>
          </p:cNvSpPr>
          <p:nvPr/>
        </p:nvSpPr>
        <p:spPr bwMode="auto">
          <a:xfrm>
            <a:off x="5425440" y="5391871"/>
            <a:ext cx="634492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b="0" dirty="0">
                <a:latin typeface="Times New Roman" panose="02020603050405020304" pitchFamily="18" charset="0"/>
                <a:ea typeface="宋体" panose="02010600030101010101" pitchFamily="2" charset="-122"/>
              </a:rPr>
              <a:t>     </a:t>
            </a:r>
            <a:r>
              <a:rPr kumimoji="1" lang="en-US" altLang="zh-CN" b="0" dirty="0" smtClean="0">
                <a:latin typeface="Times New Roman" panose="02020603050405020304" pitchFamily="18" charset="0"/>
                <a:ea typeface="宋体" panose="02010600030101010101" pitchFamily="2" charset="-122"/>
              </a:rPr>
              <a:t>       </a:t>
            </a:r>
            <a:r>
              <a:rPr kumimoji="1" lang="en-US" altLang="zh-CN" b="0" dirty="0" err="1" smtClean="0">
                <a:latin typeface="Times New Roman" panose="02020603050405020304" pitchFamily="18" charset="0"/>
                <a:ea typeface="宋体" panose="02010600030101010101" pitchFamily="2" charset="-122"/>
              </a:rPr>
              <a:t>En</a:t>
            </a:r>
            <a:r>
              <a:rPr kumimoji="1" lang="en-US" altLang="zh-CN" b="0" dirty="0" smtClean="0">
                <a:latin typeface="Times New Roman" panose="02020603050405020304" pitchFamily="18" charset="0"/>
                <a:ea typeface="宋体" panose="02010600030101010101" pitchFamily="2" charset="-122"/>
              </a:rPr>
              <a:t>              62-                   </a:t>
            </a:r>
            <a:endParaRPr kumimoji="1" lang="en-US" altLang="zh-CN" b="0" dirty="0">
              <a:latin typeface="Times New Roman" panose="02020603050405020304" pitchFamily="18" charset="0"/>
              <a:ea typeface="宋体" panose="02010600030101010101" pitchFamily="2" charset="-122"/>
            </a:endParaRPr>
          </a:p>
        </p:txBody>
      </p:sp>
      <p:sp>
        <p:nvSpPr>
          <p:cNvPr id="2339850" name="Rectangle 10">
            <a:extLst>
              <a:ext uri="{FF2B5EF4-FFF2-40B4-BE49-F238E27FC236}">
                <a16:creationId xmlns:a16="http://schemas.microsoft.com/office/drawing/2014/main" id="{64EAE7EE-1A00-C047-8E28-7A3662753FE5}"/>
              </a:ext>
            </a:extLst>
          </p:cNvPr>
          <p:cNvSpPr>
            <a:spLocks noChangeArrowheads="1"/>
          </p:cNvSpPr>
          <p:nvPr/>
        </p:nvSpPr>
        <p:spPr bwMode="auto">
          <a:xfrm>
            <a:off x="5425440" y="6001471"/>
            <a:ext cx="634492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b="0" dirty="0">
                <a:latin typeface="Times New Roman" panose="02020603050405020304" pitchFamily="18" charset="0"/>
                <a:ea typeface="宋体" panose="02010600030101010101" pitchFamily="2" charset="-122"/>
              </a:rPr>
              <a:t>            </a:t>
            </a:r>
            <a:r>
              <a:rPr kumimoji="1" lang="en-US" altLang="zh-CN" b="0" dirty="0" smtClean="0">
                <a:latin typeface="Times New Roman" panose="02020603050405020304" pitchFamily="18" charset="0"/>
                <a:ea typeface="宋体" panose="02010600030101010101" pitchFamily="2" charset="-122"/>
              </a:rPr>
              <a:t>L                </a:t>
            </a:r>
            <a:r>
              <a:rPr kumimoji="1" lang="en-US" altLang="zh-CN" b="0" dirty="0">
                <a:latin typeface="Times New Roman" panose="02020603050405020304" pitchFamily="18" charset="0"/>
                <a:ea typeface="宋体" panose="02010600030101010101" pitchFamily="2" charset="-122"/>
              </a:rPr>
              <a:t>62        </a:t>
            </a:r>
            <a:r>
              <a:rPr kumimoji="1" lang="en-US" altLang="zh-CN" b="0" dirty="0" smtClean="0">
                <a:latin typeface="Times New Roman" panose="02020603050405020304" pitchFamily="18" charset="0"/>
                <a:ea typeface="宋体" panose="02010600030101010101" pitchFamily="2" charset="-122"/>
              </a:rPr>
              <a:t> </a:t>
            </a:r>
            <a:r>
              <a:rPr kumimoji="1" lang="en-US" altLang="zh-CN" b="0" dirty="0">
                <a:latin typeface="Times New Roman" panose="02020603050405020304" pitchFamily="18" charset="0"/>
                <a:ea typeface="宋体" panose="02010600030101010101" pitchFamily="2" charset="-122"/>
              </a:rPr>
              <a:t>L</a:t>
            </a:r>
            <a:r>
              <a:rPr kumimoji="1" lang="en-US" altLang="zh-CN" b="0"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b="0" dirty="0">
                <a:latin typeface="Times New Roman" panose="02020603050405020304" pitchFamily="18" charset="0"/>
                <a:ea typeface="宋体" panose="02010600030101010101" pitchFamily="2" charset="-122"/>
              </a:rPr>
              <a:t> </a:t>
            </a:r>
            <a:r>
              <a:rPr kumimoji="1" lang="en-US" altLang="zh-CN" b="0" dirty="0" err="1">
                <a:latin typeface="Times New Roman" panose="02020603050405020304" pitchFamily="18" charset="0"/>
                <a:ea typeface="宋体" panose="02010600030101010101" pitchFamily="2" charset="-122"/>
              </a:rPr>
              <a:t>En</a:t>
            </a:r>
            <a:endParaRPr kumimoji="1" lang="en-US" altLang="zh-CN" b="0" dirty="0">
              <a:latin typeface="Times New Roman" panose="02020603050405020304" pitchFamily="18" charset="0"/>
              <a:ea typeface="宋体" panose="02010600030101010101" pitchFamily="2" charset="-122"/>
            </a:endParaRPr>
          </a:p>
        </p:txBody>
      </p:sp>
      <p:pic>
        <p:nvPicPr>
          <p:cNvPr id="15" name="图片 14"/>
          <p:cNvPicPr>
            <a:picLocks noChangeAspect="1"/>
          </p:cNvPicPr>
          <p:nvPr/>
        </p:nvPicPr>
        <p:blipFill>
          <a:blip r:embed="rId3"/>
          <a:stretch>
            <a:fillRect/>
          </a:stretch>
        </p:blipFill>
        <p:spPr>
          <a:xfrm>
            <a:off x="81280" y="1692564"/>
            <a:ext cx="5265466" cy="2263775"/>
          </a:xfrm>
          <a:prstGeom prst="rect">
            <a:avLst/>
          </a:prstGeom>
        </p:spPr>
      </p:pic>
      <p:sp>
        <p:nvSpPr>
          <p:cNvPr id="2" name="椭圆 1"/>
          <p:cNvSpPr/>
          <p:nvPr/>
        </p:nvSpPr>
        <p:spPr>
          <a:xfrm>
            <a:off x="198120" y="2585416"/>
            <a:ext cx="5148626" cy="5029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941848" y="4281815"/>
            <a:ext cx="1298605" cy="1876262"/>
            <a:chOff x="941848" y="4281815"/>
            <a:chExt cx="1298605" cy="1876262"/>
          </a:xfrm>
        </p:grpSpPr>
        <p:sp>
          <p:nvSpPr>
            <p:cNvPr id="3" name="矩形 2"/>
            <p:cNvSpPr/>
            <p:nvPr/>
          </p:nvSpPr>
          <p:spPr>
            <a:xfrm>
              <a:off x="1097982" y="4281815"/>
              <a:ext cx="502444" cy="303216"/>
            </a:xfrm>
            <a:prstGeom prst="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rPr>
                <a:t>F</a:t>
              </a:r>
              <a:endParaRPr lang="zh-CN" altLang="en-US" dirty="0">
                <a:solidFill>
                  <a:schemeClr val="tx1">
                    <a:lumMod val="95000"/>
                    <a:lumOff val="5000"/>
                  </a:schemeClr>
                </a:solidFill>
              </a:endParaRPr>
            </a:p>
          </p:txBody>
        </p:sp>
        <p:sp>
          <p:nvSpPr>
            <p:cNvPr id="17" name="矩形 16"/>
            <p:cNvSpPr/>
            <p:nvPr/>
          </p:nvSpPr>
          <p:spPr>
            <a:xfrm>
              <a:off x="1600426" y="4281815"/>
              <a:ext cx="502444" cy="303216"/>
            </a:xfrm>
            <a:prstGeom prst="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rPr>
                <a:t>8</a:t>
              </a:r>
              <a:endParaRPr lang="zh-CN" altLang="en-US" dirty="0">
                <a:solidFill>
                  <a:schemeClr val="tx1">
                    <a:lumMod val="95000"/>
                    <a:lumOff val="5000"/>
                  </a:schemeClr>
                </a:solidFill>
              </a:endParaRPr>
            </a:p>
          </p:txBody>
        </p:sp>
        <p:sp>
          <p:nvSpPr>
            <p:cNvPr id="18" name="矩形 17"/>
            <p:cNvSpPr/>
            <p:nvPr/>
          </p:nvSpPr>
          <p:spPr>
            <a:xfrm>
              <a:off x="1097982" y="4585259"/>
              <a:ext cx="502444" cy="303216"/>
            </a:xfrm>
            <a:prstGeom prst="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rPr>
                <a:t>*</a:t>
              </a:r>
              <a:endParaRPr lang="zh-CN" altLang="en-US" dirty="0">
                <a:solidFill>
                  <a:schemeClr val="tx1">
                    <a:lumMod val="95000"/>
                    <a:lumOff val="5000"/>
                  </a:schemeClr>
                </a:solidFill>
              </a:endParaRPr>
            </a:p>
          </p:txBody>
        </p:sp>
        <p:sp>
          <p:nvSpPr>
            <p:cNvPr id="19" name="矩形 18"/>
            <p:cNvSpPr/>
            <p:nvPr/>
          </p:nvSpPr>
          <p:spPr>
            <a:xfrm>
              <a:off x="1600426" y="4585259"/>
              <a:ext cx="502444" cy="303216"/>
            </a:xfrm>
            <a:prstGeom prst="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20" name="矩形 19"/>
            <p:cNvSpPr/>
            <p:nvPr/>
          </p:nvSpPr>
          <p:spPr>
            <a:xfrm>
              <a:off x="1097982" y="4888703"/>
              <a:ext cx="502444" cy="303216"/>
            </a:xfrm>
            <a:prstGeom prst="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rPr>
                <a:t>T</a:t>
              </a:r>
              <a:endParaRPr lang="zh-CN" altLang="en-US" dirty="0">
                <a:solidFill>
                  <a:schemeClr val="tx1">
                    <a:lumMod val="95000"/>
                    <a:lumOff val="5000"/>
                  </a:schemeClr>
                </a:solidFill>
              </a:endParaRPr>
            </a:p>
          </p:txBody>
        </p:sp>
        <p:sp>
          <p:nvSpPr>
            <p:cNvPr id="21" name="矩形 20"/>
            <p:cNvSpPr/>
            <p:nvPr/>
          </p:nvSpPr>
          <p:spPr>
            <a:xfrm>
              <a:off x="1600426" y="4888703"/>
              <a:ext cx="502444" cy="303216"/>
            </a:xfrm>
            <a:prstGeom prst="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rPr>
                <a:t>7</a:t>
              </a:r>
              <a:endParaRPr lang="zh-CN" altLang="en-US" dirty="0">
                <a:solidFill>
                  <a:schemeClr val="tx1">
                    <a:lumMod val="95000"/>
                    <a:lumOff val="5000"/>
                  </a:schemeClr>
                </a:solidFill>
              </a:endParaRPr>
            </a:p>
          </p:txBody>
        </p:sp>
        <p:sp>
          <p:nvSpPr>
            <p:cNvPr id="22" name="矩形 21"/>
            <p:cNvSpPr/>
            <p:nvPr/>
          </p:nvSpPr>
          <p:spPr>
            <a:xfrm>
              <a:off x="1097982" y="5192147"/>
              <a:ext cx="502444" cy="303216"/>
            </a:xfrm>
            <a:prstGeom prst="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rPr>
                <a:t>+</a:t>
              </a:r>
              <a:endParaRPr lang="zh-CN" altLang="en-US" dirty="0">
                <a:solidFill>
                  <a:schemeClr val="tx1">
                    <a:lumMod val="95000"/>
                    <a:lumOff val="5000"/>
                  </a:schemeClr>
                </a:solidFill>
              </a:endParaRPr>
            </a:p>
          </p:txBody>
        </p:sp>
        <p:sp>
          <p:nvSpPr>
            <p:cNvPr id="23" name="矩形 22"/>
            <p:cNvSpPr/>
            <p:nvPr/>
          </p:nvSpPr>
          <p:spPr>
            <a:xfrm>
              <a:off x="1600426" y="5192147"/>
              <a:ext cx="502444" cy="303216"/>
            </a:xfrm>
            <a:prstGeom prst="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95000"/>
                    <a:lumOff val="5000"/>
                  </a:schemeClr>
                </a:solidFill>
              </a:endParaRPr>
            </a:p>
          </p:txBody>
        </p:sp>
        <p:sp>
          <p:nvSpPr>
            <p:cNvPr id="24" name="矩形 23"/>
            <p:cNvSpPr/>
            <p:nvPr/>
          </p:nvSpPr>
          <p:spPr>
            <a:xfrm>
              <a:off x="1097982" y="5495592"/>
              <a:ext cx="502444" cy="303216"/>
            </a:xfrm>
            <a:prstGeom prst="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rPr>
                <a:t>E</a:t>
              </a:r>
              <a:endParaRPr lang="zh-CN" altLang="en-US" dirty="0">
                <a:solidFill>
                  <a:schemeClr val="tx1">
                    <a:lumMod val="95000"/>
                    <a:lumOff val="5000"/>
                  </a:schemeClr>
                </a:solidFill>
              </a:endParaRPr>
            </a:p>
          </p:txBody>
        </p:sp>
        <p:sp>
          <p:nvSpPr>
            <p:cNvPr id="25" name="矩形 24"/>
            <p:cNvSpPr/>
            <p:nvPr/>
          </p:nvSpPr>
          <p:spPr>
            <a:xfrm>
              <a:off x="1600426" y="5495592"/>
              <a:ext cx="502444" cy="303216"/>
            </a:xfrm>
            <a:prstGeom prst="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rPr>
                <a:t>6</a:t>
              </a:r>
              <a:endParaRPr lang="zh-CN" altLang="en-US" dirty="0">
                <a:solidFill>
                  <a:schemeClr val="tx1">
                    <a:lumMod val="95000"/>
                    <a:lumOff val="5000"/>
                  </a:schemeClr>
                </a:solidFill>
              </a:endParaRPr>
            </a:p>
          </p:txBody>
        </p:sp>
        <p:sp>
          <p:nvSpPr>
            <p:cNvPr id="5" name="文本框 4"/>
            <p:cNvSpPr txBox="1"/>
            <p:nvPr/>
          </p:nvSpPr>
          <p:spPr>
            <a:xfrm>
              <a:off x="941848" y="5788745"/>
              <a:ext cx="658578" cy="369332"/>
            </a:xfrm>
            <a:prstGeom prst="rect">
              <a:avLst/>
            </a:prstGeom>
            <a:noFill/>
          </p:spPr>
          <p:txBody>
            <a:bodyPr wrap="none" rtlCol="0">
              <a:spAutoFit/>
            </a:bodyPr>
            <a:lstStyle/>
            <a:p>
              <a:r>
                <a:rPr lang="en-US" altLang="zh-CN" dirty="0" smtClean="0"/>
                <a:t>stack</a:t>
              </a:r>
              <a:endParaRPr lang="zh-CN" altLang="en-US" dirty="0"/>
            </a:p>
          </p:txBody>
        </p:sp>
        <p:sp>
          <p:nvSpPr>
            <p:cNvPr id="30" name="文本框 29"/>
            <p:cNvSpPr txBox="1"/>
            <p:nvPr/>
          </p:nvSpPr>
          <p:spPr>
            <a:xfrm>
              <a:off x="1554240" y="5788516"/>
              <a:ext cx="686213" cy="369332"/>
            </a:xfrm>
            <a:prstGeom prst="rect">
              <a:avLst/>
            </a:prstGeom>
            <a:noFill/>
          </p:spPr>
          <p:txBody>
            <a:bodyPr wrap="none" rtlCol="0">
              <a:spAutoFit/>
            </a:bodyPr>
            <a:lstStyle/>
            <a:p>
              <a:r>
                <a:rPr lang="en-US" altLang="zh-CN" dirty="0" smtClean="0"/>
                <a:t>value</a:t>
              </a:r>
              <a:endParaRPr lang="zh-CN" altLang="en-US" dirty="0"/>
            </a:p>
          </p:txBody>
        </p:sp>
        <p:cxnSp>
          <p:nvCxnSpPr>
            <p:cNvPr id="7" name="直接连接符 6"/>
            <p:cNvCxnSpPr/>
            <p:nvPr/>
          </p:nvCxnSpPr>
          <p:spPr>
            <a:xfrm flipV="1">
              <a:off x="1600426" y="5191919"/>
              <a:ext cx="502444" cy="30344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1600426" y="4574511"/>
              <a:ext cx="502444" cy="303444"/>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8" name="右箭头 7"/>
          <p:cNvSpPr/>
          <p:nvPr/>
        </p:nvSpPr>
        <p:spPr>
          <a:xfrm>
            <a:off x="2240453" y="4782271"/>
            <a:ext cx="660400" cy="49862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3037110" y="4825101"/>
            <a:ext cx="1298605" cy="1269374"/>
            <a:chOff x="3037110" y="4825101"/>
            <a:chExt cx="1298605" cy="1269374"/>
          </a:xfrm>
        </p:grpSpPr>
        <p:sp>
          <p:nvSpPr>
            <p:cNvPr id="39" name="矩形 38"/>
            <p:cNvSpPr/>
            <p:nvPr/>
          </p:nvSpPr>
          <p:spPr>
            <a:xfrm>
              <a:off x="3193244" y="4825101"/>
              <a:ext cx="502444" cy="303216"/>
            </a:xfrm>
            <a:prstGeom prst="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rPr>
                <a:t>T</a:t>
              </a:r>
              <a:endParaRPr lang="zh-CN" altLang="en-US" dirty="0">
                <a:solidFill>
                  <a:schemeClr val="tx1">
                    <a:lumMod val="95000"/>
                    <a:lumOff val="5000"/>
                  </a:schemeClr>
                </a:solidFill>
              </a:endParaRPr>
            </a:p>
          </p:txBody>
        </p:sp>
        <p:sp>
          <p:nvSpPr>
            <p:cNvPr id="40" name="矩形 39"/>
            <p:cNvSpPr/>
            <p:nvPr/>
          </p:nvSpPr>
          <p:spPr>
            <a:xfrm>
              <a:off x="3695688" y="4825101"/>
              <a:ext cx="502444" cy="303216"/>
            </a:xfrm>
            <a:prstGeom prst="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rPr>
                <a:t>56</a:t>
              </a:r>
              <a:endParaRPr lang="zh-CN" altLang="en-US" dirty="0">
                <a:solidFill>
                  <a:schemeClr val="tx1">
                    <a:lumMod val="95000"/>
                    <a:lumOff val="5000"/>
                  </a:schemeClr>
                </a:solidFill>
              </a:endParaRPr>
            </a:p>
          </p:txBody>
        </p:sp>
        <p:sp>
          <p:nvSpPr>
            <p:cNvPr id="41" name="矩形 40"/>
            <p:cNvSpPr/>
            <p:nvPr/>
          </p:nvSpPr>
          <p:spPr>
            <a:xfrm>
              <a:off x="3193244" y="5128545"/>
              <a:ext cx="502444" cy="303216"/>
            </a:xfrm>
            <a:prstGeom prst="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rPr>
                <a:t>+</a:t>
              </a:r>
              <a:endParaRPr lang="zh-CN" altLang="en-US" dirty="0">
                <a:solidFill>
                  <a:schemeClr val="tx1">
                    <a:lumMod val="95000"/>
                    <a:lumOff val="5000"/>
                  </a:schemeClr>
                </a:solidFill>
              </a:endParaRPr>
            </a:p>
          </p:txBody>
        </p:sp>
        <p:sp>
          <p:nvSpPr>
            <p:cNvPr id="42" name="矩形 41"/>
            <p:cNvSpPr/>
            <p:nvPr/>
          </p:nvSpPr>
          <p:spPr>
            <a:xfrm>
              <a:off x="3695688" y="5128545"/>
              <a:ext cx="502444" cy="303216"/>
            </a:xfrm>
            <a:prstGeom prst="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95000"/>
                    <a:lumOff val="5000"/>
                  </a:schemeClr>
                </a:solidFill>
              </a:endParaRPr>
            </a:p>
          </p:txBody>
        </p:sp>
        <p:sp>
          <p:nvSpPr>
            <p:cNvPr id="43" name="矩形 42"/>
            <p:cNvSpPr/>
            <p:nvPr/>
          </p:nvSpPr>
          <p:spPr>
            <a:xfrm>
              <a:off x="3193244" y="5431990"/>
              <a:ext cx="502444" cy="303216"/>
            </a:xfrm>
            <a:prstGeom prst="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rPr>
                <a:t>E</a:t>
              </a:r>
              <a:endParaRPr lang="zh-CN" altLang="en-US" dirty="0">
                <a:solidFill>
                  <a:schemeClr val="tx1">
                    <a:lumMod val="95000"/>
                    <a:lumOff val="5000"/>
                  </a:schemeClr>
                </a:solidFill>
              </a:endParaRPr>
            </a:p>
          </p:txBody>
        </p:sp>
        <p:sp>
          <p:nvSpPr>
            <p:cNvPr id="44" name="矩形 43"/>
            <p:cNvSpPr/>
            <p:nvPr/>
          </p:nvSpPr>
          <p:spPr>
            <a:xfrm>
              <a:off x="3695688" y="5431990"/>
              <a:ext cx="502444" cy="303216"/>
            </a:xfrm>
            <a:prstGeom prst="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lumMod val="95000"/>
                      <a:lumOff val="5000"/>
                    </a:schemeClr>
                  </a:solidFill>
                </a:rPr>
                <a:t>6</a:t>
              </a:r>
              <a:endParaRPr lang="zh-CN" altLang="en-US" dirty="0">
                <a:solidFill>
                  <a:schemeClr val="tx1">
                    <a:lumMod val="95000"/>
                    <a:lumOff val="5000"/>
                  </a:schemeClr>
                </a:solidFill>
              </a:endParaRPr>
            </a:p>
          </p:txBody>
        </p:sp>
        <p:sp>
          <p:nvSpPr>
            <p:cNvPr id="45" name="文本框 44"/>
            <p:cNvSpPr txBox="1"/>
            <p:nvPr/>
          </p:nvSpPr>
          <p:spPr>
            <a:xfrm>
              <a:off x="3037110" y="5725143"/>
              <a:ext cx="658578" cy="369332"/>
            </a:xfrm>
            <a:prstGeom prst="rect">
              <a:avLst/>
            </a:prstGeom>
            <a:noFill/>
          </p:spPr>
          <p:txBody>
            <a:bodyPr wrap="none" rtlCol="0">
              <a:spAutoFit/>
            </a:bodyPr>
            <a:lstStyle/>
            <a:p>
              <a:r>
                <a:rPr lang="en-US" altLang="zh-CN" dirty="0" smtClean="0"/>
                <a:t>stack</a:t>
              </a:r>
              <a:endParaRPr lang="zh-CN" altLang="en-US" dirty="0"/>
            </a:p>
          </p:txBody>
        </p:sp>
        <p:sp>
          <p:nvSpPr>
            <p:cNvPr id="46" name="文本框 45"/>
            <p:cNvSpPr txBox="1"/>
            <p:nvPr/>
          </p:nvSpPr>
          <p:spPr>
            <a:xfrm>
              <a:off x="3649502" y="5724914"/>
              <a:ext cx="686213" cy="369332"/>
            </a:xfrm>
            <a:prstGeom prst="rect">
              <a:avLst/>
            </a:prstGeom>
            <a:noFill/>
          </p:spPr>
          <p:txBody>
            <a:bodyPr wrap="none" rtlCol="0">
              <a:spAutoFit/>
            </a:bodyPr>
            <a:lstStyle/>
            <a:p>
              <a:r>
                <a:rPr lang="en-US" altLang="zh-CN" dirty="0" smtClean="0"/>
                <a:t>value</a:t>
              </a:r>
              <a:endParaRPr lang="zh-CN" altLang="en-US" dirty="0"/>
            </a:p>
          </p:txBody>
        </p:sp>
        <p:cxnSp>
          <p:nvCxnSpPr>
            <p:cNvPr id="47" name="直接连接符 46"/>
            <p:cNvCxnSpPr/>
            <p:nvPr/>
          </p:nvCxnSpPr>
          <p:spPr>
            <a:xfrm flipV="1">
              <a:off x="3695688" y="5128317"/>
              <a:ext cx="502444" cy="303444"/>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39842"/>
                                        </p:tgtEl>
                                        <p:attrNameLst>
                                          <p:attrName>style.visibility</p:attrName>
                                        </p:attrNameLst>
                                      </p:cBhvr>
                                      <p:to>
                                        <p:strVal val="visible"/>
                                      </p:to>
                                    </p:set>
                                    <p:anim calcmode="lin" valueType="num">
                                      <p:cBhvr additive="base">
                                        <p:cTn id="7" dur="500" fill="hold"/>
                                        <p:tgtEl>
                                          <p:spTgt spid="2339842"/>
                                        </p:tgtEl>
                                        <p:attrNameLst>
                                          <p:attrName>ppt_x</p:attrName>
                                        </p:attrNameLst>
                                      </p:cBhvr>
                                      <p:tavLst>
                                        <p:tav tm="0">
                                          <p:val>
                                            <p:strVal val="1+#ppt_w/2"/>
                                          </p:val>
                                        </p:tav>
                                        <p:tav tm="100000">
                                          <p:val>
                                            <p:strVal val="#ppt_x"/>
                                          </p:val>
                                        </p:tav>
                                      </p:tavLst>
                                    </p:anim>
                                    <p:anim calcmode="lin" valueType="num">
                                      <p:cBhvr additive="base">
                                        <p:cTn id="8" dur="500" fill="hold"/>
                                        <p:tgtEl>
                                          <p:spTgt spid="23398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39843"/>
                                        </p:tgtEl>
                                        <p:attrNameLst>
                                          <p:attrName>style.visibility</p:attrName>
                                        </p:attrNameLst>
                                      </p:cBhvr>
                                      <p:to>
                                        <p:strVal val="visible"/>
                                      </p:to>
                                    </p:set>
                                    <p:anim calcmode="lin" valueType="num">
                                      <p:cBhvr additive="base">
                                        <p:cTn id="13" dur="500" fill="hold"/>
                                        <p:tgtEl>
                                          <p:spTgt spid="2339843"/>
                                        </p:tgtEl>
                                        <p:attrNameLst>
                                          <p:attrName>ppt_x</p:attrName>
                                        </p:attrNameLst>
                                      </p:cBhvr>
                                      <p:tavLst>
                                        <p:tav tm="0">
                                          <p:val>
                                            <p:strVal val="1+#ppt_w/2"/>
                                          </p:val>
                                        </p:tav>
                                        <p:tav tm="100000">
                                          <p:val>
                                            <p:strVal val="#ppt_x"/>
                                          </p:val>
                                        </p:tav>
                                      </p:tavLst>
                                    </p:anim>
                                    <p:anim calcmode="lin" valueType="num">
                                      <p:cBhvr additive="base">
                                        <p:cTn id="14" dur="500" fill="hold"/>
                                        <p:tgtEl>
                                          <p:spTgt spid="233984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339844"/>
                                        </p:tgtEl>
                                        <p:attrNameLst>
                                          <p:attrName>style.visibility</p:attrName>
                                        </p:attrNameLst>
                                      </p:cBhvr>
                                      <p:to>
                                        <p:strVal val="visible"/>
                                      </p:to>
                                    </p:set>
                                    <p:anim calcmode="lin" valueType="num">
                                      <p:cBhvr additive="base">
                                        <p:cTn id="19" dur="500" fill="hold"/>
                                        <p:tgtEl>
                                          <p:spTgt spid="2339844"/>
                                        </p:tgtEl>
                                        <p:attrNameLst>
                                          <p:attrName>ppt_x</p:attrName>
                                        </p:attrNameLst>
                                      </p:cBhvr>
                                      <p:tavLst>
                                        <p:tav tm="0">
                                          <p:val>
                                            <p:strVal val="1+#ppt_w/2"/>
                                          </p:val>
                                        </p:tav>
                                        <p:tav tm="100000">
                                          <p:val>
                                            <p:strVal val="#ppt_x"/>
                                          </p:val>
                                        </p:tav>
                                      </p:tavLst>
                                    </p:anim>
                                    <p:anim calcmode="lin" valueType="num">
                                      <p:cBhvr additive="base">
                                        <p:cTn id="20" dur="500" fill="hold"/>
                                        <p:tgtEl>
                                          <p:spTgt spid="233984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339845"/>
                                        </p:tgtEl>
                                        <p:attrNameLst>
                                          <p:attrName>style.visibility</p:attrName>
                                        </p:attrNameLst>
                                      </p:cBhvr>
                                      <p:to>
                                        <p:strVal val="visible"/>
                                      </p:to>
                                    </p:set>
                                    <p:anim calcmode="lin" valueType="num">
                                      <p:cBhvr additive="base">
                                        <p:cTn id="25" dur="500" fill="hold"/>
                                        <p:tgtEl>
                                          <p:spTgt spid="2339845"/>
                                        </p:tgtEl>
                                        <p:attrNameLst>
                                          <p:attrName>ppt_x</p:attrName>
                                        </p:attrNameLst>
                                      </p:cBhvr>
                                      <p:tavLst>
                                        <p:tav tm="0">
                                          <p:val>
                                            <p:strVal val="1+#ppt_w/2"/>
                                          </p:val>
                                        </p:tav>
                                        <p:tav tm="100000">
                                          <p:val>
                                            <p:strVal val="#ppt_x"/>
                                          </p:val>
                                        </p:tav>
                                      </p:tavLst>
                                    </p:anim>
                                    <p:anim calcmode="lin" valueType="num">
                                      <p:cBhvr additive="base">
                                        <p:cTn id="26" dur="500" fill="hold"/>
                                        <p:tgtEl>
                                          <p:spTgt spid="233984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339846"/>
                                        </p:tgtEl>
                                        <p:attrNameLst>
                                          <p:attrName>style.visibility</p:attrName>
                                        </p:attrNameLst>
                                      </p:cBhvr>
                                      <p:to>
                                        <p:strVal val="visible"/>
                                      </p:to>
                                    </p:set>
                                    <p:anim calcmode="lin" valueType="num">
                                      <p:cBhvr additive="base">
                                        <p:cTn id="31" dur="500" fill="hold"/>
                                        <p:tgtEl>
                                          <p:spTgt spid="2339846"/>
                                        </p:tgtEl>
                                        <p:attrNameLst>
                                          <p:attrName>ppt_x</p:attrName>
                                        </p:attrNameLst>
                                      </p:cBhvr>
                                      <p:tavLst>
                                        <p:tav tm="0">
                                          <p:val>
                                            <p:strVal val="1+#ppt_w/2"/>
                                          </p:val>
                                        </p:tav>
                                        <p:tav tm="100000">
                                          <p:val>
                                            <p:strVal val="#ppt_x"/>
                                          </p:val>
                                        </p:tav>
                                      </p:tavLst>
                                    </p:anim>
                                    <p:anim calcmode="lin" valueType="num">
                                      <p:cBhvr additive="base">
                                        <p:cTn id="32" dur="500" fill="hold"/>
                                        <p:tgtEl>
                                          <p:spTgt spid="233984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339847"/>
                                        </p:tgtEl>
                                        <p:attrNameLst>
                                          <p:attrName>style.visibility</p:attrName>
                                        </p:attrNameLst>
                                      </p:cBhvr>
                                      <p:to>
                                        <p:strVal val="visible"/>
                                      </p:to>
                                    </p:set>
                                    <p:anim calcmode="lin" valueType="num">
                                      <p:cBhvr additive="base">
                                        <p:cTn id="37" dur="500" fill="hold"/>
                                        <p:tgtEl>
                                          <p:spTgt spid="2339847"/>
                                        </p:tgtEl>
                                        <p:attrNameLst>
                                          <p:attrName>ppt_x</p:attrName>
                                        </p:attrNameLst>
                                      </p:cBhvr>
                                      <p:tavLst>
                                        <p:tav tm="0">
                                          <p:val>
                                            <p:strVal val="1+#ppt_w/2"/>
                                          </p:val>
                                        </p:tav>
                                        <p:tav tm="100000">
                                          <p:val>
                                            <p:strVal val="#ppt_x"/>
                                          </p:val>
                                        </p:tav>
                                      </p:tavLst>
                                    </p:anim>
                                    <p:anim calcmode="lin" valueType="num">
                                      <p:cBhvr additive="base">
                                        <p:cTn id="38" dur="500" fill="hold"/>
                                        <p:tgtEl>
                                          <p:spTgt spid="233984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2339848"/>
                                        </p:tgtEl>
                                        <p:attrNameLst>
                                          <p:attrName>style.visibility</p:attrName>
                                        </p:attrNameLst>
                                      </p:cBhvr>
                                      <p:to>
                                        <p:strVal val="visible"/>
                                      </p:to>
                                    </p:set>
                                    <p:anim calcmode="lin" valueType="num">
                                      <p:cBhvr additive="base">
                                        <p:cTn id="59" dur="500" fill="hold"/>
                                        <p:tgtEl>
                                          <p:spTgt spid="2339848"/>
                                        </p:tgtEl>
                                        <p:attrNameLst>
                                          <p:attrName>ppt_x</p:attrName>
                                        </p:attrNameLst>
                                      </p:cBhvr>
                                      <p:tavLst>
                                        <p:tav tm="0">
                                          <p:val>
                                            <p:strVal val="1+#ppt_w/2"/>
                                          </p:val>
                                        </p:tav>
                                        <p:tav tm="100000">
                                          <p:val>
                                            <p:strVal val="#ppt_x"/>
                                          </p:val>
                                        </p:tav>
                                      </p:tavLst>
                                    </p:anim>
                                    <p:anim calcmode="lin" valueType="num">
                                      <p:cBhvr additive="base">
                                        <p:cTn id="60" dur="500" fill="hold"/>
                                        <p:tgtEl>
                                          <p:spTgt spid="2339848"/>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2339849"/>
                                        </p:tgtEl>
                                        <p:attrNameLst>
                                          <p:attrName>style.visibility</p:attrName>
                                        </p:attrNameLst>
                                      </p:cBhvr>
                                      <p:to>
                                        <p:strVal val="visible"/>
                                      </p:to>
                                    </p:set>
                                    <p:anim calcmode="lin" valueType="num">
                                      <p:cBhvr additive="base">
                                        <p:cTn id="65" dur="500" fill="hold"/>
                                        <p:tgtEl>
                                          <p:spTgt spid="2339849"/>
                                        </p:tgtEl>
                                        <p:attrNameLst>
                                          <p:attrName>ppt_x</p:attrName>
                                        </p:attrNameLst>
                                      </p:cBhvr>
                                      <p:tavLst>
                                        <p:tav tm="0">
                                          <p:val>
                                            <p:strVal val="1+#ppt_w/2"/>
                                          </p:val>
                                        </p:tav>
                                        <p:tav tm="100000">
                                          <p:val>
                                            <p:strVal val="#ppt_x"/>
                                          </p:val>
                                        </p:tav>
                                      </p:tavLst>
                                    </p:anim>
                                    <p:anim calcmode="lin" valueType="num">
                                      <p:cBhvr additive="base">
                                        <p:cTn id="66" dur="500" fill="hold"/>
                                        <p:tgtEl>
                                          <p:spTgt spid="2339849"/>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2339850"/>
                                        </p:tgtEl>
                                        <p:attrNameLst>
                                          <p:attrName>style.visibility</p:attrName>
                                        </p:attrNameLst>
                                      </p:cBhvr>
                                      <p:to>
                                        <p:strVal val="visible"/>
                                      </p:to>
                                    </p:set>
                                    <p:anim calcmode="lin" valueType="num">
                                      <p:cBhvr additive="base">
                                        <p:cTn id="71" dur="500" fill="hold"/>
                                        <p:tgtEl>
                                          <p:spTgt spid="2339850"/>
                                        </p:tgtEl>
                                        <p:attrNameLst>
                                          <p:attrName>ppt_x</p:attrName>
                                        </p:attrNameLst>
                                      </p:cBhvr>
                                      <p:tavLst>
                                        <p:tav tm="0">
                                          <p:val>
                                            <p:strVal val="1+#ppt_w/2"/>
                                          </p:val>
                                        </p:tav>
                                        <p:tav tm="100000">
                                          <p:val>
                                            <p:strVal val="#ppt_x"/>
                                          </p:val>
                                        </p:tav>
                                      </p:tavLst>
                                    </p:anim>
                                    <p:anim calcmode="lin" valueType="num">
                                      <p:cBhvr additive="base">
                                        <p:cTn id="72" dur="500" fill="hold"/>
                                        <p:tgtEl>
                                          <p:spTgt spid="23398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9842" grpId="0" animBg="1" autoUpdateAnimBg="0"/>
      <p:bldP spid="2339843" grpId="0" animBg="1" autoUpdateAnimBg="0"/>
      <p:bldP spid="2339844" grpId="0" animBg="1" autoUpdateAnimBg="0"/>
      <p:bldP spid="2339845" grpId="0" animBg="1" autoUpdateAnimBg="0"/>
      <p:bldP spid="2339846" grpId="0" animBg="1" autoUpdateAnimBg="0"/>
      <p:bldP spid="2339847" grpId="0" animBg="1" autoUpdateAnimBg="0"/>
      <p:bldP spid="2339848" grpId="0" animBg="1" autoUpdateAnimBg="0"/>
      <p:bldP spid="2339849" grpId="0" animBg="1" autoUpdateAnimBg="0"/>
      <p:bldP spid="2339850" grpId="0" animBg="1" autoUpdateAnimBg="0"/>
      <p:bldP spid="2" grpId="0" animBg="1"/>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59D6B53-E88A-E531-C00C-DFAC22F5834C}"/>
              </a:ext>
            </a:extLst>
          </p:cNvPr>
          <p:cNvSpPr>
            <a:spLocks noGrp="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S-</a:t>
            </a:r>
            <a:r>
              <a:rPr lang="zh-CN" altLang="en-US" dirty="0">
                <a:latin typeface="Times New Roman" panose="02020603050405020304" pitchFamily="18" charset="0"/>
              </a:rPr>
              <a:t>属性定义小结</a:t>
            </a:r>
          </a:p>
        </p:txBody>
      </p:sp>
      <p:sp>
        <p:nvSpPr>
          <p:cNvPr id="4" name="日期占位符 1">
            <a:extLst>
              <a:ext uri="{FF2B5EF4-FFF2-40B4-BE49-F238E27FC236}">
                <a16:creationId xmlns:a16="http://schemas.microsoft.com/office/drawing/2014/main" id="{3E04CC7D-5E7B-E739-B0D5-58C63DDEB8F4}"/>
              </a:ext>
            </a:extLst>
          </p:cNvPr>
          <p:cNvSpPr>
            <a:spLocks noGrp="1"/>
          </p:cNvSpPr>
          <p:nvPr>
            <p:ph type="dt" sz="half" idx="10"/>
          </p:nvPr>
        </p:nvSpPr>
        <p:spPr>
          <a:ln>
            <a:miter lim="800000"/>
            <a:headEnd/>
            <a:tailEnd/>
          </a:ln>
        </p:spPr>
        <p:txBody>
          <a:bodyPr anchor="t"/>
          <a:lstStyle/>
          <a:p>
            <a:pPr>
              <a:defRPr/>
            </a:pPr>
            <a:fld id="{6AD47E0B-2AFC-43FA-A9CC-94D8316E9478}" type="datetime1">
              <a:rPr lang="zh-CN" altLang="en-US">
                <a:latin typeface="+mn-lt"/>
              </a:rPr>
              <a:pPr>
                <a:defRPr/>
              </a:pPr>
              <a:t>2024/10/14</a:t>
            </a:fld>
            <a:endParaRPr lang="en-US" altLang="zh-CN">
              <a:latin typeface="+mn-lt"/>
            </a:endParaRPr>
          </a:p>
        </p:txBody>
      </p:sp>
      <p:sp>
        <p:nvSpPr>
          <p:cNvPr id="55299" name="灯片编号占位符 3">
            <a:extLst>
              <a:ext uri="{FF2B5EF4-FFF2-40B4-BE49-F238E27FC236}">
                <a16:creationId xmlns:a16="http://schemas.microsoft.com/office/drawing/2014/main" id="{1C029FF4-E751-0CD8-095F-5FDA39528A7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65830A0-418F-4A69-BC0E-9E3379ECF603}" type="slidenum">
              <a:rPr lang="en-US" altLang="zh-CN" sz="1400" b="0">
                <a:latin typeface="Arial" panose="020B0604020202020204" pitchFamily="34" charset="0"/>
                <a:ea typeface="宋体" panose="02010600030101010101" pitchFamily="2" charset="-122"/>
              </a:rPr>
              <a:pPr>
                <a:spcBef>
                  <a:spcPct val="0"/>
                </a:spcBef>
                <a:buClrTx/>
                <a:buSzTx/>
                <a:buFontTx/>
                <a:buNone/>
              </a:pPr>
              <a:t>54</a:t>
            </a:fld>
            <a:endParaRPr lang="en-US" altLang="zh-CN" sz="1400" b="0">
              <a:latin typeface="Arial" panose="020B0604020202020204" pitchFamily="34" charset="0"/>
              <a:ea typeface="宋体" panose="02010600030101010101" pitchFamily="2" charset="-122"/>
            </a:endParaRPr>
          </a:p>
        </p:txBody>
      </p:sp>
      <p:sp>
        <p:nvSpPr>
          <p:cNvPr id="6" name="文本占位符 5">
            <a:extLst>
              <a:ext uri="{FF2B5EF4-FFF2-40B4-BE49-F238E27FC236}">
                <a16:creationId xmlns:a16="http://schemas.microsoft.com/office/drawing/2014/main" id="{6B7B81A5-97AC-9879-E11C-D75EE1AF4317}"/>
              </a:ext>
            </a:extLst>
          </p:cNvPr>
          <p:cNvSpPr>
            <a:spLocks noGrp="1"/>
          </p:cNvSpPr>
          <p:nvPr>
            <p:ph type="body" sz="quarter" idx="13"/>
          </p:nvPr>
        </p:nvSpPr>
        <p:spPr>
          <a:xfrm>
            <a:off x="1079836" y="1249978"/>
            <a:ext cx="9783916" cy="4123276"/>
          </a:xfrm>
        </p:spPr>
        <p:txBody>
          <a:bodyPr>
            <a:normAutofit fontScale="92500"/>
          </a:bodyPr>
          <a:lstStyle/>
          <a:p>
            <a:r>
              <a:rPr kumimoji="1" lang="en-US" altLang="zh-CN" b="0" dirty="0">
                <a:latin typeface="楷体_GB2312" pitchFamily="49" charset="-122"/>
              </a:rPr>
              <a:t> </a:t>
            </a:r>
            <a:r>
              <a:rPr kumimoji="1" lang="zh-CN" altLang="en-US" b="0" dirty="0">
                <a:latin typeface="楷体_GB2312" pitchFamily="49" charset="-122"/>
              </a:rPr>
              <a:t>采用自底向上分析，例如</a:t>
            </a:r>
            <a:r>
              <a:rPr kumimoji="1" lang="en-US" altLang="zh-CN" b="0" i="1" dirty="0">
                <a:latin typeface="Times New Roman" panose="02020603050405020304" pitchFamily="18" charset="0"/>
              </a:rPr>
              <a:t>LR</a:t>
            </a:r>
            <a:r>
              <a:rPr kumimoji="1" lang="zh-CN" altLang="en-US" b="0" dirty="0">
                <a:latin typeface="楷体_GB2312" pitchFamily="49" charset="-122"/>
              </a:rPr>
              <a:t>分析</a:t>
            </a:r>
            <a:r>
              <a:rPr kumimoji="1" lang="zh-CN" altLang="en-US" b="0" dirty="0" smtClean="0">
                <a:latin typeface="楷体_GB2312" pitchFamily="49" charset="-122"/>
              </a:rPr>
              <a:t>，首先</a:t>
            </a:r>
            <a:r>
              <a:rPr kumimoji="1" lang="zh-CN" altLang="en-US" b="0" dirty="0">
                <a:latin typeface="楷体_GB2312" pitchFamily="49" charset="-122"/>
              </a:rPr>
              <a:t>给出</a:t>
            </a:r>
            <a:r>
              <a:rPr kumimoji="1" lang="en-US" altLang="zh-CN" b="0" i="1" dirty="0">
                <a:latin typeface="Times New Roman" panose="02020603050405020304" pitchFamily="18" charset="0"/>
              </a:rPr>
              <a:t>S</a:t>
            </a:r>
            <a:r>
              <a:rPr kumimoji="1" lang="en-US" altLang="zh-CN" b="0" dirty="0">
                <a:latin typeface="楷体_GB2312" pitchFamily="49" charset="-122"/>
              </a:rPr>
              <a:t>-</a:t>
            </a:r>
            <a:r>
              <a:rPr kumimoji="1" lang="zh-CN" altLang="en-US" b="0" dirty="0">
                <a:latin typeface="楷体_GB2312" pitchFamily="49" charset="-122"/>
              </a:rPr>
              <a:t>属性定义，然后，把</a:t>
            </a:r>
            <a:r>
              <a:rPr kumimoji="1" lang="en-US" altLang="zh-CN" b="0" i="1" dirty="0">
                <a:latin typeface="Times New Roman" panose="02020603050405020304" pitchFamily="18" charset="0"/>
              </a:rPr>
              <a:t>S</a:t>
            </a:r>
            <a:r>
              <a:rPr kumimoji="1" lang="en-US" altLang="zh-CN" b="0" dirty="0">
                <a:latin typeface="楷体_GB2312" pitchFamily="49" charset="-122"/>
              </a:rPr>
              <a:t>-</a:t>
            </a:r>
            <a:r>
              <a:rPr kumimoji="1" lang="zh-CN" altLang="en-US" b="0" dirty="0">
                <a:latin typeface="楷体_GB2312" pitchFamily="49" charset="-122"/>
              </a:rPr>
              <a:t>属性定义变成可执行的代码段，这就构成了翻译程序</a:t>
            </a:r>
            <a:r>
              <a:rPr kumimoji="1" lang="zh-CN" altLang="en-US" b="0" dirty="0" smtClean="0">
                <a:latin typeface="楷体_GB2312" pitchFamily="49" charset="-122"/>
              </a:rPr>
              <a:t>。</a:t>
            </a:r>
            <a:endParaRPr kumimoji="1" lang="en-US" altLang="zh-CN" b="0" dirty="0" smtClean="0">
              <a:latin typeface="楷体_GB2312" pitchFamily="49" charset="-122"/>
            </a:endParaRPr>
          </a:p>
          <a:p>
            <a:r>
              <a:rPr kumimoji="1" lang="zh-CN" altLang="en-US" b="0" dirty="0" smtClean="0">
                <a:latin typeface="楷体_GB2312" pitchFamily="49" charset="-122"/>
              </a:rPr>
              <a:t>象</a:t>
            </a:r>
            <a:r>
              <a:rPr kumimoji="1" lang="zh-CN" altLang="en-US" b="0" dirty="0">
                <a:latin typeface="楷体_GB2312" pitchFamily="49" charset="-122"/>
              </a:rPr>
              <a:t>一座建筑，语法分析是构架，归约处有一个“挂钩”，</a:t>
            </a:r>
            <a:r>
              <a:rPr kumimoji="1" lang="zh-CN" altLang="en-US" b="0" dirty="0">
                <a:solidFill>
                  <a:srgbClr val="FF0000"/>
                </a:solidFill>
                <a:latin typeface="楷体_GB2312" pitchFamily="49" charset="-122"/>
              </a:rPr>
              <a:t>语义分析和翻译的代码段（语义子程序）</a:t>
            </a:r>
            <a:r>
              <a:rPr kumimoji="1" lang="zh-CN" altLang="en-US" b="0" dirty="0">
                <a:latin typeface="楷体_GB2312" pitchFamily="49" charset="-122"/>
              </a:rPr>
              <a:t>就挂在这个钩子上</a:t>
            </a:r>
            <a:r>
              <a:rPr kumimoji="1" lang="zh-CN" altLang="en-US" b="0" dirty="0" smtClean="0">
                <a:latin typeface="楷体_GB2312" pitchFamily="49" charset="-122"/>
              </a:rPr>
              <a:t>。</a:t>
            </a:r>
            <a:endParaRPr kumimoji="1" lang="en-US" altLang="zh-CN" b="0" dirty="0" smtClean="0">
              <a:latin typeface="楷体_GB2312" pitchFamily="49" charset="-122"/>
            </a:endParaRPr>
          </a:p>
          <a:p>
            <a:r>
              <a:rPr kumimoji="1" lang="zh-CN" altLang="en-US" b="0" dirty="0" smtClean="0">
                <a:latin typeface="楷体_GB2312" pitchFamily="49" charset="-122"/>
              </a:rPr>
              <a:t>这样</a:t>
            </a:r>
            <a:r>
              <a:rPr kumimoji="1" lang="zh-CN" altLang="en-US" b="0" dirty="0">
                <a:latin typeface="楷体_GB2312" pitchFamily="49" charset="-122"/>
              </a:rPr>
              <a:t>，随着语法分析的进行，归约前调用相应的语义子程序</a:t>
            </a:r>
            <a:r>
              <a:rPr kumimoji="1" lang="en-US" altLang="zh-CN" b="0" dirty="0">
                <a:latin typeface="楷体_GB2312" pitchFamily="49" charset="-122"/>
              </a:rPr>
              <a:t>,</a:t>
            </a:r>
            <a:r>
              <a:rPr kumimoji="1" lang="zh-CN" altLang="en-US" b="0" dirty="0">
                <a:latin typeface="楷体_GB2312" pitchFamily="49" charset="-122"/>
              </a:rPr>
              <a:t>完成翻译的任务。</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BD56E8B-2AB6-E89D-70BE-F8FFBDC8A8A3}"/>
              </a:ext>
            </a:extLst>
          </p:cNvPr>
          <p:cNvSpPr>
            <a:spLocks noGrp="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6.4.3 L-</a:t>
            </a:r>
            <a:r>
              <a:rPr lang="zh-CN" altLang="en-US" dirty="0">
                <a:latin typeface="Times New Roman" panose="02020603050405020304" pitchFamily="18" charset="0"/>
              </a:rPr>
              <a:t>属性定义的自顶向下翻译</a:t>
            </a:r>
          </a:p>
        </p:txBody>
      </p:sp>
      <p:sp>
        <p:nvSpPr>
          <p:cNvPr id="4" name="日期占位符 1">
            <a:extLst>
              <a:ext uri="{FF2B5EF4-FFF2-40B4-BE49-F238E27FC236}">
                <a16:creationId xmlns:a16="http://schemas.microsoft.com/office/drawing/2014/main" id="{AA6E6412-4568-0C34-FAAA-61ECB9C9B96C}"/>
              </a:ext>
            </a:extLst>
          </p:cNvPr>
          <p:cNvSpPr>
            <a:spLocks noGrp="1"/>
          </p:cNvSpPr>
          <p:nvPr>
            <p:ph type="dt" sz="half" idx="10"/>
          </p:nvPr>
        </p:nvSpPr>
        <p:spPr>
          <a:ln>
            <a:miter lim="800000"/>
            <a:headEnd/>
            <a:tailEnd/>
          </a:ln>
        </p:spPr>
        <p:txBody>
          <a:bodyPr anchor="t"/>
          <a:lstStyle/>
          <a:p>
            <a:pPr>
              <a:defRPr/>
            </a:pPr>
            <a:fld id="{71407FB1-8CE8-42B9-BA37-48444461D371}" type="datetime1">
              <a:rPr lang="zh-CN" altLang="en-US">
                <a:latin typeface="+mn-lt"/>
              </a:rPr>
              <a:pPr>
                <a:defRPr/>
              </a:pPr>
              <a:t>2024/10/14</a:t>
            </a:fld>
            <a:endParaRPr lang="en-US" altLang="zh-CN">
              <a:latin typeface="+mn-lt"/>
            </a:endParaRPr>
          </a:p>
        </p:txBody>
      </p:sp>
      <p:sp>
        <p:nvSpPr>
          <p:cNvPr id="56323" name="灯片编号占位符 3">
            <a:extLst>
              <a:ext uri="{FF2B5EF4-FFF2-40B4-BE49-F238E27FC236}">
                <a16:creationId xmlns:a16="http://schemas.microsoft.com/office/drawing/2014/main" id="{2EEC9086-7C14-9355-CFA7-15BC5402A77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36E180E-0EDB-4A87-9685-47800E589883}" type="slidenum">
              <a:rPr lang="en-US" altLang="zh-CN" sz="1400" b="0">
                <a:latin typeface="Arial" panose="020B0604020202020204" pitchFamily="34" charset="0"/>
                <a:ea typeface="宋体" panose="02010600030101010101" pitchFamily="2" charset="-122"/>
              </a:rPr>
              <a:pPr>
                <a:spcBef>
                  <a:spcPct val="0"/>
                </a:spcBef>
                <a:buClrTx/>
                <a:buSzTx/>
                <a:buFontTx/>
                <a:buNone/>
              </a:pPr>
              <a:t>55</a:t>
            </a:fld>
            <a:endParaRPr lang="en-US" altLang="zh-CN" sz="1400" b="0">
              <a:latin typeface="Arial" panose="020B0604020202020204" pitchFamily="34" charset="0"/>
              <a:ea typeface="宋体" panose="02010600030101010101" pitchFamily="2" charset="-122"/>
            </a:endParaRPr>
          </a:p>
        </p:txBody>
      </p:sp>
      <p:sp>
        <p:nvSpPr>
          <p:cNvPr id="6" name="文本占位符 5">
            <a:extLst>
              <a:ext uri="{FF2B5EF4-FFF2-40B4-BE49-F238E27FC236}">
                <a16:creationId xmlns:a16="http://schemas.microsoft.com/office/drawing/2014/main" id="{BDB2C4EB-94EF-F303-2E2D-376AF8BB291B}"/>
              </a:ext>
            </a:extLst>
          </p:cNvPr>
          <p:cNvSpPr>
            <a:spLocks noGrp="1"/>
          </p:cNvSpPr>
          <p:nvPr>
            <p:ph type="body" sz="quarter" idx="13"/>
          </p:nvPr>
        </p:nvSpPr>
        <p:spPr>
          <a:xfrm>
            <a:off x="1064596" y="1280458"/>
            <a:ext cx="9783916" cy="4123276"/>
          </a:xfrm>
        </p:spPr>
        <p:txBody>
          <a:bodyPr>
            <a:normAutofit fontScale="92500" lnSpcReduction="10000"/>
          </a:bodyPr>
          <a:lstStyle/>
          <a:p>
            <a:pPr eaLnBrk="1" hangingPunct="1">
              <a:spcBef>
                <a:spcPct val="50000"/>
              </a:spcBef>
              <a:buClr>
                <a:schemeClr val="tx1"/>
              </a:buClr>
              <a:buSzPct val="85000"/>
            </a:pPr>
            <a:r>
              <a:rPr kumimoji="1" lang="en-US" altLang="zh-CN" sz="2800" b="0" dirty="0">
                <a:latin typeface="楷体_GB2312" pitchFamily="49" charset="-122"/>
              </a:rPr>
              <a:t> </a:t>
            </a:r>
            <a:r>
              <a:rPr kumimoji="1" lang="zh-CN" altLang="en-US" b="0" dirty="0">
                <a:solidFill>
                  <a:srgbClr val="FF0000"/>
                </a:solidFill>
                <a:latin typeface="楷体_GB2312" pitchFamily="49" charset="-122"/>
              </a:rPr>
              <a:t>用翻译模式构造自顶向下的翻译。</a:t>
            </a:r>
          </a:p>
          <a:p>
            <a:pPr eaLnBrk="1" hangingPunct="1">
              <a:spcBef>
                <a:spcPct val="50000"/>
              </a:spcBef>
              <a:buClrTx/>
              <a:buSzTx/>
              <a:buFontTx/>
              <a:buNone/>
            </a:pPr>
            <a:r>
              <a:rPr kumimoji="1" lang="en-US" altLang="zh-CN" b="0" dirty="0">
                <a:latin typeface="楷体_GB2312" pitchFamily="49" charset="-122"/>
              </a:rPr>
              <a:t>1. </a:t>
            </a:r>
            <a:r>
              <a:rPr kumimoji="1" lang="zh-CN" altLang="en-US" b="0" dirty="0">
                <a:latin typeface="楷体_GB2312" pitchFamily="49" charset="-122"/>
              </a:rPr>
              <a:t>从翻译模式中消除左递归</a:t>
            </a:r>
            <a:r>
              <a:rPr kumimoji="1" lang="zh-CN" altLang="en-US" sz="2800" b="0" dirty="0">
                <a:latin typeface="楷体_GB2312" pitchFamily="49" charset="-122"/>
              </a:rPr>
              <a:t>  </a:t>
            </a:r>
          </a:p>
          <a:p>
            <a:pPr eaLnBrk="1" hangingPunct="1">
              <a:spcBef>
                <a:spcPct val="50000"/>
              </a:spcBef>
              <a:buClrTx/>
              <a:buSzTx/>
              <a:buFontTx/>
              <a:buNone/>
            </a:pPr>
            <a:r>
              <a:rPr kumimoji="1" lang="zh-CN" altLang="en-US" sz="2800" b="0" dirty="0">
                <a:latin typeface="楷体_GB2312" pitchFamily="49" charset="-122"/>
              </a:rPr>
              <a:t>    对于一个翻译模式，若采用自顶向下分析，必须消除左递归和提取左公因子，在改写基础文法时考虑属性值的计算。</a:t>
            </a:r>
          </a:p>
          <a:p>
            <a:pPr eaLnBrk="1" hangingPunct="1">
              <a:spcBef>
                <a:spcPct val="50000"/>
              </a:spcBef>
              <a:buClrTx/>
              <a:buSzTx/>
              <a:buFontTx/>
              <a:buNone/>
            </a:pPr>
            <a:r>
              <a:rPr kumimoji="1" lang="zh-CN" altLang="en-US" sz="2800" b="0" dirty="0">
                <a:latin typeface="楷体_GB2312" pitchFamily="49" charset="-122"/>
              </a:rPr>
              <a:t>    对于自顶向下语法分析，将语义动作看作终结符号，当其处在栈顶时将被弹出执行，而且</a:t>
            </a:r>
            <a:r>
              <a:rPr kumimoji="1" lang="zh-CN" altLang="en-US" sz="2800" b="0" dirty="0">
                <a:solidFill>
                  <a:srgbClr val="FF0000"/>
                </a:solidFill>
                <a:latin typeface="楷体_GB2312" pitchFamily="49" charset="-122"/>
              </a:rPr>
              <a:t>不考虑继承属性的处理（很简单）</a:t>
            </a:r>
            <a:r>
              <a:rPr kumimoji="1" lang="zh-CN" altLang="en-US" sz="2800" b="0" dirty="0">
                <a:latin typeface="楷体_GB2312" pitchFamily="49" charset="-122"/>
              </a:rPr>
              <a:t>。</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941E5527-FC44-EB4F-E86B-97B27445A636}"/>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只有简单语义动作时的左递归消除</a:t>
            </a:r>
          </a:p>
        </p:txBody>
      </p:sp>
      <p:sp>
        <p:nvSpPr>
          <p:cNvPr id="4" name="日期占位符 1">
            <a:extLst>
              <a:ext uri="{FF2B5EF4-FFF2-40B4-BE49-F238E27FC236}">
                <a16:creationId xmlns:a16="http://schemas.microsoft.com/office/drawing/2014/main" id="{72198540-5697-9154-33AC-588792C2E5B2}"/>
              </a:ext>
            </a:extLst>
          </p:cNvPr>
          <p:cNvSpPr>
            <a:spLocks noGrp="1"/>
          </p:cNvSpPr>
          <p:nvPr>
            <p:ph type="dt" sz="half" idx="10"/>
          </p:nvPr>
        </p:nvSpPr>
        <p:spPr>
          <a:ln>
            <a:miter lim="800000"/>
            <a:headEnd/>
            <a:tailEnd/>
          </a:ln>
        </p:spPr>
        <p:txBody>
          <a:bodyPr anchor="t"/>
          <a:lstStyle/>
          <a:p>
            <a:pPr>
              <a:defRPr/>
            </a:pPr>
            <a:fld id="{F005EE25-C2A9-47F7-9A3C-E6C5C6AC0E2A}" type="datetime1">
              <a:rPr lang="zh-CN" altLang="en-US">
                <a:latin typeface="+mn-lt"/>
              </a:rPr>
              <a:pPr>
                <a:defRPr/>
              </a:pPr>
              <a:t>2024/10/14</a:t>
            </a:fld>
            <a:endParaRPr lang="en-US" altLang="zh-CN">
              <a:latin typeface="+mn-lt"/>
            </a:endParaRPr>
          </a:p>
        </p:txBody>
      </p:sp>
      <p:sp>
        <p:nvSpPr>
          <p:cNvPr id="57347" name="灯片编号占位符 3">
            <a:extLst>
              <a:ext uri="{FF2B5EF4-FFF2-40B4-BE49-F238E27FC236}">
                <a16:creationId xmlns:a16="http://schemas.microsoft.com/office/drawing/2014/main" id="{E9A2F60E-6BC5-331D-63AE-8214DB16B8F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D3A13C7-8BE1-4277-BCD3-01ABECA87FBC}" type="slidenum">
              <a:rPr lang="en-US" altLang="zh-CN" sz="1400" b="0">
                <a:latin typeface="Arial" panose="020B0604020202020204" pitchFamily="34" charset="0"/>
                <a:ea typeface="宋体" panose="02010600030101010101" pitchFamily="2" charset="-122"/>
              </a:rPr>
              <a:pPr>
                <a:spcBef>
                  <a:spcPct val="0"/>
                </a:spcBef>
                <a:buClrTx/>
                <a:buSzTx/>
                <a:buFontTx/>
                <a:buNone/>
              </a:pPr>
              <a:t>56</a:t>
            </a:fld>
            <a:endParaRPr lang="en-US" altLang="zh-CN" sz="1400" b="0">
              <a:latin typeface="Arial" panose="020B0604020202020204" pitchFamily="34" charset="0"/>
              <a:ea typeface="宋体" panose="02010600030101010101" pitchFamily="2" charset="-122"/>
            </a:endParaRPr>
          </a:p>
        </p:txBody>
      </p:sp>
      <p:sp>
        <p:nvSpPr>
          <p:cNvPr id="6" name="文本占位符 5">
            <a:extLst>
              <a:ext uri="{FF2B5EF4-FFF2-40B4-BE49-F238E27FC236}">
                <a16:creationId xmlns:a16="http://schemas.microsoft.com/office/drawing/2014/main" id="{3F6B71A0-B5B9-0754-D4C6-8C2DF74D0083}"/>
              </a:ext>
            </a:extLst>
          </p:cNvPr>
          <p:cNvSpPr>
            <a:spLocks noGrp="1"/>
          </p:cNvSpPr>
          <p:nvPr>
            <p:ph type="body" sz="quarter" idx="13"/>
          </p:nvPr>
        </p:nvSpPr>
        <p:spPr>
          <a:xfrm>
            <a:off x="1064596" y="1443018"/>
            <a:ext cx="9783916" cy="4478388"/>
          </a:xfrm>
        </p:spPr>
        <p:txBody>
          <a:bodyPr>
            <a:normAutofit fontScale="77500" lnSpcReduction="20000"/>
          </a:bodyPr>
          <a:lstStyle/>
          <a:p>
            <a:pPr eaLnBrk="1" hangingPunct="1">
              <a:spcBef>
                <a:spcPct val="35000"/>
              </a:spcBef>
              <a:buClr>
                <a:schemeClr val="tx1"/>
              </a:buClr>
              <a:buSzPct val="85000"/>
            </a:pPr>
            <a:r>
              <a:rPr kumimoji="1" lang="en-US" altLang="zh-CN" sz="2800" b="0" dirty="0">
                <a:latin typeface="Times New Roman" panose="02020603050405020304" pitchFamily="18" charset="0"/>
              </a:rPr>
              <a:t> </a:t>
            </a:r>
            <a:r>
              <a:rPr kumimoji="1" lang="zh-CN" altLang="en-US" sz="3600" b="0" dirty="0">
                <a:latin typeface="Times New Roman" panose="02020603050405020304" pitchFamily="18" charset="0"/>
              </a:rPr>
              <a:t>例</a:t>
            </a:r>
            <a:r>
              <a:rPr kumimoji="1" lang="en-US" altLang="zh-CN" sz="3600" b="0" dirty="0">
                <a:latin typeface="Times New Roman" panose="02020603050405020304" pitchFamily="18" charset="0"/>
              </a:rPr>
              <a:t>6.15 </a:t>
            </a:r>
            <a:r>
              <a:rPr kumimoji="1" lang="zh-CN" altLang="en-US" sz="3600" b="0" dirty="0">
                <a:latin typeface="Times New Roman" panose="02020603050405020304" pitchFamily="18" charset="0"/>
              </a:rPr>
              <a:t>考虑如下将中缀表达式翻译为后缀表达式的翻译模式中的两个产生式：</a:t>
            </a:r>
            <a:endParaRPr kumimoji="1" lang="zh-CN" altLang="en-US" sz="3600" b="0" i="1" dirty="0">
              <a:latin typeface="Times New Roman" panose="02020603050405020304" pitchFamily="18" charset="0"/>
            </a:endParaRPr>
          </a:p>
          <a:p>
            <a:pPr eaLnBrk="1" hangingPunct="1">
              <a:spcBef>
                <a:spcPct val="30000"/>
              </a:spcBef>
              <a:buClrTx/>
              <a:buSzTx/>
              <a:buFontTx/>
              <a:buNone/>
            </a:pPr>
            <a:r>
              <a:rPr kumimoji="1" lang="zh-CN" altLang="en-US" sz="2800" b="0" i="1" dirty="0">
                <a:latin typeface="Times New Roman" panose="02020603050405020304" pitchFamily="18" charset="0"/>
              </a:rPr>
              <a:t>	</a:t>
            </a:r>
            <a:r>
              <a:rPr kumimoji="1" lang="en-US" altLang="zh-CN" sz="2800" b="0" i="1" dirty="0">
                <a:latin typeface="Times New Roman" panose="02020603050405020304" pitchFamily="18" charset="0"/>
              </a:rPr>
              <a:t>E </a:t>
            </a:r>
            <a:r>
              <a:rPr kumimoji="1" lang="en-US" altLang="zh-CN" sz="2800" b="0" dirty="0">
                <a:latin typeface="Times New Roman" panose="02020603050405020304" pitchFamily="18" charset="0"/>
              </a:rPr>
              <a:t>→ </a:t>
            </a:r>
            <a:r>
              <a:rPr kumimoji="1" lang="en-US" altLang="zh-CN" sz="2800" b="0" i="1" dirty="0">
                <a:latin typeface="Times New Roman" panose="02020603050405020304" pitchFamily="18" charset="0"/>
              </a:rPr>
              <a:t>E</a:t>
            </a:r>
            <a:r>
              <a:rPr kumimoji="1" lang="en-US" altLang="zh-CN" sz="2800" b="0" baseline="-25000" dirty="0">
                <a:latin typeface="Times New Roman" panose="02020603050405020304" pitchFamily="18" charset="0"/>
              </a:rPr>
              <a:t>1</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T</a:t>
            </a:r>
            <a:r>
              <a:rPr kumimoji="1" lang="en-US" altLang="zh-CN" sz="2800" b="0" dirty="0">
                <a:latin typeface="Times New Roman" panose="02020603050405020304" pitchFamily="18" charset="0"/>
              </a:rPr>
              <a:t> {print(‘+’);}</a:t>
            </a:r>
            <a:endParaRPr kumimoji="1" lang="en-US" altLang="zh-CN" sz="2800" b="0" i="1" dirty="0">
              <a:latin typeface="Times New Roman" panose="02020603050405020304" pitchFamily="18" charset="0"/>
            </a:endParaRPr>
          </a:p>
          <a:p>
            <a:pPr eaLnBrk="1" hangingPunct="1">
              <a:spcBef>
                <a:spcPct val="0"/>
              </a:spcBef>
              <a:buClrTx/>
              <a:buSzTx/>
              <a:buFontTx/>
              <a:buNone/>
            </a:pPr>
            <a:r>
              <a:rPr kumimoji="1" lang="en-US" altLang="zh-CN" sz="2800" b="0" i="1" dirty="0">
                <a:latin typeface="Times New Roman" panose="02020603050405020304" pitchFamily="18" charset="0"/>
              </a:rPr>
              <a:t>	E </a:t>
            </a:r>
            <a:r>
              <a:rPr kumimoji="1" lang="en-US" altLang="zh-CN" sz="2800" b="0" dirty="0">
                <a:latin typeface="Times New Roman" panose="02020603050405020304" pitchFamily="18" charset="0"/>
              </a:rPr>
              <a:t>→ </a:t>
            </a:r>
            <a:r>
              <a:rPr kumimoji="1" lang="en-US" altLang="zh-CN" sz="2800" b="0" i="1" dirty="0">
                <a:latin typeface="Times New Roman" panose="02020603050405020304" pitchFamily="18" charset="0"/>
              </a:rPr>
              <a:t>T</a:t>
            </a:r>
            <a:endParaRPr kumimoji="1" lang="en-US" altLang="zh-CN" sz="2800" b="0" dirty="0">
              <a:latin typeface="Times New Roman" panose="02020603050405020304" pitchFamily="18" charset="0"/>
            </a:endParaRPr>
          </a:p>
          <a:p>
            <a:pPr eaLnBrk="1" hangingPunct="1">
              <a:spcBef>
                <a:spcPct val="0"/>
              </a:spcBef>
              <a:buClrTx/>
              <a:buSzTx/>
              <a:buFontTx/>
              <a:buNone/>
            </a:pPr>
            <a:r>
              <a:rPr kumimoji="1" lang="en-US" altLang="zh-CN" sz="4400" b="0" dirty="0" smtClean="0">
                <a:solidFill>
                  <a:srgbClr val="FF0000"/>
                </a:solidFill>
                <a:latin typeface="Times New Roman" panose="02020603050405020304" pitchFamily="18" charset="0"/>
                <a:sym typeface="Symbol" panose="05050102010706020507" pitchFamily="18" charset="2"/>
              </a:rPr>
              <a:t></a:t>
            </a:r>
            <a:r>
              <a:rPr kumimoji="1" lang="zh-CN" altLang="en-US" sz="3100" b="0" dirty="0" smtClean="0">
                <a:solidFill>
                  <a:srgbClr val="FF0000"/>
                </a:solidFill>
                <a:latin typeface="Times New Roman" panose="02020603050405020304" pitchFamily="18" charset="0"/>
                <a:sym typeface="Symbol" panose="05050102010706020507" pitchFamily="18" charset="2"/>
              </a:rPr>
              <a:t>消除左递归</a:t>
            </a:r>
            <a:endParaRPr kumimoji="1" lang="en-US" altLang="zh-CN" sz="4400" b="0" i="1" dirty="0">
              <a:solidFill>
                <a:srgbClr val="FF0000"/>
              </a:solidFill>
              <a:latin typeface="Times New Roman" panose="02020603050405020304" pitchFamily="18" charset="0"/>
              <a:sym typeface="Symbol" panose="05050102010706020507" pitchFamily="18" charset="2"/>
            </a:endParaRPr>
          </a:p>
          <a:p>
            <a:pPr eaLnBrk="1" hangingPunct="1">
              <a:spcBef>
                <a:spcPct val="0"/>
              </a:spcBef>
              <a:buClrTx/>
              <a:buSzTx/>
              <a:buFontTx/>
              <a:buNone/>
            </a:pPr>
            <a:r>
              <a:rPr kumimoji="1" lang="en-US" altLang="zh-CN" sz="2800" b="0" i="1" dirty="0">
                <a:latin typeface="Times New Roman" panose="02020603050405020304" pitchFamily="18" charset="0"/>
              </a:rPr>
              <a:t>	E </a:t>
            </a:r>
            <a:r>
              <a:rPr kumimoji="1" lang="en-US" altLang="zh-CN" sz="2800" b="0" dirty="0">
                <a:latin typeface="Times New Roman" panose="02020603050405020304" pitchFamily="18" charset="0"/>
              </a:rPr>
              <a:t>→ </a:t>
            </a:r>
            <a:r>
              <a:rPr kumimoji="1" lang="en-US" altLang="zh-CN" sz="2800" b="0" i="1" dirty="0">
                <a:latin typeface="Times New Roman" panose="02020603050405020304" pitchFamily="18" charset="0"/>
              </a:rPr>
              <a:t>TR</a:t>
            </a:r>
          </a:p>
          <a:p>
            <a:pPr eaLnBrk="1" hangingPunct="1">
              <a:spcBef>
                <a:spcPct val="0"/>
              </a:spcBef>
              <a:buClrTx/>
              <a:buSzTx/>
              <a:buFontTx/>
              <a:buNone/>
            </a:pPr>
            <a:r>
              <a:rPr kumimoji="1" lang="en-US" altLang="zh-CN" sz="2800" b="0" i="1" dirty="0">
                <a:latin typeface="Times New Roman" panose="02020603050405020304" pitchFamily="18" charset="0"/>
              </a:rPr>
              <a:t>	R </a:t>
            </a:r>
            <a:r>
              <a:rPr kumimoji="1" lang="en-US" altLang="zh-CN" sz="2800" b="0" dirty="0">
                <a:latin typeface="Times New Roman" panose="02020603050405020304" pitchFamily="18" charset="0"/>
              </a:rPr>
              <a:t>→ +</a:t>
            </a:r>
            <a:r>
              <a:rPr kumimoji="1" lang="en-US" altLang="zh-CN" sz="2800" b="0" i="1" dirty="0">
                <a:latin typeface="Times New Roman" panose="02020603050405020304" pitchFamily="18" charset="0"/>
              </a:rPr>
              <a:t>T</a:t>
            </a:r>
            <a:r>
              <a:rPr kumimoji="1" lang="en-US" altLang="zh-CN" sz="2800" b="0" dirty="0">
                <a:latin typeface="Times New Roman" panose="02020603050405020304" pitchFamily="18" charset="0"/>
              </a:rPr>
              <a:t> {print(‘+’);} </a:t>
            </a:r>
            <a:r>
              <a:rPr kumimoji="1" lang="en-US" altLang="zh-CN" sz="2800" b="0" i="1" dirty="0">
                <a:latin typeface="Times New Roman" panose="02020603050405020304" pitchFamily="18" charset="0"/>
              </a:rPr>
              <a:t>R</a:t>
            </a:r>
          </a:p>
          <a:p>
            <a:pPr eaLnBrk="1" hangingPunct="1">
              <a:spcBef>
                <a:spcPct val="0"/>
              </a:spcBef>
              <a:buClrTx/>
              <a:buSzTx/>
              <a:buFontTx/>
              <a:buNone/>
            </a:pPr>
            <a:r>
              <a:rPr kumimoji="1" lang="en-US" altLang="zh-CN" sz="2800" b="0" i="1" dirty="0">
                <a:latin typeface="Times New Roman" panose="02020603050405020304" pitchFamily="18" charset="0"/>
              </a:rPr>
              <a:t>	R </a:t>
            </a:r>
            <a:r>
              <a:rPr kumimoji="1" lang="en-US" altLang="zh-CN" sz="2800" b="0" dirty="0">
                <a:latin typeface="Times New Roman" panose="02020603050405020304" pitchFamily="18" charset="0"/>
              </a:rPr>
              <a:t>→ </a:t>
            </a:r>
            <a:r>
              <a:rPr kumimoji="1" lang="en-US" altLang="zh-CN" sz="2800" b="0" i="1" dirty="0">
                <a:latin typeface="Times New Roman" panose="02020603050405020304" pitchFamily="18" charset="0"/>
              </a:rPr>
              <a:t>ε</a:t>
            </a:r>
            <a:r>
              <a:rPr kumimoji="1" lang="en-US" altLang="zh-CN" sz="2800" b="0" dirty="0">
                <a:latin typeface="Times New Roman" panose="02020603050405020304" pitchFamily="18" charset="0"/>
              </a:rPr>
              <a:t> </a:t>
            </a:r>
          </a:p>
          <a:p>
            <a:endParaRPr lang="zh-CN" altLang="en-US" dirty="0"/>
          </a:p>
        </p:txBody>
      </p:sp>
      <p:grpSp>
        <p:nvGrpSpPr>
          <p:cNvPr id="10" name="组合 9"/>
          <p:cNvGrpSpPr/>
          <p:nvPr/>
        </p:nvGrpSpPr>
        <p:grpSpPr>
          <a:xfrm>
            <a:off x="5483225" y="2749550"/>
            <a:ext cx="5365288" cy="1968500"/>
            <a:chOff x="5483225" y="2749550"/>
            <a:chExt cx="5365288" cy="1968500"/>
          </a:xfrm>
        </p:grpSpPr>
        <p:pic>
          <p:nvPicPr>
            <p:cNvPr id="3" name="图片 2"/>
            <p:cNvPicPr>
              <a:picLocks noChangeAspect="1"/>
            </p:cNvPicPr>
            <p:nvPr/>
          </p:nvPicPr>
          <p:blipFill>
            <a:blip r:embed="rId2"/>
            <a:stretch>
              <a:fillRect/>
            </a:stretch>
          </p:blipFill>
          <p:spPr>
            <a:xfrm>
              <a:off x="5483225" y="3344862"/>
              <a:ext cx="1692275" cy="601589"/>
            </a:xfrm>
            <a:prstGeom prst="rect">
              <a:avLst/>
            </a:prstGeom>
          </p:spPr>
        </p:pic>
        <p:pic>
          <p:nvPicPr>
            <p:cNvPr id="7" name="图片 6"/>
            <p:cNvPicPr>
              <a:picLocks noChangeAspect="1"/>
            </p:cNvPicPr>
            <p:nvPr/>
          </p:nvPicPr>
          <p:blipFill>
            <a:blip r:embed="rId3"/>
            <a:stretch>
              <a:fillRect/>
            </a:stretch>
          </p:blipFill>
          <p:spPr>
            <a:xfrm>
              <a:off x="8120838" y="2925763"/>
              <a:ext cx="2727674" cy="1614488"/>
            </a:xfrm>
            <a:prstGeom prst="rect">
              <a:avLst/>
            </a:prstGeom>
          </p:spPr>
        </p:pic>
        <p:sp>
          <p:nvSpPr>
            <p:cNvPr id="8" name="右箭头 7"/>
            <p:cNvSpPr/>
            <p:nvPr/>
          </p:nvSpPr>
          <p:spPr>
            <a:xfrm>
              <a:off x="7302500" y="3436112"/>
              <a:ext cx="691338" cy="492199"/>
            </a:xfrm>
            <a:prstGeom prst="rightArrow">
              <a:avLst/>
            </a:prstGeom>
            <a:noFill/>
            <a:ln w="349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483225" y="2749550"/>
              <a:ext cx="5365288" cy="1968500"/>
            </a:xfrm>
            <a:prstGeom prst="rect">
              <a:avLst/>
            </a:prstGeom>
            <a:noFill/>
            <a:ln w="254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8483F2E9-09B9-A8AC-2EDE-166CC2F2B8D3}"/>
              </a:ext>
            </a:extLst>
          </p:cNvPr>
          <p:cNvSpPr>
            <a:spLocks noGrp="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S-</a:t>
            </a:r>
            <a:r>
              <a:rPr lang="zh-CN" altLang="en-US" dirty="0">
                <a:latin typeface="Times New Roman" panose="02020603050405020304" pitchFamily="18" charset="0"/>
              </a:rPr>
              <a:t>属性定义的左递归消除</a:t>
            </a:r>
          </a:p>
        </p:txBody>
      </p:sp>
      <p:sp>
        <p:nvSpPr>
          <p:cNvPr id="4" name="日期占位符 1">
            <a:extLst>
              <a:ext uri="{FF2B5EF4-FFF2-40B4-BE49-F238E27FC236}">
                <a16:creationId xmlns:a16="http://schemas.microsoft.com/office/drawing/2014/main" id="{C4E819E2-27BB-29E2-B53F-DEB86B35A4D0}"/>
              </a:ext>
            </a:extLst>
          </p:cNvPr>
          <p:cNvSpPr>
            <a:spLocks noGrp="1"/>
          </p:cNvSpPr>
          <p:nvPr>
            <p:ph type="dt" sz="half" idx="10"/>
          </p:nvPr>
        </p:nvSpPr>
        <p:spPr>
          <a:ln>
            <a:miter lim="800000"/>
            <a:headEnd/>
            <a:tailEnd/>
          </a:ln>
        </p:spPr>
        <p:txBody>
          <a:bodyPr anchor="t"/>
          <a:lstStyle/>
          <a:p>
            <a:pPr>
              <a:defRPr/>
            </a:pPr>
            <a:fld id="{7E2F2C1B-C968-4DE6-87BF-28698062BE78}" type="datetime1">
              <a:rPr lang="zh-CN" altLang="en-US">
                <a:latin typeface="+mn-lt"/>
              </a:rPr>
              <a:pPr>
                <a:defRPr/>
              </a:pPr>
              <a:t>2024/10/14</a:t>
            </a:fld>
            <a:endParaRPr lang="en-US" altLang="zh-CN">
              <a:latin typeface="+mn-lt"/>
            </a:endParaRPr>
          </a:p>
        </p:txBody>
      </p:sp>
      <p:sp>
        <p:nvSpPr>
          <p:cNvPr id="58371" name="灯片编号占位符 3">
            <a:extLst>
              <a:ext uri="{FF2B5EF4-FFF2-40B4-BE49-F238E27FC236}">
                <a16:creationId xmlns:a16="http://schemas.microsoft.com/office/drawing/2014/main" id="{24EC61F6-C4E2-02B0-9A2F-C81714D504E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CD67E64-8CC2-4748-B4E0-91B45EB3D943}" type="slidenum">
              <a:rPr lang="en-US" altLang="zh-CN" sz="1400" b="0">
                <a:latin typeface="Arial" panose="020B0604020202020204" pitchFamily="34" charset="0"/>
                <a:ea typeface="宋体" panose="02010600030101010101" pitchFamily="2" charset="-122"/>
              </a:rPr>
              <a:pPr>
                <a:spcBef>
                  <a:spcPct val="0"/>
                </a:spcBef>
                <a:buClrTx/>
                <a:buSzTx/>
                <a:buFontTx/>
                <a:buNone/>
              </a:pPr>
              <a:t>57</a:t>
            </a:fld>
            <a:endParaRPr lang="en-US" altLang="zh-CN" sz="1400" b="0">
              <a:latin typeface="Arial" panose="020B0604020202020204" pitchFamily="34" charset="0"/>
              <a:ea typeface="宋体" panose="02010600030101010101" pitchFamily="2" charset="-122"/>
            </a:endParaRPr>
          </a:p>
        </p:txBody>
      </p:sp>
      <p:sp>
        <p:nvSpPr>
          <p:cNvPr id="6" name="文本占位符 5">
            <a:extLst>
              <a:ext uri="{FF2B5EF4-FFF2-40B4-BE49-F238E27FC236}">
                <a16:creationId xmlns:a16="http://schemas.microsoft.com/office/drawing/2014/main" id="{5C510975-B350-C8BC-7730-8AF26B916DE6}"/>
              </a:ext>
            </a:extLst>
          </p:cNvPr>
          <p:cNvSpPr>
            <a:spLocks noGrp="1"/>
          </p:cNvSpPr>
          <p:nvPr>
            <p:ph type="body" sz="quarter" idx="13"/>
          </p:nvPr>
        </p:nvSpPr>
        <p:spPr/>
        <p:txBody>
          <a:bodyPr>
            <a:normAutofit fontScale="70000" lnSpcReduction="20000"/>
          </a:bodyPr>
          <a:lstStyle/>
          <a:p>
            <a:pPr eaLnBrk="1" hangingPunct="1">
              <a:lnSpc>
                <a:spcPct val="140000"/>
              </a:lnSpc>
              <a:spcBef>
                <a:spcPct val="50000"/>
              </a:spcBef>
              <a:buClr>
                <a:schemeClr val="tx1"/>
              </a:buClr>
              <a:buSzPct val="80000"/>
            </a:pPr>
            <a:r>
              <a:rPr kumimoji="1" lang="en-US" altLang="zh-CN" b="0" dirty="0">
                <a:latin typeface="Times New Roman" panose="02020603050405020304" pitchFamily="18" charset="0"/>
              </a:rPr>
              <a:t> </a:t>
            </a:r>
            <a:r>
              <a:rPr kumimoji="1" lang="zh-CN" altLang="en-US" b="0" dirty="0">
                <a:latin typeface="Times New Roman" panose="02020603050405020304" pitchFamily="18" charset="0"/>
              </a:rPr>
              <a:t>设有如下左递归翻译模式：</a:t>
            </a:r>
          </a:p>
          <a:p>
            <a:pPr eaLnBrk="1" hangingPunct="1">
              <a:spcBef>
                <a:spcPct val="0"/>
              </a:spcBef>
              <a:buClrTx/>
              <a:buSzTx/>
              <a:buFontTx/>
              <a:buNone/>
            </a:pPr>
            <a:r>
              <a:rPr kumimoji="1" lang="zh-CN" altLang="en-US" sz="2800" b="0" dirty="0">
                <a:latin typeface="Times New Roman" panose="02020603050405020304" pitchFamily="18" charset="0"/>
              </a:rPr>
              <a:t>         </a:t>
            </a:r>
            <a:r>
              <a:rPr kumimoji="1" lang="en-US" altLang="zh-CN" sz="2800" b="0" i="1" dirty="0">
                <a:latin typeface="Times New Roman" panose="02020603050405020304" pitchFamily="18" charset="0"/>
              </a:rPr>
              <a:t>A</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A</a:t>
            </a:r>
            <a:r>
              <a:rPr kumimoji="1" lang="en-US" altLang="zh-CN" sz="2800" b="0" baseline="-25000" dirty="0">
                <a:latin typeface="Times New Roman" panose="02020603050405020304" pitchFamily="18" charset="0"/>
              </a:rPr>
              <a:t>1</a:t>
            </a:r>
            <a:r>
              <a:rPr kumimoji="1" lang="en-US" altLang="zh-CN" sz="2800" b="0" i="1" dirty="0">
                <a:latin typeface="Times New Roman" panose="02020603050405020304" pitchFamily="18" charset="0"/>
              </a:rPr>
              <a:t>Y</a:t>
            </a:r>
            <a:r>
              <a:rPr kumimoji="1" lang="zh-CN" altLang="en-US" sz="2800" b="0" dirty="0">
                <a:latin typeface="Times New Roman" panose="02020603050405020304" pitchFamily="18" charset="0"/>
              </a:rPr>
              <a:t>｛</a:t>
            </a:r>
            <a:r>
              <a:rPr kumimoji="1" lang="en-US" altLang="zh-CN" sz="2800" b="0" i="1" dirty="0" err="1">
                <a:latin typeface="Times New Roman" panose="02020603050405020304" pitchFamily="18" charset="0"/>
              </a:rPr>
              <a:t>A</a:t>
            </a:r>
            <a:r>
              <a:rPr kumimoji="1" lang="en-US" altLang="zh-CN" sz="2800" b="0" dirty="0" err="1">
                <a:latin typeface="Times New Roman" panose="02020603050405020304" pitchFamily="18" charset="0"/>
              </a:rPr>
              <a:t>.</a:t>
            </a:r>
            <a:r>
              <a:rPr kumimoji="1" lang="en-US" altLang="zh-CN" sz="2800" b="0" i="1" dirty="0" err="1">
                <a:latin typeface="Times New Roman" panose="02020603050405020304" pitchFamily="18" charset="0"/>
              </a:rPr>
              <a:t>a</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g</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A</a:t>
            </a:r>
            <a:r>
              <a:rPr kumimoji="1" lang="en-US" altLang="zh-CN" sz="2800" b="0" baseline="-25000" dirty="0">
                <a:latin typeface="Times New Roman" panose="02020603050405020304" pitchFamily="18" charset="0"/>
              </a:rPr>
              <a:t>1</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a</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Y</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y</a:t>
            </a:r>
            <a:r>
              <a:rPr kumimoji="1" lang="en-US" altLang="zh-CN" sz="2800" b="0" dirty="0">
                <a:latin typeface="Times New Roman" panose="02020603050405020304" pitchFamily="18" charset="0"/>
              </a:rPr>
              <a:t>)} </a:t>
            </a:r>
          </a:p>
          <a:p>
            <a:pPr eaLnBrk="1" hangingPunct="1">
              <a:spcBef>
                <a:spcPct val="0"/>
              </a:spcBef>
              <a:buClrTx/>
              <a:buSzTx/>
              <a:buFontTx/>
              <a:buNone/>
            </a:pPr>
            <a:r>
              <a:rPr kumimoji="1" lang="en-US" altLang="zh-CN" sz="2800" b="0" dirty="0">
                <a:latin typeface="Times New Roman" panose="02020603050405020304" pitchFamily="18" charset="0"/>
              </a:rPr>
              <a:t>         </a:t>
            </a:r>
            <a:r>
              <a:rPr kumimoji="1" lang="en-US" altLang="zh-CN" sz="2800" b="0" i="1" dirty="0">
                <a:latin typeface="Times New Roman" panose="02020603050405020304" pitchFamily="18" charset="0"/>
              </a:rPr>
              <a:t>A</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X</a:t>
            </a:r>
            <a:r>
              <a:rPr kumimoji="1" lang="en-US" altLang="zh-CN" sz="2800" b="0" dirty="0">
                <a:latin typeface="Times New Roman" panose="02020603050405020304" pitchFamily="18" charset="0"/>
              </a:rPr>
              <a:t> </a:t>
            </a:r>
            <a:r>
              <a:rPr kumimoji="1" lang="zh-CN" altLang="en-US" sz="2800" b="0" dirty="0">
                <a:latin typeface="Times New Roman" panose="02020603050405020304" pitchFamily="18" charset="0"/>
              </a:rPr>
              <a:t>｛</a:t>
            </a:r>
            <a:r>
              <a:rPr kumimoji="1" lang="en-US" altLang="zh-CN" sz="2800" b="0" i="1" dirty="0" err="1">
                <a:latin typeface="Times New Roman" panose="02020603050405020304" pitchFamily="18" charset="0"/>
              </a:rPr>
              <a:t>A</a:t>
            </a:r>
            <a:r>
              <a:rPr kumimoji="1" lang="en-US" altLang="zh-CN" sz="2800" b="0" dirty="0" err="1">
                <a:latin typeface="Times New Roman" panose="02020603050405020304" pitchFamily="18" charset="0"/>
              </a:rPr>
              <a:t>.</a:t>
            </a:r>
            <a:r>
              <a:rPr kumimoji="1" lang="en-US" altLang="zh-CN" sz="2800" b="0" i="1" dirty="0" err="1">
                <a:latin typeface="Times New Roman" panose="02020603050405020304" pitchFamily="18" charset="0"/>
              </a:rPr>
              <a:t>a</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f</a:t>
            </a:r>
            <a:r>
              <a:rPr kumimoji="1" lang="en-US" altLang="zh-CN" sz="2800" b="0" dirty="0">
                <a:latin typeface="Times New Roman" panose="02020603050405020304" pitchFamily="18" charset="0"/>
              </a:rPr>
              <a:t>(</a:t>
            </a:r>
            <a:r>
              <a:rPr kumimoji="1" lang="en-US" altLang="zh-CN" sz="2800" b="0" i="1" dirty="0" err="1">
                <a:latin typeface="Times New Roman" panose="02020603050405020304" pitchFamily="18" charset="0"/>
              </a:rPr>
              <a:t>X</a:t>
            </a:r>
            <a:r>
              <a:rPr kumimoji="1" lang="en-US" altLang="zh-CN" sz="2800" b="0" dirty="0" err="1">
                <a:latin typeface="Times New Roman" panose="02020603050405020304" pitchFamily="18" charset="0"/>
              </a:rPr>
              <a:t>.</a:t>
            </a:r>
            <a:r>
              <a:rPr kumimoji="1" lang="en-US" altLang="zh-CN" sz="2800" b="0" i="1" dirty="0" err="1">
                <a:latin typeface="Times New Roman" panose="02020603050405020304" pitchFamily="18" charset="0"/>
              </a:rPr>
              <a:t>x</a:t>
            </a:r>
            <a:r>
              <a:rPr kumimoji="1" lang="en-US" altLang="zh-CN" sz="2800" b="0" dirty="0">
                <a:latin typeface="Times New Roman" panose="02020603050405020304" pitchFamily="18" charset="0"/>
              </a:rPr>
              <a:t>)}</a:t>
            </a:r>
          </a:p>
          <a:p>
            <a:pPr eaLnBrk="1" hangingPunct="1">
              <a:spcBef>
                <a:spcPct val="50000"/>
              </a:spcBef>
              <a:buClrTx/>
              <a:buSzTx/>
              <a:buFontTx/>
              <a:buNone/>
            </a:pPr>
            <a:r>
              <a:rPr kumimoji="1" lang="zh-CN" altLang="en-US" sz="2800" b="0" dirty="0">
                <a:latin typeface="Times New Roman" panose="02020603050405020304" pitchFamily="18" charset="0"/>
              </a:rPr>
              <a:t>假设每个非终结符都有一个综合属性，用相应的小写字母表示，</a:t>
            </a:r>
            <a:r>
              <a:rPr kumimoji="1" lang="en-US" altLang="zh-CN" sz="2800" b="0" i="1" dirty="0">
                <a:latin typeface="Times New Roman" panose="02020603050405020304" pitchFamily="18" charset="0"/>
              </a:rPr>
              <a:t>g</a:t>
            </a:r>
            <a:r>
              <a:rPr kumimoji="1" lang="zh-CN" altLang="en-US" sz="2800" b="0" dirty="0">
                <a:latin typeface="Times New Roman" panose="02020603050405020304" pitchFamily="18" charset="0"/>
              </a:rPr>
              <a:t>和</a:t>
            </a:r>
            <a:r>
              <a:rPr kumimoji="1" lang="en-US" altLang="zh-CN" sz="2800" b="0" i="1" dirty="0">
                <a:latin typeface="Times New Roman" panose="02020603050405020304" pitchFamily="18" charset="0"/>
              </a:rPr>
              <a:t>f</a:t>
            </a:r>
            <a:r>
              <a:rPr kumimoji="1" lang="zh-CN" altLang="en-US" sz="2800" b="0" dirty="0">
                <a:latin typeface="Times New Roman" panose="02020603050405020304" pitchFamily="18" charset="0"/>
              </a:rPr>
              <a:t>是任意函数。 </a:t>
            </a:r>
          </a:p>
          <a:p>
            <a:pPr eaLnBrk="1" hangingPunct="1">
              <a:spcBef>
                <a:spcPct val="0"/>
              </a:spcBef>
              <a:buClrTx/>
              <a:buSzTx/>
              <a:buFontTx/>
              <a:buNone/>
            </a:pPr>
            <a:endParaRPr kumimoji="1" lang="zh-CN" altLang="en-US" sz="2800" b="0" dirty="0">
              <a:latin typeface="Times New Roman" panose="02020603050405020304" pitchFamily="18" charset="0"/>
            </a:endParaRPr>
          </a:p>
          <a:p>
            <a:pPr eaLnBrk="1" hangingPunct="1">
              <a:spcBef>
                <a:spcPct val="0"/>
              </a:spcBef>
              <a:buClr>
                <a:schemeClr val="tx1"/>
              </a:buClr>
              <a:buSzPct val="85000"/>
            </a:pPr>
            <a:r>
              <a:rPr kumimoji="1" lang="zh-CN" altLang="en-US" sz="2800" b="0" dirty="0">
                <a:latin typeface="Times New Roman" panose="02020603050405020304" pitchFamily="18" charset="0"/>
              </a:rPr>
              <a:t> </a:t>
            </a:r>
            <a:r>
              <a:rPr kumimoji="1" lang="zh-CN" altLang="en-US" b="0" dirty="0">
                <a:latin typeface="Times New Roman" panose="02020603050405020304" pitchFamily="18" charset="0"/>
              </a:rPr>
              <a:t>消除左递归后，文法转换成</a:t>
            </a:r>
          </a:p>
          <a:p>
            <a:pPr eaLnBrk="1" hangingPunct="1">
              <a:spcBef>
                <a:spcPct val="0"/>
              </a:spcBef>
              <a:buClrTx/>
              <a:buSzTx/>
              <a:buFontTx/>
              <a:buNone/>
            </a:pPr>
            <a:r>
              <a:rPr kumimoji="1" lang="zh-CN" altLang="en-US" sz="2800" b="0" dirty="0">
                <a:latin typeface="Times New Roman" panose="02020603050405020304" pitchFamily="18" charset="0"/>
              </a:rPr>
              <a:t>         </a:t>
            </a:r>
            <a:r>
              <a:rPr kumimoji="1" lang="en-US" altLang="zh-CN" sz="2800" b="0" i="1" dirty="0">
                <a:latin typeface="Times New Roman" panose="02020603050405020304" pitchFamily="18" charset="0"/>
              </a:rPr>
              <a:t>A</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X R</a:t>
            </a:r>
          </a:p>
          <a:p>
            <a:pPr eaLnBrk="1" hangingPunct="1">
              <a:spcBef>
                <a:spcPct val="0"/>
              </a:spcBef>
              <a:buClrTx/>
              <a:buSzTx/>
              <a:buFontTx/>
              <a:buNone/>
            </a:pPr>
            <a:r>
              <a:rPr kumimoji="1" lang="en-US" altLang="zh-CN" sz="2800" b="0" dirty="0">
                <a:latin typeface="Times New Roman" panose="02020603050405020304" pitchFamily="18" charset="0"/>
              </a:rPr>
              <a:t>         </a:t>
            </a:r>
            <a:r>
              <a:rPr kumimoji="1" lang="en-US" altLang="zh-CN" sz="2800" b="0" i="1" dirty="0">
                <a:latin typeface="Times New Roman" panose="02020603050405020304" pitchFamily="18" charset="0"/>
              </a:rPr>
              <a:t>R</a:t>
            </a:r>
            <a:r>
              <a:rPr kumimoji="1" lang="en-US" altLang="zh-CN" sz="2800" b="0" dirty="0">
                <a:latin typeface="Times New Roman" panose="02020603050405020304" pitchFamily="18" charset="0"/>
              </a:rPr>
              <a:t>→</a:t>
            </a:r>
            <a:r>
              <a:rPr kumimoji="1" lang="en-US" altLang="zh-CN" sz="2800" b="0" i="1" dirty="0">
                <a:latin typeface="Times New Roman" panose="02020603050405020304" pitchFamily="18" charset="0"/>
              </a:rPr>
              <a:t>Y </a:t>
            </a:r>
            <a:r>
              <a:rPr kumimoji="1" lang="en-US" altLang="zh-CN" sz="2800" b="0" i="1" dirty="0" err="1">
                <a:latin typeface="Times New Roman" panose="02020603050405020304" pitchFamily="18" charset="0"/>
              </a:rPr>
              <a:t>R</a:t>
            </a:r>
            <a:r>
              <a:rPr kumimoji="1" lang="en-US" altLang="zh-CN" sz="2800" b="0" dirty="0" err="1">
                <a:latin typeface="Times New Roman" panose="02020603050405020304" pitchFamily="18" charset="0"/>
              </a:rPr>
              <a:t>|</a:t>
            </a:r>
            <a:r>
              <a:rPr kumimoji="1" lang="en-US" altLang="zh-CN" sz="2800" b="0" i="1" dirty="0" err="1">
                <a:latin typeface="Times New Roman" panose="02020603050405020304" pitchFamily="18" charset="0"/>
              </a:rPr>
              <a:t>ε</a:t>
            </a:r>
            <a:endParaRPr kumimoji="1" lang="en-US" altLang="zh-CN" sz="2800" b="0" dirty="0">
              <a:latin typeface="Times New Roman" panose="02020603050405020304" pitchFamily="18" charset="0"/>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BB38C39-FB63-5364-04D6-4C851E2B5761}"/>
              </a:ext>
            </a:extLst>
          </p:cNvPr>
          <p:cNvSpPr>
            <a:spLocks noGrp="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S-</a:t>
            </a:r>
            <a:r>
              <a:rPr lang="zh-CN" altLang="en-US" dirty="0">
                <a:latin typeface="Times New Roman" panose="02020603050405020304" pitchFamily="18" charset="0"/>
              </a:rPr>
              <a:t>属性定义的左递归消除</a:t>
            </a:r>
          </a:p>
        </p:txBody>
      </p:sp>
      <p:sp>
        <p:nvSpPr>
          <p:cNvPr id="7" name="日期占位符 1">
            <a:extLst>
              <a:ext uri="{FF2B5EF4-FFF2-40B4-BE49-F238E27FC236}">
                <a16:creationId xmlns:a16="http://schemas.microsoft.com/office/drawing/2014/main" id="{99B0CCEC-868E-79F7-8C1A-328DE967668D}"/>
              </a:ext>
            </a:extLst>
          </p:cNvPr>
          <p:cNvSpPr>
            <a:spLocks noGrp="1"/>
          </p:cNvSpPr>
          <p:nvPr>
            <p:ph type="dt" sz="half" idx="10"/>
          </p:nvPr>
        </p:nvSpPr>
        <p:spPr>
          <a:ln>
            <a:miter lim="800000"/>
            <a:headEnd/>
            <a:tailEnd/>
          </a:ln>
        </p:spPr>
        <p:txBody>
          <a:bodyPr anchor="t"/>
          <a:lstStyle/>
          <a:p>
            <a:pPr>
              <a:defRPr/>
            </a:pPr>
            <a:fld id="{01FE33C0-CFEA-4E32-A92B-2A4C0ED276F3}" type="datetime1">
              <a:rPr lang="zh-CN" altLang="en-US">
                <a:latin typeface="+mn-lt"/>
              </a:rPr>
              <a:pPr>
                <a:defRPr/>
              </a:pPr>
              <a:t>2024/10/14</a:t>
            </a:fld>
            <a:endParaRPr lang="en-US" altLang="zh-CN">
              <a:latin typeface="+mn-lt"/>
            </a:endParaRPr>
          </a:p>
        </p:txBody>
      </p:sp>
      <p:sp>
        <p:nvSpPr>
          <p:cNvPr id="59395" name="灯片编号占位符 3">
            <a:extLst>
              <a:ext uri="{FF2B5EF4-FFF2-40B4-BE49-F238E27FC236}">
                <a16:creationId xmlns:a16="http://schemas.microsoft.com/office/drawing/2014/main" id="{D9708CDE-6FCE-9720-23F6-1D8F20A64D6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60D42E8-6755-4B91-949A-89BFA86B6AD4}" type="slidenum">
              <a:rPr lang="en-US" altLang="zh-CN" sz="1400" b="0">
                <a:latin typeface="Arial" panose="020B0604020202020204" pitchFamily="34" charset="0"/>
                <a:ea typeface="宋体" panose="02010600030101010101" pitchFamily="2" charset="-122"/>
              </a:rPr>
              <a:pPr>
                <a:spcBef>
                  <a:spcPct val="0"/>
                </a:spcBef>
                <a:buClrTx/>
                <a:buSzTx/>
                <a:buFontTx/>
                <a:buNone/>
              </a:pPr>
              <a:t>58</a:t>
            </a:fld>
            <a:endParaRPr lang="en-US" altLang="zh-CN" sz="1400" b="0">
              <a:latin typeface="Arial" panose="020B0604020202020204" pitchFamily="34" charset="0"/>
              <a:ea typeface="宋体" panose="02010600030101010101" pitchFamily="2" charset="-122"/>
            </a:endParaRPr>
          </a:p>
        </p:txBody>
      </p:sp>
      <p:sp>
        <p:nvSpPr>
          <p:cNvPr id="1361922" name="Text Box 2">
            <a:extLst>
              <a:ext uri="{FF2B5EF4-FFF2-40B4-BE49-F238E27FC236}">
                <a16:creationId xmlns:a16="http://schemas.microsoft.com/office/drawing/2014/main" id="{0AE657F6-0C32-64F5-5E2F-E02FA74EB266}"/>
              </a:ext>
            </a:extLst>
          </p:cNvPr>
          <p:cNvSpPr txBox="1">
            <a:spLocks noChangeArrowheads="1"/>
          </p:cNvSpPr>
          <p:nvPr/>
        </p:nvSpPr>
        <p:spPr bwMode="auto">
          <a:xfrm>
            <a:off x="1981200" y="2270126"/>
            <a:ext cx="8578850" cy="3453253"/>
          </a:xfrm>
          <a:prstGeom prst="rect">
            <a:avLst/>
          </a:prstGeom>
          <a:noFill/>
          <a:ln w="9525">
            <a:noFill/>
            <a:miter lim="800000"/>
            <a:headEnd/>
            <a:tailEnd/>
          </a:ln>
          <a:effectLst/>
        </p:spPr>
        <p:txBody>
          <a:bodyPr>
            <a:spAutoFit/>
          </a:bodyPr>
          <a:lstStyle/>
          <a:p>
            <a:pPr eaLnBrk="1" hangingPunct="1">
              <a:lnSpc>
                <a:spcPct val="120000"/>
              </a:lnSpc>
              <a:buClr>
                <a:schemeClr val="tx1"/>
              </a:buClr>
              <a:buSzPct val="85000"/>
              <a:buFont typeface="Wingdings" pitchFamily="2" charset="2"/>
              <a:buChar char="l"/>
              <a:defRPr/>
            </a:pPr>
            <a:r>
              <a:rPr kumimoji="1" lang="en-US" altLang="zh-CN" sz="2600" dirty="0">
                <a:latin typeface="Times New Roman" pitchFamily="18" charset="0"/>
                <a:ea typeface="楷体_GB2312" pitchFamily="49" charset="-122"/>
              </a:rPr>
              <a:t> </a:t>
            </a:r>
            <a:r>
              <a:rPr kumimoji="1" lang="zh-CN" altLang="en-US" sz="2600" dirty="0">
                <a:latin typeface="Times New Roman" pitchFamily="18" charset="0"/>
                <a:ea typeface="楷体_GB2312" pitchFamily="49" charset="-122"/>
              </a:rPr>
              <a:t>再考虑语义动作，翻译模式变为： </a:t>
            </a:r>
          </a:p>
          <a:p>
            <a:pPr eaLnBrk="1" hangingPunct="1">
              <a:lnSpc>
                <a:spcPct val="200000"/>
              </a:lnSpc>
              <a:defRPr/>
            </a:pPr>
            <a:r>
              <a:rPr kumimoji="1" lang="zh-CN" altLang="en-US" sz="2600" dirty="0">
                <a:latin typeface="Times New Roman" pitchFamily="18" charset="0"/>
                <a:ea typeface="楷体_GB2312" pitchFamily="49" charset="-122"/>
              </a:rPr>
              <a:t>         </a:t>
            </a:r>
            <a:r>
              <a:rPr kumimoji="1" lang="en-US" altLang="zh-CN" sz="2600" i="1" dirty="0">
                <a:latin typeface="Times New Roman" pitchFamily="18" charset="0"/>
                <a:ea typeface="楷体_GB2312" pitchFamily="49" charset="-122"/>
              </a:rPr>
              <a:t>A</a:t>
            </a:r>
            <a:r>
              <a:rPr kumimoji="1" lang="en-US" altLang="zh-CN" sz="2600" dirty="0">
                <a:latin typeface="Times New Roman" pitchFamily="18" charset="0"/>
                <a:ea typeface="楷体_GB2312" pitchFamily="49" charset="-122"/>
              </a:rPr>
              <a:t>→</a:t>
            </a:r>
            <a:r>
              <a:rPr kumimoji="1" lang="en-US" altLang="zh-CN" sz="2600" i="1" dirty="0">
                <a:latin typeface="Times New Roman" pitchFamily="18" charset="0"/>
                <a:ea typeface="楷体_GB2312" pitchFamily="49" charset="-122"/>
              </a:rPr>
              <a:t>X</a:t>
            </a:r>
            <a:r>
              <a:rPr kumimoji="1" lang="en-US" altLang="zh-CN" sz="2600" dirty="0">
                <a:latin typeface="Times New Roman" pitchFamily="18" charset="0"/>
                <a:ea typeface="楷体_GB2312" pitchFamily="49" charset="-122"/>
              </a:rPr>
              <a:t> </a:t>
            </a:r>
            <a:r>
              <a:rPr kumimoji="1" lang="zh-CN" altLang="en-US" sz="2600" dirty="0" smtClean="0">
                <a:latin typeface="Times New Roman" pitchFamily="18" charset="0"/>
                <a:ea typeface="楷体_GB2312" pitchFamily="49" charset="-122"/>
              </a:rPr>
              <a:t>｛</a:t>
            </a:r>
            <a:r>
              <a:rPr kumimoji="1" lang="en-US" altLang="zh-CN" sz="2600" i="1" dirty="0" err="1" smtClean="0">
                <a:solidFill>
                  <a:srgbClr val="0070C0"/>
                </a:solidFill>
                <a:latin typeface="Times New Roman" pitchFamily="18" charset="0"/>
                <a:ea typeface="楷体_GB2312" pitchFamily="49" charset="-122"/>
              </a:rPr>
              <a:t>R</a:t>
            </a:r>
            <a:r>
              <a:rPr kumimoji="1" lang="en-US" altLang="zh-CN" sz="2600" dirty="0" err="1">
                <a:solidFill>
                  <a:srgbClr val="0070C0"/>
                </a:solidFill>
                <a:latin typeface="Times New Roman" pitchFamily="18" charset="0"/>
                <a:ea typeface="楷体_GB2312" pitchFamily="49" charset="-122"/>
                <a:sym typeface="Symbol" pitchFamily="18" charset="2"/>
              </a:rPr>
              <a:t></a:t>
            </a:r>
            <a:r>
              <a:rPr kumimoji="1" lang="en-US" altLang="zh-CN" sz="2600" i="1" dirty="0" err="1">
                <a:solidFill>
                  <a:srgbClr val="0070C0"/>
                </a:solidFill>
                <a:latin typeface="Times New Roman" pitchFamily="18" charset="0"/>
                <a:ea typeface="楷体_GB2312" pitchFamily="49" charset="-122"/>
              </a:rPr>
              <a:t>i</a:t>
            </a:r>
            <a:r>
              <a:rPr kumimoji="1" lang="en-US" altLang="zh-CN" sz="2600" dirty="0">
                <a:solidFill>
                  <a:srgbClr val="0070C0"/>
                </a:solidFill>
                <a:latin typeface="Times New Roman" pitchFamily="18" charset="0"/>
                <a:ea typeface="楷体_GB2312" pitchFamily="49" charset="-122"/>
              </a:rPr>
              <a:t>:=</a:t>
            </a:r>
            <a:r>
              <a:rPr kumimoji="1" lang="en-US" altLang="zh-CN" sz="2600" i="1" dirty="0">
                <a:solidFill>
                  <a:srgbClr val="0070C0"/>
                </a:solidFill>
                <a:latin typeface="Times New Roman" pitchFamily="18" charset="0"/>
                <a:ea typeface="楷体_GB2312" pitchFamily="49" charset="-122"/>
              </a:rPr>
              <a:t>f</a:t>
            </a:r>
            <a:r>
              <a:rPr kumimoji="1" lang="en-US" altLang="zh-CN" sz="2600" dirty="0">
                <a:solidFill>
                  <a:srgbClr val="0070C0"/>
                </a:solidFill>
                <a:latin typeface="Times New Roman" pitchFamily="18" charset="0"/>
                <a:ea typeface="楷体_GB2312" pitchFamily="49" charset="-122"/>
              </a:rPr>
              <a:t>(</a:t>
            </a:r>
            <a:r>
              <a:rPr kumimoji="1" lang="en-US" altLang="zh-CN" sz="2600" i="1" dirty="0" err="1">
                <a:solidFill>
                  <a:srgbClr val="0070C0"/>
                </a:solidFill>
                <a:latin typeface="Times New Roman" pitchFamily="18" charset="0"/>
                <a:ea typeface="楷体_GB2312" pitchFamily="49" charset="-122"/>
              </a:rPr>
              <a:t>X</a:t>
            </a:r>
            <a:r>
              <a:rPr kumimoji="1" lang="en-US" altLang="zh-CN" sz="2600" dirty="0" err="1">
                <a:solidFill>
                  <a:srgbClr val="0070C0"/>
                </a:solidFill>
                <a:latin typeface="Times New Roman" pitchFamily="18" charset="0"/>
                <a:ea typeface="楷体_GB2312" pitchFamily="49" charset="-122"/>
                <a:sym typeface="Symbol" pitchFamily="18" charset="2"/>
              </a:rPr>
              <a:t></a:t>
            </a:r>
            <a:r>
              <a:rPr kumimoji="1" lang="en-US" altLang="zh-CN" sz="2600" i="1" dirty="0" err="1">
                <a:solidFill>
                  <a:srgbClr val="0070C0"/>
                </a:solidFill>
                <a:latin typeface="Times New Roman" pitchFamily="18" charset="0"/>
                <a:ea typeface="楷体_GB2312" pitchFamily="49" charset="-122"/>
              </a:rPr>
              <a:t>x</a:t>
            </a:r>
            <a:r>
              <a:rPr kumimoji="1" lang="en-US" altLang="zh-CN" sz="2600" dirty="0" smtClean="0">
                <a:solidFill>
                  <a:srgbClr val="0070C0"/>
                </a:solidFill>
                <a:latin typeface="Times New Roman" pitchFamily="18" charset="0"/>
                <a:ea typeface="楷体_GB2312" pitchFamily="49" charset="-122"/>
              </a:rPr>
              <a:t>)</a:t>
            </a:r>
            <a:r>
              <a:rPr kumimoji="1" lang="en-US" altLang="zh-CN" sz="2600" dirty="0" smtClean="0">
                <a:latin typeface="Times New Roman" pitchFamily="18" charset="0"/>
                <a:ea typeface="楷体_GB2312" pitchFamily="49" charset="-122"/>
              </a:rPr>
              <a:t>} </a:t>
            </a:r>
            <a:r>
              <a:rPr kumimoji="1" lang="en-US" altLang="zh-CN" sz="2600" i="1" dirty="0">
                <a:latin typeface="Times New Roman" pitchFamily="18" charset="0"/>
                <a:ea typeface="楷体_GB2312" pitchFamily="49" charset="-122"/>
              </a:rPr>
              <a:t>R</a:t>
            </a:r>
            <a:r>
              <a:rPr kumimoji="1" lang="en-US" altLang="zh-CN" sz="2600" dirty="0">
                <a:latin typeface="Times New Roman" pitchFamily="18" charset="0"/>
                <a:ea typeface="楷体_GB2312" pitchFamily="49" charset="-122"/>
              </a:rPr>
              <a:t> </a:t>
            </a:r>
            <a:r>
              <a:rPr kumimoji="1" lang="zh-CN" altLang="en-US" sz="2600" dirty="0" smtClean="0">
                <a:latin typeface="Times New Roman" pitchFamily="18" charset="0"/>
                <a:ea typeface="楷体_GB2312" pitchFamily="49" charset="-122"/>
              </a:rPr>
              <a:t>｛</a:t>
            </a:r>
            <a:r>
              <a:rPr kumimoji="1" lang="en-US" altLang="zh-CN" sz="2600" i="1" dirty="0" err="1" smtClean="0">
                <a:latin typeface="Times New Roman" pitchFamily="18" charset="0"/>
                <a:ea typeface="楷体_GB2312" pitchFamily="49" charset="-122"/>
              </a:rPr>
              <a:t>A</a:t>
            </a:r>
            <a:r>
              <a:rPr kumimoji="1" lang="en-US" altLang="zh-CN" sz="2600" dirty="0" err="1">
                <a:latin typeface="Times New Roman" pitchFamily="18" charset="0"/>
                <a:ea typeface="楷体_GB2312" pitchFamily="49" charset="-122"/>
                <a:sym typeface="Symbol" pitchFamily="18" charset="2"/>
              </a:rPr>
              <a:t></a:t>
            </a:r>
            <a:r>
              <a:rPr kumimoji="1" lang="en-US" altLang="zh-CN" sz="2600" i="1" dirty="0" err="1">
                <a:latin typeface="Times New Roman" pitchFamily="18" charset="0"/>
                <a:ea typeface="楷体_GB2312" pitchFamily="49" charset="-122"/>
              </a:rPr>
              <a:t>a</a:t>
            </a:r>
            <a:r>
              <a:rPr kumimoji="1" lang="en-US" altLang="zh-CN" sz="2600" dirty="0">
                <a:latin typeface="Times New Roman" pitchFamily="18" charset="0"/>
                <a:ea typeface="楷体_GB2312" pitchFamily="49" charset="-122"/>
              </a:rPr>
              <a:t>:=</a:t>
            </a:r>
            <a:r>
              <a:rPr kumimoji="1" lang="en-US" altLang="zh-CN" sz="2600" i="1" dirty="0">
                <a:latin typeface="Times New Roman" pitchFamily="18" charset="0"/>
                <a:ea typeface="楷体_GB2312" pitchFamily="49" charset="-122"/>
              </a:rPr>
              <a:t>R</a:t>
            </a:r>
            <a:r>
              <a:rPr kumimoji="1" lang="en-US" altLang="zh-CN" sz="2600" dirty="0">
                <a:latin typeface="Times New Roman" pitchFamily="18" charset="0"/>
                <a:ea typeface="楷体_GB2312" pitchFamily="49" charset="-122"/>
                <a:sym typeface="Symbol" pitchFamily="18" charset="2"/>
              </a:rPr>
              <a:t></a:t>
            </a:r>
            <a:r>
              <a:rPr kumimoji="1" lang="en-US" altLang="zh-CN" sz="2600" i="1" dirty="0">
                <a:latin typeface="Times New Roman" pitchFamily="18" charset="0"/>
                <a:ea typeface="楷体_GB2312" pitchFamily="49" charset="-122"/>
              </a:rPr>
              <a:t>s</a:t>
            </a:r>
            <a:r>
              <a:rPr kumimoji="1" lang="en-US" altLang="zh-CN" sz="2600" dirty="0">
                <a:latin typeface="Times New Roman" pitchFamily="18" charset="0"/>
                <a:ea typeface="楷体_GB2312" pitchFamily="49" charset="-122"/>
              </a:rPr>
              <a:t>} </a:t>
            </a:r>
          </a:p>
          <a:p>
            <a:pPr eaLnBrk="1" hangingPunct="1">
              <a:lnSpc>
                <a:spcPct val="200000"/>
              </a:lnSpc>
              <a:defRPr/>
            </a:pPr>
            <a:r>
              <a:rPr kumimoji="1" lang="en-US" altLang="zh-CN" sz="2600" dirty="0">
                <a:latin typeface="Times New Roman" pitchFamily="18" charset="0"/>
                <a:ea typeface="楷体_GB2312" pitchFamily="49" charset="-122"/>
              </a:rPr>
              <a:t>         </a:t>
            </a:r>
            <a:r>
              <a:rPr kumimoji="1" lang="en-US" altLang="zh-CN" sz="2600" i="1" dirty="0">
                <a:latin typeface="Times New Roman" pitchFamily="18" charset="0"/>
                <a:ea typeface="楷体_GB2312" pitchFamily="49" charset="-122"/>
              </a:rPr>
              <a:t>R</a:t>
            </a:r>
            <a:r>
              <a:rPr kumimoji="1" lang="en-US" altLang="zh-CN" sz="2600" dirty="0">
                <a:latin typeface="Times New Roman" pitchFamily="18" charset="0"/>
                <a:ea typeface="楷体_GB2312" pitchFamily="49" charset="-122"/>
              </a:rPr>
              <a:t>→</a:t>
            </a:r>
            <a:r>
              <a:rPr kumimoji="1" lang="en-US" altLang="zh-CN" sz="2600" i="1" dirty="0">
                <a:latin typeface="Times New Roman" pitchFamily="18" charset="0"/>
                <a:ea typeface="楷体_GB2312" pitchFamily="49" charset="-122"/>
              </a:rPr>
              <a:t>Y</a:t>
            </a:r>
            <a:r>
              <a:rPr kumimoji="1" lang="en-US" altLang="zh-CN" sz="2600" dirty="0">
                <a:latin typeface="Times New Roman" pitchFamily="18" charset="0"/>
                <a:ea typeface="楷体_GB2312" pitchFamily="49" charset="-122"/>
              </a:rPr>
              <a:t>  </a:t>
            </a:r>
            <a:r>
              <a:rPr kumimoji="1" lang="zh-CN" altLang="en-US" sz="2600" dirty="0" smtClean="0">
                <a:latin typeface="Times New Roman" pitchFamily="18" charset="0"/>
                <a:ea typeface="楷体_GB2312" pitchFamily="49" charset="-122"/>
              </a:rPr>
              <a:t>｛</a:t>
            </a:r>
            <a:r>
              <a:rPr kumimoji="1" lang="en-US" altLang="zh-CN" sz="2600" i="1" dirty="0">
                <a:solidFill>
                  <a:srgbClr val="FF0000"/>
                </a:solidFill>
                <a:latin typeface="Times New Roman" pitchFamily="18" charset="0"/>
                <a:ea typeface="楷体_GB2312" pitchFamily="49" charset="-122"/>
              </a:rPr>
              <a:t>R</a:t>
            </a:r>
            <a:r>
              <a:rPr kumimoji="1" lang="en-US" altLang="zh-CN" sz="2600" baseline="-25000" dirty="0">
                <a:solidFill>
                  <a:srgbClr val="FF0000"/>
                </a:solidFill>
                <a:latin typeface="Times New Roman" pitchFamily="18" charset="0"/>
                <a:ea typeface="楷体_GB2312" pitchFamily="49" charset="-122"/>
              </a:rPr>
              <a:t>1</a:t>
            </a:r>
            <a:r>
              <a:rPr kumimoji="1" lang="en-US" altLang="zh-CN" sz="2600" dirty="0">
                <a:solidFill>
                  <a:srgbClr val="FF0000"/>
                </a:solidFill>
                <a:latin typeface="Times New Roman" pitchFamily="18" charset="0"/>
                <a:ea typeface="楷体_GB2312" pitchFamily="49" charset="-122"/>
                <a:sym typeface="Symbol" pitchFamily="18" charset="2"/>
              </a:rPr>
              <a:t></a:t>
            </a:r>
            <a:r>
              <a:rPr kumimoji="1" lang="en-US" altLang="zh-CN" sz="2600" i="1" dirty="0">
                <a:solidFill>
                  <a:srgbClr val="FF0000"/>
                </a:solidFill>
                <a:latin typeface="Times New Roman" pitchFamily="18" charset="0"/>
                <a:ea typeface="楷体_GB2312" pitchFamily="49" charset="-122"/>
              </a:rPr>
              <a:t>i</a:t>
            </a:r>
            <a:r>
              <a:rPr kumimoji="1" lang="en-US" altLang="zh-CN" sz="2600" dirty="0">
                <a:solidFill>
                  <a:srgbClr val="FF0000"/>
                </a:solidFill>
                <a:latin typeface="Times New Roman" pitchFamily="18" charset="0"/>
                <a:ea typeface="楷体_GB2312" pitchFamily="49" charset="-122"/>
              </a:rPr>
              <a:t>:=</a:t>
            </a:r>
            <a:r>
              <a:rPr kumimoji="1" lang="en-US" altLang="zh-CN" sz="2600" i="1" dirty="0">
                <a:solidFill>
                  <a:srgbClr val="FF0000"/>
                </a:solidFill>
                <a:latin typeface="Times New Roman" pitchFamily="18" charset="0"/>
                <a:ea typeface="楷体_GB2312" pitchFamily="49" charset="-122"/>
              </a:rPr>
              <a:t>g</a:t>
            </a:r>
            <a:r>
              <a:rPr kumimoji="1" lang="en-US" altLang="zh-CN" sz="2600" dirty="0">
                <a:solidFill>
                  <a:srgbClr val="FF0000"/>
                </a:solidFill>
                <a:latin typeface="Times New Roman" pitchFamily="18" charset="0"/>
                <a:ea typeface="楷体_GB2312" pitchFamily="49" charset="-122"/>
              </a:rPr>
              <a:t>(</a:t>
            </a:r>
            <a:r>
              <a:rPr kumimoji="1" lang="en-US" altLang="zh-CN" sz="2600" i="1" dirty="0" err="1">
                <a:solidFill>
                  <a:srgbClr val="FF0000"/>
                </a:solidFill>
                <a:latin typeface="Times New Roman" pitchFamily="18" charset="0"/>
                <a:ea typeface="楷体_GB2312" pitchFamily="49" charset="-122"/>
              </a:rPr>
              <a:t>R</a:t>
            </a:r>
            <a:r>
              <a:rPr kumimoji="1" lang="en-US" altLang="zh-CN" sz="2600" dirty="0" err="1">
                <a:solidFill>
                  <a:srgbClr val="FF0000"/>
                </a:solidFill>
                <a:latin typeface="Times New Roman" pitchFamily="18" charset="0"/>
                <a:ea typeface="楷体_GB2312" pitchFamily="49" charset="-122"/>
                <a:sym typeface="Symbol" pitchFamily="18" charset="2"/>
              </a:rPr>
              <a:t></a:t>
            </a:r>
            <a:r>
              <a:rPr kumimoji="1" lang="en-US" altLang="zh-CN" sz="2600" i="1" dirty="0" err="1">
                <a:solidFill>
                  <a:srgbClr val="FF0000"/>
                </a:solidFill>
                <a:latin typeface="Times New Roman" pitchFamily="18" charset="0"/>
                <a:ea typeface="楷体_GB2312" pitchFamily="49" charset="-122"/>
              </a:rPr>
              <a:t>i</a:t>
            </a:r>
            <a:r>
              <a:rPr kumimoji="1" lang="en-US" altLang="zh-CN" sz="2600" dirty="0" err="1">
                <a:solidFill>
                  <a:srgbClr val="FF0000"/>
                </a:solidFill>
                <a:latin typeface="Times New Roman" pitchFamily="18" charset="0"/>
                <a:ea typeface="楷体_GB2312" pitchFamily="49" charset="-122"/>
              </a:rPr>
              <a:t>,</a:t>
            </a:r>
            <a:r>
              <a:rPr kumimoji="1" lang="en-US" altLang="zh-CN" sz="2600" i="1" dirty="0" err="1">
                <a:solidFill>
                  <a:srgbClr val="FF0000"/>
                </a:solidFill>
                <a:latin typeface="Times New Roman" pitchFamily="18" charset="0"/>
                <a:ea typeface="楷体_GB2312" pitchFamily="49" charset="-122"/>
              </a:rPr>
              <a:t>Y</a:t>
            </a:r>
            <a:r>
              <a:rPr kumimoji="1" lang="en-US" altLang="zh-CN" sz="2600" dirty="0" err="1">
                <a:solidFill>
                  <a:srgbClr val="FF0000"/>
                </a:solidFill>
                <a:latin typeface="Times New Roman" pitchFamily="18" charset="0"/>
                <a:ea typeface="楷体_GB2312" pitchFamily="49" charset="-122"/>
                <a:sym typeface="Symbol" pitchFamily="18" charset="2"/>
              </a:rPr>
              <a:t></a:t>
            </a:r>
            <a:r>
              <a:rPr kumimoji="1" lang="en-US" altLang="zh-CN" sz="2600" i="1" dirty="0" err="1">
                <a:solidFill>
                  <a:srgbClr val="FF0000"/>
                </a:solidFill>
                <a:latin typeface="Times New Roman" pitchFamily="18" charset="0"/>
                <a:ea typeface="楷体_GB2312" pitchFamily="49" charset="-122"/>
              </a:rPr>
              <a:t>y</a:t>
            </a:r>
            <a:r>
              <a:rPr kumimoji="1" lang="en-US" altLang="zh-CN" sz="2600" dirty="0">
                <a:solidFill>
                  <a:srgbClr val="FF0000"/>
                </a:solidFill>
                <a:latin typeface="Times New Roman" pitchFamily="18" charset="0"/>
                <a:ea typeface="楷体_GB2312" pitchFamily="49" charset="-122"/>
              </a:rPr>
              <a:t>)</a:t>
            </a:r>
            <a:r>
              <a:rPr kumimoji="1" lang="en-US" altLang="zh-CN" sz="2600" dirty="0">
                <a:latin typeface="Times New Roman" pitchFamily="18" charset="0"/>
                <a:ea typeface="楷体_GB2312" pitchFamily="49" charset="-122"/>
              </a:rPr>
              <a:t>} </a:t>
            </a:r>
            <a:r>
              <a:rPr kumimoji="1" lang="en-US" altLang="zh-CN" sz="2600" i="1" dirty="0" smtClean="0">
                <a:latin typeface="Times New Roman" pitchFamily="18" charset="0"/>
                <a:ea typeface="楷体_GB2312" pitchFamily="49" charset="-122"/>
              </a:rPr>
              <a:t>R</a:t>
            </a:r>
            <a:r>
              <a:rPr kumimoji="1" lang="en-US" altLang="zh-CN" sz="2600" baseline="-25000" dirty="0" smtClean="0">
                <a:latin typeface="Times New Roman" pitchFamily="18" charset="0"/>
                <a:ea typeface="楷体_GB2312" pitchFamily="49" charset="-122"/>
              </a:rPr>
              <a:t>1</a:t>
            </a:r>
            <a:r>
              <a:rPr kumimoji="1" lang="en-US" altLang="zh-CN" sz="2600" dirty="0" smtClean="0">
                <a:latin typeface="Times New Roman" pitchFamily="18" charset="0"/>
                <a:ea typeface="楷体_GB2312" pitchFamily="49" charset="-122"/>
              </a:rPr>
              <a:t> </a:t>
            </a:r>
            <a:r>
              <a:rPr kumimoji="1" lang="zh-CN" altLang="en-US" sz="2600" dirty="0" smtClean="0">
                <a:latin typeface="Times New Roman" pitchFamily="18" charset="0"/>
                <a:ea typeface="楷体_GB2312" pitchFamily="49" charset="-122"/>
              </a:rPr>
              <a:t>｛</a:t>
            </a:r>
            <a:r>
              <a:rPr kumimoji="1" lang="en-US" altLang="zh-CN" sz="2600" i="1" dirty="0">
                <a:latin typeface="Times New Roman" pitchFamily="18" charset="0"/>
                <a:ea typeface="楷体_GB2312" pitchFamily="49" charset="-122"/>
              </a:rPr>
              <a:t>R</a:t>
            </a:r>
            <a:r>
              <a:rPr kumimoji="1" lang="en-US" altLang="zh-CN" sz="2600" dirty="0">
                <a:latin typeface="Times New Roman" pitchFamily="18" charset="0"/>
                <a:ea typeface="楷体_GB2312" pitchFamily="49" charset="-122"/>
                <a:sym typeface="Symbol" pitchFamily="18" charset="2"/>
              </a:rPr>
              <a:t></a:t>
            </a:r>
            <a:r>
              <a:rPr kumimoji="1" lang="en-US" altLang="zh-CN" sz="2600" i="1" dirty="0">
                <a:latin typeface="Times New Roman" pitchFamily="18" charset="0"/>
                <a:ea typeface="楷体_GB2312" pitchFamily="49" charset="-122"/>
              </a:rPr>
              <a:t>s</a:t>
            </a:r>
            <a:r>
              <a:rPr kumimoji="1" lang="en-US" altLang="zh-CN" sz="2600" dirty="0">
                <a:latin typeface="Times New Roman" pitchFamily="18" charset="0"/>
                <a:ea typeface="楷体_GB2312" pitchFamily="49" charset="-122"/>
              </a:rPr>
              <a:t>:=</a:t>
            </a:r>
            <a:r>
              <a:rPr kumimoji="1" lang="en-US" altLang="zh-CN" sz="2600" i="1" dirty="0">
                <a:latin typeface="Times New Roman" pitchFamily="18" charset="0"/>
                <a:ea typeface="楷体_GB2312" pitchFamily="49" charset="-122"/>
              </a:rPr>
              <a:t>R</a:t>
            </a:r>
            <a:r>
              <a:rPr kumimoji="1" lang="en-US" altLang="zh-CN" sz="2600" baseline="-25000" dirty="0">
                <a:latin typeface="Times New Roman" pitchFamily="18" charset="0"/>
                <a:ea typeface="楷体_GB2312" pitchFamily="49" charset="-122"/>
              </a:rPr>
              <a:t>1</a:t>
            </a:r>
            <a:r>
              <a:rPr kumimoji="1" lang="en-US" altLang="zh-CN" sz="2600" dirty="0">
                <a:latin typeface="Times New Roman" pitchFamily="18" charset="0"/>
                <a:ea typeface="楷体_GB2312" pitchFamily="49" charset="-122"/>
                <a:sym typeface="Symbol" pitchFamily="18" charset="2"/>
              </a:rPr>
              <a:t></a:t>
            </a:r>
            <a:r>
              <a:rPr kumimoji="1" lang="en-US" altLang="zh-CN" sz="2600" i="1" dirty="0">
                <a:latin typeface="Times New Roman" pitchFamily="18" charset="0"/>
                <a:ea typeface="楷体_GB2312" pitchFamily="49" charset="-122"/>
              </a:rPr>
              <a:t>s</a:t>
            </a:r>
            <a:r>
              <a:rPr kumimoji="1" lang="en-US" altLang="zh-CN" sz="2600" dirty="0">
                <a:latin typeface="Times New Roman" pitchFamily="18" charset="0"/>
                <a:ea typeface="楷体_GB2312" pitchFamily="49" charset="-122"/>
              </a:rPr>
              <a:t>} </a:t>
            </a:r>
          </a:p>
          <a:p>
            <a:pPr eaLnBrk="1" hangingPunct="1">
              <a:lnSpc>
                <a:spcPct val="200000"/>
              </a:lnSpc>
              <a:defRPr/>
            </a:pPr>
            <a:r>
              <a:rPr kumimoji="1" lang="en-US" altLang="zh-CN" sz="2600" dirty="0">
                <a:latin typeface="Times New Roman" pitchFamily="18" charset="0"/>
                <a:ea typeface="楷体_GB2312" pitchFamily="49" charset="-122"/>
              </a:rPr>
              <a:t>         </a:t>
            </a:r>
            <a:r>
              <a:rPr kumimoji="1" lang="en-US" altLang="zh-CN" sz="2600" i="1" dirty="0" err="1">
                <a:latin typeface="Times New Roman" pitchFamily="18" charset="0"/>
                <a:ea typeface="楷体_GB2312" pitchFamily="49" charset="-122"/>
              </a:rPr>
              <a:t>R</a:t>
            </a:r>
            <a:r>
              <a:rPr kumimoji="1" lang="en-US" altLang="zh-CN" sz="2600" dirty="0" err="1">
                <a:latin typeface="Times New Roman" pitchFamily="18" charset="0"/>
                <a:ea typeface="楷体_GB2312" pitchFamily="49" charset="-122"/>
              </a:rPr>
              <a:t>→</a:t>
            </a:r>
            <a:r>
              <a:rPr kumimoji="1" lang="en-US" altLang="zh-CN" sz="2600" i="1" dirty="0" err="1">
                <a:latin typeface="Times New Roman" pitchFamily="18" charset="0"/>
                <a:ea typeface="楷体_GB2312" pitchFamily="49" charset="-122"/>
              </a:rPr>
              <a:t>ε</a:t>
            </a:r>
            <a:r>
              <a:rPr kumimoji="1" lang="en-US" altLang="zh-CN" sz="2600" dirty="0">
                <a:latin typeface="Times New Roman" pitchFamily="18" charset="0"/>
                <a:ea typeface="楷体_GB2312" pitchFamily="49" charset="-122"/>
              </a:rPr>
              <a:t>  </a:t>
            </a:r>
            <a:r>
              <a:rPr kumimoji="1" lang="zh-CN" altLang="en-US" sz="2600" dirty="0">
                <a:latin typeface="Times New Roman" pitchFamily="18" charset="0"/>
                <a:ea typeface="楷体_GB2312" pitchFamily="49" charset="-122"/>
              </a:rPr>
              <a:t>｛</a:t>
            </a:r>
            <a:r>
              <a:rPr kumimoji="1" lang="en-US" altLang="zh-CN" sz="2600" i="1" dirty="0">
                <a:latin typeface="Times New Roman" pitchFamily="18" charset="0"/>
                <a:ea typeface="楷体_GB2312" pitchFamily="49" charset="-122"/>
              </a:rPr>
              <a:t>R</a:t>
            </a:r>
            <a:r>
              <a:rPr kumimoji="1" lang="en-US" altLang="zh-CN" sz="2600" dirty="0">
                <a:latin typeface="Times New Roman" pitchFamily="18" charset="0"/>
                <a:ea typeface="楷体_GB2312" pitchFamily="49" charset="-122"/>
                <a:sym typeface="Symbol" pitchFamily="18" charset="2"/>
              </a:rPr>
              <a:t></a:t>
            </a:r>
            <a:r>
              <a:rPr kumimoji="1" lang="en-US" altLang="zh-CN" sz="2600" i="1" dirty="0">
                <a:latin typeface="Times New Roman" pitchFamily="18" charset="0"/>
                <a:ea typeface="楷体_GB2312" pitchFamily="49" charset="-122"/>
              </a:rPr>
              <a:t>s</a:t>
            </a:r>
            <a:r>
              <a:rPr kumimoji="1" lang="en-US" altLang="zh-CN" sz="2600" dirty="0">
                <a:latin typeface="Times New Roman" pitchFamily="18" charset="0"/>
                <a:ea typeface="楷体_GB2312" pitchFamily="49" charset="-122"/>
              </a:rPr>
              <a:t>:=</a:t>
            </a:r>
            <a:r>
              <a:rPr kumimoji="1" lang="en-US" altLang="zh-CN" sz="2600" i="1" dirty="0" err="1">
                <a:latin typeface="Times New Roman" pitchFamily="18" charset="0"/>
                <a:ea typeface="楷体_GB2312" pitchFamily="49" charset="-122"/>
              </a:rPr>
              <a:t>R</a:t>
            </a:r>
            <a:r>
              <a:rPr kumimoji="1" lang="en-US" altLang="zh-CN" sz="2600" dirty="0" err="1">
                <a:latin typeface="Times New Roman" pitchFamily="18" charset="0"/>
                <a:ea typeface="楷体_GB2312" pitchFamily="49" charset="-122"/>
                <a:sym typeface="Symbol" pitchFamily="18" charset="2"/>
              </a:rPr>
              <a:t></a:t>
            </a:r>
            <a:r>
              <a:rPr kumimoji="1" lang="en-US" altLang="zh-CN" sz="2600" i="1" dirty="0" err="1">
                <a:latin typeface="Times New Roman" pitchFamily="18" charset="0"/>
                <a:ea typeface="楷体_GB2312" pitchFamily="49" charset="-122"/>
              </a:rPr>
              <a:t>i</a:t>
            </a:r>
            <a:r>
              <a:rPr kumimoji="1" lang="en-US" altLang="zh-CN" sz="2600" dirty="0">
                <a:latin typeface="Times New Roman" pitchFamily="18" charset="0"/>
                <a:ea typeface="楷体_GB2312" pitchFamily="49" charset="-122"/>
              </a:rPr>
              <a:t>} </a:t>
            </a:r>
          </a:p>
          <a:p>
            <a:pPr eaLnBrk="1" hangingPunct="1">
              <a:lnSpc>
                <a:spcPct val="120000"/>
              </a:lnSpc>
              <a:defRPr/>
            </a:pPr>
            <a:r>
              <a:rPr kumimoji="1" lang="zh-CN" altLang="en-US" sz="2600" dirty="0">
                <a:latin typeface="Times New Roman" pitchFamily="18" charset="0"/>
                <a:ea typeface="楷体_GB2312" pitchFamily="49" charset="-122"/>
              </a:rPr>
              <a:t>经过转换的翻译模式使用</a:t>
            </a:r>
            <a:r>
              <a:rPr kumimoji="1" lang="en-US" altLang="zh-CN" sz="2600" i="1" dirty="0">
                <a:latin typeface="Times New Roman" pitchFamily="18" charset="0"/>
                <a:ea typeface="楷体_GB2312" pitchFamily="49" charset="-122"/>
              </a:rPr>
              <a:t>R</a:t>
            </a:r>
            <a:r>
              <a:rPr kumimoji="1" lang="zh-CN" altLang="en-US" sz="2600" dirty="0">
                <a:latin typeface="Times New Roman" pitchFamily="18" charset="0"/>
                <a:ea typeface="楷体_GB2312" pitchFamily="49" charset="-122"/>
              </a:rPr>
              <a:t>的继承属性</a:t>
            </a:r>
            <a:r>
              <a:rPr kumimoji="1" lang="en-US" altLang="zh-CN" sz="2600" i="1" dirty="0" err="1">
                <a:latin typeface="Times New Roman" pitchFamily="18" charset="0"/>
                <a:ea typeface="楷体_GB2312" pitchFamily="49" charset="-122"/>
              </a:rPr>
              <a:t>i</a:t>
            </a:r>
            <a:r>
              <a:rPr kumimoji="1" lang="zh-CN" altLang="en-US" sz="2600" dirty="0">
                <a:latin typeface="Times New Roman" pitchFamily="18" charset="0"/>
                <a:ea typeface="楷体_GB2312" pitchFamily="49" charset="-122"/>
              </a:rPr>
              <a:t>和综合属性</a:t>
            </a:r>
            <a:r>
              <a:rPr kumimoji="1" lang="en-US" altLang="zh-CN" sz="2600" i="1" dirty="0">
                <a:latin typeface="Times New Roman" pitchFamily="18" charset="0"/>
                <a:ea typeface="楷体_GB2312" pitchFamily="49" charset="-122"/>
              </a:rPr>
              <a:t>s</a:t>
            </a:r>
            <a:r>
              <a:rPr kumimoji="1" lang="zh-CN" altLang="en-US" sz="2600" dirty="0" smtClean="0">
                <a:latin typeface="Times New Roman" pitchFamily="18" charset="0"/>
                <a:ea typeface="楷体_GB2312" pitchFamily="49" charset="-122"/>
              </a:rPr>
              <a:t>。</a:t>
            </a:r>
            <a:endParaRPr kumimoji="1" lang="zh-CN" altLang="en-US" sz="2600" dirty="0">
              <a:latin typeface="Times New Roman" pitchFamily="18" charset="0"/>
              <a:ea typeface="楷体_GB2312" pitchFamily="49" charset="-122"/>
            </a:endParaRPr>
          </a:p>
        </p:txBody>
      </p:sp>
      <p:sp>
        <p:nvSpPr>
          <p:cNvPr id="59398" name="Rectangle 4">
            <a:extLst>
              <a:ext uri="{FF2B5EF4-FFF2-40B4-BE49-F238E27FC236}">
                <a16:creationId xmlns:a16="http://schemas.microsoft.com/office/drawing/2014/main" id="{DBEC9D27-474D-0774-F1F0-4E69B948D473}"/>
              </a:ext>
            </a:extLst>
          </p:cNvPr>
          <p:cNvSpPr>
            <a:spLocks noChangeArrowheads="1"/>
          </p:cNvSpPr>
          <p:nvPr/>
        </p:nvSpPr>
        <p:spPr bwMode="auto">
          <a:xfrm>
            <a:off x="3810000" y="1288318"/>
            <a:ext cx="457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sz="2400" b="0" i="1" dirty="0">
                <a:solidFill>
                  <a:srgbClr val="FF0000"/>
                </a:solidFill>
                <a:latin typeface="Times New Roman" panose="02020603050405020304" pitchFamily="18" charset="0"/>
                <a:ea typeface="宋体" panose="02010600030101010101" pitchFamily="2" charset="-122"/>
              </a:rPr>
              <a:t>A</a:t>
            </a:r>
            <a:r>
              <a:rPr kumimoji="1" lang="en-US" altLang="zh-CN" sz="2400" b="0" dirty="0">
                <a:solidFill>
                  <a:srgbClr val="FF0000"/>
                </a:solidFill>
                <a:latin typeface="Times New Roman" panose="02020603050405020304" pitchFamily="18" charset="0"/>
                <a:ea typeface="宋体" panose="02010600030101010101" pitchFamily="2" charset="-122"/>
              </a:rPr>
              <a:t>→</a:t>
            </a:r>
            <a:r>
              <a:rPr kumimoji="1" lang="en-US" altLang="zh-CN" sz="2400" b="0" i="1" dirty="0">
                <a:solidFill>
                  <a:srgbClr val="FF0000"/>
                </a:solidFill>
                <a:latin typeface="Times New Roman" panose="02020603050405020304" pitchFamily="18" charset="0"/>
                <a:ea typeface="宋体" panose="02010600030101010101" pitchFamily="2" charset="-122"/>
              </a:rPr>
              <a:t>A</a:t>
            </a:r>
            <a:r>
              <a:rPr kumimoji="1" lang="en-US" altLang="zh-CN" sz="2400" b="0" baseline="-25000" dirty="0">
                <a:solidFill>
                  <a:srgbClr val="FF0000"/>
                </a:solidFill>
                <a:latin typeface="Times New Roman" panose="02020603050405020304" pitchFamily="18" charset="0"/>
                <a:ea typeface="宋体" panose="02010600030101010101" pitchFamily="2" charset="-122"/>
              </a:rPr>
              <a:t>1</a:t>
            </a:r>
            <a:r>
              <a:rPr kumimoji="1" lang="en-US" altLang="zh-CN" sz="2400" b="0" i="1" dirty="0">
                <a:solidFill>
                  <a:srgbClr val="FF0000"/>
                </a:solidFill>
                <a:latin typeface="Times New Roman" panose="02020603050405020304" pitchFamily="18" charset="0"/>
                <a:ea typeface="宋体" panose="02010600030101010101" pitchFamily="2" charset="-122"/>
              </a:rPr>
              <a:t>Y</a:t>
            </a:r>
            <a:r>
              <a:rPr kumimoji="1" lang="en-US" altLang="zh-CN" sz="2400" b="0" dirty="0">
                <a:solidFill>
                  <a:srgbClr val="FF0000"/>
                </a:solidFill>
                <a:latin typeface="Times New Roman" panose="02020603050405020304" pitchFamily="18" charset="0"/>
                <a:ea typeface="宋体" panose="02010600030101010101" pitchFamily="2" charset="-122"/>
              </a:rPr>
              <a:t> </a:t>
            </a:r>
            <a:r>
              <a:rPr kumimoji="1" lang="en-US" altLang="zh-CN" sz="2400" b="0" dirty="0" smtClean="0">
                <a:solidFill>
                  <a:srgbClr val="FF0000"/>
                </a:solidFill>
                <a:latin typeface="Times New Roman" panose="02020603050405020304" pitchFamily="18" charset="0"/>
                <a:ea typeface="宋体" panose="02010600030101010101" pitchFamily="2" charset="-122"/>
              </a:rPr>
              <a:t>{</a:t>
            </a:r>
            <a:r>
              <a:rPr kumimoji="1" lang="en-US" altLang="zh-CN" sz="2400" b="0" i="1" dirty="0" err="1">
                <a:solidFill>
                  <a:srgbClr val="FF0000"/>
                </a:solidFill>
                <a:latin typeface="Times New Roman" panose="02020603050405020304" pitchFamily="18" charset="0"/>
                <a:ea typeface="宋体" panose="02010600030101010101" pitchFamily="2" charset="-122"/>
              </a:rPr>
              <a:t>A</a:t>
            </a:r>
            <a:r>
              <a:rPr kumimoji="1" lang="en-US" altLang="zh-CN" sz="2400" b="0" dirty="0" err="1">
                <a:solidFill>
                  <a:srgbClr val="FF0000"/>
                </a:solidFill>
                <a:latin typeface="Times New Roman" panose="02020603050405020304" pitchFamily="18" charset="0"/>
                <a:ea typeface="宋体" panose="02010600030101010101" pitchFamily="2" charset="-122"/>
              </a:rPr>
              <a:t>.</a:t>
            </a:r>
            <a:r>
              <a:rPr kumimoji="1" lang="en-US" altLang="zh-CN" sz="2400" b="0" i="1" dirty="0" err="1">
                <a:solidFill>
                  <a:srgbClr val="FF0000"/>
                </a:solidFill>
                <a:latin typeface="Times New Roman" panose="02020603050405020304" pitchFamily="18" charset="0"/>
                <a:ea typeface="宋体" panose="02010600030101010101" pitchFamily="2" charset="-122"/>
              </a:rPr>
              <a:t>a</a:t>
            </a:r>
            <a:r>
              <a:rPr kumimoji="1" lang="en-US" altLang="zh-CN" sz="2400" b="0" dirty="0">
                <a:solidFill>
                  <a:srgbClr val="FF0000"/>
                </a:solidFill>
                <a:latin typeface="Times New Roman" panose="02020603050405020304" pitchFamily="18" charset="0"/>
                <a:ea typeface="宋体" panose="02010600030101010101" pitchFamily="2" charset="-122"/>
              </a:rPr>
              <a:t>:=</a:t>
            </a:r>
            <a:r>
              <a:rPr kumimoji="1" lang="en-US" altLang="zh-CN" sz="2400" b="0" i="1" dirty="0">
                <a:solidFill>
                  <a:srgbClr val="FF0000"/>
                </a:solidFill>
                <a:latin typeface="Times New Roman" panose="02020603050405020304" pitchFamily="18" charset="0"/>
                <a:ea typeface="宋体" panose="02010600030101010101" pitchFamily="2" charset="-122"/>
              </a:rPr>
              <a:t>g</a:t>
            </a:r>
            <a:r>
              <a:rPr kumimoji="1" lang="en-US" altLang="zh-CN" sz="2400" b="0" dirty="0">
                <a:solidFill>
                  <a:srgbClr val="FF0000"/>
                </a:solidFill>
                <a:latin typeface="Times New Roman" panose="02020603050405020304" pitchFamily="18" charset="0"/>
                <a:ea typeface="宋体" panose="02010600030101010101" pitchFamily="2" charset="-122"/>
              </a:rPr>
              <a:t>(</a:t>
            </a:r>
            <a:r>
              <a:rPr kumimoji="1" lang="en-US" altLang="zh-CN" sz="2400" b="0" i="1" dirty="0">
                <a:solidFill>
                  <a:srgbClr val="FF0000"/>
                </a:solidFill>
                <a:latin typeface="Times New Roman" panose="02020603050405020304" pitchFamily="18" charset="0"/>
                <a:ea typeface="宋体" panose="02010600030101010101" pitchFamily="2" charset="-122"/>
              </a:rPr>
              <a:t>A</a:t>
            </a:r>
            <a:r>
              <a:rPr kumimoji="1" lang="en-US" altLang="zh-CN" sz="2400" b="0" baseline="-25000" dirty="0">
                <a:solidFill>
                  <a:srgbClr val="FF0000"/>
                </a:solidFill>
                <a:latin typeface="Times New Roman" panose="02020603050405020304" pitchFamily="18" charset="0"/>
                <a:ea typeface="宋体" panose="02010600030101010101" pitchFamily="2" charset="-122"/>
              </a:rPr>
              <a:t>1</a:t>
            </a:r>
            <a:r>
              <a:rPr kumimoji="1" lang="en-US" altLang="zh-CN" sz="2400" b="0" dirty="0">
                <a:solidFill>
                  <a:srgbClr val="FF0000"/>
                </a:solidFill>
                <a:latin typeface="Times New Roman" panose="02020603050405020304" pitchFamily="18" charset="0"/>
                <a:ea typeface="宋体" panose="02010600030101010101" pitchFamily="2" charset="-122"/>
              </a:rPr>
              <a:t>.</a:t>
            </a:r>
            <a:r>
              <a:rPr kumimoji="1" lang="en-US" altLang="zh-CN" sz="2400" b="0" i="1" dirty="0">
                <a:solidFill>
                  <a:srgbClr val="FF0000"/>
                </a:solidFill>
                <a:latin typeface="Times New Roman" panose="02020603050405020304" pitchFamily="18" charset="0"/>
                <a:ea typeface="宋体" panose="02010600030101010101" pitchFamily="2" charset="-122"/>
              </a:rPr>
              <a:t>a</a:t>
            </a:r>
            <a:r>
              <a:rPr kumimoji="1" lang="en-US" altLang="zh-CN" sz="2400" b="0" dirty="0">
                <a:solidFill>
                  <a:srgbClr val="FF0000"/>
                </a:solidFill>
                <a:latin typeface="Times New Roman" panose="02020603050405020304" pitchFamily="18" charset="0"/>
                <a:ea typeface="宋体" panose="02010600030101010101" pitchFamily="2" charset="-122"/>
              </a:rPr>
              <a:t>,</a:t>
            </a:r>
            <a:r>
              <a:rPr kumimoji="1" lang="en-US" altLang="zh-CN" sz="2400" b="0" i="1" dirty="0">
                <a:solidFill>
                  <a:srgbClr val="FF0000"/>
                </a:solidFill>
                <a:latin typeface="Times New Roman" panose="02020603050405020304" pitchFamily="18" charset="0"/>
                <a:ea typeface="宋体" panose="02010600030101010101" pitchFamily="2" charset="-122"/>
              </a:rPr>
              <a:t>Y</a:t>
            </a:r>
            <a:r>
              <a:rPr kumimoji="1" lang="en-US" altLang="zh-CN" sz="2400" b="0" dirty="0">
                <a:solidFill>
                  <a:srgbClr val="FF0000"/>
                </a:solidFill>
                <a:latin typeface="Times New Roman" panose="02020603050405020304" pitchFamily="18" charset="0"/>
                <a:ea typeface="宋体" panose="02010600030101010101" pitchFamily="2" charset="-122"/>
              </a:rPr>
              <a:t>.</a:t>
            </a:r>
            <a:r>
              <a:rPr kumimoji="1" lang="en-US" altLang="zh-CN" sz="2400" b="0" i="1" dirty="0">
                <a:solidFill>
                  <a:srgbClr val="FF0000"/>
                </a:solidFill>
                <a:latin typeface="Times New Roman" panose="02020603050405020304" pitchFamily="18" charset="0"/>
                <a:ea typeface="宋体" panose="02010600030101010101" pitchFamily="2" charset="-122"/>
              </a:rPr>
              <a:t>y</a:t>
            </a:r>
            <a:r>
              <a:rPr kumimoji="1" lang="en-US" altLang="zh-CN" sz="2400" b="0" dirty="0">
                <a:solidFill>
                  <a:srgbClr val="FF0000"/>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kumimoji="1" lang="en-US" altLang="zh-CN" sz="2400" b="0" i="1" dirty="0">
                <a:solidFill>
                  <a:srgbClr val="0070C0"/>
                </a:solidFill>
                <a:latin typeface="Times New Roman" panose="02020603050405020304" pitchFamily="18" charset="0"/>
                <a:ea typeface="宋体" panose="02010600030101010101" pitchFamily="2" charset="-122"/>
              </a:rPr>
              <a:t> A</a:t>
            </a:r>
            <a:r>
              <a:rPr kumimoji="1" lang="en-US" altLang="zh-CN" sz="2400" b="0" dirty="0">
                <a:solidFill>
                  <a:srgbClr val="0070C0"/>
                </a:solidFill>
                <a:latin typeface="Times New Roman" panose="02020603050405020304" pitchFamily="18" charset="0"/>
                <a:ea typeface="宋体" panose="02010600030101010101" pitchFamily="2" charset="-122"/>
              </a:rPr>
              <a:t>→</a:t>
            </a:r>
            <a:r>
              <a:rPr kumimoji="1" lang="en-US" altLang="zh-CN" sz="2400" b="0" i="1" dirty="0" smtClean="0">
                <a:solidFill>
                  <a:srgbClr val="0070C0"/>
                </a:solidFill>
                <a:latin typeface="Times New Roman" panose="02020603050405020304" pitchFamily="18" charset="0"/>
                <a:ea typeface="宋体" panose="02010600030101010101" pitchFamily="2" charset="-122"/>
              </a:rPr>
              <a:t>X</a:t>
            </a:r>
            <a:r>
              <a:rPr kumimoji="1" lang="en-US" altLang="zh-CN" sz="2400" b="0" dirty="0" smtClean="0">
                <a:solidFill>
                  <a:srgbClr val="0070C0"/>
                </a:solidFill>
                <a:latin typeface="Times New Roman" panose="02020603050405020304" pitchFamily="18" charset="0"/>
                <a:ea typeface="宋体" panose="02010600030101010101" pitchFamily="2" charset="-122"/>
              </a:rPr>
              <a:t> {</a:t>
            </a:r>
            <a:r>
              <a:rPr kumimoji="1" lang="en-US" altLang="zh-CN" sz="2400" b="0" i="1" dirty="0" err="1">
                <a:solidFill>
                  <a:srgbClr val="0070C0"/>
                </a:solidFill>
                <a:latin typeface="Times New Roman" panose="02020603050405020304" pitchFamily="18" charset="0"/>
                <a:ea typeface="宋体" panose="02010600030101010101" pitchFamily="2" charset="-122"/>
              </a:rPr>
              <a:t>A</a:t>
            </a:r>
            <a:r>
              <a:rPr kumimoji="1" lang="en-US" altLang="zh-CN" sz="2400" b="0" dirty="0" err="1">
                <a:solidFill>
                  <a:srgbClr val="0070C0"/>
                </a:solidFill>
                <a:latin typeface="Times New Roman" panose="02020603050405020304" pitchFamily="18" charset="0"/>
                <a:ea typeface="宋体" panose="02010600030101010101" pitchFamily="2" charset="-122"/>
              </a:rPr>
              <a:t>.</a:t>
            </a:r>
            <a:r>
              <a:rPr kumimoji="1" lang="en-US" altLang="zh-CN" sz="2400" b="0" i="1" dirty="0" err="1">
                <a:solidFill>
                  <a:srgbClr val="0070C0"/>
                </a:solidFill>
                <a:latin typeface="Times New Roman" panose="02020603050405020304" pitchFamily="18" charset="0"/>
                <a:ea typeface="宋体" panose="02010600030101010101" pitchFamily="2" charset="-122"/>
              </a:rPr>
              <a:t>a</a:t>
            </a:r>
            <a:r>
              <a:rPr kumimoji="1" lang="en-US" altLang="zh-CN" sz="2400" b="0" dirty="0">
                <a:solidFill>
                  <a:srgbClr val="0070C0"/>
                </a:solidFill>
                <a:latin typeface="Times New Roman" panose="02020603050405020304" pitchFamily="18" charset="0"/>
                <a:ea typeface="宋体" panose="02010600030101010101" pitchFamily="2" charset="-122"/>
              </a:rPr>
              <a:t>:=</a:t>
            </a:r>
            <a:r>
              <a:rPr kumimoji="1" lang="en-US" altLang="zh-CN" sz="2400" b="0" i="1" dirty="0">
                <a:solidFill>
                  <a:srgbClr val="0070C0"/>
                </a:solidFill>
                <a:latin typeface="Times New Roman" panose="02020603050405020304" pitchFamily="18" charset="0"/>
                <a:ea typeface="宋体" panose="02010600030101010101" pitchFamily="2" charset="-122"/>
              </a:rPr>
              <a:t>f</a:t>
            </a:r>
            <a:r>
              <a:rPr kumimoji="1" lang="en-US" altLang="zh-CN" sz="2400" b="0" dirty="0">
                <a:solidFill>
                  <a:srgbClr val="0070C0"/>
                </a:solidFill>
                <a:latin typeface="Times New Roman" panose="02020603050405020304" pitchFamily="18" charset="0"/>
                <a:ea typeface="宋体" panose="02010600030101010101" pitchFamily="2" charset="-122"/>
              </a:rPr>
              <a:t>(</a:t>
            </a:r>
            <a:r>
              <a:rPr kumimoji="1" lang="en-US" altLang="zh-CN" sz="2400" b="0" i="1" dirty="0" err="1">
                <a:solidFill>
                  <a:srgbClr val="0070C0"/>
                </a:solidFill>
                <a:latin typeface="Times New Roman" panose="02020603050405020304" pitchFamily="18" charset="0"/>
                <a:ea typeface="宋体" panose="02010600030101010101" pitchFamily="2" charset="-122"/>
              </a:rPr>
              <a:t>X</a:t>
            </a:r>
            <a:r>
              <a:rPr kumimoji="1" lang="en-US" altLang="zh-CN" sz="2400" b="0" dirty="0" err="1">
                <a:solidFill>
                  <a:srgbClr val="0070C0"/>
                </a:solidFill>
                <a:latin typeface="Times New Roman" panose="02020603050405020304" pitchFamily="18" charset="0"/>
                <a:ea typeface="宋体" panose="02010600030101010101" pitchFamily="2" charset="-122"/>
              </a:rPr>
              <a:t>.</a:t>
            </a:r>
            <a:r>
              <a:rPr kumimoji="1" lang="en-US" altLang="zh-CN" sz="2400" b="0" i="1" dirty="0" err="1">
                <a:solidFill>
                  <a:srgbClr val="0070C0"/>
                </a:solidFill>
                <a:latin typeface="Times New Roman" panose="02020603050405020304" pitchFamily="18" charset="0"/>
                <a:ea typeface="宋体" panose="02010600030101010101" pitchFamily="2" charset="-122"/>
              </a:rPr>
              <a:t>x</a:t>
            </a:r>
            <a:r>
              <a:rPr kumimoji="1" lang="en-US" altLang="zh-CN" sz="2400" b="0" dirty="0">
                <a:solidFill>
                  <a:srgbClr val="0070C0"/>
                </a:solidFill>
                <a:latin typeface="Times New Roman" panose="02020603050405020304" pitchFamily="18" charset="0"/>
                <a:ea typeface="宋体" panose="02010600030101010101" pitchFamily="2" charset="-122"/>
              </a:rPr>
              <a:t>)}</a:t>
            </a:r>
          </a:p>
        </p:txBody>
      </p:sp>
      <p:sp>
        <p:nvSpPr>
          <p:cNvPr id="59399" name="AutoShape 5">
            <a:extLst>
              <a:ext uri="{FF2B5EF4-FFF2-40B4-BE49-F238E27FC236}">
                <a16:creationId xmlns:a16="http://schemas.microsoft.com/office/drawing/2014/main" id="{06ABD268-11B4-59A8-9C90-F63D550CD86B}"/>
              </a:ext>
            </a:extLst>
          </p:cNvPr>
          <p:cNvSpPr>
            <a:spLocks noChangeArrowheads="1"/>
          </p:cNvSpPr>
          <p:nvPr/>
        </p:nvSpPr>
        <p:spPr bwMode="auto">
          <a:xfrm>
            <a:off x="9014921" y="1226345"/>
            <a:ext cx="2808287" cy="2087562"/>
          </a:xfrm>
          <a:prstGeom prst="wedgeRoundRectCallout">
            <a:avLst>
              <a:gd name="adj1" fmla="val -215945"/>
              <a:gd name="adj2" fmla="val 38862"/>
              <a:gd name="adj3" fmla="val 16667"/>
            </a:avLst>
          </a:prstGeom>
          <a:solidFill>
            <a:schemeClr val="accent5">
              <a:lumMod val="60000"/>
              <a:lumOff val="40000"/>
            </a:schemeClr>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2400" b="0" dirty="0">
                <a:latin typeface="Times New Roman" panose="02020603050405020304" pitchFamily="18" charset="0"/>
              </a:rPr>
              <a:t>引入继承属性</a:t>
            </a:r>
            <a:r>
              <a:rPr lang="en-US" altLang="zh-CN" sz="2400" b="0" i="1" dirty="0" err="1">
                <a:latin typeface="Times New Roman" panose="02020603050405020304" pitchFamily="18" charset="0"/>
              </a:rPr>
              <a:t>R</a:t>
            </a:r>
            <a:r>
              <a:rPr lang="en-US" altLang="zh-CN" sz="2400" b="0" dirty="0" err="1">
                <a:latin typeface="Times New Roman" panose="02020603050405020304" pitchFamily="18" charset="0"/>
              </a:rPr>
              <a:t>.</a:t>
            </a:r>
            <a:r>
              <a:rPr lang="en-US" altLang="zh-CN" sz="2400" b="0" i="1" dirty="0" err="1">
                <a:latin typeface="Times New Roman" panose="02020603050405020304" pitchFamily="18" charset="0"/>
              </a:rPr>
              <a:t>i</a:t>
            </a:r>
            <a:r>
              <a:rPr lang="zh-CN" altLang="en-US" sz="2400" b="0" dirty="0">
                <a:latin typeface="Times New Roman" panose="02020603050405020304" pitchFamily="18" charset="0"/>
              </a:rPr>
              <a:t>来收集应用函数</a:t>
            </a:r>
            <a:r>
              <a:rPr lang="en-US" altLang="zh-CN" sz="2400" b="0" i="1" dirty="0">
                <a:latin typeface="Times New Roman" panose="02020603050405020304" pitchFamily="18" charset="0"/>
              </a:rPr>
              <a:t>g</a:t>
            </a:r>
            <a:r>
              <a:rPr lang="zh-CN" altLang="en-US" sz="2400" b="0" dirty="0">
                <a:latin typeface="Times New Roman" panose="02020603050405020304" pitchFamily="18" charset="0"/>
              </a:rPr>
              <a:t>的计算结果。其初始值为</a:t>
            </a:r>
            <a:r>
              <a:rPr kumimoji="1" lang="en-US" altLang="zh-CN" sz="2400" b="0" i="1" dirty="0" err="1">
                <a:latin typeface="Times New Roman" panose="02020603050405020304" pitchFamily="18" charset="0"/>
              </a:rPr>
              <a:t>A</a:t>
            </a:r>
            <a:r>
              <a:rPr kumimoji="1" lang="en-US" altLang="zh-CN" sz="2400" b="0" dirty="0" err="1">
                <a:latin typeface="Times New Roman" panose="02020603050405020304" pitchFamily="18" charset="0"/>
              </a:rPr>
              <a:t>.</a:t>
            </a:r>
            <a:r>
              <a:rPr kumimoji="1" lang="en-US" altLang="zh-CN" sz="2400" b="0" i="1" dirty="0" err="1">
                <a:latin typeface="Times New Roman" panose="02020603050405020304" pitchFamily="18" charset="0"/>
              </a:rPr>
              <a:t>a</a:t>
            </a:r>
            <a:r>
              <a:rPr kumimoji="1" lang="en-US" altLang="zh-CN" sz="2400" b="0" dirty="0">
                <a:latin typeface="Times New Roman" panose="02020603050405020304" pitchFamily="18" charset="0"/>
              </a:rPr>
              <a:t>:=</a:t>
            </a:r>
            <a:r>
              <a:rPr kumimoji="1" lang="en-US" altLang="zh-CN" sz="2400" b="0" i="1" dirty="0">
                <a:latin typeface="Times New Roman" panose="02020603050405020304" pitchFamily="18" charset="0"/>
              </a:rPr>
              <a:t>f</a:t>
            </a:r>
            <a:r>
              <a:rPr kumimoji="1" lang="en-US" altLang="zh-CN" sz="2400" b="0" dirty="0">
                <a:latin typeface="Times New Roman" panose="02020603050405020304" pitchFamily="18" charset="0"/>
              </a:rPr>
              <a:t>(</a:t>
            </a:r>
            <a:r>
              <a:rPr kumimoji="1" lang="en-US" altLang="zh-CN" sz="2400" b="0" i="1" dirty="0" err="1">
                <a:latin typeface="Times New Roman" panose="02020603050405020304" pitchFamily="18" charset="0"/>
              </a:rPr>
              <a:t>X</a:t>
            </a:r>
            <a:r>
              <a:rPr kumimoji="1" lang="en-US" altLang="zh-CN" sz="2400" b="0" dirty="0" err="1">
                <a:latin typeface="Times New Roman" panose="02020603050405020304" pitchFamily="18" charset="0"/>
              </a:rPr>
              <a:t>.</a:t>
            </a:r>
            <a:r>
              <a:rPr kumimoji="1" lang="en-US" altLang="zh-CN" sz="2400" b="0" i="1" dirty="0" err="1">
                <a:latin typeface="Times New Roman" panose="02020603050405020304" pitchFamily="18" charset="0"/>
              </a:rPr>
              <a:t>x</a:t>
            </a:r>
            <a:r>
              <a:rPr kumimoji="1" lang="zh-CN" altLang="en-US" sz="2400" b="0" dirty="0">
                <a:latin typeface="Times New Roman" panose="02020603050405020304" pitchFamily="18" charset="0"/>
              </a:rPr>
              <a:t>）</a:t>
            </a:r>
          </a:p>
        </p:txBody>
      </p:sp>
      <p:sp>
        <p:nvSpPr>
          <p:cNvPr id="59400" name="AutoShape 6">
            <a:extLst>
              <a:ext uri="{FF2B5EF4-FFF2-40B4-BE49-F238E27FC236}">
                <a16:creationId xmlns:a16="http://schemas.microsoft.com/office/drawing/2014/main" id="{767B2022-6B31-860D-A5BE-950295C433F1}"/>
              </a:ext>
            </a:extLst>
          </p:cNvPr>
          <p:cNvSpPr>
            <a:spLocks noChangeArrowheads="1"/>
          </p:cNvSpPr>
          <p:nvPr/>
        </p:nvSpPr>
        <p:spPr bwMode="auto">
          <a:xfrm>
            <a:off x="9199564" y="3673620"/>
            <a:ext cx="2808287" cy="1366837"/>
          </a:xfrm>
          <a:prstGeom prst="wedgeRoundRectCallout">
            <a:avLst>
              <a:gd name="adj1" fmla="val -83818"/>
              <a:gd name="adj2" fmla="val -10279"/>
              <a:gd name="adj3" fmla="val 16667"/>
            </a:avLst>
          </a:prstGeom>
          <a:solidFill>
            <a:schemeClr val="accent5">
              <a:lumMod val="60000"/>
              <a:lumOff val="40000"/>
            </a:schemeClr>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lang="zh-CN" altLang="en-US" sz="2400" b="0" dirty="0">
                <a:latin typeface="Times New Roman" panose="02020603050405020304" pitchFamily="18" charset="0"/>
              </a:rPr>
              <a:t>引入综合属性</a:t>
            </a:r>
            <a:r>
              <a:rPr lang="en-US" altLang="zh-CN" sz="2400" b="0" i="1" dirty="0">
                <a:latin typeface="Times New Roman" panose="02020603050405020304" pitchFamily="18" charset="0"/>
              </a:rPr>
              <a:t>R</a:t>
            </a:r>
            <a:r>
              <a:rPr lang="en-US" altLang="zh-CN" sz="2400" b="0" dirty="0">
                <a:latin typeface="Times New Roman" panose="02020603050405020304" pitchFamily="18" charset="0"/>
              </a:rPr>
              <a:t>.</a:t>
            </a:r>
            <a:r>
              <a:rPr lang="en-US" altLang="zh-CN" sz="2400" b="0" i="1" dirty="0">
                <a:latin typeface="Times New Roman" panose="02020603050405020304" pitchFamily="18" charset="0"/>
              </a:rPr>
              <a:t>s</a:t>
            </a:r>
            <a:r>
              <a:rPr lang="zh-CN" altLang="en-US" sz="2400" b="0" dirty="0">
                <a:latin typeface="Times New Roman" panose="02020603050405020304" pitchFamily="18" charset="0"/>
              </a:rPr>
              <a:t>在</a:t>
            </a:r>
            <a:r>
              <a:rPr lang="en-US" altLang="zh-CN" sz="2400" b="0" i="1" dirty="0">
                <a:latin typeface="Times New Roman" panose="02020603050405020304" pitchFamily="18" charset="0"/>
              </a:rPr>
              <a:t>R</a:t>
            </a:r>
            <a:r>
              <a:rPr lang="zh-CN" altLang="en-US" sz="2400" b="0" dirty="0">
                <a:latin typeface="Times New Roman" panose="02020603050405020304" pitchFamily="18" charset="0"/>
              </a:rPr>
              <a:t>结束生成</a:t>
            </a:r>
            <a:r>
              <a:rPr lang="en-US" altLang="zh-CN" sz="2400" b="0" i="1" dirty="0">
                <a:latin typeface="Times New Roman" panose="02020603050405020304" pitchFamily="18" charset="0"/>
              </a:rPr>
              <a:t>Y</a:t>
            </a:r>
            <a:r>
              <a:rPr lang="zh-CN" altLang="en-US" sz="2400" b="0" dirty="0">
                <a:latin typeface="Times New Roman" panose="02020603050405020304" pitchFamily="18" charset="0"/>
              </a:rPr>
              <a:t>时复制</a:t>
            </a:r>
            <a:r>
              <a:rPr lang="en-US" altLang="zh-CN" sz="2400" b="0" i="1" dirty="0" err="1">
                <a:latin typeface="Times New Roman" panose="02020603050405020304" pitchFamily="18" charset="0"/>
              </a:rPr>
              <a:t>R</a:t>
            </a:r>
            <a:r>
              <a:rPr lang="en-US" altLang="zh-CN" sz="2400" b="0" dirty="0" err="1">
                <a:latin typeface="Times New Roman" panose="02020603050405020304" pitchFamily="18" charset="0"/>
              </a:rPr>
              <a:t>.</a:t>
            </a:r>
            <a:r>
              <a:rPr lang="en-US" altLang="zh-CN" sz="2400" b="0" i="1" dirty="0" err="1">
                <a:latin typeface="Times New Roman" panose="02020603050405020304" pitchFamily="18" charset="0"/>
              </a:rPr>
              <a:t>i</a:t>
            </a:r>
            <a:r>
              <a:rPr lang="zh-CN" altLang="en-US" sz="2400" b="0" dirty="0">
                <a:latin typeface="Times New Roman" panose="02020603050405020304" pitchFamily="18" charset="0"/>
              </a:rPr>
              <a:t>的值。</a:t>
            </a:r>
            <a:endParaRPr kumimoji="1" lang="zh-CN" altLang="en-US" sz="2400" b="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19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6192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6192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6192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6192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9399"/>
                                        </p:tgtEl>
                                        <p:attrNameLst>
                                          <p:attrName>style.visibility</p:attrName>
                                        </p:attrNameLst>
                                      </p:cBhvr>
                                      <p:to>
                                        <p:strVal val="visible"/>
                                      </p:to>
                                    </p:set>
                                    <p:animEffect transition="in" filter="fade">
                                      <p:cBhvr>
                                        <p:cTn id="21" dur="500"/>
                                        <p:tgtEl>
                                          <p:spTgt spid="5939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9400"/>
                                        </p:tgtEl>
                                        <p:attrNameLst>
                                          <p:attrName>style.visibility</p:attrName>
                                        </p:attrNameLst>
                                      </p:cBhvr>
                                      <p:to>
                                        <p:strVal val="visible"/>
                                      </p:to>
                                    </p:set>
                                    <p:animEffect transition="in" filter="fade">
                                      <p:cBhvr>
                                        <p:cTn id="26" dur="500"/>
                                        <p:tgtEl>
                                          <p:spTgt spid="59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9" grpId="0" animBg="1"/>
      <p:bldP spid="5940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日期占位符 1">
            <a:extLst>
              <a:ext uri="{FF2B5EF4-FFF2-40B4-BE49-F238E27FC236}">
                <a16:creationId xmlns:a16="http://schemas.microsoft.com/office/drawing/2014/main" id="{CFE7493E-F941-9FFC-F0C2-CAB69C0E6628}"/>
              </a:ext>
            </a:extLst>
          </p:cNvPr>
          <p:cNvSpPr>
            <a:spLocks noGrp="1"/>
          </p:cNvSpPr>
          <p:nvPr>
            <p:ph type="dt" sz="half" idx="10"/>
          </p:nvPr>
        </p:nvSpPr>
        <p:spPr>
          <a:ln>
            <a:miter lim="800000"/>
            <a:headEnd/>
            <a:tailEnd/>
          </a:ln>
        </p:spPr>
        <p:txBody>
          <a:bodyPr anchor="t"/>
          <a:lstStyle/>
          <a:p>
            <a:pPr>
              <a:defRPr/>
            </a:pPr>
            <a:fld id="{7470C9D2-30FC-489A-B5A7-A420459382B5}" type="datetime1">
              <a:rPr lang="zh-CN" altLang="en-US">
                <a:latin typeface="+mn-lt"/>
              </a:rPr>
              <a:pPr>
                <a:defRPr/>
              </a:pPr>
              <a:t>2024/10/14</a:t>
            </a:fld>
            <a:endParaRPr lang="en-US" altLang="zh-CN">
              <a:latin typeface="+mn-lt"/>
            </a:endParaRPr>
          </a:p>
        </p:txBody>
      </p:sp>
      <p:sp>
        <p:nvSpPr>
          <p:cNvPr id="60419" name="灯片编号占位符 3">
            <a:extLst>
              <a:ext uri="{FF2B5EF4-FFF2-40B4-BE49-F238E27FC236}">
                <a16:creationId xmlns:a16="http://schemas.microsoft.com/office/drawing/2014/main" id="{502D8A11-59DF-71CD-EEF2-46EC9AF1175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3E5AFB9-90B0-44F9-90F0-0A051F00EC6F}" type="slidenum">
              <a:rPr lang="en-US" altLang="zh-CN" sz="1400" b="0">
                <a:latin typeface="Arial" panose="020B0604020202020204" pitchFamily="34" charset="0"/>
                <a:ea typeface="宋体" panose="02010600030101010101" pitchFamily="2" charset="-122"/>
              </a:rPr>
              <a:pPr>
                <a:spcBef>
                  <a:spcPct val="0"/>
                </a:spcBef>
                <a:buClrTx/>
                <a:buSzTx/>
                <a:buFontTx/>
                <a:buNone/>
              </a:pPr>
              <a:t>59</a:t>
            </a:fld>
            <a:endParaRPr lang="en-US" altLang="zh-CN" sz="1400" b="0">
              <a:latin typeface="Arial" panose="020B0604020202020204" pitchFamily="34" charset="0"/>
              <a:ea typeface="宋体" panose="02010600030101010101" pitchFamily="2" charset="-122"/>
            </a:endParaRPr>
          </a:p>
        </p:txBody>
      </p:sp>
      <p:sp>
        <p:nvSpPr>
          <p:cNvPr id="60420" name="Rectangle 2">
            <a:extLst>
              <a:ext uri="{FF2B5EF4-FFF2-40B4-BE49-F238E27FC236}">
                <a16:creationId xmlns:a16="http://schemas.microsoft.com/office/drawing/2014/main" id="{52E9B158-738B-0692-DB47-547AE24EA134}"/>
              </a:ext>
            </a:extLst>
          </p:cNvPr>
          <p:cNvSpPr>
            <a:spLocks noChangeArrowheads="1"/>
          </p:cNvSpPr>
          <p:nvPr/>
        </p:nvSpPr>
        <p:spPr bwMode="auto">
          <a:xfrm>
            <a:off x="2209800" y="1322227"/>
            <a:ext cx="52578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rPr>
              <a:t>A</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rPr>
              <a:t>a</a:t>
            </a:r>
            <a:r>
              <a:rPr kumimoji="1" lang="en-US" altLang="zh-CN">
                <a:latin typeface="Times New Roman" panose="02020603050405020304" pitchFamily="18" charset="0"/>
              </a:rPr>
              <a:t>=</a:t>
            </a:r>
            <a:r>
              <a:rPr kumimoji="1" lang="en-US" altLang="zh-CN" i="1">
                <a:latin typeface="Times New Roman" panose="02020603050405020304" pitchFamily="18" charset="0"/>
              </a:rPr>
              <a:t>g</a:t>
            </a:r>
            <a:r>
              <a:rPr kumimoji="1" lang="en-US" altLang="zh-CN">
                <a:latin typeface="Times New Roman" panose="02020603050405020304" pitchFamily="18" charset="0"/>
              </a:rPr>
              <a:t>(</a:t>
            </a:r>
            <a:r>
              <a:rPr kumimoji="1" lang="en-US" altLang="zh-CN" i="1">
                <a:latin typeface="Times New Roman" panose="02020603050405020304" pitchFamily="18" charset="0"/>
              </a:rPr>
              <a:t>g</a:t>
            </a:r>
            <a:r>
              <a:rPr kumimoji="1" lang="en-US" altLang="zh-CN">
                <a:latin typeface="Times New Roman" panose="02020603050405020304" pitchFamily="18" charset="0"/>
              </a:rPr>
              <a:t>(</a:t>
            </a:r>
            <a:r>
              <a:rPr kumimoji="1" lang="en-US" altLang="zh-CN" i="1">
                <a:latin typeface="Times New Roman" panose="02020603050405020304" pitchFamily="18" charset="0"/>
              </a:rPr>
              <a:t>f</a:t>
            </a:r>
            <a:r>
              <a:rPr kumimoji="1" lang="en-US" altLang="zh-CN">
                <a:latin typeface="Times New Roman" panose="02020603050405020304" pitchFamily="18" charset="0"/>
              </a:rPr>
              <a:t>(</a:t>
            </a:r>
            <a:r>
              <a:rPr kumimoji="1" lang="en-US" altLang="zh-CN" i="1">
                <a:latin typeface="Times New Roman" panose="02020603050405020304" pitchFamily="18" charset="0"/>
              </a:rPr>
              <a:t>X</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rPr>
              <a:t>x</a:t>
            </a:r>
            <a:r>
              <a:rPr kumimoji="1" lang="en-US" altLang="zh-CN">
                <a:latin typeface="Times New Roman" panose="02020603050405020304" pitchFamily="18" charset="0"/>
              </a:rPr>
              <a:t>),</a:t>
            </a:r>
            <a:r>
              <a:rPr kumimoji="1" lang="en-US" altLang="zh-CN" i="1">
                <a:latin typeface="Times New Roman" panose="02020603050405020304" pitchFamily="18" charset="0"/>
              </a:rPr>
              <a:t>Y</a:t>
            </a:r>
            <a:r>
              <a:rPr kumimoji="1" lang="en-US" altLang="zh-CN" baseline="-25000">
                <a:latin typeface="Times New Roman" panose="02020603050405020304" pitchFamily="18" charset="0"/>
              </a:rPr>
              <a:t>1</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rPr>
              <a:t>y</a:t>
            </a:r>
            <a:r>
              <a:rPr kumimoji="1" lang="en-US" altLang="zh-CN">
                <a:latin typeface="Times New Roman" panose="02020603050405020304" pitchFamily="18" charset="0"/>
              </a:rPr>
              <a:t>),</a:t>
            </a:r>
            <a:r>
              <a:rPr kumimoji="1" lang="en-US" altLang="zh-CN" i="1">
                <a:latin typeface="Times New Roman" panose="02020603050405020304" pitchFamily="18" charset="0"/>
              </a:rPr>
              <a:t>Y</a:t>
            </a:r>
            <a:r>
              <a:rPr kumimoji="1" lang="en-US" altLang="zh-CN" baseline="-25000">
                <a:latin typeface="Times New Roman" panose="02020603050405020304" pitchFamily="18" charset="0"/>
              </a:rPr>
              <a:t>2</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rPr>
              <a:t>y</a:t>
            </a:r>
            <a:r>
              <a:rPr kumimoji="1" lang="en-US" altLang="zh-CN">
                <a:latin typeface="Times New Roman" panose="02020603050405020304" pitchFamily="18" charset="0"/>
              </a:rPr>
              <a:t>)</a:t>
            </a:r>
          </a:p>
        </p:txBody>
      </p:sp>
      <p:sp>
        <p:nvSpPr>
          <p:cNvPr id="60421" name="Rectangle 3">
            <a:extLst>
              <a:ext uri="{FF2B5EF4-FFF2-40B4-BE49-F238E27FC236}">
                <a16:creationId xmlns:a16="http://schemas.microsoft.com/office/drawing/2014/main" id="{51FB64A2-9306-A7D3-D539-633763E478BF}"/>
              </a:ext>
            </a:extLst>
          </p:cNvPr>
          <p:cNvSpPr>
            <a:spLocks noChangeArrowheads="1"/>
          </p:cNvSpPr>
          <p:nvPr/>
        </p:nvSpPr>
        <p:spPr bwMode="auto">
          <a:xfrm>
            <a:off x="1295400" y="2922427"/>
            <a:ext cx="43434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rPr>
              <a:t>A</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rPr>
              <a:t>a</a:t>
            </a:r>
            <a:r>
              <a:rPr kumimoji="1" lang="en-US" altLang="zh-CN">
                <a:latin typeface="Times New Roman" panose="02020603050405020304" pitchFamily="18" charset="0"/>
              </a:rPr>
              <a:t>=</a:t>
            </a:r>
            <a:r>
              <a:rPr kumimoji="1" lang="en-US" altLang="zh-CN" i="1">
                <a:latin typeface="Times New Roman" panose="02020603050405020304" pitchFamily="18" charset="0"/>
              </a:rPr>
              <a:t>g</a:t>
            </a:r>
            <a:r>
              <a:rPr kumimoji="1" lang="en-US" altLang="zh-CN">
                <a:latin typeface="Times New Roman" panose="02020603050405020304" pitchFamily="18" charset="0"/>
              </a:rPr>
              <a:t>(</a:t>
            </a:r>
            <a:r>
              <a:rPr kumimoji="1" lang="en-US" altLang="zh-CN" i="1">
                <a:latin typeface="Times New Roman" panose="02020603050405020304" pitchFamily="18" charset="0"/>
              </a:rPr>
              <a:t>f</a:t>
            </a:r>
            <a:r>
              <a:rPr kumimoji="1" lang="en-US" altLang="zh-CN">
                <a:latin typeface="Times New Roman" panose="02020603050405020304" pitchFamily="18" charset="0"/>
              </a:rPr>
              <a:t>(</a:t>
            </a:r>
            <a:r>
              <a:rPr kumimoji="1" lang="en-US" altLang="zh-CN" i="1">
                <a:latin typeface="Times New Roman" panose="02020603050405020304" pitchFamily="18" charset="0"/>
              </a:rPr>
              <a:t>X</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rPr>
              <a:t>x</a:t>
            </a:r>
            <a:r>
              <a:rPr kumimoji="1" lang="en-US" altLang="zh-CN">
                <a:latin typeface="Times New Roman" panose="02020603050405020304" pitchFamily="18" charset="0"/>
              </a:rPr>
              <a:t>),</a:t>
            </a:r>
            <a:r>
              <a:rPr kumimoji="1" lang="en-US" altLang="zh-CN" i="1">
                <a:latin typeface="Times New Roman" panose="02020603050405020304" pitchFamily="18" charset="0"/>
              </a:rPr>
              <a:t>Y</a:t>
            </a:r>
            <a:r>
              <a:rPr kumimoji="1" lang="en-US" altLang="zh-CN" baseline="-25000">
                <a:latin typeface="Times New Roman" panose="02020603050405020304" pitchFamily="18" charset="0"/>
              </a:rPr>
              <a:t>1</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rPr>
              <a:t>y</a:t>
            </a:r>
            <a:r>
              <a:rPr kumimoji="1" lang="en-US" altLang="zh-CN">
                <a:latin typeface="Times New Roman" panose="02020603050405020304" pitchFamily="18" charset="0"/>
              </a:rPr>
              <a:t>)</a:t>
            </a:r>
          </a:p>
        </p:txBody>
      </p:sp>
      <p:sp>
        <p:nvSpPr>
          <p:cNvPr id="60422" name="Rectangle 4">
            <a:extLst>
              <a:ext uri="{FF2B5EF4-FFF2-40B4-BE49-F238E27FC236}">
                <a16:creationId xmlns:a16="http://schemas.microsoft.com/office/drawing/2014/main" id="{F9A454A3-AE26-8E8E-B8AA-AEBC09FC6522}"/>
              </a:ext>
            </a:extLst>
          </p:cNvPr>
          <p:cNvSpPr>
            <a:spLocks noChangeArrowheads="1"/>
          </p:cNvSpPr>
          <p:nvPr/>
        </p:nvSpPr>
        <p:spPr bwMode="auto">
          <a:xfrm>
            <a:off x="1524000" y="4522627"/>
            <a:ext cx="30480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rPr>
              <a:t>A</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rPr>
              <a:t>a</a:t>
            </a:r>
            <a:r>
              <a:rPr kumimoji="1" lang="en-US" altLang="zh-CN">
                <a:latin typeface="Times New Roman" panose="02020603050405020304" pitchFamily="18" charset="0"/>
              </a:rPr>
              <a:t>=</a:t>
            </a:r>
            <a:r>
              <a:rPr kumimoji="1" lang="en-US" altLang="zh-CN" i="1">
                <a:latin typeface="Times New Roman" panose="02020603050405020304" pitchFamily="18" charset="0"/>
              </a:rPr>
              <a:t>f</a:t>
            </a:r>
            <a:r>
              <a:rPr kumimoji="1" lang="en-US" altLang="zh-CN">
                <a:latin typeface="Times New Roman" panose="02020603050405020304" pitchFamily="18" charset="0"/>
              </a:rPr>
              <a:t>(</a:t>
            </a:r>
            <a:r>
              <a:rPr kumimoji="1" lang="en-US" altLang="zh-CN" i="1">
                <a:latin typeface="Times New Roman" panose="02020603050405020304" pitchFamily="18" charset="0"/>
              </a:rPr>
              <a:t>X</a:t>
            </a:r>
            <a:r>
              <a:rPr kumimoji="1" lang="en-US" altLang="zh-CN">
                <a:latin typeface="Times New Roman" panose="02020603050405020304" pitchFamily="18" charset="0"/>
                <a:sym typeface="Symbol" panose="05050102010706020507" pitchFamily="18" charset="2"/>
              </a:rPr>
              <a:t></a:t>
            </a:r>
            <a:r>
              <a:rPr kumimoji="1" lang="en-US" altLang="zh-CN" i="1">
                <a:latin typeface="Times New Roman" panose="02020603050405020304" pitchFamily="18" charset="0"/>
              </a:rPr>
              <a:t>x</a:t>
            </a:r>
            <a:r>
              <a:rPr kumimoji="1" lang="en-US" altLang="zh-CN">
                <a:latin typeface="Times New Roman" panose="02020603050405020304" pitchFamily="18" charset="0"/>
              </a:rPr>
              <a:t>)</a:t>
            </a:r>
          </a:p>
        </p:txBody>
      </p:sp>
      <p:sp>
        <p:nvSpPr>
          <p:cNvPr id="60423" name="Oval 5">
            <a:extLst>
              <a:ext uri="{FF2B5EF4-FFF2-40B4-BE49-F238E27FC236}">
                <a16:creationId xmlns:a16="http://schemas.microsoft.com/office/drawing/2014/main" id="{ECA6D13C-9CE9-1FCB-A4BB-DDAD339BE830}"/>
              </a:ext>
            </a:extLst>
          </p:cNvPr>
          <p:cNvSpPr>
            <a:spLocks noChangeArrowheads="1"/>
          </p:cNvSpPr>
          <p:nvPr/>
        </p:nvSpPr>
        <p:spPr bwMode="auto">
          <a:xfrm>
            <a:off x="6781800" y="2998627"/>
            <a:ext cx="1371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rPr>
              <a:t>Y</a:t>
            </a:r>
            <a:r>
              <a:rPr kumimoji="1" lang="en-US" altLang="zh-CN" baseline="-25000">
                <a:latin typeface="Times New Roman" panose="02020603050405020304" pitchFamily="18" charset="0"/>
              </a:rPr>
              <a:t>2</a:t>
            </a:r>
            <a:endParaRPr kumimoji="1" lang="en-US" altLang="zh-CN">
              <a:latin typeface="Times New Roman" panose="02020603050405020304" pitchFamily="18" charset="0"/>
            </a:endParaRPr>
          </a:p>
        </p:txBody>
      </p:sp>
      <p:sp>
        <p:nvSpPr>
          <p:cNvPr id="60424" name="Oval 6">
            <a:extLst>
              <a:ext uri="{FF2B5EF4-FFF2-40B4-BE49-F238E27FC236}">
                <a16:creationId xmlns:a16="http://schemas.microsoft.com/office/drawing/2014/main" id="{76C510F9-8302-13C2-5BFC-3F95A4E817ED}"/>
              </a:ext>
            </a:extLst>
          </p:cNvPr>
          <p:cNvSpPr>
            <a:spLocks noChangeArrowheads="1"/>
          </p:cNvSpPr>
          <p:nvPr/>
        </p:nvSpPr>
        <p:spPr bwMode="auto">
          <a:xfrm>
            <a:off x="5334000" y="4751227"/>
            <a:ext cx="1371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rPr>
              <a:t>Y</a:t>
            </a:r>
            <a:r>
              <a:rPr kumimoji="1" lang="en-US" altLang="zh-CN" baseline="-25000">
                <a:latin typeface="Times New Roman" panose="02020603050405020304" pitchFamily="18" charset="0"/>
              </a:rPr>
              <a:t>1</a:t>
            </a:r>
            <a:endParaRPr kumimoji="1" lang="en-US" altLang="zh-CN">
              <a:latin typeface="Times New Roman" panose="02020603050405020304" pitchFamily="18" charset="0"/>
            </a:endParaRPr>
          </a:p>
        </p:txBody>
      </p:sp>
      <p:sp>
        <p:nvSpPr>
          <p:cNvPr id="60425" name="Oval 7">
            <a:extLst>
              <a:ext uri="{FF2B5EF4-FFF2-40B4-BE49-F238E27FC236}">
                <a16:creationId xmlns:a16="http://schemas.microsoft.com/office/drawing/2014/main" id="{184545EC-E585-DA58-2B22-B6860B0FF75E}"/>
              </a:ext>
            </a:extLst>
          </p:cNvPr>
          <p:cNvSpPr>
            <a:spLocks noChangeArrowheads="1"/>
          </p:cNvSpPr>
          <p:nvPr/>
        </p:nvSpPr>
        <p:spPr bwMode="auto">
          <a:xfrm>
            <a:off x="2209800" y="5818027"/>
            <a:ext cx="1371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rPr>
              <a:t>X</a:t>
            </a:r>
          </a:p>
        </p:txBody>
      </p:sp>
      <p:sp>
        <p:nvSpPr>
          <p:cNvPr id="60426" name="Line 8">
            <a:extLst>
              <a:ext uri="{FF2B5EF4-FFF2-40B4-BE49-F238E27FC236}">
                <a16:creationId xmlns:a16="http://schemas.microsoft.com/office/drawing/2014/main" id="{9944B45B-0CF3-3EA5-5B42-679AE271D6B4}"/>
              </a:ext>
            </a:extLst>
          </p:cNvPr>
          <p:cNvSpPr>
            <a:spLocks noChangeShapeType="1"/>
          </p:cNvSpPr>
          <p:nvPr/>
        </p:nvSpPr>
        <p:spPr bwMode="auto">
          <a:xfrm>
            <a:off x="2895600" y="5132227"/>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7" name="Line 9">
            <a:extLst>
              <a:ext uri="{FF2B5EF4-FFF2-40B4-BE49-F238E27FC236}">
                <a16:creationId xmlns:a16="http://schemas.microsoft.com/office/drawing/2014/main" id="{6D96AE0C-6D61-FBEA-582F-155A671109AC}"/>
              </a:ext>
            </a:extLst>
          </p:cNvPr>
          <p:cNvSpPr>
            <a:spLocks noChangeShapeType="1"/>
          </p:cNvSpPr>
          <p:nvPr/>
        </p:nvSpPr>
        <p:spPr bwMode="auto">
          <a:xfrm flipV="1">
            <a:off x="2895600" y="5208427"/>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8" name="Line 10">
            <a:extLst>
              <a:ext uri="{FF2B5EF4-FFF2-40B4-BE49-F238E27FC236}">
                <a16:creationId xmlns:a16="http://schemas.microsoft.com/office/drawing/2014/main" id="{7E111033-2A56-9151-4E8D-61E959F82BB1}"/>
              </a:ext>
            </a:extLst>
          </p:cNvPr>
          <p:cNvSpPr>
            <a:spLocks noChangeShapeType="1"/>
          </p:cNvSpPr>
          <p:nvPr/>
        </p:nvSpPr>
        <p:spPr bwMode="auto">
          <a:xfrm flipV="1">
            <a:off x="3048000" y="3836827"/>
            <a:ext cx="3048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9" name="Line 11">
            <a:extLst>
              <a:ext uri="{FF2B5EF4-FFF2-40B4-BE49-F238E27FC236}">
                <a16:creationId xmlns:a16="http://schemas.microsoft.com/office/drawing/2014/main" id="{FE37CC1A-3316-5055-1608-C6839FACF528}"/>
              </a:ext>
            </a:extLst>
          </p:cNvPr>
          <p:cNvSpPr>
            <a:spLocks noChangeShapeType="1"/>
          </p:cNvSpPr>
          <p:nvPr/>
        </p:nvSpPr>
        <p:spPr bwMode="auto">
          <a:xfrm flipV="1">
            <a:off x="3810000" y="2236627"/>
            <a:ext cx="38100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0" name="Line 12">
            <a:extLst>
              <a:ext uri="{FF2B5EF4-FFF2-40B4-BE49-F238E27FC236}">
                <a16:creationId xmlns:a16="http://schemas.microsoft.com/office/drawing/2014/main" id="{4FAAC9A3-A263-638B-4A98-0697E974CFEA}"/>
              </a:ext>
            </a:extLst>
          </p:cNvPr>
          <p:cNvSpPr>
            <a:spLocks noChangeShapeType="1"/>
          </p:cNvSpPr>
          <p:nvPr/>
        </p:nvSpPr>
        <p:spPr bwMode="auto">
          <a:xfrm flipH="1" flipV="1">
            <a:off x="6553200" y="2236627"/>
            <a:ext cx="990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957" name="Line 13">
            <a:extLst>
              <a:ext uri="{FF2B5EF4-FFF2-40B4-BE49-F238E27FC236}">
                <a16:creationId xmlns:a16="http://schemas.microsoft.com/office/drawing/2014/main" id="{522E5B55-5D06-E0CD-B033-DDA55B16071B}"/>
              </a:ext>
            </a:extLst>
          </p:cNvPr>
          <p:cNvSpPr>
            <a:spLocks noChangeShapeType="1"/>
          </p:cNvSpPr>
          <p:nvPr/>
        </p:nvSpPr>
        <p:spPr bwMode="auto">
          <a:xfrm flipV="1">
            <a:off x="2743200" y="5284627"/>
            <a:ext cx="0" cy="4572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958" name="Line 14">
            <a:extLst>
              <a:ext uri="{FF2B5EF4-FFF2-40B4-BE49-F238E27FC236}">
                <a16:creationId xmlns:a16="http://schemas.microsoft.com/office/drawing/2014/main" id="{05C09D5E-11BD-F8FC-75FA-88445B1D56FA}"/>
              </a:ext>
            </a:extLst>
          </p:cNvPr>
          <p:cNvSpPr>
            <a:spLocks noChangeShapeType="1"/>
          </p:cNvSpPr>
          <p:nvPr/>
        </p:nvSpPr>
        <p:spPr bwMode="auto">
          <a:xfrm flipH="1" flipV="1">
            <a:off x="6248400" y="2312827"/>
            <a:ext cx="914400" cy="6858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959" name="Line 15">
            <a:extLst>
              <a:ext uri="{FF2B5EF4-FFF2-40B4-BE49-F238E27FC236}">
                <a16:creationId xmlns:a16="http://schemas.microsoft.com/office/drawing/2014/main" id="{7F4CDCFB-3060-63F1-5108-E57FF460E1E0}"/>
              </a:ext>
            </a:extLst>
          </p:cNvPr>
          <p:cNvSpPr>
            <a:spLocks noChangeShapeType="1"/>
          </p:cNvSpPr>
          <p:nvPr/>
        </p:nvSpPr>
        <p:spPr bwMode="auto">
          <a:xfrm flipV="1">
            <a:off x="3429000" y="2236627"/>
            <a:ext cx="381000" cy="6096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960" name="Line 16">
            <a:extLst>
              <a:ext uri="{FF2B5EF4-FFF2-40B4-BE49-F238E27FC236}">
                <a16:creationId xmlns:a16="http://schemas.microsoft.com/office/drawing/2014/main" id="{B279FBF6-639E-6C1E-C3C6-EF390A5DBFE4}"/>
              </a:ext>
            </a:extLst>
          </p:cNvPr>
          <p:cNvSpPr>
            <a:spLocks noChangeShapeType="1"/>
          </p:cNvSpPr>
          <p:nvPr/>
        </p:nvSpPr>
        <p:spPr bwMode="auto">
          <a:xfrm flipH="1" flipV="1">
            <a:off x="4876800" y="3913027"/>
            <a:ext cx="990600" cy="8382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961" name="Line 17">
            <a:extLst>
              <a:ext uri="{FF2B5EF4-FFF2-40B4-BE49-F238E27FC236}">
                <a16:creationId xmlns:a16="http://schemas.microsoft.com/office/drawing/2014/main" id="{460C0B74-23BD-893B-6061-109A60D358DA}"/>
              </a:ext>
            </a:extLst>
          </p:cNvPr>
          <p:cNvSpPr>
            <a:spLocks noChangeShapeType="1"/>
          </p:cNvSpPr>
          <p:nvPr/>
        </p:nvSpPr>
        <p:spPr bwMode="auto">
          <a:xfrm flipV="1">
            <a:off x="2743200" y="3836827"/>
            <a:ext cx="381000" cy="6096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6" name="Text Box 18">
            <a:extLst>
              <a:ext uri="{FF2B5EF4-FFF2-40B4-BE49-F238E27FC236}">
                <a16:creationId xmlns:a16="http://schemas.microsoft.com/office/drawing/2014/main" id="{119647AA-1838-4860-7CBB-086D166B8CFB}"/>
              </a:ext>
            </a:extLst>
          </p:cNvPr>
          <p:cNvSpPr txBox="1">
            <a:spLocks noChangeArrowheads="1"/>
          </p:cNvSpPr>
          <p:nvPr/>
        </p:nvSpPr>
        <p:spPr bwMode="auto">
          <a:xfrm>
            <a:off x="8664576" y="5710239"/>
            <a:ext cx="6572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kumimoji="1" lang="en-US" altLang="zh-CN">
                <a:latin typeface="Times New Roman" panose="02020603050405020304" pitchFamily="18" charset="0"/>
              </a:rPr>
              <a:t>(a)</a:t>
            </a:r>
          </a:p>
        </p:txBody>
      </p:sp>
      <p:sp>
        <p:nvSpPr>
          <p:cNvPr id="60437" name="Line 19">
            <a:extLst>
              <a:ext uri="{FF2B5EF4-FFF2-40B4-BE49-F238E27FC236}">
                <a16:creationId xmlns:a16="http://schemas.microsoft.com/office/drawing/2014/main" id="{D4BC24AC-582B-F3E8-6805-4176E66E0E88}"/>
              </a:ext>
            </a:extLst>
          </p:cNvPr>
          <p:cNvSpPr>
            <a:spLocks noChangeShapeType="1"/>
          </p:cNvSpPr>
          <p:nvPr/>
        </p:nvSpPr>
        <p:spPr bwMode="auto">
          <a:xfrm>
            <a:off x="5181600" y="3760627"/>
            <a:ext cx="990600" cy="83820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60438" name="Text Box 20">
            <a:extLst>
              <a:ext uri="{FF2B5EF4-FFF2-40B4-BE49-F238E27FC236}">
                <a16:creationId xmlns:a16="http://schemas.microsoft.com/office/drawing/2014/main" id="{EE85125A-8B88-01E9-6524-1A5ACA0FB762}"/>
              </a:ext>
            </a:extLst>
          </p:cNvPr>
          <p:cNvSpPr txBox="1">
            <a:spLocks noChangeArrowheads="1"/>
          </p:cNvSpPr>
          <p:nvPr/>
        </p:nvSpPr>
        <p:spPr bwMode="auto">
          <a:xfrm>
            <a:off x="2590800" y="407828"/>
            <a:ext cx="3352800" cy="588963"/>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zh-CN" altLang="en-US">
                <a:latin typeface="Times New Roman" panose="02020603050405020304" pitchFamily="18" charset="0"/>
              </a:rPr>
              <a:t>输入：</a:t>
            </a:r>
            <a:r>
              <a:rPr kumimoji="1" lang="en-US" altLang="zh-CN">
                <a:latin typeface="Times New Roman" panose="02020603050405020304" pitchFamily="18" charset="0"/>
              </a:rPr>
              <a:t>XY</a:t>
            </a:r>
            <a:r>
              <a:rPr kumimoji="1" lang="en-US" altLang="zh-CN" baseline="-25000">
                <a:latin typeface="Times New Roman" panose="02020603050405020304" pitchFamily="18" charset="0"/>
              </a:rPr>
              <a:t>1</a:t>
            </a:r>
            <a:r>
              <a:rPr kumimoji="1" lang="en-US" altLang="zh-CN">
                <a:latin typeface="Times New Roman" panose="02020603050405020304" pitchFamily="18" charset="0"/>
              </a:rPr>
              <a:t>Y</a:t>
            </a:r>
            <a:r>
              <a:rPr kumimoji="1" lang="en-US" altLang="zh-CN" baseline="-25000">
                <a:latin typeface="Times New Roman" panose="02020603050405020304" pitchFamily="18" charset="0"/>
              </a:rPr>
              <a:t>2</a:t>
            </a:r>
          </a:p>
        </p:txBody>
      </p:sp>
      <p:grpSp>
        <p:nvGrpSpPr>
          <p:cNvPr id="4" name="组合 3"/>
          <p:cNvGrpSpPr/>
          <p:nvPr/>
        </p:nvGrpSpPr>
        <p:grpSpPr>
          <a:xfrm>
            <a:off x="6629400" y="5514183"/>
            <a:ext cx="5256848" cy="1282857"/>
            <a:chOff x="6629400" y="5514183"/>
            <a:chExt cx="5256848" cy="1282857"/>
          </a:xfrm>
        </p:grpSpPr>
        <p:pic>
          <p:nvPicPr>
            <p:cNvPr id="2" name="图片 1"/>
            <p:cNvPicPr>
              <a:picLocks noChangeAspect="1"/>
            </p:cNvPicPr>
            <p:nvPr/>
          </p:nvPicPr>
          <p:blipFill>
            <a:blip r:embed="rId2"/>
            <a:stretch>
              <a:fillRect/>
            </a:stretch>
          </p:blipFill>
          <p:spPr>
            <a:xfrm>
              <a:off x="6629400" y="5514183"/>
              <a:ext cx="5256848" cy="1277934"/>
            </a:xfrm>
            <a:prstGeom prst="rect">
              <a:avLst/>
            </a:prstGeom>
          </p:spPr>
        </p:pic>
        <p:sp>
          <p:nvSpPr>
            <p:cNvPr id="3" name="矩形 2"/>
            <p:cNvSpPr/>
            <p:nvPr/>
          </p:nvSpPr>
          <p:spPr>
            <a:xfrm>
              <a:off x="6629400" y="5543550"/>
              <a:ext cx="5181600" cy="12534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62957"/>
                                        </p:tgtEl>
                                        <p:attrNameLst>
                                          <p:attrName>style.visibility</p:attrName>
                                        </p:attrNameLst>
                                      </p:cBhvr>
                                      <p:to>
                                        <p:strVal val="visible"/>
                                      </p:to>
                                    </p:set>
                                    <p:anim calcmode="lin" valueType="num">
                                      <p:cBhvr additive="base">
                                        <p:cTn id="7" dur="500" fill="hold"/>
                                        <p:tgtEl>
                                          <p:spTgt spid="1362957"/>
                                        </p:tgtEl>
                                        <p:attrNameLst>
                                          <p:attrName>ppt_x</p:attrName>
                                        </p:attrNameLst>
                                      </p:cBhvr>
                                      <p:tavLst>
                                        <p:tav tm="0">
                                          <p:val>
                                            <p:strVal val="0-#ppt_w/2"/>
                                          </p:val>
                                        </p:tav>
                                        <p:tav tm="100000">
                                          <p:val>
                                            <p:strVal val="#ppt_x"/>
                                          </p:val>
                                        </p:tav>
                                      </p:tavLst>
                                    </p:anim>
                                    <p:anim calcmode="lin" valueType="num">
                                      <p:cBhvr additive="base">
                                        <p:cTn id="8" dur="500" fill="hold"/>
                                        <p:tgtEl>
                                          <p:spTgt spid="136295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62961"/>
                                        </p:tgtEl>
                                        <p:attrNameLst>
                                          <p:attrName>style.visibility</p:attrName>
                                        </p:attrNameLst>
                                      </p:cBhvr>
                                      <p:to>
                                        <p:strVal val="visible"/>
                                      </p:to>
                                    </p:set>
                                    <p:anim calcmode="lin" valueType="num">
                                      <p:cBhvr additive="base">
                                        <p:cTn id="13" dur="500" fill="hold"/>
                                        <p:tgtEl>
                                          <p:spTgt spid="1362961"/>
                                        </p:tgtEl>
                                        <p:attrNameLst>
                                          <p:attrName>ppt_x</p:attrName>
                                        </p:attrNameLst>
                                      </p:cBhvr>
                                      <p:tavLst>
                                        <p:tav tm="0">
                                          <p:val>
                                            <p:strVal val="0-#ppt_w/2"/>
                                          </p:val>
                                        </p:tav>
                                        <p:tav tm="100000">
                                          <p:val>
                                            <p:strVal val="#ppt_x"/>
                                          </p:val>
                                        </p:tav>
                                      </p:tavLst>
                                    </p:anim>
                                    <p:anim calcmode="lin" valueType="num">
                                      <p:cBhvr additive="base">
                                        <p:cTn id="14" dur="500" fill="hold"/>
                                        <p:tgtEl>
                                          <p:spTgt spid="136296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362960"/>
                                        </p:tgtEl>
                                        <p:attrNameLst>
                                          <p:attrName>style.visibility</p:attrName>
                                        </p:attrNameLst>
                                      </p:cBhvr>
                                      <p:to>
                                        <p:strVal val="visible"/>
                                      </p:to>
                                    </p:set>
                                    <p:anim calcmode="lin" valueType="num">
                                      <p:cBhvr additive="base">
                                        <p:cTn id="19" dur="500" fill="hold"/>
                                        <p:tgtEl>
                                          <p:spTgt spid="1362960"/>
                                        </p:tgtEl>
                                        <p:attrNameLst>
                                          <p:attrName>ppt_x</p:attrName>
                                        </p:attrNameLst>
                                      </p:cBhvr>
                                      <p:tavLst>
                                        <p:tav tm="0">
                                          <p:val>
                                            <p:strVal val="0-#ppt_w/2"/>
                                          </p:val>
                                        </p:tav>
                                        <p:tav tm="100000">
                                          <p:val>
                                            <p:strVal val="#ppt_x"/>
                                          </p:val>
                                        </p:tav>
                                      </p:tavLst>
                                    </p:anim>
                                    <p:anim calcmode="lin" valueType="num">
                                      <p:cBhvr additive="base">
                                        <p:cTn id="20" dur="500" fill="hold"/>
                                        <p:tgtEl>
                                          <p:spTgt spid="136296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362959"/>
                                        </p:tgtEl>
                                        <p:attrNameLst>
                                          <p:attrName>style.visibility</p:attrName>
                                        </p:attrNameLst>
                                      </p:cBhvr>
                                      <p:to>
                                        <p:strVal val="visible"/>
                                      </p:to>
                                    </p:set>
                                    <p:anim calcmode="lin" valueType="num">
                                      <p:cBhvr additive="base">
                                        <p:cTn id="25" dur="500" fill="hold"/>
                                        <p:tgtEl>
                                          <p:spTgt spid="1362959"/>
                                        </p:tgtEl>
                                        <p:attrNameLst>
                                          <p:attrName>ppt_x</p:attrName>
                                        </p:attrNameLst>
                                      </p:cBhvr>
                                      <p:tavLst>
                                        <p:tav tm="0">
                                          <p:val>
                                            <p:strVal val="0-#ppt_w/2"/>
                                          </p:val>
                                        </p:tav>
                                        <p:tav tm="100000">
                                          <p:val>
                                            <p:strVal val="#ppt_x"/>
                                          </p:val>
                                        </p:tav>
                                      </p:tavLst>
                                    </p:anim>
                                    <p:anim calcmode="lin" valueType="num">
                                      <p:cBhvr additive="base">
                                        <p:cTn id="26" dur="500" fill="hold"/>
                                        <p:tgtEl>
                                          <p:spTgt spid="136295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362958"/>
                                        </p:tgtEl>
                                        <p:attrNameLst>
                                          <p:attrName>style.visibility</p:attrName>
                                        </p:attrNameLst>
                                      </p:cBhvr>
                                      <p:to>
                                        <p:strVal val="visible"/>
                                      </p:to>
                                    </p:set>
                                    <p:anim calcmode="lin" valueType="num">
                                      <p:cBhvr additive="base">
                                        <p:cTn id="31" dur="500" fill="hold"/>
                                        <p:tgtEl>
                                          <p:spTgt spid="1362958"/>
                                        </p:tgtEl>
                                        <p:attrNameLst>
                                          <p:attrName>ppt_x</p:attrName>
                                        </p:attrNameLst>
                                      </p:cBhvr>
                                      <p:tavLst>
                                        <p:tav tm="0">
                                          <p:val>
                                            <p:strVal val="0-#ppt_w/2"/>
                                          </p:val>
                                        </p:tav>
                                        <p:tav tm="100000">
                                          <p:val>
                                            <p:strVal val="#ppt_x"/>
                                          </p:val>
                                        </p:tav>
                                      </p:tavLst>
                                    </p:anim>
                                    <p:anim calcmode="lin" valueType="num">
                                      <p:cBhvr additive="base">
                                        <p:cTn id="32" dur="500" fill="hold"/>
                                        <p:tgtEl>
                                          <p:spTgt spid="13629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a:extLst>
              <a:ext uri="{FF2B5EF4-FFF2-40B4-BE49-F238E27FC236}">
                <a16:creationId xmlns:a16="http://schemas.microsoft.com/office/drawing/2014/main" id="{AF8B2BEB-1F94-AD9D-59A5-6E9B7838787F}"/>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6.1 </a:t>
            </a:r>
            <a:r>
              <a:rPr lang="zh-CN" altLang="en-US">
                <a:latin typeface="Times New Roman" panose="02020603050405020304" pitchFamily="18" charset="0"/>
              </a:rPr>
              <a:t>语法制导翻译概述</a:t>
            </a:r>
          </a:p>
        </p:txBody>
      </p:sp>
      <p:sp>
        <p:nvSpPr>
          <p:cNvPr id="4" name="日期占位符 3">
            <a:extLst>
              <a:ext uri="{FF2B5EF4-FFF2-40B4-BE49-F238E27FC236}">
                <a16:creationId xmlns:a16="http://schemas.microsoft.com/office/drawing/2014/main" id="{D24A7A63-5A46-D6CB-1C09-FB8A11C0F3B8}"/>
              </a:ext>
            </a:extLst>
          </p:cNvPr>
          <p:cNvSpPr>
            <a:spLocks noGrp="1"/>
          </p:cNvSpPr>
          <p:nvPr>
            <p:ph type="dt" sz="half" idx="10"/>
          </p:nvPr>
        </p:nvSpPr>
        <p:spPr>
          <a:ln>
            <a:miter lim="800000"/>
            <a:headEnd/>
            <a:tailEnd/>
          </a:ln>
        </p:spPr>
        <p:txBody>
          <a:bodyPr anchor="t"/>
          <a:lstStyle/>
          <a:p>
            <a:pPr>
              <a:defRPr/>
            </a:pPr>
            <a:fld id="{B16B330D-DAF1-460A-98E1-A6B3F60DEED5}" type="datetime1">
              <a:rPr lang="zh-CN" altLang="en-US">
                <a:latin typeface="+mn-lt"/>
              </a:rPr>
              <a:pPr>
                <a:defRPr/>
              </a:pPr>
              <a:t>2024/10/14</a:t>
            </a:fld>
            <a:endParaRPr lang="en-US" altLang="zh-CN">
              <a:latin typeface="+mn-lt"/>
            </a:endParaRPr>
          </a:p>
        </p:txBody>
      </p:sp>
      <p:sp>
        <p:nvSpPr>
          <p:cNvPr id="10243" name="灯片编号占位符 5">
            <a:extLst>
              <a:ext uri="{FF2B5EF4-FFF2-40B4-BE49-F238E27FC236}">
                <a16:creationId xmlns:a16="http://schemas.microsoft.com/office/drawing/2014/main" id="{0ECC7D0F-7315-9CDB-3F49-D19216E65B0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6367FBF-4E6B-4CE8-BB61-C0B9FCC62897}" type="slidenum">
              <a:rPr lang="en-US" altLang="zh-CN" sz="1400" b="0">
                <a:latin typeface="Arial" panose="020B0604020202020204" pitchFamily="34" charset="0"/>
                <a:ea typeface="宋体" panose="02010600030101010101" pitchFamily="2" charset="-122"/>
              </a:rPr>
              <a:pPr>
                <a:spcBef>
                  <a:spcPct val="0"/>
                </a:spcBef>
                <a:buClrTx/>
                <a:buSzTx/>
                <a:buFontTx/>
                <a:buNone/>
              </a:pPr>
              <a:t>6</a:t>
            </a:fld>
            <a:endParaRPr lang="en-US" altLang="zh-CN" sz="1400" b="0">
              <a:latin typeface="Arial" panose="020B0604020202020204" pitchFamily="34" charset="0"/>
              <a:ea typeface="宋体" panose="02010600030101010101" pitchFamily="2" charset="-122"/>
            </a:endParaRPr>
          </a:p>
        </p:txBody>
      </p:sp>
      <p:sp>
        <p:nvSpPr>
          <p:cNvPr id="10245" name="Rectangle 3">
            <a:extLst>
              <a:ext uri="{FF2B5EF4-FFF2-40B4-BE49-F238E27FC236}">
                <a16:creationId xmlns:a16="http://schemas.microsoft.com/office/drawing/2014/main" id="{C0657CE1-2126-DE33-B6B8-7159C3CA70A2}"/>
              </a:ext>
            </a:extLst>
          </p:cNvPr>
          <p:cNvSpPr>
            <a:spLocks noGrp="1" noChangeArrowheads="1"/>
          </p:cNvSpPr>
          <p:nvPr>
            <p:ph type="body" sz="quarter" idx="13"/>
          </p:nvPr>
        </p:nvSpPr>
        <p:spPr/>
        <p:txBody>
          <a:bodyPr>
            <a:normAutofit lnSpcReduction="10000"/>
          </a:bodyPr>
          <a:lstStyle/>
          <a:p>
            <a:pPr eaLnBrk="1" hangingPunct="1"/>
            <a:r>
              <a:rPr kumimoji="1" lang="zh-CN" altLang="en-US" b="0" dirty="0">
                <a:latin typeface="Times New Roman" panose="02020603050405020304" pitchFamily="18" charset="0"/>
              </a:rPr>
              <a:t>语义子程序的功能</a:t>
            </a:r>
          </a:p>
          <a:p>
            <a:pPr lvl="1" eaLnBrk="1" hangingPunct="1"/>
            <a:r>
              <a:rPr kumimoji="1" lang="zh-CN" altLang="en-US" dirty="0">
                <a:latin typeface="Times New Roman" panose="02020603050405020304" pitchFamily="18" charset="0"/>
              </a:rPr>
              <a:t>指明相应产生式中各个文法符号的具体含义，并规定了使用该产生式进行分析时所应采取的语义动作</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如传送或处理语义信息、查填符号表、计算值、生成中间代码等</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a:t>
            </a:r>
            <a:endParaRPr kumimoji="1" lang="en-US" altLang="zh-CN" dirty="0">
              <a:latin typeface="Times New Roman" panose="02020603050405020304" pitchFamily="18" charset="0"/>
            </a:endParaRPr>
          </a:p>
          <a:p>
            <a:pPr lvl="1" eaLnBrk="1" hangingPunct="1"/>
            <a:endParaRPr kumimoji="1" lang="zh-CN" altLang="en-US" dirty="0">
              <a:latin typeface="Times New Roman" panose="02020603050405020304" pitchFamily="18" charset="0"/>
            </a:endParaRPr>
          </a:p>
          <a:p>
            <a:pPr lvl="1" eaLnBrk="1" hangingPunct="1"/>
            <a:r>
              <a:rPr kumimoji="1" lang="zh-CN" altLang="en-US" dirty="0">
                <a:latin typeface="Times New Roman" panose="02020603050405020304" pitchFamily="18" charset="0"/>
              </a:rPr>
              <a:t>语义信息的获取和加工是和语法分析同时进行的，而且这些语义信息是通过文法符号来携带和传递的。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日期占位符 1">
            <a:extLst>
              <a:ext uri="{FF2B5EF4-FFF2-40B4-BE49-F238E27FC236}">
                <a16:creationId xmlns:a16="http://schemas.microsoft.com/office/drawing/2014/main" id="{42EDB694-00DA-9C66-F16E-A34A61CA9DB5}"/>
              </a:ext>
            </a:extLst>
          </p:cNvPr>
          <p:cNvSpPr>
            <a:spLocks noGrp="1"/>
          </p:cNvSpPr>
          <p:nvPr>
            <p:ph type="dt" sz="half" idx="10"/>
          </p:nvPr>
        </p:nvSpPr>
        <p:spPr>
          <a:ln>
            <a:miter lim="800000"/>
            <a:headEnd/>
            <a:tailEnd/>
          </a:ln>
        </p:spPr>
        <p:txBody>
          <a:bodyPr anchor="t"/>
          <a:lstStyle/>
          <a:p>
            <a:pPr>
              <a:defRPr/>
            </a:pPr>
            <a:fld id="{D7B687A4-6F4A-4180-A925-53D69A61CD7F}" type="datetime1">
              <a:rPr lang="zh-CN" altLang="en-US">
                <a:latin typeface="+mn-lt"/>
              </a:rPr>
              <a:pPr>
                <a:defRPr/>
              </a:pPr>
              <a:t>2024/10/14</a:t>
            </a:fld>
            <a:endParaRPr lang="en-US" altLang="zh-CN">
              <a:latin typeface="+mn-lt"/>
            </a:endParaRPr>
          </a:p>
        </p:txBody>
      </p:sp>
      <p:sp>
        <p:nvSpPr>
          <p:cNvPr id="61443" name="灯片编号占位符 3">
            <a:extLst>
              <a:ext uri="{FF2B5EF4-FFF2-40B4-BE49-F238E27FC236}">
                <a16:creationId xmlns:a16="http://schemas.microsoft.com/office/drawing/2014/main" id="{DBFD2AAB-E0DC-0B60-B2B1-774F128AA7B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61B13FE-8F42-411C-B9F3-41C0136385F1}" type="slidenum">
              <a:rPr lang="en-US" altLang="zh-CN" sz="1400" b="0">
                <a:latin typeface="Arial" panose="020B0604020202020204" pitchFamily="34" charset="0"/>
                <a:ea typeface="宋体" panose="02010600030101010101" pitchFamily="2" charset="-122"/>
              </a:rPr>
              <a:pPr>
                <a:spcBef>
                  <a:spcPct val="0"/>
                </a:spcBef>
                <a:buClrTx/>
                <a:buSzTx/>
                <a:buFontTx/>
                <a:buNone/>
              </a:pPr>
              <a:t>60</a:t>
            </a:fld>
            <a:endParaRPr lang="en-US" altLang="zh-CN" sz="1400" b="0">
              <a:latin typeface="Arial" panose="020B0604020202020204" pitchFamily="34" charset="0"/>
              <a:ea typeface="宋体" panose="02010600030101010101" pitchFamily="2" charset="-122"/>
            </a:endParaRPr>
          </a:p>
        </p:txBody>
      </p:sp>
      <p:sp>
        <p:nvSpPr>
          <p:cNvPr id="61444" name="Rectangle 2">
            <a:extLst>
              <a:ext uri="{FF2B5EF4-FFF2-40B4-BE49-F238E27FC236}">
                <a16:creationId xmlns:a16="http://schemas.microsoft.com/office/drawing/2014/main" id="{38C8604D-7DCC-2F87-AB1E-9E7B718D07C6}"/>
              </a:ext>
            </a:extLst>
          </p:cNvPr>
          <p:cNvSpPr>
            <a:spLocks noChangeArrowheads="1"/>
          </p:cNvSpPr>
          <p:nvPr/>
        </p:nvSpPr>
        <p:spPr bwMode="auto">
          <a:xfrm>
            <a:off x="5882640" y="336550"/>
            <a:ext cx="6096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A</a:t>
            </a:r>
          </a:p>
        </p:txBody>
      </p:sp>
      <p:sp>
        <p:nvSpPr>
          <p:cNvPr id="61445" name="Rectangle 3">
            <a:extLst>
              <a:ext uri="{FF2B5EF4-FFF2-40B4-BE49-F238E27FC236}">
                <a16:creationId xmlns:a16="http://schemas.microsoft.com/office/drawing/2014/main" id="{C7E88FCC-FE6D-1BA1-7A2B-BB90EAE74567}"/>
              </a:ext>
            </a:extLst>
          </p:cNvPr>
          <p:cNvSpPr>
            <a:spLocks noChangeArrowheads="1"/>
          </p:cNvSpPr>
          <p:nvPr/>
        </p:nvSpPr>
        <p:spPr bwMode="auto">
          <a:xfrm>
            <a:off x="6492240" y="1555750"/>
            <a:ext cx="22098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R</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rPr>
              <a:t>i</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f(X</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rPr>
              <a:t>x</a:t>
            </a:r>
            <a:r>
              <a:rPr kumimoji="1" lang="en-US" altLang="zh-CN">
                <a:latin typeface="Times New Roman" panose="02020603050405020304" pitchFamily="18" charset="0"/>
                <a:ea typeface="宋体" panose="02010600030101010101" pitchFamily="2" charset="-122"/>
              </a:rPr>
              <a:t>)</a:t>
            </a:r>
          </a:p>
        </p:txBody>
      </p:sp>
      <p:sp>
        <p:nvSpPr>
          <p:cNvPr id="61446" name="Rectangle 4">
            <a:extLst>
              <a:ext uri="{FF2B5EF4-FFF2-40B4-BE49-F238E27FC236}">
                <a16:creationId xmlns:a16="http://schemas.microsoft.com/office/drawing/2014/main" id="{B3F2DAC3-D3E8-D7AB-4B04-52783CCB0FEF}"/>
              </a:ext>
            </a:extLst>
          </p:cNvPr>
          <p:cNvSpPr>
            <a:spLocks noChangeArrowheads="1"/>
          </p:cNvSpPr>
          <p:nvPr/>
        </p:nvSpPr>
        <p:spPr bwMode="auto">
          <a:xfrm>
            <a:off x="6492240" y="3003550"/>
            <a:ext cx="38100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R</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rPr>
              <a:t>i</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g</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f</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X</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rPr>
              <a:t>x</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Y</a:t>
            </a:r>
            <a:r>
              <a:rPr kumimoji="1" lang="en-US" altLang="zh-CN" baseline="-25000">
                <a:latin typeface="Times New Roman" panose="02020603050405020304" pitchFamily="18" charset="0"/>
                <a:ea typeface="宋体" panose="02010600030101010101" pitchFamily="2" charset="-122"/>
              </a:rPr>
              <a:t>1</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rPr>
              <a:t>y</a:t>
            </a:r>
            <a:r>
              <a:rPr kumimoji="1" lang="en-US" altLang="zh-CN">
                <a:latin typeface="Times New Roman" panose="02020603050405020304" pitchFamily="18" charset="0"/>
                <a:ea typeface="宋体" panose="02010600030101010101" pitchFamily="2" charset="-122"/>
              </a:rPr>
              <a:t>)</a:t>
            </a:r>
          </a:p>
        </p:txBody>
      </p:sp>
      <p:sp>
        <p:nvSpPr>
          <p:cNvPr id="61447" name="Rectangle 5">
            <a:extLst>
              <a:ext uri="{FF2B5EF4-FFF2-40B4-BE49-F238E27FC236}">
                <a16:creationId xmlns:a16="http://schemas.microsoft.com/office/drawing/2014/main" id="{95229484-B962-A2A2-A892-007BA5B9B9DF}"/>
              </a:ext>
            </a:extLst>
          </p:cNvPr>
          <p:cNvSpPr>
            <a:spLocks noChangeArrowheads="1"/>
          </p:cNvSpPr>
          <p:nvPr/>
        </p:nvSpPr>
        <p:spPr bwMode="auto">
          <a:xfrm>
            <a:off x="6492240" y="4679950"/>
            <a:ext cx="49530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R</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rPr>
              <a:t>i</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g</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g</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f</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X</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rPr>
              <a:t>x</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Y</a:t>
            </a:r>
            <a:r>
              <a:rPr kumimoji="1" lang="en-US" altLang="zh-CN" baseline="-25000">
                <a:latin typeface="Times New Roman" panose="02020603050405020304" pitchFamily="18" charset="0"/>
                <a:ea typeface="宋体" panose="02010600030101010101" pitchFamily="2" charset="-122"/>
              </a:rPr>
              <a:t>1</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rPr>
              <a:t>y</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Y</a:t>
            </a:r>
            <a:r>
              <a:rPr kumimoji="1" lang="en-US" altLang="zh-CN" baseline="-25000">
                <a:latin typeface="Times New Roman" panose="02020603050405020304" pitchFamily="18" charset="0"/>
                <a:ea typeface="宋体" panose="02010600030101010101" pitchFamily="2" charset="-122"/>
              </a:rPr>
              <a:t>2</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rPr>
              <a:t>y</a:t>
            </a:r>
            <a:r>
              <a:rPr kumimoji="1" lang="en-US" altLang="zh-CN">
                <a:latin typeface="Times New Roman" panose="02020603050405020304" pitchFamily="18" charset="0"/>
                <a:ea typeface="宋体" panose="02010600030101010101" pitchFamily="2" charset="-122"/>
              </a:rPr>
              <a:t>)</a:t>
            </a:r>
          </a:p>
        </p:txBody>
      </p:sp>
      <p:sp>
        <p:nvSpPr>
          <p:cNvPr id="61448" name="Oval 6">
            <a:extLst>
              <a:ext uri="{FF2B5EF4-FFF2-40B4-BE49-F238E27FC236}">
                <a16:creationId xmlns:a16="http://schemas.microsoft.com/office/drawing/2014/main" id="{AE410E15-7152-8F88-5128-2FC6AE601A78}"/>
              </a:ext>
            </a:extLst>
          </p:cNvPr>
          <p:cNvSpPr>
            <a:spLocks noChangeArrowheads="1"/>
          </p:cNvSpPr>
          <p:nvPr/>
        </p:nvSpPr>
        <p:spPr bwMode="auto">
          <a:xfrm>
            <a:off x="8168640" y="5822950"/>
            <a:ext cx="12192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sz="3600" i="1">
                <a:latin typeface="宋体" panose="02010600030101010101" pitchFamily="2" charset="-122"/>
                <a:ea typeface="宋体" panose="02010600030101010101" pitchFamily="2" charset="-122"/>
              </a:rPr>
              <a:t>ε</a:t>
            </a:r>
            <a:endParaRPr kumimoji="1" lang="en-US" altLang="zh-CN" sz="2400" i="1">
              <a:latin typeface="宋体" panose="02010600030101010101" pitchFamily="2" charset="-122"/>
              <a:ea typeface="宋体" panose="02010600030101010101" pitchFamily="2" charset="-122"/>
            </a:endParaRPr>
          </a:p>
        </p:txBody>
      </p:sp>
      <p:sp>
        <p:nvSpPr>
          <p:cNvPr id="61449" name="Oval 7">
            <a:extLst>
              <a:ext uri="{FF2B5EF4-FFF2-40B4-BE49-F238E27FC236}">
                <a16:creationId xmlns:a16="http://schemas.microsoft.com/office/drawing/2014/main" id="{CBC2A714-623E-D392-51E5-1126D21A324F}"/>
              </a:ext>
            </a:extLst>
          </p:cNvPr>
          <p:cNvSpPr>
            <a:spLocks noChangeArrowheads="1"/>
          </p:cNvSpPr>
          <p:nvPr/>
        </p:nvSpPr>
        <p:spPr bwMode="auto">
          <a:xfrm>
            <a:off x="5349240" y="3994150"/>
            <a:ext cx="10668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Y</a:t>
            </a:r>
            <a:r>
              <a:rPr kumimoji="1" lang="en-US" altLang="zh-CN" baseline="-25000">
                <a:latin typeface="Times New Roman" panose="02020603050405020304" pitchFamily="18" charset="0"/>
                <a:ea typeface="宋体" panose="02010600030101010101" pitchFamily="2" charset="-122"/>
              </a:rPr>
              <a:t>2</a:t>
            </a:r>
            <a:endParaRPr kumimoji="1" lang="en-US" altLang="zh-CN" sz="2400">
              <a:latin typeface="Times New Roman" panose="02020603050405020304" pitchFamily="18" charset="0"/>
              <a:ea typeface="宋体" panose="02010600030101010101" pitchFamily="2" charset="-122"/>
            </a:endParaRPr>
          </a:p>
        </p:txBody>
      </p:sp>
      <p:sp>
        <p:nvSpPr>
          <p:cNvPr id="61450" name="Oval 8">
            <a:extLst>
              <a:ext uri="{FF2B5EF4-FFF2-40B4-BE49-F238E27FC236}">
                <a16:creationId xmlns:a16="http://schemas.microsoft.com/office/drawing/2014/main" id="{C4A103A8-9D5D-D054-F9FB-EC1B6CCA8A82}"/>
              </a:ext>
            </a:extLst>
          </p:cNvPr>
          <p:cNvSpPr>
            <a:spLocks noChangeArrowheads="1"/>
          </p:cNvSpPr>
          <p:nvPr/>
        </p:nvSpPr>
        <p:spPr bwMode="auto">
          <a:xfrm>
            <a:off x="4663440" y="2546350"/>
            <a:ext cx="10668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Y</a:t>
            </a:r>
            <a:r>
              <a:rPr kumimoji="1" lang="en-US" altLang="zh-CN" baseline="-25000">
                <a:latin typeface="Times New Roman" panose="02020603050405020304" pitchFamily="18" charset="0"/>
                <a:ea typeface="宋体" panose="02010600030101010101" pitchFamily="2" charset="-122"/>
              </a:rPr>
              <a:t>1</a:t>
            </a:r>
            <a:endParaRPr kumimoji="1" lang="en-US" altLang="zh-CN" sz="2400">
              <a:latin typeface="Times New Roman" panose="02020603050405020304" pitchFamily="18" charset="0"/>
              <a:ea typeface="宋体" panose="02010600030101010101" pitchFamily="2" charset="-122"/>
            </a:endParaRPr>
          </a:p>
        </p:txBody>
      </p:sp>
      <p:sp>
        <p:nvSpPr>
          <p:cNvPr id="61451" name="Oval 9">
            <a:extLst>
              <a:ext uri="{FF2B5EF4-FFF2-40B4-BE49-F238E27FC236}">
                <a16:creationId xmlns:a16="http://schemas.microsoft.com/office/drawing/2014/main" id="{0E461335-F5E1-DF15-2E43-4A0027A81A61}"/>
              </a:ext>
            </a:extLst>
          </p:cNvPr>
          <p:cNvSpPr>
            <a:spLocks noChangeArrowheads="1"/>
          </p:cNvSpPr>
          <p:nvPr/>
        </p:nvSpPr>
        <p:spPr bwMode="auto">
          <a:xfrm>
            <a:off x="4358640" y="1250950"/>
            <a:ext cx="990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0"/>
              </a:spcBef>
              <a:buClrTx/>
              <a:buSzTx/>
              <a:buFontTx/>
              <a:buNone/>
            </a:pPr>
            <a:r>
              <a:rPr kumimoji="1" lang="en-US" altLang="zh-CN" i="1">
                <a:latin typeface="Times New Roman" panose="02020603050405020304" pitchFamily="18" charset="0"/>
                <a:ea typeface="宋体" panose="02010600030101010101" pitchFamily="2" charset="-122"/>
              </a:rPr>
              <a:t>X</a:t>
            </a:r>
          </a:p>
        </p:txBody>
      </p:sp>
      <p:sp>
        <p:nvSpPr>
          <p:cNvPr id="61452" name="Line 10">
            <a:extLst>
              <a:ext uri="{FF2B5EF4-FFF2-40B4-BE49-F238E27FC236}">
                <a16:creationId xmlns:a16="http://schemas.microsoft.com/office/drawing/2014/main" id="{76867A01-CDFD-8F98-3EA2-19593E5C4AC3}"/>
              </a:ext>
            </a:extLst>
          </p:cNvPr>
          <p:cNvSpPr>
            <a:spLocks noChangeShapeType="1"/>
          </p:cNvSpPr>
          <p:nvPr/>
        </p:nvSpPr>
        <p:spPr bwMode="auto">
          <a:xfrm>
            <a:off x="8778240" y="5441950"/>
            <a:ext cx="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3" name="Line 11">
            <a:extLst>
              <a:ext uri="{FF2B5EF4-FFF2-40B4-BE49-F238E27FC236}">
                <a16:creationId xmlns:a16="http://schemas.microsoft.com/office/drawing/2014/main" id="{08A88C37-A412-2676-3AEA-3CFB6572B4EE}"/>
              </a:ext>
            </a:extLst>
          </p:cNvPr>
          <p:cNvSpPr>
            <a:spLocks noChangeShapeType="1"/>
          </p:cNvSpPr>
          <p:nvPr/>
        </p:nvSpPr>
        <p:spPr bwMode="auto">
          <a:xfrm>
            <a:off x="8244840" y="3765550"/>
            <a:ext cx="533400" cy="838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4" name="Line 12">
            <a:extLst>
              <a:ext uri="{FF2B5EF4-FFF2-40B4-BE49-F238E27FC236}">
                <a16:creationId xmlns:a16="http://schemas.microsoft.com/office/drawing/2014/main" id="{EDF8CC54-F433-7124-6E58-CC1A1C6D6DB5}"/>
              </a:ext>
            </a:extLst>
          </p:cNvPr>
          <p:cNvSpPr>
            <a:spLocks noChangeShapeType="1"/>
          </p:cNvSpPr>
          <p:nvPr/>
        </p:nvSpPr>
        <p:spPr bwMode="auto">
          <a:xfrm>
            <a:off x="7406640" y="2241550"/>
            <a:ext cx="3810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5" name="Line 13">
            <a:extLst>
              <a:ext uri="{FF2B5EF4-FFF2-40B4-BE49-F238E27FC236}">
                <a16:creationId xmlns:a16="http://schemas.microsoft.com/office/drawing/2014/main" id="{B591818C-C7C3-49EF-3623-8663D0BB824A}"/>
              </a:ext>
            </a:extLst>
          </p:cNvPr>
          <p:cNvSpPr>
            <a:spLocks noChangeShapeType="1"/>
          </p:cNvSpPr>
          <p:nvPr/>
        </p:nvSpPr>
        <p:spPr bwMode="auto">
          <a:xfrm>
            <a:off x="6187440" y="793750"/>
            <a:ext cx="8382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6" name="Line 14">
            <a:extLst>
              <a:ext uri="{FF2B5EF4-FFF2-40B4-BE49-F238E27FC236}">
                <a16:creationId xmlns:a16="http://schemas.microsoft.com/office/drawing/2014/main" id="{2092FB9D-A2A9-5A49-77E7-079206A4611C}"/>
              </a:ext>
            </a:extLst>
          </p:cNvPr>
          <p:cNvSpPr>
            <a:spLocks noChangeShapeType="1"/>
          </p:cNvSpPr>
          <p:nvPr/>
        </p:nvSpPr>
        <p:spPr bwMode="auto">
          <a:xfrm flipH="1">
            <a:off x="4968240" y="793750"/>
            <a:ext cx="8382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7" name="Line 15">
            <a:extLst>
              <a:ext uri="{FF2B5EF4-FFF2-40B4-BE49-F238E27FC236}">
                <a16:creationId xmlns:a16="http://schemas.microsoft.com/office/drawing/2014/main" id="{7A4B9188-B19B-255E-CCE5-6068251E0923}"/>
              </a:ext>
            </a:extLst>
          </p:cNvPr>
          <p:cNvSpPr>
            <a:spLocks noChangeShapeType="1"/>
          </p:cNvSpPr>
          <p:nvPr/>
        </p:nvSpPr>
        <p:spPr bwMode="auto">
          <a:xfrm flipH="1">
            <a:off x="5577840" y="2241550"/>
            <a:ext cx="12192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8" name="Line 16">
            <a:extLst>
              <a:ext uri="{FF2B5EF4-FFF2-40B4-BE49-F238E27FC236}">
                <a16:creationId xmlns:a16="http://schemas.microsoft.com/office/drawing/2014/main" id="{81708683-1C6E-04A1-74FF-821F213E23E0}"/>
              </a:ext>
            </a:extLst>
          </p:cNvPr>
          <p:cNvSpPr>
            <a:spLocks noChangeShapeType="1"/>
          </p:cNvSpPr>
          <p:nvPr/>
        </p:nvSpPr>
        <p:spPr bwMode="auto">
          <a:xfrm flipH="1">
            <a:off x="6339840" y="3841750"/>
            <a:ext cx="83820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1363985" name="Freeform 17">
            <a:extLst>
              <a:ext uri="{FF2B5EF4-FFF2-40B4-BE49-F238E27FC236}">
                <a16:creationId xmlns:a16="http://schemas.microsoft.com/office/drawing/2014/main" id="{54505C12-CDA9-DE41-56DB-AD3CD1FB3896}"/>
              </a:ext>
            </a:extLst>
          </p:cNvPr>
          <p:cNvSpPr>
            <a:spLocks/>
          </p:cNvSpPr>
          <p:nvPr/>
        </p:nvSpPr>
        <p:spPr bwMode="auto">
          <a:xfrm>
            <a:off x="5349240" y="1022350"/>
            <a:ext cx="1371600" cy="457200"/>
          </a:xfrm>
          <a:custGeom>
            <a:avLst/>
            <a:gdLst>
              <a:gd name="T0" fmla="*/ 0 w 911"/>
              <a:gd name="T1" fmla="*/ 2147483646 h 378"/>
              <a:gd name="T2" fmla="*/ 2147483646 w 911"/>
              <a:gd name="T3" fmla="*/ 0 h 378"/>
              <a:gd name="T4" fmla="*/ 2147483646 w 911"/>
              <a:gd name="T5" fmla="*/ 2147483646 h 378"/>
              <a:gd name="T6" fmla="*/ 0 60000 65536"/>
              <a:gd name="T7" fmla="*/ 0 60000 65536"/>
              <a:gd name="T8" fmla="*/ 0 60000 65536"/>
              <a:gd name="T9" fmla="*/ 0 w 911"/>
              <a:gd name="T10" fmla="*/ 0 h 378"/>
              <a:gd name="T11" fmla="*/ 911 w 911"/>
              <a:gd name="T12" fmla="*/ 378 h 378"/>
            </a:gdLst>
            <a:ahLst/>
            <a:cxnLst>
              <a:cxn ang="T6">
                <a:pos x="T0" y="T1"/>
              </a:cxn>
              <a:cxn ang="T7">
                <a:pos x="T2" y="T3"/>
              </a:cxn>
              <a:cxn ang="T8">
                <a:pos x="T4" y="T5"/>
              </a:cxn>
            </a:cxnLst>
            <a:rect l="T9" t="T10" r="T11" b="T12"/>
            <a:pathLst>
              <a:path w="911" h="378">
                <a:moveTo>
                  <a:pt x="0" y="138"/>
                </a:moveTo>
                <a:lnTo>
                  <a:pt x="485" y="0"/>
                </a:lnTo>
                <a:lnTo>
                  <a:pt x="911" y="378"/>
                </a:lnTo>
              </a:path>
            </a:pathLst>
          </a:custGeom>
          <a:ln w="57150">
            <a:solidFill>
              <a:srgbClr val="FF0000"/>
            </a:solidFill>
            <a:round/>
            <a:headEnd/>
            <a:tailEnd type="stealth" w="lg" len="lg"/>
          </a:ln>
        </p:spPr>
        <p:txBody>
          <a:bodyPr wrap="none" anchor="ctr"/>
          <a:lstStyle/>
          <a:p>
            <a:endParaRPr lang="zh-CN" altLang="en-US"/>
          </a:p>
        </p:txBody>
      </p:sp>
      <p:sp>
        <p:nvSpPr>
          <p:cNvPr id="1363986" name="Freeform 18">
            <a:extLst>
              <a:ext uri="{FF2B5EF4-FFF2-40B4-BE49-F238E27FC236}">
                <a16:creationId xmlns:a16="http://schemas.microsoft.com/office/drawing/2014/main" id="{10ECFF08-E9C4-0DAC-ABA9-AF4F284BD357}"/>
              </a:ext>
            </a:extLst>
          </p:cNvPr>
          <p:cNvSpPr>
            <a:spLocks/>
          </p:cNvSpPr>
          <p:nvPr/>
        </p:nvSpPr>
        <p:spPr bwMode="auto">
          <a:xfrm>
            <a:off x="5806440" y="2519364"/>
            <a:ext cx="1447800" cy="407987"/>
          </a:xfrm>
          <a:custGeom>
            <a:avLst/>
            <a:gdLst>
              <a:gd name="T0" fmla="*/ 0 w 1008"/>
              <a:gd name="T1" fmla="*/ 2147483646 h 401"/>
              <a:gd name="T2" fmla="*/ 2147483646 w 1008"/>
              <a:gd name="T3" fmla="*/ 0 h 401"/>
              <a:gd name="T4" fmla="*/ 2147483646 w 1008"/>
              <a:gd name="T5" fmla="*/ 2147483646 h 401"/>
              <a:gd name="T6" fmla="*/ 0 60000 65536"/>
              <a:gd name="T7" fmla="*/ 0 60000 65536"/>
              <a:gd name="T8" fmla="*/ 0 60000 65536"/>
              <a:gd name="T9" fmla="*/ 0 w 1008"/>
              <a:gd name="T10" fmla="*/ 0 h 401"/>
              <a:gd name="T11" fmla="*/ 1008 w 1008"/>
              <a:gd name="T12" fmla="*/ 401 h 401"/>
            </a:gdLst>
            <a:ahLst/>
            <a:cxnLst>
              <a:cxn ang="T6">
                <a:pos x="T0" y="T1"/>
              </a:cxn>
              <a:cxn ang="T7">
                <a:pos x="T2" y="T3"/>
              </a:cxn>
              <a:cxn ang="T8">
                <a:pos x="T4" y="T5"/>
              </a:cxn>
            </a:cxnLst>
            <a:rect l="T9" t="T10" r="T11" b="T12"/>
            <a:pathLst>
              <a:path w="1008" h="401">
                <a:moveTo>
                  <a:pt x="0" y="113"/>
                </a:moveTo>
                <a:lnTo>
                  <a:pt x="644" y="0"/>
                </a:lnTo>
                <a:lnTo>
                  <a:pt x="1008" y="401"/>
                </a:lnTo>
              </a:path>
            </a:pathLst>
          </a:custGeom>
          <a:noFill/>
          <a:ln w="5715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3987" name="Line 19">
            <a:extLst>
              <a:ext uri="{FF2B5EF4-FFF2-40B4-BE49-F238E27FC236}">
                <a16:creationId xmlns:a16="http://schemas.microsoft.com/office/drawing/2014/main" id="{849FB83E-E249-45E6-AB39-1A0C6F33E6EE}"/>
              </a:ext>
            </a:extLst>
          </p:cNvPr>
          <p:cNvSpPr>
            <a:spLocks noChangeShapeType="1"/>
          </p:cNvSpPr>
          <p:nvPr/>
        </p:nvSpPr>
        <p:spPr bwMode="auto">
          <a:xfrm>
            <a:off x="7101840" y="2241550"/>
            <a:ext cx="457200" cy="7620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3988" name="Freeform 20">
            <a:extLst>
              <a:ext uri="{FF2B5EF4-FFF2-40B4-BE49-F238E27FC236}">
                <a16:creationId xmlns:a16="http://schemas.microsoft.com/office/drawing/2014/main" id="{03DA6F6C-D498-EC3B-9D0F-C50754937602}"/>
              </a:ext>
            </a:extLst>
          </p:cNvPr>
          <p:cNvSpPr>
            <a:spLocks/>
          </p:cNvSpPr>
          <p:nvPr/>
        </p:nvSpPr>
        <p:spPr bwMode="auto">
          <a:xfrm>
            <a:off x="6568440" y="4108450"/>
            <a:ext cx="1600200" cy="571500"/>
          </a:xfrm>
          <a:custGeom>
            <a:avLst/>
            <a:gdLst>
              <a:gd name="T0" fmla="*/ 0 w 1008"/>
              <a:gd name="T1" fmla="*/ 2147483646 h 360"/>
              <a:gd name="T2" fmla="*/ 2147483646 w 1008"/>
              <a:gd name="T3" fmla="*/ 0 h 360"/>
              <a:gd name="T4" fmla="*/ 2147483646 w 1008"/>
              <a:gd name="T5" fmla="*/ 2147483646 h 360"/>
              <a:gd name="T6" fmla="*/ 0 60000 65536"/>
              <a:gd name="T7" fmla="*/ 0 60000 65536"/>
              <a:gd name="T8" fmla="*/ 0 60000 65536"/>
              <a:gd name="T9" fmla="*/ 0 w 1008"/>
              <a:gd name="T10" fmla="*/ 0 h 360"/>
              <a:gd name="T11" fmla="*/ 1008 w 1008"/>
              <a:gd name="T12" fmla="*/ 360 h 360"/>
            </a:gdLst>
            <a:ahLst/>
            <a:cxnLst>
              <a:cxn ang="T6">
                <a:pos x="T0" y="T1"/>
              </a:cxn>
              <a:cxn ang="T7">
                <a:pos x="T2" y="T3"/>
              </a:cxn>
              <a:cxn ang="T8">
                <a:pos x="T4" y="T5"/>
              </a:cxn>
            </a:cxnLst>
            <a:rect l="T9" t="T10" r="T11" b="T12"/>
            <a:pathLst>
              <a:path w="1008" h="360">
                <a:moveTo>
                  <a:pt x="0" y="72"/>
                </a:moveTo>
                <a:lnTo>
                  <a:pt x="711" y="0"/>
                </a:lnTo>
                <a:lnTo>
                  <a:pt x="1008" y="360"/>
                </a:lnTo>
              </a:path>
            </a:pathLst>
          </a:custGeom>
          <a:noFill/>
          <a:ln w="57150">
            <a:solidFill>
              <a:srgbClr val="FF0000"/>
            </a:solidFill>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3989" name="Line 21">
            <a:extLst>
              <a:ext uri="{FF2B5EF4-FFF2-40B4-BE49-F238E27FC236}">
                <a16:creationId xmlns:a16="http://schemas.microsoft.com/office/drawing/2014/main" id="{D025B5C5-5585-4ECA-8CFA-CB3B4379D069}"/>
              </a:ext>
            </a:extLst>
          </p:cNvPr>
          <p:cNvSpPr>
            <a:spLocks noChangeShapeType="1"/>
          </p:cNvSpPr>
          <p:nvPr/>
        </p:nvSpPr>
        <p:spPr bwMode="auto">
          <a:xfrm>
            <a:off x="7940040" y="3765550"/>
            <a:ext cx="457200" cy="8382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3990" name="Line 22">
            <a:extLst>
              <a:ext uri="{FF2B5EF4-FFF2-40B4-BE49-F238E27FC236}">
                <a16:creationId xmlns:a16="http://schemas.microsoft.com/office/drawing/2014/main" id="{ED6DC915-FE58-0314-E938-79731BA2FC8E}"/>
              </a:ext>
            </a:extLst>
          </p:cNvPr>
          <p:cNvSpPr>
            <a:spLocks noChangeShapeType="1"/>
          </p:cNvSpPr>
          <p:nvPr/>
        </p:nvSpPr>
        <p:spPr bwMode="auto">
          <a:xfrm flipH="1" flipV="1">
            <a:off x="9921240" y="3765550"/>
            <a:ext cx="609600" cy="8382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3991" name="Line 23">
            <a:extLst>
              <a:ext uri="{FF2B5EF4-FFF2-40B4-BE49-F238E27FC236}">
                <a16:creationId xmlns:a16="http://schemas.microsoft.com/office/drawing/2014/main" id="{292F6FC3-B589-B842-CA2E-4C43FD28BA81}"/>
              </a:ext>
            </a:extLst>
          </p:cNvPr>
          <p:cNvSpPr>
            <a:spLocks noChangeShapeType="1"/>
          </p:cNvSpPr>
          <p:nvPr/>
        </p:nvSpPr>
        <p:spPr bwMode="auto">
          <a:xfrm flipH="1" flipV="1">
            <a:off x="8549640" y="2165350"/>
            <a:ext cx="685800" cy="7620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3992" name="Line 24">
            <a:extLst>
              <a:ext uri="{FF2B5EF4-FFF2-40B4-BE49-F238E27FC236}">
                <a16:creationId xmlns:a16="http://schemas.microsoft.com/office/drawing/2014/main" id="{CCC055D1-724B-4BF5-C73C-AAA7DAA7C988}"/>
              </a:ext>
            </a:extLst>
          </p:cNvPr>
          <p:cNvSpPr>
            <a:spLocks noChangeShapeType="1"/>
          </p:cNvSpPr>
          <p:nvPr/>
        </p:nvSpPr>
        <p:spPr bwMode="auto">
          <a:xfrm flipH="1" flipV="1">
            <a:off x="6568440" y="641350"/>
            <a:ext cx="1219200" cy="838200"/>
          </a:xfrm>
          <a:prstGeom prst="line">
            <a:avLst/>
          </a:prstGeom>
          <a:noFill/>
          <a:ln w="57150">
            <a:solidFill>
              <a:srgbClr val="FF0000"/>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 name="组合 2"/>
          <p:cNvGrpSpPr/>
          <p:nvPr/>
        </p:nvGrpSpPr>
        <p:grpSpPr>
          <a:xfrm>
            <a:off x="275590" y="4635500"/>
            <a:ext cx="5403850" cy="1532727"/>
            <a:chOff x="275590" y="4635500"/>
            <a:chExt cx="5403850" cy="1532727"/>
          </a:xfrm>
        </p:grpSpPr>
        <p:sp>
          <p:nvSpPr>
            <p:cNvPr id="28" name="Text Box 2">
              <a:extLst>
                <a:ext uri="{FF2B5EF4-FFF2-40B4-BE49-F238E27FC236}">
                  <a16:creationId xmlns:a16="http://schemas.microsoft.com/office/drawing/2014/main" id="{0AE657F6-0C32-64F5-5E2F-E02FA74EB266}"/>
                </a:ext>
              </a:extLst>
            </p:cNvPr>
            <p:cNvSpPr txBox="1">
              <a:spLocks noChangeArrowheads="1"/>
            </p:cNvSpPr>
            <p:nvPr/>
          </p:nvSpPr>
          <p:spPr bwMode="auto">
            <a:xfrm>
              <a:off x="275590" y="4635500"/>
              <a:ext cx="5403850" cy="1532727"/>
            </a:xfrm>
            <a:prstGeom prst="rect">
              <a:avLst/>
            </a:prstGeom>
            <a:noFill/>
            <a:ln w="9525">
              <a:noFill/>
              <a:miter lim="800000"/>
              <a:headEnd/>
              <a:tailEnd/>
            </a:ln>
            <a:effectLst/>
          </p:spPr>
          <p:txBody>
            <a:bodyPr wrap="square">
              <a:spAutoFit/>
            </a:bodyPr>
            <a:lstStyle/>
            <a:p>
              <a:pPr eaLnBrk="1" hangingPunct="1">
                <a:lnSpc>
                  <a:spcPct val="120000"/>
                </a:lnSpc>
                <a:buClr>
                  <a:schemeClr val="tx1"/>
                </a:buClr>
                <a:buSzPct val="85000"/>
                <a:defRPr/>
              </a:pPr>
              <a:r>
                <a:rPr kumimoji="1" lang="en-US" altLang="zh-CN" sz="2600" i="1" dirty="0" smtClean="0">
                  <a:latin typeface="Times New Roman" pitchFamily="18" charset="0"/>
                  <a:ea typeface="楷体_GB2312" pitchFamily="49" charset="-122"/>
                </a:rPr>
                <a:t>A</a:t>
              </a:r>
              <a:r>
                <a:rPr kumimoji="1" lang="en-US" altLang="zh-CN" sz="2600" dirty="0">
                  <a:latin typeface="Times New Roman" pitchFamily="18" charset="0"/>
                  <a:ea typeface="楷体_GB2312" pitchFamily="49" charset="-122"/>
                </a:rPr>
                <a:t>→</a:t>
              </a:r>
              <a:r>
                <a:rPr kumimoji="1" lang="en-US" altLang="zh-CN" sz="2600" i="1" dirty="0">
                  <a:latin typeface="Times New Roman" pitchFamily="18" charset="0"/>
                  <a:ea typeface="楷体_GB2312" pitchFamily="49" charset="-122"/>
                </a:rPr>
                <a:t>X</a:t>
              </a:r>
              <a:r>
                <a:rPr kumimoji="1" lang="en-US" altLang="zh-CN" sz="2600" dirty="0">
                  <a:latin typeface="Times New Roman" pitchFamily="18" charset="0"/>
                  <a:ea typeface="楷体_GB2312" pitchFamily="49" charset="-122"/>
                </a:rPr>
                <a:t> </a:t>
              </a:r>
              <a:r>
                <a:rPr kumimoji="1" lang="en-US" altLang="zh-CN" sz="2600" dirty="0" smtClean="0">
                  <a:latin typeface="Times New Roman" pitchFamily="18" charset="0"/>
                  <a:ea typeface="楷体_GB2312" pitchFamily="49" charset="-122"/>
                </a:rPr>
                <a:t>{</a:t>
              </a:r>
              <a:r>
                <a:rPr kumimoji="1" lang="en-US" altLang="zh-CN" sz="2600" i="1" dirty="0" err="1" smtClean="0">
                  <a:solidFill>
                    <a:srgbClr val="0070C0"/>
                  </a:solidFill>
                  <a:latin typeface="Times New Roman" pitchFamily="18" charset="0"/>
                  <a:ea typeface="楷体_GB2312" pitchFamily="49" charset="-122"/>
                </a:rPr>
                <a:t>R</a:t>
              </a:r>
              <a:r>
                <a:rPr kumimoji="1" lang="en-US" altLang="zh-CN" sz="2600" dirty="0" err="1">
                  <a:solidFill>
                    <a:srgbClr val="0070C0"/>
                  </a:solidFill>
                  <a:latin typeface="Times New Roman" pitchFamily="18" charset="0"/>
                  <a:ea typeface="楷体_GB2312" pitchFamily="49" charset="-122"/>
                  <a:sym typeface="Symbol" pitchFamily="18" charset="2"/>
                </a:rPr>
                <a:t></a:t>
              </a:r>
              <a:r>
                <a:rPr kumimoji="1" lang="en-US" altLang="zh-CN" sz="2600" i="1" dirty="0" err="1">
                  <a:solidFill>
                    <a:srgbClr val="0070C0"/>
                  </a:solidFill>
                  <a:latin typeface="Times New Roman" pitchFamily="18" charset="0"/>
                  <a:ea typeface="楷体_GB2312" pitchFamily="49" charset="-122"/>
                </a:rPr>
                <a:t>i</a:t>
              </a:r>
              <a:r>
                <a:rPr kumimoji="1" lang="en-US" altLang="zh-CN" sz="2600" dirty="0">
                  <a:solidFill>
                    <a:srgbClr val="0070C0"/>
                  </a:solidFill>
                  <a:latin typeface="Times New Roman" pitchFamily="18" charset="0"/>
                  <a:ea typeface="楷体_GB2312" pitchFamily="49" charset="-122"/>
                </a:rPr>
                <a:t>:=</a:t>
              </a:r>
              <a:r>
                <a:rPr kumimoji="1" lang="en-US" altLang="zh-CN" sz="2600" i="1" dirty="0">
                  <a:solidFill>
                    <a:srgbClr val="0070C0"/>
                  </a:solidFill>
                  <a:latin typeface="Times New Roman" pitchFamily="18" charset="0"/>
                  <a:ea typeface="楷体_GB2312" pitchFamily="49" charset="-122"/>
                </a:rPr>
                <a:t>f</a:t>
              </a:r>
              <a:r>
                <a:rPr kumimoji="1" lang="en-US" altLang="zh-CN" sz="2600" dirty="0">
                  <a:solidFill>
                    <a:srgbClr val="0070C0"/>
                  </a:solidFill>
                  <a:latin typeface="Times New Roman" pitchFamily="18" charset="0"/>
                  <a:ea typeface="楷体_GB2312" pitchFamily="49" charset="-122"/>
                </a:rPr>
                <a:t>(</a:t>
              </a:r>
              <a:r>
                <a:rPr kumimoji="1" lang="en-US" altLang="zh-CN" sz="2600" i="1" dirty="0" err="1">
                  <a:solidFill>
                    <a:srgbClr val="0070C0"/>
                  </a:solidFill>
                  <a:latin typeface="Times New Roman" pitchFamily="18" charset="0"/>
                  <a:ea typeface="楷体_GB2312" pitchFamily="49" charset="-122"/>
                </a:rPr>
                <a:t>X</a:t>
              </a:r>
              <a:r>
                <a:rPr kumimoji="1" lang="en-US" altLang="zh-CN" sz="2600" dirty="0" err="1">
                  <a:solidFill>
                    <a:srgbClr val="0070C0"/>
                  </a:solidFill>
                  <a:latin typeface="Times New Roman" pitchFamily="18" charset="0"/>
                  <a:ea typeface="楷体_GB2312" pitchFamily="49" charset="-122"/>
                  <a:sym typeface="Symbol" pitchFamily="18" charset="2"/>
                </a:rPr>
                <a:t></a:t>
              </a:r>
              <a:r>
                <a:rPr kumimoji="1" lang="en-US" altLang="zh-CN" sz="2600" i="1" dirty="0" err="1">
                  <a:solidFill>
                    <a:srgbClr val="0070C0"/>
                  </a:solidFill>
                  <a:latin typeface="Times New Roman" pitchFamily="18" charset="0"/>
                  <a:ea typeface="楷体_GB2312" pitchFamily="49" charset="-122"/>
                </a:rPr>
                <a:t>x</a:t>
              </a:r>
              <a:r>
                <a:rPr kumimoji="1" lang="en-US" altLang="zh-CN" sz="2600" dirty="0" smtClean="0">
                  <a:solidFill>
                    <a:srgbClr val="0070C0"/>
                  </a:solidFill>
                  <a:latin typeface="Times New Roman" pitchFamily="18" charset="0"/>
                  <a:ea typeface="楷体_GB2312" pitchFamily="49" charset="-122"/>
                </a:rPr>
                <a:t>)</a:t>
              </a:r>
              <a:r>
                <a:rPr kumimoji="1" lang="en-US" altLang="zh-CN" sz="2600" dirty="0" smtClean="0">
                  <a:latin typeface="Times New Roman" pitchFamily="18" charset="0"/>
                  <a:ea typeface="楷体_GB2312" pitchFamily="49" charset="-122"/>
                </a:rPr>
                <a:t>}</a:t>
              </a:r>
              <a:r>
                <a:rPr kumimoji="1" lang="en-US" altLang="zh-CN" sz="2600" i="1" dirty="0" smtClean="0">
                  <a:latin typeface="Times New Roman" pitchFamily="18" charset="0"/>
                  <a:ea typeface="楷体_GB2312" pitchFamily="49" charset="-122"/>
                </a:rPr>
                <a:t>R</a:t>
              </a:r>
              <a:r>
                <a:rPr kumimoji="1" lang="en-US" altLang="zh-CN" sz="2600" dirty="0" smtClean="0">
                  <a:latin typeface="Times New Roman" pitchFamily="18" charset="0"/>
                  <a:ea typeface="楷体_GB2312" pitchFamily="49" charset="-122"/>
                </a:rPr>
                <a:t>{</a:t>
              </a:r>
              <a:r>
                <a:rPr kumimoji="1" lang="en-US" altLang="zh-CN" sz="2600" i="1" dirty="0" err="1" smtClean="0">
                  <a:latin typeface="Times New Roman" pitchFamily="18" charset="0"/>
                  <a:ea typeface="楷体_GB2312" pitchFamily="49" charset="-122"/>
                </a:rPr>
                <a:t>A</a:t>
              </a:r>
              <a:r>
                <a:rPr kumimoji="1" lang="en-US" altLang="zh-CN" sz="2600" dirty="0" err="1">
                  <a:latin typeface="Times New Roman" pitchFamily="18" charset="0"/>
                  <a:ea typeface="楷体_GB2312" pitchFamily="49" charset="-122"/>
                  <a:sym typeface="Symbol" pitchFamily="18" charset="2"/>
                </a:rPr>
                <a:t></a:t>
              </a:r>
              <a:r>
                <a:rPr kumimoji="1" lang="en-US" altLang="zh-CN" sz="2600" i="1" dirty="0" err="1">
                  <a:latin typeface="Times New Roman" pitchFamily="18" charset="0"/>
                  <a:ea typeface="楷体_GB2312" pitchFamily="49" charset="-122"/>
                </a:rPr>
                <a:t>a</a:t>
              </a:r>
              <a:r>
                <a:rPr kumimoji="1" lang="en-US" altLang="zh-CN" sz="2600" dirty="0">
                  <a:latin typeface="Times New Roman" pitchFamily="18" charset="0"/>
                  <a:ea typeface="楷体_GB2312" pitchFamily="49" charset="-122"/>
                </a:rPr>
                <a:t>:=</a:t>
              </a:r>
              <a:r>
                <a:rPr kumimoji="1" lang="en-US" altLang="zh-CN" sz="2600" i="1" dirty="0">
                  <a:latin typeface="Times New Roman" pitchFamily="18" charset="0"/>
                  <a:ea typeface="楷体_GB2312" pitchFamily="49" charset="-122"/>
                </a:rPr>
                <a:t>R</a:t>
              </a:r>
              <a:r>
                <a:rPr kumimoji="1" lang="en-US" altLang="zh-CN" sz="2600" dirty="0">
                  <a:latin typeface="Times New Roman" pitchFamily="18" charset="0"/>
                  <a:ea typeface="楷体_GB2312" pitchFamily="49" charset="-122"/>
                  <a:sym typeface="Symbol" pitchFamily="18" charset="2"/>
                </a:rPr>
                <a:t></a:t>
              </a:r>
              <a:r>
                <a:rPr kumimoji="1" lang="en-US" altLang="zh-CN" sz="2600" i="1" dirty="0">
                  <a:latin typeface="Times New Roman" pitchFamily="18" charset="0"/>
                  <a:ea typeface="楷体_GB2312" pitchFamily="49" charset="-122"/>
                </a:rPr>
                <a:t>s</a:t>
              </a:r>
              <a:r>
                <a:rPr kumimoji="1" lang="en-US" altLang="zh-CN" sz="2600" dirty="0">
                  <a:latin typeface="Times New Roman" pitchFamily="18" charset="0"/>
                  <a:ea typeface="楷体_GB2312" pitchFamily="49" charset="-122"/>
                </a:rPr>
                <a:t>} </a:t>
              </a:r>
            </a:p>
            <a:p>
              <a:pPr eaLnBrk="1" hangingPunct="1">
                <a:lnSpc>
                  <a:spcPct val="120000"/>
                </a:lnSpc>
                <a:defRPr/>
              </a:pPr>
              <a:r>
                <a:rPr kumimoji="1" lang="en-US" altLang="zh-CN" sz="2600" i="1" dirty="0" smtClean="0">
                  <a:latin typeface="Times New Roman" pitchFamily="18" charset="0"/>
                  <a:ea typeface="楷体_GB2312" pitchFamily="49" charset="-122"/>
                </a:rPr>
                <a:t>R</a:t>
              </a:r>
              <a:r>
                <a:rPr kumimoji="1" lang="en-US" altLang="zh-CN" sz="2600" dirty="0">
                  <a:latin typeface="Times New Roman" pitchFamily="18" charset="0"/>
                  <a:ea typeface="楷体_GB2312" pitchFamily="49" charset="-122"/>
                </a:rPr>
                <a:t>→</a:t>
              </a:r>
              <a:r>
                <a:rPr kumimoji="1" lang="en-US" altLang="zh-CN" sz="2600" i="1" dirty="0">
                  <a:latin typeface="Times New Roman" pitchFamily="18" charset="0"/>
                  <a:ea typeface="楷体_GB2312" pitchFamily="49" charset="-122"/>
                </a:rPr>
                <a:t>Y</a:t>
              </a:r>
              <a:r>
                <a:rPr kumimoji="1" lang="en-US" altLang="zh-CN" sz="2600" dirty="0">
                  <a:latin typeface="Times New Roman" pitchFamily="18" charset="0"/>
                  <a:ea typeface="楷体_GB2312" pitchFamily="49" charset="-122"/>
                </a:rPr>
                <a:t> </a:t>
              </a:r>
              <a:r>
                <a:rPr kumimoji="1" lang="en-US" altLang="zh-CN" sz="2600" dirty="0" smtClean="0">
                  <a:latin typeface="Times New Roman" pitchFamily="18" charset="0"/>
                  <a:ea typeface="楷体_GB2312" pitchFamily="49" charset="-122"/>
                </a:rPr>
                <a:t>{</a:t>
              </a:r>
              <a:r>
                <a:rPr kumimoji="1" lang="en-US" altLang="zh-CN" sz="2600" i="1" dirty="0" smtClean="0">
                  <a:solidFill>
                    <a:srgbClr val="FF0000"/>
                  </a:solidFill>
                  <a:latin typeface="Times New Roman" pitchFamily="18" charset="0"/>
                  <a:ea typeface="楷体_GB2312" pitchFamily="49" charset="-122"/>
                </a:rPr>
                <a:t>R</a:t>
              </a:r>
              <a:r>
                <a:rPr kumimoji="1" lang="en-US" altLang="zh-CN" sz="2600" baseline="-25000" dirty="0" smtClean="0">
                  <a:solidFill>
                    <a:srgbClr val="FF0000"/>
                  </a:solidFill>
                  <a:latin typeface="Times New Roman" pitchFamily="18" charset="0"/>
                  <a:ea typeface="楷体_GB2312" pitchFamily="49" charset="-122"/>
                </a:rPr>
                <a:t>1</a:t>
              </a:r>
              <a:r>
                <a:rPr kumimoji="1" lang="en-US" altLang="zh-CN" sz="2600" dirty="0">
                  <a:solidFill>
                    <a:srgbClr val="FF0000"/>
                  </a:solidFill>
                  <a:latin typeface="Times New Roman" pitchFamily="18" charset="0"/>
                  <a:ea typeface="楷体_GB2312" pitchFamily="49" charset="-122"/>
                  <a:sym typeface="Symbol" pitchFamily="18" charset="2"/>
                </a:rPr>
                <a:t></a:t>
              </a:r>
              <a:r>
                <a:rPr kumimoji="1" lang="en-US" altLang="zh-CN" sz="2600" i="1" dirty="0">
                  <a:solidFill>
                    <a:srgbClr val="FF0000"/>
                  </a:solidFill>
                  <a:latin typeface="Times New Roman" pitchFamily="18" charset="0"/>
                  <a:ea typeface="楷体_GB2312" pitchFamily="49" charset="-122"/>
                </a:rPr>
                <a:t>i</a:t>
              </a:r>
              <a:r>
                <a:rPr kumimoji="1" lang="en-US" altLang="zh-CN" sz="2600" dirty="0">
                  <a:solidFill>
                    <a:srgbClr val="FF0000"/>
                  </a:solidFill>
                  <a:latin typeface="Times New Roman" pitchFamily="18" charset="0"/>
                  <a:ea typeface="楷体_GB2312" pitchFamily="49" charset="-122"/>
                </a:rPr>
                <a:t>:=</a:t>
              </a:r>
              <a:r>
                <a:rPr kumimoji="1" lang="en-US" altLang="zh-CN" sz="2600" i="1" dirty="0">
                  <a:solidFill>
                    <a:srgbClr val="FF0000"/>
                  </a:solidFill>
                  <a:latin typeface="Times New Roman" pitchFamily="18" charset="0"/>
                  <a:ea typeface="楷体_GB2312" pitchFamily="49" charset="-122"/>
                </a:rPr>
                <a:t>g</a:t>
              </a:r>
              <a:r>
                <a:rPr kumimoji="1" lang="en-US" altLang="zh-CN" sz="2600" dirty="0">
                  <a:solidFill>
                    <a:srgbClr val="FF0000"/>
                  </a:solidFill>
                  <a:latin typeface="Times New Roman" pitchFamily="18" charset="0"/>
                  <a:ea typeface="楷体_GB2312" pitchFamily="49" charset="-122"/>
                </a:rPr>
                <a:t>(</a:t>
              </a:r>
              <a:r>
                <a:rPr kumimoji="1" lang="en-US" altLang="zh-CN" sz="2600" i="1" dirty="0" err="1">
                  <a:solidFill>
                    <a:srgbClr val="FF0000"/>
                  </a:solidFill>
                  <a:latin typeface="Times New Roman" pitchFamily="18" charset="0"/>
                  <a:ea typeface="楷体_GB2312" pitchFamily="49" charset="-122"/>
                </a:rPr>
                <a:t>R</a:t>
              </a:r>
              <a:r>
                <a:rPr kumimoji="1" lang="en-US" altLang="zh-CN" sz="2600" dirty="0" err="1">
                  <a:solidFill>
                    <a:srgbClr val="FF0000"/>
                  </a:solidFill>
                  <a:latin typeface="Times New Roman" pitchFamily="18" charset="0"/>
                  <a:ea typeface="楷体_GB2312" pitchFamily="49" charset="-122"/>
                  <a:sym typeface="Symbol" pitchFamily="18" charset="2"/>
                </a:rPr>
                <a:t></a:t>
              </a:r>
              <a:r>
                <a:rPr kumimoji="1" lang="en-US" altLang="zh-CN" sz="2600" i="1" dirty="0" err="1">
                  <a:solidFill>
                    <a:srgbClr val="FF0000"/>
                  </a:solidFill>
                  <a:latin typeface="Times New Roman" pitchFamily="18" charset="0"/>
                  <a:ea typeface="楷体_GB2312" pitchFamily="49" charset="-122"/>
                </a:rPr>
                <a:t>i</a:t>
              </a:r>
              <a:r>
                <a:rPr kumimoji="1" lang="en-US" altLang="zh-CN" sz="2600" dirty="0" err="1">
                  <a:solidFill>
                    <a:srgbClr val="FF0000"/>
                  </a:solidFill>
                  <a:latin typeface="Times New Roman" pitchFamily="18" charset="0"/>
                  <a:ea typeface="楷体_GB2312" pitchFamily="49" charset="-122"/>
                </a:rPr>
                <a:t>,</a:t>
              </a:r>
              <a:r>
                <a:rPr kumimoji="1" lang="en-US" altLang="zh-CN" sz="2600" i="1" dirty="0" err="1">
                  <a:solidFill>
                    <a:srgbClr val="FF0000"/>
                  </a:solidFill>
                  <a:latin typeface="Times New Roman" pitchFamily="18" charset="0"/>
                  <a:ea typeface="楷体_GB2312" pitchFamily="49" charset="-122"/>
                </a:rPr>
                <a:t>Y</a:t>
              </a:r>
              <a:r>
                <a:rPr kumimoji="1" lang="en-US" altLang="zh-CN" sz="2600" dirty="0" err="1">
                  <a:solidFill>
                    <a:srgbClr val="FF0000"/>
                  </a:solidFill>
                  <a:latin typeface="Times New Roman" pitchFamily="18" charset="0"/>
                  <a:ea typeface="楷体_GB2312" pitchFamily="49" charset="-122"/>
                  <a:sym typeface="Symbol" pitchFamily="18" charset="2"/>
                </a:rPr>
                <a:t></a:t>
              </a:r>
              <a:r>
                <a:rPr kumimoji="1" lang="en-US" altLang="zh-CN" sz="2600" i="1" dirty="0" err="1">
                  <a:solidFill>
                    <a:srgbClr val="FF0000"/>
                  </a:solidFill>
                  <a:latin typeface="Times New Roman" pitchFamily="18" charset="0"/>
                  <a:ea typeface="楷体_GB2312" pitchFamily="49" charset="-122"/>
                </a:rPr>
                <a:t>y</a:t>
              </a:r>
              <a:r>
                <a:rPr kumimoji="1" lang="en-US" altLang="zh-CN" sz="2600" dirty="0" smtClean="0">
                  <a:solidFill>
                    <a:srgbClr val="FF0000"/>
                  </a:solidFill>
                  <a:latin typeface="Times New Roman" pitchFamily="18" charset="0"/>
                  <a:ea typeface="楷体_GB2312" pitchFamily="49" charset="-122"/>
                </a:rPr>
                <a:t>)</a:t>
              </a:r>
              <a:r>
                <a:rPr kumimoji="1" lang="en-US" altLang="zh-CN" sz="2600" dirty="0" smtClean="0">
                  <a:latin typeface="Times New Roman" pitchFamily="18" charset="0"/>
                  <a:ea typeface="楷体_GB2312" pitchFamily="49" charset="-122"/>
                </a:rPr>
                <a:t>}</a:t>
              </a:r>
              <a:r>
                <a:rPr kumimoji="1" lang="en-US" altLang="zh-CN" sz="2600" i="1" dirty="0" smtClean="0">
                  <a:latin typeface="Times New Roman" pitchFamily="18" charset="0"/>
                  <a:ea typeface="楷体_GB2312" pitchFamily="49" charset="-122"/>
                </a:rPr>
                <a:t>R</a:t>
              </a:r>
              <a:r>
                <a:rPr kumimoji="1" lang="en-US" altLang="zh-CN" sz="2600" baseline="-25000" dirty="0" smtClean="0">
                  <a:latin typeface="Times New Roman" pitchFamily="18" charset="0"/>
                  <a:ea typeface="楷体_GB2312" pitchFamily="49" charset="-122"/>
                </a:rPr>
                <a:t>1</a:t>
              </a:r>
              <a:r>
                <a:rPr kumimoji="1" lang="en-US" altLang="zh-CN" sz="2600" dirty="0" smtClean="0">
                  <a:latin typeface="Times New Roman" pitchFamily="18" charset="0"/>
                  <a:ea typeface="楷体_GB2312" pitchFamily="49" charset="-122"/>
                </a:rPr>
                <a:t>{</a:t>
              </a:r>
              <a:r>
                <a:rPr kumimoji="1" lang="en-US" altLang="zh-CN" sz="2600" i="1" dirty="0" smtClean="0">
                  <a:latin typeface="Times New Roman" pitchFamily="18" charset="0"/>
                  <a:ea typeface="楷体_GB2312" pitchFamily="49" charset="-122"/>
                </a:rPr>
                <a:t>R</a:t>
              </a:r>
              <a:r>
                <a:rPr kumimoji="1" lang="en-US" altLang="zh-CN" sz="2600" dirty="0" smtClean="0">
                  <a:latin typeface="Times New Roman" pitchFamily="18" charset="0"/>
                  <a:ea typeface="楷体_GB2312" pitchFamily="49" charset="-122"/>
                  <a:sym typeface="Symbol" pitchFamily="18" charset="2"/>
                </a:rPr>
                <a:t></a:t>
              </a:r>
              <a:r>
                <a:rPr kumimoji="1" lang="en-US" altLang="zh-CN" sz="2600" i="1" dirty="0">
                  <a:latin typeface="Times New Roman" pitchFamily="18" charset="0"/>
                  <a:ea typeface="楷体_GB2312" pitchFamily="49" charset="-122"/>
                </a:rPr>
                <a:t>s</a:t>
              </a:r>
              <a:r>
                <a:rPr kumimoji="1" lang="en-US" altLang="zh-CN" sz="2600" dirty="0">
                  <a:latin typeface="Times New Roman" pitchFamily="18" charset="0"/>
                  <a:ea typeface="楷体_GB2312" pitchFamily="49" charset="-122"/>
                </a:rPr>
                <a:t>:=</a:t>
              </a:r>
              <a:r>
                <a:rPr kumimoji="1" lang="en-US" altLang="zh-CN" sz="2600" i="1" dirty="0">
                  <a:latin typeface="Times New Roman" pitchFamily="18" charset="0"/>
                  <a:ea typeface="楷体_GB2312" pitchFamily="49" charset="-122"/>
                </a:rPr>
                <a:t>R</a:t>
              </a:r>
              <a:r>
                <a:rPr kumimoji="1" lang="en-US" altLang="zh-CN" sz="2600" baseline="-25000" dirty="0">
                  <a:latin typeface="Times New Roman" pitchFamily="18" charset="0"/>
                  <a:ea typeface="楷体_GB2312" pitchFamily="49" charset="-122"/>
                </a:rPr>
                <a:t>1</a:t>
              </a:r>
              <a:r>
                <a:rPr kumimoji="1" lang="en-US" altLang="zh-CN" sz="2600" dirty="0">
                  <a:latin typeface="Times New Roman" pitchFamily="18" charset="0"/>
                  <a:ea typeface="楷体_GB2312" pitchFamily="49" charset="-122"/>
                  <a:sym typeface="Symbol" pitchFamily="18" charset="2"/>
                </a:rPr>
                <a:t></a:t>
              </a:r>
              <a:r>
                <a:rPr kumimoji="1" lang="en-US" altLang="zh-CN" sz="2600" i="1" dirty="0">
                  <a:latin typeface="Times New Roman" pitchFamily="18" charset="0"/>
                  <a:ea typeface="楷体_GB2312" pitchFamily="49" charset="-122"/>
                </a:rPr>
                <a:t>s</a:t>
              </a:r>
              <a:r>
                <a:rPr kumimoji="1" lang="en-US" altLang="zh-CN" sz="2600" dirty="0">
                  <a:latin typeface="Times New Roman" pitchFamily="18" charset="0"/>
                  <a:ea typeface="楷体_GB2312" pitchFamily="49" charset="-122"/>
                </a:rPr>
                <a:t>} </a:t>
              </a:r>
            </a:p>
            <a:p>
              <a:pPr eaLnBrk="1" hangingPunct="1">
                <a:lnSpc>
                  <a:spcPct val="120000"/>
                </a:lnSpc>
                <a:defRPr/>
              </a:pPr>
              <a:r>
                <a:rPr kumimoji="1" lang="en-US" altLang="zh-CN" sz="2600" i="1" dirty="0" err="1" smtClean="0">
                  <a:latin typeface="Times New Roman" pitchFamily="18" charset="0"/>
                  <a:ea typeface="楷体_GB2312" pitchFamily="49" charset="-122"/>
                </a:rPr>
                <a:t>R</a:t>
              </a:r>
              <a:r>
                <a:rPr kumimoji="1" lang="en-US" altLang="zh-CN" sz="2600" dirty="0" err="1">
                  <a:latin typeface="Times New Roman" pitchFamily="18" charset="0"/>
                  <a:ea typeface="楷体_GB2312" pitchFamily="49" charset="-122"/>
                </a:rPr>
                <a:t>→</a:t>
              </a:r>
              <a:r>
                <a:rPr kumimoji="1" lang="en-US" altLang="zh-CN" sz="2600" i="1" dirty="0" err="1">
                  <a:latin typeface="Times New Roman" pitchFamily="18" charset="0"/>
                  <a:ea typeface="楷体_GB2312" pitchFamily="49" charset="-122"/>
                </a:rPr>
                <a:t>ε</a:t>
              </a:r>
              <a:r>
                <a:rPr kumimoji="1" lang="en-US" altLang="zh-CN" sz="2600" dirty="0">
                  <a:latin typeface="Times New Roman" pitchFamily="18" charset="0"/>
                  <a:ea typeface="楷体_GB2312" pitchFamily="49" charset="-122"/>
                </a:rPr>
                <a:t> </a:t>
              </a:r>
              <a:r>
                <a:rPr kumimoji="1" lang="en-US" altLang="zh-CN" sz="2600" dirty="0" smtClean="0">
                  <a:latin typeface="Times New Roman" pitchFamily="18" charset="0"/>
                  <a:ea typeface="楷体_GB2312" pitchFamily="49" charset="-122"/>
                </a:rPr>
                <a:t>{</a:t>
              </a:r>
              <a:r>
                <a:rPr kumimoji="1" lang="en-US" altLang="zh-CN" sz="2600" i="1" dirty="0" smtClean="0">
                  <a:latin typeface="Times New Roman" pitchFamily="18" charset="0"/>
                  <a:ea typeface="楷体_GB2312" pitchFamily="49" charset="-122"/>
                </a:rPr>
                <a:t>R</a:t>
              </a:r>
              <a:r>
                <a:rPr kumimoji="1" lang="en-US" altLang="zh-CN" sz="2600" dirty="0" smtClean="0">
                  <a:latin typeface="Times New Roman" pitchFamily="18" charset="0"/>
                  <a:ea typeface="楷体_GB2312" pitchFamily="49" charset="-122"/>
                  <a:sym typeface="Symbol" pitchFamily="18" charset="2"/>
                </a:rPr>
                <a:t></a:t>
              </a:r>
              <a:r>
                <a:rPr kumimoji="1" lang="en-US" altLang="zh-CN" sz="2600" i="1" dirty="0">
                  <a:latin typeface="Times New Roman" pitchFamily="18" charset="0"/>
                  <a:ea typeface="楷体_GB2312" pitchFamily="49" charset="-122"/>
                </a:rPr>
                <a:t>s</a:t>
              </a:r>
              <a:r>
                <a:rPr kumimoji="1" lang="en-US" altLang="zh-CN" sz="2600" dirty="0">
                  <a:latin typeface="Times New Roman" pitchFamily="18" charset="0"/>
                  <a:ea typeface="楷体_GB2312" pitchFamily="49" charset="-122"/>
                </a:rPr>
                <a:t>:=</a:t>
              </a:r>
              <a:r>
                <a:rPr kumimoji="1" lang="en-US" altLang="zh-CN" sz="2600" i="1" dirty="0" err="1">
                  <a:latin typeface="Times New Roman" pitchFamily="18" charset="0"/>
                  <a:ea typeface="楷体_GB2312" pitchFamily="49" charset="-122"/>
                </a:rPr>
                <a:t>R</a:t>
              </a:r>
              <a:r>
                <a:rPr kumimoji="1" lang="en-US" altLang="zh-CN" sz="2600" dirty="0" err="1">
                  <a:latin typeface="Times New Roman" pitchFamily="18" charset="0"/>
                  <a:ea typeface="楷体_GB2312" pitchFamily="49" charset="-122"/>
                  <a:sym typeface="Symbol" pitchFamily="18" charset="2"/>
                </a:rPr>
                <a:t></a:t>
              </a:r>
              <a:r>
                <a:rPr kumimoji="1" lang="en-US" altLang="zh-CN" sz="2600" i="1" dirty="0" err="1">
                  <a:latin typeface="Times New Roman" pitchFamily="18" charset="0"/>
                  <a:ea typeface="楷体_GB2312" pitchFamily="49" charset="-122"/>
                </a:rPr>
                <a:t>i</a:t>
              </a:r>
              <a:r>
                <a:rPr kumimoji="1" lang="en-US" altLang="zh-CN" sz="2600" dirty="0">
                  <a:latin typeface="Times New Roman" pitchFamily="18" charset="0"/>
                  <a:ea typeface="楷体_GB2312" pitchFamily="49" charset="-122"/>
                </a:rPr>
                <a:t>} </a:t>
              </a:r>
            </a:p>
          </p:txBody>
        </p:sp>
        <p:sp>
          <p:nvSpPr>
            <p:cNvPr id="2" name="矩形 1"/>
            <p:cNvSpPr/>
            <p:nvPr/>
          </p:nvSpPr>
          <p:spPr>
            <a:xfrm>
              <a:off x="275590" y="4679950"/>
              <a:ext cx="5200650" cy="1488277"/>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363985"/>
                                        </p:tgtEl>
                                        <p:attrNameLst>
                                          <p:attrName>style.visibility</p:attrName>
                                        </p:attrNameLst>
                                      </p:cBhvr>
                                      <p:to>
                                        <p:strVal val="visible"/>
                                      </p:to>
                                    </p:set>
                                    <p:anim calcmode="lin" valueType="num">
                                      <p:cBhvr additive="base">
                                        <p:cTn id="11" dur="500" fill="hold"/>
                                        <p:tgtEl>
                                          <p:spTgt spid="1363985"/>
                                        </p:tgtEl>
                                        <p:attrNameLst>
                                          <p:attrName>ppt_x</p:attrName>
                                        </p:attrNameLst>
                                      </p:cBhvr>
                                      <p:tavLst>
                                        <p:tav tm="0">
                                          <p:val>
                                            <p:strVal val="0-#ppt_w/2"/>
                                          </p:val>
                                        </p:tav>
                                        <p:tav tm="100000">
                                          <p:val>
                                            <p:strVal val="#ppt_x"/>
                                          </p:val>
                                        </p:tav>
                                      </p:tavLst>
                                    </p:anim>
                                    <p:anim calcmode="lin" valueType="num">
                                      <p:cBhvr additive="base">
                                        <p:cTn id="12" dur="500" fill="hold"/>
                                        <p:tgtEl>
                                          <p:spTgt spid="1363985"/>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1363986"/>
                                        </p:tgtEl>
                                        <p:attrNameLst>
                                          <p:attrName>style.visibility</p:attrName>
                                        </p:attrNameLst>
                                      </p:cBhvr>
                                      <p:to>
                                        <p:strVal val="visible"/>
                                      </p:to>
                                    </p:set>
                                    <p:anim calcmode="lin" valueType="num">
                                      <p:cBhvr additive="base">
                                        <p:cTn id="17" dur="500" fill="hold"/>
                                        <p:tgtEl>
                                          <p:spTgt spid="1363986"/>
                                        </p:tgtEl>
                                        <p:attrNameLst>
                                          <p:attrName>ppt_x</p:attrName>
                                        </p:attrNameLst>
                                      </p:cBhvr>
                                      <p:tavLst>
                                        <p:tav tm="0">
                                          <p:val>
                                            <p:strVal val="0-#ppt_w/2"/>
                                          </p:val>
                                        </p:tav>
                                        <p:tav tm="100000">
                                          <p:val>
                                            <p:strVal val="#ppt_x"/>
                                          </p:val>
                                        </p:tav>
                                      </p:tavLst>
                                    </p:anim>
                                    <p:anim calcmode="lin" valueType="num">
                                      <p:cBhvr additive="base">
                                        <p:cTn id="18" dur="500" fill="hold"/>
                                        <p:tgtEl>
                                          <p:spTgt spid="1363986"/>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1363987"/>
                                        </p:tgtEl>
                                        <p:attrNameLst>
                                          <p:attrName>style.visibility</p:attrName>
                                        </p:attrNameLst>
                                      </p:cBhvr>
                                      <p:to>
                                        <p:strVal val="visible"/>
                                      </p:to>
                                    </p:set>
                                    <p:anim calcmode="lin" valueType="num">
                                      <p:cBhvr additive="base">
                                        <p:cTn id="21" dur="500" fill="hold"/>
                                        <p:tgtEl>
                                          <p:spTgt spid="1363987"/>
                                        </p:tgtEl>
                                        <p:attrNameLst>
                                          <p:attrName>ppt_x</p:attrName>
                                        </p:attrNameLst>
                                      </p:cBhvr>
                                      <p:tavLst>
                                        <p:tav tm="0">
                                          <p:val>
                                            <p:strVal val="0-#ppt_w/2"/>
                                          </p:val>
                                        </p:tav>
                                        <p:tav tm="100000">
                                          <p:val>
                                            <p:strVal val="#ppt_x"/>
                                          </p:val>
                                        </p:tav>
                                      </p:tavLst>
                                    </p:anim>
                                    <p:anim calcmode="lin" valueType="num">
                                      <p:cBhvr additive="base">
                                        <p:cTn id="22" dur="500" fill="hold"/>
                                        <p:tgtEl>
                                          <p:spTgt spid="1363987"/>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1363988"/>
                                        </p:tgtEl>
                                        <p:attrNameLst>
                                          <p:attrName>style.visibility</p:attrName>
                                        </p:attrNameLst>
                                      </p:cBhvr>
                                      <p:to>
                                        <p:strVal val="visible"/>
                                      </p:to>
                                    </p:set>
                                    <p:anim calcmode="lin" valueType="num">
                                      <p:cBhvr additive="base">
                                        <p:cTn id="27" dur="500" fill="hold"/>
                                        <p:tgtEl>
                                          <p:spTgt spid="1363988"/>
                                        </p:tgtEl>
                                        <p:attrNameLst>
                                          <p:attrName>ppt_x</p:attrName>
                                        </p:attrNameLst>
                                      </p:cBhvr>
                                      <p:tavLst>
                                        <p:tav tm="0">
                                          <p:val>
                                            <p:strVal val="0-#ppt_w/2"/>
                                          </p:val>
                                        </p:tav>
                                        <p:tav tm="100000">
                                          <p:val>
                                            <p:strVal val="#ppt_x"/>
                                          </p:val>
                                        </p:tav>
                                      </p:tavLst>
                                    </p:anim>
                                    <p:anim calcmode="lin" valueType="num">
                                      <p:cBhvr additive="base">
                                        <p:cTn id="28" dur="500" fill="hold"/>
                                        <p:tgtEl>
                                          <p:spTgt spid="1363988"/>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363989"/>
                                        </p:tgtEl>
                                        <p:attrNameLst>
                                          <p:attrName>style.visibility</p:attrName>
                                        </p:attrNameLst>
                                      </p:cBhvr>
                                      <p:to>
                                        <p:strVal val="visible"/>
                                      </p:to>
                                    </p:set>
                                    <p:anim calcmode="lin" valueType="num">
                                      <p:cBhvr additive="base">
                                        <p:cTn id="31" dur="500" fill="hold"/>
                                        <p:tgtEl>
                                          <p:spTgt spid="1363989"/>
                                        </p:tgtEl>
                                        <p:attrNameLst>
                                          <p:attrName>ppt_x</p:attrName>
                                        </p:attrNameLst>
                                      </p:cBhvr>
                                      <p:tavLst>
                                        <p:tav tm="0">
                                          <p:val>
                                            <p:strVal val="0-#ppt_w/2"/>
                                          </p:val>
                                        </p:tav>
                                        <p:tav tm="100000">
                                          <p:val>
                                            <p:strVal val="#ppt_x"/>
                                          </p:val>
                                        </p:tav>
                                      </p:tavLst>
                                    </p:anim>
                                    <p:anim calcmode="lin" valueType="num">
                                      <p:cBhvr additive="base">
                                        <p:cTn id="32" dur="500" fill="hold"/>
                                        <p:tgtEl>
                                          <p:spTgt spid="136398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363990"/>
                                        </p:tgtEl>
                                        <p:attrNameLst>
                                          <p:attrName>style.visibility</p:attrName>
                                        </p:attrNameLst>
                                      </p:cBhvr>
                                      <p:to>
                                        <p:strVal val="visible"/>
                                      </p:to>
                                    </p:set>
                                    <p:anim calcmode="lin" valueType="num">
                                      <p:cBhvr additive="base">
                                        <p:cTn id="37" dur="500" fill="hold"/>
                                        <p:tgtEl>
                                          <p:spTgt spid="1363990"/>
                                        </p:tgtEl>
                                        <p:attrNameLst>
                                          <p:attrName>ppt_x</p:attrName>
                                        </p:attrNameLst>
                                      </p:cBhvr>
                                      <p:tavLst>
                                        <p:tav tm="0">
                                          <p:val>
                                            <p:strVal val="0-#ppt_w/2"/>
                                          </p:val>
                                        </p:tav>
                                        <p:tav tm="100000">
                                          <p:val>
                                            <p:strVal val="#ppt_x"/>
                                          </p:val>
                                        </p:tav>
                                      </p:tavLst>
                                    </p:anim>
                                    <p:anim calcmode="lin" valueType="num">
                                      <p:cBhvr additive="base">
                                        <p:cTn id="38" dur="500" fill="hold"/>
                                        <p:tgtEl>
                                          <p:spTgt spid="136399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363991"/>
                                        </p:tgtEl>
                                        <p:attrNameLst>
                                          <p:attrName>style.visibility</p:attrName>
                                        </p:attrNameLst>
                                      </p:cBhvr>
                                      <p:to>
                                        <p:strVal val="visible"/>
                                      </p:to>
                                    </p:set>
                                    <p:anim calcmode="lin" valueType="num">
                                      <p:cBhvr additive="base">
                                        <p:cTn id="43" dur="500" fill="hold"/>
                                        <p:tgtEl>
                                          <p:spTgt spid="1363991"/>
                                        </p:tgtEl>
                                        <p:attrNameLst>
                                          <p:attrName>ppt_x</p:attrName>
                                        </p:attrNameLst>
                                      </p:cBhvr>
                                      <p:tavLst>
                                        <p:tav tm="0">
                                          <p:val>
                                            <p:strVal val="0-#ppt_w/2"/>
                                          </p:val>
                                        </p:tav>
                                        <p:tav tm="100000">
                                          <p:val>
                                            <p:strVal val="#ppt_x"/>
                                          </p:val>
                                        </p:tav>
                                      </p:tavLst>
                                    </p:anim>
                                    <p:anim calcmode="lin" valueType="num">
                                      <p:cBhvr additive="base">
                                        <p:cTn id="44" dur="500" fill="hold"/>
                                        <p:tgtEl>
                                          <p:spTgt spid="1363991"/>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1363992"/>
                                        </p:tgtEl>
                                        <p:attrNameLst>
                                          <p:attrName>style.visibility</p:attrName>
                                        </p:attrNameLst>
                                      </p:cBhvr>
                                      <p:to>
                                        <p:strVal val="visible"/>
                                      </p:to>
                                    </p:set>
                                    <p:anim calcmode="lin" valueType="num">
                                      <p:cBhvr additive="base">
                                        <p:cTn id="49" dur="500" fill="hold"/>
                                        <p:tgtEl>
                                          <p:spTgt spid="1363992"/>
                                        </p:tgtEl>
                                        <p:attrNameLst>
                                          <p:attrName>ppt_x</p:attrName>
                                        </p:attrNameLst>
                                      </p:cBhvr>
                                      <p:tavLst>
                                        <p:tav tm="0">
                                          <p:val>
                                            <p:strVal val="0-#ppt_w/2"/>
                                          </p:val>
                                        </p:tav>
                                        <p:tav tm="100000">
                                          <p:val>
                                            <p:strVal val="#ppt_x"/>
                                          </p:val>
                                        </p:tav>
                                      </p:tavLst>
                                    </p:anim>
                                    <p:anim calcmode="lin" valueType="num">
                                      <p:cBhvr additive="base">
                                        <p:cTn id="50" dur="500" fill="hold"/>
                                        <p:tgtEl>
                                          <p:spTgt spid="13639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D6D79181-10FB-FCEA-C6B3-98E22A480C46}"/>
              </a:ext>
            </a:extLst>
          </p:cNvPr>
          <p:cNvSpPr>
            <a:spLocks noGrp="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2. L-</a:t>
            </a:r>
            <a:r>
              <a:rPr lang="zh-CN" altLang="en-US" dirty="0">
                <a:latin typeface="Times New Roman" panose="02020603050405020304" pitchFamily="18" charset="0"/>
              </a:rPr>
              <a:t>属性定义的递归下降翻译法 </a:t>
            </a:r>
          </a:p>
        </p:txBody>
      </p:sp>
      <p:sp>
        <p:nvSpPr>
          <p:cNvPr id="4" name="日期占位符 1">
            <a:extLst>
              <a:ext uri="{FF2B5EF4-FFF2-40B4-BE49-F238E27FC236}">
                <a16:creationId xmlns:a16="http://schemas.microsoft.com/office/drawing/2014/main" id="{04639119-3543-86CA-B1A4-B61DDA113428}"/>
              </a:ext>
            </a:extLst>
          </p:cNvPr>
          <p:cNvSpPr>
            <a:spLocks noGrp="1"/>
          </p:cNvSpPr>
          <p:nvPr>
            <p:ph type="dt" sz="half" idx="10"/>
          </p:nvPr>
        </p:nvSpPr>
        <p:spPr>
          <a:ln>
            <a:miter lim="800000"/>
            <a:headEnd/>
            <a:tailEnd/>
          </a:ln>
        </p:spPr>
        <p:txBody>
          <a:bodyPr anchor="t"/>
          <a:lstStyle/>
          <a:p>
            <a:pPr>
              <a:defRPr/>
            </a:pPr>
            <a:fld id="{969A9D61-6ADF-4C9D-BDAB-6A2CD842053F}" type="datetime1">
              <a:rPr lang="zh-CN" altLang="en-US">
                <a:latin typeface="+mn-lt"/>
              </a:rPr>
              <a:pPr>
                <a:defRPr/>
              </a:pPr>
              <a:t>2024/10/14</a:t>
            </a:fld>
            <a:endParaRPr lang="en-US" altLang="zh-CN">
              <a:latin typeface="+mn-lt"/>
            </a:endParaRPr>
          </a:p>
        </p:txBody>
      </p:sp>
      <p:sp>
        <p:nvSpPr>
          <p:cNvPr id="62467" name="灯片编号占位符 3">
            <a:extLst>
              <a:ext uri="{FF2B5EF4-FFF2-40B4-BE49-F238E27FC236}">
                <a16:creationId xmlns:a16="http://schemas.microsoft.com/office/drawing/2014/main" id="{D2698D43-CD86-7F42-AE18-74654B46741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54289EA-C0B9-4ADF-8842-79E267C2A1A7}" type="slidenum">
              <a:rPr lang="en-US" altLang="zh-CN" sz="1400" b="0">
                <a:latin typeface="Arial" panose="020B0604020202020204" pitchFamily="34" charset="0"/>
                <a:ea typeface="宋体" panose="02010600030101010101" pitchFamily="2" charset="-122"/>
              </a:rPr>
              <a:pPr>
                <a:spcBef>
                  <a:spcPct val="0"/>
                </a:spcBef>
                <a:buClrTx/>
                <a:buSzTx/>
                <a:buFontTx/>
                <a:buNone/>
              </a:pPr>
              <a:t>61</a:t>
            </a:fld>
            <a:endParaRPr lang="en-US" altLang="zh-CN" sz="1400" b="0">
              <a:latin typeface="Arial" panose="020B0604020202020204" pitchFamily="34" charset="0"/>
              <a:ea typeface="宋体" panose="02010600030101010101" pitchFamily="2" charset="-122"/>
            </a:endParaRPr>
          </a:p>
        </p:txBody>
      </p:sp>
      <p:sp>
        <p:nvSpPr>
          <p:cNvPr id="6" name="文本占位符 5">
            <a:extLst>
              <a:ext uri="{FF2B5EF4-FFF2-40B4-BE49-F238E27FC236}">
                <a16:creationId xmlns:a16="http://schemas.microsoft.com/office/drawing/2014/main" id="{31E1ABDF-4CCB-B7D9-887B-5A9607E3387E}"/>
              </a:ext>
            </a:extLst>
          </p:cNvPr>
          <p:cNvSpPr>
            <a:spLocks noGrp="1"/>
          </p:cNvSpPr>
          <p:nvPr>
            <p:ph type="body" sz="quarter" idx="13"/>
          </p:nvPr>
        </p:nvSpPr>
        <p:spPr/>
        <p:txBody>
          <a:bodyPr>
            <a:normAutofit/>
          </a:bodyPr>
          <a:lstStyle/>
          <a:p>
            <a:pPr eaLnBrk="1" hangingPunct="1">
              <a:spcBef>
                <a:spcPct val="50000"/>
              </a:spcBef>
              <a:buClrTx/>
              <a:buSzTx/>
              <a:buFontTx/>
              <a:buNone/>
            </a:pPr>
            <a:r>
              <a:rPr kumimoji="1" lang="en-US" altLang="zh-CN" sz="3200" b="0" i="1" dirty="0">
                <a:latin typeface="Times New Roman" panose="02020603050405020304" pitchFamily="18" charset="0"/>
              </a:rPr>
              <a:t>L</a:t>
            </a:r>
            <a:r>
              <a:rPr kumimoji="1" lang="en-US" altLang="zh-CN" sz="3200" b="0" dirty="0">
                <a:latin typeface="Times New Roman" panose="02020603050405020304" pitchFamily="18" charset="0"/>
              </a:rPr>
              <a:t>-</a:t>
            </a:r>
            <a:r>
              <a:rPr kumimoji="1" lang="zh-CN" altLang="en-US" sz="3200" b="0" dirty="0">
                <a:latin typeface="Times New Roman" panose="02020603050405020304" pitchFamily="18" charset="0"/>
              </a:rPr>
              <a:t>属性定义的递归下降翻译器的构造：</a:t>
            </a:r>
          </a:p>
          <a:p>
            <a:pPr lvl="1" eaLnBrk="1" hangingPunct="1">
              <a:spcBef>
                <a:spcPct val="0"/>
              </a:spcBef>
              <a:buClrTx/>
              <a:buSzTx/>
              <a:buFontTx/>
              <a:buNone/>
            </a:pPr>
            <a:r>
              <a:rPr kumimoji="1" lang="en-US" altLang="zh-CN" b="0" dirty="0">
                <a:latin typeface="Times New Roman" panose="02020603050405020304" pitchFamily="18" charset="0"/>
              </a:rPr>
              <a:t>1</a:t>
            </a:r>
            <a:r>
              <a:rPr kumimoji="1" lang="zh-CN" altLang="en-US" b="0" dirty="0">
                <a:latin typeface="Times New Roman" panose="02020603050405020304" pitchFamily="18" charset="0"/>
              </a:rPr>
              <a:t>．</a:t>
            </a:r>
            <a:r>
              <a:rPr kumimoji="1" lang="zh-CN" altLang="en-US" b="0" dirty="0">
                <a:solidFill>
                  <a:schemeClr val="hlink"/>
                </a:solidFill>
                <a:latin typeface="Times New Roman" panose="02020603050405020304" pitchFamily="18" charset="0"/>
              </a:rPr>
              <a:t>对每个非终结符</a:t>
            </a:r>
            <a:r>
              <a:rPr kumimoji="1" lang="en-US" altLang="zh-CN" b="0" i="1" dirty="0">
                <a:solidFill>
                  <a:schemeClr val="hlink"/>
                </a:solidFill>
                <a:latin typeface="Times New Roman" panose="02020603050405020304" pitchFamily="18" charset="0"/>
              </a:rPr>
              <a:t>A</a:t>
            </a:r>
            <a:r>
              <a:rPr kumimoji="1" lang="zh-CN" altLang="en-US" b="0" dirty="0">
                <a:solidFill>
                  <a:schemeClr val="hlink"/>
                </a:solidFill>
                <a:latin typeface="Times New Roman" panose="02020603050405020304" pitchFamily="18" charset="0"/>
              </a:rPr>
              <a:t>构造一个函数</a:t>
            </a:r>
            <a:r>
              <a:rPr kumimoji="1" lang="en-US" altLang="zh-CN" b="0" i="1" dirty="0">
                <a:solidFill>
                  <a:schemeClr val="hlink"/>
                </a:solidFill>
                <a:latin typeface="Times New Roman" panose="02020603050405020304" pitchFamily="18" charset="0"/>
              </a:rPr>
              <a:t>A</a:t>
            </a:r>
            <a:r>
              <a:rPr kumimoji="1" lang="zh-CN" altLang="en-US" b="0" dirty="0">
                <a:latin typeface="Times New Roman" panose="02020603050405020304" pitchFamily="18" charset="0"/>
              </a:rPr>
              <a:t>，将非终结符</a:t>
            </a:r>
            <a:r>
              <a:rPr kumimoji="1" lang="en-US" altLang="zh-CN" b="0" i="1" dirty="0">
                <a:latin typeface="Times New Roman" panose="02020603050405020304" pitchFamily="18" charset="0"/>
              </a:rPr>
              <a:t>A</a:t>
            </a:r>
            <a:r>
              <a:rPr kumimoji="1" lang="zh-CN" altLang="en-US" b="0" dirty="0">
                <a:latin typeface="Times New Roman" panose="02020603050405020304" pitchFamily="18" charset="0"/>
              </a:rPr>
              <a:t>的各个</a:t>
            </a:r>
            <a:r>
              <a:rPr kumimoji="1" lang="zh-CN" altLang="en-US" b="0" dirty="0">
                <a:solidFill>
                  <a:schemeClr val="hlink"/>
                </a:solidFill>
                <a:latin typeface="Times New Roman" panose="02020603050405020304" pitchFamily="18" charset="0"/>
              </a:rPr>
              <a:t>继承属性</a:t>
            </a:r>
            <a:r>
              <a:rPr kumimoji="1" lang="zh-CN" altLang="en-US" b="0" dirty="0">
                <a:latin typeface="Times New Roman" panose="02020603050405020304" pitchFamily="18" charset="0"/>
              </a:rPr>
              <a:t>当作函数</a:t>
            </a:r>
            <a:r>
              <a:rPr kumimoji="1" lang="en-US" altLang="zh-CN" b="0" i="1" dirty="0">
                <a:latin typeface="Times New Roman" panose="02020603050405020304" pitchFamily="18" charset="0"/>
              </a:rPr>
              <a:t>A</a:t>
            </a:r>
            <a:r>
              <a:rPr kumimoji="1" lang="zh-CN" altLang="en-US" b="0" dirty="0">
                <a:latin typeface="Times New Roman" panose="02020603050405020304" pitchFamily="18" charset="0"/>
              </a:rPr>
              <a:t>的</a:t>
            </a:r>
            <a:r>
              <a:rPr kumimoji="1" lang="zh-CN" altLang="en-US" b="0" dirty="0">
                <a:solidFill>
                  <a:schemeClr val="hlink"/>
                </a:solidFill>
                <a:latin typeface="Times New Roman" panose="02020603050405020304" pitchFamily="18" charset="0"/>
              </a:rPr>
              <a:t>形式参数</a:t>
            </a:r>
            <a:r>
              <a:rPr kumimoji="1" lang="zh-CN" altLang="en-US" b="0" dirty="0">
                <a:latin typeface="Times New Roman" panose="02020603050405020304" pitchFamily="18" charset="0"/>
              </a:rPr>
              <a:t>，而将非终结符</a:t>
            </a:r>
            <a:r>
              <a:rPr kumimoji="1" lang="en-US" altLang="zh-CN" b="0" i="1" dirty="0">
                <a:latin typeface="Times New Roman" panose="02020603050405020304" pitchFamily="18" charset="0"/>
              </a:rPr>
              <a:t>A</a:t>
            </a:r>
            <a:r>
              <a:rPr kumimoji="1" lang="zh-CN" altLang="en-US" b="0" dirty="0">
                <a:latin typeface="Times New Roman" panose="02020603050405020304" pitchFamily="18" charset="0"/>
              </a:rPr>
              <a:t>的</a:t>
            </a:r>
            <a:r>
              <a:rPr kumimoji="1" lang="zh-CN" altLang="en-US" b="0" dirty="0">
                <a:solidFill>
                  <a:schemeClr val="hlink"/>
                </a:solidFill>
                <a:latin typeface="Times New Roman" panose="02020603050405020304" pitchFamily="18" charset="0"/>
              </a:rPr>
              <a:t>综合属性</a:t>
            </a:r>
            <a:r>
              <a:rPr kumimoji="1" lang="zh-CN" altLang="en-US" b="0" dirty="0">
                <a:latin typeface="Times New Roman" panose="02020603050405020304" pitchFamily="18" charset="0"/>
              </a:rPr>
              <a:t>当作函数</a:t>
            </a:r>
            <a:r>
              <a:rPr kumimoji="1" lang="en-US" altLang="zh-CN" b="0" i="1" dirty="0">
                <a:latin typeface="Times New Roman" panose="02020603050405020304" pitchFamily="18" charset="0"/>
              </a:rPr>
              <a:t>A</a:t>
            </a:r>
            <a:r>
              <a:rPr kumimoji="1" lang="zh-CN" altLang="en-US" b="0" dirty="0">
                <a:latin typeface="Times New Roman" panose="02020603050405020304" pitchFamily="18" charset="0"/>
              </a:rPr>
              <a:t>的</a:t>
            </a:r>
            <a:r>
              <a:rPr kumimoji="1" lang="zh-CN" altLang="en-US" b="0" dirty="0">
                <a:solidFill>
                  <a:schemeClr val="hlink"/>
                </a:solidFill>
                <a:latin typeface="Times New Roman" panose="02020603050405020304" pitchFamily="18" charset="0"/>
              </a:rPr>
              <a:t>返回值</a:t>
            </a:r>
            <a:r>
              <a:rPr kumimoji="1" lang="zh-CN" altLang="en-US" b="0" dirty="0">
                <a:latin typeface="Times New Roman" panose="02020603050405020304" pitchFamily="18" charset="0"/>
              </a:rPr>
              <a:t>，为了便于讨论，假设每个非终结符只具有一个综合属性。</a:t>
            </a:r>
          </a:p>
          <a:p>
            <a:pPr lvl="1" eaLnBrk="1" hangingPunct="1">
              <a:spcBef>
                <a:spcPct val="0"/>
              </a:spcBef>
              <a:buClrTx/>
              <a:buSzTx/>
              <a:buFontTx/>
              <a:buNone/>
            </a:pPr>
            <a:r>
              <a:rPr kumimoji="1" lang="en-US" altLang="zh-CN" b="0" dirty="0">
                <a:latin typeface="Times New Roman" panose="02020603050405020304" pitchFamily="18" charset="0"/>
              </a:rPr>
              <a:t>2</a:t>
            </a:r>
            <a:r>
              <a:rPr kumimoji="1" lang="zh-CN" altLang="en-US" b="0" dirty="0">
                <a:latin typeface="Times New Roman" panose="02020603050405020304" pitchFamily="18" charset="0"/>
              </a:rPr>
              <a:t>．在函数</a:t>
            </a:r>
            <a:r>
              <a:rPr kumimoji="1" lang="en-US" altLang="zh-CN" b="0" i="1" dirty="0">
                <a:latin typeface="Times New Roman" panose="02020603050405020304" pitchFamily="18" charset="0"/>
              </a:rPr>
              <a:t>A</a:t>
            </a:r>
            <a:r>
              <a:rPr kumimoji="1" lang="zh-CN" altLang="en-US" b="0" dirty="0">
                <a:latin typeface="Times New Roman" panose="02020603050405020304" pitchFamily="18" charset="0"/>
              </a:rPr>
              <a:t>的过程体中，不仅要进行语法分析，而且要处理相应的语义属性。函数</a:t>
            </a:r>
            <a:r>
              <a:rPr kumimoji="1" lang="en-US" altLang="zh-CN" b="0" i="1" dirty="0">
                <a:latin typeface="Times New Roman" panose="02020603050405020304" pitchFamily="18" charset="0"/>
              </a:rPr>
              <a:t>A</a:t>
            </a:r>
            <a:r>
              <a:rPr kumimoji="1" lang="zh-CN" altLang="en-US" b="0" dirty="0">
                <a:latin typeface="Times New Roman" panose="02020603050405020304" pitchFamily="18" charset="0"/>
              </a:rPr>
              <a:t>的代码首先根据当前输入确定用哪个产生式展开</a:t>
            </a:r>
            <a:r>
              <a:rPr kumimoji="1" lang="en-US" altLang="zh-CN" b="0" i="1" dirty="0">
                <a:latin typeface="Times New Roman" panose="02020603050405020304" pitchFamily="18" charset="0"/>
              </a:rPr>
              <a:t>A</a:t>
            </a:r>
            <a:r>
              <a:rPr kumimoji="1" lang="zh-CN" altLang="en-US" b="0" dirty="0">
                <a:latin typeface="Times New Roman" panose="02020603050405020304" pitchFamily="18" charset="0"/>
              </a:rPr>
              <a:t>，然后按照</a:t>
            </a:r>
            <a:r>
              <a:rPr kumimoji="1" lang="en-US" altLang="zh-CN" b="0" dirty="0">
                <a:latin typeface="Times New Roman" panose="02020603050405020304" pitchFamily="18" charset="0"/>
              </a:rPr>
              <a:t>3</a:t>
            </a:r>
            <a:r>
              <a:rPr kumimoji="1" lang="zh-CN" altLang="en-US" b="0" dirty="0">
                <a:latin typeface="Times New Roman" panose="02020603050405020304" pitchFamily="18" charset="0"/>
              </a:rPr>
              <a:t>中所给的方法对各产生式进行编码。</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6CE85A6-2AC6-AA25-F572-70867E852C2A}"/>
              </a:ext>
            </a:extLst>
          </p:cNvPr>
          <p:cNvSpPr>
            <a:spLocks noGrp="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2. L-</a:t>
            </a:r>
            <a:r>
              <a:rPr lang="zh-CN" altLang="en-US" dirty="0">
                <a:latin typeface="Times New Roman" panose="02020603050405020304" pitchFamily="18" charset="0"/>
              </a:rPr>
              <a:t>属性定义的递归下降翻译法 </a:t>
            </a:r>
          </a:p>
        </p:txBody>
      </p:sp>
      <p:sp>
        <p:nvSpPr>
          <p:cNvPr id="4" name="日期占位符 1">
            <a:extLst>
              <a:ext uri="{FF2B5EF4-FFF2-40B4-BE49-F238E27FC236}">
                <a16:creationId xmlns:a16="http://schemas.microsoft.com/office/drawing/2014/main" id="{702EA503-EF74-74CA-154C-483721978A53}"/>
              </a:ext>
            </a:extLst>
          </p:cNvPr>
          <p:cNvSpPr>
            <a:spLocks noGrp="1"/>
          </p:cNvSpPr>
          <p:nvPr>
            <p:ph type="dt" sz="half" idx="10"/>
          </p:nvPr>
        </p:nvSpPr>
        <p:spPr>
          <a:ln>
            <a:miter lim="800000"/>
            <a:headEnd/>
            <a:tailEnd/>
          </a:ln>
        </p:spPr>
        <p:txBody>
          <a:bodyPr anchor="t"/>
          <a:lstStyle/>
          <a:p>
            <a:pPr>
              <a:defRPr/>
            </a:pPr>
            <a:fld id="{2A82EFEE-49D4-4EAF-A080-8E6C1EA3C4D3}" type="datetime1">
              <a:rPr lang="zh-CN" altLang="en-US">
                <a:latin typeface="+mn-lt"/>
              </a:rPr>
              <a:pPr>
                <a:defRPr/>
              </a:pPr>
              <a:t>2024/10/14</a:t>
            </a:fld>
            <a:endParaRPr lang="en-US" altLang="zh-CN">
              <a:latin typeface="+mn-lt"/>
            </a:endParaRPr>
          </a:p>
        </p:txBody>
      </p:sp>
      <p:sp>
        <p:nvSpPr>
          <p:cNvPr id="63491" name="灯片编号占位符 3">
            <a:extLst>
              <a:ext uri="{FF2B5EF4-FFF2-40B4-BE49-F238E27FC236}">
                <a16:creationId xmlns:a16="http://schemas.microsoft.com/office/drawing/2014/main" id="{497EC4EC-D3FF-3FCF-2173-7F69AD403BD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2EAE261-D9E7-41E6-876B-76951D07CF2A}" type="slidenum">
              <a:rPr lang="en-US" altLang="zh-CN" sz="1400" b="0">
                <a:latin typeface="Arial" panose="020B0604020202020204" pitchFamily="34" charset="0"/>
                <a:ea typeface="宋体" panose="02010600030101010101" pitchFamily="2" charset="-122"/>
              </a:rPr>
              <a:pPr>
                <a:spcBef>
                  <a:spcPct val="0"/>
                </a:spcBef>
                <a:buClrTx/>
                <a:buSzTx/>
                <a:buFontTx/>
                <a:buNone/>
              </a:pPr>
              <a:t>62</a:t>
            </a:fld>
            <a:endParaRPr lang="en-US" altLang="zh-CN" sz="1400" b="0">
              <a:latin typeface="Arial" panose="020B0604020202020204" pitchFamily="34" charset="0"/>
              <a:ea typeface="宋体" panose="02010600030101010101" pitchFamily="2" charset="-122"/>
            </a:endParaRPr>
          </a:p>
        </p:txBody>
      </p:sp>
      <p:sp>
        <p:nvSpPr>
          <p:cNvPr id="6" name="文本占位符 5">
            <a:extLst>
              <a:ext uri="{FF2B5EF4-FFF2-40B4-BE49-F238E27FC236}">
                <a16:creationId xmlns:a16="http://schemas.microsoft.com/office/drawing/2014/main" id="{BEEBF647-F141-916B-BEBB-32243AF897B3}"/>
              </a:ext>
            </a:extLst>
          </p:cNvPr>
          <p:cNvSpPr>
            <a:spLocks noGrp="1"/>
          </p:cNvSpPr>
          <p:nvPr>
            <p:ph type="body" sz="quarter" idx="13"/>
          </p:nvPr>
        </p:nvSpPr>
        <p:spPr>
          <a:xfrm>
            <a:off x="1064596" y="1443017"/>
            <a:ext cx="9783916" cy="4573607"/>
          </a:xfrm>
        </p:spPr>
        <p:txBody>
          <a:bodyPr>
            <a:normAutofit fontScale="85000" lnSpcReduction="10000"/>
          </a:bodyPr>
          <a:lstStyle/>
          <a:p>
            <a:pPr eaLnBrk="1" hangingPunct="1">
              <a:spcBef>
                <a:spcPct val="0"/>
              </a:spcBef>
              <a:buClrTx/>
              <a:buSzTx/>
              <a:buFontTx/>
              <a:buNone/>
            </a:pPr>
            <a:r>
              <a:rPr kumimoji="1" lang="en-US" altLang="zh-CN" sz="2800" b="0" dirty="0">
                <a:latin typeface="Times New Roman" panose="02020603050405020304" pitchFamily="18" charset="0"/>
              </a:rPr>
              <a:t>3</a:t>
            </a:r>
            <a:r>
              <a:rPr kumimoji="1" lang="zh-CN" altLang="en-US" sz="2800" b="0" dirty="0">
                <a:latin typeface="Times New Roman" panose="02020603050405020304" pitchFamily="18" charset="0"/>
              </a:rPr>
              <a:t>．</a:t>
            </a:r>
            <a:r>
              <a:rPr kumimoji="1" lang="zh-CN" altLang="en-US" b="0" dirty="0">
                <a:latin typeface="Times New Roman" panose="02020603050405020304" pitchFamily="18" charset="0"/>
              </a:rPr>
              <a:t>与每个产生式对应的程序代码的工作过程为：按照从左到右的次序，依次对产生式右部的记号、非终结符和语义动作执行如下的动作：</a:t>
            </a:r>
          </a:p>
          <a:p>
            <a:pPr lvl="1" eaLnBrk="1" hangingPunct="1">
              <a:spcBef>
                <a:spcPct val="0"/>
              </a:spcBef>
              <a:buClrTx/>
              <a:buSzTx/>
              <a:buFontTx/>
              <a:buNone/>
            </a:pPr>
            <a:r>
              <a:rPr kumimoji="1" lang="en-US" altLang="zh-CN" b="0" dirty="0">
                <a:latin typeface="Times New Roman" panose="02020603050405020304" pitchFamily="18" charset="0"/>
              </a:rPr>
              <a:t>1) </a:t>
            </a:r>
            <a:r>
              <a:rPr kumimoji="1" lang="zh-CN" altLang="en-US" b="0" dirty="0">
                <a:latin typeface="Times New Roman" panose="02020603050405020304" pitchFamily="18" charset="0"/>
              </a:rPr>
              <a:t>对带有综合属性</a:t>
            </a:r>
            <a:r>
              <a:rPr kumimoji="1" lang="en-US" altLang="zh-CN" b="0" i="1" dirty="0">
                <a:latin typeface="Times New Roman" panose="02020603050405020304" pitchFamily="18" charset="0"/>
              </a:rPr>
              <a:t>x</a:t>
            </a:r>
            <a:r>
              <a:rPr kumimoji="1" lang="zh-CN" altLang="en-US" b="0" dirty="0">
                <a:latin typeface="Times New Roman" panose="02020603050405020304" pitchFamily="18" charset="0"/>
              </a:rPr>
              <a:t>的符号</a:t>
            </a:r>
            <a:r>
              <a:rPr kumimoji="1" lang="en-US" altLang="zh-CN" b="0" i="1" dirty="0">
                <a:latin typeface="Times New Roman" panose="02020603050405020304" pitchFamily="18" charset="0"/>
              </a:rPr>
              <a:t>X</a:t>
            </a:r>
            <a:r>
              <a:rPr kumimoji="1" lang="zh-CN" altLang="en-US" b="0" dirty="0">
                <a:latin typeface="Times New Roman" panose="02020603050405020304" pitchFamily="18" charset="0"/>
              </a:rPr>
              <a:t>，将</a:t>
            </a:r>
            <a:r>
              <a:rPr kumimoji="1" lang="en-US" altLang="zh-CN" b="0" i="1" dirty="0">
                <a:latin typeface="Times New Roman" panose="02020603050405020304" pitchFamily="18" charset="0"/>
              </a:rPr>
              <a:t>x</a:t>
            </a:r>
            <a:r>
              <a:rPr kumimoji="1" lang="zh-CN" altLang="en-US" b="0" dirty="0">
                <a:latin typeface="Times New Roman" panose="02020603050405020304" pitchFamily="18" charset="0"/>
              </a:rPr>
              <a:t>的值保存在</a:t>
            </a:r>
            <a:r>
              <a:rPr kumimoji="1" lang="en-US" altLang="zh-CN" b="0" i="1" dirty="0" err="1">
                <a:latin typeface="Times New Roman" panose="02020603050405020304" pitchFamily="18" charset="0"/>
              </a:rPr>
              <a:t>X</a:t>
            </a:r>
            <a:r>
              <a:rPr kumimoji="1" lang="en-US" altLang="zh-CN" b="0" dirty="0" err="1">
                <a:latin typeface="Times New Roman" panose="02020603050405020304" pitchFamily="18" charset="0"/>
              </a:rPr>
              <a:t>.</a:t>
            </a:r>
            <a:r>
              <a:rPr kumimoji="1" lang="en-US" altLang="zh-CN" b="0" i="1" dirty="0" err="1">
                <a:latin typeface="Times New Roman" panose="02020603050405020304" pitchFamily="18" charset="0"/>
              </a:rPr>
              <a:t>x</a:t>
            </a:r>
            <a:r>
              <a:rPr kumimoji="1" lang="zh-CN" altLang="en-US" b="0" dirty="0">
                <a:latin typeface="Times New Roman" panose="02020603050405020304" pitchFamily="18" charset="0"/>
              </a:rPr>
              <a:t>中，并生成一个函数调用来匹配</a:t>
            </a:r>
            <a:r>
              <a:rPr kumimoji="1" lang="en-US" altLang="zh-CN" b="0" i="1" dirty="0">
                <a:latin typeface="Times New Roman" panose="02020603050405020304" pitchFamily="18" charset="0"/>
              </a:rPr>
              <a:t>X</a:t>
            </a:r>
            <a:r>
              <a:rPr kumimoji="1" lang="zh-CN" altLang="en-US" b="0" dirty="0">
                <a:latin typeface="Times New Roman" panose="02020603050405020304" pitchFamily="18" charset="0"/>
              </a:rPr>
              <a:t>，然后继续读入下一个输入符号；</a:t>
            </a:r>
          </a:p>
          <a:p>
            <a:pPr lvl="1" eaLnBrk="1" hangingPunct="1">
              <a:spcBef>
                <a:spcPct val="0"/>
              </a:spcBef>
              <a:buClrTx/>
              <a:buSzTx/>
              <a:buFontTx/>
              <a:buNone/>
            </a:pPr>
            <a:r>
              <a:rPr kumimoji="1" lang="en-US" altLang="zh-CN" b="0" dirty="0">
                <a:latin typeface="Times New Roman" panose="02020603050405020304" pitchFamily="18" charset="0"/>
              </a:rPr>
              <a:t>2) </a:t>
            </a:r>
            <a:r>
              <a:rPr kumimoji="1" lang="zh-CN" altLang="en-US" b="0" dirty="0">
                <a:latin typeface="Times New Roman" panose="02020603050405020304" pitchFamily="18" charset="0"/>
              </a:rPr>
              <a:t>对非终结符</a:t>
            </a:r>
            <a:r>
              <a:rPr kumimoji="1" lang="en-US" altLang="zh-CN" b="0" i="1" dirty="0">
                <a:latin typeface="Times New Roman" panose="02020603050405020304" pitchFamily="18" charset="0"/>
              </a:rPr>
              <a:t>B</a:t>
            </a:r>
            <a:r>
              <a:rPr kumimoji="1" lang="zh-CN" altLang="en-US" b="0" dirty="0">
                <a:latin typeface="Times New Roman" panose="02020603050405020304" pitchFamily="18" charset="0"/>
              </a:rPr>
              <a:t>，生成一个右部带有函数调用的赋值语句</a:t>
            </a:r>
            <a:r>
              <a:rPr kumimoji="1" lang="en-US" altLang="zh-CN" b="0" i="1" dirty="0">
                <a:latin typeface="Times New Roman" panose="02020603050405020304" pitchFamily="18" charset="0"/>
              </a:rPr>
              <a:t>c</a:t>
            </a:r>
            <a:r>
              <a:rPr kumimoji="1" lang="en-US" altLang="zh-CN" b="0" dirty="0">
                <a:latin typeface="Times New Roman" panose="02020603050405020304" pitchFamily="18" charset="0"/>
              </a:rPr>
              <a:t>:=</a:t>
            </a:r>
            <a:r>
              <a:rPr kumimoji="1" lang="en-US" altLang="zh-CN" b="0" i="1" dirty="0">
                <a:latin typeface="Times New Roman" panose="02020603050405020304" pitchFamily="18" charset="0"/>
              </a:rPr>
              <a:t>B</a:t>
            </a:r>
            <a:r>
              <a:rPr kumimoji="1" lang="en-US" altLang="zh-CN" b="0" dirty="0">
                <a:latin typeface="Times New Roman" panose="02020603050405020304" pitchFamily="18" charset="0"/>
              </a:rPr>
              <a:t>(</a:t>
            </a:r>
            <a:r>
              <a:rPr kumimoji="1" lang="en-US" altLang="zh-CN" b="0" i="1" dirty="0">
                <a:latin typeface="Times New Roman" panose="02020603050405020304" pitchFamily="18" charset="0"/>
              </a:rPr>
              <a:t>b</a:t>
            </a:r>
            <a:r>
              <a:rPr kumimoji="1" lang="en-US" altLang="zh-CN" b="0" baseline="-25000" dirty="0">
                <a:latin typeface="Times New Roman" panose="02020603050405020304" pitchFamily="18" charset="0"/>
              </a:rPr>
              <a:t>1</a:t>
            </a:r>
            <a:r>
              <a:rPr kumimoji="1" lang="en-US" altLang="zh-CN" b="0" dirty="0">
                <a:latin typeface="Times New Roman" panose="02020603050405020304" pitchFamily="18" charset="0"/>
              </a:rPr>
              <a:t>,</a:t>
            </a:r>
            <a:r>
              <a:rPr kumimoji="1" lang="en-US" altLang="zh-CN" b="0" i="1" dirty="0">
                <a:latin typeface="Times New Roman" panose="02020603050405020304" pitchFamily="18" charset="0"/>
              </a:rPr>
              <a:t>b</a:t>
            </a:r>
            <a:r>
              <a:rPr kumimoji="1" lang="en-US" altLang="zh-CN" b="0" baseline="-25000" dirty="0">
                <a:latin typeface="Times New Roman" panose="02020603050405020304" pitchFamily="18" charset="0"/>
              </a:rPr>
              <a:t>2</a:t>
            </a:r>
            <a:r>
              <a:rPr kumimoji="1" lang="en-US" altLang="zh-CN" b="0" dirty="0">
                <a:latin typeface="Times New Roman" panose="02020603050405020304" pitchFamily="18" charset="0"/>
              </a:rPr>
              <a:t>,…,</a:t>
            </a:r>
            <a:r>
              <a:rPr kumimoji="1" lang="en-US" altLang="zh-CN" b="0" i="1" dirty="0">
                <a:latin typeface="Times New Roman" panose="02020603050405020304" pitchFamily="18" charset="0"/>
              </a:rPr>
              <a:t>b</a:t>
            </a:r>
            <a:r>
              <a:rPr kumimoji="1" lang="en-US" altLang="zh-CN" b="0" baseline="-25000" dirty="0">
                <a:latin typeface="Times New Roman" panose="02020603050405020304" pitchFamily="18" charset="0"/>
              </a:rPr>
              <a:t>k</a:t>
            </a:r>
            <a:r>
              <a:rPr kumimoji="1" lang="en-US" altLang="zh-CN" b="0" dirty="0">
                <a:latin typeface="Times New Roman" panose="02020603050405020304" pitchFamily="18" charset="0"/>
              </a:rPr>
              <a:t>)</a:t>
            </a:r>
            <a:r>
              <a:rPr kumimoji="1" lang="zh-CN" altLang="en-US" b="0" dirty="0">
                <a:latin typeface="Times New Roman" panose="02020603050405020304" pitchFamily="18" charset="0"/>
              </a:rPr>
              <a:t>，其中，</a:t>
            </a:r>
            <a:r>
              <a:rPr kumimoji="1" lang="en-US" altLang="zh-CN" b="0" i="1" dirty="0">
                <a:latin typeface="Times New Roman" panose="02020603050405020304" pitchFamily="18" charset="0"/>
              </a:rPr>
              <a:t>b</a:t>
            </a:r>
            <a:r>
              <a:rPr kumimoji="1" lang="en-US" altLang="zh-CN" b="0" baseline="-25000" dirty="0">
                <a:latin typeface="Times New Roman" panose="02020603050405020304" pitchFamily="18" charset="0"/>
              </a:rPr>
              <a:t>1</a:t>
            </a:r>
            <a:r>
              <a:rPr kumimoji="1" lang="en-US" altLang="zh-CN" b="0" dirty="0">
                <a:latin typeface="Times New Roman" panose="02020603050405020304" pitchFamily="18" charset="0"/>
              </a:rPr>
              <a:t>,</a:t>
            </a:r>
            <a:r>
              <a:rPr kumimoji="1" lang="en-US" altLang="zh-CN" b="0" i="1" dirty="0">
                <a:latin typeface="Times New Roman" panose="02020603050405020304" pitchFamily="18" charset="0"/>
              </a:rPr>
              <a:t>b</a:t>
            </a:r>
            <a:r>
              <a:rPr kumimoji="1" lang="en-US" altLang="zh-CN" b="0" baseline="-25000" dirty="0">
                <a:latin typeface="Times New Roman" panose="02020603050405020304" pitchFamily="18" charset="0"/>
              </a:rPr>
              <a:t>2</a:t>
            </a:r>
            <a:r>
              <a:rPr kumimoji="1" lang="en-US" altLang="zh-CN" b="0" dirty="0">
                <a:latin typeface="Times New Roman" panose="02020603050405020304" pitchFamily="18" charset="0"/>
              </a:rPr>
              <a:t>,…,</a:t>
            </a:r>
            <a:r>
              <a:rPr kumimoji="1" lang="en-US" altLang="zh-CN" b="0" i="1" dirty="0">
                <a:latin typeface="Times New Roman" panose="02020603050405020304" pitchFamily="18" charset="0"/>
              </a:rPr>
              <a:t>b</a:t>
            </a:r>
            <a:r>
              <a:rPr kumimoji="1" lang="en-US" altLang="zh-CN" b="0" baseline="-25000" dirty="0">
                <a:latin typeface="Times New Roman" panose="02020603050405020304" pitchFamily="18" charset="0"/>
              </a:rPr>
              <a:t>k</a:t>
            </a:r>
            <a:r>
              <a:rPr kumimoji="1" lang="zh-CN" altLang="en-US" b="0" dirty="0">
                <a:latin typeface="Times New Roman" panose="02020603050405020304" pitchFamily="18" charset="0"/>
              </a:rPr>
              <a:t>是代表</a:t>
            </a:r>
            <a:r>
              <a:rPr kumimoji="1" lang="en-US" altLang="zh-CN" b="0" i="1" dirty="0">
                <a:latin typeface="Times New Roman" panose="02020603050405020304" pitchFamily="18" charset="0"/>
              </a:rPr>
              <a:t>B</a:t>
            </a:r>
            <a:r>
              <a:rPr kumimoji="1" lang="zh-CN" altLang="en-US" b="0" dirty="0">
                <a:latin typeface="Times New Roman" panose="02020603050405020304" pitchFamily="18" charset="0"/>
              </a:rPr>
              <a:t>的继承属性的变量，</a:t>
            </a:r>
            <a:r>
              <a:rPr kumimoji="1" lang="en-US" altLang="zh-CN" b="0" i="1" dirty="0">
                <a:latin typeface="Times New Roman" panose="02020603050405020304" pitchFamily="18" charset="0"/>
              </a:rPr>
              <a:t>c</a:t>
            </a:r>
            <a:r>
              <a:rPr kumimoji="1" lang="zh-CN" altLang="en-US" b="0" dirty="0">
                <a:latin typeface="Times New Roman" panose="02020603050405020304" pitchFamily="18" charset="0"/>
              </a:rPr>
              <a:t>是代表</a:t>
            </a:r>
            <a:r>
              <a:rPr kumimoji="1" lang="en-US" altLang="zh-CN" b="0" i="1" dirty="0">
                <a:latin typeface="Times New Roman" panose="02020603050405020304" pitchFamily="18" charset="0"/>
              </a:rPr>
              <a:t>B</a:t>
            </a:r>
            <a:r>
              <a:rPr kumimoji="1" lang="zh-CN" altLang="en-US" b="0" dirty="0">
                <a:latin typeface="Times New Roman" panose="02020603050405020304" pitchFamily="18" charset="0"/>
              </a:rPr>
              <a:t>的综合属性的变量；</a:t>
            </a:r>
          </a:p>
          <a:p>
            <a:pPr lvl="1" eaLnBrk="1" hangingPunct="1">
              <a:spcBef>
                <a:spcPct val="0"/>
              </a:spcBef>
              <a:buClrTx/>
              <a:buSzTx/>
              <a:buFontTx/>
              <a:buNone/>
            </a:pPr>
            <a:r>
              <a:rPr kumimoji="1" lang="en-US" altLang="zh-CN" b="0" dirty="0">
                <a:latin typeface="Times New Roman" panose="02020603050405020304" pitchFamily="18" charset="0"/>
              </a:rPr>
              <a:t>3) </a:t>
            </a:r>
            <a:r>
              <a:rPr kumimoji="1" lang="zh-CN" altLang="en-US" b="0" dirty="0">
                <a:latin typeface="Times New Roman" panose="02020603050405020304" pitchFamily="18" charset="0"/>
              </a:rPr>
              <a:t>对于语义动作，将其代码复制到语法分析器中，并将对属性的引用改为对相应变量的引用。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1">
            <a:extLst>
              <a:ext uri="{FF2B5EF4-FFF2-40B4-BE49-F238E27FC236}">
                <a16:creationId xmlns:a16="http://schemas.microsoft.com/office/drawing/2014/main" id="{7CB7C476-5E3E-90E5-4624-0A17FA13F8FE}"/>
              </a:ext>
            </a:extLst>
          </p:cNvPr>
          <p:cNvSpPr>
            <a:spLocks noGrp="1"/>
          </p:cNvSpPr>
          <p:nvPr>
            <p:ph type="dt" sz="half" idx="10"/>
          </p:nvPr>
        </p:nvSpPr>
        <p:spPr>
          <a:ln>
            <a:miter lim="800000"/>
            <a:headEnd/>
            <a:tailEnd/>
          </a:ln>
        </p:spPr>
        <p:txBody>
          <a:bodyPr anchor="t"/>
          <a:lstStyle/>
          <a:p>
            <a:pPr>
              <a:defRPr/>
            </a:pPr>
            <a:fld id="{60D4EE05-5E9A-4B66-A73C-92325EFE000B}" type="datetime1">
              <a:rPr lang="zh-CN" altLang="en-US">
                <a:latin typeface="+mn-lt"/>
              </a:rPr>
              <a:pPr>
                <a:defRPr/>
              </a:pPr>
              <a:t>2024/10/14</a:t>
            </a:fld>
            <a:endParaRPr lang="en-US" altLang="zh-CN">
              <a:latin typeface="+mn-lt"/>
            </a:endParaRPr>
          </a:p>
        </p:txBody>
      </p:sp>
      <p:sp>
        <p:nvSpPr>
          <p:cNvPr id="64515" name="灯片编号占位符 3">
            <a:extLst>
              <a:ext uri="{FF2B5EF4-FFF2-40B4-BE49-F238E27FC236}">
                <a16:creationId xmlns:a16="http://schemas.microsoft.com/office/drawing/2014/main" id="{EEC86E37-5AB1-F563-DF06-CA334FE5EBE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F9154A4-F336-495D-AF69-892F9C1BFA57}" type="slidenum">
              <a:rPr lang="en-US" altLang="zh-CN" sz="1400" b="0">
                <a:latin typeface="Arial" panose="020B0604020202020204" pitchFamily="34" charset="0"/>
                <a:ea typeface="宋体" panose="02010600030101010101" pitchFamily="2" charset="-122"/>
              </a:rPr>
              <a:pPr>
                <a:spcBef>
                  <a:spcPct val="0"/>
                </a:spcBef>
                <a:buClrTx/>
                <a:buSzTx/>
                <a:buFontTx/>
                <a:buNone/>
              </a:pPr>
              <a:t>63</a:t>
            </a:fld>
            <a:endParaRPr lang="en-US" altLang="zh-CN" sz="1400" b="0">
              <a:latin typeface="Arial" panose="020B0604020202020204" pitchFamily="34" charset="0"/>
              <a:ea typeface="宋体" panose="02010600030101010101" pitchFamily="2" charset="-122"/>
            </a:endParaRPr>
          </a:p>
        </p:txBody>
      </p:sp>
      <p:sp>
        <p:nvSpPr>
          <p:cNvPr id="64516" name="Text Box 2">
            <a:extLst>
              <a:ext uri="{FF2B5EF4-FFF2-40B4-BE49-F238E27FC236}">
                <a16:creationId xmlns:a16="http://schemas.microsoft.com/office/drawing/2014/main" id="{7C77F8FE-CBC9-6654-4912-49B3EDAF7FCF}"/>
              </a:ext>
            </a:extLst>
          </p:cNvPr>
          <p:cNvSpPr txBox="1">
            <a:spLocks noChangeArrowheads="1"/>
          </p:cNvSpPr>
          <p:nvPr/>
        </p:nvSpPr>
        <p:spPr bwMode="auto">
          <a:xfrm>
            <a:off x="1703388" y="549276"/>
            <a:ext cx="8839200" cy="5076825"/>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zh-CN" altLang="en-US" sz="4000">
                <a:latin typeface="黑体" panose="02010609060101010101" pitchFamily="49" charset="-122"/>
                <a:ea typeface="黑体" panose="02010609060101010101" pitchFamily="49" charset="-122"/>
              </a:rPr>
              <a:t>             例 </a:t>
            </a:r>
            <a:r>
              <a:rPr kumimoji="1" lang="en-US" altLang="zh-CN" sz="4000">
                <a:latin typeface="黑体" panose="02010609060101010101" pitchFamily="49" charset="-122"/>
                <a:ea typeface="黑体" panose="02010609060101010101" pitchFamily="49" charset="-122"/>
              </a:rPr>
              <a:t>6.16 </a:t>
            </a:r>
            <a:endParaRPr kumimoji="1" lang="zh-CN" altLang="en-US" sz="4000">
              <a:latin typeface="黑体" panose="02010609060101010101" pitchFamily="49" charset="-122"/>
              <a:ea typeface="黑体" panose="02010609060101010101" pitchFamily="49" charset="-122"/>
            </a:endParaRPr>
          </a:p>
          <a:p>
            <a:pPr eaLnBrk="1" hangingPunct="1">
              <a:spcBef>
                <a:spcPct val="0"/>
              </a:spcBef>
              <a:buClrTx/>
              <a:buSzTx/>
              <a:buFontTx/>
              <a:buNone/>
            </a:pPr>
            <a:r>
              <a:rPr kumimoji="1" lang="zh-CN" altLang="en-US" sz="2600">
                <a:latin typeface="Times New Roman" panose="02020603050405020304" pitchFamily="18" charset="0"/>
                <a:ea typeface="宋体" panose="02010600030101010101" pitchFamily="2" charset="-122"/>
              </a:rPr>
              <a:t>   </a:t>
            </a:r>
          </a:p>
          <a:p>
            <a:pPr eaLnBrk="1" hangingPunct="1">
              <a:spcBef>
                <a:spcPct val="0"/>
              </a:spcBef>
              <a:buClrTx/>
              <a:buSzTx/>
              <a:buFontTx/>
              <a:buNone/>
            </a:pPr>
            <a:r>
              <a:rPr kumimoji="1" lang="zh-CN" altLang="en-US" sz="2600">
                <a:latin typeface="Times New Roman" panose="02020603050405020304" pitchFamily="18" charset="0"/>
                <a:ea typeface="宋体" panose="02010600030101010101" pitchFamily="2" charset="-122"/>
              </a:rPr>
              <a:t>    </a:t>
            </a:r>
            <a:r>
              <a:rPr kumimoji="1" lang="en-US" altLang="zh-CN" sz="2600">
                <a:latin typeface="Times New Roman" panose="02020603050405020304" pitchFamily="18" charset="0"/>
                <a:ea typeface="宋体" panose="02010600030101010101" pitchFamily="2" charset="-122"/>
              </a:rPr>
              <a:t>function </a:t>
            </a:r>
            <a:r>
              <a:rPr kumimoji="1" lang="en-US" altLang="zh-CN" sz="2600" i="1">
                <a:latin typeface="Times New Roman" panose="02020603050405020304" pitchFamily="18" charset="0"/>
                <a:ea typeface="宋体" panose="02010600030101010101" pitchFamily="2" charset="-122"/>
              </a:rPr>
              <a:t>T</a:t>
            </a:r>
            <a:r>
              <a:rPr kumimoji="1" lang="en-US" altLang="zh-CN" sz="2600">
                <a:latin typeface="Times New Roman" panose="02020603050405020304" pitchFamily="18" charset="0"/>
                <a:ea typeface="宋体" panose="02010600030101010101" pitchFamily="2" charset="-122"/>
              </a:rPr>
              <a:t>:↑syntax_tree_node;</a:t>
            </a:r>
          </a:p>
          <a:p>
            <a:pPr eaLnBrk="1" hangingPunct="1">
              <a:spcBef>
                <a:spcPct val="0"/>
              </a:spcBef>
              <a:buClrTx/>
              <a:buSzTx/>
              <a:buFontTx/>
              <a:buNone/>
            </a:pPr>
            <a:r>
              <a:rPr kumimoji="1" lang="en-US" altLang="zh-CN" sz="2600">
                <a:latin typeface="Times New Roman" panose="02020603050405020304" pitchFamily="18" charset="0"/>
                <a:ea typeface="宋体" panose="02010600030101010101" pitchFamily="2" charset="-122"/>
              </a:rPr>
              <a:t>    function </a:t>
            </a:r>
            <a:r>
              <a:rPr kumimoji="1" lang="en-US" altLang="zh-CN" sz="2600" i="1">
                <a:latin typeface="Times New Roman" panose="02020603050405020304" pitchFamily="18" charset="0"/>
                <a:ea typeface="宋体" panose="02010600030101010101" pitchFamily="2" charset="-122"/>
              </a:rPr>
              <a:t>T</a:t>
            </a:r>
            <a:r>
              <a:rPr kumimoji="1" lang="en-US" altLang="zh-CN" sz="2600">
                <a:latin typeface="Times New Roman" panose="02020603050405020304" pitchFamily="18" charset="0"/>
                <a:ea typeface="宋体" panose="02010600030101010101" pitchFamily="2" charset="-122"/>
              </a:rPr>
              <a:t> '(</a:t>
            </a:r>
            <a:r>
              <a:rPr kumimoji="1" lang="en-US" altLang="zh-CN" sz="2600" i="1">
                <a:latin typeface="Times New Roman" panose="02020603050405020304" pitchFamily="18" charset="0"/>
                <a:ea typeface="宋体" panose="02010600030101010101" pitchFamily="2" charset="-122"/>
              </a:rPr>
              <a:t>inh</a:t>
            </a:r>
            <a:r>
              <a:rPr kumimoji="1" lang="en-US" altLang="zh-CN" sz="2600">
                <a:latin typeface="Times New Roman" panose="02020603050405020304" pitchFamily="18" charset="0"/>
                <a:ea typeface="宋体" panose="02010600030101010101" pitchFamily="2" charset="-122"/>
              </a:rPr>
              <a:t>: ↑syntax_tree_node):↑syntax_tree_node;</a:t>
            </a:r>
          </a:p>
          <a:p>
            <a:pPr eaLnBrk="1" hangingPunct="1">
              <a:spcBef>
                <a:spcPct val="0"/>
              </a:spcBef>
              <a:buClrTx/>
              <a:buSzTx/>
              <a:buFontTx/>
              <a:buNone/>
            </a:pPr>
            <a:r>
              <a:rPr kumimoji="1" lang="en-US" altLang="zh-CN" sz="2600">
                <a:latin typeface="Times New Roman" panose="02020603050405020304" pitchFamily="18" charset="0"/>
                <a:ea typeface="宋体" panose="02010600030101010101" pitchFamily="2" charset="-122"/>
              </a:rPr>
              <a:t>    function </a:t>
            </a:r>
            <a:r>
              <a:rPr kumimoji="1" lang="en-US" altLang="zh-CN" sz="2600" i="1">
                <a:latin typeface="Times New Roman" panose="02020603050405020304" pitchFamily="18" charset="0"/>
                <a:ea typeface="宋体" panose="02010600030101010101" pitchFamily="2" charset="-122"/>
              </a:rPr>
              <a:t>F</a:t>
            </a:r>
            <a:r>
              <a:rPr kumimoji="1" lang="en-US" altLang="zh-CN" sz="2600">
                <a:latin typeface="Times New Roman" panose="02020603050405020304" pitchFamily="18" charset="0"/>
                <a:ea typeface="宋体" panose="02010600030101010101" pitchFamily="2" charset="-122"/>
              </a:rPr>
              <a:t>:↑syntax_tree_node;</a:t>
            </a:r>
          </a:p>
          <a:p>
            <a:pPr eaLnBrk="1" hangingPunct="1">
              <a:spcBef>
                <a:spcPct val="0"/>
              </a:spcBef>
              <a:buClrTx/>
              <a:buSzTx/>
              <a:buFontTx/>
              <a:buNone/>
            </a:pPr>
            <a:r>
              <a:rPr kumimoji="1" lang="en-US" altLang="zh-CN" sz="2600">
                <a:latin typeface="Times New Roman" panose="02020603050405020304" pitchFamily="18" charset="0"/>
                <a:ea typeface="宋体" panose="02010600030101010101" pitchFamily="2" charset="-122"/>
              </a:rPr>
              <a:t>    function </a:t>
            </a:r>
            <a:r>
              <a:rPr kumimoji="1" lang="en-US" altLang="zh-CN" sz="2600" i="1">
                <a:latin typeface="Times New Roman" panose="02020603050405020304" pitchFamily="18" charset="0"/>
                <a:ea typeface="宋体" panose="02010600030101010101" pitchFamily="2" charset="-122"/>
              </a:rPr>
              <a:t>T</a:t>
            </a:r>
            <a:r>
              <a:rPr kumimoji="1" lang="en-US" altLang="zh-CN" sz="2600">
                <a:latin typeface="Times New Roman" panose="02020603050405020304" pitchFamily="18" charset="0"/>
                <a:ea typeface="宋体" panose="02010600030101010101" pitchFamily="2" charset="-122"/>
              </a:rPr>
              <a:t>:↑syntax_tree_node;</a:t>
            </a:r>
          </a:p>
          <a:p>
            <a:pPr eaLnBrk="1" hangingPunct="1">
              <a:spcBef>
                <a:spcPct val="0"/>
              </a:spcBef>
              <a:buClrTx/>
              <a:buSzTx/>
              <a:buFontTx/>
              <a:buNone/>
            </a:pPr>
            <a:r>
              <a:rPr kumimoji="1" lang="en-US" altLang="zh-CN" sz="2600">
                <a:latin typeface="Times New Roman" panose="02020603050405020304" pitchFamily="18" charset="0"/>
                <a:ea typeface="宋体" panose="02010600030101010101" pitchFamily="2" charset="-122"/>
              </a:rPr>
              <a:t>	var</a:t>
            </a:r>
            <a:r>
              <a:rPr kumimoji="1" lang="en-US" altLang="zh-CN" sz="2600" i="1">
                <a:latin typeface="Times New Roman" panose="02020603050405020304" pitchFamily="18" charset="0"/>
                <a:ea typeface="宋体" panose="02010600030101010101" pitchFamily="2" charset="-122"/>
              </a:rPr>
              <a:t> node</a:t>
            </a:r>
            <a:r>
              <a:rPr kumimoji="1" lang="en-US" altLang="zh-CN" sz="2600">
                <a:latin typeface="Times New Roman" panose="02020603050405020304" pitchFamily="18" charset="0"/>
                <a:ea typeface="宋体" panose="02010600030101010101" pitchFamily="2" charset="-122"/>
              </a:rPr>
              <a:t>, </a:t>
            </a:r>
            <a:r>
              <a:rPr kumimoji="1" lang="en-US" altLang="zh-CN" sz="2600" i="1">
                <a:latin typeface="Times New Roman" panose="02020603050405020304" pitchFamily="18" charset="0"/>
                <a:ea typeface="宋体" panose="02010600030101010101" pitchFamily="2" charset="-122"/>
              </a:rPr>
              <a:t>syn</a:t>
            </a:r>
            <a:r>
              <a:rPr kumimoji="1" lang="en-US" altLang="zh-CN" sz="2600">
                <a:latin typeface="Times New Roman" panose="02020603050405020304" pitchFamily="18" charset="0"/>
                <a:ea typeface="宋体" panose="02010600030101010101" pitchFamily="2" charset="-122"/>
              </a:rPr>
              <a:t>: ↑syntax_tree_node;</a:t>
            </a:r>
          </a:p>
          <a:p>
            <a:pPr eaLnBrk="1" hangingPunct="1">
              <a:spcBef>
                <a:spcPct val="0"/>
              </a:spcBef>
              <a:buClrTx/>
              <a:buSzTx/>
              <a:buFontTx/>
              <a:buNone/>
            </a:pPr>
            <a:r>
              <a:rPr kumimoji="1" lang="en-US" altLang="zh-CN" sz="2600">
                <a:latin typeface="Times New Roman" panose="02020603050405020304" pitchFamily="18" charset="0"/>
                <a:ea typeface="宋体" panose="02010600030101010101" pitchFamily="2" charset="-122"/>
              </a:rPr>
              <a:t>	begin</a:t>
            </a:r>
            <a:endParaRPr kumimoji="1" lang="fr-FR" altLang="zh-CN" sz="2600" i="1">
              <a:latin typeface="Times New Roman" panose="02020603050405020304" pitchFamily="18" charset="0"/>
              <a:ea typeface="宋体" panose="02010600030101010101" pitchFamily="2" charset="-122"/>
            </a:endParaRPr>
          </a:p>
          <a:p>
            <a:pPr eaLnBrk="1" hangingPunct="1">
              <a:spcBef>
                <a:spcPct val="0"/>
              </a:spcBef>
              <a:buClrTx/>
              <a:buSzTx/>
              <a:buFontTx/>
              <a:buNone/>
            </a:pPr>
            <a:r>
              <a:rPr kumimoji="1" lang="fr-FR" altLang="zh-CN" sz="2600" i="1">
                <a:latin typeface="Times New Roman" panose="02020603050405020304" pitchFamily="18" charset="0"/>
                <a:ea typeface="宋体" panose="02010600030101010101" pitchFamily="2" charset="-122"/>
              </a:rPr>
              <a:t>	node</a:t>
            </a:r>
            <a:r>
              <a:rPr kumimoji="1" lang="fr-FR" altLang="zh-CN" sz="2600">
                <a:latin typeface="Times New Roman" panose="02020603050405020304" pitchFamily="18" charset="0"/>
                <a:ea typeface="宋体" panose="02010600030101010101" pitchFamily="2" charset="-122"/>
              </a:rPr>
              <a:t> := </a:t>
            </a:r>
            <a:r>
              <a:rPr kumimoji="1" lang="fr-FR" altLang="zh-CN" sz="2600" i="1">
                <a:latin typeface="Times New Roman" panose="02020603050405020304" pitchFamily="18" charset="0"/>
                <a:ea typeface="宋体" panose="02010600030101010101" pitchFamily="2" charset="-122"/>
              </a:rPr>
              <a:t>F</a:t>
            </a:r>
            <a:r>
              <a:rPr kumimoji="1" lang="fr-FR" altLang="zh-CN" sz="2600">
                <a:latin typeface="Times New Roman" panose="02020603050405020304" pitchFamily="18" charset="0"/>
                <a:ea typeface="宋体" panose="02010600030101010101" pitchFamily="2" charset="-122"/>
              </a:rPr>
              <a:t>;</a:t>
            </a:r>
            <a:endParaRPr kumimoji="1" lang="fr-FR" altLang="zh-CN" sz="2600" i="1">
              <a:latin typeface="Times New Roman" panose="02020603050405020304" pitchFamily="18" charset="0"/>
              <a:ea typeface="宋体" panose="02010600030101010101" pitchFamily="2" charset="-122"/>
            </a:endParaRPr>
          </a:p>
          <a:p>
            <a:pPr eaLnBrk="1" hangingPunct="1">
              <a:spcBef>
                <a:spcPct val="0"/>
              </a:spcBef>
              <a:buClrTx/>
              <a:buSzTx/>
              <a:buFontTx/>
              <a:buNone/>
            </a:pPr>
            <a:r>
              <a:rPr kumimoji="1" lang="fr-FR" altLang="zh-CN" sz="2600" i="1">
                <a:latin typeface="Times New Roman" panose="02020603050405020304" pitchFamily="18" charset="0"/>
                <a:ea typeface="宋体" panose="02010600030101010101" pitchFamily="2" charset="-122"/>
              </a:rPr>
              <a:t>	syn</a:t>
            </a:r>
            <a:r>
              <a:rPr kumimoji="1" lang="fr-FR" altLang="zh-CN" sz="2600">
                <a:latin typeface="Times New Roman" panose="02020603050405020304" pitchFamily="18" charset="0"/>
                <a:ea typeface="宋体" panose="02010600030101010101" pitchFamily="2" charset="-122"/>
              </a:rPr>
              <a:t> := </a:t>
            </a:r>
            <a:r>
              <a:rPr kumimoji="1" lang="fr-FR" altLang="zh-CN" sz="2600" i="1">
                <a:latin typeface="Times New Roman" panose="02020603050405020304" pitchFamily="18" charset="0"/>
                <a:ea typeface="宋体" panose="02010600030101010101" pitchFamily="2" charset="-122"/>
              </a:rPr>
              <a:t>T </a:t>
            </a:r>
            <a:r>
              <a:rPr kumimoji="1" lang="fr-FR" altLang="zh-CN" sz="2600">
                <a:latin typeface="Times New Roman" panose="02020603050405020304" pitchFamily="18" charset="0"/>
                <a:ea typeface="宋体" panose="02010600030101010101" pitchFamily="2" charset="-122"/>
              </a:rPr>
              <a:t>'(</a:t>
            </a:r>
            <a:r>
              <a:rPr kumimoji="1" lang="fr-FR" altLang="zh-CN" sz="2600" i="1">
                <a:latin typeface="Times New Roman" panose="02020603050405020304" pitchFamily="18" charset="0"/>
                <a:ea typeface="宋体" panose="02010600030101010101" pitchFamily="2" charset="-122"/>
              </a:rPr>
              <a:t>node</a:t>
            </a:r>
            <a:r>
              <a:rPr kumimoji="1" lang="fr-FR" altLang="zh-CN" sz="2600">
                <a:latin typeface="Times New Roman" panose="02020603050405020304" pitchFamily="18" charset="0"/>
                <a:ea typeface="宋体" panose="02010600030101010101" pitchFamily="2" charset="-122"/>
              </a:rPr>
              <a:t>);</a:t>
            </a:r>
            <a:endParaRPr kumimoji="1" lang="en-US" altLang="zh-CN" sz="2600">
              <a:latin typeface="Times New Roman" panose="02020603050405020304" pitchFamily="18" charset="0"/>
              <a:ea typeface="宋体" panose="02010600030101010101" pitchFamily="2" charset="-122"/>
            </a:endParaRPr>
          </a:p>
          <a:p>
            <a:pPr eaLnBrk="1" hangingPunct="1">
              <a:spcBef>
                <a:spcPct val="0"/>
              </a:spcBef>
              <a:buClrTx/>
              <a:buSzTx/>
              <a:buFontTx/>
              <a:buNone/>
            </a:pPr>
            <a:r>
              <a:rPr kumimoji="1" lang="en-US" altLang="zh-CN" sz="2600">
                <a:latin typeface="Times New Roman" panose="02020603050405020304" pitchFamily="18" charset="0"/>
                <a:ea typeface="宋体" panose="02010600030101010101" pitchFamily="2" charset="-122"/>
              </a:rPr>
              <a:t>	return</a:t>
            </a:r>
            <a:r>
              <a:rPr kumimoji="1" lang="en-US" altLang="zh-CN" sz="2600" i="1">
                <a:latin typeface="Times New Roman" panose="02020603050405020304" pitchFamily="18" charset="0"/>
                <a:ea typeface="宋体" panose="02010600030101010101" pitchFamily="2" charset="-122"/>
              </a:rPr>
              <a:t> syn</a:t>
            </a:r>
            <a:endParaRPr kumimoji="1" lang="en-US" altLang="zh-CN" sz="2600">
              <a:latin typeface="Times New Roman" panose="02020603050405020304" pitchFamily="18" charset="0"/>
              <a:ea typeface="宋体" panose="02010600030101010101" pitchFamily="2" charset="-122"/>
            </a:endParaRPr>
          </a:p>
          <a:p>
            <a:pPr eaLnBrk="1" hangingPunct="1">
              <a:spcBef>
                <a:spcPct val="0"/>
              </a:spcBef>
              <a:buClrTx/>
              <a:buSzTx/>
              <a:buFontTx/>
              <a:buNone/>
            </a:pPr>
            <a:r>
              <a:rPr kumimoji="1" lang="en-US" altLang="zh-CN" sz="2600">
                <a:latin typeface="Times New Roman" panose="02020603050405020304" pitchFamily="18" charset="0"/>
                <a:ea typeface="宋体" panose="02010600030101010101" pitchFamily="2" charset="-122"/>
              </a:rPr>
              <a:t>    end;</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1">
            <a:extLst>
              <a:ext uri="{FF2B5EF4-FFF2-40B4-BE49-F238E27FC236}">
                <a16:creationId xmlns:a16="http://schemas.microsoft.com/office/drawing/2014/main" id="{D0348A81-547E-9AC7-AA2F-DF078E09F848}"/>
              </a:ext>
            </a:extLst>
          </p:cNvPr>
          <p:cNvSpPr>
            <a:spLocks noGrp="1"/>
          </p:cNvSpPr>
          <p:nvPr>
            <p:ph type="dt" sz="half" idx="10"/>
          </p:nvPr>
        </p:nvSpPr>
        <p:spPr>
          <a:ln>
            <a:miter lim="800000"/>
            <a:headEnd/>
            <a:tailEnd/>
          </a:ln>
        </p:spPr>
        <p:txBody>
          <a:bodyPr anchor="t"/>
          <a:lstStyle/>
          <a:p>
            <a:pPr>
              <a:defRPr/>
            </a:pPr>
            <a:fld id="{209DE025-5245-42D0-9BA7-F5545CF0C429}" type="datetime1">
              <a:rPr lang="zh-CN" altLang="en-US">
                <a:latin typeface="+mn-lt"/>
              </a:rPr>
              <a:pPr>
                <a:defRPr/>
              </a:pPr>
              <a:t>2024/10/14</a:t>
            </a:fld>
            <a:endParaRPr lang="en-US" altLang="zh-CN">
              <a:latin typeface="+mn-lt"/>
            </a:endParaRPr>
          </a:p>
        </p:txBody>
      </p:sp>
      <p:sp>
        <p:nvSpPr>
          <p:cNvPr id="65539" name="灯片编号占位符 3">
            <a:extLst>
              <a:ext uri="{FF2B5EF4-FFF2-40B4-BE49-F238E27FC236}">
                <a16:creationId xmlns:a16="http://schemas.microsoft.com/office/drawing/2014/main" id="{CFB8B20F-1E70-A094-B796-134E4859F97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9FF6E42-3064-4868-AD6B-1370FC9BBFE0}" type="slidenum">
              <a:rPr lang="en-US" altLang="zh-CN" sz="1400" b="0">
                <a:latin typeface="Arial" panose="020B0604020202020204" pitchFamily="34" charset="0"/>
                <a:ea typeface="宋体" panose="02010600030101010101" pitchFamily="2" charset="-122"/>
              </a:rPr>
              <a:pPr>
                <a:spcBef>
                  <a:spcPct val="0"/>
                </a:spcBef>
                <a:buClrTx/>
                <a:buSzTx/>
                <a:buFontTx/>
                <a:buNone/>
              </a:pPr>
              <a:t>64</a:t>
            </a:fld>
            <a:endParaRPr lang="en-US" altLang="zh-CN" sz="1400" b="0">
              <a:latin typeface="Arial" panose="020B0604020202020204" pitchFamily="34" charset="0"/>
              <a:ea typeface="宋体" panose="02010600030101010101" pitchFamily="2" charset="-122"/>
            </a:endParaRPr>
          </a:p>
        </p:txBody>
      </p:sp>
      <p:sp>
        <p:nvSpPr>
          <p:cNvPr id="65540" name="Text Box 2">
            <a:extLst>
              <a:ext uri="{FF2B5EF4-FFF2-40B4-BE49-F238E27FC236}">
                <a16:creationId xmlns:a16="http://schemas.microsoft.com/office/drawing/2014/main" id="{B3535F7A-14C2-B81B-8589-33CD37DC1081}"/>
              </a:ext>
            </a:extLst>
          </p:cNvPr>
          <p:cNvSpPr txBox="1">
            <a:spLocks noChangeArrowheads="1"/>
          </p:cNvSpPr>
          <p:nvPr/>
        </p:nvSpPr>
        <p:spPr bwMode="auto">
          <a:xfrm>
            <a:off x="1828800" y="149225"/>
            <a:ext cx="8534400" cy="6003824"/>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function </a:t>
            </a:r>
            <a:r>
              <a:rPr kumimoji="1" lang="en-US" altLang="zh-CN" sz="2400" i="1">
                <a:latin typeface="Times New Roman" panose="02020603050405020304" pitchFamily="18" charset="0"/>
                <a:ea typeface="宋体" panose="02010600030101010101" pitchFamily="2" charset="-122"/>
              </a:rPr>
              <a:t>T</a:t>
            </a:r>
            <a:r>
              <a:rPr kumimoji="1" lang="en-US" altLang="zh-CN" sz="2400">
                <a:latin typeface="Times New Roman" panose="02020603050405020304" pitchFamily="18" charset="0"/>
                <a:ea typeface="宋体" panose="02010600030101010101" pitchFamily="2" charset="-122"/>
              </a:rPr>
              <a:t> '(</a:t>
            </a:r>
            <a:r>
              <a:rPr kumimoji="1" lang="en-US" altLang="zh-CN" sz="2400" i="1">
                <a:latin typeface="Times New Roman" panose="02020603050405020304" pitchFamily="18" charset="0"/>
                <a:ea typeface="宋体" panose="02010600030101010101" pitchFamily="2" charset="-122"/>
              </a:rPr>
              <a:t>inh</a:t>
            </a:r>
            <a:r>
              <a:rPr kumimoji="1" lang="en-US" altLang="zh-CN" sz="2400">
                <a:latin typeface="Times New Roman" panose="02020603050405020304" pitchFamily="18" charset="0"/>
                <a:ea typeface="宋体" panose="02010600030101010101" pitchFamily="2" charset="-122"/>
              </a:rPr>
              <a:t>: ↑syntax_tree_node):↑syntax_tree_node;</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var </a:t>
            </a:r>
            <a:r>
              <a:rPr kumimoji="1" lang="en-US" altLang="zh-CN" sz="2400" i="1">
                <a:latin typeface="Times New Roman" panose="02020603050405020304" pitchFamily="18" charset="0"/>
                <a:ea typeface="宋体" panose="02010600030101010101" pitchFamily="2" charset="-122"/>
              </a:rPr>
              <a:t>node</a:t>
            </a:r>
            <a:r>
              <a:rPr kumimoji="1" lang="en-US" altLang="zh-CN" sz="2400">
                <a:latin typeface="Times New Roman" panose="02020603050405020304" pitchFamily="18" charset="0"/>
                <a:ea typeface="宋体" panose="02010600030101010101" pitchFamily="2" charset="-122"/>
              </a:rPr>
              <a:t>,</a:t>
            </a:r>
            <a:r>
              <a:rPr kumimoji="1" lang="en-US" altLang="zh-CN" sz="2400" i="1">
                <a:latin typeface="Times New Roman" panose="02020603050405020304" pitchFamily="18" charset="0"/>
                <a:ea typeface="宋体" panose="02010600030101010101" pitchFamily="2" charset="-122"/>
              </a:rPr>
              <a:t>inh</a:t>
            </a:r>
            <a:r>
              <a:rPr kumimoji="1" lang="en-US" altLang="zh-CN" sz="2400">
                <a:latin typeface="Times New Roman" panose="02020603050405020304" pitchFamily="18" charset="0"/>
                <a:ea typeface="宋体" panose="02010600030101010101" pitchFamily="2" charset="-122"/>
              </a:rPr>
              <a:t>1,</a:t>
            </a:r>
            <a:r>
              <a:rPr kumimoji="1" lang="en-US" altLang="zh-CN" sz="2400" i="1">
                <a:latin typeface="Times New Roman" panose="02020603050405020304" pitchFamily="18" charset="0"/>
                <a:ea typeface="宋体" panose="02010600030101010101" pitchFamily="2" charset="-122"/>
              </a:rPr>
              <a:t>syn</a:t>
            </a:r>
            <a:r>
              <a:rPr kumimoji="1" lang="en-US" altLang="zh-CN" sz="2400">
                <a:latin typeface="Times New Roman" panose="02020603050405020304" pitchFamily="18" charset="0"/>
                <a:ea typeface="宋体" panose="02010600030101010101" pitchFamily="2" charset="-122"/>
              </a:rPr>
              <a:t>1: ↑syntax_tree_node; </a:t>
            </a:r>
            <a:r>
              <a:rPr kumimoji="1" lang="en-US" altLang="zh-CN" sz="2400" i="1">
                <a:latin typeface="Times New Roman" panose="02020603050405020304" pitchFamily="18" charset="0"/>
                <a:ea typeface="宋体" panose="02010600030101010101" pitchFamily="2" charset="-122"/>
              </a:rPr>
              <a:t>oplexeme</a:t>
            </a:r>
            <a:r>
              <a:rPr kumimoji="1" lang="en-US" altLang="zh-CN" sz="2400">
                <a:latin typeface="Times New Roman" panose="02020603050405020304" pitchFamily="18" charset="0"/>
                <a:ea typeface="宋体" panose="02010600030101010101" pitchFamily="2" charset="-122"/>
              </a:rPr>
              <a:t>:char;</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begin	if </a:t>
            </a:r>
            <a:r>
              <a:rPr kumimoji="1" lang="en-US" altLang="zh-CN" sz="2400" i="1">
                <a:latin typeface="Times New Roman" panose="02020603050405020304" pitchFamily="18" charset="0"/>
                <a:ea typeface="宋体" panose="02010600030101010101" pitchFamily="2" charset="-122"/>
              </a:rPr>
              <a:t>lookahead</a:t>
            </a:r>
            <a:r>
              <a:rPr kumimoji="1" lang="en-US" altLang="zh-CN" sz="2400">
                <a:latin typeface="Times New Roman" panose="02020603050405020304" pitchFamily="18" charset="0"/>
                <a:ea typeface="宋体" panose="02010600030101010101" pitchFamily="2" charset="-122"/>
              </a:rPr>
              <a:t> = ‘*’ then begin</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	/* </a:t>
            </a:r>
            <a:r>
              <a:rPr kumimoji="1" lang="zh-CN" altLang="en-US" sz="2400">
                <a:latin typeface="Times New Roman" panose="02020603050405020304" pitchFamily="18" charset="0"/>
                <a:ea typeface="宋体" panose="02010600030101010101" pitchFamily="2" charset="-122"/>
              </a:rPr>
              <a:t>匹配产生式</a:t>
            </a:r>
            <a:r>
              <a:rPr kumimoji="1" lang="en-US" altLang="zh-CN" sz="2400" i="1">
                <a:latin typeface="Times New Roman" panose="02020603050405020304" pitchFamily="18" charset="0"/>
                <a:ea typeface="宋体" panose="02010600030101010101" pitchFamily="2" charset="-122"/>
              </a:rPr>
              <a:t>T </a:t>
            </a:r>
            <a:r>
              <a:rPr kumimoji="1" lang="en-US" altLang="zh-CN" sz="2400">
                <a:latin typeface="Times New Roman" panose="02020603050405020304" pitchFamily="18" charset="0"/>
                <a:ea typeface="宋体" panose="02010600030101010101" pitchFamily="2" charset="-122"/>
              </a:rPr>
              <a:t>' → *</a:t>
            </a:r>
            <a:r>
              <a:rPr kumimoji="1" lang="en-US" altLang="zh-CN" sz="2400" i="1">
                <a:latin typeface="Times New Roman" panose="02020603050405020304" pitchFamily="18" charset="0"/>
                <a:ea typeface="宋体" panose="02010600030101010101" pitchFamily="2" charset="-122"/>
              </a:rPr>
              <a:t>FT </a:t>
            </a:r>
            <a:r>
              <a:rPr kumimoji="1" lang="en-US" altLang="zh-CN" sz="2400">
                <a:latin typeface="Times New Roman" panose="02020603050405020304" pitchFamily="18" charset="0"/>
                <a:ea typeface="宋体" panose="02010600030101010101" pitchFamily="2" charset="-122"/>
              </a:rPr>
              <a:t>' */</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	    </a:t>
            </a:r>
            <a:r>
              <a:rPr kumimoji="1" lang="en-US" altLang="zh-CN" sz="2400" i="1">
                <a:latin typeface="Times New Roman" panose="02020603050405020304" pitchFamily="18" charset="0"/>
                <a:ea typeface="宋体" panose="02010600030101010101" pitchFamily="2" charset="-122"/>
              </a:rPr>
              <a:t>oplexeme</a:t>
            </a:r>
            <a:r>
              <a:rPr kumimoji="1" lang="en-US" altLang="zh-CN" sz="2400">
                <a:latin typeface="Times New Roman" panose="02020603050405020304" pitchFamily="18" charset="0"/>
                <a:ea typeface="宋体" panose="02010600030101010101" pitchFamily="2" charset="-122"/>
              </a:rPr>
              <a:t> := </a:t>
            </a:r>
            <a:r>
              <a:rPr kumimoji="1" lang="en-US" altLang="zh-CN" sz="2400" i="1">
                <a:latin typeface="Times New Roman" panose="02020603050405020304" pitchFamily="18" charset="0"/>
                <a:ea typeface="宋体" panose="02010600030101010101" pitchFamily="2" charset="-122"/>
              </a:rPr>
              <a:t>lexval</a:t>
            </a:r>
            <a:r>
              <a:rPr kumimoji="1" lang="en-US" altLang="zh-CN" sz="2400">
                <a:latin typeface="Times New Roman" panose="02020603050405020304" pitchFamily="18" charset="0"/>
                <a:ea typeface="宋体" panose="02010600030101010101" pitchFamily="2" charset="-122"/>
              </a:rPr>
              <a:t>;</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	    </a:t>
            </a:r>
            <a:r>
              <a:rPr kumimoji="1" lang="en-US" altLang="zh-CN" sz="2400" i="1">
                <a:latin typeface="Times New Roman" panose="02020603050405020304" pitchFamily="18" charset="0"/>
                <a:ea typeface="宋体" panose="02010600030101010101" pitchFamily="2" charset="-122"/>
              </a:rPr>
              <a:t>match</a:t>
            </a:r>
            <a:r>
              <a:rPr kumimoji="1" lang="en-US" altLang="zh-CN" sz="2400">
                <a:latin typeface="Times New Roman" panose="02020603050405020304" pitchFamily="18" charset="0"/>
                <a:ea typeface="宋体" panose="02010600030101010101" pitchFamily="2" charset="-122"/>
              </a:rPr>
              <a:t>(‘*’);   </a:t>
            </a:r>
            <a:r>
              <a:rPr kumimoji="1" lang="en-US" altLang="zh-CN" sz="2400" i="1">
                <a:latin typeface="Times New Roman" panose="02020603050405020304" pitchFamily="18" charset="0"/>
                <a:ea typeface="宋体" panose="02010600030101010101" pitchFamily="2" charset="-122"/>
              </a:rPr>
              <a:t>node</a:t>
            </a:r>
            <a:r>
              <a:rPr kumimoji="1" lang="en-US" altLang="zh-CN" sz="2400">
                <a:latin typeface="Times New Roman" panose="02020603050405020304" pitchFamily="18" charset="0"/>
                <a:ea typeface="宋体" panose="02010600030101010101" pitchFamily="2" charset="-122"/>
              </a:rPr>
              <a:t> := </a:t>
            </a:r>
            <a:r>
              <a:rPr kumimoji="1" lang="en-US" altLang="zh-CN" sz="2400" i="1">
                <a:latin typeface="Times New Roman" panose="02020603050405020304" pitchFamily="18" charset="0"/>
                <a:ea typeface="宋体" panose="02010600030101010101" pitchFamily="2" charset="-122"/>
              </a:rPr>
              <a:t>F</a:t>
            </a:r>
            <a:r>
              <a:rPr kumimoji="1" lang="en-US" altLang="zh-CN" sz="2400">
                <a:latin typeface="Times New Roman" panose="02020603050405020304" pitchFamily="18" charset="0"/>
                <a:ea typeface="宋体" panose="02010600030101010101" pitchFamily="2" charset="-122"/>
              </a:rPr>
              <a:t>;</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	    </a:t>
            </a:r>
            <a:r>
              <a:rPr kumimoji="1" lang="en-US" altLang="zh-CN" sz="2400" i="1">
                <a:latin typeface="Times New Roman" panose="02020603050405020304" pitchFamily="18" charset="0"/>
                <a:ea typeface="宋体" panose="02010600030101010101" pitchFamily="2" charset="-122"/>
              </a:rPr>
              <a:t>inh</a:t>
            </a:r>
            <a:r>
              <a:rPr kumimoji="1" lang="en-US" altLang="zh-CN" sz="2400">
                <a:latin typeface="Times New Roman" panose="02020603050405020304" pitchFamily="18" charset="0"/>
                <a:ea typeface="宋体" panose="02010600030101010101" pitchFamily="2" charset="-122"/>
              </a:rPr>
              <a:t>1:=</a:t>
            </a:r>
            <a:r>
              <a:rPr kumimoji="1" lang="en-US" altLang="zh-CN" sz="2400" i="1">
                <a:latin typeface="Times New Roman" panose="02020603050405020304" pitchFamily="18" charset="0"/>
                <a:ea typeface="宋体" panose="02010600030101010101" pitchFamily="2" charset="-122"/>
              </a:rPr>
              <a:t>mknode</a:t>
            </a:r>
            <a:r>
              <a:rPr kumimoji="1" lang="en-US" altLang="zh-CN" sz="2400">
                <a:latin typeface="Times New Roman" panose="02020603050405020304" pitchFamily="18" charset="0"/>
                <a:ea typeface="宋体" panose="02010600030101010101" pitchFamily="2" charset="-122"/>
              </a:rPr>
              <a:t>(‘*’,</a:t>
            </a:r>
            <a:r>
              <a:rPr kumimoji="1" lang="en-US" altLang="zh-CN" sz="2400" i="1">
                <a:latin typeface="Times New Roman" panose="02020603050405020304" pitchFamily="18" charset="0"/>
                <a:ea typeface="宋体" panose="02010600030101010101" pitchFamily="2" charset="-122"/>
              </a:rPr>
              <a:t> inh</a:t>
            </a:r>
            <a:r>
              <a:rPr kumimoji="1" lang="en-US" altLang="zh-CN" sz="2400">
                <a:latin typeface="Times New Roman" panose="02020603050405020304" pitchFamily="18" charset="0"/>
                <a:ea typeface="宋体" panose="02010600030101010101" pitchFamily="2" charset="-122"/>
              </a:rPr>
              <a:t>, </a:t>
            </a:r>
            <a:r>
              <a:rPr kumimoji="1" lang="en-US" altLang="zh-CN" sz="2400" i="1">
                <a:latin typeface="Times New Roman" panose="02020603050405020304" pitchFamily="18" charset="0"/>
                <a:ea typeface="宋体" panose="02010600030101010101" pitchFamily="2" charset="-122"/>
              </a:rPr>
              <a:t>node</a:t>
            </a:r>
            <a:r>
              <a:rPr kumimoji="1" lang="en-US" altLang="zh-CN" sz="2400">
                <a:latin typeface="Times New Roman" panose="02020603050405020304" pitchFamily="18" charset="0"/>
                <a:ea typeface="宋体" panose="02010600030101010101" pitchFamily="2" charset="-122"/>
              </a:rPr>
              <a:t>);</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	    </a:t>
            </a:r>
            <a:r>
              <a:rPr kumimoji="1" lang="fi-FI" altLang="zh-CN" sz="2400" i="1">
                <a:latin typeface="Times New Roman" panose="02020603050405020304" pitchFamily="18" charset="0"/>
                <a:ea typeface="宋体" panose="02010600030101010101" pitchFamily="2" charset="-122"/>
              </a:rPr>
              <a:t>syn</a:t>
            </a:r>
            <a:r>
              <a:rPr kumimoji="1" lang="fi-FI" altLang="zh-CN" sz="2400">
                <a:latin typeface="Times New Roman" panose="02020603050405020304" pitchFamily="18" charset="0"/>
                <a:ea typeface="宋体" panose="02010600030101010101" pitchFamily="2" charset="-122"/>
              </a:rPr>
              <a:t>1 := </a:t>
            </a:r>
            <a:r>
              <a:rPr kumimoji="1" lang="fi-FI" altLang="zh-CN" sz="2400" i="1">
                <a:latin typeface="Times New Roman" panose="02020603050405020304" pitchFamily="18" charset="0"/>
                <a:ea typeface="宋体" panose="02010600030101010101" pitchFamily="2" charset="-122"/>
              </a:rPr>
              <a:t>T </a:t>
            </a:r>
            <a:r>
              <a:rPr kumimoji="1" lang="fi-FI" altLang="zh-CN" sz="2400">
                <a:latin typeface="Times New Roman" panose="02020603050405020304" pitchFamily="18" charset="0"/>
                <a:ea typeface="宋体" panose="02010600030101010101" pitchFamily="2" charset="-122"/>
              </a:rPr>
              <a:t>'(</a:t>
            </a:r>
            <a:r>
              <a:rPr kumimoji="1" lang="fi-FI" altLang="zh-CN" sz="2400" i="1">
                <a:latin typeface="Times New Roman" panose="02020603050405020304" pitchFamily="18" charset="0"/>
                <a:ea typeface="宋体" panose="02010600030101010101" pitchFamily="2" charset="-122"/>
              </a:rPr>
              <a:t>inh</a:t>
            </a:r>
            <a:r>
              <a:rPr kumimoji="1" lang="fi-FI" altLang="zh-CN" sz="2400">
                <a:latin typeface="Times New Roman" panose="02020603050405020304" pitchFamily="18" charset="0"/>
                <a:ea typeface="宋体" panose="02010600030101010101" pitchFamily="2" charset="-122"/>
              </a:rPr>
              <a:t>1);   </a:t>
            </a:r>
            <a:r>
              <a:rPr kumimoji="1" lang="fi-FI" altLang="zh-CN" sz="2400" i="1">
                <a:latin typeface="Times New Roman" panose="02020603050405020304" pitchFamily="18" charset="0"/>
                <a:ea typeface="宋体" panose="02010600030101010101" pitchFamily="2" charset="-122"/>
              </a:rPr>
              <a:t>syn</a:t>
            </a:r>
            <a:r>
              <a:rPr kumimoji="1" lang="fi-FI" altLang="zh-CN" sz="2400">
                <a:latin typeface="Times New Roman" panose="02020603050405020304" pitchFamily="18" charset="0"/>
                <a:ea typeface="宋体" panose="02010600030101010101" pitchFamily="2" charset="-122"/>
              </a:rPr>
              <a:t> := </a:t>
            </a:r>
            <a:r>
              <a:rPr kumimoji="1" lang="fi-FI" altLang="zh-CN" sz="2400" i="1">
                <a:latin typeface="Times New Roman" panose="02020603050405020304" pitchFamily="18" charset="0"/>
                <a:ea typeface="宋体" panose="02010600030101010101" pitchFamily="2" charset="-122"/>
              </a:rPr>
              <a:t>syn</a:t>
            </a:r>
            <a:r>
              <a:rPr kumimoji="1" lang="fi-FI" altLang="zh-CN" sz="2400">
                <a:latin typeface="Times New Roman" panose="02020603050405020304" pitchFamily="18" charset="0"/>
                <a:ea typeface="宋体" panose="02010600030101010101" pitchFamily="2" charset="-122"/>
              </a:rPr>
              <a:t>1</a:t>
            </a:r>
            <a:endParaRPr kumimoji="1" lang="en-US" altLang="zh-CN" sz="2400">
              <a:latin typeface="Times New Roman" panose="02020603050405020304" pitchFamily="18" charset="0"/>
              <a:ea typeface="宋体" panose="02010600030101010101" pitchFamily="2" charset="-122"/>
            </a:endParaRP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end</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else if </a:t>
            </a:r>
            <a:r>
              <a:rPr kumimoji="1" lang="en-US" altLang="zh-CN" sz="2400" i="1">
                <a:latin typeface="Times New Roman" panose="02020603050405020304" pitchFamily="18" charset="0"/>
                <a:ea typeface="宋体" panose="02010600030101010101" pitchFamily="2" charset="-122"/>
              </a:rPr>
              <a:t>lookahead</a:t>
            </a:r>
            <a:r>
              <a:rPr kumimoji="1" lang="en-US" altLang="zh-CN" sz="2400">
                <a:latin typeface="Times New Roman" panose="02020603050405020304" pitchFamily="18" charset="0"/>
                <a:ea typeface="宋体" panose="02010600030101010101" pitchFamily="2" charset="-122"/>
              </a:rPr>
              <a:t> = ‘/’ then begin</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	/* </a:t>
            </a:r>
            <a:r>
              <a:rPr kumimoji="1" lang="zh-CN" altLang="en-US" sz="2400">
                <a:latin typeface="Times New Roman" panose="02020603050405020304" pitchFamily="18" charset="0"/>
                <a:ea typeface="宋体" panose="02010600030101010101" pitchFamily="2" charset="-122"/>
              </a:rPr>
              <a:t>匹配产生式</a:t>
            </a:r>
            <a:r>
              <a:rPr kumimoji="1" lang="en-US" altLang="zh-CN" sz="2400" i="1">
                <a:latin typeface="Times New Roman" panose="02020603050405020304" pitchFamily="18" charset="0"/>
                <a:ea typeface="宋体" panose="02010600030101010101" pitchFamily="2" charset="-122"/>
              </a:rPr>
              <a:t>T </a:t>
            </a:r>
            <a:r>
              <a:rPr kumimoji="1" lang="en-US" altLang="zh-CN" sz="2400">
                <a:latin typeface="Times New Roman" panose="02020603050405020304" pitchFamily="18" charset="0"/>
                <a:ea typeface="宋体" panose="02010600030101010101" pitchFamily="2" charset="-122"/>
              </a:rPr>
              <a:t>' → /</a:t>
            </a:r>
            <a:r>
              <a:rPr kumimoji="1" lang="en-US" altLang="zh-CN" sz="2400" i="1">
                <a:latin typeface="Times New Roman" panose="02020603050405020304" pitchFamily="18" charset="0"/>
                <a:ea typeface="宋体" panose="02010600030101010101" pitchFamily="2" charset="-122"/>
              </a:rPr>
              <a:t>FT </a:t>
            </a:r>
            <a:r>
              <a:rPr kumimoji="1" lang="en-US" altLang="zh-CN" sz="2400">
                <a:latin typeface="Times New Roman" panose="02020603050405020304" pitchFamily="18" charset="0"/>
                <a:ea typeface="宋体" panose="02010600030101010101" pitchFamily="2" charset="-122"/>
              </a:rPr>
              <a:t>' */</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		</a:t>
            </a:r>
            <a:r>
              <a:rPr kumimoji="1" lang="en-US" altLang="zh-CN" sz="2400" i="1">
                <a:latin typeface="Times New Roman" panose="02020603050405020304" pitchFamily="18" charset="0"/>
                <a:ea typeface="宋体" panose="02010600030101010101" pitchFamily="2" charset="-122"/>
              </a:rPr>
              <a:t>oplexeme</a:t>
            </a:r>
            <a:r>
              <a:rPr kumimoji="1" lang="en-US" altLang="zh-CN" sz="2400">
                <a:latin typeface="Times New Roman" panose="02020603050405020304" pitchFamily="18" charset="0"/>
                <a:ea typeface="宋体" panose="02010600030101010101" pitchFamily="2" charset="-122"/>
              </a:rPr>
              <a:t> := </a:t>
            </a:r>
            <a:r>
              <a:rPr kumimoji="1" lang="en-US" altLang="zh-CN" sz="2400" i="1">
                <a:latin typeface="Times New Roman" panose="02020603050405020304" pitchFamily="18" charset="0"/>
                <a:ea typeface="宋体" panose="02010600030101010101" pitchFamily="2" charset="-122"/>
              </a:rPr>
              <a:t>lexval</a:t>
            </a:r>
            <a:r>
              <a:rPr kumimoji="1" lang="en-US" altLang="zh-CN" sz="2400">
                <a:latin typeface="Times New Roman" panose="02020603050405020304" pitchFamily="18" charset="0"/>
                <a:ea typeface="宋体" panose="02010600030101010101" pitchFamily="2" charset="-122"/>
              </a:rPr>
              <a:t>;</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		</a:t>
            </a:r>
            <a:r>
              <a:rPr kumimoji="1" lang="en-US" altLang="zh-CN" sz="2400" i="1">
                <a:latin typeface="Times New Roman" panose="02020603050405020304" pitchFamily="18" charset="0"/>
                <a:ea typeface="宋体" panose="02010600030101010101" pitchFamily="2" charset="-122"/>
              </a:rPr>
              <a:t>match</a:t>
            </a:r>
            <a:r>
              <a:rPr kumimoji="1" lang="en-US" altLang="zh-CN" sz="2400">
                <a:latin typeface="Times New Roman" panose="02020603050405020304" pitchFamily="18" charset="0"/>
                <a:ea typeface="宋体" panose="02010600030101010101" pitchFamily="2" charset="-122"/>
              </a:rPr>
              <a:t>(‘/’);    </a:t>
            </a:r>
            <a:r>
              <a:rPr kumimoji="1" lang="en-US" altLang="zh-CN" sz="2400" i="1">
                <a:latin typeface="Times New Roman" panose="02020603050405020304" pitchFamily="18" charset="0"/>
                <a:ea typeface="宋体" panose="02010600030101010101" pitchFamily="2" charset="-122"/>
              </a:rPr>
              <a:t>node</a:t>
            </a:r>
            <a:r>
              <a:rPr kumimoji="1" lang="en-US" altLang="zh-CN" sz="2400">
                <a:latin typeface="Times New Roman" panose="02020603050405020304" pitchFamily="18" charset="0"/>
                <a:ea typeface="宋体" panose="02010600030101010101" pitchFamily="2" charset="-122"/>
              </a:rPr>
              <a:t> := </a:t>
            </a:r>
            <a:r>
              <a:rPr kumimoji="1" lang="en-US" altLang="zh-CN" sz="2400" i="1">
                <a:latin typeface="Times New Roman" panose="02020603050405020304" pitchFamily="18" charset="0"/>
                <a:ea typeface="宋体" panose="02010600030101010101" pitchFamily="2" charset="-122"/>
              </a:rPr>
              <a:t>F</a:t>
            </a:r>
            <a:r>
              <a:rPr kumimoji="1" lang="en-US" altLang="zh-CN" sz="2400">
                <a:latin typeface="Times New Roman" panose="02020603050405020304" pitchFamily="18" charset="0"/>
                <a:ea typeface="宋体" panose="02010600030101010101" pitchFamily="2" charset="-122"/>
              </a:rPr>
              <a:t>;</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		</a:t>
            </a:r>
            <a:r>
              <a:rPr kumimoji="1" lang="en-US" altLang="zh-CN" sz="2400" i="1">
                <a:latin typeface="Times New Roman" panose="02020603050405020304" pitchFamily="18" charset="0"/>
                <a:ea typeface="宋体" panose="02010600030101010101" pitchFamily="2" charset="-122"/>
              </a:rPr>
              <a:t>inh</a:t>
            </a:r>
            <a:r>
              <a:rPr kumimoji="1" lang="en-US" altLang="zh-CN" sz="2400">
                <a:latin typeface="Times New Roman" panose="02020603050405020304" pitchFamily="18" charset="0"/>
                <a:ea typeface="宋体" panose="02010600030101010101" pitchFamily="2" charset="-122"/>
              </a:rPr>
              <a:t>1:=</a:t>
            </a:r>
            <a:r>
              <a:rPr kumimoji="1" lang="en-US" altLang="zh-CN" sz="2400" i="1">
                <a:latin typeface="Times New Roman" panose="02020603050405020304" pitchFamily="18" charset="0"/>
                <a:ea typeface="宋体" panose="02010600030101010101" pitchFamily="2" charset="-122"/>
              </a:rPr>
              <a:t>mknode</a:t>
            </a:r>
            <a:r>
              <a:rPr kumimoji="1" lang="en-US" altLang="zh-CN" sz="2400">
                <a:latin typeface="Times New Roman" panose="02020603050405020304" pitchFamily="18" charset="0"/>
                <a:ea typeface="宋体" panose="02010600030101010101" pitchFamily="2" charset="-122"/>
              </a:rPr>
              <a:t>(‘/’, </a:t>
            </a:r>
            <a:r>
              <a:rPr kumimoji="1" lang="en-US" altLang="zh-CN" sz="2400" i="1">
                <a:latin typeface="Times New Roman" panose="02020603050405020304" pitchFamily="18" charset="0"/>
                <a:ea typeface="宋体" panose="02010600030101010101" pitchFamily="2" charset="-122"/>
              </a:rPr>
              <a:t>inh</a:t>
            </a:r>
            <a:r>
              <a:rPr kumimoji="1" lang="en-US" altLang="zh-CN" sz="2400">
                <a:latin typeface="Times New Roman" panose="02020603050405020304" pitchFamily="18" charset="0"/>
                <a:ea typeface="宋体" panose="02010600030101010101" pitchFamily="2" charset="-122"/>
              </a:rPr>
              <a:t>, </a:t>
            </a:r>
            <a:r>
              <a:rPr kumimoji="1" lang="en-US" altLang="zh-CN" sz="2400" i="1">
                <a:latin typeface="Times New Roman" panose="02020603050405020304" pitchFamily="18" charset="0"/>
                <a:ea typeface="宋体" panose="02010600030101010101" pitchFamily="2" charset="-122"/>
              </a:rPr>
              <a:t>node</a:t>
            </a:r>
            <a:r>
              <a:rPr kumimoji="1" lang="en-US" altLang="zh-CN" sz="2400">
                <a:latin typeface="Times New Roman" panose="02020603050405020304" pitchFamily="18" charset="0"/>
                <a:ea typeface="宋体" panose="02010600030101010101" pitchFamily="2" charset="-122"/>
              </a:rPr>
              <a:t>);</a:t>
            </a:r>
            <a:endParaRPr kumimoji="1" lang="fi-FI" altLang="zh-CN" sz="2400" i="1">
              <a:latin typeface="Times New Roman" panose="02020603050405020304" pitchFamily="18" charset="0"/>
              <a:ea typeface="宋体" panose="02010600030101010101" pitchFamily="2" charset="-122"/>
            </a:endParaRPr>
          </a:p>
          <a:p>
            <a:pPr eaLnBrk="1" hangingPunct="1">
              <a:spcBef>
                <a:spcPct val="0"/>
              </a:spcBef>
              <a:buClrTx/>
              <a:buSzTx/>
              <a:buFontTx/>
              <a:buNone/>
            </a:pPr>
            <a:r>
              <a:rPr kumimoji="1" lang="fi-FI" altLang="zh-CN" sz="2400" i="1">
                <a:latin typeface="Times New Roman" panose="02020603050405020304" pitchFamily="18" charset="0"/>
                <a:ea typeface="宋体" panose="02010600030101010101" pitchFamily="2" charset="-122"/>
              </a:rPr>
              <a:t>                        syn</a:t>
            </a:r>
            <a:r>
              <a:rPr kumimoji="1" lang="fi-FI" altLang="zh-CN" sz="2400">
                <a:latin typeface="Times New Roman" panose="02020603050405020304" pitchFamily="18" charset="0"/>
                <a:ea typeface="宋体" panose="02010600030101010101" pitchFamily="2" charset="-122"/>
              </a:rPr>
              <a:t>1 := </a:t>
            </a:r>
            <a:r>
              <a:rPr kumimoji="1" lang="fi-FI" altLang="zh-CN" sz="2400" i="1">
                <a:latin typeface="Times New Roman" panose="02020603050405020304" pitchFamily="18" charset="0"/>
                <a:ea typeface="宋体" panose="02010600030101010101" pitchFamily="2" charset="-122"/>
              </a:rPr>
              <a:t>T </a:t>
            </a:r>
            <a:r>
              <a:rPr kumimoji="1" lang="fi-FI" altLang="zh-CN" sz="2400">
                <a:latin typeface="Times New Roman" panose="02020603050405020304" pitchFamily="18" charset="0"/>
                <a:ea typeface="宋体" panose="02010600030101010101" pitchFamily="2" charset="-122"/>
              </a:rPr>
              <a:t>'(</a:t>
            </a:r>
            <a:r>
              <a:rPr kumimoji="1" lang="fi-FI" altLang="zh-CN" sz="2400" i="1">
                <a:latin typeface="Times New Roman" panose="02020603050405020304" pitchFamily="18" charset="0"/>
                <a:ea typeface="宋体" panose="02010600030101010101" pitchFamily="2" charset="-122"/>
              </a:rPr>
              <a:t>inh</a:t>
            </a:r>
            <a:r>
              <a:rPr kumimoji="1" lang="fi-FI" altLang="zh-CN" sz="2400">
                <a:latin typeface="Times New Roman" panose="02020603050405020304" pitchFamily="18" charset="0"/>
                <a:ea typeface="宋体" panose="02010600030101010101" pitchFamily="2" charset="-122"/>
              </a:rPr>
              <a:t>1);    </a:t>
            </a:r>
            <a:r>
              <a:rPr kumimoji="1" lang="fi-FI" altLang="zh-CN" sz="2400" i="1">
                <a:latin typeface="Times New Roman" panose="02020603050405020304" pitchFamily="18" charset="0"/>
                <a:ea typeface="宋体" panose="02010600030101010101" pitchFamily="2" charset="-122"/>
              </a:rPr>
              <a:t>syn</a:t>
            </a:r>
            <a:r>
              <a:rPr kumimoji="1" lang="fi-FI" altLang="zh-CN" sz="2400">
                <a:latin typeface="Times New Roman" panose="02020603050405020304" pitchFamily="18" charset="0"/>
                <a:ea typeface="宋体" panose="02010600030101010101" pitchFamily="2" charset="-122"/>
              </a:rPr>
              <a:t> := </a:t>
            </a:r>
            <a:r>
              <a:rPr kumimoji="1" lang="fi-FI" altLang="zh-CN" sz="2400" i="1">
                <a:latin typeface="Times New Roman" panose="02020603050405020304" pitchFamily="18" charset="0"/>
                <a:ea typeface="宋体" panose="02010600030101010101" pitchFamily="2" charset="-122"/>
              </a:rPr>
              <a:t>syn</a:t>
            </a:r>
            <a:r>
              <a:rPr kumimoji="1" lang="fi-FI" altLang="zh-CN" sz="2400">
                <a:latin typeface="Times New Roman" panose="02020603050405020304" pitchFamily="18" charset="0"/>
                <a:ea typeface="宋体" panose="02010600030101010101" pitchFamily="2" charset="-122"/>
              </a:rPr>
              <a:t>1</a:t>
            </a:r>
            <a:endParaRPr kumimoji="1" lang="en-US" altLang="zh-CN" sz="2400">
              <a:latin typeface="Times New Roman" panose="02020603050405020304" pitchFamily="18" charset="0"/>
              <a:ea typeface="宋体" panose="02010600030101010101" pitchFamily="2" charset="-122"/>
            </a:endParaRP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end    else </a:t>
            </a:r>
            <a:r>
              <a:rPr kumimoji="1" lang="en-US" altLang="zh-CN" sz="2400" i="1">
                <a:latin typeface="Times New Roman" panose="02020603050405020304" pitchFamily="18" charset="0"/>
                <a:ea typeface="宋体" panose="02010600030101010101" pitchFamily="2" charset="-122"/>
              </a:rPr>
              <a:t>syn</a:t>
            </a:r>
            <a:r>
              <a:rPr kumimoji="1" lang="en-US" altLang="zh-CN" sz="2400">
                <a:latin typeface="Times New Roman" panose="02020603050405020304" pitchFamily="18" charset="0"/>
                <a:ea typeface="宋体" panose="02010600030101010101" pitchFamily="2" charset="-122"/>
              </a:rPr>
              <a:t> := </a:t>
            </a:r>
            <a:r>
              <a:rPr kumimoji="1" lang="en-US" altLang="zh-CN" sz="2400" i="1">
                <a:latin typeface="Times New Roman" panose="02020603050405020304" pitchFamily="18" charset="0"/>
                <a:ea typeface="宋体" panose="02010600030101010101" pitchFamily="2" charset="-122"/>
              </a:rPr>
              <a:t>inh</a:t>
            </a:r>
            <a:r>
              <a:rPr kumimoji="1" lang="en-US" altLang="zh-CN" sz="2400">
                <a:latin typeface="Times New Roman" panose="02020603050405020304" pitchFamily="18" charset="0"/>
                <a:ea typeface="宋体" panose="02010600030101010101" pitchFamily="2" charset="-122"/>
              </a:rPr>
              <a:t>;    return </a:t>
            </a:r>
            <a:r>
              <a:rPr kumimoji="1" lang="en-US" altLang="zh-CN" sz="2400" i="1">
                <a:latin typeface="Times New Roman" panose="02020603050405020304" pitchFamily="18" charset="0"/>
                <a:ea typeface="宋体" panose="02010600030101010101" pitchFamily="2" charset="-122"/>
              </a:rPr>
              <a:t>syn</a:t>
            </a:r>
            <a:r>
              <a:rPr kumimoji="1" lang="en-US" altLang="zh-CN" sz="2400">
                <a:latin typeface="Times New Roman" panose="02020603050405020304" pitchFamily="18" charset="0"/>
                <a:ea typeface="宋体" panose="02010600030101010101" pitchFamily="2" charset="-122"/>
              </a:rPr>
              <a:t>   end;</a:t>
            </a:r>
            <a:r>
              <a:rPr kumimoji="1" lang="en-US" altLang="zh-CN" sz="2400" b="0">
                <a:latin typeface="Times New Roman" panose="02020603050405020304" pitchFamily="18" charset="0"/>
                <a:ea typeface="宋体" panose="02010600030101010101" pitchFamily="2" charset="-122"/>
              </a:rPr>
              <a:t>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1">
            <a:extLst>
              <a:ext uri="{FF2B5EF4-FFF2-40B4-BE49-F238E27FC236}">
                <a16:creationId xmlns:a16="http://schemas.microsoft.com/office/drawing/2014/main" id="{DCA2317A-08AA-7221-CC17-41A97C775969}"/>
              </a:ext>
            </a:extLst>
          </p:cNvPr>
          <p:cNvSpPr>
            <a:spLocks noGrp="1"/>
          </p:cNvSpPr>
          <p:nvPr>
            <p:ph type="dt" sz="half" idx="10"/>
          </p:nvPr>
        </p:nvSpPr>
        <p:spPr>
          <a:ln>
            <a:miter lim="800000"/>
            <a:headEnd/>
            <a:tailEnd/>
          </a:ln>
        </p:spPr>
        <p:txBody>
          <a:bodyPr anchor="t"/>
          <a:lstStyle/>
          <a:p>
            <a:pPr>
              <a:defRPr/>
            </a:pPr>
            <a:fld id="{98E5CA95-2D1D-47FC-BB1A-5E3B74E476EB}" type="datetime1">
              <a:rPr lang="zh-CN" altLang="en-US">
                <a:latin typeface="+mn-lt"/>
              </a:rPr>
              <a:pPr>
                <a:defRPr/>
              </a:pPr>
              <a:t>2024/10/14</a:t>
            </a:fld>
            <a:endParaRPr lang="en-US" altLang="zh-CN">
              <a:latin typeface="+mn-lt"/>
            </a:endParaRPr>
          </a:p>
        </p:txBody>
      </p:sp>
      <p:sp>
        <p:nvSpPr>
          <p:cNvPr id="66563" name="灯片编号占位符 3">
            <a:extLst>
              <a:ext uri="{FF2B5EF4-FFF2-40B4-BE49-F238E27FC236}">
                <a16:creationId xmlns:a16="http://schemas.microsoft.com/office/drawing/2014/main" id="{E734BEBC-6755-C365-56B2-3B91C8E7B18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EACC595-7011-4FDB-81C4-1E7383197958}" type="slidenum">
              <a:rPr lang="en-US" altLang="zh-CN" sz="1400" b="0">
                <a:latin typeface="Arial" panose="020B0604020202020204" pitchFamily="34" charset="0"/>
                <a:ea typeface="宋体" panose="02010600030101010101" pitchFamily="2" charset="-122"/>
              </a:rPr>
              <a:pPr>
                <a:spcBef>
                  <a:spcPct val="0"/>
                </a:spcBef>
                <a:buClrTx/>
                <a:buSzTx/>
                <a:buFontTx/>
                <a:buNone/>
              </a:pPr>
              <a:t>65</a:t>
            </a:fld>
            <a:endParaRPr lang="en-US" altLang="zh-CN" sz="1400" b="0">
              <a:latin typeface="Arial" panose="020B0604020202020204" pitchFamily="34" charset="0"/>
              <a:ea typeface="宋体" panose="02010600030101010101" pitchFamily="2" charset="-122"/>
            </a:endParaRPr>
          </a:p>
        </p:txBody>
      </p:sp>
      <p:sp>
        <p:nvSpPr>
          <p:cNvPr id="66564" name="Text Box 2">
            <a:extLst>
              <a:ext uri="{FF2B5EF4-FFF2-40B4-BE49-F238E27FC236}">
                <a16:creationId xmlns:a16="http://schemas.microsoft.com/office/drawing/2014/main" id="{7995EC4D-CA4C-1A5D-0C78-8597E21D94F0}"/>
              </a:ext>
            </a:extLst>
          </p:cNvPr>
          <p:cNvSpPr txBox="1">
            <a:spLocks noChangeArrowheads="1"/>
          </p:cNvSpPr>
          <p:nvPr/>
        </p:nvSpPr>
        <p:spPr bwMode="auto">
          <a:xfrm>
            <a:off x="2981326" y="155575"/>
            <a:ext cx="6499225" cy="5634492"/>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function </a:t>
            </a:r>
            <a:r>
              <a:rPr kumimoji="1" lang="en-US" altLang="zh-CN" sz="2400" i="1">
                <a:latin typeface="Times New Roman" panose="02020603050405020304" pitchFamily="18" charset="0"/>
                <a:ea typeface="宋体" panose="02010600030101010101" pitchFamily="2" charset="-122"/>
              </a:rPr>
              <a:t>F</a:t>
            </a:r>
            <a:r>
              <a:rPr kumimoji="1" lang="en-US" altLang="zh-CN" sz="2400">
                <a:latin typeface="Times New Roman" panose="02020603050405020304" pitchFamily="18" charset="0"/>
                <a:ea typeface="宋体" panose="02010600030101010101" pitchFamily="2" charset="-122"/>
              </a:rPr>
              <a:t>:↑syntax_tree_node;</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var </a:t>
            </a:r>
            <a:r>
              <a:rPr kumimoji="1" lang="en-US" altLang="zh-CN" sz="2400" i="1">
                <a:latin typeface="Times New Roman" panose="02020603050405020304" pitchFamily="18" charset="0"/>
                <a:ea typeface="宋体" panose="02010600030101010101" pitchFamily="2" charset="-122"/>
              </a:rPr>
              <a:t>node</a:t>
            </a:r>
            <a:r>
              <a:rPr kumimoji="1" lang="en-US" altLang="zh-CN" sz="2400">
                <a:latin typeface="Times New Roman" panose="02020603050405020304" pitchFamily="18" charset="0"/>
                <a:ea typeface="宋体" panose="02010600030101010101" pitchFamily="2" charset="-122"/>
              </a:rPr>
              <a:t>: ↑syntax_tree_node;</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begin    if </a:t>
            </a:r>
            <a:r>
              <a:rPr kumimoji="1" lang="en-US" altLang="zh-CN" sz="2400" i="1">
                <a:latin typeface="Times New Roman" panose="02020603050405020304" pitchFamily="18" charset="0"/>
                <a:ea typeface="宋体" panose="02010600030101010101" pitchFamily="2" charset="-122"/>
              </a:rPr>
              <a:t>lookahead</a:t>
            </a:r>
            <a:r>
              <a:rPr kumimoji="1" lang="en-US" altLang="zh-CN" sz="2400">
                <a:latin typeface="Times New Roman" panose="02020603050405020304" pitchFamily="18" charset="0"/>
                <a:ea typeface="宋体" panose="02010600030101010101" pitchFamily="2" charset="-122"/>
              </a:rPr>
              <a:t> = ‘(’ then begin</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	/* </a:t>
            </a:r>
            <a:r>
              <a:rPr kumimoji="1" lang="zh-CN" altLang="en-US" sz="2400">
                <a:latin typeface="Times New Roman" panose="02020603050405020304" pitchFamily="18" charset="0"/>
                <a:ea typeface="宋体" panose="02010600030101010101" pitchFamily="2" charset="-122"/>
              </a:rPr>
              <a:t>匹配产生式</a:t>
            </a:r>
            <a:r>
              <a:rPr kumimoji="1" lang="en-US" altLang="zh-CN" sz="2400" i="1">
                <a:latin typeface="Times New Roman" panose="02020603050405020304" pitchFamily="18" charset="0"/>
                <a:ea typeface="宋体" panose="02010600030101010101" pitchFamily="2" charset="-122"/>
              </a:rPr>
              <a:t>F</a:t>
            </a:r>
            <a:r>
              <a:rPr kumimoji="1" lang="en-US" altLang="zh-CN" sz="2400">
                <a:latin typeface="Times New Roman" panose="02020603050405020304" pitchFamily="18" charset="0"/>
                <a:ea typeface="宋体" panose="02010600030101010101" pitchFamily="2" charset="-122"/>
              </a:rPr>
              <a:t> → (</a:t>
            </a:r>
            <a:r>
              <a:rPr kumimoji="1" lang="en-US" altLang="zh-CN" sz="2400" i="1">
                <a:latin typeface="Times New Roman" panose="02020603050405020304" pitchFamily="18" charset="0"/>
                <a:ea typeface="宋体" panose="02010600030101010101" pitchFamily="2" charset="-122"/>
              </a:rPr>
              <a:t>E</a:t>
            </a:r>
            <a:r>
              <a:rPr kumimoji="1" lang="en-US" altLang="zh-CN" sz="2400">
                <a:latin typeface="Times New Roman" panose="02020603050405020304" pitchFamily="18" charset="0"/>
                <a:ea typeface="宋体" panose="02010600030101010101" pitchFamily="2" charset="-122"/>
              </a:rPr>
              <a:t>) */</a:t>
            </a:r>
            <a:endParaRPr kumimoji="1" lang="en-US" altLang="zh-CN" sz="2400" i="1">
              <a:latin typeface="Times New Roman" panose="02020603050405020304" pitchFamily="18" charset="0"/>
              <a:ea typeface="宋体" panose="02010600030101010101" pitchFamily="2" charset="-122"/>
            </a:endParaRPr>
          </a:p>
          <a:p>
            <a:pPr eaLnBrk="1" hangingPunct="1">
              <a:spcBef>
                <a:spcPct val="0"/>
              </a:spcBef>
              <a:buClrTx/>
              <a:buSzTx/>
              <a:buFontTx/>
              <a:buNone/>
            </a:pPr>
            <a:r>
              <a:rPr kumimoji="1" lang="en-US" altLang="zh-CN" sz="2400" i="1">
                <a:latin typeface="Times New Roman" panose="02020603050405020304" pitchFamily="18" charset="0"/>
                <a:ea typeface="宋体" panose="02010600030101010101" pitchFamily="2" charset="-122"/>
              </a:rPr>
              <a:t>match</a:t>
            </a:r>
            <a:r>
              <a:rPr kumimoji="1" lang="en-US" altLang="zh-CN" sz="2400">
                <a:latin typeface="Times New Roman" panose="02020603050405020304" pitchFamily="18" charset="0"/>
                <a:ea typeface="宋体" panose="02010600030101010101" pitchFamily="2" charset="-122"/>
              </a:rPr>
              <a:t>(‘(‘);    </a:t>
            </a:r>
            <a:r>
              <a:rPr kumimoji="1" lang="en-US" altLang="zh-CN" sz="2400" i="1">
                <a:latin typeface="Times New Roman" panose="02020603050405020304" pitchFamily="18" charset="0"/>
                <a:ea typeface="宋体" panose="02010600030101010101" pitchFamily="2" charset="-122"/>
              </a:rPr>
              <a:t>node</a:t>
            </a:r>
            <a:r>
              <a:rPr kumimoji="1" lang="en-US" altLang="zh-CN" sz="2400">
                <a:latin typeface="Times New Roman" panose="02020603050405020304" pitchFamily="18" charset="0"/>
                <a:ea typeface="宋体" panose="02010600030101010101" pitchFamily="2" charset="-122"/>
              </a:rPr>
              <a:t> := </a:t>
            </a:r>
            <a:r>
              <a:rPr kumimoji="1" lang="en-US" altLang="zh-CN" sz="2400" i="1">
                <a:latin typeface="Times New Roman" panose="02020603050405020304" pitchFamily="18" charset="0"/>
                <a:ea typeface="宋体" panose="02010600030101010101" pitchFamily="2" charset="-122"/>
              </a:rPr>
              <a:t>E</a:t>
            </a:r>
            <a:r>
              <a:rPr kumimoji="1" lang="en-US" altLang="zh-CN" sz="2400">
                <a:latin typeface="Times New Roman" panose="02020603050405020304" pitchFamily="18" charset="0"/>
                <a:ea typeface="宋体" panose="02010600030101010101" pitchFamily="2" charset="-122"/>
              </a:rPr>
              <a:t>;</a:t>
            </a:r>
            <a:endParaRPr kumimoji="1" lang="en-US" altLang="zh-CN" sz="2400" i="1">
              <a:latin typeface="Times New Roman" panose="02020603050405020304" pitchFamily="18" charset="0"/>
              <a:ea typeface="宋体" panose="02010600030101010101" pitchFamily="2" charset="-122"/>
            </a:endParaRPr>
          </a:p>
          <a:p>
            <a:pPr eaLnBrk="1" hangingPunct="1">
              <a:spcBef>
                <a:spcPct val="0"/>
              </a:spcBef>
              <a:buClrTx/>
              <a:buSzTx/>
              <a:buFontTx/>
              <a:buNone/>
            </a:pPr>
            <a:r>
              <a:rPr kumimoji="1" lang="en-US" altLang="zh-CN" sz="2400" i="1">
                <a:latin typeface="Times New Roman" panose="02020603050405020304" pitchFamily="18" charset="0"/>
                <a:ea typeface="宋体" panose="02010600030101010101" pitchFamily="2" charset="-122"/>
              </a:rPr>
              <a:t>match</a:t>
            </a:r>
            <a:r>
              <a:rPr kumimoji="1" lang="en-US" altLang="zh-CN" sz="2400">
                <a:latin typeface="Times New Roman" panose="02020603050405020304" pitchFamily="18" charset="0"/>
                <a:ea typeface="宋体" panose="02010600030101010101" pitchFamily="2" charset="-122"/>
              </a:rPr>
              <a:t>(‘)’)</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end</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else if </a:t>
            </a:r>
            <a:r>
              <a:rPr kumimoji="1" lang="en-US" altLang="zh-CN" sz="2400" i="1">
                <a:latin typeface="Times New Roman" panose="02020603050405020304" pitchFamily="18" charset="0"/>
                <a:ea typeface="宋体" panose="02010600030101010101" pitchFamily="2" charset="-122"/>
              </a:rPr>
              <a:t>lookahead</a:t>
            </a:r>
            <a:r>
              <a:rPr kumimoji="1" lang="en-US" altLang="zh-CN" sz="2400">
                <a:latin typeface="Times New Roman" panose="02020603050405020304" pitchFamily="18" charset="0"/>
                <a:ea typeface="宋体" panose="02010600030101010101" pitchFamily="2" charset="-122"/>
              </a:rPr>
              <a:t> = id then begin</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	/* </a:t>
            </a:r>
            <a:r>
              <a:rPr kumimoji="1" lang="zh-CN" altLang="en-US" sz="2400">
                <a:latin typeface="Times New Roman" panose="02020603050405020304" pitchFamily="18" charset="0"/>
                <a:ea typeface="宋体" panose="02010600030101010101" pitchFamily="2" charset="-122"/>
              </a:rPr>
              <a:t>匹配产生式</a:t>
            </a:r>
            <a:r>
              <a:rPr kumimoji="1" lang="en-US" altLang="zh-CN" sz="2400" i="1">
                <a:latin typeface="Times New Roman" panose="02020603050405020304" pitchFamily="18" charset="0"/>
                <a:ea typeface="宋体" panose="02010600030101010101" pitchFamily="2" charset="-122"/>
              </a:rPr>
              <a:t>F</a:t>
            </a:r>
            <a:r>
              <a:rPr kumimoji="1" lang="en-US" altLang="zh-CN" sz="2400">
                <a:latin typeface="Times New Roman" panose="02020603050405020304" pitchFamily="18" charset="0"/>
                <a:ea typeface="宋体" panose="02010600030101010101" pitchFamily="2" charset="-122"/>
              </a:rPr>
              <a:t> → id */</a:t>
            </a:r>
            <a:endParaRPr kumimoji="1" lang="en-US" altLang="zh-CN" sz="2400" i="1">
              <a:latin typeface="Times New Roman" panose="02020603050405020304" pitchFamily="18" charset="0"/>
              <a:ea typeface="宋体" panose="02010600030101010101" pitchFamily="2" charset="-122"/>
            </a:endParaRPr>
          </a:p>
          <a:p>
            <a:pPr eaLnBrk="1" hangingPunct="1">
              <a:spcBef>
                <a:spcPct val="0"/>
              </a:spcBef>
              <a:buClrTx/>
              <a:buSzTx/>
              <a:buFontTx/>
              <a:buNone/>
            </a:pPr>
            <a:r>
              <a:rPr kumimoji="1" lang="en-US" altLang="zh-CN" sz="2400" i="1">
                <a:latin typeface="Times New Roman" panose="02020603050405020304" pitchFamily="18" charset="0"/>
                <a:ea typeface="宋体" panose="02010600030101010101" pitchFamily="2" charset="-122"/>
              </a:rPr>
              <a:t>match</a:t>
            </a:r>
            <a:r>
              <a:rPr kumimoji="1" lang="en-US" altLang="zh-CN" sz="2400">
                <a:latin typeface="Times New Roman" panose="02020603050405020304" pitchFamily="18" charset="0"/>
                <a:ea typeface="宋体" panose="02010600030101010101" pitchFamily="2" charset="-122"/>
              </a:rPr>
              <a:t>(id);    </a:t>
            </a:r>
            <a:r>
              <a:rPr kumimoji="1" lang="en-US" altLang="zh-CN" sz="2400" i="1">
                <a:latin typeface="Times New Roman" panose="02020603050405020304" pitchFamily="18" charset="0"/>
                <a:ea typeface="宋体" panose="02010600030101010101" pitchFamily="2" charset="-122"/>
              </a:rPr>
              <a:t>node</a:t>
            </a:r>
            <a:r>
              <a:rPr kumimoji="1" lang="en-US" altLang="zh-CN" sz="2400">
                <a:latin typeface="Times New Roman" panose="02020603050405020304" pitchFamily="18" charset="0"/>
                <a:ea typeface="宋体" panose="02010600030101010101" pitchFamily="2" charset="-122"/>
              </a:rPr>
              <a:t> := </a:t>
            </a:r>
            <a:r>
              <a:rPr kumimoji="1" lang="en-US" altLang="zh-CN" sz="2400" i="1">
                <a:latin typeface="Times New Roman" panose="02020603050405020304" pitchFamily="18" charset="0"/>
                <a:ea typeface="宋体" panose="02010600030101010101" pitchFamily="2" charset="-122"/>
              </a:rPr>
              <a:t>mkleaf</a:t>
            </a:r>
            <a:r>
              <a:rPr kumimoji="1" lang="en-US" altLang="zh-CN" sz="2400">
                <a:latin typeface="Times New Roman" panose="02020603050405020304" pitchFamily="18" charset="0"/>
                <a:ea typeface="宋体" panose="02010600030101010101" pitchFamily="2" charset="-122"/>
              </a:rPr>
              <a:t>(id, id.</a:t>
            </a:r>
            <a:r>
              <a:rPr kumimoji="1" lang="en-US" altLang="zh-CN" sz="2400" i="1">
                <a:latin typeface="Times New Roman" panose="02020603050405020304" pitchFamily="18" charset="0"/>
                <a:ea typeface="宋体" panose="02010600030101010101" pitchFamily="2" charset="-122"/>
              </a:rPr>
              <a:t>entry</a:t>
            </a:r>
            <a:r>
              <a:rPr kumimoji="1" lang="en-US" altLang="zh-CN" sz="2400">
                <a:latin typeface="Times New Roman" panose="02020603050405020304" pitchFamily="18" charset="0"/>
                <a:ea typeface="宋体" panose="02010600030101010101" pitchFamily="2" charset="-122"/>
              </a:rPr>
              <a:t>)    end</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else if </a:t>
            </a:r>
            <a:r>
              <a:rPr kumimoji="1" lang="en-US" altLang="zh-CN" sz="2400" i="1">
                <a:latin typeface="Times New Roman" panose="02020603050405020304" pitchFamily="18" charset="0"/>
                <a:ea typeface="宋体" panose="02010600030101010101" pitchFamily="2" charset="-122"/>
              </a:rPr>
              <a:t>lookahead</a:t>
            </a:r>
            <a:r>
              <a:rPr kumimoji="1" lang="en-US" altLang="zh-CN" sz="2400">
                <a:latin typeface="Times New Roman" panose="02020603050405020304" pitchFamily="18" charset="0"/>
                <a:ea typeface="宋体" panose="02010600030101010101" pitchFamily="2" charset="-122"/>
              </a:rPr>
              <a:t> = num then begin</a:t>
            </a: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	/* </a:t>
            </a:r>
            <a:r>
              <a:rPr kumimoji="1" lang="zh-CN" altLang="en-US" sz="2400">
                <a:latin typeface="Times New Roman" panose="02020603050405020304" pitchFamily="18" charset="0"/>
                <a:ea typeface="宋体" panose="02010600030101010101" pitchFamily="2" charset="-122"/>
              </a:rPr>
              <a:t>匹配产生式</a:t>
            </a:r>
            <a:r>
              <a:rPr kumimoji="1" lang="en-US" altLang="zh-CN" sz="2400" i="1">
                <a:latin typeface="Times New Roman" panose="02020603050405020304" pitchFamily="18" charset="0"/>
                <a:ea typeface="宋体" panose="02010600030101010101" pitchFamily="2" charset="-122"/>
              </a:rPr>
              <a:t>F</a:t>
            </a:r>
            <a:r>
              <a:rPr kumimoji="1" lang="en-US" altLang="zh-CN" sz="2400">
                <a:latin typeface="Times New Roman" panose="02020603050405020304" pitchFamily="18" charset="0"/>
                <a:ea typeface="宋体" panose="02010600030101010101" pitchFamily="2" charset="-122"/>
              </a:rPr>
              <a:t> → num */</a:t>
            </a:r>
            <a:endParaRPr kumimoji="1" lang="pt-BR" altLang="zh-CN" sz="2400" i="1">
              <a:latin typeface="Times New Roman" panose="02020603050405020304" pitchFamily="18" charset="0"/>
              <a:ea typeface="宋体" panose="02010600030101010101" pitchFamily="2" charset="-122"/>
            </a:endParaRPr>
          </a:p>
          <a:p>
            <a:pPr eaLnBrk="1" hangingPunct="1">
              <a:spcBef>
                <a:spcPct val="0"/>
              </a:spcBef>
              <a:buClrTx/>
              <a:buSzTx/>
              <a:buFontTx/>
              <a:buNone/>
            </a:pPr>
            <a:r>
              <a:rPr kumimoji="1" lang="pt-BR" altLang="zh-CN" sz="2400" i="1">
                <a:latin typeface="Times New Roman" panose="02020603050405020304" pitchFamily="18" charset="0"/>
                <a:ea typeface="宋体" panose="02010600030101010101" pitchFamily="2" charset="-122"/>
              </a:rPr>
              <a:t>match</a:t>
            </a:r>
            <a:r>
              <a:rPr kumimoji="1" lang="pt-BR" altLang="zh-CN" sz="2400">
                <a:latin typeface="Times New Roman" panose="02020603050405020304" pitchFamily="18" charset="0"/>
                <a:ea typeface="宋体" panose="02010600030101010101" pitchFamily="2" charset="-122"/>
              </a:rPr>
              <a:t>(num);    </a:t>
            </a:r>
            <a:r>
              <a:rPr kumimoji="1" lang="pt-BR" altLang="zh-CN" sz="2400" i="1">
                <a:latin typeface="Times New Roman" panose="02020603050405020304" pitchFamily="18" charset="0"/>
                <a:ea typeface="宋体" panose="02010600030101010101" pitchFamily="2" charset="-122"/>
              </a:rPr>
              <a:t>node</a:t>
            </a:r>
            <a:r>
              <a:rPr kumimoji="1" lang="pt-BR" altLang="zh-CN" sz="2400">
                <a:latin typeface="Times New Roman" panose="02020603050405020304" pitchFamily="18" charset="0"/>
                <a:ea typeface="宋体" panose="02010600030101010101" pitchFamily="2" charset="-122"/>
              </a:rPr>
              <a:t> := </a:t>
            </a:r>
            <a:r>
              <a:rPr kumimoji="1" lang="pt-BR" altLang="zh-CN" sz="2400" i="1">
                <a:latin typeface="Times New Roman" panose="02020603050405020304" pitchFamily="18" charset="0"/>
                <a:ea typeface="宋体" panose="02010600030101010101" pitchFamily="2" charset="-122"/>
              </a:rPr>
              <a:t>mkleaf</a:t>
            </a:r>
            <a:r>
              <a:rPr kumimoji="1" lang="pt-BR" altLang="zh-CN" sz="2400">
                <a:latin typeface="Times New Roman" panose="02020603050405020304" pitchFamily="18" charset="0"/>
                <a:ea typeface="宋体" panose="02010600030101010101" pitchFamily="2" charset="-122"/>
              </a:rPr>
              <a:t>(num, num.</a:t>
            </a:r>
            <a:r>
              <a:rPr kumimoji="1" lang="pt-BR" altLang="zh-CN" sz="2400" i="1">
                <a:latin typeface="Times New Roman" panose="02020603050405020304" pitchFamily="18" charset="0"/>
                <a:ea typeface="宋体" panose="02010600030101010101" pitchFamily="2" charset="-122"/>
              </a:rPr>
              <a:t>val</a:t>
            </a:r>
            <a:r>
              <a:rPr kumimoji="1" lang="pt-BR"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end    return </a:t>
            </a:r>
            <a:r>
              <a:rPr kumimoji="1" lang="en-US" altLang="zh-CN" sz="2400" i="1">
                <a:latin typeface="Times New Roman" panose="02020603050405020304" pitchFamily="18" charset="0"/>
                <a:ea typeface="宋体" panose="02010600030101010101" pitchFamily="2" charset="-122"/>
              </a:rPr>
              <a:t>node </a:t>
            </a:r>
            <a:endParaRPr kumimoji="1" lang="en-US" altLang="zh-CN" sz="2400">
              <a:latin typeface="Times New Roman" panose="02020603050405020304" pitchFamily="18" charset="0"/>
              <a:ea typeface="宋体" panose="02010600030101010101" pitchFamily="2" charset="-122"/>
            </a:endParaRPr>
          </a:p>
          <a:p>
            <a:pPr eaLnBrk="1" hangingPunct="1">
              <a:spcBef>
                <a:spcPct val="0"/>
              </a:spcBef>
              <a:buClrTx/>
              <a:buSzTx/>
              <a:buFontTx/>
              <a:buNone/>
            </a:pPr>
            <a:r>
              <a:rPr kumimoji="1" lang="en-US" altLang="zh-CN" sz="2400">
                <a:latin typeface="Times New Roman" panose="02020603050405020304" pitchFamily="18" charset="0"/>
                <a:ea typeface="宋体" panose="02010600030101010101" pitchFamily="2" charset="-122"/>
              </a:rPr>
              <a:t>end;</a:t>
            </a:r>
            <a:r>
              <a:rPr kumimoji="1" lang="en-US" altLang="zh-CN" sz="2400" b="0">
                <a:latin typeface="Times New Roman" panose="02020603050405020304" pitchFamily="18" charset="0"/>
                <a:ea typeface="宋体" panose="02010600030101010101" pitchFamily="2" charset="-122"/>
              </a:rPr>
              <a:t>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a:extLst>
              <a:ext uri="{FF2B5EF4-FFF2-40B4-BE49-F238E27FC236}">
                <a16:creationId xmlns:a16="http://schemas.microsoft.com/office/drawing/2014/main" id="{F249B369-BA2D-5C4D-109B-83E4B0C15F0F}"/>
              </a:ext>
            </a:extLst>
          </p:cNvPr>
          <p:cNvSpPr>
            <a:spLocks noGrp="1" noChangeArrowheads="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3.L-</a:t>
            </a:r>
            <a:r>
              <a:rPr lang="zh-CN" altLang="en-US" dirty="0">
                <a:latin typeface="Times New Roman" panose="02020603050405020304" pitchFamily="18" charset="0"/>
              </a:rPr>
              <a:t>属性定义的</a:t>
            </a:r>
            <a:r>
              <a:rPr lang="en-US" altLang="zh-CN" dirty="0">
                <a:latin typeface="Times New Roman" panose="02020603050405020304" pitchFamily="18" charset="0"/>
              </a:rPr>
              <a:t>LL(1)</a:t>
            </a:r>
            <a:r>
              <a:rPr lang="zh-CN" altLang="en-US" dirty="0">
                <a:latin typeface="Times New Roman" panose="02020603050405020304" pitchFamily="18" charset="0"/>
              </a:rPr>
              <a:t>翻译法 </a:t>
            </a:r>
          </a:p>
        </p:txBody>
      </p:sp>
      <p:sp>
        <p:nvSpPr>
          <p:cNvPr id="4" name="日期占位符 3">
            <a:extLst>
              <a:ext uri="{FF2B5EF4-FFF2-40B4-BE49-F238E27FC236}">
                <a16:creationId xmlns:a16="http://schemas.microsoft.com/office/drawing/2014/main" id="{4C56B706-FB80-7982-DCFD-E28801DE940B}"/>
              </a:ext>
            </a:extLst>
          </p:cNvPr>
          <p:cNvSpPr>
            <a:spLocks noGrp="1"/>
          </p:cNvSpPr>
          <p:nvPr>
            <p:ph type="dt" sz="half" idx="10"/>
          </p:nvPr>
        </p:nvSpPr>
        <p:spPr>
          <a:ln>
            <a:miter lim="800000"/>
            <a:headEnd/>
            <a:tailEnd/>
          </a:ln>
        </p:spPr>
        <p:txBody>
          <a:bodyPr anchor="t"/>
          <a:lstStyle/>
          <a:p>
            <a:pPr>
              <a:defRPr/>
            </a:pPr>
            <a:fld id="{DE1330AE-CC0A-4C7A-80FC-D2052BF253EF}" type="datetime1">
              <a:rPr lang="zh-CN" altLang="en-US">
                <a:latin typeface="+mn-lt"/>
              </a:rPr>
              <a:pPr>
                <a:defRPr/>
              </a:pPr>
              <a:t>2024/10/14</a:t>
            </a:fld>
            <a:endParaRPr lang="en-US" altLang="zh-CN">
              <a:latin typeface="+mn-lt"/>
            </a:endParaRPr>
          </a:p>
        </p:txBody>
      </p:sp>
      <p:sp>
        <p:nvSpPr>
          <p:cNvPr id="67587" name="灯片编号占位符 5">
            <a:extLst>
              <a:ext uri="{FF2B5EF4-FFF2-40B4-BE49-F238E27FC236}">
                <a16:creationId xmlns:a16="http://schemas.microsoft.com/office/drawing/2014/main" id="{D481A020-1E18-BB54-C45F-1599DAB3E18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9C44590-7FBA-48D7-A4C0-CA02FBBCBF3E}" type="slidenum">
              <a:rPr lang="en-US" altLang="zh-CN" sz="1400" b="0">
                <a:latin typeface="Arial" panose="020B0604020202020204" pitchFamily="34" charset="0"/>
                <a:ea typeface="宋体" panose="02010600030101010101" pitchFamily="2" charset="-122"/>
              </a:rPr>
              <a:pPr>
                <a:spcBef>
                  <a:spcPct val="0"/>
                </a:spcBef>
                <a:buClrTx/>
                <a:buSzTx/>
                <a:buFontTx/>
                <a:buNone/>
              </a:pPr>
              <a:t>66</a:t>
            </a:fld>
            <a:endParaRPr lang="en-US" altLang="zh-CN" sz="1400" b="0">
              <a:latin typeface="Arial" panose="020B0604020202020204" pitchFamily="34" charset="0"/>
              <a:ea typeface="宋体" panose="02010600030101010101" pitchFamily="2" charset="-122"/>
            </a:endParaRPr>
          </a:p>
        </p:txBody>
      </p:sp>
      <p:sp>
        <p:nvSpPr>
          <p:cNvPr id="67589" name="Rectangle 3">
            <a:extLst>
              <a:ext uri="{FF2B5EF4-FFF2-40B4-BE49-F238E27FC236}">
                <a16:creationId xmlns:a16="http://schemas.microsoft.com/office/drawing/2014/main" id="{2E82136E-BBAE-EE32-4C65-454FB75E5265}"/>
              </a:ext>
            </a:extLst>
          </p:cNvPr>
          <p:cNvSpPr>
            <a:spLocks noGrp="1" noChangeArrowheads="1"/>
          </p:cNvSpPr>
          <p:nvPr>
            <p:ph type="body" sz="quarter" idx="13"/>
          </p:nvPr>
        </p:nvSpPr>
        <p:spPr/>
        <p:txBody>
          <a:bodyPr/>
          <a:lstStyle/>
          <a:p>
            <a:pPr eaLnBrk="1" hangingPunct="1">
              <a:lnSpc>
                <a:spcPct val="110000"/>
              </a:lnSpc>
            </a:pPr>
            <a:r>
              <a:rPr lang="zh-CN" altLang="en-US" b="0" dirty="0">
                <a:latin typeface="Times New Roman" panose="02020603050405020304" pitchFamily="18" charset="0"/>
              </a:rPr>
              <a:t>预先在源文法中的相应位置上嵌入语义动作符号</a:t>
            </a:r>
            <a:r>
              <a:rPr lang="en-US" altLang="zh-CN" b="0" dirty="0">
                <a:latin typeface="Times New Roman" panose="02020603050405020304" pitchFamily="18" charset="0"/>
              </a:rPr>
              <a:t>(</a:t>
            </a:r>
            <a:r>
              <a:rPr lang="zh-CN" altLang="en-US" b="0" dirty="0">
                <a:latin typeface="Times New Roman" panose="02020603050405020304" pitchFamily="18" charset="0"/>
              </a:rPr>
              <a:t>每个对应一个语义子程序</a:t>
            </a:r>
            <a:r>
              <a:rPr lang="en-US" altLang="zh-CN" b="0" dirty="0">
                <a:latin typeface="Times New Roman" panose="02020603050405020304" pitchFamily="18" charset="0"/>
              </a:rPr>
              <a:t>)</a:t>
            </a:r>
            <a:r>
              <a:rPr lang="zh-CN" altLang="en-US" b="0" dirty="0">
                <a:latin typeface="Times New Roman" panose="02020603050405020304" pitchFamily="18" charset="0"/>
              </a:rPr>
              <a:t>，用于提示语法分析程序，当分析到达这些位置时应调用相应的语义子程序。</a:t>
            </a:r>
          </a:p>
          <a:p>
            <a:pPr eaLnBrk="1" hangingPunct="1">
              <a:lnSpc>
                <a:spcPct val="110000"/>
              </a:lnSpc>
            </a:pPr>
            <a:r>
              <a:rPr lang="zh-CN" altLang="en-US" b="0" dirty="0">
                <a:latin typeface="Times New Roman" panose="02020603050405020304" pitchFamily="18" charset="0"/>
              </a:rPr>
              <a:t>带有语义动作符号的文法又叫翻译文法。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a:extLst>
              <a:ext uri="{FF2B5EF4-FFF2-40B4-BE49-F238E27FC236}">
                <a16:creationId xmlns:a16="http://schemas.microsoft.com/office/drawing/2014/main" id="{F3EECEB4-3919-0CB3-7F07-8F54298788BF}"/>
              </a:ext>
            </a:extLst>
          </p:cNvPr>
          <p:cNvSpPr>
            <a:spLocks noGrp="1" noChangeArrowheads="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3.L-</a:t>
            </a:r>
            <a:r>
              <a:rPr lang="zh-CN" altLang="en-US" dirty="0">
                <a:latin typeface="Times New Roman" panose="02020603050405020304" pitchFamily="18" charset="0"/>
              </a:rPr>
              <a:t>属性定义的</a:t>
            </a:r>
            <a:r>
              <a:rPr lang="en-US" altLang="zh-CN" dirty="0">
                <a:latin typeface="Times New Roman" panose="02020603050405020304" pitchFamily="18" charset="0"/>
              </a:rPr>
              <a:t>LL(1)</a:t>
            </a:r>
            <a:r>
              <a:rPr lang="zh-CN" altLang="en-US" dirty="0">
                <a:latin typeface="Times New Roman" panose="02020603050405020304" pitchFamily="18" charset="0"/>
              </a:rPr>
              <a:t>翻译法 </a:t>
            </a:r>
          </a:p>
        </p:txBody>
      </p:sp>
      <p:sp>
        <p:nvSpPr>
          <p:cNvPr id="4" name="日期占位符 3">
            <a:extLst>
              <a:ext uri="{FF2B5EF4-FFF2-40B4-BE49-F238E27FC236}">
                <a16:creationId xmlns:a16="http://schemas.microsoft.com/office/drawing/2014/main" id="{567CD5E5-57A7-0E6B-E243-A1E3236A0BC2}"/>
              </a:ext>
            </a:extLst>
          </p:cNvPr>
          <p:cNvSpPr>
            <a:spLocks noGrp="1"/>
          </p:cNvSpPr>
          <p:nvPr>
            <p:ph type="dt" sz="half" idx="10"/>
          </p:nvPr>
        </p:nvSpPr>
        <p:spPr>
          <a:ln>
            <a:miter lim="800000"/>
            <a:headEnd/>
            <a:tailEnd/>
          </a:ln>
        </p:spPr>
        <p:txBody>
          <a:bodyPr anchor="t"/>
          <a:lstStyle/>
          <a:p>
            <a:pPr>
              <a:defRPr/>
            </a:pPr>
            <a:fld id="{A6EA8081-96AB-469F-9279-13A788593B4B}" type="datetime1">
              <a:rPr lang="zh-CN" altLang="en-US">
                <a:latin typeface="+mn-lt"/>
              </a:rPr>
              <a:pPr>
                <a:defRPr/>
              </a:pPr>
              <a:t>2024/10/14</a:t>
            </a:fld>
            <a:endParaRPr lang="en-US" altLang="zh-CN">
              <a:latin typeface="+mn-lt"/>
            </a:endParaRPr>
          </a:p>
        </p:txBody>
      </p:sp>
      <p:sp>
        <p:nvSpPr>
          <p:cNvPr id="69635" name="灯片编号占位符 5">
            <a:extLst>
              <a:ext uri="{FF2B5EF4-FFF2-40B4-BE49-F238E27FC236}">
                <a16:creationId xmlns:a16="http://schemas.microsoft.com/office/drawing/2014/main" id="{83214A79-DA42-5B8F-820E-7A6EF0E7E83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F1154A8-B3EE-4CED-9D47-C5D9E5701C46}" type="slidenum">
              <a:rPr lang="en-US" altLang="zh-CN" sz="1400" b="0">
                <a:latin typeface="Arial" panose="020B0604020202020204" pitchFamily="34" charset="0"/>
                <a:ea typeface="宋体" panose="02010600030101010101" pitchFamily="2" charset="-122"/>
              </a:rPr>
              <a:pPr>
                <a:spcBef>
                  <a:spcPct val="0"/>
                </a:spcBef>
                <a:buClrTx/>
                <a:buSzTx/>
                <a:buFontTx/>
                <a:buNone/>
              </a:pPr>
              <a:t>67</a:t>
            </a:fld>
            <a:endParaRPr lang="en-US" altLang="zh-CN" sz="1400" b="0">
              <a:latin typeface="Arial" panose="020B0604020202020204" pitchFamily="34" charset="0"/>
              <a:ea typeface="宋体" panose="02010600030101010101" pitchFamily="2" charset="-122"/>
            </a:endParaRPr>
          </a:p>
        </p:txBody>
      </p:sp>
      <p:sp>
        <p:nvSpPr>
          <p:cNvPr id="69637" name="Rectangle 3">
            <a:extLst>
              <a:ext uri="{FF2B5EF4-FFF2-40B4-BE49-F238E27FC236}">
                <a16:creationId xmlns:a16="http://schemas.microsoft.com/office/drawing/2014/main" id="{213DDEBC-5A24-038E-507D-3DDF461562DB}"/>
              </a:ext>
            </a:extLst>
          </p:cNvPr>
          <p:cNvSpPr>
            <a:spLocks noGrp="1" noChangeArrowheads="1"/>
          </p:cNvSpPr>
          <p:nvPr>
            <p:ph type="body" sz="quarter" idx="13"/>
          </p:nvPr>
        </p:nvSpPr>
        <p:spPr/>
        <p:txBody>
          <a:bodyPr/>
          <a:lstStyle/>
          <a:p>
            <a:pPr eaLnBrk="1" hangingPunct="1">
              <a:lnSpc>
                <a:spcPct val="110000"/>
              </a:lnSpc>
            </a:pPr>
            <a:r>
              <a:rPr lang="zh-CN" altLang="en-US" b="0" dirty="0">
                <a:latin typeface="Times New Roman" panose="02020603050405020304" pitchFamily="18" charset="0"/>
              </a:rPr>
              <a:t>与递归子程序法的区别与联系</a:t>
            </a:r>
          </a:p>
          <a:p>
            <a:pPr lvl="1" eaLnBrk="1" hangingPunct="1">
              <a:lnSpc>
                <a:spcPct val="110000"/>
              </a:lnSpc>
            </a:pPr>
            <a:r>
              <a:rPr lang="zh-CN" altLang="en-US" b="0" dirty="0">
                <a:latin typeface="Times New Roman" panose="02020603050405020304" pitchFamily="18" charset="0"/>
              </a:rPr>
              <a:t>都是在扫描过程中进行产生式的推导，同时在适当的地方加入语义动作。</a:t>
            </a:r>
          </a:p>
          <a:p>
            <a:pPr lvl="1" eaLnBrk="1" hangingPunct="1">
              <a:lnSpc>
                <a:spcPct val="110000"/>
              </a:lnSpc>
            </a:pPr>
            <a:r>
              <a:rPr lang="zh-CN" altLang="en-US" b="0" dirty="0">
                <a:latin typeface="Times New Roman" panose="02020603050405020304" pitchFamily="18" charset="0"/>
              </a:rPr>
              <a:t>递归子程序法将</a:t>
            </a:r>
            <a:r>
              <a:rPr lang="zh-CN" altLang="en-US" b="0">
                <a:latin typeface="Times New Roman" panose="02020603050405020304" pitchFamily="18" charset="0"/>
              </a:rPr>
              <a:t>语义</a:t>
            </a:r>
            <a:r>
              <a:rPr lang="zh-CN" altLang="en-US" b="0" smtClean="0">
                <a:latin typeface="Times New Roman" panose="02020603050405020304" pitchFamily="18" charset="0"/>
              </a:rPr>
              <a:t>动融入</a:t>
            </a:r>
            <a:r>
              <a:rPr lang="zh-CN" altLang="en-US" b="0" dirty="0">
                <a:latin typeface="Times New Roman" panose="02020603050405020304" pitchFamily="18" charset="0"/>
              </a:rPr>
              <a:t>分析程序；</a:t>
            </a:r>
            <a:r>
              <a:rPr lang="en-US" altLang="zh-CN" b="0" i="1" dirty="0">
                <a:latin typeface="Times New Roman" panose="02020603050405020304" pitchFamily="18" charset="0"/>
              </a:rPr>
              <a:t>LL</a:t>
            </a:r>
            <a:r>
              <a:rPr lang="en-US" altLang="zh-CN" b="0" dirty="0">
                <a:latin typeface="Times New Roman" panose="02020603050405020304" pitchFamily="18" charset="0"/>
              </a:rPr>
              <a:t>(1)</a:t>
            </a:r>
            <a:r>
              <a:rPr lang="zh-CN" altLang="en-US" b="0" dirty="0">
                <a:latin typeface="Times New Roman" panose="02020603050405020304" pitchFamily="18" charset="0"/>
              </a:rPr>
              <a:t>分析法则由语义子程序完成相应的翻译。</a:t>
            </a:r>
          </a:p>
          <a:p>
            <a:pPr lvl="1" eaLnBrk="1" hangingPunct="1">
              <a:lnSpc>
                <a:spcPct val="110000"/>
              </a:lnSpc>
            </a:pPr>
            <a:r>
              <a:rPr lang="zh-CN" altLang="en-US" b="0" dirty="0">
                <a:latin typeface="Times New Roman" panose="02020603050405020304" pitchFamily="18" charset="0"/>
              </a:rPr>
              <a:t>递归子程序法隐式地使用语义栈； </a:t>
            </a:r>
            <a:r>
              <a:rPr lang="en-US" altLang="zh-CN" b="0" i="1" dirty="0">
                <a:latin typeface="Times New Roman" panose="02020603050405020304" pitchFamily="18" charset="0"/>
              </a:rPr>
              <a:t>LL</a:t>
            </a:r>
            <a:r>
              <a:rPr lang="en-US" altLang="zh-CN" b="0" dirty="0">
                <a:latin typeface="Times New Roman" panose="02020603050405020304" pitchFamily="18" charset="0"/>
              </a:rPr>
              <a:t>(1)</a:t>
            </a:r>
            <a:r>
              <a:rPr lang="zh-CN" altLang="en-US" b="0" dirty="0">
                <a:latin typeface="Times New Roman" panose="02020603050405020304" pitchFamily="18" charset="0"/>
              </a:rPr>
              <a:t>分析法则用显式的语义栈（程序自身控制对栈的操作）。</a:t>
            </a:r>
            <a:r>
              <a:rPr lang="zh-CN" altLang="en-US" b="0" dirty="0">
                <a:solidFill>
                  <a:srgbClr val="FF0000"/>
                </a:solidFill>
                <a:latin typeface="Times New Roman" panose="02020603050405020304" pitchFamily="18" charset="0"/>
              </a:rPr>
              <a:t>注：语义与语法栈不同步。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6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63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a:extLst>
              <a:ext uri="{FF2B5EF4-FFF2-40B4-BE49-F238E27FC236}">
                <a16:creationId xmlns:a16="http://schemas.microsoft.com/office/drawing/2014/main" id="{C0AAC201-83A1-A409-229A-1EA17D1645D5}"/>
              </a:ext>
            </a:extLst>
          </p:cNvPr>
          <p:cNvSpPr>
            <a:spLocks noGrp="1" noChangeArrowheads="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例</a:t>
            </a:r>
            <a:r>
              <a:rPr lang="en-US" altLang="zh-CN" dirty="0">
                <a:latin typeface="Times New Roman" panose="02020603050405020304" pitchFamily="18" charset="0"/>
              </a:rPr>
              <a:t>6.17</a:t>
            </a:r>
          </a:p>
        </p:txBody>
      </p:sp>
      <p:sp>
        <p:nvSpPr>
          <p:cNvPr id="4" name="日期占位符 3">
            <a:extLst>
              <a:ext uri="{FF2B5EF4-FFF2-40B4-BE49-F238E27FC236}">
                <a16:creationId xmlns:a16="http://schemas.microsoft.com/office/drawing/2014/main" id="{884FBE8D-09FF-9D89-DBD2-AF26E370FE2E}"/>
              </a:ext>
            </a:extLst>
          </p:cNvPr>
          <p:cNvSpPr>
            <a:spLocks noGrp="1"/>
          </p:cNvSpPr>
          <p:nvPr>
            <p:ph type="dt" sz="half" idx="10"/>
          </p:nvPr>
        </p:nvSpPr>
        <p:spPr>
          <a:ln>
            <a:miter lim="800000"/>
            <a:headEnd/>
            <a:tailEnd/>
          </a:ln>
        </p:spPr>
        <p:txBody>
          <a:bodyPr anchor="t"/>
          <a:lstStyle/>
          <a:p>
            <a:pPr>
              <a:defRPr/>
            </a:pPr>
            <a:fld id="{4DB61306-5EED-4A7C-BBCA-4B0AC695C01F}" type="datetime1">
              <a:rPr lang="zh-CN" altLang="en-US">
                <a:latin typeface="+mn-lt"/>
              </a:rPr>
              <a:pPr>
                <a:defRPr/>
              </a:pPr>
              <a:t>2024/10/14</a:t>
            </a:fld>
            <a:endParaRPr lang="en-US" altLang="zh-CN">
              <a:latin typeface="+mn-lt"/>
            </a:endParaRPr>
          </a:p>
        </p:txBody>
      </p:sp>
      <p:sp>
        <p:nvSpPr>
          <p:cNvPr id="71683" name="灯片编号占位符 5">
            <a:extLst>
              <a:ext uri="{FF2B5EF4-FFF2-40B4-BE49-F238E27FC236}">
                <a16:creationId xmlns:a16="http://schemas.microsoft.com/office/drawing/2014/main" id="{5557D176-C5CD-9A58-18E3-1A2E0E8EE80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D1FD59C3-6A5D-4917-8C6C-9368DD359D73}" type="slidenum">
              <a:rPr lang="en-US" altLang="zh-CN" sz="1400" b="0">
                <a:latin typeface="Arial" panose="020B0604020202020204" pitchFamily="34" charset="0"/>
                <a:ea typeface="宋体" panose="02010600030101010101" pitchFamily="2" charset="-122"/>
              </a:rPr>
              <a:pPr>
                <a:spcBef>
                  <a:spcPct val="0"/>
                </a:spcBef>
                <a:buClrTx/>
                <a:buSzTx/>
                <a:buFontTx/>
                <a:buNone/>
              </a:pPr>
              <a:t>68</a:t>
            </a:fld>
            <a:endParaRPr lang="en-US" altLang="zh-CN" sz="1400" b="0">
              <a:latin typeface="Arial" panose="020B0604020202020204" pitchFamily="34" charset="0"/>
              <a:ea typeface="宋体" panose="02010600030101010101" pitchFamily="2" charset="-122"/>
            </a:endParaRPr>
          </a:p>
        </p:txBody>
      </p:sp>
      <p:sp>
        <p:nvSpPr>
          <p:cNvPr id="71685" name="Rectangle 3">
            <a:extLst>
              <a:ext uri="{FF2B5EF4-FFF2-40B4-BE49-F238E27FC236}">
                <a16:creationId xmlns:a16="http://schemas.microsoft.com/office/drawing/2014/main" id="{80065A4A-92EC-543B-C0A1-4B98DA8729CE}"/>
              </a:ext>
            </a:extLst>
          </p:cNvPr>
          <p:cNvSpPr>
            <a:spLocks noGrp="1" noChangeArrowheads="1"/>
          </p:cNvSpPr>
          <p:nvPr>
            <p:ph type="body" sz="quarter" idx="13"/>
          </p:nvPr>
        </p:nvSpPr>
        <p:spPr/>
        <p:txBody>
          <a:bodyPr>
            <a:normAutofit fontScale="92500" lnSpcReduction="10000"/>
          </a:bodyPr>
          <a:lstStyle/>
          <a:p>
            <a:pPr eaLnBrk="1" hangingPunct="1">
              <a:lnSpc>
                <a:spcPct val="110000"/>
              </a:lnSpc>
            </a:pPr>
            <a:r>
              <a:rPr lang="zh-CN" altLang="en-US" b="0" dirty="0">
                <a:latin typeface="Times New Roman" panose="02020603050405020304" pitchFamily="18" charset="0"/>
              </a:rPr>
              <a:t>对于图</a:t>
            </a:r>
            <a:r>
              <a:rPr lang="en-US" altLang="zh-CN" b="0" dirty="0">
                <a:latin typeface="Times New Roman" panose="02020603050405020304" pitchFamily="18" charset="0"/>
              </a:rPr>
              <a:t>6.14</a:t>
            </a:r>
            <a:r>
              <a:rPr lang="zh-CN" altLang="en-US" b="0" dirty="0">
                <a:latin typeface="Times New Roman" panose="02020603050405020304" pitchFamily="18" charset="0"/>
              </a:rPr>
              <a:t>的翻译模式，设置两个栈，一个是分析栈，一个是语义栈。 </a:t>
            </a:r>
          </a:p>
          <a:p>
            <a:pPr eaLnBrk="1" hangingPunct="1">
              <a:lnSpc>
                <a:spcPct val="90000"/>
              </a:lnSpc>
              <a:buFont typeface="Wingdings" panose="05000000000000000000" pitchFamily="2" charset="2"/>
              <a:buNone/>
            </a:pPr>
            <a:r>
              <a:rPr lang="zh-CN" altLang="en-US" b="0" dirty="0">
                <a:latin typeface="Times New Roman" panose="02020603050405020304" pitchFamily="18" charset="0"/>
              </a:rPr>
              <a:t>	⑴ </a:t>
            </a:r>
            <a:r>
              <a:rPr lang="en-US" altLang="zh-CN" b="0" i="1" dirty="0">
                <a:latin typeface="Times New Roman" panose="02020603050405020304" pitchFamily="18" charset="0"/>
              </a:rPr>
              <a:t>T</a:t>
            </a:r>
            <a:r>
              <a:rPr lang="en-US" altLang="zh-CN" b="0" dirty="0">
                <a:latin typeface="Times New Roman" panose="02020603050405020304" pitchFamily="18" charset="0"/>
              </a:rPr>
              <a:t>→</a:t>
            </a:r>
            <a:r>
              <a:rPr lang="en-US" altLang="zh-CN" b="0" i="1" dirty="0">
                <a:latin typeface="Times New Roman" panose="02020603050405020304" pitchFamily="18" charset="0"/>
              </a:rPr>
              <a:t>F</a:t>
            </a:r>
            <a:r>
              <a:rPr lang="en-US" altLang="zh-CN" b="0" dirty="0">
                <a:latin typeface="Times New Roman" panose="02020603050405020304" pitchFamily="18" charset="0"/>
              </a:rPr>
              <a:t>{e1}</a:t>
            </a:r>
            <a:r>
              <a:rPr lang="en-US" altLang="zh-CN" b="0" i="1" dirty="0">
                <a:latin typeface="Times New Roman" panose="02020603050405020304" pitchFamily="18" charset="0"/>
              </a:rPr>
              <a:t>T </a:t>
            </a:r>
            <a:r>
              <a:rPr lang="en-US" altLang="zh-CN" b="0" dirty="0">
                <a:latin typeface="Times New Roman" panose="02020603050405020304" pitchFamily="18" charset="0"/>
              </a:rPr>
              <a:t>'{e2}</a:t>
            </a:r>
          </a:p>
          <a:p>
            <a:pPr eaLnBrk="1" hangingPunct="1">
              <a:lnSpc>
                <a:spcPct val="90000"/>
              </a:lnSpc>
              <a:buFont typeface="Wingdings" panose="05000000000000000000" pitchFamily="2" charset="2"/>
              <a:buNone/>
            </a:pPr>
            <a:r>
              <a:rPr lang="en-US" altLang="zh-CN" b="0" dirty="0">
                <a:latin typeface="Times New Roman" panose="02020603050405020304" pitchFamily="18" charset="0"/>
                <a:ea typeface="宋体" panose="02010600030101010101" pitchFamily="2" charset="-122"/>
              </a:rPr>
              <a:t>	⑵ </a:t>
            </a:r>
            <a:r>
              <a:rPr lang="en-US" altLang="zh-CN" b="0" i="1" dirty="0">
                <a:latin typeface="Times New Roman" panose="02020603050405020304" pitchFamily="18" charset="0"/>
                <a:ea typeface="宋体" panose="02010600030101010101" pitchFamily="2" charset="-122"/>
              </a:rPr>
              <a:t>T </a:t>
            </a:r>
            <a:r>
              <a:rPr lang="en-US" altLang="zh-CN" b="0" dirty="0">
                <a:latin typeface="Times New Roman" panose="02020603050405020304" pitchFamily="18" charset="0"/>
                <a:ea typeface="宋体" panose="02010600030101010101" pitchFamily="2" charset="-122"/>
              </a:rPr>
              <a:t>'→*</a:t>
            </a:r>
            <a:r>
              <a:rPr lang="en-US" altLang="zh-CN" b="0" i="1" dirty="0">
                <a:latin typeface="Times New Roman" panose="02020603050405020304" pitchFamily="18" charset="0"/>
                <a:ea typeface="宋体" panose="02010600030101010101" pitchFamily="2" charset="-122"/>
              </a:rPr>
              <a:t>F</a:t>
            </a:r>
            <a:r>
              <a:rPr lang="en-US" altLang="zh-CN" b="0" dirty="0">
                <a:latin typeface="Times New Roman" panose="02020603050405020304" pitchFamily="18" charset="0"/>
                <a:ea typeface="宋体" panose="02010600030101010101" pitchFamily="2" charset="-122"/>
              </a:rPr>
              <a:t>{e3}</a:t>
            </a:r>
            <a:r>
              <a:rPr lang="en-US" altLang="zh-CN" b="0" i="1" dirty="0">
                <a:latin typeface="Times New Roman" panose="02020603050405020304" pitchFamily="18" charset="0"/>
                <a:ea typeface="宋体" panose="02010600030101010101" pitchFamily="2" charset="-122"/>
              </a:rPr>
              <a:t>T</a:t>
            </a:r>
            <a:r>
              <a:rPr lang="en-US" altLang="zh-CN" b="0" baseline="-25000" dirty="0">
                <a:latin typeface="Times New Roman" panose="02020603050405020304" pitchFamily="18" charset="0"/>
                <a:ea typeface="宋体" panose="02010600030101010101" pitchFamily="2" charset="-122"/>
              </a:rPr>
              <a:t>1</a:t>
            </a:r>
            <a:r>
              <a:rPr lang="en-US" altLang="zh-CN" b="0" dirty="0">
                <a:latin typeface="Times New Roman" panose="02020603050405020304" pitchFamily="18" charset="0"/>
                <a:ea typeface="宋体" panose="02010600030101010101" pitchFamily="2" charset="-122"/>
              </a:rPr>
              <a:t>'{e4}</a:t>
            </a:r>
          </a:p>
          <a:p>
            <a:pPr eaLnBrk="1" hangingPunct="1">
              <a:lnSpc>
                <a:spcPct val="90000"/>
              </a:lnSpc>
              <a:buFont typeface="Wingdings" panose="05000000000000000000" pitchFamily="2" charset="2"/>
              <a:buNone/>
            </a:pPr>
            <a:r>
              <a:rPr lang="en-US" altLang="zh-CN" b="0" dirty="0">
                <a:latin typeface="Times New Roman" panose="02020603050405020304" pitchFamily="18" charset="0"/>
                <a:ea typeface="宋体" panose="02010600030101010101" pitchFamily="2" charset="-122"/>
              </a:rPr>
              <a:t>	⑶ </a:t>
            </a:r>
            <a:r>
              <a:rPr lang="en-US" altLang="zh-CN" b="0" i="1" dirty="0">
                <a:latin typeface="Times New Roman" panose="02020603050405020304" pitchFamily="18" charset="0"/>
                <a:ea typeface="宋体" panose="02010600030101010101" pitchFamily="2" charset="-122"/>
              </a:rPr>
              <a:t>T </a:t>
            </a:r>
            <a:r>
              <a:rPr lang="en-US" altLang="zh-CN" b="0" dirty="0">
                <a:latin typeface="Times New Roman" panose="02020603050405020304" pitchFamily="18" charset="0"/>
                <a:ea typeface="宋体" panose="02010600030101010101" pitchFamily="2" charset="-122"/>
              </a:rPr>
              <a:t>'→/</a:t>
            </a:r>
            <a:r>
              <a:rPr lang="en-US" altLang="zh-CN" b="0" i="1" dirty="0">
                <a:latin typeface="Times New Roman" panose="02020603050405020304" pitchFamily="18" charset="0"/>
                <a:ea typeface="宋体" panose="02010600030101010101" pitchFamily="2" charset="-122"/>
              </a:rPr>
              <a:t>F</a:t>
            </a:r>
            <a:r>
              <a:rPr lang="en-US" altLang="zh-CN" b="0" dirty="0">
                <a:latin typeface="Times New Roman" panose="02020603050405020304" pitchFamily="18" charset="0"/>
                <a:ea typeface="宋体" panose="02010600030101010101" pitchFamily="2" charset="-122"/>
              </a:rPr>
              <a:t>{e5}</a:t>
            </a:r>
            <a:r>
              <a:rPr lang="en-US" altLang="zh-CN" b="0" i="1" dirty="0">
                <a:latin typeface="Times New Roman" panose="02020603050405020304" pitchFamily="18" charset="0"/>
                <a:ea typeface="宋体" panose="02010600030101010101" pitchFamily="2" charset="-122"/>
              </a:rPr>
              <a:t>T</a:t>
            </a:r>
            <a:r>
              <a:rPr lang="en-US" altLang="zh-CN" b="0" baseline="-25000" dirty="0">
                <a:latin typeface="Times New Roman" panose="02020603050405020304" pitchFamily="18" charset="0"/>
                <a:ea typeface="宋体" panose="02010600030101010101" pitchFamily="2" charset="-122"/>
              </a:rPr>
              <a:t>1</a:t>
            </a:r>
            <a:r>
              <a:rPr lang="en-US" altLang="zh-CN" b="0" dirty="0">
                <a:latin typeface="Times New Roman" panose="02020603050405020304" pitchFamily="18" charset="0"/>
                <a:ea typeface="宋体" panose="02010600030101010101" pitchFamily="2" charset="-122"/>
              </a:rPr>
              <a:t>'{e4}</a:t>
            </a:r>
          </a:p>
          <a:p>
            <a:pPr eaLnBrk="1" hangingPunct="1">
              <a:lnSpc>
                <a:spcPct val="90000"/>
              </a:lnSpc>
              <a:buFont typeface="Wingdings" panose="05000000000000000000" pitchFamily="2" charset="2"/>
              <a:buNone/>
            </a:pPr>
            <a:r>
              <a:rPr lang="en-US" altLang="zh-CN" b="0" dirty="0">
                <a:latin typeface="Times New Roman" panose="02020603050405020304" pitchFamily="18" charset="0"/>
                <a:ea typeface="宋体" panose="02010600030101010101" pitchFamily="2" charset="-122"/>
              </a:rPr>
              <a:t>	⑷ </a:t>
            </a:r>
            <a:r>
              <a:rPr lang="en-US" altLang="zh-CN" b="0" i="1" dirty="0">
                <a:latin typeface="Times New Roman" panose="02020603050405020304" pitchFamily="18" charset="0"/>
                <a:ea typeface="宋体" panose="02010600030101010101" pitchFamily="2" charset="-122"/>
              </a:rPr>
              <a:t>T </a:t>
            </a:r>
            <a:r>
              <a:rPr lang="en-US" altLang="zh-CN" b="0" dirty="0">
                <a:latin typeface="Times New Roman" panose="02020603050405020304" pitchFamily="18" charset="0"/>
                <a:ea typeface="宋体" panose="02010600030101010101" pitchFamily="2" charset="-122"/>
              </a:rPr>
              <a:t>'→</a:t>
            </a:r>
            <a:r>
              <a:rPr lang="en-US" altLang="zh-CN" b="0" i="1" dirty="0">
                <a:latin typeface="Times New Roman" panose="02020603050405020304" pitchFamily="18" charset="0"/>
                <a:ea typeface="宋体" panose="02010600030101010101" pitchFamily="2" charset="-122"/>
              </a:rPr>
              <a:t>ε</a:t>
            </a:r>
            <a:r>
              <a:rPr lang="en-US" altLang="zh-CN" b="0" dirty="0">
                <a:latin typeface="Times New Roman" panose="02020603050405020304" pitchFamily="18" charset="0"/>
                <a:ea typeface="宋体" panose="02010600030101010101" pitchFamily="2" charset="-122"/>
              </a:rPr>
              <a:t>{e6}</a:t>
            </a:r>
          </a:p>
          <a:p>
            <a:pPr eaLnBrk="1" hangingPunct="1">
              <a:lnSpc>
                <a:spcPct val="90000"/>
              </a:lnSpc>
              <a:buFont typeface="Wingdings" panose="05000000000000000000" pitchFamily="2" charset="2"/>
              <a:buNone/>
            </a:pPr>
            <a:r>
              <a:rPr lang="en-US" altLang="zh-CN" b="0" dirty="0">
                <a:latin typeface="Times New Roman" panose="02020603050405020304" pitchFamily="18" charset="0"/>
                <a:ea typeface="宋体" panose="02010600030101010101" pitchFamily="2" charset="-122"/>
              </a:rPr>
              <a:t>	⑸ </a:t>
            </a:r>
            <a:r>
              <a:rPr lang="en-US" altLang="zh-CN" b="0" i="1" dirty="0">
                <a:latin typeface="Times New Roman" panose="02020603050405020304" pitchFamily="18" charset="0"/>
                <a:ea typeface="宋体" panose="02010600030101010101" pitchFamily="2" charset="-122"/>
              </a:rPr>
              <a:t>F</a:t>
            </a:r>
            <a:r>
              <a:rPr lang="en-US" altLang="zh-CN" b="0" dirty="0">
                <a:latin typeface="Times New Roman" panose="02020603050405020304" pitchFamily="18" charset="0"/>
                <a:ea typeface="宋体" panose="02010600030101010101" pitchFamily="2" charset="-122"/>
              </a:rPr>
              <a:t>→(</a:t>
            </a:r>
            <a:r>
              <a:rPr lang="en-US" altLang="zh-CN" b="0" i="1" dirty="0">
                <a:latin typeface="Times New Roman" panose="02020603050405020304" pitchFamily="18" charset="0"/>
                <a:ea typeface="宋体" panose="02010600030101010101" pitchFamily="2" charset="-122"/>
              </a:rPr>
              <a:t>E</a:t>
            </a:r>
            <a:r>
              <a:rPr lang="en-US" altLang="zh-CN" b="0" dirty="0">
                <a:latin typeface="Times New Roman" panose="02020603050405020304" pitchFamily="18" charset="0"/>
                <a:ea typeface="宋体" panose="02010600030101010101" pitchFamily="2" charset="-122"/>
              </a:rPr>
              <a:t>){e7}</a:t>
            </a:r>
          </a:p>
          <a:p>
            <a:pPr eaLnBrk="1" hangingPunct="1">
              <a:lnSpc>
                <a:spcPct val="90000"/>
              </a:lnSpc>
              <a:buFont typeface="Wingdings" panose="05000000000000000000" pitchFamily="2" charset="2"/>
              <a:buNone/>
            </a:pPr>
            <a:r>
              <a:rPr lang="en-US" altLang="zh-CN" b="0" dirty="0">
                <a:latin typeface="Times New Roman" panose="02020603050405020304" pitchFamily="18" charset="0"/>
                <a:ea typeface="宋体" panose="02010600030101010101" pitchFamily="2" charset="-122"/>
              </a:rPr>
              <a:t>	⑹ </a:t>
            </a:r>
            <a:r>
              <a:rPr lang="en-US" altLang="zh-CN" b="0" i="1" dirty="0" err="1">
                <a:latin typeface="Times New Roman" panose="02020603050405020304" pitchFamily="18" charset="0"/>
                <a:ea typeface="宋体" panose="02010600030101010101" pitchFamily="2" charset="-122"/>
              </a:rPr>
              <a:t>F</a:t>
            </a:r>
            <a:r>
              <a:rPr lang="en-US" altLang="zh-CN" b="0" dirty="0" err="1">
                <a:latin typeface="Times New Roman" panose="02020603050405020304" pitchFamily="18" charset="0"/>
                <a:ea typeface="宋体" panose="02010600030101010101" pitchFamily="2" charset="-122"/>
              </a:rPr>
              <a:t>→id</a:t>
            </a:r>
            <a:r>
              <a:rPr lang="en-US" altLang="zh-CN" b="0" dirty="0">
                <a:latin typeface="Times New Roman" panose="02020603050405020304" pitchFamily="18" charset="0"/>
                <a:ea typeface="宋体" panose="02010600030101010101" pitchFamily="2" charset="-122"/>
              </a:rPr>
              <a:t>{e8}</a:t>
            </a:r>
          </a:p>
          <a:p>
            <a:pPr eaLnBrk="1" hangingPunct="1">
              <a:lnSpc>
                <a:spcPct val="90000"/>
              </a:lnSpc>
              <a:buFont typeface="Wingdings" panose="05000000000000000000" pitchFamily="2" charset="2"/>
              <a:buNone/>
            </a:pPr>
            <a:r>
              <a:rPr lang="en-US" altLang="zh-CN" b="0" dirty="0">
                <a:latin typeface="Times New Roman" panose="02020603050405020304" pitchFamily="18" charset="0"/>
                <a:ea typeface="宋体" panose="02010600030101010101" pitchFamily="2" charset="-122"/>
              </a:rPr>
              <a:t>	⑺ </a:t>
            </a:r>
            <a:r>
              <a:rPr lang="en-US" altLang="zh-CN" b="0" i="1" dirty="0" err="1">
                <a:latin typeface="Times New Roman" panose="02020603050405020304" pitchFamily="18" charset="0"/>
                <a:ea typeface="宋体" panose="02010600030101010101" pitchFamily="2" charset="-122"/>
              </a:rPr>
              <a:t>F</a:t>
            </a:r>
            <a:r>
              <a:rPr lang="en-US" altLang="zh-CN" b="0" dirty="0" err="1">
                <a:latin typeface="Times New Roman" panose="02020603050405020304" pitchFamily="18" charset="0"/>
                <a:ea typeface="宋体" panose="02010600030101010101" pitchFamily="2" charset="-122"/>
              </a:rPr>
              <a:t>→num</a:t>
            </a:r>
            <a:r>
              <a:rPr lang="en-US" altLang="zh-CN" b="0" dirty="0">
                <a:latin typeface="Times New Roman" panose="02020603050405020304" pitchFamily="18" charset="0"/>
                <a:ea typeface="宋体" panose="02010600030101010101" pitchFamily="2" charset="-122"/>
              </a:rPr>
              <a:t>{e9}</a:t>
            </a:r>
          </a:p>
        </p:txBody>
      </p:sp>
      <p:sp>
        <p:nvSpPr>
          <p:cNvPr id="2" name="矩形 1"/>
          <p:cNvSpPr/>
          <p:nvPr/>
        </p:nvSpPr>
        <p:spPr>
          <a:xfrm>
            <a:off x="2470150" y="5881070"/>
            <a:ext cx="3135795" cy="523220"/>
          </a:xfrm>
          <a:prstGeom prst="rect">
            <a:avLst/>
          </a:prstGeom>
        </p:spPr>
        <p:txBody>
          <a:bodyPr wrap="none">
            <a:spAutoFit/>
          </a:bodyPr>
          <a:lstStyle/>
          <a:p>
            <a:r>
              <a:rPr lang="en-US" altLang="zh-CN" sz="2800" i="1" dirty="0" smtClean="0">
                <a:solidFill>
                  <a:srgbClr val="FF0000"/>
                </a:solidFill>
                <a:latin typeface="Times New Roman" panose="02020603050405020304" pitchFamily="18" charset="0"/>
              </a:rPr>
              <a:t>e1-e9</a:t>
            </a:r>
            <a:r>
              <a:rPr lang="zh-CN" altLang="en-US" sz="2800" i="1" dirty="0" smtClean="0">
                <a:solidFill>
                  <a:srgbClr val="FF0000"/>
                </a:solidFill>
                <a:latin typeface="Times New Roman" panose="02020603050405020304" pitchFamily="18" charset="0"/>
              </a:rPr>
              <a:t>表示语义动作</a:t>
            </a:r>
            <a:endParaRPr lang="zh-CN" altLang="en-US" sz="2800" i="1" dirty="0">
              <a:solidFill>
                <a:srgbClr val="FF0000"/>
              </a:solidFill>
            </a:endParaRPr>
          </a:p>
        </p:txBody>
      </p:sp>
      <p:sp>
        <p:nvSpPr>
          <p:cNvPr id="7" name="Rectangle 3">
            <a:extLst>
              <a:ext uri="{FF2B5EF4-FFF2-40B4-BE49-F238E27FC236}">
                <a16:creationId xmlns:a16="http://schemas.microsoft.com/office/drawing/2014/main" id="{80065A4A-92EC-543B-C0A1-4B98DA8729CE}"/>
              </a:ext>
            </a:extLst>
          </p:cNvPr>
          <p:cNvSpPr txBox="1">
            <a:spLocks noChangeArrowheads="1"/>
          </p:cNvSpPr>
          <p:nvPr/>
        </p:nvSpPr>
        <p:spPr>
          <a:xfrm>
            <a:off x="6091084" y="2233074"/>
            <a:ext cx="5135716" cy="412327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Wingdings" panose="05000000000000000000" pitchFamily="2" charset="2"/>
              <a:buChar char="p"/>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buFont typeface="Wingdings" panose="05000000000000000000" pitchFamily="2" charset="2"/>
              <a:buNone/>
            </a:pPr>
            <a:r>
              <a:rPr lang="zh-CN" altLang="en-US" sz="2400" dirty="0" smtClean="0">
                <a:latin typeface="Times New Roman" panose="02020603050405020304" pitchFamily="18" charset="0"/>
              </a:rPr>
              <a:t>	⑴ </a:t>
            </a:r>
            <a:r>
              <a:rPr lang="en-US" altLang="zh-CN" sz="2400" i="1" dirty="0" smtClean="0">
                <a:latin typeface="Times New Roman" panose="02020603050405020304" pitchFamily="18" charset="0"/>
              </a:rPr>
              <a:t>T</a:t>
            </a:r>
            <a:r>
              <a:rPr lang="en-US" altLang="zh-CN" sz="2400" dirty="0" smtClean="0">
                <a:latin typeface="Times New Roman" panose="02020603050405020304" pitchFamily="18" charset="0"/>
              </a:rPr>
              <a:t>→</a:t>
            </a:r>
            <a:r>
              <a:rPr lang="en-US" altLang="zh-CN" sz="2400" i="1" dirty="0" smtClean="0">
                <a:latin typeface="Times New Roman" panose="02020603050405020304" pitchFamily="18" charset="0"/>
              </a:rPr>
              <a:t>F</a:t>
            </a:r>
            <a:r>
              <a:rPr lang="en-US" altLang="zh-CN" sz="2400" dirty="0" smtClean="0">
                <a:latin typeface="Times New Roman" panose="02020603050405020304" pitchFamily="18" charset="0"/>
              </a:rPr>
              <a:t>{e1}</a:t>
            </a:r>
            <a:r>
              <a:rPr lang="en-US" altLang="zh-CN" sz="2400" i="1" dirty="0" smtClean="0">
                <a:latin typeface="Times New Roman" panose="02020603050405020304" pitchFamily="18" charset="0"/>
              </a:rPr>
              <a:t>T </a:t>
            </a:r>
            <a:r>
              <a:rPr lang="en-US" altLang="zh-CN" sz="2400" dirty="0" smtClean="0">
                <a:latin typeface="Times New Roman" panose="02020603050405020304" pitchFamily="18" charset="0"/>
              </a:rPr>
              <a:t>'{e2}</a:t>
            </a:r>
          </a:p>
          <a:p>
            <a:pPr>
              <a:lnSpc>
                <a:spcPct val="90000"/>
              </a:lnSpc>
              <a:buFont typeface="Wingdings" panose="05000000000000000000" pitchFamily="2" charset="2"/>
              <a:buNone/>
            </a:pPr>
            <a:r>
              <a:rPr lang="en-US" altLang="zh-CN" sz="2400" dirty="0" smtClean="0">
                <a:latin typeface="Times New Roman" panose="02020603050405020304" pitchFamily="18" charset="0"/>
                <a:ea typeface="宋体" panose="02010600030101010101" pitchFamily="2" charset="-122"/>
              </a:rPr>
              <a:t>	⑵ </a:t>
            </a:r>
            <a:r>
              <a:rPr lang="en-US" altLang="zh-CN" sz="2400" i="1" dirty="0" smtClean="0">
                <a:latin typeface="Times New Roman" panose="02020603050405020304" pitchFamily="18" charset="0"/>
                <a:ea typeface="宋体" panose="02010600030101010101" pitchFamily="2" charset="-122"/>
              </a:rPr>
              <a:t>T </a:t>
            </a:r>
            <a:r>
              <a:rPr lang="en-US" altLang="zh-CN" sz="2400" dirty="0" smtClean="0">
                <a:latin typeface="Times New Roman" panose="02020603050405020304" pitchFamily="18" charset="0"/>
                <a:ea typeface="宋体" panose="02010600030101010101" pitchFamily="2" charset="-122"/>
              </a:rPr>
              <a:t>'→/</a:t>
            </a:r>
            <a:r>
              <a:rPr lang="en-US" altLang="zh-CN" sz="2400" i="1" dirty="0" smtClean="0">
                <a:latin typeface="Times New Roman" panose="02020603050405020304" pitchFamily="18" charset="0"/>
                <a:ea typeface="宋体" panose="02010600030101010101" pitchFamily="2" charset="-122"/>
              </a:rPr>
              <a:t>F</a:t>
            </a:r>
            <a:r>
              <a:rPr lang="en-US" altLang="zh-CN" sz="2400" dirty="0" smtClean="0">
                <a:latin typeface="Times New Roman" panose="02020603050405020304" pitchFamily="18" charset="0"/>
                <a:ea typeface="宋体" panose="02010600030101010101" pitchFamily="2" charset="-122"/>
              </a:rPr>
              <a:t>{e3}</a:t>
            </a:r>
            <a:r>
              <a:rPr lang="en-US" altLang="zh-CN" sz="2400" i="1" dirty="0" smtClean="0">
                <a:latin typeface="Times New Roman" panose="02020603050405020304" pitchFamily="18" charset="0"/>
                <a:ea typeface="宋体" panose="02010600030101010101" pitchFamily="2" charset="-122"/>
              </a:rPr>
              <a:t>T</a:t>
            </a:r>
            <a:r>
              <a:rPr lang="en-US" altLang="zh-CN" sz="2400" baseline="-25000" dirty="0" smtClean="0">
                <a:latin typeface="Times New Roman" panose="02020603050405020304" pitchFamily="18" charset="0"/>
                <a:ea typeface="宋体" panose="02010600030101010101" pitchFamily="2" charset="-122"/>
              </a:rPr>
              <a:t>1</a:t>
            </a:r>
            <a:r>
              <a:rPr lang="en-US" altLang="zh-CN" sz="2400" dirty="0" smtClean="0">
                <a:latin typeface="Times New Roman" panose="02020603050405020304" pitchFamily="18" charset="0"/>
                <a:ea typeface="宋体" panose="02010600030101010101" pitchFamily="2" charset="-122"/>
              </a:rPr>
              <a:t>'{e4}</a:t>
            </a:r>
          </a:p>
          <a:p>
            <a:pPr>
              <a:lnSpc>
                <a:spcPct val="90000"/>
              </a:lnSpc>
              <a:buFont typeface="Wingdings" panose="05000000000000000000" pitchFamily="2" charset="2"/>
              <a:buNone/>
            </a:pPr>
            <a:r>
              <a:rPr lang="en-US" altLang="zh-CN" sz="2400" dirty="0" smtClean="0">
                <a:latin typeface="Times New Roman" panose="02020603050405020304" pitchFamily="18" charset="0"/>
                <a:ea typeface="宋体" panose="02010600030101010101" pitchFamily="2" charset="-122"/>
              </a:rPr>
              <a:t>	⑶ </a:t>
            </a:r>
            <a:r>
              <a:rPr lang="en-US" altLang="zh-CN" sz="2400" i="1" dirty="0" smtClean="0">
                <a:latin typeface="Times New Roman" panose="02020603050405020304" pitchFamily="18" charset="0"/>
                <a:ea typeface="宋体" panose="02010600030101010101" pitchFamily="2" charset="-122"/>
              </a:rPr>
              <a:t>T </a:t>
            </a:r>
            <a:r>
              <a:rPr lang="en-US" altLang="zh-CN" sz="2400" dirty="0" smtClean="0">
                <a:latin typeface="Times New Roman" panose="02020603050405020304" pitchFamily="18" charset="0"/>
                <a:ea typeface="宋体" panose="02010600030101010101" pitchFamily="2" charset="-122"/>
              </a:rPr>
              <a:t>'→*</a:t>
            </a:r>
            <a:r>
              <a:rPr lang="en-US" altLang="zh-CN" sz="2400" i="1" dirty="0" smtClean="0">
                <a:latin typeface="Times New Roman" panose="02020603050405020304" pitchFamily="18" charset="0"/>
                <a:ea typeface="宋体" panose="02010600030101010101" pitchFamily="2" charset="-122"/>
              </a:rPr>
              <a:t>F</a:t>
            </a:r>
            <a:r>
              <a:rPr lang="en-US" altLang="zh-CN" sz="2400" dirty="0" smtClean="0">
                <a:latin typeface="Times New Roman" panose="02020603050405020304" pitchFamily="18" charset="0"/>
                <a:ea typeface="宋体" panose="02010600030101010101" pitchFamily="2" charset="-122"/>
              </a:rPr>
              <a:t>{e5}</a:t>
            </a:r>
            <a:r>
              <a:rPr lang="en-US" altLang="zh-CN" sz="2400" i="1" dirty="0" smtClean="0">
                <a:latin typeface="Times New Roman" panose="02020603050405020304" pitchFamily="18" charset="0"/>
                <a:ea typeface="宋体" panose="02010600030101010101" pitchFamily="2" charset="-122"/>
              </a:rPr>
              <a:t>T</a:t>
            </a:r>
            <a:r>
              <a:rPr lang="en-US" altLang="zh-CN" sz="2400" baseline="-25000" dirty="0" smtClean="0">
                <a:latin typeface="Times New Roman" panose="02020603050405020304" pitchFamily="18" charset="0"/>
                <a:ea typeface="宋体" panose="02010600030101010101" pitchFamily="2" charset="-122"/>
              </a:rPr>
              <a:t>1</a:t>
            </a:r>
            <a:r>
              <a:rPr lang="en-US" altLang="zh-CN" sz="2400" dirty="0" smtClean="0">
                <a:latin typeface="Times New Roman" panose="02020603050405020304" pitchFamily="18" charset="0"/>
                <a:ea typeface="宋体" panose="02010600030101010101" pitchFamily="2" charset="-122"/>
              </a:rPr>
              <a:t>'{e4}</a:t>
            </a:r>
          </a:p>
          <a:p>
            <a:pPr>
              <a:lnSpc>
                <a:spcPct val="90000"/>
              </a:lnSpc>
              <a:buFont typeface="Wingdings" panose="05000000000000000000" pitchFamily="2" charset="2"/>
              <a:buNone/>
            </a:pPr>
            <a:r>
              <a:rPr lang="en-US" altLang="zh-CN" sz="2400" dirty="0" smtClean="0">
                <a:latin typeface="Times New Roman" panose="02020603050405020304" pitchFamily="18" charset="0"/>
                <a:ea typeface="宋体" panose="02010600030101010101" pitchFamily="2" charset="-122"/>
              </a:rPr>
              <a:t>	⑷ </a:t>
            </a:r>
            <a:r>
              <a:rPr lang="en-US" altLang="zh-CN" sz="2400" i="1" dirty="0" smtClean="0">
                <a:latin typeface="Times New Roman" panose="02020603050405020304" pitchFamily="18" charset="0"/>
                <a:ea typeface="宋体" panose="02010600030101010101" pitchFamily="2" charset="-122"/>
              </a:rPr>
              <a:t>T </a:t>
            </a:r>
            <a:r>
              <a:rPr lang="en-US" altLang="zh-CN" sz="2400" dirty="0" smtClean="0">
                <a:latin typeface="Times New Roman" panose="02020603050405020304" pitchFamily="18" charset="0"/>
                <a:ea typeface="宋体" panose="02010600030101010101" pitchFamily="2" charset="-122"/>
              </a:rPr>
              <a:t>'→</a:t>
            </a:r>
            <a:r>
              <a:rPr lang="en-US" altLang="zh-CN" sz="2400" i="1" dirty="0" smtClean="0">
                <a:latin typeface="Times New Roman" panose="02020603050405020304" pitchFamily="18" charset="0"/>
                <a:ea typeface="宋体" panose="02010600030101010101" pitchFamily="2" charset="-122"/>
              </a:rPr>
              <a:t>ε</a:t>
            </a:r>
            <a:r>
              <a:rPr lang="en-US" altLang="zh-CN" sz="2400" dirty="0" smtClean="0">
                <a:latin typeface="Times New Roman" panose="02020603050405020304" pitchFamily="18" charset="0"/>
                <a:ea typeface="宋体" panose="02010600030101010101" pitchFamily="2" charset="-122"/>
              </a:rPr>
              <a:t>{e6}</a:t>
            </a:r>
          </a:p>
          <a:p>
            <a:pPr>
              <a:lnSpc>
                <a:spcPct val="90000"/>
              </a:lnSpc>
              <a:buFont typeface="Wingdings" panose="05000000000000000000" pitchFamily="2" charset="2"/>
              <a:buNone/>
            </a:pPr>
            <a:r>
              <a:rPr lang="en-US" altLang="zh-CN" sz="2400" dirty="0" smtClean="0">
                <a:latin typeface="Times New Roman" panose="02020603050405020304" pitchFamily="18" charset="0"/>
                <a:ea typeface="宋体" panose="02010600030101010101" pitchFamily="2" charset="-122"/>
              </a:rPr>
              <a:t>	⑸ </a:t>
            </a:r>
            <a:r>
              <a:rPr lang="en-US" altLang="zh-CN" sz="2400" i="1" dirty="0" smtClean="0">
                <a:latin typeface="Times New Roman" panose="02020603050405020304" pitchFamily="18" charset="0"/>
                <a:ea typeface="宋体" panose="02010600030101010101" pitchFamily="2" charset="-122"/>
              </a:rPr>
              <a:t>F</a:t>
            </a:r>
            <a:r>
              <a:rPr lang="en-US" altLang="zh-CN" sz="2400" dirty="0" smtClean="0">
                <a:latin typeface="Times New Roman" panose="02020603050405020304" pitchFamily="18" charset="0"/>
                <a:ea typeface="宋体" panose="02010600030101010101" pitchFamily="2" charset="-122"/>
              </a:rPr>
              <a:t>→(</a:t>
            </a:r>
            <a:r>
              <a:rPr lang="en-US" altLang="zh-CN" sz="2400" i="1" dirty="0" smtClean="0">
                <a:latin typeface="Times New Roman" panose="02020603050405020304" pitchFamily="18" charset="0"/>
                <a:ea typeface="宋体" panose="02010600030101010101" pitchFamily="2" charset="-122"/>
              </a:rPr>
              <a:t>E</a:t>
            </a:r>
            <a:r>
              <a:rPr lang="en-US" altLang="zh-CN" sz="2400" dirty="0" smtClean="0">
                <a:latin typeface="Times New Roman" panose="02020603050405020304" pitchFamily="18" charset="0"/>
                <a:ea typeface="宋体" panose="02010600030101010101" pitchFamily="2" charset="-122"/>
              </a:rPr>
              <a:t>){e7}</a:t>
            </a:r>
          </a:p>
          <a:p>
            <a:pPr>
              <a:lnSpc>
                <a:spcPct val="90000"/>
              </a:lnSpc>
              <a:buFont typeface="Wingdings" panose="05000000000000000000" pitchFamily="2" charset="2"/>
              <a:buNone/>
            </a:pPr>
            <a:r>
              <a:rPr lang="en-US" altLang="zh-CN" sz="2400" dirty="0" smtClean="0">
                <a:latin typeface="Times New Roman" panose="02020603050405020304" pitchFamily="18" charset="0"/>
                <a:ea typeface="宋体" panose="02010600030101010101" pitchFamily="2" charset="-122"/>
              </a:rPr>
              <a:t>	⑹ </a:t>
            </a:r>
            <a:r>
              <a:rPr lang="en-US" altLang="zh-CN" sz="2400" i="1" dirty="0" err="1" smtClean="0">
                <a:latin typeface="Times New Roman" panose="02020603050405020304" pitchFamily="18" charset="0"/>
                <a:ea typeface="宋体" panose="02010600030101010101" pitchFamily="2" charset="-122"/>
              </a:rPr>
              <a:t>F</a:t>
            </a:r>
            <a:r>
              <a:rPr lang="en-US" altLang="zh-CN" sz="2400" dirty="0" err="1" smtClean="0">
                <a:latin typeface="Times New Roman" panose="02020603050405020304" pitchFamily="18" charset="0"/>
                <a:ea typeface="宋体" panose="02010600030101010101" pitchFamily="2" charset="-122"/>
              </a:rPr>
              <a:t>→id</a:t>
            </a:r>
            <a:r>
              <a:rPr lang="en-US" altLang="zh-CN" sz="2400" dirty="0" smtClean="0">
                <a:latin typeface="Times New Roman" panose="02020603050405020304" pitchFamily="18" charset="0"/>
                <a:ea typeface="宋体" panose="02010600030101010101" pitchFamily="2" charset="-122"/>
              </a:rPr>
              <a:t>{e8}</a:t>
            </a:r>
          </a:p>
          <a:p>
            <a:pPr>
              <a:lnSpc>
                <a:spcPct val="90000"/>
              </a:lnSpc>
              <a:buFont typeface="Wingdings" panose="05000000000000000000" pitchFamily="2" charset="2"/>
              <a:buNone/>
            </a:pPr>
            <a:r>
              <a:rPr lang="en-US" altLang="zh-CN" sz="2400" dirty="0" smtClean="0">
                <a:latin typeface="Times New Roman" panose="02020603050405020304" pitchFamily="18" charset="0"/>
                <a:ea typeface="宋体" panose="02010600030101010101" pitchFamily="2" charset="-122"/>
              </a:rPr>
              <a:t>	⑺ </a:t>
            </a:r>
            <a:r>
              <a:rPr lang="en-US" altLang="zh-CN" sz="2400" i="1" dirty="0" err="1" smtClean="0">
                <a:latin typeface="Times New Roman" panose="02020603050405020304" pitchFamily="18" charset="0"/>
                <a:ea typeface="宋体" panose="02010600030101010101" pitchFamily="2" charset="-122"/>
              </a:rPr>
              <a:t>F</a:t>
            </a:r>
            <a:r>
              <a:rPr lang="en-US" altLang="zh-CN" sz="2400" dirty="0" err="1" smtClean="0">
                <a:latin typeface="Times New Roman" panose="02020603050405020304" pitchFamily="18" charset="0"/>
                <a:ea typeface="宋体" panose="02010600030101010101" pitchFamily="2" charset="-122"/>
              </a:rPr>
              <a:t>→num</a:t>
            </a:r>
            <a:r>
              <a:rPr lang="en-US" altLang="zh-CN" sz="2400" dirty="0" smtClean="0">
                <a:latin typeface="Times New Roman" panose="02020603050405020304" pitchFamily="18" charset="0"/>
                <a:ea typeface="宋体" panose="02010600030101010101" pitchFamily="2" charset="-122"/>
              </a:rPr>
              <a:t>{e9}</a:t>
            </a:r>
            <a:endParaRPr lang="en-US" altLang="zh-CN" sz="2400" dirty="0">
              <a:latin typeface="Times New Roman" panose="02020603050405020304" pitchFamily="18" charset="0"/>
              <a:ea typeface="宋体" panose="02010600030101010101" pitchFamily="2" charset="-122"/>
            </a:endParaRPr>
          </a:p>
        </p:txBody>
      </p:sp>
      <p:sp>
        <p:nvSpPr>
          <p:cNvPr id="3" name="右箭头 2"/>
          <p:cNvSpPr/>
          <p:nvPr/>
        </p:nvSpPr>
        <p:spPr>
          <a:xfrm>
            <a:off x="5016500" y="3378200"/>
            <a:ext cx="1003300" cy="730250"/>
          </a:xfrm>
          <a:prstGeom prst="rightArrow">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286000" y="2794000"/>
            <a:ext cx="368300" cy="3429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19106" y="3268591"/>
            <a:ext cx="368300" cy="342900"/>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Effect transition="in" filter="fade">
                                      <p:cBhvr>
                                        <p:cTn id="27" dur="500"/>
                                        <p:tgtEl>
                                          <p:spTgt spid="3"/>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ppt_w</p:attrName>
                                        </p:attrNameLst>
                                      </p:cBhvr>
                                      <p:tavLst>
                                        <p:tav tm="0">
                                          <p:val>
                                            <p:fltVal val="0"/>
                                          </p:val>
                                        </p:tav>
                                        <p:tav tm="100000">
                                          <p:val>
                                            <p:strVal val="#ppt_w"/>
                                          </p:val>
                                        </p:tav>
                                      </p:tavLst>
                                    </p:anim>
                                    <p:anim calcmode="lin" valueType="num">
                                      <p:cBhvr>
                                        <p:cTn id="31" dur="500" fill="hold"/>
                                        <p:tgtEl>
                                          <p:spTgt spid="7"/>
                                        </p:tgtEl>
                                        <p:attrNameLst>
                                          <p:attrName>ppt_h</p:attrName>
                                        </p:attrNameLst>
                                      </p:cBhvr>
                                      <p:tavLst>
                                        <p:tav tm="0">
                                          <p:val>
                                            <p:fltVal val="0"/>
                                          </p:val>
                                        </p:tav>
                                        <p:tav tm="100000">
                                          <p:val>
                                            <p:strVal val="#ppt_h"/>
                                          </p:val>
                                        </p:tav>
                                      </p:tavLst>
                                    </p:anim>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3" grpId="0" animBg="1"/>
      <p:bldP spid="5" grpId="0" animBg="1"/>
      <p:bldP spid="1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64EB65A-CF3A-D2B5-715D-FF6C01A3160A}"/>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例</a:t>
            </a:r>
            <a:r>
              <a:rPr lang="en-US" altLang="zh-CN" dirty="0">
                <a:latin typeface="Times New Roman" panose="02020603050405020304" pitchFamily="18" charset="0"/>
              </a:rPr>
              <a:t>6.17 </a:t>
            </a:r>
            <a:r>
              <a:rPr lang="zh-CN" altLang="en-US" dirty="0">
                <a:latin typeface="Times New Roman" panose="02020603050405020304" pitchFamily="18" charset="0"/>
              </a:rPr>
              <a:t>对输入串</a:t>
            </a:r>
            <a:r>
              <a:rPr lang="en-US" altLang="zh-CN" dirty="0">
                <a:latin typeface="Times New Roman" panose="02020603050405020304" pitchFamily="18" charset="0"/>
              </a:rPr>
              <a:t>3*x/y</a:t>
            </a:r>
            <a:r>
              <a:rPr lang="zh-CN" altLang="en-US" dirty="0">
                <a:latin typeface="Times New Roman" panose="02020603050405020304" pitchFamily="18" charset="0"/>
              </a:rPr>
              <a:t>的翻译</a:t>
            </a:r>
          </a:p>
        </p:txBody>
      </p:sp>
      <p:sp>
        <p:nvSpPr>
          <p:cNvPr id="22" name="日期占位符 3">
            <a:extLst>
              <a:ext uri="{FF2B5EF4-FFF2-40B4-BE49-F238E27FC236}">
                <a16:creationId xmlns:a16="http://schemas.microsoft.com/office/drawing/2014/main" id="{FD9DE3FB-C9CC-B31C-D130-D62FBACEECC7}"/>
              </a:ext>
            </a:extLst>
          </p:cNvPr>
          <p:cNvSpPr>
            <a:spLocks noGrp="1"/>
          </p:cNvSpPr>
          <p:nvPr>
            <p:ph type="dt" sz="half" idx="10"/>
          </p:nvPr>
        </p:nvSpPr>
        <p:spPr>
          <a:ln>
            <a:miter lim="800000"/>
            <a:headEnd/>
            <a:tailEnd/>
          </a:ln>
        </p:spPr>
        <p:txBody>
          <a:bodyPr anchor="t"/>
          <a:lstStyle/>
          <a:p>
            <a:pPr>
              <a:defRPr/>
            </a:pPr>
            <a:fld id="{653877A0-3CE0-4FA5-B085-C7A34D796B04}" type="datetime1">
              <a:rPr lang="zh-CN" altLang="en-US">
                <a:latin typeface="+mn-lt"/>
              </a:rPr>
              <a:pPr>
                <a:defRPr/>
              </a:pPr>
              <a:t>2024/10/14</a:t>
            </a:fld>
            <a:endParaRPr lang="en-US" altLang="zh-CN">
              <a:latin typeface="+mn-lt"/>
            </a:endParaRPr>
          </a:p>
        </p:txBody>
      </p:sp>
      <p:sp>
        <p:nvSpPr>
          <p:cNvPr id="73731" name="灯片编号占位符 5">
            <a:extLst>
              <a:ext uri="{FF2B5EF4-FFF2-40B4-BE49-F238E27FC236}">
                <a16:creationId xmlns:a16="http://schemas.microsoft.com/office/drawing/2014/main" id="{902B5CA3-2B15-39AB-4AFE-49A65858A50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DD80966-263A-4B6C-AD87-7015E1A496BC}" type="slidenum">
              <a:rPr lang="en-US" altLang="zh-CN" sz="1400" b="0">
                <a:latin typeface="Arial" panose="020B0604020202020204" pitchFamily="34" charset="0"/>
                <a:ea typeface="宋体" panose="02010600030101010101" pitchFamily="2" charset="-122"/>
              </a:rPr>
              <a:pPr>
                <a:spcBef>
                  <a:spcPct val="0"/>
                </a:spcBef>
                <a:buClrTx/>
                <a:buSzTx/>
                <a:buFontTx/>
                <a:buNone/>
              </a:pPr>
              <a:t>69</a:t>
            </a:fld>
            <a:endParaRPr lang="en-US" altLang="zh-CN" sz="1400" b="0">
              <a:latin typeface="Arial" panose="020B0604020202020204" pitchFamily="34" charset="0"/>
              <a:ea typeface="宋体" panose="02010600030101010101" pitchFamily="2" charset="-122"/>
            </a:endParaRPr>
          </a:p>
        </p:txBody>
      </p:sp>
      <p:sp>
        <p:nvSpPr>
          <p:cNvPr id="73732" name="Line 2">
            <a:extLst>
              <a:ext uri="{FF2B5EF4-FFF2-40B4-BE49-F238E27FC236}">
                <a16:creationId xmlns:a16="http://schemas.microsoft.com/office/drawing/2014/main" id="{007CEAF3-CEBA-1579-39E3-23C2796652A1}"/>
              </a:ext>
            </a:extLst>
          </p:cNvPr>
          <p:cNvSpPr>
            <a:spLocks noChangeShapeType="1"/>
          </p:cNvSpPr>
          <p:nvPr/>
        </p:nvSpPr>
        <p:spPr bwMode="auto">
          <a:xfrm>
            <a:off x="2063750" y="1503364"/>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3" name="Line 3">
            <a:extLst>
              <a:ext uri="{FF2B5EF4-FFF2-40B4-BE49-F238E27FC236}">
                <a16:creationId xmlns:a16="http://schemas.microsoft.com/office/drawing/2014/main" id="{95FEAD80-72BD-1588-45D1-DF907037B460}"/>
              </a:ext>
            </a:extLst>
          </p:cNvPr>
          <p:cNvSpPr>
            <a:spLocks noChangeShapeType="1"/>
          </p:cNvSpPr>
          <p:nvPr/>
        </p:nvSpPr>
        <p:spPr bwMode="auto">
          <a:xfrm>
            <a:off x="2063750" y="539115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4" name="Line 4">
            <a:extLst>
              <a:ext uri="{FF2B5EF4-FFF2-40B4-BE49-F238E27FC236}">
                <a16:creationId xmlns:a16="http://schemas.microsoft.com/office/drawing/2014/main" id="{A82F3671-8932-EF47-EC87-C4A619E92D71}"/>
              </a:ext>
            </a:extLst>
          </p:cNvPr>
          <p:cNvSpPr>
            <a:spLocks noChangeShapeType="1"/>
          </p:cNvSpPr>
          <p:nvPr/>
        </p:nvSpPr>
        <p:spPr bwMode="auto">
          <a:xfrm flipV="1">
            <a:off x="3792538"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5" name="Line 5">
            <a:extLst>
              <a:ext uri="{FF2B5EF4-FFF2-40B4-BE49-F238E27FC236}">
                <a16:creationId xmlns:a16="http://schemas.microsoft.com/office/drawing/2014/main" id="{DD0B8955-7535-69D1-1BD4-270E901B4BA2}"/>
              </a:ext>
            </a:extLst>
          </p:cNvPr>
          <p:cNvSpPr>
            <a:spLocks noChangeShapeType="1"/>
          </p:cNvSpPr>
          <p:nvPr/>
        </p:nvSpPr>
        <p:spPr bwMode="auto">
          <a:xfrm>
            <a:off x="4297364" y="539115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6" name="Line 6">
            <a:extLst>
              <a:ext uri="{FF2B5EF4-FFF2-40B4-BE49-F238E27FC236}">
                <a16:creationId xmlns:a16="http://schemas.microsoft.com/office/drawing/2014/main" id="{12076781-F066-FC62-F980-3FF277474BB2}"/>
              </a:ext>
            </a:extLst>
          </p:cNvPr>
          <p:cNvSpPr>
            <a:spLocks noChangeShapeType="1"/>
          </p:cNvSpPr>
          <p:nvPr/>
        </p:nvSpPr>
        <p:spPr bwMode="auto">
          <a:xfrm flipV="1">
            <a:off x="4297363"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7" name="Line 7">
            <a:extLst>
              <a:ext uri="{FF2B5EF4-FFF2-40B4-BE49-F238E27FC236}">
                <a16:creationId xmlns:a16="http://schemas.microsoft.com/office/drawing/2014/main" id="{1D20D291-9A2C-02F2-0DF8-F23FB96CA21A}"/>
              </a:ext>
            </a:extLst>
          </p:cNvPr>
          <p:cNvSpPr>
            <a:spLocks noChangeShapeType="1"/>
          </p:cNvSpPr>
          <p:nvPr/>
        </p:nvSpPr>
        <p:spPr bwMode="auto">
          <a:xfrm flipV="1">
            <a:off x="5232400" y="15748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8" name="Text Box 8">
            <a:extLst>
              <a:ext uri="{FF2B5EF4-FFF2-40B4-BE49-F238E27FC236}">
                <a16:creationId xmlns:a16="http://schemas.microsoft.com/office/drawing/2014/main" id="{98119825-33FC-ED21-7DB8-E515929FC4E4}"/>
              </a:ext>
            </a:extLst>
          </p:cNvPr>
          <p:cNvSpPr txBox="1">
            <a:spLocks noChangeArrowheads="1"/>
          </p:cNvSpPr>
          <p:nvPr/>
        </p:nvSpPr>
        <p:spPr bwMode="auto">
          <a:xfrm>
            <a:off x="2136776" y="486251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73739" name="Line 9">
            <a:extLst>
              <a:ext uri="{FF2B5EF4-FFF2-40B4-BE49-F238E27FC236}">
                <a16:creationId xmlns:a16="http://schemas.microsoft.com/office/drawing/2014/main" id="{72539C91-113B-96C3-B6EB-713C811F44D2}"/>
              </a:ext>
            </a:extLst>
          </p:cNvPr>
          <p:cNvSpPr>
            <a:spLocks noChangeShapeType="1"/>
          </p:cNvSpPr>
          <p:nvPr/>
        </p:nvSpPr>
        <p:spPr bwMode="auto">
          <a:xfrm>
            <a:off x="2063750" y="4816475"/>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0" name="Line 10">
            <a:extLst>
              <a:ext uri="{FF2B5EF4-FFF2-40B4-BE49-F238E27FC236}">
                <a16:creationId xmlns:a16="http://schemas.microsoft.com/office/drawing/2014/main" id="{EDE3AA90-ED16-324E-D50A-8DC9AFD8D3C0}"/>
              </a:ext>
            </a:extLst>
          </p:cNvPr>
          <p:cNvSpPr>
            <a:spLocks noChangeShapeType="1"/>
          </p:cNvSpPr>
          <p:nvPr/>
        </p:nvSpPr>
        <p:spPr bwMode="auto">
          <a:xfrm>
            <a:off x="4297364" y="4816475"/>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1" name="Text Box 11">
            <a:extLst>
              <a:ext uri="{FF2B5EF4-FFF2-40B4-BE49-F238E27FC236}">
                <a16:creationId xmlns:a16="http://schemas.microsoft.com/office/drawing/2014/main" id="{6B7145EB-B4D1-9E26-9BD9-7A5BFBA0BC90}"/>
              </a:ext>
            </a:extLst>
          </p:cNvPr>
          <p:cNvSpPr txBox="1">
            <a:spLocks noChangeArrowheads="1"/>
          </p:cNvSpPr>
          <p:nvPr/>
        </p:nvSpPr>
        <p:spPr bwMode="auto">
          <a:xfrm>
            <a:off x="4368800" y="48879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dirty="0">
                <a:latin typeface="Times New Roman" panose="02020603050405020304" pitchFamily="18" charset="0"/>
              </a:rPr>
              <a:t>#</a:t>
            </a:r>
          </a:p>
        </p:txBody>
      </p:sp>
      <p:sp>
        <p:nvSpPr>
          <p:cNvPr id="73742" name="Text Box 12">
            <a:extLst>
              <a:ext uri="{FF2B5EF4-FFF2-40B4-BE49-F238E27FC236}">
                <a16:creationId xmlns:a16="http://schemas.microsoft.com/office/drawing/2014/main" id="{15EE9564-3556-8EB4-3861-74A2997551FC}"/>
              </a:ext>
            </a:extLst>
          </p:cNvPr>
          <p:cNvSpPr txBox="1">
            <a:spLocks noChangeArrowheads="1"/>
          </p:cNvSpPr>
          <p:nvPr/>
        </p:nvSpPr>
        <p:spPr bwMode="auto">
          <a:xfrm>
            <a:off x="2135189" y="55102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73743" name="Text Box 13">
            <a:extLst>
              <a:ext uri="{FF2B5EF4-FFF2-40B4-BE49-F238E27FC236}">
                <a16:creationId xmlns:a16="http://schemas.microsoft.com/office/drawing/2014/main" id="{190200BB-0F7B-B3EE-1175-27F040885BEF}"/>
              </a:ext>
            </a:extLst>
          </p:cNvPr>
          <p:cNvSpPr txBox="1">
            <a:spLocks noChangeArrowheads="1"/>
          </p:cNvSpPr>
          <p:nvPr/>
        </p:nvSpPr>
        <p:spPr bwMode="auto">
          <a:xfrm>
            <a:off x="4008439" y="55356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73744" name="Text Box 14">
            <a:extLst>
              <a:ext uri="{FF2B5EF4-FFF2-40B4-BE49-F238E27FC236}">
                <a16:creationId xmlns:a16="http://schemas.microsoft.com/office/drawing/2014/main" id="{52E2D6EC-8145-3898-AF42-0276D3407DAE}"/>
              </a:ext>
            </a:extLst>
          </p:cNvPr>
          <p:cNvSpPr txBox="1">
            <a:spLocks noChangeArrowheads="1"/>
          </p:cNvSpPr>
          <p:nvPr/>
        </p:nvSpPr>
        <p:spPr bwMode="auto">
          <a:xfrm>
            <a:off x="7462838" y="131127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73745" name="Text Box 15">
            <a:extLst>
              <a:ext uri="{FF2B5EF4-FFF2-40B4-BE49-F238E27FC236}">
                <a16:creationId xmlns:a16="http://schemas.microsoft.com/office/drawing/2014/main" id="{49B63A26-1954-D18E-D9FF-0A3B4F2A5867}"/>
              </a:ext>
            </a:extLst>
          </p:cNvPr>
          <p:cNvSpPr txBox="1">
            <a:spLocks noChangeArrowheads="1"/>
          </p:cNvSpPr>
          <p:nvPr/>
        </p:nvSpPr>
        <p:spPr bwMode="auto">
          <a:xfrm>
            <a:off x="5735639" y="1341438"/>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73747" name="Line 17">
            <a:extLst>
              <a:ext uri="{FF2B5EF4-FFF2-40B4-BE49-F238E27FC236}">
                <a16:creationId xmlns:a16="http://schemas.microsoft.com/office/drawing/2014/main" id="{A223BA9F-12C8-C60D-2987-E09D182EFD6B}"/>
              </a:ext>
            </a:extLst>
          </p:cNvPr>
          <p:cNvSpPr>
            <a:spLocks noChangeShapeType="1"/>
          </p:cNvSpPr>
          <p:nvPr/>
        </p:nvSpPr>
        <p:spPr bwMode="auto">
          <a:xfrm>
            <a:off x="7680325" y="1958976"/>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3748" name="Text Box 18">
            <a:extLst>
              <a:ext uri="{FF2B5EF4-FFF2-40B4-BE49-F238E27FC236}">
                <a16:creationId xmlns:a16="http://schemas.microsoft.com/office/drawing/2014/main" id="{0E5AF413-BFC2-4709-C95E-344F4E13FC31}"/>
              </a:ext>
            </a:extLst>
          </p:cNvPr>
          <p:cNvSpPr txBox="1">
            <a:spLocks noChangeArrowheads="1"/>
          </p:cNvSpPr>
          <p:nvPr/>
        </p:nvSpPr>
        <p:spPr bwMode="auto">
          <a:xfrm>
            <a:off x="5737225" y="266541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73749" name="Text Box 19">
            <a:extLst>
              <a:ext uri="{FF2B5EF4-FFF2-40B4-BE49-F238E27FC236}">
                <a16:creationId xmlns:a16="http://schemas.microsoft.com/office/drawing/2014/main" id="{51DB6BAA-5FD4-2FC8-170C-F6A9C85A0E3A}"/>
              </a:ext>
            </a:extLst>
          </p:cNvPr>
          <p:cNvSpPr txBox="1">
            <a:spLocks noChangeArrowheads="1"/>
          </p:cNvSpPr>
          <p:nvPr/>
        </p:nvSpPr>
        <p:spPr bwMode="auto">
          <a:xfrm>
            <a:off x="5735639" y="3455988"/>
            <a:ext cx="4752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800">
                <a:solidFill>
                  <a:srgbClr val="0000FF"/>
                </a:solidFill>
                <a:latin typeface="Times New Roman" panose="02020603050405020304" pitchFamily="18" charset="0"/>
              </a:rPr>
              <a:t>1. </a:t>
            </a:r>
            <a:r>
              <a:rPr lang="zh-CN" altLang="en-US" sz="2800">
                <a:solidFill>
                  <a:srgbClr val="0000FF"/>
                </a:solidFill>
                <a:latin typeface="Times New Roman" panose="02020603050405020304" pitchFamily="18" charset="0"/>
              </a:rPr>
              <a:t>初始化</a:t>
            </a:r>
          </a:p>
        </p:txBody>
      </p:sp>
      <p:sp>
        <p:nvSpPr>
          <p:cNvPr id="73750" name="Text Box 20">
            <a:extLst>
              <a:ext uri="{FF2B5EF4-FFF2-40B4-BE49-F238E27FC236}">
                <a16:creationId xmlns:a16="http://schemas.microsoft.com/office/drawing/2014/main" id="{51354771-4D59-E9AD-5AA2-CF12DB953275}"/>
              </a:ext>
            </a:extLst>
          </p:cNvPr>
          <p:cNvSpPr txBox="1">
            <a:spLocks noChangeArrowheads="1"/>
          </p:cNvSpPr>
          <p:nvPr/>
        </p:nvSpPr>
        <p:spPr bwMode="auto">
          <a:xfrm>
            <a:off x="4367213" y="433546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rPr>
              <a:t>T</a:t>
            </a:r>
          </a:p>
        </p:txBody>
      </p:sp>
      <p:sp>
        <p:nvSpPr>
          <p:cNvPr id="73751" name="Line 21">
            <a:extLst>
              <a:ext uri="{FF2B5EF4-FFF2-40B4-BE49-F238E27FC236}">
                <a16:creationId xmlns:a16="http://schemas.microsoft.com/office/drawing/2014/main" id="{18BBED56-A8BC-9278-F3A7-84C2F27F7E65}"/>
              </a:ext>
            </a:extLst>
          </p:cNvPr>
          <p:cNvSpPr>
            <a:spLocks noChangeShapeType="1"/>
          </p:cNvSpPr>
          <p:nvPr/>
        </p:nvSpPr>
        <p:spPr bwMode="auto">
          <a:xfrm>
            <a:off x="4295776" y="4335463"/>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7473E085-054C-F621-D577-3945B44C98E1}"/>
              </a:ext>
            </a:extLst>
          </p:cNvPr>
          <p:cNvSpPr>
            <a:spLocks noGrp="1" noChangeArrowheads="1"/>
          </p:cNvSpPr>
          <p:nvPr>
            <p:ph type="title"/>
          </p:nvPr>
        </p:nvSpPr>
        <p:spPr/>
        <p:txBody>
          <a:bodyPr anchor="ctr"/>
          <a:lstStyle/>
          <a:p>
            <a:pPr eaLnBrk="1" hangingPunct="1"/>
            <a:r>
              <a:rPr lang="en-US" altLang="zh-CN">
                <a:latin typeface="Times New Roman" panose="02020603050405020304" pitchFamily="18" charset="0"/>
              </a:rPr>
              <a:t>6.1 </a:t>
            </a:r>
            <a:r>
              <a:rPr lang="zh-CN" altLang="en-US">
                <a:latin typeface="Times New Roman" panose="02020603050405020304" pitchFamily="18" charset="0"/>
              </a:rPr>
              <a:t>语法制导翻译概述</a:t>
            </a:r>
          </a:p>
        </p:txBody>
      </p:sp>
      <p:sp>
        <p:nvSpPr>
          <p:cNvPr id="4" name="日期占位符 3">
            <a:extLst>
              <a:ext uri="{FF2B5EF4-FFF2-40B4-BE49-F238E27FC236}">
                <a16:creationId xmlns:a16="http://schemas.microsoft.com/office/drawing/2014/main" id="{09FCC657-E002-85AB-BCB3-F3C68E0722BE}"/>
              </a:ext>
            </a:extLst>
          </p:cNvPr>
          <p:cNvSpPr>
            <a:spLocks noGrp="1"/>
          </p:cNvSpPr>
          <p:nvPr>
            <p:ph type="dt" sz="half" idx="10"/>
          </p:nvPr>
        </p:nvSpPr>
        <p:spPr>
          <a:ln>
            <a:miter lim="800000"/>
            <a:headEnd/>
            <a:tailEnd/>
          </a:ln>
        </p:spPr>
        <p:txBody>
          <a:bodyPr anchor="t"/>
          <a:lstStyle/>
          <a:p>
            <a:pPr>
              <a:defRPr/>
            </a:pPr>
            <a:fld id="{2B98E0EE-7783-4ADB-9414-5B4777B17DB1}" type="datetime1">
              <a:rPr lang="zh-CN" altLang="en-US">
                <a:latin typeface="+mn-lt"/>
              </a:rPr>
              <a:pPr>
                <a:defRPr/>
              </a:pPr>
              <a:t>2024/10/14</a:t>
            </a:fld>
            <a:endParaRPr lang="en-US" altLang="zh-CN">
              <a:latin typeface="+mn-lt"/>
            </a:endParaRPr>
          </a:p>
        </p:txBody>
      </p:sp>
      <p:sp>
        <p:nvSpPr>
          <p:cNvPr id="11267" name="灯片编号占位符 5">
            <a:extLst>
              <a:ext uri="{FF2B5EF4-FFF2-40B4-BE49-F238E27FC236}">
                <a16:creationId xmlns:a16="http://schemas.microsoft.com/office/drawing/2014/main" id="{F434B190-C8F0-A481-90C4-2095E2E0558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BE5E983-9C42-4DE4-AFA6-6526BC6E42E1}" type="slidenum">
              <a:rPr lang="en-US" altLang="zh-CN" sz="1400" b="0">
                <a:latin typeface="Arial" panose="020B0604020202020204" pitchFamily="34" charset="0"/>
                <a:ea typeface="宋体" panose="02010600030101010101" pitchFamily="2" charset="-122"/>
              </a:rPr>
              <a:pPr>
                <a:spcBef>
                  <a:spcPct val="0"/>
                </a:spcBef>
                <a:buClrTx/>
                <a:buSzTx/>
                <a:buFontTx/>
                <a:buNone/>
              </a:pPr>
              <a:t>7</a:t>
            </a:fld>
            <a:endParaRPr lang="en-US" altLang="zh-CN" sz="1400" b="0">
              <a:latin typeface="Arial" panose="020B0604020202020204" pitchFamily="34" charset="0"/>
              <a:ea typeface="宋体" panose="02010600030101010101" pitchFamily="2" charset="-122"/>
            </a:endParaRPr>
          </a:p>
        </p:txBody>
      </p:sp>
      <p:sp>
        <p:nvSpPr>
          <p:cNvPr id="11269" name="Rectangle 3">
            <a:extLst>
              <a:ext uri="{FF2B5EF4-FFF2-40B4-BE49-F238E27FC236}">
                <a16:creationId xmlns:a16="http://schemas.microsoft.com/office/drawing/2014/main" id="{4FA79E18-A1D0-D8E4-08BF-713FF3C23BB1}"/>
              </a:ext>
            </a:extLst>
          </p:cNvPr>
          <p:cNvSpPr>
            <a:spLocks noGrp="1" noChangeArrowheads="1"/>
          </p:cNvSpPr>
          <p:nvPr>
            <p:ph type="body" sz="quarter" idx="13"/>
          </p:nvPr>
        </p:nvSpPr>
        <p:spPr/>
        <p:txBody>
          <a:bodyPr/>
          <a:lstStyle/>
          <a:p>
            <a:pPr eaLnBrk="1" hangingPunct="1"/>
            <a:r>
              <a:rPr kumimoji="1" lang="zh-CN" altLang="en-US" b="0" dirty="0">
                <a:latin typeface="Times New Roman" panose="02020603050405020304" pitchFamily="18" charset="0"/>
              </a:rPr>
              <a:t>一个文法符号</a:t>
            </a:r>
            <a:r>
              <a:rPr kumimoji="1" lang="en-US" altLang="zh-CN" b="0" i="1" dirty="0">
                <a:latin typeface="Times New Roman" panose="02020603050405020304" pitchFamily="18" charset="0"/>
              </a:rPr>
              <a:t>X</a:t>
            </a:r>
            <a:r>
              <a:rPr kumimoji="1" lang="zh-CN" altLang="en-US" b="0" dirty="0">
                <a:latin typeface="Times New Roman" panose="02020603050405020304" pitchFamily="18" charset="0"/>
              </a:rPr>
              <a:t>所携带的语义信息称为</a:t>
            </a:r>
            <a:r>
              <a:rPr kumimoji="1" lang="en-US" altLang="zh-CN" b="0" i="1" dirty="0">
                <a:latin typeface="Times New Roman" panose="02020603050405020304" pitchFamily="18" charset="0"/>
              </a:rPr>
              <a:t>X</a:t>
            </a:r>
            <a:r>
              <a:rPr kumimoji="1" lang="zh-CN" altLang="en-US" b="0" dirty="0">
                <a:latin typeface="Times New Roman" panose="02020603050405020304" pitchFamily="18" charset="0"/>
              </a:rPr>
              <a:t>的语义属性，简称为属性，它是根据翻译的需要设置的</a:t>
            </a:r>
            <a:r>
              <a:rPr kumimoji="1" lang="en-US" altLang="zh-CN" b="0" dirty="0">
                <a:latin typeface="Times New Roman" panose="02020603050405020304" pitchFamily="18" charset="0"/>
              </a:rPr>
              <a:t>(</a:t>
            </a:r>
            <a:r>
              <a:rPr kumimoji="1" lang="zh-CN" altLang="en-US" b="0" dirty="0">
                <a:latin typeface="Times New Roman" panose="02020603050405020304" pitchFamily="18" charset="0"/>
              </a:rPr>
              <a:t>对应分析树结点的数据结构</a:t>
            </a:r>
            <a:r>
              <a:rPr kumimoji="1" lang="en-US" altLang="zh-CN" b="0" dirty="0">
                <a:latin typeface="Times New Roman" panose="02020603050405020304" pitchFamily="18" charset="0"/>
              </a:rPr>
              <a:t>)</a:t>
            </a:r>
            <a:r>
              <a:rPr kumimoji="1" lang="zh-CN" altLang="en-US" b="0" dirty="0">
                <a:latin typeface="Times New Roman" panose="02020603050405020304" pitchFamily="18" charset="0"/>
              </a:rPr>
              <a:t>，主要用于描述语法结构的语义。</a:t>
            </a:r>
          </a:p>
          <a:p>
            <a:pPr lvl="1" eaLnBrk="1" hangingPunct="1"/>
            <a:r>
              <a:rPr kumimoji="1" lang="zh-CN" altLang="en-US" b="0" dirty="0">
                <a:solidFill>
                  <a:srgbClr val="FF0000"/>
                </a:solidFill>
                <a:latin typeface="Times New Roman" panose="02020603050405020304" pitchFamily="18" charset="0"/>
              </a:rPr>
              <a:t>一个变量的属性有类型、层次、存储地址等</a:t>
            </a:r>
          </a:p>
          <a:p>
            <a:pPr lvl="1" eaLnBrk="1" hangingPunct="1"/>
            <a:r>
              <a:rPr kumimoji="1" lang="zh-CN" altLang="en-US" b="0" dirty="0">
                <a:solidFill>
                  <a:srgbClr val="FF0000"/>
                </a:solidFill>
                <a:latin typeface="Times New Roman" panose="02020603050405020304" pitchFamily="18" charset="0"/>
              </a:rPr>
              <a:t>表达式的属性有类型、值等。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43C50ED-2BCB-2F8F-9E4B-A1C48214D151}"/>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例</a:t>
            </a:r>
            <a:r>
              <a:rPr lang="en-US" altLang="zh-CN" dirty="0">
                <a:latin typeface="Times New Roman" panose="02020603050405020304" pitchFamily="18" charset="0"/>
              </a:rPr>
              <a:t>6.17 </a:t>
            </a:r>
            <a:r>
              <a:rPr lang="zh-CN" altLang="en-US" dirty="0">
                <a:latin typeface="Times New Roman" panose="02020603050405020304" pitchFamily="18" charset="0"/>
              </a:rPr>
              <a:t>对输入串</a:t>
            </a:r>
            <a:r>
              <a:rPr lang="en-US" altLang="zh-CN" dirty="0">
                <a:latin typeface="Times New Roman" panose="02020603050405020304" pitchFamily="18" charset="0"/>
              </a:rPr>
              <a:t>3*x/y</a:t>
            </a:r>
            <a:r>
              <a:rPr lang="zh-CN" altLang="en-US" dirty="0">
                <a:latin typeface="Times New Roman" panose="02020603050405020304" pitchFamily="18" charset="0"/>
              </a:rPr>
              <a:t>的翻译</a:t>
            </a:r>
          </a:p>
        </p:txBody>
      </p:sp>
      <p:sp>
        <p:nvSpPr>
          <p:cNvPr id="28" name="日期占位符 3">
            <a:extLst>
              <a:ext uri="{FF2B5EF4-FFF2-40B4-BE49-F238E27FC236}">
                <a16:creationId xmlns:a16="http://schemas.microsoft.com/office/drawing/2014/main" id="{36AB0A07-7BEA-2EF4-A29E-CE570FA599E5}"/>
              </a:ext>
            </a:extLst>
          </p:cNvPr>
          <p:cNvSpPr>
            <a:spLocks noGrp="1"/>
          </p:cNvSpPr>
          <p:nvPr>
            <p:ph type="dt" sz="half" idx="10"/>
          </p:nvPr>
        </p:nvSpPr>
        <p:spPr>
          <a:ln>
            <a:miter lim="800000"/>
            <a:headEnd/>
            <a:tailEnd/>
          </a:ln>
        </p:spPr>
        <p:txBody>
          <a:bodyPr anchor="t"/>
          <a:lstStyle/>
          <a:p>
            <a:pPr>
              <a:defRPr/>
            </a:pPr>
            <a:fld id="{A499D0AD-33F4-4582-833C-15EBBDC451C6}" type="datetime1">
              <a:rPr lang="zh-CN" altLang="en-US">
                <a:latin typeface="+mn-lt"/>
              </a:rPr>
              <a:pPr>
                <a:defRPr/>
              </a:pPr>
              <a:t>2024/10/14</a:t>
            </a:fld>
            <a:endParaRPr lang="en-US" altLang="zh-CN">
              <a:latin typeface="+mn-lt"/>
            </a:endParaRPr>
          </a:p>
        </p:txBody>
      </p:sp>
      <p:sp>
        <p:nvSpPr>
          <p:cNvPr id="74755" name="灯片编号占位符 5">
            <a:extLst>
              <a:ext uri="{FF2B5EF4-FFF2-40B4-BE49-F238E27FC236}">
                <a16:creationId xmlns:a16="http://schemas.microsoft.com/office/drawing/2014/main" id="{1060A744-D4E5-4F7B-954D-A2BFD9EF20F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6F42554-ECDA-4D08-AFC9-EE879EE8F92D}" type="slidenum">
              <a:rPr lang="en-US" altLang="zh-CN" sz="1400" b="0">
                <a:latin typeface="Arial" panose="020B0604020202020204" pitchFamily="34" charset="0"/>
                <a:ea typeface="宋体" panose="02010600030101010101" pitchFamily="2" charset="-122"/>
              </a:rPr>
              <a:pPr>
                <a:spcBef>
                  <a:spcPct val="0"/>
                </a:spcBef>
                <a:buClrTx/>
                <a:buSzTx/>
                <a:buFontTx/>
                <a:buNone/>
              </a:pPr>
              <a:t>70</a:t>
            </a:fld>
            <a:endParaRPr lang="en-US" altLang="zh-CN" sz="1400" b="0">
              <a:latin typeface="Arial" panose="020B0604020202020204" pitchFamily="34" charset="0"/>
              <a:ea typeface="宋体" panose="02010600030101010101" pitchFamily="2" charset="-122"/>
            </a:endParaRPr>
          </a:p>
        </p:txBody>
      </p:sp>
      <p:sp>
        <p:nvSpPr>
          <p:cNvPr id="74756" name="Line 2">
            <a:extLst>
              <a:ext uri="{FF2B5EF4-FFF2-40B4-BE49-F238E27FC236}">
                <a16:creationId xmlns:a16="http://schemas.microsoft.com/office/drawing/2014/main" id="{4646D400-3B96-650B-8D8B-CD3146AED242}"/>
              </a:ext>
            </a:extLst>
          </p:cNvPr>
          <p:cNvSpPr>
            <a:spLocks noChangeShapeType="1"/>
          </p:cNvSpPr>
          <p:nvPr/>
        </p:nvSpPr>
        <p:spPr bwMode="auto">
          <a:xfrm>
            <a:off x="3262630" y="1610044"/>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57" name="Line 3">
            <a:extLst>
              <a:ext uri="{FF2B5EF4-FFF2-40B4-BE49-F238E27FC236}">
                <a16:creationId xmlns:a16="http://schemas.microsoft.com/office/drawing/2014/main" id="{7A8C76A3-D073-776C-CF14-528544F0591D}"/>
              </a:ext>
            </a:extLst>
          </p:cNvPr>
          <p:cNvSpPr>
            <a:spLocks noChangeShapeType="1"/>
          </p:cNvSpPr>
          <p:nvPr/>
        </p:nvSpPr>
        <p:spPr bwMode="auto">
          <a:xfrm>
            <a:off x="3262630" y="549783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58" name="Line 4">
            <a:extLst>
              <a:ext uri="{FF2B5EF4-FFF2-40B4-BE49-F238E27FC236}">
                <a16:creationId xmlns:a16="http://schemas.microsoft.com/office/drawing/2014/main" id="{C98AF0B9-E737-C713-4EE7-B7DD6F63DA29}"/>
              </a:ext>
            </a:extLst>
          </p:cNvPr>
          <p:cNvSpPr>
            <a:spLocks noChangeShapeType="1"/>
          </p:cNvSpPr>
          <p:nvPr/>
        </p:nvSpPr>
        <p:spPr bwMode="auto">
          <a:xfrm flipV="1">
            <a:off x="4991418" y="168148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59" name="Line 5">
            <a:extLst>
              <a:ext uri="{FF2B5EF4-FFF2-40B4-BE49-F238E27FC236}">
                <a16:creationId xmlns:a16="http://schemas.microsoft.com/office/drawing/2014/main" id="{111DDC53-F278-1887-01AD-E15B32C5203A}"/>
              </a:ext>
            </a:extLst>
          </p:cNvPr>
          <p:cNvSpPr>
            <a:spLocks noChangeShapeType="1"/>
          </p:cNvSpPr>
          <p:nvPr/>
        </p:nvSpPr>
        <p:spPr bwMode="auto">
          <a:xfrm>
            <a:off x="5496244" y="549783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0" name="Line 6">
            <a:extLst>
              <a:ext uri="{FF2B5EF4-FFF2-40B4-BE49-F238E27FC236}">
                <a16:creationId xmlns:a16="http://schemas.microsoft.com/office/drawing/2014/main" id="{D2C92BA3-EA43-BD81-7C7F-3D6EB4A7B143}"/>
              </a:ext>
            </a:extLst>
          </p:cNvPr>
          <p:cNvSpPr>
            <a:spLocks noChangeShapeType="1"/>
          </p:cNvSpPr>
          <p:nvPr/>
        </p:nvSpPr>
        <p:spPr bwMode="auto">
          <a:xfrm flipV="1">
            <a:off x="5496243" y="168148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1" name="Line 7">
            <a:extLst>
              <a:ext uri="{FF2B5EF4-FFF2-40B4-BE49-F238E27FC236}">
                <a16:creationId xmlns:a16="http://schemas.microsoft.com/office/drawing/2014/main" id="{38BE5BB1-083F-D7E9-A80C-08A4AD10202D}"/>
              </a:ext>
            </a:extLst>
          </p:cNvPr>
          <p:cNvSpPr>
            <a:spLocks noChangeShapeType="1"/>
          </p:cNvSpPr>
          <p:nvPr/>
        </p:nvSpPr>
        <p:spPr bwMode="auto">
          <a:xfrm flipV="1">
            <a:off x="6431280" y="168148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2" name="Text Box 8">
            <a:extLst>
              <a:ext uri="{FF2B5EF4-FFF2-40B4-BE49-F238E27FC236}">
                <a16:creationId xmlns:a16="http://schemas.microsoft.com/office/drawing/2014/main" id="{840E4344-077C-8132-7EC2-E3A678CBA00D}"/>
              </a:ext>
            </a:extLst>
          </p:cNvPr>
          <p:cNvSpPr txBox="1">
            <a:spLocks noChangeArrowheads="1"/>
          </p:cNvSpPr>
          <p:nvPr/>
        </p:nvSpPr>
        <p:spPr bwMode="auto">
          <a:xfrm>
            <a:off x="3335656" y="496919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74763" name="Line 9">
            <a:extLst>
              <a:ext uri="{FF2B5EF4-FFF2-40B4-BE49-F238E27FC236}">
                <a16:creationId xmlns:a16="http://schemas.microsoft.com/office/drawing/2014/main" id="{24D504DB-2555-87F6-753B-ABFFDE2057D0}"/>
              </a:ext>
            </a:extLst>
          </p:cNvPr>
          <p:cNvSpPr>
            <a:spLocks noChangeShapeType="1"/>
          </p:cNvSpPr>
          <p:nvPr/>
        </p:nvSpPr>
        <p:spPr bwMode="auto">
          <a:xfrm>
            <a:off x="3262630" y="4975543"/>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4" name="Line 10">
            <a:extLst>
              <a:ext uri="{FF2B5EF4-FFF2-40B4-BE49-F238E27FC236}">
                <a16:creationId xmlns:a16="http://schemas.microsoft.com/office/drawing/2014/main" id="{386B2A46-D427-65C6-B343-F955E1B00962}"/>
              </a:ext>
            </a:extLst>
          </p:cNvPr>
          <p:cNvSpPr>
            <a:spLocks noChangeShapeType="1"/>
          </p:cNvSpPr>
          <p:nvPr/>
        </p:nvSpPr>
        <p:spPr bwMode="auto">
          <a:xfrm>
            <a:off x="5496244" y="497554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5" name="Text Box 11">
            <a:extLst>
              <a:ext uri="{FF2B5EF4-FFF2-40B4-BE49-F238E27FC236}">
                <a16:creationId xmlns:a16="http://schemas.microsoft.com/office/drawing/2014/main" id="{E6E686EB-8466-891A-9B0B-630D41989BBA}"/>
              </a:ext>
            </a:extLst>
          </p:cNvPr>
          <p:cNvSpPr txBox="1">
            <a:spLocks noChangeArrowheads="1"/>
          </p:cNvSpPr>
          <p:nvPr/>
        </p:nvSpPr>
        <p:spPr bwMode="auto">
          <a:xfrm>
            <a:off x="5494655" y="499459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74766" name="Text Box 12">
            <a:extLst>
              <a:ext uri="{FF2B5EF4-FFF2-40B4-BE49-F238E27FC236}">
                <a16:creationId xmlns:a16="http://schemas.microsoft.com/office/drawing/2014/main" id="{66161A4D-7DB4-709C-CBC4-0B89DA0E267F}"/>
              </a:ext>
            </a:extLst>
          </p:cNvPr>
          <p:cNvSpPr txBox="1">
            <a:spLocks noChangeArrowheads="1"/>
          </p:cNvSpPr>
          <p:nvPr/>
        </p:nvSpPr>
        <p:spPr bwMode="auto">
          <a:xfrm>
            <a:off x="3334069" y="561689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74767" name="Text Box 13">
            <a:extLst>
              <a:ext uri="{FF2B5EF4-FFF2-40B4-BE49-F238E27FC236}">
                <a16:creationId xmlns:a16="http://schemas.microsoft.com/office/drawing/2014/main" id="{96C552AE-5A08-C9F0-99D2-8423B26AC36E}"/>
              </a:ext>
            </a:extLst>
          </p:cNvPr>
          <p:cNvSpPr txBox="1">
            <a:spLocks noChangeArrowheads="1"/>
          </p:cNvSpPr>
          <p:nvPr/>
        </p:nvSpPr>
        <p:spPr bwMode="auto">
          <a:xfrm>
            <a:off x="5207319" y="564229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74768" name="Text Box 14">
            <a:extLst>
              <a:ext uri="{FF2B5EF4-FFF2-40B4-BE49-F238E27FC236}">
                <a16:creationId xmlns:a16="http://schemas.microsoft.com/office/drawing/2014/main" id="{4EA38270-B094-3FEF-66D3-F35E8BE665D8}"/>
              </a:ext>
            </a:extLst>
          </p:cNvPr>
          <p:cNvSpPr txBox="1">
            <a:spLocks noChangeArrowheads="1"/>
          </p:cNvSpPr>
          <p:nvPr/>
        </p:nvSpPr>
        <p:spPr bwMode="auto">
          <a:xfrm>
            <a:off x="8661718" y="141795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74769" name="Text Box 15">
            <a:extLst>
              <a:ext uri="{FF2B5EF4-FFF2-40B4-BE49-F238E27FC236}">
                <a16:creationId xmlns:a16="http://schemas.microsoft.com/office/drawing/2014/main" id="{BE791155-0D20-6494-ED93-0D53A14B6C8B}"/>
              </a:ext>
            </a:extLst>
          </p:cNvPr>
          <p:cNvSpPr txBox="1">
            <a:spLocks noChangeArrowheads="1"/>
          </p:cNvSpPr>
          <p:nvPr/>
        </p:nvSpPr>
        <p:spPr bwMode="auto">
          <a:xfrm>
            <a:off x="6934519" y="151479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74771" name="Line 17">
            <a:extLst>
              <a:ext uri="{FF2B5EF4-FFF2-40B4-BE49-F238E27FC236}">
                <a16:creationId xmlns:a16="http://schemas.microsoft.com/office/drawing/2014/main" id="{A4B79423-B494-4353-92CB-BD45B7D0DDF0}"/>
              </a:ext>
            </a:extLst>
          </p:cNvPr>
          <p:cNvSpPr>
            <a:spLocks noChangeShapeType="1"/>
          </p:cNvSpPr>
          <p:nvPr/>
        </p:nvSpPr>
        <p:spPr bwMode="auto">
          <a:xfrm>
            <a:off x="8879205" y="2065656"/>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4772" name="Text Box 18">
            <a:extLst>
              <a:ext uri="{FF2B5EF4-FFF2-40B4-BE49-F238E27FC236}">
                <a16:creationId xmlns:a16="http://schemas.microsoft.com/office/drawing/2014/main" id="{A2714BD9-D60D-F412-AD43-3E26FB78749E}"/>
              </a:ext>
            </a:extLst>
          </p:cNvPr>
          <p:cNvSpPr txBox="1">
            <a:spLocks noChangeArrowheads="1"/>
          </p:cNvSpPr>
          <p:nvPr/>
        </p:nvSpPr>
        <p:spPr bwMode="auto">
          <a:xfrm>
            <a:off x="6936105" y="277209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74773" name="Text Box 19">
            <a:extLst>
              <a:ext uri="{FF2B5EF4-FFF2-40B4-BE49-F238E27FC236}">
                <a16:creationId xmlns:a16="http://schemas.microsoft.com/office/drawing/2014/main" id="{EBEEC474-5276-962B-361C-0E701B76ADAF}"/>
              </a:ext>
            </a:extLst>
          </p:cNvPr>
          <p:cNvSpPr txBox="1">
            <a:spLocks noChangeArrowheads="1"/>
          </p:cNvSpPr>
          <p:nvPr/>
        </p:nvSpPr>
        <p:spPr bwMode="auto">
          <a:xfrm>
            <a:off x="6934519" y="3562668"/>
            <a:ext cx="4752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800">
                <a:solidFill>
                  <a:srgbClr val="0000FF"/>
                </a:solidFill>
                <a:latin typeface="Times New Roman" panose="02020603050405020304" pitchFamily="18" charset="0"/>
              </a:rPr>
              <a:t>2. </a:t>
            </a:r>
            <a:r>
              <a:rPr lang="zh-CN" altLang="en-US" sz="2800">
                <a:solidFill>
                  <a:srgbClr val="0000FF"/>
                </a:solidFill>
                <a:latin typeface="Times New Roman" panose="02020603050405020304" pitchFamily="18" charset="0"/>
              </a:rPr>
              <a:t>选产生式</a:t>
            </a:r>
            <a:r>
              <a:rPr lang="zh-CN" altLang="en-US" sz="2800">
                <a:solidFill>
                  <a:srgbClr val="0000FF"/>
                </a:solidFill>
                <a:latin typeface="Times New Roman" panose="02020603050405020304" pitchFamily="18" charset="0"/>
                <a:ea typeface="宋体" panose="02010600030101010101" pitchFamily="2" charset="-122"/>
              </a:rPr>
              <a:t>①</a:t>
            </a:r>
            <a:r>
              <a:rPr lang="zh-CN" altLang="en-US" sz="2800">
                <a:solidFill>
                  <a:srgbClr val="0000FF"/>
                </a:solidFill>
                <a:latin typeface="Times New Roman" panose="02020603050405020304" pitchFamily="18" charset="0"/>
              </a:rPr>
              <a:t>的右部进栈</a:t>
            </a:r>
          </a:p>
        </p:txBody>
      </p:sp>
      <p:sp>
        <p:nvSpPr>
          <p:cNvPr id="74774" name="Text Box 20">
            <a:extLst>
              <a:ext uri="{FF2B5EF4-FFF2-40B4-BE49-F238E27FC236}">
                <a16:creationId xmlns:a16="http://schemas.microsoft.com/office/drawing/2014/main" id="{39A602EB-EE7E-8606-3FB0-3266DFFB7228}"/>
              </a:ext>
            </a:extLst>
          </p:cNvPr>
          <p:cNvSpPr txBox="1">
            <a:spLocks noChangeArrowheads="1"/>
          </p:cNvSpPr>
          <p:nvPr/>
        </p:nvSpPr>
        <p:spPr bwMode="auto">
          <a:xfrm>
            <a:off x="5494655" y="445166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{e2}</a:t>
            </a:r>
          </a:p>
        </p:txBody>
      </p:sp>
      <p:sp>
        <p:nvSpPr>
          <p:cNvPr id="74775" name="Text Box 21">
            <a:extLst>
              <a:ext uri="{FF2B5EF4-FFF2-40B4-BE49-F238E27FC236}">
                <a16:creationId xmlns:a16="http://schemas.microsoft.com/office/drawing/2014/main" id="{BB7E58A8-5539-4E62-7B8F-8BFA74051F46}"/>
              </a:ext>
            </a:extLst>
          </p:cNvPr>
          <p:cNvSpPr txBox="1">
            <a:spLocks noChangeArrowheads="1"/>
          </p:cNvSpPr>
          <p:nvPr/>
        </p:nvSpPr>
        <p:spPr bwMode="auto">
          <a:xfrm>
            <a:off x="5494655" y="344360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{e1}</a:t>
            </a:r>
          </a:p>
        </p:txBody>
      </p:sp>
      <p:sp>
        <p:nvSpPr>
          <p:cNvPr id="74776" name="Text Box 22">
            <a:extLst>
              <a:ext uri="{FF2B5EF4-FFF2-40B4-BE49-F238E27FC236}">
                <a16:creationId xmlns:a16="http://schemas.microsoft.com/office/drawing/2014/main" id="{FC0D55DD-32E8-6D1C-8D25-95B0055EBCBE}"/>
              </a:ext>
            </a:extLst>
          </p:cNvPr>
          <p:cNvSpPr txBox="1">
            <a:spLocks noChangeArrowheads="1"/>
          </p:cNvSpPr>
          <p:nvPr/>
        </p:nvSpPr>
        <p:spPr bwMode="auto">
          <a:xfrm>
            <a:off x="5494655" y="294036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F</a:t>
            </a:r>
          </a:p>
        </p:txBody>
      </p:sp>
      <p:sp>
        <p:nvSpPr>
          <p:cNvPr id="74777" name="Line 23">
            <a:extLst>
              <a:ext uri="{FF2B5EF4-FFF2-40B4-BE49-F238E27FC236}">
                <a16:creationId xmlns:a16="http://schemas.microsoft.com/office/drawing/2014/main" id="{21F1B2DB-8A9D-5B48-8B8D-1C0006A6962B}"/>
              </a:ext>
            </a:extLst>
          </p:cNvPr>
          <p:cNvSpPr>
            <a:spLocks noChangeShapeType="1"/>
          </p:cNvSpPr>
          <p:nvPr/>
        </p:nvSpPr>
        <p:spPr bwMode="auto">
          <a:xfrm>
            <a:off x="5494656" y="445166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78" name="Line 24">
            <a:extLst>
              <a:ext uri="{FF2B5EF4-FFF2-40B4-BE49-F238E27FC236}">
                <a16:creationId xmlns:a16="http://schemas.microsoft.com/office/drawing/2014/main" id="{674A93E9-DF87-EC26-0FE1-CFB75122B3E9}"/>
              </a:ext>
            </a:extLst>
          </p:cNvPr>
          <p:cNvSpPr>
            <a:spLocks noChangeShapeType="1"/>
          </p:cNvSpPr>
          <p:nvPr/>
        </p:nvSpPr>
        <p:spPr bwMode="auto">
          <a:xfrm>
            <a:off x="5494656" y="394843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79" name="Line 25">
            <a:extLst>
              <a:ext uri="{FF2B5EF4-FFF2-40B4-BE49-F238E27FC236}">
                <a16:creationId xmlns:a16="http://schemas.microsoft.com/office/drawing/2014/main" id="{28DDA159-F7E7-E578-22F5-A1D27EDFC9B3}"/>
              </a:ext>
            </a:extLst>
          </p:cNvPr>
          <p:cNvSpPr>
            <a:spLocks noChangeShapeType="1"/>
          </p:cNvSpPr>
          <p:nvPr/>
        </p:nvSpPr>
        <p:spPr bwMode="auto">
          <a:xfrm>
            <a:off x="5494656" y="344360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0" name="Line 26">
            <a:extLst>
              <a:ext uri="{FF2B5EF4-FFF2-40B4-BE49-F238E27FC236}">
                <a16:creationId xmlns:a16="http://schemas.microsoft.com/office/drawing/2014/main" id="{6E37C2C3-436F-387F-CEC6-7FF0AEA23018}"/>
              </a:ext>
            </a:extLst>
          </p:cNvPr>
          <p:cNvSpPr>
            <a:spLocks noChangeShapeType="1"/>
          </p:cNvSpPr>
          <p:nvPr/>
        </p:nvSpPr>
        <p:spPr bwMode="auto">
          <a:xfrm>
            <a:off x="5494656" y="294036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1" name="Text Box 27">
            <a:extLst>
              <a:ext uri="{FF2B5EF4-FFF2-40B4-BE49-F238E27FC236}">
                <a16:creationId xmlns:a16="http://schemas.microsoft.com/office/drawing/2014/main" id="{6B4F87C0-1F34-A3CD-3DFC-C7FB72039FCF}"/>
              </a:ext>
            </a:extLst>
          </p:cNvPr>
          <p:cNvSpPr txBox="1">
            <a:spLocks noChangeArrowheads="1"/>
          </p:cNvSpPr>
          <p:nvPr/>
        </p:nvSpPr>
        <p:spPr bwMode="auto">
          <a:xfrm>
            <a:off x="5494655" y="397859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rPr>
              <a:t>T </a:t>
            </a:r>
            <a:r>
              <a:rPr lang="en-US" altLang="zh-CN" sz="2400">
                <a:latin typeface="Times New Roman" panose="02020603050405020304" pitchFamily="18" charset="0"/>
                <a:cs typeface="Times New Roman" panose="02020603050405020304" pitchFamily="18" charset="0"/>
              </a:rPr>
              <a:t>'</a:t>
            </a:r>
          </a:p>
        </p:txBody>
      </p:sp>
      <p:pic>
        <p:nvPicPr>
          <p:cNvPr id="3" name="图片 2"/>
          <p:cNvPicPr>
            <a:picLocks noChangeAspect="1"/>
          </p:cNvPicPr>
          <p:nvPr/>
        </p:nvPicPr>
        <p:blipFill>
          <a:blip r:embed="rId2"/>
          <a:stretch>
            <a:fillRect/>
          </a:stretch>
        </p:blipFill>
        <p:spPr>
          <a:xfrm>
            <a:off x="190818" y="2247438"/>
            <a:ext cx="2566988" cy="2679882"/>
          </a:xfrm>
          <a:prstGeom prst="rect">
            <a:avLst/>
          </a:prstGeo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58E3B8B-6DC1-023B-B69F-64CC10077F65}"/>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例</a:t>
            </a:r>
            <a:r>
              <a:rPr lang="en-US" altLang="zh-CN" dirty="0">
                <a:latin typeface="Times New Roman" panose="02020603050405020304" pitchFamily="18" charset="0"/>
              </a:rPr>
              <a:t>6.17 </a:t>
            </a:r>
            <a:r>
              <a:rPr lang="zh-CN" altLang="en-US" dirty="0">
                <a:latin typeface="Times New Roman" panose="02020603050405020304" pitchFamily="18" charset="0"/>
              </a:rPr>
              <a:t>对输入串</a:t>
            </a:r>
            <a:r>
              <a:rPr lang="en-US" altLang="zh-CN" dirty="0">
                <a:latin typeface="Times New Roman" panose="02020603050405020304" pitchFamily="18" charset="0"/>
              </a:rPr>
              <a:t>3*x/y</a:t>
            </a:r>
            <a:r>
              <a:rPr lang="zh-CN" altLang="en-US" dirty="0">
                <a:latin typeface="Times New Roman" panose="02020603050405020304" pitchFamily="18" charset="0"/>
              </a:rPr>
              <a:t>的翻译</a:t>
            </a:r>
          </a:p>
        </p:txBody>
      </p:sp>
      <p:sp>
        <p:nvSpPr>
          <p:cNvPr id="30" name="日期占位符 3">
            <a:extLst>
              <a:ext uri="{FF2B5EF4-FFF2-40B4-BE49-F238E27FC236}">
                <a16:creationId xmlns:a16="http://schemas.microsoft.com/office/drawing/2014/main" id="{EC58D091-FB13-5996-0058-B92AE638D68B}"/>
              </a:ext>
            </a:extLst>
          </p:cNvPr>
          <p:cNvSpPr>
            <a:spLocks noGrp="1"/>
          </p:cNvSpPr>
          <p:nvPr>
            <p:ph type="dt" sz="half" idx="10"/>
          </p:nvPr>
        </p:nvSpPr>
        <p:spPr>
          <a:ln>
            <a:miter lim="800000"/>
            <a:headEnd/>
            <a:tailEnd/>
          </a:ln>
        </p:spPr>
        <p:txBody>
          <a:bodyPr anchor="t"/>
          <a:lstStyle/>
          <a:p>
            <a:pPr>
              <a:defRPr/>
            </a:pPr>
            <a:fld id="{6E212F08-EBDA-4EC8-A019-DEA445DB4270}" type="datetime1">
              <a:rPr lang="zh-CN" altLang="en-US">
                <a:latin typeface="+mn-lt"/>
              </a:rPr>
              <a:pPr>
                <a:defRPr/>
              </a:pPr>
              <a:t>2024/10/14</a:t>
            </a:fld>
            <a:endParaRPr lang="en-US" altLang="zh-CN">
              <a:latin typeface="+mn-lt"/>
            </a:endParaRPr>
          </a:p>
        </p:txBody>
      </p:sp>
      <p:sp>
        <p:nvSpPr>
          <p:cNvPr id="75779" name="灯片编号占位符 5">
            <a:extLst>
              <a:ext uri="{FF2B5EF4-FFF2-40B4-BE49-F238E27FC236}">
                <a16:creationId xmlns:a16="http://schemas.microsoft.com/office/drawing/2014/main" id="{BDFD9B4E-092A-748F-4620-CE8254FFDBD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2DE002C9-53A2-4208-9A6B-15BDE65B43E7}" type="slidenum">
              <a:rPr lang="en-US" altLang="zh-CN" sz="1400" b="0">
                <a:latin typeface="Arial" panose="020B0604020202020204" pitchFamily="34" charset="0"/>
                <a:ea typeface="宋体" panose="02010600030101010101" pitchFamily="2" charset="-122"/>
              </a:rPr>
              <a:pPr>
                <a:spcBef>
                  <a:spcPct val="0"/>
                </a:spcBef>
                <a:buClrTx/>
                <a:buSzTx/>
                <a:buFontTx/>
                <a:buNone/>
              </a:pPr>
              <a:t>71</a:t>
            </a:fld>
            <a:endParaRPr lang="en-US" altLang="zh-CN" sz="1400" b="0">
              <a:latin typeface="Arial" panose="020B0604020202020204" pitchFamily="34" charset="0"/>
              <a:ea typeface="宋体" panose="02010600030101010101" pitchFamily="2" charset="-122"/>
            </a:endParaRPr>
          </a:p>
        </p:txBody>
      </p:sp>
      <p:sp>
        <p:nvSpPr>
          <p:cNvPr id="75780" name="Line 2">
            <a:extLst>
              <a:ext uri="{FF2B5EF4-FFF2-40B4-BE49-F238E27FC236}">
                <a16:creationId xmlns:a16="http://schemas.microsoft.com/office/drawing/2014/main" id="{4F7E67B3-A855-C231-E74D-C4AD3B9EA562}"/>
              </a:ext>
            </a:extLst>
          </p:cNvPr>
          <p:cNvSpPr>
            <a:spLocks noChangeShapeType="1"/>
          </p:cNvSpPr>
          <p:nvPr/>
        </p:nvSpPr>
        <p:spPr bwMode="auto">
          <a:xfrm>
            <a:off x="3166110" y="1523684"/>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1" name="Line 3">
            <a:extLst>
              <a:ext uri="{FF2B5EF4-FFF2-40B4-BE49-F238E27FC236}">
                <a16:creationId xmlns:a16="http://schemas.microsoft.com/office/drawing/2014/main" id="{2A0F80C8-75E1-B811-A81B-144FC1D08D15}"/>
              </a:ext>
            </a:extLst>
          </p:cNvPr>
          <p:cNvSpPr>
            <a:spLocks noChangeShapeType="1"/>
          </p:cNvSpPr>
          <p:nvPr/>
        </p:nvSpPr>
        <p:spPr bwMode="auto">
          <a:xfrm>
            <a:off x="3166110" y="541147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2" name="Line 4">
            <a:extLst>
              <a:ext uri="{FF2B5EF4-FFF2-40B4-BE49-F238E27FC236}">
                <a16:creationId xmlns:a16="http://schemas.microsoft.com/office/drawing/2014/main" id="{A3AF0D1F-7CF1-E5A7-0EC7-A312B8244D96}"/>
              </a:ext>
            </a:extLst>
          </p:cNvPr>
          <p:cNvSpPr>
            <a:spLocks noChangeShapeType="1"/>
          </p:cNvSpPr>
          <p:nvPr/>
        </p:nvSpPr>
        <p:spPr bwMode="auto">
          <a:xfrm flipV="1">
            <a:off x="4894898" y="159512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3" name="Line 5">
            <a:extLst>
              <a:ext uri="{FF2B5EF4-FFF2-40B4-BE49-F238E27FC236}">
                <a16:creationId xmlns:a16="http://schemas.microsoft.com/office/drawing/2014/main" id="{47641F9C-2B64-9982-5D1C-04D9997BC2A8}"/>
              </a:ext>
            </a:extLst>
          </p:cNvPr>
          <p:cNvSpPr>
            <a:spLocks noChangeShapeType="1"/>
          </p:cNvSpPr>
          <p:nvPr/>
        </p:nvSpPr>
        <p:spPr bwMode="auto">
          <a:xfrm>
            <a:off x="5399724" y="541147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4" name="Line 6">
            <a:extLst>
              <a:ext uri="{FF2B5EF4-FFF2-40B4-BE49-F238E27FC236}">
                <a16:creationId xmlns:a16="http://schemas.microsoft.com/office/drawing/2014/main" id="{EAEC83AA-BE2D-ABB2-0300-836FE74403A9}"/>
              </a:ext>
            </a:extLst>
          </p:cNvPr>
          <p:cNvSpPr>
            <a:spLocks noChangeShapeType="1"/>
          </p:cNvSpPr>
          <p:nvPr/>
        </p:nvSpPr>
        <p:spPr bwMode="auto">
          <a:xfrm flipV="1">
            <a:off x="5399723" y="159512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5" name="Line 7">
            <a:extLst>
              <a:ext uri="{FF2B5EF4-FFF2-40B4-BE49-F238E27FC236}">
                <a16:creationId xmlns:a16="http://schemas.microsoft.com/office/drawing/2014/main" id="{C9541CF3-4B7C-39E4-C5A4-120714CC0515}"/>
              </a:ext>
            </a:extLst>
          </p:cNvPr>
          <p:cNvSpPr>
            <a:spLocks noChangeShapeType="1"/>
          </p:cNvSpPr>
          <p:nvPr/>
        </p:nvSpPr>
        <p:spPr bwMode="auto">
          <a:xfrm flipV="1">
            <a:off x="6334760" y="159512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6" name="Text Box 8">
            <a:extLst>
              <a:ext uri="{FF2B5EF4-FFF2-40B4-BE49-F238E27FC236}">
                <a16:creationId xmlns:a16="http://schemas.microsoft.com/office/drawing/2014/main" id="{6364B2A1-E5BD-7F83-E072-2BA3A59F8D4F}"/>
              </a:ext>
            </a:extLst>
          </p:cNvPr>
          <p:cNvSpPr txBox="1">
            <a:spLocks noChangeArrowheads="1"/>
          </p:cNvSpPr>
          <p:nvPr/>
        </p:nvSpPr>
        <p:spPr bwMode="auto">
          <a:xfrm>
            <a:off x="3239136" y="488283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75787" name="Line 9">
            <a:extLst>
              <a:ext uri="{FF2B5EF4-FFF2-40B4-BE49-F238E27FC236}">
                <a16:creationId xmlns:a16="http://schemas.microsoft.com/office/drawing/2014/main" id="{375000C8-3342-3EF1-EDAE-5B3300C4CEAF}"/>
              </a:ext>
            </a:extLst>
          </p:cNvPr>
          <p:cNvSpPr>
            <a:spLocks noChangeShapeType="1"/>
          </p:cNvSpPr>
          <p:nvPr/>
        </p:nvSpPr>
        <p:spPr bwMode="auto">
          <a:xfrm>
            <a:off x="3166110" y="4889183"/>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8" name="Line 10">
            <a:extLst>
              <a:ext uri="{FF2B5EF4-FFF2-40B4-BE49-F238E27FC236}">
                <a16:creationId xmlns:a16="http://schemas.microsoft.com/office/drawing/2014/main" id="{50CE4462-6E35-6015-9AC2-6FA71A5B2C1C}"/>
              </a:ext>
            </a:extLst>
          </p:cNvPr>
          <p:cNvSpPr>
            <a:spLocks noChangeShapeType="1"/>
          </p:cNvSpPr>
          <p:nvPr/>
        </p:nvSpPr>
        <p:spPr bwMode="auto">
          <a:xfrm>
            <a:off x="5399724" y="488918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9" name="Text Box 11">
            <a:extLst>
              <a:ext uri="{FF2B5EF4-FFF2-40B4-BE49-F238E27FC236}">
                <a16:creationId xmlns:a16="http://schemas.microsoft.com/office/drawing/2014/main" id="{D65979B0-5041-AE0E-229E-FBD39F399202}"/>
              </a:ext>
            </a:extLst>
          </p:cNvPr>
          <p:cNvSpPr txBox="1">
            <a:spLocks noChangeArrowheads="1"/>
          </p:cNvSpPr>
          <p:nvPr/>
        </p:nvSpPr>
        <p:spPr bwMode="auto">
          <a:xfrm>
            <a:off x="5398135" y="490823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75790" name="Text Box 12">
            <a:extLst>
              <a:ext uri="{FF2B5EF4-FFF2-40B4-BE49-F238E27FC236}">
                <a16:creationId xmlns:a16="http://schemas.microsoft.com/office/drawing/2014/main" id="{378DD3BE-5B27-2787-9D33-057683788097}"/>
              </a:ext>
            </a:extLst>
          </p:cNvPr>
          <p:cNvSpPr txBox="1">
            <a:spLocks noChangeArrowheads="1"/>
          </p:cNvSpPr>
          <p:nvPr/>
        </p:nvSpPr>
        <p:spPr bwMode="auto">
          <a:xfrm>
            <a:off x="3237549" y="553053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75791" name="Text Box 13">
            <a:extLst>
              <a:ext uri="{FF2B5EF4-FFF2-40B4-BE49-F238E27FC236}">
                <a16:creationId xmlns:a16="http://schemas.microsoft.com/office/drawing/2014/main" id="{9D11CDC0-5F9C-FA7B-E65C-745AC021BF62}"/>
              </a:ext>
            </a:extLst>
          </p:cNvPr>
          <p:cNvSpPr txBox="1">
            <a:spLocks noChangeArrowheads="1"/>
          </p:cNvSpPr>
          <p:nvPr/>
        </p:nvSpPr>
        <p:spPr bwMode="auto">
          <a:xfrm>
            <a:off x="5110799" y="555593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75792" name="Text Box 14">
            <a:extLst>
              <a:ext uri="{FF2B5EF4-FFF2-40B4-BE49-F238E27FC236}">
                <a16:creationId xmlns:a16="http://schemas.microsoft.com/office/drawing/2014/main" id="{E6A32269-7D4E-7F82-2612-9BC43010F542}"/>
              </a:ext>
            </a:extLst>
          </p:cNvPr>
          <p:cNvSpPr txBox="1">
            <a:spLocks noChangeArrowheads="1"/>
          </p:cNvSpPr>
          <p:nvPr/>
        </p:nvSpPr>
        <p:spPr bwMode="auto">
          <a:xfrm>
            <a:off x="8565198" y="133159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75793" name="Text Box 15">
            <a:extLst>
              <a:ext uri="{FF2B5EF4-FFF2-40B4-BE49-F238E27FC236}">
                <a16:creationId xmlns:a16="http://schemas.microsoft.com/office/drawing/2014/main" id="{9FF839D5-505D-91A9-F899-591E8FBD3D44}"/>
              </a:ext>
            </a:extLst>
          </p:cNvPr>
          <p:cNvSpPr txBox="1">
            <a:spLocks noChangeArrowheads="1"/>
          </p:cNvSpPr>
          <p:nvPr/>
        </p:nvSpPr>
        <p:spPr bwMode="auto">
          <a:xfrm>
            <a:off x="6837999" y="142843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75795" name="Line 17">
            <a:extLst>
              <a:ext uri="{FF2B5EF4-FFF2-40B4-BE49-F238E27FC236}">
                <a16:creationId xmlns:a16="http://schemas.microsoft.com/office/drawing/2014/main" id="{5EADBB32-5907-52B4-BF0A-0FB63279C0E1}"/>
              </a:ext>
            </a:extLst>
          </p:cNvPr>
          <p:cNvSpPr>
            <a:spLocks noChangeShapeType="1"/>
          </p:cNvSpPr>
          <p:nvPr/>
        </p:nvSpPr>
        <p:spPr bwMode="auto">
          <a:xfrm>
            <a:off x="8965248" y="1979296"/>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5796" name="Text Box 18">
            <a:extLst>
              <a:ext uri="{FF2B5EF4-FFF2-40B4-BE49-F238E27FC236}">
                <a16:creationId xmlns:a16="http://schemas.microsoft.com/office/drawing/2014/main" id="{8CD87A3B-8AAA-AB32-ECA1-B685496A689C}"/>
              </a:ext>
            </a:extLst>
          </p:cNvPr>
          <p:cNvSpPr txBox="1">
            <a:spLocks noChangeArrowheads="1"/>
          </p:cNvSpPr>
          <p:nvPr/>
        </p:nvSpPr>
        <p:spPr bwMode="auto">
          <a:xfrm>
            <a:off x="6839585" y="268573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75797" name="Text Box 19">
            <a:extLst>
              <a:ext uri="{FF2B5EF4-FFF2-40B4-BE49-F238E27FC236}">
                <a16:creationId xmlns:a16="http://schemas.microsoft.com/office/drawing/2014/main" id="{09E2DDD3-CD56-5C62-AEBE-618051DD41DC}"/>
              </a:ext>
            </a:extLst>
          </p:cNvPr>
          <p:cNvSpPr txBox="1">
            <a:spLocks noChangeArrowheads="1"/>
          </p:cNvSpPr>
          <p:nvPr/>
        </p:nvSpPr>
        <p:spPr bwMode="auto">
          <a:xfrm>
            <a:off x="6837999" y="3476308"/>
            <a:ext cx="4752975"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800">
                <a:solidFill>
                  <a:srgbClr val="0000FF"/>
                </a:solidFill>
                <a:latin typeface="Times New Roman" panose="02020603050405020304" pitchFamily="18" charset="0"/>
              </a:rPr>
              <a:t>3.</a:t>
            </a:r>
            <a:r>
              <a:rPr lang="zh-CN" altLang="en-US" sz="2400">
                <a:solidFill>
                  <a:srgbClr val="0000FF"/>
                </a:solidFill>
                <a:latin typeface="Times New Roman" panose="02020603050405020304" pitchFamily="18" charset="0"/>
              </a:rPr>
              <a:t>选择产生式⑺</a:t>
            </a:r>
            <a:r>
              <a:rPr lang="en-US" altLang="zh-CN" sz="2400">
                <a:solidFill>
                  <a:srgbClr val="0000FF"/>
                </a:solidFill>
                <a:latin typeface="Times New Roman" panose="02020603050405020304" pitchFamily="18" charset="0"/>
              </a:rPr>
              <a:t>,num</a:t>
            </a:r>
            <a:r>
              <a:rPr lang="en-US" altLang="zh-CN" sz="2400" baseline="-25000">
                <a:solidFill>
                  <a:srgbClr val="0000FF"/>
                </a:solidFill>
                <a:latin typeface="Times New Roman" panose="02020603050405020304" pitchFamily="18" charset="0"/>
              </a:rPr>
              <a:t>3</a:t>
            </a:r>
            <a:r>
              <a:rPr lang="zh-CN" altLang="en-US" sz="2400">
                <a:solidFill>
                  <a:srgbClr val="0000FF"/>
                </a:solidFill>
                <a:latin typeface="Times New Roman" panose="02020603050405020304" pitchFamily="18" charset="0"/>
              </a:rPr>
              <a:t>不进栈，调用</a:t>
            </a:r>
            <a:r>
              <a:rPr lang="en-US" altLang="zh-CN" sz="2400">
                <a:solidFill>
                  <a:srgbClr val="0000FF"/>
                </a:solidFill>
                <a:latin typeface="Times New Roman" panose="02020603050405020304" pitchFamily="18" charset="0"/>
              </a:rPr>
              <a:t>{e9}</a:t>
            </a:r>
            <a:r>
              <a:rPr lang="zh-CN" altLang="en-US" sz="2400">
                <a:solidFill>
                  <a:srgbClr val="0000FF"/>
                </a:solidFill>
                <a:latin typeface="Times New Roman" panose="02020603050405020304" pitchFamily="18" charset="0"/>
              </a:rPr>
              <a:t>，调用</a:t>
            </a:r>
            <a:r>
              <a:rPr lang="en-US" altLang="zh-CN" sz="2400">
                <a:solidFill>
                  <a:srgbClr val="0000FF"/>
                </a:solidFill>
                <a:latin typeface="Times New Roman" panose="02020603050405020304" pitchFamily="18" charset="0"/>
              </a:rPr>
              <a:t>{e9}</a:t>
            </a:r>
            <a:r>
              <a:rPr lang="zh-CN" altLang="en-US" sz="2400">
                <a:solidFill>
                  <a:srgbClr val="0000FF"/>
                </a:solidFill>
                <a:latin typeface="Times New Roman" panose="02020603050405020304" pitchFamily="18" charset="0"/>
              </a:rPr>
              <a:t>后，叶结点</a:t>
            </a:r>
            <a:r>
              <a:rPr lang="en-US" altLang="zh-CN" sz="2400" i="1">
                <a:solidFill>
                  <a:srgbClr val="0000FF"/>
                </a:solidFill>
                <a:latin typeface="Times New Roman" panose="02020603050405020304" pitchFamily="18" charset="0"/>
              </a:rPr>
              <a:t>F</a:t>
            </a:r>
            <a:r>
              <a:rPr lang="en-US" altLang="zh-CN"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node</a:t>
            </a:r>
            <a:r>
              <a:rPr lang="zh-CN" altLang="en-US" sz="2400">
                <a:solidFill>
                  <a:srgbClr val="0000FF"/>
                </a:solidFill>
                <a:latin typeface="Times New Roman" panose="02020603050405020304" pitchFamily="18" charset="0"/>
              </a:rPr>
              <a:t>被压入语义栈 </a:t>
            </a:r>
          </a:p>
        </p:txBody>
      </p:sp>
      <p:sp>
        <p:nvSpPr>
          <p:cNvPr id="75798" name="Text Box 20">
            <a:extLst>
              <a:ext uri="{FF2B5EF4-FFF2-40B4-BE49-F238E27FC236}">
                <a16:creationId xmlns:a16="http://schemas.microsoft.com/office/drawing/2014/main" id="{3F5547F1-D6D7-71CC-1E14-6ADEA4BA17F8}"/>
              </a:ext>
            </a:extLst>
          </p:cNvPr>
          <p:cNvSpPr txBox="1">
            <a:spLocks noChangeArrowheads="1"/>
          </p:cNvSpPr>
          <p:nvPr/>
        </p:nvSpPr>
        <p:spPr bwMode="auto">
          <a:xfrm>
            <a:off x="5398135" y="436530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{e2}</a:t>
            </a:r>
          </a:p>
        </p:txBody>
      </p:sp>
      <p:sp>
        <p:nvSpPr>
          <p:cNvPr id="75799" name="Text Box 21">
            <a:extLst>
              <a:ext uri="{FF2B5EF4-FFF2-40B4-BE49-F238E27FC236}">
                <a16:creationId xmlns:a16="http://schemas.microsoft.com/office/drawing/2014/main" id="{72D50729-B0EB-85CF-7EA8-95356E1F7F0E}"/>
              </a:ext>
            </a:extLst>
          </p:cNvPr>
          <p:cNvSpPr txBox="1">
            <a:spLocks noChangeArrowheads="1"/>
          </p:cNvSpPr>
          <p:nvPr/>
        </p:nvSpPr>
        <p:spPr bwMode="auto">
          <a:xfrm>
            <a:off x="5398135" y="335724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{e1}</a:t>
            </a:r>
          </a:p>
        </p:txBody>
      </p:sp>
      <p:sp>
        <p:nvSpPr>
          <p:cNvPr id="75800" name="Text Box 22">
            <a:extLst>
              <a:ext uri="{FF2B5EF4-FFF2-40B4-BE49-F238E27FC236}">
                <a16:creationId xmlns:a16="http://schemas.microsoft.com/office/drawing/2014/main" id="{286E98B0-B2D7-E5AA-C8A5-16BBFC017954}"/>
              </a:ext>
            </a:extLst>
          </p:cNvPr>
          <p:cNvSpPr txBox="1">
            <a:spLocks noChangeArrowheads="1"/>
          </p:cNvSpPr>
          <p:nvPr/>
        </p:nvSpPr>
        <p:spPr bwMode="auto">
          <a:xfrm>
            <a:off x="5398135" y="285400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{e9}</a:t>
            </a:r>
          </a:p>
        </p:txBody>
      </p:sp>
      <p:sp>
        <p:nvSpPr>
          <p:cNvPr id="75801" name="Line 23">
            <a:extLst>
              <a:ext uri="{FF2B5EF4-FFF2-40B4-BE49-F238E27FC236}">
                <a16:creationId xmlns:a16="http://schemas.microsoft.com/office/drawing/2014/main" id="{8E5DFD6D-6406-A932-38A6-8730284E4BDF}"/>
              </a:ext>
            </a:extLst>
          </p:cNvPr>
          <p:cNvSpPr>
            <a:spLocks noChangeShapeType="1"/>
          </p:cNvSpPr>
          <p:nvPr/>
        </p:nvSpPr>
        <p:spPr bwMode="auto">
          <a:xfrm>
            <a:off x="5398136" y="436530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2" name="Line 24">
            <a:extLst>
              <a:ext uri="{FF2B5EF4-FFF2-40B4-BE49-F238E27FC236}">
                <a16:creationId xmlns:a16="http://schemas.microsoft.com/office/drawing/2014/main" id="{4E058A3D-F816-E1DF-4DB2-F658F2A9BF44}"/>
              </a:ext>
            </a:extLst>
          </p:cNvPr>
          <p:cNvSpPr>
            <a:spLocks noChangeShapeType="1"/>
          </p:cNvSpPr>
          <p:nvPr/>
        </p:nvSpPr>
        <p:spPr bwMode="auto">
          <a:xfrm>
            <a:off x="5398136" y="386207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3" name="Line 25">
            <a:extLst>
              <a:ext uri="{FF2B5EF4-FFF2-40B4-BE49-F238E27FC236}">
                <a16:creationId xmlns:a16="http://schemas.microsoft.com/office/drawing/2014/main" id="{09920637-A4BC-FD76-E2FD-B60B7A3C8721}"/>
              </a:ext>
            </a:extLst>
          </p:cNvPr>
          <p:cNvSpPr>
            <a:spLocks noChangeShapeType="1"/>
          </p:cNvSpPr>
          <p:nvPr/>
        </p:nvSpPr>
        <p:spPr bwMode="auto">
          <a:xfrm>
            <a:off x="5398136" y="335724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4" name="Line 26">
            <a:extLst>
              <a:ext uri="{FF2B5EF4-FFF2-40B4-BE49-F238E27FC236}">
                <a16:creationId xmlns:a16="http://schemas.microsoft.com/office/drawing/2014/main" id="{8DB32B9D-066F-1672-DF1E-3A4698605B98}"/>
              </a:ext>
            </a:extLst>
          </p:cNvPr>
          <p:cNvSpPr>
            <a:spLocks noChangeShapeType="1"/>
          </p:cNvSpPr>
          <p:nvPr/>
        </p:nvSpPr>
        <p:spPr bwMode="auto">
          <a:xfrm>
            <a:off x="5398136" y="285400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5" name="Text Box 27">
            <a:extLst>
              <a:ext uri="{FF2B5EF4-FFF2-40B4-BE49-F238E27FC236}">
                <a16:creationId xmlns:a16="http://schemas.microsoft.com/office/drawing/2014/main" id="{46FE90CA-36E6-D4B6-9299-CD423128AC05}"/>
              </a:ext>
            </a:extLst>
          </p:cNvPr>
          <p:cNvSpPr txBox="1">
            <a:spLocks noChangeArrowheads="1"/>
          </p:cNvSpPr>
          <p:nvPr/>
        </p:nvSpPr>
        <p:spPr bwMode="auto">
          <a:xfrm>
            <a:off x="5398135" y="389223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rPr>
              <a:t>T </a:t>
            </a:r>
            <a:r>
              <a:rPr lang="en-US" altLang="zh-CN" sz="2400">
                <a:latin typeface="Times New Roman" panose="02020603050405020304" pitchFamily="18" charset="0"/>
                <a:cs typeface="Times New Roman" panose="02020603050405020304" pitchFamily="18" charset="0"/>
              </a:rPr>
              <a:t>'</a:t>
            </a:r>
          </a:p>
        </p:txBody>
      </p:sp>
      <p:sp>
        <p:nvSpPr>
          <p:cNvPr id="75806" name="Text Box 28">
            <a:extLst>
              <a:ext uri="{FF2B5EF4-FFF2-40B4-BE49-F238E27FC236}">
                <a16:creationId xmlns:a16="http://schemas.microsoft.com/office/drawing/2014/main" id="{57074FE3-72B6-3F16-B502-AA0396754ED0}"/>
              </a:ext>
            </a:extLst>
          </p:cNvPr>
          <p:cNvSpPr txBox="1">
            <a:spLocks noChangeArrowheads="1"/>
          </p:cNvSpPr>
          <p:nvPr/>
        </p:nvSpPr>
        <p:spPr bwMode="auto">
          <a:xfrm>
            <a:off x="3237549" y="4360545"/>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F</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node</a:t>
            </a:r>
          </a:p>
        </p:txBody>
      </p:sp>
      <p:sp>
        <p:nvSpPr>
          <p:cNvPr id="75807" name="Line 29">
            <a:extLst>
              <a:ext uri="{FF2B5EF4-FFF2-40B4-BE49-F238E27FC236}">
                <a16:creationId xmlns:a16="http://schemas.microsoft.com/office/drawing/2014/main" id="{EA640BA1-67E0-65D0-C56D-FD1A7A0EB7B1}"/>
              </a:ext>
            </a:extLst>
          </p:cNvPr>
          <p:cNvSpPr>
            <a:spLocks noChangeShapeType="1"/>
          </p:cNvSpPr>
          <p:nvPr/>
        </p:nvSpPr>
        <p:spPr bwMode="auto">
          <a:xfrm>
            <a:off x="3166110" y="4385945"/>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4" name="图片 33"/>
          <p:cNvPicPr>
            <a:picLocks noChangeAspect="1"/>
          </p:cNvPicPr>
          <p:nvPr/>
        </p:nvPicPr>
        <p:blipFill>
          <a:blip r:embed="rId2"/>
          <a:stretch>
            <a:fillRect/>
          </a:stretch>
        </p:blipFill>
        <p:spPr>
          <a:xfrm>
            <a:off x="240808" y="2277583"/>
            <a:ext cx="2566988" cy="2679882"/>
          </a:xfrm>
          <a:prstGeom prst="rect">
            <a:avLst/>
          </a:prstGeo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20A8085-DFA6-0B52-20DE-8BF9298E1200}"/>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例</a:t>
            </a:r>
            <a:r>
              <a:rPr lang="en-US" altLang="zh-CN" dirty="0">
                <a:latin typeface="Times New Roman" panose="02020603050405020304" pitchFamily="18" charset="0"/>
              </a:rPr>
              <a:t>6.17 </a:t>
            </a:r>
            <a:r>
              <a:rPr lang="zh-CN" altLang="en-US" dirty="0">
                <a:latin typeface="Times New Roman" panose="02020603050405020304" pitchFamily="18" charset="0"/>
              </a:rPr>
              <a:t>对输入串</a:t>
            </a:r>
            <a:r>
              <a:rPr lang="en-US" altLang="zh-CN" dirty="0">
                <a:latin typeface="Times New Roman" panose="02020603050405020304" pitchFamily="18" charset="0"/>
              </a:rPr>
              <a:t>3*x/y</a:t>
            </a:r>
            <a:r>
              <a:rPr lang="zh-CN" altLang="en-US" dirty="0">
                <a:latin typeface="Times New Roman" panose="02020603050405020304" pitchFamily="18" charset="0"/>
              </a:rPr>
              <a:t>的翻译</a:t>
            </a:r>
          </a:p>
        </p:txBody>
      </p:sp>
      <p:sp>
        <p:nvSpPr>
          <p:cNvPr id="28" name="日期占位符 3">
            <a:extLst>
              <a:ext uri="{FF2B5EF4-FFF2-40B4-BE49-F238E27FC236}">
                <a16:creationId xmlns:a16="http://schemas.microsoft.com/office/drawing/2014/main" id="{6FA79347-6F86-0842-872D-113F24637852}"/>
              </a:ext>
            </a:extLst>
          </p:cNvPr>
          <p:cNvSpPr>
            <a:spLocks noGrp="1"/>
          </p:cNvSpPr>
          <p:nvPr>
            <p:ph type="dt" sz="half" idx="10"/>
          </p:nvPr>
        </p:nvSpPr>
        <p:spPr>
          <a:ln>
            <a:miter lim="800000"/>
            <a:headEnd/>
            <a:tailEnd/>
          </a:ln>
        </p:spPr>
        <p:txBody>
          <a:bodyPr anchor="t"/>
          <a:lstStyle/>
          <a:p>
            <a:pPr>
              <a:defRPr/>
            </a:pPr>
            <a:fld id="{C3365FAF-B861-47EA-BF32-38C4523FEBE2}" type="datetime1">
              <a:rPr lang="zh-CN" altLang="en-US">
                <a:latin typeface="+mn-lt"/>
              </a:rPr>
              <a:pPr>
                <a:defRPr/>
              </a:pPr>
              <a:t>2024/10/14</a:t>
            </a:fld>
            <a:endParaRPr lang="en-US" altLang="zh-CN">
              <a:latin typeface="+mn-lt"/>
            </a:endParaRPr>
          </a:p>
        </p:txBody>
      </p:sp>
      <p:sp>
        <p:nvSpPr>
          <p:cNvPr id="76803" name="灯片编号占位符 5">
            <a:extLst>
              <a:ext uri="{FF2B5EF4-FFF2-40B4-BE49-F238E27FC236}">
                <a16:creationId xmlns:a16="http://schemas.microsoft.com/office/drawing/2014/main" id="{13194166-B485-F188-1B96-D6E564AECB7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122774C-0B0A-4B79-BC99-84A8C5DE7DFA}" type="slidenum">
              <a:rPr lang="en-US" altLang="zh-CN" sz="1400" b="0">
                <a:latin typeface="Arial" panose="020B0604020202020204" pitchFamily="34" charset="0"/>
                <a:ea typeface="宋体" panose="02010600030101010101" pitchFamily="2" charset="-122"/>
              </a:rPr>
              <a:pPr>
                <a:spcBef>
                  <a:spcPct val="0"/>
                </a:spcBef>
                <a:buClrTx/>
                <a:buSzTx/>
                <a:buFontTx/>
                <a:buNone/>
              </a:pPr>
              <a:t>72</a:t>
            </a:fld>
            <a:endParaRPr lang="en-US" altLang="zh-CN" sz="1400" b="0">
              <a:latin typeface="Arial" panose="020B0604020202020204" pitchFamily="34" charset="0"/>
              <a:ea typeface="宋体" panose="02010600030101010101" pitchFamily="2" charset="-122"/>
            </a:endParaRPr>
          </a:p>
        </p:txBody>
      </p:sp>
      <p:sp>
        <p:nvSpPr>
          <p:cNvPr id="76804" name="Line 2">
            <a:extLst>
              <a:ext uri="{FF2B5EF4-FFF2-40B4-BE49-F238E27FC236}">
                <a16:creationId xmlns:a16="http://schemas.microsoft.com/office/drawing/2014/main" id="{BC1B4403-0C36-6ACE-D5CF-95F4B06F1B8F}"/>
              </a:ext>
            </a:extLst>
          </p:cNvPr>
          <p:cNvSpPr>
            <a:spLocks noChangeShapeType="1"/>
          </p:cNvSpPr>
          <p:nvPr/>
        </p:nvSpPr>
        <p:spPr bwMode="auto">
          <a:xfrm>
            <a:off x="3242310" y="1513524"/>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05" name="Line 3">
            <a:extLst>
              <a:ext uri="{FF2B5EF4-FFF2-40B4-BE49-F238E27FC236}">
                <a16:creationId xmlns:a16="http://schemas.microsoft.com/office/drawing/2014/main" id="{3C1D1357-30A0-4C53-E564-1281A4011741}"/>
              </a:ext>
            </a:extLst>
          </p:cNvPr>
          <p:cNvSpPr>
            <a:spLocks noChangeShapeType="1"/>
          </p:cNvSpPr>
          <p:nvPr/>
        </p:nvSpPr>
        <p:spPr bwMode="auto">
          <a:xfrm>
            <a:off x="3242310" y="540131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06" name="Line 4">
            <a:extLst>
              <a:ext uri="{FF2B5EF4-FFF2-40B4-BE49-F238E27FC236}">
                <a16:creationId xmlns:a16="http://schemas.microsoft.com/office/drawing/2014/main" id="{4024EE48-46B9-C2A8-2154-C4B6C9580CCB}"/>
              </a:ext>
            </a:extLst>
          </p:cNvPr>
          <p:cNvSpPr>
            <a:spLocks noChangeShapeType="1"/>
          </p:cNvSpPr>
          <p:nvPr/>
        </p:nvSpPr>
        <p:spPr bwMode="auto">
          <a:xfrm flipV="1">
            <a:off x="4971098" y="158496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07" name="Line 5">
            <a:extLst>
              <a:ext uri="{FF2B5EF4-FFF2-40B4-BE49-F238E27FC236}">
                <a16:creationId xmlns:a16="http://schemas.microsoft.com/office/drawing/2014/main" id="{936DF4E8-283F-DFE7-60F6-D12853B03735}"/>
              </a:ext>
            </a:extLst>
          </p:cNvPr>
          <p:cNvSpPr>
            <a:spLocks noChangeShapeType="1"/>
          </p:cNvSpPr>
          <p:nvPr/>
        </p:nvSpPr>
        <p:spPr bwMode="auto">
          <a:xfrm>
            <a:off x="5475924" y="540131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08" name="Line 6">
            <a:extLst>
              <a:ext uri="{FF2B5EF4-FFF2-40B4-BE49-F238E27FC236}">
                <a16:creationId xmlns:a16="http://schemas.microsoft.com/office/drawing/2014/main" id="{05BA5876-5BEA-4BE3-A93A-A80483B86493}"/>
              </a:ext>
            </a:extLst>
          </p:cNvPr>
          <p:cNvSpPr>
            <a:spLocks noChangeShapeType="1"/>
          </p:cNvSpPr>
          <p:nvPr/>
        </p:nvSpPr>
        <p:spPr bwMode="auto">
          <a:xfrm flipV="1">
            <a:off x="5475923" y="158496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09" name="Line 7">
            <a:extLst>
              <a:ext uri="{FF2B5EF4-FFF2-40B4-BE49-F238E27FC236}">
                <a16:creationId xmlns:a16="http://schemas.microsoft.com/office/drawing/2014/main" id="{2D53BEEC-C58F-C19B-90CD-E5164CF611FA}"/>
              </a:ext>
            </a:extLst>
          </p:cNvPr>
          <p:cNvSpPr>
            <a:spLocks noChangeShapeType="1"/>
          </p:cNvSpPr>
          <p:nvPr/>
        </p:nvSpPr>
        <p:spPr bwMode="auto">
          <a:xfrm flipV="1">
            <a:off x="6410960" y="158496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10" name="Text Box 8">
            <a:extLst>
              <a:ext uri="{FF2B5EF4-FFF2-40B4-BE49-F238E27FC236}">
                <a16:creationId xmlns:a16="http://schemas.microsoft.com/office/drawing/2014/main" id="{E9F3F136-35B8-84BC-82BB-AB9BF9EE02E7}"/>
              </a:ext>
            </a:extLst>
          </p:cNvPr>
          <p:cNvSpPr txBox="1">
            <a:spLocks noChangeArrowheads="1"/>
          </p:cNvSpPr>
          <p:nvPr/>
        </p:nvSpPr>
        <p:spPr bwMode="auto">
          <a:xfrm>
            <a:off x="3315336" y="487267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76811" name="Line 9">
            <a:extLst>
              <a:ext uri="{FF2B5EF4-FFF2-40B4-BE49-F238E27FC236}">
                <a16:creationId xmlns:a16="http://schemas.microsoft.com/office/drawing/2014/main" id="{8AB6C30D-E2ED-09E4-8BED-DFD21DC6961E}"/>
              </a:ext>
            </a:extLst>
          </p:cNvPr>
          <p:cNvSpPr>
            <a:spLocks noChangeShapeType="1"/>
          </p:cNvSpPr>
          <p:nvPr/>
        </p:nvSpPr>
        <p:spPr bwMode="auto">
          <a:xfrm>
            <a:off x="3242310" y="4879023"/>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12" name="Line 10">
            <a:extLst>
              <a:ext uri="{FF2B5EF4-FFF2-40B4-BE49-F238E27FC236}">
                <a16:creationId xmlns:a16="http://schemas.microsoft.com/office/drawing/2014/main" id="{2A7B94B0-5082-BA3C-2EEC-2CE2ED8ED57E}"/>
              </a:ext>
            </a:extLst>
          </p:cNvPr>
          <p:cNvSpPr>
            <a:spLocks noChangeShapeType="1"/>
          </p:cNvSpPr>
          <p:nvPr/>
        </p:nvSpPr>
        <p:spPr bwMode="auto">
          <a:xfrm>
            <a:off x="5475924" y="487902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13" name="Text Box 11">
            <a:extLst>
              <a:ext uri="{FF2B5EF4-FFF2-40B4-BE49-F238E27FC236}">
                <a16:creationId xmlns:a16="http://schemas.microsoft.com/office/drawing/2014/main" id="{EF980B1F-6BF2-9592-070D-A416FA185652}"/>
              </a:ext>
            </a:extLst>
          </p:cNvPr>
          <p:cNvSpPr txBox="1">
            <a:spLocks noChangeArrowheads="1"/>
          </p:cNvSpPr>
          <p:nvPr/>
        </p:nvSpPr>
        <p:spPr bwMode="auto">
          <a:xfrm>
            <a:off x="5474335" y="489807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76814" name="Text Box 12">
            <a:extLst>
              <a:ext uri="{FF2B5EF4-FFF2-40B4-BE49-F238E27FC236}">
                <a16:creationId xmlns:a16="http://schemas.microsoft.com/office/drawing/2014/main" id="{103EE056-AD33-4FD2-C2C9-2913E8C18C63}"/>
              </a:ext>
            </a:extLst>
          </p:cNvPr>
          <p:cNvSpPr txBox="1">
            <a:spLocks noChangeArrowheads="1"/>
          </p:cNvSpPr>
          <p:nvPr/>
        </p:nvSpPr>
        <p:spPr bwMode="auto">
          <a:xfrm>
            <a:off x="3313749" y="552037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76815" name="Text Box 13">
            <a:extLst>
              <a:ext uri="{FF2B5EF4-FFF2-40B4-BE49-F238E27FC236}">
                <a16:creationId xmlns:a16="http://schemas.microsoft.com/office/drawing/2014/main" id="{8B8F96ED-D6C7-8C72-A9E9-1850C080655D}"/>
              </a:ext>
            </a:extLst>
          </p:cNvPr>
          <p:cNvSpPr txBox="1">
            <a:spLocks noChangeArrowheads="1"/>
          </p:cNvSpPr>
          <p:nvPr/>
        </p:nvSpPr>
        <p:spPr bwMode="auto">
          <a:xfrm>
            <a:off x="5186999" y="554577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76816" name="Text Box 14">
            <a:extLst>
              <a:ext uri="{FF2B5EF4-FFF2-40B4-BE49-F238E27FC236}">
                <a16:creationId xmlns:a16="http://schemas.microsoft.com/office/drawing/2014/main" id="{08CA190A-01D0-B463-5035-85AE7D4AAB55}"/>
              </a:ext>
            </a:extLst>
          </p:cNvPr>
          <p:cNvSpPr txBox="1">
            <a:spLocks noChangeArrowheads="1"/>
          </p:cNvSpPr>
          <p:nvPr/>
        </p:nvSpPr>
        <p:spPr bwMode="auto">
          <a:xfrm>
            <a:off x="8641398" y="132143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76817" name="Text Box 15">
            <a:extLst>
              <a:ext uri="{FF2B5EF4-FFF2-40B4-BE49-F238E27FC236}">
                <a16:creationId xmlns:a16="http://schemas.microsoft.com/office/drawing/2014/main" id="{0E5F79A9-E2B6-0FC9-4902-C135617B341D}"/>
              </a:ext>
            </a:extLst>
          </p:cNvPr>
          <p:cNvSpPr txBox="1">
            <a:spLocks noChangeArrowheads="1"/>
          </p:cNvSpPr>
          <p:nvPr/>
        </p:nvSpPr>
        <p:spPr bwMode="auto">
          <a:xfrm>
            <a:off x="6914199" y="141827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76819" name="Line 17">
            <a:extLst>
              <a:ext uri="{FF2B5EF4-FFF2-40B4-BE49-F238E27FC236}">
                <a16:creationId xmlns:a16="http://schemas.microsoft.com/office/drawing/2014/main" id="{9B990537-6BB7-3DD7-F753-586041CE1E12}"/>
              </a:ext>
            </a:extLst>
          </p:cNvPr>
          <p:cNvSpPr>
            <a:spLocks noChangeShapeType="1"/>
          </p:cNvSpPr>
          <p:nvPr/>
        </p:nvSpPr>
        <p:spPr bwMode="auto">
          <a:xfrm>
            <a:off x="9041448" y="1969136"/>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6820" name="Text Box 18">
            <a:extLst>
              <a:ext uri="{FF2B5EF4-FFF2-40B4-BE49-F238E27FC236}">
                <a16:creationId xmlns:a16="http://schemas.microsoft.com/office/drawing/2014/main" id="{9F9FE2D4-1E9B-43EF-081F-C173D85BE44B}"/>
              </a:ext>
            </a:extLst>
          </p:cNvPr>
          <p:cNvSpPr txBox="1">
            <a:spLocks noChangeArrowheads="1"/>
          </p:cNvSpPr>
          <p:nvPr/>
        </p:nvSpPr>
        <p:spPr bwMode="auto">
          <a:xfrm>
            <a:off x="6915785" y="267557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76821" name="Text Box 19">
            <a:extLst>
              <a:ext uri="{FF2B5EF4-FFF2-40B4-BE49-F238E27FC236}">
                <a16:creationId xmlns:a16="http://schemas.microsoft.com/office/drawing/2014/main" id="{95425C51-2814-FB73-2949-ABD390C09731}"/>
              </a:ext>
            </a:extLst>
          </p:cNvPr>
          <p:cNvSpPr txBox="1">
            <a:spLocks noChangeArrowheads="1"/>
          </p:cNvSpPr>
          <p:nvPr/>
        </p:nvSpPr>
        <p:spPr bwMode="auto">
          <a:xfrm>
            <a:off x="6914199" y="3466148"/>
            <a:ext cx="47529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800">
                <a:solidFill>
                  <a:srgbClr val="0000FF"/>
                </a:solidFill>
                <a:latin typeface="Times New Roman" panose="02020603050405020304" pitchFamily="18" charset="0"/>
              </a:rPr>
              <a:t>4.</a:t>
            </a:r>
            <a:r>
              <a:rPr lang="zh-CN" altLang="en-US" sz="2400">
                <a:solidFill>
                  <a:srgbClr val="0000FF"/>
                </a:solidFill>
                <a:latin typeface="Times New Roman" panose="02020603050405020304" pitchFamily="18" charset="0"/>
              </a:rPr>
              <a:t>执行动作</a:t>
            </a:r>
            <a:r>
              <a:rPr lang="en-US" altLang="zh-CN" sz="2400">
                <a:solidFill>
                  <a:srgbClr val="0000FF"/>
                </a:solidFill>
                <a:latin typeface="Times New Roman" panose="02020603050405020304" pitchFamily="18" charset="0"/>
              </a:rPr>
              <a:t>{e1}</a:t>
            </a:r>
            <a:r>
              <a:rPr lang="zh-CN" altLang="en-US"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F.node</a:t>
            </a:r>
            <a:r>
              <a:rPr lang="zh-CN" altLang="en-US" sz="2400">
                <a:solidFill>
                  <a:srgbClr val="0000FF"/>
                </a:solidFill>
                <a:latin typeface="Times New Roman" panose="02020603050405020304" pitchFamily="18" charset="0"/>
              </a:rPr>
              <a:t>出栈，</a:t>
            </a:r>
          </a:p>
          <a:p>
            <a:pPr eaLnBrk="1" hangingPunct="1">
              <a:spcBef>
                <a:spcPct val="50000"/>
              </a:spcBef>
              <a:buClrTx/>
              <a:buSzTx/>
              <a:buFontTx/>
              <a:buNone/>
            </a:pPr>
            <a:r>
              <a:rPr lang="en-US" altLang="zh-CN" sz="2400" i="1">
                <a:solidFill>
                  <a:srgbClr val="0000FF"/>
                </a:solidFill>
                <a:latin typeface="Times New Roman" panose="02020603050405020304" pitchFamily="18" charset="0"/>
              </a:rPr>
              <a:t>T </a:t>
            </a:r>
            <a:r>
              <a:rPr lang="en-US" altLang="zh-CN"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inh</a:t>
            </a:r>
            <a:r>
              <a:rPr lang="zh-CN" altLang="en-US" sz="2400">
                <a:solidFill>
                  <a:srgbClr val="0000FF"/>
                </a:solidFill>
                <a:latin typeface="Times New Roman" panose="02020603050405020304" pitchFamily="18" charset="0"/>
              </a:rPr>
              <a:t>被压入栈</a:t>
            </a:r>
            <a:r>
              <a:rPr lang="zh-CN" altLang="en-US" sz="2400" b="0">
                <a:solidFill>
                  <a:srgbClr val="0000FF"/>
                </a:solidFill>
                <a:latin typeface="Times New Roman" panose="02020603050405020304" pitchFamily="18" charset="0"/>
              </a:rPr>
              <a:t> </a:t>
            </a:r>
          </a:p>
        </p:txBody>
      </p:sp>
      <p:sp>
        <p:nvSpPr>
          <p:cNvPr id="76822" name="Text Box 20">
            <a:extLst>
              <a:ext uri="{FF2B5EF4-FFF2-40B4-BE49-F238E27FC236}">
                <a16:creationId xmlns:a16="http://schemas.microsoft.com/office/drawing/2014/main" id="{130834F0-CF78-F381-736D-F54211F240C4}"/>
              </a:ext>
            </a:extLst>
          </p:cNvPr>
          <p:cNvSpPr txBox="1">
            <a:spLocks noChangeArrowheads="1"/>
          </p:cNvSpPr>
          <p:nvPr/>
        </p:nvSpPr>
        <p:spPr bwMode="auto">
          <a:xfrm>
            <a:off x="5474335" y="435514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{e2}</a:t>
            </a:r>
          </a:p>
        </p:txBody>
      </p:sp>
      <p:sp>
        <p:nvSpPr>
          <p:cNvPr id="76823" name="Text Box 21">
            <a:extLst>
              <a:ext uri="{FF2B5EF4-FFF2-40B4-BE49-F238E27FC236}">
                <a16:creationId xmlns:a16="http://schemas.microsoft.com/office/drawing/2014/main" id="{3770BA2A-E0AB-A220-11D9-1220029570E8}"/>
              </a:ext>
            </a:extLst>
          </p:cNvPr>
          <p:cNvSpPr txBox="1">
            <a:spLocks noChangeArrowheads="1"/>
          </p:cNvSpPr>
          <p:nvPr/>
        </p:nvSpPr>
        <p:spPr bwMode="auto">
          <a:xfrm>
            <a:off x="5474335" y="334708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{e1}</a:t>
            </a:r>
          </a:p>
        </p:txBody>
      </p:sp>
      <p:sp>
        <p:nvSpPr>
          <p:cNvPr id="76824" name="Line 23">
            <a:extLst>
              <a:ext uri="{FF2B5EF4-FFF2-40B4-BE49-F238E27FC236}">
                <a16:creationId xmlns:a16="http://schemas.microsoft.com/office/drawing/2014/main" id="{FE542A51-BFDC-2573-71FD-891E11ACC22C}"/>
              </a:ext>
            </a:extLst>
          </p:cNvPr>
          <p:cNvSpPr>
            <a:spLocks noChangeShapeType="1"/>
          </p:cNvSpPr>
          <p:nvPr/>
        </p:nvSpPr>
        <p:spPr bwMode="auto">
          <a:xfrm>
            <a:off x="5474336" y="435514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25" name="Line 24">
            <a:extLst>
              <a:ext uri="{FF2B5EF4-FFF2-40B4-BE49-F238E27FC236}">
                <a16:creationId xmlns:a16="http://schemas.microsoft.com/office/drawing/2014/main" id="{5BA38420-646E-2CB1-2947-13A4D3555F32}"/>
              </a:ext>
            </a:extLst>
          </p:cNvPr>
          <p:cNvSpPr>
            <a:spLocks noChangeShapeType="1"/>
          </p:cNvSpPr>
          <p:nvPr/>
        </p:nvSpPr>
        <p:spPr bwMode="auto">
          <a:xfrm>
            <a:off x="5474336" y="385191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26" name="Line 25">
            <a:extLst>
              <a:ext uri="{FF2B5EF4-FFF2-40B4-BE49-F238E27FC236}">
                <a16:creationId xmlns:a16="http://schemas.microsoft.com/office/drawing/2014/main" id="{DC323336-15F1-34F1-5F7C-9A3BEFC8E991}"/>
              </a:ext>
            </a:extLst>
          </p:cNvPr>
          <p:cNvSpPr>
            <a:spLocks noChangeShapeType="1"/>
          </p:cNvSpPr>
          <p:nvPr/>
        </p:nvSpPr>
        <p:spPr bwMode="auto">
          <a:xfrm>
            <a:off x="5474336" y="334708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27" name="Text Box 27">
            <a:extLst>
              <a:ext uri="{FF2B5EF4-FFF2-40B4-BE49-F238E27FC236}">
                <a16:creationId xmlns:a16="http://schemas.microsoft.com/office/drawing/2014/main" id="{E6B5D093-88F2-B499-6A41-E039EFC7E2F9}"/>
              </a:ext>
            </a:extLst>
          </p:cNvPr>
          <p:cNvSpPr txBox="1">
            <a:spLocks noChangeArrowheads="1"/>
          </p:cNvSpPr>
          <p:nvPr/>
        </p:nvSpPr>
        <p:spPr bwMode="auto">
          <a:xfrm>
            <a:off x="5474335" y="388207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rPr>
              <a:t>T </a:t>
            </a:r>
            <a:r>
              <a:rPr lang="en-US" altLang="zh-CN" sz="2400">
                <a:latin typeface="Times New Roman" panose="02020603050405020304" pitchFamily="18" charset="0"/>
                <a:cs typeface="Times New Roman" panose="02020603050405020304" pitchFamily="18" charset="0"/>
              </a:rPr>
              <a:t>'</a:t>
            </a:r>
          </a:p>
        </p:txBody>
      </p:sp>
      <p:sp>
        <p:nvSpPr>
          <p:cNvPr id="76828" name="Text Box 28">
            <a:extLst>
              <a:ext uri="{FF2B5EF4-FFF2-40B4-BE49-F238E27FC236}">
                <a16:creationId xmlns:a16="http://schemas.microsoft.com/office/drawing/2014/main" id="{7EDD9145-6D57-BC96-1DC8-93CAFBF661E9}"/>
              </a:ext>
            </a:extLst>
          </p:cNvPr>
          <p:cNvSpPr txBox="1">
            <a:spLocks noChangeArrowheads="1"/>
          </p:cNvSpPr>
          <p:nvPr/>
        </p:nvSpPr>
        <p:spPr bwMode="auto">
          <a:xfrm>
            <a:off x="3313749" y="4350385"/>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inh</a:t>
            </a:r>
          </a:p>
        </p:txBody>
      </p:sp>
      <p:sp>
        <p:nvSpPr>
          <p:cNvPr id="76829" name="Line 29">
            <a:extLst>
              <a:ext uri="{FF2B5EF4-FFF2-40B4-BE49-F238E27FC236}">
                <a16:creationId xmlns:a16="http://schemas.microsoft.com/office/drawing/2014/main" id="{0A7FA370-22F8-7DBA-23E4-68BA3F4D6ABC}"/>
              </a:ext>
            </a:extLst>
          </p:cNvPr>
          <p:cNvSpPr>
            <a:spLocks noChangeShapeType="1"/>
          </p:cNvSpPr>
          <p:nvPr/>
        </p:nvSpPr>
        <p:spPr bwMode="auto">
          <a:xfrm>
            <a:off x="3242310" y="4375785"/>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2" name="图片 31"/>
          <p:cNvPicPr>
            <a:picLocks noChangeAspect="1"/>
          </p:cNvPicPr>
          <p:nvPr/>
        </p:nvPicPr>
        <p:blipFill>
          <a:blip r:embed="rId2"/>
          <a:stretch>
            <a:fillRect/>
          </a:stretch>
        </p:blipFill>
        <p:spPr>
          <a:xfrm>
            <a:off x="256223" y="2205400"/>
            <a:ext cx="2566988" cy="2679882"/>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9E93637-E795-2481-71F0-220DAB282565}"/>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例</a:t>
            </a:r>
            <a:r>
              <a:rPr lang="en-US" altLang="zh-CN" dirty="0">
                <a:latin typeface="Times New Roman" panose="02020603050405020304" pitchFamily="18" charset="0"/>
              </a:rPr>
              <a:t>6.17 </a:t>
            </a:r>
            <a:r>
              <a:rPr lang="zh-CN" altLang="en-US" dirty="0">
                <a:latin typeface="Times New Roman" panose="02020603050405020304" pitchFamily="18" charset="0"/>
              </a:rPr>
              <a:t>对输入串</a:t>
            </a:r>
            <a:r>
              <a:rPr lang="en-US" altLang="zh-CN" dirty="0">
                <a:latin typeface="Times New Roman" panose="02020603050405020304" pitchFamily="18" charset="0"/>
              </a:rPr>
              <a:t>3*x/y</a:t>
            </a:r>
            <a:r>
              <a:rPr lang="zh-CN" altLang="en-US" dirty="0">
                <a:latin typeface="Times New Roman" panose="02020603050405020304" pitchFamily="18" charset="0"/>
              </a:rPr>
              <a:t>的翻译</a:t>
            </a:r>
          </a:p>
        </p:txBody>
      </p:sp>
      <p:sp>
        <p:nvSpPr>
          <p:cNvPr id="32" name="日期占位符 3">
            <a:extLst>
              <a:ext uri="{FF2B5EF4-FFF2-40B4-BE49-F238E27FC236}">
                <a16:creationId xmlns:a16="http://schemas.microsoft.com/office/drawing/2014/main" id="{13998279-EFED-BFBB-9C79-9E4852B357F9}"/>
              </a:ext>
            </a:extLst>
          </p:cNvPr>
          <p:cNvSpPr>
            <a:spLocks noGrp="1"/>
          </p:cNvSpPr>
          <p:nvPr>
            <p:ph type="dt" sz="half" idx="10"/>
          </p:nvPr>
        </p:nvSpPr>
        <p:spPr>
          <a:ln>
            <a:miter lim="800000"/>
            <a:headEnd/>
            <a:tailEnd/>
          </a:ln>
        </p:spPr>
        <p:txBody>
          <a:bodyPr anchor="t"/>
          <a:lstStyle/>
          <a:p>
            <a:pPr>
              <a:defRPr/>
            </a:pPr>
            <a:fld id="{55CE21CC-9EA1-4E31-88E6-2904B6AEE2B0}" type="datetime1">
              <a:rPr lang="zh-CN" altLang="en-US">
                <a:latin typeface="+mn-lt"/>
              </a:rPr>
              <a:pPr>
                <a:defRPr/>
              </a:pPr>
              <a:t>2024/10/14</a:t>
            </a:fld>
            <a:endParaRPr lang="en-US" altLang="zh-CN">
              <a:latin typeface="+mn-lt"/>
            </a:endParaRPr>
          </a:p>
        </p:txBody>
      </p:sp>
      <p:sp>
        <p:nvSpPr>
          <p:cNvPr id="77827" name="灯片编号占位符 5">
            <a:extLst>
              <a:ext uri="{FF2B5EF4-FFF2-40B4-BE49-F238E27FC236}">
                <a16:creationId xmlns:a16="http://schemas.microsoft.com/office/drawing/2014/main" id="{08053D0D-3ED3-2C85-E84A-552156BB0ED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D2A3627-0753-4F66-A2BC-3199BCCDEBAD}" type="slidenum">
              <a:rPr lang="en-US" altLang="zh-CN" sz="1400" b="0">
                <a:latin typeface="Arial" panose="020B0604020202020204" pitchFamily="34" charset="0"/>
                <a:ea typeface="宋体" panose="02010600030101010101" pitchFamily="2" charset="-122"/>
              </a:rPr>
              <a:pPr>
                <a:spcBef>
                  <a:spcPct val="0"/>
                </a:spcBef>
                <a:buClrTx/>
                <a:buSzTx/>
                <a:buFontTx/>
                <a:buNone/>
              </a:pPr>
              <a:t>73</a:t>
            </a:fld>
            <a:endParaRPr lang="en-US" altLang="zh-CN" sz="1400" b="0">
              <a:latin typeface="Arial" panose="020B0604020202020204" pitchFamily="34" charset="0"/>
              <a:ea typeface="宋体" panose="02010600030101010101" pitchFamily="2" charset="-122"/>
            </a:endParaRPr>
          </a:p>
        </p:txBody>
      </p:sp>
      <p:sp>
        <p:nvSpPr>
          <p:cNvPr id="77828" name="Line 2">
            <a:extLst>
              <a:ext uri="{FF2B5EF4-FFF2-40B4-BE49-F238E27FC236}">
                <a16:creationId xmlns:a16="http://schemas.microsoft.com/office/drawing/2014/main" id="{714C864C-03B8-0954-E776-BA8ECAE0A91F}"/>
              </a:ext>
            </a:extLst>
          </p:cNvPr>
          <p:cNvSpPr>
            <a:spLocks noChangeShapeType="1"/>
          </p:cNvSpPr>
          <p:nvPr/>
        </p:nvSpPr>
        <p:spPr bwMode="auto">
          <a:xfrm>
            <a:off x="3323590" y="1533844"/>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29" name="Line 3">
            <a:extLst>
              <a:ext uri="{FF2B5EF4-FFF2-40B4-BE49-F238E27FC236}">
                <a16:creationId xmlns:a16="http://schemas.microsoft.com/office/drawing/2014/main" id="{3410EB85-49A5-91CB-B690-4E544AF61297}"/>
              </a:ext>
            </a:extLst>
          </p:cNvPr>
          <p:cNvSpPr>
            <a:spLocks noChangeShapeType="1"/>
          </p:cNvSpPr>
          <p:nvPr/>
        </p:nvSpPr>
        <p:spPr bwMode="auto">
          <a:xfrm>
            <a:off x="3323590" y="542163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0" name="Line 4">
            <a:extLst>
              <a:ext uri="{FF2B5EF4-FFF2-40B4-BE49-F238E27FC236}">
                <a16:creationId xmlns:a16="http://schemas.microsoft.com/office/drawing/2014/main" id="{320C0565-D6BB-7FAD-0A5D-EA5CE3FA8A31}"/>
              </a:ext>
            </a:extLst>
          </p:cNvPr>
          <p:cNvSpPr>
            <a:spLocks noChangeShapeType="1"/>
          </p:cNvSpPr>
          <p:nvPr/>
        </p:nvSpPr>
        <p:spPr bwMode="auto">
          <a:xfrm flipV="1">
            <a:off x="5052378" y="160528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1" name="Line 5">
            <a:extLst>
              <a:ext uri="{FF2B5EF4-FFF2-40B4-BE49-F238E27FC236}">
                <a16:creationId xmlns:a16="http://schemas.microsoft.com/office/drawing/2014/main" id="{02FCDAA8-FACA-0E96-0516-025671C6D72E}"/>
              </a:ext>
            </a:extLst>
          </p:cNvPr>
          <p:cNvSpPr>
            <a:spLocks noChangeShapeType="1"/>
          </p:cNvSpPr>
          <p:nvPr/>
        </p:nvSpPr>
        <p:spPr bwMode="auto">
          <a:xfrm>
            <a:off x="5557204" y="542163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2" name="Line 6">
            <a:extLst>
              <a:ext uri="{FF2B5EF4-FFF2-40B4-BE49-F238E27FC236}">
                <a16:creationId xmlns:a16="http://schemas.microsoft.com/office/drawing/2014/main" id="{FB034E1E-72FE-C705-297B-5CEA553E674C}"/>
              </a:ext>
            </a:extLst>
          </p:cNvPr>
          <p:cNvSpPr>
            <a:spLocks noChangeShapeType="1"/>
          </p:cNvSpPr>
          <p:nvPr/>
        </p:nvSpPr>
        <p:spPr bwMode="auto">
          <a:xfrm flipV="1">
            <a:off x="5557203" y="160528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3" name="Line 7">
            <a:extLst>
              <a:ext uri="{FF2B5EF4-FFF2-40B4-BE49-F238E27FC236}">
                <a16:creationId xmlns:a16="http://schemas.microsoft.com/office/drawing/2014/main" id="{5DD7C03C-37BF-18A9-C78A-ACE3B24C60BF}"/>
              </a:ext>
            </a:extLst>
          </p:cNvPr>
          <p:cNvSpPr>
            <a:spLocks noChangeShapeType="1"/>
          </p:cNvSpPr>
          <p:nvPr/>
        </p:nvSpPr>
        <p:spPr bwMode="auto">
          <a:xfrm flipV="1">
            <a:off x="6492240" y="160528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4" name="Text Box 8">
            <a:extLst>
              <a:ext uri="{FF2B5EF4-FFF2-40B4-BE49-F238E27FC236}">
                <a16:creationId xmlns:a16="http://schemas.microsoft.com/office/drawing/2014/main" id="{00720B7B-924B-E3EB-BCE3-E63E3108543C}"/>
              </a:ext>
            </a:extLst>
          </p:cNvPr>
          <p:cNvSpPr txBox="1">
            <a:spLocks noChangeArrowheads="1"/>
          </p:cNvSpPr>
          <p:nvPr/>
        </p:nvSpPr>
        <p:spPr bwMode="auto">
          <a:xfrm>
            <a:off x="3396616" y="489299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77835" name="Line 9">
            <a:extLst>
              <a:ext uri="{FF2B5EF4-FFF2-40B4-BE49-F238E27FC236}">
                <a16:creationId xmlns:a16="http://schemas.microsoft.com/office/drawing/2014/main" id="{A0EB7A25-3646-F422-246E-05A8CE6959BD}"/>
              </a:ext>
            </a:extLst>
          </p:cNvPr>
          <p:cNvSpPr>
            <a:spLocks noChangeShapeType="1"/>
          </p:cNvSpPr>
          <p:nvPr/>
        </p:nvSpPr>
        <p:spPr bwMode="auto">
          <a:xfrm>
            <a:off x="3323590" y="4899343"/>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6" name="Line 10">
            <a:extLst>
              <a:ext uri="{FF2B5EF4-FFF2-40B4-BE49-F238E27FC236}">
                <a16:creationId xmlns:a16="http://schemas.microsoft.com/office/drawing/2014/main" id="{5414E259-9521-1BA6-B7FE-F09416A6EAFA}"/>
              </a:ext>
            </a:extLst>
          </p:cNvPr>
          <p:cNvSpPr>
            <a:spLocks noChangeShapeType="1"/>
          </p:cNvSpPr>
          <p:nvPr/>
        </p:nvSpPr>
        <p:spPr bwMode="auto">
          <a:xfrm>
            <a:off x="5557204" y="489934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7" name="Text Box 11">
            <a:extLst>
              <a:ext uri="{FF2B5EF4-FFF2-40B4-BE49-F238E27FC236}">
                <a16:creationId xmlns:a16="http://schemas.microsoft.com/office/drawing/2014/main" id="{1EEA950F-5C56-8C8F-ACA4-B0248B91A399}"/>
              </a:ext>
            </a:extLst>
          </p:cNvPr>
          <p:cNvSpPr txBox="1">
            <a:spLocks noChangeArrowheads="1"/>
          </p:cNvSpPr>
          <p:nvPr/>
        </p:nvSpPr>
        <p:spPr bwMode="auto">
          <a:xfrm>
            <a:off x="5555615" y="491839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77838" name="Text Box 12">
            <a:extLst>
              <a:ext uri="{FF2B5EF4-FFF2-40B4-BE49-F238E27FC236}">
                <a16:creationId xmlns:a16="http://schemas.microsoft.com/office/drawing/2014/main" id="{89AECCB6-8E19-5782-6428-F27F59F659F7}"/>
              </a:ext>
            </a:extLst>
          </p:cNvPr>
          <p:cNvSpPr txBox="1">
            <a:spLocks noChangeArrowheads="1"/>
          </p:cNvSpPr>
          <p:nvPr/>
        </p:nvSpPr>
        <p:spPr bwMode="auto">
          <a:xfrm>
            <a:off x="3395029" y="554069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77839" name="Text Box 13">
            <a:extLst>
              <a:ext uri="{FF2B5EF4-FFF2-40B4-BE49-F238E27FC236}">
                <a16:creationId xmlns:a16="http://schemas.microsoft.com/office/drawing/2014/main" id="{25901330-175C-C4E6-23DB-30A968541B00}"/>
              </a:ext>
            </a:extLst>
          </p:cNvPr>
          <p:cNvSpPr txBox="1">
            <a:spLocks noChangeArrowheads="1"/>
          </p:cNvSpPr>
          <p:nvPr/>
        </p:nvSpPr>
        <p:spPr bwMode="auto">
          <a:xfrm>
            <a:off x="5268279" y="556609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77840" name="Text Box 14">
            <a:extLst>
              <a:ext uri="{FF2B5EF4-FFF2-40B4-BE49-F238E27FC236}">
                <a16:creationId xmlns:a16="http://schemas.microsoft.com/office/drawing/2014/main" id="{5FBED2D2-3CDA-D666-A0E7-3BBBD84B6664}"/>
              </a:ext>
            </a:extLst>
          </p:cNvPr>
          <p:cNvSpPr txBox="1">
            <a:spLocks noChangeArrowheads="1"/>
          </p:cNvSpPr>
          <p:nvPr/>
        </p:nvSpPr>
        <p:spPr bwMode="auto">
          <a:xfrm>
            <a:off x="8722678" y="134175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77841" name="Text Box 15">
            <a:extLst>
              <a:ext uri="{FF2B5EF4-FFF2-40B4-BE49-F238E27FC236}">
                <a16:creationId xmlns:a16="http://schemas.microsoft.com/office/drawing/2014/main" id="{F1CD32CC-0081-550D-53D9-0BAFC8D33172}"/>
              </a:ext>
            </a:extLst>
          </p:cNvPr>
          <p:cNvSpPr txBox="1">
            <a:spLocks noChangeArrowheads="1"/>
          </p:cNvSpPr>
          <p:nvPr/>
        </p:nvSpPr>
        <p:spPr bwMode="auto">
          <a:xfrm>
            <a:off x="6995479" y="143859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77843" name="Line 17">
            <a:extLst>
              <a:ext uri="{FF2B5EF4-FFF2-40B4-BE49-F238E27FC236}">
                <a16:creationId xmlns:a16="http://schemas.microsoft.com/office/drawing/2014/main" id="{2C546A0B-B1F6-D100-F370-1242C01B4B25}"/>
              </a:ext>
            </a:extLst>
          </p:cNvPr>
          <p:cNvSpPr>
            <a:spLocks noChangeShapeType="1"/>
          </p:cNvSpPr>
          <p:nvPr/>
        </p:nvSpPr>
        <p:spPr bwMode="auto">
          <a:xfrm>
            <a:off x="9319578" y="1989456"/>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7844" name="Text Box 18">
            <a:extLst>
              <a:ext uri="{FF2B5EF4-FFF2-40B4-BE49-F238E27FC236}">
                <a16:creationId xmlns:a16="http://schemas.microsoft.com/office/drawing/2014/main" id="{40668FE8-D04C-3F9F-5047-6008CED265F9}"/>
              </a:ext>
            </a:extLst>
          </p:cNvPr>
          <p:cNvSpPr txBox="1">
            <a:spLocks noChangeArrowheads="1"/>
          </p:cNvSpPr>
          <p:nvPr/>
        </p:nvSpPr>
        <p:spPr bwMode="auto">
          <a:xfrm>
            <a:off x="6997065" y="269589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77845" name="Text Box 19">
            <a:extLst>
              <a:ext uri="{FF2B5EF4-FFF2-40B4-BE49-F238E27FC236}">
                <a16:creationId xmlns:a16="http://schemas.microsoft.com/office/drawing/2014/main" id="{310339B0-174B-5725-036F-1C67CFDF9654}"/>
              </a:ext>
            </a:extLst>
          </p:cNvPr>
          <p:cNvSpPr txBox="1">
            <a:spLocks noChangeArrowheads="1"/>
          </p:cNvSpPr>
          <p:nvPr/>
        </p:nvSpPr>
        <p:spPr bwMode="auto">
          <a:xfrm>
            <a:off x="6995479" y="3486468"/>
            <a:ext cx="4752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800">
                <a:solidFill>
                  <a:srgbClr val="0000FF"/>
                </a:solidFill>
                <a:latin typeface="Times New Roman" panose="02020603050405020304" pitchFamily="18" charset="0"/>
              </a:rPr>
              <a:t>5.</a:t>
            </a:r>
            <a:r>
              <a:rPr lang="zh-CN" altLang="en-US" sz="2400">
                <a:solidFill>
                  <a:srgbClr val="0000FF"/>
                </a:solidFill>
                <a:latin typeface="Times New Roman" panose="02020603050405020304" pitchFamily="18" charset="0"/>
              </a:rPr>
              <a:t>选择产生式⑶</a:t>
            </a:r>
            <a:r>
              <a:rPr lang="en-US" altLang="zh-CN" sz="2400">
                <a:solidFill>
                  <a:srgbClr val="0000FF"/>
                </a:solidFill>
                <a:latin typeface="Times New Roman" panose="02020603050405020304" pitchFamily="18" charset="0"/>
              </a:rPr>
              <a:t>,*</a:t>
            </a:r>
            <a:r>
              <a:rPr lang="zh-CN" altLang="en-US" sz="2400">
                <a:solidFill>
                  <a:srgbClr val="0000FF"/>
                </a:solidFill>
                <a:latin typeface="Times New Roman" panose="02020603050405020304" pitchFamily="18" charset="0"/>
              </a:rPr>
              <a:t>不进栈 </a:t>
            </a:r>
          </a:p>
        </p:txBody>
      </p:sp>
      <p:sp>
        <p:nvSpPr>
          <p:cNvPr id="77846" name="Text Box 20">
            <a:extLst>
              <a:ext uri="{FF2B5EF4-FFF2-40B4-BE49-F238E27FC236}">
                <a16:creationId xmlns:a16="http://schemas.microsoft.com/office/drawing/2014/main" id="{B2D1BC1B-45A3-9ED9-4D87-2CC946F7C800}"/>
              </a:ext>
            </a:extLst>
          </p:cNvPr>
          <p:cNvSpPr txBox="1">
            <a:spLocks noChangeArrowheads="1"/>
          </p:cNvSpPr>
          <p:nvPr/>
        </p:nvSpPr>
        <p:spPr bwMode="auto">
          <a:xfrm>
            <a:off x="5555615" y="437546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{e2}</a:t>
            </a:r>
          </a:p>
        </p:txBody>
      </p:sp>
      <p:sp>
        <p:nvSpPr>
          <p:cNvPr id="77847" name="Text Box 21">
            <a:extLst>
              <a:ext uri="{FF2B5EF4-FFF2-40B4-BE49-F238E27FC236}">
                <a16:creationId xmlns:a16="http://schemas.microsoft.com/office/drawing/2014/main" id="{B1FEACFC-D66E-8DDF-D88F-5F2854F4E676}"/>
              </a:ext>
            </a:extLst>
          </p:cNvPr>
          <p:cNvSpPr txBox="1">
            <a:spLocks noChangeArrowheads="1"/>
          </p:cNvSpPr>
          <p:nvPr/>
        </p:nvSpPr>
        <p:spPr bwMode="auto">
          <a:xfrm>
            <a:off x="5555615" y="336740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p>
        </p:txBody>
      </p:sp>
      <p:sp>
        <p:nvSpPr>
          <p:cNvPr id="77848" name="Text Box 22">
            <a:extLst>
              <a:ext uri="{FF2B5EF4-FFF2-40B4-BE49-F238E27FC236}">
                <a16:creationId xmlns:a16="http://schemas.microsoft.com/office/drawing/2014/main" id="{D93D4086-6067-101C-50EF-F490DF8D10E3}"/>
              </a:ext>
            </a:extLst>
          </p:cNvPr>
          <p:cNvSpPr txBox="1">
            <a:spLocks noChangeArrowheads="1"/>
          </p:cNvSpPr>
          <p:nvPr/>
        </p:nvSpPr>
        <p:spPr bwMode="auto">
          <a:xfrm>
            <a:off x="5555615" y="286416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{e5}</a:t>
            </a:r>
          </a:p>
        </p:txBody>
      </p:sp>
      <p:sp>
        <p:nvSpPr>
          <p:cNvPr id="77849" name="Line 23">
            <a:extLst>
              <a:ext uri="{FF2B5EF4-FFF2-40B4-BE49-F238E27FC236}">
                <a16:creationId xmlns:a16="http://schemas.microsoft.com/office/drawing/2014/main" id="{5C03D836-DCE0-3243-625F-4A45B7C093B0}"/>
              </a:ext>
            </a:extLst>
          </p:cNvPr>
          <p:cNvSpPr>
            <a:spLocks noChangeShapeType="1"/>
          </p:cNvSpPr>
          <p:nvPr/>
        </p:nvSpPr>
        <p:spPr bwMode="auto">
          <a:xfrm>
            <a:off x="5555616" y="437546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0" name="Line 24">
            <a:extLst>
              <a:ext uri="{FF2B5EF4-FFF2-40B4-BE49-F238E27FC236}">
                <a16:creationId xmlns:a16="http://schemas.microsoft.com/office/drawing/2014/main" id="{2B55BF32-4525-3F00-FE3C-54C3B8781B25}"/>
              </a:ext>
            </a:extLst>
          </p:cNvPr>
          <p:cNvSpPr>
            <a:spLocks noChangeShapeType="1"/>
          </p:cNvSpPr>
          <p:nvPr/>
        </p:nvSpPr>
        <p:spPr bwMode="auto">
          <a:xfrm>
            <a:off x="5555616" y="387223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1" name="Line 25">
            <a:extLst>
              <a:ext uri="{FF2B5EF4-FFF2-40B4-BE49-F238E27FC236}">
                <a16:creationId xmlns:a16="http://schemas.microsoft.com/office/drawing/2014/main" id="{84C2CC2F-8BC7-F4CF-DA7E-C231890B2CB2}"/>
              </a:ext>
            </a:extLst>
          </p:cNvPr>
          <p:cNvSpPr>
            <a:spLocks noChangeShapeType="1"/>
          </p:cNvSpPr>
          <p:nvPr/>
        </p:nvSpPr>
        <p:spPr bwMode="auto">
          <a:xfrm>
            <a:off x="5555616" y="336740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2" name="Line 26">
            <a:extLst>
              <a:ext uri="{FF2B5EF4-FFF2-40B4-BE49-F238E27FC236}">
                <a16:creationId xmlns:a16="http://schemas.microsoft.com/office/drawing/2014/main" id="{DC554D6B-F2F3-937D-6D15-DEAD7543782F}"/>
              </a:ext>
            </a:extLst>
          </p:cNvPr>
          <p:cNvSpPr>
            <a:spLocks noChangeShapeType="1"/>
          </p:cNvSpPr>
          <p:nvPr/>
        </p:nvSpPr>
        <p:spPr bwMode="auto">
          <a:xfrm>
            <a:off x="5555616" y="286416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3" name="Text Box 27">
            <a:extLst>
              <a:ext uri="{FF2B5EF4-FFF2-40B4-BE49-F238E27FC236}">
                <a16:creationId xmlns:a16="http://schemas.microsoft.com/office/drawing/2014/main" id="{89B69719-F072-5252-4396-2F2E35B1FB63}"/>
              </a:ext>
            </a:extLst>
          </p:cNvPr>
          <p:cNvSpPr txBox="1">
            <a:spLocks noChangeArrowheads="1"/>
          </p:cNvSpPr>
          <p:nvPr/>
        </p:nvSpPr>
        <p:spPr bwMode="auto">
          <a:xfrm>
            <a:off x="5555615" y="390239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{e4}</a:t>
            </a:r>
            <a:endParaRPr lang="en-US" altLang="zh-CN" sz="2400">
              <a:latin typeface="Times New Roman" panose="02020603050405020304" pitchFamily="18" charset="0"/>
              <a:cs typeface="Times New Roman" panose="02020603050405020304" pitchFamily="18" charset="0"/>
            </a:endParaRPr>
          </a:p>
        </p:txBody>
      </p:sp>
      <p:sp>
        <p:nvSpPr>
          <p:cNvPr id="77854" name="Text Box 28">
            <a:extLst>
              <a:ext uri="{FF2B5EF4-FFF2-40B4-BE49-F238E27FC236}">
                <a16:creationId xmlns:a16="http://schemas.microsoft.com/office/drawing/2014/main" id="{945A9046-2613-81BF-ABFB-E0E169277818}"/>
              </a:ext>
            </a:extLst>
          </p:cNvPr>
          <p:cNvSpPr txBox="1">
            <a:spLocks noChangeArrowheads="1"/>
          </p:cNvSpPr>
          <p:nvPr/>
        </p:nvSpPr>
        <p:spPr bwMode="auto">
          <a:xfrm>
            <a:off x="5555615" y="2379980"/>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rPr>
              <a:t>F</a:t>
            </a:r>
          </a:p>
        </p:txBody>
      </p:sp>
      <p:sp>
        <p:nvSpPr>
          <p:cNvPr id="77855" name="Line 29">
            <a:extLst>
              <a:ext uri="{FF2B5EF4-FFF2-40B4-BE49-F238E27FC236}">
                <a16:creationId xmlns:a16="http://schemas.microsoft.com/office/drawing/2014/main" id="{DDE93210-BE01-0851-AD8A-9E471DD2168D}"/>
              </a:ext>
            </a:extLst>
          </p:cNvPr>
          <p:cNvSpPr>
            <a:spLocks noChangeShapeType="1"/>
          </p:cNvSpPr>
          <p:nvPr/>
        </p:nvSpPr>
        <p:spPr bwMode="auto">
          <a:xfrm>
            <a:off x="5555616" y="237998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56" name="Text Box 30">
            <a:extLst>
              <a:ext uri="{FF2B5EF4-FFF2-40B4-BE49-F238E27FC236}">
                <a16:creationId xmlns:a16="http://schemas.microsoft.com/office/drawing/2014/main" id="{D26B8F74-C5CC-5A0D-97B7-57D35B61D4A0}"/>
              </a:ext>
            </a:extLst>
          </p:cNvPr>
          <p:cNvSpPr txBox="1">
            <a:spLocks noChangeArrowheads="1"/>
          </p:cNvSpPr>
          <p:nvPr/>
        </p:nvSpPr>
        <p:spPr bwMode="auto">
          <a:xfrm>
            <a:off x="3395029" y="444214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inh</a:t>
            </a:r>
          </a:p>
        </p:txBody>
      </p:sp>
      <p:sp>
        <p:nvSpPr>
          <p:cNvPr id="77857" name="Line 31">
            <a:extLst>
              <a:ext uri="{FF2B5EF4-FFF2-40B4-BE49-F238E27FC236}">
                <a16:creationId xmlns:a16="http://schemas.microsoft.com/office/drawing/2014/main" id="{96B53E77-3F57-155D-D7D3-196B04F58F97}"/>
              </a:ext>
            </a:extLst>
          </p:cNvPr>
          <p:cNvSpPr>
            <a:spLocks noChangeShapeType="1"/>
          </p:cNvSpPr>
          <p:nvPr/>
        </p:nvSpPr>
        <p:spPr bwMode="auto">
          <a:xfrm>
            <a:off x="3323590" y="4396105"/>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6" name="图片 35"/>
          <p:cNvPicPr>
            <a:picLocks noChangeAspect="1"/>
          </p:cNvPicPr>
          <p:nvPr/>
        </p:nvPicPr>
        <p:blipFill>
          <a:blip r:embed="rId2"/>
          <a:stretch>
            <a:fillRect/>
          </a:stretch>
        </p:blipFill>
        <p:spPr>
          <a:xfrm>
            <a:off x="190818" y="2247438"/>
            <a:ext cx="2566988" cy="2679882"/>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3340050-D6BD-E7CF-F7E6-7D55A7EF2CA3}"/>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例</a:t>
            </a:r>
            <a:r>
              <a:rPr lang="en-US" altLang="zh-CN" dirty="0">
                <a:latin typeface="Times New Roman" panose="02020603050405020304" pitchFamily="18" charset="0"/>
              </a:rPr>
              <a:t>6.17 </a:t>
            </a:r>
            <a:r>
              <a:rPr lang="zh-CN" altLang="en-US" dirty="0">
                <a:latin typeface="Times New Roman" panose="02020603050405020304" pitchFamily="18" charset="0"/>
              </a:rPr>
              <a:t>对输入串</a:t>
            </a:r>
            <a:r>
              <a:rPr lang="en-US" altLang="zh-CN" dirty="0">
                <a:latin typeface="Times New Roman" panose="02020603050405020304" pitchFamily="18" charset="0"/>
              </a:rPr>
              <a:t>3*x/y</a:t>
            </a:r>
            <a:r>
              <a:rPr lang="zh-CN" altLang="en-US" dirty="0">
                <a:latin typeface="Times New Roman" panose="02020603050405020304" pitchFamily="18" charset="0"/>
              </a:rPr>
              <a:t>的翻译</a:t>
            </a:r>
          </a:p>
        </p:txBody>
      </p:sp>
      <p:sp>
        <p:nvSpPr>
          <p:cNvPr id="34" name="日期占位符 3">
            <a:extLst>
              <a:ext uri="{FF2B5EF4-FFF2-40B4-BE49-F238E27FC236}">
                <a16:creationId xmlns:a16="http://schemas.microsoft.com/office/drawing/2014/main" id="{72F996DF-0C7D-5487-62D5-7D48B300E88A}"/>
              </a:ext>
            </a:extLst>
          </p:cNvPr>
          <p:cNvSpPr>
            <a:spLocks noGrp="1"/>
          </p:cNvSpPr>
          <p:nvPr>
            <p:ph type="dt" sz="half" idx="10"/>
          </p:nvPr>
        </p:nvSpPr>
        <p:spPr>
          <a:ln>
            <a:miter lim="800000"/>
            <a:headEnd/>
            <a:tailEnd/>
          </a:ln>
        </p:spPr>
        <p:txBody>
          <a:bodyPr anchor="t"/>
          <a:lstStyle/>
          <a:p>
            <a:pPr>
              <a:defRPr/>
            </a:pPr>
            <a:fld id="{8869049C-29CE-455A-9CD6-B2D6AD42765C}" type="datetime1">
              <a:rPr lang="zh-CN" altLang="en-US">
                <a:latin typeface="+mn-lt"/>
              </a:rPr>
              <a:pPr>
                <a:defRPr/>
              </a:pPr>
              <a:t>2024/10/14</a:t>
            </a:fld>
            <a:endParaRPr lang="en-US" altLang="zh-CN">
              <a:latin typeface="+mn-lt"/>
            </a:endParaRPr>
          </a:p>
        </p:txBody>
      </p:sp>
      <p:sp>
        <p:nvSpPr>
          <p:cNvPr id="78851" name="灯片编号占位符 5">
            <a:extLst>
              <a:ext uri="{FF2B5EF4-FFF2-40B4-BE49-F238E27FC236}">
                <a16:creationId xmlns:a16="http://schemas.microsoft.com/office/drawing/2014/main" id="{3CFEDCF2-7612-B8F6-179C-32B1D40438B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8945F3F-F30E-4ED3-8834-33B0924B83B9}" type="slidenum">
              <a:rPr lang="en-US" altLang="zh-CN" sz="1400" b="0">
                <a:latin typeface="Arial" panose="020B0604020202020204" pitchFamily="34" charset="0"/>
                <a:ea typeface="宋体" panose="02010600030101010101" pitchFamily="2" charset="-122"/>
              </a:rPr>
              <a:pPr>
                <a:spcBef>
                  <a:spcPct val="0"/>
                </a:spcBef>
                <a:buClrTx/>
                <a:buSzTx/>
                <a:buFontTx/>
                <a:buNone/>
              </a:pPr>
              <a:t>74</a:t>
            </a:fld>
            <a:endParaRPr lang="en-US" altLang="zh-CN" sz="1400" b="0">
              <a:latin typeface="Arial" panose="020B0604020202020204" pitchFamily="34" charset="0"/>
              <a:ea typeface="宋体" panose="02010600030101010101" pitchFamily="2" charset="-122"/>
            </a:endParaRPr>
          </a:p>
        </p:txBody>
      </p:sp>
      <p:sp>
        <p:nvSpPr>
          <p:cNvPr id="78852" name="Line 2">
            <a:extLst>
              <a:ext uri="{FF2B5EF4-FFF2-40B4-BE49-F238E27FC236}">
                <a16:creationId xmlns:a16="http://schemas.microsoft.com/office/drawing/2014/main" id="{8F9E4000-E66B-A901-4412-BEDBA1FD0FDE}"/>
              </a:ext>
            </a:extLst>
          </p:cNvPr>
          <p:cNvSpPr>
            <a:spLocks noChangeShapeType="1"/>
          </p:cNvSpPr>
          <p:nvPr/>
        </p:nvSpPr>
        <p:spPr bwMode="auto">
          <a:xfrm>
            <a:off x="3171190" y="1523684"/>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53" name="Line 3">
            <a:extLst>
              <a:ext uri="{FF2B5EF4-FFF2-40B4-BE49-F238E27FC236}">
                <a16:creationId xmlns:a16="http://schemas.microsoft.com/office/drawing/2014/main" id="{387FC160-118A-ADF7-78F3-6A4C27935C33}"/>
              </a:ext>
            </a:extLst>
          </p:cNvPr>
          <p:cNvSpPr>
            <a:spLocks noChangeShapeType="1"/>
          </p:cNvSpPr>
          <p:nvPr/>
        </p:nvSpPr>
        <p:spPr bwMode="auto">
          <a:xfrm>
            <a:off x="3171190" y="541147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54" name="Line 4">
            <a:extLst>
              <a:ext uri="{FF2B5EF4-FFF2-40B4-BE49-F238E27FC236}">
                <a16:creationId xmlns:a16="http://schemas.microsoft.com/office/drawing/2014/main" id="{93B05D3F-2E58-D8C8-F7AD-B99F0EF598A3}"/>
              </a:ext>
            </a:extLst>
          </p:cNvPr>
          <p:cNvSpPr>
            <a:spLocks noChangeShapeType="1"/>
          </p:cNvSpPr>
          <p:nvPr/>
        </p:nvSpPr>
        <p:spPr bwMode="auto">
          <a:xfrm flipV="1">
            <a:off x="4899978" y="159512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55" name="Line 5">
            <a:extLst>
              <a:ext uri="{FF2B5EF4-FFF2-40B4-BE49-F238E27FC236}">
                <a16:creationId xmlns:a16="http://schemas.microsoft.com/office/drawing/2014/main" id="{C2850354-1B25-DBFD-7877-23CF76224BC7}"/>
              </a:ext>
            </a:extLst>
          </p:cNvPr>
          <p:cNvSpPr>
            <a:spLocks noChangeShapeType="1"/>
          </p:cNvSpPr>
          <p:nvPr/>
        </p:nvSpPr>
        <p:spPr bwMode="auto">
          <a:xfrm>
            <a:off x="5404804" y="541147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56" name="Line 6">
            <a:extLst>
              <a:ext uri="{FF2B5EF4-FFF2-40B4-BE49-F238E27FC236}">
                <a16:creationId xmlns:a16="http://schemas.microsoft.com/office/drawing/2014/main" id="{FB3786DA-BF16-90BA-358E-482A9833DB7C}"/>
              </a:ext>
            </a:extLst>
          </p:cNvPr>
          <p:cNvSpPr>
            <a:spLocks noChangeShapeType="1"/>
          </p:cNvSpPr>
          <p:nvPr/>
        </p:nvSpPr>
        <p:spPr bwMode="auto">
          <a:xfrm flipV="1">
            <a:off x="5404803" y="159512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57" name="Line 7">
            <a:extLst>
              <a:ext uri="{FF2B5EF4-FFF2-40B4-BE49-F238E27FC236}">
                <a16:creationId xmlns:a16="http://schemas.microsoft.com/office/drawing/2014/main" id="{6F7BFCDE-FC8C-CE0F-9B55-4E8FA6A2A5C8}"/>
              </a:ext>
            </a:extLst>
          </p:cNvPr>
          <p:cNvSpPr>
            <a:spLocks noChangeShapeType="1"/>
          </p:cNvSpPr>
          <p:nvPr/>
        </p:nvSpPr>
        <p:spPr bwMode="auto">
          <a:xfrm flipV="1">
            <a:off x="6339840" y="159512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58" name="Text Box 8">
            <a:extLst>
              <a:ext uri="{FF2B5EF4-FFF2-40B4-BE49-F238E27FC236}">
                <a16:creationId xmlns:a16="http://schemas.microsoft.com/office/drawing/2014/main" id="{8F35DF4D-F349-D8E3-F10C-5DEEF8AA30EF}"/>
              </a:ext>
            </a:extLst>
          </p:cNvPr>
          <p:cNvSpPr txBox="1">
            <a:spLocks noChangeArrowheads="1"/>
          </p:cNvSpPr>
          <p:nvPr/>
        </p:nvSpPr>
        <p:spPr bwMode="auto">
          <a:xfrm>
            <a:off x="3244216" y="488283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78859" name="Line 9">
            <a:extLst>
              <a:ext uri="{FF2B5EF4-FFF2-40B4-BE49-F238E27FC236}">
                <a16:creationId xmlns:a16="http://schemas.microsoft.com/office/drawing/2014/main" id="{17C30261-9005-AACF-8D0A-C2C10A313BA3}"/>
              </a:ext>
            </a:extLst>
          </p:cNvPr>
          <p:cNvSpPr>
            <a:spLocks noChangeShapeType="1"/>
          </p:cNvSpPr>
          <p:nvPr/>
        </p:nvSpPr>
        <p:spPr bwMode="auto">
          <a:xfrm>
            <a:off x="3171190" y="4889183"/>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0" name="Line 10">
            <a:extLst>
              <a:ext uri="{FF2B5EF4-FFF2-40B4-BE49-F238E27FC236}">
                <a16:creationId xmlns:a16="http://schemas.microsoft.com/office/drawing/2014/main" id="{557118CA-7A41-0486-677E-DAC4DEBB5B45}"/>
              </a:ext>
            </a:extLst>
          </p:cNvPr>
          <p:cNvSpPr>
            <a:spLocks noChangeShapeType="1"/>
          </p:cNvSpPr>
          <p:nvPr/>
        </p:nvSpPr>
        <p:spPr bwMode="auto">
          <a:xfrm>
            <a:off x="5404804" y="488918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61" name="Text Box 11">
            <a:extLst>
              <a:ext uri="{FF2B5EF4-FFF2-40B4-BE49-F238E27FC236}">
                <a16:creationId xmlns:a16="http://schemas.microsoft.com/office/drawing/2014/main" id="{99E46E51-7664-28E1-4967-AEDAD812C3D9}"/>
              </a:ext>
            </a:extLst>
          </p:cNvPr>
          <p:cNvSpPr txBox="1">
            <a:spLocks noChangeArrowheads="1"/>
          </p:cNvSpPr>
          <p:nvPr/>
        </p:nvSpPr>
        <p:spPr bwMode="auto">
          <a:xfrm>
            <a:off x="5403215" y="490823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78862" name="Text Box 12">
            <a:extLst>
              <a:ext uri="{FF2B5EF4-FFF2-40B4-BE49-F238E27FC236}">
                <a16:creationId xmlns:a16="http://schemas.microsoft.com/office/drawing/2014/main" id="{335C639B-20D9-94AE-47D3-19B7DCED767E}"/>
              </a:ext>
            </a:extLst>
          </p:cNvPr>
          <p:cNvSpPr txBox="1">
            <a:spLocks noChangeArrowheads="1"/>
          </p:cNvSpPr>
          <p:nvPr/>
        </p:nvSpPr>
        <p:spPr bwMode="auto">
          <a:xfrm>
            <a:off x="3242629" y="553053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78863" name="Text Box 13">
            <a:extLst>
              <a:ext uri="{FF2B5EF4-FFF2-40B4-BE49-F238E27FC236}">
                <a16:creationId xmlns:a16="http://schemas.microsoft.com/office/drawing/2014/main" id="{9D0D9983-688F-5E18-AEB2-04595EE2F2A0}"/>
              </a:ext>
            </a:extLst>
          </p:cNvPr>
          <p:cNvSpPr txBox="1">
            <a:spLocks noChangeArrowheads="1"/>
          </p:cNvSpPr>
          <p:nvPr/>
        </p:nvSpPr>
        <p:spPr bwMode="auto">
          <a:xfrm>
            <a:off x="5115879" y="555593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78864" name="Text Box 14">
            <a:extLst>
              <a:ext uri="{FF2B5EF4-FFF2-40B4-BE49-F238E27FC236}">
                <a16:creationId xmlns:a16="http://schemas.microsoft.com/office/drawing/2014/main" id="{886BD99D-6498-74BB-8E1F-9F693544B2A8}"/>
              </a:ext>
            </a:extLst>
          </p:cNvPr>
          <p:cNvSpPr txBox="1">
            <a:spLocks noChangeArrowheads="1"/>
          </p:cNvSpPr>
          <p:nvPr/>
        </p:nvSpPr>
        <p:spPr bwMode="auto">
          <a:xfrm>
            <a:off x="8570278" y="133159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78865" name="Text Box 15">
            <a:extLst>
              <a:ext uri="{FF2B5EF4-FFF2-40B4-BE49-F238E27FC236}">
                <a16:creationId xmlns:a16="http://schemas.microsoft.com/office/drawing/2014/main" id="{8FF9BC5B-6A06-7DA0-8912-B0C71740804A}"/>
              </a:ext>
            </a:extLst>
          </p:cNvPr>
          <p:cNvSpPr txBox="1">
            <a:spLocks noChangeArrowheads="1"/>
          </p:cNvSpPr>
          <p:nvPr/>
        </p:nvSpPr>
        <p:spPr bwMode="auto">
          <a:xfrm>
            <a:off x="6843079" y="142843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78867" name="Line 17">
            <a:extLst>
              <a:ext uri="{FF2B5EF4-FFF2-40B4-BE49-F238E27FC236}">
                <a16:creationId xmlns:a16="http://schemas.microsoft.com/office/drawing/2014/main" id="{2A93FDF9-8610-7430-4301-AB48039E6B4F}"/>
              </a:ext>
            </a:extLst>
          </p:cNvPr>
          <p:cNvSpPr>
            <a:spLocks noChangeShapeType="1"/>
          </p:cNvSpPr>
          <p:nvPr/>
        </p:nvSpPr>
        <p:spPr bwMode="auto">
          <a:xfrm>
            <a:off x="9167178" y="1979296"/>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8868" name="Text Box 18">
            <a:extLst>
              <a:ext uri="{FF2B5EF4-FFF2-40B4-BE49-F238E27FC236}">
                <a16:creationId xmlns:a16="http://schemas.microsoft.com/office/drawing/2014/main" id="{90F7B265-DDBA-8990-F0DB-B7F244CECB59}"/>
              </a:ext>
            </a:extLst>
          </p:cNvPr>
          <p:cNvSpPr txBox="1">
            <a:spLocks noChangeArrowheads="1"/>
          </p:cNvSpPr>
          <p:nvPr/>
        </p:nvSpPr>
        <p:spPr bwMode="auto">
          <a:xfrm>
            <a:off x="6844665" y="268573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78869" name="Text Box 19">
            <a:extLst>
              <a:ext uri="{FF2B5EF4-FFF2-40B4-BE49-F238E27FC236}">
                <a16:creationId xmlns:a16="http://schemas.microsoft.com/office/drawing/2014/main" id="{6EBE47DD-86E2-408E-047D-0DECD2451755}"/>
              </a:ext>
            </a:extLst>
          </p:cNvPr>
          <p:cNvSpPr txBox="1">
            <a:spLocks noChangeArrowheads="1"/>
          </p:cNvSpPr>
          <p:nvPr/>
        </p:nvSpPr>
        <p:spPr bwMode="auto">
          <a:xfrm>
            <a:off x="6843079" y="3476308"/>
            <a:ext cx="4752975"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800">
                <a:solidFill>
                  <a:srgbClr val="0000FF"/>
                </a:solidFill>
                <a:latin typeface="Times New Roman" panose="02020603050405020304" pitchFamily="18" charset="0"/>
              </a:rPr>
              <a:t>6.</a:t>
            </a:r>
            <a:r>
              <a:rPr lang="zh-CN" altLang="en-US" sz="2400">
                <a:solidFill>
                  <a:srgbClr val="0000FF"/>
                </a:solidFill>
                <a:latin typeface="Times New Roman" panose="02020603050405020304" pitchFamily="18" charset="0"/>
              </a:rPr>
              <a:t>选择产生式⑹</a:t>
            </a:r>
            <a:r>
              <a:rPr lang="en-US" altLang="zh-CN" sz="2400">
                <a:solidFill>
                  <a:srgbClr val="0000FF"/>
                </a:solidFill>
                <a:latin typeface="Times New Roman" panose="02020603050405020304" pitchFamily="18" charset="0"/>
              </a:rPr>
              <a:t>,id</a:t>
            </a:r>
            <a:r>
              <a:rPr lang="en-US" altLang="zh-CN" sz="2400" i="1" baseline="-25000">
                <a:solidFill>
                  <a:srgbClr val="0000FF"/>
                </a:solidFill>
                <a:latin typeface="Times New Roman" panose="02020603050405020304" pitchFamily="18" charset="0"/>
              </a:rPr>
              <a:t>x</a:t>
            </a:r>
            <a:r>
              <a:rPr lang="zh-CN" altLang="en-US" sz="2400">
                <a:solidFill>
                  <a:srgbClr val="0000FF"/>
                </a:solidFill>
                <a:latin typeface="Times New Roman" panose="02020603050405020304" pitchFamily="18" charset="0"/>
              </a:rPr>
              <a:t>不进栈，调用</a:t>
            </a:r>
            <a:r>
              <a:rPr lang="en-US" altLang="zh-CN" sz="2400">
                <a:solidFill>
                  <a:srgbClr val="0000FF"/>
                </a:solidFill>
                <a:latin typeface="Times New Roman" panose="02020603050405020304" pitchFamily="18" charset="0"/>
              </a:rPr>
              <a:t>{e8}</a:t>
            </a:r>
            <a:r>
              <a:rPr lang="zh-CN" altLang="en-US" sz="2400">
                <a:solidFill>
                  <a:srgbClr val="0000FF"/>
                </a:solidFill>
                <a:latin typeface="Times New Roman" panose="02020603050405020304" pitchFamily="18" charset="0"/>
              </a:rPr>
              <a:t>，调用</a:t>
            </a:r>
            <a:r>
              <a:rPr lang="en-US" altLang="zh-CN" sz="2400">
                <a:solidFill>
                  <a:srgbClr val="0000FF"/>
                </a:solidFill>
                <a:latin typeface="Times New Roman" panose="02020603050405020304" pitchFamily="18" charset="0"/>
              </a:rPr>
              <a:t>{e8}</a:t>
            </a:r>
            <a:r>
              <a:rPr lang="zh-CN" altLang="en-US" sz="2400">
                <a:solidFill>
                  <a:srgbClr val="0000FF"/>
                </a:solidFill>
                <a:latin typeface="Times New Roman" panose="02020603050405020304" pitchFamily="18" charset="0"/>
              </a:rPr>
              <a:t>后，叶结点</a:t>
            </a:r>
            <a:r>
              <a:rPr lang="en-US" altLang="zh-CN" sz="2400" i="1">
                <a:solidFill>
                  <a:srgbClr val="0000FF"/>
                </a:solidFill>
                <a:latin typeface="Times New Roman" panose="02020603050405020304" pitchFamily="18" charset="0"/>
              </a:rPr>
              <a:t>F</a:t>
            </a:r>
            <a:r>
              <a:rPr lang="en-US" altLang="zh-CN"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node</a:t>
            </a:r>
            <a:r>
              <a:rPr lang="zh-CN" altLang="en-US" sz="2400">
                <a:solidFill>
                  <a:srgbClr val="0000FF"/>
                </a:solidFill>
                <a:latin typeface="Times New Roman" panose="02020603050405020304" pitchFamily="18" charset="0"/>
              </a:rPr>
              <a:t>被压入语义栈</a:t>
            </a:r>
            <a:r>
              <a:rPr lang="zh-CN" altLang="en-US" sz="2400" b="0">
                <a:solidFill>
                  <a:srgbClr val="0000FF"/>
                </a:solidFill>
                <a:latin typeface="Times New Roman" panose="02020603050405020304" pitchFamily="18" charset="0"/>
              </a:rPr>
              <a:t> </a:t>
            </a:r>
          </a:p>
        </p:txBody>
      </p:sp>
      <p:sp>
        <p:nvSpPr>
          <p:cNvPr id="78870" name="Text Box 20">
            <a:extLst>
              <a:ext uri="{FF2B5EF4-FFF2-40B4-BE49-F238E27FC236}">
                <a16:creationId xmlns:a16="http://schemas.microsoft.com/office/drawing/2014/main" id="{78C3140B-CA01-D01D-0CF8-7DC6A4C82386}"/>
              </a:ext>
            </a:extLst>
          </p:cNvPr>
          <p:cNvSpPr txBox="1">
            <a:spLocks noChangeArrowheads="1"/>
          </p:cNvSpPr>
          <p:nvPr/>
        </p:nvSpPr>
        <p:spPr bwMode="auto">
          <a:xfrm>
            <a:off x="5403215" y="436530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{e2}</a:t>
            </a:r>
          </a:p>
        </p:txBody>
      </p:sp>
      <p:sp>
        <p:nvSpPr>
          <p:cNvPr id="78871" name="Text Box 21">
            <a:extLst>
              <a:ext uri="{FF2B5EF4-FFF2-40B4-BE49-F238E27FC236}">
                <a16:creationId xmlns:a16="http://schemas.microsoft.com/office/drawing/2014/main" id="{F264DF32-65D7-E7CC-6E2E-F3EDE1B295BD}"/>
              </a:ext>
            </a:extLst>
          </p:cNvPr>
          <p:cNvSpPr txBox="1">
            <a:spLocks noChangeArrowheads="1"/>
          </p:cNvSpPr>
          <p:nvPr/>
        </p:nvSpPr>
        <p:spPr bwMode="auto">
          <a:xfrm>
            <a:off x="5403215" y="335724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p>
        </p:txBody>
      </p:sp>
      <p:sp>
        <p:nvSpPr>
          <p:cNvPr id="78872" name="Text Box 22">
            <a:extLst>
              <a:ext uri="{FF2B5EF4-FFF2-40B4-BE49-F238E27FC236}">
                <a16:creationId xmlns:a16="http://schemas.microsoft.com/office/drawing/2014/main" id="{0A04F5B8-042A-A094-5E44-5DB6CF4D4B5D}"/>
              </a:ext>
            </a:extLst>
          </p:cNvPr>
          <p:cNvSpPr txBox="1">
            <a:spLocks noChangeArrowheads="1"/>
          </p:cNvSpPr>
          <p:nvPr/>
        </p:nvSpPr>
        <p:spPr bwMode="auto">
          <a:xfrm>
            <a:off x="5403215" y="285400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{e5}</a:t>
            </a:r>
          </a:p>
        </p:txBody>
      </p:sp>
      <p:sp>
        <p:nvSpPr>
          <p:cNvPr id="78873" name="Line 23">
            <a:extLst>
              <a:ext uri="{FF2B5EF4-FFF2-40B4-BE49-F238E27FC236}">
                <a16:creationId xmlns:a16="http://schemas.microsoft.com/office/drawing/2014/main" id="{3A4146BE-0B0A-49CC-75C1-3E0D5F52CE97}"/>
              </a:ext>
            </a:extLst>
          </p:cNvPr>
          <p:cNvSpPr>
            <a:spLocks noChangeShapeType="1"/>
          </p:cNvSpPr>
          <p:nvPr/>
        </p:nvSpPr>
        <p:spPr bwMode="auto">
          <a:xfrm>
            <a:off x="5403216" y="436530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4" name="Line 24">
            <a:extLst>
              <a:ext uri="{FF2B5EF4-FFF2-40B4-BE49-F238E27FC236}">
                <a16:creationId xmlns:a16="http://schemas.microsoft.com/office/drawing/2014/main" id="{AD437C2C-3DB9-1015-5E57-F4A40C32F355}"/>
              </a:ext>
            </a:extLst>
          </p:cNvPr>
          <p:cNvSpPr>
            <a:spLocks noChangeShapeType="1"/>
          </p:cNvSpPr>
          <p:nvPr/>
        </p:nvSpPr>
        <p:spPr bwMode="auto">
          <a:xfrm>
            <a:off x="5403216" y="386207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5" name="Line 25">
            <a:extLst>
              <a:ext uri="{FF2B5EF4-FFF2-40B4-BE49-F238E27FC236}">
                <a16:creationId xmlns:a16="http://schemas.microsoft.com/office/drawing/2014/main" id="{9661A243-2C83-AC73-A39A-007EEA5E6ECE}"/>
              </a:ext>
            </a:extLst>
          </p:cNvPr>
          <p:cNvSpPr>
            <a:spLocks noChangeShapeType="1"/>
          </p:cNvSpPr>
          <p:nvPr/>
        </p:nvSpPr>
        <p:spPr bwMode="auto">
          <a:xfrm>
            <a:off x="5403216" y="335724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6" name="Line 26">
            <a:extLst>
              <a:ext uri="{FF2B5EF4-FFF2-40B4-BE49-F238E27FC236}">
                <a16:creationId xmlns:a16="http://schemas.microsoft.com/office/drawing/2014/main" id="{D6790DB2-DEF0-1C91-A064-EC88F46F868B}"/>
              </a:ext>
            </a:extLst>
          </p:cNvPr>
          <p:cNvSpPr>
            <a:spLocks noChangeShapeType="1"/>
          </p:cNvSpPr>
          <p:nvPr/>
        </p:nvSpPr>
        <p:spPr bwMode="auto">
          <a:xfrm>
            <a:off x="5403216" y="285400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7" name="Text Box 27">
            <a:extLst>
              <a:ext uri="{FF2B5EF4-FFF2-40B4-BE49-F238E27FC236}">
                <a16:creationId xmlns:a16="http://schemas.microsoft.com/office/drawing/2014/main" id="{249F4A26-72AC-E1AC-BC00-40E2F8AB04D8}"/>
              </a:ext>
            </a:extLst>
          </p:cNvPr>
          <p:cNvSpPr txBox="1">
            <a:spLocks noChangeArrowheads="1"/>
          </p:cNvSpPr>
          <p:nvPr/>
        </p:nvSpPr>
        <p:spPr bwMode="auto">
          <a:xfrm>
            <a:off x="5403215" y="389223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{e4}</a:t>
            </a:r>
            <a:endParaRPr lang="en-US" altLang="zh-CN" sz="2400">
              <a:latin typeface="Times New Roman" panose="02020603050405020304" pitchFamily="18" charset="0"/>
              <a:cs typeface="Times New Roman" panose="02020603050405020304" pitchFamily="18" charset="0"/>
            </a:endParaRPr>
          </a:p>
        </p:txBody>
      </p:sp>
      <p:sp>
        <p:nvSpPr>
          <p:cNvPr id="78878" name="Text Box 28">
            <a:extLst>
              <a:ext uri="{FF2B5EF4-FFF2-40B4-BE49-F238E27FC236}">
                <a16:creationId xmlns:a16="http://schemas.microsoft.com/office/drawing/2014/main" id="{9E901A97-4690-AD24-7CDF-DC019D73CF2F}"/>
              </a:ext>
            </a:extLst>
          </p:cNvPr>
          <p:cNvSpPr txBox="1">
            <a:spLocks noChangeArrowheads="1"/>
          </p:cNvSpPr>
          <p:nvPr/>
        </p:nvSpPr>
        <p:spPr bwMode="auto">
          <a:xfrm>
            <a:off x="3242629" y="4385945"/>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inh</a:t>
            </a:r>
          </a:p>
        </p:txBody>
      </p:sp>
      <p:sp>
        <p:nvSpPr>
          <p:cNvPr id="78879" name="Line 29">
            <a:extLst>
              <a:ext uri="{FF2B5EF4-FFF2-40B4-BE49-F238E27FC236}">
                <a16:creationId xmlns:a16="http://schemas.microsoft.com/office/drawing/2014/main" id="{B42C566E-B46C-7974-047F-7945A5D106C3}"/>
              </a:ext>
            </a:extLst>
          </p:cNvPr>
          <p:cNvSpPr>
            <a:spLocks noChangeShapeType="1"/>
          </p:cNvSpPr>
          <p:nvPr/>
        </p:nvSpPr>
        <p:spPr bwMode="auto">
          <a:xfrm>
            <a:off x="3171190" y="4385945"/>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0" name="Text Box 31">
            <a:extLst>
              <a:ext uri="{FF2B5EF4-FFF2-40B4-BE49-F238E27FC236}">
                <a16:creationId xmlns:a16="http://schemas.microsoft.com/office/drawing/2014/main" id="{36E8026E-DFBE-7B5F-1478-1A9596A75550}"/>
              </a:ext>
            </a:extLst>
          </p:cNvPr>
          <p:cNvSpPr txBox="1">
            <a:spLocks noChangeArrowheads="1"/>
          </p:cNvSpPr>
          <p:nvPr/>
        </p:nvSpPr>
        <p:spPr bwMode="auto">
          <a:xfrm>
            <a:off x="3242629" y="3928745"/>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F</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node</a:t>
            </a:r>
          </a:p>
        </p:txBody>
      </p:sp>
      <p:sp>
        <p:nvSpPr>
          <p:cNvPr id="78881" name="Line 32">
            <a:extLst>
              <a:ext uri="{FF2B5EF4-FFF2-40B4-BE49-F238E27FC236}">
                <a16:creationId xmlns:a16="http://schemas.microsoft.com/office/drawing/2014/main" id="{1615033E-541A-81D9-CDDA-C93D2FA92A71}"/>
              </a:ext>
            </a:extLst>
          </p:cNvPr>
          <p:cNvSpPr>
            <a:spLocks noChangeShapeType="1"/>
          </p:cNvSpPr>
          <p:nvPr/>
        </p:nvSpPr>
        <p:spPr bwMode="auto">
          <a:xfrm>
            <a:off x="3171190" y="3881120"/>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2" name="Text Box 33">
            <a:extLst>
              <a:ext uri="{FF2B5EF4-FFF2-40B4-BE49-F238E27FC236}">
                <a16:creationId xmlns:a16="http://schemas.microsoft.com/office/drawing/2014/main" id="{9ED62A34-F911-E325-EE1E-33E152571033}"/>
              </a:ext>
            </a:extLst>
          </p:cNvPr>
          <p:cNvSpPr txBox="1">
            <a:spLocks noChangeArrowheads="1"/>
          </p:cNvSpPr>
          <p:nvPr/>
        </p:nvSpPr>
        <p:spPr bwMode="auto">
          <a:xfrm>
            <a:off x="5403215" y="2369820"/>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{e8}</a:t>
            </a:r>
          </a:p>
        </p:txBody>
      </p:sp>
      <p:sp>
        <p:nvSpPr>
          <p:cNvPr id="78883" name="Line 34">
            <a:extLst>
              <a:ext uri="{FF2B5EF4-FFF2-40B4-BE49-F238E27FC236}">
                <a16:creationId xmlns:a16="http://schemas.microsoft.com/office/drawing/2014/main" id="{92A7D3BB-009D-0701-7C45-B22A4A9541C7}"/>
              </a:ext>
            </a:extLst>
          </p:cNvPr>
          <p:cNvSpPr>
            <a:spLocks noChangeShapeType="1"/>
          </p:cNvSpPr>
          <p:nvPr/>
        </p:nvSpPr>
        <p:spPr bwMode="auto">
          <a:xfrm>
            <a:off x="5403216" y="236982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8" name="图片 37"/>
          <p:cNvPicPr>
            <a:picLocks noChangeAspect="1"/>
          </p:cNvPicPr>
          <p:nvPr/>
        </p:nvPicPr>
        <p:blipFill>
          <a:blip r:embed="rId2"/>
          <a:stretch>
            <a:fillRect/>
          </a:stretch>
        </p:blipFill>
        <p:spPr>
          <a:xfrm>
            <a:off x="190818" y="2247438"/>
            <a:ext cx="2566988" cy="2679882"/>
          </a:xfrm>
          <a:prstGeom prst="rect">
            <a:avLst/>
          </a:prstGeo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D7DDF15-D0DE-7C2D-9E36-9E3ED891F832}"/>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例</a:t>
            </a:r>
            <a:r>
              <a:rPr lang="en-US" altLang="zh-CN" dirty="0">
                <a:latin typeface="Times New Roman" panose="02020603050405020304" pitchFamily="18" charset="0"/>
              </a:rPr>
              <a:t>6.17 </a:t>
            </a:r>
            <a:r>
              <a:rPr lang="zh-CN" altLang="en-US" dirty="0">
                <a:latin typeface="Times New Roman" panose="02020603050405020304" pitchFamily="18" charset="0"/>
              </a:rPr>
              <a:t>对输入串</a:t>
            </a:r>
            <a:r>
              <a:rPr lang="en-US" altLang="zh-CN" dirty="0">
                <a:latin typeface="Times New Roman" panose="02020603050405020304" pitchFamily="18" charset="0"/>
              </a:rPr>
              <a:t>3*x/y</a:t>
            </a:r>
            <a:r>
              <a:rPr lang="zh-CN" altLang="en-US" dirty="0">
                <a:latin typeface="Times New Roman" panose="02020603050405020304" pitchFamily="18" charset="0"/>
              </a:rPr>
              <a:t>的翻译</a:t>
            </a:r>
          </a:p>
        </p:txBody>
      </p:sp>
      <p:sp>
        <p:nvSpPr>
          <p:cNvPr id="31" name="日期占位符 3">
            <a:extLst>
              <a:ext uri="{FF2B5EF4-FFF2-40B4-BE49-F238E27FC236}">
                <a16:creationId xmlns:a16="http://schemas.microsoft.com/office/drawing/2014/main" id="{589CDA8D-F6B6-8F64-839F-2AC75D6794E1}"/>
              </a:ext>
            </a:extLst>
          </p:cNvPr>
          <p:cNvSpPr>
            <a:spLocks noGrp="1"/>
          </p:cNvSpPr>
          <p:nvPr>
            <p:ph type="dt" sz="half" idx="10"/>
          </p:nvPr>
        </p:nvSpPr>
        <p:spPr>
          <a:ln>
            <a:miter lim="800000"/>
            <a:headEnd/>
            <a:tailEnd/>
          </a:ln>
        </p:spPr>
        <p:txBody>
          <a:bodyPr anchor="t"/>
          <a:lstStyle/>
          <a:p>
            <a:pPr>
              <a:defRPr/>
            </a:pPr>
            <a:fld id="{EE60AAF2-6416-4E22-AA31-80662EC05F1A}" type="datetime1">
              <a:rPr lang="zh-CN" altLang="en-US">
                <a:latin typeface="+mn-lt"/>
              </a:rPr>
              <a:pPr>
                <a:defRPr/>
              </a:pPr>
              <a:t>2024/10/14</a:t>
            </a:fld>
            <a:endParaRPr lang="en-US" altLang="zh-CN">
              <a:latin typeface="+mn-lt"/>
            </a:endParaRPr>
          </a:p>
        </p:txBody>
      </p:sp>
      <p:sp>
        <p:nvSpPr>
          <p:cNvPr id="79875" name="灯片编号占位符 5">
            <a:extLst>
              <a:ext uri="{FF2B5EF4-FFF2-40B4-BE49-F238E27FC236}">
                <a16:creationId xmlns:a16="http://schemas.microsoft.com/office/drawing/2014/main" id="{B8C78076-9435-DD95-7E09-B4DACA983FF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8A8A0CD8-BEFC-46FA-A45C-EC2632F50E4E}" type="slidenum">
              <a:rPr lang="en-US" altLang="zh-CN" sz="1400" b="0">
                <a:latin typeface="Arial" panose="020B0604020202020204" pitchFamily="34" charset="0"/>
                <a:ea typeface="宋体" panose="02010600030101010101" pitchFamily="2" charset="-122"/>
              </a:rPr>
              <a:pPr>
                <a:spcBef>
                  <a:spcPct val="0"/>
                </a:spcBef>
                <a:buClrTx/>
                <a:buSzTx/>
                <a:buFontTx/>
                <a:buNone/>
              </a:pPr>
              <a:t>75</a:t>
            </a:fld>
            <a:endParaRPr lang="en-US" altLang="zh-CN" sz="1400" b="0">
              <a:latin typeface="Arial" panose="020B0604020202020204" pitchFamily="34" charset="0"/>
              <a:ea typeface="宋体" panose="02010600030101010101" pitchFamily="2" charset="-122"/>
            </a:endParaRPr>
          </a:p>
        </p:txBody>
      </p:sp>
      <p:sp>
        <p:nvSpPr>
          <p:cNvPr id="79876" name="Line 2">
            <a:extLst>
              <a:ext uri="{FF2B5EF4-FFF2-40B4-BE49-F238E27FC236}">
                <a16:creationId xmlns:a16="http://schemas.microsoft.com/office/drawing/2014/main" id="{35AE108F-CE1E-3BE8-C904-8D0FA7D53452}"/>
              </a:ext>
            </a:extLst>
          </p:cNvPr>
          <p:cNvSpPr>
            <a:spLocks noChangeShapeType="1"/>
          </p:cNvSpPr>
          <p:nvPr/>
        </p:nvSpPr>
        <p:spPr bwMode="auto">
          <a:xfrm>
            <a:off x="3455670" y="1579564"/>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77" name="Line 3">
            <a:extLst>
              <a:ext uri="{FF2B5EF4-FFF2-40B4-BE49-F238E27FC236}">
                <a16:creationId xmlns:a16="http://schemas.microsoft.com/office/drawing/2014/main" id="{3EEE3148-800D-4328-E2EC-D31F43030DF4}"/>
              </a:ext>
            </a:extLst>
          </p:cNvPr>
          <p:cNvSpPr>
            <a:spLocks noChangeShapeType="1"/>
          </p:cNvSpPr>
          <p:nvPr/>
        </p:nvSpPr>
        <p:spPr bwMode="auto">
          <a:xfrm>
            <a:off x="3455670" y="546735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78" name="Line 4">
            <a:extLst>
              <a:ext uri="{FF2B5EF4-FFF2-40B4-BE49-F238E27FC236}">
                <a16:creationId xmlns:a16="http://schemas.microsoft.com/office/drawing/2014/main" id="{72E8D395-66D1-45CC-51E5-CC48F25826AE}"/>
              </a:ext>
            </a:extLst>
          </p:cNvPr>
          <p:cNvSpPr>
            <a:spLocks noChangeShapeType="1"/>
          </p:cNvSpPr>
          <p:nvPr/>
        </p:nvSpPr>
        <p:spPr bwMode="auto">
          <a:xfrm flipV="1">
            <a:off x="5184458" y="16510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79" name="Line 5">
            <a:extLst>
              <a:ext uri="{FF2B5EF4-FFF2-40B4-BE49-F238E27FC236}">
                <a16:creationId xmlns:a16="http://schemas.microsoft.com/office/drawing/2014/main" id="{57D0F6D9-221A-1659-9449-68F34DC1E1C8}"/>
              </a:ext>
            </a:extLst>
          </p:cNvPr>
          <p:cNvSpPr>
            <a:spLocks noChangeShapeType="1"/>
          </p:cNvSpPr>
          <p:nvPr/>
        </p:nvSpPr>
        <p:spPr bwMode="auto">
          <a:xfrm>
            <a:off x="5689284" y="546735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0" name="Line 6">
            <a:extLst>
              <a:ext uri="{FF2B5EF4-FFF2-40B4-BE49-F238E27FC236}">
                <a16:creationId xmlns:a16="http://schemas.microsoft.com/office/drawing/2014/main" id="{0EBAAC29-C0E2-62DD-09C9-202CABB105C9}"/>
              </a:ext>
            </a:extLst>
          </p:cNvPr>
          <p:cNvSpPr>
            <a:spLocks noChangeShapeType="1"/>
          </p:cNvSpPr>
          <p:nvPr/>
        </p:nvSpPr>
        <p:spPr bwMode="auto">
          <a:xfrm flipV="1">
            <a:off x="5689283" y="16510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1" name="Line 7">
            <a:extLst>
              <a:ext uri="{FF2B5EF4-FFF2-40B4-BE49-F238E27FC236}">
                <a16:creationId xmlns:a16="http://schemas.microsoft.com/office/drawing/2014/main" id="{4C2234D5-82C0-4B23-4356-754C3F5D299D}"/>
              </a:ext>
            </a:extLst>
          </p:cNvPr>
          <p:cNvSpPr>
            <a:spLocks noChangeShapeType="1"/>
          </p:cNvSpPr>
          <p:nvPr/>
        </p:nvSpPr>
        <p:spPr bwMode="auto">
          <a:xfrm flipV="1">
            <a:off x="6624320" y="16510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2" name="Text Box 8">
            <a:extLst>
              <a:ext uri="{FF2B5EF4-FFF2-40B4-BE49-F238E27FC236}">
                <a16:creationId xmlns:a16="http://schemas.microsoft.com/office/drawing/2014/main" id="{3F07C7CF-3A0B-A1F2-7026-BB68815A97B8}"/>
              </a:ext>
            </a:extLst>
          </p:cNvPr>
          <p:cNvSpPr txBox="1">
            <a:spLocks noChangeArrowheads="1"/>
          </p:cNvSpPr>
          <p:nvPr/>
        </p:nvSpPr>
        <p:spPr bwMode="auto">
          <a:xfrm>
            <a:off x="3528696" y="493871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79883" name="Line 9">
            <a:extLst>
              <a:ext uri="{FF2B5EF4-FFF2-40B4-BE49-F238E27FC236}">
                <a16:creationId xmlns:a16="http://schemas.microsoft.com/office/drawing/2014/main" id="{C9524474-2B7F-0D49-9BDB-C1DF28FF8579}"/>
              </a:ext>
            </a:extLst>
          </p:cNvPr>
          <p:cNvSpPr>
            <a:spLocks noChangeShapeType="1"/>
          </p:cNvSpPr>
          <p:nvPr/>
        </p:nvSpPr>
        <p:spPr bwMode="auto">
          <a:xfrm>
            <a:off x="3455670" y="4945063"/>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4" name="Line 10">
            <a:extLst>
              <a:ext uri="{FF2B5EF4-FFF2-40B4-BE49-F238E27FC236}">
                <a16:creationId xmlns:a16="http://schemas.microsoft.com/office/drawing/2014/main" id="{F2720B76-AA75-9126-F6FD-655ACD0E8061}"/>
              </a:ext>
            </a:extLst>
          </p:cNvPr>
          <p:cNvSpPr>
            <a:spLocks noChangeShapeType="1"/>
          </p:cNvSpPr>
          <p:nvPr/>
        </p:nvSpPr>
        <p:spPr bwMode="auto">
          <a:xfrm>
            <a:off x="5689284" y="49450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85" name="Text Box 11">
            <a:extLst>
              <a:ext uri="{FF2B5EF4-FFF2-40B4-BE49-F238E27FC236}">
                <a16:creationId xmlns:a16="http://schemas.microsoft.com/office/drawing/2014/main" id="{2CF8EB91-7A63-52E5-F334-BB8D337F7067}"/>
              </a:ext>
            </a:extLst>
          </p:cNvPr>
          <p:cNvSpPr txBox="1">
            <a:spLocks noChangeArrowheads="1"/>
          </p:cNvSpPr>
          <p:nvPr/>
        </p:nvSpPr>
        <p:spPr bwMode="auto">
          <a:xfrm>
            <a:off x="5687695" y="49641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79886" name="Text Box 12">
            <a:extLst>
              <a:ext uri="{FF2B5EF4-FFF2-40B4-BE49-F238E27FC236}">
                <a16:creationId xmlns:a16="http://schemas.microsoft.com/office/drawing/2014/main" id="{3AAA07CC-4A8C-7B76-2928-ECEEABFA5B37}"/>
              </a:ext>
            </a:extLst>
          </p:cNvPr>
          <p:cNvSpPr txBox="1">
            <a:spLocks noChangeArrowheads="1"/>
          </p:cNvSpPr>
          <p:nvPr/>
        </p:nvSpPr>
        <p:spPr bwMode="auto">
          <a:xfrm>
            <a:off x="3527109" y="55864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79887" name="Text Box 13">
            <a:extLst>
              <a:ext uri="{FF2B5EF4-FFF2-40B4-BE49-F238E27FC236}">
                <a16:creationId xmlns:a16="http://schemas.microsoft.com/office/drawing/2014/main" id="{39969981-25D6-F0E7-4EF1-8A1926961CE4}"/>
              </a:ext>
            </a:extLst>
          </p:cNvPr>
          <p:cNvSpPr txBox="1">
            <a:spLocks noChangeArrowheads="1"/>
          </p:cNvSpPr>
          <p:nvPr/>
        </p:nvSpPr>
        <p:spPr bwMode="auto">
          <a:xfrm>
            <a:off x="5400359" y="56118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79888" name="Text Box 14">
            <a:extLst>
              <a:ext uri="{FF2B5EF4-FFF2-40B4-BE49-F238E27FC236}">
                <a16:creationId xmlns:a16="http://schemas.microsoft.com/office/drawing/2014/main" id="{381A813A-EEAB-4BB4-B460-DED99663CA53}"/>
              </a:ext>
            </a:extLst>
          </p:cNvPr>
          <p:cNvSpPr txBox="1">
            <a:spLocks noChangeArrowheads="1"/>
          </p:cNvSpPr>
          <p:nvPr/>
        </p:nvSpPr>
        <p:spPr bwMode="auto">
          <a:xfrm>
            <a:off x="8854758" y="138747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79889" name="Text Box 15">
            <a:extLst>
              <a:ext uri="{FF2B5EF4-FFF2-40B4-BE49-F238E27FC236}">
                <a16:creationId xmlns:a16="http://schemas.microsoft.com/office/drawing/2014/main" id="{B66B9383-B541-E63E-A8C4-B25A2D48D477}"/>
              </a:ext>
            </a:extLst>
          </p:cNvPr>
          <p:cNvSpPr txBox="1">
            <a:spLocks noChangeArrowheads="1"/>
          </p:cNvSpPr>
          <p:nvPr/>
        </p:nvSpPr>
        <p:spPr bwMode="auto">
          <a:xfrm>
            <a:off x="7127559" y="14843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79891" name="Line 17">
            <a:extLst>
              <a:ext uri="{FF2B5EF4-FFF2-40B4-BE49-F238E27FC236}">
                <a16:creationId xmlns:a16="http://schemas.microsoft.com/office/drawing/2014/main" id="{E5657687-E4BA-0CC3-9F7B-5D980832D937}"/>
              </a:ext>
            </a:extLst>
          </p:cNvPr>
          <p:cNvSpPr>
            <a:spLocks noChangeShapeType="1"/>
          </p:cNvSpPr>
          <p:nvPr/>
        </p:nvSpPr>
        <p:spPr bwMode="auto">
          <a:xfrm>
            <a:off x="9575483" y="2035176"/>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79892" name="Text Box 18">
            <a:extLst>
              <a:ext uri="{FF2B5EF4-FFF2-40B4-BE49-F238E27FC236}">
                <a16:creationId xmlns:a16="http://schemas.microsoft.com/office/drawing/2014/main" id="{CED0F0ED-C22C-D36B-3C39-3CD558A2AD2A}"/>
              </a:ext>
            </a:extLst>
          </p:cNvPr>
          <p:cNvSpPr txBox="1">
            <a:spLocks noChangeArrowheads="1"/>
          </p:cNvSpPr>
          <p:nvPr/>
        </p:nvSpPr>
        <p:spPr bwMode="auto">
          <a:xfrm>
            <a:off x="7129145" y="274161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79893" name="Text Box 19">
            <a:extLst>
              <a:ext uri="{FF2B5EF4-FFF2-40B4-BE49-F238E27FC236}">
                <a16:creationId xmlns:a16="http://schemas.microsoft.com/office/drawing/2014/main" id="{F9EB929B-C0BE-9443-4B6B-5E57B57EED20}"/>
              </a:ext>
            </a:extLst>
          </p:cNvPr>
          <p:cNvSpPr txBox="1">
            <a:spLocks noChangeArrowheads="1"/>
          </p:cNvSpPr>
          <p:nvPr/>
        </p:nvSpPr>
        <p:spPr bwMode="auto">
          <a:xfrm>
            <a:off x="7127559" y="3532189"/>
            <a:ext cx="4752975"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800">
                <a:solidFill>
                  <a:srgbClr val="0000FF"/>
                </a:solidFill>
                <a:latin typeface="Times New Roman" panose="02020603050405020304" pitchFamily="18" charset="0"/>
              </a:rPr>
              <a:t>7.</a:t>
            </a:r>
            <a:r>
              <a:rPr lang="zh-CN" altLang="en-US" sz="2400">
                <a:solidFill>
                  <a:srgbClr val="0000FF"/>
                </a:solidFill>
                <a:latin typeface="Times New Roman" panose="02020603050405020304" pitchFamily="18" charset="0"/>
              </a:rPr>
              <a:t>执行动作</a:t>
            </a:r>
            <a:r>
              <a:rPr lang="en-US" altLang="zh-CN" sz="2400">
                <a:solidFill>
                  <a:srgbClr val="0000FF"/>
                </a:solidFill>
                <a:latin typeface="Times New Roman" panose="02020603050405020304" pitchFamily="18" charset="0"/>
              </a:rPr>
              <a:t>{e5}</a:t>
            </a:r>
            <a:r>
              <a:rPr lang="zh-CN" altLang="en-US"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F</a:t>
            </a:r>
            <a:r>
              <a:rPr lang="en-US" altLang="zh-CN"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node</a:t>
            </a:r>
            <a:r>
              <a:rPr lang="zh-CN" altLang="en-US" sz="2400">
                <a:solidFill>
                  <a:srgbClr val="0000FF"/>
                </a:solidFill>
                <a:latin typeface="Times New Roman" panose="02020603050405020304" pitchFamily="18" charset="0"/>
              </a:rPr>
              <a:t>和</a:t>
            </a:r>
            <a:r>
              <a:rPr lang="en-US" altLang="zh-CN" sz="2400" i="1">
                <a:solidFill>
                  <a:srgbClr val="0000FF"/>
                </a:solidFill>
                <a:latin typeface="Times New Roman" panose="02020603050405020304" pitchFamily="18" charset="0"/>
              </a:rPr>
              <a:t>T </a:t>
            </a:r>
            <a:r>
              <a:rPr lang="en-US" altLang="zh-CN"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inh</a:t>
            </a:r>
            <a:r>
              <a:rPr lang="zh-CN" altLang="en-US" sz="2400">
                <a:solidFill>
                  <a:srgbClr val="0000FF"/>
                </a:solidFill>
                <a:latin typeface="Times New Roman" panose="02020603050405020304" pitchFamily="18" charset="0"/>
              </a:rPr>
              <a:t>均被弹出栈，新的</a:t>
            </a:r>
            <a:r>
              <a:rPr lang="en-US" altLang="zh-CN" sz="2400" i="1">
                <a:solidFill>
                  <a:srgbClr val="0000FF"/>
                </a:solidFill>
                <a:latin typeface="Times New Roman" panose="02020603050405020304" pitchFamily="18" charset="0"/>
              </a:rPr>
              <a:t>T </a:t>
            </a:r>
            <a:r>
              <a:rPr lang="en-US" altLang="zh-CN"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inh</a:t>
            </a:r>
            <a:r>
              <a:rPr lang="zh-CN" altLang="en-US" sz="2400">
                <a:solidFill>
                  <a:srgbClr val="0000FF"/>
                </a:solidFill>
                <a:latin typeface="Times New Roman" panose="02020603050405020304" pitchFamily="18" charset="0"/>
              </a:rPr>
              <a:t>被压入栈</a:t>
            </a:r>
            <a:r>
              <a:rPr lang="zh-CN" altLang="en-US" sz="2400" b="0">
                <a:solidFill>
                  <a:srgbClr val="0000FF"/>
                </a:solidFill>
                <a:latin typeface="Times New Roman" panose="02020603050405020304" pitchFamily="18" charset="0"/>
              </a:rPr>
              <a:t> </a:t>
            </a:r>
          </a:p>
        </p:txBody>
      </p:sp>
      <p:sp>
        <p:nvSpPr>
          <p:cNvPr id="79894" name="Text Box 28">
            <a:extLst>
              <a:ext uri="{FF2B5EF4-FFF2-40B4-BE49-F238E27FC236}">
                <a16:creationId xmlns:a16="http://schemas.microsoft.com/office/drawing/2014/main" id="{26F88B01-750D-BD46-962A-CC683C482435}"/>
              </a:ext>
            </a:extLst>
          </p:cNvPr>
          <p:cNvSpPr txBox="1">
            <a:spLocks noChangeArrowheads="1"/>
          </p:cNvSpPr>
          <p:nvPr/>
        </p:nvSpPr>
        <p:spPr bwMode="auto">
          <a:xfrm>
            <a:off x="3527109" y="448786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inh</a:t>
            </a:r>
          </a:p>
        </p:txBody>
      </p:sp>
      <p:sp>
        <p:nvSpPr>
          <p:cNvPr id="79895" name="Line 29">
            <a:extLst>
              <a:ext uri="{FF2B5EF4-FFF2-40B4-BE49-F238E27FC236}">
                <a16:creationId xmlns:a16="http://schemas.microsoft.com/office/drawing/2014/main" id="{63FFB377-531E-7060-2493-028BCDBDDE03}"/>
              </a:ext>
            </a:extLst>
          </p:cNvPr>
          <p:cNvSpPr>
            <a:spLocks noChangeShapeType="1"/>
          </p:cNvSpPr>
          <p:nvPr/>
        </p:nvSpPr>
        <p:spPr bwMode="auto">
          <a:xfrm>
            <a:off x="3455670" y="4441825"/>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6" name="Line 30">
            <a:extLst>
              <a:ext uri="{FF2B5EF4-FFF2-40B4-BE49-F238E27FC236}">
                <a16:creationId xmlns:a16="http://schemas.microsoft.com/office/drawing/2014/main" id="{8724DA23-F8BE-0A21-C886-8493C20AD7A1}"/>
              </a:ext>
            </a:extLst>
          </p:cNvPr>
          <p:cNvSpPr>
            <a:spLocks noChangeShapeType="1"/>
          </p:cNvSpPr>
          <p:nvPr/>
        </p:nvSpPr>
        <p:spPr bwMode="auto">
          <a:xfrm>
            <a:off x="5689284" y="49450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7" name="Text Box 31">
            <a:extLst>
              <a:ext uri="{FF2B5EF4-FFF2-40B4-BE49-F238E27FC236}">
                <a16:creationId xmlns:a16="http://schemas.microsoft.com/office/drawing/2014/main" id="{25B77BF6-8BDB-68CC-AE13-8AECADEAA403}"/>
              </a:ext>
            </a:extLst>
          </p:cNvPr>
          <p:cNvSpPr txBox="1">
            <a:spLocks noChangeArrowheads="1"/>
          </p:cNvSpPr>
          <p:nvPr/>
        </p:nvSpPr>
        <p:spPr bwMode="auto">
          <a:xfrm>
            <a:off x="5687695" y="44211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{e2}</a:t>
            </a:r>
          </a:p>
        </p:txBody>
      </p:sp>
      <p:sp>
        <p:nvSpPr>
          <p:cNvPr id="79898" name="Text Box 32">
            <a:extLst>
              <a:ext uri="{FF2B5EF4-FFF2-40B4-BE49-F238E27FC236}">
                <a16:creationId xmlns:a16="http://schemas.microsoft.com/office/drawing/2014/main" id="{08C04CBD-D0CD-C709-DD27-09B0BC2CA223}"/>
              </a:ext>
            </a:extLst>
          </p:cNvPr>
          <p:cNvSpPr txBox="1">
            <a:spLocks noChangeArrowheads="1"/>
          </p:cNvSpPr>
          <p:nvPr/>
        </p:nvSpPr>
        <p:spPr bwMode="auto">
          <a:xfrm>
            <a:off x="5687695" y="341312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p>
        </p:txBody>
      </p:sp>
      <p:sp>
        <p:nvSpPr>
          <p:cNvPr id="79899" name="Text Box 33">
            <a:extLst>
              <a:ext uri="{FF2B5EF4-FFF2-40B4-BE49-F238E27FC236}">
                <a16:creationId xmlns:a16="http://schemas.microsoft.com/office/drawing/2014/main" id="{F0C8977A-A60F-ABD5-F708-4C3B35448E18}"/>
              </a:ext>
            </a:extLst>
          </p:cNvPr>
          <p:cNvSpPr txBox="1">
            <a:spLocks noChangeArrowheads="1"/>
          </p:cNvSpPr>
          <p:nvPr/>
        </p:nvSpPr>
        <p:spPr bwMode="auto">
          <a:xfrm>
            <a:off x="5687695" y="29098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{e5}</a:t>
            </a:r>
          </a:p>
        </p:txBody>
      </p:sp>
      <p:sp>
        <p:nvSpPr>
          <p:cNvPr id="79900" name="Line 34">
            <a:extLst>
              <a:ext uri="{FF2B5EF4-FFF2-40B4-BE49-F238E27FC236}">
                <a16:creationId xmlns:a16="http://schemas.microsoft.com/office/drawing/2014/main" id="{0426DCF4-87CC-2CFB-5DDF-A2DC34229544}"/>
              </a:ext>
            </a:extLst>
          </p:cNvPr>
          <p:cNvSpPr>
            <a:spLocks noChangeShapeType="1"/>
          </p:cNvSpPr>
          <p:nvPr/>
        </p:nvSpPr>
        <p:spPr bwMode="auto">
          <a:xfrm>
            <a:off x="5687696" y="44211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1" name="Line 35">
            <a:extLst>
              <a:ext uri="{FF2B5EF4-FFF2-40B4-BE49-F238E27FC236}">
                <a16:creationId xmlns:a16="http://schemas.microsoft.com/office/drawing/2014/main" id="{C37BB408-CA74-6704-DCC8-FC1FE735163E}"/>
              </a:ext>
            </a:extLst>
          </p:cNvPr>
          <p:cNvSpPr>
            <a:spLocks noChangeShapeType="1"/>
          </p:cNvSpPr>
          <p:nvPr/>
        </p:nvSpPr>
        <p:spPr bwMode="auto">
          <a:xfrm>
            <a:off x="5687696" y="391795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2" name="Line 36">
            <a:extLst>
              <a:ext uri="{FF2B5EF4-FFF2-40B4-BE49-F238E27FC236}">
                <a16:creationId xmlns:a16="http://schemas.microsoft.com/office/drawing/2014/main" id="{F8CFF45C-AA74-2D20-C818-8F3282CBD444}"/>
              </a:ext>
            </a:extLst>
          </p:cNvPr>
          <p:cNvSpPr>
            <a:spLocks noChangeShapeType="1"/>
          </p:cNvSpPr>
          <p:nvPr/>
        </p:nvSpPr>
        <p:spPr bwMode="auto">
          <a:xfrm>
            <a:off x="5687696" y="341312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3" name="Line 37">
            <a:extLst>
              <a:ext uri="{FF2B5EF4-FFF2-40B4-BE49-F238E27FC236}">
                <a16:creationId xmlns:a16="http://schemas.microsoft.com/office/drawing/2014/main" id="{91BB7297-253B-B0F6-4864-F8A262FCEEC6}"/>
              </a:ext>
            </a:extLst>
          </p:cNvPr>
          <p:cNvSpPr>
            <a:spLocks noChangeShapeType="1"/>
          </p:cNvSpPr>
          <p:nvPr/>
        </p:nvSpPr>
        <p:spPr bwMode="auto">
          <a:xfrm>
            <a:off x="5687696" y="29098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4" name="Text Box 38">
            <a:extLst>
              <a:ext uri="{FF2B5EF4-FFF2-40B4-BE49-F238E27FC236}">
                <a16:creationId xmlns:a16="http://schemas.microsoft.com/office/drawing/2014/main" id="{A14BB7DE-89D6-1FE0-DE49-CF565E71649A}"/>
              </a:ext>
            </a:extLst>
          </p:cNvPr>
          <p:cNvSpPr txBox="1">
            <a:spLocks noChangeArrowheads="1"/>
          </p:cNvSpPr>
          <p:nvPr/>
        </p:nvSpPr>
        <p:spPr bwMode="auto">
          <a:xfrm>
            <a:off x="5687695" y="39481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{e4}</a:t>
            </a:r>
            <a:endParaRPr lang="en-US" altLang="zh-CN" sz="2400">
              <a:latin typeface="Times New Roman" panose="02020603050405020304" pitchFamily="18" charset="0"/>
              <a:cs typeface="Times New Roman" panose="02020603050405020304" pitchFamily="18" charset="0"/>
            </a:endParaRPr>
          </a:p>
        </p:txBody>
      </p:sp>
      <p:pic>
        <p:nvPicPr>
          <p:cNvPr id="35" name="图片 34"/>
          <p:cNvPicPr>
            <a:picLocks noChangeAspect="1"/>
          </p:cNvPicPr>
          <p:nvPr/>
        </p:nvPicPr>
        <p:blipFill>
          <a:blip r:embed="rId2"/>
          <a:stretch>
            <a:fillRect/>
          </a:stretch>
        </p:blipFill>
        <p:spPr>
          <a:xfrm>
            <a:off x="190818" y="2247438"/>
            <a:ext cx="2566988" cy="2679882"/>
          </a:xfrm>
          <a:prstGeom prst="rect">
            <a:avLst/>
          </a:prstGeom>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C63D968-A919-2C28-EB6F-585315095D77}"/>
              </a:ext>
            </a:extLst>
          </p:cNvPr>
          <p:cNvSpPr>
            <a:spLocks noGrp="1"/>
          </p:cNvSpPr>
          <p:nvPr>
            <p:ph type="title"/>
          </p:nvPr>
        </p:nvSpPr>
        <p:spPr/>
        <p:txBody>
          <a:bodyPr vert="horz" lIns="91440" tIns="45720" rIns="91440" bIns="45720" rtlCol="0" anchor="b">
            <a:noAutofit/>
          </a:bodyPr>
          <a:lstStyle/>
          <a:p>
            <a:r>
              <a:rPr lang="zh-CN" altLang="en-US" dirty="0">
                <a:latin typeface="Times New Roman" panose="02020603050405020304" pitchFamily="18" charset="0"/>
              </a:rPr>
              <a:t>例</a:t>
            </a:r>
            <a:r>
              <a:rPr lang="en-US" altLang="zh-CN" dirty="0">
                <a:latin typeface="Times New Roman" panose="02020603050405020304" pitchFamily="18" charset="0"/>
              </a:rPr>
              <a:t>6.17 </a:t>
            </a:r>
            <a:r>
              <a:rPr lang="zh-CN" altLang="en-US" dirty="0">
                <a:latin typeface="Times New Roman" panose="02020603050405020304" pitchFamily="18" charset="0"/>
              </a:rPr>
              <a:t>对输入串</a:t>
            </a:r>
            <a:r>
              <a:rPr lang="en-US" altLang="zh-CN" dirty="0">
                <a:latin typeface="Times New Roman" panose="02020603050405020304" pitchFamily="18" charset="0"/>
              </a:rPr>
              <a:t>3*x/y</a:t>
            </a:r>
            <a:r>
              <a:rPr lang="zh-CN" altLang="en-US" dirty="0">
                <a:latin typeface="Times New Roman" panose="02020603050405020304" pitchFamily="18" charset="0"/>
              </a:rPr>
              <a:t>的翻译</a:t>
            </a:r>
          </a:p>
        </p:txBody>
      </p:sp>
      <p:sp>
        <p:nvSpPr>
          <p:cNvPr id="35" name="日期占位符 3">
            <a:extLst>
              <a:ext uri="{FF2B5EF4-FFF2-40B4-BE49-F238E27FC236}">
                <a16:creationId xmlns:a16="http://schemas.microsoft.com/office/drawing/2014/main" id="{037E3192-55E5-E813-8F91-65F11ADFD533}"/>
              </a:ext>
            </a:extLst>
          </p:cNvPr>
          <p:cNvSpPr>
            <a:spLocks noGrp="1"/>
          </p:cNvSpPr>
          <p:nvPr>
            <p:ph type="dt" sz="half" idx="10"/>
          </p:nvPr>
        </p:nvSpPr>
        <p:spPr>
          <a:ln>
            <a:miter lim="800000"/>
            <a:headEnd/>
            <a:tailEnd/>
          </a:ln>
        </p:spPr>
        <p:txBody>
          <a:bodyPr anchor="t"/>
          <a:lstStyle/>
          <a:p>
            <a:pPr>
              <a:defRPr/>
            </a:pPr>
            <a:fld id="{C8F015F0-2301-42E8-937F-F676F8DDB033}" type="datetime1">
              <a:rPr lang="zh-CN" altLang="en-US">
                <a:latin typeface="+mn-lt"/>
              </a:rPr>
              <a:pPr>
                <a:defRPr/>
              </a:pPr>
              <a:t>2024/10/14</a:t>
            </a:fld>
            <a:endParaRPr lang="en-US" altLang="zh-CN">
              <a:latin typeface="+mn-lt"/>
            </a:endParaRPr>
          </a:p>
        </p:txBody>
      </p:sp>
      <p:sp>
        <p:nvSpPr>
          <p:cNvPr id="80899" name="灯片编号占位符 5">
            <a:extLst>
              <a:ext uri="{FF2B5EF4-FFF2-40B4-BE49-F238E27FC236}">
                <a16:creationId xmlns:a16="http://schemas.microsoft.com/office/drawing/2014/main" id="{CD265241-E0B0-BE52-FD51-B9AD2ECE41B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958CE29-8573-47FF-A345-7400D20A2F1C}" type="slidenum">
              <a:rPr lang="en-US" altLang="zh-CN" sz="1400" b="0">
                <a:latin typeface="Arial" panose="020B0604020202020204" pitchFamily="34" charset="0"/>
                <a:ea typeface="宋体" panose="02010600030101010101" pitchFamily="2" charset="-122"/>
              </a:rPr>
              <a:pPr>
                <a:spcBef>
                  <a:spcPct val="0"/>
                </a:spcBef>
                <a:buClrTx/>
                <a:buSzTx/>
                <a:buFontTx/>
                <a:buNone/>
              </a:pPr>
              <a:t>76</a:t>
            </a:fld>
            <a:endParaRPr lang="en-US" altLang="zh-CN" sz="1400" b="0">
              <a:latin typeface="Arial" panose="020B0604020202020204" pitchFamily="34" charset="0"/>
              <a:ea typeface="宋体" panose="02010600030101010101" pitchFamily="2" charset="-122"/>
            </a:endParaRPr>
          </a:p>
        </p:txBody>
      </p:sp>
      <p:sp>
        <p:nvSpPr>
          <p:cNvPr id="80900" name="Line 2">
            <a:extLst>
              <a:ext uri="{FF2B5EF4-FFF2-40B4-BE49-F238E27FC236}">
                <a16:creationId xmlns:a16="http://schemas.microsoft.com/office/drawing/2014/main" id="{9CF350ED-8DF4-87C4-0938-9CC578B125F9}"/>
              </a:ext>
            </a:extLst>
          </p:cNvPr>
          <p:cNvSpPr>
            <a:spLocks noChangeShapeType="1"/>
          </p:cNvSpPr>
          <p:nvPr/>
        </p:nvSpPr>
        <p:spPr bwMode="auto">
          <a:xfrm>
            <a:off x="3282950" y="1549084"/>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1" name="Line 3">
            <a:extLst>
              <a:ext uri="{FF2B5EF4-FFF2-40B4-BE49-F238E27FC236}">
                <a16:creationId xmlns:a16="http://schemas.microsoft.com/office/drawing/2014/main" id="{8E511D16-0765-245C-1825-092821C3F48C}"/>
              </a:ext>
            </a:extLst>
          </p:cNvPr>
          <p:cNvSpPr>
            <a:spLocks noChangeShapeType="1"/>
          </p:cNvSpPr>
          <p:nvPr/>
        </p:nvSpPr>
        <p:spPr bwMode="auto">
          <a:xfrm>
            <a:off x="3282950" y="543687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2" name="Line 4">
            <a:extLst>
              <a:ext uri="{FF2B5EF4-FFF2-40B4-BE49-F238E27FC236}">
                <a16:creationId xmlns:a16="http://schemas.microsoft.com/office/drawing/2014/main" id="{CD9A86D9-2042-C04D-54EC-F3772FD46BBB}"/>
              </a:ext>
            </a:extLst>
          </p:cNvPr>
          <p:cNvSpPr>
            <a:spLocks noChangeShapeType="1"/>
          </p:cNvSpPr>
          <p:nvPr/>
        </p:nvSpPr>
        <p:spPr bwMode="auto">
          <a:xfrm flipV="1">
            <a:off x="5011738" y="162052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3" name="Line 5">
            <a:extLst>
              <a:ext uri="{FF2B5EF4-FFF2-40B4-BE49-F238E27FC236}">
                <a16:creationId xmlns:a16="http://schemas.microsoft.com/office/drawing/2014/main" id="{0A754CA3-3BE6-F850-AD38-0A14F3229EA8}"/>
              </a:ext>
            </a:extLst>
          </p:cNvPr>
          <p:cNvSpPr>
            <a:spLocks noChangeShapeType="1"/>
          </p:cNvSpPr>
          <p:nvPr/>
        </p:nvSpPr>
        <p:spPr bwMode="auto">
          <a:xfrm>
            <a:off x="5516564" y="543687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4" name="Line 6">
            <a:extLst>
              <a:ext uri="{FF2B5EF4-FFF2-40B4-BE49-F238E27FC236}">
                <a16:creationId xmlns:a16="http://schemas.microsoft.com/office/drawing/2014/main" id="{9C541FC5-796F-6B0A-26EA-390430868AE5}"/>
              </a:ext>
            </a:extLst>
          </p:cNvPr>
          <p:cNvSpPr>
            <a:spLocks noChangeShapeType="1"/>
          </p:cNvSpPr>
          <p:nvPr/>
        </p:nvSpPr>
        <p:spPr bwMode="auto">
          <a:xfrm flipV="1">
            <a:off x="5516563" y="162052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5" name="Line 7">
            <a:extLst>
              <a:ext uri="{FF2B5EF4-FFF2-40B4-BE49-F238E27FC236}">
                <a16:creationId xmlns:a16="http://schemas.microsoft.com/office/drawing/2014/main" id="{BDF41059-11A0-781C-7391-24DD85A43199}"/>
              </a:ext>
            </a:extLst>
          </p:cNvPr>
          <p:cNvSpPr>
            <a:spLocks noChangeShapeType="1"/>
          </p:cNvSpPr>
          <p:nvPr/>
        </p:nvSpPr>
        <p:spPr bwMode="auto">
          <a:xfrm flipV="1">
            <a:off x="6451600" y="162052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6" name="Text Box 8">
            <a:extLst>
              <a:ext uri="{FF2B5EF4-FFF2-40B4-BE49-F238E27FC236}">
                <a16:creationId xmlns:a16="http://schemas.microsoft.com/office/drawing/2014/main" id="{11240745-0543-9D43-A8DA-B3600824A649}"/>
              </a:ext>
            </a:extLst>
          </p:cNvPr>
          <p:cNvSpPr txBox="1">
            <a:spLocks noChangeArrowheads="1"/>
          </p:cNvSpPr>
          <p:nvPr/>
        </p:nvSpPr>
        <p:spPr bwMode="auto">
          <a:xfrm>
            <a:off x="3355976" y="490823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80907" name="Line 9">
            <a:extLst>
              <a:ext uri="{FF2B5EF4-FFF2-40B4-BE49-F238E27FC236}">
                <a16:creationId xmlns:a16="http://schemas.microsoft.com/office/drawing/2014/main" id="{C0079E40-E06F-3CF8-090E-1D952F1860EC}"/>
              </a:ext>
            </a:extLst>
          </p:cNvPr>
          <p:cNvSpPr>
            <a:spLocks noChangeShapeType="1"/>
          </p:cNvSpPr>
          <p:nvPr/>
        </p:nvSpPr>
        <p:spPr bwMode="auto">
          <a:xfrm>
            <a:off x="3282950" y="4914583"/>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8" name="Text Box 11">
            <a:extLst>
              <a:ext uri="{FF2B5EF4-FFF2-40B4-BE49-F238E27FC236}">
                <a16:creationId xmlns:a16="http://schemas.microsoft.com/office/drawing/2014/main" id="{9E29B360-7E82-7CE4-E20A-3B725F0A4F18}"/>
              </a:ext>
            </a:extLst>
          </p:cNvPr>
          <p:cNvSpPr txBox="1">
            <a:spLocks noChangeArrowheads="1"/>
          </p:cNvSpPr>
          <p:nvPr/>
        </p:nvSpPr>
        <p:spPr bwMode="auto">
          <a:xfrm>
            <a:off x="5514975" y="493363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80909" name="Text Box 12">
            <a:extLst>
              <a:ext uri="{FF2B5EF4-FFF2-40B4-BE49-F238E27FC236}">
                <a16:creationId xmlns:a16="http://schemas.microsoft.com/office/drawing/2014/main" id="{BBEB626C-D9DF-37B3-6C16-5B9DA6C862EC}"/>
              </a:ext>
            </a:extLst>
          </p:cNvPr>
          <p:cNvSpPr txBox="1">
            <a:spLocks noChangeArrowheads="1"/>
          </p:cNvSpPr>
          <p:nvPr/>
        </p:nvSpPr>
        <p:spPr bwMode="auto">
          <a:xfrm>
            <a:off x="3354389" y="555593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80910" name="Text Box 13">
            <a:extLst>
              <a:ext uri="{FF2B5EF4-FFF2-40B4-BE49-F238E27FC236}">
                <a16:creationId xmlns:a16="http://schemas.microsoft.com/office/drawing/2014/main" id="{8536EAF1-6ACA-B2CA-7C0A-7F7028B2E091}"/>
              </a:ext>
            </a:extLst>
          </p:cNvPr>
          <p:cNvSpPr txBox="1">
            <a:spLocks noChangeArrowheads="1"/>
          </p:cNvSpPr>
          <p:nvPr/>
        </p:nvSpPr>
        <p:spPr bwMode="auto">
          <a:xfrm>
            <a:off x="5227639" y="558133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80911" name="Text Box 14">
            <a:extLst>
              <a:ext uri="{FF2B5EF4-FFF2-40B4-BE49-F238E27FC236}">
                <a16:creationId xmlns:a16="http://schemas.microsoft.com/office/drawing/2014/main" id="{8DDF3990-32EB-42B9-9078-3DCD0A8DF6A1}"/>
              </a:ext>
            </a:extLst>
          </p:cNvPr>
          <p:cNvSpPr txBox="1">
            <a:spLocks noChangeArrowheads="1"/>
          </p:cNvSpPr>
          <p:nvPr/>
        </p:nvSpPr>
        <p:spPr bwMode="auto">
          <a:xfrm>
            <a:off x="8682038" y="135699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80912" name="Text Box 15">
            <a:extLst>
              <a:ext uri="{FF2B5EF4-FFF2-40B4-BE49-F238E27FC236}">
                <a16:creationId xmlns:a16="http://schemas.microsoft.com/office/drawing/2014/main" id="{9851FD9D-8E89-01BA-B052-04F8F35B9EA4}"/>
              </a:ext>
            </a:extLst>
          </p:cNvPr>
          <p:cNvSpPr txBox="1">
            <a:spLocks noChangeArrowheads="1"/>
          </p:cNvSpPr>
          <p:nvPr/>
        </p:nvSpPr>
        <p:spPr bwMode="auto">
          <a:xfrm>
            <a:off x="6954839" y="145383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80914" name="Line 17">
            <a:extLst>
              <a:ext uri="{FF2B5EF4-FFF2-40B4-BE49-F238E27FC236}">
                <a16:creationId xmlns:a16="http://schemas.microsoft.com/office/drawing/2014/main" id="{DAC0A951-84B0-BCF0-E729-0C9C90137DC2}"/>
              </a:ext>
            </a:extLst>
          </p:cNvPr>
          <p:cNvSpPr>
            <a:spLocks noChangeShapeType="1"/>
          </p:cNvSpPr>
          <p:nvPr/>
        </p:nvSpPr>
        <p:spPr bwMode="auto">
          <a:xfrm>
            <a:off x="9601200" y="2004696"/>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0915" name="Text Box 18">
            <a:extLst>
              <a:ext uri="{FF2B5EF4-FFF2-40B4-BE49-F238E27FC236}">
                <a16:creationId xmlns:a16="http://schemas.microsoft.com/office/drawing/2014/main" id="{85DE048F-9AB5-B435-5B2F-4AA6EEAE4B32}"/>
              </a:ext>
            </a:extLst>
          </p:cNvPr>
          <p:cNvSpPr txBox="1">
            <a:spLocks noChangeArrowheads="1"/>
          </p:cNvSpPr>
          <p:nvPr/>
        </p:nvSpPr>
        <p:spPr bwMode="auto">
          <a:xfrm>
            <a:off x="6956425" y="271113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80916" name="Text Box 19">
            <a:extLst>
              <a:ext uri="{FF2B5EF4-FFF2-40B4-BE49-F238E27FC236}">
                <a16:creationId xmlns:a16="http://schemas.microsoft.com/office/drawing/2014/main" id="{1F33E4F5-CD56-1795-384D-76D993E271D1}"/>
              </a:ext>
            </a:extLst>
          </p:cNvPr>
          <p:cNvSpPr txBox="1">
            <a:spLocks noChangeArrowheads="1"/>
          </p:cNvSpPr>
          <p:nvPr/>
        </p:nvSpPr>
        <p:spPr bwMode="auto">
          <a:xfrm>
            <a:off x="6954839" y="3501708"/>
            <a:ext cx="4752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800">
                <a:solidFill>
                  <a:srgbClr val="0000FF"/>
                </a:solidFill>
                <a:latin typeface="Times New Roman" panose="02020603050405020304" pitchFamily="18" charset="0"/>
              </a:rPr>
              <a:t>8.</a:t>
            </a:r>
            <a:r>
              <a:rPr lang="zh-CN" altLang="en-US" sz="2400">
                <a:solidFill>
                  <a:srgbClr val="0000FF"/>
                </a:solidFill>
                <a:latin typeface="Times New Roman" panose="02020603050405020304" pitchFamily="18" charset="0"/>
              </a:rPr>
              <a:t>选择产生式⑵</a:t>
            </a:r>
            <a:r>
              <a:rPr lang="en-US" altLang="zh-CN" sz="2400">
                <a:solidFill>
                  <a:srgbClr val="0000FF"/>
                </a:solidFill>
                <a:latin typeface="Times New Roman" panose="02020603050405020304" pitchFamily="18" charset="0"/>
              </a:rPr>
              <a:t>, /</a:t>
            </a:r>
            <a:r>
              <a:rPr lang="zh-CN" altLang="en-US" sz="2400">
                <a:solidFill>
                  <a:srgbClr val="0000FF"/>
                </a:solidFill>
                <a:latin typeface="Times New Roman" panose="02020603050405020304" pitchFamily="18" charset="0"/>
              </a:rPr>
              <a:t>不进栈</a:t>
            </a:r>
            <a:r>
              <a:rPr lang="zh-CN" altLang="en-US" sz="2400" b="0">
                <a:solidFill>
                  <a:srgbClr val="0000FF"/>
                </a:solidFill>
                <a:latin typeface="Times New Roman" panose="02020603050405020304" pitchFamily="18" charset="0"/>
              </a:rPr>
              <a:t> </a:t>
            </a:r>
          </a:p>
        </p:txBody>
      </p:sp>
      <p:sp>
        <p:nvSpPr>
          <p:cNvPr id="80917" name="Text Box 28">
            <a:extLst>
              <a:ext uri="{FF2B5EF4-FFF2-40B4-BE49-F238E27FC236}">
                <a16:creationId xmlns:a16="http://schemas.microsoft.com/office/drawing/2014/main" id="{12958A9B-FC43-A748-2697-3ACDE358F4BC}"/>
              </a:ext>
            </a:extLst>
          </p:cNvPr>
          <p:cNvSpPr txBox="1">
            <a:spLocks noChangeArrowheads="1"/>
          </p:cNvSpPr>
          <p:nvPr/>
        </p:nvSpPr>
        <p:spPr bwMode="auto">
          <a:xfrm>
            <a:off x="3354389" y="445738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inh</a:t>
            </a:r>
          </a:p>
        </p:txBody>
      </p:sp>
      <p:sp>
        <p:nvSpPr>
          <p:cNvPr id="80918" name="Line 29">
            <a:extLst>
              <a:ext uri="{FF2B5EF4-FFF2-40B4-BE49-F238E27FC236}">
                <a16:creationId xmlns:a16="http://schemas.microsoft.com/office/drawing/2014/main" id="{9177515F-E7E9-8CAE-7F61-EE4DFF341371}"/>
              </a:ext>
            </a:extLst>
          </p:cNvPr>
          <p:cNvSpPr>
            <a:spLocks noChangeShapeType="1"/>
          </p:cNvSpPr>
          <p:nvPr/>
        </p:nvSpPr>
        <p:spPr bwMode="auto">
          <a:xfrm>
            <a:off x="3282950" y="4411345"/>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19" name="Line 30">
            <a:extLst>
              <a:ext uri="{FF2B5EF4-FFF2-40B4-BE49-F238E27FC236}">
                <a16:creationId xmlns:a16="http://schemas.microsoft.com/office/drawing/2014/main" id="{5A8A33EE-2416-E9AF-15CD-383C7B76593B}"/>
              </a:ext>
            </a:extLst>
          </p:cNvPr>
          <p:cNvSpPr>
            <a:spLocks noChangeShapeType="1"/>
          </p:cNvSpPr>
          <p:nvPr/>
        </p:nvSpPr>
        <p:spPr bwMode="auto">
          <a:xfrm>
            <a:off x="5516564" y="491458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20" name="Line 31">
            <a:extLst>
              <a:ext uri="{FF2B5EF4-FFF2-40B4-BE49-F238E27FC236}">
                <a16:creationId xmlns:a16="http://schemas.microsoft.com/office/drawing/2014/main" id="{3FF38096-6543-CB78-6E4E-0813CF1F2433}"/>
              </a:ext>
            </a:extLst>
          </p:cNvPr>
          <p:cNvSpPr>
            <a:spLocks noChangeShapeType="1"/>
          </p:cNvSpPr>
          <p:nvPr/>
        </p:nvSpPr>
        <p:spPr bwMode="auto">
          <a:xfrm>
            <a:off x="5516564" y="491458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21" name="Text Box 32">
            <a:extLst>
              <a:ext uri="{FF2B5EF4-FFF2-40B4-BE49-F238E27FC236}">
                <a16:creationId xmlns:a16="http://schemas.microsoft.com/office/drawing/2014/main" id="{36250F47-2985-F884-ED01-5C49DD43B85D}"/>
              </a:ext>
            </a:extLst>
          </p:cNvPr>
          <p:cNvSpPr txBox="1">
            <a:spLocks noChangeArrowheads="1"/>
          </p:cNvSpPr>
          <p:nvPr/>
        </p:nvSpPr>
        <p:spPr bwMode="auto">
          <a:xfrm>
            <a:off x="5514975" y="439070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{e2}</a:t>
            </a:r>
          </a:p>
        </p:txBody>
      </p:sp>
      <p:sp>
        <p:nvSpPr>
          <p:cNvPr id="80922" name="Text Box 33">
            <a:extLst>
              <a:ext uri="{FF2B5EF4-FFF2-40B4-BE49-F238E27FC236}">
                <a16:creationId xmlns:a16="http://schemas.microsoft.com/office/drawing/2014/main" id="{EC5009EA-4C54-5B53-FB1D-12B72224E52D}"/>
              </a:ext>
            </a:extLst>
          </p:cNvPr>
          <p:cNvSpPr txBox="1">
            <a:spLocks noChangeArrowheads="1"/>
          </p:cNvSpPr>
          <p:nvPr/>
        </p:nvSpPr>
        <p:spPr bwMode="auto">
          <a:xfrm>
            <a:off x="5514975" y="338264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{e4}</a:t>
            </a:r>
          </a:p>
        </p:txBody>
      </p:sp>
      <p:sp>
        <p:nvSpPr>
          <p:cNvPr id="80923" name="Text Box 34">
            <a:extLst>
              <a:ext uri="{FF2B5EF4-FFF2-40B4-BE49-F238E27FC236}">
                <a16:creationId xmlns:a16="http://schemas.microsoft.com/office/drawing/2014/main" id="{05F9E990-0779-52B4-78C1-3725A9302F8B}"/>
              </a:ext>
            </a:extLst>
          </p:cNvPr>
          <p:cNvSpPr txBox="1">
            <a:spLocks noChangeArrowheads="1"/>
          </p:cNvSpPr>
          <p:nvPr/>
        </p:nvSpPr>
        <p:spPr bwMode="auto">
          <a:xfrm>
            <a:off x="5514975" y="287940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p>
        </p:txBody>
      </p:sp>
      <p:sp>
        <p:nvSpPr>
          <p:cNvPr id="80924" name="Line 35">
            <a:extLst>
              <a:ext uri="{FF2B5EF4-FFF2-40B4-BE49-F238E27FC236}">
                <a16:creationId xmlns:a16="http://schemas.microsoft.com/office/drawing/2014/main" id="{DA2326B4-6A98-0DDD-8262-F334464F0BA7}"/>
              </a:ext>
            </a:extLst>
          </p:cNvPr>
          <p:cNvSpPr>
            <a:spLocks noChangeShapeType="1"/>
          </p:cNvSpPr>
          <p:nvPr/>
        </p:nvSpPr>
        <p:spPr bwMode="auto">
          <a:xfrm>
            <a:off x="5514976" y="439070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25" name="Line 36">
            <a:extLst>
              <a:ext uri="{FF2B5EF4-FFF2-40B4-BE49-F238E27FC236}">
                <a16:creationId xmlns:a16="http://schemas.microsoft.com/office/drawing/2014/main" id="{97E5D4A9-DAE3-9590-E050-3F53C39EEA60}"/>
              </a:ext>
            </a:extLst>
          </p:cNvPr>
          <p:cNvSpPr>
            <a:spLocks noChangeShapeType="1"/>
          </p:cNvSpPr>
          <p:nvPr/>
        </p:nvSpPr>
        <p:spPr bwMode="auto">
          <a:xfrm>
            <a:off x="5514976" y="388747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26" name="Line 37">
            <a:extLst>
              <a:ext uri="{FF2B5EF4-FFF2-40B4-BE49-F238E27FC236}">
                <a16:creationId xmlns:a16="http://schemas.microsoft.com/office/drawing/2014/main" id="{F24AEB24-3116-2333-3BD2-6EA52FCA6689}"/>
              </a:ext>
            </a:extLst>
          </p:cNvPr>
          <p:cNvSpPr>
            <a:spLocks noChangeShapeType="1"/>
          </p:cNvSpPr>
          <p:nvPr/>
        </p:nvSpPr>
        <p:spPr bwMode="auto">
          <a:xfrm>
            <a:off x="5514976" y="338264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27" name="Line 38">
            <a:extLst>
              <a:ext uri="{FF2B5EF4-FFF2-40B4-BE49-F238E27FC236}">
                <a16:creationId xmlns:a16="http://schemas.microsoft.com/office/drawing/2014/main" id="{1FE9433E-B350-172F-E756-150A18146E0B}"/>
              </a:ext>
            </a:extLst>
          </p:cNvPr>
          <p:cNvSpPr>
            <a:spLocks noChangeShapeType="1"/>
          </p:cNvSpPr>
          <p:nvPr/>
        </p:nvSpPr>
        <p:spPr bwMode="auto">
          <a:xfrm>
            <a:off x="5514976" y="287940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28" name="Text Box 39">
            <a:extLst>
              <a:ext uri="{FF2B5EF4-FFF2-40B4-BE49-F238E27FC236}">
                <a16:creationId xmlns:a16="http://schemas.microsoft.com/office/drawing/2014/main" id="{13A7A3CE-D18A-7488-5A63-339930C6062E}"/>
              </a:ext>
            </a:extLst>
          </p:cNvPr>
          <p:cNvSpPr txBox="1">
            <a:spLocks noChangeArrowheads="1"/>
          </p:cNvSpPr>
          <p:nvPr/>
        </p:nvSpPr>
        <p:spPr bwMode="auto">
          <a:xfrm>
            <a:off x="5514975" y="391763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{e4}</a:t>
            </a:r>
            <a:endParaRPr lang="en-US" altLang="zh-CN" sz="2400">
              <a:latin typeface="Times New Roman" panose="02020603050405020304" pitchFamily="18" charset="0"/>
              <a:cs typeface="Times New Roman" panose="02020603050405020304" pitchFamily="18" charset="0"/>
            </a:endParaRPr>
          </a:p>
        </p:txBody>
      </p:sp>
      <p:sp>
        <p:nvSpPr>
          <p:cNvPr id="80929" name="Text Box 40">
            <a:extLst>
              <a:ext uri="{FF2B5EF4-FFF2-40B4-BE49-F238E27FC236}">
                <a16:creationId xmlns:a16="http://schemas.microsoft.com/office/drawing/2014/main" id="{AA95461E-0EF4-462B-D546-0D02C643AD53}"/>
              </a:ext>
            </a:extLst>
          </p:cNvPr>
          <p:cNvSpPr txBox="1">
            <a:spLocks noChangeArrowheads="1"/>
          </p:cNvSpPr>
          <p:nvPr/>
        </p:nvSpPr>
        <p:spPr bwMode="auto">
          <a:xfrm>
            <a:off x="5514975" y="237458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{e3}</a:t>
            </a:r>
          </a:p>
        </p:txBody>
      </p:sp>
      <p:sp>
        <p:nvSpPr>
          <p:cNvPr id="80930" name="Line 41">
            <a:extLst>
              <a:ext uri="{FF2B5EF4-FFF2-40B4-BE49-F238E27FC236}">
                <a16:creationId xmlns:a16="http://schemas.microsoft.com/office/drawing/2014/main" id="{BF80E096-F811-A892-2FE8-70606A5036EB}"/>
              </a:ext>
            </a:extLst>
          </p:cNvPr>
          <p:cNvSpPr>
            <a:spLocks noChangeShapeType="1"/>
          </p:cNvSpPr>
          <p:nvPr/>
        </p:nvSpPr>
        <p:spPr bwMode="auto">
          <a:xfrm>
            <a:off x="5514976" y="2374583"/>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31" name="Text Box 42">
            <a:extLst>
              <a:ext uri="{FF2B5EF4-FFF2-40B4-BE49-F238E27FC236}">
                <a16:creationId xmlns:a16="http://schemas.microsoft.com/office/drawing/2014/main" id="{4CC6AF90-004C-17F4-D25B-6489D1A82B7E}"/>
              </a:ext>
            </a:extLst>
          </p:cNvPr>
          <p:cNvSpPr txBox="1">
            <a:spLocks noChangeArrowheads="1"/>
          </p:cNvSpPr>
          <p:nvPr/>
        </p:nvSpPr>
        <p:spPr bwMode="auto">
          <a:xfrm>
            <a:off x="5514975" y="189039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rPr>
              <a:t>F</a:t>
            </a:r>
          </a:p>
        </p:txBody>
      </p:sp>
      <p:sp>
        <p:nvSpPr>
          <p:cNvPr id="80932" name="Line 43">
            <a:extLst>
              <a:ext uri="{FF2B5EF4-FFF2-40B4-BE49-F238E27FC236}">
                <a16:creationId xmlns:a16="http://schemas.microsoft.com/office/drawing/2014/main" id="{380B18D0-DF62-47E3-9069-652E7852F69D}"/>
              </a:ext>
            </a:extLst>
          </p:cNvPr>
          <p:cNvSpPr>
            <a:spLocks noChangeShapeType="1"/>
          </p:cNvSpPr>
          <p:nvPr/>
        </p:nvSpPr>
        <p:spPr bwMode="auto">
          <a:xfrm>
            <a:off x="5514976" y="189039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9" name="图片 38"/>
          <p:cNvPicPr>
            <a:picLocks noChangeAspect="1"/>
          </p:cNvPicPr>
          <p:nvPr/>
        </p:nvPicPr>
        <p:blipFill>
          <a:blip r:embed="rId2"/>
          <a:stretch>
            <a:fillRect/>
          </a:stretch>
        </p:blipFill>
        <p:spPr>
          <a:xfrm>
            <a:off x="190818" y="2247438"/>
            <a:ext cx="2566988" cy="2679882"/>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日期占位符 3">
            <a:extLst>
              <a:ext uri="{FF2B5EF4-FFF2-40B4-BE49-F238E27FC236}">
                <a16:creationId xmlns:a16="http://schemas.microsoft.com/office/drawing/2014/main" id="{073D0D1C-9492-2F98-879A-5954E5E5BC8A}"/>
              </a:ext>
            </a:extLst>
          </p:cNvPr>
          <p:cNvSpPr>
            <a:spLocks noGrp="1"/>
          </p:cNvSpPr>
          <p:nvPr>
            <p:ph type="dt" sz="half" idx="10"/>
          </p:nvPr>
        </p:nvSpPr>
        <p:spPr>
          <a:ln>
            <a:miter lim="800000"/>
            <a:headEnd/>
            <a:tailEnd/>
          </a:ln>
        </p:spPr>
        <p:txBody>
          <a:bodyPr anchor="t"/>
          <a:lstStyle/>
          <a:p>
            <a:pPr>
              <a:defRPr/>
            </a:pPr>
            <a:fld id="{08B17B3D-39FA-4AEB-95DE-C231ABD03FE3}" type="datetime1">
              <a:rPr lang="zh-CN" altLang="en-US">
                <a:latin typeface="+mn-lt"/>
              </a:rPr>
              <a:pPr>
                <a:defRPr/>
              </a:pPr>
              <a:t>2024/10/14</a:t>
            </a:fld>
            <a:endParaRPr lang="en-US" altLang="zh-CN">
              <a:latin typeface="+mn-lt"/>
            </a:endParaRPr>
          </a:p>
        </p:txBody>
      </p:sp>
      <p:sp>
        <p:nvSpPr>
          <p:cNvPr id="81923" name="灯片编号占位符 5">
            <a:extLst>
              <a:ext uri="{FF2B5EF4-FFF2-40B4-BE49-F238E27FC236}">
                <a16:creationId xmlns:a16="http://schemas.microsoft.com/office/drawing/2014/main" id="{46347623-194E-C893-0932-B02354DC9ED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68465859-C238-41AA-BD47-0C36CB9C338A}" type="slidenum">
              <a:rPr lang="en-US" altLang="zh-CN" sz="1400" b="0">
                <a:latin typeface="Arial" panose="020B0604020202020204" pitchFamily="34" charset="0"/>
                <a:ea typeface="宋体" panose="02010600030101010101" pitchFamily="2" charset="-122"/>
              </a:rPr>
              <a:pPr>
                <a:spcBef>
                  <a:spcPct val="0"/>
                </a:spcBef>
                <a:buClrTx/>
                <a:buSzTx/>
                <a:buFontTx/>
                <a:buNone/>
              </a:pPr>
              <a:t>77</a:t>
            </a:fld>
            <a:endParaRPr lang="en-US" altLang="zh-CN" sz="1400" b="0">
              <a:latin typeface="Arial" panose="020B0604020202020204" pitchFamily="34" charset="0"/>
              <a:ea typeface="宋体" panose="02010600030101010101" pitchFamily="2" charset="-122"/>
            </a:endParaRPr>
          </a:p>
        </p:txBody>
      </p:sp>
      <p:sp>
        <p:nvSpPr>
          <p:cNvPr id="81924" name="Line 2">
            <a:extLst>
              <a:ext uri="{FF2B5EF4-FFF2-40B4-BE49-F238E27FC236}">
                <a16:creationId xmlns:a16="http://schemas.microsoft.com/office/drawing/2014/main" id="{A69D17FD-2548-5989-D529-62B0BEFCBC99}"/>
              </a:ext>
            </a:extLst>
          </p:cNvPr>
          <p:cNvSpPr>
            <a:spLocks noChangeShapeType="1"/>
          </p:cNvSpPr>
          <p:nvPr/>
        </p:nvSpPr>
        <p:spPr bwMode="auto">
          <a:xfrm>
            <a:off x="3384550" y="1518604"/>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25" name="Line 3">
            <a:extLst>
              <a:ext uri="{FF2B5EF4-FFF2-40B4-BE49-F238E27FC236}">
                <a16:creationId xmlns:a16="http://schemas.microsoft.com/office/drawing/2014/main" id="{44EEC726-419D-D64E-2CD7-ADC206A5B6CD}"/>
              </a:ext>
            </a:extLst>
          </p:cNvPr>
          <p:cNvSpPr>
            <a:spLocks noChangeShapeType="1"/>
          </p:cNvSpPr>
          <p:nvPr/>
        </p:nvSpPr>
        <p:spPr bwMode="auto">
          <a:xfrm>
            <a:off x="3384550" y="540639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26" name="Line 4">
            <a:extLst>
              <a:ext uri="{FF2B5EF4-FFF2-40B4-BE49-F238E27FC236}">
                <a16:creationId xmlns:a16="http://schemas.microsoft.com/office/drawing/2014/main" id="{9B065D58-243D-95C5-3D8C-7E64D67F4D5D}"/>
              </a:ext>
            </a:extLst>
          </p:cNvPr>
          <p:cNvSpPr>
            <a:spLocks noChangeShapeType="1"/>
          </p:cNvSpPr>
          <p:nvPr/>
        </p:nvSpPr>
        <p:spPr bwMode="auto">
          <a:xfrm flipV="1">
            <a:off x="5113338" y="159004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27" name="Line 5">
            <a:extLst>
              <a:ext uri="{FF2B5EF4-FFF2-40B4-BE49-F238E27FC236}">
                <a16:creationId xmlns:a16="http://schemas.microsoft.com/office/drawing/2014/main" id="{936CB059-CD2D-03BE-CBFE-D3A9D6B93859}"/>
              </a:ext>
            </a:extLst>
          </p:cNvPr>
          <p:cNvSpPr>
            <a:spLocks noChangeShapeType="1"/>
          </p:cNvSpPr>
          <p:nvPr/>
        </p:nvSpPr>
        <p:spPr bwMode="auto">
          <a:xfrm>
            <a:off x="5618164" y="540639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28" name="Line 6">
            <a:extLst>
              <a:ext uri="{FF2B5EF4-FFF2-40B4-BE49-F238E27FC236}">
                <a16:creationId xmlns:a16="http://schemas.microsoft.com/office/drawing/2014/main" id="{5D220E63-6EA4-7721-D619-8087DDC317DB}"/>
              </a:ext>
            </a:extLst>
          </p:cNvPr>
          <p:cNvSpPr>
            <a:spLocks noChangeShapeType="1"/>
          </p:cNvSpPr>
          <p:nvPr/>
        </p:nvSpPr>
        <p:spPr bwMode="auto">
          <a:xfrm flipV="1">
            <a:off x="5618163" y="159004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29" name="Line 7">
            <a:extLst>
              <a:ext uri="{FF2B5EF4-FFF2-40B4-BE49-F238E27FC236}">
                <a16:creationId xmlns:a16="http://schemas.microsoft.com/office/drawing/2014/main" id="{1ECE7A60-0DFD-4AA3-8CE7-BB5605CF2571}"/>
              </a:ext>
            </a:extLst>
          </p:cNvPr>
          <p:cNvSpPr>
            <a:spLocks noChangeShapeType="1"/>
          </p:cNvSpPr>
          <p:nvPr/>
        </p:nvSpPr>
        <p:spPr bwMode="auto">
          <a:xfrm flipV="1">
            <a:off x="6553200" y="159004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0" name="Text Box 8">
            <a:extLst>
              <a:ext uri="{FF2B5EF4-FFF2-40B4-BE49-F238E27FC236}">
                <a16:creationId xmlns:a16="http://schemas.microsoft.com/office/drawing/2014/main" id="{5DD4AD8C-9072-9483-A5A6-31AAA58C2280}"/>
              </a:ext>
            </a:extLst>
          </p:cNvPr>
          <p:cNvSpPr txBox="1">
            <a:spLocks noChangeArrowheads="1"/>
          </p:cNvSpPr>
          <p:nvPr/>
        </p:nvSpPr>
        <p:spPr bwMode="auto">
          <a:xfrm>
            <a:off x="3457576" y="487775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81931" name="Line 9">
            <a:extLst>
              <a:ext uri="{FF2B5EF4-FFF2-40B4-BE49-F238E27FC236}">
                <a16:creationId xmlns:a16="http://schemas.microsoft.com/office/drawing/2014/main" id="{90C6D3E2-D0FE-E0F9-0889-B3D07CE85E11}"/>
              </a:ext>
            </a:extLst>
          </p:cNvPr>
          <p:cNvSpPr>
            <a:spLocks noChangeShapeType="1"/>
          </p:cNvSpPr>
          <p:nvPr/>
        </p:nvSpPr>
        <p:spPr bwMode="auto">
          <a:xfrm>
            <a:off x="3384550" y="4884103"/>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2" name="Text Box 11">
            <a:extLst>
              <a:ext uri="{FF2B5EF4-FFF2-40B4-BE49-F238E27FC236}">
                <a16:creationId xmlns:a16="http://schemas.microsoft.com/office/drawing/2014/main" id="{5090C458-DD93-47BD-E4F0-179B99035489}"/>
              </a:ext>
            </a:extLst>
          </p:cNvPr>
          <p:cNvSpPr txBox="1">
            <a:spLocks noChangeArrowheads="1"/>
          </p:cNvSpPr>
          <p:nvPr/>
        </p:nvSpPr>
        <p:spPr bwMode="auto">
          <a:xfrm>
            <a:off x="5616575" y="490315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81933" name="Text Box 12">
            <a:extLst>
              <a:ext uri="{FF2B5EF4-FFF2-40B4-BE49-F238E27FC236}">
                <a16:creationId xmlns:a16="http://schemas.microsoft.com/office/drawing/2014/main" id="{18DC5685-9CCE-A727-6E35-CC1986A20CB3}"/>
              </a:ext>
            </a:extLst>
          </p:cNvPr>
          <p:cNvSpPr txBox="1">
            <a:spLocks noChangeArrowheads="1"/>
          </p:cNvSpPr>
          <p:nvPr/>
        </p:nvSpPr>
        <p:spPr bwMode="auto">
          <a:xfrm>
            <a:off x="3455989" y="552545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81934" name="Text Box 13">
            <a:extLst>
              <a:ext uri="{FF2B5EF4-FFF2-40B4-BE49-F238E27FC236}">
                <a16:creationId xmlns:a16="http://schemas.microsoft.com/office/drawing/2014/main" id="{8820C52E-4AC3-10A0-C3DE-61331335E773}"/>
              </a:ext>
            </a:extLst>
          </p:cNvPr>
          <p:cNvSpPr txBox="1">
            <a:spLocks noChangeArrowheads="1"/>
          </p:cNvSpPr>
          <p:nvPr/>
        </p:nvSpPr>
        <p:spPr bwMode="auto">
          <a:xfrm>
            <a:off x="5329239" y="555085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81935" name="Text Box 14">
            <a:extLst>
              <a:ext uri="{FF2B5EF4-FFF2-40B4-BE49-F238E27FC236}">
                <a16:creationId xmlns:a16="http://schemas.microsoft.com/office/drawing/2014/main" id="{541F1306-BCBF-9626-CD1E-E831198289C9}"/>
              </a:ext>
            </a:extLst>
          </p:cNvPr>
          <p:cNvSpPr txBox="1">
            <a:spLocks noChangeArrowheads="1"/>
          </p:cNvSpPr>
          <p:nvPr/>
        </p:nvSpPr>
        <p:spPr bwMode="auto">
          <a:xfrm>
            <a:off x="8783638" y="132651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81936" name="Text Box 15">
            <a:extLst>
              <a:ext uri="{FF2B5EF4-FFF2-40B4-BE49-F238E27FC236}">
                <a16:creationId xmlns:a16="http://schemas.microsoft.com/office/drawing/2014/main" id="{0A882EFE-DBD2-53FC-FFDB-FC61B09C7797}"/>
              </a:ext>
            </a:extLst>
          </p:cNvPr>
          <p:cNvSpPr txBox="1">
            <a:spLocks noChangeArrowheads="1"/>
          </p:cNvSpPr>
          <p:nvPr/>
        </p:nvSpPr>
        <p:spPr bwMode="auto">
          <a:xfrm>
            <a:off x="7056439" y="142335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81938" name="Line 17">
            <a:extLst>
              <a:ext uri="{FF2B5EF4-FFF2-40B4-BE49-F238E27FC236}">
                <a16:creationId xmlns:a16="http://schemas.microsoft.com/office/drawing/2014/main" id="{43588582-05D9-AAFC-648F-41E1FC763C47}"/>
              </a:ext>
            </a:extLst>
          </p:cNvPr>
          <p:cNvSpPr>
            <a:spLocks noChangeShapeType="1"/>
          </p:cNvSpPr>
          <p:nvPr/>
        </p:nvSpPr>
        <p:spPr bwMode="auto">
          <a:xfrm>
            <a:off x="9864725" y="1974216"/>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1939" name="Text Box 18">
            <a:extLst>
              <a:ext uri="{FF2B5EF4-FFF2-40B4-BE49-F238E27FC236}">
                <a16:creationId xmlns:a16="http://schemas.microsoft.com/office/drawing/2014/main" id="{1C853C05-903A-EBD9-FAA4-D739B1FAE21D}"/>
              </a:ext>
            </a:extLst>
          </p:cNvPr>
          <p:cNvSpPr txBox="1">
            <a:spLocks noChangeArrowheads="1"/>
          </p:cNvSpPr>
          <p:nvPr/>
        </p:nvSpPr>
        <p:spPr bwMode="auto">
          <a:xfrm>
            <a:off x="7058025" y="268065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81940" name="Text Box 19">
            <a:extLst>
              <a:ext uri="{FF2B5EF4-FFF2-40B4-BE49-F238E27FC236}">
                <a16:creationId xmlns:a16="http://schemas.microsoft.com/office/drawing/2014/main" id="{90952B65-A8E6-57D6-96B8-DAF57C80DE64}"/>
              </a:ext>
            </a:extLst>
          </p:cNvPr>
          <p:cNvSpPr txBox="1">
            <a:spLocks noChangeArrowheads="1"/>
          </p:cNvSpPr>
          <p:nvPr/>
        </p:nvSpPr>
        <p:spPr bwMode="auto">
          <a:xfrm>
            <a:off x="7056439" y="3471228"/>
            <a:ext cx="4752975"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800">
                <a:solidFill>
                  <a:srgbClr val="0000FF"/>
                </a:solidFill>
                <a:latin typeface="Times New Roman" panose="02020603050405020304" pitchFamily="18" charset="0"/>
              </a:rPr>
              <a:t>9.</a:t>
            </a:r>
            <a:r>
              <a:rPr lang="zh-CN" altLang="en-US" sz="2400">
                <a:solidFill>
                  <a:srgbClr val="0000FF"/>
                </a:solidFill>
                <a:latin typeface="Times New Roman" panose="02020603050405020304" pitchFamily="18" charset="0"/>
              </a:rPr>
              <a:t>选择产生式⑹</a:t>
            </a:r>
            <a:r>
              <a:rPr lang="en-US" altLang="zh-CN" sz="2400">
                <a:solidFill>
                  <a:srgbClr val="0000FF"/>
                </a:solidFill>
                <a:latin typeface="Times New Roman" panose="02020603050405020304" pitchFamily="18" charset="0"/>
              </a:rPr>
              <a:t>,id</a:t>
            </a:r>
            <a:r>
              <a:rPr lang="en-US" altLang="zh-CN" sz="2400" i="1" baseline="-25000">
                <a:solidFill>
                  <a:srgbClr val="0000FF"/>
                </a:solidFill>
                <a:latin typeface="Times New Roman" panose="02020603050405020304" pitchFamily="18" charset="0"/>
              </a:rPr>
              <a:t>y</a:t>
            </a:r>
            <a:r>
              <a:rPr lang="zh-CN" altLang="en-US" sz="2400">
                <a:solidFill>
                  <a:srgbClr val="0000FF"/>
                </a:solidFill>
                <a:latin typeface="Times New Roman" panose="02020603050405020304" pitchFamily="18" charset="0"/>
              </a:rPr>
              <a:t>不进栈，调用</a:t>
            </a:r>
            <a:r>
              <a:rPr lang="en-US" altLang="zh-CN" sz="2400">
                <a:solidFill>
                  <a:srgbClr val="0000FF"/>
                </a:solidFill>
                <a:latin typeface="Times New Roman" panose="02020603050405020304" pitchFamily="18" charset="0"/>
              </a:rPr>
              <a:t>{e8}</a:t>
            </a:r>
            <a:r>
              <a:rPr lang="zh-CN" altLang="en-US" sz="2400">
                <a:solidFill>
                  <a:srgbClr val="0000FF"/>
                </a:solidFill>
                <a:latin typeface="Times New Roman" panose="02020603050405020304" pitchFamily="18" charset="0"/>
              </a:rPr>
              <a:t>，调用</a:t>
            </a:r>
            <a:r>
              <a:rPr lang="en-US" altLang="zh-CN" sz="2400">
                <a:solidFill>
                  <a:srgbClr val="0000FF"/>
                </a:solidFill>
                <a:latin typeface="Times New Roman" panose="02020603050405020304" pitchFamily="18" charset="0"/>
              </a:rPr>
              <a:t>{e8}</a:t>
            </a:r>
            <a:r>
              <a:rPr lang="zh-CN" altLang="en-US" sz="2400">
                <a:solidFill>
                  <a:srgbClr val="0000FF"/>
                </a:solidFill>
                <a:latin typeface="Times New Roman" panose="02020603050405020304" pitchFamily="18" charset="0"/>
              </a:rPr>
              <a:t>后，叶结点</a:t>
            </a:r>
            <a:r>
              <a:rPr lang="en-US" altLang="zh-CN" sz="2400" i="1">
                <a:solidFill>
                  <a:srgbClr val="0000FF"/>
                </a:solidFill>
                <a:latin typeface="Times New Roman" panose="02020603050405020304" pitchFamily="18" charset="0"/>
              </a:rPr>
              <a:t>F</a:t>
            </a:r>
            <a:r>
              <a:rPr lang="en-US" altLang="zh-CN"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node</a:t>
            </a:r>
            <a:r>
              <a:rPr lang="zh-CN" altLang="en-US" sz="2400">
                <a:solidFill>
                  <a:srgbClr val="0000FF"/>
                </a:solidFill>
                <a:latin typeface="Times New Roman" panose="02020603050405020304" pitchFamily="18" charset="0"/>
              </a:rPr>
              <a:t>被压入语义栈</a:t>
            </a:r>
            <a:r>
              <a:rPr lang="zh-CN" altLang="en-US" sz="2400" b="0">
                <a:solidFill>
                  <a:srgbClr val="0000FF"/>
                </a:solidFill>
                <a:latin typeface="Times New Roman" panose="02020603050405020304" pitchFamily="18" charset="0"/>
              </a:rPr>
              <a:t> </a:t>
            </a:r>
          </a:p>
        </p:txBody>
      </p:sp>
      <p:sp>
        <p:nvSpPr>
          <p:cNvPr id="81941" name="Text Box 28">
            <a:extLst>
              <a:ext uri="{FF2B5EF4-FFF2-40B4-BE49-F238E27FC236}">
                <a16:creationId xmlns:a16="http://schemas.microsoft.com/office/drawing/2014/main" id="{496E37FF-2DF5-18BF-5EB6-55BDB80E2237}"/>
              </a:ext>
            </a:extLst>
          </p:cNvPr>
          <p:cNvSpPr txBox="1">
            <a:spLocks noChangeArrowheads="1"/>
          </p:cNvSpPr>
          <p:nvPr/>
        </p:nvSpPr>
        <p:spPr bwMode="auto">
          <a:xfrm>
            <a:off x="3455989" y="442690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inh</a:t>
            </a:r>
          </a:p>
        </p:txBody>
      </p:sp>
      <p:sp>
        <p:nvSpPr>
          <p:cNvPr id="81942" name="Line 29">
            <a:extLst>
              <a:ext uri="{FF2B5EF4-FFF2-40B4-BE49-F238E27FC236}">
                <a16:creationId xmlns:a16="http://schemas.microsoft.com/office/drawing/2014/main" id="{A3572E6C-112C-0696-2F6D-4CA984078B57}"/>
              </a:ext>
            </a:extLst>
          </p:cNvPr>
          <p:cNvSpPr>
            <a:spLocks noChangeShapeType="1"/>
          </p:cNvSpPr>
          <p:nvPr/>
        </p:nvSpPr>
        <p:spPr bwMode="auto">
          <a:xfrm>
            <a:off x="3384550" y="4380865"/>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3" name="Text Box 30">
            <a:extLst>
              <a:ext uri="{FF2B5EF4-FFF2-40B4-BE49-F238E27FC236}">
                <a16:creationId xmlns:a16="http://schemas.microsoft.com/office/drawing/2014/main" id="{83EC5BB7-B960-EA01-AB23-7A3331E8F86C}"/>
              </a:ext>
            </a:extLst>
          </p:cNvPr>
          <p:cNvSpPr txBox="1">
            <a:spLocks noChangeArrowheads="1"/>
          </p:cNvSpPr>
          <p:nvPr/>
        </p:nvSpPr>
        <p:spPr bwMode="auto">
          <a:xfrm>
            <a:off x="3455989" y="3923665"/>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F</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node</a:t>
            </a:r>
          </a:p>
        </p:txBody>
      </p:sp>
      <p:sp>
        <p:nvSpPr>
          <p:cNvPr id="81944" name="Line 31">
            <a:extLst>
              <a:ext uri="{FF2B5EF4-FFF2-40B4-BE49-F238E27FC236}">
                <a16:creationId xmlns:a16="http://schemas.microsoft.com/office/drawing/2014/main" id="{37351BF2-DFDA-10EF-F88C-116857601694}"/>
              </a:ext>
            </a:extLst>
          </p:cNvPr>
          <p:cNvSpPr>
            <a:spLocks noChangeShapeType="1"/>
          </p:cNvSpPr>
          <p:nvPr/>
        </p:nvSpPr>
        <p:spPr bwMode="auto">
          <a:xfrm>
            <a:off x="3384550" y="3876040"/>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5" name="Line 32">
            <a:extLst>
              <a:ext uri="{FF2B5EF4-FFF2-40B4-BE49-F238E27FC236}">
                <a16:creationId xmlns:a16="http://schemas.microsoft.com/office/drawing/2014/main" id="{5029923A-1A78-AC25-0300-C63AC53A9D8E}"/>
              </a:ext>
            </a:extLst>
          </p:cNvPr>
          <p:cNvSpPr>
            <a:spLocks noChangeShapeType="1"/>
          </p:cNvSpPr>
          <p:nvPr/>
        </p:nvSpPr>
        <p:spPr bwMode="auto">
          <a:xfrm>
            <a:off x="5618164" y="488410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6" name="Line 33">
            <a:extLst>
              <a:ext uri="{FF2B5EF4-FFF2-40B4-BE49-F238E27FC236}">
                <a16:creationId xmlns:a16="http://schemas.microsoft.com/office/drawing/2014/main" id="{D150D48C-D017-1781-32EB-8F33514D5D1B}"/>
              </a:ext>
            </a:extLst>
          </p:cNvPr>
          <p:cNvSpPr>
            <a:spLocks noChangeShapeType="1"/>
          </p:cNvSpPr>
          <p:nvPr/>
        </p:nvSpPr>
        <p:spPr bwMode="auto">
          <a:xfrm>
            <a:off x="5618164" y="488410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7" name="Text Box 34">
            <a:extLst>
              <a:ext uri="{FF2B5EF4-FFF2-40B4-BE49-F238E27FC236}">
                <a16:creationId xmlns:a16="http://schemas.microsoft.com/office/drawing/2014/main" id="{FB51C0A1-5415-BB08-B9D9-B06F6BA0C4FA}"/>
              </a:ext>
            </a:extLst>
          </p:cNvPr>
          <p:cNvSpPr txBox="1">
            <a:spLocks noChangeArrowheads="1"/>
          </p:cNvSpPr>
          <p:nvPr/>
        </p:nvSpPr>
        <p:spPr bwMode="auto">
          <a:xfrm>
            <a:off x="5616575" y="436022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{e2}</a:t>
            </a:r>
          </a:p>
        </p:txBody>
      </p:sp>
      <p:sp>
        <p:nvSpPr>
          <p:cNvPr id="81948" name="Text Box 35">
            <a:extLst>
              <a:ext uri="{FF2B5EF4-FFF2-40B4-BE49-F238E27FC236}">
                <a16:creationId xmlns:a16="http://schemas.microsoft.com/office/drawing/2014/main" id="{57DA5557-02B0-05F1-6FC3-AD23415328BC}"/>
              </a:ext>
            </a:extLst>
          </p:cNvPr>
          <p:cNvSpPr txBox="1">
            <a:spLocks noChangeArrowheads="1"/>
          </p:cNvSpPr>
          <p:nvPr/>
        </p:nvSpPr>
        <p:spPr bwMode="auto">
          <a:xfrm>
            <a:off x="5616575" y="335216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{e4}</a:t>
            </a:r>
          </a:p>
        </p:txBody>
      </p:sp>
      <p:sp>
        <p:nvSpPr>
          <p:cNvPr id="81949" name="Text Box 36">
            <a:extLst>
              <a:ext uri="{FF2B5EF4-FFF2-40B4-BE49-F238E27FC236}">
                <a16:creationId xmlns:a16="http://schemas.microsoft.com/office/drawing/2014/main" id="{81794778-FF18-3D30-1CD7-2E9336647D4C}"/>
              </a:ext>
            </a:extLst>
          </p:cNvPr>
          <p:cNvSpPr txBox="1">
            <a:spLocks noChangeArrowheads="1"/>
          </p:cNvSpPr>
          <p:nvPr/>
        </p:nvSpPr>
        <p:spPr bwMode="auto">
          <a:xfrm>
            <a:off x="5616575" y="284892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p>
        </p:txBody>
      </p:sp>
      <p:sp>
        <p:nvSpPr>
          <p:cNvPr id="81950" name="Line 37">
            <a:extLst>
              <a:ext uri="{FF2B5EF4-FFF2-40B4-BE49-F238E27FC236}">
                <a16:creationId xmlns:a16="http://schemas.microsoft.com/office/drawing/2014/main" id="{402413C8-A3F5-6C44-93C2-E17D8B6804F2}"/>
              </a:ext>
            </a:extLst>
          </p:cNvPr>
          <p:cNvSpPr>
            <a:spLocks noChangeShapeType="1"/>
          </p:cNvSpPr>
          <p:nvPr/>
        </p:nvSpPr>
        <p:spPr bwMode="auto">
          <a:xfrm>
            <a:off x="5616576" y="436022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1" name="Line 38">
            <a:extLst>
              <a:ext uri="{FF2B5EF4-FFF2-40B4-BE49-F238E27FC236}">
                <a16:creationId xmlns:a16="http://schemas.microsoft.com/office/drawing/2014/main" id="{4F24C83B-07C3-F49C-C46A-1FEBC3FCAB97}"/>
              </a:ext>
            </a:extLst>
          </p:cNvPr>
          <p:cNvSpPr>
            <a:spLocks noChangeShapeType="1"/>
          </p:cNvSpPr>
          <p:nvPr/>
        </p:nvSpPr>
        <p:spPr bwMode="auto">
          <a:xfrm>
            <a:off x="5616576" y="385699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2" name="Line 39">
            <a:extLst>
              <a:ext uri="{FF2B5EF4-FFF2-40B4-BE49-F238E27FC236}">
                <a16:creationId xmlns:a16="http://schemas.microsoft.com/office/drawing/2014/main" id="{B0C0712F-5F4C-9DB0-095C-7DE459AC05EB}"/>
              </a:ext>
            </a:extLst>
          </p:cNvPr>
          <p:cNvSpPr>
            <a:spLocks noChangeShapeType="1"/>
          </p:cNvSpPr>
          <p:nvPr/>
        </p:nvSpPr>
        <p:spPr bwMode="auto">
          <a:xfrm>
            <a:off x="5616576" y="335216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3" name="Line 40">
            <a:extLst>
              <a:ext uri="{FF2B5EF4-FFF2-40B4-BE49-F238E27FC236}">
                <a16:creationId xmlns:a16="http://schemas.microsoft.com/office/drawing/2014/main" id="{B855EB24-AFB0-6826-48B8-B02A9B9CEFDD}"/>
              </a:ext>
            </a:extLst>
          </p:cNvPr>
          <p:cNvSpPr>
            <a:spLocks noChangeShapeType="1"/>
          </p:cNvSpPr>
          <p:nvPr/>
        </p:nvSpPr>
        <p:spPr bwMode="auto">
          <a:xfrm>
            <a:off x="5616576" y="284892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4" name="Text Box 41">
            <a:extLst>
              <a:ext uri="{FF2B5EF4-FFF2-40B4-BE49-F238E27FC236}">
                <a16:creationId xmlns:a16="http://schemas.microsoft.com/office/drawing/2014/main" id="{B20A0A81-C099-2FAF-2D57-FD7B8DD9D63B}"/>
              </a:ext>
            </a:extLst>
          </p:cNvPr>
          <p:cNvSpPr txBox="1">
            <a:spLocks noChangeArrowheads="1"/>
          </p:cNvSpPr>
          <p:nvPr/>
        </p:nvSpPr>
        <p:spPr bwMode="auto">
          <a:xfrm>
            <a:off x="5616575" y="388715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{e4}</a:t>
            </a:r>
            <a:endParaRPr lang="en-US" altLang="zh-CN" sz="2400">
              <a:latin typeface="Times New Roman" panose="02020603050405020304" pitchFamily="18" charset="0"/>
              <a:cs typeface="Times New Roman" panose="02020603050405020304" pitchFamily="18" charset="0"/>
            </a:endParaRPr>
          </a:p>
        </p:txBody>
      </p:sp>
      <p:sp>
        <p:nvSpPr>
          <p:cNvPr id="81955" name="Text Box 42">
            <a:extLst>
              <a:ext uri="{FF2B5EF4-FFF2-40B4-BE49-F238E27FC236}">
                <a16:creationId xmlns:a16="http://schemas.microsoft.com/office/drawing/2014/main" id="{8DDFA006-8584-9947-582B-0A732710CAF2}"/>
              </a:ext>
            </a:extLst>
          </p:cNvPr>
          <p:cNvSpPr txBox="1">
            <a:spLocks noChangeArrowheads="1"/>
          </p:cNvSpPr>
          <p:nvPr/>
        </p:nvSpPr>
        <p:spPr bwMode="auto">
          <a:xfrm>
            <a:off x="5616575" y="234410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{e3}</a:t>
            </a:r>
          </a:p>
        </p:txBody>
      </p:sp>
      <p:sp>
        <p:nvSpPr>
          <p:cNvPr id="81956" name="Line 43">
            <a:extLst>
              <a:ext uri="{FF2B5EF4-FFF2-40B4-BE49-F238E27FC236}">
                <a16:creationId xmlns:a16="http://schemas.microsoft.com/office/drawing/2014/main" id="{F7B03880-6CED-089E-13AD-10D2B405AC5B}"/>
              </a:ext>
            </a:extLst>
          </p:cNvPr>
          <p:cNvSpPr>
            <a:spLocks noChangeShapeType="1"/>
          </p:cNvSpPr>
          <p:nvPr/>
        </p:nvSpPr>
        <p:spPr bwMode="auto">
          <a:xfrm>
            <a:off x="5616576" y="2344103"/>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7" name="Text Box 44">
            <a:extLst>
              <a:ext uri="{FF2B5EF4-FFF2-40B4-BE49-F238E27FC236}">
                <a16:creationId xmlns:a16="http://schemas.microsoft.com/office/drawing/2014/main" id="{46A368FC-70F1-4327-C308-52666087657D}"/>
              </a:ext>
            </a:extLst>
          </p:cNvPr>
          <p:cNvSpPr txBox="1">
            <a:spLocks noChangeArrowheads="1"/>
          </p:cNvSpPr>
          <p:nvPr/>
        </p:nvSpPr>
        <p:spPr bwMode="auto">
          <a:xfrm>
            <a:off x="5616575" y="185991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{e8}</a:t>
            </a:r>
          </a:p>
        </p:txBody>
      </p:sp>
      <p:sp>
        <p:nvSpPr>
          <p:cNvPr id="81958" name="Line 45">
            <a:extLst>
              <a:ext uri="{FF2B5EF4-FFF2-40B4-BE49-F238E27FC236}">
                <a16:creationId xmlns:a16="http://schemas.microsoft.com/office/drawing/2014/main" id="{9EFE38AE-D68E-E3EC-697E-857DC7973562}"/>
              </a:ext>
            </a:extLst>
          </p:cNvPr>
          <p:cNvSpPr>
            <a:spLocks noChangeShapeType="1"/>
          </p:cNvSpPr>
          <p:nvPr/>
        </p:nvSpPr>
        <p:spPr bwMode="auto">
          <a:xfrm>
            <a:off x="5616576" y="185991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标题 3">
            <a:extLst>
              <a:ext uri="{FF2B5EF4-FFF2-40B4-BE49-F238E27FC236}">
                <a16:creationId xmlns:a16="http://schemas.microsoft.com/office/drawing/2014/main" id="{8FEB97A4-97A5-E19F-BCFB-EAAF9A5E0302}"/>
              </a:ext>
            </a:extLst>
          </p:cNvPr>
          <p:cNvSpPr>
            <a:spLocks noGrp="1"/>
          </p:cNvSpPr>
          <p:nvPr>
            <p:ph type="title"/>
          </p:nvPr>
        </p:nvSpPr>
        <p:spPr>
          <a:xfrm>
            <a:off x="941388" y="307975"/>
            <a:ext cx="10515600" cy="558800"/>
          </a:xfrm>
        </p:spPr>
        <p:txBody>
          <a:bodyPr vert="horz" lIns="91440" tIns="45720" rIns="91440" bIns="45720" rtlCol="0" anchor="b">
            <a:noAutofit/>
          </a:bodyPr>
          <a:lstStyle/>
          <a:p>
            <a:r>
              <a:rPr lang="zh-CN" altLang="en-US" dirty="0">
                <a:latin typeface="Times New Roman" panose="02020603050405020304" pitchFamily="18" charset="0"/>
              </a:rPr>
              <a:t>例</a:t>
            </a:r>
            <a:r>
              <a:rPr lang="en-US" altLang="zh-CN" dirty="0">
                <a:latin typeface="Times New Roman" panose="02020603050405020304" pitchFamily="18" charset="0"/>
              </a:rPr>
              <a:t>6.17 </a:t>
            </a:r>
            <a:r>
              <a:rPr lang="zh-CN" altLang="en-US" dirty="0">
                <a:latin typeface="Times New Roman" panose="02020603050405020304" pitchFamily="18" charset="0"/>
              </a:rPr>
              <a:t>对输入串</a:t>
            </a:r>
            <a:r>
              <a:rPr lang="en-US" altLang="zh-CN" dirty="0">
                <a:latin typeface="Times New Roman" panose="02020603050405020304" pitchFamily="18" charset="0"/>
              </a:rPr>
              <a:t>3*x/y</a:t>
            </a:r>
            <a:r>
              <a:rPr lang="zh-CN" altLang="en-US" dirty="0">
                <a:latin typeface="Times New Roman" panose="02020603050405020304" pitchFamily="18" charset="0"/>
              </a:rPr>
              <a:t>的翻译</a:t>
            </a:r>
          </a:p>
        </p:txBody>
      </p:sp>
      <p:pic>
        <p:nvPicPr>
          <p:cNvPr id="41" name="图片 40"/>
          <p:cNvPicPr>
            <a:picLocks noChangeAspect="1"/>
          </p:cNvPicPr>
          <p:nvPr/>
        </p:nvPicPr>
        <p:blipFill>
          <a:blip r:embed="rId2"/>
          <a:stretch>
            <a:fillRect/>
          </a:stretch>
        </p:blipFill>
        <p:spPr>
          <a:xfrm>
            <a:off x="190818" y="2247438"/>
            <a:ext cx="2566988" cy="2679882"/>
          </a:xfrm>
          <a:prstGeom prst="rect">
            <a:avLst/>
          </a:prstGeom>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日期占位符 3">
            <a:extLst>
              <a:ext uri="{FF2B5EF4-FFF2-40B4-BE49-F238E27FC236}">
                <a16:creationId xmlns:a16="http://schemas.microsoft.com/office/drawing/2014/main" id="{2E3191EA-0CF6-E2F6-DFE2-E476CCCEBAFA}"/>
              </a:ext>
            </a:extLst>
          </p:cNvPr>
          <p:cNvSpPr>
            <a:spLocks noGrp="1"/>
          </p:cNvSpPr>
          <p:nvPr>
            <p:ph type="dt" sz="half" idx="10"/>
          </p:nvPr>
        </p:nvSpPr>
        <p:spPr>
          <a:ln>
            <a:miter lim="800000"/>
            <a:headEnd/>
            <a:tailEnd/>
          </a:ln>
        </p:spPr>
        <p:txBody>
          <a:bodyPr anchor="t"/>
          <a:lstStyle/>
          <a:p>
            <a:pPr>
              <a:defRPr/>
            </a:pPr>
            <a:fld id="{3C6828BB-7158-4EE4-B515-476658A890A4}" type="datetime1">
              <a:rPr lang="zh-CN" altLang="en-US">
                <a:latin typeface="+mn-lt"/>
              </a:rPr>
              <a:pPr>
                <a:defRPr/>
              </a:pPr>
              <a:t>2024/10/14</a:t>
            </a:fld>
            <a:endParaRPr lang="en-US" altLang="zh-CN">
              <a:latin typeface="+mn-lt"/>
            </a:endParaRPr>
          </a:p>
        </p:txBody>
      </p:sp>
      <p:sp>
        <p:nvSpPr>
          <p:cNvPr id="82947" name="灯片编号占位符 5">
            <a:extLst>
              <a:ext uri="{FF2B5EF4-FFF2-40B4-BE49-F238E27FC236}">
                <a16:creationId xmlns:a16="http://schemas.microsoft.com/office/drawing/2014/main" id="{4A13B59B-62D6-DBB8-3D3B-6614900422A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E83B10EB-F54E-416E-B0C3-ACA40FDA7B63}" type="slidenum">
              <a:rPr lang="en-US" altLang="zh-CN" sz="1400" b="0">
                <a:latin typeface="Arial" panose="020B0604020202020204" pitchFamily="34" charset="0"/>
                <a:ea typeface="宋体" panose="02010600030101010101" pitchFamily="2" charset="-122"/>
              </a:rPr>
              <a:pPr>
                <a:spcBef>
                  <a:spcPct val="0"/>
                </a:spcBef>
                <a:buClrTx/>
                <a:buSzTx/>
                <a:buFontTx/>
                <a:buNone/>
              </a:pPr>
              <a:t>78</a:t>
            </a:fld>
            <a:endParaRPr lang="en-US" altLang="zh-CN" sz="1400" b="0">
              <a:latin typeface="Arial" panose="020B0604020202020204" pitchFamily="34" charset="0"/>
              <a:ea typeface="宋体" panose="02010600030101010101" pitchFamily="2" charset="-122"/>
            </a:endParaRPr>
          </a:p>
        </p:txBody>
      </p:sp>
      <p:sp>
        <p:nvSpPr>
          <p:cNvPr id="82948" name="Line 2">
            <a:extLst>
              <a:ext uri="{FF2B5EF4-FFF2-40B4-BE49-F238E27FC236}">
                <a16:creationId xmlns:a16="http://schemas.microsoft.com/office/drawing/2014/main" id="{2494B3C0-5F1B-2B18-FDE8-9BD3082B053C}"/>
              </a:ext>
            </a:extLst>
          </p:cNvPr>
          <p:cNvSpPr>
            <a:spLocks noChangeShapeType="1"/>
          </p:cNvSpPr>
          <p:nvPr/>
        </p:nvSpPr>
        <p:spPr bwMode="auto">
          <a:xfrm>
            <a:off x="3303270" y="1604964"/>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49" name="Line 3">
            <a:extLst>
              <a:ext uri="{FF2B5EF4-FFF2-40B4-BE49-F238E27FC236}">
                <a16:creationId xmlns:a16="http://schemas.microsoft.com/office/drawing/2014/main" id="{1F1AD036-0676-E58D-7027-BD324C028CDB}"/>
              </a:ext>
            </a:extLst>
          </p:cNvPr>
          <p:cNvSpPr>
            <a:spLocks noChangeShapeType="1"/>
          </p:cNvSpPr>
          <p:nvPr/>
        </p:nvSpPr>
        <p:spPr bwMode="auto">
          <a:xfrm>
            <a:off x="3303270" y="549275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0" name="Line 4">
            <a:extLst>
              <a:ext uri="{FF2B5EF4-FFF2-40B4-BE49-F238E27FC236}">
                <a16:creationId xmlns:a16="http://schemas.microsoft.com/office/drawing/2014/main" id="{EFA48DBD-F348-8A32-020B-5546040F5924}"/>
              </a:ext>
            </a:extLst>
          </p:cNvPr>
          <p:cNvSpPr>
            <a:spLocks noChangeShapeType="1"/>
          </p:cNvSpPr>
          <p:nvPr/>
        </p:nvSpPr>
        <p:spPr bwMode="auto">
          <a:xfrm flipV="1">
            <a:off x="5032058" y="16764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1" name="Line 5">
            <a:extLst>
              <a:ext uri="{FF2B5EF4-FFF2-40B4-BE49-F238E27FC236}">
                <a16:creationId xmlns:a16="http://schemas.microsoft.com/office/drawing/2014/main" id="{570C2CDF-CAD3-9D22-62DA-80CA1EA2CCFC}"/>
              </a:ext>
            </a:extLst>
          </p:cNvPr>
          <p:cNvSpPr>
            <a:spLocks noChangeShapeType="1"/>
          </p:cNvSpPr>
          <p:nvPr/>
        </p:nvSpPr>
        <p:spPr bwMode="auto">
          <a:xfrm>
            <a:off x="5536884" y="549275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2" name="Line 6">
            <a:extLst>
              <a:ext uri="{FF2B5EF4-FFF2-40B4-BE49-F238E27FC236}">
                <a16:creationId xmlns:a16="http://schemas.microsoft.com/office/drawing/2014/main" id="{1E1F7081-D3DE-C01C-8DF2-5327F67665A8}"/>
              </a:ext>
            </a:extLst>
          </p:cNvPr>
          <p:cNvSpPr>
            <a:spLocks noChangeShapeType="1"/>
          </p:cNvSpPr>
          <p:nvPr/>
        </p:nvSpPr>
        <p:spPr bwMode="auto">
          <a:xfrm flipV="1">
            <a:off x="5536883" y="16764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3" name="Line 7">
            <a:extLst>
              <a:ext uri="{FF2B5EF4-FFF2-40B4-BE49-F238E27FC236}">
                <a16:creationId xmlns:a16="http://schemas.microsoft.com/office/drawing/2014/main" id="{2EBFC047-E9C4-87FA-9088-D1E4AAF88BD6}"/>
              </a:ext>
            </a:extLst>
          </p:cNvPr>
          <p:cNvSpPr>
            <a:spLocks noChangeShapeType="1"/>
          </p:cNvSpPr>
          <p:nvPr/>
        </p:nvSpPr>
        <p:spPr bwMode="auto">
          <a:xfrm flipV="1">
            <a:off x="6471920" y="167640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4" name="Text Box 8">
            <a:extLst>
              <a:ext uri="{FF2B5EF4-FFF2-40B4-BE49-F238E27FC236}">
                <a16:creationId xmlns:a16="http://schemas.microsoft.com/office/drawing/2014/main" id="{6561C08D-28D0-F16D-2102-FE7CF598D6C9}"/>
              </a:ext>
            </a:extLst>
          </p:cNvPr>
          <p:cNvSpPr txBox="1">
            <a:spLocks noChangeArrowheads="1"/>
          </p:cNvSpPr>
          <p:nvPr/>
        </p:nvSpPr>
        <p:spPr bwMode="auto">
          <a:xfrm>
            <a:off x="3376296" y="496411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82955" name="Line 9">
            <a:extLst>
              <a:ext uri="{FF2B5EF4-FFF2-40B4-BE49-F238E27FC236}">
                <a16:creationId xmlns:a16="http://schemas.microsoft.com/office/drawing/2014/main" id="{B078CDEA-599C-68BC-F78B-6149BAA8B3CD}"/>
              </a:ext>
            </a:extLst>
          </p:cNvPr>
          <p:cNvSpPr>
            <a:spLocks noChangeShapeType="1"/>
          </p:cNvSpPr>
          <p:nvPr/>
        </p:nvSpPr>
        <p:spPr bwMode="auto">
          <a:xfrm>
            <a:off x="3303270" y="4970463"/>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56" name="Text Box 11">
            <a:extLst>
              <a:ext uri="{FF2B5EF4-FFF2-40B4-BE49-F238E27FC236}">
                <a16:creationId xmlns:a16="http://schemas.microsoft.com/office/drawing/2014/main" id="{4944CDAD-68F1-9871-ED52-D250CED1170C}"/>
              </a:ext>
            </a:extLst>
          </p:cNvPr>
          <p:cNvSpPr txBox="1">
            <a:spLocks noChangeArrowheads="1"/>
          </p:cNvSpPr>
          <p:nvPr/>
        </p:nvSpPr>
        <p:spPr bwMode="auto">
          <a:xfrm>
            <a:off x="5535295" y="49895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82957" name="Text Box 12">
            <a:extLst>
              <a:ext uri="{FF2B5EF4-FFF2-40B4-BE49-F238E27FC236}">
                <a16:creationId xmlns:a16="http://schemas.microsoft.com/office/drawing/2014/main" id="{8ADB6091-653A-D347-4081-BF3CF8DC5768}"/>
              </a:ext>
            </a:extLst>
          </p:cNvPr>
          <p:cNvSpPr txBox="1">
            <a:spLocks noChangeArrowheads="1"/>
          </p:cNvSpPr>
          <p:nvPr/>
        </p:nvSpPr>
        <p:spPr bwMode="auto">
          <a:xfrm>
            <a:off x="3374709" y="56118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82958" name="Text Box 13">
            <a:extLst>
              <a:ext uri="{FF2B5EF4-FFF2-40B4-BE49-F238E27FC236}">
                <a16:creationId xmlns:a16="http://schemas.microsoft.com/office/drawing/2014/main" id="{6A5C6130-D7BE-62BE-5D37-AAFA89F9DFF3}"/>
              </a:ext>
            </a:extLst>
          </p:cNvPr>
          <p:cNvSpPr txBox="1">
            <a:spLocks noChangeArrowheads="1"/>
          </p:cNvSpPr>
          <p:nvPr/>
        </p:nvSpPr>
        <p:spPr bwMode="auto">
          <a:xfrm>
            <a:off x="5247959" y="56372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82959" name="Text Box 14">
            <a:extLst>
              <a:ext uri="{FF2B5EF4-FFF2-40B4-BE49-F238E27FC236}">
                <a16:creationId xmlns:a16="http://schemas.microsoft.com/office/drawing/2014/main" id="{6A5752BD-B3E1-70C8-50F9-11B37B911479}"/>
              </a:ext>
            </a:extLst>
          </p:cNvPr>
          <p:cNvSpPr txBox="1">
            <a:spLocks noChangeArrowheads="1"/>
          </p:cNvSpPr>
          <p:nvPr/>
        </p:nvSpPr>
        <p:spPr bwMode="auto">
          <a:xfrm>
            <a:off x="8702358" y="141287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82960" name="Text Box 15">
            <a:extLst>
              <a:ext uri="{FF2B5EF4-FFF2-40B4-BE49-F238E27FC236}">
                <a16:creationId xmlns:a16="http://schemas.microsoft.com/office/drawing/2014/main" id="{AF45045E-248D-71C2-92B0-702C145DA209}"/>
              </a:ext>
            </a:extLst>
          </p:cNvPr>
          <p:cNvSpPr txBox="1">
            <a:spLocks noChangeArrowheads="1"/>
          </p:cNvSpPr>
          <p:nvPr/>
        </p:nvSpPr>
        <p:spPr bwMode="auto">
          <a:xfrm>
            <a:off x="6975159" y="150971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82962" name="Line 17">
            <a:extLst>
              <a:ext uri="{FF2B5EF4-FFF2-40B4-BE49-F238E27FC236}">
                <a16:creationId xmlns:a16="http://schemas.microsoft.com/office/drawing/2014/main" id="{1E8DA4C0-18D0-99CD-E091-EF3534351C25}"/>
              </a:ext>
            </a:extLst>
          </p:cNvPr>
          <p:cNvSpPr>
            <a:spLocks noChangeShapeType="1"/>
          </p:cNvSpPr>
          <p:nvPr/>
        </p:nvSpPr>
        <p:spPr bwMode="auto">
          <a:xfrm>
            <a:off x="9783445" y="2060576"/>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2963" name="Text Box 18">
            <a:extLst>
              <a:ext uri="{FF2B5EF4-FFF2-40B4-BE49-F238E27FC236}">
                <a16:creationId xmlns:a16="http://schemas.microsoft.com/office/drawing/2014/main" id="{05FB708A-5C96-7CA1-78ED-5878FBC9D3BE}"/>
              </a:ext>
            </a:extLst>
          </p:cNvPr>
          <p:cNvSpPr txBox="1">
            <a:spLocks noChangeArrowheads="1"/>
          </p:cNvSpPr>
          <p:nvPr/>
        </p:nvSpPr>
        <p:spPr bwMode="auto">
          <a:xfrm>
            <a:off x="6976745" y="276701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82964" name="Text Box 19">
            <a:extLst>
              <a:ext uri="{FF2B5EF4-FFF2-40B4-BE49-F238E27FC236}">
                <a16:creationId xmlns:a16="http://schemas.microsoft.com/office/drawing/2014/main" id="{AF4EFA62-C054-9775-85E5-C91D3BFF3B52}"/>
              </a:ext>
            </a:extLst>
          </p:cNvPr>
          <p:cNvSpPr txBox="1">
            <a:spLocks noChangeArrowheads="1"/>
          </p:cNvSpPr>
          <p:nvPr/>
        </p:nvSpPr>
        <p:spPr bwMode="auto">
          <a:xfrm>
            <a:off x="6975159" y="3557589"/>
            <a:ext cx="4752975"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800">
                <a:solidFill>
                  <a:srgbClr val="0000FF"/>
                </a:solidFill>
                <a:latin typeface="Times New Roman" panose="02020603050405020304" pitchFamily="18" charset="0"/>
              </a:rPr>
              <a:t>10.</a:t>
            </a:r>
            <a:r>
              <a:rPr lang="zh-CN" altLang="en-US" sz="2400">
                <a:solidFill>
                  <a:srgbClr val="0000FF"/>
                </a:solidFill>
                <a:latin typeface="Times New Roman" panose="02020603050405020304" pitchFamily="18" charset="0"/>
              </a:rPr>
              <a:t>执行动作</a:t>
            </a:r>
            <a:r>
              <a:rPr lang="en-US" altLang="zh-CN" sz="2400">
                <a:solidFill>
                  <a:srgbClr val="0000FF"/>
                </a:solidFill>
                <a:latin typeface="Times New Roman" panose="02020603050405020304" pitchFamily="18" charset="0"/>
              </a:rPr>
              <a:t>{e3}</a:t>
            </a:r>
            <a:r>
              <a:rPr lang="zh-CN" altLang="en-US"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F</a:t>
            </a:r>
            <a:r>
              <a:rPr lang="en-US" altLang="zh-CN"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node</a:t>
            </a:r>
            <a:r>
              <a:rPr lang="zh-CN" altLang="en-US" sz="2400">
                <a:solidFill>
                  <a:srgbClr val="0000FF"/>
                </a:solidFill>
                <a:latin typeface="Times New Roman" panose="02020603050405020304" pitchFamily="18" charset="0"/>
              </a:rPr>
              <a:t>和</a:t>
            </a:r>
            <a:r>
              <a:rPr lang="en-US" altLang="zh-CN" sz="2400" i="1">
                <a:solidFill>
                  <a:srgbClr val="0000FF"/>
                </a:solidFill>
                <a:latin typeface="Times New Roman" panose="02020603050405020304" pitchFamily="18" charset="0"/>
              </a:rPr>
              <a:t>T </a:t>
            </a:r>
            <a:r>
              <a:rPr lang="en-US" altLang="zh-CN"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inh</a:t>
            </a:r>
            <a:r>
              <a:rPr lang="zh-CN" altLang="en-US" sz="2400">
                <a:solidFill>
                  <a:srgbClr val="0000FF"/>
                </a:solidFill>
                <a:latin typeface="Times New Roman" panose="02020603050405020304" pitchFamily="18" charset="0"/>
              </a:rPr>
              <a:t>均被弹出栈，新的</a:t>
            </a:r>
            <a:r>
              <a:rPr lang="en-US" altLang="zh-CN" sz="2400" i="1">
                <a:solidFill>
                  <a:srgbClr val="0000FF"/>
                </a:solidFill>
                <a:latin typeface="Times New Roman" panose="02020603050405020304" pitchFamily="18" charset="0"/>
              </a:rPr>
              <a:t>T </a:t>
            </a:r>
            <a:r>
              <a:rPr lang="en-US" altLang="zh-CN"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inh</a:t>
            </a:r>
            <a:r>
              <a:rPr lang="zh-CN" altLang="en-US" sz="2400">
                <a:solidFill>
                  <a:srgbClr val="0000FF"/>
                </a:solidFill>
                <a:latin typeface="Times New Roman" panose="02020603050405020304" pitchFamily="18" charset="0"/>
              </a:rPr>
              <a:t>被压入栈</a:t>
            </a:r>
            <a:r>
              <a:rPr lang="zh-CN" altLang="en-US" sz="2400" b="0">
                <a:solidFill>
                  <a:srgbClr val="0000FF"/>
                </a:solidFill>
                <a:latin typeface="Times New Roman" panose="02020603050405020304" pitchFamily="18" charset="0"/>
              </a:rPr>
              <a:t> </a:t>
            </a:r>
          </a:p>
        </p:txBody>
      </p:sp>
      <p:sp>
        <p:nvSpPr>
          <p:cNvPr id="82965" name="Text Box 28">
            <a:extLst>
              <a:ext uri="{FF2B5EF4-FFF2-40B4-BE49-F238E27FC236}">
                <a16:creationId xmlns:a16="http://schemas.microsoft.com/office/drawing/2014/main" id="{6D158482-E4A3-FFA8-2CBB-BDD32648B856}"/>
              </a:ext>
            </a:extLst>
          </p:cNvPr>
          <p:cNvSpPr txBox="1">
            <a:spLocks noChangeArrowheads="1"/>
          </p:cNvSpPr>
          <p:nvPr/>
        </p:nvSpPr>
        <p:spPr bwMode="auto">
          <a:xfrm>
            <a:off x="3374709" y="451326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inh</a:t>
            </a:r>
          </a:p>
        </p:txBody>
      </p:sp>
      <p:sp>
        <p:nvSpPr>
          <p:cNvPr id="82966" name="Line 29">
            <a:extLst>
              <a:ext uri="{FF2B5EF4-FFF2-40B4-BE49-F238E27FC236}">
                <a16:creationId xmlns:a16="http://schemas.microsoft.com/office/drawing/2014/main" id="{B7B4A681-2E48-432C-8036-F108C1038FB7}"/>
              </a:ext>
            </a:extLst>
          </p:cNvPr>
          <p:cNvSpPr>
            <a:spLocks noChangeShapeType="1"/>
          </p:cNvSpPr>
          <p:nvPr/>
        </p:nvSpPr>
        <p:spPr bwMode="auto">
          <a:xfrm>
            <a:off x="3303270" y="4467225"/>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67" name="Line 30">
            <a:extLst>
              <a:ext uri="{FF2B5EF4-FFF2-40B4-BE49-F238E27FC236}">
                <a16:creationId xmlns:a16="http://schemas.microsoft.com/office/drawing/2014/main" id="{2118F045-1E8E-DD75-DD17-86325BD8C1E0}"/>
              </a:ext>
            </a:extLst>
          </p:cNvPr>
          <p:cNvSpPr>
            <a:spLocks noChangeShapeType="1"/>
          </p:cNvSpPr>
          <p:nvPr/>
        </p:nvSpPr>
        <p:spPr bwMode="auto">
          <a:xfrm>
            <a:off x="5536884" y="49704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68" name="Line 31">
            <a:extLst>
              <a:ext uri="{FF2B5EF4-FFF2-40B4-BE49-F238E27FC236}">
                <a16:creationId xmlns:a16="http://schemas.microsoft.com/office/drawing/2014/main" id="{DE56D6D8-3F80-300F-99C0-7F2081E2E4A5}"/>
              </a:ext>
            </a:extLst>
          </p:cNvPr>
          <p:cNvSpPr>
            <a:spLocks noChangeShapeType="1"/>
          </p:cNvSpPr>
          <p:nvPr/>
        </p:nvSpPr>
        <p:spPr bwMode="auto">
          <a:xfrm>
            <a:off x="5536884" y="497046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69" name="Text Box 32">
            <a:extLst>
              <a:ext uri="{FF2B5EF4-FFF2-40B4-BE49-F238E27FC236}">
                <a16:creationId xmlns:a16="http://schemas.microsoft.com/office/drawing/2014/main" id="{9540CFAD-5A96-C497-BAB6-88489BFCF9E6}"/>
              </a:ext>
            </a:extLst>
          </p:cNvPr>
          <p:cNvSpPr txBox="1">
            <a:spLocks noChangeArrowheads="1"/>
          </p:cNvSpPr>
          <p:nvPr/>
        </p:nvSpPr>
        <p:spPr bwMode="auto">
          <a:xfrm>
            <a:off x="5535295" y="44465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{e2}</a:t>
            </a:r>
          </a:p>
        </p:txBody>
      </p:sp>
      <p:sp>
        <p:nvSpPr>
          <p:cNvPr id="82970" name="Text Box 33">
            <a:extLst>
              <a:ext uri="{FF2B5EF4-FFF2-40B4-BE49-F238E27FC236}">
                <a16:creationId xmlns:a16="http://schemas.microsoft.com/office/drawing/2014/main" id="{155FD91F-4315-9B0E-F55D-E1A092EC1DAA}"/>
              </a:ext>
            </a:extLst>
          </p:cNvPr>
          <p:cNvSpPr txBox="1">
            <a:spLocks noChangeArrowheads="1"/>
          </p:cNvSpPr>
          <p:nvPr/>
        </p:nvSpPr>
        <p:spPr bwMode="auto">
          <a:xfrm>
            <a:off x="5535295" y="343852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{e4}</a:t>
            </a:r>
          </a:p>
        </p:txBody>
      </p:sp>
      <p:sp>
        <p:nvSpPr>
          <p:cNvPr id="82971" name="Text Box 34">
            <a:extLst>
              <a:ext uri="{FF2B5EF4-FFF2-40B4-BE49-F238E27FC236}">
                <a16:creationId xmlns:a16="http://schemas.microsoft.com/office/drawing/2014/main" id="{793530DB-1F85-C73D-1477-B5A54DDF0CAD}"/>
              </a:ext>
            </a:extLst>
          </p:cNvPr>
          <p:cNvSpPr txBox="1">
            <a:spLocks noChangeArrowheads="1"/>
          </p:cNvSpPr>
          <p:nvPr/>
        </p:nvSpPr>
        <p:spPr bwMode="auto">
          <a:xfrm>
            <a:off x="5535295" y="29352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p>
        </p:txBody>
      </p:sp>
      <p:sp>
        <p:nvSpPr>
          <p:cNvPr id="82972" name="Line 35">
            <a:extLst>
              <a:ext uri="{FF2B5EF4-FFF2-40B4-BE49-F238E27FC236}">
                <a16:creationId xmlns:a16="http://schemas.microsoft.com/office/drawing/2014/main" id="{138CE3E6-068F-CEA0-0252-E3A062AFDF2F}"/>
              </a:ext>
            </a:extLst>
          </p:cNvPr>
          <p:cNvSpPr>
            <a:spLocks noChangeShapeType="1"/>
          </p:cNvSpPr>
          <p:nvPr/>
        </p:nvSpPr>
        <p:spPr bwMode="auto">
          <a:xfrm>
            <a:off x="5535296" y="44465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73" name="Line 36">
            <a:extLst>
              <a:ext uri="{FF2B5EF4-FFF2-40B4-BE49-F238E27FC236}">
                <a16:creationId xmlns:a16="http://schemas.microsoft.com/office/drawing/2014/main" id="{81DCE006-8207-4C94-2E99-69F1F818AAD0}"/>
              </a:ext>
            </a:extLst>
          </p:cNvPr>
          <p:cNvSpPr>
            <a:spLocks noChangeShapeType="1"/>
          </p:cNvSpPr>
          <p:nvPr/>
        </p:nvSpPr>
        <p:spPr bwMode="auto">
          <a:xfrm>
            <a:off x="5535296" y="394335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74" name="Line 37">
            <a:extLst>
              <a:ext uri="{FF2B5EF4-FFF2-40B4-BE49-F238E27FC236}">
                <a16:creationId xmlns:a16="http://schemas.microsoft.com/office/drawing/2014/main" id="{9D1CFB11-8C1F-3B0B-4844-9A95240DFDDA}"/>
              </a:ext>
            </a:extLst>
          </p:cNvPr>
          <p:cNvSpPr>
            <a:spLocks noChangeShapeType="1"/>
          </p:cNvSpPr>
          <p:nvPr/>
        </p:nvSpPr>
        <p:spPr bwMode="auto">
          <a:xfrm>
            <a:off x="5535296" y="343852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75" name="Line 38">
            <a:extLst>
              <a:ext uri="{FF2B5EF4-FFF2-40B4-BE49-F238E27FC236}">
                <a16:creationId xmlns:a16="http://schemas.microsoft.com/office/drawing/2014/main" id="{9207E625-A50B-A636-0A5C-49767E938BBA}"/>
              </a:ext>
            </a:extLst>
          </p:cNvPr>
          <p:cNvSpPr>
            <a:spLocks noChangeShapeType="1"/>
          </p:cNvSpPr>
          <p:nvPr/>
        </p:nvSpPr>
        <p:spPr bwMode="auto">
          <a:xfrm>
            <a:off x="5535296" y="293528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76" name="Text Box 39">
            <a:extLst>
              <a:ext uri="{FF2B5EF4-FFF2-40B4-BE49-F238E27FC236}">
                <a16:creationId xmlns:a16="http://schemas.microsoft.com/office/drawing/2014/main" id="{49F6EB1F-9EA9-19D2-69A5-03A0604C4566}"/>
              </a:ext>
            </a:extLst>
          </p:cNvPr>
          <p:cNvSpPr txBox="1">
            <a:spLocks noChangeArrowheads="1"/>
          </p:cNvSpPr>
          <p:nvPr/>
        </p:nvSpPr>
        <p:spPr bwMode="auto">
          <a:xfrm>
            <a:off x="5535295" y="397351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{e4}</a:t>
            </a:r>
            <a:endParaRPr lang="en-US" altLang="zh-CN" sz="2400">
              <a:latin typeface="Times New Roman" panose="02020603050405020304" pitchFamily="18" charset="0"/>
              <a:cs typeface="Times New Roman" panose="02020603050405020304" pitchFamily="18" charset="0"/>
            </a:endParaRPr>
          </a:p>
        </p:txBody>
      </p:sp>
      <p:sp>
        <p:nvSpPr>
          <p:cNvPr id="82977" name="Text Box 40">
            <a:extLst>
              <a:ext uri="{FF2B5EF4-FFF2-40B4-BE49-F238E27FC236}">
                <a16:creationId xmlns:a16="http://schemas.microsoft.com/office/drawing/2014/main" id="{30705DD3-1082-D2D6-AC00-003A95B7738B}"/>
              </a:ext>
            </a:extLst>
          </p:cNvPr>
          <p:cNvSpPr txBox="1">
            <a:spLocks noChangeArrowheads="1"/>
          </p:cNvSpPr>
          <p:nvPr/>
        </p:nvSpPr>
        <p:spPr bwMode="auto">
          <a:xfrm>
            <a:off x="5535295" y="243046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{e3}</a:t>
            </a:r>
          </a:p>
        </p:txBody>
      </p:sp>
      <p:sp>
        <p:nvSpPr>
          <p:cNvPr id="82978" name="Line 41">
            <a:extLst>
              <a:ext uri="{FF2B5EF4-FFF2-40B4-BE49-F238E27FC236}">
                <a16:creationId xmlns:a16="http://schemas.microsoft.com/office/drawing/2014/main" id="{4AD86485-5E8F-B458-C63D-07519E44CD62}"/>
              </a:ext>
            </a:extLst>
          </p:cNvPr>
          <p:cNvSpPr>
            <a:spLocks noChangeShapeType="1"/>
          </p:cNvSpPr>
          <p:nvPr/>
        </p:nvSpPr>
        <p:spPr bwMode="auto">
          <a:xfrm>
            <a:off x="5535296" y="2430463"/>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标题 3">
            <a:extLst>
              <a:ext uri="{FF2B5EF4-FFF2-40B4-BE49-F238E27FC236}">
                <a16:creationId xmlns:a16="http://schemas.microsoft.com/office/drawing/2014/main" id="{F0A3FAE8-4B4A-8525-011B-516BB243C275}"/>
              </a:ext>
            </a:extLst>
          </p:cNvPr>
          <p:cNvSpPr>
            <a:spLocks noGrp="1"/>
          </p:cNvSpPr>
          <p:nvPr>
            <p:ph type="title"/>
          </p:nvPr>
        </p:nvSpPr>
        <p:spPr>
          <a:xfrm>
            <a:off x="941388" y="307975"/>
            <a:ext cx="10515600" cy="558800"/>
          </a:xfrm>
        </p:spPr>
        <p:txBody>
          <a:bodyPr vert="horz" lIns="91440" tIns="45720" rIns="91440" bIns="45720" rtlCol="0" anchor="b">
            <a:noAutofit/>
          </a:bodyPr>
          <a:lstStyle/>
          <a:p>
            <a:r>
              <a:rPr lang="zh-CN" altLang="en-US" dirty="0">
                <a:latin typeface="Times New Roman" panose="02020603050405020304" pitchFamily="18" charset="0"/>
              </a:rPr>
              <a:t>例</a:t>
            </a:r>
            <a:r>
              <a:rPr lang="en-US" altLang="zh-CN" dirty="0">
                <a:latin typeface="Times New Roman" panose="02020603050405020304" pitchFamily="18" charset="0"/>
              </a:rPr>
              <a:t>6.17 </a:t>
            </a:r>
            <a:r>
              <a:rPr lang="zh-CN" altLang="en-US" dirty="0">
                <a:latin typeface="Times New Roman" panose="02020603050405020304" pitchFamily="18" charset="0"/>
              </a:rPr>
              <a:t>对输入串</a:t>
            </a:r>
            <a:r>
              <a:rPr lang="en-US" altLang="zh-CN" dirty="0">
                <a:latin typeface="Times New Roman" panose="02020603050405020304" pitchFamily="18" charset="0"/>
              </a:rPr>
              <a:t>3*x/y</a:t>
            </a:r>
            <a:r>
              <a:rPr lang="zh-CN" altLang="en-US" dirty="0">
                <a:latin typeface="Times New Roman" panose="02020603050405020304" pitchFamily="18" charset="0"/>
              </a:rPr>
              <a:t>的翻译</a:t>
            </a:r>
          </a:p>
        </p:txBody>
      </p:sp>
      <p:pic>
        <p:nvPicPr>
          <p:cNvPr id="37" name="图片 36"/>
          <p:cNvPicPr>
            <a:picLocks noChangeAspect="1"/>
          </p:cNvPicPr>
          <p:nvPr/>
        </p:nvPicPr>
        <p:blipFill>
          <a:blip r:embed="rId2"/>
          <a:stretch>
            <a:fillRect/>
          </a:stretch>
        </p:blipFill>
        <p:spPr>
          <a:xfrm>
            <a:off x="190818" y="2247438"/>
            <a:ext cx="2566988" cy="2679882"/>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日期占位符 3">
            <a:extLst>
              <a:ext uri="{FF2B5EF4-FFF2-40B4-BE49-F238E27FC236}">
                <a16:creationId xmlns:a16="http://schemas.microsoft.com/office/drawing/2014/main" id="{A98FD176-C69E-AEAD-9C99-3A616790100A}"/>
              </a:ext>
            </a:extLst>
          </p:cNvPr>
          <p:cNvSpPr>
            <a:spLocks noGrp="1"/>
          </p:cNvSpPr>
          <p:nvPr>
            <p:ph type="dt" sz="half" idx="10"/>
          </p:nvPr>
        </p:nvSpPr>
        <p:spPr>
          <a:ln>
            <a:miter lim="800000"/>
            <a:headEnd/>
            <a:tailEnd/>
          </a:ln>
        </p:spPr>
        <p:txBody>
          <a:bodyPr anchor="t"/>
          <a:lstStyle/>
          <a:p>
            <a:pPr>
              <a:defRPr/>
            </a:pPr>
            <a:fld id="{BFBDF70D-8BAB-4D24-94E0-787FBD36830C}" type="datetime1">
              <a:rPr lang="zh-CN" altLang="en-US">
                <a:latin typeface="+mn-lt"/>
              </a:rPr>
              <a:pPr>
                <a:defRPr/>
              </a:pPr>
              <a:t>2024/10/14</a:t>
            </a:fld>
            <a:endParaRPr lang="en-US" altLang="zh-CN">
              <a:latin typeface="+mn-lt"/>
            </a:endParaRPr>
          </a:p>
        </p:txBody>
      </p:sp>
      <p:sp>
        <p:nvSpPr>
          <p:cNvPr id="83971" name="灯片编号占位符 5">
            <a:extLst>
              <a:ext uri="{FF2B5EF4-FFF2-40B4-BE49-F238E27FC236}">
                <a16:creationId xmlns:a16="http://schemas.microsoft.com/office/drawing/2014/main" id="{4E50AC16-46AB-B1AD-3D32-D85EAB13448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FD17BE7-4B19-4260-B72D-C67A862B564E}" type="slidenum">
              <a:rPr lang="en-US" altLang="zh-CN" sz="1400" b="0">
                <a:latin typeface="Arial" panose="020B0604020202020204" pitchFamily="34" charset="0"/>
                <a:ea typeface="宋体" panose="02010600030101010101" pitchFamily="2" charset="-122"/>
              </a:rPr>
              <a:pPr>
                <a:spcBef>
                  <a:spcPct val="0"/>
                </a:spcBef>
                <a:buClrTx/>
                <a:buSzTx/>
                <a:buFontTx/>
                <a:buNone/>
              </a:pPr>
              <a:t>79</a:t>
            </a:fld>
            <a:endParaRPr lang="en-US" altLang="zh-CN" sz="1400" b="0">
              <a:latin typeface="Arial" panose="020B0604020202020204" pitchFamily="34" charset="0"/>
              <a:ea typeface="宋体" panose="02010600030101010101" pitchFamily="2" charset="-122"/>
            </a:endParaRPr>
          </a:p>
        </p:txBody>
      </p:sp>
      <p:sp>
        <p:nvSpPr>
          <p:cNvPr id="83972" name="Line 2">
            <a:extLst>
              <a:ext uri="{FF2B5EF4-FFF2-40B4-BE49-F238E27FC236}">
                <a16:creationId xmlns:a16="http://schemas.microsoft.com/office/drawing/2014/main" id="{E7B5EF14-FAA3-03DF-A88C-5E1D14599AD7}"/>
              </a:ext>
            </a:extLst>
          </p:cNvPr>
          <p:cNvSpPr>
            <a:spLocks noChangeShapeType="1"/>
          </p:cNvSpPr>
          <p:nvPr/>
        </p:nvSpPr>
        <p:spPr bwMode="auto">
          <a:xfrm>
            <a:off x="3509961" y="1615124"/>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73" name="Line 3">
            <a:extLst>
              <a:ext uri="{FF2B5EF4-FFF2-40B4-BE49-F238E27FC236}">
                <a16:creationId xmlns:a16="http://schemas.microsoft.com/office/drawing/2014/main" id="{22C8C755-D152-D3DC-D060-6D2381DF7CDB}"/>
              </a:ext>
            </a:extLst>
          </p:cNvPr>
          <p:cNvSpPr>
            <a:spLocks noChangeShapeType="1"/>
          </p:cNvSpPr>
          <p:nvPr/>
        </p:nvSpPr>
        <p:spPr bwMode="auto">
          <a:xfrm>
            <a:off x="3509961" y="550291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74" name="Line 4">
            <a:extLst>
              <a:ext uri="{FF2B5EF4-FFF2-40B4-BE49-F238E27FC236}">
                <a16:creationId xmlns:a16="http://schemas.microsoft.com/office/drawing/2014/main" id="{760F6454-8C04-729E-BE61-044D4C5BF445}"/>
              </a:ext>
            </a:extLst>
          </p:cNvPr>
          <p:cNvSpPr>
            <a:spLocks noChangeShapeType="1"/>
          </p:cNvSpPr>
          <p:nvPr/>
        </p:nvSpPr>
        <p:spPr bwMode="auto">
          <a:xfrm flipV="1">
            <a:off x="5238749" y="168656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75" name="Line 5">
            <a:extLst>
              <a:ext uri="{FF2B5EF4-FFF2-40B4-BE49-F238E27FC236}">
                <a16:creationId xmlns:a16="http://schemas.microsoft.com/office/drawing/2014/main" id="{4C374900-9D8B-2685-830C-556BEA745348}"/>
              </a:ext>
            </a:extLst>
          </p:cNvPr>
          <p:cNvSpPr>
            <a:spLocks noChangeShapeType="1"/>
          </p:cNvSpPr>
          <p:nvPr/>
        </p:nvSpPr>
        <p:spPr bwMode="auto">
          <a:xfrm>
            <a:off x="5743575" y="550291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76" name="Line 6">
            <a:extLst>
              <a:ext uri="{FF2B5EF4-FFF2-40B4-BE49-F238E27FC236}">
                <a16:creationId xmlns:a16="http://schemas.microsoft.com/office/drawing/2014/main" id="{E689707C-437B-E34C-6661-AADC886FF49F}"/>
              </a:ext>
            </a:extLst>
          </p:cNvPr>
          <p:cNvSpPr>
            <a:spLocks noChangeShapeType="1"/>
          </p:cNvSpPr>
          <p:nvPr/>
        </p:nvSpPr>
        <p:spPr bwMode="auto">
          <a:xfrm flipV="1">
            <a:off x="5743574" y="168656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77" name="Line 7">
            <a:extLst>
              <a:ext uri="{FF2B5EF4-FFF2-40B4-BE49-F238E27FC236}">
                <a16:creationId xmlns:a16="http://schemas.microsoft.com/office/drawing/2014/main" id="{76C24B0F-635A-94DF-3EBD-15215E3714DB}"/>
              </a:ext>
            </a:extLst>
          </p:cNvPr>
          <p:cNvSpPr>
            <a:spLocks noChangeShapeType="1"/>
          </p:cNvSpPr>
          <p:nvPr/>
        </p:nvSpPr>
        <p:spPr bwMode="auto">
          <a:xfrm flipV="1">
            <a:off x="6678611" y="168656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78" name="Text Box 8">
            <a:extLst>
              <a:ext uri="{FF2B5EF4-FFF2-40B4-BE49-F238E27FC236}">
                <a16:creationId xmlns:a16="http://schemas.microsoft.com/office/drawing/2014/main" id="{B05A58AE-F15F-66F8-E8D2-A3515E9F66E9}"/>
              </a:ext>
            </a:extLst>
          </p:cNvPr>
          <p:cNvSpPr txBox="1">
            <a:spLocks noChangeArrowheads="1"/>
          </p:cNvSpPr>
          <p:nvPr/>
        </p:nvSpPr>
        <p:spPr bwMode="auto">
          <a:xfrm>
            <a:off x="3582987" y="497427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83979" name="Line 9">
            <a:extLst>
              <a:ext uri="{FF2B5EF4-FFF2-40B4-BE49-F238E27FC236}">
                <a16:creationId xmlns:a16="http://schemas.microsoft.com/office/drawing/2014/main" id="{4DAD6AE1-8368-4893-5E77-3D58551824CD}"/>
              </a:ext>
            </a:extLst>
          </p:cNvPr>
          <p:cNvSpPr>
            <a:spLocks noChangeShapeType="1"/>
          </p:cNvSpPr>
          <p:nvPr/>
        </p:nvSpPr>
        <p:spPr bwMode="auto">
          <a:xfrm>
            <a:off x="3509961" y="4980623"/>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0" name="Line 10">
            <a:extLst>
              <a:ext uri="{FF2B5EF4-FFF2-40B4-BE49-F238E27FC236}">
                <a16:creationId xmlns:a16="http://schemas.microsoft.com/office/drawing/2014/main" id="{9D95CD19-A97B-049E-A2BE-805F683AEB35}"/>
              </a:ext>
            </a:extLst>
          </p:cNvPr>
          <p:cNvSpPr>
            <a:spLocks noChangeShapeType="1"/>
          </p:cNvSpPr>
          <p:nvPr/>
        </p:nvSpPr>
        <p:spPr bwMode="auto">
          <a:xfrm>
            <a:off x="5743575" y="498062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1" name="Text Box 11">
            <a:extLst>
              <a:ext uri="{FF2B5EF4-FFF2-40B4-BE49-F238E27FC236}">
                <a16:creationId xmlns:a16="http://schemas.microsoft.com/office/drawing/2014/main" id="{98830210-AE3B-D066-B9F0-470147ACBBB7}"/>
              </a:ext>
            </a:extLst>
          </p:cNvPr>
          <p:cNvSpPr txBox="1">
            <a:spLocks noChangeArrowheads="1"/>
          </p:cNvSpPr>
          <p:nvPr/>
        </p:nvSpPr>
        <p:spPr bwMode="auto">
          <a:xfrm>
            <a:off x="5741986" y="499967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83982" name="Text Box 12">
            <a:extLst>
              <a:ext uri="{FF2B5EF4-FFF2-40B4-BE49-F238E27FC236}">
                <a16:creationId xmlns:a16="http://schemas.microsoft.com/office/drawing/2014/main" id="{B0821EA3-F13F-ABDE-625C-996D7CD6E183}"/>
              </a:ext>
            </a:extLst>
          </p:cNvPr>
          <p:cNvSpPr txBox="1">
            <a:spLocks noChangeArrowheads="1"/>
          </p:cNvSpPr>
          <p:nvPr/>
        </p:nvSpPr>
        <p:spPr bwMode="auto">
          <a:xfrm>
            <a:off x="3581400" y="562197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83983" name="Text Box 13">
            <a:extLst>
              <a:ext uri="{FF2B5EF4-FFF2-40B4-BE49-F238E27FC236}">
                <a16:creationId xmlns:a16="http://schemas.microsoft.com/office/drawing/2014/main" id="{2060777A-C85B-08A3-A984-98883513AB47}"/>
              </a:ext>
            </a:extLst>
          </p:cNvPr>
          <p:cNvSpPr txBox="1">
            <a:spLocks noChangeArrowheads="1"/>
          </p:cNvSpPr>
          <p:nvPr/>
        </p:nvSpPr>
        <p:spPr bwMode="auto">
          <a:xfrm>
            <a:off x="5454650" y="564737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83984" name="Text Box 14">
            <a:extLst>
              <a:ext uri="{FF2B5EF4-FFF2-40B4-BE49-F238E27FC236}">
                <a16:creationId xmlns:a16="http://schemas.microsoft.com/office/drawing/2014/main" id="{E2D8BC88-0DF5-6296-E062-DD9BB0A64526}"/>
              </a:ext>
            </a:extLst>
          </p:cNvPr>
          <p:cNvSpPr txBox="1">
            <a:spLocks noChangeArrowheads="1"/>
          </p:cNvSpPr>
          <p:nvPr/>
        </p:nvSpPr>
        <p:spPr bwMode="auto">
          <a:xfrm>
            <a:off x="8909049" y="142303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83985" name="Text Box 15">
            <a:extLst>
              <a:ext uri="{FF2B5EF4-FFF2-40B4-BE49-F238E27FC236}">
                <a16:creationId xmlns:a16="http://schemas.microsoft.com/office/drawing/2014/main" id="{8C7229DF-034C-5A3E-04EC-41B112B0F64B}"/>
              </a:ext>
            </a:extLst>
          </p:cNvPr>
          <p:cNvSpPr txBox="1">
            <a:spLocks noChangeArrowheads="1"/>
          </p:cNvSpPr>
          <p:nvPr/>
        </p:nvSpPr>
        <p:spPr bwMode="auto">
          <a:xfrm>
            <a:off x="7181850" y="151987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83987" name="Line 17">
            <a:extLst>
              <a:ext uri="{FF2B5EF4-FFF2-40B4-BE49-F238E27FC236}">
                <a16:creationId xmlns:a16="http://schemas.microsoft.com/office/drawing/2014/main" id="{07F5C615-DA5B-AC2F-3C09-ADCFB0F561F7}"/>
              </a:ext>
            </a:extLst>
          </p:cNvPr>
          <p:cNvSpPr>
            <a:spLocks noChangeShapeType="1"/>
          </p:cNvSpPr>
          <p:nvPr/>
        </p:nvSpPr>
        <p:spPr bwMode="auto">
          <a:xfrm>
            <a:off x="9990136" y="2070736"/>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3988" name="Text Box 18">
            <a:extLst>
              <a:ext uri="{FF2B5EF4-FFF2-40B4-BE49-F238E27FC236}">
                <a16:creationId xmlns:a16="http://schemas.microsoft.com/office/drawing/2014/main" id="{BC401AD7-4A0D-A14E-7E61-5F45DDC82FCC}"/>
              </a:ext>
            </a:extLst>
          </p:cNvPr>
          <p:cNvSpPr txBox="1">
            <a:spLocks noChangeArrowheads="1"/>
          </p:cNvSpPr>
          <p:nvPr/>
        </p:nvSpPr>
        <p:spPr bwMode="auto">
          <a:xfrm>
            <a:off x="7183436" y="277717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83989" name="Text Box 19">
            <a:extLst>
              <a:ext uri="{FF2B5EF4-FFF2-40B4-BE49-F238E27FC236}">
                <a16:creationId xmlns:a16="http://schemas.microsoft.com/office/drawing/2014/main" id="{116721BB-A0F7-E162-B893-705CF79C85DE}"/>
              </a:ext>
            </a:extLst>
          </p:cNvPr>
          <p:cNvSpPr txBox="1">
            <a:spLocks noChangeArrowheads="1"/>
          </p:cNvSpPr>
          <p:nvPr/>
        </p:nvSpPr>
        <p:spPr bwMode="auto">
          <a:xfrm>
            <a:off x="7181850" y="3567749"/>
            <a:ext cx="4752975"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800">
                <a:solidFill>
                  <a:srgbClr val="0000FF"/>
                </a:solidFill>
                <a:latin typeface="Times New Roman" panose="02020603050405020304" pitchFamily="18" charset="0"/>
              </a:rPr>
              <a:t>11.</a:t>
            </a:r>
            <a:r>
              <a:rPr lang="zh-CN" altLang="en-US" sz="2400">
                <a:solidFill>
                  <a:srgbClr val="0000FF"/>
                </a:solidFill>
                <a:latin typeface="Times New Roman" panose="02020603050405020304" pitchFamily="18" charset="0"/>
              </a:rPr>
              <a:t>选择产生式⑷，</a:t>
            </a:r>
            <a:r>
              <a:rPr lang="en-US" altLang="zh-CN" sz="2400" i="1">
                <a:solidFill>
                  <a:srgbClr val="0000FF"/>
                </a:solidFill>
                <a:latin typeface="Times New Roman" panose="02020603050405020304" pitchFamily="18" charset="0"/>
              </a:rPr>
              <a:t>T </a:t>
            </a:r>
            <a:r>
              <a:rPr lang="en-US" altLang="zh-CN"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inh</a:t>
            </a:r>
            <a:r>
              <a:rPr lang="zh-CN" altLang="en-US" sz="2400">
                <a:solidFill>
                  <a:srgbClr val="0000FF"/>
                </a:solidFill>
                <a:latin typeface="Times New Roman" panose="02020603050405020304" pitchFamily="18" charset="0"/>
              </a:rPr>
              <a:t>被弹出栈，</a:t>
            </a:r>
            <a:r>
              <a:rPr lang="en-US" altLang="zh-CN" sz="2400" i="1">
                <a:solidFill>
                  <a:srgbClr val="0000FF"/>
                </a:solidFill>
                <a:latin typeface="Times New Roman" panose="02020603050405020304" pitchFamily="18" charset="0"/>
              </a:rPr>
              <a:t>T </a:t>
            </a:r>
            <a:r>
              <a:rPr lang="en-US" altLang="zh-CN"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syn</a:t>
            </a:r>
            <a:r>
              <a:rPr lang="zh-CN" altLang="en-US" sz="2400">
                <a:solidFill>
                  <a:srgbClr val="0000FF"/>
                </a:solidFill>
                <a:latin typeface="Times New Roman" panose="02020603050405020304" pitchFamily="18" charset="0"/>
              </a:rPr>
              <a:t>被压入栈</a:t>
            </a:r>
            <a:r>
              <a:rPr lang="zh-CN" altLang="en-US" sz="2400" b="0">
                <a:solidFill>
                  <a:srgbClr val="0000FF"/>
                </a:solidFill>
                <a:latin typeface="Times New Roman" panose="02020603050405020304" pitchFamily="18" charset="0"/>
              </a:rPr>
              <a:t> </a:t>
            </a:r>
          </a:p>
        </p:txBody>
      </p:sp>
      <p:sp>
        <p:nvSpPr>
          <p:cNvPr id="83990" name="Text Box 20">
            <a:extLst>
              <a:ext uri="{FF2B5EF4-FFF2-40B4-BE49-F238E27FC236}">
                <a16:creationId xmlns:a16="http://schemas.microsoft.com/office/drawing/2014/main" id="{7C87BE34-BA8E-1115-E8FB-481A59BC7C24}"/>
              </a:ext>
            </a:extLst>
          </p:cNvPr>
          <p:cNvSpPr txBox="1">
            <a:spLocks noChangeArrowheads="1"/>
          </p:cNvSpPr>
          <p:nvPr/>
        </p:nvSpPr>
        <p:spPr bwMode="auto">
          <a:xfrm>
            <a:off x="5741986" y="445674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{e2}</a:t>
            </a:r>
          </a:p>
        </p:txBody>
      </p:sp>
      <p:sp>
        <p:nvSpPr>
          <p:cNvPr id="83991" name="Text Box 21">
            <a:extLst>
              <a:ext uri="{FF2B5EF4-FFF2-40B4-BE49-F238E27FC236}">
                <a16:creationId xmlns:a16="http://schemas.microsoft.com/office/drawing/2014/main" id="{AD3B4318-368E-AB0C-6607-1A5AF470CA70}"/>
              </a:ext>
            </a:extLst>
          </p:cNvPr>
          <p:cNvSpPr txBox="1">
            <a:spLocks noChangeArrowheads="1"/>
          </p:cNvSpPr>
          <p:nvPr/>
        </p:nvSpPr>
        <p:spPr bwMode="auto">
          <a:xfrm>
            <a:off x="5741986" y="344868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{e4}</a:t>
            </a:r>
          </a:p>
        </p:txBody>
      </p:sp>
      <p:sp>
        <p:nvSpPr>
          <p:cNvPr id="83992" name="Text Box 22">
            <a:extLst>
              <a:ext uri="{FF2B5EF4-FFF2-40B4-BE49-F238E27FC236}">
                <a16:creationId xmlns:a16="http://schemas.microsoft.com/office/drawing/2014/main" id="{8B66D457-1585-E674-859A-FE99D2A11D06}"/>
              </a:ext>
            </a:extLst>
          </p:cNvPr>
          <p:cNvSpPr txBox="1">
            <a:spLocks noChangeArrowheads="1"/>
          </p:cNvSpPr>
          <p:nvPr/>
        </p:nvSpPr>
        <p:spPr bwMode="auto">
          <a:xfrm>
            <a:off x="5741986" y="294544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{e6}</a:t>
            </a:r>
          </a:p>
        </p:txBody>
      </p:sp>
      <p:sp>
        <p:nvSpPr>
          <p:cNvPr id="83993" name="Line 23">
            <a:extLst>
              <a:ext uri="{FF2B5EF4-FFF2-40B4-BE49-F238E27FC236}">
                <a16:creationId xmlns:a16="http://schemas.microsoft.com/office/drawing/2014/main" id="{A316571A-B87C-49C2-88E6-E8BE9F6441E8}"/>
              </a:ext>
            </a:extLst>
          </p:cNvPr>
          <p:cNvSpPr>
            <a:spLocks noChangeShapeType="1"/>
          </p:cNvSpPr>
          <p:nvPr/>
        </p:nvSpPr>
        <p:spPr bwMode="auto">
          <a:xfrm>
            <a:off x="5741987" y="445674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94" name="Line 24">
            <a:extLst>
              <a:ext uri="{FF2B5EF4-FFF2-40B4-BE49-F238E27FC236}">
                <a16:creationId xmlns:a16="http://schemas.microsoft.com/office/drawing/2014/main" id="{274CB63E-A0EF-AEB3-20E1-8F934A8A2684}"/>
              </a:ext>
            </a:extLst>
          </p:cNvPr>
          <p:cNvSpPr>
            <a:spLocks noChangeShapeType="1"/>
          </p:cNvSpPr>
          <p:nvPr/>
        </p:nvSpPr>
        <p:spPr bwMode="auto">
          <a:xfrm>
            <a:off x="5741987" y="395351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95" name="Line 25">
            <a:extLst>
              <a:ext uri="{FF2B5EF4-FFF2-40B4-BE49-F238E27FC236}">
                <a16:creationId xmlns:a16="http://schemas.microsoft.com/office/drawing/2014/main" id="{58F66B7C-2A34-BC68-27F2-CBF04F8C637F}"/>
              </a:ext>
            </a:extLst>
          </p:cNvPr>
          <p:cNvSpPr>
            <a:spLocks noChangeShapeType="1"/>
          </p:cNvSpPr>
          <p:nvPr/>
        </p:nvSpPr>
        <p:spPr bwMode="auto">
          <a:xfrm>
            <a:off x="5741987" y="3448685"/>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96" name="Line 26">
            <a:extLst>
              <a:ext uri="{FF2B5EF4-FFF2-40B4-BE49-F238E27FC236}">
                <a16:creationId xmlns:a16="http://schemas.microsoft.com/office/drawing/2014/main" id="{C44CAF68-5819-33A6-3D71-228688F87D99}"/>
              </a:ext>
            </a:extLst>
          </p:cNvPr>
          <p:cNvSpPr>
            <a:spLocks noChangeShapeType="1"/>
          </p:cNvSpPr>
          <p:nvPr/>
        </p:nvSpPr>
        <p:spPr bwMode="auto">
          <a:xfrm>
            <a:off x="5741987" y="2945448"/>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97" name="Text Box 27">
            <a:extLst>
              <a:ext uri="{FF2B5EF4-FFF2-40B4-BE49-F238E27FC236}">
                <a16:creationId xmlns:a16="http://schemas.microsoft.com/office/drawing/2014/main" id="{4DB74393-47DF-3AAD-D240-9A154F127540}"/>
              </a:ext>
            </a:extLst>
          </p:cNvPr>
          <p:cNvSpPr txBox="1">
            <a:spLocks noChangeArrowheads="1"/>
          </p:cNvSpPr>
          <p:nvPr/>
        </p:nvSpPr>
        <p:spPr bwMode="auto">
          <a:xfrm>
            <a:off x="5741986" y="398367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{e4}</a:t>
            </a:r>
            <a:endParaRPr lang="en-US" altLang="zh-CN" sz="2400">
              <a:latin typeface="Times New Roman" panose="02020603050405020304" pitchFamily="18" charset="0"/>
              <a:cs typeface="Times New Roman" panose="02020603050405020304" pitchFamily="18" charset="0"/>
            </a:endParaRPr>
          </a:p>
        </p:txBody>
      </p:sp>
      <p:sp>
        <p:nvSpPr>
          <p:cNvPr id="83998" name="Text Box 28">
            <a:extLst>
              <a:ext uri="{FF2B5EF4-FFF2-40B4-BE49-F238E27FC236}">
                <a16:creationId xmlns:a16="http://schemas.microsoft.com/office/drawing/2014/main" id="{0312C14A-7A0D-C6B6-4DC5-BCEDF0637B75}"/>
              </a:ext>
            </a:extLst>
          </p:cNvPr>
          <p:cNvSpPr txBox="1">
            <a:spLocks noChangeArrowheads="1"/>
          </p:cNvSpPr>
          <p:nvPr/>
        </p:nvSpPr>
        <p:spPr bwMode="auto">
          <a:xfrm>
            <a:off x="3581400" y="452342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 </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inh</a:t>
            </a:r>
          </a:p>
        </p:txBody>
      </p:sp>
      <p:sp>
        <p:nvSpPr>
          <p:cNvPr id="83999" name="Line 29">
            <a:extLst>
              <a:ext uri="{FF2B5EF4-FFF2-40B4-BE49-F238E27FC236}">
                <a16:creationId xmlns:a16="http://schemas.microsoft.com/office/drawing/2014/main" id="{6CA1B56B-A1D6-32AA-2F4D-A70E0C1D63BD}"/>
              </a:ext>
            </a:extLst>
          </p:cNvPr>
          <p:cNvSpPr>
            <a:spLocks noChangeShapeType="1"/>
          </p:cNvSpPr>
          <p:nvPr/>
        </p:nvSpPr>
        <p:spPr bwMode="auto">
          <a:xfrm>
            <a:off x="3509961" y="4477385"/>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标题 3">
            <a:extLst>
              <a:ext uri="{FF2B5EF4-FFF2-40B4-BE49-F238E27FC236}">
                <a16:creationId xmlns:a16="http://schemas.microsoft.com/office/drawing/2014/main" id="{182264C4-C9FF-47D9-5EBF-7BFD54ADBC80}"/>
              </a:ext>
            </a:extLst>
          </p:cNvPr>
          <p:cNvSpPr>
            <a:spLocks noGrp="1"/>
          </p:cNvSpPr>
          <p:nvPr>
            <p:ph type="title"/>
          </p:nvPr>
        </p:nvSpPr>
        <p:spPr>
          <a:xfrm>
            <a:off x="941388" y="307975"/>
            <a:ext cx="10515600" cy="558800"/>
          </a:xfrm>
        </p:spPr>
        <p:txBody>
          <a:bodyPr vert="horz" lIns="91440" tIns="45720" rIns="91440" bIns="45720" rtlCol="0" anchor="b">
            <a:noAutofit/>
          </a:bodyPr>
          <a:lstStyle/>
          <a:p>
            <a:r>
              <a:rPr lang="zh-CN" altLang="en-US" dirty="0">
                <a:latin typeface="Times New Roman" panose="02020603050405020304" pitchFamily="18" charset="0"/>
              </a:rPr>
              <a:t>例</a:t>
            </a:r>
            <a:r>
              <a:rPr lang="en-US" altLang="zh-CN" dirty="0">
                <a:latin typeface="Times New Roman" panose="02020603050405020304" pitchFamily="18" charset="0"/>
              </a:rPr>
              <a:t>6.17 </a:t>
            </a:r>
            <a:r>
              <a:rPr lang="zh-CN" altLang="en-US" dirty="0">
                <a:latin typeface="Times New Roman" panose="02020603050405020304" pitchFamily="18" charset="0"/>
              </a:rPr>
              <a:t>对输入串</a:t>
            </a:r>
            <a:r>
              <a:rPr lang="en-US" altLang="zh-CN" dirty="0">
                <a:latin typeface="Times New Roman" panose="02020603050405020304" pitchFamily="18" charset="0"/>
              </a:rPr>
              <a:t>3*x/y</a:t>
            </a:r>
            <a:r>
              <a:rPr lang="zh-CN" altLang="en-US" dirty="0">
                <a:latin typeface="Times New Roman" panose="02020603050405020304" pitchFamily="18" charset="0"/>
              </a:rPr>
              <a:t>的翻译</a:t>
            </a:r>
          </a:p>
        </p:txBody>
      </p:sp>
      <p:pic>
        <p:nvPicPr>
          <p:cNvPr id="34" name="图片 33"/>
          <p:cNvPicPr>
            <a:picLocks noChangeAspect="1"/>
          </p:cNvPicPr>
          <p:nvPr/>
        </p:nvPicPr>
        <p:blipFill>
          <a:blip r:embed="rId2"/>
          <a:stretch>
            <a:fillRect/>
          </a:stretch>
        </p:blipFill>
        <p:spPr>
          <a:xfrm>
            <a:off x="190818" y="2247438"/>
            <a:ext cx="2566988" cy="267988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4700CC5B-AB11-F458-68AB-65FEC4CE7CC0}"/>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en-US" altLang="zh-CN">
                <a:latin typeface="Times New Roman" panose="02020603050405020304" pitchFamily="18" charset="0"/>
              </a:rPr>
              <a:t>6.1 </a:t>
            </a:r>
            <a:r>
              <a:rPr lang="zh-CN" altLang="en-US">
                <a:latin typeface="Times New Roman" panose="02020603050405020304" pitchFamily="18" charset="0"/>
              </a:rPr>
              <a:t>语法制导翻译概述</a:t>
            </a:r>
          </a:p>
        </p:txBody>
      </p:sp>
      <p:sp>
        <p:nvSpPr>
          <p:cNvPr id="4" name="日期占位符 3">
            <a:extLst>
              <a:ext uri="{FF2B5EF4-FFF2-40B4-BE49-F238E27FC236}">
                <a16:creationId xmlns:a16="http://schemas.microsoft.com/office/drawing/2014/main" id="{D2B1F0A6-DA17-915D-72BE-663A590890EE}"/>
              </a:ext>
            </a:extLst>
          </p:cNvPr>
          <p:cNvSpPr>
            <a:spLocks noGrp="1"/>
          </p:cNvSpPr>
          <p:nvPr>
            <p:ph type="dt" sz="half" idx="10"/>
          </p:nvPr>
        </p:nvSpPr>
        <p:spPr>
          <a:ln>
            <a:miter lim="800000"/>
            <a:headEnd/>
            <a:tailEnd/>
          </a:ln>
        </p:spPr>
        <p:txBody>
          <a:bodyPr anchor="t"/>
          <a:lstStyle/>
          <a:p>
            <a:pPr>
              <a:defRPr/>
            </a:pPr>
            <a:fld id="{C3E5E889-3C64-43E9-BA95-2DDA6F0071E6}" type="datetime1">
              <a:rPr lang="zh-CN" altLang="en-US">
                <a:latin typeface="+mn-lt"/>
              </a:rPr>
              <a:pPr>
                <a:defRPr/>
              </a:pPr>
              <a:t>2024/10/14</a:t>
            </a:fld>
            <a:endParaRPr lang="en-US" altLang="zh-CN">
              <a:latin typeface="+mn-lt"/>
            </a:endParaRPr>
          </a:p>
        </p:txBody>
      </p:sp>
      <p:sp>
        <p:nvSpPr>
          <p:cNvPr id="12291" name="灯片编号占位符 5">
            <a:extLst>
              <a:ext uri="{FF2B5EF4-FFF2-40B4-BE49-F238E27FC236}">
                <a16:creationId xmlns:a16="http://schemas.microsoft.com/office/drawing/2014/main" id="{AD93F103-AE85-597C-1099-E57465C74A3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DE6F8B9-B367-464F-8BD5-1DC584764474}" type="slidenum">
              <a:rPr lang="en-US" altLang="zh-CN" sz="1400" b="0">
                <a:latin typeface="Arial" panose="020B0604020202020204" pitchFamily="34" charset="0"/>
                <a:ea typeface="宋体" panose="02010600030101010101" pitchFamily="2" charset="-122"/>
              </a:rPr>
              <a:pPr>
                <a:spcBef>
                  <a:spcPct val="0"/>
                </a:spcBef>
                <a:buClrTx/>
                <a:buSzTx/>
                <a:buFontTx/>
                <a:buNone/>
              </a:pPr>
              <a:t>8</a:t>
            </a:fld>
            <a:endParaRPr lang="en-US" altLang="zh-CN" sz="1400" b="0">
              <a:latin typeface="Arial" panose="020B0604020202020204" pitchFamily="34" charset="0"/>
              <a:ea typeface="宋体" panose="02010600030101010101" pitchFamily="2" charset="-122"/>
            </a:endParaRPr>
          </a:p>
        </p:txBody>
      </p:sp>
      <p:sp>
        <p:nvSpPr>
          <p:cNvPr id="1308675" name="Rectangle 3">
            <a:extLst>
              <a:ext uri="{FF2B5EF4-FFF2-40B4-BE49-F238E27FC236}">
                <a16:creationId xmlns:a16="http://schemas.microsoft.com/office/drawing/2014/main" id="{D1708018-4669-BFFA-DEBC-2AD02851C5C2}"/>
              </a:ext>
            </a:extLst>
          </p:cNvPr>
          <p:cNvSpPr>
            <a:spLocks noGrp="1" noChangeArrowheads="1"/>
          </p:cNvSpPr>
          <p:nvPr>
            <p:ph type="body" sz="quarter" idx="13"/>
          </p:nvPr>
        </p:nvSpPr>
        <p:spPr>
          <a:noFill/>
        </p:spPr>
        <p:txBody>
          <a:bodyPr vert="horz" lIns="92075" tIns="46038" rIns="92075" bIns="46038" rtlCol="0">
            <a:normAutofit lnSpcReduction="10000"/>
          </a:bodyPr>
          <a:lstStyle/>
          <a:p>
            <a:pPr eaLnBrk="1" hangingPunct="1"/>
            <a:r>
              <a:rPr kumimoji="1" lang="zh-CN" altLang="en-US" b="0">
                <a:latin typeface="Times New Roman" panose="02020603050405020304" pitchFamily="18" charset="0"/>
              </a:rPr>
              <a:t>属性值的计算和产生式相关联，随着语法分析的进行，执行属性值的计算，完成语义分析和翻译的任务。</a:t>
            </a:r>
          </a:p>
          <a:p>
            <a:pPr lvl="1" eaLnBrk="1" hangingPunct="1"/>
            <a:r>
              <a:rPr lang="en-US" altLang="zh-CN" b="0" i="1">
                <a:latin typeface="Times New Roman" panose="02020603050405020304" pitchFamily="18" charset="0"/>
              </a:rPr>
              <a:t>E</a:t>
            </a:r>
            <a:r>
              <a:rPr lang="en-US" altLang="zh-CN" b="0">
                <a:latin typeface="Times New Roman" panose="02020603050405020304" pitchFamily="18" charset="0"/>
              </a:rPr>
              <a:t>→</a:t>
            </a:r>
            <a:r>
              <a:rPr lang="en-US" altLang="zh-CN" b="0" i="1">
                <a:latin typeface="Times New Roman" panose="02020603050405020304" pitchFamily="18" charset="0"/>
              </a:rPr>
              <a:t>E</a:t>
            </a:r>
            <a:r>
              <a:rPr lang="en-US" altLang="zh-CN" b="0" baseline="-25000">
                <a:latin typeface="Times New Roman" panose="02020603050405020304" pitchFamily="18" charset="0"/>
              </a:rPr>
              <a:t>1</a:t>
            </a:r>
            <a:r>
              <a:rPr lang="en-US" altLang="zh-CN" b="0">
                <a:latin typeface="Times New Roman" panose="02020603050405020304" pitchFamily="18" charset="0"/>
              </a:rPr>
              <a:t> + </a:t>
            </a:r>
            <a:r>
              <a:rPr lang="en-US" altLang="zh-CN" b="0" i="1">
                <a:latin typeface="Times New Roman" panose="02020603050405020304" pitchFamily="18" charset="0"/>
              </a:rPr>
              <a:t>E</a:t>
            </a:r>
            <a:r>
              <a:rPr lang="en-US" altLang="zh-CN" b="0" baseline="-25000">
                <a:latin typeface="Times New Roman" panose="02020603050405020304" pitchFamily="18" charset="0"/>
              </a:rPr>
              <a:t>2</a:t>
            </a:r>
            <a:r>
              <a:rPr lang="en-US" altLang="zh-CN" b="0">
                <a:latin typeface="Times New Roman" panose="02020603050405020304" pitchFamily="18" charset="0"/>
              </a:rPr>
              <a:t>		</a:t>
            </a:r>
            <a:r>
              <a:rPr lang="en-US" altLang="zh-CN" b="0" i="1">
                <a:latin typeface="Times New Roman" panose="02020603050405020304" pitchFamily="18" charset="0"/>
              </a:rPr>
              <a:t>E</a:t>
            </a:r>
            <a:r>
              <a:rPr lang="en-US" altLang="zh-CN" b="0">
                <a:latin typeface="Times New Roman" panose="02020603050405020304" pitchFamily="18" charset="0"/>
              </a:rPr>
              <a:t>.</a:t>
            </a:r>
            <a:r>
              <a:rPr lang="en-US" altLang="zh-CN" b="0" i="1">
                <a:latin typeface="Times New Roman" panose="02020603050405020304" pitchFamily="18" charset="0"/>
              </a:rPr>
              <a:t>val</a:t>
            </a:r>
            <a:r>
              <a:rPr lang="en-US" altLang="zh-CN" b="0">
                <a:latin typeface="Times New Roman" panose="02020603050405020304" pitchFamily="18" charset="0"/>
              </a:rPr>
              <a:t>:=</a:t>
            </a:r>
            <a:r>
              <a:rPr lang="en-US" altLang="zh-CN" b="0" i="1">
                <a:latin typeface="Times New Roman" panose="02020603050405020304" pitchFamily="18" charset="0"/>
              </a:rPr>
              <a:t>E</a:t>
            </a:r>
            <a:r>
              <a:rPr lang="en-US" altLang="zh-CN" b="0" baseline="-25000">
                <a:latin typeface="Times New Roman" panose="02020603050405020304" pitchFamily="18" charset="0"/>
              </a:rPr>
              <a:t>1</a:t>
            </a:r>
            <a:r>
              <a:rPr lang="en-US" altLang="zh-CN" b="0">
                <a:latin typeface="Times New Roman" panose="02020603050405020304" pitchFamily="18" charset="0"/>
              </a:rPr>
              <a:t>.</a:t>
            </a:r>
            <a:r>
              <a:rPr lang="en-US" altLang="zh-CN" b="0" i="1">
                <a:latin typeface="Times New Roman" panose="02020603050405020304" pitchFamily="18" charset="0"/>
              </a:rPr>
              <a:t>val</a:t>
            </a:r>
            <a:r>
              <a:rPr lang="en-US" altLang="zh-CN" b="0">
                <a:latin typeface="Times New Roman" panose="02020603050405020304" pitchFamily="18" charset="0"/>
              </a:rPr>
              <a:t>+</a:t>
            </a:r>
            <a:r>
              <a:rPr lang="en-US" altLang="zh-CN" b="0" i="1">
                <a:latin typeface="Times New Roman" panose="02020603050405020304" pitchFamily="18" charset="0"/>
              </a:rPr>
              <a:t>E</a:t>
            </a:r>
            <a:r>
              <a:rPr lang="en-US" altLang="zh-CN" b="0" baseline="-25000">
                <a:latin typeface="Times New Roman" panose="02020603050405020304" pitchFamily="18" charset="0"/>
              </a:rPr>
              <a:t>2</a:t>
            </a:r>
            <a:r>
              <a:rPr lang="en-US" altLang="zh-CN" b="0">
                <a:latin typeface="Times New Roman" panose="02020603050405020304" pitchFamily="18" charset="0"/>
              </a:rPr>
              <a:t>.</a:t>
            </a:r>
            <a:r>
              <a:rPr lang="en-US" altLang="zh-CN" b="0" i="1">
                <a:latin typeface="Times New Roman" panose="02020603050405020304" pitchFamily="18" charset="0"/>
              </a:rPr>
              <a:t>val</a:t>
            </a:r>
          </a:p>
          <a:p>
            <a:pPr eaLnBrk="1" hangingPunct="1"/>
            <a:r>
              <a:rPr lang="zh-CN" altLang="en-US" b="0">
                <a:latin typeface="楷体_GB2312" pitchFamily="49" charset="-122"/>
              </a:rPr>
              <a:t>语法结构具有规定的语义</a:t>
            </a:r>
          </a:p>
          <a:p>
            <a:pPr eaLnBrk="1" hangingPunct="1"/>
            <a:r>
              <a:rPr lang="zh-CN" altLang="en-US" b="0">
                <a:solidFill>
                  <a:srgbClr val="FF0000"/>
                </a:solidFill>
                <a:latin typeface="楷体_GB2312" pitchFamily="49" charset="-122"/>
              </a:rPr>
              <a:t>问题：如何根据被识别出的语法成分进行语义处理？</a:t>
            </a:r>
          </a:p>
          <a:p>
            <a:pPr lvl="1" eaLnBrk="1" hangingPunct="1"/>
            <a:r>
              <a:rPr lang="zh-CN" altLang="en-US" b="0">
                <a:solidFill>
                  <a:srgbClr val="0000FF"/>
                </a:solidFill>
                <a:latin typeface="楷体_GB2312" pitchFamily="49" charset="-122"/>
              </a:rPr>
              <a:t>亦即怎样</a:t>
            </a:r>
            <a:r>
              <a:rPr kumimoji="1" lang="zh-CN" altLang="en-US" b="0">
                <a:solidFill>
                  <a:srgbClr val="0000FF"/>
                </a:solidFill>
              </a:rPr>
              <a:t>将属性值的计算及翻译工作同产生式相关联？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8675">
                                            <p:txEl>
                                              <p:pRg st="0" end="0"/>
                                            </p:txEl>
                                          </p:spTgt>
                                        </p:tgtEl>
                                        <p:attrNameLst>
                                          <p:attrName>style.visibility</p:attrName>
                                        </p:attrNameLst>
                                      </p:cBhvr>
                                      <p:to>
                                        <p:strVal val="visible"/>
                                      </p:to>
                                    </p:set>
                                    <p:animEffect transition="in" filter="blinds(horizontal)">
                                      <p:cBhvr>
                                        <p:cTn id="7" dur="75"/>
                                        <p:tgtEl>
                                          <p:spTgt spid="130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08675">
                                            <p:txEl>
                                              <p:pRg st="1" end="1"/>
                                            </p:txEl>
                                          </p:spTgt>
                                        </p:tgtEl>
                                        <p:attrNameLst>
                                          <p:attrName>style.visibility</p:attrName>
                                        </p:attrNameLst>
                                      </p:cBhvr>
                                      <p:to>
                                        <p:strVal val="visible"/>
                                      </p:to>
                                    </p:set>
                                    <p:animEffect transition="in" filter="blinds(horizontal)">
                                      <p:cBhvr>
                                        <p:cTn id="12" dur="75"/>
                                        <p:tgtEl>
                                          <p:spTgt spid="1308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08675">
                                            <p:txEl>
                                              <p:pRg st="2" end="2"/>
                                            </p:txEl>
                                          </p:spTgt>
                                        </p:tgtEl>
                                        <p:attrNameLst>
                                          <p:attrName>style.visibility</p:attrName>
                                        </p:attrNameLst>
                                      </p:cBhvr>
                                      <p:to>
                                        <p:strVal val="visible"/>
                                      </p:to>
                                    </p:set>
                                    <p:animEffect transition="in" filter="blinds(horizontal)">
                                      <p:cBhvr>
                                        <p:cTn id="17" dur="75"/>
                                        <p:tgtEl>
                                          <p:spTgt spid="13086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08675">
                                            <p:txEl>
                                              <p:pRg st="3" end="3"/>
                                            </p:txEl>
                                          </p:spTgt>
                                        </p:tgtEl>
                                        <p:attrNameLst>
                                          <p:attrName>style.visibility</p:attrName>
                                        </p:attrNameLst>
                                      </p:cBhvr>
                                      <p:to>
                                        <p:strVal val="visible"/>
                                      </p:to>
                                    </p:set>
                                    <p:animEffect transition="in" filter="blinds(horizontal)">
                                      <p:cBhvr>
                                        <p:cTn id="22" dur="75"/>
                                        <p:tgtEl>
                                          <p:spTgt spid="13086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08675">
                                            <p:txEl>
                                              <p:pRg st="4" end="4"/>
                                            </p:txEl>
                                          </p:spTgt>
                                        </p:tgtEl>
                                        <p:attrNameLst>
                                          <p:attrName>style.visibility</p:attrName>
                                        </p:attrNameLst>
                                      </p:cBhvr>
                                      <p:to>
                                        <p:strVal val="visible"/>
                                      </p:to>
                                    </p:set>
                                    <p:animEffect transition="in" filter="blinds(horizontal)">
                                      <p:cBhvr>
                                        <p:cTn id="27" dur="75"/>
                                        <p:tgtEl>
                                          <p:spTgt spid="13086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8675" grpId="0" uiExpand="1"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日期占位符 3">
            <a:extLst>
              <a:ext uri="{FF2B5EF4-FFF2-40B4-BE49-F238E27FC236}">
                <a16:creationId xmlns:a16="http://schemas.microsoft.com/office/drawing/2014/main" id="{E0BD996C-2B65-8920-4A4E-7B348F8DE483}"/>
              </a:ext>
            </a:extLst>
          </p:cNvPr>
          <p:cNvSpPr>
            <a:spLocks noGrp="1"/>
          </p:cNvSpPr>
          <p:nvPr>
            <p:ph type="dt" sz="half" idx="10"/>
          </p:nvPr>
        </p:nvSpPr>
        <p:spPr>
          <a:ln>
            <a:miter lim="800000"/>
            <a:headEnd/>
            <a:tailEnd/>
          </a:ln>
        </p:spPr>
        <p:txBody>
          <a:bodyPr anchor="t"/>
          <a:lstStyle/>
          <a:p>
            <a:pPr>
              <a:defRPr/>
            </a:pPr>
            <a:fld id="{87BCD5F4-F1DC-471B-A419-C2FCA04C3A85}" type="datetime1">
              <a:rPr lang="zh-CN" altLang="en-US">
                <a:latin typeface="+mn-lt"/>
              </a:rPr>
              <a:pPr>
                <a:defRPr/>
              </a:pPr>
              <a:t>2024/10/14</a:t>
            </a:fld>
            <a:endParaRPr lang="en-US" altLang="zh-CN">
              <a:latin typeface="+mn-lt"/>
            </a:endParaRPr>
          </a:p>
        </p:txBody>
      </p:sp>
      <p:sp>
        <p:nvSpPr>
          <p:cNvPr id="84995" name="灯片编号占位符 5">
            <a:extLst>
              <a:ext uri="{FF2B5EF4-FFF2-40B4-BE49-F238E27FC236}">
                <a16:creationId xmlns:a16="http://schemas.microsoft.com/office/drawing/2014/main" id="{0AB6C1F7-51FB-03BE-4A33-B044775D8B4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7ACC0C3E-17FA-4E5F-951A-98CB03714915}" type="slidenum">
              <a:rPr lang="en-US" altLang="zh-CN" sz="1400" b="0">
                <a:latin typeface="Arial" panose="020B0604020202020204" pitchFamily="34" charset="0"/>
                <a:ea typeface="宋体" panose="02010600030101010101" pitchFamily="2" charset="-122"/>
              </a:rPr>
              <a:pPr>
                <a:spcBef>
                  <a:spcPct val="0"/>
                </a:spcBef>
                <a:buClrTx/>
                <a:buSzTx/>
                <a:buFontTx/>
                <a:buNone/>
              </a:pPr>
              <a:t>80</a:t>
            </a:fld>
            <a:endParaRPr lang="en-US" altLang="zh-CN" sz="1400" b="0">
              <a:latin typeface="Arial" panose="020B0604020202020204" pitchFamily="34" charset="0"/>
              <a:ea typeface="宋体" panose="02010600030101010101" pitchFamily="2" charset="-122"/>
            </a:endParaRPr>
          </a:p>
        </p:txBody>
      </p:sp>
      <p:sp>
        <p:nvSpPr>
          <p:cNvPr id="84996" name="Line 2">
            <a:extLst>
              <a:ext uri="{FF2B5EF4-FFF2-40B4-BE49-F238E27FC236}">
                <a16:creationId xmlns:a16="http://schemas.microsoft.com/office/drawing/2014/main" id="{E7FCE442-1E8C-89C6-1A35-FD7D76984F3D}"/>
              </a:ext>
            </a:extLst>
          </p:cNvPr>
          <p:cNvSpPr>
            <a:spLocks noChangeShapeType="1"/>
          </p:cNvSpPr>
          <p:nvPr/>
        </p:nvSpPr>
        <p:spPr bwMode="auto">
          <a:xfrm>
            <a:off x="3181350" y="1513524"/>
            <a:ext cx="0" cy="38877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997" name="Line 3">
            <a:extLst>
              <a:ext uri="{FF2B5EF4-FFF2-40B4-BE49-F238E27FC236}">
                <a16:creationId xmlns:a16="http://schemas.microsoft.com/office/drawing/2014/main" id="{10002E6F-48E2-7C63-424E-2BE7027D6942}"/>
              </a:ext>
            </a:extLst>
          </p:cNvPr>
          <p:cNvSpPr>
            <a:spLocks noChangeShapeType="1"/>
          </p:cNvSpPr>
          <p:nvPr/>
        </p:nvSpPr>
        <p:spPr bwMode="auto">
          <a:xfrm>
            <a:off x="3181350" y="5401310"/>
            <a:ext cx="17287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998" name="Line 4">
            <a:extLst>
              <a:ext uri="{FF2B5EF4-FFF2-40B4-BE49-F238E27FC236}">
                <a16:creationId xmlns:a16="http://schemas.microsoft.com/office/drawing/2014/main" id="{2E43F5E4-9371-F49C-6C73-49C5845A5C50}"/>
              </a:ext>
            </a:extLst>
          </p:cNvPr>
          <p:cNvSpPr>
            <a:spLocks noChangeShapeType="1"/>
          </p:cNvSpPr>
          <p:nvPr/>
        </p:nvSpPr>
        <p:spPr bwMode="auto">
          <a:xfrm flipV="1">
            <a:off x="4910138" y="158496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999" name="Line 5">
            <a:extLst>
              <a:ext uri="{FF2B5EF4-FFF2-40B4-BE49-F238E27FC236}">
                <a16:creationId xmlns:a16="http://schemas.microsoft.com/office/drawing/2014/main" id="{026923DE-1923-4CC0-8204-A5ADB951D3BB}"/>
              </a:ext>
            </a:extLst>
          </p:cNvPr>
          <p:cNvSpPr>
            <a:spLocks noChangeShapeType="1"/>
          </p:cNvSpPr>
          <p:nvPr/>
        </p:nvSpPr>
        <p:spPr bwMode="auto">
          <a:xfrm>
            <a:off x="5414964" y="5401310"/>
            <a:ext cx="9366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0" name="Line 6">
            <a:extLst>
              <a:ext uri="{FF2B5EF4-FFF2-40B4-BE49-F238E27FC236}">
                <a16:creationId xmlns:a16="http://schemas.microsoft.com/office/drawing/2014/main" id="{74A8DF7A-2C5F-8494-4746-1625F28E55FD}"/>
              </a:ext>
            </a:extLst>
          </p:cNvPr>
          <p:cNvSpPr>
            <a:spLocks noChangeShapeType="1"/>
          </p:cNvSpPr>
          <p:nvPr/>
        </p:nvSpPr>
        <p:spPr bwMode="auto">
          <a:xfrm flipV="1">
            <a:off x="5414963" y="158496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1" name="Line 7">
            <a:extLst>
              <a:ext uri="{FF2B5EF4-FFF2-40B4-BE49-F238E27FC236}">
                <a16:creationId xmlns:a16="http://schemas.microsoft.com/office/drawing/2014/main" id="{B92766E4-6FEE-3842-8968-607EBE43CCB0}"/>
              </a:ext>
            </a:extLst>
          </p:cNvPr>
          <p:cNvSpPr>
            <a:spLocks noChangeShapeType="1"/>
          </p:cNvSpPr>
          <p:nvPr/>
        </p:nvSpPr>
        <p:spPr bwMode="auto">
          <a:xfrm flipV="1">
            <a:off x="6350000" y="1584960"/>
            <a:ext cx="0" cy="3816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2" name="Text Box 8">
            <a:extLst>
              <a:ext uri="{FF2B5EF4-FFF2-40B4-BE49-F238E27FC236}">
                <a16:creationId xmlns:a16="http://schemas.microsoft.com/office/drawing/2014/main" id="{D135306A-6FB2-2B91-C51D-CD552F8A0683}"/>
              </a:ext>
            </a:extLst>
          </p:cNvPr>
          <p:cNvSpPr txBox="1">
            <a:spLocks noChangeArrowheads="1"/>
          </p:cNvSpPr>
          <p:nvPr/>
        </p:nvSpPr>
        <p:spPr bwMode="auto">
          <a:xfrm>
            <a:off x="3254376" y="487267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ea typeface="宋体" panose="02010600030101010101" pitchFamily="2" charset="-122"/>
              </a:rPr>
              <a:t>-</a:t>
            </a:r>
          </a:p>
        </p:txBody>
      </p:sp>
      <p:sp>
        <p:nvSpPr>
          <p:cNvPr id="85003" name="Line 9">
            <a:extLst>
              <a:ext uri="{FF2B5EF4-FFF2-40B4-BE49-F238E27FC236}">
                <a16:creationId xmlns:a16="http://schemas.microsoft.com/office/drawing/2014/main" id="{4E4193C4-7FA1-54DE-9042-4406698F18A1}"/>
              </a:ext>
            </a:extLst>
          </p:cNvPr>
          <p:cNvSpPr>
            <a:spLocks noChangeShapeType="1"/>
          </p:cNvSpPr>
          <p:nvPr/>
        </p:nvSpPr>
        <p:spPr bwMode="auto">
          <a:xfrm>
            <a:off x="3181350" y="4879023"/>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4" name="Line 10">
            <a:extLst>
              <a:ext uri="{FF2B5EF4-FFF2-40B4-BE49-F238E27FC236}">
                <a16:creationId xmlns:a16="http://schemas.microsoft.com/office/drawing/2014/main" id="{185A7DD1-273D-CFF3-FFD9-1BE373E96CAD}"/>
              </a:ext>
            </a:extLst>
          </p:cNvPr>
          <p:cNvSpPr>
            <a:spLocks noChangeShapeType="1"/>
          </p:cNvSpPr>
          <p:nvPr/>
        </p:nvSpPr>
        <p:spPr bwMode="auto">
          <a:xfrm>
            <a:off x="5414964" y="4879023"/>
            <a:ext cx="935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5" name="Text Box 11">
            <a:extLst>
              <a:ext uri="{FF2B5EF4-FFF2-40B4-BE49-F238E27FC236}">
                <a16:creationId xmlns:a16="http://schemas.microsoft.com/office/drawing/2014/main" id="{3E41612A-95B3-228C-A04B-CCEA8A3E0E10}"/>
              </a:ext>
            </a:extLst>
          </p:cNvPr>
          <p:cNvSpPr txBox="1">
            <a:spLocks noChangeArrowheads="1"/>
          </p:cNvSpPr>
          <p:nvPr/>
        </p:nvSpPr>
        <p:spPr bwMode="auto">
          <a:xfrm>
            <a:off x="5413375" y="489807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a:latin typeface="Times New Roman" panose="02020603050405020304" pitchFamily="18" charset="0"/>
              </a:rPr>
              <a:t>#</a:t>
            </a:r>
          </a:p>
        </p:txBody>
      </p:sp>
      <p:sp>
        <p:nvSpPr>
          <p:cNvPr id="85006" name="Text Box 12">
            <a:extLst>
              <a:ext uri="{FF2B5EF4-FFF2-40B4-BE49-F238E27FC236}">
                <a16:creationId xmlns:a16="http://schemas.microsoft.com/office/drawing/2014/main" id="{33C7A486-E9BE-8361-9473-E1E672FF391F}"/>
              </a:ext>
            </a:extLst>
          </p:cNvPr>
          <p:cNvSpPr txBox="1">
            <a:spLocks noChangeArrowheads="1"/>
          </p:cNvSpPr>
          <p:nvPr/>
        </p:nvSpPr>
        <p:spPr bwMode="auto">
          <a:xfrm>
            <a:off x="3252789" y="552037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语义栈</a:t>
            </a:r>
          </a:p>
        </p:txBody>
      </p:sp>
      <p:sp>
        <p:nvSpPr>
          <p:cNvPr id="85007" name="Text Box 13">
            <a:extLst>
              <a:ext uri="{FF2B5EF4-FFF2-40B4-BE49-F238E27FC236}">
                <a16:creationId xmlns:a16="http://schemas.microsoft.com/office/drawing/2014/main" id="{35A91589-7B66-B173-ED7A-396BDC056A40}"/>
              </a:ext>
            </a:extLst>
          </p:cNvPr>
          <p:cNvSpPr txBox="1">
            <a:spLocks noChangeArrowheads="1"/>
          </p:cNvSpPr>
          <p:nvPr/>
        </p:nvSpPr>
        <p:spPr bwMode="auto">
          <a:xfrm>
            <a:off x="5126039" y="554577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语法栈</a:t>
            </a:r>
          </a:p>
        </p:txBody>
      </p:sp>
      <p:sp>
        <p:nvSpPr>
          <p:cNvPr id="85008" name="Text Box 14">
            <a:extLst>
              <a:ext uri="{FF2B5EF4-FFF2-40B4-BE49-F238E27FC236}">
                <a16:creationId xmlns:a16="http://schemas.microsoft.com/office/drawing/2014/main" id="{F974E297-AE5F-88E1-BB48-308B49773F13}"/>
              </a:ext>
            </a:extLst>
          </p:cNvPr>
          <p:cNvSpPr txBox="1">
            <a:spLocks noChangeArrowheads="1"/>
          </p:cNvSpPr>
          <p:nvPr/>
        </p:nvSpPr>
        <p:spPr bwMode="auto">
          <a:xfrm>
            <a:off x="8580438" y="1321435"/>
            <a:ext cx="144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a:latin typeface="Times New Roman" panose="02020603050405020304" pitchFamily="18" charset="0"/>
                <a:ea typeface="宋体" panose="02010600030101010101" pitchFamily="2" charset="-122"/>
              </a:rPr>
              <a:t>3*x/y#</a:t>
            </a:r>
          </a:p>
        </p:txBody>
      </p:sp>
      <p:sp>
        <p:nvSpPr>
          <p:cNvPr id="85009" name="Text Box 15">
            <a:extLst>
              <a:ext uri="{FF2B5EF4-FFF2-40B4-BE49-F238E27FC236}">
                <a16:creationId xmlns:a16="http://schemas.microsoft.com/office/drawing/2014/main" id="{9A68EA98-AE18-7B04-75CE-46F019AA86D6}"/>
              </a:ext>
            </a:extLst>
          </p:cNvPr>
          <p:cNvSpPr txBox="1">
            <a:spLocks noChangeArrowheads="1"/>
          </p:cNvSpPr>
          <p:nvPr/>
        </p:nvSpPr>
        <p:spPr bwMode="auto">
          <a:xfrm>
            <a:off x="6853239" y="1418273"/>
            <a:ext cx="1584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zh-CN" altLang="en-US" sz="2800">
                <a:latin typeface="Times New Roman" panose="02020603050405020304" pitchFamily="18" charset="0"/>
              </a:rPr>
              <a:t>输入串</a:t>
            </a:r>
          </a:p>
        </p:txBody>
      </p:sp>
      <p:sp>
        <p:nvSpPr>
          <p:cNvPr id="85011" name="Line 17">
            <a:extLst>
              <a:ext uri="{FF2B5EF4-FFF2-40B4-BE49-F238E27FC236}">
                <a16:creationId xmlns:a16="http://schemas.microsoft.com/office/drawing/2014/main" id="{83ED8FDF-D435-40A8-2B0C-F2D306C23CBD}"/>
              </a:ext>
            </a:extLst>
          </p:cNvPr>
          <p:cNvSpPr>
            <a:spLocks noChangeShapeType="1"/>
          </p:cNvSpPr>
          <p:nvPr/>
        </p:nvSpPr>
        <p:spPr bwMode="auto">
          <a:xfrm>
            <a:off x="9661525" y="1969136"/>
            <a:ext cx="0" cy="5048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5012" name="Text Box 18">
            <a:extLst>
              <a:ext uri="{FF2B5EF4-FFF2-40B4-BE49-F238E27FC236}">
                <a16:creationId xmlns:a16="http://schemas.microsoft.com/office/drawing/2014/main" id="{310F6956-E7A1-4971-CE7D-54BE2F6606C3}"/>
              </a:ext>
            </a:extLst>
          </p:cNvPr>
          <p:cNvSpPr txBox="1">
            <a:spLocks noChangeArrowheads="1"/>
          </p:cNvSpPr>
          <p:nvPr/>
        </p:nvSpPr>
        <p:spPr bwMode="auto">
          <a:xfrm>
            <a:off x="6854825" y="2675573"/>
            <a:ext cx="4464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800">
                <a:latin typeface="Times New Roman" panose="02020603050405020304" pitchFamily="18" charset="0"/>
              </a:rPr>
              <a:t>语法分析动作和语义操作</a:t>
            </a:r>
          </a:p>
        </p:txBody>
      </p:sp>
      <p:sp>
        <p:nvSpPr>
          <p:cNvPr id="85013" name="Text Box 19">
            <a:extLst>
              <a:ext uri="{FF2B5EF4-FFF2-40B4-BE49-F238E27FC236}">
                <a16:creationId xmlns:a16="http://schemas.microsoft.com/office/drawing/2014/main" id="{DBFC97E6-5C67-2DAB-4F37-FE87D70029AD}"/>
              </a:ext>
            </a:extLst>
          </p:cNvPr>
          <p:cNvSpPr txBox="1">
            <a:spLocks noChangeArrowheads="1"/>
          </p:cNvSpPr>
          <p:nvPr/>
        </p:nvSpPr>
        <p:spPr bwMode="auto">
          <a:xfrm>
            <a:off x="6853239" y="3466148"/>
            <a:ext cx="475297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en-US" altLang="zh-CN" sz="2800">
                <a:solidFill>
                  <a:srgbClr val="0000FF"/>
                </a:solidFill>
                <a:latin typeface="Times New Roman" panose="02020603050405020304" pitchFamily="18" charset="0"/>
              </a:rPr>
              <a:t>12.</a:t>
            </a:r>
            <a:r>
              <a:rPr lang="zh-CN" altLang="en-US" sz="2400">
                <a:solidFill>
                  <a:srgbClr val="0000FF"/>
                </a:solidFill>
                <a:latin typeface="Times New Roman" panose="02020603050405020304" pitchFamily="18" charset="0"/>
              </a:rPr>
              <a:t>依次执行动作</a:t>
            </a:r>
            <a:r>
              <a:rPr lang="en-US" altLang="zh-CN" sz="2400">
                <a:solidFill>
                  <a:srgbClr val="0000FF"/>
                </a:solidFill>
                <a:latin typeface="Times New Roman" panose="02020603050405020304" pitchFamily="18" charset="0"/>
              </a:rPr>
              <a:t>{e6},{e4},{e4},{e2}, </a:t>
            </a:r>
            <a:r>
              <a:rPr lang="zh-CN" altLang="en-US" sz="2400">
                <a:solidFill>
                  <a:srgbClr val="0000FF"/>
                </a:solidFill>
                <a:latin typeface="Times New Roman" panose="02020603050405020304" pitchFamily="18" charset="0"/>
              </a:rPr>
              <a:t>最终语义栈中只有</a:t>
            </a:r>
            <a:r>
              <a:rPr lang="en-US" altLang="zh-CN" sz="2400" i="1">
                <a:solidFill>
                  <a:srgbClr val="0000FF"/>
                </a:solidFill>
                <a:latin typeface="Times New Roman" panose="02020603050405020304" pitchFamily="18" charset="0"/>
              </a:rPr>
              <a:t>T</a:t>
            </a:r>
            <a:r>
              <a:rPr lang="en-US" altLang="zh-CN"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node</a:t>
            </a:r>
            <a:r>
              <a:rPr lang="en-US" altLang="zh-CN" sz="2400">
                <a:solidFill>
                  <a:srgbClr val="0000FF"/>
                </a:solidFill>
                <a:latin typeface="Times New Roman" panose="02020603050405020304" pitchFamily="18" charset="0"/>
              </a:rPr>
              <a:t>, </a:t>
            </a:r>
            <a:r>
              <a:rPr lang="zh-CN" altLang="en-US" sz="2400">
                <a:solidFill>
                  <a:srgbClr val="0000FF"/>
                </a:solidFill>
                <a:latin typeface="Times New Roman" panose="02020603050405020304" pitchFamily="18" charset="0"/>
              </a:rPr>
              <a:t>代表</a:t>
            </a:r>
            <a:r>
              <a:rPr lang="en-US" altLang="zh-CN" sz="2400">
                <a:solidFill>
                  <a:srgbClr val="0000FF"/>
                </a:solidFill>
                <a:latin typeface="Times New Roman" panose="02020603050405020304" pitchFamily="18" charset="0"/>
              </a:rPr>
              <a:t>3*</a:t>
            </a:r>
            <a:r>
              <a:rPr lang="en-US" altLang="zh-CN" sz="2400" i="1">
                <a:solidFill>
                  <a:srgbClr val="0000FF"/>
                </a:solidFill>
                <a:latin typeface="Times New Roman" panose="02020603050405020304" pitchFamily="18" charset="0"/>
              </a:rPr>
              <a:t>x</a:t>
            </a:r>
            <a:r>
              <a:rPr lang="en-US" altLang="zh-CN" sz="2400">
                <a:solidFill>
                  <a:srgbClr val="0000FF"/>
                </a:solidFill>
                <a:latin typeface="Times New Roman" panose="02020603050405020304" pitchFamily="18" charset="0"/>
              </a:rPr>
              <a:t>/</a:t>
            </a:r>
            <a:r>
              <a:rPr lang="en-US" altLang="zh-CN" sz="2400" i="1">
                <a:solidFill>
                  <a:srgbClr val="0000FF"/>
                </a:solidFill>
                <a:latin typeface="Times New Roman" panose="02020603050405020304" pitchFamily="18" charset="0"/>
              </a:rPr>
              <a:t>y</a:t>
            </a:r>
            <a:r>
              <a:rPr lang="zh-CN" altLang="en-US" sz="2400">
                <a:solidFill>
                  <a:srgbClr val="0000FF"/>
                </a:solidFill>
                <a:latin typeface="Times New Roman" panose="02020603050405020304" pitchFamily="18" charset="0"/>
              </a:rPr>
              <a:t>的语法树的根结点</a:t>
            </a:r>
            <a:r>
              <a:rPr lang="zh-CN" altLang="en-US" sz="2400" b="0">
                <a:solidFill>
                  <a:srgbClr val="0000FF"/>
                </a:solidFill>
                <a:latin typeface="Times New Roman" panose="02020603050405020304" pitchFamily="18" charset="0"/>
              </a:rPr>
              <a:t> </a:t>
            </a:r>
          </a:p>
        </p:txBody>
      </p:sp>
      <p:sp>
        <p:nvSpPr>
          <p:cNvPr id="85014" name="Text Box 28">
            <a:extLst>
              <a:ext uri="{FF2B5EF4-FFF2-40B4-BE49-F238E27FC236}">
                <a16:creationId xmlns:a16="http://schemas.microsoft.com/office/drawing/2014/main" id="{C917F869-5B06-9C0C-64B2-74DA7DB9FFC6}"/>
              </a:ext>
            </a:extLst>
          </p:cNvPr>
          <p:cNvSpPr txBox="1">
            <a:spLocks noChangeArrowheads="1"/>
          </p:cNvSpPr>
          <p:nvPr/>
        </p:nvSpPr>
        <p:spPr bwMode="auto">
          <a:xfrm>
            <a:off x="3252789" y="442182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ctr" eaLnBrk="1" hangingPunct="1">
              <a:spcBef>
                <a:spcPct val="50000"/>
              </a:spcBef>
              <a:buClrTx/>
              <a:buSzTx/>
              <a:buFontTx/>
              <a:buNone/>
            </a:pPr>
            <a:r>
              <a:rPr lang="en-US"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node</a:t>
            </a:r>
          </a:p>
        </p:txBody>
      </p:sp>
      <p:sp>
        <p:nvSpPr>
          <p:cNvPr id="85015" name="Line 29">
            <a:extLst>
              <a:ext uri="{FF2B5EF4-FFF2-40B4-BE49-F238E27FC236}">
                <a16:creationId xmlns:a16="http://schemas.microsoft.com/office/drawing/2014/main" id="{BCF51C96-D97A-57B1-D4F5-3526E5490084}"/>
              </a:ext>
            </a:extLst>
          </p:cNvPr>
          <p:cNvSpPr>
            <a:spLocks noChangeShapeType="1"/>
          </p:cNvSpPr>
          <p:nvPr/>
        </p:nvSpPr>
        <p:spPr bwMode="auto">
          <a:xfrm>
            <a:off x="3181350" y="4375785"/>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标题 3">
            <a:extLst>
              <a:ext uri="{FF2B5EF4-FFF2-40B4-BE49-F238E27FC236}">
                <a16:creationId xmlns:a16="http://schemas.microsoft.com/office/drawing/2014/main" id="{38EAA397-1108-AF37-5F9D-F032AEBAFE86}"/>
              </a:ext>
            </a:extLst>
          </p:cNvPr>
          <p:cNvSpPr>
            <a:spLocks noGrp="1"/>
          </p:cNvSpPr>
          <p:nvPr>
            <p:ph type="title"/>
          </p:nvPr>
        </p:nvSpPr>
        <p:spPr>
          <a:xfrm>
            <a:off x="941388" y="307975"/>
            <a:ext cx="10515600" cy="558800"/>
          </a:xfrm>
        </p:spPr>
        <p:txBody>
          <a:bodyPr vert="horz" lIns="91440" tIns="45720" rIns="91440" bIns="45720" rtlCol="0" anchor="b">
            <a:noAutofit/>
          </a:bodyPr>
          <a:lstStyle/>
          <a:p>
            <a:r>
              <a:rPr lang="zh-CN" altLang="en-US">
                <a:latin typeface="Times New Roman" panose="02020603050405020304" pitchFamily="18" charset="0"/>
              </a:rPr>
              <a:t>例</a:t>
            </a:r>
            <a:r>
              <a:rPr lang="en-US" altLang="zh-CN" dirty="0">
                <a:latin typeface="Times New Roman" panose="02020603050405020304" pitchFamily="18" charset="0"/>
              </a:rPr>
              <a:t>6.17 </a:t>
            </a:r>
            <a:r>
              <a:rPr lang="zh-CN" altLang="en-US" dirty="0">
                <a:latin typeface="Times New Roman" panose="02020603050405020304" pitchFamily="18" charset="0"/>
              </a:rPr>
              <a:t>对</a:t>
            </a:r>
            <a:r>
              <a:rPr lang="zh-CN" altLang="en-US">
                <a:latin typeface="Times New Roman" panose="02020603050405020304" pitchFamily="18" charset="0"/>
              </a:rPr>
              <a:t>输入串</a:t>
            </a:r>
            <a:r>
              <a:rPr lang="en-US" altLang="zh-CN" dirty="0">
                <a:latin typeface="Times New Roman" panose="02020603050405020304" pitchFamily="18" charset="0"/>
              </a:rPr>
              <a:t>3*x/y</a:t>
            </a:r>
            <a:r>
              <a:rPr lang="zh-CN" altLang="en-US" dirty="0">
                <a:latin typeface="Times New Roman" panose="02020603050405020304" pitchFamily="18" charset="0"/>
              </a:rPr>
              <a:t>的翻译</a:t>
            </a:r>
          </a:p>
        </p:txBody>
      </p:sp>
      <p:pic>
        <p:nvPicPr>
          <p:cNvPr id="26" name="图片 25"/>
          <p:cNvPicPr>
            <a:picLocks noChangeAspect="1"/>
          </p:cNvPicPr>
          <p:nvPr/>
        </p:nvPicPr>
        <p:blipFill>
          <a:blip r:embed="rId2"/>
          <a:stretch>
            <a:fillRect/>
          </a:stretch>
        </p:blipFill>
        <p:spPr>
          <a:xfrm>
            <a:off x="190818" y="2247438"/>
            <a:ext cx="2566988" cy="2679882"/>
          </a:xfrm>
          <a:prstGeom prst="rect">
            <a:avLst/>
          </a:prstGeom>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a:extLst>
              <a:ext uri="{FF2B5EF4-FFF2-40B4-BE49-F238E27FC236}">
                <a16:creationId xmlns:a16="http://schemas.microsoft.com/office/drawing/2014/main" id="{85BF5149-C3A2-329B-31F5-DDAC64FFE262}"/>
              </a:ext>
            </a:extLst>
          </p:cNvPr>
          <p:cNvSpPr>
            <a:spLocks noGrp="1" noChangeArrowheads="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6.4.4 L-</a:t>
            </a:r>
            <a:r>
              <a:rPr lang="zh-CN" altLang="en-US" dirty="0">
                <a:latin typeface="Times New Roman" panose="02020603050405020304" pitchFamily="18" charset="0"/>
              </a:rPr>
              <a:t>属性定义的自底向上翻译</a:t>
            </a:r>
          </a:p>
        </p:txBody>
      </p:sp>
      <p:sp>
        <p:nvSpPr>
          <p:cNvPr id="4" name="日期占位符 3">
            <a:extLst>
              <a:ext uri="{FF2B5EF4-FFF2-40B4-BE49-F238E27FC236}">
                <a16:creationId xmlns:a16="http://schemas.microsoft.com/office/drawing/2014/main" id="{6A8D8CAA-8915-D86C-B0B1-A1DA557EE583}"/>
              </a:ext>
            </a:extLst>
          </p:cNvPr>
          <p:cNvSpPr>
            <a:spLocks noGrp="1"/>
          </p:cNvSpPr>
          <p:nvPr>
            <p:ph type="dt" sz="half" idx="10"/>
          </p:nvPr>
        </p:nvSpPr>
        <p:spPr>
          <a:ln>
            <a:miter lim="800000"/>
            <a:headEnd/>
            <a:tailEnd/>
          </a:ln>
        </p:spPr>
        <p:txBody>
          <a:bodyPr anchor="t"/>
          <a:lstStyle/>
          <a:p>
            <a:pPr>
              <a:defRPr/>
            </a:pPr>
            <a:fld id="{AF491EDB-442F-40EE-AD7A-A31532880CAD}" type="datetime1">
              <a:rPr lang="zh-CN" altLang="en-US">
                <a:latin typeface="+mn-lt"/>
              </a:rPr>
              <a:pPr>
                <a:defRPr/>
              </a:pPr>
              <a:t>2024/10/14</a:t>
            </a:fld>
            <a:endParaRPr lang="en-US" altLang="zh-CN">
              <a:latin typeface="+mn-lt"/>
            </a:endParaRPr>
          </a:p>
        </p:txBody>
      </p:sp>
      <p:sp>
        <p:nvSpPr>
          <p:cNvPr id="86019" name="灯片编号占位符 5">
            <a:extLst>
              <a:ext uri="{FF2B5EF4-FFF2-40B4-BE49-F238E27FC236}">
                <a16:creationId xmlns:a16="http://schemas.microsoft.com/office/drawing/2014/main" id="{26FC50FD-65C1-DE37-7618-989C57321B8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985493A-ACDF-4A23-A96B-000DA001651F}" type="slidenum">
              <a:rPr lang="en-US" altLang="zh-CN" sz="1400" b="0">
                <a:latin typeface="Arial" panose="020B0604020202020204" pitchFamily="34" charset="0"/>
                <a:ea typeface="宋体" panose="02010600030101010101" pitchFamily="2" charset="-122"/>
              </a:rPr>
              <a:pPr>
                <a:spcBef>
                  <a:spcPct val="0"/>
                </a:spcBef>
                <a:buClrTx/>
                <a:buSzTx/>
                <a:buFontTx/>
                <a:buNone/>
              </a:pPr>
              <a:t>81</a:t>
            </a:fld>
            <a:endParaRPr lang="en-US" altLang="zh-CN" sz="1400" b="0">
              <a:latin typeface="Arial" panose="020B0604020202020204" pitchFamily="34" charset="0"/>
              <a:ea typeface="宋体" panose="02010600030101010101" pitchFamily="2" charset="-122"/>
            </a:endParaRPr>
          </a:p>
        </p:txBody>
      </p:sp>
      <p:sp>
        <p:nvSpPr>
          <p:cNvPr id="86021" name="Rectangle 3">
            <a:extLst>
              <a:ext uri="{FF2B5EF4-FFF2-40B4-BE49-F238E27FC236}">
                <a16:creationId xmlns:a16="http://schemas.microsoft.com/office/drawing/2014/main" id="{19AB831B-38A5-B64F-3BA1-B0CDDEF464AF}"/>
              </a:ext>
            </a:extLst>
          </p:cNvPr>
          <p:cNvSpPr>
            <a:spLocks noGrp="1" noChangeArrowheads="1"/>
          </p:cNvSpPr>
          <p:nvPr>
            <p:ph type="body" sz="quarter" idx="13"/>
          </p:nvPr>
        </p:nvSpPr>
        <p:spPr/>
        <p:txBody>
          <a:bodyPr/>
          <a:lstStyle/>
          <a:p>
            <a:pPr eaLnBrk="1" hangingPunct="1">
              <a:spcBef>
                <a:spcPct val="0"/>
              </a:spcBef>
              <a:buFont typeface="Wingdings" panose="05000000000000000000" pitchFamily="2" charset="2"/>
              <a:buNone/>
            </a:pPr>
            <a:r>
              <a:rPr lang="zh-CN" altLang="en-US">
                <a:latin typeface="楷体_GB2312" pitchFamily="49" charset="-122"/>
              </a:rPr>
              <a:t>在</a:t>
            </a:r>
            <a:r>
              <a:rPr lang="zh-CN" altLang="en-US">
                <a:latin typeface="Times New Roman" panose="02020603050405020304" pitchFamily="18" charset="0"/>
              </a:rPr>
              <a:t>自底向上分析的框架中实现</a:t>
            </a:r>
            <a:r>
              <a:rPr lang="en-US" altLang="zh-CN" i="1">
                <a:latin typeface="Times New Roman" panose="02020603050405020304" pitchFamily="18" charset="0"/>
              </a:rPr>
              <a:t>L</a:t>
            </a:r>
            <a:r>
              <a:rPr lang="zh-CN" altLang="en-US">
                <a:latin typeface="Times New Roman" panose="02020603050405020304" pitchFamily="18" charset="0"/>
              </a:rPr>
              <a:t>属性定义的方法</a:t>
            </a:r>
          </a:p>
          <a:p>
            <a:pPr eaLnBrk="1" hangingPunct="1">
              <a:spcBef>
                <a:spcPct val="0"/>
              </a:spcBef>
            </a:pPr>
            <a:endParaRPr lang="zh-CN" altLang="en-US">
              <a:latin typeface="Times New Roman" panose="02020603050405020304" pitchFamily="18" charset="0"/>
            </a:endParaRPr>
          </a:p>
          <a:p>
            <a:pPr eaLnBrk="1" hangingPunct="1">
              <a:spcBef>
                <a:spcPct val="0"/>
              </a:spcBef>
            </a:pPr>
            <a:r>
              <a:rPr lang="zh-CN" altLang="en-US">
                <a:latin typeface="Times New Roman" panose="02020603050405020304" pitchFamily="18" charset="0"/>
              </a:rPr>
              <a:t>它能实现任何基于</a:t>
            </a:r>
            <a:r>
              <a:rPr lang="en-US" altLang="zh-CN" i="1">
                <a:latin typeface="Times New Roman" panose="02020603050405020304" pitchFamily="18" charset="0"/>
              </a:rPr>
              <a:t>LL</a:t>
            </a:r>
            <a:r>
              <a:rPr lang="en-US" altLang="zh-CN">
                <a:latin typeface="Times New Roman" panose="02020603050405020304" pitchFamily="18" charset="0"/>
              </a:rPr>
              <a:t>(1)</a:t>
            </a:r>
            <a:r>
              <a:rPr lang="zh-CN" altLang="en-US">
                <a:latin typeface="Times New Roman" panose="02020603050405020304" pitchFamily="18" charset="0"/>
              </a:rPr>
              <a:t>文法的</a:t>
            </a:r>
            <a:r>
              <a:rPr lang="en-US" altLang="zh-CN" i="1">
                <a:latin typeface="Times New Roman" panose="02020603050405020304" pitchFamily="18" charset="0"/>
              </a:rPr>
              <a:t>L</a:t>
            </a:r>
            <a:r>
              <a:rPr lang="zh-CN" altLang="en-US">
                <a:latin typeface="Times New Roman" panose="02020603050405020304" pitchFamily="18" charset="0"/>
              </a:rPr>
              <a:t>属性定义。</a:t>
            </a:r>
          </a:p>
          <a:p>
            <a:pPr eaLnBrk="1" hangingPunct="1">
              <a:spcBef>
                <a:spcPct val="0"/>
              </a:spcBef>
            </a:pPr>
            <a:r>
              <a:rPr lang="zh-CN" altLang="en-US">
                <a:latin typeface="Times New Roman" panose="02020603050405020304" pitchFamily="18" charset="0"/>
              </a:rPr>
              <a:t>也能实现许多（但不是所有的）基于</a:t>
            </a:r>
            <a:r>
              <a:rPr lang="en-US" altLang="zh-CN" i="1">
                <a:latin typeface="Times New Roman" panose="02020603050405020304" pitchFamily="18" charset="0"/>
              </a:rPr>
              <a:t>LR</a:t>
            </a:r>
            <a:r>
              <a:rPr lang="en-US" altLang="zh-CN">
                <a:latin typeface="Times New Roman" panose="02020603050405020304" pitchFamily="18" charset="0"/>
              </a:rPr>
              <a:t>(1) </a:t>
            </a:r>
            <a:r>
              <a:rPr lang="zh-CN" altLang="en-US">
                <a:latin typeface="Times New Roman" panose="02020603050405020304" pitchFamily="18" charset="0"/>
              </a:rPr>
              <a:t>文法的</a:t>
            </a:r>
            <a:r>
              <a:rPr lang="en-US" altLang="zh-CN" i="1">
                <a:latin typeface="Times New Roman" panose="02020603050405020304" pitchFamily="18" charset="0"/>
              </a:rPr>
              <a:t>L</a:t>
            </a:r>
            <a:r>
              <a:rPr lang="zh-CN" altLang="en-US">
                <a:latin typeface="Times New Roman" panose="02020603050405020304" pitchFamily="18" charset="0"/>
              </a:rPr>
              <a:t>属性定义。</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2">
            <a:extLst>
              <a:ext uri="{FF2B5EF4-FFF2-40B4-BE49-F238E27FC236}">
                <a16:creationId xmlns:a16="http://schemas.microsoft.com/office/drawing/2014/main" id="{279F1564-BB08-1AD2-A063-F504650A52E8}"/>
              </a:ext>
            </a:extLst>
          </p:cNvPr>
          <p:cNvSpPr>
            <a:spLocks noGrp="1" noChangeArrowheads="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6.4.4 L-</a:t>
            </a:r>
            <a:r>
              <a:rPr lang="zh-CN" altLang="en-US" dirty="0">
                <a:latin typeface="Times New Roman" panose="02020603050405020304" pitchFamily="18" charset="0"/>
              </a:rPr>
              <a:t>属性定义的自底向上翻译</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a:t>
            </a:r>
          </a:p>
        </p:txBody>
      </p:sp>
      <p:sp>
        <p:nvSpPr>
          <p:cNvPr id="4" name="日期占位符 3">
            <a:extLst>
              <a:ext uri="{FF2B5EF4-FFF2-40B4-BE49-F238E27FC236}">
                <a16:creationId xmlns:a16="http://schemas.microsoft.com/office/drawing/2014/main" id="{B65775D1-867E-5B60-2BEE-475F7E011C5C}"/>
              </a:ext>
            </a:extLst>
          </p:cNvPr>
          <p:cNvSpPr>
            <a:spLocks noGrp="1"/>
          </p:cNvSpPr>
          <p:nvPr>
            <p:ph type="dt" sz="half" idx="10"/>
          </p:nvPr>
        </p:nvSpPr>
        <p:spPr>
          <a:ln>
            <a:miter lim="800000"/>
            <a:headEnd/>
            <a:tailEnd/>
          </a:ln>
        </p:spPr>
        <p:txBody>
          <a:bodyPr anchor="t"/>
          <a:lstStyle/>
          <a:p>
            <a:pPr>
              <a:defRPr/>
            </a:pPr>
            <a:fld id="{F5AC3EA5-44EA-44B5-81D4-8371E745D3F5}" type="datetime1">
              <a:rPr lang="zh-CN" altLang="en-US">
                <a:latin typeface="+mn-lt"/>
              </a:rPr>
              <a:pPr>
                <a:defRPr/>
              </a:pPr>
              <a:t>2024/10/14</a:t>
            </a:fld>
            <a:endParaRPr lang="en-US" altLang="zh-CN">
              <a:latin typeface="+mn-lt"/>
            </a:endParaRPr>
          </a:p>
        </p:txBody>
      </p:sp>
      <p:sp>
        <p:nvSpPr>
          <p:cNvPr id="88067" name="灯片编号占位符 5">
            <a:extLst>
              <a:ext uri="{FF2B5EF4-FFF2-40B4-BE49-F238E27FC236}">
                <a16:creationId xmlns:a16="http://schemas.microsoft.com/office/drawing/2014/main" id="{D3C9B630-35B5-3865-CFD1-A07C1B287CD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A487F82-425F-4AF8-BE40-8247786FE992}" type="slidenum">
              <a:rPr lang="en-US" altLang="zh-CN" sz="1400" b="0">
                <a:latin typeface="Arial" panose="020B0604020202020204" pitchFamily="34" charset="0"/>
                <a:ea typeface="宋体" panose="02010600030101010101" pitchFamily="2" charset="-122"/>
              </a:rPr>
              <a:pPr>
                <a:spcBef>
                  <a:spcPct val="0"/>
                </a:spcBef>
                <a:buClrTx/>
                <a:buSzTx/>
                <a:buFontTx/>
                <a:buNone/>
              </a:pPr>
              <a:t>82</a:t>
            </a:fld>
            <a:endParaRPr lang="en-US" altLang="zh-CN" sz="1400" b="0">
              <a:latin typeface="Arial" panose="020B0604020202020204" pitchFamily="34" charset="0"/>
              <a:ea typeface="宋体" panose="02010600030101010101" pitchFamily="2" charset="-122"/>
            </a:endParaRPr>
          </a:p>
        </p:txBody>
      </p:sp>
      <p:sp>
        <p:nvSpPr>
          <p:cNvPr id="88069" name="Rectangle 3">
            <a:extLst>
              <a:ext uri="{FF2B5EF4-FFF2-40B4-BE49-F238E27FC236}">
                <a16:creationId xmlns:a16="http://schemas.microsoft.com/office/drawing/2014/main" id="{23DBE1BA-9BF5-58D8-C1D0-FD29708B3083}"/>
              </a:ext>
            </a:extLst>
          </p:cNvPr>
          <p:cNvSpPr>
            <a:spLocks noGrp="1" noChangeArrowheads="1"/>
          </p:cNvSpPr>
          <p:nvPr>
            <p:ph type="body" sz="quarter" idx="13"/>
          </p:nvPr>
        </p:nvSpPr>
        <p:spPr/>
        <p:txBody>
          <a:bodyPr>
            <a:normAutofit fontScale="92500" lnSpcReduction="20000"/>
          </a:bodyPr>
          <a:lstStyle/>
          <a:p>
            <a:pPr eaLnBrk="1" hangingPunct="1">
              <a:buFont typeface="Wingdings" panose="05000000000000000000" pitchFamily="2" charset="2"/>
              <a:buNone/>
            </a:pPr>
            <a:r>
              <a:rPr lang="en-US" altLang="zh-CN" dirty="0">
                <a:latin typeface="Times New Roman" panose="02020603050405020304" pitchFamily="18" charset="0"/>
              </a:rPr>
              <a:t>⑴ </a:t>
            </a:r>
            <a:r>
              <a:rPr lang="zh-CN" altLang="en-US" dirty="0">
                <a:latin typeface="Times New Roman" panose="02020603050405020304" pitchFamily="18" charset="0"/>
              </a:rPr>
              <a:t>首先像</a:t>
            </a:r>
            <a:r>
              <a:rPr lang="en-US" altLang="zh-CN" dirty="0">
                <a:latin typeface="Times New Roman" panose="02020603050405020304" pitchFamily="18" charset="0"/>
              </a:rPr>
              <a:t>6.4.1</a:t>
            </a:r>
            <a:r>
              <a:rPr lang="zh-CN" altLang="en-US" dirty="0">
                <a:latin typeface="Times New Roman" panose="02020603050405020304" pitchFamily="18" charset="0"/>
              </a:rPr>
              <a:t>所介绍的那样构造翻译模式，它将</a:t>
            </a:r>
            <a:r>
              <a:rPr lang="zh-CN" altLang="en-US" dirty="0">
                <a:solidFill>
                  <a:srgbClr val="00B0F0"/>
                </a:solidFill>
                <a:latin typeface="Times New Roman" panose="02020603050405020304" pitchFamily="18" charset="0"/>
              </a:rPr>
              <a:t>计算继承属性的动作嵌入在非终结符的前面，而将计算综合属性的动作放在产生式的末尾</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eaLnBrk="1" hangingPunct="1">
              <a:buFont typeface="Wingdings" panose="05000000000000000000" pitchFamily="2" charset="2"/>
              <a:buNone/>
            </a:pPr>
            <a:endParaRPr lang="zh-CN" altLang="en-US" dirty="0">
              <a:latin typeface="Times New Roman" panose="02020603050405020304" pitchFamily="18" charset="0"/>
            </a:endParaRPr>
          </a:p>
          <a:p>
            <a:pPr eaLnBrk="1" hangingPunct="1">
              <a:buFont typeface="Wingdings" panose="05000000000000000000" pitchFamily="2" charset="2"/>
              <a:buNone/>
            </a:pPr>
            <a:r>
              <a:rPr lang="zh-CN" altLang="en-US" dirty="0">
                <a:latin typeface="Times New Roman" panose="02020603050405020304" pitchFamily="18" charset="0"/>
              </a:rPr>
              <a:t>⑵ 在每个嵌入动作处引入一个标记性非终结符</a:t>
            </a:r>
            <a:r>
              <a:rPr lang="en-US" altLang="zh-CN" dirty="0">
                <a:latin typeface="Times New Roman" panose="02020603050405020304" pitchFamily="18" charset="0"/>
              </a:rPr>
              <a:t>(marker </a:t>
            </a:r>
            <a:r>
              <a:rPr lang="en-US" altLang="zh-CN" dirty="0" err="1">
                <a:latin typeface="Times New Roman" panose="02020603050405020304" pitchFamily="18" charset="0"/>
              </a:rPr>
              <a:t>nonterminals</a:t>
            </a:r>
            <a:r>
              <a:rPr lang="en-US" altLang="zh-CN" dirty="0">
                <a:latin typeface="Times New Roman" panose="02020603050405020304" pitchFamily="18" charset="0"/>
              </a:rPr>
              <a:t>)</a:t>
            </a:r>
            <a:r>
              <a:rPr lang="zh-CN" altLang="en-US" dirty="0">
                <a:latin typeface="Times New Roman" panose="02020603050405020304" pitchFamily="18" charset="0"/>
              </a:rPr>
              <a:t>。不同位置所对应的标记是不同的，每个标记性非终结符</a:t>
            </a:r>
            <a:r>
              <a:rPr lang="en-US" altLang="zh-CN" i="1" dirty="0">
                <a:latin typeface="Times New Roman" panose="02020603050405020304" pitchFamily="18" charset="0"/>
              </a:rPr>
              <a:t>M</a:t>
            </a:r>
            <a:r>
              <a:rPr lang="zh-CN" altLang="en-US" dirty="0">
                <a:latin typeface="Times New Roman" panose="02020603050405020304" pitchFamily="18" charset="0"/>
              </a:rPr>
              <a:t>都有一个形如</a:t>
            </a:r>
            <a:r>
              <a:rPr lang="en-US" altLang="zh-CN" i="1" dirty="0" err="1">
                <a:latin typeface="Times New Roman" panose="02020603050405020304" pitchFamily="18" charset="0"/>
              </a:rPr>
              <a:t>M</a:t>
            </a:r>
            <a:r>
              <a:rPr lang="en-US" altLang="zh-CN" dirty="0" err="1">
                <a:latin typeface="Times New Roman" panose="02020603050405020304" pitchFamily="18" charset="0"/>
              </a:rPr>
              <a:t>→</a:t>
            </a:r>
            <a:r>
              <a:rPr lang="en-US" altLang="zh-CN" i="1" dirty="0" err="1">
                <a:latin typeface="Times New Roman" panose="02020603050405020304" pitchFamily="18" charset="0"/>
              </a:rPr>
              <a:t>ε</a:t>
            </a:r>
            <a:r>
              <a:rPr lang="zh-CN" altLang="en-US" dirty="0">
                <a:latin typeface="Times New Roman" panose="02020603050405020304" pitchFamily="18" charset="0"/>
              </a:rPr>
              <a:t>的产生式。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a:extLst>
              <a:ext uri="{FF2B5EF4-FFF2-40B4-BE49-F238E27FC236}">
                <a16:creationId xmlns:a16="http://schemas.microsoft.com/office/drawing/2014/main" id="{46D975AE-92F9-6447-975F-023A67FBB16A}"/>
              </a:ext>
            </a:extLst>
          </p:cNvPr>
          <p:cNvSpPr>
            <a:spLocks noGrp="1" noChangeArrowheads="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6.4.4 L-</a:t>
            </a:r>
            <a:r>
              <a:rPr lang="zh-CN" altLang="en-US" dirty="0">
                <a:latin typeface="Times New Roman" panose="02020603050405020304" pitchFamily="18" charset="0"/>
              </a:rPr>
              <a:t>属性定义的自底向上翻译</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a:t>
            </a:r>
          </a:p>
        </p:txBody>
      </p:sp>
      <p:sp>
        <p:nvSpPr>
          <p:cNvPr id="4" name="日期占位符 3">
            <a:extLst>
              <a:ext uri="{FF2B5EF4-FFF2-40B4-BE49-F238E27FC236}">
                <a16:creationId xmlns:a16="http://schemas.microsoft.com/office/drawing/2014/main" id="{29A64AD8-A588-130C-DC16-DE2D854DF7B0}"/>
              </a:ext>
            </a:extLst>
          </p:cNvPr>
          <p:cNvSpPr>
            <a:spLocks noGrp="1"/>
          </p:cNvSpPr>
          <p:nvPr>
            <p:ph type="dt" sz="half" idx="10"/>
          </p:nvPr>
        </p:nvSpPr>
        <p:spPr>
          <a:ln>
            <a:miter lim="800000"/>
            <a:headEnd/>
            <a:tailEnd/>
          </a:ln>
        </p:spPr>
        <p:txBody>
          <a:bodyPr anchor="t"/>
          <a:lstStyle/>
          <a:p>
            <a:pPr>
              <a:defRPr/>
            </a:pPr>
            <a:fld id="{415BC028-2F5D-4195-B7E5-08CD359A6568}" type="datetime1">
              <a:rPr lang="zh-CN" altLang="en-US">
                <a:latin typeface="+mn-lt"/>
              </a:rPr>
              <a:pPr>
                <a:defRPr/>
              </a:pPr>
              <a:t>2024/10/14</a:t>
            </a:fld>
            <a:endParaRPr lang="en-US" altLang="zh-CN">
              <a:latin typeface="+mn-lt"/>
            </a:endParaRPr>
          </a:p>
        </p:txBody>
      </p:sp>
      <p:sp>
        <p:nvSpPr>
          <p:cNvPr id="90115" name="灯片编号占位符 5">
            <a:extLst>
              <a:ext uri="{FF2B5EF4-FFF2-40B4-BE49-F238E27FC236}">
                <a16:creationId xmlns:a16="http://schemas.microsoft.com/office/drawing/2014/main" id="{60FC1079-07BE-EE3C-B29F-EE630AC4897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1F43182-5A2A-496D-A374-330F58C7166E}" type="slidenum">
              <a:rPr lang="en-US" altLang="zh-CN" sz="1400" b="0">
                <a:latin typeface="Arial" panose="020B0604020202020204" pitchFamily="34" charset="0"/>
                <a:ea typeface="宋体" panose="02010600030101010101" pitchFamily="2" charset="-122"/>
              </a:rPr>
              <a:pPr>
                <a:spcBef>
                  <a:spcPct val="0"/>
                </a:spcBef>
                <a:buClrTx/>
                <a:buSzTx/>
                <a:buFontTx/>
                <a:buNone/>
              </a:pPr>
              <a:t>83</a:t>
            </a:fld>
            <a:endParaRPr lang="en-US" altLang="zh-CN" sz="1400" b="0">
              <a:latin typeface="Arial" panose="020B0604020202020204" pitchFamily="34" charset="0"/>
              <a:ea typeface="宋体" panose="02010600030101010101" pitchFamily="2" charset="-122"/>
            </a:endParaRPr>
          </a:p>
        </p:txBody>
      </p:sp>
      <p:sp>
        <p:nvSpPr>
          <p:cNvPr id="90117" name="Rectangle 3">
            <a:extLst>
              <a:ext uri="{FF2B5EF4-FFF2-40B4-BE49-F238E27FC236}">
                <a16:creationId xmlns:a16="http://schemas.microsoft.com/office/drawing/2014/main" id="{9AB35B00-29A2-C8E2-FEB5-7A6518600705}"/>
              </a:ext>
            </a:extLst>
          </p:cNvPr>
          <p:cNvSpPr>
            <a:spLocks noGrp="1" noChangeArrowheads="1"/>
          </p:cNvSpPr>
          <p:nvPr>
            <p:ph type="body" sz="quarter" idx="13"/>
          </p:nvPr>
        </p:nvSpPr>
        <p:spPr/>
        <p:txBody>
          <a:bodyPr>
            <a:normAutofit fontScale="92500"/>
          </a:bodyPr>
          <a:lstStyle/>
          <a:p>
            <a:pPr eaLnBrk="1" hangingPunct="1">
              <a:buFont typeface="Wingdings" panose="05000000000000000000" pitchFamily="2" charset="2"/>
              <a:buNone/>
            </a:pPr>
            <a:r>
              <a:rPr lang="en-US" altLang="zh-CN" dirty="0">
                <a:latin typeface="Times New Roman" panose="02020603050405020304" pitchFamily="18" charset="0"/>
              </a:rPr>
              <a:t>⑶ </a:t>
            </a:r>
            <a:r>
              <a:rPr lang="zh-CN" altLang="en-US" dirty="0">
                <a:latin typeface="Times New Roman" panose="02020603050405020304" pitchFamily="18" charset="0"/>
              </a:rPr>
              <a:t>如果标记性非终结符</a:t>
            </a:r>
            <a:r>
              <a:rPr lang="en-US" altLang="zh-CN" i="1" dirty="0">
                <a:latin typeface="Times New Roman" panose="02020603050405020304" pitchFamily="18" charset="0"/>
              </a:rPr>
              <a:t>M</a:t>
            </a:r>
            <a:r>
              <a:rPr lang="zh-CN" altLang="en-US" dirty="0">
                <a:latin typeface="Times New Roman" panose="02020603050405020304" pitchFamily="18" charset="0"/>
              </a:rPr>
              <a:t>取代了某个产生式</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α</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β</a:t>
            </a:r>
            <a:r>
              <a:rPr lang="zh-CN" altLang="en-US" dirty="0">
                <a:latin typeface="Times New Roman" panose="02020603050405020304" pitchFamily="18" charset="0"/>
              </a:rPr>
              <a:t>中的动作</a:t>
            </a:r>
            <a:r>
              <a:rPr lang="en-US" altLang="zh-CN" i="1" dirty="0">
                <a:latin typeface="Times New Roman" panose="02020603050405020304" pitchFamily="18" charset="0"/>
              </a:rPr>
              <a:t>a</a:t>
            </a:r>
            <a:r>
              <a:rPr lang="zh-CN" altLang="en-US" dirty="0">
                <a:latin typeface="Times New Roman" panose="02020603050405020304" pitchFamily="18" charset="0"/>
              </a:rPr>
              <a:t>，则按如下方式将</a:t>
            </a:r>
            <a:r>
              <a:rPr lang="en-US" altLang="zh-CN" i="1" dirty="0">
                <a:latin typeface="Times New Roman" panose="02020603050405020304" pitchFamily="18" charset="0"/>
              </a:rPr>
              <a:t>a</a:t>
            </a:r>
            <a:r>
              <a:rPr lang="zh-CN" altLang="en-US" dirty="0">
                <a:latin typeface="Times New Roman" panose="02020603050405020304" pitchFamily="18" charset="0"/>
              </a:rPr>
              <a:t>修改为</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zh-CN" altLang="en-US" dirty="0">
                <a:latin typeface="Times New Roman" panose="02020603050405020304" pitchFamily="18" charset="0"/>
              </a:rPr>
              <a:t>，并将动作</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zh-CN" altLang="en-US" dirty="0">
                <a:latin typeface="Times New Roman" panose="02020603050405020304" pitchFamily="18" charset="0"/>
              </a:rPr>
              <a:t>放在产生式</a:t>
            </a:r>
            <a:r>
              <a:rPr lang="en-US" altLang="zh-CN" i="1" dirty="0" err="1">
                <a:latin typeface="Times New Roman" panose="02020603050405020304" pitchFamily="18" charset="0"/>
              </a:rPr>
              <a:t>M</a:t>
            </a:r>
            <a:r>
              <a:rPr lang="en-US" altLang="zh-CN" dirty="0" err="1">
                <a:latin typeface="Times New Roman" panose="02020603050405020304" pitchFamily="18" charset="0"/>
              </a:rPr>
              <a:t>→</a:t>
            </a:r>
            <a:r>
              <a:rPr lang="en-US" altLang="zh-CN" i="1" dirty="0" err="1">
                <a:latin typeface="Times New Roman" panose="02020603050405020304" pitchFamily="18" charset="0"/>
              </a:rPr>
              <a:t>ε</a:t>
            </a:r>
            <a:r>
              <a:rPr lang="zh-CN" altLang="en-US" dirty="0">
                <a:latin typeface="Times New Roman" panose="02020603050405020304" pitchFamily="18" charset="0"/>
              </a:rPr>
              <a:t>的末尾。</a:t>
            </a:r>
          </a:p>
          <a:p>
            <a:pPr eaLnBrk="1" hangingPunct="1">
              <a:buFont typeface="Wingdings" panose="05000000000000000000" pitchFamily="2" charset="2"/>
              <a:buNone/>
            </a:pPr>
            <a:r>
              <a:rPr lang="zh-CN" altLang="en-US" dirty="0">
                <a:latin typeface="Times New Roman" panose="02020603050405020304" pitchFamily="18" charset="0"/>
              </a:rPr>
              <a:t>    ①为</a:t>
            </a:r>
            <a:r>
              <a:rPr lang="en-US" altLang="zh-CN" i="1" dirty="0">
                <a:latin typeface="Times New Roman" panose="02020603050405020304" pitchFamily="18" charset="0"/>
              </a:rPr>
              <a:t>M</a:t>
            </a:r>
            <a:r>
              <a:rPr lang="zh-CN" altLang="en-US" dirty="0">
                <a:latin typeface="Times New Roman" panose="02020603050405020304" pitchFamily="18" charset="0"/>
              </a:rPr>
              <a:t>设置继承属性来复制动作</a:t>
            </a:r>
            <a:r>
              <a:rPr lang="en-US" altLang="zh-CN" i="1" dirty="0">
                <a:latin typeface="Times New Roman" panose="02020603050405020304" pitchFamily="18" charset="0"/>
              </a:rPr>
              <a:t>a</a:t>
            </a:r>
            <a:r>
              <a:rPr lang="zh-CN" altLang="en-US" dirty="0">
                <a:latin typeface="Times New Roman" panose="02020603050405020304" pitchFamily="18" charset="0"/>
              </a:rPr>
              <a:t>所需要的</a:t>
            </a:r>
            <a:r>
              <a:rPr lang="en-US" altLang="zh-CN" i="1" dirty="0">
                <a:latin typeface="Times New Roman" panose="02020603050405020304" pitchFamily="18" charset="0"/>
              </a:rPr>
              <a:t>A</a:t>
            </a:r>
            <a:r>
              <a:rPr lang="zh-CN" altLang="en-US" dirty="0">
                <a:latin typeface="Times New Roman" panose="02020603050405020304" pitchFamily="18" charset="0"/>
              </a:rPr>
              <a:t>或</a:t>
            </a:r>
            <a:r>
              <a:rPr lang="en-US" altLang="zh-CN" i="1" dirty="0">
                <a:latin typeface="Times New Roman" panose="02020603050405020304" pitchFamily="18" charset="0"/>
              </a:rPr>
              <a:t>α</a:t>
            </a:r>
            <a:r>
              <a:rPr lang="zh-CN" altLang="en-US" dirty="0">
                <a:latin typeface="Times New Roman" panose="02020603050405020304" pitchFamily="18" charset="0"/>
              </a:rPr>
              <a:t>中符号的继承属性；</a:t>
            </a:r>
          </a:p>
          <a:p>
            <a:pPr eaLnBrk="1" hangingPunct="1">
              <a:buFont typeface="Wingdings" panose="05000000000000000000" pitchFamily="2" charset="2"/>
              <a:buNone/>
            </a:pPr>
            <a:r>
              <a:rPr lang="zh-CN" altLang="en-US" dirty="0">
                <a:latin typeface="Times New Roman" panose="02020603050405020304" pitchFamily="18" charset="0"/>
              </a:rPr>
              <a:t>	② 以与动作</a:t>
            </a:r>
            <a:r>
              <a:rPr lang="en-US" altLang="zh-CN" i="1" dirty="0">
                <a:latin typeface="Times New Roman" panose="02020603050405020304" pitchFamily="18" charset="0"/>
              </a:rPr>
              <a:t>a</a:t>
            </a:r>
            <a:r>
              <a:rPr lang="zh-CN" altLang="en-US" dirty="0">
                <a:latin typeface="Times New Roman" panose="02020603050405020304" pitchFamily="18" charset="0"/>
              </a:rPr>
              <a:t>相同的方式计算属性，只不过要将这些属性置为</a:t>
            </a:r>
            <a:r>
              <a:rPr lang="en-US" altLang="zh-CN" i="1" dirty="0">
                <a:latin typeface="Times New Roman" panose="02020603050405020304" pitchFamily="18" charset="0"/>
              </a:rPr>
              <a:t>M</a:t>
            </a:r>
            <a:r>
              <a:rPr lang="zh-CN" altLang="en-US" dirty="0">
                <a:latin typeface="Times New Roman" panose="02020603050405020304" pitchFamily="18" charset="0"/>
              </a:rPr>
              <a:t>的综合属性。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1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1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a:extLst>
              <a:ext uri="{FF2B5EF4-FFF2-40B4-BE49-F238E27FC236}">
                <a16:creationId xmlns:a16="http://schemas.microsoft.com/office/drawing/2014/main" id="{757962B9-B4ED-7420-2CF6-24BF03B21EAB}"/>
              </a:ext>
            </a:extLst>
          </p:cNvPr>
          <p:cNvSpPr>
            <a:spLocks noGrp="1" noChangeArrowheads="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6.4.4 L-</a:t>
            </a:r>
            <a:r>
              <a:rPr lang="zh-CN" altLang="en-US" dirty="0">
                <a:latin typeface="Times New Roman" panose="02020603050405020304" pitchFamily="18" charset="0"/>
              </a:rPr>
              <a:t>属性定义的自底向上翻译</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a:t>
            </a:r>
          </a:p>
        </p:txBody>
      </p:sp>
      <p:sp>
        <p:nvSpPr>
          <p:cNvPr id="4" name="日期占位符 3">
            <a:extLst>
              <a:ext uri="{FF2B5EF4-FFF2-40B4-BE49-F238E27FC236}">
                <a16:creationId xmlns:a16="http://schemas.microsoft.com/office/drawing/2014/main" id="{32E9B101-4AAB-CD38-A72E-6363D54AB8C1}"/>
              </a:ext>
            </a:extLst>
          </p:cNvPr>
          <p:cNvSpPr>
            <a:spLocks noGrp="1"/>
          </p:cNvSpPr>
          <p:nvPr>
            <p:ph type="dt" sz="half" idx="10"/>
          </p:nvPr>
        </p:nvSpPr>
        <p:spPr>
          <a:ln>
            <a:miter lim="800000"/>
            <a:headEnd/>
            <a:tailEnd/>
          </a:ln>
        </p:spPr>
        <p:txBody>
          <a:bodyPr anchor="t"/>
          <a:lstStyle/>
          <a:p>
            <a:pPr>
              <a:defRPr/>
            </a:pPr>
            <a:fld id="{B1B6FC20-B907-41CE-9E14-FFA644C3582D}" type="datetime1">
              <a:rPr lang="zh-CN" altLang="en-US">
                <a:latin typeface="+mn-lt"/>
              </a:rPr>
              <a:pPr>
                <a:defRPr/>
              </a:pPr>
              <a:t>2024/10/14</a:t>
            </a:fld>
            <a:endParaRPr lang="en-US" altLang="zh-CN">
              <a:latin typeface="+mn-lt"/>
            </a:endParaRPr>
          </a:p>
        </p:txBody>
      </p:sp>
      <p:sp>
        <p:nvSpPr>
          <p:cNvPr id="92163" name="灯片编号占位符 5">
            <a:extLst>
              <a:ext uri="{FF2B5EF4-FFF2-40B4-BE49-F238E27FC236}">
                <a16:creationId xmlns:a16="http://schemas.microsoft.com/office/drawing/2014/main" id="{A8326FB3-CE11-C85E-B7EC-596137C2368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F3A1757D-A18D-4231-A852-AD87A7915FB7}" type="slidenum">
              <a:rPr lang="en-US" altLang="zh-CN" sz="1400" b="0">
                <a:latin typeface="Arial" panose="020B0604020202020204" pitchFamily="34" charset="0"/>
                <a:ea typeface="宋体" panose="02010600030101010101" pitchFamily="2" charset="-122"/>
              </a:rPr>
              <a:pPr>
                <a:spcBef>
                  <a:spcPct val="0"/>
                </a:spcBef>
                <a:buClrTx/>
                <a:buSzTx/>
                <a:buFontTx/>
                <a:buNone/>
              </a:pPr>
              <a:t>84</a:t>
            </a:fld>
            <a:endParaRPr lang="en-US" altLang="zh-CN" sz="1400" b="0">
              <a:latin typeface="Arial" panose="020B0604020202020204" pitchFamily="34" charset="0"/>
              <a:ea typeface="宋体" panose="02010600030101010101" pitchFamily="2" charset="-122"/>
            </a:endParaRPr>
          </a:p>
        </p:txBody>
      </p:sp>
      <p:sp>
        <p:nvSpPr>
          <p:cNvPr id="92165" name="Rectangle 3">
            <a:extLst>
              <a:ext uri="{FF2B5EF4-FFF2-40B4-BE49-F238E27FC236}">
                <a16:creationId xmlns:a16="http://schemas.microsoft.com/office/drawing/2014/main" id="{5EBFAD80-33E2-A45D-2BAE-0A22CE7B1005}"/>
              </a:ext>
            </a:extLst>
          </p:cNvPr>
          <p:cNvSpPr>
            <a:spLocks noGrp="1" noChangeArrowheads="1"/>
          </p:cNvSpPr>
          <p:nvPr>
            <p:ph type="body" sz="quarter" idx="13"/>
          </p:nvPr>
        </p:nvSpPr>
        <p:spPr>
          <a:xfrm>
            <a:off x="1064596" y="1443017"/>
            <a:ext cx="9783916" cy="5028803"/>
          </a:xfrm>
        </p:spPr>
        <p:txBody>
          <a:bodyPr>
            <a:normAutofit fontScale="92500"/>
          </a:bodyPr>
          <a:lstStyle/>
          <a:p>
            <a:pPr eaLnBrk="1" hangingPunct="1"/>
            <a:r>
              <a:rPr lang="zh-CN" altLang="en-US" dirty="0">
                <a:latin typeface="Times New Roman" panose="02020603050405020304" pitchFamily="18" charset="0"/>
              </a:rPr>
              <a:t>与</a:t>
            </a:r>
            <a:r>
              <a:rPr lang="en-US" altLang="zh-CN" i="1" dirty="0" err="1">
                <a:latin typeface="Times New Roman" panose="02020603050405020304" pitchFamily="18" charset="0"/>
              </a:rPr>
              <a:t>M</a:t>
            </a:r>
            <a:r>
              <a:rPr lang="en-US" altLang="zh-CN" dirty="0" err="1">
                <a:latin typeface="Times New Roman" panose="02020603050405020304" pitchFamily="18" charset="0"/>
              </a:rPr>
              <a:t>→</a:t>
            </a:r>
            <a:r>
              <a:rPr lang="en-US" altLang="zh-CN" i="1" dirty="0" err="1">
                <a:latin typeface="Times New Roman" panose="02020603050405020304" pitchFamily="18" charset="0"/>
              </a:rPr>
              <a:t>ε</a:t>
            </a:r>
            <a:r>
              <a:rPr lang="zh-CN" altLang="en-US" dirty="0">
                <a:latin typeface="Times New Roman" panose="02020603050405020304" pitchFamily="18" charset="0"/>
              </a:rPr>
              <a:t>相关联的语义动作可能需要用到没出现在该产生式中的文法符号的属性。不过，由于要在</a:t>
            </a:r>
            <a:r>
              <a:rPr lang="en-US" altLang="zh-CN" i="1" dirty="0">
                <a:latin typeface="Times New Roman" panose="02020603050405020304" pitchFamily="18" charset="0"/>
              </a:rPr>
              <a:t>LR</a:t>
            </a:r>
            <a:r>
              <a:rPr lang="zh-CN" altLang="en-US" dirty="0">
                <a:latin typeface="Times New Roman" panose="02020603050405020304" pitchFamily="18" charset="0"/>
              </a:rPr>
              <a:t>分析栈中实现所有的语义动作，所以在分析栈中</a:t>
            </a:r>
            <a:r>
              <a:rPr lang="en-US" altLang="zh-CN" i="1" dirty="0">
                <a:latin typeface="Times New Roman" panose="02020603050405020304" pitchFamily="18" charset="0"/>
              </a:rPr>
              <a:t>M</a:t>
            </a:r>
            <a:r>
              <a:rPr lang="zh-CN" altLang="en-US" dirty="0">
                <a:latin typeface="Times New Roman" panose="02020603050405020304" pitchFamily="18" charset="0"/>
              </a:rPr>
              <a:t>下面的某个已知位置总能找到所需的属性。</a:t>
            </a:r>
          </a:p>
          <a:p>
            <a:pPr eaLnBrk="1" hangingPunct="1"/>
            <a:r>
              <a:rPr lang="zh-CN" altLang="en-US" dirty="0">
                <a:latin typeface="Times New Roman" panose="02020603050405020304" pitchFamily="18" charset="0"/>
              </a:rPr>
              <a:t>例如，假设在某个</a:t>
            </a:r>
            <a:r>
              <a:rPr lang="en-US" altLang="zh-CN" i="1" dirty="0">
                <a:latin typeface="Times New Roman" panose="02020603050405020304" pitchFamily="18" charset="0"/>
              </a:rPr>
              <a:t>LL</a:t>
            </a:r>
            <a:r>
              <a:rPr lang="en-US" altLang="zh-CN" dirty="0">
                <a:latin typeface="Times New Roman" panose="02020603050405020304" pitchFamily="18" charset="0"/>
              </a:rPr>
              <a:t>(1)</a:t>
            </a:r>
            <a:r>
              <a:rPr lang="zh-CN" altLang="en-US" dirty="0">
                <a:latin typeface="Times New Roman" panose="02020603050405020304" pitchFamily="18" charset="0"/>
              </a:rPr>
              <a:t>文法中有一个形如</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BC</a:t>
            </a:r>
            <a:r>
              <a:rPr lang="zh-CN" altLang="en-US" dirty="0">
                <a:latin typeface="Times New Roman" panose="02020603050405020304" pitchFamily="18" charset="0"/>
              </a:rPr>
              <a:t>的产生式，</a:t>
            </a:r>
            <a:r>
              <a:rPr lang="en-US" altLang="zh-CN" i="1" dirty="0">
                <a:latin typeface="Times New Roman" panose="02020603050405020304" pitchFamily="18" charset="0"/>
              </a:rPr>
              <a:t>B</a:t>
            </a:r>
            <a:r>
              <a:rPr lang="zh-CN" altLang="en-US" dirty="0">
                <a:latin typeface="Times New Roman" panose="02020603050405020304" pitchFamily="18" charset="0"/>
              </a:rPr>
              <a:t>的继承属性</a:t>
            </a:r>
            <a:r>
              <a:rPr lang="en-US" altLang="zh-CN" i="1" dirty="0" err="1">
                <a:latin typeface="Times New Roman" panose="02020603050405020304" pitchFamily="18" charset="0"/>
              </a:rPr>
              <a:t>B</a:t>
            </a:r>
            <a:r>
              <a:rPr lang="en-US" altLang="zh-CN" dirty="0" err="1">
                <a:latin typeface="Times New Roman" panose="02020603050405020304" pitchFamily="18" charset="0"/>
              </a:rPr>
              <a:t>.</a:t>
            </a:r>
            <a:r>
              <a:rPr lang="en-US" altLang="zh-CN" i="1" dirty="0" err="1">
                <a:latin typeface="Times New Roman" panose="02020603050405020304" pitchFamily="18" charset="0"/>
              </a:rPr>
              <a:t>inh</a:t>
            </a:r>
            <a:r>
              <a:rPr lang="zh-CN" altLang="en-US" dirty="0">
                <a:latin typeface="Times New Roman" panose="02020603050405020304" pitchFamily="18" charset="0"/>
              </a:rPr>
              <a:t>是从</a:t>
            </a:r>
            <a:r>
              <a:rPr lang="en-US" altLang="zh-CN" i="1" dirty="0">
                <a:latin typeface="Times New Roman" panose="02020603050405020304" pitchFamily="18" charset="0"/>
              </a:rPr>
              <a:t>A</a:t>
            </a:r>
            <a:r>
              <a:rPr lang="zh-CN" altLang="en-US" dirty="0">
                <a:latin typeface="Times New Roman" panose="02020603050405020304" pitchFamily="18" charset="0"/>
              </a:rPr>
              <a:t>的继承属性</a:t>
            </a:r>
            <a:r>
              <a:rPr lang="en-US" altLang="zh-CN" i="1" dirty="0" err="1">
                <a:latin typeface="Times New Roman" panose="02020603050405020304" pitchFamily="18" charset="0"/>
              </a:rPr>
              <a:t>A</a:t>
            </a:r>
            <a:r>
              <a:rPr lang="en-US" altLang="zh-CN" dirty="0" err="1">
                <a:latin typeface="Times New Roman" panose="02020603050405020304" pitchFamily="18" charset="0"/>
              </a:rPr>
              <a:t>.</a:t>
            </a:r>
            <a:r>
              <a:rPr lang="en-US" altLang="zh-CN" i="1" dirty="0" err="1">
                <a:latin typeface="Times New Roman" panose="02020603050405020304" pitchFamily="18" charset="0"/>
              </a:rPr>
              <a:t>inh</a:t>
            </a:r>
            <a:r>
              <a:rPr lang="zh-CN" altLang="en-US" dirty="0">
                <a:latin typeface="Times New Roman" panose="02020603050405020304" pitchFamily="18" charset="0"/>
              </a:rPr>
              <a:t>按照公式</a:t>
            </a:r>
            <a:r>
              <a:rPr lang="en-US" altLang="zh-CN" i="1" dirty="0" err="1">
                <a:latin typeface="Times New Roman" panose="02020603050405020304" pitchFamily="18" charset="0"/>
              </a:rPr>
              <a:t>B</a:t>
            </a:r>
            <a:r>
              <a:rPr lang="en-US" altLang="zh-CN" dirty="0" err="1">
                <a:latin typeface="Times New Roman" panose="02020603050405020304" pitchFamily="18" charset="0"/>
              </a:rPr>
              <a:t>.</a:t>
            </a:r>
            <a:r>
              <a:rPr lang="en-US" altLang="zh-CN" i="1" dirty="0" err="1">
                <a:latin typeface="Times New Roman" panose="02020603050405020304" pitchFamily="18" charset="0"/>
              </a:rPr>
              <a:t>inh</a:t>
            </a:r>
            <a:r>
              <a:rPr lang="en-US" altLang="zh-CN" i="1" dirty="0">
                <a:latin typeface="Times New Roman" panose="02020603050405020304" pitchFamily="18" charset="0"/>
              </a:rPr>
              <a:t> </a:t>
            </a:r>
            <a:r>
              <a:rPr lang="en-US" altLang="zh-CN" dirty="0">
                <a:latin typeface="Times New Roman" panose="02020603050405020304" pitchFamily="18" charset="0"/>
              </a:rPr>
              <a:t>:= </a:t>
            </a:r>
            <a:r>
              <a:rPr lang="en-US" altLang="zh-CN" i="1" dirty="0">
                <a:latin typeface="Times New Roman" panose="02020603050405020304" pitchFamily="18" charset="0"/>
              </a:rPr>
              <a:t>f</a:t>
            </a:r>
            <a:r>
              <a:rPr lang="en-US" altLang="zh-CN" dirty="0">
                <a:latin typeface="Times New Roman" panose="02020603050405020304" pitchFamily="18" charset="0"/>
              </a:rPr>
              <a:t>(</a:t>
            </a:r>
            <a:r>
              <a:rPr lang="en-US" altLang="zh-CN" i="1" dirty="0" err="1">
                <a:latin typeface="Times New Roman" panose="02020603050405020304" pitchFamily="18" charset="0"/>
              </a:rPr>
              <a:t>A</a:t>
            </a:r>
            <a:r>
              <a:rPr lang="en-US" altLang="zh-CN" dirty="0" err="1">
                <a:latin typeface="Times New Roman" panose="02020603050405020304" pitchFamily="18" charset="0"/>
              </a:rPr>
              <a:t>.</a:t>
            </a:r>
            <a:r>
              <a:rPr lang="en-US" altLang="zh-CN" i="1" dirty="0" err="1">
                <a:latin typeface="Times New Roman" panose="02020603050405020304" pitchFamily="18" charset="0"/>
              </a:rPr>
              <a:t>inh</a:t>
            </a:r>
            <a:r>
              <a:rPr lang="en-US" altLang="zh-CN" dirty="0">
                <a:latin typeface="Times New Roman" panose="02020603050405020304" pitchFamily="18" charset="0"/>
              </a:rPr>
              <a:t>)</a:t>
            </a:r>
            <a:r>
              <a:rPr lang="zh-CN" altLang="en-US" dirty="0">
                <a:latin typeface="Times New Roman" panose="02020603050405020304" pitchFamily="18" charset="0"/>
              </a:rPr>
              <a:t>来计算的，亦即翻译模式可能包含如下片断：</a:t>
            </a:r>
            <a:endParaRPr lang="zh-CN" altLang="en-US" i="1" dirty="0">
              <a:latin typeface="Times New Roman" panose="02020603050405020304" pitchFamily="18" charset="0"/>
            </a:endParaRPr>
          </a:p>
          <a:p>
            <a:pPr eaLnBrk="1" hangingPunct="1">
              <a:buFont typeface="Wingdings" panose="05000000000000000000" pitchFamily="2" charset="2"/>
              <a:buNone/>
            </a:pPr>
            <a:r>
              <a:rPr lang="zh-CN" altLang="en-US" i="1" dirty="0">
                <a:latin typeface="Times New Roman" panose="02020603050405020304" pitchFamily="18" charset="0"/>
              </a:rPr>
              <a:t>         </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err="1">
                <a:latin typeface="Times New Roman" panose="02020603050405020304" pitchFamily="18" charset="0"/>
              </a:rPr>
              <a:t>B</a:t>
            </a:r>
            <a:r>
              <a:rPr lang="en-US" altLang="zh-CN" dirty="0" err="1">
                <a:latin typeface="Times New Roman" panose="02020603050405020304" pitchFamily="18" charset="0"/>
              </a:rPr>
              <a:t>.</a:t>
            </a:r>
            <a:r>
              <a:rPr lang="en-US" altLang="zh-CN" i="1" dirty="0" err="1">
                <a:latin typeface="Times New Roman" panose="02020603050405020304" pitchFamily="18" charset="0"/>
              </a:rPr>
              <a:t>inh</a:t>
            </a:r>
            <a:r>
              <a:rPr lang="en-US" altLang="zh-CN" dirty="0">
                <a:latin typeface="Times New Roman" panose="02020603050405020304" pitchFamily="18" charset="0"/>
              </a:rPr>
              <a:t> := </a:t>
            </a:r>
            <a:r>
              <a:rPr lang="en-US" altLang="zh-CN" i="1" dirty="0">
                <a:latin typeface="Times New Roman" panose="02020603050405020304" pitchFamily="18" charset="0"/>
              </a:rPr>
              <a:t>f</a:t>
            </a:r>
            <a:r>
              <a:rPr lang="en-US" altLang="zh-CN" dirty="0">
                <a:latin typeface="Times New Roman" panose="02020603050405020304" pitchFamily="18" charset="0"/>
              </a:rPr>
              <a:t>(</a:t>
            </a:r>
            <a:r>
              <a:rPr lang="en-US" altLang="zh-CN" i="1" dirty="0" err="1">
                <a:latin typeface="Times New Roman" panose="02020603050405020304" pitchFamily="18" charset="0"/>
              </a:rPr>
              <a:t>A</a:t>
            </a:r>
            <a:r>
              <a:rPr lang="en-US" altLang="zh-CN" dirty="0" err="1">
                <a:latin typeface="Times New Roman" panose="02020603050405020304" pitchFamily="18" charset="0"/>
              </a:rPr>
              <a:t>.</a:t>
            </a:r>
            <a:r>
              <a:rPr lang="en-US" altLang="zh-CN" i="1" dirty="0" err="1">
                <a:latin typeface="Times New Roman" panose="02020603050405020304" pitchFamily="18" charset="0"/>
              </a:rPr>
              <a:t>inh</a:t>
            </a:r>
            <a:r>
              <a:rPr lang="en-US" altLang="zh-CN" dirty="0">
                <a:latin typeface="Times New Roman" panose="02020603050405020304" pitchFamily="18" charset="0"/>
              </a:rPr>
              <a:t>);}</a:t>
            </a:r>
            <a:r>
              <a:rPr lang="en-US" altLang="zh-CN" i="1" dirty="0">
                <a:latin typeface="Times New Roman" panose="02020603050405020304" pitchFamily="18" charset="0"/>
              </a:rPr>
              <a:t>BC</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6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6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2">
            <a:extLst>
              <a:ext uri="{FF2B5EF4-FFF2-40B4-BE49-F238E27FC236}">
                <a16:creationId xmlns:a16="http://schemas.microsoft.com/office/drawing/2014/main" id="{3A47A845-C7B3-BB66-A469-F23F9D463FD2}"/>
              </a:ext>
            </a:extLst>
          </p:cNvPr>
          <p:cNvSpPr>
            <a:spLocks noGrp="1" noChangeArrowheads="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6.4.4 L-</a:t>
            </a:r>
            <a:r>
              <a:rPr lang="zh-CN" altLang="en-US" dirty="0">
                <a:latin typeface="Times New Roman" panose="02020603050405020304" pitchFamily="18" charset="0"/>
              </a:rPr>
              <a:t>属性定义的自底向上翻译</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a:t>
            </a:r>
          </a:p>
        </p:txBody>
      </p:sp>
      <p:sp>
        <p:nvSpPr>
          <p:cNvPr id="4" name="日期占位符 3">
            <a:extLst>
              <a:ext uri="{FF2B5EF4-FFF2-40B4-BE49-F238E27FC236}">
                <a16:creationId xmlns:a16="http://schemas.microsoft.com/office/drawing/2014/main" id="{79AF5135-5FEC-3B42-363F-AC1AB78CEBB0}"/>
              </a:ext>
            </a:extLst>
          </p:cNvPr>
          <p:cNvSpPr>
            <a:spLocks noGrp="1"/>
          </p:cNvSpPr>
          <p:nvPr>
            <p:ph type="dt" sz="half" idx="10"/>
          </p:nvPr>
        </p:nvSpPr>
        <p:spPr>
          <a:ln>
            <a:miter lim="800000"/>
            <a:headEnd/>
            <a:tailEnd/>
          </a:ln>
        </p:spPr>
        <p:txBody>
          <a:bodyPr anchor="t"/>
          <a:lstStyle/>
          <a:p>
            <a:pPr>
              <a:defRPr/>
            </a:pPr>
            <a:fld id="{8C73B45F-C013-486B-9A9E-51D8C6210931}" type="datetime1">
              <a:rPr lang="zh-CN" altLang="en-US">
                <a:latin typeface="+mn-lt"/>
              </a:rPr>
              <a:pPr>
                <a:defRPr/>
              </a:pPr>
              <a:t>2024/10/14</a:t>
            </a:fld>
            <a:endParaRPr lang="en-US" altLang="zh-CN">
              <a:latin typeface="+mn-lt"/>
            </a:endParaRPr>
          </a:p>
        </p:txBody>
      </p:sp>
      <p:sp>
        <p:nvSpPr>
          <p:cNvPr id="94211" name="灯片编号占位符 5">
            <a:extLst>
              <a:ext uri="{FF2B5EF4-FFF2-40B4-BE49-F238E27FC236}">
                <a16:creationId xmlns:a16="http://schemas.microsoft.com/office/drawing/2014/main" id="{F5836586-91F9-9AAA-56FC-D71B1F356D1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168CA196-2AD3-4280-AF9F-0DDD9F167E9D}" type="slidenum">
              <a:rPr lang="en-US" altLang="zh-CN" sz="1400" b="0">
                <a:latin typeface="Arial" panose="020B0604020202020204" pitchFamily="34" charset="0"/>
                <a:ea typeface="宋体" panose="02010600030101010101" pitchFamily="2" charset="-122"/>
              </a:rPr>
              <a:pPr>
                <a:spcBef>
                  <a:spcPct val="0"/>
                </a:spcBef>
                <a:buClrTx/>
                <a:buSzTx/>
                <a:buFontTx/>
                <a:buNone/>
              </a:pPr>
              <a:t>85</a:t>
            </a:fld>
            <a:endParaRPr lang="en-US" altLang="zh-CN" sz="1400" b="0">
              <a:latin typeface="Arial" panose="020B0604020202020204" pitchFamily="34" charset="0"/>
              <a:ea typeface="宋体" panose="02010600030101010101" pitchFamily="2" charset="-122"/>
            </a:endParaRPr>
          </a:p>
        </p:txBody>
      </p:sp>
      <p:sp>
        <p:nvSpPr>
          <p:cNvPr id="94213" name="Rectangle 3">
            <a:extLst>
              <a:ext uri="{FF2B5EF4-FFF2-40B4-BE49-F238E27FC236}">
                <a16:creationId xmlns:a16="http://schemas.microsoft.com/office/drawing/2014/main" id="{8F232D59-18AF-54F5-3619-95964A2E1D17}"/>
              </a:ext>
            </a:extLst>
          </p:cNvPr>
          <p:cNvSpPr>
            <a:spLocks noGrp="1" noChangeArrowheads="1"/>
          </p:cNvSpPr>
          <p:nvPr>
            <p:ph type="body" sz="quarter" idx="13"/>
          </p:nvPr>
        </p:nvSpPr>
        <p:spPr>
          <a:xfrm>
            <a:off x="1051896" y="1049318"/>
            <a:ext cx="9783916" cy="4123276"/>
          </a:xfrm>
        </p:spPr>
        <p:txBody>
          <a:bodyPr>
            <a:normAutofit fontScale="92500"/>
          </a:bodyPr>
          <a:lstStyle/>
          <a:p>
            <a:pPr eaLnBrk="1" hangingPunct="1"/>
            <a:r>
              <a:rPr lang="zh-CN" altLang="en-US" dirty="0">
                <a:latin typeface="Times New Roman" panose="02020603050405020304" pitchFamily="18" charset="0"/>
              </a:rPr>
              <a:t>根据上面的论述，为了在自底向上的分析过程中计算</a:t>
            </a:r>
            <a:r>
              <a:rPr lang="en-US" altLang="zh-CN" i="1" dirty="0" err="1">
                <a:latin typeface="Times New Roman" panose="02020603050405020304" pitchFamily="18" charset="0"/>
              </a:rPr>
              <a:t>B</a:t>
            </a:r>
            <a:r>
              <a:rPr lang="en-US" altLang="zh-CN" dirty="0" err="1">
                <a:latin typeface="Times New Roman" panose="02020603050405020304" pitchFamily="18" charset="0"/>
              </a:rPr>
              <a:t>.</a:t>
            </a:r>
            <a:r>
              <a:rPr lang="en-US" altLang="zh-CN" i="1" dirty="0" err="1">
                <a:latin typeface="Times New Roman" panose="02020603050405020304" pitchFamily="18" charset="0"/>
              </a:rPr>
              <a:t>inh</a:t>
            </a:r>
            <a:r>
              <a:rPr lang="en-US" altLang="zh-CN" i="1" dirty="0">
                <a:latin typeface="Times New Roman" panose="02020603050405020304" pitchFamily="18" charset="0"/>
              </a:rPr>
              <a:t> </a:t>
            </a:r>
            <a:r>
              <a:rPr lang="en-US" altLang="zh-CN" dirty="0">
                <a:latin typeface="Times New Roman" panose="02020603050405020304" pitchFamily="18" charset="0"/>
              </a:rPr>
              <a:t>:= </a:t>
            </a:r>
            <a:r>
              <a:rPr lang="en-US" altLang="zh-CN" i="1" dirty="0">
                <a:latin typeface="Times New Roman" panose="02020603050405020304" pitchFamily="18" charset="0"/>
              </a:rPr>
              <a:t>f</a:t>
            </a:r>
            <a:r>
              <a:rPr lang="en-US" altLang="zh-CN" dirty="0">
                <a:latin typeface="Times New Roman" panose="02020603050405020304" pitchFamily="18" charset="0"/>
              </a:rPr>
              <a:t>(</a:t>
            </a:r>
            <a:r>
              <a:rPr lang="en-US" altLang="zh-CN" i="1" dirty="0" err="1">
                <a:latin typeface="Times New Roman" panose="02020603050405020304" pitchFamily="18" charset="0"/>
              </a:rPr>
              <a:t>A</a:t>
            </a:r>
            <a:r>
              <a:rPr lang="en-US" altLang="zh-CN" dirty="0" err="1">
                <a:latin typeface="Times New Roman" panose="02020603050405020304" pitchFamily="18" charset="0"/>
              </a:rPr>
              <a:t>.</a:t>
            </a:r>
            <a:r>
              <a:rPr lang="en-US" altLang="zh-CN" i="1" dirty="0" err="1">
                <a:latin typeface="Times New Roman" panose="02020603050405020304" pitchFamily="18" charset="0"/>
              </a:rPr>
              <a:t>inh</a:t>
            </a:r>
            <a:r>
              <a:rPr lang="en-US" altLang="zh-CN" dirty="0">
                <a:latin typeface="Times New Roman" panose="02020603050405020304" pitchFamily="18" charset="0"/>
              </a:rPr>
              <a:t>)</a:t>
            </a:r>
            <a:r>
              <a:rPr lang="zh-CN" altLang="en-US" dirty="0">
                <a:latin typeface="Times New Roman" panose="02020603050405020304" pitchFamily="18" charset="0"/>
              </a:rPr>
              <a:t>，需要引入一个标记性非终结符</a:t>
            </a:r>
            <a:r>
              <a:rPr lang="en-US" altLang="zh-CN" i="1" dirty="0">
                <a:latin typeface="Times New Roman" panose="02020603050405020304" pitchFamily="18" charset="0"/>
              </a:rPr>
              <a:t>M</a:t>
            </a:r>
            <a:r>
              <a:rPr lang="zh-CN" altLang="en-US" dirty="0">
                <a:latin typeface="Times New Roman" panose="02020603050405020304" pitchFamily="18" charset="0"/>
              </a:rPr>
              <a:t>，并为其设置一个继承属性</a:t>
            </a:r>
            <a:r>
              <a:rPr lang="en-US" altLang="zh-CN" i="1" dirty="0" err="1">
                <a:latin typeface="Times New Roman" panose="02020603050405020304" pitchFamily="18" charset="0"/>
              </a:rPr>
              <a:t>M</a:t>
            </a:r>
            <a:r>
              <a:rPr lang="en-US" altLang="zh-CN" dirty="0" err="1">
                <a:latin typeface="Times New Roman" panose="02020603050405020304" pitchFamily="18" charset="0"/>
              </a:rPr>
              <a:t>.</a:t>
            </a:r>
            <a:r>
              <a:rPr lang="en-US" altLang="zh-CN" i="1" dirty="0" err="1">
                <a:latin typeface="Times New Roman" panose="02020603050405020304" pitchFamily="18" charset="0"/>
              </a:rPr>
              <a:t>inh</a:t>
            </a:r>
            <a:r>
              <a:rPr lang="zh-CN" altLang="en-US" dirty="0">
                <a:latin typeface="Times New Roman" panose="02020603050405020304" pitchFamily="18" charset="0"/>
              </a:rPr>
              <a:t>用来复制</a:t>
            </a:r>
            <a:r>
              <a:rPr lang="en-US" altLang="zh-CN" i="1" dirty="0">
                <a:latin typeface="Times New Roman" panose="02020603050405020304" pitchFamily="18" charset="0"/>
              </a:rPr>
              <a:t>A</a:t>
            </a:r>
            <a:r>
              <a:rPr lang="zh-CN" altLang="en-US" dirty="0">
                <a:latin typeface="Times New Roman" panose="02020603050405020304" pitchFamily="18" charset="0"/>
              </a:rPr>
              <a:t>的继承属性</a:t>
            </a:r>
            <a:r>
              <a:rPr lang="zh-CN" altLang="en-US" i="1" dirty="0">
                <a:latin typeface="Times New Roman" panose="02020603050405020304" pitchFamily="18" charset="0"/>
              </a:rPr>
              <a:t>，</a:t>
            </a:r>
            <a:r>
              <a:rPr lang="zh-CN" altLang="en-US" dirty="0">
                <a:latin typeface="Times New Roman" panose="02020603050405020304" pitchFamily="18" charset="0"/>
              </a:rPr>
              <a:t>而且还要用</a:t>
            </a:r>
            <a:r>
              <a:rPr lang="en-US" altLang="zh-CN" i="1" dirty="0">
                <a:latin typeface="Times New Roman" panose="02020603050405020304" pitchFamily="18" charset="0"/>
              </a:rPr>
              <a:t>M</a:t>
            </a:r>
            <a:r>
              <a:rPr lang="zh-CN" altLang="en-US" dirty="0">
                <a:latin typeface="Times New Roman" panose="02020603050405020304" pitchFamily="18" charset="0"/>
              </a:rPr>
              <a:t>的综合属性</a:t>
            </a:r>
            <a:r>
              <a:rPr lang="en-US" altLang="zh-CN" i="1" dirty="0" err="1">
                <a:latin typeface="Times New Roman" panose="02020603050405020304" pitchFamily="18" charset="0"/>
              </a:rPr>
              <a:t>M</a:t>
            </a:r>
            <a:r>
              <a:rPr lang="en-US" altLang="zh-CN" dirty="0" err="1">
                <a:latin typeface="Times New Roman" panose="02020603050405020304" pitchFamily="18" charset="0"/>
              </a:rPr>
              <a:t>.</a:t>
            </a:r>
            <a:r>
              <a:rPr lang="en-US" altLang="zh-CN" i="1" dirty="0" err="1">
                <a:latin typeface="Times New Roman" panose="02020603050405020304" pitchFamily="18" charset="0"/>
              </a:rPr>
              <a:t>syn</a:t>
            </a:r>
            <a:r>
              <a:rPr lang="zh-CN" altLang="en-US" dirty="0">
                <a:latin typeface="Times New Roman" panose="02020603050405020304" pitchFamily="18" charset="0"/>
              </a:rPr>
              <a:t>代替</a:t>
            </a:r>
            <a:r>
              <a:rPr lang="en-US" altLang="zh-CN" i="1" dirty="0" err="1">
                <a:latin typeface="Times New Roman" panose="02020603050405020304" pitchFamily="18" charset="0"/>
              </a:rPr>
              <a:t>B</a:t>
            </a:r>
            <a:r>
              <a:rPr lang="en-US" altLang="zh-CN" dirty="0" err="1">
                <a:latin typeface="Times New Roman" panose="02020603050405020304" pitchFamily="18" charset="0"/>
              </a:rPr>
              <a:t>.</a:t>
            </a:r>
            <a:r>
              <a:rPr lang="en-US" altLang="zh-CN" i="1" dirty="0" err="1">
                <a:latin typeface="Times New Roman" panose="02020603050405020304" pitchFamily="18" charset="0"/>
              </a:rPr>
              <a:t>inh</a:t>
            </a:r>
            <a:r>
              <a:rPr lang="zh-CN" altLang="en-US" dirty="0">
                <a:latin typeface="Times New Roman" panose="02020603050405020304" pitchFamily="18" charset="0"/>
              </a:rPr>
              <a:t>，于是，该翻译模式片段将被修改为如下形式：</a:t>
            </a:r>
            <a:endParaRPr lang="zh-CN" altLang="en-US" i="1" dirty="0">
              <a:latin typeface="Times New Roman" panose="02020603050405020304" pitchFamily="18" charset="0"/>
            </a:endParaRPr>
          </a:p>
          <a:p>
            <a:pPr eaLnBrk="1" hangingPunct="1">
              <a:buFont typeface="Wingdings" panose="05000000000000000000" pitchFamily="2" charset="2"/>
              <a:buNone/>
            </a:pPr>
            <a:r>
              <a:rPr lang="zh-CN" altLang="en-US" i="1" dirty="0">
                <a:latin typeface="Times New Roman" panose="02020603050405020304" pitchFamily="18" charset="0"/>
              </a:rPr>
              <a:t>		</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MBC</a:t>
            </a:r>
          </a:p>
          <a:p>
            <a:pPr eaLnBrk="1" hangingPunct="1">
              <a:buFont typeface="Wingdings" panose="05000000000000000000" pitchFamily="2" charset="2"/>
              <a:buNone/>
            </a:pPr>
            <a:r>
              <a:rPr lang="en-US" altLang="zh-CN" i="1" dirty="0">
                <a:latin typeface="Times New Roman" panose="02020603050405020304" pitchFamily="18" charset="0"/>
              </a:rPr>
              <a:t>		</a:t>
            </a:r>
            <a:r>
              <a:rPr lang="en-US" altLang="zh-CN" i="1" dirty="0" err="1">
                <a:latin typeface="Times New Roman" panose="02020603050405020304" pitchFamily="18" charset="0"/>
              </a:rPr>
              <a:t>M</a:t>
            </a:r>
            <a:r>
              <a:rPr lang="en-US" altLang="zh-CN" dirty="0" err="1">
                <a:latin typeface="Times New Roman" panose="02020603050405020304" pitchFamily="18" charset="0"/>
              </a:rPr>
              <a:t>→</a:t>
            </a:r>
            <a:r>
              <a:rPr lang="en-US" altLang="zh-CN" i="1" dirty="0" err="1">
                <a:latin typeface="Times New Roman" panose="02020603050405020304" pitchFamily="18" charset="0"/>
              </a:rPr>
              <a:t>ε</a:t>
            </a:r>
            <a:r>
              <a:rPr lang="en-US" altLang="zh-CN" dirty="0">
                <a:latin typeface="Times New Roman" panose="02020603050405020304" pitchFamily="18" charset="0"/>
              </a:rPr>
              <a:t> {</a:t>
            </a:r>
            <a:r>
              <a:rPr lang="en-US" altLang="zh-CN" i="1" dirty="0" err="1">
                <a:latin typeface="Times New Roman" panose="02020603050405020304" pitchFamily="18" charset="0"/>
              </a:rPr>
              <a:t>M</a:t>
            </a:r>
            <a:r>
              <a:rPr lang="en-US" altLang="zh-CN" dirty="0" err="1">
                <a:latin typeface="Times New Roman" panose="02020603050405020304" pitchFamily="18" charset="0"/>
              </a:rPr>
              <a:t>.</a:t>
            </a:r>
            <a:r>
              <a:rPr lang="en-US" altLang="zh-CN" i="1" dirty="0" err="1">
                <a:latin typeface="Times New Roman" panose="02020603050405020304" pitchFamily="18" charset="0"/>
              </a:rPr>
              <a:t>inh</a:t>
            </a:r>
            <a:r>
              <a:rPr lang="en-US" altLang="zh-CN" dirty="0">
                <a:latin typeface="Times New Roman" panose="02020603050405020304" pitchFamily="18" charset="0"/>
              </a:rPr>
              <a:t> := </a:t>
            </a:r>
            <a:r>
              <a:rPr lang="en-US" altLang="zh-CN" i="1" dirty="0" err="1">
                <a:latin typeface="Times New Roman" panose="02020603050405020304" pitchFamily="18" charset="0"/>
              </a:rPr>
              <a:t>A</a:t>
            </a:r>
            <a:r>
              <a:rPr lang="en-US" altLang="zh-CN" dirty="0" err="1">
                <a:latin typeface="Times New Roman" panose="02020603050405020304" pitchFamily="18" charset="0"/>
              </a:rPr>
              <a:t>.</a:t>
            </a:r>
            <a:r>
              <a:rPr lang="en-US" altLang="zh-CN" i="1" dirty="0" err="1">
                <a:latin typeface="Times New Roman" panose="02020603050405020304" pitchFamily="18" charset="0"/>
              </a:rPr>
              <a:t>inh</a:t>
            </a:r>
            <a:r>
              <a:rPr lang="en-US" altLang="zh-CN" dirty="0">
                <a:latin typeface="Times New Roman" panose="02020603050405020304" pitchFamily="18" charset="0"/>
              </a:rPr>
              <a:t>; </a:t>
            </a:r>
            <a:r>
              <a:rPr lang="en-US" altLang="zh-CN" i="1" dirty="0" err="1">
                <a:latin typeface="Times New Roman" panose="02020603050405020304" pitchFamily="18" charset="0"/>
              </a:rPr>
              <a:t>M</a:t>
            </a:r>
            <a:r>
              <a:rPr lang="en-US" altLang="zh-CN" dirty="0" err="1">
                <a:latin typeface="Times New Roman" panose="02020603050405020304" pitchFamily="18" charset="0"/>
              </a:rPr>
              <a:t>.</a:t>
            </a:r>
            <a:r>
              <a:rPr lang="en-US" altLang="zh-CN" i="1" dirty="0" err="1">
                <a:latin typeface="Times New Roman" panose="02020603050405020304" pitchFamily="18" charset="0"/>
              </a:rPr>
              <a:t>syn</a:t>
            </a:r>
            <a:r>
              <a:rPr lang="en-US" altLang="zh-CN" i="1" dirty="0">
                <a:latin typeface="Times New Roman" panose="02020603050405020304" pitchFamily="18" charset="0"/>
              </a:rPr>
              <a:t> </a:t>
            </a:r>
            <a:r>
              <a:rPr lang="en-US" altLang="zh-CN" dirty="0">
                <a:latin typeface="Times New Roman" panose="02020603050405020304" pitchFamily="18" charset="0"/>
              </a:rPr>
              <a:t>:= </a:t>
            </a:r>
            <a:r>
              <a:rPr lang="en-US" altLang="zh-CN" i="1" dirty="0">
                <a:latin typeface="Times New Roman" panose="02020603050405020304" pitchFamily="18" charset="0"/>
              </a:rPr>
              <a:t>f</a:t>
            </a:r>
            <a:r>
              <a:rPr lang="en-US" altLang="zh-CN" dirty="0">
                <a:latin typeface="Times New Roman" panose="02020603050405020304" pitchFamily="18" charset="0"/>
              </a:rPr>
              <a:t>(</a:t>
            </a:r>
            <a:r>
              <a:rPr lang="en-US" altLang="zh-CN" i="1" dirty="0" err="1">
                <a:latin typeface="Times New Roman" panose="02020603050405020304" pitchFamily="18" charset="0"/>
              </a:rPr>
              <a:t>M</a:t>
            </a:r>
            <a:r>
              <a:rPr lang="en-US" altLang="zh-CN" dirty="0" err="1">
                <a:latin typeface="Times New Roman" panose="02020603050405020304" pitchFamily="18" charset="0"/>
              </a:rPr>
              <a:t>.</a:t>
            </a:r>
            <a:r>
              <a:rPr lang="en-US" altLang="zh-CN" i="1" dirty="0" err="1">
                <a:latin typeface="Times New Roman" panose="02020603050405020304" pitchFamily="18" charset="0"/>
              </a:rPr>
              <a:t>inh</a:t>
            </a:r>
            <a:r>
              <a:rPr lang="en-US" altLang="zh-CN" dirty="0">
                <a:latin typeface="Times New Roman" panose="02020603050405020304" pitchFamily="18" charset="0"/>
              </a:rPr>
              <a:t>)}</a:t>
            </a:r>
          </a:p>
        </p:txBody>
      </p:sp>
      <p:pic>
        <p:nvPicPr>
          <p:cNvPr id="2" name="图片 1"/>
          <p:cNvPicPr>
            <a:picLocks noChangeAspect="1"/>
          </p:cNvPicPr>
          <p:nvPr/>
        </p:nvPicPr>
        <p:blipFill>
          <a:blip r:embed="rId3"/>
          <a:stretch>
            <a:fillRect/>
          </a:stretch>
        </p:blipFill>
        <p:spPr>
          <a:xfrm>
            <a:off x="1719262" y="5645669"/>
            <a:ext cx="5027483" cy="824981"/>
          </a:xfrm>
          <a:prstGeom prst="rect">
            <a:avLst/>
          </a:prstGeom>
        </p:spPr>
      </p:pic>
      <p:sp>
        <p:nvSpPr>
          <p:cNvPr id="3" name="右箭头 2"/>
          <p:cNvSpPr/>
          <p:nvPr/>
        </p:nvSpPr>
        <p:spPr>
          <a:xfrm rot="16200000">
            <a:off x="3844735" y="4836927"/>
            <a:ext cx="776536" cy="878747"/>
          </a:xfrm>
          <a:prstGeom prst="rightArrow">
            <a:avLst/>
          </a:prstGeom>
          <a:noFill/>
          <a:ln w="34925">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a:extLst>
              <a:ext uri="{FF2B5EF4-FFF2-40B4-BE49-F238E27FC236}">
                <a16:creationId xmlns:a16="http://schemas.microsoft.com/office/drawing/2014/main" id="{C7E4DDFC-1D0B-8C5D-FB3F-3D087CAA0DAC}"/>
              </a:ext>
            </a:extLst>
          </p:cNvPr>
          <p:cNvSpPr>
            <a:spLocks noGrp="1" noChangeArrowheads="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6.4.4 L-</a:t>
            </a:r>
            <a:r>
              <a:rPr lang="zh-CN" altLang="en-US" dirty="0">
                <a:latin typeface="Times New Roman" panose="02020603050405020304" pitchFamily="18" charset="0"/>
              </a:rPr>
              <a:t>属性定义的自底向上翻译</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a:t>
            </a:r>
          </a:p>
        </p:txBody>
      </p:sp>
      <p:sp>
        <p:nvSpPr>
          <p:cNvPr id="4" name="日期占位符 3">
            <a:extLst>
              <a:ext uri="{FF2B5EF4-FFF2-40B4-BE49-F238E27FC236}">
                <a16:creationId xmlns:a16="http://schemas.microsoft.com/office/drawing/2014/main" id="{89D324A6-47B2-FB15-11E4-0787BDBC06DC}"/>
              </a:ext>
            </a:extLst>
          </p:cNvPr>
          <p:cNvSpPr>
            <a:spLocks noGrp="1"/>
          </p:cNvSpPr>
          <p:nvPr>
            <p:ph type="dt" sz="half" idx="10"/>
          </p:nvPr>
        </p:nvSpPr>
        <p:spPr>
          <a:ln>
            <a:miter lim="800000"/>
            <a:headEnd/>
            <a:tailEnd/>
          </a:ln>
        </p:spPr>
        <p:txBody>
          <a:bodyPr anchor="t"/>
          <a:lstStyle/>
          <a:p>
            <a:pPr>
              <a:defRPr/>
            </a:pPr>
            <a:fld id="{E43BCE05-9EF7-4F62-98B5-A28B87157EC7}" type="datetime1">
              <a:rPr lang="zh-CN" altLang="en-US">
                <a:latin typeface="+mn-lt"/>
              </a:rPr>
              <a:pPr>
                <a:defRPr/>
              </a:pPr>
              <a:t>2024/10/14</a:t>
            </a:fld>
            <a:endParaRPr lang="en-US" altLang="zh-CN">
              <a:latin typeface="+mn-lt"/>
            </a:endParaRPr>
          </a:p>
        </p:txBody>
      </p:sp>
      <p:sp>
        <p:nvSpPr>
          <p:cNvPr id="96259" name="灯片编号占位符 5">
            <a:extLst>
              <a:ext uri="{FF2B5EF4-FFF2-40B4-BE49-F238E27FC236}">
                <a16:creationId xmlns:a16="http://schemas.microsoft.com/office/drawing/2014/main" id="{D3564E3E-ABD4-10B9-329C-4D0CAEDB97F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9B37E2B-B099-44FD-8155-098C36C22690}" type="slidenum">
              <a:rPr lang="en-US" altLang="zh-CN" sz="1400" b="0">
                <a:latin typeface="Arial" panose="020B0604020202020204" pitchFamily="34" charset="0"/>
                <a:ea typeface="宋体" panose="02010600030101010101" pitchFamily="2" charset="-122"/>
              </a:rPr>
              <a:pPr>
                <a:spcBef>
                  <a:spcPct val="0"/>
                </a:spcBef>
                <a:buClrTx/>
                <a:buSzTx/>
                <a:buFontTx/>
                <a:buNone/>
              </a:pPr>
              <a:t>86</a:t>
            </a:fld>
            <a:endParaRPr lang="en-US" altLang="zh-CN" sz="1400" b="0">
              <a:latin typeface="Arial" panose="020B0604020202020204" pitchFamily="34" charset="0"/>
              <a:ea typeface="宋体" panose="02010600030101010101" pitchFamily="2" charset="-122"/>
            </a:endParaRPr>
          </a:p>
        </p:txBody>
      </p:sp>
      <p:sp>
        <p:nvSpPr>
          <p:cNvPr id="96261" name="Rectangle 3">
            <a:extLst>
              <a:ext uri="{FF2B5EF4-FFF2-40B4-BE49-F238E27FC236}">
                <a16:creationId xmlns:a16="http://schemas.microsoft.com/office/drawing/2014/main" id="{810840A2-179A-5FBE-07C9-FA955271B00D}"/>
              </a:ext>
            </a:extLst>
          </p:cNvPr>
          <p:cNvSpPr>
            <a:spLocks noGrp="1" noChangeArrowheads="1"/>
          </p:cNvSpPr>
          <p:nvPr>
            <p:ph type="body" sz="quarter" idx="13"/>
          </p:nvPr>
        </p:nvSpPr>
        <p:spPr/>
        <p:txBody>
          <a:bodyPr/>
          <a:lstStyle/>
          <a:p>
            <a:pPr eaLnBrk="1" hangingPunct="1"/>
            <a:r>
              <a:rPr lang="zh-CN" altLang="en-US" sz="2400" dirty="0">
                <a:latin typeface="Times New Roman" panose="02020603050405020304" pitchFamily="18" charset="0"/>
              </a:rPr>
              <a:t>注意，执行</a:t>
            </a:r>
            <a:r>
              <a:rPr lang="en-US" altLang="zh-CN" sz="2400" i="1" dirty="0">
                <a:latin typeface="Times New Roman" panose="02020603050405020304" pitchFamily="18" charset="0"/>
              </a:rPr>
              <a:t>M</a:t>
            </a:r>
            <a:r>
              <a:rPr lang="zh-CN" altLang="en-US" sz="2400" dirty="0">
                <a:latin typeface="Times New Roman" panose="02020603050405020304" pitchFamily="18" charset="0"/>
              </a:rPr>
              <a:t>的语义规则时，</a:t>
            </a:r>
            <a:r>
              <a:rPr lang="en-US" altLang="zh-CN" sz="2400" i="1" dirty="0" err="1">
                <a:latin typeface="Times New Roman" panose="02020603050405020304" pitchFamily="18" charset="0"/>
              </a:rPr>
              <a:t>A</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inh</a:t>
            </a:r>
            <a:r>
              <a:rPr lang="zh-CN" altLang="en-US" sz="2400" dirty="0">
                <a:latin typeface="Times New Roman" panose="02020603050405020304" pitchFamily="18" charset="0"/>
              </a:rPr>
              <a:t>是不可用的，但实际上，实现时会把每个非终结符</a:t>
            </a:r>
            <a:r>
              <a:rPr lang="en-US" altLang="zh-CN" sz="2400" i="1" dirty="0">
                <a:latin typeface="Times New Roman" panose="02020603050405020304" pitchFamily="18" charset="0"/>
              </a:rPr>
              <a:t>X</a:t>
            </a:r>
            <a:r>
              <a:rPr lang="zh-CN" altLang="en-US" sz="2400" dirty="0">
                <a:latin typeface="Times New Roman" panose="02020603050405020304" pitchFamily="18" charset="0"/>
              </a:rPr>
              <a:t>的继承属性都放在堆栈中紧靠在</a:t>
            </a:r>
            <a:r>
              <a:rPr lang="en-US" altLang="zh-CN" sz="2400" i="1" dirty="0">
                <a:latin typeface="Times New Roman" panose="02020603050405020304" pitchFamily="18" charset="0"/>
              </a:rPr>
              <a:t>X</a:t>
            </a:r>
            <a:r>
              <a:rPr lang="zh-CN" altLang="en-US" sz="2400" dirty="0">
                <a:latin typeface="Times New Roman" panose="02020603050405020304" pitchFamily="18" charset="0"/>
              </a:rPr>
              <a:t>将被归约出来的位置之下。于是，当将</a:t>
            </a:r>
            <a:r>
              <a:rPr lang="en-US" altLang="zh-CN" sz="2400" i="1" dirty="0">
                <a:latin typeface="Times New Roman" panose="02020603050405020304" pitchFamily="18" charset="0"/>
              </a:rPr>
              <a:t>ε</a:t>
            </a:r>
            <a:r>
              <a:rPr lang="zh-CN" altLang="en-US" sz="2400" dirty="0">
                <a:latin typeface="Times New Roman" panose="02020603050405020304" pitchFamily="18" charset="0"/>
              </a:rPr>
              <a:t>归约为</a:t>
            </a:r>
            <a:r>
              <a:rPr lang="en-US" altLang="zh-CN" sz="2400" i="1" dirty="0">
                <a:latin typeface="Times New Roman" panose="02020603050405020304" pitchFamily="18" charset="0"/>
              </a:rPr>
              <a:t>M</a:t>
            </a:r>
            <a:r>
              <a:rPr lang="zh-CN" altLang="en-US" sz="2400" dirty="0">
                <a:latin typeface="Times New Roman" panose="02020603050405020304" pitchFamily="18" charset="0"/>
              </a:rPr>
              <a:t>时，</a:t>
            </a:r>
            <a:r>
              <a:rPr lang="en-US" altLang="zh-CN" sz="2400" i="1" dirty="0" err="1">
                <a:latin typeface="Times New Roman" panose="02020603050405020304" pitchFamily="18" charset="0"/>
              </a:rPr>
              <a:t>A</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inh</a:t>
            </a:r>
            <a:r>
              <a:rPr lang="zh-CN" altLang="en-US" sz="2400" dirty="0">
                <a:latin typeface="Times New Roman" panose="02020603050405020304" pitchFamily="18" charset="0"/>
              </a:rPr>
              <a:t>恰好就在它的下面。随</a:t>
            </a:r>
            <a:r>
              <a:rPr lang="en-US" altLang="zh-CN" sz="2400" i="1" dirty="0">
                <a:latin typeface="Times New Roman" panose="02020603050405020304" pitchFamily="18" charset="0"/>
              </a:rPr>
              <a:t>M</a:t>
            </a:r>
            <a:r>
              <a:rPr lang="zh-CN" altLang="en-US" sz="2400" dirty="0">
                <a:latin typeface="Times New Roman" panose="02020603050405020304" pitchFamily="18" charset="0"/>
              </a:rPr>
              <a:t>保存在栈中的</a:t>
            </a:r>
            <a:r>
              <a:rPr lang="en-US" altLang="zh-CN" sz="2400" i="1" dirty="0" err="1">
                <a:latin typeface="Times New Roman" panose="02020603050405020304" pitchFamily="18" charset="0"/>
              </a:rPr>
              <a:t>M</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syn</a:t>
            </a:r>
            <a:r>
              <a:rPr lang="zh-CN" altLang="en-US" sz="2400" dirty="0">
                <a:latin typeface="Times New Roman" panose="02020603050405020304" pitchFamily="18" charset="0"/>
              </a:rPr>
              <a:t>的值，也就是</a:t>
            </a:r>
            <a:r>
              <a:rPr lang="en-US" altLang="zh-CN" sz="2400" i="1" dirty="0" err="1">
                <a:latin typeface="Times New Roman" panose="02020603050405020304" pitchFamily="18" charset="0"/>
              </a:rPr>
              <a:t>B</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inh</a:t>
            </a:r>
            <a:r>
              <a:rPr lang="zh-CN" altLang="en-US" sz="2400" dirty="0">
                <a:latin typeface="Times New Roman" panose="02020603050405020304" pitchFamily="18" charset="0"/>
              </a:rPr>
              <a:t>的值，亦将被放在紧靠在</a:t>
            </a:r>
            <a:r>
              <a:rPr lang="en-US" altLang="zh-CN" sz="2400" i="1" dirty="0">
                <a:latin typeface="Times New Roman" panose="02020603050405020304" pitchFamily="18" charset="0"/>
              </a:rPr>
              <a:t>B</a:t>
            </a:r>
            <a:r>
              <a:rPr lang="zh-CN" altLang="en-US" sz="2400" dirty="0">
                <a:latin typeface="Times New Roman" panose="02020603050405020304" pitchFamily="18" charset="0"/>
              </a:rPr>
              <a:t>将被归约出来的位置之下，需要的时候同样是可用的。 </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C9CD40F-B495-8C8F-79F2-8A190026E68F}"/>
              </a:ext>
            </a:extLst>
          </p:cNvPr>
          <p:cNvSpPr txBox="1">
            <a:spLocks noGrp="1"/>
          </p:cNvSpPr>
          <p:nvPr/>
        </p:nvSpPr>
        <p:spPr bwMode="auto">
          <a:xfrm>
            <a:off x="1981200" y="6245225"/>
            <a:ext cx="2133600" cy="476250"/>
          </a:xfrm>
          <a:prstGeom prst="rect">
            <a:avLst/>
          </a:prstGeom>
          <a:noFill/>
          <a:ln>
            <a:miter lim="800000"/>
            <a:headEnd/>
            <a:tailEnd/>
          </a:ln>
        </p:spPr>
        <p:txBody>
          <a:bodyPr/>
          <a:lstStyle/>
          <a:p>
            <a:pPr eaLnBrk="1" hangingPunct="1">
              <a:defRPr/>
            </a:pPr>
            <a:fld id="{E43BCE05-9EF7-4F62-98B5-A28B87157EC7}" type="datetime1">
              <a:rPr lang="zh-CN" altLang="en-US" sz="1400"/>
              <a:pPr eaLnBrk="1" hangingPunct="1">
                <a:defRPr/>
              </a:pPr>
              <a:t>2024/10/14</a:t>
            </a:fld>
            <a:endParaRPr lang="en-US" altLang="zh-CN" sz="1400"/>
          </a:p>
        </p:txBody>
      </p:sp>
      <p:sp>
        <p:nvSpPr>
          <p:cNvPr id="98307" name="灯片编号占位符 5">
            <a:extLst>
              <a:ext uri="{FF2B5EF4-FFF2-40B4-BE49-F238E27FC236}">
                <a16:creationId xmlns:a16="http://schemas.microsoft.com/office/drawing/2014/main" id="{9DE80B7E-54B2-D921-67AE-E03EF74D1152}"/>
              </a:ext>
            </a:extLst>
          </p:cNvPr>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C9E67269-2BE5-4CE5-8FF0-6CA7EA36F1B0}" type="slidenum">
              <a:rPr lang="en-US" altLang="zh-CN" sz="1400" b="0">
                <a:latin typeface="Arial" panose="020B0604020202020204" pitchFamily="34" charset="0"/>
                <a:ea typeface="宋体" panose="02010600030101010101" pitchFamily="2" charset="-122"/>
              </a:rPr>
              <a:pPr algn="r" eaLnBrk="1" hangingPunct="1">
                <a:spcBef>
                  <a:spcPct val="0"/>
                </a:spcBef>
                <a:buClrTx/>
                <a:buSzTx/>
                <a:buFontTx/>
                <a:buNone/>
              </a:pPr>
              <a:t>87</a:t>
            </a:fld>
            <a:endParaRPr lang="en-US" altLang="zh-CN" sz="1400" b="0">
              <a:latin typeface="Arial" panose="020B0604020202020204" pitchFamily="34" charset="0"/>
              <a:ea typeface="宋体" panose="02010600030101010101" pitchFamily="2" charset="-122"/>
            </a:endParaRPr>
          </a:p>
        </p:txBody>
      </p:sp>
      <p:sp>
        <p:nvSpPr>
          <p:cNvPr id="98308" name="Rectangle 2">
            <a:extLst>
              <a:ext uri="{FF2B5EF4-FFF2-40B4-BE49-F238E27FC236}">
                <a16:creationId xmlns:a16="http://schemas.microsoft.com/office/drawing/2014/main" id="{76E8C1AA-0810-7BC7-56EC-919B92649F8D}"/>
              </a:ext>
            </a:extLst>
          </p:cNvPr>
          <p:cNvSpPr>
            <a:spLocks noGrp="1" noChangeArrowheads="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6.4.4 L-</a:t>
            </a:r>
            <a:r>
              <a:rPr lang="zh-CN" altLang="en-US" dirty="0">
                <a:latin typeface="Times New Roman" panose="02020603050405020304" pitchFamily="18" charset="0"/>
              </a:rPr>
              <a:t>属性定义的自底向上翻译</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a:t>
            </a:r>
          </a:p>
        </p:txBody>
      </p:sp>
      <p:sp>
        <p:nvSpPr>
          <p:cNvPr id="98309" name="Rectangle 3">
            <a:extLst>
              <a:ext uri="{FF2B5EF4-FFF2-40B4-BE49-F238E27FC236}">
                <a16:creationId xmlns:a16="http://schemas.microsoft.com/office/drawing/2014/main" id="{38D8B094-075A-3E52-C1C5-CD388C8688B7}"/>
              </a:ext>
            </a:extLst>
          </p:cNvPr>
          <p:cNvSpPr>
            <a:spLocks noGrp="1" noChangeArrowheads="1"/>
          </p:cNvSpPr>
          <p:nvPr>
            <p:ph type="body" sz="quarter" idx="13"/>
          </p:nvPr>
        </p:nvSpPr>
        <p:spPr>
          <a:xfrm>
            <a:off x="1064596" y="1443017"/>
            <a:ext cx="9783916" cy="4496143"/>
          </a:xfrm>
        </p:spPr>
        <p:txBody>
          <a:bodyPr>
            <a:normAutofit/>
          </a:bodyPr>
          <a:lstStyle/>
          <a:p>
            <a:pPr eaLnBrk="1" hangingPunct="1">
              <a:lnSpc>
                <a:spcPct val="130000"/>
              </a:lnSpc>
              <a:spcBef>
                <a:spcPts val="1200"/>
              </a:spcBef>
            </a:pPr>
            <a:r>
              <a:rPr lang="zh-CN" altLang="en-US" sz="2400" dirty="0">
                <a:latin typeface="Times New Roman" panose="02020603050405020304" pitchFamily="18" charset="0"/>
              </a:rPr>
              <a:t>给定一个</a:t>
            </a:r>
            <a:r>
              <a:rPr lang="en-US" altLang="zh-CN" sz="2400" i="1" dirty="0">
                <a:latin typeface="Times New Roman" panose="02020603050405020304" pitchFamily="18" charset="0"/>
              </a:rPr>
              <a:t>L</a:t>
            </a:r>
            <a:r>
              <a:rPr lang="en-US" altLang="zh-CN" sz="2400" dirty="0">
                <a:latin typeface="Times New Roman" panose="02020603050405020304" pitchFamily="18" charset="0"/>
              </a:rPr>
              <a:t>-</a:t>
            </a:r>
            <a:r>
              <a:rPr lang="zh-CN" altLang="en-US" sz="2400" dirty="0">
                <a:latin typeface="Times New Roman" panose="02020603050405020304" pitchFamily="18" charset="0"/>
              </a:rPr>
              <a:t>属性定义，假设它的每个非终结符</a:t>
            </a:r>
            <a:r>
              <a:rPr lang="en-US" altLang="zh-CN" sz="2400" i="1" dirty="0">
                <a:latin typeface="Times New Roman" panose="02020603050405020304" pitchFamily="18" charset="0"/>
              </a:rPr>
              <a:t>A</a:t>
            </a:r>
            <a:r>
              <a:rPr lang="zh-CN" altLang="en-US" sz="2400" dirty="0">
                <a:latin typeface="Times New Roman" panose="02020603050405020304" pitchFamily="18" charset="0"/>
              </a:rPr>
              <a:t>都有一个继承属性</a:t>
            </a:r>
            <a:r>
              <a:rPr lang="en-US" altLang="zh-CN" sz="2400" i="1" dirty="0" err="1">
                <a:latin typeface="Times New Roman" panose="02020603050405020304" pitchFamily="18" charset="0"/>
              </a:rPr>
              <a:t>A</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inh</a:t>
            </a:r>
            <a:r>
              <a:rPr lang="zh-CN" altLang="en-US" sz="2400" dirty="0">
                <a:latin typeface="Times New Roman" panose="02020603050405020304" pitchFamily="18" charset="0"/>
              </a:rPr>
              <a:t>，而且每个文法符号</a:t>
            </a:r>
            <a:r>
              <a:rPr lang="en-US" altLang="zh-CN" sz="2400" i="1" dirty="0">
                <a:latin typeface="Times New Roman" panose="02020603050405020304" pitchFamily="18" charset="0"/>
              </a:rPr>
              <a:t>X</a:t>
            </a:r>
            <a:r>
              <a:rPr lang="zh-CN" altLang="en-US" sz="2400" dirty="0">
                <a:latin typeface="Times New Roman" panose="02020603050405020304" pitchFamily="18" charset="0"/>
              </a:rPr>
              <a:t>都有一个综合属性</a:t>
            </a:r>
            <a:r>
              <a:rPr lang="en-US" altLang="zh-CN" sz="2400" i="1" dirty="0" err="1">
                <a:latin typeface="Times New Roman" panose="02020603050405020304" pitchFamily="18" charset="0"/>
              </a:rPr>
              <a:t>X</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syn</a:t>
            </a:r>
            <a:r>
              <a:rPr lang="zh-CN" altLang="en-US" sz="2400" dirty="0">
                <a:latin typeface="Times New Roman" panose="02020603050405020304" pitchFamily="18" charset="0"/>
              </a:rPr>
              <a:t>。</a:t>
            </a:r>
          </a:p>
          <a:p>
            <a:pPr eaLnBrk="1" hangingPunct="1">
              <a:lnSpc>
                <a:spcPct val="130000"/>
              </a:lnSpc>
              <a:spcBef>
                <a:spcPts val="1200"/>
              </a:spcBef>
            </a:pPr>
            <a:r>
              <a:rPr lang="zh-CN" altLang="en-US" sz="2400" dirty="0">
                <a:latin typeface="Times New Roman" panose="02020603050405020304" pitchFamily="18" charset="0"/>
              </a:rPr>
              <a:t>如果</a:t>
            </a:r>
            <a:r>
              <a:rPr lang="en-US" altLang="zh-CN" sz="2400" i="1" dirty="0">
                <a:latin typeface="Times New Roman" panose="02020603050405020304" pitchFamily="18" charset="0"/>
              </a:rPr>
              <a:t>X</a:t>
            </a:r>
            <a:r>
              <a:rPr lang="zh-CN" altLang="en-US" sz="2400" dirty="0">
                <a:latin typeface="Times New Roman" panose="02020603050405020304" pitchFamily="18" charset="0"/>
              </a:rPr>
              <a:t>是终结符，则其综合属性值就是词法分析器所返回的词法值。</a:t>
            </a:r>
          </a:p>
          <a:p>
            <a:pPr eaLnBrk="1" hangingPunct="1">
              <a:lnSpc>
                <a:spcPct val="130000"/>
              </a:lnSpc>
              <a:spcBef>
                <a:spcPts val="1200"/>
              </a:spcBef>
            </a:pPr>
            <a:r>
              <a:rPr lang="zh-CN" altLang="en-US" sz="2400" dirty="0">
                <a:latin typeface="Times New Roman" panose="02020603050405020304" pitchFamily="18" charset="0"/>
              </a:rPr>
              <a:t>假设分析栈仍是</a:t>
            </a:r>
            <a:r>
              <a:rPr lang="en-US" altLang="zh-CN" sz="2400" i="1" dirty="0">
                <a:latin typeface="Times New Roman" panose="02020603050405020304" pitchFamily="18" charset="0"/>
              </a:rPr>
              <a:t>stack</a:t>
            </a:r>
            <a:r>
              <a:rPr lang="zh-CN" altLang="en-US" sz="2400" dirty="0">
                <a:latin typeface="Times New Roman" panose="02020603050405020304" pitchFamily="18" charset="0"/>
              </a:rPr>
              <a:t>，语义栈仍为</a:t>
            </a:r>
            <a:r>
              <a:rPr lang="en-US" altLang="zh-CN" sz="2400" i="1" dirty="0" err="1">
                <a:latin typeface="Times New Roman" panose="02020603050405020304" pitchFamily="18" charset="0"/>
              </a:rPr>
              <a:t>val</a:t>
            </a:r>
            <a:r>
              <a:rPr lang="zh-CN" altLang="en-US" sz="2400" dirty="0">
                <a:latin typeface="Times New Roman" panose="02020603050405020304" pitchFamily="18" charset="0"/>
              </a:rPr>
              <a:t>。如果</a:t>
            </a:r>
            <a:r>
              <a:rPr lang="en-US" altLang="zh-CN" sz="2400" i="1" dirty="0">
                <a:latin typeface="Times New Roman" panose="02020603050405020304" pitchFamily="18" charset="0"/>
              </a:rPr>
              <a:t>stack</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i</a:t>
            </a:r>
            <a:r>
              <a:rPr lang="en-US" altLang="zh-CN" sz="2400" dirty="0">
                <a:latin typeface="Times New Roman" panose="02020603050405020304" pitchFamily="18" charset="0"/>
              </a:rPr>
              <a:t>]</a:t>
            </a:r>
            <a:r>
              <a:rPr lang="zh-CN" altLang="en-US" sz="2400" dirty="0">
                <a:latin typeface="Times New Roman" panose="02020603050405020304" pitchFamily="18" charset="0"/>
              </a:rPr>
              <a:t>代表文法符号</a:t>
            </a:r>
            <a:r>
              <a:rPr lang="en-US" altLang="zh-CN" sz="2400" i="1" dirty="0">
                <a:latin typeface="Times New Roman" panose="02020603050405020304" pitchFamily="18" charset="0"/>
              </a:rPr>
              <a:t>X</a:t>
            </a:r>
            <a:r>
              <a:rPr lang="zh-CN" altLang="en-US" sz="2400" dirty="0">
                <a:latin typeface="Times New Roman" panose="02020603050405020304" pitchFamily="18" charset="0"/>
              </a:rPr>
              <a:t>，则</a:t>
            </a:r>
            <a:r>
              <a:rPr lang="en-US" altLang="zh-CN" sz="2400" i="1" dirty="0">
                <a:latin typeface="Times New Roman" panose="02020603050405020304" pitchFamily="18" charset="0"/>
              </a:rPr>
              <a:t>stack</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i</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val</a:t>
            </a:r>
            <a:r>
              <a:rPr lang="zh-CN" altLang="en-US" sz="2400" dirty="0">
                <a:latin typeface="Times New Roman" panose="02020603050405020304" pitchFamily="18" charset="0"/>
              </a:rPr>
              <a:t>将保存其综合属性</a:t>
            </a:r>
            <a:r>
              <a:rPr lang="en-US" altLang="zh-CN" sz="2400" i="1" dirty="0" err="1">
                <a:latin typeface="Times New Roman" panose="02020603050405020304" pitchFamily="18" charset="0"/>
              </a:rPr>
              <a:t>X</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syn</a:t>
            </a:r>
            <a:r>
              <a:rPr lang="zh-CN" altLang="en-US" sz="2400" dirty="0">
                <a:latin typeface="Times New Roman" panose="02020603050405020304" pitchFamily="18" charset="0"/>
              </a:rPr>
              <a:t>。</a:t>
            </a:r>
          </a:p>
          <a:p>
            <a:pPr eaLnBrk="1" hangingPunct="1">
              <a:lnSpc>
                <a:spcPct val="130000"/>
              </a:lnSpc>
              <a:spcBef>
                <a:spcPts val="1200"/>
              </a:spcBef>
            </a:pPr>
            <a:r>
              <a:rPr lang="zh-CN" altLang="en-US" sz="2400" dirty="0">
                <a:latin typeface="Times New Roman" panose="02020603050405020304" pitchFamily="18" charset="0"/>
              </a:rPr>
              <a:t>为了在自底向上的分析过程计算继承属性，需要对每个产生式</a:t>
            </a:r>
            <a:r>
              <a:rPr lang="en-US" altLang="zh-CN" sz="2400" i="1" dirty="0" err="1">
                <a:latin typeface="Times New Roman" panose="02020603050405020304" pitchFamily="18" charset="0"/>
              </a:rPr>
              <a:t>A</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X</a:t>
            </a:r>
            <a:r>
              <a:rPr lang="en-US" altLang="zh-CN" sz="2400" baseline="-25000" dirty="0" err="1">
                <a:latin typeface="Times New Roman" panose="02020603050405020304" pitchFamily="18" charset="0"/>
              </a:rPr>
              <a:t>l</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X</a:t>
            </a:r>
            <a:r>
              <a:rPr lang="en-US" altLang="zh-CN" sz="2400" i="1" baseline="-25000" dirty="0" err="1">
                <a:latin typeface="Times New Roman" panose="02020603050405020304" pitchFamily="18" charset="0"/>
              </a:rPr>
              <a:t>n</a:t>
            </a:r>
            <a:r>
              <a:rPr lang="zh-CN" altLang="en-US" sz="2400" dirty="0">
                <a:latin typeface="Times New Roman" panose="02020603050405020304" pitchFamily="18" charset="0"/>
              </a:rPr>
              <a:t>引入</a:t>
            </a:r>
            <a:r>
              <a:rPr lang="en-US" altLang="zh-CN" sz="2400" i="1" dirty="0">
                <a:latin typeface="Times New Roman" panose="02020603050405020304" pitchFamily="18" charset="0"/>
              </a:rPr>
              <a:t>n</a:t>
            </a:r>
            <a:r>
              <a:rPr lang="zh-CN" altLang="en-US" sz="2400" dirty="0">
                <a:latin typeface="Times New Roman" panose="02020603050405020304" pitchFamily="18" charset="0"/>
              </a:rPr>
              <a:t>个标记性非终结符</a:t>
            </a:r>
            <a:r>
              <a:rPr lang="en-US" altLang="zh-CN" sz="2400" i="1" dirty="0">
                <a:latin typeface="Times New Roman" panose="02020603050405020304" pitchFamily="18" charset="0"/>
              </a:rPr>
              <a:t>M</a:t>
            </a:r>
            <a:r>
              <a:rPr lang="en-US" altLang="zh-CN" sz="2400" baseline="-25000" dirty="0">
                <a:latin typeface="Times New Roman" panose="02020603050405020304" pitchFamily="18" charset="0"/>
              </a:rPr>
              <a:t>1</a:t>
            </a:r>
            <a:r>
              <a:rPr lang="zh-CN" altLang="en-US" sz="2400" dirty="0">
                <a:latin typeface="Times New Roman" panose="02020603050405020304" pitchFamily="18" charset="0"/>
              </a:rPr>
              <a:t>，</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r>
              <a:rPr lang="en-US" altLang="zh-CN" sz="2400" i="1" dirty="0">
                <a:latin typeface="Times New Roman" panose="02020603050405020304" pitchFamily="18" charset="0"/>
              </a:rPr>
              <a:t>M</a:t>
            </a:r>
            <a:r>
              <a:rPr lang="en-US" altLang="zh-CN" sz="2400" i="1" baseline="-25000" dirty="0">
                <a:latin typeface="Times New Roman" panose="02020603050405020304" pitchFamily="18" charset="0"/>
              </a:rPr>
              <a:t>n</a:t>
            </a:r>
            <a:r>
              <a:rPr lang="zh-CN" altLang="en-US" sz="2400" dirty="0">
                <a:latin typeface="Times New Roman" panose="02020603050405020304" pitchFamily="18" charset="0"/>
              </a:rPr>
              <a:t>，并用</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M</a:t>
            </a:r>
            <a:r>
              <a:rPr lang="en-US" altLang="zh-CN" sz="2400" baseline="-25000" dirty="0">
                <a:latin typeface="Times New Roman" panose="02020603050405020304" pitchFamily="18" charset="0"/>
              </a:rPr>
              <a:t>1</a:t>
            </a: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l</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M</a:t>
            </a:r>
            <a:r>
              <a:rPr lang="en-US" altLang="zh-CN" sz="2400" i="1" baseline="-25000" dirty="0" err="1">
                <a:latin typeface="Times New Roman" panose="02020603050405020304" pitchFamily="18" charset="0"/>
              </a:rPr>
              <a:t>n</a:t>
            </a:r>
            <a:r>
              <a:rPr lang="en-US" altLang="zh-CN" sz="2400" i="1" dirty="0" err="1">
                <a:latin typeface="Times New Roman" panose="02020603050405020304" pitchFamily="18" charset="0"/>
              </a:rPr>
              <a:t>X</a:t>
            </a:r>
            <a:r>
              <a:rPr lang="en-US" altLang="zh-CN" sz="2400" i="1" baseline="-25000" dirty="0" err="1">
                <a:latin typeface="Times New Roman" panose="02020603050405020304" pitchFamily="18" charset="0"/>
              </a:rPr>
              <a:t>n</a:t>
            </a:r>
            <a:r>
              <a:rPr lang="zh-CN" altLang="en-US" sz="2400" dirty="0">
                <a:latin typeface="Times New Roman" panose="02020603050405020304" pitchFamily="18" charset="0"/>
              </a:rPr>
              <a:t>代替该产生式。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3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3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830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041DCAC-3170-7722-E4C7-FBAE7343BFC8}"/>
              </a:ext>
            </a:extLst>
          </p:cNvPr>
          <p:cNvSpPr txBox="1">
            <a:spLocks noGrp="1"/>
          </p:cNvSpPr>
          <p:nvPr/>
        </p:nvSpPr>
        <p:spPr bwMode="auto">
          <a:xfrm>
            <a:off x="1981200" y="6245225"/>
            <a:ext cx="2133600" cy="476250"/>
          </a:xfrm>
          <a:prstGeom prst="rect">
            <a:avLst/>
          </a:prstGeom>
          <a:noFill/>
          <a:ln>
            <a:miter lim="800000"/>
            <a:headEnd/>
            <a:tailEnd/>
          </a:ln>
        </p:spPr>
        <p:txBody>
          <a:bodyPr/>
          <a:lstStyle/>
          <a:p>
            <a:pPr eaLnBrk="1" hangingPunct="1">
              <a:defRPr/>
            </a:pPr>
            <a:fld id="{E43BCE05-9EF7-4F62-98B5-A28B87157EC7}" type="datetime1">
              <a:rPr lang="zh-CN" altLang="en-US" sz="1400"/>
              <a:pPr eaLnBrk="1" hangingPunct="1">
                <a:defRPr/>
              </a:pPr>
              <a:t>2024/10/14</a:t>
            </a:fld>
            <a:endParaRPr lang="en-US" altLang="zh-CN" sz="1400"/>
          </a:p>
        </p:txBody>
      </p:sp>
      <p:sp>
        <p:nvSpPr>
          <p:cNvPr id="100355" name="灯片编号占位符 5">
            <a:extLst>
              <a:ext uri="{FF2B5EF4-FFF2-40B4-BE49-F238E27FC236}">
                <a16:creationId xmlns:a16="http://schemas.microsoft.com/office/drawing/2014/main" id="{FCD6F5E7-D8E8-BBAD-14AA-A065052B0E52}"/>
              </a:ext>
            </a:extLst>
          </p:cNvPr>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380036FF-E9AC-40EC-8A5E-B162171B82A0}" type="slidenum">
              <a:rPr lang="en-US" altLang="zh-CN" sz="1400" b="0">
                <a:latin typeface="Arial" panose="020B0604020202020204" pitchFamily="34" charset="0"/>
                <a:ea typeface="宋体" panose="02010600030101010101" pitchFamily="2" charset="-122"/>
              </a:rPr>
              <a:pPr algn="r" eaLnBrk="1" hangingPunct="1">
                <a:spcBef>
                  <a:spcPct val="0"/>
                </a:spcBef>
                <a:buClrTx/>
                <a:buSzTx/>
                <a:buFontTx/>
                <a:buNone/>
              </a:pPr>
              <a:t>88</a:t>
            </a:fld>
            <a:endParaRPr lang="en-US" altLang="zh-CN" sz="1400" b="0">
              <a:latin typeface="Arial" panose="020B0604020202020204" pitchFamily="34" charset="0"/>
              <a:ea typeface="宋体" panose="02010600030101010101" pitchFamily="2" charset="-122"/>
            </a:endParaRPr>
          </a:p>
        </p:txBody>
      </p:sp>
      <p:sp>
        <p:nvSpPr>
          <p:cNvPr id="100356" name="Rectangle 2">
            <a:extLst>
              <a:ext uri="{FF2B5EF4-FFF2-40B4-BE49-F238E27FC236}">
                <a16:creationId xmlns:a16="http://schemas.microsoft.com/office/drawing/2014/main" id="{F036AA42-D4C7-34E7-CA3D-BD095D1FCDD4}"/>
              </a:ext>
            </a:extLst>
          </p:cNvPr>
          <p:cNvSpPr>
            <a:spLocks noGrp="1" noChangeArrowheads="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6.4.4 L-</a:t>
            </a:r>
            <a:r>
              <a:rPr lang="zh-CN" altLang="en-US" dirty="0">
                <a:latin typeface="Times New Roman" panose="02020603050405020304" pitchFamily="18" charset="0"/>
              </a:rPr>
              <a:t>属性定义的自底向上翻译</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a:t>
            </a:r>
          </a:p>
        </p:txBody>
      </p:sp>
      <p:sp>
        <p:nvSpPr>
          <p:cNvPr id="100357" name="Rectangle 3">
            <a:extLst>
              <a:ext uri="{FF2B5EF4-FFF2-40B4-BE49-F238E27FC236}">
                <a16:creationId xmlns:a16="http://schemas.microsoft.com/office/drawing/2014/main" id="{9C952CED-FEB3-34D1-646B-7C3BF749A2FB}"/>
              </a:ext>
            </a:extLst>
          </p:cNvPr>
          <p:cNvSpPr>
            <a:spLocks noGrp="1" noChangeArrowheads="1"/>
          </p:cNvSpPr>
          <p:nvPr>
            <p:ph type="body" sz="quarter" idx="13"/>
          </p:nvPr>
        </p:nvSpPr>
        <p:spPr/>
        <p:txBody>
          <a:bodyPr/>
          <a:lstStyle/>
          <a:p>
            <a:pPr algn="just" eaLnBrk="1" hangingPunct="1"/>
            <a:r>
              <a:rPr lang="zh-CN" altLang="en-US" dirty="0">
                <a:latin typeface="Times New Roman" panose="02020603050405020304" pitchFamily="18" charset="0"/>
              </a:rPr>
              <a:t>归约标记性非终结符</a:t>
            </a:r>
            <a:r>
              <a:rPr lang="en-US" altLang="zh-CN" i="1" dirty="0" err="1">
                <a:latin typeface="Times New Roman" panose="02020603050405020304" pitchFamily="18" charset="0"/>
              </a:rPr>
              <a:t>M</a:t>
            </a:r>
            <a:r>
              <a:rPr lang="en-US" altLang="zh-CN" i="1" baseline="-25000" dirty="0" err="1">
                <a:latin typeface="Times New Roman" panose="02020603050405020304" pitchFamily="18" charset="0"/>
              </a:rPr>
              <a:t>j</a:t>
            </a:r>
            <a:r>
              <a:rPr lang="zh-CN" altLang="en-US" dirty="0">
                <a:latin typeface="Times New Roman" panose="02020603050405020304" pitchFamily="18" charset="0"/>
              </a:rPr>
              <a:t>时，它出现在产生式</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M</a:t>
            </a:r>
            <a:r>
              <a:rPr lang="en-US" altLang="zh-CN" baseline="-25000" dirty="0">
                <a:latin typeface="Times New Roman" panose="02020603050405020304" pitchFamily="18" charset="0"/>
              </a:rPr>
              <a:t>1</a:t>
            </a:r>
            <a:r>
              <a:rPr lang="en-US" altLang="zh-CN" i="1" dirty="0">
                <a:latin typeface="Times New Roman" panose="02020603050405020304" pitchFamily="18" charset="0"/>
              </a:rPr>
              <a:t>X</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err="1">
                <a:latin typeface="Times New Roman" panose="02020603050405020304" pitchFamily="18" charset="0"/>
              </a:rPr>
              <a:t>M</a:t>
            </a:r>
            <a:r>
              <a:rPr lang="en-US" altLang="zh-CN" i="1" baseline="-25000" dirty="0" err="1">
                <a:latin typeface="Times New Roman" panose="02020603050405020304" pitchFamily="18" charset="0"/>
              </a:rPr>
              <a:t>n</a:t>
            </a:r>
            <a:r>
              <a:rPr lang="en-US" altLang="zh-CN" i="1" dirty="0" err="1">
                <a:latin typeface="Times New Roman" panose="02020603050405020304" pitchFamily="18" charset="0"/>
              </a:rPr>
              <a:t>X</a:t>
            </a:r>
            <a:r>
              <a:rPr lang="en-US" altLang="zh-CN" i="1" baseline="-25000" dirty="0" err="1">
                <a:latin typeface="Times New Roman" panose="02020603050405020304" pitchFamily="18" charset="0"/>
              </a:rPr>
              <a:t>n</a:t>
            </a:r>
            <a:r>
              <a:rPr lang="zh-CN" altLang="en-US" dirty="0">
                <a:latin typeface="Times New Roman" panose="02020603050405020304" pitchFamily="18" charset="0"/>
              </a:rPr>
              <a:t>中，从而可以确定为计算继承属性</a:t>
            </a:r>
            <a:r>
              <a:rPr lang="en-US" altLang="zh-CN" i="1" dirty="0" err="1">
                <a:latin typeface="Times New Roman" panose="02020603050405020304" pitchFamily="18" charset="0"/>
              </a:rPr>
              <a:t>X</a:t>
            </a:r>
            <a:r>
              <a:rPr lang="en-US" altLang="zh-CN" i="1" baseline="-25000" dirty="0" err="1">
                <a:latin typeface="Times New Roman" panose="02020603050405020304" pitchFamily="18" charset="0"/>
              </a:rPr>
              <a:t>j</a:t>
            </a:r>
            <a:r>
              <a:rPr lang="en-US" altLang="zh-CN" dirty="0" err="1">
                <a:latin typeface="Times New Roman" panose="02020603050405020304" pitchFamily="18" charset="0"/>
              </a:rPr>
              <a:t>.</a:t>
            </a:r>
            <a:r>
              <a:rPr lang="en-US" altLang="zh-CN" i="1" dirty="0" err="1">
                <a:latin typeface="Times New Roman" panose="02020603050405020304" pitchFamily="18" charset="0"/>
              </a:rPr>
              <a:t>inh</a:t>
            </a:r>
            <a:r>
              <a:rPr lang="zh-CN" altLang="en-US" dirty="0">
                <a:latin typeface="Times New Roman" panose="02020603050405020304" pitchFamily="18" charset="0"/>
              </a:rPr>
              <a:t>所需要的那些属性的位置：</a:t>
            </a:r>
            <a:r>
              <a:rPr lang="en-US" altLang="zh-CN" i="1" dirty="0" err="1">
                <a:latin typeface="Times New Roman" panose="02020603050405020304" pitchFamily="18" charset="0"/>
              </a:rPr>
              <a:t>A</a:t>
            </a:r>
            <a:r>
              <a:rPr lang="en-US" altLang="zh-CN" dirty="0" err="1">
                <a:latin typeface="Times New Roman" panose="02020603050405020304" pitchFamily="18" charset="0"/>
              </a:rPr>
              <a:t>.</a:t>
            </a:r>
            <a:r>
              <a:rPr lang="en-US" altLang="zh-CN" i="1" dirty="0" err="1">
                <a:latin typeface="Times New Roman" panose="02020603050405020304" pitchFamily="18" charset="0"/>
              </a:rPr>
              <a:t>inh</a:t>
            </a:r>
            <a:r>
              <a:rPr lang="zh-CN" altLang="en-US" dirty="0">
                <a:latin typeface="Times New Roman" panose="02020603050405020304" pitchFamily="18" charset="0"/>
              </a:rPr>
              <a:t>在</a:t>
            </a:r>
            <a:r>
              <a:rPr lang="en-US" altLang="zh-CN" i="1" dirty="0">
                <a:latin typeface="Times New Roman" panose="02020603050405020304" pitchFamily="18" charset="0"/>
              </a:rPr>
              <a:t>stack</a:t>
            </a:r>
            <a:r>
              <a:rPr lang="en-US" altLang="zh-CN" dirty="0">
                <a:latin typeface="Times New Roman" panose="02020603050405020304" pitchFamily="18" charset="0"/>
              </a:rPr>
              <a:t>[</a:t>
            </a:r>
            <a:r>
              <a:rPr lang="en-US" altLang="zh-CN" i="1" dirty="0">
                <a:latin typeface="Times New Roman" panose="02020603050405020304" pitchFamily="18" charset="0"/>
              </a:rPr>
              <a:t>top</a:t>
            </a:r>
            <a:r>
              <a:rPr lang="en-US" altLang="zh-CN" dirty="0">
                <a:latin typeface="Times New Roman" panose="02020603050405020304" pitchFamily="18" charset="0"/>
              </a:rPr>
              <a:t>-2</a:t>
            </a:r>
            <a:r>
              <a:rPr lang="en-US" altLang="zh-CN" i="1" dirty="0">
                <a:latin typeface="Times New Roman" panose="02020603050405020304" pitchFamily="18" charset="0"/>
              </a:rPr>
              <a:t>j</a:t>
            </a:r>
            <a:r>
              <a:rPr lang="en-US" altLang="zh-CN" dirty="0">
                <a:latin typeface="Times New Roman" panose="02020603050405020304" pitchFamily="18" charset="0"/>
              </a:rPr>
              <a:t>+2].</a:t>
            </a:r>
            <a:r>
              <a:rPr lang="en-US" altLang="zh-CN" i="1" dirty="0" err="1">
                <a:latin typeface="Times New Roman" panose="02020603050405020304" pitchFamily="18" charset="0"/>
              </a:rPr>
              <a:t>val</a:t>
            </a:r>
            <a:r>
              <a:rPr lang="zh-CN" altLang="en-US" dirty="0">
                <a:latin typeface="Times New Roman" panose="02020603050405020304" pitchFamily="18" charset="0"/>
              </a:rPr>
              <a:t>中，</a:t>
            </a:r>
            <a:r>
              <a:rPr lang="en-US" altLang="zh-CN" i="1" dirty="0">
                <a:latin typeface="Times New Roman" panose="02020603050405020304" pitchFamily="18" charset="0"/>
              </a:rPr>
              <a:t>X</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inh</a:t>
            </a:r>
            <a:r>
              <a:rPr lang="zh-CN" altLang="en-US" dirty="0">
                <a:latin typeface="Times New Roman" panose="02020603050405020304" pitchFamily="18" charset="0"/>
              </a:rPr>
              <a:t>在</a:t>
            </a:r>
            <a:r>
              <a:rPr lang="en-US" altLang="zh-CN" i="1" dirty="0">
                <a:latin typeface="Times New Roman" panose="02020603050405020304" pitchFamily="18" charset="0"/>
              </a:rPr>
              <a:t>stack</a:t>
            </a:r>
            <a:r>
              <a:rPr lang="en-US" altLang="zh-CN" dirty="0">
                <a:latin typeface="Times New Roman" panose="02020603050405020304" pitchFamily="18" charset="0"/>
              </a:rPr>
              <a:t>[</a:t>
            </a:r>
            <a:r>
              <a:rPr lang="en-US" altLang="zh-CN" i="1" dirty="0">
                <a:latin typeface="Times New Roman" panose="02020603050405020304" pitchFamily="18" charset="0"/>
              </a:rPr>
              <a:t>top</a:t>
            </a:r>
            <a:r>
              <a:rPr lang="en-US" altLang="zh-CN" dirty="0">
                <a:latin typeface="Times New Roman" panose="02020603050405020304" pitchFamily="18" charset="0"/>
              </a:rPr>
              <a:t>-2</a:t>
            </a:r>
            <a:r>
              <a:rPr lang="en-US" altLang="zh-CN" i="1" dirty="0">
                <a:latin typeface="Times New Roman" panose="02020603050405020304" pitchFamily="18" charset="0"/>
              </a:rPr>
              <a:t>j</a:t>
            </a:r>
            <a:r>
              <a:rPr lang="en-US" altLang="zh-CN" dirty="0">
                <a:latin typeface="Times New Roman" panose="02020603050405020304" pitchFamily="18" charset="0"/>
              </a:rPr>
              <a:t>+3].</a:t>
            </a:r>
            <a:r>
              <a:rPr lang="en-US" altLang="zh-CN" i="1" dirty="0" err="1">
                <a:latin typeface="Times New Roman" panose="02020603050405020304" pitchFamily="18" charset="0"/>
              </a:rPr>
              <a:t>val</a:t>
            </a:r>
            <a:r>
              <a:rPr lang="zh-CN" altLang="en-US" dirty="0">
                <a:latin typeface="Times New Roman" panose="02020603050405020304" pitchFamily="18" charset="0"/>
              </a:rPr>
              <a:t>中，</a:t>
            </a:r>
            <a:r>
              <a:rPr lang="en-US" altLang="zh-CN" i="1" dirty="0">
                <a:latin typeface="Times New Roman" panose="02020603050405020304" pitchFamily="18" charset="0"/>
              </a:rPr>
              <a:t>X</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syn</a:t>
            </a:r>
            <a:r>
              <a:rPr lang="zh-CN" altLang="en-US" dirty="0">
                <a:latin typeface="Times New Roman" panose="02020603050405020304" pitchFamily="18" charset="0"/>
              </a:rPr>
              <a:t>在 </a:t>
            </a:r>
            <a:r>
              <a:rPr lang="en-US" altLang="zh-CN" i="1" dirty="0">
                <a:latin typeface="Times New Roman" panose="02020603050405020304" pitchFamily="18" charset="0"/>
              </a:rPr>
              <a:t>stack</a:t>
            </a:r>
            <a:r>
              <a:rPr lang="en-US" altLang="zh-CN" dirty="0">
                <a:latin typeface="Times New Roman" panose="02020603050405020304" pitchFamily="18" charset="0"/>
              </a:rPr>
              <a:t>[</a:t>
            </a:r>
            <a:r>
              <a:rPr lang="en-US" altLang="zh-CN" i="1" dirty="0">
                <a:latin typeface="Times New Roman" panose="02020603050405020304" pitchFamily="18" charset="0"/>
              </a:rPr>
              <a:t>top</a:t>
            </a:r>
            <a:r>
              <a:rPr lang="en-US" altLang="zh-CN" dirty="0">
                <a:latin typeface="Times New Roman" panose="02020603050405020304" pitchFamily="18" charset="0"/>
              </a:rPr>
              <a:t>-2</a:t>
            </a:r>
            <a:r>
              <a:rPr lang="en-US" altLang="zh-CN" i="1" dirty="0">
                <a:latin typeface="Times New Roman" panose="02020603050405020304" pitchFamily="18" charset="0"/>
              </a:rPr>
              <a:t>j</a:t>
            </a:r>
            <a:r>
              <a:rPr lang="en-US" altLang="zh-CN" dirty="0">
                <a:latin typeface="Times New Roman" panose="02020603050405020304" pitchFamily="18" charset="0"/>
              </a:rPr>
              <a:t>+4].</a:t>
            </a:r>
            <a:r>
              <a:rPr lang="en-US" altLang="zh-CN" i="1" dirty="0" err="1">
                <a:latin typeface="Times New Roman" panose="02020603050405020304" pitchFamily="18" charset="0"/>
              </a:rPr>
              <a:t>val</a:t>
            </a:r>
            <a:r>
              <a:rPr lang="zh-CN" altLang="en-US" dirty="0">
                <a:latin typeface="Times New Roman" panose="02020603050405020304" pitchFamily="18" charset="0"/>
              </a:rPr>
              <a:t>中，</a:t>
            </a:r>
            <a:r>
              <a:rPr lang="en-US" altLang="zh-CN" i="1" dirty="0">
                <a:latin typeface="Times New Roman" panose="02020603050405020304" pitchFamily="18" charset="0"/>
              </a:rPr>
              <a:t>X</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a:latin typeface="Times New Roman" panose="02020603050405020304" pitchFamily="18" charset="0"/>
              </a:rPr>
              <a:t>inh</a:t>
            </a:r>
            <a:r>
              <a:rPr lang="zh-CN" altLang="en-US" dirty="0">
                <a:latin typeface="Times New Roman" panose="02020603050405020304" pitchFamily="18" charset="0"/>
              </a:rPr>
              <a:t>在</a:t>
            </a:r>
            <a:r>
              <a:rPr lang="en-US" altLang="zh-CN" i="1" dirty="0">
                <a:latin typeface="Times New Roman" panose="02020603050405020304" pitchFamily="18" charset="0"/>
              </a:rPr>
              <a:t>stack</a:t>
            </a:r>
            <a:r>
              <a:rPr lang="en-US" altLang="zh-CN" dirty="0">
                <a:latin typeface="Times New Roman" panose="02020603050405020304" pitchFamily="18" charset="0"/>
              </a:rPr>
              <a:t>[</a:t>
            </a:r>
            <a:r>
              <a:rPr lang="en-US" altLang="zh-CN" i="1" dirty="0">
                <a:latin typeface="Times New Roman" panose="02020603050405020304" pitchFamily="18" charset="0"/>
              </a:rPr>
              <a:t>top</a:t>
            </a:r>
            <a:r>
              <a:rPr lang="en-US" altLang="zh-CN" dirty="0">
                <a:latin typeface="Times New Roman" panose="02020603050405020304" pitchFamily="18" charset="0"/>
              </a:rPr>
              <a:t>-2</a:t>
            </a:r>
            <a:r>
              <a:rPr lang="en-US" altLang="zh-CN" i="1" dirty="0">
                <a:latin typeface="Times New Roman" panose="02020603050405020304" pitchFamily="18" charset="0"/>
              </a:rPr>
              <a:t>j</a:t>
            </a:r>
            <a:r>
              <a:rPr lang="en-US" altLang="zh-CN" dirty="0">
                <a:latin typeface="Times New Roman" panose="02020603050405020304" pitchFamily="18" charset="0"/>
              </a:rPr>
              <a:t>+5].</a:t>
            </a:r>
            <a:r>
              <a:rPr lang="en-US" altLang="zh-CN" i="1" dirty="0" err="1">
                <a:latin typeface="Times New Roman" panose="02020603050405020304" pitchFamily="18" charset="0"/>
              </a:rPr>
              <a:t>val</a:t>
            </a:r>
            <a:r>
              <a:rPr lang="zh-CN" altLang="en-US" dirty="0">
                <a:latin typeface="Times New Roman" panose="02020603050405020304" pitchFamily="18" charset="0"/>
              </a:rPr>
              <a:t>中，依次类推。于是，就可以计算出</a:t>
            </a:r>
            <a:r>
              <a:rPr lang="en-US" altLang="zh-CN" i="1" dirty="0" err="1">
                <a:latin typeface="Times New Roman" panose="02020603050405020304" pitchFamily="18" charset="0"/>
              </a:rPr>
              <a:t>X</a:t>
            </a:r>
            <a:r>
              <a:rPr lang="en-US" altLang="zh-CN" i="1" baseline="-25000" dirty="0" err="1">
                <a:latin typeface="Times New Roman" panose="02020603050405020304" pitchFamily="18" charset="0"/>
              </a:rPr>
              <a:t>j</a:t>
            </a:r>
            <a:r>
              <a:rPr lang="en-US" altLang="zh-CN" dirty="0" err="1">
                <a:latin typeface="Times New Roman" panose="02020603050405020304" pitchFamily="18" charset="0"/>
              </a:rPr>
              <a:t>.</a:t>
            </a:r>
            <a:r>
              <a:rPr lang="en-US" altLang="zh-CN" i="1" dirty="0" err="1">
                <a:latin typeface="Times New Roman" panose="02020603050405020304" pitchFamily="18" charset="0"/>
              </a:rPr>
              <a:t>inh</a:t>
            </a:r>
            <a:r>
              <a:rPr lang="zh-CN" altLang="en-US" dirty="0">
                <a:latin typeface="Times New Roman" panose="02020603050405020304" pitchFamily="18" charset="0"/>
              </a:rPr>
              <a:t>，并将其存放在</a:t>
            </a:r>
            <a:r>
              <a:rPr lang="en-US" altLang="zh-CN" i="1" dirty="0">
                <a:latin typeface="Times New Roman" panose="02020603050405020304" pitchFamily="18" charset="0"/>
              </a:rPr>
              <a:t>stack</a:t>
            </a:r>
            <a:r>
              <a:rPr lang="en-US" altLang="zh-CN" dirty="0">
                <a:latin typeface="Times New Roman" panose="02020603050405020304" pitchFamily="18" charset="0"/>
              </a:rPr>
              <a:t>[</a:t>
            </a:r>
            <a:r>
              <a:rPr lang="en-US" altLang="zh-CN" i="1" dirty="0">
                <a:latin typeface="Times New Roman" panose="02020603050405020304" pitchFamily="18" charset="0"/>
              </a:rPr>
              <a:t>top</a:t>
            </a:r>
            <a:r>
              <a:rPr lang="en-US" altLang="zh-CN" dirty="0">
                <a:latin typeface="Times New Roman" panose="02020603050405020304" pitchFamily="18" charset="0"/>
              </a:rPr>
              <a:t>+1].</a:t>
            </a:r>
            <a:r>
              <a:rPr lang="en-US" altLang="zh-CN" i="1" dirty="0" err="1">
                <a:latin typeface="Times New Roman" panose="02020603050405020304" pitchFamily="18" charset="0"/>
              </a:rPr>
              <a:t>val</a:t>
            </a:r>
            <a:r>
              <a:rPr lang="zh-CN" altLang="en-US" dirty="0">
                <a:latin typeface="Times New Roman" panose="02020603050405020304" pitchFamily="18" charset="0"/>
              </a:rPr>
              <a:t>中，归约后它成为新的栈顶。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8FBBAF2-8DB7-C220-303C-6D1E73E7A378}"/>
              </a:ext>
            </a:extLst>
          </p:cNvPr>
          <p:cNvSpPr txBox="1">
            <a:spLocks noGrp="1"/>
          </p:cNvSpPr>
          <p:nvPr/>
        </p:nvSpPr>
        <p:spPr bwMode="auto">
          <a:xfrm>
            <a:off x="1981200" y="6245225"/>
            <a:ext cx="2133600" cy="476250"/>
          </a:xfrm>
          <a:prstGeom prst="rect">
            <a:avLst/>
          </a:prstGeom>
          <a:noFill/>
          <a:ln>
            <a:miter lim="800000"/>
            <a:headEnd/>
            <a:tailEnd/>
          </a:ln>
        </p:spPr>
        <p:txBody>
          <a:bodyPr/>
          <a:lstStyle/>
          <a:p>
            <a:pPr eaLnBrk="1" hangingPunct="1">
              <a:defRPr/>
            </a:pPr>
            <a:fld id="{E43BCE05-9EF7-4F62-98B5-A28B87157EC7}" type="datetime1">
              <a:rPr lang="zh-CN" altLang="en-US" sz="1400"/>
              <a:pPr eaLnBrk="1" hangingPunct="1">
                <a:defRPr/>
              </a:pPr>
              <a:t>2024/10/14</a:t>
            </a:fld>
            <a:endParaRPr lang="en-US" altLang="zh-CN" sz="1400"/>
          </a:p>
        </p:txBody>
      </p:sp>
      <p:sp>
        <p:nvSpPr>
          <p:cNvPr id="102403" name="灯片编号占位符 5">
            <a:extLst>
              <a:ext uri="{FF2B5EF4-FFF2-40B4-BE49-F238E27FC236}">
                <a16:creationId xmlns:a16="http://schemas.microsoft.com/office/drawing/2014/main" id="{E05A6CAD-6434-E6D7-E52F-A836C7C6AAF3}"/>
              </a:ext>
            </a:extLst>
          </p:cNvPr>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r" eaLnBrk="1" hangingPunct="1">
              <a:spcBef>
                <a:spcPct val="0"/>
              </a:spcBef>
              <a:buClrTx/>
              <a:buSzTx/>
              <a:buFontTx/>
              <a:buNone/>
            </a:pPr>
            <a:fld id="{192EF833-1ED4-42ED-BFF9-31876BDDBCD4}" type="slidenum">
              <a:rPr lang="en-US" altLang="zh-CN" sz="1400" b="0">
                <a:latin typeface="Arial" panose="020B0604020202020204" pitchFamily="34" charset="0"/>
                <a:ea typeface="宋体" panose="02010600030101010101" pitchFamily="2" charset="-122"/>
              </a:rPr>
              <a:pPr algn="r" eaLnBrk="1" hangingPunct="1">
                <a:spcBef>
                  <a:spcPct val="0"/>
                </a:spcBef>
                <a:buClrTx/>
                <a:buSzTx/>
                <a:buFontTx/>
                <a:buNone/>
              </a:pPr>
              <a:t>89</a:t>
            </a:fld>
            <a:endParaRPr lang="en-US" altLang="zh-CN" sz="1400" b="0">
              <a:latin typeface="Arial" panose="020B0604020202020204" pitchFamily="34" charset="0"/>
              <a:ea typeface="宋体" panose="02010600030101010101" pitchFamily="2" charset="-122"/>
            </a:endParaRPr>
          </a:p>
        </p:txBody>
      </p:sp>
      <p:sp>
        <p:nvSpPr>
          <p:cNvPr id="102404" name="Rectangle 2">
            <a:extLst>
              <a:ext uri="{FF2B5EF4-FFF2-40B4-BE49-F238E27FC236}">
                <a16:creationId xmlns:a16="http://schemas.microsoft.com/office/drawing/2014/main" id="{082CC378-FA78-3539-B5DD-50AC6B494DC4}"/>
              </a:ext>
            </a:extLst>
          </p:cNvPr>
          <p:cNvSpPr>
            <a:spLocks noGrp="1" noChangeArrowheads="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6.4.4 L-</a:t>
            </a:r>
            <a:r>
              <a:rPr lang="zh-CN" altLang="en-US" dirty="0">
                <a:latin typeface="Times New Roman" panose="02020603050405020304" pitchFamily="18" charset="0"/>
              </a:rPr>
              <a:t>属性定义的自底向上翻译</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a:t>
            </a:r>
          </a:p>
        </p:txBody>
      </p:sp>
      <p:sp>
        <p:nvSpPr>
          <p:cNvPr id="102405" name="Rectangle 3">
            <a:extLst>
              <a:ext uri="{FF2B5EF4-FFF2-40B4-BE49-F238E27FC236}">
                <a16:creationId xmlns:a16="http://schemas.microsoft.com/office/drawing/2014/main" id="{ABE7FAFB-DEF5-8C71-3308-05A2996D7107}"/>
              </a:ext>
            </a:extLst>
          </p:cNvPr>
          <p:cNvSpPr>
            <a:spLocks noGrp="1" noChangeArrowheads="1"/>
          </p:cNvSpPr>
          <p:nvPr>
            <p:ph type="body" sz="quarter" idx="13"/>
          </p:nvPr>
        </p:nvSpPr>
        <p:spPr/>
        <p:txBody>
          <a:bodyPr/>
          <a:lstStyle/>
          <a:p>
            <a:pPr eaLnBrk="1" hangingPunct="1"/>
            <a:r>
              <a:rPr lang="zh-CN" altLang="en-US" sz="2400" dirty="0">
                <a:latin typeface="Times New Roman" panose="02020603050405020304" pitchFamily="18" charset="0"/>
              </a:rPr>
              <a:t>归约非标记符号</a:t>
            </a:r>
          </a:p>
          <a:p>
            <a:pPr eaLnBrk="1" hangingPunct="1"/>
            <a:r>
              <a:rPr lang="zh-CN" altLang="en-US" sz="2400" dirty="0">
                <a:latin typeface="Times New Roman" panose="02020603050405020304" pitchFamily="18" charset="0"/>
              </a:rPr>
              <a:t>譬如用产生式</a:t>
            </a:r>
            <a:r>
              <a:rPr lang="en-US" altLang="zh-CN" sz="2400" i="1" dirty="0">
                <a:latin typeface="Times New Roman" panose="02020603050405020304" pitchFamily="18" charset="0"/>
              </a:rPr>
              <a:t>A</a:t>
            </a:r>
            <a:r>
              <a:rPr lang="en-US" altLang="zh-CN" sz="2400" dirty="0">
                <a:latin typeface="Times New Roman" panose="02020603050405020304" pitchFamily="18" charset="0"/>
              </a:rPr>
              <a:t>→</a:t>
            </a:r>
            <a:r>
              <a:rPr lang="en-US" altLang="zh-CN" sz="2400" i="1" dirty="0">
                <a:latin typeface="Times New Roman" panose="02020603050405020304" pitchFamily="18" charset="0"/>
              </a:rPr>
              <a:t>M</a:t>
            </a:r>
            <a:r>
              <a:rPr lang="en-US" altLang="zh-CN" sz="2400" baseline="-25000" dirty="0">
                <a:latin typeface="Times New Roman" panose="02020603050405020304" pitchFamily="18" charset="0"/>
              </a:rPr>
              <a:t>1</a:t>
            </a: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M</a:t>
            </a:r>
            <a:r>
              <a:rPr lang="en-US" altLang="zh-CN" sz="2400" i="1" baseline="-25000" dirty="0" err="1">
                <a:latin typeface="Times New Roman" panose="02020603050405020304" pitchFamily="18" charset="0"/>
              </a:rPr>
              <a:t>n</a:t>
            </a:r>
            <a:r>
              <a:rPr lang="en-US" altLang="zh-CN" sz="2400" i="1" dirty="0" err="1">
                <a:latin typeface="Times New Roman" panose="02020603050405020304" pitchFamily="18" charset="0"/>
              </a:rPr>
              <a:t>X</a:t>
            </a:r>
            <a:r>
              <a:rPr lang="en-US" altLang="zh-CN" sz="2400" i="1" baseline="-25000" dirty="0" err="1">
                <a:latin typeface="Times New Roman" panose="02020603050405020304" pitchFamily="18" charset="0"/>
              </a:rPr>
              <a:t>n</a:t>
            </a:r>
            <a:r>
              <a:rPr lang="zh-CN" altLang="en-US" sz="2400" dirty="0">
                <a:latin typeface="Times New Roman" panose="02020603050405020304" pitchFamily="18" charset="0"/>
              </a:rPr>
              <a:t>进行归约。在这种情况下，只需要计算综合属性</a:t>
            </a:r>
            <a:r>
              <a:rPr lang="en-US" altLang="zh-CN" sz="2400" i="1" dirty="0" err="1">
                <a:latin typeface="Times New Roman" panose="02020603050405020304" pitchFamily="18" charset="0"/>
              </a:rPr>
              <a:t>A</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syn</a:t>
            </a:r>
            <a:r>
              <a:rPr lang="zh-CN" altLang="en-US" sz="2400" dirty="0">
                <a:latin typeface="Times New Roman" panose="02020603050405020304" pitchFamily="18" charset="0"/>
              </a:rPr>
              <a:t>，因为</a:t>
            </a:r>
            <a:r>
              <a:rPr lang="en-US" altLang="zh-CN" sz="2400" i="1" dirty="0" err="1">
                <a:latin typeface="Times New Roman" panose="02020603050405020304" pitchFamily="18" charset="0"/>
              </a:rPr>
              <a:t>A</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inh</a:t>
            </a:r>
            <a:r>
              <a:rPr lang="zh-CN" altLang="en-US" sz="2400" dirty="0">
                <a:latin typeface="Times New Roman" panose="02020603050405020304" pitchFamily="18" charset="0"/>
              </a:rPr>
              <a:t>已经被计算出来了，而且放在栈中</a:t>
            </a:r>
            <a:r>
              <a:rPr lang="en-US" altLang="zh-CN" sz="2400" i="1" dirty="0">
                <a:latin typeface="Times New Roman" panose="02020603050405020304" pitchFamily="18" charset="0"/>
              </a:rPr>
              <a:t>A</a:t>
            </a:r>
            <a:r>
              <a:rPr lang="zh-CN" altLang="en-US" sz="2400" dirty="0">
                <a:latin typeface="Times New Roman" panose="02020603050405020304" pitchFamily="18" charset="0"/>
              </a:rPr>
              <a:t>将要插入的位置之下。</a:t>
            </a:r>
          </a:p>
          <a:p>
            <a:pPr eaLnBrk="1" hangingPunct="1"/>
            <a:r>
              <a:rPr lang="zh-CN" altLang="en-US" sz="2400" dirty="0">
                <a:latin typeface="Times New Roman" panose="02020603050405020304" pitchFamily="18" charset="0"/>
              </a:rPr>
              <a:t>很明显，进行归约时，计算</a:t>
            </a:r>
            <a:r>
              <a:rPr lang="en-US" altLang="zh-CN" sz="2400" i="1" dirty="0" err="1">
                <a:latin typeface="Times New Roman" panose="02020603050405020304" pitchFamily="18" charset="0"/>
              </a:rPr>
              <a:t>A</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syn</a:t>
            </a:r>
            <a:r>
              <a:rPr lang="zh-CN" altLang="en-US" sz="2400" dirty="0">
                <a:latin typeface="Times New Roman" panose="02020603050405020304" pitchFamily="18" charset="0"/>
              </a:rPr>
              <a:t>所需要的其它属性也都在栈中的已知位置，即</a:t>
            </a:r>
            <a:r>
              <a:rPr lang="en-US" altLang="zh-CN" sz="2400" i="1" dirty="0" err="1">
                <a:latin typeface="Times New Roman" panose="02020603050405020304" pitchFamily="18" charset="0"/>
              </a:rPr>
              <a:t>X</a:t>
            </a:r>
            <a:r>
              <a:rPr lang="en-US" altLang="zh-CN" sz="2400" i="1" baseline="-25000" dirty="0" err="1">
                <a:latin typeface="Times New Roman" panose="02020603050405020304" pitchFamily="18" charset="0"/>
              </a:rPr>
              <a:t>j</a:t>
            </a:r>
            <a:r>
              <a:rPr lang="en-US" altLang="zh-CN" sz="2400" dirty="0">
                <a:latin typeface="Times New Roman" panose="02020603050405020304" pitchFamily="18" charset="0"/>
              </a:rPr>
              <a:t>(1≤</a:t>
            </a:r>
            <a:r>
              <a:rPr lang="en-US" altLang="zh-CN" sz="2400" i="1" dirty="0">
                <a:latin typeface="Times New Roman" panose="02020603050405020304" pitchFamily="18" charset="0"/>
              </a:rPr>
              <a:t>j</a:t>
            </a:r>
            <a:r>
              <a:rPr lang="en-US" altLang="zh-CN" sz="2400" dirty="0">
                <a:latin typeface="Times New Roman" panose="02020603050405020304" pitchFamily="18" charset="0"/>
              </a:rPr>
              <a:t>≤</a:t>
            </a:r>
            <a:r>
              <a:rPr lang="en-US" altLang="zh-CN" sz="2400" i="1" dirty="0">
                <a:latin typeface="Times New Roman" panose="02020603050405020304" pitchFamily="18" charset="0"/>
              </a:rPr>
              <a:t>n</a:t>
            </a:r>
            <a:r>
              <a:rPr lang="en-US" altLang="zh-CN" sz="2400" dirty="0">
                <a:latin typeface="Times New Roman" panose="02020603050405020304" pitchFamily="18" charset="0"/>
              </a:rPr>
              <a:t>)</a:t>
            </a:r>
            <a:r>
              <a:rPr lang="zh-CN" altLang="en-US" sz="2400" dirty="0">
                <a:latin typeface="Times New Roman" panose="02020603050405020304" pitchFamily="18" charset="0"/>
              </a:rPr>
              <a:t>所在的位置。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0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FF6E68D2-8018-8921-3D10-27E1F3E1BBCD}"/>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典型处理方法一</a:t>
            </a:r>
          </a:p>
        </p:txBody>
      </p:sp>
      <p:sp>
        <p:nvSpPr>
          <p:cNvPr id="4" name="日期占位符 3">
            <a:extLst>
              <a:ext uri="{FF2B5EF4-FFF2-40B4-BE49-F238E27FC236}">
                <a16:creationId xmlns:a16="http://schemas.microsoft.com/office/drawing/2014/main" id="{9B760849-ABAB-22E6-4991-64961FC5F3AB}"/>
              </a:ext>
            </a:extLst>
          </p:cNvPr>
          <p:cNvSpPr>
            <a:spLocks noGrp="1"/>
          </p:cNvSpPr>
          <p:nvPr>
            <p:ph type="dt" sz="half" idx="10"/>
          </p:nvPr>
        </p:nvSpPr>
        <p:spPr>
          <a:ln>
            <a:miter lim="800000"/>
            <a:headEnd/>
            <a:tailEnd/>
          </a:ln>
        </p:spPr>
        <p:txBody>
          <a:bodyPr anchor="t"/>
          <a:lstStyle/>
          <a:p>
            <a:pPr>
              <a:defRPr/>
            </a:pPr>
            <a:fld id="{152EC58F-45D3-4A14-97AF-53FFA2598A55}" type="datetime1">
              <a:rPr lang="zh-CN" altLang="en-US">
                <a:latin typeface="+mn-lt"/>
              </a:rPr>
              <a:pPr>
                <a:defRPr/>
              </a:pPr>
              <a:t>2024/10/14</a:t>
            </a:fld>
            <a:endParaRPr lang="en-US" altLang="zh-CN">
              <a:latin typeface="+mn-lt"/>
            </a:endParaRPr>
          </a:p>
        </p:txBody>
      </p:sp>
      <p:sp>
        <p:nvSpPr>
          <p:cNvPr id="13315" name="灯片编号占位符 5">
            <a:extLst>
              <a:ext uri="{FF2B5EF4-FFF2-40B4-BE49-F238E27FC236}">
                <a16:creationId xmlns:a16="http://schemas.microsoft.com/office/drawing/2014/main" id="{D85BFF71-99DB-D6E1-89FD-91CB363AB42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8CFBA06-C23A-4C96-A6D9-9D9E01367CE3}" type="slidenum">
              <a:rPr lang="en-US" altLang="zh-CN" sz="1400" b="0">
                <a:latin typeface="Arial" panose="020B0604020202020204" pitchFamily="34" charset="0"/>
                <a:ea typeface="宋体" panose="02010600030101010101" pitchFamily="2" charset="-122"/>
              </a:rPr>
              <a:pPr>
                <a:spcBef>
                  <a:spcPct val="0"/>
                </a:spcBef>
                <a:buClrTx/>
                <a:buSzTx/>
                <a:buFontTx/>
                <a:buNone/>
              </a:pPr>
              <a:t>9</a:t>
            </a:fld>
            <a:endParaRPr lang="en-US" altLang="zh-CN" sz="1400" b="0">
              <a:latin typeface="Arial" panose="020B0604020202020204" pitchFamily="34" charset="0"/>
              <a:ea typeface="宋体" panose="02010600030101010101" pitchFamily="2" charset="-122"/>
            </a:endParaRPr>
          </a:p>
        </p:txBody>
      </p:sp>
      <p:sp>
        <p:nvSpPr>
          <p:cNvPr id="1311747" name="Rectangle 3">
            <a:extLst>
              <a:ext uri="{FF2B5EF4-FFF2-40B4-BE49-F238E27FC236}">
                <a16:creationId xmlns:a16="http://schemas.microsoft.com/office/drawing/2014/main" id="{15B3484E-13E7-5EC1-856E-CED71ABAD83F}"/>
              </a:ext>
            </a:extLst>
          </p:cNvPr>
          <p:cNvSpPr>
            <a:spLocks noGrp="1" noChangeArrowheads="1"/>
          </p:cNvSpPr>
          <p:nvPr>
            <p:ph type="body" sz="quarter" idx="13"/>
          </p:nvPr>
        </p:nvSpPr>
        <p:spPr/>
        <p:txBody>
          <a:bodyPr>
            <a:normAutofit fontScale="85000" lnSpcReduction="20000"/>
          </a:bodyPr>
          <a:lstStyle/>
          <a:p>
            <a:pPr eaLnBrk="1" hangingPunct="1"/>
            <a:r>
              <a:rPr lang="zh-CN" altLang="en-US" b="0" dirty="0">
                <a:solidFill>
                  <a:srgbClr val="FF0000"/>
                </a:solidFill>
                <a:latin typeface="Times New Roman" panose="02020603050405020304" pitchFamily="18" charset="0"/>
              </a:rPr>
              <a:t>语法制导定义</a:t>
            </a:r>
          </a:p>
          <a:p>
            <a:pPr lvl="1" eaLnBrk="1" hangingPunct="1"/>
            <a:r>
              <a:rPr lang="zh-CN" altLang="en-US" b="0" dirty="0">
                <a:latin typeface="Times New Roman" panose="02020603050405020304" pitchFamily="18" charset="0"/>
              </a:rPr>
              <a:t>通过将属性与文法符号关联、将语义规则与产生式关联来描述语言结构的翻译方案 </a:t>
            </a:r>
          </a:p>
          <a:p>
            <a:pPr lvl="1" eaLnBrk="1" hangingPunct="1"/>
            <a:r>
              <a:rPr lang="zh-CN" altLang="en-US" b="0" dirty="0">
                <a:latin typeface="Times New Roman" panose="02020603050405020304" pitchFamily="18" charset="0"/>
              </a:rPr>
              <a:t>对应每一个产生式编写一个语义子程序，当一个产生式获得匹配时，就调用相应的语义子程序来实现语义检查与翻译</a:t>
            </a:r>
          </a:p>
          <a:p>
            <a:pPr lvl="2" eaLnBrk="1" hangingPunct="1"/>
            <a:r>
              <a:rPr lang="en-US" altLang="zh-CN" b="0" i="1" dirty="0">
                <a:latin typeface="Times New Roman" panose="02020603050405020304" pitchFamily="18" charset="0"/>
              </a:rPr>
              <a:t>E</a:t>
            </a:r>
            <a:r>
              <a:rPr lang="en-US" altLang="zh-CN" b="0" dirty="0">
                <a:latin typeface="Times New Roman" panose="02020603050405020304" pitchFamily="18" charset="0"/>
              </a:rPr>
              <a:t>→</a:t>
            </a:r>
            <a:r>
              <a:rPr lang="en-US" altLang="zh-CN" b="0" i="1" dirty="0">
                <a:latin typeface="Times New Roman" panose="02020603050405020304" pitchFamily="18" charset="0"/>
              </a:rPr>
              <a:t>E</a:t>
            </a:r>
            <a:r>
              <a:rPr lang="en-US" altLang="zh-CN" b="0" baseline="-25000" dirty="0">
                <a:latin typeface="Times New Roman" panose="02020603050405020304" pitchFamily="18" charset="0"/>
              </a:rPr>
              <a:t>1</a:t>
            </a:r>
            <a:r>
              <a:rPr lang="en-US" altLang="zh-CN" b="0" dirty="0">
                <a:latin typeface="Times New Roman" panose="02020603050405020304" pitchFamily="18" charset="0"/>
              </a:rPr>
              <a:t> + </a:t>
            </a:r>
            <a:r>
              <a:rPr lang="en-US" altLang="zh-CN" b="0" i="1" dirty="0">
                <a:latin typeface="Times New Roman" panose="02020603050405020304" pitchFamily="18" charset="0"/>
              </a:rPr>
              <a:t>T</a:t>
            </a:r>
            <a:r>
              <a:rPr lang="en-US" altLang="zh-CN" b="0" dirty="0">
                <a:latin typeface="Times New Roman" panose="02020603050405020304" pitchFamily="18" charset="0"/>
              </a:rPr>
              <a:t>	{</a:t>
            </a:r>
            <a:r>
              <a:rPr lang="en-US" altLang="zh-CN" b="0" i="1" dirty="0" err="1">
                <a:latin typeface="Times New Roman" panose="02020603050405020304" pitchFamily="18" charset="0"/>
              </a:rPr>
              <a:t>E</a:t>
            </a:r>
            <a:r>
              <a:rPr lang="en-US" altLang="zh-CN" b="0" dirty="0" err="1">
                <a:latin typeface="Times New Roman" panose="02020603050405020304" pitchFamily="18" charset="0"/>
              </a:rPr>
              <a:t>.</a:t>
            </a:r>
            <a:r>
              <a:rPr lang="en-US" altLang="zh-CN" b="0" i="1" dirty="0" err="1">
                <a:latin typeface="Times New Roman" panose="02020603050405020304" pitchFamily="18" charset="0"/>
              </a:rPr>
              <a:t>val</a:t>
            </a:r>
            <a:r>
              <a:rPr lang="en-US" altLang="zh-CN" b="0" dirty="0">
                <a:latin typeface="Times New Roman" panose="02020603050405020304" pitchFamily="18" charset="0"/>
              </a:rPr>
              <a:t>:=</a:t>
            </a:r>
            <a:r>
              <a:rPr lang="en-US" altLang="zh-CN" b="0" i="1" dirty="0">
                <a:latin typeface="Times New Roman" panose="02020603050405020304" pitchFamily="18" charset="0"/>
              </a:rPr>
              <a:t>E</a:t>
            </a:r>
            <a:r>
              <a:rPr lang="en-US" altLang="zh-CN" b="0" baseline="-25000" dirty="0">
                <a:latin typeface="Times New Roman" panose="02020603050405020304" pitchFamily="18" charset="0"/>
              </a:rPr>
              <a:t>1</a:t>
            </a:r>
            <a:r>
              <a:rPr lang="en-US" altLang="zh-CN" b="0" dirty="0">
                <a:latin typeface="Times New Roman" panose="02020603050405020304" pitchFamily="18" charset="0"/>
              </a:rPr>
              <a:t>.</a:t>
            </a:r>
            <a:r>
              <a:rPr lang="en-US" altLang="zh-CN" b="0" i="1" dirty="0">
                <a:latin typeface="Times New Roman" panose="02020603050405020304" pitchFamily="18" charset="0"/>
              </a:rPr>
              <a:t>val</a:t>
            </a:r>
            <a:r>
              <a:rPr lang="en-US" altLang="zh-CN" b="0" dirty="0">
                <a:latin typeface="Times New Roman" panose="02020603050405020304" pitchFamily="18" charset="0"/>
              </a:rPr>
              <a:t>+</a:t>
            </a:r>
            <a:r>
              <a:rPr lang="en-US" altLang="zh-CN" b="0" i="1" dirty="0">
                <a:latin typeface="Times New Roman" panose="02020603050405020304" pitchFamily="18" charset="0"/>
              </a:rPr>
              <a:t>T</a:t>
            </a:r>
            <a:r>
              <a:rPr lang="en-US" altLang="zh-CN" b="0" dirty="0">
                <a:latin typeface="Times New Roman" panose="02020603050405020304" pitchFamily="18" charset="0"/>
              </a:rPr>
              <a:t>.</a:t>
            </a:r>
            <a:r>
              <a:rPr lang="en-US" altLang="zh-CN" b="0" i="1" dirty="0">
                <a:latin typeface="Times New Roman" panose="02020603050405020304" pitchFamily="18" charset="0"/>
              </a:rPr>
              <a:t>val</a:t>
            </a:r>
            <a:r>
              <a:rPr lang="en-US" altLang="zh-CN" b="0" dirty="0">
                <a:latin typeface="Times New Roman" panose="02020603050405020304" pitchFamily="18" charset="0"/>
              </a:rPr>
              <a:t>}</a:t>
            </a:r>
          </a:p>
          <a:p>
            <a:pPr lvl="2" eaLnBrk="1" hangingPunct="1"/>
            <a:r>
              <a:rPr lang="en-US" altLang="zh-CN" b="0" i="1" dirty="0">
                <a:latin typeface="Times New Roman" panose="02020603050405020304" pitchFamily="18" charset="0"/>
              </a:rPr>
              <a:t>T</a:t>
            </a:r>
            <a:r>
              <a:rPr lang="en-US" altLang="zh-CN" b="0" dirty="0">
                <a:latin typeface="Times New Roman" panose="02020603050405020304" pitchFamily="18" charset="0"/>
              </a:rPr>
              <a:t>→</a:t>
            </a:r>
            <a:r>
              <a:rPr lang="en-US" altLang="zh-CN" b="0" i="1" dirty="0">
                <a:latin typeface="Times New Roman" panose="02020603050405020304" pitchFamily="18" charset="0"/>
              </a:rPr>
              <a:t>T</a:t>
            </a:r>
            <a:r>
              <a:rPr lang="en-US" altLang="zh-CN" b="0" baseline="-25000" dirty="0">
                <a:latin typeface="Times New Roman" panose="02020603050405020304" pitchFamily="18" charset="0"/>
              </a:rPr>
              <a:t>1</a:t>
            </a:r>
            <a:r>
              <a:rPr lang="en-US" altLang="zh-CN" b="0" dirty="0">
                <a:latin typeface="Times New Roman" panose="02020603050405020304" pitchFamily="18" charset="0"/>
              </a:rPr>
              <a:t> * </a:t>
            </a:r>
            <a:r>
              <a:rPr lang="en-US" altLang="zh-CN" b="0" i="1" dirty="0">
                <a:latin typeface="Times New Roman" panose="02020603050405020304" pitchFamily="18" charset="0"/>
              </a:rPr>
              <a:t>F</a:t>
            </a:r>
            <a:r>
              <a:rPr lang="en-US" altLang="zh-CN" b="0" dirty="0">
                <a:latin typeface="Times New Roman" panose="02020603050405020304" pitchFamily="18" charset="0"/>
              </a:rPr>
              <a:t>	{</a:t>
            </a:r>
            <a:r>
              <a:rPr lang="en-US" altLang="zh-CN" b="0" i="1" dirty="0" err="1">
                <a:latin typeface="Times New Roman" panose="02020603050405020304" pitchFamily="18" charset="0"/>
              </a:rPr>
              <a:t>T</a:t>
            </a:r>
            <a:r>
              <a:rPr lang="en-US" altLang="zh-CN" b="0" dirty="0" err="1">
                <a:latin typeface="Times New Roman" panose="02020603050405020304" pitchFamily="18" charset="0"/>
              </a:rPr>
              <a:t>.</a:t>
            </a:r>
            <a:r>
              <a:rPr lang="en-US" altLang="zh-CN" b="0" i="1" dirty="0" err="1">
                <a:latin typeface="Times New Roman" panose="02020603050405020304" pitchFamily="18" charset="0"/>
              </a:rPr>
              <a:t>val</a:t>
            </a:r>
            <a:r>
              <a:rPr lang="en-US" altLang="zh-CN" b="0" dirty="0">
                <a:latin typeface="Times New Roman" panose="02020603050405020304" pitchFamily="18" charset="0"/>
              </a:rPr>
              <a:t>:=</a:t>
            </a:r>
            <a:r>
              <a:rPr lang="en-US" altLang="zh-CN" b="0" i="1" dirty="0">
                <a:latin typeface="Times New Roman" panose="02020603050405020304" pitchFamily="18" charset="0"/>
              </a:rPr>
              <a:t>T</a:t>
            </a:r>
            <a:r>
              <a:rPr lang="en-US" altLang="zh-CN" b="0" baseline="-25000" dirty="0">
                <a:latin typeface="Times New Roman" panose="02020603050405020304" pitchFamily="18" charset="0"/>
              </a:rPr>
              <a:t>1</a:t>
            </a:r>
            <a:r>
              <a:rPr lang="en-US" altLang="zh-CN" b="0" dirty="0">
                <a:latin typeface="Times New Roman" panose="02020603050405020304" pitchFamily="18" charset="0"/>
              </a:rPr>
              <a:t>.</a:t>
            </a:r>
            <a:r>
              <a:rPr lang="en-US" altLang="zh-CN" b="0" i="1" dirty="0">
                <a:latin typeface="Times New Roman" panose="02020603050405020304" pitchFamily="18" charset="0"/>
              </a:rPr>
              <a:t>val</a:t>
            </a:r>
            <a:r>
              <a:rPr lang="en-US" altLang="zh-CN" b="0" dirty="0">
                <a:latin typeface="Times New Roman" panose="02020603050405020304" pitchFamily="18" charset="0"/>
              </a:rPr>
              <a:t>*</a:t>
            </a:r>
            <a:r>
              <a:rPr lang="en-US" altLang="zh-CN" b="0" i="1" dirty="0" err="1">
                <a:latin typeface="Times New Roman" panose="02020603050405020304" pitchFamily="18" charset="0"/>
              </a:rPr>
              <a:t>F</a:t>
            </a:r>
            <a:r>
              <a:rPr lang="en-US" altLang="zh-CN" b="0" dirty="0" err="1">
                <a:latin typeface="Times New Roman" panose="02020603050405020304" pitchFamily="18" charset="0"/>
              </a:rPr>
              <a:t>.</a:t>
            </a:r>
            <a:r>
              <a:rPr lang="en-US" altLang="zh-CN" b="0" i="1" dirty="0" err="1">
                <a:latin typeface="Times New Roman" panose="02020603050405020304" pitchFamily="18" charset="0"/>
              </a:rPr>
              <a:t>val</a:t>
            </a:r>
            <a:r>
              <a:rPr lang="en-US" altLang="zh-CN" b="0" dirty="0">
                <a:latin typeface="Times New Roman" panose="02020603050405020304" pitchFamily="18" charset="0"/>
              </a:rPr>
              <a:t>}</a:t>
            </a:r>
          </a:p>
          <a:p>
            <a:pPr lvl="2" eaLnBrk="1" hangingPunct="1"/>
            <a:r>
              <a:rPr lang="en-US" altLang="zh-CN" b="0" i="1" dirty="0">
                <a:latin typeface="Times New Roman" panose="02020603050405020304" pitchFamily="18" charset="0"/>
              </a:rPr>
              <a:t>F </a:t>
            </a:r>
            <a:r>
              <a:rPr lang="en-US" altLang="zh-CN" b="0" dirty="0">
                <a:latin typeface="Times New Roman" panose="02020603050405020304" pitchFamily="18" charset="0"/>
              </a:rPr>
              <a:t>→digit	{</a:t>
            </a:r>
            <a:r>
              <a:rPr lang="en-US" altLang="zh-CN" b="0" i="1" dirty="0" err="1">
                <a:latin typeface="Times New Roman" panose="02020603050405020304" pitchFamily="18" charset="0"/>
              </a:rPr>
              <a:t>F</a:t>
            </a:r>
            <a:r>
              <a:rPr lang="en-US" altLang="zh-CN" b="0" dirty="0" err="1">
                <a:latin typeface="Times New Roman" panose="02020603050405020304" pitchFamily="18" charset="0"/>
              </a:rPr>
              <a:t>.</a:t>
            </a:r>
            <a:r>
              <a:rPr lang="en-US" altLang="zh-CN" b="0" i="1" dirty="0" err="1">
                <a:latin typeface="Times New Roman" panose="02020603050405020304" pitchFamily="18" charset="0"/>
              </a:rPr>
              <a:t>val</a:t>
            </a:r>
            <a:r>
              <a:rPr lang="en-US" altLang="zh-CN" b="0" dirty="0">
                <a:latin typeface="Times New Roman" panose="02020603050405020304" pitchFamily="18" charset="0"/>
              </a:rPr>
              <a:t>:=</a:t>
            </a:r>
            <a:r>
              <a:rPr lang="en-US" altLang="zh-CN" b="0" dirty="0" err="1">
                <a:latin typeface="Times New Roman" panose="02020603050405020304" pitchFamily="18" charset="0"/>
              </a:rPr>
              <a:t>digit.</a:t>
            </a:r>
            <a:r>
              <a:rPr lang="en-US" altLang="zh-CN" b="0" i="1" dirty="0" err="1">
                <a:latin typeface="Times New Roman" panose="02020603050405020304" pitchFamily="18" charset="0"/>
              </a:rPr>
              <a:t>lexval</a:t>
            </a:r>
            <a:r>
              <a:rPr lang="en-US" altLang="zh-CN" b="0" dirty="0">
                <a:latin typeface="Times New Roman" panose="02020603050405020304" pitchFamily="18" charset="0"/>
              </a:rPr>
              <a:t>}</a:t>
            </a:r>
          </a:p>
          <a:p>
            <a:pPr eaLnBrk="1" hangingPunct="1"/>
            <a:r>
              <a:rPr lang="zh-CN" altLang="en-US" b="0" dirty="0">
                <a:latin typeface="Times New Roman" panose="02020603050405020304" pitchFamily="18" charset="0"/>
              </a:rPr>
              <a:t>适宜在完成归约的时候进行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1747">
                                            <p:txEl>
                                              <p:pRg st="0" end="0"/>
                                            </p:txEl>
                                          </p:spTgt>
                                        </p:tgtEl>
                                        <p:attrNameLst>
                                          <p:attrName>style.visibility</p:attrName>
                                        </p:attrNameLst>
                                      </p:cBhvr>
                                      <p:to>
                                        <p:strVal val="visible"/>
                                      </p:to>
                                    </p:set>
                                    <p:animEffect transition="in" filter="blinds(horizontal)">
                                      <p:cBhvr>
                                        <p:cTn id="7" dur="500"/>
                                        <p:tgtEl>
                                          <p:spTgt spid="131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11747">
                                            <p:txEl>
                                              <p:pRg st="1" end="1"/>
                                            </p:txEl>
                                          </p:spTgt>
                                        </p:tgtEl>
                                        <p:attrNameLst>
                                          <p:attrName>style.visibility</p:attrName>
                                        </p:attrNameLst>
                                      </p:cBhvr>
                                      <p:to>
                                        <p:strVal val="visible"/>
                                      </p:to>
                                    </p:set>
                                    <p:animEffect transition="in" filter="blinds(horizontal)">
                                      <p:cBhvr>
                                        <p:cTn id="12" dur="500"/>
                                        <p:tgtEl>
                                          <p:spTgt spid="1311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11747">
                                            <p:txEl>
                                              <p:pRg st="2" end="2"/>
                                            </p:txEl>
                                          </p:spTgt>
                                        </p:tgtEl>
                                        <p:attrNameLst>
                                          <p:attrName>style.visibility</p:attrName>
                                        </p:attrNameLst>
                                      </p:cBhvr>
                                      <p:to>
                                        <p:strVal val="visible"/>
                                      </p:to>
                                    </p:set>
                                    <p:animEffect transition="in" filter="blinds(horizontal)">
                                      <p:cBhvr>
                                        <p:cTn id="17" dur="500"/>
                                        <p:tgtEl>
                                          <p:spTgt spid="1311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11747">
                                            <p:txEl>
                                              <p:pRg st="3" end="3"/>
                                            </p:txEl>
                                          </p:spTgt>
                                        </p:tgtEl>
                                        <p:attrNameLst>
                                          <p:attrName>style.visibility</p:attrName>
                                        </p:attrNameLst>
                                      </p:cBhvr>
                                      <p:to>
                                        <p:strVal val="visible"/>
                                      </p:to>
                                    </p:set>
                                    <p:animEffect transition="in" filter="blinds(horizontal)">
                                      <p:cBhvr>
                                        <p:cTn id="22" dur="500"/>
                                        <p:tgtEl>
                                          <p:spTgt spid="13117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11747">
                                            <p:txEl>
                                              <p:pRg st="4" end="4"/>
                                            </p:txEl>
                                          </p:spTgt>
                                        </p:tgtEl>
                                        <p:attrNameLst>
                                          <p:attrName>style.visibility</p:attrName>
                                        </p:attrNameLst>
                                      </p:cBhvr>
                                      <p:to>
                                        <p:strVal val="visible"/>
                                      </p:to>
                                    </p:set>
                                    <p:animEffect transition="in" filter="blinds(horizontal)">
                                      <p:cBhvr>
                                        <p:cTn id="27" dur="500"/>
                                        <p:tgtEl>
                                          <p:spTgt spid="13117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11747">
                                            <p:txEl>
                                              <p:pRg st="5" end="5"/>
                                            </p:txEl>
                                          </p:spTgt>
                                        </p:tgtEl>
                                        <p:attrNameLst>
                                          <p:attrName>style.visibility</p:attrName>
                                        </p:attrNameLst>
                                      </p:cBhvr>
                                      <p:to>
                                        <p:strVal val="visible"/>
                                      </p:to>
                                    </p:set>
                                    <p:animEffect transition="in" filter="blinds(horizontal)">
                                      <p:cBhvr>
                                        <p:cTn id="32" dur="500"/>
                                        <p:tgtEl>
                                          <p:spTgt spid="13117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11747">
                                            <p:txEl>
                                              <p:pRg st="6" end="6"/>
                                            </p:txEl>
                                          </p:spTgt>
                                        </p:tgtEl>
                                        <p:attrNameLst>
                                          <p:attrName>style.visibility</p:attrName>
                                        </p:attrNameLst>
                                      </p:cBhvr>
                                      <p:to>
                                        <p:strVal val="visible"/>
                                      </p:to>
                                    </p:set>
                                    <p:animEffect transition="in" filter="blinds(horizontal)">
                                      <p:cBhvr>
                                        <p:cTn id="37" dur="500"/>
                                        <p:tgtEl>
                                          <p:spTgt spid="13117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747" grpId="0" uiExpand="1"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2">
            <a:extLst>
              <a:ext uri="{FF2B5EF4-FFF2-40B4-BE49-F238E27FC236}">
                <a16:creationId xmlns:a16="http://schemas.microsoft.com/office/drawing/2014/main" id="{337DC440-0E6D-6CD2-D798-26AFC3FCC7A0}"/>
              </a:ext>
            </a:extLst>
          </p:cNvPr>
          <p:cNvSpPr>
            <a:spLocks noGrp="1" noChangeArrowheads="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6.4.4 L-</a:t>
            </a:r>
            <a:r>
              <a:rPr lang="zh-CN" altLang="en-US" dirty="0">
                <a:latin typeface="Times New Roman" panose="02020603050405020304" pitchFamily="18" charset="0"/>
              </a:rPr>
              <a:t>属性定义的自底向上翻译</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a:t>
            </a:r>
          </a:p>
        </p:txBody>
      </p:sp>
      <p:sp>
        <p:nvSpPr>
          <p:cNvPr id="4" name="日期占位符 3">
            <a:extLst>
              <a:ext uri="{FF2B5EF4-FFF2-40B4-BE49-F238E27FC236}">
                <a16:creationId xmlns:a16="http://schemas.microsoft.com/office/drawing/2014/main" id="{4E18F1FD-547D-6B1C-8992-33A413ECAAAB}"/>
              </a:ext>
            </a:extLst>
          </p:cNvPr>
          <p:cNvSpPr>
            <a:spLocks noGrp="1"/>
          </p:cNvSpPr>
          <p:nvPr>
            <p:ph type="dt" sz="half" idx="10"/>
          </p:nvPr>
        </p:nvSpPr>
        <p:spPr>
          <a:ln>
            <a:miter lim="800000"/>
            <a:headEnd/>
            <a:tailEnd/>
          </a:ln>
        </p:spPr>
        <p:txBody>
          <a:bodyPr anchor="t"/>
          <a:lstStyle/>
          <a:p>
            <a:pPr>
              <a:defRPr/>
            </a:pPr>
            <a:fld id="{BE586568-F3C1-4A39-BAAD-9D35EDB4C464}" type="datetime1">
              <a:rPr lang="zh-CN" altLang="en-US">
                <a:latin typeface="+mn-lt"/>
              </a:rPr>
              <a:pPr>
                <a:defRPr/>
              </a:pPr>
              <a:t>2024/10/14</a:t>
            </a:fld>
            <a:endParaRPr lang="en-US" altLang="zh-CN">
              <a:latin typeface="+mn-lt"/>
            </a:endParaRPr>
          </a:p>
        </p:txBody>
      </p:sp>
      <p:sp>
        <p:nvSpPr>
          <p:cNvPr id="104451" name="灯片编号占位符 5">
            <a:extLst>
              <a:ext uri="{FF2B5EF4-FFF2-40B4-BE49-F238E27FC236}">
                <a16:creationId xmlns:a16="http://schemas.microsoft.com/office/drawing/2014/main" id="{14EE1C1B-70F7-200B-803C-0860D5F016B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4ABBBBAF-DA59-4E95-AD7E-CDD2E270FE95}" type="slidenum">
              <a:rPr lang="en-US" altLang="zh-CN" sz="1400" b="0">
                <a:latin typeface="Arial" panose="020B0604020202020204" pitchFamily="34" charset="0"/>
                <a:ea typeface="宋体" panose="02010600030101010101" pitchFamily="2" charset="-122"/>
              </a:rPr>
              <a:pPr>
                <a:spcBef>
                  <a:spcPct val="0"/>
                </a:spcBef>
                <a:buClrTx/>
                <a:buSzTx/>
                <a:buFontTx/>
                <a:buNone/>
              </a:pPr>
              <a:t>90</a:t>
            </a:fld>
            <a:endParaRPr lang="en-US" altLang="zh-CN" sz="1400" b="0">
              <a:latin typeface="Arial" panose="020B0604020202020204" pitchFamily="34" charset="0"/>
              <a:ea typeface="宋体" panose="02010600030101010101" pitchFamily="2" charset="-122"/>
            </a:endParaRPr>
          </a:p>
        </p:txBody>
      </p:sp>
      <p:sp>
        <p:nvSpPr>
          <p:cNvPr id="104453" name="Rectangle 3">
            <a:extLst>
              <a:ext uri="{FF2B5EF4-FFF2-40B4-BE49-F238E27FC236}">
                <a16:creationId xmlns:a16="http://schemas.microsoft.com/office/drawing/2014/main" id="{68B4830D-1B96-9A25-FFEC-3B9C248E7DC3}"/>
              </a:ext>
            </a:extLst>
          </p:cNvPr>
          <p:cNvSpPr>
            <a:spLocks noGrp="1" noChangeArrowheads="1"/>
          </p:cNvSpPr>
          <p:nvPr>
            <p:ph type="body" sz="quarter" idx="13"/>
          </p:nvPr>
        </p:nvSpPr>
        <p:spPr>
          <a:xfrm>
            <a:off x="1064596" y="1443018"/>
            <a:ext cx="9783916" cy="4576042"/>
          </a:xfrm>
        </p:spPr>
        <p:txBody>
          <a:bodyPr/>
          <a:lstStyle/>
          <a:p>
            <a:pPr eaLnBrk="1" hangingPunct="1">
              <a:lnSpc>
                <a:spcPct val="120000"/>
              </a:lnSpc>
            </a:pPr>
            <a:r>
              <a:rPr lang="zh-CN" altLang="en-US" sz="2400" dirty="0">
                <a:latin typeface="Times New Roman" panose="02020603050405020304" pitchFamily="18" charset="0"/>
              </a:rPr>
              <a:t>下面的化简可以减少标记性非终结符的个数，其中第</a:t>
            </a:r>
            <a:r>
              <a:rPr lang="en-US" altLang="zh-CN" sz="2400" dirty="0">
                <a:latin typeface="Times New Roman" panose="02020603050405020304" pitchFamily="18" charset="0"/>
              </a:rPr>
              <a:t>2</a:t>
            </a:r>
            <a:r>
              <a:rPr lang="zh-CN" altLang="en-US" sz="2400" dirty="0">
                <a:latin typeface="Times New Roman" panose="02020603050405020304" pitchFamily="18" charset="0"/>
              </a:rPr>
              <a:t>条还可以避免左递归文法中的分析冲突：</a:t>
            </a:r>
          </a:p>
          <a:p>
            <a:pPr eaLnBrk="1" hangingPunct="1">
              <a:lnSpc>
                <a:spcPct val="120000"/>
              </a:lnSpc>
              <a:buFont typeface="Wingdings" panose="05000000000000000000" pitchFamily="2" charset="2"/>
              <a:buNone/>
            </a:pPr>
            <a:r>
              <a:rPr lang="zh-CN" altLang="en-US" sz="2400" dirty="0">
                <a:latin typeface="Times New Roman" panose="02020603050405020304" pitchFamily="18" charset="0"/>
              </a:rPr>
              <a:t>    ⑴ 如果</a:t>
            </a:r>
            <a:r>
              <a:rPr lang="en-US" altLang="zh-CN" sz="2400" i="1" dirty="0" err="1">
                <a:latin typeface="Times New Roman" panose="02020603050405020304" pitchFamily="18" charset="0"/>
              </a:rPr>
              <a:t>X</a:t>
            </a:r>
            <a:r>
              <a:rPr lang="en-US" altLang="zh-CN" sz="2400" i="1" baseline="-25000" dirty="0" err="1">
                <a:latin typeface="Times New Roman" panose="02020603050405020304" pitchFamily="18" charset="0"/>
              </a:rPr>
              <a:t>j</a:t>
            </a:r>
            <a:r>
              <a:rPr lang="zh-CN" altLang="en-US" sz="2400" dirty="0">
                <a:latin typeface="Times New Roman" panose="02020603050405020304" pitchFamily="18" charset="0"/>
              </a:rPr>
              <a:t>没有继承属性，则不需要使用标记</a:t>
            </a:r>
            <a:r>
              <a:rPr lang="en-US" altLang="zh-CN" sz="2400" i="1" dirty="0" err="1">
                <a:latin typeface="Times New Roman" panose="02020603050405020304" pitchFamily="18" charset="0"/>
              </a:rPr>
              <a:t>M</a:t>
            </a:r>
            <a:r>
              <a:rPr lang="en-US" altLang="zh-CN" sz="2400" i="1" baseline="-25000" dirty="0" err="1">
                <a:latin typeface="Times New Roman" panose="02020603050405020304" pitchFamily="18" charset="0"/>
              </a:rPr>
              <a:t>j</a:t>
            </a:r>
            <a:r>
              <a:rPr lang="zh-CN" altLang="en-US" sz="2400" dirty="0">
                <a:latin typeface="Times New Roman" panose="02020603050405020304" pitchFamily="18" charset="0"/>
              </a:rPr>
              <a:t>。当然，如果省略了</a:t>
            </a:r>
            <a:r>
              <a:rPr lang="en-US" altLang="zh-CN" sz="2400" i="1" dirty="0" err="1">
                <a:latin typeface="Times New Roman" panose="02020603050405020304" pitchFamily="18" charset="0"/>
              </a:rPr>
              <a:t>M</a:t>
            </a:r>
            <a:r>
              <a:rPr lang="en-US" altLang="zh-CN" sz="2400" i="1" baseline="-25000" dirty="0" err="1">
                <a:latin typeface="Times New Roman" panose="02020603050405020304" pitchFamily="18" charset="0"/>
              </a:rPr>
              <a:t>j</a:t>
            </a:r>
            <a:r>
              <a:rPr lang="zh-CN" altLang="en-US" sz="2400" dirty="0">
                <a:latin typeface="Times New Roman" panose="02020603050405020304" pitchFamily="18" charset="0"/>
              </a:rPr>
              <a:t>，属性在栈中的预期位置就会改变，但是分析器可以很容易地适应这种变化。</a:t>
            </a:r>
            <a:endParaRPr lang="en-US" altLang="zh-CN" sz="2400" dirty="0">
              <a:latin typeface="Times New Roman" panose="02020603050405020304" pitchFamily="18" charset="0"/>
            </a:endParaRPr>
          </a:p>
          <a:p>
            <a:pPr eaLnBrk="1" hangingPunct="1">
              <a:lnSpc>
                <a:spcPct val="120000"/>
              </a:lnSpc>
              <a:buFont typeface="Wingdings" panose="05000000000000000000" pitchFamily="2" charset="2"/>
              <a:buNone/>
            </a:pPr>
            <a:endParaRPr lang="zh-CN" altLang="en-US" sz="2400" dirty="0">
              <a:latin typeface="Times New Roman" panose="02020603050405020304" pitchFamily="18" charset="0"/>
            </a:endParaRPr>
          </a:p>
          <a:p>
            <a:pPr eaLnBrk="1" hangingPunct="1">
              <a:lnSpc>
                <a:spcPct val="120000"/>
              </a:lnSpc>
              <a:buFont typeface="Wingdings" panose="05000000000000000000" pitchFamily="2" charset="2"/>
              <a:buNone/>
            </a:pPr>
            <a:r>
              <a:rPr lang="zh-CN" altLang="en-US" sz="2400" dirty="0">
                <a:latin typeface="Times New Roman" panose="02020603050405020304" pitchFamily="18" charset="0"/>
              </a:rPr>
              <a:t>    ⑵ 如果</a:t>
            </a: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inh</a:t>
            </a:r>
            <a:r>
              <a:rPr lang="zh-CN" altLang="en-US" sz="2400" dirty="0">
                <a:latin typeface="Times New Roman" panose="02020603050405020304" pitchFamily="18" charset="0"/>
              </a:rPr>
              <a:t>存在，但它是由复制规则</a:t>
            </a: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inh</a:t>
            </a:r>
            <a:r>
              <a:rPr lang="en-US" altLang="zh-CN" sz="2400" dirty="0">
                <a:latin typeface="Times New Roman" panose="02020603050405020304" pitchFamily="18" charset="0"/>
              </a:rPr>
              <a:t> :=</a:t>
            </a:r>
            <a:r>
              <a:rPr lang="en-US" altLang="zh-CN" sz="2400" i="1" dirty="0">
                <a:latin typeface="Times New Roman" panose="02020603050405020304" pitchFamily="18" charset="0"/>
              </a:rPr>
              <a:t> </a:t>
            </a:r>
            <a:r>
              <a:rPr lang="en-US" altLang="zh-CN" sz="2400" i="1" dirty="0" err="1">
                <a:latin typeface="Times New Roman" panose="02020603050405020304" pitchFamily="18" charset="0"/>
              </a:rPr>
              <a:t>A</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inh</a:t>
            </a:r>
            <a:r>
              <a:rPr lang="zh-CN" altLang="en-US" sz="2400" dirty="0">
                <a:latin typeface="Times New Roman" panose="02020603050405020304" pitchFamily="18" charset="0"/>
              </a:rPr>
              <a:t>计算的，此时可以省略</a:t>
            </a:r>
            <a:r>
              <a:rPr lang="en-US" altLang="zh-CN" sz="2400" i="1" dirty="0">
                <a:latin typeface="Times New Roman" panose="02020603050405020304" pitchFamily="18" charset="0"/>
              </a:rPr>
              <a:t>M</a:t>
            </a:r>
            <a:r>
              <a:rPr lang="en-US" altLang="zh-CN" sz="2400" baseline="-25000" dirty="0">
                <a:latin typeface="Times New Roman" panose="02020603050405020304" pitchFamily="18" charset="0"/>
              </a:rPr>
              <a:t>1</a:t>
            </a:r>
            <a:r>
              <a:rPr lang="zh-CN" altLang="en-US" sz="2400" dirty="0">
                <a:latin typeface="Times New Roman" panose="02020603050405020304" pitchFamily="18" charset="0"/>
              </a:rPr>
              <a:t>。因为</a:t>
            </a:r>
            <a:r>
              <a:rPr lang="en-US" altLang="zh-CN" sz="2400" i="1" dirty="0" err="1">
                <a:latin typeface="Times New Roman" panose="02020603050405020304" pitchFamily="18" charset="0"/>
              </a:rPr>
              <a:t>A</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inh</a:t>
            </a:r>
            <a:r>
              <a:rPr lang="zh-CN" altLang="en-US" sz="2400" dirty="0">
                <a:latin typeface="Times New Roman" panose="02020603050405020304" pitchFamily="18" charset="0"/>
              </a:rPr>
              <a:t>存放在栈中紧挨在</a:t>
            </a: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1</a:t>
            </a:r>
            <a:r>
              <a:rPr lang="zh-CN" altLang="en-US" sz="2400" dirty="0">
                <a:latin typeface="Times New Roman" panose="02020603050405020304" pitchFamily="18" charset="0"/>
              </a:rPr>
              <a:t>下面的地方，所以该值也可同时作为</a:t>
            </a:r>
            <a:r>
              <a:rPr lang="en-US" altLang="zh-CN" sz="2400" i="1" dirty="0">
                <a:latin typeface="Times New Roman" panose="02020603050405020304" pitchFamily="18" charset="0"/>
              </a:rPr>
              <a:t>X</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inh</a:t>
            </a:r>
            <a:r>
              <a:rPr lang="zh-CN" altLang="en-US" sz="2400" dirty="0">
                <a:latin typeface="Times New Roman" panose="02020603050405020304" pitchFamily="18" charset="0"/>
              </a:rPr>
              <a:t>的值。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5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2">
            <a:extLst>
              <a:ext uri="{FF2B5EF4-FFF2-40B4-BE49-F238E27FC236}">
                <a16:creationId xmlns:a16="http://schemas.microsoft.com/office/drawing/2014/main" id="{C7764AF1-1314-4677-9AB8-50512DA2E50C}"/>
              </a:ext>
            </a:extLst>
          </p:cNvPr>
          <p:cNvSpPr>
            <a:spLocks noGrp="1" noChangeArrowheads="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6.4.4 L-</a:t>
            </a:r>
            <a:r>
              <a:rPr lang="zh-CN" altLang="en-US" dirty="0">
                <a:latin typeface="Times New Roman" panose="02020603050405020304" pitchFamily="18" charset="0"/>
              </a:rPr>
              <a:t>属性定义的自底向上翻译</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a:t>
            </a:r>
          </a:p>
        </p:txBody>
      </p:sp>
      <p:sp>
        <p:nvSpPr>
          <p:cNvPr id="6" name="日期占位符 3">
            <a:extLst>
              <a:ext uri="{FF2B5EF4-FFF2-40B4-BE49-F238E27FC236}">
                <a16:creationId xmlns:a16="http://schemas.microsoft.com/office/drawing/2014/main" id="{F6BA14AD-C221-6BB6-C6B9-0253B768F771}"/>
              </a:ext>
            </a:extLst>
          </p:cNvPr>
          <p:cNvSpPr>
            <a:spLocks noGrp="1"/>
          </p:cNvSpPr>
          <p:nvPr>
            <p:ph type="dt" sz="half" idx="10"/>
          </p:nvPr>
        </p:nvSpPr>
        <p:spPr>
          <a:ln>
            <a:miter lim="800000"/>
            <a:headEnd/>
            <a:tailEnd/>
          </a:ln>
        </p:spPr>
        <p:txBody>
          <a:bodyPr anchor="t"/>
          <a:lstStyle/>
          <a:p>
            <a:pPr>
              <a:defRPr/>
            </a:pPr>
            <a:fld id="{8E551439-0D18-4C99-B410-8A3CE07E29CC}" type="datetime1">
              <a:rPr lang="zh-CN" altLang="en-US">
                <a:latin typeface="+mn-lt"/>
              </a:rPr>
              <a:pPr>
                <a:defRPr/>
              </a:pPr>
              <a:t>2024/10/14</a:t>
            </a:fld>
            <a:endParaRPr lang="en-US" altLang="zh-CN">
              <a:latin typeface="+mn-lt"/>
            </a:endParaRPr>
          </a:p>
        </p:txBody>
      </p:sp>
      <p:sp>
        <p:nvSpPr>
          <p:cNvPr id="106499" name="灯片编号占位符 5">
            <a:extLst>
              <a:ext uri="{FF2B5EF4-FFF2-40B4-BE49-F238E27FC236}">
                <a16:creationId xmlns:a16="http://schemas.microsoft.com/office/drawing/2014/main" id="{C34CCF47-B921-11D2-482C-0D5221B9D95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075FFBD8-40FC-4522-9D1B-216108FE94B7}" type="slidenum">
              <a:rPr lang="en-US" altLang="zh-CN" sz="1400" b="0">
                <a:latin typeface="Arial" panose="020B0604020202020204" pitchFamily="34" charset="0"/>
                <a:ea typeface="宋体" panose="02010600030101010101" pitchFamily="2" charset="-122"/>
              </a:rPr>
              <a:pPr>
                <a:spcBef>
                  <a:spcPct val="0"/>
                </a:spcBef>
                <a:buClrTx/>
                <a:buSzTx/>
                <a:buFontTx/>
                <a:buNone/>
              </a:pPr>
              <a:t>91</a:t>
            </a:fld>
            <a:endParaRPr lang="en-US" altLang="zh-CN" sz="1400" b="0">
              <a:latin typeface="Arial" panose="020B0604020202020204" pitchFamily="34" charset="0"/>
              <a:ea typeface="宋体" panose="02010600030101010101" pitchFamily="2" charset="-122"/>
            </a:endParaRPr>
          </a:p>
        </p:txBody>
      </p:sp>
      <p:sp>
        <p:nvSpPr>
          <p:cNvPr id="106501" name="Rectangle 3">
            <a:extLst>
              <a:ext uri="{FF2B5EF4-FFF2-40B4-BE49-F238E27FC236}">
                <a16:creationId xmlns:a16="http://schemas.microsoft.com/office/drawing/2014/main" id="{B4FCB784-A90B-D19D-B1BC-30D548FA086E}"/>
              </a:ext>
            </a:extLst>
          </p:cNvPr>
          <p:cNvSpPr>
            <a:spLocks noGrp="1" noChangeArrowheads="1"/>
          </p:cNvSpPr>
          <p:nvPr>
            <p:ph type="body" sz="quarter" idx="13"/>
          </p:nvPr>
        </p:nvSpPr>
        <p:spPr>
          <a:xfrm>
            <a:off x="1064596" y="1091953"/>
            <a:ext cx="9783916" cy="5264397"/>
          </a:xfrm>
        </p:spPr>
        <p:txBody>
          <a:bodyPr wrap="none">
            <a:normAutofit fontScale="77500" lnSpcReduction="20000"/>
          </a:bodyPr>
          <a:lstStyle/>
          <a:p>
            <a:pPr eaLnBrk="1" hangingPunct="1">
              <a:spcBef>
                <a:spcPct val="0"/>
              </a:spcBef>
              <a:buFont typeface="Wingdings" panose="05000000000000000000" pitchFamily="2" charset="2"/>
              <a:buNone/>
            </a:pPr>
            <a:r>
              <a:rPr lang="zh-CN" altLang="en-US" dirty="0">
                <a:latin typeface="Times New Roman" panose="02020603050405020304" pitchFamily="18" charset="0"/>
              </a:rPr>
              <a:t>例</a:t>
            </a:r>
            <a:r>
              <a:rPr lang="en-US" altLang="zh-CN" dirty="0">
                <a:latin typeface="Times New Roman" panose="02020603050405020304" pitchFamily="18" charset="0"/>
              </a:rPr>
              <a:t>6.18  </a:t>
            </a:r>
            <a:r>
              <a:rPr lang="zh-CN" altLang="en-US" dirty="0">
                <a:latin typeface="Times New Roman" panose="02020603050405020304" pitchFamily="18" charset="0"/>
              </a:rPr>
              <a:t>数学排版语言</a:t>
            </a:r>
            <a:r>
              <a:rPr lang="en-US" altLang="zh-CN" dirty="0">
                <a:latin typeface="Times New Roman" panose="02020603050405020304" pitchFamily="18" charset="0"/>
              </a:rPr>
              <a:t>EQN</a:t>
            </a:r>
          </a:p>
          <a:p>
            <a:pPr eaLnBrk="1" hangingPunct="1">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i="1" dirty="0">
                <a:latin typeface="Times New Roman" panose="02020603050405020304" pitchFamily="18" charset="0"/>
              </a:rPr>
              <a:t>S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t>
            </a:r>
            <a:r>
              <a:rPr lang="en-US" altLang="zh-CN" sz="2400" dirty="0">
                <a:solidFill>
                  <a:srgbClr val="0000FF"/>
                </a:solidFill>
                <a:latin typeface="Times New Roman" panose="02020603050405020304" pitchFamily="18" charset="0"/>
              </a:rPr>
              <a:t>{</a:t>
            </a:r>
            <a:r>
              <a:rPr lang="en-US" altLang="zh-CN" sz="2400" i="1" dirty="0">
                <a:solidFill>
                  <a:srgbClr val="0000FF"/>
                </a:solidFill>
                <a:latin typeface="Times New Roman" panose="02020603050405020304" pitchFamily="18" charset="0"/>
              </a:rPr>
              <a:t>B</a:t>
            </a:r>
            <a:r>
              <a:rPr lang="en-US" altLang="zh-CN" sz="2400" dirty="0">
                <a:solidFill>
                  <a:srgbClr val="0000FF"/>
                </a:solidFill>
                <a:latin typeface="Times New Roman" panose="02020603050405020304" pitchFamily="18" charset="0"/>
              </a:rPr>
              <a:t>.</a:t>
            </a:r>
            <a:r>
              <a:rPr lang="en-US" altLang="zh-CN" sz="2400" i="1" dirty="0">
                <a:solidFill>
                  <a:srgbClr val="0000FF"/>
                </a:solidFill>
                <a:latin typeface="Times New Roman" panose="02020603050405020304" pitchFamily="18" charset="0"/>
              </a:rPr>
              <a:t>ps</a:t>
            </a:r>
            <a:r>
              <a:rPr lang="en-US" altLang="zh-CN" sz="2400" dirty="0">
                <a:solidFill>
                  <a:srgbClr val="0000FF"/>
                </a:solidFill>
                <a:latin typeface="Times New Roman" panose="02020603050405020304" pitchFamily="18" charset="0"/>
              </a:rPr>
              <a:t> := 10 }</a:t>
            </a:r>
          </a:p>
          <a:p>
            <a:pPr eaLnBrk="1" hangingPunct="1">
              <a:spcBef>
                <a:spcPct val="0"/>
              </a:spcBef>
              <a:buFont typeface="Wingdings" panose="05000000000000000000" pitchFamily="2" charset="2"/>
              <a:buNone/>
            </a:pPr>
            <a:r>
              <a:rPr lang="en-US" altLang="zh-CN" sz="2400" i="1" dirty="0">
                <a:latin typeface="Times New Roman" panose="02020603050405020304" pitchFamily="18" charset="0"/>
              </a:rPr>
              <a:t>		B	</a:t>
            </a:r>
            <a:r>
              <a:rPr lang="en-US" altLang="zh-CN" sz="2400" dirty="0">
                <a:latin typeface="Times New Roman" panose="02020603050405020304" pitchFamily="18" charset="0"/>
              </a:rPr>
              <a:t>{</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r>
              <a:rPr lang="en-US" altLang="zh-CN" sz="2400" i="1" dirty="0">
                <a:latin typeface="Times New Roman" panose="02020603050405020304" pitchFamily="18" charset="0"/>
              </a:rPr>
              <a:t>ht</a:t>
            </a:r>
            <a:r>
              <a:rPr lang="en-US" altLang="zh-CN" sz="2400" dirty="0">
                <a:latin typeface="Times New Roman" panose="02020603050405020304" pitchFamily="18" charset="0"/>
              </a:rPr>
              <a:t> := </a:t>
            </a:r>
            <a:r>
              <a:rPr lang="en-US" altLang="zh-CN" sz="2400" i="1" dirty="0">
                <a:latin typeface="Times New Roman" panose="02020603050405020304" pitchFamily="18" charset="0"/>
              </a:rPr>
              <a:t>B</a:t>
            </a:r>
            <a:r>
              <a:rPr lang="en-US" altLang="zh-CN" sz="2400" dirty="0">
                <a:latin typeface="Times New Roman" panose="02020603050405020304" pitchFamily="18" charset="0"/>
              </a:rPr>
              <a:t>.</a:t>
            </a:r>
            <a:r>
              <a:rPr lang="en-US" altLang="zh-CN" sz="2400" i="1" dirty="0">
                <a:latin typeface="Times New Roman" panose="02020603050405020304" pitchFamily="18" charset="0"/>
              </a:rPr>
              <a:t>ht</a:t>
            </a:r>
            <a:r>
              <a:rPr lang="en-US" altLang="zh-CN" sz="2400" dirty="0">
                <a:latin typeface="Times New Roman" panose="02020603050405020304" pitchFamily="18" charset="0"/>
              </a:rPr>
              <a:t>; </a:t>
            </a:r>
            <a:r>
              <a:rPr lang="en-US" altLang="zh-CN" sz="2400" i="1" dirty="0" err="1">
                <a:latin typeface="Times New Roman" panose="02020603050405020304" pitchFamily="18" charset="0"/>
              </a:rPr>
              <a:t>S</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dp</a:t>
            </a:r>
            <a:r>
              <a:rPr lang="en-US" altLang="zh-CN" sz="2400" dirty="0">
                <a:latin typeface="Times New Roman" panose="02020603050405020304" pitchFamily="18" charset="0"/>
              </a:rPr>
              <a:t> := </a:t>
            </a:r>
            <a:r>
              <a:rPr lang="en-US" altLang="zh-CN" sz="2400" i="1" dirty="0" err="1">
                <a:latin typeface="Times New Roman" panose="02020603050405020304" pitchFamily="18" charset="0"/>
              </a:rPr>
              <a:t>B</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dp</a:t>
            </a:r>
            <a:r>
              <a:rPr lang="en-US" altLang="zh-CN" sz="2400" dirty="0">
                <a:latin typeface="Times New Roman" panose="02020603050405020304" pitchFamily="18" charset="0"/>
              </a:rPr>
              <a:t> }</a:t>
            </a:r>
          </a:p>
          <a:p>
            <a:pPr eaLnBrk="1" hangingPunct="1">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i="1" dirty="0">
                <a:latin typeface="Times New Roman" panose="02020603050405020304" pitchFamily="18" charset="0"/>
              </a:rPr>
              <a:t>B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t>
            </a:r>
            <a:r>
              <a:rPr lang="en-US" altLang="zh-CN" sz="2400" i="1" dirty="0">
                <a:latin typeface="Times New Roman" panose="02020603050405020304" pitchFamily="18" charset="0"/>
              </a:rPr>
              <a:t>B</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ps</a:t>
            </a:r>
            <a:r>
              <a:rPr lang="en-US" altLang="zh-CN" sz="2400" dirty="0">
                <a:latin typeface="Times New Roman" panose="02020603050405020304" pitchFamily="18" charset="0"/>
              </a:rPr>
              <a:t> := </a:t>
            </a:r>
            <a:r>
              <a:rPr lang="en-US" altLang="zh-CN" sz="2400" i="1" dirty="0">
                <a:latin typeface="Times New Roman" panose="02020603050405020304" pitchFamily="18" charset="0"/>
              </a:rPr>
              <a:t>B</a:t>
            </a:r>
            <a:r>
              <a:rPr lang="en-US" altLang="zh-CN" sz="2400" dirty="0">
                <a:latin typeface="Times New Roman" panose="02020603050405020304" pitchFamily="18" charset="0"/>
              </a:rPr>
              <a:t>.</a:t>
            </a:r>
            <a:r>
              <a:rPr lang="en-US" altLang="zh-CN" sz="2400" i="1" dirty="0">
                <a:latin typeface="Times New Roman" panose="02020603050405020304" pitchFamily="18" charset="0"/>
              </a:rPr>
              <a:t>ps </a:t>
            </a:r>
            <a:r>
              <a:rPr lang="en-US" altLang="zh-CN" sz="2400" dirty="0">
                <a:latin typeface="Times New Roman" panose="02020603050405020304" pitchFamily="18" charset="0"/>
              </a:rPr>
              <a:t>}</a:t>
            </a:r>
          </a:p>
          <a:p>
            <a:pPr eaLnBrk="1" hangingPunct="1">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i="1" dirty="0">
                <a:latin typeface="Times New Roman" panose="02020603050405020304" pitchFamily="18" charset="0"/>
              </a:rPr>
              <a:t>B</a:t>
            </a:r>
            <a:r>
              <a:rPr lang="en-US" altLang="zh-CN" sz="2400" baseline="-30000" dirty="0">
                <a:latin typeface="Times New Roman" panose="02020603050405020304" pitchFamily="18" charset="0"/>
              </a:rPr>
              <a:t>1	</a:t>
            </a:r>
            <a:r>
              <a:rPr lang="en-US" altLang="zh-CN" sz="2400" dirty="0">
                <a:solidFill>
                  <a:srgbClr val="FF33CC"/>
                </a:solidFill>
                <a:latin typeface="Times New Roman" panose="02020603050405020304" pitchFamily="18" charset="0"/>
              </a:rPr>
              <a:t>{</a:t>
            </a:r>
            <a:r>
              <a:rPr lang="en-US" altLang="zh-CN" sz="2400" i="1" dirty="0">
                <a:solidFill>
                  <a:srgbClr val="FF33CC"/>
                </a:solidFill>
                <a:latin typeface="Times New Roman" panose="02020603050405020304" pitchFamily="18" charset="0"/>
              </a:rPr>
              <a:t>B</a:t>
            </a:r>
            <a:r>
              <a:rPr lang="en-US" altLang="zh-CN" sz="2400" baseline="-30000" dirty="0">
                <a:solidFill>
                  <a:srgbClr val="FF33CC"/>
                </a:solidFill>
                <a:latin typeface="Times New Roman" panose="02020603050405020304" pitchFamily="18" charset="0"/>
              </a:rPr>
              <a:t>2</a:t>
            </a:r>
            <a:r>
              <a:rPr lang="en-US" altLang="zh-CN" sz="2400" dirty="0">
                <a:solidFill>
                  <a:srgbClr val="FF33CC"/>
                </a:solidFill>
                <a:latin typeface="Times New Roman" panose="02020603050405020304" pitchFamily="18" charset="0"/>
              </a:rPr>
              <a:t>.</a:t>
            </a:r>
            <a:r>
              <a:rPr lang="en-US" altLang="zh-CN" sz="2400" i="1" dirty="0">
                <a:solidFill>
                  <a:srgbClr val="FF33CC"/>
                </a:solidFill>
                <a:latin typeface="Times New Roman" panose="02020603050405020304" pitchFamily="18" charset="0"/>
              </a:rPr>
              <a:t>ps</a:t>
            </a:r>
            <a:r>
              <a:rPr lang="en-US" altLang="zh-CN" sz="2400" dirty="0">
                <a:solidFill>
                  <a:srgbClr val="FF33CC"/>
                </a:solidFill>
                <a:latin typeface="Times New Roman" panose="02020603050405020304" pitchFamily="18" charset="0"/>
              </a:rPr>
              <a:t> := </a:t>
            </a:r>
            <a:r>
              <a:rPr lang="en-US" altLang="zh-CN" sz="2400" i="1" dirty="0">
                <a:solidFill>
                  <a:srgbClr val="FF33CC"/>
                </a:solidFill>
                <a:latin typeface="Times New Roman" panose="02020603050405020304" pitchFamily="18" charset="0"/>
              </a:rPr>
              <a:t>B</a:t>
            </a:r>
            <a:r>
              <a:rPr lang="en-US" altLang="zh-CN" sz="2400" dirty="0">
                <a:solidFill>
                  <a:srgbClr val="FF33CC"/>
                </a:solidFill>
                <a:latin typeface="Times New Roman" panose="02020603050405020304" pitchFamily="18" charset="0"/>
              </a:rPr>
              <a:t>.</a:t>
            </a:r>
            <a:r>
              <a:rPr lang="en-US" altLang="zh-CN" sz="2400" i="1" dirty="0">
                <a:solidFill>
                  <a:srgbClr val="FF33CC"/>
                </a:solidFill>
                <a:latin typeface="Times New Roman" panose="02020603050405020304" pitchFamily="18" charset="0"/>
              </a:rPr>
              <a:t>ps </a:t>
            </a:r>
            <a:r>
              <a:rPr lang="en-US" altLang="zh-CN" sz="2400" dirty="0">
                <a:solidFill>
                  <a:srgbClr val="FF33CC"/>
                </a:solidFill>
                <a:latin typeface="Times New Roman" panose="02020603050405020304" pitchFamily="18" charset="0"/>
              </a:rPr>
              <a:t>}</a:t>
            </a:r>
          </a:p>
          <a:p>
            <a:pPr eaLnBrk="1" hangingPunct="1">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i="1" dirty="0">
                <a:latin typeface="Times New Roman" panose="02020603050405020304" pitchFamily="18" charset="0"/>
              </a:rPr>
              <a:t>B</a:t>
            </a:r>
            <a:r>
              <a:rPr lang="en-US" altLang="zh-CN" sz="2400" baseline="-30000" dirty="0">
                <a:latin typeface="Times New Roman" panose="02020603050405020304" pitchFamily="18" charset="0"/>
              </a:rPr>
              <a:t>2	</a:t>
            </a:r>
            <a:r>
              <a:rPr lang="en-US" altLang="zh-CN" sz="2400" dirty="0">
                <a:latin typeface="Times New Roman" panose="02020603050405020304" pitchFamily="18" charset="0"/>
              </a:rPr>
              <a:t>{</a:t>
            </a:r>
            <a:r>
              <a:rPr lang="en-US" altLang="zh-CN" sz="2400" i="1" dirty="0">
                <a:latin typeface="Times New Roman" panose="02020603050405020304" pitchFamily="18" charset="0"/>
              </a:rPr>
              <a:t>B</a:t>
            </a:r>
            <a:r>
              <a:rPr lang="en-US" altLang="zh-CN" sz="2400" dirty="0">
                <a:latin typeface="Times New Roman" panose="02020603050405020304" pitchFamily="18" charset="0"/>
              </a:rPr>
              <a:t>.</a:t>
            </a:r>
            <a:r>
              <a:rPr lang="en-US" altLang="zh-CN" sz="2400" i="1" dirty="0">
                <a:latin typeface="Times New Roman" panose="02020603050405020304" pitchFamily="18" charset="0"/>
              </a:rPr>
              <a:t>ht</a:t>
            </a:r>
            <a:r>
              <a:rPr lang="en-US" altLang="zh-CN" sz="2400" dirty="0">
                <a:latin typeface="Times New Roman" panose="02020603050405020304" pitchFamily="18" charset="0"/>
              </a:rPr>
              <a:t> := </a:t>
            </a:r>
            <a:r>
              <a:rPr lang="en-US" altLang="zh-CN" sz="2400" i="1" dirty="0">
                <a:latin typeface="Times New Roman" panose="02020603050405020304" pitchFamily="18" charset="0"/>
              </a:rPr>
              <a:t>max</a:t>
            </a:r>
            <a:r>
              <a:rPr lang="en-US" altLang="zh-CN" sz="2400" dirty="0">
                <a:latin typeface="Times New Roman" panose="02020603050405020304" pitchFamily="18" charset="0"/>
              </a:rPr>
              <a:t>(</a:t>
            </a:r>
            <a:r>
              <a:rPr lang="en-US" altLang="zh-CN" sz="2400" i="1" dirty="0">
                <a:latin typeface="Times New Roman" panose="02020603050405020304" pitchFamily="18" charset="0"/>
              </a:rPr>
              <a:t>B</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ht</a:t>
            </a:r>
            <a:r>
              <a:rPr lang="en-US" altLang="zh-CN" sz="2400" dirty="0">
                <a:latin typeface="Times New Roman" panose="02020603050405020304" pitchFamily="18" charset="0"/>
              </a:rPr>
              <a:t>, </a:t>
            </a:r>
            <a:r>
              <a:rPr lang="en-US" altLang="zh-CN" sz="2400" i="1" dirty="0">
                <a:latin typeface="Times New Roman" panose="02020603050405020304" pitchFamily="18" charset="0"/>
              </a:rPr>
              <a:t>B</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a:t>
            </a:r>
            <a:r>
              <a:rPr lang="en-US" altLang="zh-CN" sz="2400" i="1" dirty="0">
                <a:latin typeface="Times New Roman" panose="02020603050405020304" pitchFamily="18" charset="0"/>
              </a:rPr>
              <a:t>ht </a:t>
            </a:r>
            <a:r>
              <a:rPr lang="en-US" altLang="zh-CN" sz="2400" dirty="0">
                <a:latin typeface="Times New Roman" panose="02020603050405020304" pitchFamily="18" charset="0"/>
              </a:rPr>
              <a:t>) }</a:t>
            </a:r>
          </a:p>
          <a:p>
            <a:pPr eaLnBrk="1" hangingPunct="1">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i="1" dirty="0">
                <a:latin typeface="Times New Roman" panose="02020603050405020304" pitchFamily="18" charset="0"/>
              </a:rPr>
              <a:t>B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 </a:t>
            </a:r>
            <a:r>
              <a:rPr lang="en-US" altLang="zh-CN" sz="2400" i="1" dirty="0">
                <a:latin typeface="Times New Roman" panose="02020603050405020304" pitchFamily="18" charset="0"/>
              </a:rPr>
              <a:t>B</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ps</a:t>
            </a:r>
            <a:r>
              <a:rPr lang="en-US" altLang="zh-CN" sz="2400" dirty="0">
                <a:latin typeface="Times New Roman" panose="02020603050405020304" pitchFamily="18" charset="0"/>
              </a:rPr>
              <a:t> :=</a:t>
            </a:r>
            <a:r>
              <a:rPr lang="en-US" altLang="zh-CN" sz="2400" i="1" dirty="0">
                <a:latin typeface="Times New Roman" panose="02020603050405020304" pitchFamily="18" charset="0"/>
              </a:rPr>
              <a:t>B</a:t>
            </a:r>
            <a:r>
              <a:rPr lang="en-US" altLang="zh-CN" sz="2400" dirty="0">
                <a:latin typeface="Times New Roman" panose="02020603050405020304" pitchFamily="18" charset="0"/>
              </a:rPr>
              <a:t>.</a:t>
            </a:r>
            <a:r>
              <a:rPr lang="en-US" altLang="zh-CN" sz="2400" i="1" dirty="0">
                <a:latin typeface="Times New Roman" panose="02020603050405020304" pitchFamily="18" charset="0"/>
              </a:rPr>
              <a:t>ps</a:t>
            </a:r>
            <a:r>
              <a:rPr lang="en-US" altLang="zh-CN" sz="2400" dirty="0">
                <a:latin typeface="Times New Roman" panose="02020603050405020304" pitchFamily="18" charset="0"/>
              </a:rPr>
              <a:t> }</a:t>
            </a:r>
          </a:p>
          <a:p>
            <a:pPr eaLnBrk="1" hangingPunct="1">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i="1" dirty="0">
                <a:latin typeface="Times New Roman" panose="02020603050405020304" pitchFamily="18" charset="0"/>
              </a:rPr>
              <a:t>B</a:t>
            </a:r>
            <a:r>
              <a:rPr lang="en-US" altLang="zh-CN" sz="2400" baseline="-30000" dirty="0">
                <a:latin typeface="Times New Roman" panose="02020603050405020304" pitchFamily="18" charset="0"/>
              </a:rPr>
              <a:t>1</a:t>
            </a:r>
            <a:endParaRPr lang="en-US" altLang="zh-CN" sz="2400" dirty="0">
              <a:latin typeface="Times New Roman" panose="02020603050405020304" pitchFamily="18" charset="0"/>
            </a:endParaRPr>
          </a:p>
          <a:p>
            <a:pPr eaLnBrk="1" hangingPunct="1">
              <a:spcBef>
                <a:spcPct val="0"/>
              </a:spcBef>
              <a:buFont typeface="Wingdings" panose="05000000000000000000" pitchFamily="2" charset="2"/>
              <a:buNone/>
            </a:pPr>
            <a:r>
              <a:rPr lang="en-US" altLang="zh-CN" sz="2400" dirty="0">
                <a:latin typeface="Times New Roman" panose="02020603050405020304" pitchFamily="18" charset="0"/>
              </a:rPr>
              <a:t>		sub	</a:t>
            </a:r>
            <a:r>
              <a:rPr lang="en-US" altLang="zh-CN" sz="2400" dirty="0">
                <a:solidFill>
                  <a:srgbClr val="FF0000"/>
                </a:solidFill>
                <a:latin typeface="Times New Roman" panose="02020603050405020304" pitchFamily="18" charset="0"/>
              </a:rPr>
              <a:t>{ </a:t>
            </a:r>
            <a:r>
              <a:rPr lang="en-US" altLang="zh-CN" sz="2400" i="1" dirty="0">
                <a:solidFill>
                  <a:srgbClr val="FF0000"/>
                </a:solidFill>
                <a:latin typeface="Times New Roman" panose="02020603050405020304" pitchFamily="18" charset="0"/>
              </a:rPr>
              <a:t>B</a:t>
            </a:r>
            <a:r>
              <a:rPr lang="en-US" altLang="zh-CN" sz="2400" baseline="-30000" dirty="0">
                <a:solidFill>
                  <a:srgbClr val="FF0000"/>
                </a:solidFill>
                <a:latin typeface="Times New Roman" panose="02020603050405020304" pitchFamily="18" charset="0"/>
              </a:rPr>
              <a:t>2</a:t>
            </a:r>
            <a:r>
              <a:rPr lang="en-US" altLang="zh-CN" sz="2400" dirty="0">
                <a:solidFill>
                  <a:srgbClr val="FF0000"/>
                </a:solidFill>
                <a:latin typeface="Times New Roman" panose="02020603050405020304" pitchFamily="18" charset="0"/>
              </a:rPr>
              <a:t>.</a:t>
            </a:r>
            <a:r>
              <a:rPr lang="en-US" altLang="zh-CN" sz="2400" i="1" dirty="0">
                <a:solidFill>
                  <a:srgbClr val="FF0000"/>
                </a:solidFill>
                <a:latin typeface="Times New Roman" panose="02020603050405020304" pitchFamily="18" charset="0"/>
              </a:rPr>
              <a:t>ps</a:t>
            </a:r>
            <a:r>
              <a:rPr lang="en-US" altLang="zh-CN" sz="2400" dirty="0">
                <a:solidFill>
                  <a:srgbClr val="FF0000"/>
                </a:solidFill>
                <a:latin typeface="Times New Roman" panose="02020603050405020304" pitchFamily="18" charset="0"/>
              </a:rPr>
              <a:t> := 0.7</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i="1" dirty="0">
                <a:solidFill>
                  <a:srgbClr val="FF0000"/>
                </a:solidFill>
                <a:latin typeface="Times New Roman" panose="02020603050405020304" pitchFamily="18" charset="0"/>
              </a:rPr>
              <a:t>B</a:t>
            </a:r>
            <a:r>
              <a:rPr lang="en-US" altLang="zh-CN" sz="2400" dirty="0">
                <a:solidFill>
                  <a:srgbClr val="FF0000"/>
                </a:solidFill>
                <a:latin typeface="Times New Roman" panose="02020603050405020304" pitchFamily="18" charset="0"/>
              </a:rPr>
              <a:t>.</a:t>
            </a:r>
            <a:r>
              <a:rPr lang="en-US" altLang="zh-CN" sz="2400" i="1" dirty="0">
                <a:solidFill>
                  <a:srgbClr val="FF0000"/>
                </a:solidFill>
                <a:latin typeface="Times New Roman" panose="02020603050405020304" pitchFamily="18" charset="0"/>
              </a:rPr>
              <a:t>ps</a:t>
            </a:r>
            <a:r>
              <a:rPr lang="en-US" altLang="zh-CN" sz="2400" dirty="0">
                <a:solidFill>
                  <a:srgbClr val="FF0000"/>
                </a:solidFill>
                <a:latin typeface="Times New Roman" panose="02020603050405020304" pitchFamily="18" charset="0"/>
              </a:rPr>
              <a:t> }</a:t>
            </a:r>
          </a:p>
          <a:p>
            <a:pPr eaLnBrk="1" hangingPunct="1">
              <a:spcBef>
                <a:spcPct val="0"/>
              </a:spcBef>
              <a:buFont typeface="Wingdings" panose="05000000000000000000" pitchFamily="2" charset="2"/>
              <a:buNone/>
            </a:pPr>
            <a:r>
              <a:rPr lang="en-US" altLang="zh-CN" sz="2400" i="1" dirty="0">
                <a:latin typeface="Times New Roman" panose="02020603050405020304" pitchFamily="18" charset="0"/>
              </a:rPr>
              <a:t>		B</a:t>
            </a:r>
            <a:r>
              <a:rPr lang="en-US" altLang="zh-CN" sz="2400" baseline="-30000" dirty="0">
                <a:latin typeface="Times New Roman" panose="02020603050405020304" pitchFamily="18" charset="0"/>
              </a:rPr>
              <a:t>2	</a:t>
            </a:r>
            <a:r>
              <a:rPr lang="en-US" altLang="zh-CN" sz="2400" dirty="0">
                <a:latin typeface="Times New Roman" panose="02020603050405020304" pitchFamily="18" charset="0"/>
              </a:rPr>
              <a:t>{</a:t>
            </a:r>
            <a:r>
              <a:rPr lang="en-US" altLang="zh-CN" sz="2400" i="1" dirty="0">
                <a:latin typeface="Times New Roman" panose="02020603050405020304" pitchFamily="18" charset="0"/>
              </a:rPr>
              <a:t>B.ht</a:t>
            </a:r>
            <a:r>
              <a:rPr lang="en-US" altLang="zh-CN" sz="2400" dirty="0">
                <a:latin typeface="Times New Roman" panose="02020603050405020304" pitchFamily="18" charset="0"/>
              </a:rPr>
              <a:t> := </a:t>
            </a:r>
            <a:r>
              <a:rPr lang="en-US" altLang="zh-CN" sz="2400" i="1" dirty="0" err="1">
                <a:latin typeface="Times New Roman" panose="02020603050405020304" pitchFamily="18" charset="0"/>
              </a:rPr>
              <a:t>disp</a:t>
            </a:r>
            <a:r>
              <a:rPr lang="en-US" altLang="zh-CN" sz="2400" dirty="0">
                <a:latin typeface="Times New Roman" panose="02020603050405020304" pitchFamily="18" charset="0"/>
              </a:rPr>
              <a:t> (</a:t>
            </a:r>
            <a:r>
              <a:rPr lang="en-US" altLang="zh-CN" sz="2400" i="1" dirty="0">
                <a:latin typeface="Times New Roman" panose="02020603050405020304" pitchFamily="18" charset="0"/>
              </a:rPr>
              <a:t>B</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ht</a:t>
            </a:r>
            <a:r>
              <a:rPr lang="en-US" altLang="zh-CN" sz="2400" dirty="0">
                <a:latin typeface="Times New Roman" panose="02020603050405020304" pitchFamily="18" charset="0"/>
              </a:rPr>
              <a:t>, </a:t>
            </a:r>
            <a:r>
              <a:rPr lang="en-US" altLang="zh-CN" sz="2400" i="1" dirty="0">
                <a:latin typeface="Times New Roman" panose="02020603050405020304" pitchFamily="18" charset="0"/>
              </a:rPr>
              <a:t>B</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a:t>
            </a:r>
            <a:r>
              <a:rPr lang="en-US" altLang="zh-CN" sz="2400" i="1" dirty="0">
                <a:latin typeface="Times New Roman" panose="02020603050405020304" pitchFamily="18" charset="0"/>
              </a:rPr>
              <a:t>ht </a:t>
            </a:r>
            <a:r>
              <a:rPr lang="en-US" altLang="zh-CN" sz="2400" dirty="0">
                <a:latin typeface="Times New Roman" panose="02020603050405020304" pitchFamily="18" charset="0"/>
              </a:rPr>
              <a:t>)</a:t>
            </a:r>
          </a:p>
          <a:p>
            <a:pPr eaLnBrk="1" hangingPunct="1">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i="1" dirty="0" err="1">
                <a:latin typeface="Times New Roman" panose="02020603050405020304" pitchFamily="18" charset="0"/>
              </a:rPr>
              <a:t>B.dp</a:t>
            </a:r>
            <a:r>
              <a:rPr lang="en-US" altLang="zh-CN" sz="2400" dirty="0">
                <a:latin typeface="Times New Roman" panose="02020603050405020304" pitchFamily="18" charset="0"/>
              </a:rPr>
              <a:t> := max (</a:t>
            </a:r>
            <a:r>
              <a:rPr lang="en-US" altLang="zh-CN" sz="2400" i="1" dirty="0">
                <a:latin typeface="Times New Roman" panose="02020603050405020304" pitchFamily="18" charset="0"/>
              </a:rPr>
              <a:t>B</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dp</a:t>
            </a:r>
            <a:r>
              <a:rPr lang="en-US" altLang="zh-CN" sz="2400" dirty="0">
                <a:latin typeface="Times New Roman" panose="02020603050405020304" pitchFamily="18" charset="0"/>
              </a:rPr>
              <a:t>, </a:t>
            </a:r>
            <a:r>
              <a:rPr lang="en-US" altLang="zh-CN" sz="2400" i="1" dirty="0">
                <a:latin typeface="Times New Roman" panose="02020603050405020304" pitchFamily="18" charset="0"/>
              </a:rPr>
              <a:t>B</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a:t>
            </a:r>
            <a:r>
              <a:rPr lang="en-US" altLang="zh-CN" sz="2400" i="1" dirty="0">
                <a:latin typeface="Times New Roman" panose="02020603050405020304" pitchFamily="18" charset="0"/>
              </a:rPr>
              <a:t>dp</a:t>
            </a:r>
            <a:r>
              <a:rPr lang="en-US" altLang="zh-CN" sz="2400" dirty="0">
                <a:latin typeface="Times New Roman" panose="02020603050405020304" pitchFamily="18" charset="0"/>
              </a:rPr>
              <a:t>)}</a:t>
            </a:r>
          </a:p>
          <a:p>
            <a:pPr eaLnBrk="1" hangingPunct="1">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i="1" dirty="0">
                <a:latin typeface="Times New Roman" panose="02020603050405020304" pitchFamily="18" charset="0"/>
              </a:rPr>
              <a:t>B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text{</a:t>
            </a:r>
            <a:r>
              <a:rPr lang="en-US" altLang="zh-CN" sz="2400" i="1" dirty="0">
                <a:latin typeface="Times New Roman" panose="02020603050405020304" pitchFamily="18" charset="0"/>
              </a:rPr>
              <a:t>B</a:t>
            </a:r>
            <a:r>
              <a:rPr lang="en-US" altLang="zh-CN" sz="2400" dirty="0">
                <a:latin typeface="Times New Roman" panose="02020603050405020304" pitchFamily="18" charset="0"/>
              </a:rPr>
              <a:t>.</a:t>
            </a:r>
            <a:r>
              <a:rPr lang="en-US" altLang="zh-CN" sz="2400" i="1" dirty="0">
                <a:latin typeface="Times New Roman" panose="02020603050405020304" pitchFamily="18" charset="0"/>
              </a:rPr>
              <a:t>ht</a:t>
            </a:r>
            <a:r>
              <a:rPr lang="en-US" altLang="zh-CN" sz="2400" dirty="0">
                <a:latin typeface="Times New Roman" panose="02020603050405020304" pitchFamily="18" charset="0"/>
              </a:rPr>
              <a:t> := </a:t>
            </a:r>
            <a:r>
              <a:rPr lang="en-US" altLang="zh-CN" sz="2400" dirty="0" err="1">
                <a:latin typeface="Times New Roman" panose="02020603050405020304" pitchFamily="18" charset="0"/>
              </a:rPr>
              <a:t>getheight</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B</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ps</a:t>
            </a:r>
            <a:r>
              <a:rPr lang="en-US" altLang="zh-CN" sz="2400" dirty="0" err="1">
                <a:latin typeface="Times New Roman" panose="02020603050405020304" pitchFamily="18" charset="0"/>
              </a:rPr>
              <a:t>,text.</a:t>
            </a:r>
            <a:r>
              <a:rPr lang="en-US" altLang="zh-CN" sz="2400" i="1" dirty="0" err="1">
                <a:latin typeface="Times New Roman" panose="02020603050405020304" pitchFamily="18" charset="0"/>
              </a:rPr>
              <a:t>lexval</a:t>
            </a:r>
            <a:r>
              <a:rPr lang="en-US" altLang="zh-CN" sz="2400" dirty="0">
                <a:latin typeface="Times New Roman" panose="02020603050405020304" pitchFamily="18" charset="0"/>
              </a:rPr>
              <a:t>);</a:t>
            </a:r>
          </a:p>
          <a:p>
            <a:pPr eaLnBrk="1" hangingPunct="1">
              <a:spcBef>
                <a:spcPct val="0"/>
              </a:spcBef>
              <a:buFont typeface="Wingdings" panose="05000000000000000000" pitchFamily="2" charset="2"/>
              <a:buNone/>
            </a:pPr>
            <a:r>
              <a:rPr lang="en-US" altLang="zh-CN" sz="2400" dirty="0">
                <a:latin typeface="Times New Roman" panose="02020603050405020304" pitchFamily="18" charset="0"/>
              </a:rPr>
              <a:t>                 </a:t>
            </a:r>
            <a:r>
              <a:rPr lang="en-US" altLang="zh-CN" sz="2400" i="1" dirty="0" err="1">
                <a:latin typeface="Times New Roman" panose="02020603050405020304" pitchFamily="18" charset="0"/>
              </a:rPr>
              <a:t>B</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dp</a:t>
            </a:r>
            <a:r>
              <a:rPr lang="en-US" altLang="zh-CN" sz="2400" dirty="0">
                <a:latin typeface="Times New Roman" panose="02020603050405020304" pitchFamily="18" charset="0"/>
              </a:rPr>
              <a:t>:=</a:t>
            </a:r>
            <a:r>
              <a:rPr lang="en-US" altLang="zh-CN" sz="2400" dirty="0" err="1">
                <a:latin typeface="Times New Roman" panose="02020603050405020304" pitchFamily="18" charset="0"/>
              </a:rPr>
              <a:t>getdepth</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B</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ps</a:t>
            </a:r>
            <a:r>
              <a:rPr lang="en-US" altLang="zh-CN" sz="2400" dirty="0" err="1">
                <a:latin typeface="Times New Roman" panose="02020603050405020304" pitchFamily="18" charset="0"/>
              </a:rPr>
              <a:t>,text.</a:t>
            </a:r>
            <a:r>
              <a:rPr lang="en-US" altLang="zh-CN" sz="2400" i="1" dirty="0" err="1">
                <a:latin typeface="Times New Roman" panose="02020603050405020304" pitchFamily="18" charset="0"/>
              </a:rPr>
              <a:t>lexval</a:t>
            </a:r>
            <a:r>
              <a:rPr lang="en-US" altLang="zh-CN" sz="2400" dirty="0">
                <a:latin typeface="Times New Roman" panose="02020603050405020304" pitchFamily="18" charset="0"/>
              </a:rPr>
              <a:t>)}</a:t>
            </a:r>
          </a:p>
        </p:txBody>
      </p:sp>
      <p:sp>
        <p:nvSpPr>
          <p:cNvPr id="106502" name="Text Box 4">
            <a:extLst>
              <a:ext uri="{FF2B5EF4-FFF2-40B4-BE49-F238E27FC236}">
                <a16:creationId xmlns:a16="http://schemas.microsoft.com/office/drawing/2014/main" id="{FC036999-A7EE-48F4-D248-E104FD6BBE7A}"/>
              </a:ext>
            </a:extLst>
          </p:cNvPr>
          <p:cNvSpPr txBox="1">
            <a:spLocks noChangeArrowheads="1"/>
          </p:cNvSpPr>
          <p:nvPr/>
        </p:nvSpPr>
        <p:spPr bwMode="auto">
          <a:xfrm>
            <a:off x="7134382" y="1757136"/>
            <a:ext cx="371413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eaLnBrk="1" hangingPunct="1">
              <a:spcBef>
                <a:spcPct val="50000"/>
              </a:spcBef>
              <a:buClrTx/>
              <a:buSzTx/>
              <a:buFontTx/>
              <a:buNone/>
            </a:pPr>
            <a:r>
              <a:rPr lang="zh-CN" altLang="en-US" sz="2400" b="0" dirty="0">
                <a:solidFill>
                  <a:srgbClr val="FF0000"/>
                </a:solidFill>
                <a:latin typeface="Times New Roman" panose="02020603050405020304" pitchFamily="18" charset="0"/>
              </a:rPr>
              <a:t>保证在</a:t>
            </a:r>
            <a:r>
              <a:rPr lang="en-US" altLang="zh-CN" sz="2400" b="0" i="1" dirty="0">
                <a:solidFill>
                  <a:srgbClr val="FF0000"/>
                </a:solidFill>
                <a:latin typeface="Times New Roman" panose="02020603050405020304" pitchFamily="18" charset="0"/>
              </a:rPr>
              <a:t>B</a:t>
            </a:r>
            <a:r>
              <a:rPr lang="zh-CN" altLang="en-US" sz="2400" b="0" dirty="0">
                <a:solidFill>
                  <a:srgbClr val="FF0000"/>
                </a:solidFill>
                <a:latin typeface="Times New Roman" panose="02020603050405020304" pitchFamily="18" charset="0"/>
              </a:rPr>
              <a:t>的子树被归约时，</a:t>
            </a:r>
            <a:r>
              <a:rPr lang="en-US" altLang="zh-CN" sz="2400" b="0" i="1" dirty="0">
                <a:solidFill>
                  <a:srgbClr val="FF0000"/>
                </a:solidFill>
                <a:latin typeface="Times New Roman" panose="02020603050405020304" pitchFamily="18" charset="0"/>
              </a:rPr>
              <a:t>B</a:t>
            </a:r>
            <a:r>
              <a:rPr lang="en-US" altLang="zh-CN" sz="2400" b="0" dirty="0">
                <a:solidFill>
                  <a:srgbClr val="FF0000"/>
                </a:solidFill>
                <a:latin typeface="Times New Roman" panose="02020603050405020304" pitchFamily="18" charset="0"/>
              </a:rPr>
              <a:t>.</a:t>
            </a:r>
            <a:r>
              <a:rPr lang="en-US" altLang="zh-CN" sz="2400" b="0" i="1" dirty="0">
                <a:solidFill>
                  <a:srgbClr val="FF0000"/>
                </a:solidFill>
                <a:latin typeface="Times New Roman" panose="02020603050405020304" pitchFamily="18" charset="0"/>
              </a:rPr>
              <a:t>ps</a:t>
            </a:r>
            <a:r>
              <a:rPr lang="zh-CN" altLang="en-US" sz="2400" b="0" dirty="0">
                <a:solidFill>
                  <a:srgbClr val="FF0000"/>
                </a:solidFill>
                <a:latin typeface="Times New Roman" panose="02020603050405020304" pitchFamily="18" charset="0"/>
              </a:rPr>
              <a:t>的值出现在分析栈中的已知位置</a:t>
            </a:r>
          </a:p>
        </p:txBody>
      </p:sp>
      <p:sp>
        <p:nvSpPr>
          <p:cNvPr id="106503" name="AutoShape 5">
            <a:extLst>
              <a:ext uri="{FF2B5EF4-FFF2-40B4-BE49-F238E27FC236}">
                <a16:creationId xmlns:a16="http://schemas.microsoft.com/office/drawing/2014/main" id="{D78A9F3A-F72B-B73E-83DC-A5B72F7782D6}"/>
              </a:ext>
            </a:extLst>
          </p:cNvPr>
          <p:cNvSpPr>
            <a:spLocks/>
          </p:cNvSpPr>
          <p:nvPr/>
        </p:nvSpPr>
        <p:spPr bwMode="auto">
          <a:xfrm>
            <a:off x="7134382" y="3271583"/>
            <a:ext cx="3993022" cy="2277384"/>
          </a:xfrm>
          <a:prstGeom prst="borderCallout1">
            <a:avLst>
              <a:gd name="adj1" fmla="val 4181"/>
              <a:gd name="adj2" fmla="val -2463"/>
              <a:gd name="adj3" fmla="val 22287"/>
              <a:gd name="adj4" fmla="val -61130"/>
            </a:avLst>
          </a:prstGeom>
          <a:solidFill>
            <a:schemeClr val="accent5">
              <a:lumMod val="60000"/>
              <a:lumOff val="40000"/>
            </a:schemeClr>
          </a:solidFill>
          <a:ln>
            <a:headEnd/>
            <a:tailEnd/>
          </a:ln>
        </p:spPr>
        <p:style>
          <a:lnRef idx="3">
            <a:schemeClr val="lt1"/>
          </a:lnRef>
          <a:fillRef idx="1">
            <a:schemeClr val="accent5"/>
          </a:fillRef>
          <a:effectRef idx="1">
            <a:schemeClr val="accent5"/>
          </a:effectRef>
          <a:fontRef idx="minor">
            <a:schemeClr val="lt1"/>
          </a:fontRef>
        </p:style>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lgn="just" eaLnBrk="1" hangingPunct="1">
              <a:lnSpc>
                <a:spcPct val="120000"/>
              </a:lnSpc>
              <a:spcBef>
                <a:spcPct val="0"/>
              </a:spcBef>
              <a:buClrTx/>
              <a:buSzTx/>
              <a:buFontTx/>
              <a:buNone/>
            </a:pPr>
            <a:r>
              <a:rPr lang="zh-CN" altLang="en-US" sz="2400" b="0" dirty="0">
                <a:latin typeface="Times New Roman" panose="02020603050405020304" pitchFamily="18" charset="0"/>
              </a:rPr>
              <a:t>归约</a:t>
            </a:r>
            <a:r>
              <a:rPr lang="en-US" altLang="zh-CN" sz="2400" b="0" i="1" dirty="0">
                <a:latin typeface="Times New Roman" panose="02020603050405020304" pitchFamily="18" charset="0"/>
              </a:rPr>
              <a:t>B</a:t>
            </a:r>
            <a:r>
              <a:rPr lang="en-US" altLang="zh-CN" sz="2400" b="0" baseline="-25000" dirty="0">
                <a:latin typeface="Times New Roman" panose="02020603050405020304" pitchFamily="18" charset="0"/>
              </a:rPr>
              <a:t>1</a:t>
            </a:r>
            <a:r>
              <a:rPr lang="zh-CN" altLang="en-US" sz="2400" b="0" dirty="0">
                <a:latin typeface="Times New Roman" panose="02020603050405020304" pitchFamily="18" charset="0"/>
              </a:rPr>
              <a:t>之前，</a:t>
            </a:r>
            <a:r>
              <a:rPr lang="en-US" altLang="zh-CN" sz="2400" b="0" i="1" dirty="0">
                <a:latin typeface="Times New Roman" panose="02020603050405020304" pitchFamily="18" charset="0"/>
              </a:rPr>
              <a:t>B</a:t>
            </a:r>
            <a:r>
              <a:rPr lang="en-US" altLang="zh-CN" sz="2400" b="0" dirty="0">
                <a:latin typeface="Times New Roman" panose="02020603050405020304" pitchFamily="18" charset="0"/>
              </a:rPr>
              <a:t>.</a:t>
            </a:r>
            <a:r>
              <a:rPr lang="en-US" altLang="zh-CN" sz="2400" b="0" i="1" dirty="0">
                <a:latin typeface="Times New Roman" panose="02020603050405020304" pitchFamily="18" charset="0"/>
              </a:rPr>
              <a:t>ps</a:t>
            </a:r>
            <a:r>
              <a:rPr lang="zh-CN" altLang="en-US" sz="2400" b="0" dirty="0">
                <a:latin typeface="Times New Roman" panose="02020603050405020304" pitchFamily="18" charset="0"/>
              </a:rPr>
              <a:t>可以在栈中找到，所以</a:t>
            </a:r>
            <a:r>
              <a:rPr lang="en-US" altLang="zh-CN" sz="2400" b="0" i="1" dirty="0">
                <a:latin typeface="Times New Roman" panose="02020603050405020304" pitchFamily="18" charset="0"/>
              </a:rPr>
              <a:t>B</a:t>
            </a:r>
            <a:r>
              <a:rPr lang="en-US" altLang="zh-CN" sz="2400" b="0" baseline="-25000" dirty="0">
                <a:latin typeface="Times New Roman" panose="02020603050405020304" pitchFamily="18" charset="0"/>
              </a:rPr>
              <a:t>1</a:t>
            </a:r>
            <a:r>
              <a:rPr lang="en-US" altLang="zh-CN" sz="2400" b="0" dirty="0">
                <a:latin typeface="Times New Roman" panose="02020603050405020304" pitchFamily="18" charset="0"/>
              </a:rPr>
              <a:t>.</a:t>
            </a:r>
            <a:r>
              <a:rPr lang="en-US" altLang="zh-CN" sz="2400" b="0" i="1" dirty="0">
                <a:latin typeface="Times New Roman" panose="02020603050405020304" pitchFamily="18" charset="0"/>
              </a:rPr>
              <a:t>ps</a:t>
            </a:r>
            <a:r>
              <a:rPr lang="en-US" altLang="zh-CN" sz="2400" b="0" dirty="0">
                <a:latin typeface="Times New Roman" panose="02020603050405020304" pitchFamily="18" charset="0"/>
              </a:rPr>
              <a:t> := </a:t>
            </a:r>
            <a:r>
              <a:rPr lang="en-US" altLang="zh-CN" sz="2400" b="0" i="1" dirty="0">
                <a:latin typeface="Times New Roman" panose="02020603050405020304" pitchFamily="18" charset="0"/>
              </a:rPr>
              <a:t>B</a:t>
            </a:r>
            <a:r>
              <a:rPr lang="en-US" altLang="zh-CN" sz="2400" b="0" dirty="0">
                <a:latin typeface="Times New Roman" panose="02020603050405020304" pitchFamily="18" charset="0"/>
              </a:rPr>
              <a:t>.</a:t>
            </a:r>
            <a:r>
              <a:rPr lang="en-US" altLang="zh-CN" sz="2400" b="0" i="1" dirty="0">
                <a:latin typeface="Times New Roman" panose="02020603050405020304" pitchFamily="18" charset="0"/>
              </a:rPr>
              <a:t>ps</a:t>
            </a:r>
            <a:r>
              <a:rPr lang="en-US" altLang="zh-CN" sz="2400" b="0" dirty="0">
                <a:latin typeface="Times New Roman" panose="02020603050405020304" pitchFamily="18" charset="0"/>
              </a:rPr>
              <a:t> </a:t>
            </a:r>
            <a:r>
              <a:rPr lang="zh-CN" altLang="en-US" sz="2400" b="0" dirty="0">
                <a:latin typeface="Times New Roman" panose="02020603050405020304" pitchFamily="18" charset="0"/>
              </a:rPr>
              <a:t>可以省略。但归约</a:t>
            </a:r>
            <a:r>
              <a:rPr lang="en-US" altLang="zh-CN" sz="2400" b="0" i="1" dirty="0">
                <a:latin typeface="Times New Roman" panose="02020603050405020304" pitchFamily="18" charset="0"/>
              </a:rPr>
              <a:t>B</a:t>
            </a:r>
            <a:r>
              <a:rPr lang="en-US" altLang="zh-CN" sz="2400" b="0" baseline="-25000" dirty="0">
                <a:latin typeface="Times New Roman" panose="02020603050405020304" pitchFamily="18" charset="0"/>
              </a:rPr>
              <a:t>2</a:t>
            </a:r>
            <a:r>
              <a:rPr lang="zh-CN" altLang="en-US" sz="2400" b="0" dirty="0">
                <a:latin typeface="Times New Roman" panose="02020603050405020304" pitchFamily="18" charset="0"/>
              </a:rPr>
              <a:t>之前，无法确定其前有几个</a:t>
            </a:r>
            <a:r>
              <a:rPr lang="en-US" altLang="zh-CN" sz="2400" b="0" i="1" dirty="0">
                <a:latin typeface="Times New Roman" panose="02020603050405020304" pitchFamily="18" charset="0"/>
              </a:rPr>
              <a:t>B</a:t>
            </a:r>
            <a:r>
              <a:rPr lang="en-US" altLang="zh-CN" sz="2400" b="0" baseline="-25000" dirty="0">
                <a:latin typeface="Times New Roman" panose="02020603050405020304" pitchFamily="18" charset="0"/>
              </a:rPr>
              <a:t>1</a:t>
            </a:r>
            <a:r>
              <a:rPr lang="zh-CN" altLang="en-US" sz="2400" b="0" dirty="0">
                <a:latin typeface="Times New Roman" panose="02020603050405020304" pitchFamily="18" charset="0"/>
              </a:rPr>
              <a:t>，因此，无法预测</a:t>
            </a:r>
            <a:r>
              <a:rPr lang="en-US" altLang="zh-CN" sz="2400" b="0" i="1" dirty="0">
                <a:latin typeface="Times New Roman" panose="02020603050405020304" pitchFamily="18" charset="0"/>
              </a:rPr>
              <a:t>B</a:t>
            </a:r>
            <a:r>
              <a:rPr lang="en-US" altLang="zh-CN" sz="2400" b="0" dirty="0">
                <a:latin typeface="Times New Roman" panose="02020603050405020304" pitchFamily="18" charset="0"/>
              </a:rPr>
              <a:t>.</a:t>
            </a:r>
            <a:r>
              <a:rPr lang="en-US" altLang="zh-CN" sz="2400" b="0" i="1" dirty="0">
                <a:latin typeface="Times New Roman" panose="02020603050405020304" pitchFamily="18" charset="0"/>
              </a:rPr>
              <a:t>ps</a:t>
            </a:r>
            <a:r>
              <a:rPr lang="zh-CN" altLang="en-US" sz="2400" b="0" dirty="0">
                <a:latin typeface="Times New Roman" panose="02020603050405020304" pitchFamily="18" charset="0"/>
              </a:rPr>
              <a:t>在栈中的位置。</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2">
            <a:extLst>
              <a:ext uri="{FF2B5EF4-FFF2-40B4-BE49-F238E27FC236}">
                <a16:creationId xmlns:a16="http://schemas.microsoft.com/office/drawing/2014/main" id="{151835CD-9A24-1A0B-D8F9-BA38A07F80F5}"/>
              </a:ext>
            </a:extLst>
          </p:cNvPr>
          <p:cNvSpPr>
            <a:spLocks noGrp="1" noChangeArrowheads="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6.4.4 L-</a:t>
            </a:r>
            <a:r>
              <a:rPr lang="zh-CN" altLang="en-US" dirty="0">
                <a:latin typeface="Times New Roman" panose="02020603050405020304" pitchFamily="18" charset="0"/>
              </a:rPr>
              <a:t>属性定义的自底向上翻译</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a:t>
            </a:r>
          </a:p>
        </p:txBody>
      </p:sp>
      <p:sp>
        <p:nvSpPr>
          <p:cNvPr id="4" name="日期占位符 3">
            <a:extLst>
              <a:ext uri="{FF2B5EF4-FFF2-40B4-BE49-F238E27FC236}">
                <a16:creationId xmlns:a16="http://schemas.microsoft.com/office/drawing/2014/main" id="{78DD9930-9EAB-5E51-EA34-82A2F68AFD1D}"/>
              </a:ext>
            </a:extLst>
          </p:cNvPr>
          <p:cNvSpPr>
            <a:spLocks noGrp="1"/>
          </p:cNvSpPr>
          <p:nvPr>
            <p:ph type="dt" sz="half" idx="10"/>
          </p:nvPr>
        </p:nvSpPr>
        <p:spPr>
          <a:ln>
            <a:miter lim="800000"/>
            <a:headEnd/>
            <a:tailEnd/>
          </a:ln>
        </p:spPr>
        <p:txBody>
          <a:bodyPr anchor="t"/>
          <a:lstStyle/>
          <a:p>
            <a:pPr>
              <a:defRPr/>
            </a:pPr>
            <a:fld id="{67AABE2E-11DC-4DFE-96E8-5112AFB25408}" type="datetime1">
              <a:rPr lang="zh-CN" altLang="en-US">
                <a:latin typeface="+mn-lt"/>
              </a:rPr>
              <a:pPr>
                <a:defRPr/>
              </a:pPr>
              <a:t>2024/10/14</a:t>
            </a:fld>
            <a:endParaRPr lang="en-US" altLang="zh-CN">
              <a:latin typeface="+mn-lt"/>
            </a:endParaRPr>
          </a:p>
        </p:txBody>
      </p:sp>
      <p:sp>
        <p:nvSpPr>
          <p:cNvPr id="108547" name="灯片编号占位符 5">
            <a:extLst>
              <a:ext uri="{FF2B5EF4-FFF2-40B4-BE49-F238E27FC236}">
                <a16:creationId xmlns:a16="http://schemas.microsoft.com/office/drawing/2014/main" id="{CD4A38E8-4449-FCA6-0CEF-041A5E2096D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B85CB389-BFA2-4204-AECC-980ED669766C}" type="slidenum">
              <a:rPr lang="en-US" altLang="zh-CN" sz="1400" b="0">
                <a:latin typeface="Arial" panose="020B0604020202020204" pitchFamily="34" charset="0"/>
                <a:ea typeface="宋体" panose="02010600030101010101" pitchFamily="2" charset="-122"/>
              </a:rPr>
              <a:pPr>
                <a:spcBef>
                  <a:spcPct val="0"/>
                </a:spcBef>
                <a:buClrTx/>
                <a:buSzTx/>
                <a:buFontTx/>
                <a:buNone/>
              </a:pPr>
              <a:t>92</a:t>
            </a:fld>
            <a:endParaRPr lang="en-US" altLang="zh-CN" sz="1400" b="0">
              <a:latin typeface="Arial" panose="020B0604020202020204" pitchFamily="34" charset="0"/>
              <a:ea typeface="宋体" panose="02010600030101010101" pitchFamily="2" charset="-122"/>
            </a:endParaRPr>
          </a:p>
        </p:txBody>
      </p:sp>
      <p:sp>
        <p:nvSpPr>
          <p:cNvPr id="108549" name="Rectangle 7">
            <a:extLst>
              <a:ext uri="{FF2B5EF4-FFF2-40B4-BE49-F238E27FC236}">
                <a16:creationId xmlns:a16="http://schemas.microsoft.com/office/drawing/2014/main" id="{C6895E61-7019-06BB-9CC8-0E70896E1010}"/>
              </a:ext>
            </a:extLst>
          </p:cNvPr>
          <p:cNvSpPr>
            <a:spLocks noGrp="1" noChangeArrowheads="1"/>
          </p:cNvSpPr>
          <p:nvPr>
            <p:ph type="body" sz="quarter" idx="13"/>
          </p:nvPr>
        </p:nvSpPr>
        <p:spPr/>
        <p:txBody>
          <a:bodyPr>
            <a:normAutofit lnSpcReduction="10000"/>
          </a:bodyPr>
          <a:lstStyle/>
          <a:p>
            <a:pPr eaLnBrk="1" hangingPunct="1">
              <a:spcBef>
                <a:spcPct val="50000"/>
              </a:spcBef>
            </a:pPr>
            <a:r>
              <a:rPr lang="zh-CN" altLang="en-US" b="0">
                <a:latin typeface="Times New Roman" panose="02020603050405020304" pitchFamily="18" charset="0"/>
              </a:rPr>
              <a:t>由于存在一个继承属性和两个综合属性，所以语义栈</a:t>
            </a:r>
            <a:r>
              <a:rPr lang="en-US" altLang="zh-CN" b="0" i="1">
                <a:latin typeface="Times New Roman" panose="02020603050405020304" pitchFamily="18" charset="0"/>
              </a:rPr>
              <a:t>val</a:t>
            </a:r>
            <a:r>
              <a:rPr lang="zh-CN" altLang="en-US" b="0">
                <a:latin typeface="Times New Roman" panose="02020603050405020304" pitchFamily="18" charset="0"/>
              </a:rPr>
              <a:t>需要被扩展为</a:t>
            </a:r>
            <a:r>
              <a:rPr lang="en-US" altLang="zh-CN" b="0" i="1">
                <a:latin typeface="Times New Roman" panose="02020603050405020304" pitchFamily="18" charset="0"/>
              </a:rPr>
              <a:t>val</a:t>
            </a:r>
            <a:r>
              <a:rPr lang="en-US" altLang="zh-CN" b="0" baseline="-25000">
                <a:latin typeface="Times New Roman" panose="02020603050405020304" pitchFamily="18" charset="0"/>
              </a:rPr>
              <a:t>1</a:t>
            </a:r>
            <a:r>
              <a:rPr lang="zh-CN" altLang="en-US" b="0">
                <a:latin typeface="Times New Roman" panose="02020603050405020304" pitchFamily="18" charset="0"/>
              </a:rPr>
              <a:t>、</a:t>
            </a:r>
            <a:r>
              <a:rPr lang="en-US" altLang="zh-CN" b="0" i="1">
                <a:latin typeface="Times New Roman" panose="02020603050405020304" pitchFamily="18" charset="0"/>
              </a:rPr>
              <a:t>val</a:t>
            </a:r>
            <a:r>
              <a:rPr lang="en-US" altLang="zh-CN" b="0" baseline="-25000">
                <a:latin typeface="Times New Roman" panose="02020603050405020304" pitchFamily="18" charset="0"/>
              </a:rPr>
              <a:t>2</a:t>
            </a:r>
            <a:r>
              <a:rPr lang="zh-CN" altLang="en-US" b="0">
                <a:latin typeface="Times New Roman" panose="02020603050405020304" pitchFamily="18" charset="0"/>
              </a:rPr>
              <a:t>和</a:t>
            </a:r>
            <a:r>
              <a:rPr lang="en-US" altLang="zh-CN" b="0" i="1">
                <a:latin typeface="Times New Roman" panose="02020603050405020304" pitchFamily="18" charset="0"/>
              </a:rPr>
              <a:t>val</a:t>
            </a:r>
            <a:r>
              <a:rPr lang="en-US" altLang="zh-CN" b="0" baseline="-25000">
                <a:latin typeface="Times New Roman" panose="02020603050405020304" pitchFamily="18" charset="0"/>
              </a:rPr>
              <a:t>3</a:t>
            </a:r>
            <a:endParaRPr lang="en-US" altLang="zh-CN" b="0">
              <a:latin typeface="Times New Roman" panose="02020603050405020304" pitchFamily="18" charset="0"/>
            </a:endParaRPr>
          </a:p>
          <a:p>
            <a:pPr lvl="1" eaLnBrk="1" hangingPunct="1">
              <a:spcBef>
                <a:spcPct val="50000"/>
              </a:spcBef>
            </a:pPr>
            <a:r>
              <a:rPr lang="en-US" altLang="zh-CN" b="0" i="1">
                <a:latin typeface="Times New Roman" panose="02020603050405020304" pitchFamily="18" charset="0"/>
              </a:rPr>
              <a:t>val</a:t>
            </a:r>
            <a:r>
              <a:rPr lang="en-US" altLang="zh-CN" b="0" baseline="-25000">
                <a:latin typeface="Times New Roman" panose="02020603050405020304" pitchFamily="18" charset="0"/>
              </a:rPr>
              <a:t>1</a:t>
            </a:r>
            <a:r>
              <a:rPr lang="zh-CN" altLang="en-US" b="0">
                <a:latin typeface="Times New Roman" panose="02020603050405020304" pitchFamily="18" charset="0"/>
              </a:rPr>
              <a:t>用于保存继承属性</a:t>
            </a:r>
            <a:r>
              <a:rPr lang="en-US" altLang="zh-CN" b="0" i="1">
                <a:latin typeface="Times New Roman" panose="02020603050405020304" pitchFamily="18" charset="0"/>
              </a:rPr>
              <a:t>ps</a:t>
            </a:r>
            <a:r>
              <a:rPr lang="zh-CN" altLang="en-US" b="0">
                <a:latin typeface="Times New Roman" panose="02020603050405020304" pitchFamily="18" charset="0"/>
              </a:rPr>
              <a:t>的值</a:t>
            </a:r>
          </a:p>
          <a:p>
            <a:pPr lvl="1" eaLnBrk="1" hangingPunct="1">
              <a:spcBef>
                <a:spcPct val="50000"/>
              </a:spcBef>
            </a:pPr>
            <a:r>
              <a:rPr lang="en-US" altLang="zh-CN" b="0" i="1">
                <a:latin typeface="Times New Roman" panose="02020603050405020304" pitchFamily="18" charset="0"/>
              </a:rPr>
              <a:t>val</a:t>
            </a:r>
            <a:r>
              <a:rPr lang="en-US" altLang="zh-CN" b="0" baseline="-25000">
                <a:latin typeface="Times New Roman" panose="02020603050405020304" pitchFamily="18" charset="0"/>
              </a:rPr>
              <a:t>2</a:t>
            </a:r>
            <a:r>
              <a:rPr lang="zh-CN" altLang="en-US" b="0">
                <a:latin typeface="Times New Roman" panose="02020603050405020304" pitchFamily="18" charset="0"/>
              </a:rPr>
              <a:t>和</a:t>
            </a:r>
            <a:r>
              <a:rPr lang="en-US" altLang="zh-CN" b="0" i="1">
                <a:latin typeface="Times New Roman" panose="02020603050405020304" pitchFamily="18" charset="0"/>
              </a:rPr>
              <a:t>val</a:t>
            </a:r>
            <a:r>
              <a:rPr lang="en-US" altLang="zh-CN" b="0" baseline="-25000">
                <a:latin typeface="Times New Roman" panose="02020603050405020304" pitchFamily="18" charset="0"/>
              </a:rPr>
              <a:t>3</a:t>
            </a:r>
            <a:r>
              <a:rPr lang="zh-CN" altLang="en-US" b="0">
                <a:latin typeface="Times New Roman" panose="02020603050405020304" pitchFamily="18" charset="0"/>
              </a:rPr>
              <a:t>分别用于保存综合属性</a:t>
            </a:r>
            <a:r>
              <a:rPr lang="en-US" altLang="zh-CN" b="0" i="1">
                <a:latin typeface="Times New Roman" panose="02020603050405020304" pitchFamily="18" charset="0"/>
              </a:rPr>
              <a:t>ht</a:t>
            </a:r>
            <a:r>
              <a:rPr lang="zh-CN" altLang="en-US" b="0">
                <a:latin typeface="Times New Roman" panose="02020603050405020304" pitchFamily="18" charset="0"/>
              </a:rPr>
              <a:t>和</a:t>
            </a:r>
            <a:r>
              <a:rPr lang="en-US" altLang="zh-CN" b="0" i="1">
                <a:latin typeface="Times New Roman" panose="02020603050405020304" pitchFamily="18" charset="0"/>
              </a:rPr>
              <a:t>dp</a:t>
            </a:r>
            <a:r>
              <a:rPr lang="zh-CN" altLang="en-US" b="0">
                <a:latin typeface="Times New Roman" panose="02020603050405020304" pitchFamily="18" charset="0"/>
              </a:rPr>
              <a:t>的值</a:t>
            </a:r>
          </a:p>
          <a:p>
            <a:pPr lvl="1" eaLnBrk="1" hangingPunct="1">
              <a:spcBef>
                <a:spcPct val="50000"/>
              </a:spcBef>
            </a:pPr>
            <a:r>
              <a:rPr lang="zh-CN" altLang="en-US" b="0">
                <a:latin typeface="Times New Roman" panose="02020603050405020304" pitchFamily="18" charset="0"/>
              </a:rPr>
              <a:t>假设分析栈仍为</a:t>
            </a:r>
            <a:r>
              <a:rPr lang="en-US" altLang="zh-CN" b="0" i="1">
                <a:latin typeface="Times New Roman" panose="02020603050405020304" pitchFamily="18" charset="0"/>
              </a:rPr>
              <a:t>stack</a:t>
            </a:r>
            <a:endParaRPr lang="en-US" altLang="zh-CN" b="0">
              <a:latin typeface="Times New Roman" panose="02020603050405020304" pitchFamily="18" charset="0"/>
            </a:endParaRPr>
          </a:p>
          <a:p>
            <a:pPr lvl="1" eaLnBrk="1" hangingPunct="1">
              <a:spcBef>
                <a:spcPct val="50000"/>
              </a:spcBef>
            </a:pPr>
            <a:r>
              <a:rPr lang="en-US" altLang="zh-CN" b="0" i="1">
                <a:latin typeface="Times New Roman" panose="02020603050405020304" pitchFamily="18" charset="0"/>
              </a:rPr>
              <a:t>top</a:t>
            </a:r>
            <a:r>
              <a:rPr lang="zh-CN" altLang="en-US" b="0">
                <a:latin typeface="Times New Roman" panose="02020603050405020304" pitchFamily="18" charset="0"/>
              </a:rPr>
              <a:t>和</a:t>
            </a:r>
            <a:r>
              <a:rPr lang="en-US" altLang="zh-CN" b="0" i="1">
                <a:latin typeface="Times New Roman" panose="02020603050405020304" pitchFamily="18" charset="0"/>
              </a:rPr>
              <a:t>ntop</a:t>
            </a:r>
            <a:r>
              <a:rPr lang="zh-CN" altLang="en-US" b="0">
                <a:latin typeface="Times New Roman" panose="02020603050405020304" pitchFamily="18" charset="0"/>
              </a:rPr>
              <a:t>分别是归约前和归约后栈顶的下标。 </a:t>
            </a:r>
          </a:p>
          <a:p>
            <a:pPr eaLnBrk="1" hangingPunct="1"/>
            <a:endParaRPr lang="en-US" altLang="zh-CN">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Rectangle 2">
            <a:extLst>
              <a:ext uri="{FF2B5EF4-FFF2-40B4-BE49-F238E27FC236}">
                <a16:creationId xmlns:a16="http://schemas.microsoft.com/office/drawing/2014/main" id="{6FC2C20C-C195-2B3F-9852-02250647D41F}"/>
              </a:ext>
            </a:extLst>
          </p:cNvPr>
          <p:cNvSpPr>
            <a:spLocks noGrp="1" noChangeArrowheads="1"/>
          </p:cNvSpPr>
          <p:nvPr>
            <p:ph type="title"/>
          </p:nvPr>
        </p:nvSpPr>
        <p:spPr/>
        <p:txBody>
          <a:bodyPr vert="horz" lIns="91440" tIns="45720" rIns="91440" bIns="45720" rtlCol="0" anchor="b">
            <a:noAutofit/>
          </a:bodyPr>
          <a:lstStyle/>
          <a:p>
            <a:r>
              <a:rPr lang="en-US" altLang="zh-CN" dirty="0">
                <a:latin typeface="Times New Roman" panose="02020603050405020304" pitchFamily="18" charset="0"/>
              </a:rPr>
              <a:t>6.4.4 L-</a:t>
            </a:r>
            <a:r>
              <a:rPr lang="zh-CN" altLang="en-US" dirty="0">
                <a:latin typeface="Times New Roman" panose="02020603050405020304" pitchFamily="18" charset="0"/>
              </a:rPr>
              <a:t>属性定义的自底向上翻译</a:t>
            </a:r>
            <a:r>
              <a:rPr lang="en-US" altLang="zh-CN" dirty="0">
                <a:latin typeface="Times New Roman" panose="02020603050405020304" pitchFamily="18" charset="0"/>
              </a:rPr>
              <a:t>(</a:t>
            </a:r>
            <a:r>
              <a:rPr lang="zh-CN" altLang="en-US" dirty="0">
                <a:latin typeface="Times New Roman" panose="02020603050405020304" pitchFamily="18" charset="0"/>
              </a:rPr>
              <a:t>续</a:t>
            </a:r>
            <a:r>
              <a:rPr lang="en-US" altLang="zh-CN" dirty="0">
                <a:latin typeface="Times New Roman" panose="02020603050405020304" pitchFamily="18" charset="0"/>
              </a:rPr>
              <a:t>) </a:t>
            </a:r>
          </a:p>
        </p:txBody>
      </p:sp>
      <p:sp>
        <p:nvSpPr>
          <p:cNvPr id="32" name="日期占位符 3">
            <a:extLst>
              <a:ext uri="{FF2B5EF4-FFF2-40B4-BE49-F238E27FC236}">
                <a16:creationId xmlns:a16="http://schemas.microsoft.com/office/drawing/2014/main" id="{39C432F4-875C-1792-94FD-47CF97103AAC}"/>
              </a:ext>
            </a:extLst>
          </p:cNvPr>
          <p:cNvSpPr>
            <a:spLocks noGrp="1"/>
          </p:cNvSpPr>
          <p:nvPr>
            <p:ph type="dt" sz="half" idx="10"/>
          </p:nvPr>
        </p:nvSpPr>
        <p:spPr>
          <a:ln>
            <a:miter lim="800000"/>
            <a:headEnd/>
            <a:tailEnd/>
          </a:ln>
        </p:spPr>
        <p:txBody>
          <a:bodyPr anchor="t"/>
          <a:lstStyle/>
          <a:p>
            <a:pPr>
              <a:defRPr/>
            </a:pPr>
            <a:fld id="{B3B0A04D-D946-4931-BD53-C990CF3D01DF}" type="datetime1">
              <a:rPr lang="zh-CN" altLang="en-US">
                <a:latin typeface="+mn-lt"/>
              </a:rPr>
              <a:pPr>
                <a:defRPr/>
              </a:pPr>
              <a:t>2024/10/14</a:t>
            </a:fld>
            <a:endParaRPr lang="en-US" altLang="zh-CN">
              <a:latin typeface="+mn-lt"/>
            </a:endParaRPr>
          </a:p>
        </p:txBody>
      </p:sp>
      <p:sp>
        <p:nvSpPr>
          <p:cNvPr id="110595" name="灯片编号占位符 5">
            <a:extLst>
              <a:ext uri="{FF2B5EF4-FFF2-40B4-BE49-F238E27FC236}">
                <a16:creationId xmlns:a16="http://schemas.microsoft.com/office/drawing/2014/main" id="{0F09B7A2-26B1-FDC4-29CA-D421643CF5C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9E2A2476-8B76-486D-B67D-F04D13C1B481}" type="slidenum">
              <a:rPr lang="en-US" altLang="zh-CN" sz="1400" b="0">
                <a:latin typeface="Arial" panose="020B0604020202020204" pitchFamily="34" charset="0"/>
                <a:ea typeface="宋体" panose="02010600030101010101" pitchFamily="2" charset="-122"/>
              </a:rPr>
              <a:pPr>
                <a:spcBef>
                  <a:spcPct val="0"/>
                </a:spcBef>
                <a:buClrTx/>
                <a:buSzTx/>
                <a:buFontTx/>
                <a:buNone/>
              </a:pPr>
              <a:t>93</a:t>
            </a:fld>
            <a:endParaRPr lang="en-US" altLang="zh-CN" sz="1400" b="0">
              <a:latin typeface="Arial" panose="020B0604020202020204" pitchFamily="34" charset="0"/>
              <a:ea typeface="宋体" panose="02010600030101010101" pitchFamily="2" charset="-122"/>
            </a:endParaRPr>
          </a:p>
        </p:txBody>
      </p:sp>
      <p:graphicFrame>
        <p:nvGraphicFramePr>
          <p:cNvPr id="503843" name="Group 35">
            <a:extLst>
              <a:ext uri="{FF2B5EF4-FFF2-40B4-BE49-F238E27FC236}">
                <a16:creationId xmlns:a16="http://schemas.microsoft.com/office/drawing/2014/main" id="{FE3402C3-6CE5-A2A6-A0FF-4ED6CD8B3BD5}"/>
              </a:ext>
            </a:extLst>
          </p:cNvPr>
          <p:cNvGraphicFramePr>
            <a:graphicFrameLocks noGrp="1"/>
          </p:cNvGraphicFramePr>
          <p:nvPr>
            <p:extLst>
              <p:ext uri="{D42A27DB-BD31-4B8C-83A1-F6EECF244321}">
                <p14:modId xmlns:p14="http://schemas.microsoft.com/office/powerpoint/2010/main" val="1675951990"/>
              </p:ext>
            </p:extLst>
          </p:nvPr>
        </p:nvGraphicFramePr>
        <p:xfrm>
          <a:off x="2025650" y="1005709"/>
          <a:ext cx="8534400" cy="5667373"/>
        </p:xfrm>
        <a:graphic>
          <a:graphicData uri="http://schemas.openxmlformats.org/drawingml/2006/table">
            <a:tbl>
              <a:tblPr/>
              <a:tblGrid>
                <a:gridCol w="2133600">
                  <a:extLst>
                    <a:ext uri="{9D8B030D-6E8A-4147-A177-3AD203B41FA5}">
                      <a16:colId xmlns:a16="http://schemas.microsoft.com/office/drawing/2014/main" val="20000"/>
                    </a:ext>
                  </a:extLst>
                </a:gridCol>
                <a:gridCol w="6400800">
                  <a:extLst>
                    <a:ext uri="{9D8B030D-6E8A-4147-A177-3AD203B41FA5}">
                      <a16:colId xmlns:a16="http://schemas.microsoft.com/office/drawing/2014/main" val="20001"/>
                    </a:ext>
                  </a:extLst>
                </a:gridCol>
              </a:tblGrid>
              <a:tr h="508011">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产  生  式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语   义   规   则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11">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S </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rgbClr val="0000FF"/>
                          </a:solidFill>
                          <a:effectLst/>
                          <a:latin typeface="Times New Roman" panose="02020603050405020304" pitchFamily="18" charset="0"/>
                          <a:ea typeface="楷体_GB2312" pitchFamily="49" charset="-122"/>
                        </a:rPr>
                        <a:t>L</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ps</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L</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syn</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S</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ht</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ht</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S</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dp</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dp</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11">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rgbClr val="0000FF"/>
                          </a:solidFill>
                          <a:effectLst/>
                          <a:latin typeface="Times New Roman" panose="02020603050405020304" pitchFamily="18" charset="0"/>
                          <a:ea typeface="楷体_GB2312" pitchFamily="49" charset="-122"/>
                        </a:rPr>
                        <a:t>L </a:t>
                      </a:r>
                      <a:r>
                        <a:rPr kumimoji="0" lang="en-US" altLang="zh-CN" sz="2400" b="1" i="0" u="none" strike="noStrike" cap="none" normalizeH="0" baseline="0">
                          <a:ln>
                            <a:noFill/>
                          </a:ln>
                          <a:solidFill>
                            <a:srgbClr val="0000FF"/>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1" u="none" strike="noStrike" cap="none" normalizeH="0" baseline="0">
                          <a:ln>
                            <a:noFill/>
                          </a:ln>
                          <a:solidFill>
                            <a:srgbClr val="0000FF"/>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rgbClr val="0000FF"/>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0" u="none" strike="noStrike" cap="none" normalizeH="0" baseline="0">
                          <a:ln>
                            <a:noFill/>
                          </a:ln>
                          <a:solidFill>
                            <a:srgbClr val="0000FF"/>
                          </a:solidFill>
                          <a:effectLst/>
                          <a:latin typeface="Times New Roman" panose="02020603050405020304" pitchFamily="18" charset="0"/>
                          <a:ea typeface="楷体_GB2312" pitchFamily="49"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rgbClr val="0000FF"/>
                          </a:solidFill>
                          <a:effectLst/>
                          <a:latin typeface="Times New Roman" panose="02020603050405020304" pitchFamily="18" charset="0"/>
                          <a:ea typeface="楷体_GB2312" pitchFamily="49" charset="-122"/>
                        </a:rPr>
                        <a:t>L</a:t>
                      </a:r>
                      <a:r>
                        <a:rPr kumimoji="0" lang="en-US" altLang="zh-CN" sz="2400" b="1" i="0" u="none" strike="noStrike" cap="none" normalizeH="0" baseline="0">
                          <a:ln>
                            <a:noFill/>
                          </a:ln>
                          <a:solidFill>
                            <a:srgbClr val="0000FF"/>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rgbClr val="0000FF"/>
                          </a:solidFill>
                          <a:effectLst/>
                          <a:latin typeface="Times New Roman" panose="02020603050405020304" pitchFamily="18" charset="0"/>
                          <a:ea typeface="楷体_GB2312" pitchFamily="49" charset="-122"/>
                        </a:rPr>
                        <a:t>syn </a:t>
                      </a:r>
                      <a:r>
                        <a:rPr kumimoji="0" lang="en-US" altLang="zh-CN" sz="2400" b="1" i="0" u="none" strike="noStrike" cap="none" normalizeH="0" baseline="0">
                          <a:ln>
                            <a:noFill/>
                          </a:ln>
                          <a:solidFill>
                            <a:srgbClr val="0000FF"/>
                          </a:solidFill>
                          <a:effectLst/>
                          <a:latin typeface="Times New Roman" panose="02020603050405020304" pitchFamily="18" charset="0"/>
                          <a:ea typeface="楷体_GB2312" pitchFamily="49" charset="-122"/>
                        </a:rPr>
                        <a:t>:= 10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96132">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 </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 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1</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rgbClr val="FF33CC"/>
                          </a:solidFill>
                          <a:effectLst/>
                          <a:latin typeface="Times New Roman" panose="02020603050405020304" pitchFamily="18" charset="0"/>
                          <a:ea typeface="楷体_GB2312" pitchFamily="49" charset="-122"/>
                        </a:rPr>
                        <a:t>M</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2</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1</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ps</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ps</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M</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inh</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ps</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2</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ps</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 M</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syn</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ht</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max</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1</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ht</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2</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ht </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11">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rgbClr val="FF33CC"/>
                          </a:solidFill>
                          <a:effectLst/>
                          <a:latin typeface="Times New Roman" panose="02020603050405020304" pitchFamily="18" charset="0"/>
                          <a:ea typeface="楷体_GB2312" pitchFamily="49" charset="-122"/>
                        </a:rPr>
                        <a:t>M </a:t>
                      </a:r>
                      <a:r>
                        <a:rPr kumimoji="0" lang="en-US" altLang="zh-CN" sz="2400" b="1" i="0" u="none" strike="noStrike" cap="none" normalizeH="0" baseline="0">
                          <a:ln>
                            <a:noFill/>
                          </a:ln>
                          <a:solidFill>
                            <a:srgbClr val="FF33CC"/>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1" u="none" strike="noStrike" cap="none" normalizeH="0" baseline="0">
                          <a:ln>
                            <a:noFill/>
                          </a:ln>
                          <a:solidFill>
                            <a:srgbClr val="FF33CC"/>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rgbClr val="FF33CC"/>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0" u="none" strike="noStrike" cap="none" normalizeH="0" baseline="0">
                          <a:ln>
                            <a:noFill/>
                          </a:ln>
                          <a:solidFill>
                            <a:srgbClr val="FF33CC"/>
                          </a:solidFill>
                          <a:effectLst/>
                          <a:latin typeface="Times New Roman" panose="02020603050405020304" pitchFamily="18" charset="0"/>
                          <a:ea typeface="楷体_GB2312" pitchFamily="49"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rgbClr val="FF33CC"/>
                          </a:solidFill>
                          <a:effectLst/>
                          <a:latin typeface="Times New Roman" panose="02020603050405020304" pitchFamily="18" charset="0"/>
                          <a:ea typeface="楷体_GB2312" pitchFamily="49" charset="-122"/>
                        </a:rPr>
                        <a:t>M</a:t>
                      </a:r>
                      <a:r>
                        <a:rPr kumimoji="0" lang="en-US" altLang="zh-CN" sz="2400" b="1" i="0" u="none" strike="noStrike" cap="none" normalizeH="0" baseline="0">
                          <a:ln>
                            <a:noFill/>
                          </a:ln>
                          <a:solidFill>
                            <a:srgbClr val="FF33CC"/>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rgbClr val="FF33CC"/>
                          </a:solidFill>
                          <a:effectLst/>
                          <a:latin typeface="Times New Roman" panose="02020603050405020304" pitchFamily="18" charset="0"/>
                          <a:ea typeface="楷体_GB2312" pitchFamily="49" charset="-122"/>
                        </a:rPr>
                        <a:t>syn </a:t>
                      </a:r>
                      <a:r>
                        <a:rPr kumimoji="0" lang="en-US" altLang="zh-CN" sz="2400" b="1" i="0" u="none" strike="noStrike" cap="none" normalizeH="0" baseline="0">
                          <a:ln>
                            <a:noFill/>
                          </a:ln>
                          <a:solidFill>
                            <a:srgbClr val="FF33CC"/>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rgbClr val="FF33CC"/>
                          </a:solidFill>
                          <a:effectLst/>
                          <a:latin typeface="Times New Roman" panose="02020603050405020304" pitchFamily="18" charset="0"/>
                          <a:ea typeface="楷体_GB2312" pitchFamily="49" charset="-122"/>
                        </a:rPr>
                        <a:t>M</a:t>
                      </a:r>
                      <a:r>
                        <a:rPr kumimoji="0" lang="en-US" altLang="zh-CN" sz="2400" b="1" i="0" u="none" strike="noStrike" cap="none" normalizeH="0" baseline="0">
                          <a:ln>
                            <a:noFill/>
                          </a:ln>
                          <a:solidFill>
                            <a:srgbClr val="FF33CC"/>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rgbClr val="FF33CC"/>
                          </a:solidFill>
                          <a:effectLst/>
                          <a:latin typeface="Times New Roman" panose="02020603050405020304" pitchFamily="18" charset="0"/>
                          <a:ea typeface="楷体_GB2312" pitchFamily="49" charset="-122"/>
                        </a:rPr>
                        <a:t>inh</a:t>
                      </a:r>
                      <a:r>
                        <a:rPr kumimoji="0" lang="en-US" altLang="zh-CN" sz="2400" b="1" i="0" u="none" strike="noStrike" cap="none" normalizeH="0" baseline="0">
                          <a:ln>
                            <a:noFill/>
                          </a:ln>
                          <a:solidFill>
                            <a:srgbClr val="FF33CC"/>
                          </a:solidFill>
                          <a:effectLst/>
                          <a:latin typeface="Times New Roman" panose="02020603050405020304" pitchFamily="18" charset="0"/>
                          <a:ea typeface="楷体_GB2312" pitchFamily="49"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335054">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 </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 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1</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sub</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rgbClr val="FF0000"/>
                          </a:solidFill>
                          <a:effectLst/>
                          <a:latin typeface="Times New Roman" panose="02020603050405020304" pitchFamily="18" charset="0"/>
                          <a:ea typeface="楷体_GB2312" pitchFamily="49" charset="-122"/>
                        </a:rPr>
                        <a:t>N</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2</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1</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ps</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ps</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N</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inh</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ps</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2</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ps</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N</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syn</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B.ht</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disp</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1</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ht</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2</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ht</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p>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dp</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:=max(</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1</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dp</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2</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dp</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11">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rgbClr val="FF0000"/>
                          </a:solidFill>
                          <a:effectLst/>
                          <a:latin typeface="Times New Roman" panose="02020603050405020304" pitchFamily="18" charset="0"/>
                          <a:ea typeface="楷体_GB2312" pitchFamily="49" charset="-122"/>
                        </a:rPr>
                        <a:t>N </a:t>
                      </a:r>
                      <a:r>
                        <a:rPr kumimoji="0" lang="en-US" altLang="zh-CN" sz="2400" b="1" i="0" u="none" strike="noStrike" cap="none" normalizeH="0" baseline="0">
                          <a:ln>
                            <a:noFill/>
                          </a:ln>
                          <a:solidFill>
                            <a:srgbClr val="FF0000"/>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1" u="none" strike="noStrike" cap="none" normalizeH="0" baseline="0">
                          <a:ln>
                            <a:noFill/>
                          </a:ln>
                          <a:solidFill>
                            <a:srgbClr val="FF0000"/>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rgbClr val="FF0000"/>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0" u="none" strike="noStrike" cap="none" normalizeH="0" baseline="0">
                          <a:ln>
                            <a:noFill/>
                          </a:ln>
                          <a:solidFill>
                            <a:srgbClr val="FF0000"/>
                          </a:solidFill>
                          <a:effectLst/>
                          <a:latin typeface="Times New Roman" panose="02020603050405020304" pitchFamily="18" charset="0"/>
                          <a:ea typeface="楷体_GB2312" pitchFamily="49" charset="-122"/>
                        </a:rPr>
                        <a: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rgbClr val="FF0000"/>
                          </a:solidFill>
                          <a:effectLst/>
                          <a:latin typeface="Times New Roman" panose="02020603050405020304" pitchFamily="18" charset="0"/>
                          <a:ea typeface="楷体_GB2312" pitchFamily="49" charset="-122"/>
                        </a:rPr>
                        <a:t>N</a:t>
                      </a:r>
                      <a:r>
                        <a:rPr kumimoji="0" lang="en-US" altLang="zh-CN" sz="2400" b="1" i="0" u="none" strike="noStrike" cap="none" normalizeH="0" baseline="0">
                          <a:ln>
                            <a:noFill/>
                          </a:ln>
                          <a:solidFill>
                            <a:srgbClr val="FF0000"/>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rgbClr val="FF0000"/>
                          </a:solidFill>
                          <a:effectLst/>
                          <a:latin typeface="Times New Roman" panose="02020603050405020304" pitchFamily="18" charset="0"/>
                          <a:ea typeface="楷体_GB2312" pitchFamily="49" charset="-122"/>
                        </a:rPr>
                        <a:t>syn </a:t>
                      </a:r>
                      <a:r>
                        <a:rPr kumimoji="0" lang="en-US" altLang="zh-CN" sz="2400" b="1" i="0" u="none" strike="noStrike" cap="none" normalizeH="0" baseline="0">
                          <a:ln>
                            <a:noFill/>
                          </a:ln>
                          <a:solidFill>
                            <a:srgbClr val="FF0000"/>
                          </a:solidFill>
                          <a:effectLst/>
                          <a:latin typeface="Times New Roman" panose="02020603050405020304" pitchFamily="18" charset="0"/>
                          <a:ea typeface="楷体_GB2312" pitchFamily="49" charset="-122"/>
                        </a:rPr>
                        <a:t>:= 0.7</a:t>
                      </a:r>
                      <a:r>
                        <a:rPr kumimoji="0" lang="en-US" altLang="zh-CN" sz="2400" b="1" i="0" u="none" strike="noStrike" cap="none" normalizeH="0" baseline="0">
                          <a:ln>
                            <a:noFill/>
                          </a:ln>
                          <a:solidFill>
                            <a:srgbClr val="FF0000"/>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1" u="none" strike="noStrike" cap="none" normalizeH="0" baseline="0">
                          <a:ln>
                            <a:noFill/>
                          </a:ln>
                          <a:solidFill>
                            <a:srgbClr val="FF0000"/>
                          </a:solidFill>
                          <a:effectLst/>
                          <a:latin typeface="Times New Roman" panose="02020603050405020304" pitchFamily="18" charset="0"/>
                          <a:ea typeface="楷体_GB2312" pitchFamily="49" charset="-122"/>
                        </a:rPr>
                        <a:t>N</a:t>
                      </a:r>
                      <a:r>
                        <a:rPr kumimoji="0" lang="en-US" altLang="zh-CN" sz="2400" b="1" i="0" u="none" strike="noStrike" cap="none" normalizeH="0" baseline="0">
                          <a:ln>
                            <a:noFill/>
                          </a:ln>
                          <a:solidFill>
                            <a:srgbClr val="FF0000"/>
                          </a:solidFill>
                          <a:effectLst/>
                          <a:latin typeface="Times New Roman" panose="02020603050405020304" pitchFamily="18" charset="0"/>
                          <a:ea typeface="楷体_GB2312" pitchFamily="49" charset="-122"/>
                        </a:rPr>
                        <a:t>.</a:t>
                      </a:r>
                      <a:r>
                        <a:rPr kumimoji="0" lang="en-US" altLang="zh-CN" sz="2400" b="1" i="1" u="none" strike="noStrike" cap="none" normalizeH="0" baseline="0">
                          <a:ln>
                            <a:noFill/>
                          </a:ln>
                          <a:solidFill>
                            <a:srgbClr val="FF0000"/>
                          </a:solidFill>
                          <a:effectLst/>
                          <a:latin typeface="Times New Roman" panose="02020603050405020304" pitchFamily="18" charset="0"/>
                          <a:ea typeface="楷体_GB2312" pitchFamily="49" charset="-122"/>
                        </a:rPr>
                        <a:t>inh</a:t>
                      </a:r>
                      <a:endParaRPr kumimoji="0" lang="en-US" altLang="zh-CN" sz="2400" b="1" i="0" u="none" strike="noStrike" cap="none" normalizeH="0" baseline="0">
                        <a:ln>
                          <a:noFill/>
                        </a:ln>
                        <a:solidFill>
                          <a:srgbClr val="FF0000"/>
                        </a:solidFill>
                        <a:effectLst/>
                        <a:latin typeface="Times New Roman" panose="02020603050405020304" pitchFamily="18" charset="0"/>
                        <a:ea typeface="楷体_GB2312" pitchFamily="49" charset="-122"/>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896132">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 </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text </a:t>
                      </a: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楷体_GB2312" pitchFamily="49" charset="-122"/>
                        </a:rPr>
                        <a:t>ht</a:t>
                      </a:r>
                      <a:r>
                        <a:rPr kumimoji="0"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rPr>
                        <a:t> :=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楷体_GB2312" pitchFamily="49" charset="-122"/>
                        </a:rPr>
                        <a:t>getheight</a:t>
                      </a:r>
                      <a:r>
                        <a:rPr kumimoji="0"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楷体_GB2312" pitchFamily="49" charset="-122"/>
                        </a:rPr>
                        <a:t>ps</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楷体_GB2312" pitchFamily="49" charset="-122"/>
                        </a:rPr>
                        <a:t>,text.</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楷体_GB2312" pitchFamily="49" charset="-122"/>
                        </a:rPr>
                        <a:t>lexval</a:t>
                      </a:r>
                      <a:r>
                        <a:rPr kumimoji="0"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err="1">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楷体_GB2312" pitchFamily="49" charset="-122"/>
                        </a:rPr>
                        <a:t>dp</a:t>
                      </a:r>
                      <a:r>
                        <a:rPr kumimoji="0"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rPr>
                        <a:t>:= </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楷体_GB2312" pitchFamily="49" charset="-122"/>
                        </a:rPr>
                        <a:t>getdepth</a:t>
                      </a:r>
                      <a:r>
                        <a:rPr kumimoji="0"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楷体_GB2312" pitchFamily="49" charset="-122"/>
                        </a:rPr>
                        <a:t>.</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楷体_GB2312" pitchFamily="49" charset="-122"/>
                        </a:rPr>
                        <a:t>ps</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楷体_GB2312" pitchFamily="49" charset="-122"/>
                        </a:rPr>
                        <a:t>,text.</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楷体_GB2312" pitchFamily="49" charset="-122"/>
                        </a:rPr>
                        <a:t>lexval</a:t>
                      </a:r>
                      <a:r>
                        <a:rPr kumimoji="0" lang="en-US" altLang="zh-CN" sz="2400" b="1" i="0" u="none" strike="noStrike" cap="none" normalizeH="0" baseline="0" dirty="0">
                          <a:ln>
                            <a:noFill/>
                          </a:ln>
                          <a:solidFill>
                            <a:schemeClr val="tx1"/>
                          </a:solidFill>
                          <a:effectLst/>
                          <a:latin typeface="Times New Roman" panose="02020603050405020304" pitchFamily="18" charset="0"/>
                          <a:ea typeface="楷体_GB2312" pitchFamily="49" charset="-122"/>
                        </a:rPr>
                        <a:t>)</a:t>
                      </a: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4" name="Rectangle 2">
            <a:extLst>
              <a:ext uri="{FF2B5EF4-FFF2-40B4-BE49-F238E27FC236}">
                <a16:creationId xmlns:a16="http://schemas.microsoft.com/office/drawing/2014/main" id="{808AD6CB-0415-DF3B-3521-2169D9308D0A}"/>
              </a:ext>
            </a:extLst>
          </p:cNvPr>
          <p:cNvSpPr>
            <a:spLocks noGrp="1" noChangeArrowheads="1"/>
          </p:cNvSpPr>
          <p:nvPr>
            <p:ph type="title"/>
          </p:nvPr>
        </p:nvSpPr>
        <p:spPr/>
        <p:txBody>
          <a:bodyPr vert="horz" lIns="91440" tIns="45720" rIns="91440" bIns="45720" rtlCol="0" anchor="b">
            <a:noAutofit/>
          </a:bodyPr>
          <a:lstStyle/>
          <a:p>
            <a:r>
              <a:rPr lang="en-US" altLang="zh-CN">
                <a:latin typeface="Times New Roman" panose="02020603050405020304" pitchFamily="18" charset="0"/>
              </a:rPr>
              <a:t>6.4.4 L</a:t>
            </a:r>
            <a:r>
              <a:rPr lang="en-US" altLang="zh-CN" dirty="0">
                <a:latin typeface="Times New Roman" panose="02020603050405020304" pitchFamily="18" charset="0"/>
              </a:rPr>
              <a:t>-</a:t>
            </a:r>
            <a:r>
              <a:rPr lang="zh-CN" altLang="en-US" dirty="0">
                <a:latin typeface="Times New Roman" panose="02020603050405020304" pitchFamily="18" charset="0"/>
              </a:rPr>
              <a:t>属性定义的</a:t>
            </a:r>
            <a:r>
              <a:rPr lang="zh-CN" altLang="en-US">
                <a:latin typeface="Times New Roman" panose="02020603050405020304" pitchFamily="18" charset="0"/>
              </a:rPr>
              <a:t>自底向上翻译</a:t>
            </a:r>
            <a:r>
              <a:rPr lang="en-US" altLang="zh-CN">
                <a:latin typeface="Times New Roman" panose="02020603050405020304" pitchFamily="18" charset="0"/>
              </a:rPr>
              <a:t>(</a:t>
            </a:r>
            <a:r>
              <a:rPr lang="zh-CN" altLang="en-US">
                <a:latin typeface="Times New Roman" panose="02020603050405020304" pitchFamily="18" charset="0"/>
              </a:rPr>
              <a:t>续</a:t>
            </a:r>
            <a:r>
              <a:rPr lang="en-US" altLang="zh-CN">
                <a:latin typeface="Times New Roman" panose="02020603050405020304" pitchFamily="18" charset="0"/>
              </a:rPr>
              <a:t>)</a:t>
            </a:r>
            <a:r>
              <a:rPr lang="en-US" altLang="zh-CN" dirty="0">
                <a:latin typeface="Times New Roman" panose="02020603050405020304" pitchFamily="18" charset="0"/>
              </a:rPr>
              <a:t> </a:t>
            </a:r>
          </a:p>
        </p:txBody>
      </p:sp>
      <p:sp>
        <p:nvSpPr>
          <p:cNvPr id="32" name="日期占位符 3">
            <a:extLst>
              <a:ext uri="{FF2B5EF4-FFF2-40B4-BE49-F238E27FC236}">
                <a16:creationId xmlns:a16="http://schemas.microsoft.com/office/drawing/2014/main" id="{3E96C582-8720-B9EE-3DEA-8EC6BB96626C}"/>
              </a:ext>
            </a:extLst>
          </p:cNvPr>
          <p:cNvSpPr>
            <a:spLocks noGrp="1"/>
          </p:cNvSpPr>
          <p:nvPr>
            <p:ph type="dt" sz="half" idx="10"/>
          </p:nvPr>
        </p:nvSpPr>
        <p:spPr>
          <a:ln>
            <a:miter lim="800000"/>
            <a:headEnd/>
            <a:tailEnd/>
          </a:ln>
        </p:spPr>
        <p:txBody>
          <a:bodyPr anchor="t"/>
          <a:lstStyle/>
          <a:p>
            <a:pPr>
              <a:defRPr/>
            </a:pPr>
            <a:fld id="{DC169CFE-D204-4CD9-A1A7-9438D1F28AF5}" type="datetime1">
              <a:rPr lang="zh-CN" altLang="en-US">
                <a:latin typeface="+mn-lt"/>
              </a:rPr>
              <a:pPr>
                <a:defRPr/>
              </a:pPr>
              <a:t>2024/10/14</a:t>
            </a:fld>
            <a:endParaRPr lang="en-US" altLang="zh-CN">
              <a:latin typeface="+mn-lt"/>
            </a:endParaRPr>
          </a:p>
        </p:txBody>
      </p:sp>
      <p:sp>
        <p:nvSpPr>
          <p:cNvPr id="112643" name="灯片编号占位符 5">
            <a:extLst>
              <a:ext uri="{FF2B5EF4-FFF2-40B4-BE49-F238E27FC236}">
                <a16:creationId xmlns:a16="http://schemas.microsoft.com/office/drawing/2014/main" id="{15BA66D7-1F41-689F-A1A0-1EFA14C67BE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56C212A9-02AF-4F73-9798-C6C3C25676E0}" type="slidenum">
              <a:rPr lang="en-US" altLang="zh-CN" sz="1400" b="0">
                <a:latin typeface="Arial" panose="020B0604020202020204" pitchFamily="34" charset="0"/>
                <a:ea typeface="宋体" panose="02010600030101010101" pitchFamily="2" charset="-122"/>
              </a:rPr>
              <a:pPr>
                <a:spcBef>
                  <a:spcPct val="0"/>
                </a:spcBef>
                <a:buClrTx/>
                <a:buSzTx/>
                <a:buFontTx/>
                <a:buNone/>
              </a:pPr>
              <a:t>94</a:t>
            </a:fld>
            <a:endParaRPr lang="en-US" altLang="zh-CN" sz="1400" b="0">
              <a:latin typeface="Arial" panose="020B0604020202020204" pitchFamily="34" charset="0"/>
              <a:ea typeface="宋体" panose="02010600030101010101" pitchFamily="2" charset="-122"/>
            </a:endParaRPr>
          </a:p>
        </p:txBody>
      </p:sp>
      <p:graphicFrame>
        <p:nvGraphicFramePr>
          <p:cNvPr id="504867" name="Group 35">
            <a:extLst>
              <a:ext uri="{FF2B5EF4-FFF2-40B4-BE49-F238E27FC236}">
                <a16:creationId xmlns:a16="http://schemas.microsoft.com/office/drawing/2014/main" id="{66254DF5-64B1-8D66-95D4-10FB24B7896D}"/>
              </a:ext>
            </a:extLst>
          </p:cNvPr>
          <p:cNvGraphicFramePr>
            <a:graphicFrameLocks noGrp="1"/>
          </p:cNvGraphicFramePr>
          <p:nvPr>
            <p:extLst>
              <p:ext uri="{D42A27DB-BD31-4B8C-83A1-F6EECF244321}">
                <p14:modId xmlns:p14="http://schemas.microsoft.com/office/powerpoint/2010/main" val="4017058581"/>
              </p:ext>
            </p:extLst>
          </p:nvPr>
        </p:nvGraphicFramePr>
        <p:xfrm>
          <a:off x="1703388" y="1058554"/>
          <a:ext cx="8858250" cy="5637212"/>
        </p:xfrm>
        <a:graphic>
          <a:graphicData uri="http://schemas.openxmlformats.org/drawingml/2006/table">
            <a:tbl>
              <a:tblPr/>
              <a:tblGrid>
                <a:gridCol w="1831975">
                  <a:extLst>
                    <a:ext uri="{9D8B030D-6E8A-4147-A177-3AD203B41FA5}">
                      <a16:colId xmlns:a16="http://schemas.microsoft.com/office/drawing/2014/main" val="20000"/>
                    </a:ext>
                  </a:extLst>
                </a:gridCol>
                <a:gridCol w="7026275">
                  <a:extLst>
                    <a:ext uri="{9D8B030D-6E8A-4147-A177-3AD203B41FA5}">
                      <a16:colId xmlns:a16="http://schemas.microsoft.com/office/drawing/2014/main" val="20001"/>
                    </a:ext>
                  </a:extLst>
                </a:gridCol>
              </a:tblGrid>
              <a:tr h="508040">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产  生  式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代   码   段</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2302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S </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rgbClr val="0000FF"/>
                          </a:solidFill>
                          <a:effectLst/>
                          <a:latin typeface="Times New Roman" panose="02020603050405020304" pitchFamily="18" charset="0"/>
                          <a:ea typeface="楷体_GB2312" pitchFamily="49" charset="-122"/>
                        </a:rPr>
                        <a:t>L</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ntop</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stack</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top</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ntop</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stack</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top</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40">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L </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ntop</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10 </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1095">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 </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 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1</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rgbClr val="FF33CC"/>
                          </a:solidFill>
                          <a:effectLst/>
                          <a:latin typeface="Times New Roman" panose="02020603050405020304" pitchFamily="18" charset="0"/>
                          <a:ea typeface="楷体_GB2312" pitchFamily="49" charset="-122"/>
                        </a:rPr>
                        <a:t>M</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2</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ntop</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max</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top</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stack</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top</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ntop</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max</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top</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stack</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top</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201">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M </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ntop</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top</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298550">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 </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 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1</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sub</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rgbClr val="FF0000"/>
                          </a:solidFill>
                          <a:effectLst/>
                          <a:latin typeface="Times New Roman" panose="02020603050405020304" pitchFamily="18" charset="0"/>
                          <a:ea typeface="楷体_GB2312" pitchFamily="49" charset="-122"/>
                        </a:rPr>
                        <a:t>N</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400" b="1" i="0" u="none" strike="noStrike" cap="none" normalizeH="0" baseline="-30000">
                          <a:ln>
                            <a:noFill/>
                          </a:ln>
                          <a:solidFill>
                            <a:schemeClr val="tx1"/>
                          </a:solidFill>
                          <a:effectLst/>
                          <a:latin typeface="Times New Roman" panose="02020603050405020304" pitchFamily="18" charset="0"/>
                          <a:ea typeface="楷体_GB2312" pitchFamily="49" charset="-122"/>
                        </a:rPr>
                        <a:t>2</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ntop</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max</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top</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stack</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top</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-0.25×</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top</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ntop</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a:t>
                      </a:r>
                    </a:p>
                    <a:p>
                      <a:pPr marL="0" marR="0" lvl="0" indent="0" algn="l"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max</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top</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stack</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top</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3</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+0.25×</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top</a:t>
                      </a: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r>
                        <a:rPr kumimoji="0" lang="en-US" altLang="zh-CN" sz="2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201">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N </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ntop</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 0.7×</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top</a:t>
                      </a: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62060">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B </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sym typeface="Symbol" panose="05050102010706020507" pitchFamily="18" charset="2"/>
                        </a:rPr>
                        <a:t></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text </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defRPr sz="24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defRPr sz="20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defRPr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ntop</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2</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 </a:t>
                      </a:r>
                      <a:r>
                        <a:rPr kumimoji="0" lang="en-US" altLang="zh-CN" sz="20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getheight</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top</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,text.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lexval</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endPar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ntop</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3</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0" lang="en-US" altLang="zh-CN" sz="20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getdepth</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stack</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top</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val</a:t>
                      </a:r>
                      <a:r>
                        <a:rPr kumimoji="0" lang="en-US" altLang="zh-CN" sz="2400" b="1" i="0" u="none" strike="noStrike" cap="none" normalizeH="0" baseline="-25000" dirty="0">
                          <a:ln>
                            <a:noFill/>
                          </a:ln>
                          <a:solidFill>
                            <a:schemeClr val="tx1"/>
                          </a:solidFill>
                          <a:effectLst/>
                          <a:latin typeface="Times New Roman" panose="02020603050405020304" pitchFamily="18" charset="0"/>
                          <a:ea typeface="宋体" panose="02010600030101010101" pitchFamily="2" charset="-122"/>
                        </a:rPr>
                        <a:t>1</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,text.</a:t>
                      </a:r>
                      <a:r>
                        <a:rPr kumimoji="0" lang="en-US" altLang="zh-CN" sz="20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lexval</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2">
            <a:extLst>
              <a:ext uri="{FF2B5EF4-FFF2-40B4-BE49-F238E27FC236}">
                <a16:creationId xmlns:a16="http://schemas.microsoft.com/office/drawing/2014/main" id="{22891759-267E-D826-8538-21478E186DEA}"/>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本章小结</a:t>
            </a:r>
          </a:p>
        </p:txBody>
      </p:sp>
      <p:sp>
        <p:nvSpPr>
          <p:cNvPr id="114693" name="Rectangle 3">
            <a:extLst>
              <a:ext uri="{FF2B5EF4-FFF2-40B4-BE49-F238E27FC236}">
                <a16:creationId xmlns:a16="http://schemas.microsoft.com/office/drawing/2014/main" id="{7CC228E1-EA1C-368A-0CE7-254D692F9EBD}"/>
              </a:ext>
            </a:extLst>
          </p:cNvPr>
          <p:cNvSpPr>
            <a:spLocks noGrp="1" noChangeArrowheads="1"/>
          </p:cNvSpPr>
          <p:nvPr>
            <p:ph idx="1"/>
          </p:nvPr>
        </p:nvSpPr>
        <p:spPr>
          <a:xfrm>
            <a:off x="1331976" y="2135968"/>
            <a:ext cx="9677400" cy="3697014"/>
          </a:xfrm>
        </p:spPr>
        <p:txBody>
          <a:bodyPr>
            <a:normAutofit lnSpcReduction="10000"/>
          </a:bodyPr>
          <a:lstStyle/>
          <a:p>
            <a:pPr marL="609600" indent="-609600"/>
            <a:r>
              <a:rPr lang="zh-CN" altLang="en-US" b="0" dirty="0">
                <a:latin typeface="Times New Roman" panose="02020603050405020304" pitchFamily="18" charset="0"/>
              </a:rPr>
              <a:t>语法分析中进行静态语义检查和中间代码生成的技术称为语法制导翻译技术。</a:t>
            </a:r>
            <a:endParaRPr lang="en-US" altLang="zh-CN" b="0" dirty="0">
              <a:latin typeface="Times New Roman" panose="02020603050405020304" pitchFamily="18" charset="0"/>
            </a:endParaRPr>
          </a:p>
          <a:p>
            <a:pPr marL="609600" indent="-609600"/>
            <a:endParaRPr lang="zh-CN" altLang="en-US" b="0" dirty="0">
              <a:latin typeface="Times New Roman" panose="02020603050405020304" pitchFamily="18" charset="0"/>
            </a:endParaRPr>
          </a:p>
          <a:p>
            <a:pPr marL="609600" indent="-609600"/>
            <a:r>
              <a:rPr lang="zh-CN" altLang="en-US" b="0" dirty="0">
                <a:latin typeface="Times New Roman" panose="02020603050405020304" pitchFamily="18" charset="0"/>
              </a:rPr>
              <a:t>为了通过将语义属性关联到文法符号、将语义规则关联到产生式，有效地将语法和语义关联起来，人们引入了语法制导定义。没有副作用的语法制导定义又称为属性文法。</a:t>
            </a:r>
          </a:p>
        </p:txBody>
      </p:sp>
      <p:sp>
        <p:nvSpPr>
          <p:cNvPr id="4" name="日期占位符 3">
            <a:extLst>
              <a:ext uri="{FF2B5EF4-FFF2-40B4-BE49-F238E27FC236}">
                <a16:creationId xmlns:a16="http://schemas.microsoft.com/office/drawing/2014/main" id="{FC378C51-C1D6-B206-78B5-2DE6C6E89ACF}"/>
              </a:ext>
            </a:extLst>
          </p:cNvPr>
          <p:cNvSpPr>
            <a:spLocks noGrp="1"/>
          </p:cNvSpPr>
          <p:nvPr>
            <p:ph type="dt" sz="half" idx="10"/>
          </p:nvPr>
        </p:nvSpPr>
        <p:spPr>
          <a:ln>
            <a:miter lim="800000"/>
            <a:headEnd/>
            <a:tailEnd/>
          </a:ln>
        </p:spPr>
        <p:txBody>
          <a:bodyPr anchor="t"/>
          <a:lstStyle/>
          <a:p>
            <a:pPr>
              <a:defRPr/>
            </a:pPr>
            <a:fld id="{50B3E759-0414-4351-A845-E985ABDFAFD3}" type="datetime1">
              <a:rPr lang="zh-CN" altLang="en-US">
                <a:latin typeface="+mn-lt"/>
              </a:rPr>
              <a:pPr>
                <a:defRPr/>
              </a:pPr>
              <a:t>2024/10/14</a:t>
            </a:fld>
            <a:endParaRPr lang="en-US" altLang="zh-CN">
              <a:latin typeface="+mn-lt"/>
            </a:endParaRPr>
          </a:p>
        </p:txBody>
      </p:sp>
      <p:sp>
        <p:nvSpPr>
          <p:cNvPr id="114691" name="灯片编号占位符 5">
            <a:extLst>
              <a:ext uri="{FF2B5EF4-FFF2-40B4-BE49-F238E27FC236}">
                <a16:creationId xmlns:a16="http://schemas.microsoft.com/office/drawing/2014/main" id="{69F66656-F36B-CEDC-9EEA-82413DBC7D2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A9026A13-F324-449D-BED2-AA49E30FC3C8}" type="slidenum">
              <a:rPr lang="en-US" altLang="zh-CN" sz="1400" b="0">
                <a:latin typeface="Arial" panose="020B0604020202020204" pitchFamily="34" charset="0"/>
                <a:ea typeface="宋体" panose="02010600030101010101" pitchFamily="2" charset="-122"/>
              </a:rPr>
              <a:pPr>
                <a:spcBef>
                  <a:spcPct val="0"/>
                </a:spcBef>
                <a:buClrTx/>
                <a:buSzTx/>
                <a:buFontTx/>
                <a:buNone/>
              </a:pPr>
              <a:t>95</a:t>
            </a:fld>
            <a:endParaRPr lang="en-US" altLang="zh-CN" sz="1400" b="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2">
            <a:extLst>
              <a:ext uri="{FF2B5EF4-FFF2-40B4-BE49-F238E27FC236}">
                <a16:creationId xmlns:a16="http://schemas.microsoft.com/office/drawing/2014/main" id="{1D4E74A1-DACF-BB00-ADC1-CFB088809D6E}"/>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本章小结</a:t>
            </a:r>
          </a:p>
        </p:txBody>
      </p:sp>
      <p:sp>
        <p:nvSpPr>
          <p:cNvPr id="115717" name="Rectangle 3">
            <a:extLst>
              <a:ext uri="{FF2B5EF4-FFF2-40B4-BE49-F238E27FC236}">
                <a16:creationId xmlns:a16="http://schemas.microsoft.com/office/drawing/2014/main" id="{18490F7A-C0B0-B898-E435-0C0B7C664127}"/>
              </a:ext>
            </a:extLst>
          </p:cNvPr>
          <p:cNvSpPr>
            <a:spLocks noGrp="1" noChangeArrowheads="1"/>
          </p:cNvSpPr>
          <p:nvPr>
            <p:ph idx="1"/>
          </p:nvPr>
        </p:nvSpPr>
        <p:spPr>
          <a:xfrm>
            <a:off x="1331976" y="1871472"/>
            <a:ext cx="9677400" cy="4236719"/>
          </a:xfrm>
        </p:spPr>
        <p:txBody>
          <a:bodyPr>
            <a:normAutofit fontScale="92500" lnSpcReduction="20000"/>
          </a:bodyPr>
          <a:lstStyle/>
          <a:p>
            <a:pPr marL="609600" indent="-609600"/>
            <a:r>
              <a:rPr lang="zh-CN" altLang="en-US" dirty="0">
                <a:latin typeface="Times New Roman" panose="02020603050405020304" pitchFamily="18" charset="0"/>
              </a:rPr>
              <a:t>为相应的语法成分设置表示语义的属性，属性的值是可以计算的，根据属性值计算的关联关系，将其分成综合属性和继承属性，根据属性文法中所含的属性将属性文法分成</a:t>
            </a:r>
            <a:r>
              <a:rPr lang="en-US" altLang="zh-CN" i="1" dirty="0">
                <a:latin typeface="Times New Roman" panose="02020603050405020304" pitchFamily="18" charset="0"/>
              </a:rPr>
              <a:t>S</a:t>
            </a:r>
            <a:r>
              <a:rPr lang="en-US" altLang="zh-CN" dirty="0">
                <a:latin typeface="Times New Roman" panose="02020603050405020304" pitchFamily="18" charset="0"/>
              </a:rPr>
              <a:t>-</a:t>
            </a:r>
            <a:r>
              <a:rPr lang="zh-CN" altLang="en-US" dirty="0">
                <a:latin typeface="Times New Roman" panose="02020603050405020304" pitchFamily="18" charset="0"/>
              </a:rPr>
              <a:t>属性文法和</a:t>
            </a:r>
            <a:r>
              <a:rPr lang="en-US" altLang="zh-CN" i="1" dirty="0">
                <a:latin typeface="Times New Roman" panose="02020603050405020304" pitchFamily="18" charset="0"/>
              </a:rPr>
              <a:t>L</a:t>
            </a:r>
            <a:r>
              <a:rPr lang="en-US" altLang="zh-CN" dirty="0">
                <a:latin typeface="Times New Roman" panose="02020603050405020304" pitchFamily="18" charset="0"/>
              </a:rPr>
              <a:t>-</a:t>
            </a:r>
            <a:r>
              <a:rPr lang="zh-CN" altLang="en-US" dirty="0">
                <a:latin typeface="Times New Roman" panose="02020603050405020304" pitchFamily="18" charset="0"/>
              </a:rPr>
              <a:t>属性文法。</a:t>
            </a:r>
            <a:endParaRPr lang="en-US" altLang="zh-CN" dirty="0">
              <a:latin typeface="Times New Roman" panose="02020603050405020304" pitchFamily="18" charset="0"/>
            </a:endParaRPr>
          </a:p>
          <a:p>
            <a:pPr marL="609600" indent="-609600"/>
            <a:endParaRPr lang="zh-CN" altLang="en-US" dirty="0">
              <a:latin typeface="Times New Roman" panose="02020603050405020304" pitchFamily="18" charset="0"/>
            </a:endParaRPr>
          </a:p>
          <a:p>
            <a:pPr marL="609600" indent="-609600"/>
            <a:r>
              <a:rPr lang="zh-CN" altLang="en-US" dirty="0">
                <a:latin typeface="Times New Roman" panose="02020603050405020304" pitchFamily="18" charset="0"/>
              </a:rPr>
              <a:t>如果不仅将语义属性关联到文法符号、将语义规则关联到产生式，而且还通过将语义动作嵌入到产生式的适当位置来表达该语义动作的执行时机，这就是翻译模式。翻译模式给语义分析的实现提供了更好的支持。</a:t>
            </a:r>
          </a:p>
        </p:txBody>
      </p:sp>
      <p:sp>
        <p:nvSpPr>
          <p:cNvPr id="4" name="日期占位符 3">
            <a:extLst>
              <a:ext uri="{FF2B5EF4-FFF2-40B4-BE49-F238E27FC236}">
                <a16:creationId xmlns:a16="http://schemas.microsoft.com/office/drawing/2014/main" id="{B97CA5F5-6E05-3BB5-C51A-5BCA1EED0852}"/>
              </a:ext>
            </a:extLst>
          </p:cNvPr>
          <p:cNvSpPr>
            <a:spLocks noGrp="1"/>
          </p:cNvSpPr>
          <p:nvPr>
            <p:ph type="dt" sz="half" idx="10"/>
          </p:nvPr>
        </p:nvSpPr>
        <p:spPr>
          <a:ln>
            <a:miter lim="800000"/>
            <a:headEnd/>
            <a:tailEnd/>
          </a:ln>
        </p:spPr>
        <p:txBody>
          <a:bodyPr anchor="t"/>
          <a:lstStyle/>
          <a:p>
            <a:pPr>
              <a:defRPr/>
            </a:pPr>
            <a:fld id="{C4BE5A91-6973-42DD-87C0-F71F646A9276}" type="datetime1">
              <a:rPr lang="zh-CN" altLang="en-US">
                <a:latin typeface="+mn-lt"/>
              </a:rPr>
              <a:pPr>
                <a:defRPr/>
              </a:pPr>
              <a:t>2024/10/14</a:t>
            </a:fld>
            <a:endParaRPr lang="en-US" altLang="zh-CN">
              <a:latin typeface="+mn-lt"/>
            </a:endParaRPr>
          </a:p>
        </p:txBody>
      </p:sp>
      <p:sp>
        <p:nvSpPr>
          <p:cNvPr id="115715" name="灯片编号占位符 5">
            <a:extLst>
              <a:ext uri="{FF2B5EF4-FFF2-40B4-BE49-F238E27FC236}">
                <a16:creationId xmlns:a16="http://schemas.microsoft.com/office/drawing/2014/main" id="{9D4AB537-C72C-301F-10F9-02E9D9674AF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3FDE9D0C-FEAE-4F3D-B818-F0BB39262333}" type="slidenum">
              <a:rPr lang="en-US" altLang="zh-CN" sz="1400" b="0">
                <a:latin typeface="Arial" panose="020B0604020202020204" pitchFamily="34" charset="0"/>
                <a:ea typeface="宋体" panose="02010600030101010101" pitchFamily="2" charset="-122"/>
              </a:rPr>
              <a:pPr>
                <a:spcBef>
                  <a:spcPct val="0"/>
                </a:spcBef>
                <a:buClrTx/>
                <a:buSzTx/>
                <a:buFontTx/>
                <a:buNone/>
              </a:pPr>
              <a:t>96</a:t>
            </a:fld>
            <a:endParaRPr lang="en-US" altLang="zh-CN" sz="1400" b="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2">
            <a:extLst>
              <a:ext uri="{FF2B5EF4-FFF2-40B4-BE49-F238E27FC236}">
                <a16:creationId xmlns:a16="http://schemas.microsoft.com/office/drawing/2014/main" id="{63272576-9930-573D-648D-A8C45D6F7ABC}"/>
              </a:ext>
            </a:extLst>
          </p:cNvPr>
          <p:cNvSpPr>
            <a:spLocks noGrp="1" noChangeArrowheads="1"/>
          </p:cNvSpPr>
          <p:nvPr>
            <p:ph type="title"/>
          </p:nvPr>
        </p:nvSpPr>
        <p:spPr/>
        <p:txBody>
          <a:bodyPr anchor="ctr"/>
          <a:lstStyle/>
          <a:p>
            <a:pPr eaLnBrk="1" hangingPunct="1"/>
            <a:r>
              <a:rPr lang="zh-CN" altLang="en-US">
                <a:latin typeface="Times New Roman" panose="02020603050405020304" pitchFamily="18" charset="0"/>
              </a:rPr>
              <a:t>本章小结</a:t>
            </a:r>
          </a:p>
        </p:txBody>
      </p:sp>
      <p:sp>
        <p:nvSpPr>
          <p:cNvPr id="2353155" name="Rectangle 3">
            <a:extLst>
              <a:ext uri="{FF2B5EF4-FFF2-40B4-BE49-F238E27FC236}">
                <a16:creationId xmlns:a16="http://schemas.microsoft.com/office/drawing/2014/main" id="{9709A736-2627-67D7-57DE-CB197AE75EA1}"/>
              </a:ext>
            </a:extLst>
          </p:cNvPr>
          <p:cNvSpPr>
            <a:spLocks noGrp="1" noChangeArrowheads="1"/>
          </p:cNvSpPr>
          <p:nvPr>
            <p:ph idx="1"/>
          </p:nvPr>
        </p:nvSpPr>
        <p:spPr>
          <a:xfrm>
            <a:off x="1331976" y="2171479"/>
            <a:ext cx="9677400" cy="3697014"/>
          </a:xfrm>
        </p:spPr>
        <p:txBody>
          <a:bodyPr>
            <a:normAutofit lnSpcReduction="10000"/>
          </a:bodyPr>
          <a:lstStyle/>
          <a:p>
            <a:pPr marL="609600" indent="-609600"/>
            <a:r>
              <a:rPr lang="zh-CN" altLang="en-US" dirty="0">
                <a:latin typeface="Times New Roman" panose="02020603050405020304" pitchFamily="18" charset="0"/>
              </a:rPr>
              <a:t>注释分析树和相应的依赖图是属性值的关联关系和计算顺序的表达形式，语义关系可以使用抽象语法树表示。</a:t>
            </a:r>
            <a:endParaRPr lang="en-US" altLang="zh-CN" dirty="0">
              <a:latin typeface="Times New Roman" panose="02020603050405020304" pitchFamily="18" charset="0"/>
            </a:endParaRPr>
          </a:p>
          <a:p>
            <a:pPr marL="609600" indent="-609600"/>
            <a:endParaRPr lang="zh-CN" altLang="en-US" dirty="0">
              <a:latin typeface="Times New Roman" panose="02020603050405020304" pitchFamily="18" charset="0"/>
            </a:endParaRPr>
          </a:p>
          <a:p>
            <a:pPr marL="609600" indent="-609600"/>
            <a:r>
              <a:rPr lang="zh-CN" altLang="en-US" dirty="0">
                <a:latin typeface="Times New Roman" panose="02020603050405020304" pitchFamily="18" charset="0"/>
              </a:rPr>
              <a:t>依据语法分析方法有自底向上的和自顶向下的，语法制导翻译既可以按照自底向上的策略进行，也可以按照自顶向下的策略进行。</a:t>
            </a:r>
          </a:p>
        </p:txBody>
      </p:sp>
      <p:sp>
        <p:nvSpPr>
          <p:cNvPr id="4" name="日期占位符 3">
            <a:extLst>
              <a:ext uri="{FF2B5EF4-FFF2-40B4-BE49-F238E27FC236}">
                <a16:creationId xmlns:a16="http://schemas.microsoft.com/office/drawing/2014/main" id="{65B05EA3-5135-3D5C-014F-EE1BC26BCF1A}"/>
              </a:ext>
            </a:extLst>
          </p:cNvPr>
          <p:cNvSpPr>
            <a:spLocks noGrp="1"/>
          </p:cNvSpPr>
          <p:nvPr>
            <p:ph type="dt" sz="half" idx="10"/>
          </p:nvPr>
        </p:nvSpPr>
        <p:spPr>
          <a:ln>
            <a:miter lim="800000"/>
            <a:headEnd/>
            <a:tailEnd/>
          </a:ln>
        </p:spPr>
        <p:txBody>
          <a:bodyPr anchor="t"/>
          <a:lstStyle/>
          <a:p>
            <a:pPr>
              <a:defRPr/>
            </a:pPr>
            <a:fld id="{03FAF4F5-5CE9-4A70-A637-4177D6991AC4}" type="datetime1">
              <a:rPr lang="zh-CN" altLang="en-US">
                <a:latin typeface="+mn-lt"/>
              </a:rPr>
              <a:pPr>
                <a:defRPr/>
              </a:pPr>
              <a:t>2024/10/14</a:t>
            </a:fld>
            <a:endParaRPr lang="en-US" altLang="zh-CN">
              <a:latin typeface="+mn-lt"/>
            </a:endParaRPr>
          </a:p>
        </p:txBody>
      </p:sp>
      <p:sp>
        <p:nvSpPr>
          <p:cNvPr id="116739" name="灯片编号占位符 5">
            <a:extLst>
              <a:ext uri="{FF2B5EF4-FFF2-40B4-BE49-F238E27FC236}">
                <a16:creationId xmlns:a16="http://schemas.microsoft.com/office/drawing/2014/main" id="{E7FE2D90-9DD7-2C6A-C157-AD58C040F6A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楷体_GB2312" pitchFamily="49" charset="-122"/>
              </a:defRPr>
            </a:lvl9pPr>
          </a:lstStyle>
          <a:p>
            <a:pPr>
              <a:spcBef>
                <a:spcPct val="0"/>
              </a:spcBef>
              <a:buClrTx/>
              <a:buSzTx/>
              <a:buFontTx/>
              <a:buNone/>
            </a:pPr>
            <a:fld id="{C2E9A605-C6A3-4582-9C42-9D1530CADFD4}" type="slidenum">
              <a:rPr lang="en-US" altLang="zh-CN" sz="1400" b="0">
                <a:latin typeface="Arial" panose="020B0604020202020204" pitchFamily="34" charset="0"/>
                <a:ea typeface="宋体" panose="02010600030101010101" pitchFamily="2" charset="-122"/>
              </a:rPr>
              <a:pPr>
                <a:spcBef>
                  <a:spcPct val="0"/>
                </a:spcBef>
                <a:buClrTx/>
                <a:buSzTx/>
                <a:buFontTx/>
                <a:buNone/>
              </a:pPr>
              <a:t>97</a:t>
            </a:fld>
            <a:endParaRPr lang="en-US" altLang="zh-CN" sz="1400" b="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3155">
                                            <p:txEl>
                                              <p:pRg st="0" end="0"/>
                                            </p:txEl>
                                          </p:spTgt>
                                        </p:tgtEl>
                                        <p:attrNameLst>
                                          <p:attrName>style.visibility</p:attrName>
                                        </p:attrNameLst>
                                      </p:cBhvr>
                                      <p:to>
                                        <p:strVal val="visible"/>
                                      </p:to>
                                    </p:set>
                                    <p:animEffect transition="in" filter="blinds(horizontal)">
                                      <p:cBhvr>
                                        <p:cTn id="7" dur="500"/>
                                        <p:tgtEl>
                                          <p:spTgt spid="2353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3155">
                                            <p:txEl>
                                              <p:pRg st="2" end="2"/>
                                            </p:txEl>
                                          </p:spTgt>
                                        </p:tgtEl>
                                        <p:attrNameLst>
                                          <p:attrName>style.visibility</p:attrName>
                                        </p:attrNameLst>
                                      </p:cBhvr>
                                      <p:to>
                                        <p:strVal val="visible"/>
                                      </p:to>
                                    </p:set>
                                    <p:animEffect transition="in" filter="blinds(horizontal)">
                                      <p:cBhvr>
                                        <p:cTn id="12" dur="500"/>
                                        <p:tgtEl>
                                          <p:spTgt spid="23531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3155"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4994</TotalTime>
  <Words>9015</Words>
  <Application>Microsoft Office PowerPoint</Application>
  <PresentationFormat>宽屏</PresentationFormat>
  <Paragraphs>1127</Paragraphs>
  <Slides>97</Slides>
  <Notes>19</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97</vt:i4>
      </vt:variant>
    </vt:vector>
  </HeadingPairs>
  <TitlesOfParts>
    <vt:vector size="111" baseType="lpstr">
      <vt:lpstr>等线</vt:lpstr>
      <vt:lpstr>仿宋_GB2312</vt:lpstr>
      <vt:lpstr>黑体</vt:lpstr>
      <vt:lpstr>楷体_GB2312</vt:lpstr>
      <vt:lpstr>宋体</vt:lpstr>
      <vt:lpstr>微软雅黑</vt:lpstr>
      <vt:lpstr>Arial</vt:lpstr>
      <vt:lpstr>Calibri</vt:lpstr>
      <vt:lpstr>Symbol</vt:lpstr>
      <vt:lpstr>Tahoma</vt:lpstr>
      <vt:lpstr>Times New Roman</vt:lpstr>
      <vt:lpstr>Wingdings</vt:lpstr>
      <vt:lpstr>Office 主题​​</vt:lpstr>
      <vt:lpstr>Visio</vt:lpstr>
      <vt:lpstr>第六章 语法制导翻译与属性文法</vt:lpstr>
      <vt:lpstr>第6章 语法制导翻译与属性文法 </vt:lpstr>
      <vt:lpstr>6.1 语法制导翻译概述</vt:lpstr>
      <vt:lpstr>6.1 语法制导翻译概述</vt:lpstr>
      <vt:lpstr>6.1 语法制导翻译概述</vt:lpstr>
      <vt:lpstr>6.1 语法制导翻译概述</vt:lpstr>
      <vt:lpstr>6.1 语法制导翻译概述</vt:lpstr>
      <vt:lpstr>6.1 语法制导翻译概述</vt:lpstr>
      <vt:lpstr>典型处理方法一</vt:lpstr>
      <vt:lpstr>典型处理方法二</vt:lpstr>
      <vt:lpstr>6.2 语法制导定义</vt:lpstr>
      <vt:lpstr>概念术语</vt:lpstr>
      <vt:lpstr>语法制导定义的形式</vt:lpstr>
      <vt:lpstr>例6.1 台式计算器的语法制导定义</vt:lpstr>
      <vt:lpstr>S-属性定义</vt:lpstr>
      <vt:lpstr>继承属性</vt:lpstr>
      <vt:lpstr>表6.3 为适于自顶向下分析的文法设计的语法制导定义 </vt:lpstr>
      <vt:lpstr>4*8*9的注释分析树 </vt:lpstr>
      <vt:lpstr>表6.3中语法制导定义对应的翻译模式</vt:lpstr>
      <vt:lpstr>S-属性定义</vt:lpstr>
      <vt:lpstr>L-属性定义</vt:lpstr>
      <vt:lpstr>表6.3 L-属性定义示例 </vt:lpstr>
      <vt:lpstr>例6.7 不是L-属性定义的语法制导定义</vt:lpstr>
      <vt:lpstr>L-属性定义中的属性计算</vt:lpstr>
      <vt:lpstr> 6.3.5 属性计算示例—抽象语法树的构造 </vt:lpstr>
      <vt:lpstr>语法树</vt:lpstr>
      <vt:lpstr>构造表达式的语法树</vt:lpstr>
      <vt:lpstr>构造表达式语法树的语法制导定义</vt:lpstr>
      <vt:lpstr>图6.5 3*x/y的语法树的构造</vt:lpstr>
      <vt:lpstr>在自顶向下分析过程中构造语法树</vt:lpstr>
      <vt:lpstr>根据表6.6的语法制导定义构造的语法树</vt:lpstr>
      <vt:lpstr>回顾</vt:lpstr>
      <vt:lpstr>回顾</vt:lpstr>
      <vt:lpstr>回顾</vt:lpstr>
      <vt:lpstr>回顾</vt:lpstr>
      <vt:lpstr>回顾</vt:lpstr>
      <vt:lpstr>6.4  翻译模式</vt:lpstr>
      <vt:lpstr>例6.10  一个简单的翻译模式</vt:lpstr>
      <vt:lpstr>图6.8  3+4-5的带语义动作的分析树</vt:lpstr>
      <vt:lpstr>翻译模式的设计——根据语法制导定义</vt:lpstr>
      <vt:lpstr>翻译模式的设计——根据语法制导定义</vt:lpstr>
      <vt:lpstr>PowerPoint 演示文稿</vt:lpstr>
      <vt:lpstr>PowerPoint 演示文稿</vt:lpstr>
      <vt:lpstr>PowerPoint 演示文稿</vt:lpstr>
      <vt:lpstr>表6.7  对盒子进行排版的语法制导定义</vt:lpstr>
      <vt:lpstr>从表6.7构造的翻译模式</vt:lpstr>
      <vt:lpstr>从表6.6构造的翻译模式</vt:lpstr>
      <vt:lpstr>6.4.2 S-属性定义的自底向上计算</vt:lpstr>
      <vt:lpstr>PowerPoint 演示文稿</vt:lpstr>
      <vt:lpstr>PowerPoint 演示文稿</vt:lpstr>
      <vt:lpstr>例6.14 用LR分析器实现台式计算器——与表6.2对比</vt:lpstr>
      <vt:lpstr>表6.8 翻译输入6+7*8n上的移动序列</vt:lpstr>
      <vt:lpstr>表6.8 翻译输入6+7*8n上的移动序列</vt:lpstr>
      <vt:lpstr>S-属性定义小结</vt:lpstr>
      <vt:lpstr>6.4.3 L-属性定义的自顶向下翻译</vt:lpstr>
      <vt:lpstr>只有简单语义动作时的左递归消除</vt:lpstr>
      <vt:lpstr>S-属性定义的左递归消除</vt:lpstr>
      <vt:lpstr>S-属性定义的左递归消除</vt:lpstr>
      <vt:lpstr>PowerPoint 演示文稿</vt:lpstr>
      <vt:lpstr>PowerPoint 演示文稿</vt:lpstr>
      <vt:lpstr>2. L-属性定义的递归下降翻译法 </vt:lpstr>
      <vt:lpstr>2. L-属性定义的递归下降翻译法 </vt:lpstr>
      <vt:lpstr>PowerPoint 演示文稿</vt:lpstr>
      <vt:lpstr>PowerPoint 演示文稿</vt:lpstr>
      <vt:lpstr>PowerPoint 演示文稿</vt:lpstr>
      <vt:lpstr>3.L-属性定义的LL(1)翻译法 </vt:lpstr>
      <vt:lpstr>3.L-属性定义的LL(1)翻译法 </vt:lpstr>
      <vt:lpstr>例6.17</vt:lpstr>
      <vt:lpstr>例6.17 对输入串3*x/y的翻译</vt:lpstr>
      <vt:lpstr>例6.17 对输入串3*x/y的翻译</vt:lpstr>
      <vt:lpstr>例6.17 对输入串3*x/y的翻译</vt:lpstr>
      <vt:lpstr>例6.17 对输入串3*x/y的翻译</vt:lpstr>
      <vt:lpstr>例6.17 对输入串3*x/y的翻译</vt:lpstr>
      <vt:lpstr>例6.17 对输入串3*x/y的翻译</vt:lpstr>
      <vt:lpstr>例6.17 对输入串3*x/y的翻译</vt:lpstr>
      <vt:lpstr>例6.17 对输入串3*x/y的翻译</vt:lpstr>
      <vt:lpstr>例6.17 对输入串3*x/y的翻译</vt:lpstr>
      <vt:lpstr>例6.17 对输入串3*x/y的翻译</vt:lpstr>
      <vt:lpstr>例6.17 对输入串3*x/y的翻译</vt:lpstr>
      <vt:lpstr>例6.17 对输入串3*x/y的翻译</vt:lpstr>
      <vt:lpstr>6.4.4 L-属性定义的自底向上翻译</vt:lpstr>
      <vt:lpstr>6.4.4 L-属性定义的自底向上翻译(续)</vt:lpstr>
      <vt:lpstr>6.4.4 L-属性定义的自底向上翻译(续)</vt:lpstr>
      <vt:lpstr>6.4.4 L-属性定义的自底向上翻译(续)</vt:lpstr>
      <vt:lpstr>6.4.4 L-属性定义的自底向上翻译(续)</vt:lpstr>
      <vt:lpstr>6.4.4 L-属性定义的自底向上翻译(续)</vt:lpstr>
      <vt:lpstr>6.4.4 L-属性定义的自底向上翻译(续)</vt:lpstr>
      <vt:lpstr>6.4.4 L-属性定义的自底向上翻译(续)</vt:lpstr>
      <vt:lpstr>6.4.4 L-属性定义的自底向上翻译(续)</vt:lpstr>
      <vt:lpstr>6.4.4 L-属性定义的自底向上翻译(续)</vt:lpstr>
      <vt:lpstr>6.4.4 L-属性定义的自底向上翻译(续)</vt:lpstr>
      <vt:lpstr>6.4.4 L-属性定义的自底向上翻译(续)</vt:lpstr>
      <vt:lpstr>6.4.4 L-属性定义的自底向上翻译(续) </vt:lpstr>
      <vt:lpstr>6.4.4 L-属性定义的自底向上翻译(续) </vt:lpstr>
      <vt:lpstr>本章小结</vt:lpstr>
      <vt:lpstr>本章小结</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dc:creator>
  <cp:lastModifiedBy>ASUS</cp:lastModifiedBy>
  <cp:revision>291</cp:revision>
  <dcterms:created xsi:type="dcterms:W3CDTF">2022-01-05T10:21:38Z</dcterms:created>
  <dcterms:modified xsi:type="dcterms:W3CDTF">2024-10-14T03:19:13Z</dcterms:modified>
</cp:coreProperties>
</file>