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7" r:id="rId2"/>
    <p:sldId id="320" r:id="rId3"/>
    <p:sldId id="282" r:id="rId4"/>
    <p:sldId id="332" r:id="rId5"/>
    <p:sldId id="333" r:id="rId6"/>
    <p:sldId id="334" r:id="rId7"/>
    <p:sldId id="294" r:id="rId8"/>
    <p:sldId id="335" r:id="rId9"/>
    <p:sldId id="336" r:id="rId10"/>
    <p:sldId id="337" r:id="rId11"/>
    <p:sldId id="353" r:id="rId12"/>
    <p:sldId id="359" r:id="rId13"/>
    <p:sldId id="351" r:id="rId14"/>
    <p:sldId id="295" r:id="rId15"/>
    <p:sldId id="354" r:id="rId16"/>
    <p:sldId id="302" r:id="rId17"/>
    <p:sldId id="356" r:id="rId18"/>
    <p:sldId id="357" r:id="rId19"/>
    <p:sldId id="358" r:id="rId20"/>
    <p:sldId id="360" r:id="rId21"/>
    <p:sldId id="361" r:id="rId22"/>
    <p:sldId id="362" r:id="rId23"/>
    <p:sldId id="352" r:id="rId24"/>
    <p:sldId id="347" r:id="rId25"/>
    <p:sldId id="303" r:id="rId26"/>
    <p:sldId id="363" r:id="rId27"/>
    <p:sldId id="364" r:id="rId28"/>
    <p:sldId id="365" r:id="rId29"/>
    <p:sldId id="366" r:id="rId30"/>
    <p:sldId id="367" r:id="rId31"/>
    <p:sldId id="368" r:id="rId32"/>
    <p:sldId id="27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B781BE16-1555-42D6-8509-A994691F4BEC}">
          <p14:sldIdLst>
            <p14:sldId id="277"/>
          </p14:sldIdLst>
        </p14:section>
        <p14:section name="Campisi模型原理介绍与算法推导" id="{49BAED28-AD7D-4819-8A7E-0763DB007474}">
          <p14:sldIdLst>
            <p14:sldId id="320"/>
            <p14:sldId id="282"/>
            <p14:sldId id="332"/>
            <p14:sldId id="333"/>
            <p14:sldId id="334"/>
            <p14:sldId id="294"/>
            <p14:sldId id="335"/>
            <p14:sldId id="336"/>
            <p14:sldId id="337"/>
            <p14:sldId id="353"/>
            <p14:sldId id="359"/>
          </p14:sldIdLst>
        </p14:section>
        <p14:section name="我国公募纯债基金Campisi模型业绩归因分析流程示例" id="{51BFA560-CC99-49B8-9C1E-707F431CC3EE}">
          <p14:sldIdLst>
            <p14:sldId id="351"/>
            <p14:sldId id="295"/>
            <p14:sldId id="354"/>
            <p14:sldId id="302"/>
            <p14:sldId id="356"/>
            <p14:sldId id="357"/>
            <p14:sldId id="358"/>
            <p14:sldId id="360"/>
            <p14:sldId id="361"/>
            <p14:sldId id="362"/>
          </p14:sldIdLst>
        </p14:section>
        <p14:section name="全市场纯债基金业绩归因结果统计分析" id="{0F4CAEE4-884E-4F9D-B2F2-8C7D2A7663C6}">
          <p14:sldIdLst>
            <p14:sldId id="352"/>
            <p14:sldId id="347"/>
            <p14:sldId id="303"/>
            <p14:sldId id="363"/>
            <p14:sldId id="364"/>
            <p14:sldId id="365"/>
            <p14:sldId id="366"/>
            <p14:sldId id="367"/>
            <p14:sldId id="368"/>
          </p14:sldIdLst>
        </p14:section>
        <p14:section name="尾页" id="{34A47AC9-B854-418B-B7AD-C907D47D9E04}">
          <p14:sldIdLst>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a:srgbClr val="CC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0833" autoAdjust="0"/>
  </p:normalViewPr>
  <p:slideViewPr>
    <p:cSldViewPr snapToGrid="0">
      <p:cViewPr varScale="1">
        <p:scale>
          <a:sx n="86" d="100"/>
          <a:sy n="86" d="100"/>
        </p:scale>
        <p:origin x="422" y="48"/>
      </p:cViewPr>
      <p:guideLst/>
    </p:cSldViewPr>
  </p:slideViewPr>
  <p:notesTextViewPr>
    <p:cViewPr>
      <p:scale>
        <a:sx n="1" d="1"/>
        <a:sy n="1" d="1"/>
      </p:scale>
      <p:origin x="0" y="0"/>
    </p:cViewPr>
  </p:notesTextViewPr>
  <p:notesViewPr>
    <p:cSldViewPr snapToGrid="0">
      <p:cViewPr varScale="1">
        <p:scale>
          <a:sx n="97" d="100"/>
          <a:sy n="97" d="100"/>
        </p:scale>
        <p:origin x="400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College\Gap\Huatai\&#20538;&#21048;&#22522;&#37329;Campisi\02&#21333;&#26399;&#31034;&#20363;\Campisi&#31639;&#20363;.xlsm"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zh-CN"/>
              <a:t>完整国债收益率曲线</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title>
    <c:autoTitleDeleted val="0"/>
    <c:plotArea>
      <c:layout/>
      <c:lineChart>
        <c:grouping val="standard"/>
        <c:varyColors val="0"/>
        <c:ser>
          <c:idx val="1"/>
          <c:order val="0"/>
          <c:tx>
            <c:strRef>
              <c:f>Worksheet!$M$2</c:f>
              <c:strCache>
                <c:ptCount val="1"/>
                <c:pt idx="0">
                  <c:v>期初</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Worksheet!$L$3:$L$23</c:f>
              <c:numCache>
                <c:formatCode>0.0000</c:formatCode>
                <c:ptCount val="21"/>
                <c:pt idx="0" formatCode="General">
                  <c:v>0</c:v>
                </c:pt>
                <c:pt idx="1">
                  <c:v>8.3333333333333329E-2</c:v>
                </c:pt>
                <c:pt idx="2">
                  <c:v>0.16666666666666666</c:v>
                </c:pt>
                <c:pt idx="3">
                  <c:v>0.25</c:v>
                </c:pt>
                <c:pt idx="4">
                  <c:v>0.5</c:v>
                </c:pt>
                <c:pt idx="5">
                  <c:v>0.75</c:v>
                </c:pt>
                <c:pt idx="6" formatCode="General">
                  <c:v>1</c:v>
                </c:pt>
                <c:pt idx="7" formatCode="General">
                  <c:v>2</c:v>
                </c:pt>
                <c:pt idx="8" formatCode="General">
                  <c:v>3</c:v>
                </c:pt>
                <c:pt idx="9" formatCode="General">
                  <c:v>4</c:v>
                </c:pt>
                <c:pt idx="10" formatCode="General">
                  <c:v>5</c:v>
                </c:pt>
                <c:pt idx="11" formatCode="General">
                  <c:v>6</c:v>
                </c:pt>
                <c:pt idx="12" formatCode="General">
                  <c:v>7</c:v>
                </c:pt>
                <c:pt idx="13" formatCode="General">
                  <c:v>8</c:v>
                </c:pt>
                <c:pt idx="14" formatCode="General">
                  <c:v>9</c:v>
                </c:pt>
                <c:pt idx="15" formatCode="General">
                  <c:v>10</c:v>
                </c:pt>
                <c:pt idx="16" formatCode="General">
                  <c:v>15</c:v>
                </c:pt>
                <c:pt idx="17" formatCode="General">
                  <c:v>20</c:v>
                </c:pt>
                <c:pt idx="18" formatCode="General">
                  <c:v>30</c:v>
                </c:pt>
                <c:pt idx="19" formatCode="General">
                  <c:v>40</c:v>
                </c:pt>
                <c:pt idx="20" formatCode="General">
                  <c:v>50</c:v>
                </c:pt>
              </c:numCache>
            </c:numRef>
          </c:cat>
          <c:val>
            <c:numRef>
              <c:f>Worksheet!$M$3:$M$23</c:f>
              <c:numCache>
                <c:formatCode>###,###,###,###,##0.0000</c:formatCode>
                <c:ptCount val="21"/>
                <c:pt idx="0">
                  <c:v>1.1706000000000001</c:v>
                </c:pt>
                <c:pt idx="1">
                  <c:v>1.6332</c:v>
                </c:pt>
                <c:pt idx="2">
                  <c:v>1.7208000000000001</c:v>
                </c:pt>
                <c:pt idx="3">
                  <c:v>1.7384999999999999</c:v>
                </c:pt>
                <c:pt idx="4">
                  <c:v>2.0710000000000002</c:v>
                </c:pt>
                <c:pt idx="5">
                  <c:v>2.1255999999999999</c:v>
                </c:pt>
                <c:pt idx="6">
                  <c:v>2.1764000000000001</c:v>
                </c:pt>
                <c:pt idx="7">
                  <c:v>2.2446000000000002</c:v>
                </c:pt>
                <c:pt idx="8">
                  <c:v>2.3881999999999999</c:v>
                </c:pt>
                <c:pt idx="9">
                  <c:v>2.4718</c:v>
                </c:pt>
                <c:pt idx="10">
                  <c:v>2.5541999999999998</c:v>
                </c:pt>
                <c:pt idx="11">
                  <c:v>2.7235</c:v>
                </c:pt>
                <c:pt idx="12">
                  <c:v>2.8201999999999998</c:v>
                </c:pt>
                <c:pt idx="13">
                  <c:v>2.8218000000000001</c:v>
                </c:pt>
                <c:pt idx="14">
                  <c:v>2.8224</c:v>
                </c:pt>
                <c:pt idx="15">
                  <c:v>2.823</c:v>
                </c:pt>
                <c:pt idx="16">
                  <c:v>3.2919999999999998</c:v>
                </c:pt>
                <c:pt idx="17">
                  <c:v>3.4135</c:v>
                </c:pt>
                <c:pt idx="18">
                  <c:v>3.5590999999999999</c:v>
                </c:pt>
                <c:pt idx="19">
                  <c:v>3.6543999999999999</c:v>
                </c:pt>
                <c:pt idx="20">
                  <c:v>3.74</c:v>
                </c:pt>
              </c:numCache>
            </c:numRef>
          </c:val>
          <c:smooth val="0"/>
          <c:extLst>
            <c:ext xmlns:c16="http://schemas.microsoft.com/office/drawing/2014/chart" uri="{C3380CC4-5D6E-409C-BE32-E72D297353CC}">
              <c16:uniqueId val="{00000000-B6BF-4F40-91C5-AB53FB2C199A}"/>
            </c:ext>
          </c:extLst>
        </c:ser>
        <c:ser>
          <c:idx val="2"/>
          <c:order val="1"/>
          <c:tx>
            <c:strRef>
              <c:f>Worksheet!$N$2</c:f>
              <c:strCache>
                <c:ptCount val="1"/>
                <c:pt idx="0">
                  <c:v>期末</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Worksheet!$L$3:$L$23</c:f>
              <c:numCache>
                <c:formatCode>0.0000</c:formatCode>
                <c:ptCount val="21"/>
                <c:pt idx="0" formatCode="General">
                  <c:v>0</c:v>
                </c:pt>
                <c:pt idx="1">
                  <c:v>8.3333333333333329E-2</c:v>
                </c:pt>
                <c:pt idx="2">
                  <c:v>0.16666666666666666</c:v>
                </c:pt>
                <c:pt idx="3">
                  <c:v>0.25</c:v>
                </c:pt>
                <c:pt idx="4">
                  <c:v>0.5</c:v>
                </c:pt>
                <c:pt idx="5">
                  <c:v>0.75</c:v>
                </c:pt>
                <c:pt idx="6" formatCode="General">
                  <c:v>1</c:v>
                </c:pt>
                <c:pt idx="7" formatCode="General">
                  <c:v>2</c:v>
                </c:pt>
                <c:pt idx="8" formatCode="General">
                  <c:v>3</c:v>
                </c:pt>
                <c:pt idx="9" formatCode="General">
                  <c:v>4</c:v>
                </c:pt>
                <c:pt idx="10" formatCode="General">
                  <c:v>5</c:v>
                </c:pt>
                <c:pt idx="11" formatCode="General">
                  <c:v>6</c:v>
                </c:pt>
                <c:pt idx="12" formatCode="General">
                  <c:v>7</c:v>
                </c:pt>
                <c:pt idx="13" formatCode="General">
                  <c:v>8</c:v>
                </c:pt>
                <c:pt idx="14" formatCode="General">
                  <c:v>9</c:v>
                </c:pt>
                <c:pt idx="15" formatCode="General">
                  <c:v>10</c:v>
                </c:pt>
                <c:pt idx="16" formatCode="General">
                  <c:v>15</c:v>
                </c:pt>
                <c:pt idx="17" formatCode="General">
                  <c:v>20</c:v>
                </c:pt>
                <c:pt idx="18" formatCode="General">
                  <c:v>30</c:v>
                </c:pt>
                <c:pt idx="19" formatCode="General">
                  <c:v>40</c:v>
                </c:pt>
                <c:pt idx="20" formatCode="General">
                  <c:v>50</c:v>
                </c:pt>
              </c:numCache>
            </c:numRef>
          </c:cat>
          <c:val>
            <c:numRef>
              <c:f>Worksheet!$N$3:$N$23</c:f>
              <c:numCache>
                <c:formatCode>###,###,###,###,##0.0000</c:formatCode>
                <c:ptCount val="21"/>
                <c:pt idx="0">
                  <c:v>1.857</c:v>
                </c:pt>
                <c:pt idx="1">
                  <c:v>1.9722999999999999</c:v>
                </c:pt>
                <c:pt idx="2">
                  <c:v>2.2887</c:v>
                </c:pt>
                <c:pt idx="3">
                  <c:v>2.3212999999999999</c:v>
                </c:pt>
                <c:pt idx="4">
                  <c:v>2.5998999999999999</c:v>
                </c:pt>
                <c:pt idx="5">
                  <c:v>2.5857999999999999</c:v>
                </c:pt>
                <c:pt idx="6">
                  <c:v>2.6461999999999999</c:v>
                </c:pt>
                <c:pt idx="7">
                  <c:v>2.7924000000000002</c:v>
                </c:pt>
                <c:pt idx="8">
                  <c:v>2.9300999999999999</c:v>
                </c:pt>
                <c:pt idx="9">
                  <c:v>2.9863</c:v>
                </c:pt>
                <c:pt idx="10">
                  <c:v>3.0537000000000001</c:v>
                </c:pt>
                <c:pt idx="11">
                  <c:v>3.1760999999999999</c:v>
                </c:pt>
                <c:pt idx="12">
                  <c:v>3.2126000000000001</c:v>
                </c:pt>
                <c:pt idx="13">
                  <c:v>3.1850999999999998</c:v>
                </c:pt>
                <c:pt idx="14">
                  <c:v>3.1524000000000001</c:v>
                </c:pt>
                <c:pt idx="15">
                  <c:v>3.1482000000000001</c:v>
                </c:pt>
                <c:pt idx="16">
                  <c:v>3.5990000000000002</c:v>
                </c:pt>
                <c:pt idx="17">
                  <c:v>3.7204999999999999</c:v>
                </c:pt>
                <c:pt idx="18">
                  <c:v>3.8481000000000001</c:v>
                </c:pt>
                <c:pt idx="19">
                  <c:v>3.9216000000000002</c:v>
                </c:pt>
                <c:pt idx="20">
                  <c:v>3.9950000000000001</c:v>
                </c:pt>
              </c:numCache>
            </c:numRef>
          </c:val>
          <c:smooth val="0"/>
          <c:extLst>
            <c:ext xmlns:c16="http://schemas.microsoft.com/office/drawing/2014/chart" uri="{C3380CC4-5D6E-409C-BE32-E72D297353CC}">
              <c16:uniqueId val="{00000001-B6BF-4F40-91C5-AB53FB2C199A}"/>
            </c:ext>
          </c:extLst>
        </c:ser>
        <c:ser>
          <c:idx val="0"/>
          <c:order val="2"/>
          <c:tx>
            <c:strRef>
              <c:f>Worksheet!$O$2</c:f>
              <c:strCache>
                <c:ptCount val="1"/>
                <c:pt idx="0">
                  <c:v>变化</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Worksheet!$L$3:$L$23</c:f>
              <c:numCache>
                <c:formatCode>0.0000</c:formatCode>
                <c:ptCount val="21"/>
                <c:pt idx="0" formatCode="General">
                  <c:v>0</c:v>
                </c:pt>
                <c:pt idx="1">
                  <c:v>8.3333333333333329E-2</c:v>
                </c:pt>
                <c:pt idx="2">
                  <c:v>0.16666666666666666</c:v>
                </c:pt>
                <c:pt idx="3">
                  <c:v>0.25</c:v>
                </c:pt>
                <c:pt idx="4">
                  <c:v>0.5</c:v>
                </c:pt>
                <c:pt idx="5">
                  <c:v>0.75</c:v>
                </c:pt>
                <c:pt idx="6" formatCode="General">
                  <c:v>1</c:v>
                </c:pt>
                <c:pt idx="7" formatCode="General">
                  <c:v>2</c:v>
                </c:pt>
                <c:pt idx="8" formatCode="General">
                  <c:v>3</c:v>
                </c:pt>
                <c:pt idx="9" formatCode="General">
                  <c:v>4</c:v>
                </c:pt>
                <c:pt idx="10" formatCode="General">
                  <c:v>5</c:v>
                </c:pt>
                <c:pt idx="11" formatCode="General">
                  <c:v>6</c:v>
                </c:pt>
                <c:pt idx="12" formatCode="General">
                  <c:v>7</c:v>
                </c:pt>
                <c:pt idx="13" formatCode="General">
                  <c:v>8</c:v>
                </c:pt>
                <c:pt idx="14" formatCode="General">
                  <c:v>9</c:v>
                </c:pt>
                <c:pt idx="15" formatCode="General">
                  <c:v>10</c:v>
                </c:pt>
                <c:pt idx="16" formatCode="General">
                  <c:v>15</c:v>
                </c:pt>
                <c:pt idx="17" formatCode="General">
                  <c:v>20</c:v>
                </c:pt>
                <c:pt idx="18" formatCode="General">
                  <c:v>30</c:v>
                </c:pt>
                <c:pt idx="19" formatCode="General">
                  <c:v>40</c:v>
                </c:pt>
                <c:pt idx="20" formatCode="General">
                  <c:v>50</c:v>
                </c:pt>
              </c:numCache>
            </c:numRef>
          </c:cat>
          <c:val>
            <c:numRef>
              <c:f>Worksheet!$O$3:$O$23</c:f>
              <c:numCache>
                <c:formatCode>#,##0.0000</c:formatCode>
                <c:ptCount val="21"/>
                <c:pt idx="0">
                  <c:v>0.6863999999999999</c:v>
                </c:pt>
                <c:pt idx="1">
                  <c:v>0.33909999999999996</c:v>
                </c:pt>
                <c:pt idx="2">
                  <c:v>0.56789999999999985</c:v>
                </c:pt>
                <c:pt idx="3">
                  <c:v>0.58279999999999998</c:v>
                </c:pt>
                <c:pt idx="4">
                  <c:v>0.5288999999999997</c:v>
                </c:pt>
                <c:pt idx="5">
                  <c:v>0.46019999999999994</c:v>
                </c:pt>
                <c:pt idx="6">
                  <c:v>0.46979999999999977</c:v>
                </c:pt>
                <c:pt idx="7">
                  <c:v>0.54780000000000006</c:v>
                </c:pt>
                <c:pt idx="8">
                  <c:v>0.54190000000000005</c:v>
                </c:pt>
                <c:pt idx="9">
                  <c:v>0.51449999999999996</c:v>
                </c:pt>
                <c:pt idx="10">
                  <c:v>0.49950000000000028</c:v>
                </c:pt>
                <c:pt idx="11">
                  <c:v>0.45259999999999989</c:v>
                </c:pt>
                <c:pt idx="12">
                  <c:v>0.3924000000000003</c:v>
                </c:pt>
                <c:pt idx="13">
                  <c:v>0.36329999999999973</c:v>
                </c:pt>
                <c:pt idx="14">
                  <c:v>0.33000000000000007</c:v>
                </c:pt>
                <c:pt idx="15">
                  <c:v>0.32520000000000016</c:v>
                </c:pt>
                <c:pt idx="16">
                  <c:v>0.30700000000000038</c:v>
                </c:pt>
                <c:pt idx="17">
                  <c:v>0.30699999999999994</c:v>
                </c:pt>
                <c:pt idx="18">
                  <c:v>0.28900000000000015</c:v>
                </c:pt>
                <c:pt idx="19">
                  <c:v>0.26720000000000033</c:v>
                </c:pt>
                <c:pt idx="20">
                  <c:v>0.25499999999999989</c:v>
                </c:pt>
              </c:numCache>
            </c:numRef>
          </c:val>
          <c:smooth val="0"/>
          <c:extLst>
            <c:ext xmlns:c16="http://schemas.microsoft.com/office/drawing/2014/chart" uri="{C3380CC4-5D6E-409C-BE32-E72D297353CC}">
              <c16:uniqueId val="{00000002-B6BF-4F40-91C5-AB53FB2C199A}"/>
            </c:ext>
          </c:extLst>
        </c:ser>
        <c:dLbls>
          <c:showLegendKey val="0"/>
          <c:showVal val="0"/>
          <c:showCatName val="0"/>
          <c:showSerName val="0"/>
          <c:showPercent val="0"/>
          <c:showBubbleSize val="0"/>
        </c:dLbls>
        <c:marker val="1"/>
        <c:smooth val="0"/>
        <c:axId val="980998655"/>
        <c:axId val="1340393791"/>
      </c:lineChart>
      <c:catAx>
        <c:axId val="980998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340393791"/>
        <c:crosses val="autoZero"/>
        <c:auto val="1"/>
        <c:lblAlgn val="ctr"/>
        <c:lblOffset val="100"/>
        <c:noMultiLvlLbl val="0"/>
      </c:catAx>
      <c:valAx>
        <c:axId val="1340393791"/>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980998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zh-CN"/>
              <a:t>各效应均值时间序列</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title>
    <c:autoTitleDeleted val="0"/>
    <c:plotArea>
      <c:layout/>
      <c:lineChart>
        <c:grouping val="standard"/>
        <c:varyColors val="0"/>
        <c:ser>
          <c:idx val="0"/>
          <c:order val="0"/>
          <c:tx>
            <c:strRef>
              <c:f>Sheet1!$B$1</c:f>
              <c:strCache>
                <c:ptCount val="1"/>
                <c:pt idx="0">
                  <c:v>收入阿尔法</c:v>
                </c:pt>
              </c:strCache>
            </c:strRef>
          </c:tx>
          <c:spPr>
            <a:ln w="12700" cap="rnd">
              <a:solidFill>
                <a:schemeClr val="accent1"/>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Sheet1!$B$2:$B$14</c:f>
              <c:numCache>
                <c:formatCode>General</c:formatCode>
                <c:ptCount val="13"/>
                <c:pt idx="0">
                  <c:v>-4.3573599999999999</c:v>
                </c:pt>
                <c:pt idx="1">
                  <c:v>-3.6430900000000004</c:v>
                </c:pt>
                <c:pt idx="2">
                  <c:v>-0.51650000000000007</c:v>
                </c:pt>
                <c:pt idx="3">
                  <c:v>-0.41897999999999996</c:v>
                </c:pt>
                <c:pt idx="4">
                  <c:v>-1.7981400000000001</c:v>
                </c:pt>
                <c:pt idx="5">
                  <c:v>-2.5401600000000002</c:v>
                </c:pt>
                <c:pt idx="6">
                  <c:v>-4.9316300000000002</c:v>
                </c:pt>
                <c:pt idx="7">
                  <c:v>-5.5321199999999999</c:v>
                </c:pt>
                <c:pt idx="8">
                  <c:v>-6.3727099999999997</c:v>
                </c:pt>
                <c:pt idx="9">
                  <c:v>-4.7839</c:v>
                </c:pt>
                <c:pt idx="10">
                  <c:v>-5.1275700000000004</c:v>
                </c:pt>
                <c:pt idx="11">
                  <c:v>-5.1336000000000004</c:v>
                </c:pt>
                <c:pt idx="12">
                  <c:v>-4.9223699999999999</c:v>
                </c:pt>
              </c:numCache>
            </c:numRef>
          </c:val>
          <c:smooth val="1"/>
          <c:extLst>
            <c:ext xmlns:c16="http://schemas.microsoft.com/office/drawing/2014/chart" uri="{C3380CC4-5D6E-409C-BE32-E72D297353CC}">
              <c16:uniqueId val="{00000000-BDE2-410B-A0D2-59B7BF7F540D}"/>
            </c:ext>
          </c:extLst>
        </c:ser>
        <c:ser>
          <c:idx val="1"/>
          <c:order val="1"/>
          <c:tx>
            <c:strRef>
              <c:f>Sheet1!$C$1</c:f>
              <c:strCache>
                <c:ptCount val="1"/>
                <c:pt idx="0">
                  <c:v>国债阿尔法</c:v>
                </c:pt>
              </c:strCache>
            </c:strRef>
          </c:tx>
          <c:spPr>
            <a:ln w="12700" cap="rnd">
              <a:solidFill>
                <a:schemeClr val="accent2"/>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Sheet1!$C$2:$C$14</c:f>
              <c:numCache>
                <c:formatCode>General</c:formatCode>
                <c:ptCount val="13"/>
                <c:pt idx="0">
                  <c:v>-0.45529000000000003</c:v>
                </c:pt>
                <c:pt idx="1">
                  <c:v>-1.1251600000000002</c:v>
                </c:pt>
                <c:pt idx="2">
                  <c:v>-7.0819499999999991</c:v>
                </c:pt>
                <c:pt idx="3">
                  <c:v>6.2941599999999998</c:v>
                </c:pt>
                <c:pt idx="4">
                  <c:v>-10.85791</c:v>
                </c:pt>
                <c:pt idx="5">
                  <c:v>7.5247700000000002</c:v>
                </c:pt>
                <c:pt idx="6">
                  <c:v>-4.7062399999999993</c:v>
                </c:pt>
                <c:pt idx="7">
                  <c:v>2.1851400000000001</c:v>
                </c:pt>
                <c:pt idx="8">
                  <c:v>0.59325000000000006</c:v>
                </c:pt>
                <c:pt idx="9">
                  <c:v>-4.4310799999999997</c:v>
                </c:pt>
                <c:pt idx="10">
                  <c:v>13.054979999999999</c:v>
                </c:pt>
                <c:pt idx="11">
                  <c:v>-7.2522000000000002</c:v>
                </c:pt>
                <c:pt idx="12">
                  <c:v>-6.8759700000000006</c:v>
                </c:pt>
              </c:numCache>
            </c:numRef>
          </c:val>
          <c:smooth val="1"/>
          <c:extLst>
            <c:ext xmlns:c16="http://schemas.microsoft.com/office/drawing/2014/chart" uri="{C3380CC4-5D6E-409C-BE32-E72D297353CC}">
              <c16:uniqueId val="{00000001-BDE2-410B-A0D2-59B7BF7F540D}"/>
            </c:ext>
          </c:extLst>
        </c:ser>
        <c:ser>
          <c:idx val="2"/>
          <c:order val="2"/>
          <c:tx>
            <c:strRef>
              <c:f>Sheet1!$D$1</c:f>
              <c:strCache>
                <c:ptCount val="1"/>
                <c:pt idx="0">
                  <c:v>利差阿尔法</c:v>
                </c:pt>
              </c:strCache>
            </c:strRef>
          </c:tx>
          <c:spPr>
            <a:ln w="12700" cap="rnd">
              <a:solidFill>
                <a:schemeClr val="accent3"/>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Sheet1!$D$2:$D$14</c:f>
              <c:numCache>
                <c:formatCode>General</c:formatCode>
                <c:ptCount val="13"/>
                <c:pt idx="0">
                  <c:v>3.4610000000000002E-2</c:v>
                </c:pt>
                <c:pt idx="1">
                  <c:v>-4.8123199999999997</c:v>
                </c:pt>
                <c:pt idx="2">
                  <c:v>-0.86385000000000001</c:v>
                </c:pt>
                <c:pt idx="3">
                  <c:v>-9.6360899999999994</c:v>
                </c:pt>
                <c:pt idx="4">
                  <c:v>10.27361</c:v>
                </c:pt>
                <c:pt idx="5">
                  <c:v>0.28234999999999999</c:v>
                </c:pt>
                <c:pt idx="6">
                  <c:v>2.2444100000000002</c:v>
                </c:pt>
                <c:pt idx="7">
                  <c:v>2.83684</c:v>
                </c:pt>
                <c:pt idx="8">
                  <c:v>-5.21E-2</c:v>
                </c:pt>
                <c:pt idx="9">
                  <c:v>-3.1026199999999999</c:v>
                </c:pt>
                <c:pt idx="10">
                  <c:v>-4.5030100000000006</c:v>
                </c:pt>
                <c:pt idx="11">
                  <c:v>-2.1382600000000003</c:v>
                </c:pt>
                <c:pt idx="12">
                  <c:v>4.3751300000000004</c:v>
                </c:pt>
              </c:numCache>
            </c:numRef>
          </c:val>
          <c:smooth val="1"/>
          <c:extLst>
            <c:ext xmlns:c16="http://schemas.microsoft.com/office/drawing/2014/chart" uri="{C3380CC4-5D6E-409C-BE32-E72D297353CC}">
              <c16:uniqueId val="{00000002-BDE2-410B-A0D2-59B7BF7F540D}"/>
            </c:ext>
          </c:extLst>
        </c:ser>
        <c:ser>
          <c:idx val="3"/>
          <c:order val="3"/>
          <c:tx>
            <c:strRef>
              <c:f>Sheet1!$E$1</c:f>
              <c:strCache>
                <c:ptCount val="1"/>
                <c:pt idx="0">
                  <c:v>择券阿尔法</c:v>
                </c:pt>
              </c:strCache>
            </c:strRef>
          </c:tx>
          <c:spPr>
            <a:ln w="12700" cap="rnd">
              <a:solidFill>
                <a:schemeClr val="accent4"/>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Sheet1!$E$2:$E$14</c:f>
              <c:numCache>
                <c:formatCode>General</c:formatCode>
                <c:ptCount val="13"/>
                <c:pt idx="0">
                  <c:v>-6.0541</c:v>
                </c:pt>
                <c:pt idx="1">
                  <c:v>-9.7861000000000011</c:v>
                </c:pt>
                <c:pt idx="2">
                  <c:v>-15.49911</c:v>
                </c:pt>
                <c:pt idx="3">
                  <c:v>-23.006319999999999</c:v>
                </c:pt>
                <c:pt idx="4">
                  <c:v>-24.638489999999997</c:v>
                </c:pt>
                <c:pt idx="5">
                  <c:v>2.4694000000000003</c:v>
                </c:pt>
                <c:pt idx="6">
                  <c:v>10.780629999999999</c:v>
                </c:pt>
                <c:pt idx="7">
                  <c:v>-15.36449</c:v>
                </c:pt>
                <c:pt idx="8">
                  <c:v>2.84816</c:v>
                </c:pt>
                <c:pt idx="9">
                  <c:v>0.81551999999999991</c:v>
                </c:pt>
                <c:pt idx="10">
                  <c:v>7.5433200000000005</c:v>
                </c:pt>
                <c:pt idx="11">
                  <c:v>6.5271099999999995</c:v>
                </c:pt>
                <c:pt idx="12">
                  <c:v>10.50586</c:v>
                </c:pt>
              </c:numCache>
            </c:numRef>
          </c:val>
          <c:smooth val="1"/>
          <c:extLst>
            <c:ext xmlns:c16="http://schemas.microsoft.com/office/drawing/2014/chart" uri="{C3380CC4-5D6E-409C-BE32-E72D297353CC}">
              <c16:uniqueId val="{00000003-BDE2-410B-A0D2-59B7BF7F540D}"/>
            </c:ext>
          </c:extLst>
        </c:ser>
        <c:ser>
          <c:idx val="4"/>
          <c:order val="4"/>
          <c:tx>
            <c:strRef>
              <c:f>Sheet1!$F$1</c:f>
              <c:strCache>
                <c:ptCount val="1"/>
                <c:pt idx="0">
                  <c:v>总阿尔法</c:v>
                </c:pt>
              </c:strCache>
            </c:strRef>
          </c:tx>
          <c:spPr>
            <a:ln w="12700" cap="rnd">
              <a:solidFill>
                <a:schemeClr val="accent5"/>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Sheet1!$F$2:$F$14</c:f>
              <c:numCache>
                <c:formatCode>General</c:formatCode>
                <c:ptCount val="13"/>
                <c:pt idx="0">
                  <c:v>-10.832139999999999</c:v>
                </c:pt>
                <c:pt idx="1">
                  <c:v>-19.366669999999999</c:v>
                </c:pt>
                <c:pt idx="2">
                  <c:v>-23.961399999999998</c:v>
                </c:pt>
                <c:pt idx="3">
                  <c:v>-26.767229999999998</c:v>
                </c:pt>
                <c:pt idx="4">
                  <c:v>-27.02093</c:v>
                </c:pt>
                <c:pt idx="5">
                  <c:v>7.7363600000000003</c:v>
                </c:pt>
                <c:pt idx="6">
                  <c:v>3.3871699999999998</c:v>
                </c:pt>
                <c:pt idx="7">
                  <c:v>-15.87462</c:v>
                </c:pt>
                <c:pt idx="8">
                  <c:v>-2.98339</c:v>
                </c:pt>
                <c:pt idx="9">
                  <c:v>-11.50207</c:v>
                </c:pt>
                <c:pt idx="10">
                  <c:v>10.96771</c:v>
                </c:pt>
                <c:pt idx="11">
                  <c:v>-7.99695</c:v>
                </c:pt>
                <c:pt idx="12">
                  <c:v>3.08264</c:v>
                </c:pt>
              </c:numCache>
            </c:numRef>
          </c:val>
          <c:smooth val="1"/>
          <c:extLst>
            <c:ext xmlns:c16="http://schemas.microsoft.com/office/drawing/2014/chart" uri="{C3380CC4-5D6E-409C-BE32-E72D297353CC}">
              <c16:uniqueId val="{00000004-BDE2-410B-A0D2-59B7BF7F540D}"/>
            </c:ext>
          </c:extLst>
        </c:ser>
        <c:dLbls>
          <c:showLegendKey val="0"/>
          <c:showVal val="0"/>
          <c:showCatName val="0"/>
          <c:showSerName val="0"/>
          <c:showPercent val="0"/>
          <c:showBubbleSize val="0"/>
        </c:dLbls>
        <c:smooth val="0"/>
        <c:axId val="-1839623936"/>
        <c:axId val="-1839603264"/>
      </c:lineChart>
      <c:catAx>
        <c:axId val="-1839623936"/>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03264"/>
        <c:crosses val="autoZero"/>
        <c:auto val="1"/>
        <c:lblAlgn val="ctr"/>
        <c:lblOffset val="1000"/>
        <c:tickMarkSkip val="1"/>
        <c:noMultiLvlLbl val="0"/>
      </c:catAx>
      <c:valAx>
        <c:axId val="-183960326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23936"/>
        <c:crosses val="autoZero"/>
        <c:crossBetween val="between"/>
        <c:dispUnits>
          <c:builtInUnit val="hundreds"/>
          <c:dispUnitsLbl>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en-US"/>
                    <a:t>%</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zh-CN"/>
              <a:t>各效应阿尔法标准差时间序列</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title>
    <c:autoTitleDeleted val="0"/>
    <c:plotArea>
      <c:layout/>
      <c:lineChart>
        <c:grouping val="standard"/>
        <c:varyColors val="0"/>
        <c:ser>
          <c:idx val="0"/>
          <c:order val="0"/>
          <c:tx>
            <c:strRef>
              <c:f>Sheet1!$B$1</c:f>
              <c:strCache>
                <c:ptCount val="1"/>
                <c:pt idx="0">
                  <c:v>收入阿尔法</c:v>
                </c:pt>
              </c:strCache>
            </c:strRef>
          </c:tx>
          <c:spPr>
            <a:ln w="12700" cap="rnd">
              <a:solidFill>
                <a:schemeClr val="accent1"/>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Sheet1!$B$2:$B$14</c:f>
              <c:numCache>
                <c:formatCode>General</c:formatCode>
                <c:ptCount val="13"/>
                <c:pt idx="0">
                  <c:v>21.260629999999999</c:v>
                </c:pt>
                <c:pt idx="1">
                  <c:v>19.211670000000002</c:v>
                </c:pt>
                <c:pt idx="2">
                  <c:v>18.89349</c:v>
                </c:pt>
                <c:pt idx="3">
                  <c:v>20.068820000000002</c:v>
                </c:pt>
                <c:pt idx="4">
                  <c:v>19.24117</c:v>
                </c:pt>
                <c:pt idx="5">
                  <c:v>17.254349999999999</c:v>
                </c:pt>
                <c:pt idx="6">
                  <c:v>17.580950000000001</c:v>
                </c:pt>
                <c:pt idx="7">
                  <c:v>17.034099999999999</c:v>
                </c:pt>
                <c:pt idx="8">
                  <c:v>17.329810000000002</c:v>
                </c:pt>
                <c:pt idx="9">
                  <c:v>16.629849999999998</c:v>
                </c:pt>
                <c:pt idx="10">
                  <c:v>15.436020000000001</c:v>
                </c:pt>
                <c:pt idx="11">
                  <c:v>15.418899999999999</c:v>
                </c:pt>
                <c:pt idx="12">
                  <c:v>18.115760000000002</c:v>
                </c:pt>
              </c:numCache>
            </c:numRef>
          </c:val>
          <c:smooth val="1"/>
          <c:extLst>
            <c:ext xmlns:c16="http://schemas.microsoft.com/office/drawing/2014/chart" uri="{C3380CC4-5D6E-409C-BE32-E72D297353CC}">
              <c16:uniqueId val="{00000000-126C-4209-87BC-87CBE2A007BF}"/>
            </c:ext>
          </c:extLst>
        </c:ser>
        <c:ser>
          <c:idx val="1"/>
          <c:order val="1"/>
          <c:tx>
            <c:strRef>
              <c:f>Sheet1!$C$1</c:f>
              <c:strCache>
                <c:ptCount val="1"/>
                <c:pt idx="0">
                  <c:v>国债阿尔法</c:v>
                </c:pt>
              </c:strCache>
            </c:strRef>
          </c:tx>
          <c:spPr>
            <a:ln w="12700" cap="rnd">
              <a:solidFill>
                <a:schemeClr val="accent2"/>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Sheet1!$C$2:$C$14</c:f>
              <c:numCache>
                <c:formatCode>General</c:formatCode>
                <c:ptCount val="13"/>
                <c:pt idx="0">
                  <c:v>6.9514699999999996</c:v>
                </c:pt>
                <c:pt idx="1">
                  <c:v>15.895339999999999</c:v>
                </c:pt>
                <c:pt idx="2">
                  <c:v>16.529219999999999</c:v>
                </c:pt>
                <c:pt idx="3">
                  <c:v>21.704940000000001</c:v>
                </c:pt>
                <c:pt idx="4">
                  <c:v>19.086590000000001</c:v>
                </c:pt>
                <c:pt idx="5">
                  <c:v>40.479480000000002</c:v>
                </c:pt>
                <c:pt idx="6">
                  <c:v>18.619540000000001</c:v>
                </c:pt>
                <c:pt idx="7">
                  <c:v>14.244200000000001</c:v>
                </c:pt>
                <c:pt idx="8">
                  <c:v>10.620519999999999</c:v>
                </c:pt>
                <c:pt idx="9">
                  <c:v>11.814779999999999</c:v>
                </c:pt>
                <c:pt idx="10">
                  <c:v>41.803530000000002</c:v>
                </c:pt>
                <c:pt idx="11">
                  <c:v>18.780530000000002</c:v>
                </c:pt>
                <c:pt idx="12">
                  <c:v>37.502569999999999</c:v>
                </c:pt>
              </c:numCache>
            </c:numRef>
          </c:val>
          <c:smooth val="1"/>
          <c:extLst>
            <c:ext xmlns:c16="http://schemas.microsoft.com/office/drawing/2014/chart" uri="{C3380CC4-5D6E-409C-BE32-E72D297353CC}">
              <c16:uniqueId val="{00000001-126C-4209-87BC-87CBE2A007BF}"/>
            </c:ext>
          </c:extLst>
        </c:ser>
        <c:ser>
          <c:idx val="2"/>
          <c:order val="2"/>
          <c:tx>
            <c:strRef>
              <c:f>Sheet1!$D$1</c:f>
              <c:strCache>
                <c:ptCount val="1"/>
                <c:pt idx="0">
                  <c:v>利差阿尔法</c:v>
                </c:pt>
              </c:strCache>
            </c:strRef>
          </c:tx>
          <c:spPr>
            <a:ln w="12700" cap="rnd">
              <a:solidFill>
                <a:schemeClr val="accent3"/>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Sheet1!$D$2:$D$14</c:f>
              <c:numCache>
                <c:formatCode>General</c:formatCode>
                <c:ptCount val="13"/>
                <c:pt idx="0">
                  <c:v>3.0894900000000001</c:v>
                </c:pt>
                <c:pt idx="1">
                  <c:v>19.547519999999999</c:v>
                </c:pt>
                <c:pt idx="2">
                  <c:v>4.5704900000000004</c:v>
                </c:pt>
                <c:pt idx="3">
                  <c:v>19.113579999999999</c:v>
                </c:pt>
                <c:pt idx="4">
                  <c:v>30.245519999999999</c:v>
                </c:pt>
                <c:pt idx="5">
                  <c:v>8.1887600000000003</c:v>
                </c:pt>
                <c:pt idx="6">
                  <c:v>10.562860000000001</c:v>
                </c:pt>
                <c:pt idx="7">
                  <c:v>11.000110000000001</c:v>
                </c:pt>
                <c:pt idx="8">
                  <c:v>6.5280300000000002</c:v>
                </c:pt>
                <c:pt idx="9">
                  <c:v>13.03125</c:v>
                </c:pt>
                <c:pt idx="10">
                  <c:v>12.954499999999999</c:v>
                </c:pt>
                <c:pt idx="11">
                  <c:v>10.542009999999999</c:v>
                </c:pt>
                <c:pt idx="12">
                  <c:v>15.663689999999999</c:v>
                </c:pt>
              </c:numCache>
            </c:numRef>
          </c:val>
          <c:smooth val="1"/>
          <c:extLst>
            <c:ext xmlns:c16="http://schemas.microsoft.com/office/drawing/2014/chart" uri="{C3380CC4-5D6E-409C-BE32-E72D297353CC}">
              <c16:uniqueId val="{00000002-126C-4209-87BC-87CBE2A007BF}"/>
            </c:ext>
          </c:extLst>
        </c:ser>
        <c:ser>
          <c:idx val="3"/>
          <c:order val="3"/>
          <c:tx>
            <c:strRef>
              <c:f>Sheet1!$E$1</c:f>
              <c:strCache>
                <c:ptCount val="1"/>
                <c:pt idx="0">
                  <c:v>择券阿尔法</c:v>
                </c:pt>
              </c:strCache>
            </c:strRef>
          </c:tx>
          <c:spPr>
            <a:ln w="12700" cap="rnd">
              <a:solidFill>
                <a:schemeClr val="accent4"/>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Sheet1!$E$2:$E$14</c:f>
              <c:numCache>
                <c:formatCode>General</c:formatCode>
                <c:ptCount val="13"/>
                <c:pt idx="0">
                  <c:v>48.797789999999999</c:v>
                </c:pt>
                <c:pt idx="1">
                  <c:v>93.478260000000006</c:v>
                </c:pt>
                <c:pt idx="2">
                  <c:v>74.268520000000009</c:v>
                </c:pt>
                <c:pt idx="3">
                  <c:v>93.049059999999997</c:v>
                </c:pt>
                <c:pt idx="4">
                  <c:v>86.091030000000003</c:v>
                </c:pt>
                <c:pt idx="5">
                  <c:v>98.701609999999988</c:v>
                </c:pt>
                <c:pt idx="6">
                  <c:v>96.833910000000003</c:v>
                </c:pt>
                <c:pt idx="7">
                  <c:v>77.588729999999998</c:v>
                </c:pt>
                <c:pt idx="8">
                  <c:v>62.48057</c:v>
                </c:pt>
                <c:pt idx="9">
                  <c:v>63.338560000000001</c:v>
                </c:pt>
                <c:pt idx="10">
                  <c:v>75.418599999999998</c:v>
                </c:pt>
                <c:pt idx="11">
                  <c:v>55.879409999999993</c:v>
                </c:pt>
                <c:pt idx="12">
                  <c:v>57.236440000000002</c:v>
                </c:pt>
              </c:numCache>
            </c:numRef>
          </c:val>
          <c:smooth val="1"/>
          <c:extLst>
            <c:ext xmlns:c16="http://schemas.microsoft.com/office/drawing/2014/chart" uri="{C3380CC4-5D6E-409C-BE32-E72D297353CC}">
              <c16:uniqueId val="{00000003-126C-4209-87BC-87CBE2A007BF}"/>
            </c:ext>
          </c:extLst>
        </c:ser>
        <c:dLbls>
          <c:showLegendKey val="0"/>
          <c:showVal val="0"/>
          <c:showCatName val="0"/>
          <c:showSerName val="0"/>
          <c:showPercent val="0"/>
          <c:showBubbleSize val="0"/>
        </c:dLbls>
        <c:smooth val="0"/>
        <c:axId val="-1839601088"/>
        <c:axId val="-1839659840"/>
      </c:lineChart>
      <c:catAx>
        <c:axId val="-1839601088"/>
        <c:scaling>
          <c:orientation val="minMax"/>
        </c:scaling>
        <c:delete val="0"/>
        <c:axPos val="b"/>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59840"/>
        <c:crosses val="autoZero"/>
        <c:auto val="1"/>
        <c:lblAlgn val="ctr"/>
        <c:lblOffset val="0"/>
        <c:tickMarkSkip val="1"/>
        <c:noMultiLvlLbl val="0"/>
      </c:catAx>
      <c:valAx>
        <c:axId val="-183965984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01088"/>
        <c:crosses val="autoZero"/>
        <c:crossBetween val="between"/>
        <c:dispUnits>
          <c:builtInUnit val="hundreds"/>
          <c:dispUnitsLbl>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en-US"/>
                    <a:t>%</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国债收益率（左）：2年期，%</c:v>
                </c:pt>
              </c:strCache>
            </c:strRef>
          </c:tx>
          <c:spPr>
            <a:ln w="12700" cap="rnd">
              <a:solidFill>
                <a:schemeClr val="accent1"/>
              </a:solidFill>
              <a:round/>
            </a:ln>
            <a:effectLst/>
          </c:spPr>
          <c:marker>
            <c:symbol val="none"/>
          </c:marker>
          <c:cat>
            <c:numRef>
              <c:f>Sheet1!$A$2:$A$64</c:f>
              <c:numCache>
                <c:formatCode>m/d/yyyy</c:formatCode>
                <c:ptCount val="63"/>
                <c:pt idx="0">
                  <c:v>43921</c:v>
                </c:pt>
                <c:pt idx="1">
                  <c:v>43922</c:v>
                </c:pt>
                <c:pt idx="2">
                  <c:v>43923</c:v>
                </c:pt>
                <c:pt idx="3">
                  <c:v>43924</c:v>
                </c:pt>
                <c:pt idx="4">
                  <c:v>43928</c:v>
                </c:pt>
                <c:pt idx="5">
                  <c:v>43929</c:v>
                </c:pt>
                <c:pt idx="6">
                  <c:v>43930</c:v>
                </c:pt>
                <c:pt idx="7">
                  <c:v>43931</c:v>
                </c:pt>
                <c:pt idx="8">
                  <c:v>43934</c:v>
                </c:pt>
                <c:pt idx="9">
                  <c:v>43935</c:v>
                </c:pt>
                <c:pt idx="10">
                  <c:v>43936</c:v>
                </c:pt>
                <c:pt idx="11">
                  <c:v>43937</c:v>
                </c:pt>
                <c:pt idx="12">
                  <c:v>43938</c:v>
                </c:pt>
                <c:pt idx="13">
                  <c:v>43941</c:v>
                </c:pt>
                <c:pt idx="14">
                  <c:v>43942</c:v>
                </c:pt>
                <c:pt idx="15">
                  <c:v>43943</c:v>
                </c:pt>
                <c:pt idx="16">
                  <c:v>43944</c:v>
                </c:pt>
                <c:pt idx="17">
                  <c:v>43945</c:v>
                </c:pt>
                <c:pt idx="18">
                  <c:v>43947</c:v>
                </c:pt>
                <c:pt idx="19">
                  <c:v>43948</c:v>
                </c:pt>
                <c:pt idx="20">
                  <c:v>43949</c:v>
                </c:pt>
                <c:pt idx="21">
                  <c:v>43950</c:v>
                </c:pt>
                <c:pt idx="22">
                  <c:v>43951</c:v>
                </c:pt>
                <c:pt idx="23">
                  <c:v>43957</c:v>
                </c:pt>
                <c:pt idx="24">
                  <c:v>43958</c:v>
                </c:pt>
                <c:pt idx="25">
                  <c:v>43959</c:v>
                </c:pt>
                <c:pt idx="26">
                  <c:v>43960</c:v>
                </c:pt>
                <c:pt idx="27">
                  <c:v>43962</c:v>
                </c:pt>
                <c:pt idx="28">
                  <c:v>43963</c:v>
                </c:pt>
                <c:pt idx="29">
                  <c:v>43964</c:v>
                </c:pt>
                <c:pt idx="30">
                  <c:v>43965</c:v>
                </c:pt>
                <c:pt idx="31">
                  <c:v>43966</c:v>
                </c:pt>
                <c:pt idx="32">
                  <c:v>43969</c:v>
                </c:pt>
                <c:pt idx="33">
                  <c:v>43970</c:v>
                </c:pt>
                <c:pt idx="34">
                  <c:v>43971</c:v>
                </c:pt>
                <c:pt idx="35">
                  <c:v>43972</c:v>
                </c:pt>
                <c:pt idx="36">
                  <c:v>43973</c:v>
                </c:pt>
                <c:pt idx="37">
                  <c:v>43976</c:v>
                </c:pt>
                <c:pt idx="38">
                  <c:v>43977</c:v>
                </c:pt>
                <c:pt idx="39">
                  <c:v>43978</c:v>
                </c:pt>
                <c:pt idx="40">
                  <c:v>43979</c:v>
                </c:pt>
                <c:pt idx="41">
                  <c:v>43980</c:v>
                </c:pt>
                <c:pt idx="42">
                  <c:v>43983</c:v>
                </c:pt>
                <c:pt idx="43">
                  <c:v>43984</c:v>
                </c:pt>
                <c:pt idx="44">
                  <c:v>43985</c:v>
                </c:pt>
                <c:pt idx="45">
                  <c:v>43986</c:v>
                </c:pt>
                <c:pt idx="46">
                  <c:v>43987</c:v>
                </c:pt>
                <c:pt idx="47">
                  <c:v>43990</c:v>
                </c:pt>
                <c:pt idx="48">
                  <c:v>43991</c:v>
                </c:pt>
                <c:pt idx="49">
                  <c:v>43992</c:v>
                </c:pt>
                <c:pt idx="50">
                  <c:v>43993</c:v>
                </c:pt>
                <c:pt idx="51">
                  <c:v>43994</c:v>
                </c:pt>
                <c:pt idx="52">
                  <c:v>43997</c:v>
                </c:pt>
                <c:pt idx="53">
                  <c:v>43998</c:v>
                </c:pt>
                <c:pt idx="54">
                  <c:v>43999</c:v>
                </c:pt>
                <c:pt idx="55">
                  <c:v>44000</c:v>
                </c:pt>
                <c:pt idx="56">
                  <c:v>44001</c:v>
                </c:pt>
                <c:pt idx="57">
                  <c:v>44004</c:v>
                </c:pt>
                <c:pt idx="58">
                  <c:v>44005</c:v>
                </c:pt>
                <c:pt idx="59">
                  <c:v>44006</c:v>
                </c:pt>
                <c:pt idx="60">
                  <c:v>44010</c:v>
                </c:pt>
                <c:pt idx="61">
                  <c:v>44011</c:v>
                </c:pt>
                <c:pt idx="62">
                  <c:v>44012</c:v>
                </c:pt>
              </c:numCache>
            </c:numRef>
          </c:cat>
          <c:val>
            <c:numRef>
              <c:f>Sheet1!$B$2:$B$64</c:f>
              <c:numCache>
                <c:formatCode>###,###,###,##0.0000</c:formatCode>
                <c:ptCount val="63"/>
                <c:pt idx="0">
                  <c:v>1.9053</c:v>
                </c:pt>
                <c:pt idx="1">
                  <c:v>1.9061999999999999</c:v>
                </c:pt>
                <c:pt idx="2">
                  <c:v>1.9101999999999999</c:v>
                </c:pt>
                <c:pt idx="3">
                  <c:v>1.9311</c:v>
                </c:pt>
                <c:pt idx="4">
                  <c:v>1.6829000000000001</c:v>
                </c:pt>
                <c:pt idx="5">
                  <c:v>1.5451999999999999</c:v>
                </c:pt>
                <c:pt idx="6">
                  <c:v>1.6095999999999999</c:v>
                </c:pt>
                <c:pt idx="7">
                  <c:v>1.6609</c:v>
                </c:pt>
                <c:pt idx="8">
                  <c:v>1.6879</c:v>
                </c:pt>
                <c:pt idx="9">
                  <c:v>1.6298999999999999</c:v>
                </c:pt>
                <c:pt idx="10">
                  <c:v>1.5815999999999999</c:v>
                </c:pt>
                <c:pt idx="11">
                  <c:v>1.5688</c:v>
                </c:pt>
                <c:pt idx="12">
                  <c:v>1.5719000000000001</c:v>
                </c:pt>
                <c:pt idx="13">
                  <c:v>1.5392999999999999</c:v>
                </c:pt>
                <c:pt idx="14">
                  <c:v>1.4636</c:v>
                </c:pt>
                <c:pt idx="15">
                  <c:v>1.3814</c:v>
                </c:pt>
                <c:pt idx="16">
                  <c:v>1.3268</c:v>
                </c:pt>
                <c:pt idx="17">
                  <c:v>1.3725000000000001</c:v>
                </c:pt>
                <c:pt idx="18">
                  <c:v>1.3734</c:v>
                </c:pt>
                <c:pt idx="19">
                  <c:v>1.3774999999999999</c:v>
                </c:pt>
                <c:pt idx="20">
                  <c:v>1.3680000000000001</c:v>
                </c:pt>
                <c:pt idx="21">
                  <c:v>1.34</c:v>
                </c:pt>
                <c:pt idx="22">
                  <c:v>1.3725000000000001</c:v>
                </c:pt>
                <c:pt idx="23">
                  <c:v>1.4057999999999999</c:v>
                </c:pt>
                <c:pt idx="24">
                  <c:v>1.4528000000000001</c:v>
                </c:pt>
                <c:pt idx="25">
                  <c:v>1.4657</c:v>
                </c:pt>
                <c:pt idx="26">
                  <c:v>1.4559</c:v>
                </c:pt>
                <c:pt idx="27">
                  <c:v>1.5199</c:v>
                </c:pt>
                <c:pt idx="28">
                  <c:v>1.5212000000000001</c:v>
                </c:pt>
                <c:pt idx="29">
                  <c:v>1.5432999999999999</c:v>
                </c:pt>
                <c:pt idx="30">
                  <c:v>1.5365</c:v>
                </c:pt>
                <c:pt idx="31">
                  <c:v>1.524</c:v>
                </c:pt>
                <c:pt idx="32">
                  <c:v>1.5775999999999999</c:v>
                </c:pt>
                <c:pt idx="33">
                  <c:v>1.6116999999999999</c:v>
                </c:pt>
                <c:pt idx="34">
                  <c:v>1.6284000000000001</c:v>
                </c:pt>
                <c:pt idx="35">
                  <c:v>1.6431</c:v>
                </c:pt>
                <c:pt idx="36">
                  <c:v>1.5947</c:v>
                </c:pt>
                <c:pt idx="37">
                  <c:v>1.6632</c:v>
                </c:pt>
                <c:pt idx="38">
                  <c:v>1.7376</c:v>
                </c:pt>
                <c:pt idx="39">
                  <c:v>1.8593999999999999</c:v>
                </c:pt>
                <c:pt idx="40">
                  <c:v>1.8439000000000001</c:v>
                </c:pt>
                <c:pt idx="41">
                  <c:v>1.8545</c:v>
                </c:pt>
                <c:pt idx="42">
                  <c:v>1.8535999999999999</c:v>
                </c:pt>
                <c:pt idx="43">
                  <c:v>2.0186999999999999</c:v>
                </c:pt>
                <c:pt idx="44">
                  <c:v>2.1431</c:v>
                </c:pt>
                <c:pt idx="45">
                  <c:v>2.2334999999999998</c:v>
                </c:pt>
                <c:pt idx="46">
                  <c:v>2.2572000000000001</c:v>
                </c:pt>
                <c:pt idx="47">
                  <c:v>2.2334999999999998</c:v>
                </c:pt>
                <c:pt idx="48">
                  <c:v>2.2111999999999998</c:v>
                </c:pt>
                <c:pt idx="49">
                  <c:v>2.2654999999999998</c:v>
                </c:pt>
                <c:pt idx="50">
                  <c:v>2.2442000000000002</c:v>
                </c:pt>
                <c:pt idx="51">
                  <c:v>2.2210000000000001</c:v>
                </c:pt>
                <c:pt idx="52">
                  <c:v>2.2429999999999999</c:v>
                </c:pt>
                <c:pt idx="53">
                  <c:v>2.2844000000000002</c:v>
                </c:pt>
                <c:pt idx="54">
                  <c:v>2.3372999999999999</c:v>
                </c:pt>
                <c:pt idx="55">
                  <c:v>2.3294000000000001</c:v>
                </c:pt>
                <c:pt idx="56">
                  <c:v>2.339</c:v>
                </c:pt>
                <c:pt idx="57">
                  <c:v>2.3862000000000001</c:v>
                </c:pt>
                <c:pt idx="58">
                  <c:v>2.4015</c:v>
                </c:pt>
                <c:pt idx="59">
                  <c:v>2.3250000000000002</c:v>
                </c:pt>
                <c:pt idx="60">
                  <c:v>2.278</c:v>
                </c:pt>
                <c:pt idx="61">
                  <c:v>2.2856999999999998</c:v>
                </c:pt>
                <c:pt idx="62">
                  <c:v>2.2446000000000002</c:v>
                </c:pt>
              </c:numCache>
            </c:numRef>
          </c:val>
          <c:smooth val="0"/>
          <c:extLst>
            <c:ext xmlns:c16="http://schemas.microsoft.com/office/drawing/2014/chart" uri="{C3380CC4-5D6E-409C-BE32-E72D297353CC}">
              <c16:uniqueId val="{00000000-8C13-4236-BC55-39C278B29B70}"/>
            </c:ext>
          </c:extLst>
        </c:ser>
        <c:dLbls>
          <c:showLegendKey val="0"/>
          <c:showVal val="0"/>
          <c:showCatName val="0"/>
          <c:showSerName val="0"/>
          <c:showPercent val="0"/>
          <c:showBubbleSize val="0"/>
        </c:dLbls>
        <c:marker val="1"/>
        <c:smooth val="0"/>
        <c:axId val="-1839628288"/>
        <c:axId val="-1839605440"/>
      </c:lineChart>
      <c:lineChart>
        <c:grouping val="standard"/>
        <c:varyColors val="0"/>
        <c:ser>
          <c:idx val="1"/>
          <c:order val="1"/>
          <c:tx>
            <c:strRef>
              <c:f>Sheet1!$C$1</c:f>
              <c:strCache>
                <c:ptCount val="1"/>
                <c:pt idx="0">
                  <c:v>政策性银行债利差（右）：2年期国开债收益率－2年期国债收益率，%</c:v>
                </c:pt>
              </c:strCache>
            </c:strRef>
          </c:tx>
          <c:spPr>
            <a:ln w="12700" cap="rnd">
              <a:solidFill>
                <a:schemeClr val="accent2"/>
              </a:solidFill>
              <a:round/>
            </a:ln>
            <a:effectLst/>
          </c:spPr>
          <c:marker>
            <c:symbol val="none"/>
          </c:marker>
          <c:cat>
            <c:numRef>
              <c:f>Sheet1!$A$2:$A$64</c:f>
              <c:numCache>
                <c:formatCode>m/d/yyyy</c:formatCode>
                <c:ptCount val="63"/>
                <c:pt idx="0">
                  <c:v>43921</c:v>
                </c:pt>
                <c:pt idx="1">
                  <c:v>43922</c:v>
                </c:pt>
                <c:pt idx="2">
                  <c:v>43923</c:v>
                </c:pt>
                <c:pt idx="3">
                  <c:v>43924</c:v>
                </c:pt>
                <c:pt idx="4">
                  <c:v>43928</c:v>
                </c:pt>
                <c:pt idx="5">
                  <c:v>43929</c:v>
                </c:pt>
                <c:pt idx="6">
                  <c:v>43930</c:v>
                </c:pt>
                <c:pt idx="7">
                  <c:v>43931</c:v>
                </c:pt>
                <c:pt idx="8">
                  <c:v>43934</c:v>
                </c:pt>
                <c:pt idx="9">
                  <c:v>43935</c:v>
                </c:pt>
                <c:pt idx="10">
                  <c:v>43936</c:v>
                </c:pt>
                <c:pt idx="11">
                  <c:v>43937</c:v>
                </c:pt>
                <c:pt idx="12">
                  <c:v>43938</c:v>
                </c:pt>
                <c:pt idx="13">
                  <c:v>43941</c:v>
                </c:pt>
                <c:pt idx="14">
                  <c:v>43942</c:v>
                </c:pt>
                <c:pt idx="15">
                  <c:v>43943</c:v>
                </c:pt>
                <c:pt idx="16">
                  <c:v>43944</c:v>
                </c:pt>
                <c:pt idx="17">
                  <c:v>43945</c:v>
                </c:pt>
                <c:pt idx="18">
                  <c:v>43947</c:v>
                </c:pt>
                <c:pt idx="19">
                  <c:v>43948</c:v>
                </c:pt>
                <c:pt idx="20">
                  <c:v>43949</c:v>
                </c:pt>
                <c:pt idx="21">
                  <c:v>43950</c:v>
                </c:pt>
                <c:pt idx="22">
                  <c:v>43951</c:v>
                </c:pt>
                <c:pt idx="23">
                  <c:v>43957</c:v>
                </c:pt>
                <c:pt idx="24">
                  <c:v>43958</c:v>
                </c:pt>
                <c:pt idx="25">
                  <c:v>43959</c:v>
                </c:pt>
                <c:pt idx="26">
                  <c:v>43960</c:v>
                </c:pt>
                <c:pt idx="27">
                  <c:v>43962</c:v>
                </c:pt>
                <c:pt idx="28">
                  <c:v>43963</c:v>
                </c:pt>
                <c:pt idx="29">
                  <c:v>43964</c:v>
                </c:pt>
                <c:pt idx="30">
                  <c:v>43965</c:v>
                </c:pt>
                <c:pt idx="31">
                  <c:v>43966</c:v>
                </c:pt>
                <c:pt idx="32">
                  <c:v>43969</c:v>
                </c:pt>
                <c:pt idx="33">
                  <c:v>43970</c:v>
                </c:pt>
                <c:pt idx="34">
                  <c:v>43971</c:v>
                </c:pt>
                <c:pt idx="35">
                  <c:v>43972</c:v>
                </c:pt>
                <c:pt idx="36">
                  <c:v>43973</c:v>
                </c:pt>
                <c:pt idx="37">
                  <c:v>43976</c:v>
                </c:pt>
                <c:pt idx="38">
                  <c:v>43977</c:v>
                </c:pt>
                <c:pt idx="39">
                  <c:v>43978</c:v>
                </c:pt>
                <c:pt idx="40">
                  <c:v>43979</c:v>
                </c:pt>
                <c:pt idx="41">
                  <c:v>43980</c:v>
                </c:pt>
                <c:pt idx="42">
                  <c:v>43983</c:v>
                </c:pt>
                <c:pt idx="43">
                  <c:v>43984</c:v>
                </c:pt>
                <c:pt idx="44">
                  <c:v>43985</c:v>
                </c:pt>
                <c:pt idx="45">
                  <c:v>43986</c:v>
                </c:pt>
                <c:pt idx="46">
                  <c:v>43987</c:v>
                </c:pt>
                <c:pt idx="47">
                  <c:v>43990</c:v>
                </c:pt>
                <c:pt idx="48">
                  <c:v>43991</c:v>
                </c:pt>
                <c:pt idx="49">
                  <c:v>43992</c:v>
                </c:pt>
                <c:pt idx="50">
                  <c:v>43993</c:v>
                </c:pt>
                <c:pt idx="51">
                  <c:v>43994</c:v>
                </c:pt>
                <c:pt idx="52">
                  <c:v>43997</c:v>
                </c:pt>
                <c:pt idx="53">
                  <c:v>43998</c:v>
                </c:pt>
                <c:pt idx="54">
                  <c:v>43999</c:v>
                </c:pt>
                <c:pt idx="55">
                  <c:v>44000</c:v>
                </c:pt>
                <c:pt idx="56">
                  <c:v>44001</c:v>
                </c:pt>
                <c:pt idx="57">
                  <c:v>44004</c:v>
                </c:pt>
                <c:pt idx="58">
                  <c:v>44005</c:v>
                </c:pt>
                <c:pt idx="59">
                  <c:v>44006</c:v>
                </c:pt>
                <c:pt idx="60">
                  <c:v>44010</c:v>
                </c:pt>
                <c:pt idx="61">
                  <c:v>44011</c:v>
                </c:pt>
                <c:pt idx="62">
                  <c:v>44012</c:v>
                </c:pt>
              </c:numCache>
            </c:numRef>
          </c:cat>
          <c:val>
            <c:numRef>
              <c:f>Sheet1!$C$2:$C$64</c:f>
              <c:numCache>
                <c:formatCode>#,##0.0000</c:formatCode>
                <c:ptCount val="63"/>
                <c:pt idx="0">
                  <c:v>0.21859999999999991</c:v>
                </c:pt>
                <c:pt idx="1">
                  <c:v>0.19080000000000008</c:v>
                </c:pt>
                <c:pt idx="2">
                  <c:v>0.18620000000000014</c:v>
                </c:pt>
                <c:pt idx="3">
                  <c:v>0.15759999999999974</c:v>
                </c:pt>
                <c:pt idx="4">
                  <c:v>9.2999999999999972E-2</c:v>
                </c:pt>
                <c:pt idx="5">
                  <c:v>0.11750000000000016</c:v>
                </c:pt>
                <c:pt idx="6">
                  <c:v>5.2200000000000024E-2</c:v>
                </c:pt>
                <c:pt idx="7">
                  <c:v>5.5499999999999883E-2</c:v>
                </c:pt>
                <c:pt idx="8">
                  <c:v>4.489999999999994E-2</c:v>
                </c:pt>
                <c:pt idx="9">
                  <c:v>6.5500000000000114E-2</c:v>
                </c:pt>
                <c:pt idx="10">
                  <c:v>7.1100000000000163E-2</c:v>
                </c:pt>
                <c:pt idx="11">
                  <c:v>7.0400000000000018E-2</c:v>
                </c:pt>
                <c:pt idx="12">
                  <c:v>7.3699999999999877E-2</c:v>
                </c:pt>
                <c:pt idx="13">
                  <c:v>8.8700000000000001E-2</c:v>
                </c:pt>
                <c:pt idx="14">
                  <c:v>0.13749999999999996</c:v>
                </c:pt>
                <c:pt idx="15">
                  <c:v>0.17430000000000012</c:v>
                </c:pt>
                <c:pt idx="16">
                  <c:v>0.20110000000000006</c:v>
                </c:pt>
                <c:pt idx="17">
                  <c:v>0.14739999999999998</c:v>
                </c:pt>
                <c:pt idx="18">
                  <c:v>0.14949999999999997</c:v>
                </c:pt>
                <c:pt idx="19">
                  <c:v>0.20430000000000015</c:v>
                </c:pt>
                <c:pt idx="20">
                  <c:v>0.20029999999999992</c:v>
                </c:pt>
                <c:pt idx="21">
                  <c:v>0.22509999999999986</c:v>
                </c:pt>
                <c:pt idx="22">
                  <c:v>0.19779999999999998</c:v>
                </c:pt>
                <c:pt idx="23">
                  <c:v>0.18280000000000007</c:v>
                </c:pt>
                <c:pt idx="24">
                  <c:v>0.20619999999999994</c:v>
                </c:pt>
                <c:pt idx="25">
                  <c:v>0.20760000000000001</c:v>
                </c:pt>
                <c:pt idx="26">
                  <c:v>0.24760000000000004</c:v>
                </c:pt>
                <c:pt idx="27">
                  <c:v>0.28410000000000002</c:v>
                </c:pt>
                <c:pt idx="28">
                  <c:v>0.27329999999999988</c:v>
                </c:pt>
                <c:pt idx="29">
                  <c:v>0.20280000000000009</c:v>
                </c:pt>
                <c:pt idx="30">
                  <c:v>0.2007000000000001</c:v>
                </c:pt>
                <c:pt idx="31">
                  <c:v>0.19910000000000005</c:v>
                </c:pt>
                <c:pt idx="32">
                  <c:v>0.17330000000000001</c:v>
                </c:pt>
                <c:pt idx="33">
                  <c:v>0.17020000000000013</c:v>
                </c:pt>
                <c:pt idx="34">
                  <c:v>0.18419999999999992</c:v>
                </c:pt>
                <c:pt idx="35">
                  <c:v>0.18249999999999988</c:v>
                </c:pt>
                <c:pt idx="36">
                  <c:v>0.18979999999999997</c:v>
                </c:pt>
                <c:pt idx="37">
                  <c:v>0.2044999999999999</c:v>
                </c:pt>
                <c:pt idx="38">
                  <c:v>0.24019999999999997</c:v>
                </c:pt>
                <c:pt idx="39">
                  <c:v>0.25050000000000017</c:v>
                </c:pt>
                <c:pt idx="40">
                  <c:v>0.25530000000000008</c:v>
                </c:pt>
                <c:pt idx="41">
                  <c:v>0.24539999999999984</c:v>
                </c:pt>
                <c:pt idx="42">
                  <c:v>0.25000000000000022</c:v>
                </c:pt>
                <c:pt idx="43">
                  <c:v>0.26619999999999999</c:v>
                </c:pt>
                <c:pt idx="44">
                  <c:v>0.27340000000000009</c:v>
                </c:pt>
                <c:pt idx="45">
                  <c:v>0.23180000000000023</c:v>
                </c:pt>
                <c:pt idx="46">
                  <c:v>0.31190000000000007</c:v>
                </c:pt>
                <c:pt idx="47">
                  <c:v>0.33240000000000025</c:v>
                </c:pt>
                <c:pt idx="48">
                  <c:v>0.30370000000000008</c:v>
                </c:pt>
                <c:pt idx="49">
                  <c:v>0.25090000000000012</c:v>
                </c:pt>
                <c:pt idx="50">
                  <c:v>0.27189999999999959</c:v>
                </c:pt>
                <c:pt idx="51">
                  <c:v>0.26639999999999997</c:v>
                </c:pt>
                <c:pt idx="52">
                  <c:v>0.25090000000000012</c:v>
                </c:pt>
                <c:pt idx="53">
                  <c:v>0.20939999999999959</c:v>
                </c:pt>
                <c:pt idx="54">
                  <c:v>0.24770000000000003</c:v>
                </c:pt>
                <c:pt idx="55">
                  <c:v>0.22849999999999993</c:v>
                </c:pt>
                <c:pt idx="56">
                  <c:v>0.20279999999999987</c:v>
                </c:pt>
                <c:pt idx="57">
                  <c:v>0.21609999999999996</c:v>
                </c:pt>
                <c:pt idx="58">
                  <c:v>0.24160000000000004</c:v>
                </c:pt>
                <c:pt idx="59">
                  <c:v>0.25990000000000002</c:v>
                </c:pt>
                <c:pt idx="60">
                  <c:v>0.30779999999999985</c:v>
                </c:pt>
                <c:pt idx="61">
                  <c:v>0.26100000000000012</c:v>
                </c:pt>
                <c:pt idx="62">
                  <c:v>0.31709999999999994</c:v>
                </c:pt>
              </c:numCache>
            </c:numRef>
          </c:val>
          <c:smooth val="0"/>
          <c:extLst>
            <c:ext xmlns:c16="http://schemas.microsoft.com/office/drawing/2014/chart" uri="{C3380CC4-5D6E-409C-BE32-E72D297353CC}">
              <c16:uniqueId val="{00000001-8C13-4236-BC55-39C278B29B70}"/>
            </c:ext>
          </c:extLst>
        </c:ser>
        <c:dLbls>
          <c:showLegendKey val="0"/>
          <c:showVal val="0"/>
          <c:showCatName val="0"/>
          <c:showSerName val="0"/>
          <c:showPercent val="0"/>
          <c:showBubbleSize val="0"/>
        </c:dLbls>
        <c:marker val="1"/>
        <c:smooth val="0"/>
        <c:axId val="1292325712"/>
        <c:axId val="1269368912"/>
      </c:lineChart>
      <c:dateAx>
        <c:axId val="-1839628288"/>
        <c:scaling>
          <c:orientation val="minMax"/>
        </c:scaling>
        <c:delete val="0"/>
        <c:axPos val="b"/>
        <c:majorGridlines>
          <c:spPr>
            <a:ln w="9525" cap="flat" cmpd="sng" algn="ctr">
              <a:noFill/>
              <a:round/>
            </a:ln>
            <a:effectLst/>
          </c:spPr>
        </c:majorGridlines>
        <c:minorGridlines>
          <c:spPr>
            <a:ln w="9525" cap="flat" cmpd="sng" algn="ctr">
              <a:noFill/>
              <a:round/>
            </a:ln>
            <a:effectLst/>
          </c:spPr>
        </c:minorGridlines>
        <c:numFmt formatCode="m/d/yyyy" sourceLinked="1"/>
        <c:majorTickMark val="out"/>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100" b="0" i="0" u="none" strike="noStrike" kern="1200" baseline="0">
                <a:solidFill>
                  <a:sysClr val="windowText" lastClr="000000"/>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05440"/>
        <c:crosses val="autoZero"/>
        <c:auto val="0"/>
        <c:lblOffset val="0"/>
        <c:baseTimeUnit val="days"/>
        <c:minorUnit val="1"/>
      </c:dateAx>
      <c:valAx>
        <c:axId val="-1839605440"/>
        <c:scaling>
          <c:orientation val="minMax"/>
          <c:min val="1"/>
        </c:scaling>
        <c:delete val="0"/>
        <c:axPos val="l"/>
        <c:majorGridlines>
          <c:spPr>
            <a:ln w="9525" cap="flat" cmpd="sng" algn="ctr">
              <a:no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28288"/>
        <c:crosses val="autoZero"/>
        <c:crossBetween val="midCat"/>
        <c:majorUnit val="0.4"/>
      </c:valAx>
      <c:valAx>
        <c:axId val="1269368912"/>
        <c:scaling>
          <c:orientation val="minMax"/>
          <c:min val="0"/>
        </c:scaling>
        <c:delete val="0"/>
        <c:axPos val="r"/>
        <c:numFmt formatCode="#,##0.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KaiTi" panose="02010609060101010101" pitchFamily="49" charset="-122"/>
                <a:cs typeface="Arial" panose="020B0604020202020204" pitchFamily="34" charset="0"/>
              </a:defRPr>
            </a:pPr>
            <a:endParaRPr lang="en-US"/>
          </a:p>
        </c:txPr>
        <c:crossAx val="1292325712"/>
        <c:crosses val="max"/>
        <c:crossBetween val="between"/>
        <c:majorUnit val="0.1"/>
      </c:valAx>
      <c:dateAx>
        <c:axId val="1292325712"/>
        <c:scaling>
          <c:orientation val="minMax"/>
        </c:scaling>
        <c:delete val="1"/>
        <c:axPos val="b"/>
        <c:numFmt formatCode="m/d/yyyy" sourceLinked="1"/>
        <c:majorTickMark val="out"/>
        <c:minorTickMark val="none"/>
        <c:tickLblPos val="nextTo"/>
        <c:crossAx val="1269368912"/>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100">
          <a:solidFill>
            <a:sysClr val="windowText" lastClr="000000"/>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国债收益率（左）：2年期，%</c:v>
                </c:pt>
              </c:strCache>
            </c:strRef>
          </c:tx>
          <c:spPr>
            <a:ln w="12700" cap="rnd">
              <a:solidFill>
                <a:schemeClr val="accent1"/>
              </a:solidFill>
              <a:round/>
            </a:ln>
            <a:effectLst/>
          </c:spPr>
          <c:marker>
            <c:symbol val="none"/>
          </c:marker>
          <c:cat>
            <c:numRef>
              <c:f>Sheet1!$A$2:$A$68</c:f>
              <c:numCache>
                <c:formatCode>yyyy\-mm\-dd</c:formatCode>
                <c:ptCount val="67"/>
                <c:pt idx="0">
                  <c:v>44012</c:v>
                </c:pt>
                <c:pt idx="1">
                  <c:v>44013</c:v>
                </c:pt>
                <c:pt idx="2">
                  <c:v>44014</c:v>
                </c:pt>
                <c:pt idx="3">
                  <c:v>44015</c:v>
                </c:pt>
                <c:pt idx="4">
                  <c:v>44018</c:v>
                </c:pt>
                <c:pt idx="5">
                  <c:v>44019</c:v>
                </c:pt>
                <c:pt idx="6">
                  <c:v>44020</c:v>
                </c:pt>
                <c:pt idx="7">
                  <c:v>44021</c:v>
                </c:pt>
                <c:pt idx="8">
                  <c:v>44022</c:v>
                </c:pt>
                <c:pt idx="9">
                  <c:v>44025</c:v>
                </c:pt>
                <c:pt idx="10">
                  <c:v>44026</c:v>
                </c:pt>
                <c:pt idx="11">
                  <c:v>44027</c:v>
                </c:pt>
                <c:pt idx="12">
                  <c:v>44028</c:v>
                </c:pt>
                <c:pt idx="13">
                  <c:v>44029</c:v>
                </c:pt>
                <c:pt idx="14">
                  <c:v>44032</c:v>
                </c:pt>
                <c:pt idx="15">
                  <c:v>44033</c:v>
                </c:pt>
                <c:pt idx="16">
                  <c:v>44034</c:v>
                </c:pt>
                <c:pt idx="17">
                  <c:v>44035</c:v>
                </c:pt>
                <c:pt idx="18">
                  <c:v>44036</c:v>
                </c:pt>
                <c:pt idx="19">
                  <c:v>44039</c:v>
                </c:pt>
                <c:pt idx="20">
                  <c:v>44040</c:v>
                </c:pt>
                <c:pt idx="21">
                  <c:v>44041</c:v>
                </c:pt>
                <c:pt idx="22">
                  <c:v>44042</c:v>
                </c:pt>
                <c:pt idx="23">
                  <c:v>44043</c:v>
                </c:pt>
                <c:pt idx="24">
                  <c:v>44046</c:v>
                </c:pt>
                <c:pt idx="25">
                  <c:v>44047</c:v>
                </c:pt>
                <c:pt idx="26">
                  <c:v>44048</c:v>
                </c:pt>
                <c:pt idx="27">
                  <c:v>44049</c:v>
                </c:pt>
                <c:pt idx="28">
                  <c:v>44050</c:v>
                </c:pt>
                <c:pt idx="29">
                  <c:v>44053</c:v>
                </c:pt>
                <c:pt idx="30">
                  <c:v>44054</c:v>
                </c:pt>
                <c:pt idx="31">
                  <c:v>44055</c:v>
                </c:pt>
                <c:pt idx="32">
                  <c:v>44056</c:v>
                </c:pt>
                <c:pt idx="33">
                  <c:v>44057</c:v>
                </c:pt>
                <c:pt idx="34">
                  <c:v>44060</c:v>
                </c:pt>
                <c:pt idx="35">
                  <c:v>44061</c:v>
                </c:pt>
                <c:pt idx="36">
                  <c:v>44062</c:v>
                </c:pt>
                <c:pt idx="37">
                  <c:v>44063</c:v>
                </c:pt>
                <c:pt idx="38">
                  <c:v>44064</c:v>
                </c:pt>
                <c:pt idx="39">
                  <c:v>44067</c:v>
                </c:pt>
                <c:pt idx="40">
                  <c:v>44068</c:v>
                </c:pt>
                <c:pt idx="41">
                  <c:v>44069</c:v>
                </c:pt>
                <c:pt idx="42">
                  <c:v>44070</c:v>
                </c:pt>
                <c:pt idx="43">
                  <c:v>44071</c:v>
                </c:pt>
                <c:pt idx="44">
                  <c:v>44074</c:v>
                </c:pt>
                <c:pt idx="45">
                  <c:v>44075</c:v>
                </c:pt>
                <c:pt idx="46">
                  <c:v>44076</c:v>
                </c:pt>
                <c:pt idx="47">
                  <c:v>44077</c:v>
                </c:pt>
                <c:pt idx="48">
                  <c:v>44078</c:v>
                </c:pt>
                <c:pt idx="49">
                  <c:v>44081</c:v>
                </c:pt>
                <c:pt idx="50">
                  <c:v>44082</c:v>
                </c:pt>
                <c:pt idx="51">
                  <c:v>44083</c:v>
                </c:pt>
                <c:pt idx="52">
                  <c:v>44084</c:v>
                </c:pt>
                <c:pt idx="53">
                  <c:v>44085</c:v>
                </c:pt>
                <c:pt idx="54">
                  <c:v>44088</c:v>
                </c:pt>
                <c:pt idx="55">
                  <c:v>44089</c:v>
                </c:pt>
                <c:pt idx="56">
                  <c:v>44090</c:v>
                </c:pt>
                <c:pt idx="57">
                  <c:v>44091</c:v>
                </c:pt>
                <c:pt idx="58">
                  <c:v>44092</c:v>
                </c:pt>
                <c:pt idx="59">
                  <c:v>44095</c:v>
                </c:pt>
                <c:pt idx="60">
                  <c:v>44096</c:v>
                </c:pt>
                <c:pt idx="61">
                  <c:v>44097</c:v>
                </c:pt>
                <c:pt idx="62">
                  <c:v>44098</c:v>
                </c:pt>
                <c:pt idx="63">
                  <c:v>44099</c:v>
                </c:pt>
                <c:pt idx="64">
                  <c:v>44102</c:v>
                </c:pt>
                <c:pt idx="65">
                  <c:v>44103</c:v>
                </c:pt>
                <c:pt idx="66">
                  <c:v>44104</c:v>
                </c:pt>
              </c:numCache>
            </c:numRef>
          </c:cat>
          <c:val>
            <c:numRef>
              <c:f>Sheet1!$B$2:$B$68</c:f>
              <c:numCache>
                <c:formatCode>###,###,###,##0.0000</c:formatCode>
                <c:ptCount val="67"/>
                <c:pt idx="0">
                  <c:v>2.2446000000000002</c:v>
                </c:pt>
                <c:pt idx="1">
                  <c:v>2.2852999999999999</c:v>
                </c:pt>
                <c:pt idx="2">
                  <c:v>2.2684000000000002</c:v>
                </c:pt>
                <c:pt idx="3">
                  <c:v>2.2942</c:v>
                </c:pt>
                <c:pt idx="4">
                  <c:v>2.4666000000000001</c:v>
                </c:pt>
                <c:pt idx="5">
                  <c:v>2.4430999999999998</c:v>
                </c:pt>
                <c:pt idx="6">
                  <c:v>2.5198</c:v>
                </c:pt>
                <c:pt idx="7">
                  <c:v>2.5038999999999998</c:v>
                </c:pt>
                <c:pt idx="8">
                  <c:v>2.504</c:v>
                </c:pt>
                <c:pt idx="9">
                  <c:v>2.5844999999999998</c:v>
                </c:pt>
                <c:pt idx="10">
                  <c:v>2.5508999999999999</c:v>
                </c:pt>
                <c:pt idx="11">
                  <c:v>2.4889999999999999</c:v>
                </c:pt>
                <c:pt idx="12">
                  <c:v>2.4794</c:v>
                </c:pt>
                <c:pt idx="13">
                  <c:v>2.4432999999999998</c:v>
                </c:pt>
                <c:pt idx="14">
                  <c:v>2.4251</c:v>
                </c:pt>
                <c:pt idx="15">
                  <c:v>2.4070999999999998</c:v>
                </c:pt>
                <c:pt idx="16">
                  <c:v>2.355</c:v>
                </c:pt>
                <c:pt idx="17">
                  <c:v>2.3778999999999999</c:v>
                </c:pt>
                <c:pt idx="18">
                  <c:v>2.3700999999999999</c:v>
                </c:pt>
                <c:pt idx="19">
                  <c:v>2.3807999999999998</c:v>
                </c:pt>
                <c:pt idx="20">
                  <c:v>2.4196</c:v>
                </c:pt>
                <c:pt idx="21">
                  <c:v>2.4392999999999998</c:v>
                </c:pt>
                <c:pt idx="22">
                  <c:v>2.4550999999999998</c:v>
                </c:pt>
                <c:pt idx="23">
                  <c:v>2.4695999999999998</c:v>
                </c:pt>
                <c:pt idx="24">
                  <c:v>2.4996</c:v>
                </c:pt>
                <c:pt idx="25">
                  <c:v>2.5272999999999999</c:v>
                </c:pt>
                <c:pt idx="26">
                  <c:v>2.5693999999999999</c:v>
                </c:pt>
                <c:pt idx="27">
                  <c:v>2.6097000000000001</c:v>
                </c:pt>
                <c:pt idx="28">
                  <c:v>2.6273</c:v>
                </c:pt>
                <c:pt idx="29">
                  <c:v>2.6113</c:v>
                </c:pt>
                <c:pt idx="30">
                  <c:v>2.6059999999999999</c:v>
                </c:pt>
                <c:pt idx="31">
                  <c:v>2.6577999999999999</c:v>
                </c:pt>
                <c:pt idx="32">
                  <c:v>2.6455000000000002</c:v>
                </c:pt>
                <c:pt idx="33">
                  <c:v>2.6156999999999999</c:v>
                </c:pt>
                <c:pt idx="34">
                  <c:v>2.6128</c:v>
                </c:pt>
                <c:pt idx="35">
                  <c:v>2.6231</c:v>
                </c:pt>
                <c:pt idx="36">
                  <c:v>2.6534</c:v>
                </c:pt>
                <c:pt idx="37">
                  <c:v>2.6692999999999998</c:v>
                </c:pt>
                <c:pt idx="38">
                  <c:v>2.6644999999999999</c:v>
                </c:pt>
                <c:pt idx="39">
                  <c:v>2.6814</c:v>
                </c:pt>
                <c:pt idx="40">
                  <c:v>2.7290000000000001</c:v>
                </c:pt>
                <c:pt idx="41">
                  <c:v>2.7483</c:v>
                </c:pt>
                <c:pt idx="42">
                  <c:v>2.7795999999999998</c:v>
                </c:pt>
                <c:pt idx="43">
                  <c:v>2.7909000000000002</c:v>
                </c:pt>
                <c:pt idx="44">
                  <c:v>2.7774999999999999</c:v>
                </c:pt>
                <c:pt idx="45">
                  <c:v>2.7885</c:v>
                </c:pt>
                <c:pt idx="46">
                  <c:v>2.8445999999999998</c:v>
                </c:pt>
                <c:pt idx="47">
                  <c:v>2.8744999999999998</c:v>
                </c:pt>
                <c:pt idx="48">
                  <c:v>2.8917999999999999</c:v>
                </c:pt>
                <c:pt idx="49">
                  <c:v>2.9165999999999999</c:v>
                </c:pt>
                <c:pt idx="50">
                  <c:v>2.8986000000000001</c:v>
                </c:pt>
                <c:pt idx="51">
                  <c:v>2.8517000000000001</c:v>
                </c:pt>
                <c:pt idx="52">
                  <c:v>2.7795999999999998</c:v>
                </c:pt>
                <c:pt idx="53">
                  <c:v>2.8100999999999998</c:v>
                </c:pt>
                <c:pt idx="54">
                  <c:v>2.8195000000000001</c:v>
                </c:pt>
                <c:pt idx="55">
                  <c:v>2.7694999999999999</c:v>
                </c:pt>
                <c:pt idx="56">
                  <c:v>2.7418</c:v>
                </c:pt>
                <c:pt idx="57">
                  <c:v>2.7502</c:v>
                </c:pt>
                <c:pt idx="58">
                  <c:v>2.7317</c:v>
                </c:pt>
                <c:pt idx="59">
                  <c:v>2.6970000000000001</c:v>
                </c:pt>
                <c:pt idx="60">
                  <c:v>2.7113999999999998</c:v>
                </c:pt>
                <c:pt idx="61">
                  <c:v>2.7195</c:v>
                </c:pt>
                <c:pt idx="62">
                  <c:v>2.7311999999999999</c:v>
                </c:pt>
                <c:pt idx="63">
                  <c:v>2.7507999999999999</c:v>
                </c:pt>
                <c:pt idx="64">
                  <c:v>2.7724000000000002</c:v>
                </c:pt>
                <c:pt idx="65">
                  <c:v>2.7843</c:v>
                </c:pt>
                <c:pt idx="66">
                  <c:v>2.7924000000000002</c:v>
                </c:pt>
              </c:numCache>
            </c:numRef>
          </c:val>
          <c:smooth val="0"/>
          <c:extLst>
            <c:ext xmlns:c16="http://schemas.microsoft.com/office/drawing/2014/chart" uri="{C3380CC4-5D6E-409C-BE32-E72D297353CC}">
              <c16:uniqueId val="{00000000-8C13-4236-BC55-39C278B29B70}"/>
            </c:ext>
          </c:extLst>
        </c:ser>
        <c:dLbls>
          <c:showLegendKey val="0"/>
          <c:showVal val="0"/>
          <c:showCatName val="0"/>
          <c:showSerName val="0"/>
          <c:showPercent val="0"/>
          <c:showBubbleSize val="0"/>
        </c:dLbls>
        <c:marker val="1"/>
        <c:smooth val="0"/>
        <c:axId val="-1839628288"/>
        <c:axId val="-1839605440"/>
      </c:lineChart>
      <c:lineChart>
        <c:grouping val="standard"/>
        <c:varyColors val="0"/>
        <c:ser>
          <c:idx val="1"/>
          <c:order val="1"/>
          <c:tx>
            <c:strRef>
              <c:f>Sheet1!$C$1</c:f>
              <c:strCache>
                <c:ptCount val="1"/>
                <c:pt idx="0">
                  <c:v>信用债利差（右）：中债-信用债总财富（1-3年）指数收益率－2年期国债收益率，%</c:v>
                </c:pt>
              </c:strCache>
            </c:strRef>
          </c:tx>
          <c:spPr>
            <a:ln w="12700" cap="rnd">
              <a:solidFill>
                <a:schemeClr val="accent2"/>
              </a:solidFill>
              <a:round/>
            </a:ln>
            <a:effectLst/>
          </c:spPr>
          <c:marker>
            <c:symbol val="none"/>
          </c:marker>
          <c:cat>
            <c:numRef>
              <c:f>Sheet1!$A$2:$A$68</c:f>
              <c:numCache>
                <c:formatCode>yyyy\-mm\-dd</c:formatCode>
                <c:ptCount val="67"/>
                <c:pt idx="0">
                  <c:v>44012</c:v>
                </c:pt>
                <c:pt idx="1">
                  <c:v>44013</c:v>
                </c:pt>
                <c:pt idx="2">
                  <c:v>44014</c:v>
                </c:pt>
                <c:pt idx="3">
                  <c:v>44015</c:v>
                </c:pt>
                <c:pt idx="4">
                  <c:v>44018</c:v>
                </c:pt>
                <c:pt idx="5">
                  <c:v>44019</c:v>
                </c:pt>
                <c:pt idx="6">
                  <c:v>44020</c:v>
                </c:pt>
                <c:pt idx="7">
                  <c:v>44021</c:v>
                </c:pt>
                <c:pt idx="8">
                  <c:v>44022</c:v>
                </c:pt>
                <c:pt idx="9">
                  <c:v>44025</c:v>
                </c:pt>
                <c:pt idx="10">
                  <c:v>44026</c:v>
                </c:pt>
                <c:pt idx="11">
                  <c:v>44027</c:v>
                </c:pt>
                <c:pt idx="12">
                  <c:v>44028</c:v>
                </c:pt>
                <c:pt idx="13">
                  <c:v>44029</c:v>
                </c:pt>
                <c:pt idx="14">
                  <c:v>44032</c:v>
                </c:pt>
                <c:pt idx="15">
                  <c:v>44033</c:v>
                </c:pt>
                <c:pt idx="16">
                  <c:v>44034</c:v>
                </c:pt>
                <c:pt idx="17">
                  <c:v>44035</c:v>
                </c:pt>
                <c:pt idx="18">
                  <c:v>44036</c:v>
                </c:pt>
                <c:pt idx="19">
                  <c:v>44039</c:v>
                </c:pt>
                <c:pt idx="20">
                  <c:v>44040</c:v>
                </c:pt>
                <c:pt idx="21">
                  <c:v>44041</c:v>
                </c:pt>
                <c:pt idx="22">
                  <c:v>44042</c:v>
                </c:pt>
                <c:pt idx="23">
                  <c:v>44043</c:v>
                </c:pt>
                <c:pt idx="24">
                  <c:v>44046</c:v>
                </c:pt>
                <c:pt idx="25">
                  <c:v>44047</c:v>
                </c:pt>
                <c:pt idx="26">
                  <c:v>44048</c:v>
                </c:pt>
                <c:pt idx="27">
                  <c:v>44049</c:v>
                </c:pt>
                <c:pt idx="28">
                  <c:v>44050</c:v>
                </c:pt>
                <c:pt idx="29">
                  <c:v>44053</c:v>
                </c:pt>
                <c:pt idx="30">
                  <c:v>44054</c:v>
                </c:pt>
                <c:pt idx="31">
                  <c:v>44055</c:v>
                </c:pt>
                <c:pt idx="32">
                  <c:v>44056</c:v>
                </c:pt>
                <c:pt idx="33">
                  <c:v>44057</c:v>
                </c:pt>
                <c:pt idx="34">
                  <c:v>44060</c:v>
                </c:pt>
                <c:pt idx="35">
                  <c:v>44061</c:v>
                </c:pt>
                <c:pt idx="36">
                  <c:v>44062</c:v>
                </c:pt>
                <c:pt idx="37">
                  <c:v>44063</c:v>
                </c:pt>
                <c:pt idx="38">
                  <c:v>44064</c:v>
                </c:pt>
                <c:pt idx="39">
                  <c:v>44067</c:v>
                </c:pt>
                <c:pt idx="40">
                  <c:v>44068</c:v>
                </c:pt>
                <c:pt idx="41">
                  <c:v>44069</c:v>
                </c:pt>
                <c:pt idx="42">
                  <c:v>44070</c:v>
                </c:pt>
                <c:pt idx="43">
                  <c:v>44071</c:v>
                </c:pt>
                <c:pt idx="44">
                  <c:v>44074</c:v>
                </c:pt>
                <c:pt idx="45">
                  <c:v>44075</c:v>
                </c:pt>
                <c:pt idx="46">
                  <c:v>44076</c:v>
                </c:pt>
                <c:pt idx="47">
                  <c:v>44077</c:v>
                </c:pt>
                <c:pt idx="48">
                  <c:v>44078</c:v>
                </c:pt>
                <c:pt idx="49">
                  <c:v>44081</c:v>
                </c:pt>
                <c:pt idx="50">
                  <c:v>44082</c:v>
                </c:pt>
                <c:pt idx="51">
                  <c:v>44083</c:v>
                </c:pt>
                <c:pt idx="52">
                  <c:v>44084</c:v>
                </c:pt>
                <c:pt idx="53">
                  <c:v>44085</c:v>
                </c:pt>
                <c:pt idx="54">
                  <c:v>44088</c:v>
                </c:pt>
                <c:pt idx="55">
                  <c:v>44089</c:v>
                </c:pt>
                <c:pt idx="56">
                  <c:v>44090</c:v>
                </c:pt>
                <c:pt idx="57">
                  <c:v>44091</c:v>
                </c:pt>
                <c:pt idx="58">
                  <c:v>44092</c:v>
                </c:pt>
                <c:pt idx="59">
                  <c:v>44095</c:v>
                </c:pt>
                <c:pt idx="60">
                  <c:v>44096</c:v>
                </c:pt>
                <c:pt idx="61">
                  <c:v>44097</c:v>
                </c:pt>
                <c:pt idx="62">
                  <c:v>44098</c:v>
                </c:pt>
                <c:pt idx="63">
                  <c:v>44099</c:v>
                </c:pt>
                <c:pt idx="64">
                  <c:v>44102</c:v>
                </c:pt>
                <c:pt idx="65">
                  <c:v>44103</c:v>
                </c:pt>
                <c:pt idx="66">
                  <c:v>44104</c:v>
                </c:pt>
              </c:numCache>
            </c:numRef>
          </c:cat>
          <c:val>
            <c:numRef>
              <c:f>Sheet1!$C$2:$C$68</c:f>
              <c:numCache>
                <c:formatCode>0.00</c:formatCode>
                <c:ptCount val="67"/>
                <c:pt idx="0">
                  <c:v>1.9111002067565899</c:v>
                </c:pt>
                <c:pt idx="1">
                  <c:v>1.8584997817993201</c:v>
                </c:pt>
                <c:pt idx="2">
                  <c:v>1.86699981842041</c:v>
                </c:pt>
                <c:pt idx="3">
                  <c:v>1.8301000030517596</c:v>
                </c:pt>
                <c:pt idx="4">
                  <c:v>1.7046999343872096</c:v>
                </c:pt>
                <c:pt idx="5">
                  <c:v>1.81529996337891</c:v>
                </c:pt>
                <c:pt idx="6">
                  <c:v>1.7805001213073703</c:v>
                </c:pt>
                <c:pt idx="7">
                  <c:v>1.8996000801086401</c:v>
                </c:pt>
                <c:pt idx="8">
                  <c:v>1.9491002044677699</c:v>
                </c:pt>
                <c:pt idx="9">
                  <c:v>1.9224999694824203</c:v>
                </c:pt>
                <c:pt idx="10">
                  <c:v>1.9772000137329102</c:v>
                </c:pt>
                <c:pt idx="11">
                  <c:v>2.0412000045776404</c:v>
                </c:pt>
                <c:pt idx="12">
                  <c:v>2.0140000968933096</c:v>
                </c:pt>
                <c:pt idx="13">
                  <c:v>2.0200998870849602</c:v>
                </c:pt>
                <c:pt idx="14">
                  <c:v>2.0237000869751003</c:v>
                </c:pt>
                <c:pt idx="15">
                  <c:v>1.9899999717712404</c:v>
                </c:pt>
                <c:pt idx="16">
                  <c:v>2.0138998222351101</c:v>
                </c:pt>
                <c:pt idx="17">
                  <c:v>1.9776002212524397</c:v>
                </c:pt>
                <c:pt idx="18">
                  <c:v>1.94969990005493</c:v>
                </c:pt>
                <c:pt idx="19">
                  <c:v>1.9206998435974105</c:v>
                </c:pt>
                <c:pt idx="20">
                  <c:v>1.88000012435913</c:v>
                </c:pt>
                <c:pt idx="21">
                  <c:v>1.8924999839782699</c:v>
                </c:pt>
                <c:pt idx="22">
                  <c:v>1.8860998748779298</c:v>
                </c:pt>
                <c:pt idx="23">
                  <c:v>1.8865000823974603</c:v>
                </c:pt>
                <c:pt idx="24">
                  <c:v>1.87069981613159</c:v>
                </c:pt>
                <c:pt idx="25">
                  <c:v>1.8423999549865697</c:v>
                </c:pt>
                <c:pt idx="26">
                  <c:v>1.7994998222351102</c:v>
                </c:pt>
                <c:pt idx="27">
                  <c:v>1.7539999130248995</c:v>
                </c:pt>
                <c:pt idx="28">
                  <c:v>1.7339999916076696</c:v>
                </c:pt>
                <c:pt idx="29">
                  <c:v>1.7470002090454102</c:v>
                </c:pt>
                <c:pt idx="30">
                  <c:v>1.7374000015258799</c:v>
                </c:pt>
                <c:pt idx="31">
                  <c:v>1.67849989624023</c:v>
                </c:pt>
                <c:pt idx="32">
                  <c:v>1.6836997909545897</c:v>
                </c:pt>
                <c:pt idx="33">
                  <c:v>1.7072999542236302</c:v>
                </c:pt>
                <c:pt idx="34">
                  <c:v>1.6932998916626003</c:v>
                </c:pt>
                <c:pt idx="35">
                  <c:v>1.6723998016357404</c:v>
                </c:pt>
                <c:pt idx="36">
                  <c:v>1.6399998107910201</c:v>
                </c:pt>
                <c:pt idx="37">
                  <c:v>1.62920006103516</c:v>
                </c:pt>
                <c:pt idx="38">
                  <c:v>1.6517999153137199</c:v>
                </c:pt>
                <c:pt idx="39">
                  <c:v>1.6543000350952104</c:v>
                </c:pt>
                <c:pt idx="40">
                  <c:v>1.6279002151489301</c:v>
                </c:pt>
                <c:pt idx="41">
                  <c:v>1.6322999755859402</c:v>
                </c:pt>
                <c:pt idx="42">
                  <c:v>1.6290999893188505</c:v>
                </c:pt>
                <c:pt idx="43">
                  <c:v>1.6443002143859897</c:v>
                </c:pt>
                <c:pt idx="44">
                  <c:v>1.6764999961853002</c:v>
                </c:pt>
                <c:pt idx="45">
                  <c:v>1.6733000984191904</c:v>
                </c:pt>
                <c:pt idx="46">
                  <c:v>1.6340000251770004</c:v>
                </c:pt>
                <c:pt idx="47">
                  <c:v>1.6213000183105506</c:v>
                </c:pt>
                <c:pt idx="48">
                  <c:v>1.61430017776489</c:v>
                </c:pt>
                <c:pt idx="49">
                  <c:v>1.6129000076293902</c:v>
                </c:pt>
                <c:pt idx="50">
                  <c:v>1.6377998413085901</c:v>
                </c:pt>
                <c:pt idx="51">
                  <c:v>1.6804998596191396</c:v>
                </c:pt>
                <c:pt idx="52">
                  <c:v>1.74519982376099</c:v>
                </c:pt>
                <c:pt idx="53">
                  <c:v>1.7048002075195305</c:v>
                </c:pt>
                <c:pt idx="54">
                  <c:v>1.7023000411987295</c:v>
                </c:pt>
                <c:pt idx="55">
                  <c:v>1.7457997970581101</c:v>
                </c:pt>
                <c:pt idx="56">
                  <c:v>1.7600000602722203</c:v>
                </c:pt>
                <c:pt idx="57">
                  <c:v>1.7460000846862802</c:v>
                </c:pt>
                <c:pt idx="58">
                  <c:v>1.7643999488830602</c:v>
                </c:pt>
                <c:pt idx="59">
                  <c:v>1.7982001571655299</c:v>
                </c:pt>
                <c:pt idx="60">
                  <c:v>1.7772999130248999</c:v>
                </c:pt>
                <c:pt idx="61">
                  <c:v>1.7679000549316397</c:v>
                </c:pt>
                <c:pt idx="62">
                  <c:v>1.7562000549316399</c:v>
                </c:pt>
                <c:pt idx="63">
                  <c:v>1.7492000000000001</c:v>
                </c:pt>
                <c:pt idx="64">
                  <c:v>1.7375000930786095</c:v>
                </c:pt>
                <c:pt idx="65">
                  <c:v>1.7281001502990696</c:v>
                </c:pt>
                <c:pt idx="66">
                  <c:v>1.7222999359130902</c:v>
                </c:pt>
              </c:numCache>
            </c:numRef>
          </c:val>
          <c:smooth val="0"/>
          <c:extLst>
            <c:ext xmlns:c16="http://schemas.microsoft.com/office/drawing/2014/chart" uri="{C3380CC4-5D6E-409C-BE32-E72D297353CC}">
              <c16:uniqueId val="{00000001-8C13-4236-BC55-39C278B29B70}"/>
            </c:ext>
          </c:extLst>
        </c:ser>
        <c:dLbls>
          <c:showLegendKey val="0"/>
          <c:showVal val="0"/>
          <c:showCatName val="0"/>
          <c:showSerName val="0"/>
          <c:showPercent val="0"/>
          <c:showBubbleSize val="0"/>
        </c:dLbls>
        <c:marker val="1"/>
        <c:smooth val="0"/>
        <c:axId val="1292325712"/>
        <c:axId val="1269368912"/>
      </c:lineChart>
      <c:dateAx>
        <c:axId val="-1839628288"/>
        <c:scaling>
          <c:orientation val="minMax"/>
        </c:scaling>
        <c:delete val="0"/>
        <c:axPos val="b"/>
        <c:majorGridlines>
          <c:spPr>
            <a:ln w="9525" cap="flat" cmpd="sng" algn="ctr">
              <a:noFill/>
              <a:round/>
            </a:ln>
            <a:effectLst/>
          </c:spPr>
        </c:majorGridlines>
        <c:minorGridlines>
          <c:spPr>
            <a:ln w="9525" cap="flat" cmpd="sng" algn="ctr">
              <a:noFill/>
              <a:round/>
            </a:ln>
            <a:effectLst/>
          </c:spPr>
        </c:minorGridlines>
        <c:numFmt formatCode="yyyy\-mm\-dd" sourceLinked="1"/>
        <c:majorTickMark val="out"/>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100" b="0" i="0" u="none" strike="noStrike" kern="1200" baseline="0">
                <a:solidFill>
                  <a:sysClr val="windowText" lastClr="000000"/>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05440"/>
        <c:crosses val="autoZero"/>
        <c:auto val="0"/>
        <c:lblOffset val="0"/>
        <c:baseTimeUnit val="days"/>
        <c:minorUnit val="1"/>
      </c:dateAx>
      <c:valAx>
        <c:axId val="-1839605440"/>
        <c:scaling>
          <c:orientation val="minMax"/>
          <c:max val="3"/>
          <c:min val="2"/>
        </c:scaling>
        <c:delete val="0"/>
        <c:axPos val="l"/>
        <c:majorGridlines>
          <c:spPr>
            <a:ln w="9525" cap="flat" cmpd="sng" algn="ctr">
              <a:no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28288"/>
        <c:crosses val="autoZero"/>
        <c:crossBetween val="midCat"/>
        <c:majorUnit val="0.4"/>
      </c:valAx>
      <c:valAx>
        <c:axId val="1269368912"/>
        <c:scaling>
          <c:orientation val="minMax"/>
          <c:min val="1.6"/>
        </c:scaling>
        <c:delete val="0"/>
        <c:axPos val="r"/>
        <c:numFmt formatCode="#,##0.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KaiTi" panose="02010609060101010101" pitchFamily="49" charset="-122"/>
                <a:cs typeface="Arial" panose="020B0604020202020204" pitchFamily="34" charset="0"/>
              </a:defRPr>
            </a:pPr>
            <a:endParaRPr lang="en-US"/>
          </a:p>
        </c:txPr>
        <c:crossAx val="1292325712"/>
        <c:crosses val="max"/>
        <c:crossBetween val="between"/>
        <c:majorUnit val="0.1"/>
      </c:valAx>
      <c:dateAx>
        <c:axId val="1292325712"/>
        <c:scaling>
          <c:orientation val="minMax"/>
        </c:scaling>
        <c:delete val="1"/>
        <c:axPos val="b"/>
        <c:numFmt formatCode="yyyy\-mm\-dd" sourceLinked="1"/>
        <c:majorTickMark val="out"/>
        <c:minorTickMark val="none"/>
        <c:tickLblPos val="nextTo"/>
        <c:crossAx val="1269368912"/>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100">
          <a:solidFill>
            <a:sysClr val="windowText" lastClr="000000"/>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zh-CN"/>
              <a:t>各效应均值时间序列</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title>
    <c:autoTitleDeleted val="0"/>
    <c:plotArea>
      <c:layout/>
      <c:lineChart>
        <c:grouping val="standard"/>
        <c:varyColors val="0"/>
        <c:ser>
          <c:idx val="0"/>
          <c:order val="0"/>
          <c:tx>
            <c:strRef>
              <c:f>Sheet1!$B$1</c:f>
              <c:strCache>
                <c:ptCount val="1"/>
                <c:pt idx="0">
                  <c:v>收入效应</c:v>
                </c:pt>
              </c:strCache>
            </c:strRef>
          </c:tx>
          <c:spPr>
            <a:ln w="12700" cap="rnd">
              <a:solidFill>
                <a:schemeClr val="accent1"/>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Sheet1!$B$2:$B$14</c:f>
              <c:numCache>
                <c:formatCode>General</c:formatCode>
                <c:ptCount val="13"/>
                <c:pt idx="0">
                  <c:v>107.7792</c:v>
                </c:pt>
                <c:pt idx="1">
                  <c:v>111.19000000000001</c:v>
                </c:pt>
                <c:pt idx="2">
                  <c:v>116.6121</c:v>
                </c:pt>
                <c:pt idx="3">
                  <c:v>115.3241</c:v>
                </c:pt>
                <c:pt idx="4">
                  <c:v>113.1491</c:v>
                </c:pt>
                <c:pt idx="5">
                  <c:v>109.0034</c:v>
                </c:pt>
                <c:pt idx="6">
                  <c:v>104.60400000000001</c:v>
                </c:pt>
                <c:pt idx="7">
                  <c:v>102.18519999999999</c:v>
                </c:pt>
                <c:pt idx="8">
                  <c:v>99.839150000000004</c:v>
                </c:pt>
                <c:pt idx="9">
                  <c:v>98.489380000000011</c:v>
                </c:pt>
                <c:pt idx="10">
                  <c:v>97.390140000000002</c:v>
                </c:pt>
                <c:pt idx="11">
                  <c:v>93.972080000000005</c:v>
                </c:pt>
                <c:pt idx="12">
                  <c:v>91.249049999999997</c:v>
                </c:pt>
              </c:numCache>
            </c:numRef>
          </c:val>
          <c:smooth val="1"/>
          <c:extLst>
            <c:ext xmlns:c16="http://schemas.microsoft.com/office/drawing/2014/chart" uri="{C3380CC4-5D6E-409C-BE32-E72D297353CC}">
              <c16:uniqueId val="{00000000-7D2E-49F6-A253-E832C310A9E1}"/>
            </c:ext>
          </c:extLst>
        </c:ser>
        <c:ser>
          <c:idx val="1"/>
          <c:order val="1"/>
          <c:tx>
            <c:strRef>
              <c:f>Sheet1!$C$1</c:f>
              <c:strCache>
                <c:ptCount val="1"/>
                <c:pt idx="0">
                  <c:v>国债效应</c:v>
                </c:pt>
              </c:strCache>
            </c:strRef>
          </c:tx>
          <c:spPr>
            <a:ln w="12700" cap="rnd">
              <a:solidFill>
                <a:schemeClr val="accent2"/>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Sheet1!$C$2:$C$14</c:f>
              <c:numCache>
                <c:formatCode>General</c:formatCode>
                <c:ptCount val="13"/>
                <c:pt idx="0">
                  <c:v>-9.0926600000000004</c:v>
                </c:pt>
                <c:pt idx="1">
                  <c:v>-49.670940000000002</c:v>
                </c:pt>
                <c:pt idx="2">
                  <c:v>54.126750000000001</c:v>
                </c:pt>
                <c:pt idx="3">
                  <c:v>45.486640000000001</c:v>
                </c:pt>
                <c:pt idx="4">
                  <c:v>2.0740499999999997</c:v>
                </c:pt>
                <c:pt idx="5">
                  <c:v>83.394549999999995</c:v>
                </c:pt>
                <c:pt idx="6">
                  <c:v>20.106470000000002</c:v>
                </c:pt>
                <c:pt idx="7">
                  <c:v>-43.152740000000001</c:v>
                </c:pt>
                <c:pt idx="8">
                  <c:v>23.635539999999999</c:v>
                </c:pt>
                <c:pt idx="9">
                  <c:v>32.738320000000002</c:v>
                </c:pt>
                <c:pt idx="10">
                  <c:v>125.9242</c:v>
                </c:pt>
                <c:pt idx="11">
                  <c:v>-80.076729999999998</c:v>
                </c:pt>
                <c:pt idx="12">
                  <c:v>-111.3883</c:v>
                </c:pt>
              </c:numCache>
            </c:numRef>
          </c:val>
          <c:smooth val="1"/>
          <c:extLst>
            <c:ext xmlns:c16="http://schemas.microsoft.com/office/drawing/2014/chart" uri="{C3380CC4-5D6E-409C-BE32-E72D297353CC}">
              <c16:uniqueId val="{00000001-7D2E-49F6-A253-E832C310A9E1}"/>
            </c:ext>
          </c:extLst>
        </c:ser>
        <c:ser>
          <c:idx val="2"/>
          <c:order val="2"/>
          <c:tx>
            <c:strRef>
              <c:f>Sheet1!$D$1</c:f>
              <c:strCache>
                <c:ptCount val="1"/>
                <c:pt idx="0">
                  <c:v>利差效应</c:v>
                </c:pt>
              </c:strCache>
            </c:strRef>
          </c:tx>
          <c:spPr>
            <a:ln w="12700" cap="rnd">
              <a:solidFill>
                <a:schemeClr val="accent3"/>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Sheet1!$D$2:$D$14</c:f>
              <c:numCache>
                <c:formatCode>General</c:formatCode>
                <c:ptCount val="13"/>
                <c:pt idx="0">
                  <c:v>-6.3193399999999995</c:v>
                </c:pt>
                <c:pt idx="1">
                  <c:v>-51.335600000000007</c:v>
                </c:pt>
                <c:pt idx="2">
                  <c:v>1.22817</c:v>
                </c:pt>
                <c:pt idx="3">
                  <c:v>-26.264759999999999</c:v>
                </c:pt>
                <c:pt idx="4">
                  <c:v>73.146050000000002</c:v>
                </c:pt>
                <c:pt idx="5">
                  <c:v>-8.9607400000000013</c:v>
                </c:pt>
                <c:pt idx="6">
                  <c:v>5.5519800000000004</c:v>
                </c:pt>
                <c:pt idx="7">
                  <c:v>21.963480000000001</c:v>
                </c:pt>
                <c:pt idx="8">
                  <c:v>-3.7418899999999997</c:v>
                </c:pt>
                <c:pt idx="9">
                  <c:v>-30.308420000000002</c:v>
                </c:pt>
                <c:pt idx="10">
                  <c:v>-33.953810000000004</c:v>
                </c:pt>
                <c:pt idx="11">
                  <c:v>-20.358619999999998</c:v>
                </c:pt>
                <c:pt idx="12">
                  <c:v>14.286380000000001</c:v>
                </c:pt>
              </c:numCache>
            </c:numRef>
          </c:val>
          <c:smooth val="1"/>
          <c:extLst>
            <c:ext xmlns:c16="http://schemas.microsoft.com/office/drawing/2014/chart" uri="{C3380CC4-5D6E-409C-BE32-E72D297353CC}">
              <c16:uniqueId val="{00000002-7D2E-49F6-A253-E832C310A9E1}"/>
            </c:ext>
          </c:extLst>
        </c:ser>
        <c:ser>
          <c:idx val="3"/>
          <c:order val="3"/>
          <c:tx>
            <c:strRef>
              <c:f>Sheet1!$E$1</c:f>
              <c:strCache>
                <c:ptCount val="1"/>
                <c:pt idx="0">
                  <c:v>择券效应</c:v>
                </c:pt>
              </c:strCache>
            </c:strRef>
          </c:tx>
          <c:spPr>
            <a:ln w="12700" cap="rnd">
              <a:solidFill>
                <a:schemeClr val="accent4"/>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Sheet1!$E$2:$E$14</c:f>
              <c:numCache>
                <c:formatCode>General</c:formatCode>
                <c:ptCount val="13"/>
                <c:pt idx="0">
                  <c:v>-6.0541</c:v>
                </c:pt>
                <c:pt idx="1">
                  <c:v>-9.7861000000000011</c:v>
                </c:pt>
                <c:pt idx="2">
                  <c:v>-15.49911</c:v>
                </c:pt>
                <c:pt idx="3">
                  <c:v>-23.006319999999999</c:v>
                </c:pt>
                <c:pt idx="4">
                  <c:v>-24.638489999999997</c:v>
                </c:pt>
                <c:pt idx="5">
                  <c:v>2.4694000000000003</c:v>
                </c:pt>
                <c:pt idx="6">
                  <c:v>10.780629999999999</c:v>
                </c:pt>
                <c:pt idx="7">
                  <c:v>-15.36449</c:v>
                </c:pt>
                <c:pt idx="8">
                  <c:v>2.84816</c:v>
                </c:pt>
                <c:pt idx="9">
                  <c:v>0.81551999999999991</c:v>
                </c:pt>
                <c:pt idx="10">
                  <c:v>7.5433200000000005</c:v>
                </c:pt>
                <c:pt idx="11">
                  <c:v>6.5271099999999995</c:v>
                </c:pt>
                <c:pt idx="12">
                  <c:v>10.50586</c:v>
                </c:pt>
              </c:numCache>
            </c:numRef>
          </c:val>
          <c:smooth val="1"/>
          <c:extLst>
            <c:ext xmlns:c16="http://schemas.microsoft.com/office/drawing/2014/chart" uri="{C3380CC4-5D6E-409C-BE32-E72D297353CC}">
              <c16:uniqueId val="{00000003-7D2E-49F6-A253-E832C310A9E1}"/>
            </c:ext>
          </c:extLst>
        </c:ser>
        <c:ser>
          <c:idx val="4"/>
          <c:order val="4"/>
          <c:tx>
            <c:strRef>
              <c:f>Sheet1!$F$1</c:f>
              <c:strCache>
                <c:ptCount val="1"/>
                <c:pt idx="0">
                  <c:v>总收益率</c:v>
                </c:pt>
              </c:strCache>
            </c:strRef>
          </c:tx>
          <c:spPr>
            <a:ln w="12700" cap="rnd">
              <a:solidFill>
                <a:schemeClr val="accent5"/>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Sheet1!$F$2:$F$14</c:f>
              <c:numCache>
                <c:formatCode>General</c:formatCode>
                <c:ptCount val="13"/>
                <c:pt idx="0">
                  <c:v>86.313079999999999</c:v>
                </c:pt>
                <c:pt idx="1">
                  <c:v>0.39740000000000003</c:v>
                </c:pt>
                <c:pt idx="2">
                  <c:v>156.46800000000002</c:v>
                </c:pt>
                <c:pt idx="3">
                  <c:v>111.53960000000001</c:v>
                </c:pt>
                <c:pt idx="4">
                  <c:v>163.73070000000001</c:v>
                </c:pt>
                <c:pt idx="5">
                  <c:v>185.9066</c:v>
                </c:pt>
                <c:pt idx="6">
                  <c:v>141.04310000000001</c:v>
                </c:pt>
                <c:pt idx="7">
                  <c:v>65.631410000000002</c:v>
                </c:pt>
                <c:pt idx="8">
                  <c:v>122.581</c:v>
                </c:pt>
                <c:pt idx="9">
                  <c:v>101.73479999999999</c:v>
                </c:pt>
                <c:pt idx="10">
                  <c:v>196.90380000000002</c:v>
                </c:pt>
                <c:pt idx="11">
                  <c:v>6.3840000000000008E-2</c:v>
                </c:pt>
                <c:pt idx="12">
                  <c:v>4.6529599999999993</c:v>
                </c:pt>
              </c:numCache>
            </c:numRef>
          </c:val>
          <c:smooth val="1"/>
          <c:extLst>
            <c:ext xmlns:c16="http://schemas.microsoft.com/office/drawing/2014/chart" uri="{C3380CC4-5D6E-409C-BE32-E72D297353CC}">
              <c16:uniqueId val="{00000004-7D2E-49F6-A253-E832C310A9E1}"/>
            </c:ext>
          </c:extLst>
        </c:ser>
        <c:dLbls>
          <c:showLegendKey val="0"/>
          <c:showVal val="0"/>
          <c:showCatName val="0"/>
          <c:showSerName val="0"/>
          <c:showPercent val="0"/>
          <c:showBubbleSize val="0"/>
        </c:dLbls>
        <c:smooth val="0"/>
        <c:axId val="-1839628288"/>
        <c:axId val="-1839605440"/>
      </c:lineChart>
      <c:catAx>
        <c:axId val="-1839628288"/>
        <c:scaling>
          <c:orientation val="minMax"/>
        </c:scaling>
        <c:delete val="0"/>
        <c:axPos val="b"/>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05440"/>
        <c:crosses val="autoZero"/>
        <c:auto val="1"/>
        <c:lblAlgn val="ctr"/>
        <c:lblOffset val="1000"/>
        <c:tickMarkSkip val="1"/>
        <c:noMultiLvlLbl val="0"/>
      </c:catAx>
      <c:valAx>
        <c:axId val="-183960544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28288"/>
        <c:crosses val="autoZero"/>
        <c:crossBetween val="between"/>
        <c:dispUnits>
          <c:builtInUnit val="hundreds"/>
          <c:dispUnitsLbl>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en-US"/>
                    <a:t>%</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zh-CN"/>
              <a:t>各效应标准差时间序列</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title>
    <c:autoTitleDeleted val="0"/>
    <c:plotArea>
      <c:layout/>
      <c:lineChart>
        <c:grouping val="standard"/>
        <c:varyColors val="0"/>
        <c:ser>
          <c:idx val="0"/>
          <c:order val="0"/>
          <c:tx>
            <c:strRef>
              <c:f>Sheet1!$B$1</c:f>
              <c:strCache>
                <c:ptCount val="1"/>
                <c:pt idx="0">
                  <c:v>收入效应</c:v>
                </c:pt>
              </c:strCache>
            </c:strRef>
          </c:tx>
          <c:spPr>
            <a:ln w="12700" cap="rnd">
              <a:solidFill>
                <a:schemeClr val="accent1"/>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Sheet1!$B$2:$B$14</c:f>
              <c:numCache>
                <c:formatCode>General</c:formatCode>
                <c:ptCount val="13"/>
                <c:pt idx="0">
                  <c:v>19.029969999999999</c:v>
                </c:pt>
                <c:pt idx="1">
                  <c:v>17.96705</c:v>
                </c:pt>
                <c:pt idx="2">
                  <c:v>18.251169999999998</c:v>
                </c:pt>
                <c:pt idx="3">
                  <c:v>17.60332</c:v>
                </c:pt>
                <c:pt idx="4">
                  <c:v>16.07816</c:v>
                </c:pt>
                <c:pt idx="5">
                  <c:v>15.428510000000001</c:v>
                </c:pt>
                <c:pt idx="6">
                  <c:v>14.16966</c:v>
                </c:pt>
                <c:pt idx="7">
                  <c:v>15.0922</c:v>
                </c:pt>
                <c:pt idx="8">
                  <c:v>16.08323</c:v>
                </c:pt>
                <c:pt idx="9">
                  <c:v>15.032290000000001</c:v>
                </c:pt>
                <c:pt idx="10">
                  <c:v>15.542800000000002</c:v>
                </c:pt>
                <c:pt idx="11">
                  <c:v>15.448799999999999</c:v>
                </c:pt>
                <c:pt idx="12">
                  <c:v>18.598749999999999</c:v>
                </c:pt>
              </c:numCache>
            </c:numRef>
          </c:val>
          <c:smooth val="1"/>
          <c:extLst>
            <c:ext xmlns:c16="http://schemas.microsoft.com/office/drawing/2014/chart" uri="{C3380CC4-5D6E-409C-BE32-E72D297353CC}">
              <c16:uniqueId val="{00000000-D581-42CD-8564-A305BB41D9BA}"/>
            </c:ext>
          </c:extLst>
        </c:ser>
        <c:ser>
          <c:idx val="1"/>
          <c:order val="1"/>
          <c:tx>
            <c:strRef>
              <c:f>Sheet1!$C$1</c:f>
              <c:strCache>
                <c:ptCount val="1"/>
                <c:pt idx="0">
                  <c:v>国债效应</c:v>
                </c:pt>
              </c:strCache>
            </c:strRef>
          </c:tx>
          <c:spPr>
            <a:ln w="12700" cap="rnd">
              <a:solidFill>
                <a:schemeClr val="accent2"/>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Sheet1!$C$2:$C$14</c:f>
              <c:numCache>
                <c:formatCode>General</c:formatCode>
                <c:ptCount val="13"/>
                <c:pt idx="0">
                  <c:v>13.469980000000001</c:v>
                </c:pt>
                <c:pt idx="1">
                  <c:v>30.993779999999997</c:v>
                </c:pt>
                <c:pt idx="2">
                  <c:v>22.486349999999998</c:v>
                </c:pt>
                <c:pt idx="3">
                  <c:v>49.297560000000004</c:v>
                </c:pt>
                <c:pt idx="4">
                  <c:v>33.050879999999999</c:v>
                </c:pt>
                <c:pt idx="5">
                  <c:v>64.458059999999989</c:v>
                </c:pt>
                <c:pt idx="6">
                  <c:v>17.36777</c:v>
                </c:pt>
                <c:pt idx="7">
                  <c:v>16.597380000000001</c:v>
                </c:pt>
                <c:pt idx="8">
                  <c:v>15.697059999999999</c:v>
                </c:pt>
                <c:pt idx="9">
                  <c:v>13.479640000000002</c:v>
                </c:pt>
                <c:pt idx="10">
                  <c:v>70.345729999999989</c:v>
                </c:pt>
                <c:pt idx="11">
                  <c:v>33.029679999999999</c:v>
                </c:pt>
                <c:pt idx="12">
                  <c:v>64.33672</c:v>
                </c:pt>
              </c:numCache>
            </c:numRef>
          </c:val>
          <c:smooth val="1"/>
          <c:extLst>
            <c:ext xmlns:c16="http://schemas.microsoft.com/office/drawing/2014/chart" uri="{C3380CC4-5D6E-409C-BE32-E72D297353CC}">
              <c16:uniqueId val="{00000001-D581-42CD-8564-A305BB41D9BA}"/>
            </c:ext>
          </c:extLst>
        </c:ser>
        <c:ser>
          <c:idx val="2"/>
          <c:order val="2"/>
          <c:tx>
            <c:strRef>
              <c:f>Sheet1!$D$1</c:f>
              <c:strCache>
                <c:ptCount val="1"/>
                <c:pt idx="0">
                  <c:v>利差效应</c:v>
                </c:pt>
              </c:strCache>
            </c:strRef>
          </c:tx>
          <c:spPr>
            <a:ln w="12700" cap="rnd">
              <a:solidFill>
                <a:schemeClr val="accent3"/>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Sheet1!$D$2:$D$14</c:f>
              <c:numCache>
                <c:formatCode>General</c:formatCode>
                <c:ptCount val="13"/>
                <c:pt idx="0">
                  <c:v>9.894400000000001</c:v>
                </c:pt>
                <c:pt idx="1">
                  <c:v>53.637</c:v>
                </c:pt>
                <c:pt idx="2">
                  <c:v>11.58981</c:v>
                </c:pt>
                <c:pt idx="3">
                  <c:v>50.729239999999997</c:v>
                </c:pt>
                <c:pt idx="4">
                  <c:v>57.48809</c:v>
                </c:pt>
                <c:pt idx="5">
                  <c:v>22.30528</c:v>
                </c:pt>
                <c:pt idx="6">
                  <c:v>26.81747</c:v>
                </c:pt>
                <c:pt idx="7">
                  <c:v>24.930130000000002</c:v>
                </c:pt>
                <c:pt idx="8">
                  <c:v>14.580670000000001</c:v>
                </c:pt>
                <c:pt idx="9">
                  <c:v>25.66386</c:v>
                </c:pt>
                <c:pt idx="10">
                  <c:v>23.026330000000002</c:v>
                </c:pt>
                <c:pt idx="11">
                  <c:v>16.99606</c:v>
                </c:pt>
                <c:pt idx="12">
                  <c:v>42.116749999999996</c:v>
                </c:pt>
              </c:numCache>
            </c:numRef>
          </c:val>
          <c:smooth val="1"/>
          <c:extLst>
            <c:ext xmlns:c16="http://schemas.microsoft.com/office/drawing/2014/chart" uri="{C3380CC4-5D6E-409C-BE32-E72D297353CC}">
              <c16:uniqueId val="{00000002-D581-42CD-8564-A305BB41D9BA}"/>
            </c:ext>
          </c:extLst>
        </c:ser>
        <c:ser>
          <c:idx val="3"/>
          <c:order val="3"/>
          <c:tx>
            <c:strRef>
              <c:f>Sheet1!$E$1</c:f>
              <c:strCache>
                <c:ptCount val="1"/>
                <c:pt idx="0">
                  <c:v>择券效应</c:v>
                </c:pt>
              </c:strCache>
            </c:strRef>
          </c:tx>
          <c:spPr>
            <a:ln w="12700" cap="rnd">
              <a:solidFill>
                <a:schemeClr val="accent4"/>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Sheet1!$E$2:$E$14</c:f>
              <c:numCache>
                <c:formatCode>General</c:formatCode>
                <c:ptCount val="13"/>
                <c:pt idx="0">
                  <c:v>48.797789999999999</c:v>
                </c:pt>
                <c:pt idx="1">
                  <c:v>93.478260000000006</c:v>
                </c:pt>
                <c:pt idx="2">
                  <c:v>74.268520000000009</c:v>
                </c:pt>
                <c:pt idx="3">
                  <c:v>93.049059999999997</c:v>
                </c:pt>
                <c:pt idx="4">
                  <c:v>86.091030000000003</c:v>
                </c:pt>
                <c:pt idx="5">
                  <c:v>98.701609999999988</c:v>
                </c:pt>
                <c:pt idx="6">
                  <c:v>96.833910000000003</c:v>
                </c:pt>
                <c:pt idx="7">
                  <c:v>77.588729999999998</c:v>
                </c:pt>
                <c:pt idx="8">
                  <c:v>62.48057</c:v>
                </c:pt>
                <c:pt idx="9">
                  <c:v>63.338560000000001</c:v>
                </c:pt>
                <c:pt idx="10">
                  <c:v>75.418599999999998</c:v>
                </c:pt>
                <c:pt idx="11">
                  <c:v>55.879409999999993</c:v>
                </c:pt>
                <c:pt idx="12">
                  <c:v>57.236440000000002</c:v>
                </c:pt>
              </c:numCache>
            </c:numRef>
          </c:val>
          <c:smooth val="1"/>
          <c:extLst>
            <c:ext xmlns:c16="http://schemas.microsoft.com/office/drawing/2014/chart" uri="{C3380CC4-5D6E-409C-BE32-E72D297353CC}">
              <c16:uniqueId val="{00000003-D581-42CD-8564-A305BB41D9BA}"/>
            </c:ext>
          </c:extLst>
        </c:ser>
        <c:dLbls>
          <c:showLegendKey val="0"/>
          <c:showVal val="0"/>
          <c:showCatName val="0"/>
          <c:showSerName val="0"/>
          <c:showPercent val="0"/>
          <c:showBubbleSize val="0"/>
        </c:dLbls>
        <c:smooth val="0"/>
        <c:axId val="-1839601088"/>
        <c:axId val="-1839659840"/>
      </c:lineChart>
      <c:catAx>
        <c:axId val="-1839601088"/>
        <c:scaling>
          <c:orientation val="minMax"/>
        </c:scaling>
        <c:delete val="0"/>
        <c:axPos val="b"/>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59840"/>
        <c:crosses val="autoZero"/>
        <c:auto val="1"/>
        <c:lblAlgn val="ctr"/>
        <c:lblOffset val="0"/>
        <c:tickMarkSkip val="1"/>
        <c:noMultiLvlLbl val="0"/>
      </c:catAx>
      <c:valAx>
        <c:axId val="-183965984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01088"/>
        <c:crosses val="autoZero"/>
        <c:crossBetween val="between"/>
        <c:dispUnits>
          <c:builtInUnit val="hundreds"/>
          <c:dispUnitsLbl>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en-US"/>
                    <a:t>%</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zh-CN"/>
              <a:t>各效应均值时间序列</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title>
    <c:autoTitleDeleted val="0"/>
    <c:plotArea>
      <c:layout/>
      <c:lineChart>
        <c:grouping val="standard"/>
        <c:varyColors val="0"/>
        <c:ser>
          <c:idx val="1"/>
          <c:order val="0"/>
          <c:tx>
            <c:strRef>
              <c:f>Sheet1!$C$1</c:f>
              <c:strCache>
                <c:ptCount val="1"/>
                <c:pt idx="0">
                  <c:v>国债效应</c:v>
                </c:pt>
              </c:strCache>
            </c:strRef>
          </c:tx>
          <c:spPr>
            <a:ln w="12700" cap="rnd">
              <a:solidFill>
                <a:schemeClr val="accent2"/>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Sheet1!$C$2:$C$14</c:f>
              <c:numCache>
                <c:formatCode>General</c:formatCode>
                <c:ptCount val="13"/>
                <c:pt idx="0">
                  <c:v>-9.0926600000000004</c:v>
                </c:pt>
                <c:pt idx="1">
                  <c:v>-49.670940000000002</c:v>
                </c:pt>
                <c:pt idx="2">
                  <c:v>54.126750000000001</c:v>
                </c:pt>
                <c:pt idx="3">
                  <c:v>45.486640000000001</c:v>
                </c:pt>
                <c:pt idx="4">
                  <c:v>2.0740499999999997</c:v>
                </c:pt>
                <c:pt idx="5">
                  <c:v>83.394549999999995</c:v>
                </c:pt>
                <c:pt idx="6">
                  <c:v>20.106470000000002</c:v>
                </c:pt>
                <c:pt idx="7">
                  <c:v>-43.152740000000001</c:v>
                </c:pt>
                <c:pt idx="8">
                  <c:v>23.635539999999999</c:v>
                </c:pt>
                <c:pt idx="9">
                  <c:v>32.738320000000002</c:v>
                </c:pt>
                <c:pt idx="10">
                  <c:v>125.9242</c:v>
                </c:pt>
                <c:pt idx="11">
                  <c:v>-80.076729999999998</c:v>
                </c:pt>
                <c:pt idx="12">
                  <c:v>-111.3883</c:v>
                </c:pt>
              </c:numCache>
            </c:numRef>
          </c:val>
          <c:smooth val="1"/>
          <c:extLst>
            <c:ext xmlns:c16="http://schemas.microsoft.com/office/drawing/2014/chart" uri="{C3380CC4-5D6E-409C-BE32-E72D297353CC}">
              <c16:uniqueId val="{00000001-7D2E-49F6-A253-E832C310A9E1}"/>
            </c:ext>
          </c:extLst>
        </c:ser>
        <c:ser>
          <c:idx val="4"/>
          <c:order val="1"/>
          <c:tx>
            <c:strRef>
              <c:f>Sheet1!$F$1</c:f>
              <c:strCache>
                <c:ptCount val="1"/>
                <c:pt idx="0">
                  <c:v>总收益率</c:v>
                </c:pt>
              </c:strCache>
            </c:strRef>
          </c:tx>
          <c:spPr>
            <a:ln w="12700" cap="rnd">
              <a:solidFill>
                <a:schemeClr val="accent5"/>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Sheet1!$F$2:$F$14</c:f>
              <c:numCache>
                <c:formatCode>General</c:formatCode>
                <c:ptCount val="13"/>
                <c:pt idx="0">
                  <c:v>86.313079999999999</c:v>
                </c:pt>
                <c:pt idx="1">
                  <c:v>0.39740000000000003</c:v>
                </c:pt>
                <c:pt idx="2">
                  <c:v>156.46800000000002</c:v>
                </c:pt>
                <c:pt idx="3">
                  <c:v>111.53960000000001</c:v>
                </c:pt>
                <c:pt idx="4">
                  <c:v>163.73070000000001</c:v>
                </c:pt>
                <c:pt idx="5">
                  <c:v>185.9066</c:v>
                </c:pt>
                <c:pt idx="6">
                  <c:v>141.04310000000001</c:v>
                </c:pt>
                <c:pt idx="7">
                  <c:v>65.631410000000002</c:v>
                </c:pt>
                <c:pt idx="8">
                  <c:v>122.581</c:v>
                </c:pt>
                <c:pt idx="9">
                  <c:v>101.73479999999999</c:v>
                </c:pt>
                <c:pt idx="10">
                  <c:v>196.90380000000002</c:v>
                </c:pt>
                <c:pt idx="11">
                  <c:v>6.3840000000000008E-2</c:v>
                </c:pt>
                <c:pt idx="12">
                  <c:v>4.6529599999999993</c:v>
                </c:pt>
              </c:numCache>
            </c:numRef>
          </c:val>
          <c:smooth val="1"/>
          <c:extLst>
            <c:ext xmlns:c16="http://schemas.microsoft.com/office/drawing/2014/chart" uri="{C3380CC4-5D6E-409C-BE32-E72D297353CC}">
              <c16:uniqueId val="{00000004-7D2E-49F6-A253-E832C310A9E1}"/>
            </c:ext>
          </c:extLst>
        </c:ser>
        <c:dLbls>
          <c:showLegendKey val="0"/>
          <c:showVal val="0"/>
          <c:showCatName val="0"/>
          <c:showSerName val="0"/>
          <c:showPercent val="0"/>
          <c:showBubbleSize val="0"/>
        </c:dLbls>
        <c:smooth val="0"/>
        <c:axId val="-1839628288"/>
        <c:axId val="-1839605440"/>
      </c:lineChart>
      <c:catAx>
        <c:axId val="-1839628288"/>
        <c:scaling>
          <c:orientation val="minMax"/>
        </c:scaling>
        <c:delete val="0"/>
        <c:axPos val="b"/>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05440"/>
        <c:crosses val="autoZero"/>
        <c:auto val="1"/>
        <c:lblAlgn val="ctr"/>
        <c:lblOffset val="1000"/>
        <c:tickMarkSkip val="1"/>
        <c:noMultiLvlLbl val="0"/>
      </c:catAx>
      <c:valAx>
        <c:axId val="-183960544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28288"/>
        <c:crosses val="autoZero"/>
        <c:crossBetween val="between"/>
        <c:dispUnits>
          <c:builtInUnit val="hundreds"/>
          <c:dispUnitsLbl>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en-US"/>
                    <a:t>%</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zh-CN"/>
              <a:t>各效应均值时间序列</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title>
    <c:autoTitleDeleted val="0"/>
    <c:plotArea>
      <c:layout/>
      <c:lineChart>
        <c:grouping val="standard"/>
        <c:varyColors val="0"/>
        <c:ser>
          <c:idx val="1"/>
          <c:order val="0"/>
          <c:tx>
            <c:strRef>
              <c:f>Sheet1!$C$1</c:f>
              <c:strCache>
                <c:ptCount val="1"/>
                <c:pt idx="0">
                  <c:v>国债效应</c:v>
                </c:pt>
              </c:strCache>
            </c:strRef>
          </c:tx>
          <c:spPr>
            <a:ln w="12700" cap="rnd">
              <a:solidFill>
                <a:schemeClr val="accent2"/>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Sheet1!$C$2:$C$14</c:f>
              <c:numCache>
                <c:formatCode>General</c:formatCode>
                <c:ptCount val="13"/>
                <c:pt idx="0">
                  <c:v>-9.0926600000000004</c:v>
                </c:pt>
                <c:pt idx="1">
                  <c:v>-49.670940000000002</c:v>
                </c:pt>
                <c:pt idx="2">
                  <c:v>54.126750000000001</c:v>
                </c:pt>
                <c:pt idx="3">
                  <c:v>45.486640000000001</c:v>
                </c:pt>
                <c:pt idx="4">
                  <c:v>2.0740499999999997</c:v>
                </c:pt>
                <c:pt idx="5">
                  <c:v>83.394549999999995</c:v>
                </c:pt>
                <c:pt idx="6">
                  <c:v>20.106470000000002</c:v>
                </c:pt>
                <c:pt idx="7">
                  <c:v>-43.152740000000001</c:v>
                </c:pt>
                <c:pt idx="8">
                  <c:v>23.635539999999999</c:v>
                </c:pt>
                <c:pt idx="9">
                  <c:v>32.738320000000002</c:v>
                </c:pt>
                <c:pt idx="10">
                  <c:v>125.9242</c:v>
                </c:pt>
                <c:pt idx="11">
                  <c:v>-80.076729999999998</c:v>
                </c:pt>
                <c:pt idx="12">
                  <c:v>-111.3883</c:v>
                </c:pt>
              </c:numCache>
            </c:numRef>
          </c:val>
          <c:smooth val="1"/>
          <c:extLst>
            <c:ext xmlns:c16="http://schemas.microsoft.com/office/drawing/2014/chart" uri="{C3380CC4-5D6E-409C-BE32-E72D297353CC}">
              <c16:uniqueId val="{00000001-7D2E-49F6-A253-E832C310A9E1}"/>
            </c:ext>
          </c:extLst>
        </c:ser>
        <c:ser>
          <c:idx val="0"/>
          <c:order val="1"/>
          <c:tx>
            <c:strRef>
              <c:f>Sheet1!$D$1</c:f>
              <c:strCache>
                <c:ptCount val="1"/>
                <c:pt idx="0">
                  <c:v>利差效应</c:v>
                </c:pt>
              </c:strCache>
            </c:strRef>
          </c:tx>
          <c:spPr>
            <a:ln w="19050" cap="rnd">
              <a:solidFill>
                <a:schemeClr val="accent1"/>
              </a:solidFill>
              <a:round/>
            </a:ln>
            <a:effectLst/>
          </c:spPr>
          <c:marker>
            <c:symbol val="none"/>
          </c:marker>
          <c:val>
            <c:numRef>
              <c:f>Sheet1!$D$2:$D$14</c:f>
              <c:numCache>
                <c:formatCode>General</c:formatCode>
                <c:ptCount val="13"/>
                <c:pt idx="0">
                  <c:v>-6.3193399999999995</c:v>
                </c:pt>
                <c:pt idx="1">
                  <c:v>-51.335600000000007</c:v>
                </c:pt>
                <c:pt idx="2">
                  <c:v>1.22817</c:v>
                </c:pt>
                <c:pt idx="3">
                  <c:v>-26.264759999999999</c:v>
                </c:pt>
                <c:pt idx="4">
                  <c:v>73.146050000000002</c:v>
                </c:pt>
                <c:pt idx="5">
                  <c:v>-8.9607400000000013</c:v>
                </c:pt>
                <c:pt idx="6">
                  <c:v>5.5519800000000004</c:v>
                </c:pt>
                <c:pt idx="7">
                  <c:v>21.963480000000001</c:v>
                </c:pt>
                <c:pt idx="8">
                  <c:v>-3.7418899999999997</c:v>
                </c:pt>
                <c:pt idx="9">
                  <c:v>-30.308420000000002</c:v>
                </c:pt>
                <c:pt idx="10">
                  <c:v>-33.953810000000004</c:v>
                </c:pt>
                <c:pt idx="11">
                  <c:v>-20.358619999999998</c:v>
                </c:pt>
                <c:pt idx="12">
                  <c:v>14.286380000000001</c:v>
                </c:pt>
              </c:numCache>
            </c:numRef>
          </c:val>
          <c:smooth val="1"/>
          <c:extLst>
            <c:ext xmlns:c16="http://schemas.microsoft.com/office/drawing/2014/chart" uri="{C3380CC4-5D6E-409C-BE32-E72D297353CC}">
              <c16:uniqueId val="{00000000-1166-4ED7-A1D5-DDCB7A9C4D7F}"/>
            </c:ext>
          </c:extLst>
        </c:ser>
        <c:dLbls>
          <c:showLegendKey val="0"/>
          <c:showVal val="0"/>
          <c:showCatName val="0"/>
          <c:showSerName val="0"/>
          <c:showPercent val="0"/>
          <c:showBubbleSize val="0"/>
        </c:dLbls>
        <c:smooth val="0"/>
        <c:axId val="-1839628288"/>
        <c:axId val="-1839605440"/>
      </c:lineChart>
      <c:catAx>
        <c:axId val="-1839628288"/>
        <c:scaling>
          <c:orientation val="minMax"/>
        </c:scaling>
        <c:delete val="0"/>
        <c:axPos val="b"/>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05440"/>
        <c:crosses val="autoZero"/>
        <c:auto val="1"/>
        <c:lblAlgn val="ctr"/>
        <c:lblOffset val="1000"/>
        <c:tickMarkSkip val="1"/>
        <c:noMultiLvlLbl val="0"/>
      </c:catAx>
      <c:valAx>
        <c:axId val="-183960544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28288"/>
        <c:crosses val="autoZero"/>
        <c:crossBetween val="between"/>
        <c:dispUnits>
          <c:builtInUnit val="hundreds"/>
          <c:dispUnitsLbl>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en-US"/>
                    <a:t>%</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国债效应（左）</c:v>
                </c:pt>
              </c:strCache>
            </c:strRef>
          </c:tx>
          <c:spPr>
            <a:ln w="12700" cap="rnd">
              <a:solidFill>
                <a:schemeClr val="accent2"/>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Sheet1!$B$2:$B$14</c:f>
              <c:numCache>
                <c:formatCode>General</c:formatCode>
                <c:ptCount val="13"/>
                <c:pt idx="0">
                  <c:v>-9.0926600000000004</c:v>
                </c:pt>
                <c:pt idx="1">
                  <c:v>-49.670940000000002</c:v>
                </c:pt>
                <c:pt idx="2">
                  <c:v>54.126750000000001</c:v>
                </c:pt>
                <c:pt idx="3">
                  <c:v>45.486640000000001</c:v>
                </c:pt>
                <c:pt idx="4">
                  <c:v>2.0740499999999997</c:v>
                </c:pt>
                <c:pt idx="5">
                  <c:v>83.394549999999995</c:v>
                </c:pt>
                <c:pt idx="6">
                  <c:v>20.106470000000002</c:v>
                </c:pt>
                <c:pt idx="7">
                  <c:v>-43.152740000000001</c:v>
                </c:pt>
                <c:pt idx="8">
                  <c:v>23.635539999999999</c:v>
                </c:pt>
                <c:pt idx="9">
                  <c:v>32.738320000000002</c:v>
                </c:pt>
                <c:pt idx="10">
                  <c:v>125.9242</c:v>
                </c:pt>
                <c:pt idx="11">
                  <c:v>-80.076729999999998</c:v>
                </c:pt>
                <c:pt idx="12">
                  <c:v>-111.3883</c:v>
                </c:pt>
              </c:numCache>
            </c:numRef>
          </c:val>
          <c:smooth val="1"/>
          <c:extLst>
            <c:ext xmlns:c16="http://schemas.microsoft.com/office/drawing/2014/chart" uri="{C3380CC4-5D6E-409C-BE32-E72D297353CC}">
              <c16:uniqueId val="{00000000-35FF-4BB6-8132-7BFEBF0B475D}"/>
            </c:ext>
          </c:extLst>
        </c:ser>
        <c:dLbls>
          <c:showLegendKey val="0"/>
          <c:showVal val="0"/>
          <c:showCatName val="0"/>
          <c:showSerName val="0"/>
          <c:showPercent val="0"/>
          <c:showBubbleSize val="0"/>
        </c:dLbls>
        <c:marker val="1"/>
        <c:smooth val="0"/>
        <c:axId val="-1839634272"/>
        <c:axId val="-1839648416"/>
      </c:lineChart>
      <c:lineChart>
        <c:grouping val="standard"/>
        <c:varyColors val="0"/>
        <c:ser>
          <c:idx val="1"/>
          <c:order val="1"/>
          <c:tx>
            <c:strRef>
              <c:f>Sheet1!$C$1</c:f>
              <c:strCache>
                <c:ptCount val="1"/>
                <c:pt idx="0">
                  <c:v>国债收益率变化（右）</c:v>
                </c:pt>
              </c:strCache>
            </c:strRef>
          </c:tx>
          <c:spPr>
            <a:ln w="12700" cap="rnd">
              <a:solidFill>
                <a:schemeClr val="accent1"/>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Sheet1!$C$2:$C$14</c:f>
              <c:numCache>
                <c:formatCode>#,##0.0000_ </c:formatCode>
                <c:ptCount val="13"/>
                <c:pt idx="0">
                  <c:v>444.99999999999761</c:v>
                </c:pt>
                <c:pt idx="1">
                  <c:v>2471.9999999999986</c:v>
                </c:pt>
                <c:pt idx="2">
                  <c:v>-3639.9999999999986</c:v>
                </c:pt>
                <c:pt idx="3">
                  <c:v>-1648.9999999999982</c:v>
                </c:pt>
                <c:pt idx="4">
                  <c:v>-1166.0000000000005</c:v>
                </c:pt>
                <c:pt idx="5">
                  <c:v>-4323.9999999999991</c:v>
                </c:pt>
                <c:pt idx="6">
                  <c:v>-1226.0000000000027</c:v>
                </c:pt>
                <c:pt idx="7">
                  <c:v>2631.9999999999986</c:v>
                </c:pt>
                <c:pt idx="8">
                  <c:v>-1280.9999999999989</c:v>
                </c:pt>
                <c:pt idx="9">
                  <c:v>-2418.9999999999977</c:v>
                </c:pt>
                <c:pt idx="10">
                  <c:v>-5731.0000000000018</c:v>
                </c:pt>
                <c:pt idx="11">
                  <c:v>3393.0000000000014</c:v>
                </c:pt>
                <c:pt idx="12">
                  <c:v>5478.0000000000009</c:v>
                </c:pt>
              </c:numCache>
            </c:numRef>
          </c:val>
          <c:smooth val="1"/>
          <c:extLst>
            <c:ext xmlns:c16="http://schemas.microsoft.com/office/drawing/2014/chart" uri="{C3380CC4-5D6E-409C-BE32-E72D297353CC}">
              <c16:uniqueId val="{00000001-35FF-4BB6-8132-7BFEBF0B475D}"/>
            </c:ext>
          </c:extLst>
        </c:ser>
        <c:dLbls>
          <c:showLegendKey val="0"/>
          <c:showVal val="0"/>
          <c:showCatName val="0"/>
          <c:showSerName val="0"/>
          <c:showPercent val="0"/>
          <c:showBubbleSize val="0"/>
        </c:dLbls>
        <c:marker val="1"/>
        <c:smooth val="0"/>
        <c:axId val="-1839632640"/>
        <c:axId val="-1839659296"/>
      </c:lineChart>
      <c:catAx>
        <c:axId val="-1839634272"/>
        <c:scaling>
          <c:orientation val="minMax"/>
        </c:scaling>
        <c:delete val="0"/>
        <c:axPos val="b"/>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48416"/>
        <c:crosses val="autoZero"/>
        <c:auto val="1"/>
        <c:lblAlgn val="ctr"/>
        <c:lblOffset val="1000"/>
        <c:noMultiLvlLbl val="0"/>
      </c:catAx>
      <c:valAx>
        <c:axId val="-183964841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34272"/>
        <c:crosses val="autoZero"/>
        <c:crossBetween val="between"/>
        <c:dispUnits>
          <c:builtInUnit val="hundreds"/>
          <c:dispUnitsLbl>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en-US"/>
                    <a:t>%</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dispUnitsLbl>
        </c:dispUnits>
      </c:valAx>
      <c:valAx>
        <c:axId val="-1839659296"/>
        <c:scaling>
          <c:orientation val="minMax"/>
        </c:scaling>
        <c:delete val="0"/>
        <c:axPos val="r"/>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32640"/>
        <c:crosses val="max"/>
        <c:crossBetween val="between"/>
        <c:dispUnits>
          <c:builtInUnit val="hundreds"/>
          <c:dispUnitsLbl>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en-US"/>
                    <a:t>bps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dispUnitsLbl>
        </c:dispUnits>
      </c:valAx>
      <c:catAx>
        <c:axId val="-1839632640"/>
        <c:scaling>
          <c:orientation val="minMax"/>
        </c:scaling>
        <c:delete val="1"/>
        <c:axPos val="b"/>
        <c:numFmt formatCode="General" sourceLinked="1"/>
        <c:majorTickMark val="out"/>
        <c:minorTickMark val="none"/>
        <c:tickLblPos val="nextTo"/>
        <c:crossAx val="-183965929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利差效应（左）</c:v>
                </c:pt>
              </c:strCache>
            </c:strRef>
          </c:tx>
          <c:spPr>
            <a:ln w="12700" cap="rnd">
              <a:solidFill>
                <a:schemeClr val="accent3"/>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Sheet1!$B$2:$B$14</c:f>
              <c:numCache>
                <c:formatCode>General</c:formatCode>
                <c:ptCount val="13"/>
                <c:pt idx="0">
                  <c:v>-6.3193399999999995</c:v>
                </c:pt>
                <c:pt idx="1">
                  <c:v>-51.335600000000007</c:v>
                </c:pt>
                <c:pt idx="2">
                  <c:v>1.22817</c:v>
                </c:pt>
                <c:pt idx="3">
                  <c:v>-26.264759999999999</c:v>
                </c:pt>
                <c:pt idx="4">
                  <c:v>73.146050000000002</c:v>
                </c:pt>
                <c:pt idx="5">
                  <c:v>-8.9607400000000013</c:v>
                </c:pt>
                <c:pt idx="6">
                  <c:v>5.5519800000000004</c:v>
                </c:pt>
                <c:pt idx="7">
                  <c:v>21.963480000000001</c:v>
                </c:pt>
                <c:pt idx="8">
                  <c:v>-3.7418899999999997</c:v>
                </c:pt>
                <c:pt idx="9">
                  <c:v>-30.308420000000002</c:v>
                </c:pt>
                <c:pt idx="10">
                  <c:v>-33.953810000000004</c:v>
                </c:pt>
                <c:pt idx="11">
                  <c:v>-20.358619999999998</c:v>
                </c:pt>
                <c:pt idx="12">
                  <c:v>14.286380000000001</c:v>
                </c:pt>
              </c:numCache>
            </c:numRef>
          </c:val>
          <c:smooth val="1"/>
          <c:extLst>
            <c:ext xmlns:c16="http://schemas.microsoft.com/office/drawing/2014/chart" uri="{C3380CC4-5D6E-409C-BE32-E72D297353CC}">
              <c16:uniqueId val="{00000000-7E3A-4664-88B0-CA4C27D63798}"/>
            </c:ext>
          </c:extLst>
        </c:ser>
        <c:dLbls>
          <c:showLegendKey val="0"/>
          <c:showVal val="0"/>
          <c:showCatName val="0"/>
          <c:showSerName val="0"/>
          <c:showPercent val="0"/>
          <c:showBubbleSize val="0"/>
        </c:dLbls>
        <c:marker val="1"/>
        <c:smooth val="0"/>
        <c:axId val="-1839631552"/>
        <c:axId val="-1839663648"/>
      </c:lineChart>
      <c:lineChart>
        <c:grouping val="standard"/>
        <c:varyColors val="0"/>
        <c:ser>
          <c:idx val="1"/>
          <c:order val="1"/>
          <c:tx>
            <c:strRef>
              <c:f>Sheet1!$C$1</c:f>
              <c:strCache>
                <c:ptCount val="1"/>
                <c:pt idx="0">
                  <c:v>信用利差变化（右）</c:v>
                </c:pt>
              </c:strCache>
            </c:strRef>
          </c:tx>
          <c:spPr>
            <a:ln w="12700" cap="rnd">
              <a:solidFill>
                <a:schemeClr val="accent1"/>
              </a:solidFill>
              <a:round/>
            </a:ln>
            <a:effectLst/>
          </c:spPr>
          <c:marker>
            <c:symbol val="none"/>
          </c:marker>
          <c:cat>
            <c:strRef>
              <c:f>Sheet1!$A$2:$A$14</c:f>
              <c:strCache>
                <c:ptCount val="13"/>
                <c:pt idx="0">
                  <c:v>2017Q3</c:v>
                </c:pt>
                <c:pt idx="1">
                  <c:v>2017Q4</c:v>
                </c:pt>
                <c:pt idx="2">
                  <c:v>2018Q1</c:v>
                </c:pt>
                <c:pt idx="3">
                  <c:v>2018Q2</c:v>
                </c:pt>
                <c:pt idx="4">
                  <c:v>2018Q3</c:v>
                </c:pt>
                <c:pt idx="5">
                  <c:v>2018Q4</c:v>
                </c:pt>
                <c:pt idx="6">
                  <c:v>2019Q1</c:v>
                </c:pt>
                <c:pt idx="7">
                  <c:v>2019Q2</c:v>
                </c:pt>
                <c:pt idx="8">
                  <c:v>2019Q3</c:v>
                </c:pt>
                <c:pt idx="9">
                  <c:v>2019Q4</c:v>
                </c:pt>
                <c:pt idx="10">
                  <c:v>2020Q1</c:v>
                </c:pt>
                <c:pt idx="11">
                  <c:v>2020Q2</c:v>
                </c:pt>
                <c:pt idx="12">
                  <c:v>2020Q3</c:v>
                </c:pt>
              </c:strCache>
            </c:strRef>
          </c:cat>
          <c:val>
            <c:numRef>
              <c:f>Sheet1!$C$2:$C$14</c:f>
              <c:numCache>
                <c:formatCode>#,##0.0000_ </c:formatCode>
                <c:ptCount val="13"/>
                <c:pt idx="0">
                  <c:v>1382.9999999999964</c:v>
                </c:pt>
                <c:pt idx="1">
                  <c:v>4639.0000000000018</c:v>
                </c:pt>
                <c:pt idx="2">
                  <c:v>465.9999999999975</c:v>
                </c:pt>
                <c:pt idx="3">
                  <c:v>2031.000000000005</c:v>
                </c:pt>
                <c:pt idx="4">
                  <c:v>-4251.0000000000045</c:v>
                </c:pt>
                <c:pt idx="5">
                  <c:v>684.99999999999784</c:v>
                </c:pt>
                <c:pt idx="6">
                  <c:v>-1733.9999999999911</c:v>
                </c:pt>
                <c:pt idx="7">
                  <c:v>-2059.0000000000018</c:v>
                </c:pt>
                <c:pt idx="8">
                  <c:v>-380.00000000000256</c:v>
                </c:pt>
                <c:pt idx="9">
                  <c:v>1579.9999999999991</c:v>
                </c:pt>
                <c:pt idx="10">
                  <c:v>-1265.0000000000005</c:v>
                </c:pt>
                <c:pt idx="11">
                  <c:v>-647.99999999999966</c:v>
                </c:pt>
                <c:pt idx="12">
                  <c:v>1527.0000000000027</c:v>
                </c:pt>
              </c:numCache>
            </c:numRef>
          </c:val>
          <c:smooth val="1"/>
          <c:extLst>
            <c:ext xmlns:c16="http://schemas.microsoft.com/office/drawing/2014/chart" uri="{C3380CC4-5D6E-409C-BE32-E72D297353CC}">
              <c16:uniqueId val="{00000001-7E3A-4664-88B0-CA4C27D63798}"/>
            </c:ext>
          </c:extLst>
        </c:ser>
        <c:dLbls>
          <c:showLegendKey val="0"/>
          <c:showVal val="0"/>
          <c:showCatName val="0"/>
          <c:showSerName val="0"/>
          <c:showPercent val="0"/>
          <c:showBubbleSize val="0"/>
        </c:dLbls>
        <c:marker val="1"/>
        <c:smooth val="0"/>
        <c:axId val="-1037497872"/>
        <c:axId val="-1037519632"/>
      </c:lineChart>
      <c:catAx>
        <c:axId val="-1839631552"/>
        <c:scaling>
          <c:orientation val="minMax"/>
        </c:scaling>
        <c:delete val="0"/>
        <c:axPos val="b"/>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63648"/>
        <c:crosses val="autoZero"/>
        <c:auto val="1"/>
        <c:lblAlgn val="ctr"/>
        <c:lblOffset val="1000"/>
        <c:noMultiLvlLbl val="0"/>
      </c:catAx>
      <c:valAx>
        <c:axId val="-18396636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839631552"/>
        <c:crosses val="autoZero"/>
        <c:crossBetween val="between"/>
        <c:dispUnits>
          <c:builtInUnit val="hundreds"/>
          <c:dispUnitsLbl>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en-US"/>
                    <a:t>%</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dispUnitsLbl>
        </c:dispUnits>
      </c:valAx>
      <c:valAx>
        <c:axId val="-1037519632"/>
        <c:scaling>
          <c:orientation val="minMax"/>
        </c:scaling>
        <c:delete val="0"/>
        <c:axPos val="r"/>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crossAx val="-1037497872"/>
        <c:crosses val="max"/>
        <c:crossBetween val="between"/>
        <c:dispUnits>
          <c:builtInUnit val="hundreds"/>
          <c:dispUnitsLbl>
            <c:tx>
              <c:rich>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r>
                    <a:rPr lang="en-US"/>
                    <a:t>bps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dispUnitsLbl>
        </c:dispUnits>
      </c:valAx>
      <c:catAx>
        <c:axId val="-1037497872"/>
        <c:scaling>
          <c:orientation val="minMax"/>
        </c:scaling>
        <c:delete val="1"/>
        <c:axPos val="b"/>
        <c:numFmt formatCode="General" sourceLinked="1"/>
        <c:majorTickMark val="out"/>
        <c:minorTickMark val="none"/>
        <c:tickLblPos val="nextTo"/>
        <c:crossAx val="-103751963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chemeClr val="tx1"/>
          </a:solidFill>
          <a:latin typeface="Arial" panose="020B0604020202020204" pitchFamily="34" charset="0"/>
          <a:ea typeface="KaiTi" panose="02010609060101010101" pitchFamily="49" charset="-122"/>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4588D-64C5-456D-9E43-1E4B928BF772}"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4274FE5F-9DB7-4803-98BA-028D580F030A}">
      <dgm:prSet phldrT="[Text]" custT="1"/>
      <dgm:spPr/>
      <dgm:t>
        <a:bodyPr/>
        <a:lstStyle/>
        <a:p>
          <a:r>
            <a:rPr lang="zh-CN" altLang="en-US" sz="1000">
              <a:latin typeface="Arial" panose="020B0604020202020204" pitchFamily="34" charset="0"/>
              <a:ea typeface="楷体" panose="02010609060101010101" pitchFamily="49" charset="-122"/>
              <a:cs typeface="Arial" panose="020B0604020202020204" pitchFamily="34" charset="0"/>
            </a:rPr>
            <a:t>总收益</a:t>
          </a:r>
          <a:endParaRPr lang="en-US" altLang="zh-CN" sz="1000">
            <a:latin typeface="Arial" panose="020B0604020202020204" pitchFamily="34" charset="0"/>
            <a:ea typeface="楷体" panose="02010609060101010101" pitchFamily="49" charset="-122"/>
            <a:cs typeface="Arial" panose="020B0604020202020204" pitchFamily="34" charset="0"/>
          </a:endParaRPr>
        </a:p>
        <a:p>
          <a:r>
            <a:rPr lang="zh-CN" altLang="en-US" sz="1000">
              <a:latin typeface="Arial" panose="020B0604020202020204" pitchFamily="34" charset="0"/>
              <a:ea typeface="楷体" panose="02010609060101010101" pitchFamily="49" charset="-122"/>
              <a:cs typeface="Arial" panose="020B0604020202020204" pitchFamily="34" charset="0"/>
            </a:rPr>
            <a:t>或</a:t>
          </a:r>
          <a:endParaRPr lang="en-US" altLang="zh-CN" sz="1000">
            <a:latin typeface="Arial" panose="020B0604020202020204" pitchFamily="34" charset="0"/>
            <a:ea typeface="楷体" panose="02010609060101010101" pitchFamily="49" charset="-122"/>
            <a:cs typeface="Arial" panose="020B0604020202020204" pitchFamily="34" charset="0"/>
          </a:endParaRPr>
        </a:p>
        <a:p>
          <a:r>
            <a:rPr lang="zh-CN" altLang="en-US" sz="1000">
              <a:latin typeface="Arial" panose="020B0604020202020204" pitchFamily="34" charset="0"/>
              <a:ea typeface="楷体" panose="02010609060101010101" pitchFamily="49" charset="-122"/>
              <a:cs typeface="Arial" panose="020B0604020202020204" pitchFamily="34" charset="0"/>
            </a:rPr>
            <a:t>超额收益</a:t>
          </a:r>
          <a:endParaRPr lang="en-US" sz="1000">
            <a:latin typeface="Arial" panose="020B0604020202020204" pitchFamily="34" charset="0"/>
            <a:ea typeface="楷体" panose="02010609060101010101" pitchFamily="49" charset="-122"/>
            <a:cs typeface="Arial" panose="020B0604020202020204" pitchFamily="34" charset="0"/>
          </a:endParaRPr>
        </a:p>
      </dgm:t>
    </dgm:pt>
    <dgm:pt modelId="{E269EA25-FD56-4A95-8FA0-F2E71C712590}" type="parTrans" cxnId="{49C79CBE-B961-4296-81D6-E555C6932804}">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A5934881-9167-40E4-ABD7-DC09825906F7}" type="sibTrans" cxnId="{49C79CBE-B961-4296-81D6-E555C6932804}">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B06C3B2A-330A-4111-B1B8-3C8BF8F7CF46}">
      <dgm:prSet phldrT="[Text]" custT="1"/>
      <dgm:spPr/>
      <dgm:t>
        <a:bodyPr/>
        <a:lstStyle/>
        <a:p>
          <a:r>
            <a:rPr lang="zh-CN" altLang="en-US" sz="1000" dirty="0">
              <a:latin typeface="Arial" panose="020B0604020202020204" pitchFamily="34" charset="0"/>
              <a:ea typeface="楷体" panose="02010609060101010101" pitchFamily="49" charset="-122"/>
              <a:cs typeface="Arial" panose="020B0604020202020204" pitchFamily="34" charset="0"/>
            </a:rPr>
            <a:t>价格收益</a:t>
          </a:r>
          <a:endParaRPr lang="en-US" altLang="zh-CN" sz="1000" dirty="0">
            <a:latin typeface="Arial" panose="020B0604020202020204" pitchFamily="34" charset="0"/>
            <a:ea typeface="楷体" panose="02010609060101010101" pitchFamily="49" charset="-122"/>
            <a:cs typeface="Arial" panose="020B0604020202020204" pitchFamily="34" charset="0"/>
          </a:endParaRPr>
        </a:p>
        <a:p>
          <a:r>
            <a:rPr lang="zh-CN" altLang="en-US" sz="1000" dirty="0">
              <a:latin typeface="Arial" panose="020B0604020202020204" pitchFamily="34" charset="0"/>
              <a:ea typeface="楷体" panose="02010609060101010101" pitchFamily="49" charset="-122"/>
              <a:cs typeface="Arial" panose="020B0604020202020204" pitchFamily="34" charset="0"/>
            </a:rPr>
            <a:t>或</a:t>
          </a:r>
          <a:endParaRPr lang="en-US" altLang="zh-CN" sz="1000" dirty="0">
            <a:latin typeface="Arial" panose="020B0604020202020204" pitchFamily="34" charset="0"/>
            <a:ea typeface="楷体" panose="02010609060101010101" pitchFamily="49" charset="-122"/>
            <a:cs typeface="Arial" panose="020B0604020202020204" pitchFamily="34" charset="0"/>
          </a:endParaRPr>
        </a:p>
        <a:p>
          <a:r>
            <a:rPr lang="zh-CN" altLang="en-US" sz="1000" dirty="0">
              <a:latin typeface="Arial" panose="020B0604020202020204" pitchFamily="34" charset="0"/>
              <a:ea typeface="楷体" panose="02010609060101010101" pitchFamily="49" charset="-122"/>
              <a:cs typeface="Arial" panose="020B0604020202020204" pitchFamily="34" charset="0"/>
            </a:rPr>
            <a:t>价格阿尔法</a:t>
          </a:r>
          <a:endParaRPr lang="en-US" sz="1000" dirty="0">
            <a:latin typeface="Arial" panose="020B0604020202020204" pitchFamily="34" charset="0"/>
            <a:ea typeface="楷体" panose="02010609060101010101" pitchFamily="49" charset="-122"/>
            <a:cs typeface="Arial" panose="020B0604020202020204" pitchFamily="34" charset="0"/>
          </a:endParaRPr>
        </a:p>
      </dgm:t>
    </dgm:pt>
    <dgm:pt modelId="{74EBA2FA-AB5C-4B34-98E1-64D60837D4E1}" type="parTrans" cxnId="{EF6AF5C9-A637-4814-9757-C8578B96B0CB}">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C082967D-3531-490B-9643-3771AE87E3E8}" type="sibTrans" cxnId="{EF6AF5C9-A637-4814-9757-C8578B96B0CB}">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2C853BBD-0C09-45CE-89DB-C53773318268}">
      <dgm:prSet phldrT="[Text]" custT="1"/>
      <dgm:spPr/>
      <dgm:t>
        <a:bodyPr/>
        <a:lstStyle/>
        <a:p>
          <a:r>
            <a:rPr lang="zh-CN" altLang="en-US" sz="1000">
              <a:latin typeface="Arial" panose="020B0604020202020204" pitchFamily="34" charset="0"/>
              <a:ea typeface="楷体" panose="02010609060101010101" pitchFamily="49" charset="-122"/>
              <a:cs typeface="Arial" panose="020B0604020202020204" pitchFamily="34" charset="0"/>
            </a:rPr>
            <a:t>国债效应</a:t>
          </a:r>
          <a:endParaRPr lang="en-US" altLang="zh-CN" sz="1000">
            <a:latin typeface="Arial" panose="020B0604020202020204" pitchFamily="34" charset="0"/>
            <a:ea typeface="楷体" panose="02010609060101010101" pitchFamily="49" charset="-122"/>
            <a:cs typeface="Arial" panose="020B0604020202020204" pitchFamily="34" charset="0"/>
          </a:endParaRPr>
        </a:p>
        <a:p>
          <a:r>
            <a:rPr lang="en-US" altLang="zh-CN" sz="1000">
              <a:latin typeface="Arial" panose="020B0604020202020204" pitchFamily="34" charset="0"/>
              <a:ea typeface="楷体" panose="02010609060101010101" pitchFamily="49" charset="-122"/>
              <a:cs typeface="Arial" panose="020B0604020202020204" pitchFamily="34" charset="0"/>
            </a:rPr>
            <a:t>Treasury Effect</a:t>
          </a:r>
          <a:endParaRPr lang="en-US" sz="1000">
            <a:latin typeface="Arial" panose="020B0604020202020204" pitchFamily="34" charset="0"/>
            <a:ea typeface="楷体" panose="02010609060101010101" pitchFamily="49" charset="-122"/>
            <a:cs typeface="Arial" panose="020B0604020202020204" pitchFamily="34" charset="0"/>
          </a:endParaRPr>
        </a:p>
      </dgm:t>
    </dgm:pt>
    <dgm:pt modelId="{C18A97F0-ECA8-47B7-A094-01ED7C34D553}" type="parTrans" cxnId="{38009E81-F6F9-4A36-B659-89A880348E0B}">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3142FD87-573F-4A2F-8736-4D8C553BBD0B}" type="sibTrans" cxnId="{38009E81-F6F9-4A36-B659-89A880348E0B}">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1C11C5C0-DA40-43B8-B57B-DBF23915CD3B}">
      <dgm:prSet phldrT="[Text]" custT="1"/>
      <dgm:spPr/>
      <dgm:t>
        <a:bodyPr/>
        <a:lstStyle/>
        <a:p>
          <a:r>
            <a:rPr lang="zh-CN" altLang="en-US" sz="1000">
              <a:latin typeface="Arial" panose="020B0604020202020204" pitchFamily="34" charset="0"/>
              <a:ea typeface="楷体" panose="02010609060101010101" pitchFamily="49" charset="-122"/>
              <a:cs typeface="Arial" panose="020B0604020202020204" pitchFamily="34" charset="0"/>
            </a:rPr>
            <a:t>利差效应</a:t>
          </a:r>
          <a:endParaRPr lang="en-US" altLang="zh-CN" sz="1000">
            <a:latin typeface="Arial" panose="020B0604020202020204" pitchFamily="34" charset="0"/>
            <a:ea typeface="楷体" panose="02010609060101010101" pitchFamily="49" charset="-122"/>
            <a:cs typeface="Arial" panose="020B0604020202020204" pitchFamily="34" charset="0"/>
          </a:endParaRPr>
        </a:p>
        <a:p>
          <a:r>
            <a:rPr lang="en-US" altLang="zh-CN" sz="1000">
              <a:latin typeface="Arial" panose="020B0604020202020204" pitchFamily="34" charset="0"/>
              <a:ea typeface="楷体" panose="02010609060101010101" pitchFamily="49" charset="-122"/>
              <a:cs typeface="Arial" panose="020B0604020202020204" pitchFamily="34" charset="0"/>
            </a:rPr>
            <a:t>Spread Effect</a:t>
          </a:r>
          <a:endParaRPr lang="en-US" sz="1000">
            <a:latin typeface="Arial" panose="020B0604020202020204" pitchFamily="34" charset="0"/>
            <a:ea typeface="楷体" panose="02010609060101010101" pitchFamily="49" charset="-122"/>
            <a:cs typeface="Arial" panose="020B0604020202020204" pitchFamily="34" charset="0"/>
          </a:endParaRPr>
        </a:p>
      </dgm:t>
    </dgm:pt>
    <dgm:pt modelId="{AA9944ED-54C6-4E77-B490-97B7BD315A2F}" type="parTrans" cxnId="{8F5DBFE9-BB03-4C00-866D-106E1C52C953}">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EF8C0778-BA99-4CE9-8971-1913B1C57EF5}" type="sibTrans" cxnId="{8F5DBFE9-BB03-4C00-866D-106E1C52C953}">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A1C27913-E744-43DD-83C0-875136A719A2}">
      <dgm:prSet phldrT="[Text]" custT="1"/>
      <dgm:spPr/>
      <dgm:t>
        <a:bodyPr/>
        <a:lstStyle/>
        <a:p>
          <a:r>
            <a:rPr lang="zh-CN" altLang="en-US" sz="1000">
              <a:latin typeface="Arial" panose="020B0604020202020204" pitchFamily="34" charset="0"/>
              <a:ea typeface="楷体" panose="02010609060101010101" pitchFamily="49" charset="-122"/>
              <a:cs typeface="Arial" panose="020B0604020202020204" pitchFamily="34" charset="0"/>
            </a:rPr>
            <a:t>票息收益</a:t>
          </a:r>
          <a:endParaRPr lang="en-US" altLang="zh-CN" sz="1000">
            <a:latin typeface="Arial" panose="020B0604020202020204" pitchFamily="34" charset="0"/>
            <a:ea typeface="楷体" panose="02010609060101010101" pitchFamily="49" charset="-122"/>
            <a:cs typeface="Arial" panose="020B0604020202020204" pitchFamily="34" charset="0"/>
          </a:endParaRPr>
        </a:p>
        <a:p>
          <a:r>
            <a:rPr lang="zh-CN" altLang="en-US" sz="1000">
              <a:latin typeface="Arial" panose="020B0604020202020204" pitchFamily="34" charset="0"/>
              <a:ea typeface="楷体" panose="02010609060101010101" pitchFamily="49" charset="-122"/>
              <a:cs typeface="Arial" panose="020B0604020202020204" pitchFamily="34" charset="0"/>
            </a:rPr>
            <a:t>或</a:t>
          </a:r>
          <a:endParaRPr lang="en-US" altLang="zh-CN" sz="1000">
            <a:latin typeface="Arial" panose="020B0604020202020204" pitchFamily="34" charset="0"/>
            <a:ea typeface="楷体" panose="02010609060101010101" pitchFamily="49" charset="-122"/>
            <a:cs typeface="Arial" panose="020B0604020202020204" pitchFamily="34" charset="0"/>
          </a:endParaRPr>
        </a:p>
        <a:p>
          <a:r>
            <a:rPr lang="zh-CN" altLang="en-US" sz="1000">
              <a:latin typeface="Arial" panose="020B0604020202020204" pitchFamily="34" charset="0"/>
              <a:ea typeface="楷体" panose="02010609060101010101" pitchFamily="49" charset="-122"/>
              <a:cs typeface="Arial" panose="020B0604020202020204" pitchFamily="34" charset="0"/>
            </a:rPr>
            <a:t>票息阿尔法</a:t>
          </a:r>
          <a:endParaRPr lang="en-US" sz="1000">
            <a:latin typeface="Arial" panose="020B0604020202020204" pitchFamily="34" charset="0"/>
            <a:ea typeface="楷体" panose="02010609060101010101" pitchFamily="49" charset="-122"/>
            <a:cs typeface="Arial" panose="020B0604020202020204" pitchFamily="34" charset="0"/>
          </a:endParaRPr>
        </a:p>
      </dgm:t>
    </dgm:pt>
    <dgm:pt modelId="{5059AF28-21F8-4B4F-84F3-EDAABAEC4E9D}" type="parTrans" cxnId="{E51D9209-ED66-4E44-80A7-5E3C32D1E13F}">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9A3F8099-E237-4980-9301-9D3A8287A6E4}" type="sibTrans" cxnId="{E51D9209-ED66-4E44-80A7-5E3C32D1E13F}">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49F40872-A4DA-4F0E-83AA-578573D938B5}">
      <dgm:prSet phldrT="[Text]" custT="1"/>
      <dgm:spPr/>
      <dgm:t>
        <a:bodyPr/>
        <a:lstStyle/>
        <a:p>
          <a:r>
            <a:rPr lang="zh-CN" altLang="en-US" sz="1000">
              <a:latin typeface="Arial" panose="020B0604020202020204" pitchFamily="34" charset="0"/>
              <a:ea typeface="楷体" panose="02010609060101010101" pitchFamily="49" charset="-122"/>
              <a:cs typeface="Arial" panose="020B0604020202020204" pitchFamily="34" charset="0"/>
            </a:rPr>
            <a:t>收入效应</a:t>
          </a:r>
          <a:endParaRPr lang="en-US" altLang="zh-CN" sz="1000">
            <a:latin typeface="Arial" panose="020B0604020202020204" pitchFamily="34" charset="0"/>
            <a:ea typeface="楷体" panose="02010609060101010101" pitchFamily="49" charset="-122"/>
            <a:cs typeface="Arial" panose="020B0604020202020204" pitchFamily="34" charset="0"/>
          </a:endParaRPr>
        </a:p>
        <a:p>
          <a:r>
            <a:rPr lang="en-US" altLang="zh-CN" sz="1000">
              <a:latin typeface="Arial" panose="020B0604020202020204" pitchFamily="34" charset="0"/>
              <a:ea typeface="楷体" panose="02010609060101010101" pitchFamily="49" charset="-122"/>
              <a:cs typeface="Arial" panose="020B0604020202020204" pitchFamily="34" charset="0"/>
            </a:rPr>
            <a:t>Income Effect</a:t>
          </a:r>
          <a:endParaRPr lang="en-US" sz="1000">
            <a:latin typeface="Arial" panose="020B0604020202020204" pitchFamily="34" charset="0"/>
            <a:ea typeface="楷体" panose="02010609060101010101" pitchFamily="49" charset="-122"/>
            <a:cs typeface="Arial" panose="020B0604020202020204" pitchFamily="34" charset="0"/>
          </a:endParaRPr>
        </a:p>
      </dgm:t>
    </dgm:pt>
    <dgm:pt modelId="{CF1EDF77-7D3A-4B70-B86C-DC509817B29E}" type="parTrans" cxnId="{CFE4BF4A-086D-4A43-AC83-707629EBF6BF}">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6A4FA0A6-0A7D-429D-A6B3-C30CC5063AE8}" type="sibTrans" cxnId="{CFE4BF4A-086D-4A43-AC83-707629EBF6BF}">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1F821261-6817-47CE-9E28-26F79AB1AFDA}">
      <dgm:prSet phldrT="[Text]" custT="1"/>
      <dgm:spPr/>
      <dgm:t>
        <a:bodyPr/>
        <a:lstStyle/>
        <a:p>
          <a:r>
            <a:rPr lang="zh-CN" altLang="en-US" sz="1000">
              <a:latin typeface="Arial" panose="020B0604020202020204" pitchFamily="34" charset="0"/>
              <a:ea typeface="楷体" panose="02010609060101010101" pitchFamily="49" charset="-122"/>
              <a:cs typeface="Arial" panose="020B0604020202020204" pitchFamily="34" charset="0"/>
            </a:rPr>
            <a:t>总收益</a:t>
          </a:r>
          <a:endParaRPr lang="en-US" altLang="zh-CN" sz="1000">
            <a:latin typeface="Arial" panose="020B0604020202020204" pitchFamily="34" charset="0"/>
            <a:ea typeface="楷体" panose="02010609060101010101" pitchFamily="49" charset="-122"/>
            <a:cs typeface="Arial" panose="020B0604020202020204" pitchFamily="34" charset="0"/>
          </a:endParaRPr>
        </a:p>
        <a:p>
          <a:r>
            <a:rPr lang="zh-CN" altLang="en-US" sz="1000">
              <a:latin typeface="Arial" panose="020B0604020202020204" pitchFamily="34" charset="0"/>
              <a:ea typeface="楷体" panose="02010609060101010101" pitchFamily="49" charset="-122"/>
              <a:cs typeface="Arial" panose="020B0604020202020204" pitchFamily="34" charset="0"/>
            </a:rPr>
            <a:t>或</a:t>
          </a:r>
          <a:endParaRPr lang="en-US" altLang="zh-CN" sz="1000">
            <a:latin typeface="Arial" panose="020B0604020202020204" pitchFamily="34" charset="0"/>
            <a:ea typeface="楷体" panose="02010609060101010101" pitchFamily="49" charset="-122"/>
            <a:cs typeface="Arial" panose="020B0604020202020204" pitchFamily="34" charset="0"/>
          </a:endParaRPr>
        </a:p>
        <a:p>
          <a:r>
            <a:rPr lang="zh-CN" altLang="en-US" sz="1000">
              <a:latin typeface="Arial" panose="020B0604020202020204" pitchFamily="34" charset="0"/>
              <a:ea typeface="楷体" panose="02010609060101010101" pitchFamily="49" charset="-122"/>
              <a:cs typeface="Arial" panose="020B0604020202020204" pitchFamily="34" charset="0"/>
            </a:rPr>
            <a:t>超额收益</a:t>
          </a:r>
          <a:endParaRPr lang="en-US" sz="1000">
            <a:latin typeface="Arial" panose="020B0604020202020204" pitchFamily="34" charset="0"/>
            <a:ea typeface="楷体" panose="02010609060101010101" pitchFamily="49" charset="-122"/>
            <a:cs typeface="Arial" panose="020B0604020202020204" pitchFamily="34" charset="0"/>
          </a:endParaRPr>
        </a:p>
      </dgm:t>
    </dgm:pt>
    <dgm:pt modelId="{43495BA5-AF9A-4197-A8E7-8A3DA23D2C10}" type="parTrans" cxnId="{6EB75FFB-A7E0-42DE-956E-27D896A5F15B}">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0475D23E-DA98-48CE-A472-8F1388F8A438}" type="sibTrans" cxnId="{6EB75FFB-A7E0-42DE-956E-27D896A5F15B}">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6F7EE9C3-80DF-4805-8782-5224F871AB7D}">
      <dgm:prSet phldrT="[Text]" custT="1"/>
      <dgm:spPr/>
      <dgm:t>
        <a:bodyPr/>
        <a:lstStyle/>
        <a:p>
          <a:r>
            <a:rPr lang="zh-CN" altLang="en-US" sz="1000">
              <a:latin typeface="Arial" panose="020B0604020202020204" pitchFamily="34" charset="0"/>
              <a:ea typeface="楷体" panose="02010609060101010101" pitchFamily="49" charset="-122"/>
              <a:cs typeface="Arial" panose="020B0604020202020204" pitchFamily="34" charset="0"/>
            </a:rPr>
            <a:t>资本利得</a:t>
          </a:r>
          <a:r>
            <a:rPr lang="en-US" altLang="zh-CN" sz="1000">
              <a:latin typeface="Arial" panose="020B0604020202020204" pitchFamily="34" charset="0"/>
              <a:ea typeface="楷体" panose="02010609060101010101" pitchFamily="49" charset="-122"/>
              <a:cs typeface="Arial" panose="020B0604020202020204" pitchFamily="34" charset="0"/>
            </a:rPr>
            <a:t>+</a:t>
          </a:r>
          <a:r>
            <a:rPr lang="zh-CN" altLang="en-US" sz="1000">
              <a:latin typeface="Arial" panose="020B0604020202020204" pitchFamily="34" charset="0"/>
              <a:ea typeface="楷体" panose="02010609060101010101" pitchFamily="49" charset="-122"/>
              <a:cs typeface="Arial" panose="020B0604020202020204" pitchFamily="34" charset="0"/>
            </a:rPr>
            <a:t>票息</a:t>
          </a:r>
          <a:endParaRPr lang="en-US" sz="1000">
            <a:latin typeface="Arial" panose="020B0604020202020204" pitchFamily="34" charset="0"/>
            <a:ea typeface="楷体" panose="02010609060101010101" pitchFamily="49" charset="-122"/>
            <a:cs typeface="Arial" panose="020B0604020202020204" pitchFamily="34" charset="0"/>
          </a:endParaRPr>
        </a:p>
      </dgm:t>
    </dgm:pt>
    <dgm:pt modelId="{968FADBC-4760-4C81-BE38-9E2868CF4AB1}" type="parTrans" cxnId="{B3EC6D47-EB49-4BA2-B1E8-17164BC78E1F}">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CB5C8A43-7DFD-4497-94A6-7ADD37C685C5}" type="sibTrans" cxnId="{B3EC6D47-EB49-4BA2-B1E8-17164BC78E1F}">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F142A82C-F9FD-4481-9136-DA8A2BBCE858}">
      <dgm:prSet phldrT="[Text]" custT="1"/>
      <dgm:spPr/>
      <dgm:t>
        <a:bodyPr/>
        <a:lstStyle/>
        <a:p>
          <a:r>
            <a:rPr lang="en-US" altLang="zh-CN" sz="1000">
              <a:latin typeface="Arial" panose="020B0604020202020204" pitchFamily="34" charset="0"/>
              <a:ea typeface="楷体" panose="02010609060101010101" pitchFamily="49" charset="-122"/>
              <a:cs typeface="Arial" panose="020B0604020202020204" pitchFamily="34" charset="0"/>
            </a:rPr>
            <a:t>Campisi</a:t>
          </a:r>
          <a:r>
            <a:rPr lang="zh-CN" altLang="en-US" sz="1000">
              <a:latin typeface="Arial" panose="020B0604020202020204" pitchFamily="34" charset="0"/>
              <a:ea typeface="楷体" panose="02010609060101010101" pitchFamily="49" charset="-122"/>
              <a:cs typeface="Arial" panose="020B0604020202020204" pitchFamily="34" charset="0"/>
            </a:rPr>
            <a:t>模型</a:t>
          </a:r>
          <a:endParaRPr lang="en-US" sz="1000">
            <a:latin typeface="Arial" panose="020B0604020202020204" pitchFamily="34" charset="0"/>
            <a:ea typeface="楷体" panose="02010609060101010101" pitchFamily="49" charset="-122"/>
            <a:cs typeface="Arial" panose="020B0604020202020204" pitchFamily="34" charset="0"/>
          </a:endParaRPr>
        </a:p>
      </dgm:t>
    </dgm:pt>
    <dgm:pt modelId="{B2084661-61E4-45BC-BAA1-A5E2D5CB934A}" type="parTrans" cxnId="{8E45F6EF-5A50-45D4-A07A-C5093AF3B4DC}">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638D954C-955E-4CAA-9D8F-17F0C7F1B4F2}" type="sibTrans" cxnId="{8E45F6EF-5A50-45D4-A07A-C5093AF3B4DC}">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56273532-4D72-4C2A-A2DE-596D45B3BAFD}">
      <dgm:prSet custT="1"/>
      <dgm:spPr/>
      <dgm:t>
        <a:bodyPr/>
        <a:lstStyle/>
        <a:p>
          <a:r>
            <a:rPr lang="zh-CN" altLang="en-US" sz="1000">
              <a:latin typeface="Arial" panose="020B0604020202020204" pitchFamily="34" charset="0"/>
              <a:ea typeface="楷体" panose="02010609060101010101" pitchFamily="49" charset="-122"/>
              <a:cs typeface="Arial" panose="020B0604020202020204" pitchFamily="34" charset="0"/>
            </a:rPr>
            <a:t>择券效应</a:t>
          </a:r>
          <a:endParaRPr lang="en-US" altLang="zh-CN" sz="1000">
            <a:latin typeface="Arial" panose="020B0604020202020204" pitchFamily="34" charset="0"/>
            <a:ea typeface="楷体" panose="02010609060101010101" pitchFamily="49" charset="-122"/>
            <a:cs typeface="Arial" panose="020B0604020202020204" pitchFamily="34" charset="0"/>
          </a:endParaRPr>
        </a:p>
        <a:p>
          <a:r>
            <a:rPr lang="en-US" altLang="zh-CN" sz="1000">
              <a:latin typeface="Arial" panose="020B0604020202020204" pitchFamily="34" charset="0"/>
              <a:ea typeface="楷体" panose="02010609060101010101" pitchFamily="49" charset="-122"/>
              <a:cs typeface="Arial" panose="020B0604020202020204" pitchFamily="34" charset="0"/>
            </a:rPr>
            <a:t>Selection Effect</a:t>
          </a:r>
          <a:endParaRPr lang="en-US" sz="1000">
            <a:latin typeface="Arial" panose="020B0604020202020204" pitchFamily="34" charset="0"/>
            <a:ea typeface="楷体" panose="02010609060101010101" pitchFamily="49" charset="-122"/>
            <a:cs typeface="Arial" panose="020B0604020202020204" pitchFamily="34" charset="0"/>
          </a:endParaRPr>
        </a:p>
      </dgm:t>
    </dgm:pt>
    <dgm:pt modelId="{0290A097-F231-4D97-9BA1-16F1579CEEEE}" type="parTrans" cxnId="{592908B8-648F-4668-876D-9F44754EB34B}">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FDD3EC41-7324-4C38-83BE-964412A95B9F}" type="sibTrans" cxnId="{592908B8-648F-4668-876D-9F44754EB34B}">
      <dgm:prSet/>
      <dgm:spPr/>
      <dgm:t>
        <a:bodyPr/>
        <a:lstStyle/>
        <a:p>
          <a:endParaRPr lang="en-US" sz="1000">
            <a:latin typeface="Arial" panose="020B0604020202020204" pitchFamily="34" charset="0"/>
            <a:ea typeface="楷体" panose="02010609060101010101" pitchFamily="49" charset="-122"/>
            <a:cs typeface="Arial" panose="020B0604020202020204" pitchFamily="34" charset="0"/>
          </a:endParaRPr>
        </a:p>
      </dgm:t>
    </dgm:pt>
    <dgm:pt modelId="{A46AE47C-EFC7-4722-B90C-94B5011ABDA8}" type="pres">
      <dgm:prSet presAssocID="{90A4588D-64C5-456D-9E43-1E4B928BF772}" presName="mainComposite" presStyleCnt="0">
        <dgm:presLayoutVars>
          <dgm:chPref val="1"/>
          <dgm:dir/>
          <dgm:animOne val="branch"/>
          <dgm:animLvl val="lvl"/>
          <dgm:resizeHandles val="exact"/>
        </dgm:presLayoutVars>
      </dgm:prSet>
      <dgm:spPr/>
    </dgm:pt>
    <dgm:pt modelId="{45981C59-82BE-4B2F-A2D8-7AB28A966A88}" type="pres">
      <dgm:prSet presAssocID="{90A4588D-64C5-456D-9E43-1E4B928BF772}" presName="hierFlow" presStyleCnt="0"/>
      <dgm:spPr/>
    </dgm:pt>
    <dgm:pt modelId="{963D89AC-660E-442B-8F2C-594B72B916FE}" type="pres">
      <dgm:prSet presAssocID="{90A4588D-64C5-456D-9E43-1E4B928BF772}" presName="firstBuf" presStyleCnt="0"/>
      <dgm:spPr/>
    </dgm:pt>
    <dgm:pt modelId="{5157BD58-0BF8-4437-84E9-E3A37620A2F7}" type="pres">
      <dgm:prSet presAssocID="{90A4588D-64C5-456D-9E43-1E4B928BF772}" presName="hierChild1" presStyleCnt="0">
        <dgm:presLayoutVars>
          <dgm:chPref val="1"/>
          <dgm:animOne val="branch"/>
          <dgm:animLvl val="lvl"/>
        </dgm:presLayoutVars>
      </dgm:prSet>
      <dgm:spPr/>
    </dgm:pt>
    <dgm:pt modelId="{26B4818D-E3BD-4AA7-80EB-56FCFB4102F5}" type="pres">
      <dgm:prSet presAssocID="{4274FE5F-9DB7-4803-98BA-028D580F030A}" presName="Name14" presStyleCnt="0"/>
      <dgm:spPr/>
    </dgm:pt>
    <dgm:pt modelId="{3680DB06-CED5-4203-B7DA-8CF6DE8048A8}" type="pres">
      <dgm:prSet presAssocID="{4274FE5F-9DB7-4803-98BA-028D580F030A}" presName="level1Shape" presStyleLbl="node0" presStyleIdx="0" presStyleCnt="1">
        <dgm:presLayoutVars>
          <dgm:chPref val="3"/>
        </dgm:presLayoutVars>
      </dgm:prSet>
      <dgm:spPr/>
    </dgm:pt>
    <dgm:pt modelId="{22A25A85-0155-41D4-BE0F-490D86853916}" type="pres">
      <dgm:prSet presAssocID="{4274FE5F-9DB7-4803-98BA-028D580F030A}" presName="hierChild2" presStyleCnt="0"/>
      <dgm:spPr/>
    </dgm:pt>
    <dgm:pt modelId="{CD686E0E-CF4F-4017-B259-DC2EF5BBA486}" type="pres">
      <dgm:prSet presAssocID="{74EBA2FA-AB5C-4B34-98E1-64D60837D4E1}" presName="Name19" presStyleLbl="parChTrans1D2" presStyleIdx="0" presStyleCnt="2"/>
      <dgm:spPr/>
    </dgm:pt>
    <dgm:pt modelId="{9C1BBCAA-8B90-4367-AD1B-51FC9B2F877D}" type="pres">
      <dgm:prSet presAssocID="{B06C3B2A-330A-4111-B1B8-3C8BF8F7CF46}" presName="Name21" presStyleCnt="0"/>
      <dgm:spPr/>
    </dgm:pt>
    <dgm:pt modelId="{DC7C11DA-38EC-45CF-A9B0-AD3736436A0B}" type="pres">
      <dgm:prSet presAssocID="{B06C3B2A-330A-4111-B1B8-3C8BF8F7CF46}" presName="level2Shape" presStyleLbl="node2" presStyleIdx="0" presStyleCnt="2"/>
      <dgm:spPr/>
    </dgm:pt>
    <dgm:pt modelId="{F964209F-7984-4143-8AD1-142FBA1C9FFF}" type="pres">
      <dgm:prSet presAssocID="{B06C3B2A-330A-4111-B1B8-3C8BF8F7CF46}" presName="hierChild3" presStyleCnt="0"/>
      <dgm:spPr/>
    </dgm:pt>
    <dgm:pt modelId="{77015D39-BE53-4DEC-B28E-D56476341E8D}" type="pres">
      <dgm:prSet presAssocID="{C18A97F0-ECA8-47B7-A094-01ED7C34D553}" presName="Name19" presStyleLbl="parChTrans1D3" presStyleIdx="0" presStyleCnt="4"/>
      <dgm:spPr/>
    </dgm:pt>
    <dgm:pt modelId="{FF1A03E4-A919-4381-A305-BF9513A13BEE}" type="pres">
      <dgm:prSet presAssocID="{2C853BBD-0C09-45CE-89DB-C53773318268}" presName="Name21" presStyleCnt="0"/>
      <dgm:spPr/>
    </dgm:pt>
    <dgm:pt modelId="{91B5ACB4-E3FD-4CD4-83E3-0AC65AC66C6F}" type="pres">
      <dgm:prSet presAssocID="{2C853BBD-0C09-45CE-89DB-C53773318268}" presName="level2Shape" presStyleLbl="node3" presStyleIdx="0" presStyleCnt="4"/>
      <dgm:spPr/>
    </dgm:pt>
    <dgm:pt modelId="{8B7FB0AB-3D96-493F-A0A4-6FE38D9CFFCD}" type="pres">
      <dgm:prSet presAssocID="{2C853BBD-0C09-45CE-89DB-C53773318268}" presName="hierChild3" presStyleCnt="0"/>
      <dgm:spPr/>
    </dgm:pt>
    <dgm:pt modelId="{6809FB7C-B6AD-48F1-9D24-7F082089DA2F}" type="pres">
      <dgm:prSet presAssocID="{AA9944ED-54C6-4E77-B490-97B7BD315A2F}" presName="Name19" presStyleLbl="parChTrans1D3" presStyleIdx="1" presStyleCnt="4"/>
      <dgm:spPr/>
    </dgm:pt>
    <dgm:pt modelId="{92823F64-6859-4DA1-BE61-AA60AA93E27B}" type="pres">
      <dgm:prSet presAssocID="{1C11C5C0-DA40-43B8-B57B-DBF23915CD3B}" presName="Name21" presStyleCnt="0"/>
      <dgm:spPr/>
    </dgm:pt>
    <dgm:pt modelId="{C1540362-3200-4276-9B2D-447657F294A2}" type="pres">
      <dgm:prSet presAssocID="{1C11C5C0-DA40-43B8-B57B-DBF23915CD3B}" presName="level2Shape" presStyleLbl="node3" presStyleIdx="1" presStyleCnt="4"/>
      <dgm:spPr/>
    </dgm:pt>
    <dgm:pt modelId="{5F344E0A-6D69-40E9-B0B9-7DE23458B3A9}" type="pres">
      <dgm:prSet presAssocID="{1C11C5C0-DA40-43B8-B57B-DBF23915CD3B}" presName="hierChild3" presStyleCnt="0"/>
      <dgm:spPr/>
    </dgm:pt>
    <dgm:pt modelId="{C0086967-F0E0-4BFF-97DA-6776FB9FFC80}" type="pres">
      <dgm:prSet presAssocID="{0290A097-F231-4D97-9BA1-16F1579CEEEE}" presName="Name19" presStyleLbl="parChTrans1D3" presStyleIdx="2" presStyleCnt="4"/>
      <dgm:spPr/>
    </dgm:pt>
    <dgm:pt modelId="{DEB7951D-B035-4F73-AF92-56DE3BD57732}" type="pres">
      <dgm:prSet presAssocID="{56273532-4D72-4C2A-A2DE-596D45B3BAFD}" presName="Name21" presStyleCnt="0"/>
      <dgm:spPr/>
    </dgm:pt>
    <dgm:pt modelId="{CDDE09A5-99BD-42E0-9BCF-B8C60A23067C}" type="pres">
      <dgm:prSet presAssocID="{56273532-4D72-4C2A-A2DE-596D45B3BAFD}" presName="level2Shape" presStyleLbl="node3" presStyleIdx="2" presStyleCnt="4"/>
      <dgm:spPr/>
    </dgm:pt>
    <dgm:pt modelId="{37DD3C93-2CBA-4C65-B47C-1F4EB1EF0A9B}" type="pres">
      <dgm:prSet presAssocID="{56273532-4D72-4C2A-A2DE-596D45B3BAFD}" presName="hierChild3" presStyleCnt="0"/>
      <dgm:spPr/>
    </dgm:pt>
    <dgm:pt modelId="{FB89CCD6-CEC3-416C-A706-4FC9C172B535}" type="pres">
      <dgm:prSet presAssocID="{5059AF28-21F8-4B4F-84F3-EDAABAEC4E9D}" presName="Name19" presStyleLbl="parChTrans1D2" presStyleIdx="1" presStyleCnt="2"/>
      <dgm:spPr/>
    </dgm:pt>
    <dgm:pt modelId="{7E8F9F0C-345B-4A59-B746-242819E236FD}" type="pres">
      <dgm:prSet presAssocID="{A1C27913-E744-43DD-83C0-875136A719A2}" presName="Name21" presStyleCnt="0"/>
      <dgm:spPr/>
    </dgm:pt>
    <dgm:pt modelId="{8D486C00-864F-4DF5-BF6F-51D9AF870E8C}" type="pres">
      <dgm:prSet presAssocID="{A1C27913-E744-43DD-83C0-875136A719A2}" presName="level2Shape" presStyleLbl="node2" presStyleIdx="1" presStyleCnt="2"/>
      <dgm:spPr/>
    </dgm:pt>
    <dgm:pt modelId="{1CBB8163-0D3C-4013-A7E4-2A2FE22AA2A7}" type="pres">
      <dgm:prSet presAssocID="{A1C27913-E744-43DD-83C0-875136A719A2}" presName="hierChild3" presStyleCnt="0"/>
      <dgm:spPr/>
    </dgm:pt>
    <dgm:pt modelId="{332BE66A-9892-40C1-A589-7496ABA75475}" type="pres">
      <dgm:prSet presAssocID="{CF1EDF77-7D3A-4B70-B86C-DC509817B29E}" presName="Name19" presStyleLbl="parChTrans1D3" presStyleIdx="3" presStyleCnt="4"/>
      <dgm:spPr/>
    </dgm:pt>
    <dgm:pt modelId="{578BED94-E6AD-4542-A6D7-F254E1CA931F}" type="pres">
      <dgm:prSet presAssocID="{49F40872-A4DA-4F0E-83AA-578573D938B5}" presName="Name21" presStyleCnt="0"/>
      <dgm:spPr/>
    </dgm:pt>
    <dgm:pt modelId="{BE89CDB7-9EDE-46D7-B2DF-51B5646F1E17}" type="pres">
      <dgm:prSet presAssocID="{49F40872-A4DA-4F0E-83AA-578573D938B5}" presName="level2Shape" presStyleLbl="node3" presStyleIdx="3" presStyleCnt="4"/>
      <dgm:spPr/>
    </dgm:pt>
    <dgm:pt modelId="{43CD4BBF-F29A-41E6-8CB0-467E8129D1FE}" type="pres">
      <dgm:prSet presAssocID="{49F40872-A4DA-4F0E-83AA-578573D938B5}" presName="hierChild3" presStyleCnt="0"/>
      <dgm:spPr/>
    </dgm:pt>
    <dgm:pt modelId="{2C23EF18-3158-43DF-8F30-1CBB03DD7F31}" type="pres">
      <dgm:prSet presAssocID="{90A4588D-64C5-456D-9E43-1E4B928BF772}" presName="bgShapesFlow" presStyleCnt="0"/>
      <dgm:spPr/>
    </dgm:pt>
    <dgm:pt modelId="{B55C3FD7-8AD5-41B5-9FB7-12BBDFEA3218}" type="pres">
      <dgm:prSet presAssocID="{1F821261-6817-47CE-9E28-26F79AB1AFDA}" presName="rectComp" presStyleCnt="0"/>
      <dgm:spPr/>
    </dgm:pt>
    <dgm:pt modelId="{E76241B2-CB5F-4E7E-9FCF-36CD876A103C}" type="pres">
      <dgm:prSet presAssocID="{1F821261-6817-47CE-9E28-26F79AB1AFDA}" presName="bgRect" presStyleLbl="bgShp" presStyleIdx="0" presStyleCnt="3"/>
      <dgm:spPr/>
    </dgm:pt>
    <dgm:pt modelId="{39F137D9-8190-4354-93B2-58880F52B567}" type="pres">
      <dgm:prSet presAssocID="{1F821261-6817-47CE-9E28-26F79AB1AFDA}" presName="bgRectTx" presStyleLbl="bgShp" presStyleIdx="0" presStyleCnt="3">
        <dgm:presLayoutVars>
          <dgm:bulletEnabled val="1"/>
        </dgm:presLayoutVars>
      </dgm:prSet>
      <dgm:spPr/>
    </dgm:pt>
    <dgm:pt modelId="{4C6E99DF-3E7D-4874-90F9-7823014387CB}" type="pres">
      <dgm:prSet presAssocID="{1F821261-6817-47CE-9E28-26F79AB1AFDA}" presName="spComp" presStyleCnt="0"/>
      <dgm:spPr/>
    </dgm:pt>
    <dgm:pt modelId="{E9DF5D37-0993-41A8-A247-D347A73582C2}" type="pres">
      <dgm:prSet presAssocID="{1F821261-6817-47CE-9E28-26F79AB1AFDA}" presName="vSp" presStyleCnt="0"/>
      <dgm:spPr/>
    </dgm:pt>
    <dgm:pt modelId="{1A5CD20C-9A48-4D91-A75E-4839E8C42955}" type="pres">
      <dgm:prSet presAssocID="{6F7EE9C3-80DF-4805-8782-5224F871AB7D}" presName="rectComp" presStyleCnt="0"/>
      <dgm:spPr/>
    </dgm:pt>
    <dgm:pt modelId="{7292E8EF-D724-40ED-9033-5B3F60320894}" type="pres">
      <dgm:prSet presAssocID="{6F7EE9C3-80DF-4805-8782-5224F871AB7D}" presName="bgRect" presStyleLbl="bgShp" presStyleIdx="1" presStyleCnt="3"/>
      <dgm:spPr/>
    </dgm:pt>
    <dgm:pt modelId="{F6A2BDEA-C820-4199-B824-AA7D830658CC}" type="pres">
      <dgm:prSet presAssocID="{6F7EE9C3-80DF-4805-8782-5224F871AB7D}" presName="bgRectTx" presStyleLbl="bgShp" presStyleIdx="1" presStyleCnt="3">
        <dgm:presLayoutVars>
          <dgm:bulletEnabled val="1"/>
        </dgm:presLayoutVars>
      </dgm:prSet>
      <dgm:spPr/>
    </dgm:pt>
    <dgm:pt modelId="{3875B898-A9CD-4979-ACF4-3A0291BA6C69}" type="pres">
      <dgm:prSet presAssocID="{6F7EE9C3-80DF-4805-8782-5224F871AB7D}" presName="spComp" presStyleCnt="0"/>
      <dgm:spPr/>
    </dgm:pt>
    <dgm:pt modelId="{B159E25C-22B6-48EF-AE0C-41E909B31AC1}" type="pres">
      <dgm:prSet presAssocID="{6F7EE9C3-80DF-4805-8782-5224F871AB7D}" presName="vSp" presStyleCnt="0"/>
      <dgm:spPr/>
    </dgm:pt>
    <dgm:pt modelId="{295112EE-31E5-4960-9000-BFAA380BC022}" type="pres">
      <dgm:prSet presAssocID="{F142A82C-F9FD-4481-9136-DA8A2BBCE858}" presName="rectComp" presStyleCnt="0"/>
      <dgm:spPr/>
    </dgm:pt>
    <dgm:pt modelId="{F43E6D0D-E421-4A1B-9C53-4B9F60BBC60F}" type="pres">
      <dgm:prSet presAssocID="{F142A82C-F9FD-4481-9136-DA8A2BBCE858}" presName="bgRect" presStyleLbl="bgShp" presStyleIdx="2" presStyleCnt="3"/>
      <dgm:spPr/>
    </dgm:pt>
    <dgm:pt modelId="{09682B5B-6D7F-4D40-AA55-7C6C2BC024C3}" type="pres">
      <dgm:prSet presAssocID="{F142A82C-F9FD-4481-9136-DA8A2BBCE858}" presName="bgRectTx" presStyleLbl="bgShp" presStyleIdx="2" presStyleCnt="3">
        <dgm:presLayoutVars>
          <dgm:bulletEnabled val="1"/>
        </dgm:presLayoutVars>
      </dgm:prSet>
      <dgm:spPr/>
    </dgm:pt>
  </dgm:ptLst>
  <dgm:cxnLst>
    <dgm:cxn modelId="{E51D9209-ED66-4E44-80A7-5E3C32D1E13F}" srcId="{4274FE5F-9DB7-4803-98BA-028D580F030A}" destId="{A1C27913-E744-43DD-83C0-875136A719A2}" srcOrd="1" destOrd="0" parTransId="{5059AF28-21F8-4B4F-84F3-EDAABAEC4E9D}" sibTransId="{9A3F8099-E237-4980-9301-9D3A8287A6E4}"/>
    <dgm:cxn modelId="{E07B5B19-8B5D-4A13-A2AF-4941A805B605}" type="presOf" srcId="{4274FE5F-9DB7-4803-98BA-028D580F030A}" destId="{3680DB06-CED5-4203-B7DA-8CF6DE8048A8}" srcOrd="0" destOrd="0" presId="urn:microsoft.com/office/officeart/2005/8/layout/hierarchy6"/>
    <dgm:cxn modelId="{E2520D1C-5723-47D6-815D-7833ABD0BD89}" type="presOf" srcId="{F142A82C-F9FD-4481-9136-DA8A2BBCE858}" destId="{F43E6D0D-E421-4A1B-9C53-4B9F60BBC60F}" srcOrd="0" destOrd="0" presId="urn:microsoft.com/office/officeart/2005/8/layout/hierarchy6"/>
    <dgm:cxn modelId="{61EBB837-3292-49C4-B6C6-EF8EE152D038}" type="presOf" srcId="{49F40872-A4DA-4F0E-83AA-578573D938B5}" destId="{BE89CDB7-9EDE-46D7-B2DF-51B5646F1E17}" srcOrd="0" destOrd="0" presId="urn:microsoft.com/office/officeart/2005/8/layout/hierarchy6"/>
    <dgm:cxn modelId="{89302D38-AF35-4C92-8509-F0CF840EE110}" type="presOf" srcId="{1F821261-6817-47CE-9E28-26F79AB1AFDA}" destId="{39F137D9-8190-4354-93B2-58880F52B567}" srcOrd="1" destOrd="0" presId="urn:microsoft.com/office/officeart/2005/8/layout/hierarchy6"/>
    <dgm:cxn modelId="{2AA8DB3E-6946-433C-8F1B-F0990AAC4395}" type="presOf" srcId="{74EBA2FA-AB5C-4B34-98E1-64D60837D4E1}" destId="{CD686E0E-CF4F-4017-B259-DC2EF5BBA486}" srcOrd="0" destOrd="0" presId="urn:microsoft.com/office/officeart/2005/8/layout/hierarchy6"/>
    <dgm:cxn modelId="{4E9F075F-9846-4FAB-8FB2-7C086E7DBF77}" type="presOf" srcId="{6F7EE9C3-80DF-4805-8782-5224F871AB7D}" destId="{7292E8EF-D724-40ED-9033-5B3F60320894}" srcOrd="0" destOrd="0" presId="urn:microsoft.com/office/officeart/2005/8/layout/hierarchy6"/>
    <dgm:cxn modelId="{C4B29265-6B55-433F-A2A2-B5616EA793CE}" type="presOf" srcId="{1C11C5C0-DA40-43B8-B57B-DBF23915CD3B}" destId="{C1540362-3200-4276-9B2D-447657F294A2}" srcOrd="0" destOrd="0" presId="urn:microsoft.com/office/officeart/2005/8/layout/hierarchy6"/>
    <dgm:cxn modelId="{69795466-191B-486D-A1EE-FD7BB2E53B4F}" type="presOf" srcId="{90A4588D-64C5-456D-9E43-1E4B928BF772}" destId="{A46AE47C-EFC7-4722-B90C-94B5011ABDA8}" srcOrd="0" destOrd="0" presId="urn:microsoft.com/office/officeart/2005/8/layout/hierarchy6"/>
    <dgm:cxn modelId="{B3EC6D47-EB49-4BA2-B1E8-17164BC78E1F}" srcId="{90A4588D-64C5-456D-9E43-1E4B928BF772}" destId="{6F7EE9C3-80DF-4805-8782-5224F871AB7D}" srcOrd="2" destOrd="0" parTransId="{968FADBC-4760-4C81-BE38-9E2868CF4AB1}" sibTransId="{CB5C8A43-7DFD-4497-94A6-7ADD37C685C5}"/>
    <dgm:cxn modelId="{CFE4BF4A-086D-4A43-AC83-707629EBF6BF}" srcId="{A1C27913-E744-43DD-83C0-875136A719A2}" destId="{49F40872-A4DA-4F0E-83AA-578573D938B5}" srcOrd="0" destOrd="0" parTransId="{CF1EDF77-7D3A-4B70-B86C-DC509817B29E}" sibTransId="{6A4FA0A6-0A7D-429D-A6B3-C30CC5063AE8}"/>
    <dgm:cxn modelId="{964CC84C-1313-4950-8061-FB5ED5458A1F}" type="presOf" srcId="{0290A097-F231-4D97-9BA1-16F1579CEEEE}" destId="{C0086967-F0E0-4BFF-97DA-6776FB9FFC80}" srcOrd="0" destOrd="0" presId="urn:microsoft.com/office/officeart/2005/8/layout/hierarchy6"/>
    <dgm:cxn modelId="{FC3C324D-4BBC-4452-8ACE-5512DAC57C27}" type="presOf" srcId="{B06C3B2A-330A-4111-B1B8-3C8BF8F7CF46}" destId="{DC7C11DA-38EC-45CF-A9B0-AD3736436A0B}" srcOrd="0" destOrd="0" presId="urn:microsoft.com/office/officeart/2005/8/layout/hierarchy6"/>
    <dgm:cxn modelId="{49C40952-7BC1-46E5-A6EC-45DD2CD68495}" type="presOf" srcId="{CF1EDF77-7D3A-4B70-B86C-DC509817B29E}" destId="{332BE66A-9892-40C1-A589-7496ABA75475}" srcOrd="0" destOrd="0" presId="urn:microsoft.com/office/officeart/2005/8/layout/hierarchy6"/>
    <dgm:cxn modelId="{38009E81-F6F9-4A36-B659-89A880348E0B}" srcId="{B06C3B2A-330A-4111-B1B8-3C8BF8F7CF46}" destId="{2C853BBD-0C09-45CE-89DB-C53773318268}" srcOrd="0" destOrd="0" parTransId="{C18A97F0-ECA8-47B7-A094-01ED7C34D553}" sibTransId="{3142FD87-573F-4A2F-8736-4D8C553BBD0B}"/>
    <dgm:cxn modelId="{CBFB8E8D-E480-4705-BEC2-CEC59DDC43D4}" type="presOf" srcId="{F142A82C-F9FD-4481-9136-DA8A2BBCE858}" destId="{09682B5B-6D7F-4D40-AA55-7C6C2BC024C3}" srcOrd="1" destOrd="0" presId="urn:microsoft.com/office/officeart/2005/8/layout/hierarchy6"/>
    <dgm:cxn modelId="{3EF06F8F-22EB-42FB-ACA1-933F5ECD2058}" type="presOf" srcId="{1F821261-6817-47CE-9E28-26F79AB1AFDA}" destId="{E76241B2-CB5F-4E7E-9FCF-36CD876A103C}" srcOrd="0" destOrd="0" presId="urn:microsoft.com/office/officeart/2005/8/layout/hierarchy6"/>
    <dgm:cxn modelId="{9A712993-7FB9-468B-BA91-DD70C8A89916}" type="presOf" srcId="{5059AF28-21F8-4B4F-84F3-EDAABAEC4E9D}" destId="{FB89CCD6-CEC3-416C-A706-4FC9C172B535}" srcOrd="0" destOrd="0" presId="urn:microsoft.com/office/officeart/2005/8/layout/hierarchy6"/>
    <dgm:cxn modelId="{15800C99-15BC-4B21-8CFA-43618C15284B}" type="presOf" srcId="{6F7EE9C3-80DF-4805-8782-5224F871AB7D}" destId="{F6A2BDEA-C820-4199-B824-AA7D830658CC}" srcOrd="1" destOrd="0" presId="urn:microsoft.com/office/officeart/2005/8/layout/hierarchy6"/>
    <dgm:cxn modelId="{819C14AC-64FC-43B7-BF91-AF7DFBB6B1CB}" type="presOf" srcId="{2C853BBD-0C09-45CE-89DB-C53773318268}" destId="{91B5ACB4-E3FD-4CD4-83E3-0AC65AC66C6F}" srcOrd="0" destOrd="0" presId="urn:microsoft.com/office/officeart/2005/8/layout/hierarchy6"/>
    <dgm:cxn modelId="{592908B8-648F-4668-876D-9F44754EB34B}" srcId="{B06C3B2A-330A-4111-B1B8-3C8BF8F7CF46}" destId="{56273532-4D72-4C2A-A2DE-596D45B3BAFD}" srcOrd="2" destOrd="0" parTransId="{0290A097-F231-4D97-9BA1-16F1579CEEEE}" sibTransId="{FDD3EC41-7324-4C38-83BE-964412A95B9F}"/>
    <dgm:cxn modelId="{446E93B9-A66F-4B90-9184-68C48D08BB2F}" type="presOf" srcId="{56273532-4D72-4C2A-A2DE-596D45B3BAFD}" destId="{CDDE09A5-99BD-42E0-9BCF-B8C60A23067C}" srcOrd="0" destOrd="0" presId="urn:microsoft.com/office/officeart/2005/8/layout/hierarchy6"/>
    <dgm:cxn modelId="{49C79CBE-B961-4296-81D6-E555C6932804}" srcId="{90A4588D-64C5-456D-9E43-1E4B928BF772}" destId="{4274FE5F-9DB7-4803-98BA-028D580F030A}" srcOrd="0" destOrd="0" parTransId="{E269EA25-FD56-4A95-8FA0-F2E71C712590}" sibTransId="{A5934881-9167-40E4-ABD7-DC09825906F7}"/>
    <dgm:cxn modelId="{2485A9C1-CD0F-448C-BDA4-29DE5C2A5476}" type="presOf" srcId="{A1C27913-E744-43DD-83C0-875136A719A2}" destId="{8D486C00-864F-4DF5-BF6F-51D9AF870E8C}" srcOrd="0" destOrd="0" presId="urn:microsoft.com/office/officeart/2005/8/layout/hierarchy6"/>
    <dgm:cxn modelId="{EF6AF5C9-A637-4814-9757-C8578B96B0CB}" srcId="{4274FE5F-9DB7-4803-98BA-028D580F030A}" destId="{B06C3B2A-330A-4111-B1B8-3C8BF8F7CF46}" srcOrd="0" destOrd="0" parTransId="{74EBA2FA-AB5C-4B34-98E1-64D60837D4E1}" sibTransId="{C082967D-3531-490B-9643-3771AE87E3E8}"/>
    <dgm:cxn modelId="{D71F28E9-4339-48CC-8112-931DD63648CC}" type="presOf" srcId="{AA9944ED-54C6-4E77-B490-97B7BD315A2F}" destId="{6809FB7C-B6AD-48F1-9D24-7F082089DA2F}" srcOrd="0" destOrd="0" presId="urn:microsoft.com/office/officeart/2005/8/layout/hierarchy6"/>
    <dgm:cxn modelId="{8F5DBFE9-BB03-4C00-866D-106E1C52C953}" srcId="{B06C3B2A-330A-4111-B1B8-3C8BF8F7CF46}" destId="{1C11C5C0-DA40-43B8-B57B-DBF23915CD3B}" srcOrd="1" destOrd="0" parTransId="{AA9944ED-54C6-4E77-B490-97B7BD315A2F}" sibTransId="{EF8C0778-BA99-4CE9-8971-1913B1C57EF5}"/>
    <dgm:cxn modelId="{8E45F6EF-5A50-45D4-A07A-C5093AF3B4DC}" srcId="{90A4588D-64C5-456D-9E43-1E4B928BF772}" destId="{F142A82C-F9FD-4481-9136-DA8A2BBCE858}" srcOrd="3" destOrd="0" parTransId="{B2084661-61E4-45BC-BAA1-A5E2D5CB934A}" sibTransId="{638D954C-955E-4CAA-9D8F-17F0C7F1B4F2}"/>
    <dgm:cxn modelId="{31830FFB-3730-4EB2-9EBF-79B23C4C419F}" type="presOf" srcId="{C18A97F0-ECA8-47B7-A094-01ED7C34D553}" destId="{77015D39-BE53-4DEC-B28E-D56476341E8D}" srcOrd="0" destOrd="0" presId="urn:microsoft.com/office/officeart/2005/8/layout/hierarchy6"/>
    <dgm:cxn modelId="{6EB75FFB-A7E0-42DE-956E-27D896A5F15B}" srcId="{90A4588D-64C5-456D-9E43-1E4B928BF772}" destId="{1F821261-6817-47CE-9E28-26F79AB1AFDA}" srcOrd="1" destOrd="0" parTransId="{43495BA5-AF9A-4197-A8E7-8A3DA23D2C10}" sibTransId="{0475D23E-DA98-48CE-A472-8F1388F8A438}"/>
    <dgm:cxn modelId="{71DC3D1F-407A-46FE-8A18-0684391AECAA}" type="presParOf" srcId="{A46AE47C-EFC7-4722-B90C-94B5011ABDA8}" destId="{45981C59-82BE-4B2F-A2D8-7AB28A966A88}" srcOrd="0" destOrd="0" presId="urn:microsoft.com/office/officeart/2005/8/layout/hierarchy6"/>
    <dgm:cxn modelId="{92445EBF-179A-4412-8106-63B09822E4F9}" type="presParOf" srcId="{45981C59-82BE-4B2F-A2D8-7AB28A966A88}" destId="{963D89AC-660E-442B-8F2C-594B72B916FE}" srcOrd="0" destOrd="0" presId="urn:microsoft.com/office/officeart/2005/8/layout/hierarchy6"/>
    <dgm:cxn modelId="{C6618D42-6DE7-4273-A67F-FFFC3C7D8752}" type="presParOf" srcId="{45981C59-82BE-4B2F-A2D8-7AB28A966A88}" destId="{5157BD58-0BF8-4437-84E9-E3A37620A2F7}" srcOrd="1" destOrd="0" presId="urn:microsoft.com/office/officeart/2005/8/layout/hierarchy6"/>
    <dgm:cxn modelId="{B819845C-DAAB-46BE-8BD3-12B968732363}" type="presParOf" srcId="{5157BD58-0BF8-4437-84E9-E3A37620A2F7}" destId="{26B4818D-E3BD-4AA7-80EB-56FCFB4102F5}" srcOrd="0" destOrd="0" presId="urn:microsoft.com/office/officeart/2005/8/layout/hierarchy6"/>
    <dgm:cxn modelId="{7175B045-8EF5-46D3-BAFF-E144A5CCFBF9}" type="presParOf" srcId="{26B4818D-E3BD-4AA7-80EB-56FCFB4102F5}" destId="{3680DB06-CED5-4203-B7DA-8CF6DE8048A8}" srcOrd="0" destOrd="0" presId="urn:microsoft.com/office/officeart/2005/8/layout/hierarchy6"/>
    <dgm:cxn modelId="{5DE84292-FEFF-408B-BAD0-FEDEFA3B62A1}" type="presParOf" srcId="{26B4818D-E3BD-4AA7-80EB-56FCFB4102F5}" destId="{22A25A85-0155-41D4-BE0F-490D86853916}" srcOrd="1" destOrd="0" presId="urn:microsoft.com/office/officeart/2005/8/layout/hierarchy6"/>
    <dgm:cxn modelId="{4F3A6503-4F65-4843-986B-A25091CC16C6}" type="presParOf" srcId="{22A25A85-0155-41D4-BE0F-490D86853916}" destId="{CD686E0E-CF4F-4017-B259-DC2EF5BBA486}" srcOrd="0" destOrd="0" presId="urn:microsoft.com/office/officeart/2005/8/layout/hierarchy6"/>
    <dgm:cxn modelId="{209FF72B-2432-4F89-A41C-6E1D0D9ACB1B}" type="presParOf" srcId="{22A25A85-0155-41D4-BE0F-490D86853916}" destId="{9C1BBCAA-8B90-4367-AD1B-51FC9B2F877D}" srcOrd="1" destOrd="0" presId="urn:microsoft.com/office/officeart/2005/8/layout/hierarchy6"/>
    <dgm:cxn modelId="{97ED126C-D808-4E89-9445-A92EBED96553}" type="presParOf" srcId="{9C1BBCAA-8B90-4367-AD1B-51FC9B2F877D}" destId="{DC7C11DA-38EC-45CF-A9B0-AD3736436A0B}" srcOrd="0" destOrd="0" presId="urn:microsoft.com/office/officeart/2005/8/layout/hierarchy6"/>
    <dgm:cxn modelId="{134FD7BF-5CED-4853-9B13-962FFE0D23A3}" type="presParOf" srcId="{9C1BBCAA-8B90-4367-AD1B-51FC9B2F877D}" destId="{F964209F-7984-4143-8AD1-142FBA1C9FFF}" srcOrd="1" destOrd="0" presId="urn:microsoft.com/office/officeart/2005/8/layout/hierarchy6"/>
    <dgm:cxn modelId="{511FB5BD-0EBB-45D5-9EE4-0671D1F9ED45}" type="presParOf" srcId="{F964209F-7984-4143-8AD1-142FBA1C9FFF}" destId="{77015D39-BE53-4DEC-B28E-D56476341E8D}" srcOrd="0" destOrd="0" presId="urn:microsoft.com/office/officeart/2005/8/layout/hierarchy6"/>
    <dgm:cxn modelId="{21EC22A9-3F1D-43C2-AD29-DA28CF3744E2}" type="presParOf" srcId="{F964209F-7984-4143-8AD1-142FBA1C9FFF}" destId="{FF1A03E4-A919-4381-A305-BF9513A13BEE}" srcOrd="1" destOrd="0" presId="urn:microsoft.com/office/officeart/2005/8/layout/hierarchy6"/>
    <dgm:cxn modelId="{91353230-90B1-4D09-AB7A-8C0F441AE0BF}" type="presParOf" srcId="{FF1A03E4-A919-4381-A305-BF9513A13BEE}" destId="{91B5ACB4-E3FD-4CD4-83E3-0AC65AC66C6F}" srcOrd="0" destOrd="0" presId="urn:microsoft.com/office/officeart/2005/8/layout/hierarchy6"/>
    <dgm:cxn modelId="{50BD2828-9198-4943-BD90-D14731C27AF1}" type="presParOf" srcId="{FF1A03E4-A919-4381-A305-BF9513A13BEE}" destId="{8B7FB0AB-3D96-493F-A0A4-6FE38D9CFFCD}" srcOrd="1" destOrd="0" presId="urn:microsoft.com/office/officeart/2005/8/layout/hierarchy6"/>
    <dgm:cxn modelId="{ABD8BA8B-B02E-464A-8209-CF326ECA2BEC}" type="presParOf" srcId="{F964209F-7984-4143-8AD1-142FBA1C9FFF}" destId="{6809FB7C-B6AD-48F1-9D24-7F082089DA2F}" srcOrd="2" destOrd="0" presId="urn:microsoft.com/office/officeart/2005/8/layout/hierarchy6"/>
    <dgm:cxn modelId="{C13D75A0-728F-48BF-9E34-914023DDA2FC}" type="presParOf" srcId="{F964209F-7984-4143-8AD1-142FBA1C9FFF}" destId="{92823F64-6859-4DA1-BE61-AA60AA93E27B}" srcOrd="3" destOrd="0" presId="urn:microsoft.com/office/officeart/2005/8/layout/hierarchy6"/>
    <dgm:cxn modelId="{01C459EA-A4C4-4267-A1FE-979B6A951B85}" type="presParOf" srcId="{92823F64-6859-4DA1-BE61-AA60AA93E27B}" destId="{C1540362-3200-4276-9B2D-447657F294A2}" srcOrd="0" destOrd="0" presId="urn:microsoft.com/office/officeart/2005/8/layout/hierarchy6"/>
    <dgm:cxn modelId="{3A38D013-F8BE-4F1E-A4E4-9ED56EBC3C54}" type="presParOf" srcId="{92823F64-6859-4DA1-BE61-AA60AA93E27B}" destId="{5F344E0A-6D69-40E9-B0B9-7DE23458B3A9}" srcOrd="1" destOrd="0" presId="urn:microsoft.com/office/officeart/2005/8/layout/hierarchy6"/>
    <dgm:cxn modelId="{0FD89C51-4AB0-4B64-9F04-C76192F28D52}" type="presParOf" srcId="{F964209F-7984-4143-8AD1-142FBA1C9FFF}" destId="{C0086967-F0E0-4BFF-97DA-6776FB9FFC80}" srcOrd="4" destOrd="0" presId="urn:microsoft.com/office/officeart/2005/8/layout/hierarchy6"/>
    <dgm:cxn modelId="{137D997B-9074-4917-8C49-45C27956FE84}" type="presParOf" srcId="{F964209F-7984-4143-8AD1-142FBA1C9FFF}" destId="{DEB7951D-B035-4F73-AF92-56DE3BD57732}" srcOrd="5" destOrd="0" presId="urn:microsoft.com/office/officeart/2005/8/layout/hierarchy6"/>
    <dgm:cxn modelId="{BBA4E846-6E73-41ED-BB67-F80037E67BE5}" type="presParOf" srcId="{DEB7951D-B035-4F73-AF92-56DE3BD57732}" destId="{CDDE09A5-99BD-42E0-9BCF-B8C60A23067C}" srcOrd="0" destOrd="0" presId="urn:microsoft.com/office/officeart/2005/8/layout/hierarchy6"/>
    <dgm:cxn modelId="{7D44F203-754B-4A73-BECE-BC96DD297B41}" type="presParOf" srcId="{DEB7951D-B035-4F73-AF92-56DE3BD57732}" destId="{37DD3C93-2CBA-4C65-B47C-1F4EB1EF0A9B}" srcOrd="1" destOrd="0" presId="urn:microsoft.com/office/officeart/2005/8/layout/hierarchy6"/>
    <dgm:cxn modelId="{7BFFD513-7695-4918-864D-36ECC31AF9C0}" type="presParOf" srcId="{22A25A85-0155-41D4-BE0F-490D86853916}" destId="{FB89CCD6-CEC3-416C-A706-4FC9C172B535}" srcOrd="2" destOrd="0" presId="urn:microsoft.com/office/officeart/2005/8/layout/hierarchy6"/>
    <dgm:cxn modelId="{D2D80C72-524C-4DC5-817F-87DC2E09139F}" type="presParOf" srcId="{22A25A85-0155-41D4-BE0F-490D86853916}" destId="{7E8F9F0C-345B-4A59-B746-242819E236FD}" srcOrd="3" destOrd="0" presId="urn:microsoft.com/office/officeart/2005/8/layout/hierarchy6"/>
    <dgm:cxn modelId="{CA5171FB-0CD2-40FF-B102-4C40A3399AF7}" type="presParOf" srcId="{7E8F9F0C-345B-4A59-B746-242819E236FD}" destId="{8D486C00-864F-4DF5-BF6F-51D9AF870E8C}" srcOrd="0" destOrd="0" presId="urn:microsoft.com/office/officeart/2005/8/layout/hierarchy6"/>
    <dgm:cxn modelId="{D7DE4E8D-2C89-451C-94D2-77C9D30E6CF8}" type="presParOf" srcId="{7E8F9F0C-345B-4A59-B746-242819E236FD}" destId="{1CBB8163-0D3C-4013-A7E4-2A2FE22AA2A7}" srcOrd="1" destOrd="0" presId="urn:microsoft.com/office/officeart/2005/8/layout/hierarchy6"/>
    <dgm:cxn modelId="{727026B3-B4B0-4A11-85DC-A64CD315A9CF}" type="presParOf" srcId="{1CBB8163-0D3C-4013-A7E4-2A2FE22AA2A7}" destId="{332BE66A-9892-40C1-A589-7496ABA75475}" srcOrd="0" destOrd="0" presId="urn:microsoft.com/office/officeart/2005/8/layout/hierarchy6"/>
    <dgm:cxn modelId="{E7E30BB7-4D29-4708-914F-6F01563792B2}" type="presParOf" srcId="{1CBB8163-0D3C-4013-A7E4-2A2FE22AA2A7}" destId="{578BED94-E6AD-4542-A6D7-F254E1CA931F}" srcOrd="1" destOrd="0" presId="urn:microsoft.com/office/officeart/2005/8/layout/hierarchy6"/>
    <dgm:cxn modelId="{1B41861F-70FF-40A0-96B2-EC58CD1C8F84}" type="presParOf" srcId="{578BED94-E6AD-4542-A6D7-F254E1CA931F}" destId="{BE89CDB7-9EDE-46D7-B2DF-51B5646F1E17}" srcOrd="0" destOrd="0" presId="urn:microsoft.com/office/officeart/2005/8/layout/hierarchy6"/>
    <dgm:cxn modelId="{188DFDFA-9DDE-490B-B37A-D9DB7F6D89BD}" type="presParOf" srcId="{578BED94-E6AD-4542-A6D7-F254E1CA931F}" destId="{43CD4BBF-F29A-41E6-8CB0-467E8129D1FE}" srcOrd="1" destOrd="0" presId="urn:microsoft.com/office/officeart/2005/8/layout/hierarchy6"/>
    <dgm:cxn modelId="{D51998BD-E820-4248-B1E2-C3EA184D949E}" type="presParOf" srcId="{A46AE47C-EFC7-4722-B90C-94B5011ABDA8}" destId="{2C23EF18-3158-43DF-8F30-1CBB03DD7F31}" srcOrd="1" destOrd="0" presId="urn:microsoft.com/office/officeart/2005/8/layout/hierarchy6"/>
    <dgm:cxn modelId="{C6237D57-7879-4A38-AE89-3BCF90342C5C}" type="presParOf" srcId="{2C23EF18-3158-43DF-8F30-1CBB03DD7F31}" destId="{B55C3FD7-8AD5-41B5-9FB7-12BBDFEA3218}" srcOrd="0" destOrd="0" presId="urn:microsoft.com/office/officeart/2005/8/layout/hierarchy6"/>
    <dgm:cxn modelId="{D6DC78F5-913B-4A38-8E36-8A54CA41DCF4}" type="presParOf" srcId="{B55C3FD7-8AD5-41B5-9FB7-12BBDFEA3218}" destId="{E76241B2-CB5F-4E7E-9FCF-36CD876A103C}" srcOrd="0" destOrd="0" presId="urn:microsoft.com/office/officeart/2005/8/layout/hierarchy6"/>
    <dgm:cxn modelId="{0535B3A8-425F-4506-BF94-A2F9DB408016}" type="presParOf" srcId="{B55C3FD7-8AD5-41B5-9FB7-12BBDFEA3218}" destId="{39F137D9-8190-4354-93B2-58880F52B567}" srcOrd="1" destOrd="0" presId="urn:microsoft.com/office/officeart/2005/8/layout/hierarchy6"/>
    <dgm:cxn modelId="{43910AFE-FC82-45C9-9BD5-E5EB350A0C98}" type="presParOf" srcId="{2C23EF18-3158-43DF-8F30-1CBB03DD7F31}" destId="{4C6E99DF-3E7D-4874-90F9-7823014387CB}" srcOrd="1" destOrd="0" presId="urn:microsoft.com/office/officeart/2005/8/layout/hierarchy6"/>
    <dgm:cxn modelId="{FEC20652-C4CC-41C9-8B23-F13340E1D453}" type="presParOf" srcId="{4C6E99DF-3E7D-4874-90F9-7823014387CB}" destId="{E9DF5D37-0993-41A8-A247-D347A73582C2}" srcOrd="0" destOrd="0" presId="urn:microsoft.com/office/officeart/2005/8/layout/hierarchy6"/>
    <dgm:cxn modelId="{DE007119-F933-445F-97EF-7C300EC8416A}" type="presParOf" srcId="{2C23EF18-3158-43DF-8F30-1CBB03DD7F31}" destId="{1A5CD20C-9A48-4D91-A75E-4839E8C42955}" srcOrd="2" destOrd="0" presId="urn:microsoft.com/office/officeart/2005/8/layout/hierarchy6"/>
    <dgm:cxn modelId="{6A605602-73D0-45E0-9C9A-FF91700E8394}" type="presParOf" srcId="{1A5CD20C-9A48-4D91-A75E-4839E8C42955}" destId="{7292E8EF-D724-40ED-9033-5B3F60320894}" srcOrd="0" destOrd="0" presId="urn:microsoft.com/office/officeart/2005/8/layout/hierarchy6"/>
    <dgm:cxn modelId="{25102DC5-9447-4D3E-B3F2-639787F464A8}" type="presParOf" srcId="{1A5CD20C-9A48-4D91-A75E-4839E8C42955}" destId="{F6A2BDEA-C820-4199-B824-AA7D830658CC}" srcOrd="1" destOrd="0" presId="urn:microsoft.com/office/officeart/2005/8/layout/hierarchy6"/>
    <dgm:cxn modelId="{0C51B73D-B842-4709-A538-FE7A120501BD}" type="presParOf" srcId="{2C23EF18-3158-43DF-8F30-1CBB03DD7F31}" destId="{3875B898-A9CD-4979-ACF4-3A0291BA6C69}" srcOrd="3" destOrd="0" presId="urn:microsoft.com/office/officeart/2005/8/layout/hierarchy6"/>
    <dgm:cxn modelId="{2BA256B0-9B6E-41E1-9B35-24CD2648B4C1}" type="presParOf" srcId="{3875B898-A9CD-4979-ACF4-3A0291BA6C69}" destId="{B159E25C-22B6-48EF-AE0C-41E909B31AC1}" srcOrd="0" destOrd="0" presId="urn:microsoft.com/office/officeart/2005/8/layout/hierarchy6"/>
    <dgm:cxn modelId="{90FB9B23-2E4A-4805-8E3F-384486E3091D}" type="presParOf" srcId="{2C23EF18-3158-43DF-8F30-1CBB03DD7F31}" destId="{295112EE-31E5-4960-9000-BFAA380BC022}" srcOrd="4" destOrd="0" presId="urn:microsoft.com/office/officeart/2005/8/layout/hierarchy6"/>
    <dgm:cxn modelId="{247E43BA-B3CB-46B6-803A-70AE0F53C1D2}" type="presParOf" srcId="{295112EE-31E5-4960-9000-BFAA380BC022}" destId="{F43E6D0D-E421-4A1B-9C53-4B9F60BBC60F}" srcOrd="0" destOrd="0" presId="urn:microsoft.com/office/officeart/2005/8/layout/hierarchy6"/>
    <dgm:cxn modelId="{AF3AB212-FEAE-4F96-ABA2-AA06394E3041}" type="presParOf" srcId="{295112EE-31E5-4960-9000-BFAA380BC022}" destId="{09682B5B-6D7F-4D40-AA55-7C6C2BC024C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33139C-A904-4F2D-98D5-798EC6CB47FD}"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94FE8169-1AA7-4D01-978B-FACC32C0702F}">
      <dgm:prSet phldrT="[Text]" custT="1"/>
      <dgm:spPr>
        <a:solidFill>
          <a:srgbClr val="C00000"/>
        </a:solidFill>
      </dgm:spPr>
      <dgm:t>
        <a:bodyPr/>
        <a:lstStyle/>
        <a:p>
          <a:r>
            <a:rPr lang="zh-CN" altLang="en-US" sz="1200">
              <a:latin typeface="Arial" panose="020B0604020202020204" pitchFamily="34" charset="0"/>
              <a:ea typeface="楷体" panose="02010609060101010101" pitchFamily="49" charset="-122"/>
              <a:cs typeface="Arial" panose="020B0604020202020204" pitchFamily="34" charset="0"/>
            </a:rPr>
            <a:t>基金归类：根据利率债占债券投资组合市值比例是否大于</a:t>
          </a:r>
          <a:r>
            <a:rPr lang="en-US" altLang="zh-CN" sz="1200">
              <a:latin typeface="Arial" panose="020B0604020202020204" pitchFamily="34" charset="0"/>
              <a:ea typeface="楷体" panose="02010609060101010101" pitchFamily="49" charset="-122"/>
              <a:cs typeface="Arial" panose="020B0604020202020204" pitchFamily="34" charset="0"/>
            </a:rPr>
            <a:t>50%</a:t>
          </a:r>
          <a:endParaRPr lang="en-US" sz="1200">
            <a:latin typeface="Arial" panose="020B0604020202020204" pitchFamily="34" charset="0"/>
            <a:ea typeface="楷体" panose="02010609060101010101" pitchFamily="49" charset="-122"/>
            <a:cs typeface="Arial" panose="020B0604020202020204" pitchFamily="34" charset="0"/>
          </a:endParaRPr>
        </a:p>
      </dgm:t>
    </dgm:pt>
    <dgm:pt modelId="{7D01C16C-2089-4283-8D78-5AB9FD541660}" type="parTrans" cxnId="{F80E72D2-94CD-439A-A512-FFC9D5E14D58}">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376CCC6F-589F-426D-AD6B-0140716CE176}" type="sibTrans" cxnId="{F80E72D2-94CD-439A-A512-FFC9D5E14D58}">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AF5133CC-D3CC-494A-8C91-7033E55F5BE7}">
      <dgm:prSet phldrT="[Text]" custT="1"/>
      <dgm:spPr/>
      <dgm:t>
        <a:bodyPr/>
        <a:lstStyle/>
        <a:p>
          <a:r>
            <a:rPr lang="zh-CN" altLang="en-US" sz="1200">
              <a:latin typeface="Arial" panose="020B0604020202020204" pitchFamily="34" charset="0"/>
              <a:ea typeface="楷体" panose="02010609060101010101" pitchFamily="49" charset="-122"/>
              <a:cs typeface="Arial" panose="020B0604020202020204" pitchFamily="34" charset="0"/>
            </a:rPr>
            <a:t>是</a:t>
          </a:r>
          <a:r>
            <a:rPr lang="en-US" altLang="zh-CN" sz="1200">
              <a:latin typeface="Arial" panose="020B0604020202020204" pitchFamily="34" charset="0"/>
              <a:ea typeface="楷体" panose="02010609060101010101" pitchFamily="49" charset="-122"/>
              <a:cs typeface="Arial" panose="020B0604020202020204" pitchFamily="34" charset="0"/>
            </a:rPr>
            <a:t>-</a:t>
          </a:r>
          <a:r>
            <a:rPr lang="zh-CN" altLang="en-US" sz="1200">
              <a:latin typeface="Arial" panose="020B0604020202020204" pitchFamily="34" charset="0"/>
              <a:ea typeface="楷体" panose="02010609060101010101" pitchFamily="49" charset="-122"/>
              <a:cs typeface="Arial" panose="020B0604020202020204" pitchFamily="34" charset="0"/>
            </a:rPr>
            <a:t>利率债基金</a:t>
          </a:r>
          <a:endParaRPr lang="en-US" sz="1200">
            <a:latin typeface="Arial" panose="020B0604020202020204" pitchFamily="34" charset="0"/>
            <a:ea typeface="楷体" panose="02010609060101010101" pitchFamily="49" charset="-122"/>
            <a:cs typeface="Arial" panose="020B0604020202020204" pitchFamily="34" charset="0"/>
          </a:endParaRPr>
        </a:p>
      </dgm:t>
    </dgm:pt>
    <dgm:pt modelId="{3F544E6E-84B6-48C8-807A-944283DB6F64}" type="parTrans" cxnId="{70BA9784-452E-4734-96AD-E3165E3701C3}">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A20EBE55-042C-4962-9A33-B58B26C43539}" type="sibTrans" cxnId="{70BA9784-452E-4734-96AD-E3165E3701C3}">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336A308E-60A3-498D-8278-FEF753680B53}">
      <dgm:prSet phldrT="[Text]" custT="1"/>
      <dgm:spPr/>
      <dgm:t>
        <a:bodyPr/>
        <a:lstStyle/>
        <a:p>
          <a:r>
            <a:rPr lang="zh-CN" altLang="en-US" sz="1200">
              <a:latin typeface="Arial" panose="020B0604020202020204" pitchFamily="34" charset="0"/>
              <a:ea typeface="楷体" panose="02010609060101010101" pitchFamily="49" charset="-122"/>
              <a:cs typeface="Arial" panose="020B0604020202020204" pitchFamily="34" charset="0"/>
            </a:rPr>
            <a:t>否</a:t>
          </a:r>
          <a:r>
            <a:rPr lang="en-US" altLang="zh-CN" sz="1200">
              <a:latin typeface="Arial" panose="020B0604020202020204" pitchFamily="34" charset="0"/>
              <a:ea typeface="楷体" panose="02010609060101010101" pitchFamily="49" charset="-122"/>
              <a:cs typeface="Arial" panose="020B0604020202020204" pitchFamily="34" charset="0"/>
            </a:rPr>
            <a:t>-</a:t>
          </a:r>
          <a:r>
            <a:rPr lang="zh-CN" altLang="en-US" sz="1200">
              <a:latin typeface="Arial" panose="020B0604020202020204" pitchFamily="34" charset="0"/>
              <a:ea typeface="楷体" panose="02010609060101010101" pitchFamily="49" charset="-122"/>
              <a:cs typeface="Arial" panose="020B0604020202020204" pitchFamily="34" charset="0"/>
            </a:rPr>
            <a:t>信用债基金</a:t>
          </a:r>
          <a:endParaRPr lang="en-US" sz="1200">
            <a:latin typeface="Arial" panose="020B0604020202020204" pitchFamily="34" charset="0"/>
            <a:ea typeface="楷体" panose="02010609060101010101" pitchFamily="49" charset="-122"/>
            <a:cs typeface="Arial" panose="020B0604020202020204" pitchFamily="34" charset="0"/>
          </a:endParaRPr>
        </a:p>
      </dgm:t>
    </dgm:pt>
    <dgm:pt modelId="{1391C077-E413-4633-B91C-0A63782C7ABE}" type="parTrans" cxnId="{202F05D0-A532-4119-8E53-5A8A770C8B7F}">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EC0E0F8F-F559-4B6D-A1BD-B344E1CACF88}" type="sibTrans" cxnId="{202F05D0-A532-4119-8E53-5A8A770C8B7F}">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2FC2DD0B-563D-4003-82AA-6E78D301BF87}">
      <dgm:prSet phldrT="[Text]" custT="1"/>
      <dgm:spPr>
        <a:solidFill>
          <a:srgbClr val="C00000"/>
        </a:solidFill>
      </dgm:spPr>
      <dgm:t>
        <a:bodyPr/>
        <a:lstStyle/>
        <a:p>
          <a:r>
            <a:rPr lang="zh-CN" altLang="en-US" sz="1200">
              <a:latin typeface="Arial" panose="020B0604020202020204" pitchFamily="34" charset="0"/>
              <a:ea typeface="楷体" panose="02010609060101010101" pitchFamily="49" charset="-122"/>
              <a:cs typeface="Arial" panose="020B0604020202020204" pitchFamily="34" charset="0"/>
            </a:rPr>
            <a:t>期初久期估计：根据前五大重仓券占债券投资组合市值比例是否大于</a:t>
          </a:r>
          <a:r>
            <a:rPr lang="en-US" altLang="zh-CN" sz="1200">
              <a:latin typeface="Arial" panose="020B0604020202020204" pitchFamily="34" charset="0"/>
              <a:ea typeface="楷体" panose="02010609060101010101" pitchFamily="49" charset="-122"/>
              <a:cs typeface="Arial" panose="020B0604020202020204" pitchFamily="34" charset="0"/>
            </a:rPr>
            <a:t>30%</a:t>
          </a:r>
          <a:endParaRPr lang="en-US" sz="1200">
            <a:latin typeface="Arial" panose="020B0604020202020204" pitchFamily="34" charset="0"/>
            <a:ea typeface="楷体" panose="02010609060101010101" pitchFamily="49" charset="-122"/>
            <a:cs typeface="Arial" panose="020B0604020202020204" pitchFamily="34" charset="0"/>
          </a:endParaRPr>
        </a:p>
      </dgm:t>
    </dgm:pt>
    <dgm:pt modelId="{6FCE6893-C4D7-4FB6-BDE0-B37A7CE903FF}" type="parTrans" cxnId="{30BA567F-D28A-435B-982F-BAFF832E231F}">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33033BB6-9270-4711-987B-9BA024933F8F}" type="sibTrans" cxnId="{30BA567F-D28A-435B-982F-BAFF832E231F}">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8043714F-FB7C-43EC-9405-1DEA66221565}">
      <dgm:prSet phldrT="[Text]" custT="1"/>
      <dgm:spPr/>
      <dgm:t>
        <a:bodyPr/>
        <a:lstStyle/>
        <a:p>
          <a:r>
            <a:rPr lang="zh-CN" altLang="en-US" sz="1200">
              <a:latin typeface="Arial" panose="020B0604020202020204" pitchFamily="34" charset="0"/>
              <a:ea typeface="楷体" panose="02010609060101010101" pitchFamily="49" charset="-122"/>
              <a:cs typeface="Arial" panose="020B0604020202020204" pitchFamily="34" charset="0"/>
            </a:rPr>
            <a:t>是</a:t>
          </a:r>
          <a:r>
            <a:rPr lang="en-US" altLang="zh-CN" sz="1200">
              <a:latin typeface="Arial" panose="020B0604020202020204" pitchFamily="34" charset="0"/>
              <a:ea typeface="楷体" panose="02010609060101010101" pitchFamily="49" charset="-122"/>
              <a:cs typeface="Arial" panose="020B0604020202020204" pitchFamily="34" charset="0"/>
            </a:rPr>
            <a:t>-</a:t>
          </a:r>
          <a:r>
            <a:rPr lang="zh-CN" altLang="en-US" sz="1200">
              <a:latin typeface="Arial" panose="020B0604020202020204" pitchFamily="34" charset="0"/>
              <a:ea typeface="楷体" panose="02010609060101010101" pitchFamily="49" charset="-122"/>
              <a:cs typeface="Arial" panose="020B0604020202020204" pitchFamily="34" charset="0"/>
            </a:rPr>
            <a:t>持仓法</a:t>
          </a:r>
          <a:endParaRPr lang="en-US" sz="1200">
            <a:latin typeface="Arial" panose="020B0604020202020204" pitchFamily="34" charset="0"/>
            <a:ea typeface="楷体" panose="02010609060101010101" pitchFamily="49" charset="-122"/>
            <a:cs typeface="Arial" panose="020B0604020202020204" pitchFamily="34" charset="0"/>
          </a:endParaRPr>
        </a:p>
      </dgm:t>
    </dgm:pt>
    <dgm:pt modelId="{489148D9-EDB1-4DD2-8115-255BF2AB3325}" type="parTrans" cxnId="{9CA14CD6-1DF5-409E-AF13-CA124CCB4447}">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27C54EBD-7D91-4259-96B3-4841530CC38D}" type="sibTrans" cxnId="{9CA14CD6-1DF5-409E-AF13-CA124CCB4447}">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1B65CEEA-2F89-4314-9C91-776B487AC173}">
      <dgm:prSet phldrT="[Text]" custT="1"/>
      <dgm:spPr/>
      <dgm:t>
        <a:bodyPr/>
        <a:lstStyle/>
        <a:p>
          <a:r>
            <a:rPr lang="zh-CN" altLang="en-US" sz="1200">
              <a:latin typeface="Arial" panose="020B0604020202020204" pitchFamily="34" charset="0"/>
              <a:ea typeface="楷体" panose="02010609060101010101" pitchFamily="49" charset="-122"/>
              <a:cs typeface="Arial" panose="020B0604020202020204" pitchFamily="34" charset="0"/>
            </a:rPr>
            <a:t>否</a:t>
          </a:r>
          <a:r>
            <a:rPr lang="en-US" altLang="zh-CN" sz="1200">
              <a:latin typeface="Arial" panose="020B0604020202020204" pitchFamily="34" charset="0"/>
              <a:ea typeface="楷体" panose="02010609060101010101" pitchFamily="49" charset="-122"/>
              <a:cs typeface="Arial" panose="020B0604020202020204" pitchFamily="34" charset="0"/>
            </a:rPr>
            <a:t>-</a:t>
          </a:r>
          <a:r>
            <a:rPr lang="zh-CN" altLang="en-US" sz="1200">
              <a:latin typeface="Arial" panose="020B0604020202020204" pitchFamily="34" charset="0"/>
              <a:ea typeface="楷体" panose="02010609060101010101" pitchFamily="49" charset="-122"/>
              <a:cs typeface="Arial" panose="020B0604020202020204" pitchFamily="34" charset="0"/>
            </a:rPr>
            <a:t>净值法</a:t>
          </a:r>
          <a:endParaRPr lang="en-US" sz="1200">
            <a:latin typeface="Arial" panose="020B0604020202020204" pitchFamily="34" charset="0"/>
            <a:ea typeface="楷体" panose="02010609060101010101" pitchFamily="49" charset="-122"/>
            <a:cs typeface="Arial" panose="020B0604020202020204" pitchFamily="34" charset="0"/>
          </a:endParaRPr>
        </a:p>
      </dgm:t>
    </dgm:pt>
    <dgm:pt modelId="{286AC766-AC44-477B-A4C3-1E8EB589C0A3}" type="parTrans" cxnId="{B6F3B90C-F087-48F6-9FF0-B01A2FAC61F9}">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8B8E83DD-B499-430C-9D9F-9ADC07CFD449}" type="sibTrans" cxnId="{B6F3B90C-F087-48F6-9FF0-B01A2FAC61F9}">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DC30A64D-9395-41ED-99EA-C60F9F7B90C2}">
      <dgm:prSet phldrT="[Text]" custT="1"/>
      <dgm:spPr>
        <a:solidFill>
          <a:srgbClr val="C00000"/>
        </a:solidFill>
      </dgm:spPr>
      <dgm:t>
        <a:bodyPr/>
        <a:lstStyle/>
        <a:p>
          <a:r>
            <a:rPr lang="zh-CN" altLang="en-US" sz="1200">
              <a:latin typeface="Arial" panose="020B0604020202020204" pitchFamily="34" charset="0"/>
              <a:ea typeface="楷体" panose="02010609060101010101" pitchFamily="49" charset="-122"/>
              <a:cs typeface="Arial" panose="020B0604020202020204" pitchFamily="34" charset="0"/>
            </a:rPr>
            <a:t>业绩比较基准选取：根据类型和久期</a:t>
          </a:r>
          <a:endParaRPr lang="en-US" sz="1200">
            <a:latin typeface="Arial" panose="020B0604020202020204" pitchFamily="34" charset="0"/>
            <a:ea typeface="楷体" panose="02010609060101010101" pitchFamily="49" charset="-122"/>
            <a:cs typeface="Arial" panose="020B0604020202020204" pitchFamily="34" charset="0"/>
          </a:endParaRPr>
        </a:p>
      </dgm:t>
    </dgm:pt>
    <dgm:pt modelId="{A7D64D16-5A47-4739-BFDC-CCCF3900A8C7}" type="parTrans" cxnId="{483ADF99-AA17-4303-B887-94D933B860B7}">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9E97B12D-F2DA-4BA6-93B0-8BBD304350E6}" type="sibTrans" cxnId="{483ADF99-AA17-4303-B887-94D933B860B7}">
      <dgm:prSet/>
      <dgm:spPr/>
      <dgm:t>
        <a:bodyPr/>
        <a:lstStyle/>
        <a:p>
          <a:endParaRPr lang="en-US" sz="1200">
            <a:latin typeface="Arial" panose="020B0604020202020204" pitchFamily="34" charset="0"/>
            <a:ea typeface="楷体" panose="02010609060101010101" pitchFamily="49" charset="-122"/>
            <a:cs typeface="Arial" panose="020B0604020202020204" pitchFamily="34" charset="0"/>
          </a:endParaRPr>
        </a:p>
      </dgm:t>
    </dgm:pt>
    <dgm:pt modelId="{C052122F-49CA-4323-A68D-F81BEBDD0A79}" type="pres">
      <dgm:prSet presAssocID="{A633139C-A904-4F2D-98D5-798EC6CB47FD}" presName="Name0" presStyleCnt="0">
        <dgm:presLayoutVars>
          <dgm:dir/>
          <dgm:animLvl val="lvl"/>
          <dgm:resizeHandles val="exact"/>
        </dgm:presLayoutVars>
      </dgm:prSet>
      <dgm:spPr/>
    </dgm:pt>
    <dgm:pt modelId="{9A3B6DB5-3A23-4920-9B8F-9E5230E214C5}" type="pres">
      <dgm:prSet presAssocID="{DC30A64D-9395-41ED-99EA-C60F9F7B90C2}" presName="boxAndChildren" presStyleCnt="0"/>
      <dgm:spPr/>
    </dgm:pt>
    <dgm:pt modelId="{85C7E0E6-0D2F-4B0B-BF5C-4C64B942FC86}" type="pres">
      <dgm:prSet presAssocID="{DC30A64D-9395-41ED-99EA-C60F9F7B90C2}" presName="parentTextBox" presStyleLbl="node1" presStyleIdx="0" presStyleCnt="3"/>
      <dgm:spPr/>
    </dgm:pt>
    <dgm:pt modelId="{5AC5004F-2006-4C95-ADAC-F5F7D5DC8652}" type="pres">
      <dgm:prSet presAssocID="{33033BB6-9270-4711-987B-9BA024933F8F}" presName="sp" presStyleCnt="0"/>
      <dgm:spPr/>
    </dgm:pt>
    <dgm:pt modelId="{2B61CBC9-4BF5-4489-BD20-FEBE265BBEFA}" type="pres">
      <dgm:prSet presAssocID="{2FC2DD0B-563D-4003-82AA-6E78D301BF87}" presName="arrowAndChildren" presStyleCnt="0"/>
      <dgm:spPr/>
    </dgm:pt>
    <dgm:pt modelId="{E7F329AE-D7F5-4C1B-99CD-41EE8B7647CF}" type="pres">
      <dgm:prSet presAssocID="{2FC2DD0B-563D-4003-82AA-6E78D301BF87}" presName="parentTextArrow" presStyleLbl="node1" presStyleIdx="0" presStyleCnt="3"/>
      <dgm:spPr/>
    </dgm:pt>
    <dgm:pt modelId="{AEEF0D30-D8BD-4FC0-B74F-EBE1CE4FAE05}" type="pres">
      <dgm:prSet presAssocID="{2FC2DD0B-563D-4003-82AA-6E78D301BF87}" presName="arrow" presStyleLbl="node1" presStyleIdx="1" presStyleCnt="3"/>
      <dgm:spPr/>
    </dgm:pt>
    <dgm:pt modelId="{1BBC0692-8E41-488C-8FFA-42D06F1EBFD8}" type="pres">
      <dgm:prSet presAssocID="{2FC2DD0B-563D-4003-82AA-6E78D301BF87}" presName="descendantArrow" presStyleCnt="0"/>
      <dgm:spPr/>
    </dgm:pt>
    <dgm:pt modelId="{57AEE8A0-2EA3-4FAE-83D9-26BE927B100D}" type="pres">
      <dgm:prSet presAssocID="{8043714F-FB7C-43EC-9405-1DEA66221565}" presName="childTextArrow" presStyleLbl="fgAccFollowNode1" presStyleIdx="0" presStyleCnt="4">
        <dgm:presLayoutVars>
          <dgm:bulletEnabled val="1"/>
        </dgm:presLayoutVars>
      </dgm:prSet>
      <dgm:spPr/>
    </dgm:pt>
    <dgm:pt modelId="{9D2F6782-E35F-4EA0-9E54-FFC560B040ED}" type="pres">
      <dgm:prSet presAssocID="{1B65CEEA-2F89-4314-9C91-776B487AC173}" presName="childTextArrow" presStyleLbl="fgAccFollowNode1" presStyleIdx="1" presStyleCnt="4">
        <dgm:presLayoutVars>
          <dgm:bulletEnabled val="1"/>
        </dgm:presLayoutVars>
      </dgm:prSet>
      <dgm:spPr/>
    </dgm:pt>
    <dgm:pt modelId="{6207C043-B9A4-41F9-B01B-01B772EF3250}" type="pres">
      <dgm:prSet presAssocID="{376CCC6F-589F-426D-AD6B-0140716CE176}" presName="sp" presStyleCnt="0"/>
      <dgm:spPr/>
    </dgm:pt>
    <dgm:pt modelId="{929639FE-D2BA-4A4D-814A-6893E72FA965}" type="pres">
      <dgm:prSet presAssocID="{94FE8169-1AA7-4D01-978B-FACC32C0702F}" presName="arrowAndChildren" presStyleCnt="0"/>
      <dgm:spPr/>
    </dgm:pt>
    <dgm:pt modelId="{831B9BCA-E7D1-425E-8E71-88C9B198B0B1}" type="pres">
      <dgm:prSet presAssocID="{94FE8169-1AA7-4D01-978B-FACC32C0702F}" presName="parentTextArrow" presStyleLbl="node1" presStyleIdx="1" presStyleCnt="3"/>
      <dgm:spPr/>
    </dgm:pt>
    <dgm:pt modelId="{E4CEF32A-413D-41A2-8567-F07B65C1BFD7}" type="pres">
      <dgm:prSet presAssocID="{94FE8169-1AA7-4D01-978B-FACC32C0702F}" presName="arrow" presStyleLbl="node1" presStyleIdx="2" presStyleCnt="3"/>
      <dgm:spPr/>
    </dgm:pt>
    <dgm:pt modelId="{C0DE3F10-10FA-4CA3-830B-1E44BBF5093C}" type="pres">
      <dgm:prSet presAssocID="{94FE8169-1AA7-4D01-978B-FACC32C0702F}" presName="descendantArrow" presStyleCnt="0"/>
      <dgm:spPr/>
    </dgm:pt>
    <dgm:pt modelId="{B8F8D757-997A-4E9A-A358-E168FE0ED233}" type="pres">
      <dgm:prSet presAssocID="{AF5133CC-D3CC-494A-8C91-7033E55F5BE7}" presName="childTextArrow" presStyleLbl="fgAccFollowNode1" presStyleIdx="2" presStyleCnt="4">
        <dgm:presLayoutVars>
          <dgm:bulletEnabled val="1"/>
        </dgm:presLayoutVars>
      </dgm:prSet>
      <dgm:spPr/>
    </dgm:pt>
    <dgm:pt modelId="{93AE3891-E165-47AC-BDAD-C036F9AF1060}" type="pres">
      <dgm:prSet presAssocID="{336A308E-60A3-498D-8278-FEF753680B53}" presName="childTextArrow" presStyleLbl="fgAccFollowNode1" presStyleIdx="3" presStyleCnt="4">
        <dgm:presLayoutVars>
          <dgm:bulletEnabled val="1"/>
        </dgm:presLayoutVars>
      </dgm:prSet>
      <dgm:spPr/>
    </dgm:pt>
  </dgm:ptLst>
  <dgm:cxnLst>
    <dgm:cxn modelId="{B6F3B90C-F087-48F6-9FF0-B01A2FAC61F9}" srcId="{2FC2DD0B-563D-4003-82AA-6E78D301BF87}" destId="{1B65CEEA-2F89-4314-9C91-776B487AC173}" srcOrd="1" destOrd="0" parTransId="{286AC766-AC44-477B-A4C3-1E8EB589C0A3}" sibTransId="{8B8E83DD-B499-430C-9D9F-9ADC07CFD449}"/>
    <dgm:cxn modelId="{94EA4912-E5B7-491E-A0DE-27403470EC30}" type="presOf" srcId="{1B65CEEA-2F89-4314-9C91-776B487AC173}" destId="{9D2F6782-E35F-4EA0-9E54-FFC560B040ED}" srcOrd="0" destOrd="0" presId="urn:microsoft.com/office/officeart/2005/8/layout/process4"/>
    <dgm:cxn modelId="{054F4617-5E80-44C6-B231-C2813E20243E}" type="presOf" srcId="{94FE8169-1AA7-4D01-978B-FACC32C0702F}" destId="{E4CEF32A-413D-41A2-8567-F07B65C1BFD7}" srcOrd="1" destOrd="0" presId="urn:microsoft.com/office/officeart/2005/8/layout/process4"/>
    <dgm:cxn modelId="{5F313F21-5ECB-48D0-97C9-DEFB0C17CC77}" type="presOf" srcId="{2FC2DD0B-563D-4003-82AA-6E78D301BF87}" destId="{E7F329AE-D7F5-4C1B-99CD-41EE8B7647CF}" srcOrd="0" destOrd="0" presId="urn:microsoft.com/office/officeart/2005/8/layout/process4"/>
    <dgm:cxn modelId="{4185AC5D-F211-486E-8078-A755D95606BA}" type="presOf" srcId="{94FE8169-1AA7-4D01-978B-FACC32C0702F}" destId="{831B9BCA-E7D1-425E-8E71-88C9B198B0B1}" srcOrd="0" destOrd="0" presId="urn:microsoft.com/office/officeart/2005/8/layout/process4"/>
    <dgm:cxn modelId="{C9B16E46-85D4-4DB6-AEE5-CF5B3999EE18}" type="presOf" srcId="{336A308E-60A3-498D-8278-FEF753680B53}" destId="{93AE3891-E165-47AC-BDAD-C036F9AF1060}" srcOrd="0" destOrd="0" presId="urn:microsoft.com/office/officeart/2005/8/layout/process4"/>
    <dgm:cxn modelId="{6F50675A-E8DD-4E41-90D4-3A0C9CEB0959}" type="presOf" srcId="{A633139C-A904-4F2D-98D5-798EC6CB47FD}" destId="{C052122F-49CA-4323-A68D-F81BEBDD0A79}" srcOrd="0" destOrd="0" presId="urn:microsoft.com/office/officeart/2005/8/layout/process4"/>
    <dgm:cxn modelId="{30BA567F-D28A-435B-982F-BAFF832E231F}" srcId="{A633139C-A904-4F2D-98D5-798EC6CB47FD}" destId="{2FC2DD0B-563D-4003-82AA-6E78D301BF87}" srcOrd="1" destOrd="0" parTransId="{6FCE6893-C4D7-4FB6-BDE0-B37A7CE903FF}" sibTransId="{33033BB6-9270-4711-987B-9BA024933F8F}"/>
    <dgm:cxn modelId="{70BA9784-452E-4734-96AD-E3165E3701C3}" srcId="{94FE8169-1AA7-4D01-978B-FACC32C0702F}" destId="{AF5133CC-D3CC-494A-8C91-7033E55F5BE7}" srcOrd="0" destOrd="0" parTransId="{3F544E6E-84B6-48C8-807A-944283DB6F64}" sibTransId="{A20EBE55-042C-4962-9A33-B58B26C43539}"/>
    <dgm:cxn modelId="{7C2DB984-3FED-4953-90EB-577CC78D7971}" type="presOf" srcId="{2FC2DD0B-563D-4003-82AA-6E78D301BF87}" destId="{AEEF0D30-D8BD-4FC0-B74F-EBE1CE4FAE05}" srcOrd="1" destOrd="0" presId="urn:microsoft.com/office/officeart/2005/8/layout/process4"/>
    <dgm:cxn modelId="{2E355688-05CF-4128-83FE-15AEAD982C10}" type="presOf" srcId="{AF5133CC-D3CC-494A-8C91-7033E55F5BE7}" destId="{B8F8D757-997A-4E9A-A358-E168FE0ED233}" srcOrd="0" destOrd="0" presId="urn:microsoft.com/office/officeart/2005/8/layout/process4"/>
    <dgm:cxn modelId="{483ADF99-AA17-4303-B887-94D933B860B7}" srcId="{A633139C-A904-4F2D-98D5-798EC6CB47FD}" destId="{DC30A64D-9395-41ED-99EA-C60F9F7B90C2}" srcOrd="2" destOrd="0" parTransId="{A7D64D16-5A47-4739-BFDC-CCCF3900A8C7}" sibTransId="{9E97B12D-F2DA-4BA6-93B0-8BBD304350E6}"/>
    <dgm:cxn modelId="{709DECAE-619F-4123-AF04-38D70E081F6D}" type="presOf" srcId="{8043714F-FB7C-43EC-9405-1DEA66221565}" destId="{57AEE8A0-2EA3-4FAE-83D9-26BE927B100D}" srcOrd="0" destOrd="0" presId="urn:microsoft.com/office/officeart/2005/8/layout/process4"/>
    <dgm:cxn modelId="{202F05D0-A532-4119-8E53-5A8A770C8B7F}" srcId="{94FE8169-1AA7-4D01-978B-FACC32C0702F}" destId="{336A308E-60A3-498D-8278-FEF753680B53}" srcOrd="1" destOrd="0" parTransId="{1391C077-E413-4633-B91C-0A63782C7ABE}" sibTransId="{EC0E0F8F-F559-4B6D-A1BD-B344E1CACF88}"/>
    <dgm:cxn modelId="{F80E72D2-94CD-439A-A512-FFC9D5E14D58}" srcId="{A633139C-A904-4F2D-98D5-798EC6CB47FD}" destId="{94FE8169-1AA7-4D01-978B-FACC32C0702F}" srcOrd="0" destOrd="0" parTransId="{7D01C16C-2089-4283-8D78-5AB9FD541660}" sibTransId="{376CCC6F-589F-426D-AD6B-0140716CE176}"/>
    <dgm:cxn modelId="{9CA14CD6-1DF5-409E-AF13-CA124CCB4447}" srcId="{2FC2DD0B-563D-4003-82AA-6E78D301BF87}" destId="{8043714F-FB7C-43EC-9405-1DEA66221565}" srcOrd="0" destOrd="0" parTransId="{489148D9-EDB1-4DD2-8115-255BF2AB3325}" sibTransId="{27C54EBD-7D91-4259-96B3-4841530CC38D}"/>
    <dgm:cxn modelId="{F438A8DB-F1E2-481C-9721-8B0FF570548F}" type="presOf" srcId="{DC30A64D-9395-41ED-99EA-C60F9F7B90C2}" destId="{85C7E0E6-0D2F-4B0B-BF5C-4C64B942FC86}" srcOrd="0" destOrd="0" presId="urn:microsoft.com/office/officeart/2005/8/layout/process4"/>
    <dgm:cxn modelId="{CEEAEFFC-140E-4932-8DD8-89BD007987DB}" type="presParOf" srcId="{C052122F-49CA-4323-A68D-F81BEBDD0A79}" destId="{9A3B6DB5-3A23-4920-9B8F-9E5230E214C5}" srcOrd="0" destOrd="0" presId="urn:microsoft.com/office/officeart/2005/8/layout/process4"/>
    <dgm:cxn modelId="{C8BA28FE-35D8-4A42-B608-867EAB6E903D}" type="presParOf" srcId="{9A3B6DB5-3A23-4920-9B8F-9E5230E214C5}" destId="{85C7E0E6-0D2F-4B0B-BF5C-4C64B942FC86}" srcOrd="0" destOrd="0" presId="urn:microsoft.com/office/officeart/2005/8/layout/process4"/>
    <dgm:cxn modelId="{71186D6D-BE89-4AD1-8024-97287B217CF0}" type="presParOf" srcId="{C052122F-49CA-4323-A68D-F81BEBDD0A79}" destId="{5AC5004F-2006-4C95-ADAC-F5F7D5DC8652}" srcOrd="1" destOrd="0" presId="urn:microsoft.com/office/officeart/2005/8/layout/process4"/>
    <dgm:cxn modelId="{E0307C63-1554-4EAB-89FD-8645F3566AB6}" type="presParOf" srcId="{C052122F-49CA-4323-A68D-F81BEBDD0A79}" destId="{2B61CBC9-4BF5-4489-BD20-FEBE265BBEFA}" srcOrd="2" destOrd="0" presId="urn:microsoft.com/office/officeart/2005/8/layout/process4"/>
    <dgm:cxn modelId="{05142B46-D964-4B98-98C5-14DC6FC0D86B}" type="presParOf" srcId="{2B61CBC9-4BF5-4489-BD20-FEBE265BBEFA}" destId="{E7F329AE-D7F5-4C1B-99CD-41EE8B7647CF}" srcOrd="0" destOrd="0" presId="urn:microsoft.com/office/officeart/2005/8/layout/process4"/>
    <dgm:cxn modelId="{BD06B694-927C-4C79-AD5B-5C7CDB3A994B}" type="presParOf" srcId="{2B61CBC9-4BF5-4489-BD20-FEBE265BBEFA}" destId="{AEEF0D30-D8BD-4FC0-B74F-EBE1CE4FAE05}" srcOrd="1" destOrd="0" presId="urn:microsoft.com/office/officeart/2005/8/layout/process4"/>
    <dgm:cxn modelId="{D772F102-8CB1-4BEB-B40F-21A35D79EEAE}" type="presParOf" srcId="{2B61CBC9-4BF5-4489-BD20-FEBE265BBEFA}" destId="{1BBC0692-8E41-488C-8FFA-42D06F1EBFD8}" srcOrd="2" destOrd="0" presId="urn:microsoft.com/office/officeart/2005/8/layout/process4"/>
    <dgm:cxn modelId="{7FCE6634-1C41-4353-8956-B0E2B6271E1E}" type="presParOf" srcId="{1BBC0692-8E41-488C-8FFA-42D06F1EBFD8}" destId="{57AEE8A0-2EA3-4FAE-83D9-26BE927B100D}" srcOrd="0" destOrd="0" presId="urn:microsoft.com/office/officeart/2005/8/layout/process4"/>
    <dgm:cxn modelId="{E3084899-3843-4CB3-A898-E41502FEA050}" type="presParOf" srcId="{1BBC0692-8E41-488C-8FFA-42D06F1EBFD8}" destId="{9D2F6782-E35F-4EA0-9E54-FFC560B040ED}" srcOrd="1" destOrd="0" presId="urn:microsoft.com/office/officeart/2005/8/layout/process4"/>
    <dgm:cxn modelId="{ECA8E08C-F56E-4959-90E0-44E6E10B7C0F}" type="presParOf" srcId="{C052122F-49CA-4323-A68D-F81BEBDD0A79}" destId="{6207C043-B9A4-41F9-B01B-01B772EF3250}" srcOrd="3" destOrd="0" presId="urn:microsoft.com/office/officeart/2005/8/layout/process4"/>
    <dgm:cxn modelId="{F82E66C9-0CA7-4979-BF45-E277C9564601}" type="presParOf" srcId="{C052122F-49CA-4323-A68D-F81BEBDD0A79}" destId="{929639FE-D2BA-4A4D-814A-6893E72FA965}" srcOrd="4" destOrd="0" presId="urn:microsoft.com/office/officeart/2005/8/layout/process4"/>
    <dgm:cxn modelId="{0FB57924-BB77-4FEC-800A-CFFBD9D0304F}" type="presParOf" srcId="{929639FE-D2BA-4A4D-814A-6893E72FA965}" destId="{831B9BCA-E7D1-425E-8E71-88C9B198B0B1}" srcOrd="0" destOrd="0" presId="urn:microsoft.com/office/officeart/2005/8/layout/process4"/>
    <dgm:cxn modelId="{44BD04CB-490A-4F65-B24D-FE6FBF142277}" type="presParOf" srcId="{929639FE-D2BA-4A4D-814A-6893E72FA965}" destId="{E4CEF32A-413D-41A2-8567-F07B65C1BFD7}" srcOrd="1" destOrd="0" presId="urn:microsoft.com/office/officeart/2005/8/layout/process4"/>
    <dgm:cxn modelId="{AD3F0ED1-68A4-4F1D-AF49-1CB7474B197C}" type="presParOf" srcId="{929639FE-D2BA-4A4D-814A-6893E72FA965}" destId="{C0DE3F10-10FA-4CA3-830B-1E44BBF5093C}" srcOrd="2" destOrd="0" presId="urn:microsoft.com/office/officeart/2005/8/layout/process4"/>
    <dgm:cxn modelId="{8590A576-520B-40D4-B029-AFD5FE984691}" type="presParOf" srcId="{C0DE3F10-10FA-4CA3-830B-1E44BBF5093C}" destId="{B8F8D757-997A-4E9A-A358-E168FE0ED233}" srcOrd="0" destOrd="0" presId="urn:microsoft.com/office/officeart/2005/8/layout/process4"/>
    <dgm:cxn modelId="{0BE974DF-C460-43E5-A6F5-2F9950E46261}" type="presParOf" srcId="{C0DE3F10-10FA-4CA3-830B-1E44BBF5093C}" destId="{93AE3891-E165-47AC-BDAD-C036F9AF1060}"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11170A9-D724-41B7-B19E-DA2C1C4D95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1FEB02-C202-4622-80F4-5866DD0EC280}">
      <dgm:prSet phldrT="[Text]" custT="1"/>
      <dgm:spPr>
        <a:solidFill>
          <a:srgbClr val="C00000"/>
        </a:solidFill>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第一步：事先估计重要参数</a:t>
          </a:r>
          <a:endParaRPr lang="en-US" sz="1800" dirty="0">
            <a:latin typeface="Arial" panose="020B0604020202020204" pitchFamily="34" charset="0"/>
            <a:ea typeface="KaiTi" panose="02010609060101010101" pitchFamily="49" charset="-122"/>
            <a:cs typeface="Arial" panose="020B0604020202020204" pitchFamily="34" charset="0"/>
          </a:endParaRPr>
        </a:p>
      </dgm:t>
    </dgm:pt>
    <dgm:pt modelId="{2B154199-6328-4094-ABA6-2FFB1C2864A7}" type="parTrans" cxnId="{DF02088F-6071-4102-8AE4-969583D28122}">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44866087-AEAA-4F19-92AF-E89A7EA8723F}" type="sibTrans" cxnId="{DF02088F-6071-4102-8AE4-969583D28122}">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DDCDCDFD-CD67-4046-AC97-647B4B79AB45}">
      <dgm:prSet phldrT="[Text]" custT="1"/>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持仓法估计基金票息率</a:t>
          </a:r>
          <a:endParaRPr lang="en-US" sz="1800" dirty="0">
            <a:latin typeface="Arial" panose="020B0604020202020204" pitchFamily="34" charset="0"/>
            <a:ea typeface="KaiTi" panose="02010609060101010101" pitchFamily="49" charset="-122"/>
            <a:cs typeface="Arial" panose="020B0604020202020204" pitchFamily="34" charset="0"/>
          </a:endParaRPr>
        </a:p>
      </dgm:t>
    </dgm:pt>
    <dgm:pt modelId="{B03EB270-CD4A-47DE-91C0-E603BE703CE9}" type="parTrans" cxnId="{7B82CF57-ED6C-416A-AEA3-AC0508192752}">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6F48597A-B546-4A8C-BD8F-EE5D85F0DBB3}" type="sibTrans" cxnId="{7B82CF57-ED6C-416A-AEA3-AC0508192752}">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025E1E15-CD0A-4FC0-ABCA-912370DE6422}">
      <dgm:prSet phldrT="[Text]" custT="1"/>
      <dgm:spPr>
        <a:solidFill>
          <a:srgbClr val="C00000"/>
        </a:solidFill>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第二步：基准总收益率分解</a:t>
          </a:r>
          <a:endParaRPr lang="en-US" sz="1800" dirty="0">
            <a:latin typeface="Arial" panose="020B0604020202020204" pitchFamily="34" charset="0"/>
            <a:ea typeface="KaiTi" panose="02010609060101010101" pitchFamily="49" charset="-122"/>
            <a:cs typeface="Arial" panose="020B0604020202020204" pitchFamily="34" charset="0"/>
          </a:endParaRPr>
        </a:p>
      </dgm:t>
    </dgm:pt>
    <dgm:pt modelId="{F1CE9B6A-92E0-4F92-94C9-AF4FF497F3FC}" type="parTrans" cxnId="{F3958E66-EAEA-4F18-9DDE-36E6FB8A2738}">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E03501F1-9702-461B-9306-7D2D90A74D5E}" type="sibTrans" cxnId="{F3958E66-EAEA-4F18-9DDE-36E6FB8A2738}">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E69DD302-9BA7-438A-A4CF-58BB044CA24C}">
      <dgm:prSet phldrT="[Text]" custT="1"/>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根据利率债占债券投资组合市值是否</a:t>
          </a:r>
          <a:r>
            <a:rPr lang="en-US" altLang="zh-CN" sz="1800" dirty="0">
              <a:latin typeface="Arial" panose="020B0604020202020204" pitchFamily="34" charset="0"/>
              <a:ea typeface="KaiTi" panose="02010609060101010101" pitchFamily="49" charset="-122"/>
              <a:cs typeface="Arial" panose="020B0604020202020204" pitchFamily="34" charset="0"/>
            </a:rPr>
            <a:t>&gt;50%</a:t>
          </a:r>
          <a:r>
            <a:rPr lang="zh-CN" altLang="en-US" sz="1800" dirty="0">
              <a:latin typeface="Arial" panose="020B0604020202020204" pitchFamily="34" charset="0"/>
              <a:ea typeface="KaiTi" panose="02010609060101010101" pitchFamily="49" charset="-122"/>
              <a:cs typeface="Arial" panose="020B0604020202020204" pitchFamily="34" charset="0"/>
            </a:rPr>
            <a:t>归类利率债基金或信用债基金</a:t>
          </a:r>
          <a:endParaRPr lang="en-US" sz="1800" dirty="0">
            <a:latin typeface="Arial" panose="020B0604020202020204" pitchFamily="34" charset="0"/>
            <a:ea typeface="KaiTi" panose="02010609060101010101" pitchFamily="49" charset="-122"/>
            <a:cs typeface="Arial" panose="020B0604020202020204" pitchFamily="34" charset="0"/>
          </a:endParaRPr>
        </a:p>
      </dgm:t>
    </dgm:pt>
    <dgm:pt modelId="{0523147D-84B2-4C87-9681-7D66EE1B7B18}" type="parTrans" cxnId="{DE72A9A9-E39B-40EE-86E1-A1CB45692484}">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295F8D84-DC5B-4CAD-8B91-13C843007B74}" type="sibTrans" cxnId="{DE72A9A9-E39B-40EE-86E1-A1CB45692484}">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B6258C3F-8F84-4654-BE24-0D9A7A078E3C}">
      <dgm:prSet phldrT="[Text]" custT="1"/>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根据前五大重仓券占债券投资组合市值是否＞</a:t>
          </a:r>
          <a:r>
            <a:rPr lang="en-US" altLang="zh-CN" sz="1800" dirty="0">
              <a:latin typeface="Arial" panose="020B0604020202020204" pitchFamily="34" charset="0"/>
              <a:ea typeface="KaiTi" panose="02010609060101010101" pitchFamily="49" charset="-122"/>
              <a:cs typeface="Arial" panose="020B0604020202020204" pitchFamily="34" charset="0"/>
            </a:rPr>
            <a:t>30%</a:t>
          </a:r>
          <a:r>
            <a:rPr lang="zh-CN" altLang="en-US" sz="1800" dirty="0">
              <a:latin typeface="Arial" panose="020B0604020202020204" pitchFamily="34" charset="0"/>
              <a:ea typeface="KaiTi" panose="02010609060101010101" pitchFamily="49" charset="-122"/>
              <a:cs typeface="Arial" panose="020B0604020202020204" pitchFamily="34" charset="0"/>
            </a:rPr>
            <a:t>选择持仓法或净值法估计期初久期</a:t>
          </a:r>
          <a:endParaRPr lang="en-US" sz="1800" dirty="0">
            <a:latin typeface="Arial" panose="020B0604020202020204" pitchFamily="34" charset="0"/>
            <a:ea typeface="KaiTi" panose="02010609060101010101" pitchFamily="49" charset="-122"/>
            <a:cs typeface="Arial" panose="020B0604020202020204" pitchFamily="34" charset="0"/>
          </a:endParaRPr>
        </a:p>
      </dgm:t>
    </dgm:pt>
    <dgm:pt modelId="{7A1EF075-5AE5-426E-9107-D7BCBD7062B3}" type="parTrans" cxnId="{868C2A7B-3B12-455E-AE8C-0924F41F11AE}">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E10E8D60-9664-495A-985F-5262A69F64FB}" type="sibTrans" cxnId="{868C2A7B-3B12-455E-AE8C-0924F41F11AE}">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16990325-7C99-42A9-8608-62EF46946CF1}">
      <dgm:prSet phldrT="[Text]" custT="1"/>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结合期初久期和类型选取基准指数</a:t>
          </a:r>
          <a:endParaRPr lang="en-US" sz="1800" dirty="0">
            <a:latin typeface="Arial" panose="020B0604020202020204" pitchFamily="34" charset="0"/>
            <a:ea typeface="KaiTi" panose="02010609060101010101" pitchFamily="49" charset="-122"/>
            <a:cs typeface="Arial" panose="020B0604020202020204" pitchFamily="34" charset="0"/>
          </a:endParaRPr>
        </a:p>
      </dgm:t>
    </dgm:pt>
    <dgm:pt modelId="{243AF46A-818C-4645-841F-3FEF61C0063B}" type="parTrans" cxnId="{2CAF786D-DB28-4BFE-A3EF-B753ACEF127A}">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A0F66B03-DC27-4B6F-A153-0116B330A5AF}" type="sibTrans" cxnId="{2CAF786D-DB28-4BFE-A3EF-B753ACEF127A}">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33AC0594-C5CD-4482-9474-9DAEE836FECD}">
      <dgm:prSet custT="1"/>
      <dgm:spPr>
        <a:solidFill>
          <a:srgbClr val="C00000"/>
        </a:solidFill>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第三步：基金总收益率分解</a:t>
          </a:r>
          <a:endParaRPr lang="en-US" altLang="zh-CN" sz="1800" dirty="0">
            <a:latin typeface="Arial" panose="020B0604020202020204" pitchFamily="34" charset="0"/>
            <a:ea typeface="KaiTi" panose="02010609060101010101" pitchFamily="49" charset="-122"/>
            <a:cs typeface="Arial" panose="020B0604020202020204" pitchFamily="34" charset="0"/>
          </a:endParaRPr>
        </a:p>
      </dgm:t>
    </dgm:pt>
    <dgm:pt modelId="{49B197E4-517B-432F-AAC5-372FCB209D2E}" type="parTrans" cxnId="{A0652305-4744-4199-AC62-94C87002A1B6}">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CBC83CF9-0A24-49A2-943F-A889FE549A00}" type="sibTrans" cxnId="{A0652305-4744-4199-AC62-94C87002A1B6}">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4001EA4E-1ABC-4332-88A9-4F3A4A214E94}">
      <dgm:prSet custT="1"/>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利差变化在第二步中基准总收益率分解完成后倒算出</a:t>
          </a:r>
          <a:endParaRPr lang="en-US" altLang="zh-CN" sz="1800" dirty="0">
            <a:latin typeface="Arial" panose="020B0604020202020204" pitchFamily="34" charset="0"/>
            <a:ea typeface="KaiTi" panose="02010609060101010101" pitchFamily="49" charset="-122"/>
            <a:cs typeface="Arial" panose="020B0604020202020204" pitchFamily="34" charset="0"/>
          </a:endParaRPr>
        </a:p>
      </dgm:t>
    </dgm:pt>
    <dgm:pt modelId="{3BCB2330-236A-45AD-BE8C-93727B58EEDF}" type="parTrans" cxnId="{5E6F860B-0F4C-4B15-A84B-22628A5B3506}">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484D2DFA-2DDF-4520-8E37-37509E0EE5E4}" type="sibTrans" cxnId="{5E6F860B-0F4C-4B15-A84B-22628A5B3506}">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70AD818F-2059-4867-8F08-BE3948B688F8}">
      <dgm:prSet custT="1"/>
      <dgm:spPr>
        <a:solidFill>
          <a:srgbClr val="C00000"/>
        </a:solidFill>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第四步：阿尔法分解</a:t>
          </a:r>
          <a:endParaRPr lang="en-US" altLang="zh-CN" sz="1800" dirty="0">
            <a:latin typeface="Arial" panose="020B0604020202020204" pitchFamily="34" charset="0"/>
            <a:ea typeface="KaiTi" panose="02010609060101010101" pitchFamily="49" charset="-122"/>
            <a:cs typeface="Arial" panose="020B0604020202020204" pitchFamily="34" charset="0"/>
          </a:endParaRPr>
        </a:p>
      </dgm:t>
    </dgm:pt>
    <dgm:pt modelId="{B0C9C75F-0621-4231-8F0F-8CB6021E1811}" type="parTrans" cxnId="{30F28F3E-E228-4115-8806-C4895693C2BD}">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1CF2043E-B005-46B6-98F5-A47CA0910EF0}" type="sibTrans" cxnId="{30F28F3E-E228-4115-8806-C4895693C2BD}">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C9AAA085-191F-4A5E-897F-B55919451989}">
      <dgm:prSet custT="1"/>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基金和基准各效应对减即可</a:t>
          </a:r>
          <a:endParaRPr lang="en-US" altLang="zh-CN" sz="1800" dirty="0">
            <a:latin typeface="Arial" panose="020B0604020202020204" pitchFamily="34" charset="0"/>
            <a:ea typeface="KaiTi" panose="02010609060101010101" pitchFamily="49" charset="-122"/>
            <a:cs typeface="Arial" panose="020B0604020202020204" pitchFamily="34" charset="0"/>
          </a:endParaRPr>
        </a:p>
      </dgm:t>
    </dgm:pt>
    <dgm:pt modelId="{9649FE0B-7BDD-4C45-A7EF-0D499443D5DD}" type="parTrans" cxnId="{5CF1630B-CE53-4CBC-AC34-F1961F6276F3}">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B0673EAB-FF12-4D1A-A675-17E0D83EDE6F}" type="sibTrans" cxnId="{5CF1630B-CE53-4CBC-AC34-F1961F6276F3}">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36934896-BA7B-4A42-9A42-C3601A832425}">
      <dgm:prSet phldrT="[Text]" custT="1"/>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基金面值和基准面值分别用持仓法估计和债券定价公式倒推</a:t>
          </a:r>
          <a:endParaRPr lang="en-US" sz="1800" dirty="0">
            <a:latin typeface="Arial" panose="020B0604020202020204" pitchFamily="34" charset="0"/>
            <a:ea typeface="KaiTi" panose="02010609060101010101" pitchFamily="49" charset="-122"/>
            <a:cs typeface="Arial" panose="020B0604020202020204" pitchFamily="34" charset="0"/>
          </a:endParaRPr>
        </a:p>
      </dgm:t>
    </dgm:pt>
    <dgm:pt modelId="{B50D5E7A-2165-41F6-B46C-F7FF7B5F3D42}" type="parTrans" cxnId="{DD1BA18D-C517-4707-8125-D99E2CF5E3F8}">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B6007B50-BD42-4BBA-948A-FB7D5E81D7BA}" type="sibTrans" cxnId="{DD1BA18D-C517-4707-8125-D99E2CF5E3F8}">
      <dgm:prSet/>
      <dgm:spPr/>
      <dgm:t>
        <a:bodyPr/>
        <a:lstStyle/>
        <a:p>
          <a:endParaRPr lang="en-US" sz="1800">
            <a:latin typeface="Arial" panose="020B0604020202020204" pitchFamily="34" charset="0"/>
            <a:ea typeface="KaiTi" panose="02010609060101010101" pitchFamily="49" charset="-122"/>
            <a:cs typeface="Arial" panose="020B0604020202020204" pitchFamily="34" charset="0"/>
          </a:endParaRPr>
        </a:p>
      </dgm:t>
    </dgm:pt>
    <dgm:pt modelId="{BBE4040A-3838-4999-9038-438D92B64183}">
      <dgm:prSet phldrT="[Text]" custT="1"/>
      <dgm:spPr>
        <a:noFill/>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中债会发布指数所需用到的大多数参数</a:t>
          </a:r>
          <a:endParaRPr lang="en-US" sz="1800" dirty="0">
            <a:latin typeface="Arial" panose="020B0604020202020204" pitchFamily="34" charset="0"/>
            <a:ea typeface="KaiTi" panose="02010609060101010101" pitchFamily="49" charset="-122"/>
            <a:cs typeface="Arial" panose="020B0604020202020204" pitchFamily="34" charset="0"/>
          </a:endParaRPr>
        </a:p>
      </dgm:t>
    </dgm:pt>
    <dgm:pt modelId="{74B23DB3-6D05-4D22-9269-FBA2D874DDA6}" type="parTrans" cxnId="{764E84B4-243F-420C-A916-1AFB716F9A7D}">
      <dgm:prSet/>
      <dgm:spPr/>
      <dgm:t>
        <a:bodyPr/>
        <a:lstStyle/>
        <a:p>
          <a:endParaRPr lang="en-US" sz="1800"/>
        </a:p>
      </dgm:t>
    </dgm:pt>
    <dgm:pt modelId="{0B115992-0DD2-4F13-9489-6A7B3D0E2E96}" type="sibTrans" cxnId="{764E84B4-243F-420C-A916-1AFB716F9A7D}">
      <dgm:prSet/>
      <dgm:spPr/>
      <dgm:t>
        <a:bodyPr/>
        <a:lstStyle/>
        <a:p>
          <a:endParaRPr lang="en-US" sz="1800"/>
        </a:p>
      </dgm:t>
    </dgm:pt>
    <dgm:pt modelId="{F8F0082E-5A03-4C41-9521-3CA0AEC79AC8}">
      <dgm:prSet phldrT="[Text]" custT="1"/>
      <dgm:spPr>
        <a:noFill/>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其他需要事先估计的参数已经在第一步完成</a:t>
          </a:r>
          <a:endParaRPr lang="en-US" sz="1800" dirty="0">
            <a:latin typeface="Arial" panose="020B0604020202020204" pitchFamily="34" charset="0"/>
            <a:ea typeface="KaiTi" panose="02010609060101010101" pitchFamily="49" charset="-122"/>
            <a:cs typeface="Arial" panose="020B0604020202020204" pitchFamily="34" charset="0"/>
          </a:endParaRPr>
        </a:p>
      </dgm:t>
    </dgm:pt>
    <dgm:pt modelId="{74D075DD-5AF8-45EA-BAE0-244611F58F55}" type="parTrans" cxnId="{F4D733C6-E3A1-42AA-9DEA-FD44BBB53B7E}">
      <dgm:prSet/>
      <dgm:spPr/>
      <dgm:t>
        <a:bodyPr/>
        <a:lstStyle/>
        <a:p>
          <a:endParaRPr lang="en-US" sz="1800"/>
        </a:p>
      </dgm:t>
    </dgm:pt>
    <dgm:pt modelId="{009451A1-A68E-4021-BFA8-09B2D6301416}" type="sibTrans" cxnId="{F4D733C6-E3A1-42AA-9DEA-FD44BBB53B7E}">
      <dgm:prSet/>
      <dgm:spPr/>
      <dgm:t>
        <a:bodyPr/>
        <a:lstStyle/>
        <a:p>
          <a:endParaRPr lang="en-US" sz="1800"/>
        </a:p>
      </dgm:t>
    </dgm:pt>
    <dgm:pt modelId="{E876FC4E-9FC7-42FA-930B-EDAEF9FC0A7D}">
      <dgm:prSet custT="1"/>
      <dgm:spPr/>
      <dgm:t>
        <a:bodyPr/>
        <a:lstStyle/>
        <a:p>
          <a:r>
            <a:rPr lang="zh-CN" altLang="en-US" sz="1800" dirty="0">
              <a:latin typeface="Arial" panose="020B0604020202020204" pitchFamily="34" charset="0"/>
              <a:ea typeface="KaiTi" panose="02010609060101010101" pitchFamily="49" charset="-122"/>
              <a:cs typeface="Arial" panose="020B0604020202020204" pitchFamily="34" charset="0"/>
            </a:rPr>
            <a:t>其他需要事先估计的参数已经在第一步完成</a:t>
          </a:r>
          <a:endParaRPr lang="en-US" altLang="zh-CN" sz="1800" dirty="0">
            <a:latin typeface="Arial" panose="020B0604020202020204" pitchFamily="34" charset="0"/>
            <a:ea typeface="KaiTi" panose="02010609060101010101" pitchFamily="49" charset="-122"/>
            <a:cs typeface="Arial" panose="020B0604020202020204" pitchFamily="34" charset="0"/>
          </a:endParaRPr>
        </a:p>
      </dgm:t>
    </dgm:pt>
    <dgm:pt modelId="{80E53A53-9545-48FC-B320-4A9798BF3661}" type="parTrans" cxnId="{16BC46D2-FC89-4E96-9B03-53F75D53BEEC}">
      <dgm:prSet/>
      <dgm:spPr/>
      <dgm:t>
        <a:bodyPr/>
        <a:lstStyle/>
        <a:p>
          <a:endParaRPr lang="en-US" sz="1800"/>
        </a:p>
      </dgm:t>
    </dgm:pt>
    <dgm:pt modelId="{79C8B3DF-5753-4073-AD12-ED0D0265949A}" type="sibTrans" cxnId="{16BC46D2-FC89-4E96-9B03-53F75D53BEEC}">
      <dgm:prSet/>
      <dgm:spPr/>
      <dgm:t>
        <a:bodyPr/>
        <a:lstStyle/>
        <a:p>
          <a:endParaRPr lang="en-US" sz="1800"/>
        </a:p>
      </dgm:t>
    </dgm:pt>
    <dgm:pt modelId="{FD630D5B-5032-4FA7-9A6B-BBE667C7AFE9}" type="pres">
      <dgm:prSet presAssocID="{311170A9-D724-41B7-B19E-DA2C1C4D95BD}" presName="linear" presStyleCnt="0">
        <dgm:presLayoutVars>
          <dgm:animLvl val="lvl"/>
          <dgm:resizeHandles val="exact"/>
        </dgm:presLayoutVars>
      </dgm:prSet>
      <dgm:spPr/>
    </dgm:pt>
    <dgm:pt modelId="{FA4D42D0-D4B6-428C-88CE-4C52549FD9FD}" type="pres">
      <dgm:prSet presAssocID="{671FEB02-C202-4622-80F4-5866DD0EC280}" presName="parentText" presStyleLbl="node1" presStyleIdx="0" presStyleCnt="4" custLinFactNeighborX="3125" custLinFactNeighborY="408">
        <dgm:presLayoutVars>
          <dgm:chMax val="0"/>
          <dgm:bulletEnabled val="1"/>
        </dgm:presLayoutVars>
      </dgm:prSet>
      <dgm:spPr/>
    </dgm:pt>
    <dgm:pt modelId="{7C209B2A-8EB0-437A-8CC5-2F47C18F1FDC}" type="pres">
      <dgm:prSet presAssocID="{671FEB02-C202-4622-80F4-5866DD0EC280}" presName="childText" presStyleLbl="revTx" presStyleIdx="0" presStyleCnt="4">
        <dgm:presLayoutVars>
          <dgm:bulletEnabled val="1"/>
        </dgm:presLayoutVars>
      </dgm:prSet>
      <dgm:spPr/>
    </dgm:pt>
    <dgm:pt modelId="{496E9CBA-0A3E-41FE-90FB-BEC052B18C52}" type="pres">
      <dgm:prSet presAssocID="{025E1E15-CD0A-4FC0-ABCA-912370DE6422}" presName="parentText" presStyleLbl="node1" presStyleIdx="1" presStyleCnt="4">
        <dgm:presLayoutVars>
          <dgm:chMax val="0"/>
          <dgm:bulletEnabled val="1"/>
        </dgm:presLayoutVars>
      </dgm:prSet>
      <dgm:spPr/>
    </dgm:pt>
    <dgm:pt modelId="{E0412D03-8256-4C41-A331-234E6044A01E}" type="pres">
      <dgm:prSet presAssocID="{025E1E15-CD0A-4FC0-ABCA-912370DE6422}" presName="childText" presStyleLbl="revTx" presStyleIdx="1" presStyleCnt="4">
        <dgm:presLayoutVars>
          <dgm:bulletEnabled val="1"/>
        </dgm:presLayoutVars>
      </dgm:prSet>
      <dgm:spPr/>
    </dgm:pt>
    <dgm:pt modelId="{A9FB23C3-5E83-4A16-98C2-856F3A10CECB}" type="pres">
      <dgm:prSet presAssocID="{33AC0594-C5CD-4482-9474-9DAEE836FECD}" presName="parentText" presStyleLbl="node1" presStyleIdx="2" presStyleCnt="4">
        <dgm:presLayoutVars>
          <dgm:chMax val="0"/>
          <dgm:bulletEnabled val="1"/>
        </dgm:presLayoutVars>
      </dgm:prSet>
      <dgm:spPr/>
    </dgm:pt>
    <dgm:pt modelId="{7518ECC1-69B5-41AA-954D-72A3A9A31158}" type="pres">
      <dgm:prSet presAssocID="{33AC0594-C5CD-4482-9474-9DAEE836FECD}" presName="childText" presStyleLbl="revTx" presStyleIdx="2" presStyleCnt="4">
        <dgm:presLayoutVars>
          <dgm:bulletEnabled val="1"/>
        </dgm:presLayoutVars>
      </dgm:prSet>
      <dgm:spPr/>
    </dgm:pt>
    <dgm:pt modelId="{6C147B10-B095-4E1E-B160-9A20BA135C49}" type="pres">
      <dgm:prSet presAssocID="{70AD818F-2059-4867-8F08-BE3948B688F8}" presName="parentText" presStyleLbl="node1" presStyleIdx="3" presStyleCnt="4">
        <dgm:presLayoutVars>
          <dgm:chMax val="0"/>
          <dgm:bulletEnabled val="1"/>
        </dgm:presLayoutVars>
      </dgm:prSet>
      <dgm:spPr/>
    </dgm:pt>
    <dgm:pt modelId="{2340D835-7AC8-4A44-9298-F71D47230E85}" type="pres">
      <dgm:prSet presAssocID="{70AD818F-2059-4867-8F08-BE3948B688F8}" presName="childText" presStyleLbl="revTx" presStyleIdx="3" presStyleCnt="4">
        <dgm:presLayoutVars>
          <dgm:bulletEnabled val="1"/>
        </dgm:presLayoutVars>
      </dgm:prSet>
      <dgm:spPr/>
    </dgm:pt>
  </dgm:ptLst>
  <dgm:cxnLst>
    <dgm:cxn modelId="{A0652305-4744-4199-AC62-94C87002A1B6}" srcId="{311170A9-D724-41B7-B19E-DA2C1C4D95BD}" destId="{33AC0594-C5CD-4482-9474-9DAEE836FECD}" srcOrd="2" destOrd="0" parTransId="{49B197E4-517B-432F-AAC5-372FCB209D2E}" sibTransId="{CBC83CF9-0A24-49A2-943F-A889FE549A00}"/>
    <dgm:cxn modelId="{5CF1630B-CE53-4CBC-AC34-F1961F6276F3}" srcId="{70AD818F-2059-4867-8F08-BE3948B688F8}" destId="{C9AAA085-191F-4A5E-897F-B55919451989}" srcOrd="0" destOrd="0" parTransId="{9649FE0B-7BDD-4C45-A7EF-0D499443D5DD}" sibTransId="{B0673EAB-FF12-4D1A-A675-17E0D83EDE6F}"/>
    <dgm:cxn modelId="{5E6F860B-0F4C-4B15-A84B-22628A5B3506}" srcId="{33AC0594-C5CD-4482-9474-9DAEE836FECD}" destId="{4001EA4E-1ABC-4332-88A9-4F3A4A214E94}" srcOrd="0" destOrd="0" parTransId="{3BCB2330-236A-45AD-BE8C-93727B58EEDF}" sibTransId="{484D2DFA-2DDF-4520-8E37-37509E0EE5E4}"/>
    <dgm:cxn modelId="{70ACC322-19C2-411F-ADFC-CF80771BEE35}" type="presOf" srcId="{F8F0082E-5A03-4C41-9521-3CA0AEC79AC8}" destId="{E0412D03-8256-4C41-A331-234E6044A01E}" srcOrd="0" destOrd="1" presId="urn:microsoft.com/office/officeart/2005/8/layout/vList2"/>
    <dgm:cxn modelId="{FE0BE131-6EA5-49B8-AAEF-03D4DEE53C5E}" type="presOf" srcId="{E69DD302-9BA7-438A-A4CF-58BB044CA24C}" destId="{7C209B2A-8EB0-437A-8CC5-2F47C18F1FDC}" srcOrd="0" destOrd="1" presId="urn:microsoft.com/office/officeart/2005/8/layout/vList2"/>
    <dgm:cxn modelId="{30F28F3E-E228-4115-8806-C4895693C2BD}" srcId="{311170A9-D724-41B7-B19E-DA2C1C4D95BD}" destId="{70AD818F-2059-4867-8F08-BE3948B688F8}" srcOrd="3" destOrd="0" parTransId="{B0C9C75F-0621-4231-8F0F-8CB6021E1811}" sibTransId="{1CF2043E-B005-46B6-98F5-A47CA0910EF0}"/>
    <dgm:cxn modelId="{F30A0C61-535F-4C4E-A689-9B66A84B1673}" type="presOf" srcId="{BBE4040A-3838-4999-9038-438D92B64183}" destId="{E0412D03-8256-4C41-A331-234E6044A01E}" srcOrd="0" destOrd="0" presId="urn:microsoft.com/office/officeart/2005/8/layout/vList2"/>
    <dgm:cxn modelId="{F3958E66-EAEA-4F18-9DDE-36E6FB8A2738}" srcId="{311170A9-D724-41B7-B19E-DA2C1C4D95BD}" destId="{025E1E15-CD0A-4FC0-ABCA-912370DE6422}" srcOrd="1" destOrd="0" parTransId="{F1CE9B6A-92E0-4F92-94C9-AF4FF497F3FC}" sibTransId="{E03501F1-9702-461B-9306-7D2D90A74D5E}"/>
    <dgm:cxn modelId="{1334ED67-0AD2-4161-8764-255BD6D9B2DC}" type="presOf" srcId="{4001EA4E-1ABC-4332-88A9-4F3A4A214E94}" destId="{7518ECC1-69B5-41AA-954D-72A3A9A31158}" srcOrd="0" destOrd="0" presId="urn:microsoft.com/office/officeart/2005/8/layout/vList2"/>
    <dgm:cxn modelId="{2CAF786D-DB28-4BFE-A3EF-B753ACEF127A}" srcId="{671FEB02-C202-4622-80F4-5866DD0EC280}" destId="{16990325-7C99-42A9-8608-62EF46946CF1}" srcOrd="3" destOrd="0" parTransId="{243AF46A-818C-4645-841F-3FEF61C0063B}" sibTransId="{A0F66B03-DC27-4B6F-A153-0116B330A5AF}"/>
    <dgm:cxn modelId="{BF0B8A70-A743-4960-BAF9-9FA796003F76}" type="presOf" srcId="{C9AAA085-191F-4A5E-897F-B55919451989}" destId="{2340D835-7AC8-4A44-9298-F71D47230E85}" srcOrd="0" destOrd="0" presId="urn:microsoft.com/office/officeart/2005/8/layout/vList2"/>
    <dgm:cxn modelId="{7B82CF57-ED6C-416A-AEA3-AC0508192752}" srcId="{671FEB02-C202-4622-80F4-5866DD0EC280}" destId="{DDCDCDFD-CD67-4046-AC97-647B4B79AB45}" srcOrd="0" destOrd="0" parTransId="{B03EB270-CD4A-47DE-91C0-E603BE703CE9}" sibTransId="{6F48597A-B546-4A8C-BD8F-EE5D85F0DBB3}"/>
    <dgm:cxn modelId="{79535078-39B5-4E96-8B58-EA705A0BBEE4}" type="presOf" srcId="{671FEB02-C202-4622-80F4-5866DD0EC280}" destId="{FA4D42D0-D4B6-428C-88CE-4C52549FD9FD}" srcOrd="0" destOrd="0" presId="urn:microsoft.com/office/officeart/2005/8/layout/vList2"/>
    <dgm:cxn modelId="{C7519779-2A30-4614-A793-E16926E24C1F}" type="presOf" srcId="{E876FC4E-9FC7-42FA-930B-EDAEF9FC0A7D}" destId="{7518ECC1-69B5-41AA-954D-72A3A9A31158}" srcOrd="0" destOrd="1" presId="urn:microsoft.com/office/officeart/2005/8/layout/vList2"/>
    <dgm:cxn modelId="{868C2A7B-3B12-455E-AE8C-0924F41F11AE}" srcId="{671FEB02-C202-4622-80F4-5866DD0EC280}" destId="{B6258C3F-8F84-4654-BE24-0D9A7A078E3C}" srcOrd="2" destOrd="0" parTransId="{7A1EF075-5AE5-426E-9107-D7BCBD7062B3}" sibTransId="{E10E8D60-9664-495A-985F-5262A69F64FB}"/>
    <dgm:cxn modelId="{FF109C8C-2E9F-41E2-8095-8B3531C4D39E}" type="presOf" srcId="{311170A9-D724-41B7-B19E-DA2C1C4D95BD}" destId="{FD630D5B-5032-4FA7-9A6B-BBE667C7AFE9}" srcOrd="0" destOrd="0" presId="urn:microsoft.com/office/officeart/2005/8/layout/vList2"/>
    <dgm:cxn modelId="{DD1BA18D-C517-4707-8125-D99E2CF5E3F8}" srcId="{671FEB02-C202-4622-80F4-5866DD0EC280}" destId="{36934896-BA7B-4A42-9A42-C3601A832425}" srcOrd="4" destOrd="0" parTransId="{B50D5E7A-2165-41F6-B46C-F7FF7B5F3D42}" sibTransId="{B6007B50-BD42-4BBA-948A-FB7D5E81D7BA}"/>
    <dgm:cxn modelId="{DF02088F-6071-4102-8AE4-969583D28122}" srcId="{311170A9-D724-41B7-B19E-DA2C1C4D95BD}" destId="{671FEB02-C202-4622-80F4-5866DD0EC280}" srcOrd="0" destOrd="0" parTransId="{2B154199-6328-4094-ABA6-2FFB1C2864A7}" sibTransId="{44866087-AEAA-4F19-92AF-E89A7EA8723F}"/>
    <dgm:cxn modelId="{DE72A9A9-E39B-40EE-86E1-A1CB45692484}" srcId="{671FEB02-C202-4622-80F4-5866DD0EC280}" destId="{E69DD302-9BA7-438A-A4CF-58BB044CA24C}" srcOrd="1" destOrd="0" parTransId="{0523147D-84B2-4C87-9681-7D66EE1B7B18}" sibTransId="{295F8D84-DC5B-4CAD-8B91-13C843007B74}"/>
    <dgm:cxn modelId="{1C3DDEA9-925D-4DB6-98AA-534E8D668C98}" type="presOf" srcId="{B6258C3F-8F84-4654-BE24-0D9A7A078E3C}" destId="{7C209B2A-8EB0-437A-8CC5-2F47C18F1FDC}" srcOrd="0" destOrd="2" presId="urn:microsoft.com/office/officeart/2005/8/layout/vList2"/>
    <dgm:cxn modelId="{A83131AE-1319-4255-BBF0-90EAF60FF01C}" type="presOf" srcId="{16990325-7C99-42A9-8608-62EF46946CF1}" destId="{7C209B2A-8EB0-437A-8CC5-2F47C18F1FDC}" srcOrd="0" destOrd="3" presId="urn:microsoft.com/office/officeart/2005/8/layout/vList2"/>
    <dgm:cxn modelId="{764E84B4-243F-420C-A916-1AFB716F9A7D}" srcId="{025E1E15-CD0A-4FC0-ABCA-912370DE6422}" destId="{BBE4040A-3838-4999-9038-438D92B64183}" srcOrd="0" destOrd="0" parTransId="{74B23DB3-6D05-4D22-9269-FBA2D874DDA6}" sibTransId="{0B115992-0DD2-4F13-9489-6A7B3D0E2E96}"/>
    <dgm:cxn modelId="{B8792AC1-0E17-420E-BEF8-8C7339D3CFF3}" type="presOf" srcId="{33AC0594-C5CD-4482-9474-9DAEE836FECD}" destId="{A9FB23C3-5E83-4A16-98C2-856F3A10CECB}" srcOrd="0" destOrd="0" presId="urn:microsoft.com/office/officeart/2005/8/layout/vList2"/>
    <dgm:cxn modelId="{6DF28CC2-6B46-424D-912D-BCAE8C21F437}" type="presOf" srcId="{025E1E15-CD0A-4FC0-ABCA-912370DE6422}" destId="{496E9CBA-0A3E-41FE-90FB-BEC052B18C52}" srcOrd="0" destOrd="0" presId="urn:microsoft.com/office/officeart/2005/8/layout/vList2"/>
    <dgm:cxn modelId="{F4D733C6-E3A1-42AA-9DEA-FD44BBB53B7E}" srcId="{025E1E15-CD0A-4FC0-ABCA-912370DE6422}" destId="{F8F0082E-5A03-4C41-9521-3CA0AEC79AC8}" srcOrd="1" destOrd="0" parTransId="{74D075DD-5AF8-45EA-BAE0-244611F58F55}" sibTransId="{009451A1-A68E-4021-BFA8-09B2D6301416}"/>
    <dgm:cxn modelId="{457B2ACD-50C2-4CE5-87F7-4BA24E06649A}" type="presOf" srcId="{DDCDCDFD-CD67-4046-AC97-647B4B79AB45}" destId="{7C209B2A-8EB0-437A-8CC5-2F47C18F1FDC}" srcOrd="0" destOrd="0" presId="urn:microsoft.com/office/officeart/2005/8/layout/vList2"/>
    <dgm:cxn modelId="{16BC46D2-FC89-4E96-9B03-53F75D53BEEC}" srcId="{33AC0594-C5CD-4482-9474-9DAEE836FECD}" destId="{E876FC4E-9FC7-42FA-930B-EDAEF9FC0A7D}" srcOrd="1" destOrd="0" parTransId="{80E53A53-9545-48FC-B320-4A9798BF3661}" sibTransId="{79C8B3DF-5753-4073-AD12-ED0D0265949A}"/>
    <dgm:cxn modelId="{389C99EC-2B70-4611-A860-657CC7F0E380}" type="presOf" srcId="{36934896-BA7B-4A42-9A42-C3601A832425}" destId="{7C209B2A-8EB0-437A-8CC5-2F47C18F1FDC}" srcOrd="0" destOrd="4" presId="urn:microsoft.com/office/officeart/2005/8/layout/vList2"/>
    <dgm:cxn modelId="{DE760CF5-24B0-4912-BDBA-61919AA962B5}" type="presOf" srcId="{70AD818F-2059-4867-8F08-BE3948B688F8}" destId="{6C147B10-B095-4E1E-B160-9A20BA135C49}" srcOrd="0" destOrd="0" presId="urn:microsoft.com/office/officeart/2005/8/layout/vList2"/>
    <dgm:cxn modelId="{B7970715-AEA9-4D5E-87EC-92BE61398ABC}" type="presParOf" srcId="{FD630D5B-5032-4FA7-9A6B-BBE667C7AFE9}" destId="{FA4D42D0-D4B6-428C-88CE-4C52549FD9FD}" srcOrd="0" destOrd="0" presId="urn:microsoft.com/office/officeart/2005/8/layout/vList2"/>
    <dgm:cxn modelId="{9564D752-D7E8-4FFD-BD54-DCA79D53AC6B}" type="presParOf" srcId="{FD630D5B-5032-4FA7-9A6B-BBE667C7AFE9}" destId="{7C209B2A-8EB0-437A-8CC5-2F47C18F1FDC}" srcOrd="1" destOrd="0" presId="urn:microsoft.com/office/officeart/2005/8/layout/vList2"/>
    <dgm:cxn modelId="{1059D3AC-9683-44C8-98BB-950D026EA4CC}" type="presParOf" srcId="{FD630D5B-5032-4FA7-9A6B-BBE667C7AFE9}" destId="{496E9CBA-0A3E-41FE-90FB-BEC052B18C52}" srcOrd="2" destOrd="0" presId="urn:microsoft.com/office/officeart/2005/8/layout/vList2"/>
    <dgm:cxn modelId="{43B43550-7A4F-4156-9AB9-FD8FF2D6EB2A}" type="presParOf" srcId="{FD630D5B-5032-4FA7-9A6B-BBE667C7AFE9}" destId="{E0412D03-8256-4C41-A331-234E6044A01E}" srcOrd="3" destOrd="0" presId="urn:microsoft.com/office/officeart/2005/8/layout/vList2"/>
    <dgm:cxn modelId="{D09648F7-402E-4385-9A3D-027A44CB6714}" type="presParOf" srcId="{FD630D5B-5032-4FA7-9A6B-BBE667C7AFE9}" destId="{A9FB23C3-5E83-4A16-98C2-856F3A10CECB}" srcOrd="4" destOrd="0" presId="urn:microsoft.com/office/officeart/2005/8/layout/vList2"/>
    <dgm:cxn modelId="{11286DFE-82A7-4DC1-A986-FE26A1AD4854}" type="presParOf" srcId="{FD630D5B-5032-4FA7-9A6B-BBE667C7AFE9}" destId="{7518ECC1-69B5-41AA-954D-72A3A9A31158}" srcOrd="5" destOrd="0" presId="urn:microsoft.com/office/officeart/2005/8/layout/vList2"/>
    <dgm:cxn modelId="{60677166-3A71-4E3B-885C-3D1B7A7A1EF1}" type="presParOf" srcId="{FD630D5B-5032-4FA7-9A6B-BBE667C7AFE9}" destId="{6C147B10-B095-4E1E-B160-9A20BA135C49}" srcOrd="6" destOrd="0" presId="urn:microsoft.com/office/officeart/2005/8/layout/vList2"/>
    <dgm:cxn modelId="{4F90DCAB-9AA0-4E1A-8B4F-483F139650C9}" type="presParOf" srcId="{FD630D5B-5032-4FA7-9A6B-BBE667C7AFE9}" destId="{2340D835-7AC8-4A44-9298-F71D47230E85}"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65CC59-41A1-4613-A2E4-BE18AB1190E2}"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CD6FEDF4-AB07-4300-A875-B042038494CD}">
      <dgm:prSet phldrT="[Text]" custT="1"/>
      <dgm:spPr/>
      <dgm:t>
        <a:bodyPr/>
        <a:lstStyle/>
        <a:p>
          <a:r>
            <a:rPr lang="zh-CN" altLang="en-US" sz="1800" dirty="0">
              <a:latin typeface="KaiTi" panose="02010609060101010101" pitchFamily="49" charset="-122"/>
              <a:ea typeface="KaiTi" panose="02010609060101010101" pitchFamily="49" charset="-122"/>
            </a:rPr>
            <a:t>国债收益率</a:t>
          </a:r>
          <a:endParaRPr lang="en-US" sz="1800" dirty="0">
            <a:latin typeface="KaiTi" panose="02010609060101010101" pitchFamily="49" charset="-122"/>
            <a:ea typeface="KaiTi" panose="02010609060101010101" pitchFamily="49" charset="-122"/>
          </a:endParaRPr>
        </a:p>
      </dgm:t>
    </dgm:pt>
    <dgm:pt modelId="{430BD1DA-F17E-4D6A-9543-14E4A3791D18}" type="parTrans" cxnId="{84E44329-4FAC-4415-BC99-EA345EA97828}">
      <dgm:prSet/>
      <dgm:spPr/>
      <dgm:t>
        <a:bodyPr/>
        <a:lstStyle/>
        <a:p>
          <a:endParaRPr lang="en-US" sz="1800">
            <a:latin typeface="KaiTi" panose="02010609060101010101" pitchFamily="49" charset="-122"/>
            <a:ea typeface="KaiTi" panose="02010609060101010101" pitchFamily="49" charset="-122"/>
          </a:endParaRPr>
        </a:p>
      </dgm:t>
    </dgm:pt>
    <dgm:pt modelId="{D7D92837-CBE6-4869-B7BA-6D1F62A7923F}" type="sibTrans" cxnId="{84E44329-4FAC-4415-BC99-EA345EA97828}">
      <dgm:prSet custT="1"/>
      <dgm:spPr/>
      <dgm:t>
        <a:bodyPr/>
        <a:lstStyle/>
        <a:p>
          <a:endParaRPr lang="en-US" sz="1800">
            <a:latin typeface="KaiTi" panose="02010609060101010101" pitchFamily="49" charset="-122"/>
            <a:ea typeface="KaiTi" panose="02010609060101010101" pitchFamily="49" charset="-122"/>
          </a:endParaRPr>
        </a:p>
      </dgm:t>
    </dgm:pt>
    <dgm:pt modelId="{5430B14C-9A8D-463E-95FF-18726EA1D5F9}">
      <dgm:prSet phldrT="[Text]" custT="1"/>
      <dgm:spPr/>
      <dgm:t>
        <a:bodyPr/>
        <a:lstStyle/>
        <a:p>
          <a:r>
            <a:rPr lang="zh-CN" altLang="en-US" sz="1800" dirty="0">
              <a:latin typeface="KaiTi" panose="02010609060101010101" pitchFamily="49" charset="-122"/>
              <a:ea typeface="KaiTi" panose="02010609060101010101" pitchFamily="49" charset="-122"/>
            </a:rPr>
            <a:t>信用利差</a:t>
          </a:r>
          <a:endParaRPr lang="en-US" sz="1800" dirty="0">
            <a:latin typeface="KaiTi" panose="02010609060101010101" pitchFamily="49" charset="-122"/>
            <a:ea typeface="KaiTi" panose="02010609060101010101" pitchFamily="49" charset="-122"/>
          </a:endParaRPr>
        </a:p>
      </dgm:t>
    </dgm:pt>
    <dgm:pt modelId="{C42FDC8B-5724-4496-A44B-0912BA832694}" type="parTrans" cxnId="{B7B0E641-6036-4EBB-99D1-BAD304A7E907}">
      <dgm:prSet/>
      <dgm:spPr/>
      <dgm:t>
        <a:bodyPr/>
        <a:lstStyle/>
        <a:p>
          <a:endParaRPr lang="en-US" sz="1800">
            <a:latin typeface="KaiTi" panose="02010609060101010101" pitchFamily="49" charset="-122"/>
            <a:ea typeface="KaiTi" panose="02010609060101010101" pitchFamily="49" charset="-122"/>
          </a:endParaRPr>
        </a:p>
      </dgm:t>
    </dgm:pt>
    <dgm:pt modelId="{7653BA2B-83CD-4E37-BA32-3E3E336A23F8}" type="sibTrans" cxnId="{B7B0E641-6036-4EBB-99D1-BAD304A7E907}">
      <dgm:prSet custT="1"/>
      <dgm:spPr/>
      <dgm:t>
        <a:bodyPr/>
        <a:lstStyle/>
        <a:p>
          <a:endParaRPr lang="en-US" sz="1800">
            <a:latin typeface="KaiTi" panose="02010609060101010101" pitchFamily="49" charset="-122"/>
            <a:ea typeface="KaiTi" panose="02010609060101010101" pitchFamily="49" charset="-122"/>
          </a:endParaRPr>
        </a:p>
      </dgm:t>
    </dgm:pt>
    <dgm:pt modelId="{9A3F53D5-A98C-4AD9-BDA6-83689FFE6ECD}">
      <dgm:prSet phldrT="[Text]" custT="1"/>
      <dgm:spPr/>
      <dgm:t>
        <a:bodyPr/>
        <a:lstStyle/>
        <a:p>
          <a:r>
            <a:rPr lang="zh-CN" altLang="en-US" sz="1800" dirty="0">
              <a:latin typeface="KaiTi" panose="02010609060101010101" pitchFamily="49" charset="-122"/>
              <a:ea typeface="KaiTi" panose="02010609060101010101" pitchFamily="49" charset="-122"/>
            </a:rPr>
            <a:t>利差效应</a:t>
          </a:r>
          <a:endParaRPr lang="en-US" sz="1800" dirty="0">
            <a:latin typeface="KaiTi" panose="02010609060101010101" pitchFamily="49" charset="-122"/>
            <a:ea typeface="KaiTi" panose="02010609060101010101" pitchFamily="49" charset="-122"/>
          </a:endParaRPr>
        </a:p>
      </dgm:t>
    </dgm:pt>
    <dgm:pt modelId="{A989EA05-FDFF-4050-AA0B-3823B88B3446}" type="parTrans" cxnId="{AE55E1DD-CDFC-48F5-9CF2-DC96C79261D3}">
      <dgm:prSet/>
      <dgm:spPr/>
      <dgm:t>
        <a:bodyPr/>
        <a:lstStyle/>
        <a:p>
          <a:endParaRPr lang="en-US" sz="1800">
            <a:latin typeface="KaiTi" panose="02010609060101010101" pitchFamily="49" charset="-122"/>
            <a:ea typeface="KaiTi" panose="02010609060101010101" pitchFamily="49" charset="-122"/>
          </a:endParaRPr>
        </a:p>
      </dgm:t>
    </dgm:pt>
    <dgm:pt modelId="{FB435454-6324-4A2C-BBF3-CD5F13FA4E48}" type="sibTrans" cxnId="{AE55E1DD-CDFC-48F5-9CF2-DC96C79261D3}">
      <dgm:prSet custT="1"/>
      <dgm:spPr/>
      <dgm:t>
        <a:bodyPr/>
        <a:lstStyle/>
        <a:p>
          <a:endParaRPr lang="en-US" sz="1800">
            <a:latin typeface="KaiTi" panose="02010609060101010101" pitchFamily="49" charset="-122"/>
            <a:ea typeface="KaiTi" panose="02010609060101010101" pitchFamily="49" charset="-122"/>
          </a:endParaRPr>
        </a:p>
      </dgm:t>
    </dgm:pt>
    <dgm:pt modelId="{DD0333E6-719B-416B-B7EB-98BEA6AF16AD}">
      <dgm:prSet phldrT="[Text]" custT="1"/>
      <dgm:spPr/>
      <dgm:t>
        <a:bodyPr/>
        <a:lstStyle/>
        <a:p>
          <a:r>
            <a:rPr lang="zh-CN" altLang="en-US" sz="1800" dirty="0">
              <a:latin typeface="KaiTi" panose="02010609060101010101" pitchFamily="49" charset="-122"/>
              <a:ea typeface="KaiTi" panose="02010609060101010101" pitchFamily="49" charset="-122"/>
            </a:rPr>
            <a:t>国债效应</a:t>
          </a:r>
          <a:endParaRPr lang="en-US" sz="1800" dirty="0">
            <a:latin typeface="KaiTi" panose="02010609060101010101" pitchFamily="49" charset="-122"/>
            <a:ea typeface="KaiTi" panose="02010609060101010101" pitchFamily="49" charset="-122"/>
          </a:endParaRPr>
        </a:p>
      </dgm:t>
    </dgm:pt>
    <dgm:pt modelId="{13C74A04-B0EE-436E-A11C-02C7B42C4111}" type="parTrans" cxnId="{38389AF0-8590-4AB9-ADE6-BFDEA62423F6}">
      <dgm:prSet/>
      <dgm:spPr/>
      <dgm:t>
        <a:bodyPr/>
        <a:lstStyle/>
        <a:p>
          <a:endParaRPr lang="en-US" sz="1800">
            <a:latin typeface="KaiTi" panose="02010609060101010101" pitchFamily="49" charset="-122"/>
            <a:ea typeface="KaiTi" panose="02010609060101010101" pitchFamily="49" charset="-122"/>
          </a:endParaRPr>
        </a:p>
      </dgm:t>
    </dgm:pt>
    <dgm:pt modelId="{2E345CD1-50DA-4879-AB0C-2A1DFFB9EFAA}" type="sibTrans" cxnId="{38389AF0-8590-4AB9-ADE6-BFDEA62423F6}">
      <dgm:prSet custT="1"/>
      <dgm:spPr/>
      <dgm:t>
        <a:bodyPr/>
        <a:lstStyle/>
        <a:p>
          <a:endParaRPr lang="en-US" sz="1800">
            <a:latin typeface="KaiTi" panose="02010609060101010101" pitchFamily="49" charset="-122"/>
            <a:ea typeface="KaiTi" panose="02010609060101010101" pitchFamily="49" charset="-122"/>
          </a:endParaRPr>
        </a:p>
      </dgm:t>
    </dgm:pt>
    <dgm:pt modelId="{BB901D0F-A254-4F64-90BF-EDF5F65CD0D9}" type="pres">
      <dgm:prSet presAssocID="{FC65CC59-41A1-4613-A2E4-BE18AB1190E2}" presName="Name0" presStyleCnt="0">
        <dgm:presLayoutVars>
          <dgm:dir/>
          <dgm:resizeHandles val="exact"/>
        </dgm:presLayoutVars>
      </dgm:prSet>
      <dgm:spPr/>
    </dgm:pt>
    <dgm:pt modelId="{375C2744-C5D8-41A5-999A-0A51986BA8B7}" type="pres">
      <dgm:prSet presAssocID="{CD6FEDF4-AB07-4300-A875-B042038494CD}" presName="node" presStyleLbl="node1" presStyleIdx="0" presStyleCnt="4" custScaleX="117330">
        <dgm:presLayoutVars>
          <dgm:bulletEnabled val="1"/>
        </dgm:presLayoutVars>
      </dgm:prSet>
      <dgm:spPr/>
    </dgm:pt>
    <dgm:pt modelId="{8F27D081-B19B-477E-81D5-048300B8DE11}" type="pres">
      <dgm:prSet presAssocID="{D7D92837-CBE6-4869-B7BA-6D1F62A7923F}" presName="sibTrans" presStyleLbl="sibTrans2D1" presStyleIdx="0" presStyleCnt="4"/>
      <dgm:spPr/>
    </dgm:pt>
    <dgm:pt modelId="{500B1D89-E511-4343-8A6C-0EFA80397DAB}" type="pres">
      <dgm:prSet presAssocID="{D7D92837-CBE6-4869-B7BA-6D1F62A7923F}" presName="connectorText" presStyleLbl="sibTrans2D1" presStyleIdx="0" presStyleCnt="4"/>
      <dgm:spPr/>
    </dgm:pt>
    <dgm:pt modelId="{C966C7F4-6D21-4B77-963F-86C44C24B71C}" type="pres">
      <dgm:prSet presAssocID="{5430B14C-9A8D-463E-95FF-18726EA1D5F9}" presName="node" presStyleLbl="node1" presStyleIdx="1" presStyleCnt="4">
        <dgm:presLayoutVars>
          <dgm:bulletEnabled val="1"/>
        </dgm:presLayoutVars>
      </dgm:prSet>
      <dgm:spPr/>
    </dgm:pt>
    <dgm:pt modelId="{FACDA246-FEC9-4241-A604-949D7DA807B9}" type="pres">
      <dgm:prSet presAssocID="{7653BA2B-83CD-4E37-BA32-3E3E336A23F8}" presName="sibTrans" presStyleLbl="sibTrans2D1" presStyleIdx="1" presStyleCnt="4"/>
      <dgm:spPr/>
    </dgm:pt>
    <dgm:pt modelId="{A22211C4-C6CB-4524-BFCE-70025E1D5500}" type="pres">
      <dgm:prSet presAssocID="{7653BA2B-83CD-4E37-BA32-3E3E336A23F8}" presName="connectorText" presStyleLbl="sibTrans2D1" presStyleIdx="1" presStyleCnt="4"/>
      <dgm:spPr/>
    </dgm:pt>
    <dgm:pt modelId="{F6CC52A1-0E75-4DFF-A683-CB1ACCA77E3E}" type="pres">
      <dgm:prSet presAssocID="{9A3F53D5-A98C-4AD9-BDA6-83689FFE6ECD}" presName="node" presStyleLbl="node1" presStyleIdx="2" presStyleCnt="4">
        <dgm:presLayoutVars>
          <dgm:bulletEnabled val="1"/>
        </dgm:presLayoutVars>
      </dgm:prSet>
      <dgm:spPr/>
    </dgm:pt>
    <dgm:pt modelId="{D36B0122-21AC-42A1-83EE-B1521C278AA4}" type="pres">
      <dgm:prSet presAssocID="{FB435454-6324-4A2C-BBF3-CD5F13FA4E48}" presName="sibTrans" presStyleLbl="sibTrans2D1" presStyleIdx="2" presStyleCnt="4"/>
      <dgm:spPr/>
    </dgm:pt>
    <dgm:pt modelId="{2E31FE08-B98C-4033-B808-85E28303215D}" type="pres">
      <dgm:prSet presAssocID="{FB435454-6324-4A2C-BBF3-CD5F13FA4E48}" presName="connectorText" presStyleLbl="sibTrans2D1" presStyleIdx="2" presStyleCnt="4"/>
      <dgm:spPr/>
    </dgm:pt>
    <dgm:pt modelId="{99017A02-FE1F-42B1-B0C0-48F5E85D441B}" type="pres">
      <dgm:prSet presAssocID="{DD0333E6-719B-416B-B7EB-98BEA6AF16AD}" presName="node" presStyleLbl="node1" presStyleIdx="3" presStyleCnt="4">
        <dgm:presLayoutVars>
          <dgm:bulletEnabled val="1"/>
        </dgm:presLayoutVars>
      </dgm:prSet>
      <dgm:spPr/>
    </dgm:pt>
    <dgm:pt modelId="{121B46C2-F206-4C5A-968B-DB19438A8012}" type="pres">
      <dgm:prSet presAssocID="{2E345CD1-50DA-4879-AB0C-2A1DFFB9EFAA}" presName="sibTrans" presStyleLbl="sibTrans2D1" presStyleIdx="3" presStyleCnt="4"/>
      <dgm:spPr/>
    </dgm:pt>
    <dgm:pt modelId="{FD9A353A-DD63-4B14-8DE2-6039E10589EB}" type="pres">
      <dgm:prSet presAssocID="{2E345CD1-50DA-4879-AB0C-2A1DFFB9EFAA}" presName="connectorText" presStyleLbl="sibTrans2D1" presStyleIdx="3" presStyleCnt="4"/>
      <dgm:spPr/>
    </dgm:pt>
  </dgm:ptLst>
  <dgm:cxnLst>
    <dgm:cxn modelId="{B6D44408-0C2A-45DC-A5D3-236B2C41E7B7}" type="presOf" srcId="{D7D92837-CBE6-4869-B7BA-6D1F62A7923F}" destId="{500B1D89-E511-4343-8A6C-0EFA80397DAB}" srcOrd="1" destOrd="0" presId="urn:microsoft.com/office/officeart/2005/8/layout/cycle7"/>
    <dgm:cxn modelId="{152A3F0A-52AF-4B0C-BDC0-1B9926E71D6E}" type="presOf" srcId="{DD0333E6-719B-416B-B7EB-98BEA6AF16AD}" destId="{99017A02-FE1F-42B1-B0C0-48F5E85D441B}" srcOrd="0" destOrd="0" presId="urn:microsoft.com/office/officeart/2005/8/layout/cycle7"/>
    <dgm:cxn modelId="{2F5D3D16-65D3-4904-A113-AC019D5D48B9}" type="presOf" srcId="{9A3F53D5-A98C-4AD9-BDA6-83689FFE6ECD}" destId="{F6CC52A1-0E75-4DFF-A683-CB1ACCA77E3E}" srcOrd="0" destOrd="0" presId="urn:microsoft.com/office/officeart/2005/8/layout/cycle7"/>
    <dgm:cxn modelId="{3FFDFC23-2266-413E-B2AD-28FF78525FAE}" type="presOf" srcId="{2E345CD1-50DA-4879-AB0C-2A1DFFB9EFAA}" destId="{FD9A353A-DD63-4B14-8DE2-6039E10589EB}" srcOrd="1" destOrd="0" presId="urn:microsoft.com/office/officeart/2005/8/layout/cycle7"/>
    <dgm:cxn modelId="{84E44329-4FAC-4415-BC99-EA345EA97828}" srcId="{FC65CC59-41A1-4613-A2E4-BE18AB1190E2}" destId="{CD6FEDF4-AB07-4300-A875-B042038494CD}" srcOrd="0" destOrd="0" parTransId="{430BD1DA-F17E-4D6A-9543-14E4A3791D18}" sibTransId="{D7D92837-CBE6-4869-B7BA-6D1F62A7923F}"/>
    <dgm:cxn modelId="{2AB6E92F-2D1F-497A-9AFD-02E31791FCDC}" type="presOf" srcId="{5430B14C-9A8D-463E-95FF-18726EA1D5F9}" destId="{C966C7F4-6D21-4B77-963F-86C44C24B71C}" srcOrd="0" destOrd="0" presId="urn:microsoft.com/office/officeart/2005/8/layout/cycle7"/>
    <dgm:cxn modelId="{4F3C973F-1D77-4533-AA3F-7D2A21947E76}" type="presOf" srcId="{FB435454-6324-4A2C-BBF3-CD5F13FA4E48}" destId="{D36B0122-21AC-42A1-83EE-B1521C278AA4}" srcOrd="0" destOrd="0" presId="urn:microsoft.com/office/officeart/2005/8/layout/cycle7"/>
    <dgm:cxn modelId="{9840B85F-9733-4A0E-84AE-043B2079B49F}" type="presOf" srcId="{CD6FEDF4-AB07-4300-A875-B042038494CD}" destId="{375C2744-C5D8-41A5-999A-0A51986BA8B7}" srcOrd="0" destOrd="0" presId="urn:microsoft.com/office/officeart/2005/8/layout/cycle7"/>
    <dgm:cxn modelId="{B7B0E641-6036-4EBB-99D1-BAD304A7E907}" srcId="{FC65CC59-41A1-4613-A2E4-BE18AB1190E2}" destId="{5430B14C-9A8D-463E-95FF-18726EA1D5F9}" srcOrd="1" destOrd="0" parTransId="{C42FDC8B-5724-4496-A44B-0912BA832694}" sibTransId="{7653BA2B-83CD-4E37-BA32-3E3E336A23F8}"/>
    <dgm:cxn modelId="{1C8CE64E-A309-4833-A69E-A6F0EE2C803F}" type="presOf" srcId="{FB435454-6324-4A2C-BBF3-CD5F13FA4E48}" destId="{2E31FE08-B98C-4033-B808-85E28303215D}" srcOrd="1" destOrd="0" presId="urn:microsoft.com/office/officeart/2005/8/layout/cycle7"/>
    <dgm:cxn modelId="{37DC988E-8E85-4069-8CD2-C404A4896112}" type="presOf" srcId="{2E345CD1-50DA-4879-AB0C-2A1DFFB9EFAA}" destId="{121B46C2-F206-4C5A-968B-DB19438A8012}" srcOrd="0" destOrd="0" presId="urn:microsoft.com/office/officeart/2005/8/layout/cycle7"/>
    <dgm:cxn modelId="{672BE191-88C4-4675-B3D7-E42915964438}" type="presOf" srcId="{7653BA2B-83CD-4E37-BA32-3E3E336A23F8}" destId="{A22211C4-C6CB-4524-BFCE-70025E1D5500}" srcOrd="1" destOrd="0" presId="urn:microsoft.com/office/officeart/2005/8/layout/cycle7"/>
    <dgm:cxn modelId="{BB987797-0F29-454E-9DD8-2D55EA3D8A4E}" type="presOf" srcId="{FC65CC59-41A1-4613-A2E4-BE18AB1190E2}" destId="{BB901D0F-A254-4F64-90BF-EDF5F65CD0D9}" srcOrd="0" destOrd="0" presId="urn:microsoft.com/office/officeart/2005/8/layout/cycle7"/>
    <dgm:cxn modelId="{D0558C99-990B-4D58-86AE-3BAD90CBB964}" type="presOf" srcId="{D7D92837-CBE6-4869-B7BA-6D1F62A7923F}" destId="{8F27D081-B19B-477E-81D5-048300B8DE11}" srcOrd="0" destOrd="0" presId="urn:microsoft.com/office/officeart/2005/8/layout/cycle7"/>
    <dgm:cxn modelId="{8B6BF7B4-A859-42EF-9962-E97EE7D852FF}" type="presOf" srcId="{7653BA2B-83CD-4E37-BA32-3E3E336A23F8}" destId="{FACDA246-FEC9-4241-A604-949D7DA807B9}" srcOrd="0" destOrd="0" presId="urn:microsoft.com/office/officeart/2005/8/layout/cycle7"/>
    <dgm:cxn modelId="{AE55E1DD-CDFC-48F5-9CF2-DC96C79261D3}" srcId="{FC65CC59-41A1-4613-A2E4-BE18AB1190E2}" destId="{9A3F53D5-A98C-4AD9-BDA6-83689FFE6ECD}" srcOrd="2" destOrd="0" parTransId="{A989EA05-FDFF-4050-AA0B-3823B88B3446}" sibTransId="{FB435454-6324-4A2C-BBF3-CD5F13FA4E48}"/>
    <dgm:cxn modelId="{38389AF0-8590-4AB9-ADE6-BFDEA62423F6}" srcId="{FC65CC59-41A1-4613-A2E4-BE18AB1190E2}" destId="{DD0333E6-719B-416B-B7EB-98BEA6AF16AD}" srcOrd="3" destOrd="0" parTransId="{13C74A04-B0EE-436E-A11C-02C7B42C4111}" sibTransId="{2E345CD1-50DA-4879-AB0C-2A1DFFB9EFAA}"/>
    <dgm:cxn modelId="{E597FBE8-F891-4CA8-A140-4A9CAFAD4CD4}" type="presParOf" srcId="{BB901D0F-A254-4F64-90BF-EDF5F65CD0D9}" destId="{375C2744-C5D8-41A5-999A-0A51986BA8B7}" srcOrd="0" destOrd="0" presId="urn:microsoft.com/office/officeart/2005/8/layout/cycle7"/>
    <dgm:cxn modelId="{3E6B3DB1-FC1C-4424-AA3E-224441DEA61F}" type="presParOf" srcId="{BB901D0F-A254-4F64-90BF-EDF5F65CD0D9}" destId="{8F27D081-B19B-477E-81D5-048300B8DE11}" srcOrd="1" destOrd="0" presId="urn:microsoft.com/office/officeart/2005/8/layout/cycle7"/>
    <dgm:cxn modelId="{2C9A32D3-482E-40DF-B8E8-3DCC3D0AB536}" type="presParOf" srcId="{8F27D081-B19B-477E-81D5-048300B8DE11}" destId="{500B1D89-E511-4343-8A6C-0EFA80397DAB}" srcOrd="0" destOrd="0" presId="urn:microsoft.com/office/officeart/2005/8/layout/cycle7"/>
    <dgm:cxn modelId="{81685774-959C-4AB1-8851-CC606032B8B9}" type="presParOf" srcId="{BB901D0F-A254-4F64-90BF-EDF5F65CD0D9}" destId="{C966C7F4-6D21-4B77-963F-86C44C24B71C}" srcOrd="2" destOrd="0" presId="urn:microsoft.com/office/officeart/2005/8/layout/cycle7"/>
    <dgm:cxn modelId="{09866347-7D90-4E5E-A40B-06F439680ABC}" type="presParOf" srcId="{BB901D0F-A254-4F64-90BF-EDF5F65CD0D9}" destId="{FACDA246-FEC9-4241-A604-949D7DA807B9}" srcOrd="3" destOrd="0" presId="urn:microsoft.com/office/officeart/2005/8/layout/cycle7"/>
    <dgm:cxn modelId="{1DD8E733-CAB6-4F45-938E-E3CC8F72E976}" type="presParOf" srcId="{FACDA246-FEC9-4241-A604-949D7DA807B9}" destId="{A22211C4-C6CB-4524-BFCE-70025E1D5500}" srcOrd="0" destOrd="0" presId="urn:microsoft.com/office/officeart/2005/8/layout/cycle7"/>
    <dgm:cxn modelId="{DC9B0FAE-BAEB-4D82-910E-CD65EE421CFD}" type="presParOf" srcId="{BB901D0F-A254-4F64-90BF-EDF5F65CD0D9}" destId="{F6CC52A1-0E75-4DFF-A683-CB1ACCA77E3E}" srcOrd="4" destOrd="0" presId="urn:microsoft.com/office/officeart/2005/8/layout/cycle7"/>
    <dgm:cxn modelId="{6B8621C2-CB47-41ED-8DE0-A4E278741D7C}" type="presParOf" srcId="{BB901D0F-A254-4F64-90BF-EDF5F65CD0D9}" destId="{D36B0122-21AC-42A1-83EE-B1521C278AA4}" srcOrd="5" destOrd="0" presId="urn:microsoft.com/office/officeart/2005/8/layout/cycle7"/>
    <dgm:cxn modelId="{24D7863E-66A1-4BBC-BFFB-B2C11BD3B33E}" type="presParOf" srcId="{D36B0122-21AC-42A1-83EE-B1521C278AA4}" destId="{2E31FE08-B98C-4033-B808-85E28303215D}" srcOrd="0" destOrd="0" presId="urn:microsoft.com/office/officeart/2005/8/layout/cycle7"/>
    <dgm:cxn modelId="{FBB1BD5B-486B-460E-AC8B-5B0584BF0C3D}" type="presParOf" srcId="{BB901D0F-A254-4F64-90BF-EDF5F65CD0D9}" destId="{99017A02-FE1F-42B1-B0C0-48F5E85D441B}" srcOrd="6" destOrd="0" presId="urn:microsoft.com/office/officeart/2005/8/layout/cycle7"/>
    <dgm:cxn modelId="{1ED865A2-ABF0-4350-BD5D-6B8DF1317D00}" type="presParOf" srcId="{BB901D0F-A254-4F64-90BF-EDF5F65CD0D9}" destId="{121B46C2-F206-4C5A-968B-DB19438A8012}" srcOrd="7" destOrd="0" presId="urn:microsoft.com/office/officeart/2005/8/layout/cycle7"/>
    <dgm:cxn modelId="{C9DFFD86-DEBF-4965-A191-6E5127561241}" type="presParOf" srcId="{121B46C2-F206-4C5A-968B-DB19438A8012}" destId="{FD9A353A-DD63-4B14-8DE2-6039E10589EB}" srcOrd="0" destOrd="0" presId="urn:microsoft.com/office/officeart/2005/8/layout/cycle7"/>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E6D0D-E421-4A1B-9C53-4B9F60BBC60F}">
      <dsp:nvSpPr>
        <dsp:cNvPr id="0" name=""/>
        <dsp:cNvSpPr/>
      </dsp:nvSpPr>
      <dsp:spPr>
        <a:xfrm>
          <a:off x="0" y="2167915"/>
          <a:ext cx="5933243" cy="6582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altLang="zh-CN" sz="1000" kern="1200">
              <a:latin typeface="Arial" panose="020B0604020202020204" pitchFamily="34" charset="0"/>
              <a:ea typeface="楷体" panose="02010609060101010101" pitchFamily="49" charset="-122"/>
              <a:cs typeface="Arial" panose="020B0604020202020204" pitchFamily="34" charset="0"/>
            </a:rPr>
            <a:t>Campisi</a:t>
          </a:r>
          <a:r>
            <a:rPr lang="zh-CN" altLang="en-US" sz="1000" kern="1200">
              <a:latin typeface="Arial" panose="020B0604020202020204" pitchFamily="34" charset="0"/>
              <a:ea typeface="楷体" panose="02010609060101010101" pitchFamily="49" charset="-122"/>
              <a:cs typeface="Arial" panose="020B0604020202020204" pitchFamily="34" charset="0"/>
            </a:rPr>
            <a:t>模型</a:t>
          </a:r>
          <a:endParaRPr lang="en-US" sz="1000" kern="1200">
            <a:latin typeface="Arial" panose="020B0604020202020204" pitchFamily="34" charset="0"/>
            <a:ea typeface="楷体" panose="02010609060101010101" pitchFamily="49" charset="-122"/>
            <a:cs typeface="Arial" panose="020B0604020202020204" pitchFamily="34" charset="0"/>
          </a:endParaRPr>
        </a:p>
      </dsp:txBody>
      <dsp:txXfrm>
        <a:off x="0" y="2167915"/>
        <a:ext cx="1779972" cy="658219"/>
      </dsp:txXfrm>
    </dsp:sp>
    <dsp:sp modelId="{7292E8EF-D724-40ED-9033-5B3F60320894}">
      <dsp:nvSpPr>
        <dsp:cNvPr id="0" name=""/>
        <dsp:cNvSpPr/>
      </dsp:nvSpPr>
      <dsp:spPr>
        <a:xfrm>
          <a:off x="0" y="1399992"/>
          <a:ext cx="5933243" cy="6582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资本利得</a:t>
          </a:r>
          <a:r>
            <a:rPr lang="en-US" altLang="zh-CN" sz="1000" kern="1200">
              <a:latin typeface="Arial" panose="020B0604020202020204" pitchFamily="34" charset="0"/>
              <a:ea typeface="楷体" panose="02010609060101010101" pitchFamily="49" charset="-122"/>
              <a:cs typeface="Arial" panose="020B0604020202020204" pitchFamily="34" charset="0"/>
            </a:rPr>
            <a:t>+</a:t>
          </a:r>
          <a:r>
            <a:rPr lang="zh-CN" altLang="en-US" sz="1000" kern="1200">
              <a:latin typeface="Arial" panose="020B0604020202020204" pitchFamily="34" charset="0"/>
              <a:ea typeface="楷体" panose="02010609060101010101" pitchFamily="49" charset="-122"/>
              <a:cs typeface="Arial" panose="020B0604020202020204" pitchFamily="34" charset="0"/>
            </a:rPr>
            <a:t>票息</a:t>
          </a:r>
          <a:endParaRPr lang="en-US" sz="1000" kern="1200">
            <a:latin typeface="Arial" panose="020B0604020202020204" pitchFamily="34" charset="0"/>
            <a:ea typeface="楷体" panose="02010609060101010101" pitchFamily="49" charset="-122"/>
            <a:cs typeface="Arial" panose="020B0604020202020204" pitchFamily="34" charset="0"/>
          </a:endParaRPr>
        </a:p>
      </dsp:txBody>
      <dsp:txXfrm>
        <a:off x="0" y="1399992"/>
        <a:ext cx="1779972" cy="658219"/>
      </dsp:txXfrm>
    </dsp:sp>
    <dsp:sp modelId="{E76241B2-CB5F-4E7E-9FCF-36CD876A103C}">
      <dsp:nvSpPr>
        <dsp:cNvPr id="0" name=""/>
        <dsp:cNvSpPr/>
      </dsp:nvSpPr>
      <dsp:spPr>
        <a:xfrm>
          <a:off x="0" y="632070"/>
          <a:ext cx="5933243" cy="6582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总收益</a:t>
          </a:r>
          <a:endParaRPr lang="en-US" altLang="zh-CN" sz="1000" kern="120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或</a:t>
          </a:r>
          <a:endParaRPr lang="en-US" altLang="zh-CN" sz="1000" kern="120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超额收益</a:t>
          </a:r>
          <a:endParaRPr lang="en-US" sz="1000" kern="1200">
            <a:latin typeface="Arial" panose="020B0604020202020204" pitchFamily="34" charset="0"/>
            <a:ea typeface="楷体" panose="02010609060101010101" pitchFamily="49" charset="-122"/>
            <a:cs typeface="Arial" panose="020B0604020202020204" pitchFamily="34" charset="0"/>
          </a:endParaRPr>
        </a:p>
      </dsp:txBody>
      <dsp:txXfrm>
        <a:off x="0" y="632070"/>
        <a:ext cx="1779972" cy="658219"/>
      </dsp:txXfrm>
    </dsp:sp>
    <dsp:sp modelId="{3680DB06-CED5-4203-B7DA-8CF6DE8048A8}">
      <dsp:nvSpPr>
        <dsp:cNvPr id="0" name=""/>
        <dsp:cNvSpPr/>
      </dsp:nvSpPr>
      <dsp:spPr>
        <a:xfrm>
          <a:off x="3920691" y="686922"/>
          <a:ext cx="822773" cy="548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总收益</a:t>
          </a:r>
          <a:endParaRPr lang="en-US" altLang="zh-CN" sz="1000" kern="120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或</a:t>
          </a:r>
          <a:endParaRPr lang="en-US" altLang="zh-CN" sz="1000" kern="120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超额收益</a:t>
          </a:r>
          <a:endParaRPr lang="en-US" sz="1000" kern="1200">
            <a:latin typeface="Arial" panose="020B0604020202020204" pitchFamily="34" charset="0"/>
            <a:ea typeface="楷体" panose="02010609060101010101" pitchFamily="49" charset="-122"/>
            <a:cs typeface="Arial" panose="020B0604020202020204" pitchFamily="34" charset="0"/>
          </a:endParaRPr>
        </a:p>
      </dsp:txBody>
      <dsp:txXfrm>
        <a:off x="3936756" y="702987"/>
        <a:ext cx="790643" cy="516385"/>
      </dsp:txXfrm>
    </dsp:sp>
    <dsp:sp modelId="{CD686E0E-CF4F-4017-B259-DC2EF5BBA486}">
      <dsp:nvSpPr>
        <dsp:cNvPr id="0" name=""/>
        <dsp:cNvSpPr/>
      </dsp:nvSpPr>
      <dsp:spPr>
        <a:xfrm>
          <a:off x="3262472" y="1235438"/>
          <a:ext cx="1069606" cy="219406"/>
        </a:xfrm>
        <a:custGeom>
          <a:avLst/>
          <a:gdLst/>
          <a:ahLst/>
          <a:cxnLst/>
          <a:rect l="0" t="0" r="0" b="0"/>
          <a:pathLst>
            <a:path>
              <a:moveTo>
                <a:pt x="1069606" y="0"/>
              </a:moveTo>
              <a:lnTo>
                <a:pt x="1069606" y="109703"/>
              </a:lnTo>
              <a:lnTo>
                <a:pt x="0" y="109703"/>
              </a:lnTo>
              <a:lnTo>
                <a:pt x="0" y="2194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7C11DA-38EC-45CF-A9B0-AD3736436A0B}">
      <dsp:nvSpPr>
        <dsp:cNvPr id="0" name=""/>
        <dsp:cNvSpPr/>
      </dsp:nvSpPr>
      <dsp:spPr>
        <a:xfrm>
          <a:off x="2851085" y="1454844"/>
          <a:ext cx="822773" cy="548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latin typeface="Arial" panose="020B0604020202020204" pitchFamily="34" charset="0"/>
              <a:ea typeface="楷体" panose="02010609060101010101" pitchFamily="49" charset="-122"/>
              <a:cs typeface="Arial" panose="020B0604020202020204" pitchFamily="34" charset="0"/>
            </a:rPr>
            <a:t>价格收益</a:t>
          </a:r>
          <a:endParaRPr lang="en-US" altLang="zh-CN" sz="1000" kern="1200" dirty="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zh-CN" altLang="en-US" sz="1000" kern="1200" dirty="0">
              <a:latin typeface="Arial" panose="020B0604020202020204" pitchFamily="34" charset="0"/>
              <a:ea typeface="楷体" panose="02010609060101010101" pitchFamily="49" charset="-122"/>
              <a:cs typeface="Arial" panose="020B0604020202020204" pitchFamily="34" charset="0"/>
            </a:rPr>
            <a:t>或</a:t>
          </a:r>
          <a:endParaRPr lang="en-US" altLang="zh-CN" sz="1000" kern="1200" dirty="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zh-CN" altLang="en-US" sz="1000" kern="1200" dirty="0">
              <a:latin typeface="Arial" panose="020B0604020202020204" pitchFamily="34" charset="0"/>
              <a:ea typeface="楷体" panose="02010609060101010101" pitchFamily="49" charset="-122"/>
              <a:cs typeface="Arial" panose="020B0604020202020204" pitchFamily="34" charset="0"/>
            </a:rPr>
            <a:t>价格阿尔法</a:t>
          </a:r>
          <a:endParaRPr lang="en-US" sz="1000" kern="1200" dirty="0">
            <a:latin typeface="Arial" panose="020B0604020202020204" pitchFamily="34" charset="0"/>
            <a:ea typeface="楷体" panose="02010609060101010101" pitchFamily="49" charset="-122"/>
            <a:cs typeface="Arial" panose="020B0604020202020204" pitchFamily="34" charset="0"/>
          </a:endParaRPr>
        </a:p>
      </dsp:txBody>
      <dsp:txXfrm>
        <a:off x="2867150" y="1470909"/>
        <a:ext cx="790643" cy="516385"/>
      </dsp:txXfrm>
    </dsp:sp>
    <dsp:sp modelId="{77015D39-BE53-4DEC-B28E-D56476341E8D}">
      <dsp:nvSpPr>
        <dsp:cNvPr id="0" name=""/>
        <dsp:cNvSpPr/>
      </dsp:nvSpPr>
      <dsp:spPr>
        <a:xfrm>
          <a:off x="2192866" y="2003360"/>
          <a:ext cx="1069606" cy="219406"/>
        </a:xfrm>
        <a:custGeom>
          <a:avLst/>
          <a:gdLst/>
          <a:ahLst/>
          <a:cxnLst/>
          <a:rect l="0" t="0" r="0" b="0"/>
          <a:pathLst>
            <a:path>
              <a:moveTo>
                <a:pt x="1069606" y="0"/>
              </a:moveTo>
              <a:lnTo>
                <a:pt x="1069606" y="109703"/>
              </a:lnTo>
              <a:lnTo>
                <a:pt x="0" y="109703"/>
              </a:lnTo>
              <a:lnTo>
                <a:pt x="0" y="2194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B5ACB4-E3FD-4CD4-83E3-0AC65AC66C6F}">
      <dsp:nvSpPr>
        <dsp:cNvPr id="0" name=""/>
        <dsp:cNvSpPr/>
      </dsp:nvSpPr>
      <dsp:spPr>
        <a:xfrm>
          <a:off x="1781479" y="2222766"/>
          <a:ext cx="822773" cy="548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国债效应</a:t>
          </a:r>
          <a:endParaRPr lang="en-US" altLang="zh-CN" sz="1000" kern="120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en-US" altLang="zh-CN" sz="1000" kern="1200">
              <a:latin typeface="Arial" panose="020B0604020202020204" pitchFamily="34" charset="0"/>
              <a:ea typeface="楷体" panose="02010609060101010101" pitchFamily="49" charset="-122"/>
              <a:cs typeface="Arial" panose="020B0604020202020204" pitchFamily="34" charset="0"/>
            </a:rPr>
            <a:t>Treasury Effect</a:t>
          </a:r>
          <a:endParaRPr lang="en-US" sz="1000" kern="1200">
            <a:latin typeface="Arial" panose="020B0604020202020204" pitchFamily="34" charset="0"/>
            <a:ea typeface="楷体" panose="02010609060101010101" pitchFamily="49" charset="-122"/>
            <a:cs typeface="Arial" panose="020B0604020202020204" pitchFamily="34" charset="0"/>
          </a:endParaRPr>
        </a:p>
      </dsp:txBody>
      <dsp:txXfrm>
        <a:off x="1797544" y="2238831"/>
        <a:ext cx="790643" cy="516385"/>
      </dsp:txXfrm>
    </dsp:sp>
    <dsp:sp modelId="{6809FB7C-B6AD-48F1-9D24-7F082089DA2F}">
      <dsp:nvSpPr>
        <dsp:cNvPr id="0" name=""/>
        <dsp:cNvSpPr/>
      </dsp:nvSpPr>
      <dsp:spPr>
        <a:xfrm>
          <a:off x="3216752" y="2003360"/>
          <a:ext cx="91440" cy="219406"/>
        </a:xfrm>
        <a:custGeom>
          <a:avLst/>
          <a:gdLst/>
          <a:ahLst/>
          <a:cxnLst/>
          <a:rect l="0" t="0" r="0" b="0"/>
          <a:pathLst>
            <a:path>
              <a:moveTo>
                <a:pt x="45720" y="0"/>
              </a:moveTo>
              <a:lnTo>
                <a:pt x="45720" y="2194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540362-3200-4276-9B2D-447657F294A2}">
      <dsp:nvSpPr>
        <dsp:cNvPr id="0" name=""/>
        <dsp:cNvSpPr/>
      </dsp:nvSpPr>
      <dsp:spPr>
        <a:xfrm>
          <a:off x="2851085" y="2222766"/>
          <a:ext cx="822773" cy="548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利差效应</a:t>
          </a:r>
          <a:endParaRPr lang="en-US" altLang="zh-CN" sz="1000" kern="120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en-US" altLang="zh-CN" sz="1000" kern="1200">
              <a:latin typeface="Arial" panose="020B0604020202020204" pitchFamily="34" charset="0"/>
              <a:ea typeface="楷体" panose="02010609060101010101" pitchFamily="49" charset="-122"/>
              <a:cs typeface="Arial" panose="020B0604020202020204" pitchFamily="34" charset="0"/>
            </a:rPr>
            <a:t>Spread Effect</a:t>
          </a:r>
          <a:endParaRPr lang="en-US" sz="1000" kern="1200">
            <a:latin typeface="Arial" panose="020B0604020202020204" pitchFamily="34" charset="0"/>
            <a:ea typeface="楷体" panose="02010609060101010101" pitchFamily="49" charset="-122"/>
            <a:cs typeface="Arial" panose="020B0604020202020204" pitchFamily="34" charset="0"/>
          </a:endParaRPr>
        </a:p>
      </dsp:txBody>
      <dsp:txXfrm>
        <a:off x="2867150" y="2238831"/>
        <a:ext cx="790643" cy="516385"/>
      </dsp:txXfrm>
    </dsp:sp>
    <dsp:sp modelId="{C0086967-F0E0-4BFF-97DA-6776FB9FFC80}">
      <dsp:nvSpPr>
        <dsp:cNvPr id="0" name=""/>
        <dsp:cNvSpPr/>
      </dsp:nvSpPr>
      <dsp:spPr>
        <a:xfrm>
          <a:off x="3262472" y="2003360"/>
          <a:ext cx="1069606" cy="219406"/>
        </a:xfrm>
        <a:custGeom>
          <a:avLst/>
          <a:gdLst/>
          <a:ahLst/>
          <a:cxnLst/>
          <a:rect l="0" t="0" r="0" b="0"/>
          <a:pathLst>
            <a:path>
              <a:moveTo>
                <a:pt x="0" y="0"/>
              </a:moveTo>
              <a:lnTo>
                <a:pt x="0" y="109703"/>
              </a:lnTo>
              <a:lnTo>
                <a:pt x="1069606" y="109703"/>
              </a:lnTo>
              <a:lnTo>
                <a:pt x="1069606" y="2194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DE09A5-99BD-42E0-9BCF-B8C60A23067C}">
      <dsp:nvSpPr>
        <dsp:cNvPr id="0" name=""/>
        <dsp:cNvSpPr/>
      </dsp:nvSpPr>
      <dsp:spPr>
        <a:xfrm>
          <a:off x="3920691" y="2222766"/>
          <a:ext cx="822773" cy="548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择券效应</a:t>
          </a:r>
          <a:endParaRPr lang="en-US" altLang="zh-CN" sz="1000" kern="120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en-US" altLang="zh-CN" sz="1000" kern="1200">
              <a:latin typeface="Arial" panose="020B0604020202020204" pitchFamily="34" charset="0"/>
              <a:ea typeface="楷体" panose="02010609060101010101" pitchFamily="49" charset="-122"/>
              <a:cs typeface="Arial" panose="020B0604020202020204" pitchFamily="34" charset="0"/>
            </a:rPr>
            <a:t>Selection Effect</a:t>
          </a:r>
          <a:endParaRPr lang="en-US" sz="1000" kern="1200">
            <a:latin typeface="Arial" panose="020B0604020202020204" pitchFamily="34" charset="0"/>
            <a:ea typeface="楷体" panose="02010609060101010101" pitchFamily="49" charset="-122"/>
            <a:cs typeface="Arial" panose="020B0604020202020204" pitchFamily="34" charset="0"/>
          </a:endParaRPr>
        </a:p>
      </dsp:txBody>
      <dsp:txXfrm>
        <a:off x="3936756" y="2238831"/>
        <a:ext cx="790643" cy="516385"/>
      </dsp:txXfrm>
    </dsp:sp>
    <dsp:sp modelId="{FB89CCD6-CEC3-416C-A706-4FC9C172B535}">
      <dsp:nvSpPr>
        <dsp:cNvPr id="0" name=""/>
        <dsp:cNvSpPr/>
      </dsp:nvSpPr>
      <dsp:spPr>
        <a:xfrm>
          <a:off x="4332078" y="1235438"/>
          <a:ext cx="1069606" cy="219406"/>
        </a:xfrm>
        <a:custGeom>
          <a:avLst/>
          <a:gdLst/>
          <a:ahLst/>
          <a:cxnLst/>
          <a:rect l="0" t="0" r="0" b="0"/>
          <a:pathLst>
            <a:path>
              <a:moveTo>
                <a:pt x="0" y="0"/>
              </a:moveTo>
              <a:lnTo>
                <a:pt x="0" y="109703"/>
              </a:lnTo>
              <a:lnTo>
                <a:pt x="1069606" y="109703"/>
              </a:lnTo>
              <a:lnTo>
                <a:pt x="1069606" y="2194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486C00-864F-4DF5-BF6F-51D9AF870E8C}">
      <dsp:nvSpPr>
        <dsp:cNvPr id="0" name=""/>
        <dsp:cNvSpPr/>
      </dsp:nvSpPr>
      <dsp:spPr>
        <a:xfrm>
          <a:off x="4990297" y="1454844"/>
          <a:ext cx="822773" cy="548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票息收益</a:t>
          </a:r>
          <a:endParaRPr lang="en-US" altLang="zh-CN" sz="1000" kern="120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或</a:t>
          </a:r>
          <a:endParaRPr lang="en-US" altLang="zh-CN" sz="1000" kern="120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票息阿尔法</a:t>
          </a:r>
          <a:endParaRPr lang="en-US" sz="1000" kern="1200">
            <a:latin typeface="Arial" panose="020B0604020202020204" pitchFamily="34" charset="0"/>
            <a:ea typeface="楷体" panose="02010609060101010101" pitchFamily="49" charset="-122"/>
            <a:cs typeface="Arial" panose="020B0604020202020204" pitchFamily="34" charset="0"/>
          </a:endParaRPr>
        </a:p>
      </dsp:txBody>
      <dsp:txXfrm>
        <a:off x="5006362" y="1470909"/>
        <a:ext cx="790643" cy="516385"/>
      </dsp:txXfrm>
    </dsp:sp>
    <dsp:sp modelId="{332BE66A-9892-40C1-A589-7496ABA75475}">
      <dsp:nvSpPr>
        <dsp:cNvPr id="0" name=""/>
        <dsp:cNvSpPr/>
      </dsp:nvSpPr>
      <dsp:spPr>
        <a:xfrm>
          <a:off x="5355964" y="2003360"/>
          <a:ext cx="91440" cy="219406"/>
        </a:xfrm>
        <a:custGeom>
          <a:avLst/>
          <a:gdLst/>
          <a:ahLst/>
          <a:cxnLst/>
          <a:rect l="0" t="0" r="0" b="0"/>
          <a:pathLst>
            <a:path>
              <a:moveTo>
                <a:pt x="45720" y="0"/>
              </a:moveTo>
              <a:lnTo>
                <a:pt x="45720" y="2194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89CDB7-9EDE-46D7-B2DF-51B5646F1E17}">
      <dsp:nvSpPr>
        <dsp:cNvPr id="0" name=""/>
        <dsp:cNvSpPr/>
      </dsp:nvSpPr>
      <dsp:spPr>
        <a:xfrm>
          <a:off x="4990297" y="2222766"/>
          <a:ext cx="822773" cy="548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zh-CN" altLang="en-US" sz="1000" kern="1200">
              <a:latin typeface="Arial" panose="020B0604020202020204" pitchFamily="34" charset="0"/>
              <a:ea typeface="楷体" panose="02010609060101010101" pitchFamily="49" charset="-122"/>
              <a:cs typeface="Arial" panose="020B0604020202020204" pitchFamily="34" charset="0"/>
            </a:rPr>
            <a:t>收入效应</a:t>
          </a:r>
          <a:endParaRPr lang="en-US" altLang="zh-CN" sz="1000" kern="1200">
            <a:latin typeface="Arial" panose="020B0604020202020204" pitchFamily="34" charset="0"/>
            <a:ea typeface="楷体" panose="02010609060101010101" pitchFamily="49" charset="-122"/>
            <a:cs typeface="Arial" panose="020B0604020202020204" pitchFamily="34" charset="0"/>
          </a:endParaRPr>
        </a:p>
        <a:p>
          <a:pPr marL="0" lvl="0" indent="0" algn="ctr" defTabSz="444500">
            <a:lnSpc>
              <a:spcPct val="90000"/>
            </a:lnSpc>
            <a:spcBef>
              <a:spcPct val="0"/>
            </a:spcBef>
            <a:spcAft>
              <a:spcPct val="35000"/>
            </a:spcAft>
            <a:buNone/>
          </a:pPr>
          <a:r>
            <a:rPr lang="en-US" altLang="zh-CN" sz="1000" kern="1200">
              <a:latin typeface="Arial" panose="020B0604020202020204" pitchFamily="34" charset="0"/>
              <a:ea typeface="楷体" panose="02010609060101010101" pitchFamily="49" charset="-122"/>
              <a:cs typeface="Arial" panose="020B0604020202020204" pitchFamily="34" charset="0"/>
            </a:rPr>
            <a:t>Income Effect</a:t>
          </a:r>
          <a:endParaRPr lang="en-US" sz="1000" kern="1200">
            <a:latin typeface="Arial" panose="020B0604020202020204" pitchFamily="34" charset="0"/>
            <a:ea typeface="楷体" panose="02010609060101010101" pitchFamily="49" charset="-122"/>
            <a:cs typeface="Arial" panose="020B0604020202020204" pitchFamily="34" charset="0"/>
          </a:endParaRPr>
        </a:p>
      </dsp:txBody>
      <dsp:txXfrm>
        <a:off x="5006362" y="2238831"/>
        <a:ext cx="790643" cy="516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7E0E6-0D2F-4B0B-BF5C-4C64B942FC86}">
      <dsp:nvSpPr>
        <dsp:cNvPr id="0" name=""/>
        <dsp:cNvSpPr/>
      </dsp:nvSpPr>
      <dsp:spPr>
        <a:xfrm>
          <a:off x="0" y="1816422"/>
          <a:ext cx="5574526" cy="596190"/>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Arial" panose="020B0604020202020204" pitchFamily="34" charset="0"/>
              <a:ea typeface="楷体" panose="02010609060101010101" pitchFamily="49" charset="-122"/>
              <a:cs typeface="Arial" panose="020B0604020202020204" pitchFamily="34" charset="0"/>
            </a:rPr>
            <a:t>业绩比较基准选取：根据类型和久期</a:t>
          </a:r>
          <a:endParaRPr lang="en-US" sz="1200" kern="1200">
            <a:latin typeface="Arial" panose="020B0604020202020204" pitchFamily="34" charset="0"/>
            <a:ea typeface="楷体" panose="02010609060101010101" pitchFamily="49" charset="-122"/>
            <a:cs typeface="Arial" panose="020B0604020202020204" pitchFamily="34" charset="0"/>
          </a:endParaRPr>
        </a:p>
      </dsp:txBody>
      <dsp:txXfrm>
        <a:off x="0" y="1816422"/>
        <a:ext cx="5574526" cy="596190"/>
      </dsp:txXfrm>
    </dsp:sp>
    <dsp:sp modelId="{AEEF0D30-D8BD-4FC0-B74F-EBE1CE4FAE05}">
      <dsp:nvSpPr>
        <dsp:cNvPr id="0" name=""/>
        <dsp:cNvSpPr/>
      </dsp:nvSpPr>
      <dsp:spPr>
        <a:xfrm rot="10800000">
          <a:off x="0" y="908424"/>
          <a:ext cx="5574526" cy="916940"/>
        </a:xfrm>
        <a:prstGeom prst="upArrowCallou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Arial" panose="020B0604020202020204" pitchFamily="34" charset="0"/>
              <a:ea typeface="楷体" panose="02010609060101010101" pitchFamily="49" charset="-122"/>
              <a:cs typeface="Arial" panose="020B0604020202020204" pitchFamily="34" charset="0"/>
            </a:rPr>
            <a:t>期初久期估计：根据前五大重仓券占债券投资组合市值比例是否大于</a:t>
          </a:r>
          <a:r>
            <a:rPr lang="en-US" altLang="zh-CN" sz="1200" kern="1200">
              <a:latin typeface="Arial" panose="020B0604020202020204" pitchFamily="34" charset="0"/>
              <a:ea typeface="楷体" panose="02010609060101010101" pitchFamily="49" charset="-122"/>
              <a:cs typeface="Arial" panose="020B0604020202020204" pitchFamily="34" charset="0"/>
            </a:rPr>
            <a:t>30%</a:t>
          </a:r>
          <a:endParaRPr lang="en-US" sz="1200" kern="1200">
            <a:latin typeface="Arial" panose="020B0604020202020204" pitchFamily="34" charset="0"/>
            <a:ea typeface="楷体" panose="02010609060101010101" pitchFamily="49" charset="-122"/>
            <a:cs typeface="Arial" panose="020B0604020202020204" pitchFamily="34" charset="0"/>
          </a:endParaRPr>
        </a:p>
      </dsp:txBody>
      <dsp:txXfrm rot="-10800000">
        <a:off x="0" y="908424"/>
        <a:ext cx="5574526" cy="321846"/>
      </dsp:txXfrm>
    </dsp:sp>
    <dsp:sp modelId="{57AEE8A0-2EA3-4FAE-83D9-26BE927B100D}">
      <dsp:nvSpPr>
        <dsp:cNvPr id="0" name=""/>
        <dsp:cNvSpPr/>
      </dsp:nvSpPr>
      <dsp:spPr>
        <a:xfrm>
          <a:off x="0" y="1230270"/>
          <a:ext cx="2787262" cy="2741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Arial" panose="020B0604020202020204" pitchFamily="34" charset="0"/>
              <a:ea typeface="楷体" panose="02010609060101010101" pitchFamily="49" charset="-122"/>
              <a:cs typeface="Arial" panose="020B0604020202020204" pitchFamily="34" charset="0"/>
            </a:rPr>
            <a:t>是</a:t>
          </a:r>
          <a:r>
            <a:rPr lang="en-US" altLang="zh-CN" sz="1200" kern="1200">
              <a:latin typeface="Arial" panose="020B0604020202020204" pitchFamily="34" charset="0"/>
              <a:ea typeface="楷体" panose="02010609060101010101" pitchFamily="49" charset="-122"/>
              <a:cs typeface="Arial" panose="020B0604020202020204" pitchFamily="34" charset="0"/>
            </a:rPr>
            <a:t>-</a:t>
          </a:r>
          <a:r>
            <a:rPr lang="zh-CN" altLang="en-US" sz="1200" kern="1200">
              <a:latin typeface="Arial" panose="020B0604020202020204" pitchFamily="34" charset="0"/>
              <a:ea typeface="楷体" panose="02010609060101010101" pitchFamily="49" charset="-122"/>
              <a:cs typeface="Arial" panose="020B0604020202020204" pitchFamily="34" charset="0"/>
            </a:rPr>
            <a:t>持仓法</a:t>
          </a:r>
          <a:endParaRPr lang="en-US" sz="1200" kern="1200">
            <a:latin typeface="Arial" panose="020B0604020202020204" pitchFamily="34" charset="0"/>
            <a:ea typeface="楷体" panose="02010609060101010101" pitchFamily="49" charset="-122"/>
            <a:cs typeface="Arial" panose="020B0604020202020204" pitchFamily="34" charset="0"/>
          </a:endParaRPr>
        </a:p>
      </dsp:txBody>
      <dsp:txXfrm>
        <a:off x="0" y="1230270"/>
        <a:ext cx="2787262" cy="274165"/>
      </dsp:txXfrm>
    </dsp:sp>
    <dsp:sp modelId="{9D2F6782-E35F-4EA0-9E54-FFC560B040ED}">
      <dsp:nvSpPr>
        <dsp:cNvPr id="0" name=""/>
        <dsp:cNvSpPr/>
      </dsp:nvSpPr>
      <dsp:spPr>
        <a:xfrm>
          <a:off x="2787263" y="1230270"/>
          <a:ext cx="2787262" cy="2741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Arial" panose="020B0604020202020204" pitchFamily="34" charset="0"/>
              <a:ea typeface="楷体" panose="02010609060101010101" pitchFamily="49" charset="-122"/>
              <a:cs typeface="Arial" panose="020B0604020202020204" pitchFamily="34" charset="0"/>
            </a:rPr>
            <a:t>否</a:t>
          </a:r>
          <a:r>
            <a:rPr lang="en-US" altLang="zh-CN" sz="1200" kern="1200">
              <a:latin typeface="Arial" panose="020B0604020202020204" pitchFamily="34" charset="0"/>
              <a:ea typeface="楷体" panose="02010609060101010101" pitchFamily="49" charset="-122"/>
              <a:cs typeface="Arial" panose="020B0604020202020204" pitchFamily="34" charset="0"/>
            </a:rPr>
            <a:t>-</a:t>
          </a:r>
          <a:r>
            <a:rPr lang="zh-CN" altLang="en-US" sz="1200" kern="1200">
              <a:latin typeface="Arial" panose="020B0604020202020204" pitchFamily="34" charset="0"/>
              <a:ea typeface="楷体" panose="02010609060101010101" pitchFamily="49" charset="-122"/>
              <a:cs typeface="Arial" panose="020B0604020202020204" pitchFamily="34" charset="0"/>
            </a:rPr>
            <a:t>净值法</a:t>
          </a:r>
          <a:endParaRPr lang="en-US" sz="1200" kern="1200">
            <a:latin typeface="Arial" panose="020B0604020202020204" pitchFamily="34" charset="0"/>
            <a:ea typeface="楷体" panose="02010609060101010101" pitchFamily="49" charset="-122"/>
            <a:cs typeface="Arial" panose="020B0604020202020204" pitchFamily="34" charset="0"/>
          </a:endParaRPr>
        </a:p>
      </dsp:txBody>
      <dsp:txXfrm>
        <a:off x="2787263" y="1230270"/>
        <a:ext cx="2787262" cy="274165"/>
      </dsp:txXfrm>
    </dsp:sp>
    <dsp:sp modelId="{E4CEF32A-413D-41A2-8567-F07B65C1BFD7}">
      <dsp:nvSpPr>
        <dsp:cNvPr id="0" name=""/>
        <dsp:cNvSpPr/>
      </dsp:nvSpPr>
      <dsp:spPr>
        <a:xfrm rot="10800000">
          <a:off x="0" y="426"/>
          <a:ext cx="5574526" cy="916940"/>
        </a:xfrm>
        <a:prstGeom prst="upArrowCallou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Arial" panose="020B0604020202020204" pitchFamily="34" charset="0"/>
              <a:ea typeface="楷体" panose="02010609060101010101" pitchFamily="49" charset="-122"/>
              <a:cs typeface="Arial" panose="020B0604020202020204" pitchFamily="34" charset="0"/>
            </a:rPr>
            <a:t>基金归类：根据利率债占债券投资组合市值比例是否大于</a:t>
          </a:r>
          <a:r>
            <a:rPr lang="en-US" altLang="zh-CN" sz="1200" kern="1200">
              <a:latin typeface="Arial" panose="020B0604020202020204" pitchFamily="34" charset="0"/>
              <a:ea typeface="楷体" panose="02010609060101010101" pitchFamily="49" charset="-122"/>
              <a:cs typeface="Arial" panose="020B0604020202020204" pitchFamily="34" charset="0"/>
            </a:rPr>
            <a:t>50%</a:t>
          </a:r>
          <a:endParaRPr lang="en-US" sz="1200" kern="1200">
            <a:latin typeface="Arial" panose="020B0604020202020204" pitchFamily="34" charset="0"/>
            <a:ea typeface="楷体" panose="02010609060101010101" pitchFamily="49" charset="-122"/>
            <a:cs typeface="Arial" panose="020B0604020202020204" pitchFamily="34" charset="0"/>
          </a:endParaRPr>
        </a:p>
      </dsp:txBody>
      <dsp:txXfrm rot="-10800000">
        <a:off x="0" y="426"/>
        <a:ext cx="5574526" cy="321846"/>
      </dsp:txXfrm>
    </dsp:sp>
    <dsp:sp modelId="{B8F8D757-997A-4E9A-A358-E168FE0ED233}">
      <dsp:nvSpPr>
        <dsp:cNvPr id="0" name=""/>
        <dsp:cNvSpPr/>
      </dsp:nvSpPr>
      <dsp:spPr>
        <a:xfrm>
          <a:off x="0" y="322272"/>
          <a:ext cx="2787262" cy="2741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Arial" panose="020B0604020202020204" pitchFamily="34" charset="0"/>
              <a:ea typeface="楷体" panose="02010609060101010101" pitchFamily="49" charset="-122"/>
              <a:cs typeface="Arial" panose="020B0604020202020204" pitchFamily="34" charset="0"/>
            </a:rPr>
            <a:t>是</a:t>
          </a:r>
          <a:r>
            <a:rPr lang="en-US" altLang="zh-CN" sz="1200" kern="1200">
              <a:latin typeface="Arial" panose="020B0604020202020204" pitchFamily="34" charset="0"/>
              <a:ea typeface="楷体" panose="02010609060101010101" pitchFamily="49" charset="-122"/>
              <a:cs typeface="Arial" panose="020B0604020202020204" pitchFamily="34" charset="0"/>
            </a:rPr>
            <a:t>-</a:t>
          </a:r>
          <a:r>
            <a:rPr lang="zh-CN" altLang="en-US" sz="1200" kern="1200">
              <a:latin typeface="Arial" panose="020B0604020202020204" pitchFamily="34" charset="0"/>
              <a:ea typeface="楷体" panose="02010609060101010101" pitchFamily="49" charset="-122"/>
              <a:cs typeface="Arial" panose="020B0604020202020204" pitchFamily="34" charset="0"/>
            </a:rPr>
            <a:t>利率债基金</a:t>
          </a:r>
          <a:endParaRPr lang="en-US" sz="1200" kern="1200">
            <a:latin typeface="Arial" panose="020B0604020202020204" pitchFamily="34" charset="0"/>
            <a:ea typeface="楷体" panose="02010609060101010101" pitchFamily="49" charset="-122"/>
            <a:cs typeface="Arial" panose="020B0604020202020204" pitchFamily="34" charset="0"/>
          </a:endParaRPr>
        </a:p>
      </dsp:txBody>
      <dsp:txXfrm>
        <a:off x="0" y="322272"/>
        <a:ext cx="2787262" cy="274165"/>
      </dsp:txXfrm>
    </dsp:sp>
    <dsp:sp modelId="{93AE3891-E165-47AC-BDAD-C036F9AF1060}">
      <dsp:nvSpPr>
        <dsp:cNvPr id="0" name=""/>
        <dsp:cNvSpPr/>
      </dsp:nvSpPr>
      <dsp:spPr>
        <a:xfrm>
          <a:off x="2787263" y="322272"/>
          <a:ext cx="2787262" cy="27416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a:latin typeface="Arial" panose="020B0604020202020204" pitchFamily="34" charset="0"/>
              <a:ea typeface="楷体" panose="02010609060101010101" pitchFamily="49" charset="-122"/>
              <a:cs typeface="Arial" panose="020B0604020202020204" pitchFamily="34" charset="0"/>
            </a:rPr>
            <a:t>否</a:t>
          </a:r>
          <a:r>
            <a:rPr lang="en-US" altLang="zh-CN" sz="1200" kern="1200">
              <a:latin typeface="Arial" panose="020B0604020202020204" pitchFamily="34" charset="0"/>
              <a:ea typeface="楷体" panose="02010609060101010101" pitchFamily="49" charset="-122"/>
              <a:cs typeface="Arial" panose="020B0604020202020204" pitchFamily="34" charset="0"/>
            </a:rPr>
            <a:t>-</a:t>
          </a:r>
          <a:r>
            <a:rPr lang="zh-CN" altLang="en-US" sz="1200" kern="1200">
              <a:latin typeface="Arial" panose="020B0604020202020204" pitchFamily="34" charset="0"/>
              <a:ea typeface="楷体" panose="02010609060101010101" pitchFamily="49" charset="-122"/>
              <a:cs typeface="Arial" panose="020B0604020202020204" pitchFamily="34" charset="0"/>
            </a:rPr>
            <a:t>信用债基金</a:t>
          </a:r>
          <a:endParaRPr lang="en-US" sz="1200" kern="1200">
            <a:latin typeface="Arial" panose="020B0604020202020204" pitchFamily="34" charset="0"/>
            <a:ea typeface="楷体" panose="02010609060101010101" pitchFamily="49" charset="-122"/>
            <a:cs typeface="Arial" panose="020B0604020202020204" pitchFamily="34" charset="0"/>
          </a:endParaRPr>
        </a:p>
      </dsp:txBody>
      <dsp:txXfrm>
        <a:off x="2787263" y="322272"/>
        <a:ext cx="2787262" cy="2741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D42D0-D4B6-428C-88CE-4C52549FD9FD}">
      <dsp:nvSpPr>
        <dsp:cNvPr id="0" name=""/>
        <dsp:cNvSpPr/>
      </dsp:nvSpPr>
      <dsp:spPr>
        <a:xfrm>
          <a:off x="0" y="19495"/>
          <a:ext cx="9204960" cy="46800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Arial" panose="020B0604020202020204" pitchFamily="34" charset="0"/>
              <a:ea typeface="KaiTi" panose="02010609060101010101" pitchFamily="49" charset="-122"/>
              <a:cs typeface="Arial" panose="020B0604020202020204" pitchFamily="34" charset="0"/>
            </a:rPr>
            <a:t>第一步：事先估计重要参数</a:t>
          </a:r>
          <a:endParaRPr lang="en-US" sz="1800" kern="1200" dirty="0">
            <a:latin typeface="Arial" panose="020B0604020202020204" pitchFamily="34" charset="0"/>
            <a:ea typeface="KaiTi" panose="02010609060101010101" pitchFamily="49" charset="-122"/>
            <a:cs typeface="Arial" panose="020B0604020202020204" pitchFamily="34" charset="0"/>
          </a:endParaRPr>
        </a:p>
      </dsp:txBody>
      <dsp:txXfrm>
        <a:off x="22846" y="42341"/>
        <a:ext cx="9159268" cy="422308"/>
      </dsp:txXfrm>
    </dsp:sp>
    <dsp:sp modelId="{7C209B2A-8EB0-437A-8CC5-2F47C18F1FDC}">
      <dsp:nvSpPr>
        <dsp:cNvPr id="0" name=""/>
        <dsp:cNvSpPr/>
      </dsp:nvSpPr>
      <dsp:spPr>
        <a:xfrm>
          <a:off x="0" y="480844"/>
          <a:ext cx="9204960"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257"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latin typeface="Arial" panose="020B0604020202020204" pitchFamily="34" charset="0"/>
              <a:ea typeface="KaiTi" panose="02010609060101010101" pitchFamily="49" charset="-122"/>
              <a:cs typeface="Arial" panose="020B0604020202020204" pitchFamily="34" charset="0"/>
            </a:rPr>
            <a:t>持仓法估计基金票息率</a:t>
          </a:r>
          <a:endParaRPr lang="en-US" sz="1800" kern="1200" dirty="0">
            <a:latin typeface="Arial" panose="020B0604020202020204" pitchFamily="34" charset="0"/>
            <a:ea typeface="KaiTi" panose="02010609060101010101" pitchFamily="49" charset="-122"/>
            <a:cs typeface="Arial" panose="020B0604020202020204" pitchFamily="34" charset="0"/>
          </a:endParaRPr>
        </a:p>
        <a:p>
          <a:pPr marL="171450" lvl="1" indent="-171450" algn="l" defTabSz="800100">
            <a:lnSpc>
              <a:spcPct val="90000"/>
            </a:lnSpc>
            <a:spcBef>
              <a:spcPct val="0"/>
            </a:spcBef>
            <a:spcAft>
              <a:spcPct val="20000"/>
            </a:spcAft>
            <a:buChar char="•"/>
          </a:pPr>
          <a:r>
            <a:rPr lang="zh-CN" altLang="en-US" sz="1800" kern="1200" dirty="0">
              <a:latin typeface="Arial" panose="020B0604020202020204" pitchFamily="34" charset="0"/>
              <a:ea typeface="KaiTi" panose="02010609060101010101" pitchFamily="49" charset="-122"/>
              <a:cs typeface="Arial" panose="020B0604020202020204" pitchFamily="34" charset="0"/>
            </a:rPr>
            <a:t>根据利率债占债券投资组合市值是否</a:t>
          </a:r>
          <a:r>
            <a:rPr lang="en-US" altLang="zh-CN" sz="1800" kern="1200" dirty="0">
              <a:latin typeface="Arial" panose="020B0604020202020204" pitchFamily="34" charset="0"/>
              <a:ea typeface="KaiTi" panose="02010609060101010101" pitchFamily="49" charset="-122"/>
              <a:cs typeface="Arial" panose="020B0604020202020204" pitchFamily="34" charset="0"/>
            </a:rPr>
            <a:t>&gt;50%</a:t>
          </a:r>
          <a:r>
            <a:rPr lang="zh-CN" altLang="en-US" sz="1800" kern="1200" dirty="0">
              <a:latin typeface="Arial" panose="020B0604020202020204" pitchFamily="34" charset="0"/>
              <a:ea typeface="KaiTi" panose="02010609060101010101" pitchFamily="49" charset="-122"/>
              <a:cs typeface="Arial" panose="020B0604020202020204" pitchFamily="34" charset="0"/>
            </a:rPr>
            <a:t>归类利率债基金或信用债基金</a:t>
          </a:r>
          <a:endParaRPr lang="en-US" sz="1800" kern="1200" dirty="0">
            <a:latin typeface="Arial" panose="020B0604020202020204" pitchFamily="34" charset="0"/>
            <a:ea typeface="KaiTi" panose="02010609060101010101" pitchFamily="49" charset="-122"/>
            <a:cs typeface="Arial" panose="020B0604020202020204" pitchFamily="34" charset="0"/>
          </a:endParaRPr>
        </a:p>
        <a:p>
          <a:pPr marL="171450" lvl="1" indent="-171450" algn="l" defTabSz="800100">
            <a:lnSpc>
              <a:spcPct val="90000"/>
            </a:lnSpc>
            <a:spcBef>
              <a:spcPct val="0"/>
            </a:spcBef>
            <a:spcAft>
              <a:spcPct val="20000"/>
            </a:spcAft>
            <a:buChar char="•"/>
          </a:pPr>
          <a:r>
            <a:rPr lang="zh-CN" altLang="en-US" sz="1800" kern="1200" dirty="0">
              <a:latin typeface="Arial" panose="020B0604020202020204" pitchFamily="34" charset="0"/>
              <a:ea typeface="KaiTi" panose="02010609060101010101" pitchFamily="49" charset="-122"/>
              <a:cs typeface="Arial" panose="020B0604020202020204" pitchFamily="34" charset="0"/>
            </a:rPr>
            <a:t>根据前五大重仓券占债券投资组合市值是否＞</a:t>
          </a:r>
          <a:r>
            <a:rPr lang="en-US" altLang="zh-CN" sz="1800" kern="1200" dirty="0">
              <a:latin typeface="Arial" panose="020B0604020202020204" pitchFamily="34" charset="0"/>
              <a:ea typeface="KaiTi" panose="02010609060101010101" pitchFamily="49" charset="-122"/>
              <a:cs typeface="Arial" panose="020B0604020202020204" pitchFamily="34" charset="0"/>
            </a:rPr>
            <a:t>30%</a:t>
          </a:r>
          <a:r>
            <a:rPr lang="zh-CN" altLang="en-US" sz="1800" kern="1200" dirty="0">
              <a:latin typeface="Arial" panose="020B0604020202020204" pitchFamily="34" charset="0"/>
              <a:ea typeface="KaiTi" panose="02010609060101010101" pitchFamily="49" charset="-122"/>
              <a:cs typeface="Arial" panose="020B0604020202020204" pitchFamily="34" charset="0"/>
            </a:rPr>
            <a:t>选择持仓法或净值法估计期初久期</a:t>
          </a:r>
          <a:endParaRPr lang="en-US" sz="1800" kern="1200" dirty="0">
            <a:latin typeface="Arial" panose="020B0604020202020204" pitchFamily="34" charset="0"/>
            <a:ea typeface="KaiTi" panose="02010609060101010101" pitchFamily="49" charset="-122"/>
            <a:cs typeface="Arial" panose="020B0604020202020204" pitchFamily="34" charset="0"/>
          </a:endParaRPr>
        </a:p>
        <a:p>
          <a:pPr marL="171450" lvl="1" indent="-171450" algn="l" defTabSz="800100">
            <a:lnSpc>
              <a:spcPct val="90000"/>
            </a:lnSpc>
            <a:spcBef>
              <a:spcPct val="0"/>
            </a:spcBef>
            <a:spcAft>
              <a:spcPct val="20000"/>
            </a:spcAft>
            <a:buChar char="•"/>
          </a:pPr>
          <a:r>
            <a:rPr lang="zh-CN" altLang="en-US" sz="1800" kern="1200" dirty="0">
              <a:latin typeface="Arial" panose="020B0604020202020204" pitchFamily="34" charset="0"/>
              <a:ea typeface="KaiTi" panose="02010609060101010101" pitchFamily="49" charset="-122"/>
              <a:cs typeface="Arial" panose="020B0604020202020204" pitchFamily="34" charset="0"/>
            </a:rPr>
            <a:t>结合期初久期和类型选取基准指数</a:t>
          </a:r>
          <a:endParaRPr lang="en-US" sz="1800" kern="1200" dirty="0">
            <a:latin typeface="Arial" panose="020B0604020202020204" pitchFamily="34" charset="0"/>
            <a:ea typeface="KaiTi" panose="02010609060101010101" pitchFamily="49" charset="-122"/>
            <a:cs typeface="Arial" panose="020B0604020202020204" pitchFamily="34" charset="0"/>
          </a:endParaRPr>
        </a:p>
        <a:p>
          <a:pPr marL="171450" lvl="1" indent="-171450" algn="l" defTabSz="800100">
            <a:lnSpc>
              <a:spcPct val="90000"/>
            </a:lnSpc>
            <a:spcBef>
              <a:spcPct val="0"/>
            </a:spcBef>
            <a:spcAft>
              <a:spcPct val="20000"/>
            </a:spcAft>
            <a:buChar char="•"/>
          </a:pPr>
          <a:r>
            <a:rPr lang="zh-CN" altLang="en-US" sz="1800" kern="1200" dirty="0">
              <a:latin typeface="Arial" panose="020B0604020202020204" pitchFamily="34" charset="0"/>
              <a:ea typeface="KaiTi" panose="02010609060101010101" pitchFamily="49" charset="-122"/>
              <a:cs typeface="Arial" panose="020B0604020202020204" pitchFamily="34" charset="0"/>
            </a:rPr>
            <a:t>基金面值和基准面值分别用持仓法估计和债券定价公式倒推</a:t>
          </a:r>
          <a:endParaRPr lang="en-US" sz="1800" kern="1200" dirty="0">
            <a:latin typeface="Arial" panose="020B0604020202020204" pitchFamily="34" charset="0"/>
            <a:ea typeface="KaiTi" panose="02010609060101010101" pitchFamily="49" charset="-122"/>
            <a:cs typeface="Arial" panose="020B0604020202020204" pitchFamily="34" charset="0"/>
          </a:endParaRPr>
        </a:p>
      </dsp:txBody>
      <dsp:txXfrm>
        <a:off x="0" y="480844"/>
        <a:ext cx="9204960" cy="1630125"/>
      </dsp:txXfrm>
    </dsp:sp>
    <dsp:sp modelId="{496E9CBA-0A3E-41FE-90FB-BEC052B18C52}">
      <dsp:nvSpPr>
        <dsp:cNvPr id="0" name=""/>
        <dsp:cNvSpPr/>
      </dsp:nvSpPr>
      <dsp:spPr>
        <a:xfrm>
          <a:off x="0" y="2110970"/>
          <a:ext cx="9204960" cy="46800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Arial" panose="020B0604020202020204" pitchFamily="34" charset="0"/>
              <a:ea typeface="KaiTi" panose="02010609060101010101" pitchFamily="49" charset="-122"/>
              <a:cs typeface="Arial" panose="020B0604020202020204" pitchFamily="34" charset="0"/>
            </a:rPr>
            <a:t>第二步：基准总收益率分解</a:t>
          </a:r>
          <a:endParaRPr lang="en-US" sz="1800" kern="1200" dirty="0">
            <a:latin typeface="Arial" panose="020B0604020202020204" pitchFamily="34" charset="0"/>
            <a:ea typeface="KaiTi" panose="02010609060101010101" pitchFamily="49" charset="-122"/>
            <a:cs typeface="Arial" panose="020B0604020202020204" pitchFamily="34" charset="0"/>
          </a:endParaRPr>
        </a:p>
      </dsp:txBody>
      <dsp:txXfrm>
        <a:off x="22846" y="2133816"/>
        <a:ext cx="9159268" cy="422308"/>
      </dsp:txXfrm>
    </dsp:sp>
    <dsp:sp modelId="{E0412D03-8256-4C41-A331-234E6044A01E}">
      <dsp:nvSpPr>
        <dsp:cNvPr id="0" name=""/>
        <dsp:cNvSpPr/>
      </dsp:nvSpPr>
      <dsp:spPr>
        <a:xfrm>
          <a:off x="0" y="2578970"/>
          <a:ext cx="9204960" cy="64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257"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latin typeface="Arial" panose="020B0604020202020204" pitchFamily="34" charset="0"/>
              <a:ea typeface="KaiTi" panose="02010609060101010101" pitchFamily="49" charset="-122"/>
              <a:cs typeface="Arial" panose="020B0604020202020204" pitchFamily="34" charset="0"/>
            </a:rPr>
            <a:t>中债会发布指数所需用到的大多数参数</a:t>
          </a:r>
          <a:endParaRPr lang="en-US" sz="1800" kern="1200" dirty="0">
            <a:latin typeface="Arial" panose="020B0604020202020204" pitchFamily="34" charset="0"/>
            <a:ea typeface="KaiTi" panose="02010609060101010101" pitchFamily="49" charset="-122"/>
            <a:cs typeface="Arial" panose="020B0604020202020204" pitchFamily="34" charset="0"/>
          </a:endParaRPr>
        </a:p>
        <a:p>
          <a:pPr marL="171450" lvl="1" indent="-171450" algn="l" defTabSz="800100">
            <a:lnSpc>
              <a:spcPct val="90000"/>
            </a:lnSpc>
            <a:spcBef>
              <a:spcPct val="0"/>
            </a:spcBef>
            <a:spcAft>
              <a:spcPct val="20000"/>
            </a:spcAft>
            <a:buChar char="•"/>
          </a:pPr>
          <a:r>
            <a:rPr lang="zh-CN" altLang="en-US" sz="1800" kern="1200" dirty="0">
              <a:latin typeface="Arial" panose="020B0604020202020204" pitchFamily="34" charset="0"/>
              <a:ea typeface="KaiTi" panose="02010609060101010101" pitchFamily="49" charset="-122"/>
              <a:cs typeface="Arial" panose="020B0604020202020204" pitchFamily="34" charset="0"/>
            </a:rPr>
            <a:t>其他需要事先估计的参数已经在第一步完成</a:t>
          </a:r>
          <a:endParaRPr lang="en-US" sz="1800" kern="1200" dirty="0">
            <a:latin typeface="Arial" panose="020B0604020202020204" pitchFamily="34" charset="0"/>
            <a:ea typeface="KaiTi" panose="02010609060101010101" pitchFamily="49" charset="-122"/>
            <a:cs typeface="Arial" panose="020B0604020202020204" pitchFamily="34" charset="0"/>
          </a:endParaRPr>
        </a:p>
      </dsp:txBody>
      <dsp:txXfrm>
        <a:off x="0" y="2578970"/>
        <a:ext cx="9204960" cy="646875"/>
      </dsp:txXfrm>
    </dsp:sp>
    <dsp:sp modelId="{A9FB23C3-5E83-4A16-98C2-856F3A10CECB}">
      <dsp:nvSpPr>
        <dsp:cNvPr id="0" name=""/>
        <dsp:cNvSpPr/>
      </dsp:nvSpPr>
      <dsp:spPr>
        <a:xfrm>
          <a:off x="0" y="3225845"/>
          <a:ext cx="9204960" cy="46800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Arial" panose="020B0604020202020204" pitchFamily="34" charset="0"/>
              <a:ea typeface="KaiTi" panose="02010609060101010101" pitchFamily="49" charset="-122"/>
              <a:cs typeface="Arial" panose="020B0604020202020204" pitchFamily="34" charset="0"/>
            </a:rPr>
            <a:t>第三步：基金总收益率分解</a:t>
          </a:r>
          <a:endParaRPr lang="en-US" altLang="zh-CN" sz="1800" kern="1200" dirty="0">
            <a:latin typeface="Arial" panose="020B0604020202020204" pitchFamily="34" charset="0"/>
            <a:ea typeface="KaiTi" panose="02010609060101010101" pitchFamily="49" charset="-122"/>
            <a:cs typeface="Arial" panose="020B0604020202020204" pitchFamily="34" charset="0"/>
          </a:endParaRPr>
        </a:p>
      </dsp:txBody>
      <dsp:txXfrm>
        <a:off x="22846" y="3248691"/>
        <a:ext cx="9159268" cy="422308"/>
      </dsp:txXfrm>
    </dsp:sp>
    <dsp:sp modelId="{7518ECC1-69B5-41AA-954D-72A3A9A31158}">
      <dsp:nvSpPr>
        <dsp:cNvPr id="0" name=""/>
        <dsp:cNvSpPr/>
      </dsp:nvSpPr>
      <dsp:spPr>
        <a:xfrm>
          <a:off x="0" y="3693845"/>
          <a:ext cx="9204960" cy="64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257"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latin typeface="Arial" panose="020B0604020202020204" pitchFamily="34" charset="0"/>
              <a:ea typeface="KaiTi" panose="02010609060101010101" pitchFamily="49" charset="-122"/>
              <a:cs typeface="Arial" panose="020B0604020202020204" pitchFamily="34" charset="0"/>
            </a:rPr>
            <a:t>利差变化在第二步中基准总收益率分解完成后倒算出</a:t>
          </a:r>
          <a:endParaRPr lang="en-US" altLang="zh-CN" sz="1800" kern="1200" dirty="0">
            <a:latin typeface="Arial" panose="020B0604020202020204" pitchFamily="34" charset="0"/>
            <a:ea typeface="KaiTi" panose="02010609060101010101" pitchFamily="49" charset="-122"/>
            <a:cs typeface="Arial" panose="020B0604020202020204" pitchFamily="34" charset="0"/>
          </a:endParaRPr>
        </a:p>
        <a:p>
          <a:pPr marL="171450" lvl="1" indent="-171450" algn="l" defTabSz="800100">
            <a:lnSpc>
              <a:spcPct val="90000"/>
            </a:lnSpc>
            <a:spcBef>
              <a:spcPct val="0"/>
            </a:spcBef>
            <a:spcAft>
              <a:spcPct val="20000"/>
            </a:spcAft>
            <a:buChar char="•"/>
          </a:pPr>
          <a:r>
            <a:rPr lang="zh-CN" altLang="en-US" sz="1800" kern="1200" dirty="0">
              <a:latin typeface="Arial" panose="020B0604020202020204" pitchFamily="34" charset="0"/>
              <a:ea typeface="KaiTi" panose="02010609060101010101" pitchFamily="49" charset="-122"/>
              <a:cs typeface="Arial" panose="020B0604020202020204" pitchFamily="34" charset="0"/>
            </a:rPr>
            <a:t>其他需要事先估计的参数已经在第一步完成</a:t>
          </a:r>
          <a:endParaRPr lang="en-US" altLang="zh-CN" sz="1800" kern="1200" dirty="0">
            <a:latin typeface="Arial" panose="020B0604020202020204" pitchFamily="34" charset="0"/>
            <a:ea typeface="KaiTi" panose="02010609060101010101" pitchFamily="49" charset="-122"/>
            <a:cs typeface="Arial" panose="020B0604020202020204" pitchFamily="34" charset="0"/>
          </a:endParaRPr>
        </a:p>
      </dsp:txBody>
      <dsp:txXfrm>
        <a:off x="0" y="3693845"/>
        <a:ext cx="9204960" cy="646875"/>
      </dsp:txXfrm>
    </dsp:sp>
    <dsp:sp modelId="{6C147B10-B095-4E1E-B160-9A20BA135C49}">
      <dsp:nvSpPr>
        <dsp:cNvPr id="0" name=""/>
        <dsp:cNvSpPr/>
      </dsp:nvSpPr>
      <dsp:spPr>
        <a:xfrm>
          <a:off x="0" y="4340720"/>
          <a:ext cx="9204960" cy="46800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Arial" panose="020B0604020202020204" pitchFamily="34" charset="0"/>
              <a:ea typeface="KaiTi" panose="02010609060101010101" pitchFamily="49" charset="-122"/>
              <a:cs typeface="Arial" panose="020B0604020202020204" pitchFamily="34" charset="0"/>
            </a:rPr>
            <a:t>第四步：阿尔法分解</a:t>
          </a:r>
          <a:endParaRPr lang="en-US" altLang="zh-CN" sz="1800" kern="1200" dirty="0">
            <a:latin typeface="Arial" panose="020B0604020202020204" pitchFamily="34" charset="0"/>
            <a:ea typeface="KaiTi" panose="02010609060101010101" pitchFamily="49" charset="-122"/>
            <a:cs typeface="Arial" panose="020B0604020202020204" pitchFamily="34" charset="0"/>
          </a:endParaRPr>
        </a:p>
      </dsp:txBody>
      <dsp:txXfrm>
        <a:off x="22846" y="4363566"/>
        <a:ext cx="9159268" cy="422308"/>
      </dsp:txXfrm>
    </dsp:sp>
    <dsp:sp modelId="{2340D835-7AC8-4A44-9298-F71D47230E85}">
      <dsp:nvSpPr>
        <dsp:cNvPr id="0" name=""/>
        <dsp:cNvSpPr/>
      </dsp:nvSpPr>
      <dsp:spPr>
        <a:xfrm>
          <a:off x="0" y="4808720"/>
          <a:ext cx="920496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257"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latin typeface="Arial" panose="020B0604020202020204" pitchFamily="34" charset="0"/>
              <a:ea typeface="KaiTi" panose="02010609060101010101" pitchFamily="49" charset="-122"/>
              <a:cs typeface="Arial" panose="020B0604020202020204" pitchFamily="34" charset="0"/>
            </a:rPr>
            <a:t>基金和基准各效应对减即可</a:t>
          </a:r>
          <a:endParaRPr lang="en-US" altLang="zh-CN" sz="1800" kern="1200" dirty="0">
            <a:latin typeface="Arial" panose="020B0604020202020204" pitchFamily="34" charset="0"/>
            <a:ea typeface="KaiTi" panose="02010609060101010101" pitchFamily="49" charset="-122"/>
            <a:cs typeface="Arial" panose="020B0604020202020204" pitchFamily="34" charset="0"/>
          </a:endParaRPr>
        </a:p>
      </dsp:txBody>
      <dsp:txXfrm>
        <a:off x="0" y="4808720"/>
        <a:ext cx="9204960" cy="41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C2744-C5D8-41A5-999A-0A51986BA8B7}">
      <dsp:nvSpPr>
        <dsp:cNvPr id="0" name=""/>
        <dsp:cNvSpPr/>
      </dsp:nvSpPr>
      <dsp:spPr>
        <a:xfrm>
          <a:off x="1103395" y="570"/>
          <a:ext cx="1322249" cy="5634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KaiTi" panose="02010609060101010101" pitchFamily="49" charset="-122"/>
              <a:ea typeface="KaiTi" panose="02010609060101010101" pitchFamily="49" charset="-122"/>
            </a:rPr>
            <a:t>国债收益率</a:t>
          </a:r>
          <a:endParaRPr lang="en-US" sz="1800" kern="1200" dirty="0">
            <a:latin typeface="KaiTi" panose="02010609060101010101" pitchFamily="49" charset="-122"/>
            <a:ea typeface="KaiTi" panose="02010609060101010101" pitchFamily="49" charset="-122"/>
          </a:endParaRPr>
        </a:p>
      </dsp:txBody>
      <dsp:txXfrm>
        <a:off x="1119899" y="17074"/>
        <a:ext cx="1289241" cy="530466"/>
      </dsp:txXfrm>
    </dsp:sp>
    <dsp:sp modelId="{8F27D081-B19B-477E-81D5-048300B8DE11}">
      <dsp:nvSpPr>
        <dsp:cNvPr id="0" name=""/>
        <dsp:cNvSpPr/>
      </dsp:nvSpPr>
      <dsp:spPr>
        <a:xfrm rot="2700000">
          <a:off x="2012175" y="724872"/>
          <a:ext cx="587035" cy="197216"/>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KaiTi" panose="02010609060101010101" pitchFamily="49" charset="-122"/>
            <a:ea typeface="KaiTi" panose="02010609060101010101" pitchFamily="49" charset="-122"/>
          </a:endParaRPr>
        </a:p>
      </dsp:txBody>
      <dsp:txXfrm>
        <a:off x="2071340" y="764315"/>
        <a:ext cx="468705" cy="118330"/>
      </dsp:txXfrm>
    </dsp:sp>
    <dsp:sp modelId="{C966C7F4-6D21-4B77-963F-86C44C24B71C}">
      <dsp:nvSpPr>
        <dsp:cNvPr id="0" name=""/>
        <dsp:cNvSpPr/>
      </dsp:nvSpPr>
      <dsp:spPr>
        <a:xfrm>
          <a:off x="2283391" y="1082916"/>
          <a:ext cx="1126949" cy="5634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KaiTi" panose="02010609060101010101" pitchFamily="49" charset="-122"/>
              <a:ea typeface="KaiTi" panose="02010609060101010101" pitchFamily="49" charset="-122"/>
            </a:rPr>
            <a:t>信用利差</a:t>
          </a:r>
          <a:endParaRPr lang="en-US" sz="1800" kern="1200" dirty="0">
            <a:latin typeface="KaiTi" panose="02010609060101010101" pitchFamily="49" charset="-122"/>
            <a:ea typeface="KaiTi" panose="02010609060101010101" pitchFamily="49" charset="-122"/>
          </a:endParaRPr>
        </a:p>
      </dsp:txBody>
      <dsp:txXfrm>
        <a:off x="2299895" y="1099420"/>
        <a:ext cx="1093941" cy="530466"/>
      </dsp:txXfrm>
    </dsp:sp>
    <dsp:sp modelId="{FACDA246-FEC9-4241-A604-949D7DA807B9}">
      <dsp:nvSpPr>
        <dsp:cNvPr id="0" name=""/>
        <dsp:cNvSpPr/>
      </dsp:nvSpPr>
      <dsp:spPr>
        <a:xfrm rot="8100000">
          <a:off x="2012175" y="1807218"/>
          <a:ext cx="587035" cy="197216"/>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KaiTi" panose="02010609060101010101" pitchFamily="49" charset="-122"/>
            <a:ea typeface="KaiTi" panose="02010609060101010101" pitchFamily="49" charset="-122"/>
          </a:endParaRPr>
        </a:p>
      </dsp:txBody>
      <dsp:txXfrm rot="10800000">
        <a:off x="2071340" y="1846661"/>
        <a:ext cx="468705" cy="118330"/>
      </dsp:txXfrm>
    </dsp:sp>
    <dsp:sp modelId="{F6CC52A1-0E75-4DFF-A683-CB1ACCA77E3E}">
      <dsp:nvSpPr>
        <dsp:cNvPr id="0" name=""/>
        <dsp:cNvSpPr/>
      </dsp:nvSpPr>
      <dsp:spPr>
        <a:xfrm>
          <a:off x="1201045" y="2165262"/>
          <a:ext cx="1126949" cy="5634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KaiTi" panose="02010609060101010101" pitchFamily="49" charset="-122"/>
              <a:ea typeface="KaiTi" panose="02010609060101010101" pitchFamily="49" charset="-122"/>
            </a:rPr>
            <a:t>利差效应</a:t>
          </a:r>
          <a:endParaRPr lang="en-US" sz="1800" kern="1200" dirty="0">
            <a:latin typeface="KaiTi" panose="02010609060101010101" pitchFamily="49" charset="-122"/>
            <a:ea typeface="KaiTi" panose="02010609060101010101" pitchFamily="49" charset="-122"/>
          </a:endParaRPr>
        </a:p>
      </dsp:txBody>
      <dsp:txXfrm>
        <a:off x="1217549" y="2181766"/>
        <a:ext cx="1093941" cy="530466"/>
      </dsp:txXfrm>
    </dsp:sp>
    <dsp:sp modelId="{D36B0122-21AC-42A1-83EE-B1521C278AA4}">
      <dsp:nvSpPr>
        <dsp:cNvPr id="0" name=""/>
        <dsp:cNvSpPr/>
      </dsp:nvSpPr>
      <dsp:spPr>
        <a:xfrm rot="13500000">
          <a:off x="929829" y="1807218"/>
          <a:ext cx="587035" cy="197216"/>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KaiTi" panose="02010609060101010101" pitchFamily="49" charset="-122"/>
            <a:ea typeface="KaiTi" panose="02010609060101010101" pitchFamily="49" charset="-122"/>
          </a:endParaRPr>
        </a:p>
      </dsp:txBody>
      <dsp:txXfrm rot="10800000">
        <a:off x="988994" y="1846661"/>
        <a:ext cx="468705" cy="118330"/>
      </dsp:txXfrm>
    </dsp:sp>
    <dsp:sp modelId="{99017A02-FE1F-42B1-B0C0-48F5E85D441B}">
      <dsp:nvSpPr>
        <dsp:cNvPr id="0" name=""/>
        <dsp:cNvSpPr/>
      </dsp:nvSpPr>
      <dsp:spPr>
        <a:xfrm>
          <a:off x="118699" y="1082916"/>
          <a:ext cx="1126949" cy="5634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KaiTi" panose="02010609060101010101" pitchFamily="49" charset="-122"/>
              <a:ea typeface="KaiTi" panose="02010609060101010101" pitchFamily="49" charset="-122"/>
            </a:rPr>
            <a:t>国债效应</a:t>
          </a:r>
          <a:endParaRPr lang="en-US" sz="1800" kern="1200" dirty="0">
            <a:latin typeface="KaiTi" panose="02010609060101010101" pitchFamily="49" charset="-122"/>
            <a:ea typeface="KaiTi" panose="02010609060101010101" pitchFamily="49" charset="-122"/>
          </a:endParaRPr>
        </a:p>
      </dsp:txBody>
      <dsp:txXfrm>
        <a:off x="135203" y="1099420"/>
        <a:ext cx="1093941" cy="530466"/>
      </dsp:txXfrm>
    </dsp:sp>
    <dsp:sp modelId="{121B46C2-F206-4C5A-968B-DB19438A8012}">
      <dsp:nvSpPr>
        <dsp:cNvPr id="0" name=""/>
        <dsp:cNvSpPr/>
      </dsp:nvSpPr>
      <dsp:spPr>
        <a:xfrm rot="18900000">
          <a:off x="929829" y="724872"/>
          <a:ext cx="587035" cy="197216"/>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KaiTi" panose="02010609060101010101" pitchFamily="49" charset="-122"/>
            <a:ea typeface="KaiTi" panose="02010609060101010101" pitchFamily="49" charset="-122"/>
          </a:endParaRPr>
        </a:p>
      </dsp:txBody>
      <dsp:txXfrm>
        <a:off x="988994" y="764315"/>
        <a:ext cx="468705" cy="1183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EC8FB-25F2-488E-A480-067F74884F26}"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FBF-6F1A-4102-8A61-3B99EABB61CE}" type="slidenum">
              <a:rPr lang="zh-CN" altLang="en-US" smtClean="0"/>
              <a:t>‹#›</a:t>
            </a:fld>
            <a:endParaRPr lang="zh-CN" altLang="en-US"/>
          </a:p>
        </p:txBody>
      </p:sp>
    </p:spTree>
    <p:extLst>
      <p:ext uri="{BB962C8B-B14F-4D97-AF65-F5344CB8AC3E}">
        <p14:creationId xmlns:p14="http://schemas.microsoft.com/office/powerpoint/2010/main" val="2681434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322697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2574051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49660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7DD106-B6C6-4898-B41C-EAB61FBC9A34}"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9" name="直接连接符 8"/>
          <p:cNvCxnSpPr/>
          <p:nvPr userDrawn="1"/>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标题 1"/>
          <p:cNvSpPr>
            <a:spLocks noGrp="1"/>
          </p:cNvSpPr>
          <p:nvPr>
            <p:ph type="title"/>
          </p:nvPr>
        </p:nvSpPr>
        <p:spPr>
          <a:xfrm>
            <a:off x="91852" y="47292"/>
            <a:ext cx="6976213" cy="598596"/>
          </a:xfrm>
        </p:spPr>
        <p:txBody>
          <a:bodyPr/>
          <a:lstStyle/>
          <a:p>
            <a:r>
              <a:rPr lang="zh-CN" altLang="en-US"/>
              <a:t>单击此处编辑母版标题样式</a:t>
            </a:r>
          </a:p>
        </p:txBody>
      </p:sp>
      <p:sp>
        <p:nvSpPr>
          <p:cNvPr id="14" name="内容占位符 2"/>
          <p:cNvSpPr>
            <a:spLocks noGrp="1"/>
          </p:cNvSpPr>
          <p:nvPr>
            <p:ph sz="half" idx="1"/>
          </p:nvPr>
        </p:nvSpPr>
        <p:spPr>
          <a:xfrm>
            <a:off x="838200" y="950767"/>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918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321414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318142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121621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40203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240576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31768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A806E0-ED31-4C00-9FC2-B576E5F6261C}"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316199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806E0-ED31-4C00-9FC2-B576E5F6261C}" type="datetimeFigureOut">
              <a:rPr lang="zh-CN" altLang="en-US" smtClean="0"/>
              <a:t>2020/12/15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DD106-B6C6-4898-B41C-EAB61FBC9A34}" type="slidenum">
              <a:rPr lang="zh-CN" altLang="en-US" smtClean="0"/>
              <a:t>‹#›</a:t>
            </a:fld>
            <a:endParaRPr lang="zh-CN" altLang="en-US"/>
          </a:p>
        </p:txBody>
      </p:sp>
    </p:spTree>
    <p:extLst>
      <p:ext uri="{BB962C8B-B14F-4D97-AF65-F5344CB8AC3E}">
        <p14:creationId xmlns:p14="http://schemas.microsoft.com/office/powerpoint/2010/main" val="927524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jpe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jpe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chart" Target="../charts/chart8.xml"/><Relationship Id="rId7" Type="http://schemas.openxmlformats.org/officeDocument/2006/relationships/diagramQuickStyle" Target="../diagrams/quickStyl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chart" Target="../charts/chart9.xml"/><Relationship Id="rId9" Type="http://schemas.microsoft.com/office/2007/relationships/diagramDrawing" Target="../diagrams/drawing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67468-83D3-4AE9-9C10-7DEC56194AE4}"/>
              </a:ext>
            </a:extLst>
          </p:cNvPr>
          <p:cNvSpPr>
            <a:spLocks noGrp="1"/>
          </p:cNvSpPr>
          <p:nvPr>
            <p:ph type="ctrTitle"/>
          </p:nvPr>
        </p:nvSpPr>
        <p:spPr>
          <a:xfrm>
            <a:off x="310070" y="1237977"/>
            <a:ext cx="11881929" cy="2345858"/>
          </a:xfrm>
        </p:spPr>
        <p:txBody>
          <a:bodyPr/>
          <a:lstStyle/>
          <a:p>
            <a:r>
              <a:rPr lang="zh-CN" altLang="en-US" b="1" dirty="0">
                <a:latin typeface="楷体" panose="02010609060101010101" pitchFamily="49" charset="-122"/>
                <a:ea typeface="楷体" panose="02010609060101010101" pitchFamily="49" charset="-122"/>
              </a:rPr>
              <a:t>公募纯债基金的</a:t>
            </a:r>
            <a:r>
              <a:rPr lang="en-US" altLang="zh-CN" b="1" dirty="0" err="1">
                <a:latin typeface="Arial" panose="020B0604020202020204" pitchFamily="34" charset="0"/>
                <a:ea typeface="楷体" panose="02010609060101010101" pitchFamily="49" charset="-122"/>
                <a:cs typeface="Arial" panose="020B0604020202020204" pitchFamily="34" charset="0"/>
              </a:rPr>
              <a:t>Campisi</a:t>
            </a:r>
            <a:r>
              <a:rPr lang="zh-CN" altLang="en-US" b="1" dirty="0">
                <a:latin typeface="楷体" panose="02010609060101010101" pitchFamily="49" charset="-122"/>
                <a:ea typeface="楷体" panose="02010609060101010101" pitchFamily="49" charset="-122"/>
              </a:rPr>
              <a:t>模型分析</a:t>
            </a:r>
            <a:endParaRPr lang="zh-CN" altLang="en-US" dirty="0">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58FCD5AD-C591-4608-B4BA-41C072810D5B}"/>
              </a:ext>
            </a:extLst>
          </p:cNvPr>
          <p:cNvSpPr>
            <a:spLocks noGrp="1"/>
          </p:cNvSpPr>
          <p:nvPr>
            <p:ph type="subTitle" idx="1"/>
          </p:nvPr>
        </p:nvSpPr>
        <p:spPr>
          <a:xfrm>
            <a:off x="5760720" y="4516438"/>
            <a:ext cx="6179032" cy="1655762"/>
          </a:xfrm>
        </p:spPr>
        <p:txBody>
          <a:bodyPr>
            <a:normAutofit lnSpcReduction="10000"/>
          </a:bodyPr>
          <a:lstStyle/>
          <a:p>
            <a:r>
              <a:rPr lang="zh-CN" altLang="en-US" dirty="0">
                <a:latin typeface="楷体" panose="02010609060101010101" pitchFamily="49" charset="-122"/>
                <a:ea typeface="楷体" panose="02010609060101010101" pitchFamily="49" charset="-122"/>
              </a:rPr>
              <a:t>华泰金工林晓明团队</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黄晓彬</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张泽</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执业证书编号：</a:t>
            </a:r>
            <a:r>
              <a:rPr lang="en-US" altLang="zh-CN" dirty="0">
                <a:latin typeface="楷体" panose="02010609060101010101" pitchFamily="49" charset="-122"/>
                <a:ea typeface="楷体" panose="02010609060101010101" pitchFamily="49" charset="-122"/>
              </a:rPr>
              <a:t>S0570516070001</a:t>
            </a:r>
          </a:p>
          <a:p>
            <a:r>
              <a:rPr lang="en-US" altLang="zh-CN" dirty="0">
                <a:latin typeface="楷体" panose="02010609060101010101" pitchFamily="49" charset="-122"/>
                <a:ea typeface="楷体" panose="02010609060101010101" pitchFamily="49" charset="-122"/>
              </a:rPr>
              <a:t>2020</a:t>
            </a:r>
            <a:r>
              <a:rPr lang="zh-CN" altLang="en-US" dirty="0">
                <a:latin typeface="楷体" panose="02010609060101010101" pitchFamily="49" charset="-122"/>
                <a:ea typeface="楷体" panose="02010609060101010101" pitchFamily="49" charset="-122"/>
              </a:rPr>
              <a:t>年</a:t>
            </a:r>
            <a:r>
              <a:rPr lang="en-US" altLang="zh-CN" dirty="0">
                <a:latin typeface="楷体" panose="02010609060101010101" pitchFamily="49" charset="-122"/>
                <a:ea typeface="楷体" panose="02010609060101010101" pitchFamily="49" charset="-122"/>
              </a:rPr>
              <a:t>12</a:t>
            </a:r>
            <a:r>
              <a:rPr lang="zh-CN" altLang="en-US" dirty="0">
                <a:latin typeface="楷体" panose="02010609060101010101" pitchFamily="49" charset="-122"/>
                <a:ea typeface="楷体" panose="02010609060101010101" pitchFamily="49" charset="-122"/>
              </a:rPr>
              <a:t>月</a:t>
            </a:r>
          </a:p>
        </p:txBody>
      </p:sp>
      <p:pic>
        <p:nvPicPr>
          <p:cNvPr id="4" name="图片 3">
            <a:extLst>
              <a:ext uri="{FF2B5EF4-FFF2-40B4-BE49-F238E27FC236}">
                <a16:creationId xmlns:a16="http://schemas.microsoft.com/office/drawing/2014/main" id="{993324E1-9616-4BD8-BE0B-16D77FEAE1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5" name="直接连接符 4">
            <a:extLst>
              <a:ext uri="{FF2B5EF4-FFF2-40B4-BE49-F238E27FC236}">
                <a16:creationId xmlns:a16="http://schemas.microsoft.com/office/drawing/2014/main" id="{C586B7DA-679B-4933-BC42-E21AB8922B2D}"/>
              </a:ext>
            </a:extLst>
          </p:cNvPr>
          <p:cNvCxnSpPr>
            <a:cxnSpLocks/>
          </p:cNvCxnSpPr>
          <p:nvPr/>
        </p:nvCxnSpPr>
        <p:spPr>
          <a:xfrm>
            <a:off x="0" y="4188997"/>
            <a:ext cx="9112469"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02E4445-D166-4CDC-A920-FF397193C1A2}"/>
              </a:ext>
            </a:extLst>
          </p:cNvPr>
          <p:cNvCxnSpPr>
            <a:cxnSpLocks/>
          </p:cNvCxnSpPr>
          <p:nvPr/>
        </p:nvCxnSpPr>
        <p:spPr>
          <a:xfrm>
            <a:off x="0" y="4253184"/>
            <a:ext cx="7641021"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49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根据归类结果和期初久期估计，选取业绩比较基准</a:t>
            </a:r>
            <a:endParaRPr lang="zh-CN" altLang="zh-CN" sz="2000" b="1" dirty="0">
              <a:latin typeface="楷体" panose="02010609060101010101" pitchFamily="49" charset="-122"/>
              <a:ea typeface="楷体" panose="02010609060101010101" pitchFamily="49" charset="-122"/>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FC47293-7C2B-4821-8BDF-5745D9768AB8}"/>
              </a:ext>
            </a:extLst>
          </p:cNvPr>
          <p:cNvSpPr txBox="1"/>
          <p:nvPr/>
        </p:nvSpPr>
        <p:spPr>
          <a:xfrm>
            <a:off x="767674" y="1015959"/>
            <a:ext cx="4697812" cy="2585323"/>
          </a:xfrm>
          <a:prstGeom prst="rect">
            <a:avLst/>
          </a:prstGeom>
          <a:noFill/>
        </p:spPr>
        <p:txBody>
          <a:bodyPr wrap="square">
            <a:spAutoFit/>
          </a:bodyPr>
          <a:lstStyle/>
          <a:p>
            <a:r>
              <a:rPr lang="en-US" altLang="zh-CN" dirty="0">
                <a:latin typeface="Arial" panose="020B0604020202020204" pitchFamily="34" charset="0"/>
                <a:ea typeface="KaiTi" panose="02010609060101010101" pitchFamily="49" charset="-122"/>
                <a:cs typeface="Arial" panose="020B0604020202020204" pitchFamily="34" charset="0"/>
              </a:rPr>
              <a:t>Step 3</a:t>
            </a:r>
            <a:r>
              <a:rPr lang="zh-CN" altLang="en-US" dirty="0">
                <a:latin typeface="Arial" panose="020B0604020202020204" pitchFamily="34" charset="0"/>
                <a:ea typeface="KaiTi" panose="02010609060101010101" pitchFamily="49" charset="-122"/>
                <a:cs typeface="Arial" panose="020B0604020202020204" pitchFamily="34" charset="0"/>
              </a:rPr>
              <a:t>：选取业绩比较基准</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结合前两步结果，以基金类型为横轴，期初久期为纵轴，对照下表选取业绩比较基准。</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比如，某基金被归类为信用债，期初久期为</a:t>
            </a:r>
            <a:r>
              <a:rPr lang="en-US" dirty="0">
                <a:latin typeface="Arial" panose="020B0604020202020204" pitchFamily="34" charset="0"/>
                <a:ea typeface="KaiTi" panose="02010609060101010101" pitchFamily="49" charset="-122"/>
                <a:cs typeface="Arial" panose="020B0604020202020204" pitchFamily="34" charset="0"/>
              </a:rPr>
              <a:t>3.45</a:t>
            </a:r>
            <a:r>
              <a:rPr lang="zh-CN" altLang="en-US" dirty="0">
                <a:latin typeface="Arial" panose="020B0604020202020204" pitchFamily="34" charset="0"/>
                <a:ea typeface="KaiTi" panose="02010609060101010101" pitchFamily="49" charset="-122"/>
                <a:cs typeface="Arial" panose="020B0604020202020204" pitchFamily="34" charset="0"/>
              </a:rPr>
              <a:t>年，则选择中债</a:t>
            </a:r>
            <a:r>
              <a:rPr lang="en-US" dirty="0">
                <a:latin typeface="Arial" panose="020B0604020202020204" pitchFamily="34" charset="0"/>
                <a:ea typeface="KaiTi" panose="02010609060101010101" pitchFamily="49" charset="-122"/>
                <a:cs typeface="Arial" panose="020B0604020202020204" pitchFamily="34" charset="0"/>
              </a:rPr>
              <a:t>-</a:t>
            </a:r>
            <a:r>
              <a:rPr lang="zh-CN" altLang="en-US" dirty="0">
                <a:latin typeface="Arial" panose="020B0604020202020204" pitchFamily="34" charset="0"/>
                <a:ea typeface="KaiTi" panose="02010609060101010101" pitchFamily="49" charset="-122"/>
                <a:cs typeface="Arial" panose="020B0604020202020204" pitchFamily="34" charset="0"/>
              </a:rPr>
              <a:t>信用债财富（</a:t>
            </a:r>
            <a:r>
              <a:rPr lang="en-US" dirty="0">
                <a:latin typeface="Arial" panose="020B0604020202020204" pitchFamily="34" charset="0"/>
                <a:ea typeface="KaiTi" panose="02010609060101010101" pitchFamily="49" charset="-122"/>
                <a:cs typeface="Arial" panose="020B0604020202020204" pitchFamily="34" charset="0"/>
              </a:rPr>
              <a:t>3-5</a:t>
            </a:r>
            <a:r>
              <a:rPr lang="zh-CN" altLang="en-US" dirty="0">
                <a:latin typeface="Arial" panose="020B0604020202020204" pitchFamily="34" charset="0"/>
                <a:ea typeface="KaiTi" panose="02010609060101010101" pitchFamily="49" charset="-122"/>
                <a:cs typeface="Arial" panose="020B0604020202020204" pitchFamily="34" charset="0"/>
              </a:rPr>
              <a:t>年）指数（</a:t>
            </a:r>
            <a:r>
              <a:rPr lang="en-US" dirty="0">
                <a:latin typeface="Arial" panose="020B0604020202020204" pitchFamily="34" charset="0"/>
                <a:ea typeface="KaiTi" panose="02010609060101010101" pitchFamily="49" charset="-122"/>
                <a:cs typeface="Arial" panose="020B0604020202020204" pitchFamily="34" charset="0"/>
              </a:rPr>
              <a:t>CBA02731.CS</a:t>
            </a:r>
            <a:r>
              <a:rPr lang="zh-CN" altLang="en-US" dirty="0">
                <a:latin typeface="Arial" panose="020B0604020202020204" pitchFamily="34" charset="0"/>
                <a:ea typeface="KaiTi" panose="02010609060101010101" pitchFamily="49" charset="-122"/>
                <a:cs typeface="Arial" panose="020B0604020202020204" pitchFamily="34" charset="0"/>
              </a:rPr>
              <a:t>）作为其基准。</a:t>
            </a:r>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4369C9F1-9B0D-4EE8-BC9A-6714F1325094}"/>
              </a:ext>
            </a:extLst>
          </p:cNvPr>
          <p:cNvGraphicFramePr>
            <a:graphicFrameLocks noGrp="1"/>
          </p:cNvGraphicFramePr>
          <p:nvPr/>
        </p:nvGraphicFramePr>
        <p:xfrm>
          <a:off x="394889" y="3761038"/>
          <a:ext cx="11412797" cy="2974426"/>
        </p:xfrm>
        <a:graphic>
          <a:graphicData uri="http://schemas.openxmlformats.org/drawingml/2006/table">
            <a:tbl>
              <a:tblPr firstRow="1" bandRow="1">
                <a:tableStyleId>{9D7B26C5-4107-4FEC-AEDC-1716B250A1EF}</a:tableStyleId>
              </a:tblPr>
              <a:tblGrid>
                <a:gridCol w="1435880">
                  <a:extLst>
                    <a:ext uri="{9D8B030D-6E8A-4147-A177-3AD203B41FA5}">
                      <a16:colId xmlns:a16="http://schemas.microsoft.com/office/drawing/2014/main" val="738171006"/>
                    </a:ext>
                  </a:extLst>
                </a:gridCol>
                <a:gridCol w="4871574">
                  <a:extLst>
                    <a:ext uri="{9D8B030D-6E8A-4147-A177-3AD203B41FA5}">
                      <a16:colId xmlns:a16="http://schemas.microsoft.com/office/drawing/2014/main" val="2211762543"/>
                    </a:ext>
                  </a:extLst>
                </a:gridCol>
                <a:gridCol w="5105343">
                  <a:extLst>
                    <a:ext uri="{9D8B030D-6E8A-4147-A177-3AD203B41FA5}">
                      <a16:colId xmlns:a16="http://schemas.microsoft.com/office/drawing/2014/main" val="3555268567"/>
                    </a:ext>
                  </a:extLst>
                </a:gridCol>
              </a:tblGrid>
              <a:tr h="424918">
                <a:tc>
                  <a:txBody>
                    <a:bodyPr/>
                    <a:lstStyle/>
                    <a:p>
                      <a:pPr marL="0" marR="0" algn="l">
                        <a:lnSpc>
                          <a:spcPts val="1200"/>
                        </a:lnSpc>
                        <a:spcBef>
                          <a:spcPts val="0"/>
                        </a:spcBef>
                        <a:spcAft>
                          <a:spcPts val="0"/>
                        </a:spcAft>
                      </a:pPr>
                      <a:r>
                        <a:rPr lang="zh-CN" sz="1600" b="1"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期初久期</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b="1"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利率债</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b="1"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3973855645"/>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D&lt;1</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CBA00321.CS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年以下）指数（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CBA02711.CS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3785056069"/>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D&lt;3</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CBA00321.CS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CBA02721.CS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473482613"/>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D&lt;5</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3-5</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CBA00331.CS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3-5</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CBA02731.CS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2717806444"/>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5</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D&lt;7</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5-7</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CBA00341.CS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5-7</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CBA02741.C</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1465016986"/>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7</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D&lt;10</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7-10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CBA00351.CS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7-10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CBA02751.CS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alt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endParaRPr>
                    </a:p>
                  </a:txBody>
                  <a:tcPr marL="0" marR="6985" marT="0" marB="0" anchor="ctr"/>
                </a:tc>
                <a:extLst>
                  <a:ext uri="{0D108BD9-81ED-4DB2-BD59-A6C34878D82A}">
                    <a16:rowId xmlns:a16="http://schemas.microsoft.com/office/drawing/2014/main" val="4107263357"/>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10</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年以上）指数（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CBA00361.CS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年以上）指数（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CBA02761.CS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3533062602"/>
                  </a:ext>
                </a:extLst>
              </a:tr>
            </a:tbl>
          </a:graphicData>
        </a:graphic>
      </p:graphicFrame>
      <p:graphicFrame>
        <p:nvGraphicFramePr>
          <p:cNvPr id="8" name="Diagram 7">
            <a:extLst>
              <a:ext uri="{FF2B5EF4-FFF2-40B4-BE49-F238E27FC236}">
                <a16:creationId xmlns:a16="http://schemas.microsoft.com/office/drawing/2014/main" id="{23A6B3C2-92B8-4FED-A655-23F050DA1FE0}"/>
              </a:ext>
            </a:extLst>
          </p:cNvPr>
          <p:cNvGraphicFramePr>
            <a:graphicFrameLocks/>
          </p:cNvGraphicFramePr>
          <p:nvPr>
            <p:extLst>
              <p:ext uri="{D42A27DB-BD31-4B8C-83A1-F6EECF244321}">
                <p14:modId xmlns:p14="http://schemas.microsoft.com/office/powerpoint/2010/main" val="2694897224"/>
              </p:ext>
            </p:extLst>
          </p:nvPr>
        </p:nvGraphicFramePr>
        <p:xfrm>
          <a:off x="6233160" y="1015958"/>
          <a:ext cx="5574526" cy="2413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136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基准和基金的面值分别使用债券定价公式和持仓法估计</a:t>
            </a:r>
            <a:endParaRPr lang="zh-CN" altLang="zh-CN" sz="2000" b="1" dirty="0">
              <a:latin typeface="楷体" panose="02010609060101010101" pitchFamily="49" charset="-122"/>
              <a:ea typeface="楷体" panose="02010609060101010101" pitchFamily="49" charset="-122"/>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FC47293-7C2B-4821-8BDF-5745D9768AB8}"/>
                  </a:ext>
                </a:extLst>
              </p:cNvPr>
              <p:cNvSpPr txBox="1"/>
              <p:nvPr/>
            </p:nvSpPr>
            <p:spPr>
              <a:xfrm>
                <a:off x="394890" y="1015959"/>
                <a:ext cx="5070596" cy="4943276"/>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基准指数面值：债券定价公式倒推</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债券定价公式本身是给定面值</a:t>
                </a:r>
                <a14:m>
                  <m:oMath xmlns:m="http://schemas.openxmlformats.org/officeDocument/2006/math">
                    <m:r>
                      <a:rPr lang="en-US">
                        <a:latin typeface="Cambria Math" panose="02040503050406030204" pitchFamily="18" charset="0"/>
                        <a:ea typeface="KaiTi" panose="02010609060101010101" pitchFamily="49" charset="-122"/>
                        <a:cs typeface="Arial" panose="020B0604020202020204" pitchFamily="34" charset="0"/>
                      </a:rPr>
                      <m:t>𝐹</m:t>
                    </m:r>
                  </m:oMath>
                </a14:m>
                <a:r>
                  <a:rPr lang="zh-CN" altLang="en-US" dirty="0">
                    <a:latin typeface="Arial" panose="020B0604020202020204" pitchFamily="34" charset="0"/>
                    <a:ea typeface="KaiTi" panose="02010609060101010101" pitchFamily="49" charset="-122"/>
                    <a:cs typeface="Arial" panose="020B0604020202020204" pitchFamily="34" charset="0"/>
                  </a:rPr>
                  <a:t>、票息率</a:t>
                </a:r>
                <a14:m>
                  <m:oMath xmlns:m="http://schemas.openxmlformats.org/officeDocument/2006/math">
                    <m:r>
                      <a:rPr lang="en-US">
                        <a:latin typeface="Cambria Math" panose="02040503050406030204" pitchFamily="18" charset="0"/>
                        <a:ea typeface="KaiTi" panose="02010609060101010101" pitchFamily="49" charset="-122"/>
                        <a:cs typeface="Arial" panose="020B0604020202020204" pitchFamily="34" charset="0"/>
                      </a:rPr>
                      <m:t>𝑐</m:t>
                    </m:r>
                  </m:oMath>
                </a14:m>
                <a:r>
                  <a:rPr lang="zh-CN" altLang="en-US" dirty="0">
                    <a:latin typeface="Arial" panose="020B0604020202020204" pitchFamily="34" charset="0"/>
                    <a:ea typeface="KaiTi" panose="02010609060101010101" pitchFamily="49" charset="-122"/>
                    <a:cs typeface="Arial" panose="020B0604020202020204" pitchFamily="34" charset="0"/>
                  </a:rPr>
                  <a:t>、到期收益率</a:t>
                </a:r>
                <a14:m>
                  <m:oMath xmlns:m="http://schemas.openxmlformats.org/officeDocument/2006/math">
                    <m:r>
                      <a:rPr lang="en-US">
                        <a:latin typeface="Cambria Math" panose="02040503050406030204" pitchFamily="18" charset="0"/>
                        <a:ea typeface="KaiTi" panose="02010609060101010101" pitchFamily="49" charset="-122"/>
                        <a:cs typeface="Arial" panose="020B0604020202020204" pitchFamily="34" charset="0"/>
                      </a:rPr>
                      <m:t>𝑦</m:t>
                    </m:r>
                  </m:oMath>
                </a14:m>
                <a:r>
                  <a:rPr lang="zh-CN" altLang="en-US" dirty="0">
                    <a:latin typeface="Arial" panose="020B0604020202020204" pitchFamily="34" charset="0"/>
                    <a:ea typeface="KaiTi" panose="02010609060101010101" pitchFamily="49" charset="-122"/>
                    <a:cs typeface="Arial" panose="020B0604020202020204" pitchFamily="34" charset="0"/>
                  </a:rPr>
                  <a:t>和剩余期限</a:t>
                </a:r>
                <a14:m>
                  <m:oMath xmlns:m="http://schemas.openxmlformats.org/officeDocument/2006/math">
                    <m:r>
                      <a:rPr lang="en-US">
                        <a:latin typeface="Cambria Math" panose="02040503050406030204" pitchFamily="18" charset="0"/>
                        <a:ea typeface="KaiTi" panose="02010609060101010101" pitchFamily="49" charset="-122"/>
                        <a:cs typeface="Arial" panose="020B0604020202020204" pitchFamily="34" charset="0"/>
                      </a:rPr>
                      <m:t>𝑇</m:t>
                    </m:r>
                  </m:oMath>
                </a14:m>
                <a:r>
                  <a:rPr lang="zh-CN" altLang="en-US" dirty="0">
                    <a:latin typeface="Arial" panose="020B0604020202020204" pitchFamily="34" charset="0"/>
                    <a:ea typeface="KaiTi" panose="02010609060101010101" pitchFamily="49" charset="-122"/>
                    <a:cs typeface="Arial" panose="020B0604020202020204" pitchFamily="34" charset="0"/>
                  </a:rPr>
                  <a:t>，计算价格</a:t>
                </a:r>
                <a14:m>
                  <m:oMath xmlns:m="http://schemas.openxmlformats.org/officeDocument/2006/math">
                    <m:r>
                      <a:rPr lang="en-US">
                        <a:latin typeface="Cambria Math" panose="02040503050406030204" pitchFamily="18" charset="0"/>
                        <a:ea typeface="KaiTi" panose="02010609060101010101" pitchFamily="49" charset="-122"/>
                        <a:cs typeface="Arial" panose="020B0604020202020204" pitchFamily="34" charset="0"/>
                      </a:rPr>
                      <m:t>𝑃</m:t>
                    </m:r>
                  </m:oMath>
                </a14:m>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𝑐𝐹</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e>
                            <m:sup>
                              <m:r>
                                <a:rPr lang="en-US" i="1">
                                  <a:latin typeface="Cambria Math" panose="02040503050406030204" pitchFamily="18" charset="0"/>
                                </a:rPr>
                                <m:t>𝑚</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𝑐𝐹</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e>
                            <m:sup>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𝑚</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𝐹</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e>
                            <m:sup>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𝑚</m:t>
                              </m:r>
                            </m:sup>
                          </m:sSup>
                        </m:den>
                      </m:f>
                    </m:oMath>
                  </m:oMathPara>
                </a14:m>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其中</a:t>
                </a:r>
                <a14:m>
                  <m:oMath xmlns:m="http://schemas.openxmlformats.org/officeDocument/2006/math">
                    <m:r>
                      <a:rPr lang="en-US">
                        <a:latin typeface="Cambria Math" panose="02040503050406030204" pitchFamily="18" charset="0"/>
                        <a:ea typeface="KaiTi" panose="02010609060101010101" pitchFamily="49" charset="-122"/>
                        <a:cs typeface="Arial" panose="020B0604020202020204" pitchFamily="34" charset="0"/>
                      </a:rPr>
                      <m:t>𝑁</m:t>
                    </m:r>
                  </m:oMath>
                </a14:m>
                <a:r>
                  <a:rPr lang="zh-CN" altLang="en-US" dirty="0">
                    <a:latin typeface="Arial" panose="020B0604020202020204" pitchFamily="34" charset="0"/>
                    <a:ea typeface="KaiTi" panose="02010609060101010101" pitchFamily="49" charset="-122"/>
                    <a:cs typeface="Arial" panose="020B0604020202020204" pitchFamily="34" charset="0"/>
                  </a:rPr>
                  <a:t>是</a:t>
                </a:r>
                <a14:m>
                  <m:oMath xmlns:m="http://schemas.openxmlformats.org/officeDocument/2006/math">
                    <m:r>
                      <a:rPr lang="en-US">
                        <a:latin typeface="Cambria Math" panose="02040503050406030204" pitchFamily="18" charset="0"/>
                        <a:ea typeface="KaiTi" panose="02010609060101010101" pitchFamily="49" charset="-122"/>
                        <a:cs typeface="Arial" panose="020B0604020202020204" pitchFamily="34" charset="0"/>
                      </a:rPr>
                      <m:t>𝑇</m:t>
                    </m:r>
                  </m:oMath>
                </a14:m>
                <a:r>
                  <a:rPr lang="zh-CN" altLang="en-US" dirty="0">
                    <a:latin typeface="Arial" panose="020B0604020202020204" pitchFamily="34" charset="0"/>
                    <a:ea typeface="KaiTi" panose="02010609060101010101" pitchFamily="49" charset="-122"/>
                    <a:cs typeface="Arial" panose="020B0604020202020204" pitchFamily="34" charset="0"/>
                  </a:rPr>
                  <a:t>的整数部分，</a:t>
                </a:r>
                <a14:m>
                  <m:oMath xmlns:m="http://schemas.openxmlformats.org/officeDocument/2006/math">
                    <m:r>
                      <a:rPr lang="en-US">
                        <a:latin typeface="Cambria Math" panose="02040503050406030204" pitchFamily="18" charset="0"/>
                        <a:ea typeface="KaiTi" panose="02010609060101010101" pitchFamily="49" charset="-122"/>
                        <a:cs typeface="Arial" panose="020B0604020202020204" pitchFamily="34" charset="0"/>
                      </a:rPr>
                      <m:t>𝑚</m:t>
                    </m:r>
                  </m:oMath>
                </a14:m>
                <a:r>
                  <a:rPr lang="zh-CN" altLang="en-US" dirty="0">
                    <a:latin typeface="Arial" panose="020B0604020202020204" pitchFamily="34" charset="0"/>
                    <a:ea typeface="KaiTi" panose="02010609060101010101" pitchFamily="49" charset="-122"/>
                    <a:cs typeface="Arial" panose="020B0604020202020204" pitchFamily="34" charset="0"/>
                  </a:rPr>
                  <a:t>是</a:t>
                </a:r>
                <a14:m>
                  <m:oMath xmlns:m="http://schemas.openxmlformats.org/officeDocument/2006/math">
                    <m:r>
                      <a:rPr lang="en-US">
                        <a:latin typeface="Cambria Math" panose="02040503050406030204" pitchFamily="18" charset="0"/>
                        <a:ea typeface="KaiTi" panose="02010609060101010101" pitchFamily="49" charset="-122"/>
                        <a:cs typeface="Arial" panose="020B0604020202020204" pitchFamily="34" charset="0"/>
                      </a:rPr>
                      <m:t>𝑇</m:t>
                    </m:r>
                  </m:oMath>
                </a14:m>
                <a:r>
                  <a:rPr lang="zh-CN" altLang="en-US" dirty="0">
                    <a:latin typeface="Arial" panose="020B0604020202020204" pitchFamily="34" charset="0"/>
                    <a:ea typeface="KaiTi" panose="02010609060101010101" pitchFamily="49" charset="-122"/>
                    <a:cs typeface="Arial" panose="020B0604020202020204" pitchFamily="34" charset="0"/>
                  </a:rPr>
                  <a:t>的小数部分</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那么给定票息率、到期收益率、剩余期限和价格也可倒算出面值</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𝐹</m:t>
                      </m:r>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𝑃</m:t>
                      </m:r>
                      <m:sSup>
                        <m:sSupPr>
                          <m:ctrlPr>
                            <a:rPr lang="en-US" i="1">
                              <a:solidFill>
                                <a:srgbClr val="FF0000"/>
                              </a:solidFill>
                              <a:latin typeface="Cambria Math" panose="02040503050406030204" pitchFamily="18" charset="0"/>
                            </a:rPr>
                          </m:ctrlPr>
                        </m:sSupPr>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𝑦</m:t>
                              </m:r>
                            </m:e>
                          </m:d>
                        </m:e>
                        <m:sup>
                          <m:r>
                            <a:rPr lang="en-US" i="1">
                              <a:solidFill>
                                <a:srgbClr val="FF0000"/>
                              </a:solidFill>
                              <a:latin typeface="Cambria Math" panose="02040503050406030204" pitchFamily="18" charset="0"/>
                            </a:rPr>
                            <m:t>𝑚</m:t>
                          </m:r>
                        </m:sup>
                      </m:sSup>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d>
                            <m:dPr>
                              <m:begChr m:val="["/>
                              <m:endChr m:val="]"/>
                              <m:ctrlPr>
                                <a:rPr lang="en-US" i="1">
                                  <a:solidFill>
                                    <a:srgbClr val="FF0000"/>
                                  </a:solidFill>
                                  <a:latin typeface="Cambria Math" panose="02040503050406030204" pitchFamily="18" charset="0"/>
                                </a:rPr>
                              </m:ctrlPr>
                            </m:dPr>
                            <m:e>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𝑐</m:t>
                                  </m:r>
                                </m:num>
                                <m:den>
                                  <m:r>
                                    <a:rPr lang="en-US" i="1">
                                      <a:solidFill>
                                        <a:srgbClr val="FF0000"/>
                                      </a:solidFill>
                                      <a:latin typeface="Cambria Math" panose="02040503050406030204" pitchFamily="18" charset="0"/>
                                    </a:rPr>
                                    <m:t>𝑦</m:t>
                                  </m:r>
                                </m:den>
                              </m:f>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𝑐</m:t>
                              </m:r>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𝑐</m:t>
                                      </m:r>
                                    </m:num>
                                    <m:den>
                                      <m:r>
                                        <a:rPr lang="en-US" i="1">
                                          <a:solidFill>
                                            <a:srgbClr val="FF0000"/>
                                          </a:solidFill>
                                          <a:latin typeface="Cambria Math" panose="02040503050406030204" pitchFamily="18" charset="0"/>
                                        </a:rPr>
                                        <m:t>𝑦</m:t>
                                      </m:r>
                                    </m:den>
                                  </m:f>
                                </m:e>
                              </m:d>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sSup>
                                    <m:sSupPr>
                                      <m:ctrlPr>
                                        <a:rPr lang="en-US" i="1">
                                          <a:solidFill>
                                            <a:srgbClr val="FF0000"/>
                                          </a:solidFill>
                                          <a:latin typeface="Cambria Math" panose="02040503050406030204" pitchFamily="18" charset="0"/>
                                        </a:rPr>
                                      </m:ctrlPr>
                                    </m:sSupPr>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m:t>
                                          </m:r>
                                          <m:r>
                                            <a:rPr lang="en-US" i="1">
                                              <a:solidFill>
                                                <a:srgbClr val="FF0000"/>
                                              </a:solidFill>
                                              <a:latin typeface="Cambria Math" panose="02040503050406030204" pitchFamily="18" charset="0"/>
                                            </a:rPr>
                                            <m:t>𝑦</m:t>
                                          </m:r>
                                        </m:e>
                                      </m:d>
                                    </m:e>
                                    <m:sup>
                                      <m:r>
                                        <a:rPr lang="en-US" i="1">
                                          <a:solidFill>
                                            <a:srgbClr val="FF0000"/>
                                          </a:solidFill>
                                          <a:latin typeface="Cambria Math" panose="02040503050406030204" pitchFamily="18" charset="0"/>
                                        </a:rPr>
                                        <m:t>𝑁</m:t>
                                      </m:r>
                                    </m:sup>
                                  </m:sSup>
                                </m:den>
                              </m:f>
                            </m:e>
                          </m:d>
                        </m:e>
                        <m:sup>
                          <m:r>
                            <a:rPr lang="en-US" i="1">
                              <a:solidFill>
                                <a:srgbClr val="FF0000"/>
                              </a:solidFill>
                              <a:latin typeface="Cambria Math" panose="02040503050406030204" pitchFamily="18" charset="0"/>
                            </a:rPr>
                            <m:t>−1</m:t>
                          </m:r>
                        </m:sup>
                      </m:sSup>
                    </m:oMath>
                  </m:oMathPara>
                </a14:m>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基准指数票息率：中债公司直接给出</a:t>
                </a:r>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xmlns="">
          <p:sp>
            <p:nvSpPr>
              <p:cNvPr id="9" name="文本框 8">
                <a:extLst>
                  <a:ext uri="{FF2B5EF4-FFF2-40B4-BE49-F238E27FC236}">
                    <a16:creationId xmlns:a16="http://schemas.microsoft.com/office/drawing/2014/main" id="{2FC47293-7C2B-4821-8BDF-5745D9768AB8}"/>
                  </a:ext>
                </a:extLst>
              </p:cNvPr>
              <p:cNvSpPr txBox="1">
                <a:spLocks noRot="1" noChangeAspect="1" noMove="1" noResize="1" noEditPoints="1" noAdjustHandles="1" noChangeArrowheads="1" noChangeShapeType="1" noTextEdit="1"/>
              </p:cNvSpPr>
              <p:nvPr/>
            </p:nvSpPr>
            <p:spPr>
              <a:xfrm>
                <a:off x="394890" y="1015959"/>
                <a:ext cx="5070596" cy="4943276"/>
              </a:xfrm>
              <a:prstGeom prst="rect">
                <a:avLst/>
              </a:prstGeom>
              <a:blipFill>
                <a:blip r:embed="rId3"/>
                <a:stretch>
                  <a:fillRect l="-1082" t="-986" b="-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8">
                <a:extLst>
                  <a:ext uri="{FF2B5EF4-FFF2-40B4-BE49-F238E27FC236}">
                    <a16:creationId xmlns:a16="http://schemas.microsoft.com/office/drawing/2014/main" id="{DFA190D7-24B1-4B01-9DA8-59FFCA36E545}"/>
                  </a:ext>
                </a:extLst>
              </p:cNvPr>
              <p:cNvSpPr txBox="1"/>
              <p:nvPr/>
            </p:nvSpPr>
            <p:spPr>
              <a:xfrm>
                <a:off x="6096000" y="1015958"/>
                <a:ext cx="6096000" cy="5463355"/>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基金组合面值：持仓法估计</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对于每一个重仓券，计算</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pPr/>
                <a14:m>
                  <m:oMathPara xmlns:m="http://schemas.openxmlformats.org/officeDocument/2006/math">
                    <m:oMathParaPr>
                      <m:jc m:val="centerGroup"/>
                    </m:oMathParaPr>
                    <m:oMath xmlns:m="http://schemas.openxmlformats.org/officeDocument/2006/math">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limUpp>
                                <m:limUppPr>
                                  <m:ctrlPr>
                                    <a:rPr lang="en-US" i="1">
                                      <a:latin typeface="Cambria Math" panose="02040503050406030204" pitchFamily="18" charset="0"/>
                                    </a:rPr>
                                  </m:ctrlPr>
                                </m:limUppPr>
                                <m:e>
                                  <m:groupChr>
                                    <m:groupChrPr>
                                      <m:chr m:val="⏞"/>
                                      <m:pos m:val="top"/>
                                      <m:vertJc m:val="bot"/>
                                      <m:ctrlPr>
                                        <a:rPr lang="en-US" i="1">
                                          <a:latin typeface="Cambria Math" panose="02040503050406030204" pitchFamily="18" charset="0"/>
                                        </a:rPr>
                                      </m:ctrlPr>
                                    </m:groupChrPr>
                                    <m:e>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r>
                                                <a:rPr lang="zh-CN" altLang="en-US" i="1" smtClean="0">
                                                  <a:solidFill>
                                                    <a:srgbClr val="FF0000"/>
                                                  </a:solidFill>
                                                  <a:latin typeface="Cambria Math" panose="02040503050406030204" pitchFamily="18" charset="0"/>
                                                </a:rPr>
                                                <m:t>期初单位</m:t>
                                              </m:r>
                                              <m:r>
                                                <a:rPr lang="zh-CN" altLang="en-US" i="1">
                                                  <a:solidFill>
                                                    <a:srgbClr val="FF0000"/>
                                                  </a:solidFill>
                                                  <a:latin typeface="Cambria Math" panose="02040503050406030204" pitchFamily="18" charset="0"/>
                                                </a:rPr>
                                                <m:t>净值</m:t>
                                              </m:r>
                                              <m:r>
                                                <a:rPr lang="en-US" altLang="zh-CN">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标准化市值权重</m:t>
                                              </m:r>
                                            </m:e>
                                          </m:groupChr>
                                        </m:e>
                                        <m:lim>
                                          <m:r>
                                            <a:rPr lang="zh-CN" altLang="en-US">
                                              <a:latin typeface="Cambria Math" panose="02040503050406030204" pitchFamily="18" charset="0"/>
                                            </a:rPr>
                                            <m:t>单位净值中有多少钱投资于该券</m:t>
                                          </m:r>
                                        </m:lim>
                                      </m:limLow>
                                      <m:r>
                                        <a:rPr lang="en-US" altLang="zh-CN" smtClean="0">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期初价格</m:t>
                                      </m:r>
                                    </m:e>
                                  </m:groupChr>
                                </m:e>
                                <m:lim>
                                  <m:r>
                                    <a:rPr lang="zh-CN" altLang="en-US">
                                      <a:latin typeface="Cambria Math" panose="02040503050406030204" pitchFamily="18" charset="0"/>
                                    </a:rPr>
                                    <m:t>单位净值中有多少张该债券</m:t>
                                  </m:r>
                                </m:lim>
                              </m:limUpp>
                              <m:r>
                                <a:rPr lang="en-US" b="0" smtClean="0">
                                  <a:solidFill>
                                    <a:srgbClr val="FF0000"/>
                                  </a:solidFill>
                                  <a:latin typeface="Cambria Math" panose="02040503050406030204" pitchFamily="18" charset="0"/>
                                </a:rPr>
                                <m:t>×</m:t>
                              </m:r>
                              <m:r>
                                <a:rPr lang="zh-CN" altLang="en-US" b="0" i="1">
                                  <a:solidFill>
                                    <a:srgbClr val="FF0000"/>
                                  </a:solidFill>
                                  <a:latin typeface="Cambria Math" panose="02040503050406030204" pitchFamily="18" charset="0"/>
                                </a:rPr>
                                <m:t>期初面值</m:t>
                              </m:r>
                            </m:e>
                          </m:groupChr>
                        </m:e>
                        <m:lim>
                          <m:r>
                            <a:rPr lang="zh-CN" altLang="en-US">
                              <a:latin typeface="Cambria Math" panose="02040503050406030204" pitchFamily="18" charset="0"/>
                            </a:rPr>
                            <m:t>单位净值对应的该券面值</m:t>
                          </m:r>
                        </m:lim>
                      </m:limLow>
                    </m:oMath>
                  </m:oMathPara>
                </a14:m>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得到该重仓券对重仓券标准化组合的面值绝对贡献，那么对所有重仓券重复上述计算并求和，就得到基金期初单位净值对应的面值</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solidFill>
                    <a:srgbClr val="FF0000"/>
                  </a:solidFill>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基金组合票息率：估计方法与持仓法估计期初久期类似，只不过期初久期使用市值加权，票息率使用面值加权即可</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solidFill>
                      <a:srgbClr val="FF0000"/>
                    </a:solidFill>
                    <a:latin typeface="Arial" panose="020B0604020202020204" pitchFamily="34" charset="0"/>
                    <a:ea typeface="KaiTi" panose="02010609060101010101" pitchFamily="49" charset="-122"/>
                    <a:cs typeface="Arial" panose="020B0604020202020204" pitchFamily="34" charset="0"/>
                  </a:rPr>
                  <a:t>以上两个持仓法应用场景中，需要注意部分债券会在到期之间提前偿还部分本金，导致季报统计时这些债券的面值不再是发行时的</a:t>
                </a:r>
                <a:r>
                  <a:rPr lang="en-US" dirty="0">
                    <a:solidFill>
                      <a:srgbClr val="FF0000"/>
                    </a:solidFill>
                    <a:latin typeface="Arial" panose="020B0604020202020204" pitchFamily="34" charset="0"/>
                    <a:ea typeface="KaiTi" panose="02010609060101010101" pitchFamily="49" charset="-122"/>
                    <a:cs typeface="Arial" panose="020B0604020202020204" pitchFamily="34" charset="0"/>
                  </a:rPr>
                  <a:t>100.00</a:t>
                </a:r>
                <a:r>
                  <a:rPr lang="zh-CN" altLang="en-US" dirty="0">
                    <a:solidFill>
                      <a:srgbClr val="FF0000"/>
                    </a:solidFill>
                    <a:latin typeface="Arial" panose="020B0604020202020204" pitchFamily="34" charset="0"/>
                    <a:ea typeface="KaiTi" panose="02010609060101010101" pitchFamily="49" charset="-122"/>
                    <a:cs typeface="Arial" panose="020B0604020202020204" pitchFamily="34" charset="0"/>
                  </a:rPr>
                  <a:t>元</a:t>
                </a:r>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xmlns="">
          <p:sp>
            <p:nvSpPr>
              <p:cNvPr id="8" name="文本框 8">
                <a:extLst>
                  <a:ext uri="{FF2B5EF4-FFF2-40B4-BE49-F238E27FC236}">
                    <a16:creationId xmlns:a16="http://schemas.microsoft.com/office/drawing/2014/main" id="{DFA190D7-24B1-4B01-9DA8-59FFCA36E545}"/>
                  </a:ext>
                </a:extLst>
              </p:cNvPr>
              <p:cNvSpPr txBox="1">
                <a:spLocks noRot="1" noChangeAspect="1" noMove="1" noResize="1" noEditPoints="1" noAdjustHandles="1" noChangeArrowheads="1" noChangeShapeType="1" noTextEdit="1"/>
              </p:cNvSpPr>
              <p:nvPr/>
            </p:nvSpPr>
            <p:spPr>
              <a:xfrm>
                <a:off x="6096000" y="1015958"/>
                <a:ext cx="6096000" cy="5463355"/>
              </a:xfrm>
              <a:prstGeom prst="rect">
                <a:avLst/>
              </a:prstGeom>
              <a:blipFill>
                <a:blip r:embed="rId4"/>
                <a:stretch>
                  <a:fillRect l="-800" t="-893" b="-893"/>
                </a:stretch>
              </a:blipFill>
            </p:spPr>
            <p:txBody>
              <a:bodyPr/>
              <a:lstStyle/>
              <a:p>
                <a:r>
                  <a:rPr lang="en-US">
                    <a:noFill/>
                  </a:rPr>
                  <a:t> </a:t>
                </a:r>
              </a:p>
            </p:txBody>
          </p:sp>
        </mc:Fallback>
      </mc:AlternateContent>
    </p:spTree>
    <p:extLst>
      <p:ext uri="{BB962C8B-B14F-4D97-AF65-F5344CB8AC3E}">
        <p14:creationId xmlns:p14="http://schemas.microsoft.com/office/powerpoint/2010/main" val="347304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国债收益率变化对国债收益率曲线线性插值算出</a:t>
            </a:r>
            <a:endParaRPr lang="zh-CN" altLang="zh-CN" sz="2000" b="1" dirty="0">
              <a:latin typeface="楷体" panose="02010609060101010101" pitchFamily="49" charset="-122"/>
              <a:ea typeface="楷体" panose="02010609060101010101" pitchFamily="49" charset="-122"/>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FC47293-7C2B-4821-8BDF-5745D9768AB8}"/>
                  </a:ext>
                </a:extLst>
              </p:cNvPr>
              <p:cNvSpPr txBox="1"/>
              <p:nvPr/>
            </p:nvSpPr>
            <p:spPr>
              <a:xfrm>
                <a:off x="394890" y="1015959"/>
                <a:ext cx="5070596" cy="5048498"/>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基金和基准业绩归因中国债效应计算时都需要使用到和各自期初修正久期对应的国债收益率变化</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中债发布的国债收益率曲线本质上是离散的，只有从隔夜到</a:t>
                </a:r>
                <a:r>
                  <a:rPr lang="en-US" dirty="0">
                    <a:latin typeface="Arial" panose="020B0604020202020204" pitchFamily="34" charset="0"/>
                    <a:ea typeface="KaiTi" panose="02010609060101010101" pitchFamily="49" charset="-122"/>
                    <a:cs typeface="Arial" panose="020B0604020202020204" pitchFamily="34" charset="0"/>
                  </a:rPr>
                  <a:t>50</a:t>
                </a:r>
                <a:r>
                  <a:rPr lang="zh-CN" altLang="en-US" dirty="0">
                    <a:latin typeface="Arial" panose="020B0604020202020204" pitchFamily="34" charset="0"/>
                    <a:ea typeface="KaiTi" panose="02010609060101010101" pitchFamily="49" charset="-122"/>
                    <a:cs typeface="Arial" panose="020B0604020202020204" pitchFamily="34" charset="0"/>
                  </a:rPr>
                  <a:t>年共</a:t>
                </a:r>
                <a:r>
                  <a:rPr lang="en-US" dirty="0">
                    <a:latin typeface="Arial" panose="020B0604020202020204" pitchFamily="34" charset="0"/>
                    <a:ea typeface="KaiTi" panose="02010609060101010101" pitchFamily="49" charset="-122"/>
                    <a:cs typeface="Arial" panose="020B0604020202020204" pitchFamily="34" charset="0"/>
                  </a:rPr>
                  <a:t>21</a:t>
                </a:r>
                <a:r>
                  <a:rPr lang="zh-CN" altLang="en-US" dirty="0">
                    <a:latin typeface="Arial" panose="020B0604020202020204" pitchFamily="34" charset="0"/>
                    <a:ea typeface="KaiTi" panose="02010609060101010101" pitchFamily="49" charset="-122"/>
                    <a:cs typeface="Arial" panose="020B0604020202020204" pitchFamily="34" charset="0"/>
                  </a:rPr>
                  <a:t>个标准期限，绝大多数情况下期初久期并不等于任何一个标准期限</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使用左右最邻近的两个标准期限线性插值，</a:t>
                </a:r>
                <a:r>
                  <a:rPr lang="en-US" altLang="zh-CN" dirty="0">
                    <a:latin typeface="Arial" panose="020B0604020202020204" pitchFamily="34" charset="0"/>
                    <a:ea typeface="KaiTi" panose="02010609060101010101" pitchFamily="49" charset="-122"/>
                    <a:cs typeface="Arial" panose="020B0604020202020204" pitchFamily="34" charset="0"/>
                  </a:rPr>
                  <a:t>e.g.</a:t>
                </a:r>
              </a:p>
              <a:p>
                <a:endParaRPr lang="en-US" dirty="0">
                  <a:latin typeface="Arial" panose="020B0604020202020204" pitchFamily="34" charset="0"/>
                  <a:ea typeface="KaiTi" panose="02010609060101010101" pitchFamily="49" charset="-122"/>
                  <a:cs typeface="Arial" panose="020B0604020202020204" pitchFamily="34" charset="0"/>
                </a:endParaRPr>
              </a:p>
              <a:p>
                <a:r>
                  <a:rPr lang="en-US" dirty="0">
                    <a:latin typeface="Arial" panose="020B0604020202020204" pitchFamily="34" charset="0"/>
                    <a:ea typeface="KaiTi" panose="02010609060101010101" pitchFamily="49" charset="-122"/>
                    <a:cs typeface="Arial" panose="020B0604020202020204" pitchFamily="34" charset="0"/>
                  </a:rPr>
                  <a:t>1.3</a:t>
                </a:r>
                <a:r>
                  <a:rPr lang="zh-CN" altLang="en-US" dirty="0">
                    <a:latin typeface="Arial" panose="020B0604020202020204" pitchFamily="34" charset="0"/>
                    <a:ea typeface="KaiTi" panose="02010609060101010101" pitchFamily="49" charset="-122"/>
                    <a:cs typeface="Arial" panose="020B0604020202020204" pitchFamily="34" charset="0"/>
                  </a:rPr>
                  <a:t>年左右最邻近的两个标准期限分别为</a:t>
                </a:r>
                <a:r>
                  <a:rPr lang="en-US" dirty="0">
                    <a:latin typeface="Arial" panose="020B0604020202020204" pitchFamily="34" charset="0"/>
                    <a:ea typeface="KaiTi" panose="02010609060101010101" pitchFamily="49" charset="-122"/>
                    <a:cs typeface="Arial" panose="020B0604020202020204" pitchFamily="34" charset="0"/>
                  </a:rPr>
                  <a:t>1</a:t>
                </a:r>
                <a:r>
                  <a:rPr lang="zh-CN" altLang="en-US" dirty="0">
                    <a:latin typeface="Arial" panose="020B0604020202020204" pitchFamily="34" charset="0"/>
                    <a:ea typeface="KaiTi" panose="02010609060101010101" pitchFamily="49" charset="-122"/>
                    <a:cs typeface="Arial" panose="020B0604020202020204" pitchFamily="34" charset="0"/>
                  </a:rPr>
                  <a:t>年和</a:t>
                </a:r>
                <a:r>
                  <a:rPr lang="en-US" dirty="0">
                    <a:latin typeface="Arial" panose="020B0604020202020204" pitchFamily="34" charset="0"/>
                    <a:ea typeface="KaiTi" panose="02010609060101010101" pitchFamily="49" charset="-122"/>
                    <a:cs typeface="Arial" panose="020B0604020202020204" pitchFamily="34" charset="0"/>
                  </a:rPr>
                  <a:t>2</a:t>
                </a:r>
                <a:r>
                  <a:rPr lang="zh-CN" altLang="en-US" dirty="0">
                    <a:latin typeface="Arial" panose="020B0604020202020204" pitchFamily="34" charset="0"/>
                    <a:ea typeface="KaiTi" panose="02010609060101010101" pitchFamily="49" charset="-122"/>
                    <a:cs typeface="Arial" panose="020B0604020202020204" pitchFamily="34" charset="0"/>
                  </a:rPr>
                  <a:t>年，</a:t>
                </a:r>
                <a:r>
                  <a:rPr lang="en-US" dirty="0">
                    <a:latin typeface="Arial" panose="020B0604020202020204" pitchFamily="34" charset="0"/>
                    <a:ea typeface="KaiTi" panose="02010609060101010101" pitchFamily="49" charset="-122"/>
                    <a:cs typeface="Arial" panose="020B0604020202020204" pitchFamily="34" charset="0"/>
                  </a:rPr>
                  <a:t>1</a:t>
                </a:r>
                <a:r>
                  <a:rPr lang="zh-CN" altLang="en-US" dirty="0">
                    <a:latin typeface="Arial" panose="020B0604020202020204" pitchFamily="34" charset="0"/>
                    <a:ea typeface="KaiTi" panose="02010609060101010101" pitchFamily="49" charset="-122"/>
                    <a:cs typeface="Arial" panose="020B0604020202020204" pitchFamily="34" charset="0"/>
                  </a:rPr>
                  <a:t>年期、</a:t>
                </a:r>
                <a:r>
                  <a:rPr lang="en-US" dirty="0">
                    <a:latin typeface="Arial" panose="020B0604020202020204" pitchFamily="34" charset="0"/>
                    <a:ea typeface="KaiTi" panose="02010609060101010101" pitchFamily="49" charset="-122"/>
                    <a:cs typeface="Arial" panose="020B0604020202020204" pitchFamily="34" charset="0"/>
                  </a:rPr>
                  <a:t>2</a:t>
                </a:r>
                <a:r>
                  <a:rPr lang="zh-CN" altLang="en-US" dirty="0">
                    <a:latin typeface="Arial" panose="020B0604020202020204" pitchFamily="34" charset="0"/>
                    <a:ea typeface="KaiTi" panose="02010609060101010101" pitchFamily="49" charset="-122"/>
                    <a:cs typeface="Arial" panose="020B0604020202020204" pitchFamily="34" charset="0"/>
                  </a:rPr>
                  <a:t>年期国债收益率分别为</a:t>
                </a:r>
                <a:r>
                  <a:rPr lang="en-US" dirty="0">
                    <a:latin typeface="Arial" panose="020B0604020202020204" pitchFamily="34" charset="0"/>
                    <a:ea typeface="KaiTi" panose="02010609060101010101" pitchFamily="49" charset="-122"/>
                    <a:cs typeface="Arial" panose="020B0604020202020204" pitchFamily="34" charset="0"/>
                  </a:rPr>
                  <a:t>2%</a:t>
                </a:r>
                <a:r>
                  <a:rPr lang="zh-CN" altLang="en-US" dirty="0">
                    <a:latin typeface="Arial" panose="020B0604020202020204" pitchFamily="34" charset="0"/>
                    <a:ea typeface="KaiTi" panose="02010609060101010101" pitchFamily="49" charset="-122"/>
                    <a:cs typeface="Arial" panose="020B0604020202020204" pitchFamily="34" charset="0"/>
                  </a:rPr>
                  <a:t>、</a:t>
                </a:r>
                <a:r>
                  <a:rPr lang="en-US" dirty="0">
                    <a:latin typeface="Arial" panose="020B0604020202020204" pitchFamily="34" charset="0"/>
                    <a:ea typeface="KaiTi" panose="02010609060101010101" pitchFamily="49" charset="-122"/>
                    <a:cs typeface="Arial" panose="020B0604020202020204" pitchFamily="34" charset="0"/>
                  </a:rPr>
                  <a:t>2.5%</a:t>
                </a:r>
                <a:r>
                  <a:rPr lang="zh-CN" altLang="en-US" dirty="0">
                    <a:latin typeface="Arial" panose="020B0604020202020204" pitchFamily="34" charset="0"/>
                    <a:ea typeface="KaiTi" panose="02010609060101010101" pitchFamily="49" charset="-122"/>
                    <a:cs typeface="Arial" panose="020B0604020202020204" pitchFamily="34" charset="0"/>
                  </a:rPr>
                  <a:t>，那么</a:t>
                </a:r>
                <a:r>
                  <a:rPr lang="en-US" dirty="0">
                    <a:latin typeface="Arial" panose="020B0604020202020204" pitchFamily="34" charset="0"/>
                    <a:ea typeface="KaiTi" panose="02010609060101010101" pitchFamily="49" charset="-122"/>
                    <a:cs typeface="Arial" panose="020B0604020202020204" pitchFamily="34" charset="0"/>
                  </a:rPr>
                  <a:t>1.3</a:t>
                </a:r>
                <a:r>
                  <a:rPr lang="zh-CN" altLang="en-US" dirty="0">
                    <a:latin typeface="Arial" panose="020B0604020202020204" pitchFamily="34" charset="0"/>
                    <a:ea typeface="KaiTi" panose="02010609060101010101" pitchFamily="49" charset="-122"/>
                    <a:cs typeface="Arial" panose="020B0604020202020204" pitchFamily="34" charset="0"/>
                  </a:rPr>
                  <a:t>年期的国债收益率估计为</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2.5%</m:t>
                          </m:r>
                          <m:r>
                            <a:rPr lang="zh-CN" altLang="en-US" i="1">
                              <a:latin typeface="Cambria Math" panose="02040503050406030204" pitchFamily="18" charset="0"/>
                            </a:rPr>
                            <m:t>−</m:t>
                          </m:r>
                          <m:r>
                            <a:rPr lang="en-US" i="1">
                              <a:latin typeface="Cambria Math" panose="02040503050406030204" pitchFamily="18" charset="0"/>
                            </a:rPr>
                            <m:t>2%</m:t>
                          </m:r>
                        </m:num>
                        <m:den>
                          <m:r>
                            <a:rPr lang="en-US" i="1">
                              <a:latin typeface="Cambria Math" panose="02040503050406030204" pitchFamily="18" charset="0"/>
                            </a:rPr>
                            <m:t>2</m:t>
                          </m:r>
                          <m:r>
                            <a:rPr lang="zh-CN" altLang="en-US" i="1">
                              <a:latin typeface="Cambria Math" panose="02040503050406030204" pitchFamily="18" charset="0"/>
                            </a:rPr>
                            <m:t>−</m:t>
                          </m:r>
                          <m:r>
                            <a:rPr lang="en-US" i="1">
                              <a:latin typeface="Cambria Math" panose="02040503050406030204" pitchFamily="18" charset="0"/>
                            </a:rPr>
                            <m:t>1</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1.3</m:t>
                          </m:r>
                          <m:r>
                            <a:rPr lang="zh-CN" altLang="en-US" i="1">
                              <a:latin typeface="Cambria Math" panose="02040503050406030204" pitchFamily="18" charset="0"/>
                            </a:rPr>
                            <m:t>−</m:t>
                          </m:r>
                          <m:r>
                            <a:rPr lang="en-US" i="1">
                              <a:latin typeface="Cambria Math" panose="02040503050406030204" pitchFamily="18" charset="0"/>
                            </a:rPr>
                            <m:t>1</m:t>
                          </m:r>
                        </m:e>
                      </m:d>
                      <m:r>
                        <a:rPr lang="en-US">
                          <a:latin typeface="Cambria Math" panose="02040503050406030204" pitchFamily="18" charset="0"/>
                        </a:rPr>
                        <m:t>=2.15%</m:t>
                      </m:r>
                    </m:oMath>
                  </m:oMathPara>
                </a14:m>
                <a:endParaRPr lang="en-US" dirty="0"/>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对期初期末的国债收益率曲线重复上述过程，再对减，就得到</a:t>
                </a:r>
                <a:r>
                  <a:rPr lang="en-US" altLang="zh-CN" dirty="0">
                    <a:latin typeface="Arial" panose="020B0604020202020204" pitchFamily="34" charset="0"/>
                    <a:ea typeface="KaiTi" panose="02010609060101010101" pitchFamily="49" charset="-122"/>
                    <a:cs typeface="Arial" panose="020B0604020202020204" pitchFamily="34" charset="0"/>
                  </a:rPr>
                  <a:t>1.3</a:t>
                </a:r>
                <a:r>
                  <a:rPr lang="zh-CN" altLang="en-US" dirty="0">
                    <a:latin typeface="Arial" panose="020B0604020202020204" pitchFamily="34" charset="0"/>
                    <a:ea typeface="KaiTi" panose="02010609060101010101" pitchFamily="49" charset="-122"/>
                    <a:cs typeface="Arial" panose="020B0604020202020204" pitchFamily="34" charset="0"/>
                  </a:rPr>
                  <a:t>年期的国债收益率变化</a:t>
                </a:r>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xmlns="">
          <p:sp>
            <p:nvSpPr>
              <p:cNvPr id="9" name="文本框 8">
                <a:extLst>
                  <a:ext uri="{FF2B5EF4-FFF2-40B4-BE49-F238E27FC236}">
                    <a16:creationId xmlns:a16="http://schemas.microsoft.com/office/drawing/2014/main" id="{2FC47293-7C2B-4821-8BDF-5745D9768AB8}"/>
                  </a:ext>
                </a:extLst>
              </p:cNvPr>
              <p:cNvSpPr txBox="1">
                <a:spLocks noRot="1" noChangeAspect="1" noMove="1" noResize="1" noEditPoints="1" noAdjustHandles="1" noChangeArrowheads="1" noChangeShapeType="1" noTextEdit="1"/>
              </p:cNvSpPr>
              <p:nvPr/>
            </p:nvSpPr>
            <p:spPr>
              <a:xfrm>
                <a:off x="394890" y="1015959"/>
                <a:ext cx="5070596" cy="5048498"/>
              </a:xfrm>
              <a:prstGeom prst="rect">
                <a:avLst/>
              </a:prstGeom>
              <a:blipFill>
                <a:blip r:embed="rId3"/>
                <a:stretch>
                  <a:fillRect l="-1082" t="-725" r="-3005" b="-1087"/>
                </a:stretch>
              </a:blipFill>
            </p:spPr>
            <p:txBody>
              <a:bodyPr/>
              <a:lstStyle/>
              <a:p>
                <a:r>
                  <a:rPr lang="en-US">
                    <a:noFill/>
                  </a:rPr>
                  <a:t> </a:t>
                </a:r>
              </a:p>
            </p:txBody>
          </p:sp>
        </mc:Fallback>
      </mc:AlternateContent>
      <p:sp>
        <p:nvSpPr>
          <p:cNvPr id="8" name="文本框 8">
            <a:extLst>
              <a:ext uri="{FF2B5EF4-FFF2-40B4-BE49-F238E27FC236}">
                <a16:creationId xmlns:a16="http://schemas.microsoft.com/office/drawing/2014/main" id="{DFA190D7-24B1-4B01-9DA8-59FFCA36E545}"/>
              </a:ext>
            </a:extLst>
          </p:cNvPr>
          <p:cNvSpPr txBox="1"/>
          <p:nvPr/>
        </p:nvSpPr>
        <p:spPr>
          <a:xfrm>
            <a:off x="6096000" y="1015958"/>
            <a:ext cx="6096000" cy="923330"/>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线性插值中，先插值非标准期限再期初期末对减，还是先期初期末对减标准期限再插值非标准期限，是等价的，计算结果没有差异，</a:t>
            </a:r>
            <a:r>
              <a:rPr lang="en-US" altLang="zh-CN" dirty="0">
                <a:latin typeface="Arial" panose="020B0604020202020204" pitchFamily="34" charset="0"/>
                <a:ea typeface="KaiTi" panose="02010609060101010101" pitchFamily="49" charset="-122"/>
                <a:cs typeface="Arial" panose="020B0604020202020204" pitchFamily="34" charset="0"/>
              </a:rPr>
              <a:t>e.g.</a:t>
            </a:r>
            <a:endParaRPr lang="en-US" dirty="0">
              <a:latin typeface="Arial" panose="020B0604020202020204" pitchFamily="34" charset="0"/>
              <a:ea typeface="KaiTi" panose="02010609060101010101" pitchFamily="49" charset="-122"/>
              <a:cs typeface="Arial" panose="020B0604020202020204" pitchFamily="34" charset="0"/>
            </a:endParaRPr>
          </a:p>
        </p:txBody>
      </p:sp>
      <p:graphicFrame>
        <p:nvGraphicFramePr>
          <p:cNvPr id="10" name="Chart 9">
            <a:extLst>
              <a:ext uri="{FF2B5EF4-FFF2-40B4-BE49-F238E27FC236}">
                <a16:creationId xmlns:a16="http://schemas.microsoft.com/office/drawing/2014/main" id="{DA1526D4-CAEA-41B7-9221-64AD50F841D6}"/>
              </a:ext>
            </a:extLst>
          </p:cNvPr>
          <p:cNvGraphicFramePr>
            <a:graphicFrameLocks/>
          </p:cNvGraphicFramePr>
          <p:nvPr>
            <p:extLst>
              <p:ext uri="{D42A27DB-BD31-4B8C-83A1-F6EECF244321}">
                <p14:modId xmlns:p14="http://schemas.microsoft.com/office/powerpoint/2010/main" val="2027955179"/>
              </p:ext>
            </p:extLst>
          </p:nvPr>
        </p:nvGraphicFramePr>
        <p:xfrm>
          <a:off x="6095999" y="1870969"/>
          <a:ext cx="6095999" cy="2594493"/>
        </p:xfrm>
        <a:graphic>
          <a:graphicData uri="http://schemas.openxmlformats.org/drawingml/2006/chart">
            <c:chart xmlns:c="http://schemas.openxmlformats.org/drawingml/2006/chart" xmlns:r="http://schemas.openxmlformats.org/officeDocument/2006/relationships" r:id="rId4"/>
          </a:graphicData>
        </a:graphic>
      </p:graphicFrame>
      <p:sp>
        <p:nvSpPr>
          <p:cNvPr id="12" name="Arrow: Down 11">
            <a:extLst>
              <a:ext uri="{FF2B5EF4-FFF2-40B4-BE49-F238E27FC236}">
                <a16:creationId xmlns:a16="http://schemas.microsoft.com/office/drawing/2014/main" id="{5515AADF-9B8A-407B-8951-EF0E4F734161}"/>
              </a:ext>
            </a:extLst>
          </p:cNvPr>
          <p:cNvSpPr/>
          <p:nvPr/>
        </p:nvSpPr>
        <p:spPr>
          <a:xfrm rot="2761974">
            <a:off x="7881176" y="4479206"/>
            <a:ext cx="254000"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1CEBC934-7CBF-441F-BF57-1F570598AC86}"/>
              </a:ext>
            </a:extLst>
          </p:cNvPr>
          <p:cNvSpPr/>
          <p:nvPr/>
        </p:nvSpPr>
        <p:spPr>
          <a:xfrm rot="18913616">
            <a:off x="10062403" y="4479206"/>
            <a:ext cx="254000"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57D1AAF-DC97-429B-A878-27A2C1947F4C}"/>
              </a:ext>
            </a:extLst>
          </p:cNvPr>
          <p:cNvSpPr txBox="1"/>
          <p:nvPr/>
        </p:nvSpPr>
        <p:spPr>
          <a:xfrm>
            <a:off x="6891798" y="5000952"/>
            <a:ext cx="2232756" cy="1200329"/>
          </a:xfrm>
          <a:prstGeom prst="rect">
            <a:avLst/>
          </a:prstGeom>
          <a:noFill/>
        </p:spPr>
        <p:txBody>
          <a:bodyPr wrap="square" rtlCol="0">
            <a:spAutoFit/>
          </a:bodyPr>
          <a:lstStyle/>
          <a:p>
            <a:pPr algn="ctr"/>
            <a:r>
              <a:rPr lang="zh-CN" altLang="en-US" dirty="0">
                <a:latin typeface="KaiTi" panose="02010609060101010101" pitchFamily="49" charset="-122"/>
                <a:ea typeface="KaiTi" panose="02010609060101010101" pitchFamily="49" charset="-122"/>
              </a:rPr>
              <a:t>灰线－橙线＝蓝线，</a:t>
            </a:r>
            <a:endParaRPr lang="en-US" altLang="zh-CN" dirty="0">
              <a:latin typeface="KaiTi" panose="02010609060101010101" pitchFamily="49" charset="-122"/>
              <a:ea typeface="KaiTi" panose="02010609060101010101" pitchFamily="49" charset="-122"/>
            </a:endParaRPr>
          </a:p>
          <a:p>
            <a:pPr algn="ctr"/>
            <a:r>
              <a:rPr lang="zh-CN" altLang="en-US" dirty="0">
                <a:latin typeface="KaiTi" panose="02010609060101010101" pitchFamily="49" charset="-122"/>
                <a:ea typeface="KaiTi" panose="02010609060101010101" pitchFamily="49" charset="-122"/>
              </a:rPr>
              <a:t>蓝线上找对应期限</a:t>
            </a:r>
            <a:endParaRPr lang="en-US" altLang="zh-CN" dirty="0">
              <a:latin typeface="KaiTi" panose="02010609060101010101" pitchFamily="49" charset="-122"/>
              <a:ea typeface="KaiTi" panose="02010609060101010101" pitchFamily="49" charset="-122"/>
            </a:endParaRPr>
          </a:p>
          <a:p>
            <a:pPr algn="ctr"/>
            <a:endParaRPr lang="en-US" altLang="zh-CN" dirty="0">
              <a:latin typeface="KaiTi" panose="02010609060101010101" pitchFamily="49" charset="-122"/>
              <a:ea typeface="KaiTi" panose="02010609060101010101" pitchFamily="49" charset="-122"/>
            </a:endParaRPr>
          </a:p>
          <a:p>
            <a:pPr algn="ctr"/>
            <a:endParaRPr lang="en-US" dirty="0">
              <a:latin typeface="KaiTi" panose="02010609060101010101" pitchFamily="49" charset="-122"/>
              <a:ea typeface="KaiTi" panose="02010609060101010101" pitchFamily="49" charset="-122"/>
            </a:endParaRPr>
          </a:p>
        </p:txBody>
      </p:sp>
      <p:sp>
        <p:nvSpPr>
          <p:cNvPr id="14" name="TextBox 13">
            <a:extLst>
              <a:ext uri="{FF2B5EF4-FFF2-40B4-BE49-F238E27FC236}">
                <a16:creationId xmlns:a16="http://schemas.microsoft.com/office/drawing/2014/main" id="{C0924AA8-7D29-4D39-9876-028EE5221CC1}"/>
              </a:ext>
            </a:extLst>
          </p:cNvPr>
          <p:cNvSpPr txBox="1"/>
          <p:nvPr/>
        </p:nvSpPr>
        <p:spPr>
          <a:xfrm>
            <a:off x="9073025" y="5000952"/>
            <a:ext cx="2232756" cy="1477328"/>
          </a:xfrm>
          <a:prstGeom prst="rect">
            <a:avLst/>
          </a:prstGeom>
          <a:noFill/>
        </p:spPr>
        <p:txBody>
          <a:bodyPr wrap="square" rtlCol="0">
            <a:spAutoFit/>
          </a:bodyPr>
          <a:lstStyle/>
          <a:p>
            <a:pPr algn="ctr"/>
            <a:r>
              <a:rPr lang="zh-CN" altLang="en-US" dirty="0">
                <a:latin typeface="KaiTi" panose="02010609060101010101" pitchFamily="49" charset="-122"/>
                <a:ea typeface="KaiTi" panose="02010609060101010101" pitchFamily="49" charset="-122"/>
              </a:rPr>
              <a:t>灰线和橙线上分别找对应期限，</a:t>
            </a:r>
            <a:endParaRPr lang="en-US" altLang="zh-CN" dirty="0">
              <a:latin typeface="KaiTi" panose="02010609060101010101" pitchFamily="49" charset="-122"/>
              <a:ea typeface="KaiTi" panose="02010609060101010101" pitchFamily="49" charset="-122"/>
            </a:endParaRPr>
          </a:p>
          <a:p>
            <a:pPr algn="ctr"/>
            <a:r>
              <a:rPr lang="zh-CN" altLang="en-US" dirty="0">
                <a:latin typeface="KaiTi" panose="02010609060101010101" pitchFamily="49" charset="-122"/>
                <a:ea typeface="KaiTi" panose="02010609060101010101" pitchFamily="49" charset="-122"/>
              </a:rPr>
              <a:t>二者对减</a:t>
            </a:r>
            <a:endParaRPr lang="en-US" altLang="zh-CN" dirty="0">
              <a:latin typeface="KaiTi" panose="02010609060101010101" pitchFamily="49" charset="-122"/>
              <a:ea typeface="KaiTi" panose="02010609060101010101" pitchFamily="49" charset="-122"/>
            </a:endParaRPr>
          </a:p>
          <a:p>
            <a:pPr algn="ctr"/>
            <a:endParaRPr lang="en-US" altLang="zh-CN" dirty="0">
              <a:latin typeface="KaiTi" panose="02010609060101010101" pitchFamily="49" charset="-122"/>
              <a:ea typeface="KaiTi" panose="02010609060101010101" pitchFamily="49" charset="-122"/>
            </a:endParaRPr>
          </a:p>
          <a:p>
            <a:pPr algn="ctr"/>
            <a:endParaRPr lang="en-US" dirty="0">
              <a:latin typeface="KaiTi" panose="02010609060101010101" pitchFamily="49" charset="-122"/>
              <a:ea typeface="KaiTi" panose="02010609060101010101" pitchFamily="49" charset="-122"/>
            </a:endParaRPr>
          </a:p>
        </p:txBody>
      </p:sp>
      <p:sp>
        <p:nvSpPr>
          <p:cNvPr id="15" name="Arrow: Down 14">
            <a:extLst>
              <a:ext uri="{FF2B5EF4-FFF2-40B4-BE49-F238E27FC236}">
                <a16:creationId xmlns:a16="http://schemas.microsoft.com/office/drawing/2014/main" id="{4E671341-0C49-4394-8E99-E70ED7E995FF}"/>
              </a:ext>
            </a:extLst>
          </p:cNvPr>
          <p:cNvSpPr/>
          <p:nvPr/>
        </p:nvSpPr>
        <p:spPr>
          <a:xfrm rot="2761974">
            <a:off x="10060469" y="5947280"/>
            <a:ext cx="254000"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CDA23351-FEBE-49F1-8757-B3B1194DD294}"/>
              </a:ext>
            </a:extLst>
          </p:cNvPr>
          <p:cNvSpPr/>
          <p:nvPr/>
        </p:nvSpPr>
        <p:spPr>
          <a:xfrm rot="18913616">
            <a:off x="7881177" y="5945266"/>
            <a:ext cx="254000"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57EAA13-8811-4823-833C-9337439CE183}"/>
              </a:ext>
            </a:extLst>
          </p:cNvPr>
          <p:cNvSpPr txBox="1"/>
          <p:nvPr/>
        </p:nvSpPr>
        <p:spPr>
          <a:xfrm>
            <a:off x="8027620" y="6159742"/>
            <a:ext cx="2232756" cy="646331"/>
          </a:xfrm>
          <a:prstGeom prst="rect">
            <a:avLst/>
          </a:prstGeom>
          <a:noFill/>
        </p:spPr>
        <p:txBody>
          <a:bodyPr wrap="square" rtlCol="0">
            <a:spAutoFit/>
          </a:bodyPr>
          <a:lstStyle/>
          <a:p>
            <a:pPr algn="ctr"/>
            <a:r>
              <a:rPr lang="zh-CN" altLang="en-US" dirty="0">
                <a:latin typeface="KaiTi" panose="02010609060101010101" pitchFamily="49" charset="-122"/>
                <a:ea typeface="KaiTi" panose="02010609060101010101" pitchFamily="49" charset="-122"/>
              </a:rPr>
              <a:t>殊途同归</a:t>
            </a:r>
            <a:endParaRPr lang="en-US" altLang="zh-CN" dirty="0">
              <a:latin typeface="KaiTi" panose="02010609060101010101" pitchFamily="49" charset="-122"/>
              <a:ea typeface="KaiTi" panose="02010609060101010101" pitchFamily="49" charset="-122"/>
            </a:endParaRPr>
          </a:p>
          <a:p>
            <a:pPr algn="ctr"/>
            <a:endParaRPr lang="en-US"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105571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目录</a:t>
            </a:r>
          </a:p>
        </p:txBody>
      </p:sp>
      <p:pic>
        <p:nvPicPr>
          <p:cNvPr id="26" name="图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4119C8F8-9686-4064-9746-B318723E8A64}"/>
              </a:ext>
            </a:extLst>
          </p:cNvPr>
          <p:cNvGrpSpPr/>
          <p:nvPr/>
        </p:nvGrpSpPr>
        <p:grpSpPr>
          <a:xfrm>
            <a:off x="394890" y="1284421"/>
            <a:ext cx="1851331" cy="1351490"/>
            <a:chOff x="939985" y="2553631"/>
            <a:chExt cx="1851331" cy="1351490"/>
          </a:xfrm>
        </p:grpSpPr>
        <p:sp>
          <p:nvSpPr>
            <p:cNvPr id="10" name="PA_矩形 2">
              <a:extLst>
                <a:ext uri="{FF2B5EF4-FFF2-40B4-BE49-F238E27FC236}">
                  <a16:creationId xmlns:a16="http://schemas.microsoft.com/office/drawing/2014/main" id="{3DFFF757-53C8-43E9-9F88-5A15CBE1596E}"/>
                </a:ext>
              </a:extLst>
            </p:cNvPr>
            <p:cNvSpPr/>
            <p:nvPr>
              <p:custDataLst>
                <p:tags r:id="rId3"/>
              </p:custDataLst>
            </p:nvPr>
          </p:nvSpPr>
          <p:spPr>
            <a:xfrm rot="2619454">
              <a:off x="1509962" y="2553631"/>
              <a:ext cx="768599" cy="776229"/>
            </a:xfrm>
            <a:prstGeom prst="rect">
              <a:avLst/>
            </a:prstGeom>
            <a:solidFill>
              <a:srgbClr val="B418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4500" dirty="0">
                <a:solidFill>
                  <a:srgbClr val="C00000"/>
                </a:solidFill>
                <a:latin typeface="Gungsuh" panose="02030600000101010101" pitchFamily="18" charset="-127"/>
              </a:endParaRPr>
            </a:p>
          </p:txBody>
        </p:sp>
        <p:sp>
          <p:nvSpPr>
            <p:cNvPr id="11" name="PA_矩形 2">
              <a:extLst>
                <a:ext uri="{FF2B5EF4-FFF2-40B4-BE49-F238E27FC236}">
                  <a16:creationId xmlns:a16="http://schemas.microsoft.com/office/drawing/2014/main" id="{539AA1BD-7AA3-425B-8C05-9FDF4BEF3484}"/>
                </a:ext>
              </a:extLst>
            </p:cNvPr>
            <p:cNvSpPr/>
            <p:nvPr>
              <p:custDataLst>
                <p:tags r:id="rId4"/>
              </p:custDataLst>
            </p:nvPr>
          </p:nvSpPr>
          <p:spPr>
            <a:xfrm rot="2619454">
              <a:off x="2105477" y="3111476"/>
              <a:ext cx="685839" cy="763724"/>
            </a:xfrm>
            <a:prstGeom prst="rect">
              <a:avLst/>
            </a:prstGeom>
            <a:solidFill>
              <a:srgbClr val="B418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4500" dirty="0">
                <a:solidFill>
                  <a:srgbClr val="C00000"/>
                </a:solidFill>
                <a:latin typeface="Gungsuh" panose="02030600000101010101" pitchFamily="18" charset="-127"/>
              </a:endParaRPr>
            </a:p>
          </p:txBody>
        </p:sp>
        <p:sp>
          <p:nvSpPr>
            <p:cNvPr id="12" name="PA_矩形 2">
              <a:extLst>
                <a:ext uri="{FF2B5EF4-FFF2-40B4-BE49-F238E27FC236}">
                  <a16:creationId xmlns:a16="http://schemas.microsoft.com/office/drawing/2014/main" id="{50ECA2CB-09B3-418C-B58B-3B573B3DFF03}"/>
                </a:ext>
              </a:extLst>
            </p:cNvPr>
            <p:cNvSpPr/>
            <p:nvPr>
              <p:custDataLst>
                <p:tags r:id="rId5"/>
              </p:custDataLst>
            </p:nvPr>
          </p:nvSpPr>
          <p:spPr>
            <a:xfrm rot="2619454">
              <a:off x="939985" y="3146683"/>
              <a:ext cx="796669" cy="758438"/>
            </a:xfrm>
            <a:prstGeom prst="rect">
              <a:avLst/>
            </a:prstGeom>
            <a:solidFill>
              <a:srgbClr val="B418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4500" dirty="0">
                <a:solidFill>
                  <a:srgbClr val="C00000"/>
                </a:solidFill>
                <a:latin typeface="Gungsuh" panose="02030600000101010101" pitchFamily="18" charset="-127"/>
              </a:endParaRPr>
            </a:p>
          </p:txBody>
        </p:sp>
      </p:grpSp>
      <p:cxnSp>
        <p:nvCxnSpPr>
          <p:cNvPr id="15" name="PA_直接连接符 9">
            <a:extLst>
              <a:ext uri="{FF2B5EF4-FFF2-40B4-BE49-F238E27FC236}">
                <a16:creationId xmlns:a16="http://schemas.microsoft.com/office/drawing/2014/main" id="{753C8D99-B728-4359-8B77-FB4E3B171AFA}"/>
              </a:ext>
            </a:extLst>
          </p:cNvPr>
          <p:cNvCxnSpPr/>
          <p:nvPr>
            <p:custDataLst>
              <p:tags r:id="rId1"/>
            </p:custDataLst>
          </p:nvPr>
        </p:nvCxnSpPr>
        <p:spPr>
          <a:xfrm>
            <a:off x="2920599" y="1672535"/>
            <a:ext cx="538842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PA_矩形 1">
            <a:extLst>
              <a:ext uri="{FF2B5EF4-FFF2-40B4-BE49-F238E27FC236}">
                <a16:creationId xmlns:a16="http://schemas.microsoft.com/office/drawing/2014/main" id="{556BDF58-3416-4C29-8C02-287E3AEEA538}"/>
              </a:ext>
            </a:extLst>
          </p:cNvPr>
          <p:cNvSpPr/>
          <p:nvPr>
            <p:custDataLst>
              <p:tags r:id="rId2"/>
            </p:custDataLst>
          </p:nvPr>
        </p:nvSpPr>
        <p:spPr>
          <a:xfrm>
            <a:off x="2714125" y="2090502"/>
            <a:ext cx="10602534" cy="2305759"/>
          </a:xfrm>
          <a:prstGeom prst="rect">
            <a:avLst/>
          </a:prstGeom>
        </p:spPr>
        <p:txBody>
          <a:bodyPr wrap="square">
            <a:spAutoFit/>
          </a:bodyPr>
          <a:lstStyle/>
          <a:p>
            <a:pPr marL="457200" indent="-457200">
              <a:lnSpc>
                <a:spcPct val="200000"/>
              </a:lnSpc>
              <a:buFont typeface="Wingdings" panose="05000000000000000000" pitchFamily="2" charset="2"/>
              <a:buChar char="l"/>
              <a:defRPr/>
            </a:pPr>
            <a:r>
              <a:rPr lang="en-US" altLang="zh-CN" sz="2550" dirty="0" err="1">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rPr>
              <a:t>Campisi</a:t>
            </a:r>
            <a:r>
              <a:rPr lang="zh-CN" altLang="en-US" sz="2550" dirty="0">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rPr>
              <a:t>模型原理介绍与算法推导</a:t>
            </a:r>
            <a:endParaRPr lang="en-US" altLang="zh-CN" sz="2550" dirty="0">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endParaRPr>
          </a:p>
          <a:p>
            <a:pPr marL="457200" indent="-457200">
              <a:lnSpc>
                <a:spcPct val="200000"/>
              </a:lnSpc>
              <a:buFont typeface="Wingdings" panose="05000000000000000000" pitchFamily="2" charset="2"/>
              <a:buChar char="l"/>
              <a:defRPr/>
            </a:pPr>
            <a:r>
              <a:rPr lang="zh-CN" altLang="en-US" sz="2550" dirty="0">
                <a:solidFill>
                  <a:srgbClr val="B41800"/>
                </a:solidFill>
                <a:latin typeface="Arial" panose="020B0604020202020204" pitchFamily="34" charset="0"/>
                <a:ea typeface="楷体" panose="02010609060101010101" pitchFamily="49" charset="-122"/>
                <a:cs typeface="Arial" panose="020B0604020202020204" pitchFamily="34" charset="0"/>
              </a:rPr>
              <a:t>我国公募纯债基金</a:t>
            </a:r>
            <a:r>
              <a:rPr lang="en-US" altLang="zh-CN" sz="2550" dirty="0" err="1">
                <a:solidFill>
                  <a:srgbClr val="B41800"/>
                </a:solidFill>
                <a:latin typeface="Arial" panose="020B0604020202020204" pitchFamily="34" charset="0"/>
                <a:ea typeface="楷体" panose="02010609060101010101" pitchFamily="49" charset="-122"/>
                <a:cs typeface="Arial" panose="020B0604020202020204" pitchFamily="34" charset="0"/>
              </a:rPr>
              <a:t>Campisi</a:t>
            </a:r>
            <a:r>
              <a:rPr lang="zh-CN" altLang="en-US" sz="2550" dirty="0">
                <a:solidFill>
                  <a:srgbClr val="B41800"/>
                </a:solidFill>
                <a:latin typeface="Arial" panose="020B0604020202020204" pitchFamily="34" charset="0"/>
                <a:ea typeface="楷体" panose="02010609060101010101" pitchFamily="49" charset="-122"/>
                <a:cs typeface="Arial" panose="020B0604020202020204" pitchFamily="34" charset="0"/>
              </a:rPr>
              <a:t>模型业绩归因分析流程示例</a:t>
            </a:r>
            <a:endParaRPr lang="en-US" altLang="zh-CN" sz="2550" dirty="0">
              <a:solidFill>
                <a:srgbClr val="B41800"/>
              </a:solidFill>
              <a:latin typeface="Arial" panose="020B0604020202020204" pitchFamily="34" charset="0"/>
              <a:ea typeface="楷体" panose="02010609060101010101" pitchFamily="49" charset="-122"/>
              <a:cs typeface="Arial" panose="020B0604020202020204" pitchFamily="34" charset="0"/>
            </a:endParaRPr>
          </a:p>
          <a:p>
            <a:pPr marL="457200" indent="-457200">
              <a:lnSpc>
                <a:spcPct val="200000"/>
              </a:lnSpc>
              <a:buFont typeface="Wingdings" panose="05000000000000000000" pitchFamily="2" charset="2"/>
              <a:buChar char="l"/>
              <a:defRPr/>
            </a:pPr>
            <a:r>
              <a:rPr lang="zh-CN" altLang="en-US" sz="2550" dirty="0">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rPr>
              <a:t>全市场纯债基金业绩归因结果统计分析</a:t>
            </a:r>
            <a:endParaRPr lang="en-US" altLang="zh-CN" sz="2550" dirty="0">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672498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6226"/>
          </a:xfrm>
          <a:prstGeom prst="rect">
            <a:avLst/>
          </a:prstGeom>
          <a:noFill/>
        </p:spPr>
        <p:txBody>
          <a:bodyPr wrap="square" rtlCol="0">
            <a:spAutoFit/>
          </a:bodyPr>
          <a:lstStyle/>
          <a:p>
            <a:pPr>
              <a:lnSpc>
                <a:spcPct val="150000"/>
              </a:lnSpc>
              <a:spcBef>
                <a:spcPts val="200"/>
              </a:spcBef>
            </a:pPr>
            <a:r>
              <a:rPr lang="en-US" sz="2000" b="1" dirty="0" err="1">
                <a:latin typeface="Arial" panose="020B0604020202020204" pitchFamily="34" charset="0"/>
                <a:ea typeface="楷体" panose="02010609060101010101" pitchFamily="49" charset="-122"/>
                <a:cs typeface="Arial" panose="020B0604020202020204" pitchFamily="34" charset="0"/>
              </a:rPr>
              <a:t>Campisi</a:t>
            </a:r>
            <a:r>
              <a:rPr lang="zh-CN" altLang="en-US" sz="2000" b="1" dirty="0">
                <a:latin typeface="Arial" panose="020B0604020202020204" pitchFamily="34" charset="0"/>
                <a:ea typeface="楷体" panose="02010609060101010101" pitchFamily="49" charset="-122"/>
                <a:cs typeface="Arial" panose="020B0604020202020204" pitchFamily="34" charset="0"/>
              </a:rPr>
              <a:t>模型债券基金业绩归因分析实践流程框架</a:t>
            </a:r>
            <a:endParaRPr lang="zh-CN" altLang="zh-CN" sz="2000" b="1" dirty="0">
              <a:latin typeface="Arial" panose="020B0604020202020204" pitchFamily="34" charset="0"/>
              <a:ea typeface="楷体" panose="02010609060101010101" pitchFamily="49" charset="-122"/>
              <a:cs typeface="Arial" panose="020B0604020202020204" pitchFamily="34" charset="0"/>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DA780B03-5684-4920-BC4C-BD7EC8221F42}"/>
              </a:ext>
            </a:extLst>
          </p:cNvPr>
          <p:cNvGraphicFramePr/>
          <p:nvPr>
            <p:extLst>
              <p:ext uri="{D42A27DB-BD31-4B8C-83A1-F6EECF244321}">
                <p14:modId xmlns:p14="http://schemas.microsoft.com/office/powerpoint/2010/main" val="1629515565"/>
              </p:ext>
            </p:extLst>
          </p:nvPr>
        </p:nvGraphicFramePr>
        <p:xfrm>
          <a:off x="1381760" y="1121408"/>
          <a:ext cx="9204960" cy="52355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715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6226"/>
          </a:xfrm>
          <a:prstGeom prst="rect">
            <a:avLst/>
          </a:prstGeom>
          <a:noFill/>
        </p:spPr>
        <p:txBody>
          <a:bodyPr wrap="square" rtlCol="0">
            <a:spAutoFit/>
          </a:bodyPr>
          <a:lstStyle/>
          <a:p>
            <a:pPr>
              <a:lnSpc>
                <a:spcPct val="150000"/>
              </a:lnSpc>
              <a:spcBef>
                <a:spcPts val="200"/>
              </a:spcBef>
            </a:pPr>
            <a:r>
              <a:rPr lang="en-US" sz="2000" b="1" dirty="0" err="1">
                <a:latin typeface="Arial" panose="020B0604020202020204" pitchFamily="34" charset="0"/>
                <a:ea typeface="楷体" panose="02010609060101010101" pitchFamily="49" charset="-122"/>
                <a:cs typeface="Arial" panose="020B0604020202020204" pitchFamily="34" charset="0"/>
              </a:rPr>
              <a:t>Campisi</a:t>
            </a:r>
            <a:r>
              <a:rPr lang="zh-CN" altLang="en-US" sz="2000" b="1" dirty="0">
                <a:latin typeface="Arial" panose="020B0604020202020204" pitchFamily="34" charset="0"/>
                <a:ea typeface="楷体" panose="02010609060101010101" pitchFamily="49" charset="-122"/>
                <a:cs typeface="Arial" panose="020B0604020202020204" pitchFamily="34" charset="0"/>
              </a:rPr>
              <a:t>模型运算逻辑框图</a:t>
            </a:r>
            <a:endParaRPr lang="zh-CN" altLang="zh-CN" sz="2000" b="1" dirty="0">
              <a:latin typeface="Arial" panose="020B0604020202020204" pitchFamily="34" charset="0"/>
              <a:ea typeface="楷体" panose="02010609060101010101" pitchFamily="49" charset="-122"/>
              <a:cs typeface="Arial" panose="020B0604020202020204" pitchFamily="34" charset="0"/>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A1BDE82-C7FF-4352-BB93-0097FEFCE9B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838446"/>
            <a:ext cx="12192001" cy="5214961"/>
          </a:xfrm>
          <a:prstGeom prst="rect">
            <a:avLst/>
          </a:prstGeom>
          <a:noFill/>
          <a:ln>
            <a:noFill/>
          </a:ln>
        </p:spPr>
      </p:pic>
      <p:sp>
        <p:nvSpPr>
          <p:cNvPr id="9" name="文本框 8">
            <a:extLst>
              <a:ext uri="{FF2B5EF4-FFF2-40B4-BE49-F238E27FC236}">
                <a16:creationId xmlns:a16="http://schemas.microsoft.com/office/drawing/2014/main" id="{C213ED4D-0CFB-479D-9D9F-5CB8463CC37E}"/>
              </a:ext>
            </a:extLst>
          </p:cNvPr>
          <p:cNvSpPr txBox="1"/>
          <p:nvPr/>
        </p:nvSpPr>
        <p:spPr>
          <a:xfrm>
            <a:off x="-1" y="6181779"/>
            <a:ext cx="12192000" cy="523220"/>
          </a:xfrm>
          <a:prstGeom prst="rect">
            <a:avLst/>
          </a:prstGeom>
          <a:noFill/>
        </p:spPr>
        <p:txBody>
          <a:bodyPr wrap="square">
            <a:spAutoFit/>
          </a:bodyPr>
          <a:lstStyle/>
          <a:p>
            <a:r>
              <a:rPr lang="zh-CN" altLang="en-US" sz="1400" dirty="0">
                <a:latin typeface="Arial" panose="020B0604020202020204" pitchFamily="34" charset="0"/>
                <a:ea typeface="KaiTi" panose="02010609060101010101" pitchFamily="49" charset="-122"/>
                <a:cs typeface="Arial" panose="020B0604020202020204" pitchFamily="34" charset="0"/>
              </a:rPr>
              <a:t>箭头表示运算方向，黄色方框表示可直接从</a:t>
            </a:r>
            <a:r>
              <a:rPr lang="en-US" sz="1400" dirty="0">
                <a:latin typeface="Arial" panose="020B0604020202020204" pitchFamily="34" charset="0"/>
                <a:ea typeface="KaiTi" panose="02010609060101010101" pitchFamily="49" charset="-122"/>
                <a:cs typeface="Arial" panose="020B0604020202020204" pitchFamily="34" charset="0"/>
              </a:rPr>
              <a:t>Wind</a:t>
            </a:r>
            <a:r>
              <a:rPr lang="zh-CN" altLang="en-US" sz="1400" dirty="0">
                <a:latin typeface="Arial" panose="020B0604020202020204" pitchFamily="34" charset="0"/>
                <a:ea typeface="KaiTi" panose="02010609060101010101" pitchFamily="49" charset="-122"/>
                <a:cs typeface="Arial" panose="020B0604020202020204" pitchFamily="34" charset="0"/>
              </a:rPr>
              <a:t>等数据库获取的参数，绿色方框表示无法直接获取、需要根据其他参数计算才能得到的参数，黑色方框（只有持有时长）表示研究者自行设定、无需从数据库获取或通过其他参数运算得到的参数，蓝色方框表示</a:t>
            </a:r>
            <a:r>
              <a:rPr lang="en-US" sz="1400" dirty="0" err="1">
                <a:latin typeface="Arial" panose="020B0604020202020204" pitchFamily="34" charset="0"/>
                <a:ea typeface="KaiTi" panose="02010609060101010101" pitchFamily="49" charset="-122"/>
                <a:cs typeface="Arial" panose="020B0604020202020204" pitchFamily="34" charset="0"/>
              </a:rPr>
              <a:t>Campisi</a:t>
            </a:r>
            <a:r>
              <a:rPr lang="zh-CN" altLang="en-US" sz="1400" dirty="0">
                <a:latin typeface="Arial" panose="020B0604020202020204" pitchFamily="34" charset="0"/>
                <a:ea typeface="KaiTi" panose="02010609060101010101" pitchFamily="49" charset="-122"/>
                <a:cs typeface="Arial" panose="020B0604020202020204" pitchFamily="34" charset="0"/>
              </a:rPr>
              <a:t>模型最后输出的结果</a:t>
            </a:r>
            <a:endParaRPr lang="en-US" sz="1400" dirty="0">
              <a:latin typeface="Arial" panose="020B0604020202020204" pitchFamily="34" charset="0"/>
              <a:ea typeface="KaiTi" panose="02010609060101010101" pitchFamily="49" charset="-122"/>
              <a:cs typeface="Arial" panose="020B0604020202020204" pitchFamily="34" charset="0"/>
            </a:endParaRPr>
          </a:p>
        </p:txBody>
      </p:sp>
    </p:spTree>
    <p:extLst>
      <p:ext uri="{BB962C8B-B14F-4D97-AF65-F5344CB8AC3E}">
        <p14:creationId xmlns:p14="http://schemas.microsoft.com/office/powerpoint/2010/main" val="2518648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广发政策性金融债：持仓法的实质是用重仓券“以偏概全”</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3350ABC-CC7A-4A16-A08C-3644039B417E}"/>
              </a:ext>
            </a:extLst>
          </p:cNvPr>
          <p:cNvSpPr txBox="1"/>
          <p:nvPr/>
        </p:nvSpPr>
        <p:spPr>
          <a:xfrm>
            <a:off x="394889" y="1105935"/>
            <a:ext cx="11041737" cy="2031325"/>
          </a:xfrm>
          <a:prstGeom prst="rect">
            <a:avLst/>
          </a:prstGeom>
          <a:noFill/>
        </p:spPr>
        <p:txBody>
          <a:bodyPr wrap="square">
            <a:spAutoFit/>
          </a:bodyPr>
          <a:lstStyle/>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以</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2020</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年二季度为研究期，对广发政策性金融债（</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006869.OF</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）进行业绩归因分析。该基金在</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2020</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年一季度末只持有五只政策性金融债券，是纯粹的利率债基金，季报披露的前五大重仓券刚好就是全部持仓，以其为例可着重分析持仓法估计票息率和期初久期的过程。</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下表中列出了该基金</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2020</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年一季报中的前五大重仓券信息，其中品种代码、品种简称、持仓数量数据取自季报；占债券投资组合市值比例、债券类型、期初面值、票息率由</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Wind</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提供；期初价格、期初久期来自中债估值中心，数据截至</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2020</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年</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3</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月</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31</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日收盘。</a:t>
            </a:r>
            <a:endParaRPr lang="zh-CN"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p:txBody>
      </p:sp>
      <p:pic>
        <p:nvPicPr>
          <p:cNvPr id="4" name="Picture 3">
            <a:extLst>
              <a:ext uri="{FF2B5EF4-FFF2-40B4-BE49-F238E27FC236}">
                <a16:creationId xmlns:a16="http://schemas.microsoft.com/office/drawing/2014/main" id="{B40F2407-293D-45DA-ADBA-747241F1B2DC}"/>
              </a:ext>
            </a:extLst>
          </p:cNvPr>
          <p:cNvPicPr>
            <a:picLocks noChangeAspect="1"/>
          </p:cNvPicPr>
          <p:nvPr/>
        </p:nvPicPr>
        <p:blipFill>
          <a:blip r:embed="rId3"/>
          <a:stretch>
            <a:fillRect/>
          </a:stretch>
        </p:blipFill>
        <p:spPr>
          <a:xfrm>
            <a:off x="608120" y="3675836"/>
            <a:ext cx="10975759" cy="20643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048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基金归类、期初久期估计与基准选取</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FC47293-7C2B-4821-8BDF-5745D9768AB8}"/>
                  </a:ext>
                </a:extLst>
              </p:cNvPr>
              <p:cNvSpPr txBox="1"/>
              <p:nvPr/>
            </p:nvSpPr>
            <p:spPr>
              <a:xfrm>
                <a:off x="162560" y="1015958"/>
                <a:ext cx="5445760" cy="5075300"/>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持仓全部都为利率债，自然归类利率债基金</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用持仓法面值加权估计票息率，这里五只重仓券债券期初面值都是</a:t>
                </a:r>
                <a:r>
                  <a:rPr lang="en-US" dirty="0">
                    <a:latin typeface="Arial" panose="020B0604020202020204" pitchFamily="34" charset="0"/>
                    <a:ea typeface="KaiTi" panose="02010609060101010101" pitchFamily="49" charset="-122"/>
                    <a:cs typeface="Arial" panose="020B0604020202020204" pitchFamily="34" charset="0"/>
                  </a:rPr>
                  <a:t>100.00</a:t>
                </a:r>
                <a:r>
                  <a:rPr lang="zh-CN" altLang="en-US" dirty="0">
                    <a:latin typeface="Arial" panose="020B0604020202020204" pitchFamily="34" charset="0"/>
                    <a:ea typeface="KaiTi" panose="02010609060101010101" pitchFamily="49" charset="-122"/>
                    <a:cs typeface="Arial" panose="020B0604020202020204" pitchFamily="34" charset="0"/>
                  </a:rPr>
                  <a:t>元，可用持仓张数来代替持仓面值，前五大重仓券共</a:t>
                </a:r>
                <a:r>
                  <a:rPr lang="en-US" dirty="0">
                    <a:latin typeface="Arial" panose="020B0604020202020204" pitchFamily="34" charset="0"/>
                    <a:ea typeface="KaiTi" panose="02010609060101010101" pitchFamily="49" charset="-122"/>
                    <a:cs typeface="Arial" panose="020B0604020202020204" pitchFamily="34" charset="0"/>
                  </a:rPr>
                  <a:t>630,760</a:t>
                </a:r>
                <a:r>
                  <a:rPr lang="zh-CN" altLang="en-US" dirty="0">
                    <a:latin typeface="Arial" panose="020B0604020202020204" pitchFamily="34" charset="0"/>
                    <a:ea typeface="KaiTi" panose="02010609060101010101" pitchFamily="49" charset="-122"/>
                    <a:cs typeface="Arial" panose="020B0604020202020204" pitchFamily="34" charset="0"/>
                  </a:rPr>
                  <a:t>张</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300,000×4.24%+⋯+30,760×3.89%</m:t>
                          </m:r>
                        </m:num>
                        <m:den>
                          <m:r>
                            <a:rPr lang="en-US" i="1">
                              <a:latin typeface="Cambria Math" panose="02040503050406030204" pitchFamily="18" charset="0"/>
                            </a:rPr>
                            <m:t>630,760</m:t>
                          </m:r>
                        </m:den>
                      </m:f>
                      <m:r>
                        <a:rPr lang="en-US" i="1">
                          <a:latin typeface="Cambria Math" panose="02040503050406030204" pitchFamily="18" charset="0"/>
                        </a:rPr>
                        <m:t>=3.8298%</m:t>
                      </m:r>
                    </m:oMath>
                  </m:oMathPara>
                </a14:m>
                <a:endParaRPr lang="en-US"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用持仓法市值加权估计期初久期，需要先使用持仓张数、期初价格计算出标准化市值权重，以第一大重仓券</a:t>
                </a:r>
                <a:r>
                  <a:rPr lang="en-US" dirty="0">
                    <a:latin typeface="Arial" panose="020B0604020202020204" pitchFamily="34" charset="0"/>
                    <a:ea typeface="KaiTi" panose="02010609060101010101" pitchFamily="49" charset="-122"/>
                    <a:cs typeface="Arial" panose="020B0604020202020204" pitchFamily="34" charset="0"/>
                  </a:rPr>
                  <a:t>18</a:t>
                </a:r>
                <a:r>
                  <a:rPr lang="zh-CN" altLang="en-US" dirty="0">
                    <a:latin typeface="Arial" panose="020B0604020202020204" pitchFamily="34" charset="0"/>
                    <a:ea typeface="KaiTi" panose="02010609060101010101" pitchFamily="49" charset="-122"/>
                    <a:cs typeface="Arial" panose="020B0604020202020204" pitchFamily="34" charset="0"/>
                  </a:rPr>
                  <a:t>农发</a:t>
                </a:r>
                <a:r>
                  <a:rPr lang="en-US" dirty="0">
                    <a:latin typeface="Arial" panose="020B0604020202020204" pitchFamily="34" charset="0"/>
                    <a:ea typeface="KaiTi" panose="02010609060101010101" pitchFamily="49" charset="-122"/>
                    <a:cs typeface="Arial" panose="020B0604020202020204" pitchFamily="34" charset="0"/>
                  </a:rPr>
                  <a:t>09</a:t>
                </a:r>
                <a:r>
                  <a:rPr lang="zh-CN" altLang="en-US" dirty="0">
                    <a:latin typeface="Arial" panose="020B0604020202020204" pitchFamily="34" charset="0"/>
                    <a:ea typeface="KaiTi" panose="02010609060101010101" pitchFamily="49" charset="-122"/>
                    <a:cs typeface="Arial" panose="020B0604020202020204" pitchFamily="34" charset="0"/>
                  </a:rPr>
                  <a:t>（</a:t>
                </a:r>
                <a:r>
                  <a:rPr lang="en-US" dirty="0">
                    <a:latin typeface="Arial" panose="020B0604020202020204" pitchFamily="34" charset="0"/>
                    <a:ea typeface="KaiTi" panose="02010609060101010101" pitchFamily="49" charset="-122"/>
                    <a:cs typeface="Arial" panose="020B0604020202020204" pitchFamily="34" charset="0"/>
                  </a:rPr>
                  <a:t>180409.IB</a:t>
                </a:r>
                <a:r>
                  <a:rPr lang="zh-CN" altLang="en-US" dirty="0">
                    <a:latin typeface="Arial" panose="020B0604020202020204" pitchFamily="34" charset="0"/>
                    <a:ea typeface="KaiTi" panose="02010609060101010101" pitchFamily="49" charset="-122"/>
                    <a:cs typeface="Arial" panose="020B0604020202020204" pitchFamily="34" charset="0"/>
                  </a:rPr>
                  <a:t>）为例</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300,000×</m:t>
                          </m:r>
                          <m:r>
                            <a:rPr lang="en-US">
                              <a:latin typeface="Cambria Math" panose="02040503050406030204" pitchFamily="18" charset="0"/>
                            </a:rPr>
                            <m:t>106.05</m:t>
                          </m:r>
                        </m:num>
                        <m:den>
                          <m:r>
                            <a:rPr lang="en-US" i="1">
                              <a:latin typeface="Cambria Math" panose="02040503050406030204" pitchFamily="18" charset="0"/>
                            </a:rPr>
                            <m:t>300,000×</m:t>
                          </m:r>
                          <m:r>
                            <a:rPr lang="en-US">
                              <a:latin typeface="Cambria Math" panose="02040503050406030204" pitchFamily="18" charset="0"/>
                            </a:rPr>
                            <m:t>106.05</m:t>
                          </m:r>
                          <m:r>
                            <a:rPr lang="en-US" i="1">
                              <a:latin typeface="Cambria Math" panose="02040503050406030204" pitchFamily="18" charset="0"/>
                            </a:rPr>
                            <m:t>+⋯+30,760×103.82</m:t>
                          </m:r>
                        </m:den>
                      </m:f>
                      <m:r>
                        <a:rPr lang="en-US" i="1">
                          <a:latin typeface="Cambria Math" panose="02040503050406030204" pitchFamily="18" charset="0"/>
                        </a:rPr>
                        <m:t>=47.91%</m:t>
                      </m:r>
                    </m:oMath>
                  </m:oMathPara>
                </a14:m>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p>
              <a:p>
                <a:endParaRPr lang="en-US" dirty="0"/>
              </a:p>
              <a:p>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xmlns="">
          <p:sp>
            <p:nvSpPr>
              <p:cNvPr id="9" name="文本框 8">
                <a:extLst>
                  <a:ext uri="{FF2B5EF4-FFF2-40B4-BE49-F238E27FC236}">
                    <a16:creationId xmlns:a16="http://schemas.microsoft.com/office/drawing/2014/main" id="{2FC47293-7C2B-4821-8BDF-5745D9768AB8}"/>
                  </a:ext>
                </a:extLst>
              </p:cNvPr>
              <p:cNvSpPr txBox="1">
                <a:spLocks noRot="1" noChangeAspect="1" noMove="1" noResize="1" noEditPoints="1" noAdjustHandles="1" noChangeArrowheads="1" noChangeShapeType="1" noTextEdit="1"/>
              </p:cNvSpPr>
              <p:nvPr/>
            </p:nvSpPr>
            <p:spPr>
              <a:xfrm>
                <a:off x="162560" y="1015958"/>
                <a:ext cx="5445760" cy="5075300"/>
              </a:xfrm>
              <a:prstGeom prst="rect">
                <a:avLst/>
              </a:prstGeom>
              <a:blipFill>
                <a:blip r:embed="rId3"/>
                <a:stretch>
                  <a:fillRect l="-1008" t="-962" r="-7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8">
                <a:extLst>
                  <a:ext uri="{FF2B5EF4-FFF2-40B4-BE49-F238E27FC236}">
                    <a16:creationId xmlns:a16="http://schemas.microsoft.com/office/drawing/2014/main" id="{DFA190D7-24B1-4B01-9DA8-59FFCA36E545}"/>
                  </a:ext>
                </a:extLst>
              </p:cNvPr>
              <p:cNvSpPr txBox="1"/>
              <p:nvPr/>
            </p:nvSpPr>
            <p:spPr>
              <a:xfrm>
                <a:off x="6096000" y="1015958"/>
                <a:ext cx="6096000" cy="5603329"/>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另一种方法是使用</a:t>
                </a:r>
                <a:r>
                  <a:rPr lang="en-US" dirty="0">
                    <a:latin typeface="Arial" panose="020B0604020202020204" pitchFamily="34" charset="0"/>
                    <a:ea typeface="KaiTi" panose="02010609060101010101" pitchFamily="49" charset="-122"/>
                    <a:cs typeface="Arial" panose="020B0604020202020204" pitchFamily="34" charset="0"/>
                  </a:rPr>
                  <a:t>Wind</a:t>
                </a:r>
                <a:r>
                  <a:rPr lang="zh-CN" altLang="en-US" dirty="0">
                    <a:latin typeface="Arial" panose="020B0604020202020204" pitchFamily="34" charset="0"/>
                    <a:ea typeface="KaiTi" panose="02010609060101010101" pitchFamily="49" charset="-122"/>
                    <a:cs typeface="Arial" panose="020B0604020202020204" pitchFamily="34" charset="0"/>
                  </a:rPr>
                  <a:t>上直接获取到的各重仓券占债券投资组合的市值比例计算，仍然以第一大重仓券</a:t>
                </a:r>
                <a:r>
                  <a:rPr lang="en-US" dirty="0">
                    <a:latin typeface="Arial" panose="020B0604020202020204" pitchFamily="34" charset="0"/>
                    <a:ea typeface="KaiTi" panose="02010609060101010101" pitchFamily="49" charset="-122"/>
                    <a:cs typeface="Arial" panose="020B0604020202020204" pitchFamily="34" charset="0"/>
                  </a:rPr>
                  <a:t>18</a:t>
                </a:r>
                <a:r>
                  <a:rPr lang="zh-CN" altLang="en-US" dirty="0">
                    <a:latin typeface="Arial" panose="020B0604020202020204" pitchFamily="34" charset="0"/>
                    <a:ea typeface="KaiTi" panose="02010609060101010101" pitchFamily="49" charset="-122"/>
                    <a:cs typeface="Arial" panose="020B0604020202020204" pitchFamily="34" charset="0"/>
                  </a:rPr>
                  <a:t>农发</a:t>
                </a:r>
                <a:r>
                  <a:rPr lang="en-US" dirty="0">
                    <a:latin typeface="Arial" panose="020B0604020202020204" pitchFamily="34" charset="0"/>
                    <a:ea typeface="KaiTi" panose="02010609060101010101" pitchFamily="49" charset="-122"/>
                    <a:cs typeface="Arial" panose="020B0604020202020204" pitchFamily="34" charset="0"/>
                  </a:rPr>
                  <a:t>09</a:t>
                </a:r>
                <a:r>
                  <a:rPr lang="zh-CN" altLang="en-US" dirty="0">
                    <a:latin typeface="Arial" panose="020B0604020202020204" pitchFamily="34" charset="0"/>
                    <a:ea typeface="KaiTi" panose="02010609060101010101" pitchFamily="49" charset="-122"/>
                    <a:cs typeface="Arial" panose="020B0604020202020204" pitchFamily="34" charset="0"/>
                  </a:rPr>
                  <a:t>为例：</a:t>
                </a:r>
                <a:endParaRPr lang="en-US" dirty="0">
                  <a:latin typeface="Arial" panose="020B0604020202020204" pitchFamily="34" charset="0"/>
                  <a:ea typeface="KaiTi" panose="02010609060101010101" pitchFamily="49" charset="-122"/>
                  <a:cs typeface="Arial" panose="020B0604020202020204" pitchFamily="34" charset="0"/>
                </a:endParaRPr>
              </a:p>
              <a:p>
                <a:r>
                  <a:rPr lang="en-US" dirty="0">
                    <a:latin typeface="Arial" panose="020B0604020202020204" pitchFamily="34" charset="0"/>
                    <a:ea typeface="KaiTi" panose="02010609060101010101" pitchFamily="49" charset="-122"/>
                    <a:cs typeface="Arial" panose="020B0604020202020204" pitchFamily="34" charset="0"/>
                  </a:rPr>
                  <a:t> </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smtClean="0">
                              <a:solidFill>
                                <a:srgbClr val="FF0000"/>
                              </a:solidFill>
                              <a:latin typeface="Cambria Math" panose="02040503050406030204" pitchFamily="18" charset="0"/>
                            </a:rPr>
                            <m:t>47.64</m:t>
                          </m:r>
                        </m:num>
                        <m:den>
                          <m:r>
                            <a:rPr lang="en-US">
                              <a:latin typeface="Cambria Math" panose="02040503050406030204" pitchFamily="18" charset="0"/>
                            </a:rPr>
                            <m:t>47.64+16.15+⋯+4.77</m:t>
                          </m:r>
                        </m:den>
                      </m:f>
                      <m:r>
                        <a:rPr lang="en-US">
                          <a:latin typeface="Cambria Math" panose="02040503050406030204" pitchFamily="18" charset="0"/>
                        </a:rPr>
                        <m:t>=</m:t>
                      </m:r>
                      <m:r>
                        <a:rPr lang="en-US" smtClean="0">
                          <a:solidFill>
                            <a:srgbClr val="FF0000"/>
                          </a:solidFill>
                          <a:latin typeface="Cambria Math" panose="02040503050406030204" pitchFamily="18" charset="0"/>
                        </a:rPr>
                        <m:t>47.64%</m:t>
                      </m:r>
                    </m:oMath>
                  </m:oMathPara>
                </a14:m>
                <a:endParaRPr lang="en-US" dirty="0">
                  <a:latin typeface="Arial" panose="020B0604020202020204" pitchFamily="34" charset="0"/>
                  <a:ea typeface="KaiTi" panose="02010609060101010101" pitchFamily="49" charset="-122"/>
                  <a:cs typeface="Arial" panose="020B0604020202020204" pitchFamily="34" charset="0"/>
                </a:endParaRPr>
              </a:p>
              <a:p>
                <a:r>
                  <a:rPr lang="en-US" dirty="0">
                    <a:latin typeface="Arial" panose="020B0604020202020204" pitchFamily="34" charset="0"/>
                    <a:ea typeface="KaiTi" panose="02010609060101010101" pitchFamily="49" charset="-122"/>
                    <a:cs typeface="Arial" panose="020B0604020202020204" pitchFamily="34" charset="0"/>
                  </a:rPr>
                  <a:t> </a:t>
                </a:r>
              </a:p>
              <a:p>
                <a:r>
                  <a:rPr lang="zh-CN" altLang="en-US" dirty="0">
                    <a:latin typeface="Arial" panose="020B0604020202020204" pitchFamily="34" charset="0"/>
                    <a:ea typeface="KaiTi" panose="02010609060101010101" pitchFamily="49" charset="-122"/>
                    <a:cs typeface="Arial" panose="020B0604020202020204" pitchFamily="34" charset="0"/>
                  </a:rPr>
                  <a:t>（</a:t>
                </a:r>
                <a:r>
                  <a:rPr lang="en-US" altLang="zh-CN" dirty="0">
                    <a:latin typeface="Arial" panose="020B0604020202020204" pitchFamily="34" charset="0"/>
                    <a:ea typeface="KaiTi" panose="02010609060101010101" pitchFamily="49" charset="-122"/>
                    <a:cs typeface="Arial" panose="020B0604020202020204" pitchFamily="34" charset="0"/>
                  </a:rPr>
                  <a:t>1</a:t>
                </a:r>
                <a:r>
                  <a:rPr lang="zh-CN" altLang="en-US" dirty="0">
                    <a:latin typeface="Arial" panose="020B0604020202020204" pitchFamily="34" charset="0"/>
                    <a:ea typeface="KaiTi" panose="02010609060101010101" pitchFamily="49" charset="-122"/>
                    <a:cs typeface="Arial" panose="020B0604020202020204" pitchFamily="34" charset="0"/>
                  </a:rPr>
                  <a:t>）绝大多数情况下会计算结果与未经标准化的原始权重不同，这里相同只是因为该基金恰好只持有五只重仓券，上式分母为</a:t>
                </a:r>
                <a:r>
                  <a:rPr lang="en-US" dirty="0">
                    <a:latin typeface="Arial" panose="020B0604020202020204" pitchFamily="34" charset="0"/>
                    <a:ea typeface="KaiTi" panose="02010609060101010101" pitchFamily="49" charset="-122"/>
                    <a:cs typeface="Arial" panose="020B0604020202020204" pitchFamily="34" charset="0"/>
                  </a:rPr>
                  <a:t>1</a:t>
                </a:r>
              </a:p>
              <a:p>
                <a:r>
                  <a:rPr lang="zh-CN" altLang="en-US" dirty="0">
                    <a:latin typeface="Arial" panose="020B0604020202020204" pitchFamily="34" charset="0"/>
                    <a:ea typeface="KaiTi" panose="02010609060101010101" pitchFamily="49" charset="-122"/>
                    <a:cs typeface="Arial" panose="020B0604020202020204" pitchFamily="34" charset="0"/>
                  </a:rPr>
                  <a:t>（</a:t>
                </a:r>
                <a:r>
                  <a:rPr lang="en-US" altLang="zh-CN" dirty="0">
                    <a:latin typeface="Arial" panose="020B0604020202020204" pitchFamily="34" charset="0"/>
                    <a:ea typeface="KaiTi" panose="02010609060101010101" pitchFamily="49" charset="-122"/>
                    <a:cs typeface="Arial" panose="020B0604020202020204" pitchFamily="34" charset="0"/>
                  </a:rPr>
                  <a:t>2</a:t>
                </a:r>
                <a:r>
                  <a:rPr lang="zh-CN" altLang="en-US" dirty="0">
                    <a:latin typeface="Arial" panose="020B0604020202020204" pitchFamily="34" charset="0"/>
                    <a:ea typeface="KaiTi" panose="02010609060101010101" pitchFamily="49" charset="-122"/>
                    <a:cs typeface="Arial" panose="020B0604020202020204" pitchFamily="34" charset="0"/>
                  </a:rPr>
                  <a:t>）由于</a:t>
                </a:r>
                <a:r>
                  <a:rPr lang="en-US" dirty="0">
                    <a:latin typeface="Arial" panose="020B0604020202020204" pitchFamily="34" charset="0"/>
                    <a:ea typeface="KaiTi" panose="02010609060101010101" pitchFamily="49" charset="-122"/>
                    <a:cs typeface="Arial" panose="020B0604020202020204" pitchFamily="34" charset="0"/>
                  </a:rPr>
                  <a:t>Wind</a:t>
                </a:r>
                <a:r>
                  <a:rPr lang="zh-CN" altLang="en-US" dirty="0">
                    <a:latin typeface="Arial" panose="020B0604020202020204" pitchFamily="34" charset="0"/>
                    <a:ea typeface="KaiTi" panose="02010609060101010101" pitchFamily="49" charset="-122"/>
                    <a:cs typeface="Arial" panose="020B0604020202020204" pitchFamily="34" charset="0"/>
                  </a:rPr>
                  <a:t>统计时采用的债券价格可能和中债估值中心给出的季度收盘价有所不同，导致以上两种计算方法得到的结果不一致，但差异非常细微，后续统一采用第一种</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其他四只重仓券的标准化市值权重同理计算，再用其加权平均各券期初久期，就得到基金的期初久期为</a:t>
                </a:r>
                <a:r>
                  <a:rPr lang="en-US" dirty="0">
                    <a:latin typeface="Arial" panose="020B0604020202020204" pitchFamily="34" charset="0"/>
                    <a:ea typeface="KaiTi" panose="02010609060101010101" pitchFamily="49" charset="-122"/>
                    <a:cs typeface="Arial" panose="020B0604020202020204" pitchFamily="34" charset="0"/>
                  </a:rPr>
                  <a:t>2.0982</a:t>
                </a:r>
              </a:p>
              <a:p>
                <a:r>
                  <a:rPr lang="en-US" dirty="0">
                    <a:latin typeface="Arial" panose="020B0604020202020204" pitchFamily="34" charset="0"/>
                    <a:ea typeface="KaiTi" panose="02010609060101010101" pitchFamily="49" charset="-122"/>
                    <a:cs typeface="Arial" panose="020B0604020202020204" pitchFamily="34" charset="0"/>
                  </a:rPr>
                  <a:t> </a:t>
                </a:r>
              </a:p>
              <a:p>
                <a:r>
                  <a:rPr lang="zh-CN" altLang="en-US" dirty="0">
                    <a:latin typeface="Arial" panose="020B0604020202020204" pitchFamily="34" charset="0"/>
                    <a:ea typeface="KaiTi" panose="02010609060101010101" pitchFamily="49" charset="-122"/>
                    <a:cs typeface="Arial" panose="020B0604020202020204" pitchFamily="34" charset="0"/>
                  </a:rPr>
                  <a:t>因此，结合基金类型和期初久期，我们选取的业绩基准为中债</a:t>
                </a:r>
                <a:r>
                  <a:rPr lang="en-US" dirty="0">
                    <a:latin typeface="Arial" panose="020B0604020202020204" pitchFamily="34" charset="0"/>
                    <a:ea typeface="KaiTi" panose="02010609060101010101" pitchFamily="49" charset="-122"/>
                    <a:cs typeface="Arial" panose="020B0604020202020204" pitchFamily="34" charset="0"/>
                  </a:rPr>
                  <a:t>-</a:t>
                </a:r>
                <a:r>
                  <a:rPr lang="zh-CN" altLang="en-US" dirty="0">
                    <a:latin typeface="Arial" panose="020B0604020202020204" pitchFamily="34" charset="0"/>
                    <a:ea typeface="KaiTi" panose="02010609060101010101" pitchFamily="49" charset="-122"/>
                    <a:cs typeface="Arial" panose="020B0604020202020204" pitchFamily="34" charset="0"/>
                  </a:rPr>
                  <a:t>总财富（</a:t>
                </a:r>
                <a:r>
                  <a:rPr lang="en-US" dirty="0">
                    <a:latin typeface="Arial" panose="020B0604020202020204" pitchFamily="34" charset="0"/>
                    <a:ea typeface="KaiTi" panose="02010609060101010101" pitchFamily="49" charset="-122"/>
                    <a:cs typeface="Arial" panose="020B0604020202020204" pitchFamily="34" charset="0"/>
                  </a:rPr>
                  <a:t>1-3</a:t>
                </a:r>
                <a:r>
                  <a:rPr lang="zh-CN" altLang="en-US" dirty="0">
                    <a:latin typeface="Arial" panose="020B0604020202020204" pitchFamily="34" charset="0"/>
                    <a:ea typeface="KaiTi" panose="02010609060101010101" pitchFamily="49" charset="-122"/>
                    <a:cs typeface="Arial" panose="020B0604020202020204" pitchFamily="34" charset="0"/>
                  </a:rPr>
                  <a:t>年）指数（</a:t>
                </a:r>
                <a:r>
                  <a:rPr lang="en-US" dirty="0">
                    <a:latin typeface="Arial" panose="020B0604020202020204" pitchFamily="34" charset="0"/>
                    <a:ea typeface="KaiTi" panose="02010609060101010101" pitchFamily="49" charset="-122"/>
                    <a:cs typeface="Arial" panose="020B0604020202020204" pitchFamily="34" charset="0"/>
                  </a:rPr>
                  <a:t>CBA00321.CS</a:t>
                </a:r>
                <a:r>
                  <a:rPr lang="zh-CN" altLang="en-US" dirty="0">
                    <a:latin typeface="Arial" panose="020B0604020202020204" pitchFamily="34" charset="0"/>
                    <a:ea typeface="KaiTi" panose="02010609060101010101" pitchFamily="49" charset="-122"/>
                    <a:cs typeface="Arial" panose="020B0604020202020204" pitchFamily="34" charset="0"/>
                  </a:rPr>
                  <a:t>）。</a:t>
                </a:r>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xmlns="">
          <p:sp>
            <p:nvSpPr>
              <p:cNvPr id="8" name="文本框 8">
                <a:extLst>
                  <a:ext uri="{FF2B5EF4-FFF2-40B4-BE49-F238E27FC236}">
                    <a16:creationId xmlns:a16="http://schemas.microsoft.com/office/drawing/2014/main" id="{DFA190D7-24B1-4B01-9DA8-59FFCA36E545}"/>
                  </a:ext>
                </a:extLst>
              </p:cNvPr>
              <p:cNvSpPr txBox="1">
                <a:spLocks noRot="1" noChangeAspect="1" noMove="1" noResize="1" noEditPoints="1" noAdjustHandles="1" noChangeArrowheads="1" noChangeShapeType="1" noTextEdit="1"/>
              </p:cNvSpPr>
              <p:nvPr/>
            </p:nvSpPr>
            <p:spPr>
              <a:xfrm>
                <a:off x="6096000" y="1015958"/>
                <a:ext cx="6096000" cy="5603329"/>
              </a:xfrm>
              <a:prstGeom prst="rect">
                <a:avLst/>
              </a:prstGeom>
              <a:blipFill>
                <a:blip r:embed="rId4"/>
                <a:stretch>
                  <a:fillRect l="-800" t="-871" r="-800"/>
                </a:stretch>
              </a:blipFill>
            </p:spPr>
            <p:txBody>
              <a:bodyPr/>
              <a:lstStyle/>
              <a:p>
                <a:r>
                  <a:rPr lang="en-US">
                    <a:noFill/>
                  </a:rPr>
                  <a:t> </a:t>
                </a:r>
              </a:p>
            </p:txBody>
          </p:sp>
        </mc:Fallback>
      </mc:AlternateContent>
      <p:sp>
        <p:nvSpPr>
          <p:cNvPr id="5" name="Arrow: Down 4">
            <a:extLst>
              <a:ext uri="{FF2B5EF4-FFF2-40B4-BE49-F238E27FC236}">
                <a16:creationId xmlns:a16="http://schemas.microsoft.com/office/drawing/2014/main" id="{F51ABBB0-D754-4A05-9D0C-75A45B23F02B}"/>
              </a:ext>
            </a:extLst>
          </p:cNvPr>
          <p:cNvSpPr/>
          <p:nvPr/>
        </p:nvSpPr>
        <p:spPr>
          <a:xfrm rot="3789794">
            <a:off x="5725161" y="4114799"/>
            <a:ext cx="254000"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72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基准与基金面值估计</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FC47293-7C2B-4821-8BDF-5745D9768AB8}"/>
                  </a:ext>
                </a:extLst>
              </p:cNvPr>
              <p:cNvSpPr txBox="1"/>
              <p:nvPr/>
            </p:nvSpPr>
            <p:spPr>
              <a:xfrm>
                <a:off x="162560" y="1015958"/>
                <a:ext cx="5445760" cy="2992422"/>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基准指数中债</a:t>
                </a:r>
                <a:r>
                  <a:rPr lang="en-US" dirty="0">
                    <a:latin typeface="Arial" panose="020B0604020202020204" pitchFamily="34" charset="0"/>
                    <a:ea typeface="KaiTi" panose="02010609060101010101" pitchFamily="49" charset="-122"/>
                    <a:cs typeface="Arial" panose="020B0604020202020204" pitchFamily="34" charset="0"/>
                  </a:rPr>
                  <a:t>-</a:t>
                </a:r>
                <a:r>
                  <a:rPr lang="zh-CN" altLang="en-US" dirty="0">
                    <a:latin typeface="Arial" panose="020B0604020202020204" pitchFamily="34" charset="0"/>
                    <a:ea typeface="KaiTi" panose="02010609060101010101" pitchFamily="49" charset="-122"/>
                    <a:cs typeface="Arial" panose="020B0604020202020204" pitchFamily="34" charset="0"/>
                  </a:rPr>
                  <a:t>总财富（</a:t>
                </a:r>
                <a:r>
                  <a:rPr lang="en-US" dirty="0">
                    <a:latin typeface="Arial" panose="020B0604020202020204" pitchFamily="34" charset="0"/>
                    <a:ea typeface="KaiTi" panose="02010609060101010101" pitchFamily="49" charset="-122"/>
                    <a:cs typeface="Arial" panose="020B0604020202020204" pitchFamily="34" charset="0"/>
                  </a:rPr>
                  <a:t>1-3</a:t>
                </a:r>
                <a:r>
                  <a:rPr lang="zh-CN" altLang="en-US" dirty="0">
                    <a:latin typeface="Arial" panose="020B0604020202020204" pitchFamily="34" charset="0"/>
                    <a:ea typeface="KaiTi" panose="02010609060101010101" pitchFamily="49" charset="-122"/>
                    <a:cs typeface="Arial" panose="020B0604020202020204" pitchFamily="34" charset="0"/>
                  </a:rPr>
                  <a:t>年）指数的期初点位是</a:t>
                </a:r>
                <a:r>
                  <a:rPr lang="en-US" dirty="0">
                    <a:latin typeface="Arial" panose="020B0604020202020204" pitchFamily="34" charset="0"/>
                    <a:ea typeface="KaiTi" panose="02010609060101010101" pitchFamily="49" charset="-122"/>
                    <a:cs typeface="Arial" panose="020B0604020202020204" pitchFamily="34" charset="0"/>
                  </a:rPr>
                  <a:t>184.2913</a:t>
                </a:r>
                <a:r>
                  <a:rPr lang="zh-CN" altLang="en-US" dirty="0">
                    <a:latin typeface="Arial" panose="020B0604020202020204" pitchFamily="34" charset="0"/>
                    <a:ea typeface="KaiTi" panose="02010609060101010101" pitchFamily="49" charset="-122"/>
                    <a:cs typeface="Arial" panose="020B0604020202020204" pitchFamily="34" charset="0"/>
                  </a:rPr>
                  <a:t>，到期收益率为</a:t>
                </a:r>
                <a:r>
                  <a:rPr lang="en-US" dirty="0">
                    <a:latin typeface="Arial" panose="020B0604020202020204" pitchFamily="34" charset="0"/>
                    <a:ea typeface="KaiTi" panose="02010609060101010101" pitchFamily="49" charset="-122"/>
                    <a:cs typeface="Arial" panose="020B0604020202020204" pitchFamily="34" charset="0"/>
                  </a:rPr>
                  <a:t>2.0537%</a:t>
                </a:r>
                <a:r>
                  <a:rPr lang="zh-CN" altLang="en-US" dirty="0">
                    <a:latin typeface="Arial" panose="020B0604020202020204" pitchFamily="34" charset="0"/>
                    <a:ea typeface="KaiTi" panose="02010609060101010101" pitchFamily="49" charset="-122"/>
                    <a:cs typeface="Arial" panose="020B0604020202020204" pitchFamily="34" charset="0"/>
                  </a:rPr>
                  <a:t>，平均剩余期限为</a:t>
                </a:r>
                <a:r>
                  <a:rPr lang="en-US" dirty="0">
                    <a:latin typeface="Arial" panose="020B0604020202020204" pitchFamily="34" charset="0"/>
                    <a:ea typeface="KaiTi" panose="02010609060101010101" pitchFamily="49" charset="-122"/>
                    <a:cs typeface="Arial" panose="020B0604020202020204" pitchFamily="34" charset="0"/>
                  </a:rPr>
                  <a:t>1.9529</a:t>
                </a:r>
                <a:r>
                  <a:rPr lang="zh-CN" altLang="en-US" dirty="0">
                    <a:latin typeface="Arial" panose="020B0604020202020204" pitchFamily="34" charset="0"/>
                    <a:ea typeface="KaiTi" panose="02010609060101010101" pitchFamily="49" charset="-122"/>
                    <a:cs typeface="Arial" panose="020B0604020202020204" pitchFamily="34" charset="0"/>
                  </a:rPr>
                  <a:t>，平均票息率为</a:t>
                </a:r>
                <a:r>
                  <a:rPr lang="en-US" dirty="0">
                    <a:latin typeface="Arial" panose="020B0604020202020204" pitchFamily="34" charset="0"/>
                    <a:ea typeface="KaiTi" panose="02010609060101010101" pitchFamily="49" charset="-122"/>
                    <a:cs typeface="Arial" panose="020B0604020202020204" pitchFamily="34" charset="0"/>
                  </a:rPr>
                  <a:t>3.5752%</a:t>
                </a:r>
                <a:r>
                  <a:rPr lang="zh-CN" altLang="en-US" dirty="0">
                    <a:latin typeface="Arial" panose="020B0604020202020204" pitchFamily="34" charset="0"/>
                    <a:ea typeface="KaiTi" panose="02010609060101010101" pitchFamily="49" charset="-122"/>
                    <a:cs typeface="Arial" panose="020B0604020202020204" pitchFamily="34" charset="0"/>
                  </a:rPr>
                  <a:t>，代入公式</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𝑃</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e>
                        <m:sup>
                          <m:r>
                            <a:rPr lang="en-US" i="1">
                              <a:latin typeface="Cambria Math" panose="02040503050406030204" pitchFamily="18" charset="0"/>
                            </a:rPr>
                            <m:t>𝑚</m:t>
                          </m:r>
                        </m:sup>
                      </m:sSup>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𝑐</m:t>
                                  </m:r>
                                </m:num>
                                <m:den>
                                  <m:r>
                                    <a:rPr lang="en-US" i="1">
                                      <a:latin typeface="Cambria Math" panose="02040503050406030204" pitchFamily="18" charset="0"/>
                                    </a:rPr>
                                    <m:t>𝑦</m:t>
                                  </m:r>
                                </m:den>
                              </m:f>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𝑐</m:t>
                                      </m:r>
                                    </m:num>
                                    <m:den>
                                      <m:r>
                                        <a:rPr lang="en-US" i="1">
                                          <a:latin typeface="Cambria Math" panose="02040503050406030204" pitchFamily="18" charset="0"/>
                                        </a:rPr>
                                        <m:t>𝑦</m:t>
                                      </m:r>
                                    </m:den>
                                  </m:f>
                                </m:e>
                              </m:d>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e>
                                    <m:sup>
                                      <m:r>
                                        <a:rPr lang="en-US" i="1">
                                          <a:latin typeface="Cambria Math" panose="02040503050406030204" pitchFamily="18" charset="0"/>
                                        </a:rPr>
                                        <m:t>𝑁</m:t>
                                      </m:r>
                                    </m:sup>
                                  </m:sSup>
                                </m:den>
                              </m:f>
                            </m:e>
                          </m:d>
                        </m:e>
                        <m:sup>
                          <m:r>
                            <a:rPr lang="en-US" i="1">
                              <a:latin typeface="Cambria Math" panose="02040503050406030204" pitchFamily="18" charset="0"/>
                            </a:rPr>
                            <m:t>−1</m:t>
                          </m:r>
                        </m:sup>
                      </m:sSup>
                    </m:oMath>
                  </m:oMathPara>
                </a14:m>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得到基准指数期初点位对应的面值是</a:t>
                </a:r>
                <a:r>
                  <a:rPr lang="en-US" altLang="zh-CN" dirty="0">
                    <a:latin typeface="Arial" panose="020B0604020202020204" pitchFamily="34" charset="0"/>
                    <a:ea typeface="KaiTi" panose="02010609060101010101" pitchFamily="49" charset="-122"/>
                    <a:cs typeface="Arial" panose="020B0604020202020204" pitchFamily="34" charset="0"/>
                  </a:rPr>
                  <a:t>178.8361</a:t>
                </a:r>
              </a:p>
              <a:p>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xmlns="">
          <p:sp>
            <p:nvSpPr>
              <p:cNvPr id="9" name="文本框 8">
                <a:extLst>
                  <a:ext uri="{FF2B5EF4-FFF2-40B4-BE49-F238E27FC236}">
                    <a16:creationId xmlns:a16="http://schemas.microsoft.com/office/drawing/2014/main" id="{2FC47293-7C2B-4821-8BDF-5745D9768AB8}"/>
                  </a:ext>
                </a:extLst>
              </p:cNvPr>
              <p:cNvSpPr txBox="1">
                <a:spLocks noRot="1" noChangeAspect="1" noMove="1" noResize="1" noEditPoints="1" noAdjustHandles="1" noChangeArrowheads="1" noChangeShapeType="1" noTextEdit="1"/>
              </p:cNvSpPr>
              <p:nvPr/>
            </p:nvSpPr>
            <p:spPr>
              <a:xfrm>
                <a:off x="162560" y="1015958"/>
                <a:ext cx="5445760" cy="2992422"/>
              </a:xfrm>
              <a:prstGeom prst="rect">
                <a:avLst/>
              </a:prstGeom>
              <a:blipFill>
                <a:blip r:embed="rId3"/>
                <a:stretch>
                  <a:fillRect l="-1008" t="-1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8">
                <a:extLst>
                  <a:ext uri="{FF2B5EF4-FFF2-40B4-BE49-F238E27FC236}">
                    <a16:creationId xmlns:a16="http://schemas.microsoft.com/office/drawing/2014/main" id="{DFA190D7-24B1-4B01-9DA8-59FFCA36E545}"/>
                  </a:ext>
                </a:extLst>
              </p:cNvPr>
              <p:cNvSpPr txBox="1"/>
              <p:nvPr/>
            </p:nvSpPr>
            <p:spPr>
              <a:xfrm>
                <a:off x="6096000" y="1015958"/>
                <a:ext cx="6096000" cy="4053930"/>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基金期初单位净值为</a:t>
                </a:r>
                <a:r>
                  <a:rPr lang="en-US" dirty="0">
                    <a:latin typeface="Arial" panose="020B0604020202020204" pitchFamily="34" charset="0"/>
                    <a:ea typeface="KaiTi" panose="02010609060101010101" pitchFamily="49" charset="-122"/>
                    <a:cs typeface="Arial" panose="020B0604020202020204" pitchFamily="34" charset="0"/>
                  </a:rPr>
                  <a:t>1.0318</a:t>
                </a:r>
                <a:r>
                  <a:rPr lang="zh-CN" altLang="en-US" dirty="0">
                    <a:latin typeface="Arial" panose="020B0604020202020204" pitchFamily="34" charset="0"/>
                    <a:ea typeface="KaiTi" panose="02010609060101010101" pitchFamily="49" charset="-122"/>
                    <a:cs typeface="Arial" panose="020B0604020202020204" pitchFamily="34" charset="0"/>
                  </a:rPr>
                  <a:t>，继续以第一大重仓券</a:t>
                </a:r>
                <a:r>
                  <a:rPr lang="en-US" dirty="0">
                    <a:latin typeface="Arial" panose="020B0604020202020204" pitchFamily="34" charset="0"/>
                    <a:ea typeface="KaiTi" panose="02010609060101010101" pitchFamily="49" charset="-122"/>
                    <a:cs typeface="Arial" panose="020B0604020202020204" pitchFamily="34" charset="0"/>
                  </a:rPr>
                  <a:t>18</a:t>
                </a:r>
                <a:r>
                  <a:rPr lang="zh-CN" altLang="en-US" dirty="0">
                    <a:latin typeface="Arial" panose="020B0604020202020204" pitchFamily="34" charset="0"/>
                    <a:ea typeface="KaiTi" panose="02010609060101010101" pitchFamily="49" charset="-122"/>
                    <a:cs typeface="Arial" panose="020B0604020202020204" pitchFamily="34" charset="0"/>
                  </a:rPr>
                  <a:t>农发</a:t>
                </a:r>
                <a:r>
                  <a:rPr lang="en-US" dirty="0">
                    <a:latin typeface="Arial" panose="020B0604020202020204" pitchFamily="34" charset="0"/>
                    <a:ea typeface="KaiTi" panose="02010609060101010101" pitchFamily="49" charset="-122"/>
                    <a:cs typeface="Arial" panose="020B0604020202020204" pitchFamily="34" charset="0"/>
                  </a:rPr>
                  <a:t>09</a:t>
                </a:r>
                <a:r>
                  <a:rPr lang="zh-CN" altLang="en-US" dirty="0">
                    <a:latin typeface="Arial" panose="020B0604020202020204" pitchFamily="34" charset="0"/>
                    <a:ea typeface="KaiTi" panose="02010609060101010101" pitchFamily="49" charset="-122"/>
                    <a:cs typeface="Arial" panose="020B0604020202020204" pitchFamily="34" charset="0"/>
                  </a:rPr>
                  <a:t>为例：</a:t>
                </a:r>
                <a:endParaRPr lang="en-US" dirty="0">
                  <a:latin typeface="Arial" panose="020B0604020202020204" pitchFamily="34" charset="0"/>
                  <a:ea typeface="KaiTi" panose="02010609060101010101" pitchFamily="49" charset="-122"/>
                  <a:cs typeface="Arial" panose="020B0604020202020204" pitchFamily="34" charset="0"/>
                </a:endParaRPr>
              </a:p>
              <a:p>
                <a:r>
                  <a:rPr lang="en-US" dirty="0">
                    <a:latin typeface="Arial" panose="020B0604020202020204" pitchFamily="34" charset="0"/>
                    <a:ea typeface="KaiTi" panose="02010609060101010101" pitchFamily="49" charset="-122"/>
                    <a:cs typeface="Arial" panose="020B0604020202020204" pitchFamily="34" charset="0"/>
                  </a:rPr>
                  <a:t> </a:t>
                </a:r>
              </a:p>
              <a:p>
                <a:pPr/>
                <a14:m>
                  <m:oMathPara xmlns:m="http://schemas.openxmlformats.org/officeDocument/2006/math">
                    <m:oMathParaPr>
                      <m:jc m:val="centerGroup"/>
                    </m:oMathParaPr>
                    <m:oMath xmlns:m="http://schemas.openxmlformats.org/officeDocument/2006/math">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limUpp>
                                <m:limUppPr>
                                  <m:ctrlPr>
                                    <a:rPr lang="en-US" i="1">
                                      <a:latin typeface="Cambria Math" panose="02040503050406030204" pitchFamily="18" charset="0"/>
                                    </a:rPr>
                                  </m:ctrlPr>
                                </m:limUppPr>
                                <m:e>
                                  <m:groupChr>
                                    <m:groupChrPr>
                                      <m:chr m:val="⏞"/>
                                      <m:pos m:val="top"/>
                                      <m:vertJc m:val="bot"/>
                                      <m:ctrlPr>
                                        <a:rPr lang="en-US" i="1">
                                          <a:latin typeface="Cambria Math" panose="02040503050406030204" pitchFamily="18" charset="0"/>
                                        </a:rPr>
                                      </m:ctrlPr>
                                    </m:groupChrPr>
                                    <m:e>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r>
                                                <a:rPr lang="en-US" smtClean="0">
                                                  <a:solidFill>
                                                    <a:srgbClr val="FF0000"/>
                                                  </a:solidFill>
                                                  <a:latin typeface="Cambria Math" panose="02040503050406030204" pitchFamily="18" charset="0"/>
                                                </a:rPr>
                                                <m:t>1.0318</m:t>
                                              </m:r>
                                              <m:r>
                                                <a:rPr lang="en-US" altLang="zh-CN">
                                                  <a:solidFill>
                                                    <a:srgbClr val="FF0000"/>
                                                  </a:solidFill>
                                                  <a:latin typeface="Cambria Math" panose="02040503050406030204" pitchFamily="18" charset="0"/>
                                                </a:rPr>
                                                <m:t>×</m:t>
                                              </m:r>
                                              <m:r>
                                                <a:rPr lang="en-US">
                                                  <a:solidFill>
                                                    <a:srgbClr val="FF0000"/>
                                                  </a:solidFill>
                                                  <a:latin typeface="Cambria Math" panose="02040503050406030204" pitchFamily="18" charset="0"/>
                                                </a:rPr>
                                                <m:t>47.91</m:t>
                                              </m:r>
                                              <m:r>
                                                <a:rPr lang="en-US" smtClean="0">
                                                  <a:solidFill>
                                                    <a:srgbClr val="FF0000"/>
                                                  </a:solidFill>
                                                  <a:latin typeface="Cambria Math" panose="02040503050406030204" pitchFamily="18" charset="0"/>
                                                </a:rPr>
                                                <m:t>%</m:t>
                                              </m:r>
                                            </m:e>
                                          </m:groupChr>
                                        </m:e>
                                        <m:lim>
                                          <m:r>
                                            <a:rPr lang="zh-CN" altLang="en-US">
                                              <a:latin typeface="Cambria Math" panose="02040503050406030204" pitchFamily="18" charset="0"/>
                                            </a:rPr>
                                            <m:t>单位净值中有多少钱投资于该券</m:t>
                                          </m:r>
                                        </m:lim>
                                      </m:limLow>
                                      <m:r>
                                        <a:rPr lang="en-US" altLang="zh-CN" smtClean="0">
                                          <a:solidFill>
                                            <a:srgbClr val="FF0000"/>
                                          </a:solidFill>
                                          <a:latin typeface="Cambria Math" panose="02040503050406030204" pitchFamily="18" charset="0"/>
                                        </a:rPr>
                                        <m:t>÷</m:t>
                                      </m:r>
                                      <m:r>
                                        <a:rPr lang="en-US">
                                          <a:solidFill>
                                            <a:srgbClr val="FF0000"/>
                                          </a:solidFill>
                                          <a:latin typeface="Cambria Math" panose="02040503050406030204" pitchFamily="18" charset="0"/>
                                        </a:rPr>
                                        <m:t>106.05</m:t>
                                      </m:r>
                                    </m:e>
                                  </m:groupChr>
                                </m:e>
                                <m:lim>
                                  <m:r>
                                    <a:rPr lang="zh-CN" altLang="en-US">
                                      <a:latin typeface="Cambria Math" panose="02040503050406030204" pitchFamily="18" charset="0"/>
                                    </a:rPr>
                                    <m:t>单位净值中有多少张该债券</m:t>
                                  </m:r>
                                </m:lim>
                              </m:limUpp>
                              <m:r>
                                <a:rPr lang="en-US" smtClean="0">
                                  <a:solidFill>
                                    <a:srgbClr val="FF0000"/>
                                  </a:solidFill>
                                  <a:latin typeface="Cambria Math" panose="02040503050406030204" pitchFamily="18" charset="0"/>
                                </a:rPr>
                                <m:t>×100</m:t>
                              </m:r>
                            </m:e>
                          </m:groupChr>
                        </m:e>
                        <m:lim>
                          <m:r>
                            <a:rPr lang="zh-CN" altLang="en-US">
                              <a:latin typeface="Cambria Math" panose="02040503050406030204" pitchFamily="18" charset="0"/>
                            </a:rPr>
                            <m:t>单位净值对应的该券面值</m:t>
                          </m:r>
                        </m:lim>
                      </m:limLow>
                      <m:r>
                        <a:rPr lang="en-US">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r>
                                <a:rPr lang="en-US">
                                  <a:latin typeface="Cambria Math" panose="02040503050406030204" pitchFamily="18" charset="0"/>
                                </a:rPr>
                                <m:t>0.4662</m:t>
                              </m:r>
                            </m:e>
                          </m:groupChr>
                        </m:e>
                        <m:lim>
                          <m:r>
                            <a:rPr lang="zh-CN" altLang="en-US">
                              <a:latin typeface="Cambria Math" panose="02040503050406030204" pitchFamily="18" charset="0"/>
                            </a:rPr>
                            <m:t>该券面值绝对贡献</m:t>
                          </m:r>
                        </m:lim>
                      </m:limLow>
                    </m:oMath>
                  </m:oMathPara>
                </a14:m>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另外四个重仓券完全同理，最后将前五大重仓券各自的面值绝对贡献加总，就得到基金的期初单位净值对应的面值为</a:t>
                </a:r>
                <a:r>
                  <a:rPr lang="en-US" dirty="0">
                    <a:latin typeface="Arial" panose="020B0604020202020204" pitchFamily="34" charset="0"/>
                    <a:ea typeface="KaiTi" panose="02010609060101010101" pitchFamily="49" charset="-122"/>
                    <a:cs typeface="Arial" panose="020B0604020202020204" pitchFamily="34" charset="0"/>
                  </a:rPr>
                  <a:t>0.9801</a:t>
                </a:r>
              </a:p>
              <a:p>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xmlns="">
          <p:sp>
            <p:nvSpPr>
              <p:cNvPr id="8" name="文本框 8">
                <a:extLst>
                  <a:ext uri="{FF2B5EF4-FFF2-40B4-BE49-F238E27FC236}">
                    <a16:creationId xmlns:a16="http://schemas.microsoft.com/office/drawing/2014/main" id="{DFA190D7-24B1-4B01-9DA8-59FFCA36E545}"/>
                  </a:ext>
                </a:extLst>
              </p:cNvPr>
              <p:cNvSpPr txBox="1">
                <a:spLocks noRot="1" noChangeAspect="1" noMove="1" noResize="1" noEditPoints="1" noAdjustHandles="1" noChangeArrowheads="1" noChangeShapeType="1" noTextEdit="1"/>
              </p:cNvSpPr>
              <p:nvPr/>
            </p:nvSpPr>
            <p:spPr>
              <a:xfrm>
                <a:off x="6096000" y="1015958"/>
                <a:ext cx="6096000" cy="4053930"/>
              </a:xfrm>
              <a:prstGeom prst="rect">
                <a:avLst/>
              </a:prstGeom>
              <a:blipFill>
                <a:blip r:embed="rId4"/>
                <a:stretch>
                  <a:fillRect l="-800" t="-1203"/>
                </a:stretch>
              </a:blipFill>
            </p:spPr>
            <p:txBody>
              <a:bodyPr/>
              <a:lstStyle/>
              <a:p>
                <a:r>
                  <a:rPr lang="en-US">
                    <a:noFill/>
                  </a:rPr>
                  <a:t> </a:t>
                </a:r>
              </a:p>
            </p:txBody>
          </p:sp>
        </mc:Fallback>
      </mc:AlternateContent>
    </p:spTree>
    <p:extLst>
      <p:ext uri="{BB962C8B-B14F-4D97-AF65-F5344CB8AC3E}">
        <p14:creationId xmlns:p14="http://schemas.microsoft.com/office/powerpoint/2010/main" val="324456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输入参数汇总与业绩归因结果</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FC47293-7C2B-4821-8BDF-5745D9768AB8}"/>
              </a:ext>
            </a:extLst>
          </p:cNvPr>
          <p:cNvSpPr txBox="1"/>
          <p:nvPr/>
        </p:nvSpPr>
        <p:spPr>
          <a:xfrm>
            <a:off x="162560" y="1015958"/>
            <a:ext cx="5445760" cy="646331"/>
          </a:xfrm>
          <a:prstGeom prst="rect">
            <a:avLst/>
          </a:prstGeom>
          <a:noFill/>
        </p:spPr>
        <p:txBody>
          <a:bodyPr wrap="square">
            <a:spAutoFit/>
          </a:bodyPr>
          <a:lstStyle/>
          <a:p>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p:txBody>
      </p:sp>
      <p:sp>
        <p:nvSpPr>
          <p:cNvPr id="8" name="文本框 8">
            <a:extLst>
              <a:ext uri="{FF2B5EF4-FFF2-40B4-BE49-F238E27FC236}">
                <a16:creationId xmlns:a16="http://schemas.microsoft.com/office/drawing/2014/main" id="{DFA190D7-24B1-4B01-9DA8-59FFCA36E545}"/>
              </a:ext>
            </a:extLst>
          </p:cNvPr>
          <p:cNvSpPr txBox="1"/>
          <p:nvPr/>
        </p:nvSpPr>
        <p:spPr>
          <a:xfrm>
            <a:off x="6280882" y="1015958"/>
            <a:ext cx="5911118" cy="2862322"/>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该基金在</a:t>
            </a:r>
            <a:r>
              <a:rPr lang="en-US" dirty="0">
                <a:latin typeface="Arial" panose="020B0604020202020204" pitchFamily="34" charset="0"/>
                <a:ea typeface="KaiTi" panose="02010609060101010101" pitchFamily="49" charset="-122"/>
                <a:cs typeface="Arial" panose="020B0604020202020204" pitchFamily="34" charset="0"/>
              </a:rPr>
              <a:t>2020</a:t>
            </a:r>
            <a:r>
              <a:rPr lang="zh-CN" altLang="en-US" dirty="0">
                <a:latin typeface="Arial" panose="020B0604020202020204" pitchFamily="34" charset="0"/>
                <a:ea typeface="KaiTi" panose="02010609060101010101" pitchFamily="49" charset="-122"/>
                <a:cs typeface="Arial" panose="020B0604020202020204" pitchFamily="34" charset="0"/>
              </a:rPr>
              <a:t>年二季度内总收益率的最大来源是收入效应，绝对数额上贡献了</a:t>
            </a:r>
            <a:r>
              <a:rPr lang="en-US" dirty="0">
                <a:latin typeface="Arial" panose="020B0604020202020204" pitchFamily="34" charset="0"/>
                <a:ea typeface="KaiTi" panose="02010609060101010101" pitchFamily="49" charset="-122"/>
                <a:cs typeface="Arial" panose="020B0604020202020204" pitchFamily="34" charset="0"/>
              </a:rPr>
              <a:t>0.9095%</a:t>
            </a:r>
            <a:r>
              <a:rPr lang="zh-CN" altLang="en-US" dirty="0">
                <a:latin typeface="Arial" panose="020B0604020202020204" pitchFamily="34" charset="0"/>
                <a:ea typeface="KaiTi" panose="02010609060101010101" pitchFamily="49" charset="-122"/>
                <a:cs typeface="Arial" panose="020B0604020202020204" pitchFamily="34" charset="0"/>
              </a:rPr>
              <a:t>，择券效应也有</a:t>
            </a:r>
            <a:r>
              <a:rPr lang="en-US" dirty="0">
                <a:latin typeface="Arial" panose="020B0604020202020204" pitchFamily="34" charset="0"/>
                <a:ea typeface="KaiTi" panose="02010609060101010101" pitchFamily="49" charset="-122"/>
                <a:cs typeface="Arial" panose="020B0604020202020204" pitchFamily="34" charset="0"/>
              </a:rPr>
              <a:t>0.3397%</a:t>
            </a:r>
            <a:r>
              <a:rPr lang="zh-CN" altLang="en-US" dirty="0">
                <a:latin typeface="Arial" panose="020B0604020202020204" pitchFamily="34" charset="0"/>
                <a:ea typeface="KaiTi" panose="02010609060101010101" pitchFamily="49" charset="-122"/>
                <a:cs typeface="Arial" panose="020B0604020202020204" pitchFamily="34" charset="0"/>
              </a:rPr>
              <a:t>的正向贡献</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阿尔法层面则是择券效应贡献最大，其次收入效应略微有</a:t>
            </a:r>
            <a:r>
              <a:rPr lang="en-US" dirty="0">
                <a:latin typeface="Arial" panose="020B0604020202020204" pitchFamily="34" charset="0"/>
                <a:ea typeface="KaiTi" panose="02010609060101010101" pitchFamily="49" charset="-122"/>
                <a:cs typeface="Arial" panose="020B0604020202020204" pitchFamily="34" charset="0"/>
              </a:rPr>
              <a:t>0.0421%</a:t>
            </a:r>
            <a:r>
              <a:rPr lang="zh-CN" altLang="en-US" dirty="0">
                <a:latin typeface="Arial" panose="020B0604020202020204" pitchFamily="34" charset="0"/>
                <a:ea typeface="KaiTi" panose="02010609060101010101" pitchFamily="49" charset="-122"/>
                <a:cs typeface="Arial" panose="020B0604020202020204" pitchFamily="34" charset="0"/>
              </a:rPr>
              <a:t>的正向贡献</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研究期内疫情冲击下国债收益率先走低然后大幅回调，政策性银行债相对国债的利差也有小幅扩张，导致国债效应和利差效应对基金总收益率和阿尔法都产生了负向影响</a:t>
            </a:r>
            <a:endParaRPr lang="en-US" altLang="zh-CN" dirty="0">
              <a:latin typeface="Arial" panose="020B0604020202020204" pitchFamily="34" charset="0"/>
              <a:ea typeface="KaiTi" panose="02010609060101010101" pitchFamily="49" charset="-122"/>
              <a:cs typeface="Arial" panose="020B0604020202020204" pitchFamily="34" charset="0"/>
            </a:endParaRPr>
          </a:p>
        </p:txBody>
      </p:sp>
      <p:pic>
        <p:nvPicPr>
          <p:cNvPr id="2" name="Picture 1">
            <a:extLst>
              <a:ext uri="{FF2B5EF4-FFF2-40B4-BE49-F238E27FC236}">
                <a16:creationId xmlns:a16="http://schemas.microsoft.com/office/drawing/2014/main" id="{40A5AAE9-30E9-4C2F-9F42-7A99ABABDC6C}"/>
              </a:ext>
            </a:extLst>
          </p:cNvPr>
          <p:cNvPicPr>
            <a:picLocks noChangeAspect="1"/>
          </p:cNvPicPr>
          <p:nvPr/>
        </p:nvPicPr>
        <p:blipFill>
          <a:blip r:embed="rId3"/>
          <a:stretch>
            <a:fillRect/>
          </a:stretch>
        </p:blipFill>
        <p:spPr>
          <a:xfrm>
            <a:off x="248575" y="1357946"/>
            <a:ext cx="5847425" cy="2057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Arrow: Down 9">
            <a:extLst>
              <a:ext uri="{FF2B5EF4-FFF2-40B4-BE49-F238E27FC236}">
                <a16:creationId xmlns:a16="http://schemas.microsoft.com/office/drawing/2014/main" id="{DDBB8303-C398-4B3E-BB59-2DEE87CF6639}"/>
              </a:ext>
            </a:extLst>
          </p:cNvPr>
          <p:cNvSpPr/>
          <p:nvPr/>
        </p:nvSpPr>
        <p:spPr>
          <a:xfrm>
            <a:off x="2989580" y="3721963"/>
            <a:ext cx="254000"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BD2029-89D0-4416-9021-D10715982398}"/>
              </a:ext>
            </a:extLst>
          </p:cNvPr>
          <p:cNvSpPr txBox="1"/>
          <p:nvPr/>
        </p:nvSpPr>
        <p:spPr>
          <a:xfrm>
            <a:off x="394890" y="3652797"/>
            <a:ext cx="2490550" cy="646331"/>
          </a:xfrm>
          <a:prstGeom prst="rect">
            <a:avLst/>
          </a:prstGeom>
          <a:noFill/>
        </p:spPr>
        <p:txBody>
          <a:bodyPr wrap="square" rtlCol="0">
            <a:spAutoFit/>
          </a:bodyPr>
          <a:lstStyle/>
          <a:p>
            <a:r>
              <a:rPr lang="zh-CN" altLang="en-US" dirty="0">
                <a:latin typeface="KaiTi" panose="02010609060101010101" pitchFamily="49" charset="-122"/>
                <a:ea typeface="KaiTi" panose="02010609060101010101" pitchFamily="49" charset="-122"/>
              </a:rPr>
              <a:t>总收益率与国债收益率变化计算略去</a:t>
            </a:r>
            <a:endParaRPr lang="en-US" dirty="0">
              <a:latin typeface="KaiTi" panose="02010609060101010101" pitchFamily="49" charset="-122"/>
              <a:ea typeface="KaiTi" panose="02010609060101010101" pitchFamily="49" charset="-122"/>
            </a:endParaRPr>
          </a:p>
        </p:txBody>
      </p:sp>
      <p:sp>
        <p:nvSpPr>
          <p:cNvPr id="12" name="TextBox 11">
            <a:extLst>
              <a:ext uri="{FF2B5EF4-FFF2-40B4-BE49-F238E27FC236}">
                <a16:creationId xmlns:a16="http://schemas.microsoft.com/office/drawing/2014/main" id="{0F8A56C0-D186-4E8F-BCB9-BE1098A50612}"/>
              </a:ext>
            </a:extLst>
          </p:cNvPr>
          <p:cNvSpPr txBox="1"/>
          <p:nvPr/>
        </p:nvSpPr>
        <p:spPr>
          <a:xfrm>
            <a:off x="3347720" y="3652796"/>
            <a:ext cx="2490550" cy="369332"/>
          </a:xfrm>
          <a:prstGeom prst="rect">
            <a:avLst/>
          </a:prstGeom>
          <a:noFill/>
        </p:spPr>
        <p:txBody>
          <a:bodyPr wrap="square" rtlCol="0">
            <a:spAutoFit/>
          </a:bodyPr>
          <a:lstStyle/>
          <a:p>
            <a:r>
              <a:rPr lang="zh-CN" altLang="en-US" dirty="0">
                <a:latin typeface="KaiTi" panose="02010609060101010101" pitchFamily="49" charset="-122"/>
                <a:ea typeface="KaiTi" panose="02010609060101010101" pitchFamily="49" charset="-122"/>
              </a:rPr>
              <a:t>代入模型计算公式</a:t>
            </a:r>
            <a:endParaRPr lang="en-US" dirty="0">
              <a:latin typeface="KaiTi" panose="02010609060101010101" pitchFamily="49" charset="-122"/>
              <a:ea typeface="KaiTi" panose="02010609060101010101" pitchFamily="49" charset="-122"/>
            </a:endParaRPr>
          </a:p>
        </p:txBody>
      </p:sp>
      <p:pic>
        <p:nvPicPr>
          <p:cNvPr id="5" name="Picture 4">
            <a:extLst>
              <a:ext uri="{FF2B5EF4-FFF2-40B4-BE49-F238E27FC236}">
                <a16:creationId xmlns:a16="http://schemas.microsoft.com/office/drawing/2014/main" id="{818F6D85-F5D7-4B6C-B398-03DB105105BB}"/>
              </a:ext>
            </a:extLst>
          </p:cNvPr>
          <p:cNvPicPr>
            <a:picLocks noChangeAspect="1"/>
          </p:cNvPicPr>
          <p:nvPr/>
        </p:nvPicPr>
        <p:blipFill>
          <a:blip r:embed="rId4"/>
          <a:stretch>
            <a:fillRect/>
          </a:stretch>
        </p:blipFill>
        <p:spPr>
          <a:xfrm>
            <a:off x="248575" y="4446493"/>
            <a:ext cx="5847425" cy="1713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4" name="Chart 13">
            <a:extLst>
              <a:ext uri="{FF2B5EF4-FFF2-40B4-BE49-F238E27FC236}">
                <a16:creationId xmlns:a16="http://schemas.microsoft.com/office/drawing/2014/main" id="{D2841921-BEA7-4868-95FC-B23E8CAF8CA8}"/>
              </a:ext>
            </a:extLst>
          </p:cNvPr>
          <p:cNvGraphicFramePr>
            <a:graphicFrameLocks/>
          </p:cNvGraphicFramePr>
          <p:nvPr>
            <p:extLst>
              <p:ext uri="{D42A27DB-BD31-4B8C-83A1-F6EECF244321}">
                <p14:modId xmlns:p14="http://schemas.microsoft.com/office/powerpoint/2010/main" val="3757215915"/>
              </p:ext>
            </p:extLst>
          </p:nvPr>
        </p:nvGraphicFramePr>
        <p:xfrm>
          <a:off x="6280882" y="3955186"/>
          <a:ext cx="5911118" cy="266486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8119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目录</a:t>
            </a:r>
          </a:p>
        </p:txBody>
      </p:sp>
      <p:pic>
        <p:nvPicPr>
          <p:cNvPr id="26" name="图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4119C8F8-9686-4064-9746-B318723E8A64}"/>
              </a:ext>
            </a:extLst>
          </p:cNvPr>
          <p:cNvGrpSpPr/>
          <p:nvPr/>
        </p:nvGrpSpPr>
        <p:grpSpPr>
          <a:xfrm>
            <a:off x="394890" y="1284421"/>
            <a:ext cx="1851331" cy="1351490"/>
            <a:chOff x="939985" y="2553631"/>
            <a:chExt cx="1851331" cy="1351490"/>
          </a:xfrm>
        </p:grpSpPr>
        <p:sp>
          <p:nvSpPr>
            <p:cNvPr id="10" name="PA_矩形 2">
              <a:extLst>
                <a:ext uri="{FF2B5EF4-FFF2-40B4-BE49-F238E27FC236}">
                  <a16:creationId xmlns:a16="http://schemas.microsoft.com/office/drawing/2014/main" id="{3DFFF757-53C8-43E9-9F88-5A15CBE1596E}"/>
                </a:ext>
              </a:extLst>
            </p:cNvPr>
            <p:cNvSpPr/>
            <p:nvPr>
              <p:custDataLst>
                <p:tags r:id="rId3"/>
              </p:custDataLst>
            </p:nvPr>
          </p:nvSpPr>
          <p:spPr>
            <a:xfrm rot="2619454">
              <a:off x="1509962" y="2553631"/>
              <a:ext cx="768599" cy="776229"/>
            </a:xfrm>
            <a:prstGeom prst="rect">
              <a:avLst/>
            </a:prstGeom>
            <a:solidFill>
              <a:srgbClr val="B418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4500" dirty="0">
                <a:solidFill>
                  <a:srgbClr val="C00000"/>
                </a:solidFill>
                <a:latin typeface="Gungsuh" panose="02030600000101010101" pitchFamily="18" charset="-127"/>
              </a:endParaRPr>
            </a:p>
          </p:txBody>
        </p:sp>
        <p:sp>
          <p:nvSpPr>
            <p:cNvPr id="11" name="PA_矩形 2">
              <a:extLst>
                <a:ext uri="{FF2B5EF4-FFF2-40B4-BE49-F238E27FC236}">
                  <a16:creationId xmlns:a16="http://schemas.microsoft.com/office/drawing/2014/main" id="{539AA1BD-7AA3-425B-8C05-9FDF4BEF3484}"/>
                </a:ext>
              </a:extLst>
            </p:cNvPr>
            <p:cNvSpPr/>
            <p:nvPr>
              <p:custDataLst>
                <p:tags r:id="rId4"/>
              </p:custDataLst>
            </p:nvPr>
          </p:nvSpPr>
          <p:spPr>
            <a:xfrm rot="2619454">
              <a:off x="2105477" y="3111476"/>
              <a:ext cx="685839" cy="763724"/>
            </a:xfrm>
            <a:prstGeom prst="rect">
              <a:avLst/>
            </a:prstGeom>
            <a:solidFill>
              <a:srgbClr val="B418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4500" dirty="0">
                <a:solidFill>
                  <a:srgbClr val="C00000"/>
                </a:solidFill>
                <a:latin typeface="Gungsuh" panose="02030600000101010101" pitchFamily="18" charset="-127"/>
              </a:endParaRPr>
            </a:p>
          </p:txBody>
        </p:sp>
        <p:sp>
          <p:nvSpPr>
            <p:cNvPr id="12" name="PA_矩形 2">
              <a:extLst>
                <a:ext uri="{FF2B5EF4-FFF2-40B4-BE49-F238E27FC236}">
                  <a16:creationId xmlns:a16="http://schemas.microsoft.com/office/drawing/2014/main" id="{50ECA2CB-09B3-418C-B58B-3B573B3DFF03}"/>
                </a:ext>
              </a:extLst>
            </p:cNvPr>
            <p:cNvSpPr/>
            <p:nvPr>
              <p:custDataLst>
                <p:tags r:id="rId5"/>
              </p:custDataLst>
            </p:nvPr>
          </p:nvSpPr>
          <p:spPr>
            <a:xfrm rot="2619454">
              <a:off x="939985" y="3146683"/>
              <a:ext cx="796669" cy="758438"/>
            </a:xfrm>
            <a:prstGeom prst="rect">
              <a:avLst/>
            </a:prstGeom>
            <a:solidFill>
              <a:srgbClr val="B418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4500" dirty="0">
                <a:solidFill>
                  <a:srgbClr val="C00000"/>
                </a:solidFill>
                <a:latin typeface="Gungsuh" panose="02030600000101010101" pitchFamily="18" charset="-127"/>
              </a:endParaRPr>
            </a:p>
          </p:txBody>
        </p:sp>
      </p:grpSp>
      <p:cxnSp>
        <p:nvCxnSpPr>
          <p:cNvPr id="15" name="PA_直接连接符 9">
            <a:extLst>
              <a:ext uri="{FF2B5EF4-FFF2-40B4-BE49-F238E27FC236}">
                <a16:creationId xmlns:a16="http://schemas.microsoft.com/office/drawing/2014/main" id="{753C8D99-B728-4359-8B77-FB4E3B171AFA}"/>
              </a:ext>
            </a:extLst>
          </p:cNvPr>
          <p:cNvCxnSpPr/>
          <p:nvPr>
            <p:custDataLst>
              <p:tags r:id="rId1"/>
            </p:custDataLst>
          </p:nvPr>
        </p:nvCxnSpPr>
        <p:spPr>
          <a:xfrm>
            <a:off x="2920599" y="1672535"/>
            <a:ext cx="538842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PA_矩形 1">
            <a:extLst>
              <a:ext uri="{FF2B5EF4-FFF2-40B4-BE49-F238E27FC236}">
                <a16:creationId xmlns:a16="http://schemas.microsoft.com/office/drawing/2014/main" id="{556BDF58-3416-4C29-8C02-287E3AEEA538}"/>
              </a:ext>
            </a:extLst>
          </p:cNvPr>
          <p:cNvSpPr/>
          <p:nvPr>
            <p:custDataLst>
              <p:tags r:id="rId2"/>
            </p:custDataLst>
          </p:nvPr>
        </p:nvSpPr>
        <p:spPr>
          <a:xfrm>
            <a:off x="2714125" y="2090502"/>
            <a:ext cx="10602534" cy="2305759"/>
          </a:xfrm>
          <a:prstGeom prst="rect">
            <a:avLst/>
          </a:prstGeom>
        </p:spPr>
        <p:txBody>
          <a:bodyPr wrap="square">
            <a:spAutoFit/>
          </a:bodyPr>
          <a:lstStyle/>
          <a:p>
            <a:pPr marL="457200" indent="-457200">
              <a:lnSpc>
                <a:spcPct val="200000"/>
              </a:lnSpc>
              <a:buFont typeface="Wingdings" panose="05000000000000000000" pitchFamily="2" charset="2"/>
              <a:buChar char="l"/>
              <a:defRPr/>
            </a:pPr>
            <a:r>
              <a:rPr lang="en-US" altLang="zh-CN" sz="2550" dirty="0" err="1">
                <a:solidFill>
                  <a:srgbClr val="B41800"/>
                </a:solidFill>
                <a:latin typeface="Arial" panose="020B0604020202020204" pitchFamily="34" charset="0"/>
                <a:ea typeface="楷体" panose="02010609060101010101" pitchFamily="49" charset="-122"/>
                <a:cs typeface="Arial" panose="020B0604020202020204" pitchFamily="34" charset="0"/>
              </a:rPr>
              <a:t>Campisi</a:t>
            </a:r>
            <a:r>
              <a:rPr lang="zh-CN" altLang="en-US" sz="2550" dirty="0">
                <a:solidFill>
                  <a:srgbClr val="B41800"/>
                </a:solidFill>
                <a:latin typeface="Arial" panose="020B0604020202020204" pitchFamily="34" charset="0"/>
                <a:ea typeface="楷体" panose="02010609060101010101" pitchFamily="49" charset="-122"/>
                <a:cs typeface="Arial" panose="020B0604020202020204" pitchFamily="34" charset="0"/>
              </a:rPr>
              <a:t>模型</a:t>
            </a:r>
            <a:r>
              <a:rPr lang="zh-CN" altLang="en-US" sz="2550" dirty="0">
                <a:solidFill>
                  <a:srgbClr val="B41800"/>
                </a:solidFill>
                <a:latin typeface="楷体" panose="02010609060101010101" pitchFamily="49" charset="-122"/>
                <a:ea typeface="楷体" panose="02010609060101010101" pitchFamily="49" charset="-122"/>
              </a:rPr>
              <a:t>原理介绍与算法推导</a:t>
            </a:r>
            <a:endParaRPr lang="en-US" altLang="zh-CN" sz="2550" dirty="0">
              <a:solidFill>
                <a:srgbClr val="B41800"/>
              </a:solidFill>
              <a:latin typeface="楷体" panose="02010609060101010101" pitchFamily="49" charset="-122"/>
              <a:ea typeface="楷体" panose="02010609060101010101" pitchFamily="49" charset="-122"/>
            </a:endParaRPr>
          </a:p>
          <a:p>
            <a:pPr marL="457200" indent="-457200">
              <a:lnSpc>
                <a:spcPct val="200000"/>
              </a:lnSpc>
              <a:buFont typeface="Wingdings" panose="05000000000000000000" pitchFamily="2" charset="2"/>
              <a:buChar char="l"/>
              <a:defRPr/>
            </a:pPr>
            <a:r>
              <a:rPr lang="zh-CN" altLang="en-US" sz="2550" dirty="0">
                <a:solidFill>
                  <a:schemeClr val="accent2">
                    <a:lumMod val="20000"/>
                    <a:lumOff val="80000"/>
                  </a:schemeClr>
                </a:solidFill>
                <a:latin typeface="楷体" panose="02010609060101010101" pitchFamily="49" charset="-122"/>
                <a:ea typeface="楷体" panose="02010609060101010101" pitchFamily="49" charset="-122"/>
              </a:rPr>
              <a:t>我国公募纯债基金</a:t>
            </a:r>
            <a:r>
              <a:rPr lang="en-US" altLang="zh-CN" sz="2550" dirty="0" err="1">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rPr>
              <a:t>Campisi</a:t>
            </a:r>
            <a:r>
              <a:rPr lang="zh-CN" altLang="en-US" sz="2550" dirty="0">
                <a:solidFill>
                  <a:schemeClr val="accent2">
                    <a:lumMod val="20000"/>
                    <a:lumOff val="80000"/>
                  </a:schemeClr>
                </a:solidFill>
                <a:latin typeface="楷体" panose="02010609060101010101" pitchFamily="49" charset="-122"/>
                <a:ea typeface="楷体" panose="02010609060101010101" pitchFamily="49" charset="-122"/>
              </a:rPr>
              <a:t>模型业绩归因分析流程示例</a:t>
            </a:r>
            <a:endParaRPr lang="en-US" altLang="zh-CN" sz="2550" dirty="0">
              <a:solidFill>
                <a:schemeClr val="accent2">
                  <a:lumMod val="20000"/>
                  <a:lumOff val="80000"/>
                </a:schemeClr>
              </a:solidFill>
              <a:latin typeface="楷体" panose="02010609060101010101" pitchFamily="49" charset="-122"/>
              <a:ea typeface="楷体" panose="02010609060101010101" pitchFamily="49" charset="-122"/>
            </a:endParaRPr>
          </a:p>
          <a:p>
            <a:pPr marL="457200" indent="-457200">
              <a:lnSpc>
                <a:spcPct val="200000"/>
              </a:lnSpc>
              <a:buFont typeface="Wingdings" panose="05000000000000000000" pitchFamily="2" charset="2"/>
              <a:buChar char="l"/>
              <a:defRPr/>
            </a:pPr>
            <a:r>
              <a:rPr lang="zh-CN" altLang="en-US" sz="2550" dirty="0">
                <a:solidFill>
                  <a:schemeClr val="accent2">
                    <a:lumMod val="20000"/>
                    <a:lumOff val="80000"/>
                  </a:schemeClr>
                </a:solidFill>
                <a:latin typeface="楷体" panose="02010609060101010101" pitchFamily="49" charset="-122"/>
                <a:ea typeface="楷体" panose="02010609060101010101" pitchFamily="49" charset="-122"/>
              </a:rPr>
              <a:t>全市场纯债基金业绩归因结果统计分析</a:t>
            </a:r>
            <a:endParaRPr lang="en-US" altLang="zh-CN" sz="2550" dirty="0">
              <a:solidFill>
                <a:schemeClr val="accent2">
                  <a:lumMod val="20000"/>
                  <a:lumOff val="8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3619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博时富祥纯债</a:t>
            </a:r>
            <a:r>
              <a:rPr lang="en-US" sz="2000" b="1" dirty="0">
                <a:latin typeface="Arial" panose="020B0604020202020204" pitchFamily="34" charset="0"/>
                <a:ea typeface="楷体" panose="02010609060101010101" pitchFamily="49" charset="-122"/>
                <a:cs typeface="Arial" panose="020B0604020202020204" pitchFamily="34" charset="0"/>
              </a:rPr>
              <a:t>A</a:t>
            </a:r>
            <a:r>
              <a:rPr lang="zh-CN" altLang="en-US" sz="2000" b="1" dirty="0">
                <a:latin typeface="Arial" panose="020B0604020202020204" pitchFamily="34" charset="0"/>
                <a:ea typeface="楷体" panose="02010609060101010101" pitchFamily="49" charset="-122"/>
                <a:cs typeface="Arial" panose="020B0604020202020204" pitchFamily="34" charset="0"/>
              </a:rPr>
              <a:t>：净值法的本质在于久期衡量了系统性风险暴露大小</a:t>
            </a:r>
            <a:endParaRPr lang="en-US" sz="2000" b="1" dirty="0">
              <a:latin typeface="Arial" panose="020B0604020202020204" pitchFamily="34" charset="0"/>
              <a:ea typeface="楷体" panose="02010609060101010101" pitchFamily="49" charset="-122"/>
              <a:cs typeface="Arial" panose="020B0604020202020204" pitchFamily="34" charset="0"/>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3350ABC-CC7A-4A16-A08C-3644039B417E}"/>
              </a:ext>
            </a:extLst>
          </p:cNvPr>
          <p:cNvSpPr txBox="1"/>
          <p:nvPr/>
        </p:nvSpPr>
        <p:spPr>
          <a:xfrm>
            <a:off x="394889" y="1105935"/>
            <a:ext cx="11041737" cy="1754326"/>
          </a:xfrm>
          <a:prstGeom prst="rect">
            <a:avLst/>
          </a:prstGeom>
          <a:noFill/>
        </p:spPr>
        <p:txBody>
          <a:bodyPr wrap="square">
            <a:spAutoFit/>
          </a:bodyPr>
          <a:lstStyle/>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博时富祥纯债</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003258.OF</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）在</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2020</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年中报中的前五大重仓券总共只占债券投资组合市值的不到</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20%</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，且均为信用债；以该基金为第二个例子，对其</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2020</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年三季度的业绩进行归因分析，可以着重分析净值法估计期初久期的过程</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下表中列出了基金</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2020</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年中报前五大重仓券信息。期初价格和期初久期来自中债估值中心，数据截至</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2020</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年</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6</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月</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30</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日收盘。</a:t>
            </a:r>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p:txBody>
      </p:sp>
      <p:pic>
        <p:nvPicPr>
          <p:cNvPr id="2" name="Picture 1">
            <a:extLst>
              <a:ext uri="{FF2B5EF4-FFF2-40B4-BE49-F238E27FC236}">
                <a16:creationId xmlns:a16="http://schemas.microsoft.com/office/drawing/2014/main" id="{CBFBF5B9-299E-4844-8060-92B0A716D150}"/>
              </a:ext>
            </a:extLst>
          </p:cNvPr>
          <p:cNvPicPr>
            <a:picLocks noChangeAspect="1"/>
          </p:cNvPicPr>
          <p:nvPr/>
        </p:nvPicPr>
        <p:blipFill>
          <a:blip r:embed="rId3"/>
          <a:stretch>
            <a:fillRect/>
          </a:stretch>
        </p:blipFill>
        <p:spPr>
          <a:xfrm>
            <a:off x="624917" y="3349423"/>
            <a:ext cx="10942166" cy="21298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7319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基金归类、期初久期估计、基准选取与面值估计</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FC47293-7C2B-4821-8BDF-5745D9768AB8}"/>
                  </a:ext>
                </a:extLst>
              </p:cNvPr>
              <p:cNvSpPr txBox="1"/>
              <p:nvPr/>
            </p:nvSpPr>
            <p:spPr>
              <a:xfrm>
                <a:off x="162560" y="1015958"/>
                <a:ext cx="11831172" cy="5365893"/>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根据</a:t>
                </a:r>
                <a:r>
                  <a:rPr lang="en-US" altLang="zh-CN" dirty="0">
                    <a:latin typeface="Arial" panose="020B0604020202020204" pitchFamily="34" charset="0"/>
                    <a:ea typeface="KaiTi" panose="02010609060101010101" pitchFamily="49" charset="-122"/>
                    <a:cs typeface="Arial" panose="020B0604020202020204" pitchFamily="34" charset="0"/>
                  </a:rPr>
                  <a:t>Wind</a:t>
                </a:r>
                <a:r>
                  <a:rPr lang="zh-CN" altLang="en-US" dirty="0">
                    <a:latin typeface="Arial" panose="020B0604020202020204" pitchFamily="34" charset="0"/>
                    <a:ea typeface="KaiTi" panose="02010609060101010101" pitchFamily="49" charset="-122"/>
                    <a:cs typeface="Arial" panose="020B0604020202020204" pitchFamily="34" charset="0"/>
                  </a:rPr>
                  <a:t>获取到各类型债券持仓信息计算，利率债市值只占</a:t>
                </a:r>
                <a:r>
                  <a:rPr lang="en-US" altLang="zh-CN" dirty="0">
                    <a:latin typeface="Arial" panose="020B0604020202020204" pitchFamily="34" charset="0"/>
                    <a:ea typeface="KaiTi" panose="02010609060101010101" pitchFamily="49" charset="-122"/>
                    <a:cs typeface="Arial" panose="020B0604020202020204" pitchFamily="34" charset="0"/>
                  </a:rPr>
                  <a:t>1</a:t>
                </a:r>
                <a:r>
                  <a:rPr lang="en-US" dirty="0">
                    <a:latin typeface="Arial" panose="020B0604020202020204" pitchFamily="34" charset="0"/>
                    <a:ea typeface="KaiTi" panose="02010609060101010101" pitchFamily="49" charset="-122"/>
                    <a:cs typeface="Arial" panose="020B0604020202020204" pitchFamily="34" charset="0"/>
                  </a:rPr>
                  <a:t>0.82%</a:t>
                </a:r>
                <a:r>
                  <a:rPr lang="zh-CN" altLang="en-US" dirty="0">
                    <a:latin typeface="Arial" panose="020B0604020202020204" pitchFamily="34" charset="0"/>
                    <a:ea typeface="KaiTi" panose="02010609060101010101" pitchFamily="49" charset="-122"/>
                    <a:cs typeface="Arial" panose="020B0604020202020204" pitchFamily="34" charset="0"/>
                  </a:rPr>
                  <a:t>，归类为信用债基金</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票息率仍然用持仓法面值加权估计，但注意前三大重仓券存在到期前部分偿还本金的情况，这里不能用持仓数量代替持仓面值，必须严格按照数量</a:t>
                </a:r>
                <a:r>
                  <a:rPr lang="en-US" altLang="zh-CN" dirty="0">
                    <a:latin typeface="Arial" panose="020B0604020202020204" pitchFamily="34" charset="0"/>
                    <a:ea typeface="KaiTi" panose="02010609060101010101" pitchFamily="49" charset="-122"/>
                    <a:cs typeface="Arial" panose="020B0604020202020204" pitchFamily="34" charset="0"/>
                  </a:rPr>
                  <a:t>×</a:t>
                </a:r>
                <a:r>
                  <a:rPr lang="zh-CN" altLang="en-US" dirty="0">
                    <a:latin typeface="Arial" panose="020B0604020202020204" pitchFamily="34" charset="0"/>
                    <a:ea typeface="KaiTi" panose="02010609060101010101" pitchFamily="49" charset="-122"/>
                    <a:cs typeface="Arial" panose="020B0604020202020204" pitchFamily="34" charset="0"/>
                  </a:rPr>
                  <a:t>价格＝市值计算</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14:m>
                  <m:oMathPara xmlns:m="http://schemas.openxmlformats.org/officeDocument/2006/math">
                    <m:oMathParaPr>
                      <m:jc m:val="centerGroup"/>
                    </m:oMathParaPr>
                    <m:oMath xmlns:m="http://schemas.openxmlformats.org/officeDocument/2006/math">
                      <m:f>
                        <m:fPr>
                          <m:ctrlPr>
                            <a:rPr lang="en-US" i="1"/>
                          </m:ctrlPr>
                        </m:fPr>
                        <m:num>
                          <m:r>
                            <a:rPr lang="en-US" i="1"/>
                            <m:t>300,000×60.00×4.94%+⋯+100,000×100.00×6.99%</m:t>
                          </m:r>
                        </m:num>
                        <m:den>
                          <m:r>
                            <a:rPr lang="en-US" i="1"/>
                            <m:t>300,000×60.00+⋯+100,000×100.00</m:t>
                          </m:r>
                        </m:den>
                      </m:f>
                      <m:r>
                        <a:rPr lang="en-US" i="1"/>
                        <m:t>=5.6332%</m:t>
                      </m:r>
                    </m:oMath>
                  </m:oMathPara>
                </a14:m>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前五大重仓券市值占比</a:t>
                </a:r>
                <a:r>
                  <a:rPr lang="en-US" altLang="zh-CN" dirty="0">
                    <a:latin typeface="Arial" panose="020B0604020202020204" pitchFamily="34" charset="0"/>
                    <a:ea typeface="KaiTi" panose="02010609060101010101" pitchFamily="49" charset="-122"/>
                    <a:cs typeface="Arial" panose="020B0604020202020204" pitchFamily="34" charset="0"/>
                  </a:rPr>
                  <a:t>1</a:t>
                </a:r>
                <a:r>
                  <a:rPr lang="en-US" dirty="0">
                    <a:latin typeface="Arial" panose="020B0604020202020204" pitchFamily="34" charset="0"/>
                    <a:ea typeface="KaiTi" panose="02010609060101010101" pitchFamily="49" charset="-122"/>
                    <a:cs typeface="Arial" panose="020B0604020202020204" pitchFamily="34" charset="0"/>
                  </a:rPr>
                  <a:t>7.51%</a:t>
                </a:r>
                <a:r>
                  <a:rPr lang="zh-CN" altLang="en-US" dirty="0">
                    <a:latin typeface="Arial" panose="020B0604020202020204" pitchFamily="34" charset="0"/>
                    <a:ea typeface="KaiTi" panose="02010609060101010101" pitchFamily="49" charset="-122"/>
                    <a:cs typeface="Arial" panose="020B0604020202020204" pitchFamily="34" charset="0"/>
                  </a:rPr>
                  <a:t>，期初久期需要使用净值法估计，将该基金</a:t>
                </a:r>
                <a:r>
                  <a:rPr lang="en-US" dirty="0">
                    <a:latin typeface="Arial" panose="020B0604020202020204" pitchFamily="34" charset="0"/>
                    <a:ea typeface="KaiTi" panose="02010609060101010101" pitchFamily="49" charset="-122"/>
                    <a:cs typeface="Arial" panose="020B0604020202020204" pitchFamily="34" charset="0"/>
                  </a:rPr>
                  <a:t>2020</a:t>
                </a:r>
                <a:r>
                  <a:rPr lang="zh-CN" altLang="en-US" dirty="0">
                    <a:latin typeface="Arial" panose="020B0604020202020204" pitchFamily="34" charset="0"/>
                    <a:ea typeface="KaiTi" panose="02010609060101010101" pitchFamily="49" charset="-122"/>
                    <a:cs typeface="Arial" panose="020B0604020202020204" pitchFamily="34" charset="0"/>
                  </a:rPr>
                  <a:t>年三季度考虑现金分红的日度收益率（</a:t>
                </a:r>
                <a14:m>
                  <m:oMath xmlns:m="http://schemas.openxmlformats.org/officeDocument/2006/math">
                    <m:r>
                      <a:rPr lang="en-US">
                        <a:latin typeface="Arial" panose="020B0604020202020204" pitchFamily="34" charset="0"/>
                        <a:ea typeface="KaiTi" panose="02010609060101010101" pitchFamily="49" charset="-122"/>
                        <a:cs typeface="Arial" panose="020B0604020202020204" pitchFamily="34" charset="0"/>
                      </a:rPr>
                      <m:t>𝑅</m:t>
                    </m:r>
                  </m:oMath>
                </a14:m>
                <a:r>
                  <a:rPr lang="zh-CN" altLang="en-US" dirty="0">
                    <a:latin typeface="Arial" panose="020B0604020202020204" pitchFamily="34" charset="0"/>
                    <a:ea typeface="KaiTi" panose="02010609060101010101" pitchFamily="49" charset="-122"/>
                    <a:cs typeface="Arial" panose="020B0604020202020204" pitchFamily="34" charset="0"/>
                  </a:rPr>
                  <a:t>）线性回归到中债</a:t>
                </a:r>
                <a:r>
                  <a:rPr lang="en-US" dirty="0">
                    <a:latin typeface="Arial" panose="020B0604020202020204" pitchFamily="34" charset="0"/>
                    <a:ea typeface="KaiTi" panose="02010609060101010101" pitchFamily="49" charset="-122"/>
                    <a:cs typeface="Arial" panose="020B0604020202020204" pitchFamily="34" charset="0"/>
                  </a:rPr>
                  <a:t>-</a:t>
                </a:r>
                <a:r>
                  <a:rPr lang="zh-CN" altLang="en-US" dirty="0">
                    <a:latin typeface="Arial" panose="020B0604020202020204" pitchFamily="34" charset="0"/>
                    <a:ea typeface="KaiTi" panose="02010609060101010101" pitchFamily="49" charset="-122"/>
                    <a:cs typeface="Arial" panose="020B0604020202020204" pitchFamily="34" charset="0"/>
                  </a:rPr>
                  <a:t>信用债总财富指数系列的各个分期限子指数（</a:t>
                </a:r>
                <a14:m>
                  <m:oMath xmlns:m="http://schemas.openxmlformats.org/officeDocument/2006/math">
                    <m:sSub>
                      <m:sSubPr>
                        <m:ctrlPr>
                          <a:rPr lang="en-US">
                            <a:latin typeface="Arial" panose="020B0604020202020204" pitchFamily="34" charset="0"/>
                            <a:ea typeface="KaiTi" panose="02010609060101010101" pitchFamily="49" charset="-122"/>
                            <a:cs typeface="Arial" panose="020B0604020202020204" pitchFamily="34" charset="0"/>
                          </a:rPr>
                        </m:ctrlPr>
                      </m:sSubPr>
                      <m:e>
                        <m:r>
                          <a:rPr lang="en-US">
                            <a:latin typeface="Arial" panose="020B0604020202020204" pitchFamily="34" charset="0"/>
                            <a:ea typeface="KaiTi" panose="02010609060101010101" pitchFamily="49" charset="-122"/>
                            <a:cs typeface="Arial" panose="020B0604020202020204" pitchFamily="34" charset="0"/>
                          </a:rPr>
                          <m:t>𝑅</m:t>
                        </m:r>
                      </m:e>
                      <m:sub>
                        <m:r>
                          <a:rPr lang="en-US">
                            <a:latin typeface="Arial" panose="020B0604020202020204" pitchFamily="34" charset="0"/>
                            <a:ea typeface="KaiTi" panose="02010609060101010101" pitchFamily="49" charset="-122"/>
                            <a:cs typeface="Arial" panose="020B0604020202020204" pitchFamily="34" charset="0"/>
                          </a:rPr>
                          <m:t>1</m:t>
                        </m:r>
                      </m:sub>
                    </m:sSub>
                  </m:oMath>
                </a14:m>
                <a:r>
                  <a:rPr lang="zh-CN" altLang="en-US" dirty="0">
                    <a:latin typeface="Arial" panose="020B0604020202020204" pitchFamily="34" charset="0"/>
                    <a:ea typeface="KaiTi" panose="02010609060101010101" pitchFamily="49" charset="-122"/>
                    <a:cs typeface="Arial" panose="020B0604020202020204" pitchFamily="34" charset="0"/>
                  </a:rPr>
                  <a:t>到</a:t>
                </a:r>
                <a14:m>
                  <m:oMath xmlns:m="http://schemas.openxmlformats.org/officeDocument/2006/math">
                    <m:sSub>
                      <m:sSubPr>
                        <m:ctrlPr>
                          <a:rPr lang="en-US">
                            <a:latin typeface="Arial" panose="020B0604020202020204" pitchFamily="34" charset="0"/>
                            <a:ea typeface="KaiTi" panose="02010609060101010101" pitchFamily="49" charset="-122"/>
                            <a:cs typeface="Arial" panose="020B0604020202020204" pitchFamily="34" charset="0"/>
                          </a:rPr>
                        </m:ctrlPr>
                      </m:sSubPr>
                      <m:e>
                        <m:r>
                          <a:rPr lang="en-US">
                            <a:latin typeface="Arial" panose="020B0604020202020204" pitchFamily="34" charset="0"/>
                            <a:ea typeface="KaiTi" panose="02010609060101010101" pitchFamily="49" charset="-122"/>
                            <a:cs typeface="Arial" panose="020B0604020202020204" pitchFamily="34" charset="0"/>
                          </a:rPr>
                          <m:t>𝑅</m:t>
                        </m:r>
                      </m:e>
                      <m:sub>
                        <m:r>
                          <a:rPr lang="en-US">
                            <a:latin typeface="Arial" panose="020B0604020202020204" pitchFamily="34" charset="0"/>
                            <a:ea typeface="KaiTi" panose="02010609060101010101" pitchFamily="49" charset="-122"/>
                            <a:cs typeface="Arial" panose="020B0604020202020204" pitchFamily="34" charset="0"/>
                          </a:rPr>
                          <m:t>6</m:t>
                        </m:r>
                      </m:sub>
                    </m:sSub>
                  </m:oMath>
                </a14:m>
                <a:r>
                  <a:rPr lang="zh-CN" altLang="en-US" dirty="0">
                    <a:latin typeface="Arial" panose="020B0604020202020204" pitchFamily="34" charset="0"/>
                    <a:ea typeface="KaiTi" panose="02010609060101010101" pitchFamily="49" charset="-122"/>
                    <a:cs typeface="Arial" panose="020B0604020202020204" pitchFamily="34" charset="0"/>
                  </a:rPr>
                  <a:t>）上，再用回归系数加权求和子指数的期初久期，得到基金期初久期估计值</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14:m>
                  <m:oMathPara xmlns:m="http://schemas.openxmlformats.org/officeDocument/2006/math">
                    <m:oMathParaPr>
                      <m:jc m:val="centerGroup"/>
                    </m:oMathParaPr>
                    <m:oMath xmlns:m="http://schemas.openxmlformats.org/officeDocument/2006/math">
                      <m:acc>
                        <m:accPr>
                          <m:chr m:val="̂"/>
                          <m:ctrlPr>
                            <a:rPr lang="en-US">
                              <a:latin typeface="Arial" panose="020B0604020202020204" pitchFamily="34" charset="0"/>
                              <a:ea typeface="KaiTi" panose="02010609060101010101" pitchFamily="49" charset="-122"/>
                              <a:cs typeface="Arial" panose="020B0604020202020204" pitchFamily="34" charset="0"/>
                            </a:rPr>
                          </m:ctrlPr>
                        </m:accPr>
                        <m:e>
                          <m:r>
                            <a:rPr lang="en-US">
                              <a:latin typeface="Arial" panose="020B0604020202020204" pitchFamily="34" charset="0"/>
                              <a:ea typeface="KaiTi" panose="02010609060101010101" pitchFamily="49" charset="-122"/>
                              <a:cs typeface="Arial" panose="020B0604020202020204" pitchFamily="34" charset="0"/>
                            </a:rPr>
                            <m:t>𝑅</m:t>
                          </m:r>
                        </m:e>
                      </m:acc>
                      <m:r>
                        <a:rPr lang="en-US">
                          <a:latin typeface="Arial" panose="020B0604020202020204" pitchFamily="34" charset="0"/>
                          <a:ea typeface="KaiTi" panose="02010609060101010101" pitchFamily="49" charset="-122"/>
                          <a:cs typeface="Arial" panose="020B0604020202020204" pitchFamily="34" charset="0"/>
                        </a:rPr>
                        <m:t>=0.0099+0.1300</m:t>
                      </m:r>
                      <m:sSub>
                        <m:sSubPr>
                          <m:ctrlPr>
                            <a:rPr lang="en-US">
                              <a:latin typeface="Arial" panose="020B0604020202020204" pitchFamily="34" charset="0"/>
                              <a:ea typeface="KaiTi" panose="02010609060101010101" pitchFamily="49" charset="-122"/>
                              <a:cs typeface="Arial" panose="020B0604020202020204" pitchFamily="34" charset="0"/>
                            </a:rPr>
                          </m:ctrlPr>
                        </m:sSubPr>
                        <m:e>
                          <m:r>
                            <a:rPr lang="en-US">
                              <a:latin typeface="Arial" panose="020B0604020202020204" pitchFamily="34" charset="0"/>
                              <a:ea typeface="KaiTi" panose="02010609060101010101" pitchFamily="49" charset="-122"/>
                              <a:cs typeface="Arial" panose="020B0604020202020204" pitchFamily="34" charset="0"/>
                            </a:rPr>
                            <m:t>𝑅</m:t>
                          </m:r>
                        </m:e>
                        <m:sub>
                          <m:r>
                            <a:rPr lang="en-US">
                              <a:latin typeface="Arial" panose="020B0604020202020204" pitchFamily="34" charset="0"/>
                              <a:ea typeface="KaiTi" panose="02010609060101010101" pitchFamily="49" charset="-122"/>
                              <a:cs typeface="Arial" panose="020B0604020202020204" pitchFamily="34" charset="0"/>
                            </a:rPr>
                            <m:t>1</m:t>
                          </m:r>
                        </m:sub>
                      </m:sSub>
                      <m:r>
                        <a:rPr lang="en-US">
                          <a:latin typeface="Arial" panose="020B0604020202020204" pitchFamily="34" charset="0"/>
                          <a:ea typeface="KaiTi" panose="02010609060101010101" pitchFamily="49" charset="-122"/>
                          <a:cs typeface="Arial" panose="020B0604020202020204" pitchFamily="34" charset="0"/>
                        </a:rPr>
                        <m:t>+0.2320</m:t>
                      </m:r>
                      <m:sSub>
                        <m:sSubPr>
                          <m:ctrlPr>
                            <a:rPr lang="en-US">
                              <a:latin typeface="Arial" panose="020B0604020202020204" pitchFamily="34" charset="0"/>
                              <a:ea typeface="KaiTi" panose="02010609060101010101" pitchFamily="49" charset="-122"/>
                              <a:cs typeface="Arial" panose="020B0604020202020204" pitchFamily="34" charset="0"/>
                            </a:rPr>
                          </m:ctrlPr>
                        </m:sSubPr>
                        <m:e>
                          <m:r>
                            <a:rPr lang="en-US">
                              <a:latin typeface="Arial" panose="020B0604020202020204" pitchFamily="34" charset="0"/>
                              <a:ea typeface="KaiTi" panose="02010609060101010101" pitchFamily="49" charset="-122"/>
                              <a:cs typeface="Arial" panose="020B0604020202020204" pitchFamily="34" charset="0"/>
                            </a:rPr>
                            <m:t>𝑅</m:t>
                          </m:r>
                        </m:e>
                        <m:sub>
                          <m:r>
                            <a:rPr lang="en-US">
                              <a:latin typeface="Arial" panose="020B0604020202020204" pitchFamily="34" charset="0"/>
                              <a:ea typeface="KaiTi" panose="02010609060101010101" pitchFamily="49" charset="-122"/>
                              <a:cs typeface="Arial" panose="020B0604020202020204" pitchFamily="34" charset="0"/>
                            </a:rPr>
                            <m:t>2</m:t>
                          </m:r>
                        </m:sub>
                      </m:sSub>
                      <m:r>
                        <a:rPr lang="en-US">
                          <a:latin typeface="Arial" panose="020B0604020202020204" pitchFamily="34" charset="0"/>
                          <a:ea typeface="KaiTi" panose="02010609060101010101" pitchFamily="49" charset="-122"/>
                          <a:cs typeface="Arial" panose="020B0604020202020204" pitchFamily="34" charset="0"/>
                        </a:rPr>
                        <m:t>+0.5847</m:t>
                      </m:r>
                      <m:sSub>
                        <m:sSubPr>
                          <m:ctrlPr>
                            <a:rPr lang="en-US">
                              <a:latin typeface="Arial" panose="020B0604020202020204" pitchFamily="34" charset="0"/>
                              <a:ea typeface="KaiTi" panose="02010609060101010101" pitchFamily="49" charset="-122"/>
                              <a:cs typeface="Arial" panose="020B0604020202020204" pitchFamily="34" charset="0"/>
                            </a:rPr>
                          </m:ctrlPr>
                        </m:sSubPr>
                        <m:e>
                          <m:r>
                            <a:rPr lang="en-US">
                              <a:latin typeface="Arial" panose="020B0604020202020204" pitchFamily="34" charset="0"/>
                              <a:ea typeface="KaiTi" panose="02010609060101010101" pitchFamily="49" charset="-122"/>
                              <a:cs typeface="Arial" panose="020B0604020202020204" pitchFamily="34" charset="0"/>
                            </a:rPr>
                            <m:t>𝑅</m:t>
                          </m:r>
                        </m:e>
                        <m:sub>
                          <m:r>
                            <a:rPr lang="en-US">
                              <a:latin typeface="Arial" panose="020B0604020202020204" pitchFamily="34" charset="0"/>
                              <a:ea typeface="KaiTi" panose="02010609060101010101" pitchFamily="49" charset="-122"/>
                              <a:cs typeface="Arial" panose="020B0604020202020204" pitchFamily="34" charset="0"/>
                            </a:rPr>
                            <m:t>3</m:t>
                          </m:r>
                        </m:sub>
                      </m:sSub>
                      <m:r>
                        <a:rPr lang="en-US">
                          <a:latin typeface="Arial" panose="020B0604020202020204" pitchFamily="34" charset="0"/>
                          <a:ea typeface="KaiTi" panose="02010609060101010101" pitchFamily="49" charset="-122"/>
                          <a:cs typeface="Arial" panose="020B0604020202020204" pitchFamily="34" charset="0"/>
                        </a:rPr>
                        <m:t>−0.2675</m:t>
                      </m:r>
                      <m:sSub>
                        <m:sSubPr>
                          <m:ctrlPr>
                            <a:rPr lang="en-US">
                              <a:latin typeface="Arial" panose="020B0604020202020204" pitchFamily="34" charset="0"/>
                              <a:ea typeface="KaiTi" panose="02010609060101010101" pitchFamily="49" charset="-122"/>
                              <a:cs typeface="Arial" panose="020B0604020202020204" pitchFamily="34" charset="0"/>
                            </a:rPr>
                          </m:ctrlPr>
                        </m:sSubPr>
                        <m:e>
                          <m:r>
                            <a:rPr lang="en-US">
                              <a:latin typeface="Arial" panose="020B0604020202020204" pitchFamily="34" charset="0"/>
                              <a:ea typeface="KaiTi" panose="02010609060101010101" pitchFamily="49" charset="-122"/>
                              <a:cs typeface="Arial" panose="020B0604020202020204" pitchFamily="34" charset="0"/>
                            </a:rPr>
                            <m:t>𝑅</m:t>
                          </m:r>
                        </m:e>
                        <m:sub>
                          <m:r>
                            <a:rPr lang="en-US">
                              <a:latin typeface="Arial" panose="020B0604020202020204" pitchFamily="34" charset="0"/>
                              <a:ea typeface="KaiTi" panose="02010609060101010101" pitchFamily="49" charset="-122"/>
                              <a:cs typeface="Arial" panose="020B0604020202020204" pitchFamily="34" charset="0"/>
                            </a:rPr>
                            <m:t>4</m:t>
                          </m:r>
                        </m:sub>
                      </m:sSub>
                      <m:r>
                        <a:rPr lang="en-US">
                          <a:latin typeface="Arial" panose="020B0604020202020204" pitchFamily="34" charset="0"/>
                          <a:ea typeface="KaiTi" panose="02010609060101010101" pitchFamily="49" charset="-122"/>
                          <a:cs typeface="Arial" panose="020B0604020202020204" pitchFamily="34" charset="0"/>
                        </a:rPr>
                        <m:t>+0.1649</m:t>
                      </m:r>
                      <m:sSub>
                        <m:sSubPr>
                          <m:ctrlPr>
                            <a:rPr lang="en-US">
                              <a:latin typeface="Arial" panose="020B0604020202020204" pitchFamily="34" charset="0"/>
                              <a:ea typeface="KaiTi" panose="02010609060101010101" pitchFamily="49" charset="-122"/>
                              <a:cs typeface="Arial" panose="020B0604020202020204" pitchFamily="34" charset="0"/>
                            </a:rPr>
                          </m:ctrlPr>
                        </m:sSubPr>
                        <m:e>
                          <m:r>
                            <a:rPr lang="en-US">
                              <a:latin typeface="Arial" panose="020B0604020202020204" pitchFamily="34" charset="0"/>
                              <a:ea typeface="KaiTi" panose="02010609060101010101" pitchFamily="49" charset="-122"/>
                              <a:cs typeface="Arial" panose="020B0604020202020204" pitchFamily="34" charset="0"/>
                            </a:rPr>
                            <m:t>𝑅</m:t>
                          </m:r>
                        </m:e>
                        <m:sub>
                          <m:r>
                            <a:rPr lang="en-US">
                              <a:latin typeface="Arial" panose="020B0604020202020204" pitchFamily="34" charset="0"/>
                              <a:ea typeface="KaiTi" panose="02010609060101010101" pitchFamily="49" charset="-122"/>
                              <a:cs typeface="Arial" panose="020B0604020202020204" pitchFamily="34" charset="0"/>
                            </a:rPr>
                            <m:t>5</m:t>
                          </m:r>
                        </m:sub>
                      </m:sSub>
                      <m:r>
                        <a:rPr lang="en-US">
                          <a:latin typeface="Arial" panose="020B0604020202020204" pitchFamily="34" charset="0"/>
                          <a:ea typeface="KaiTi" panose="02010609060101010101" pitchFamily="49" charset="-122"/>
                          <a:cs typeface="Arial" panose="020B0604020202020204" pitchFamily="34" charset="0"/>
                        </a:rPr>
                        <m:t>−0.0565</m:t>
                      </m:r>
                      <m:sSub>
                        <m:sSubPr>
                          <m:ctrlPr>
                            <a:rPr lang="en-US">
                              <a:latin typeface="Arial" panose="020B0604020202020204" pitchFamily="34" charset="0"/>
                              <a:ea typeface="KaiTi" panose="02010609060101010101" pitchFamily="49" charset="-122"/>
                              <a:cs typeface="Arial" panose="020B0604020202020204" pitchFamily="34" charset="0"/>
                            </a:rPr>
                          </m:ctrlPr>
                        </m:sSubPr>
                        <m:e>
                          <m:r>
                            <a:rPr lang="en-US">
                              <a:latin typeface="Arial" panose="020B0604020202020204" pitchFamily="34" charset="0"/>
                              <a:ea typeface="KaiTi" panose="02010609060101010101" pitchFamily="49" charset="-122"/>
                              <a:cs typeface="Arial" panose="020B0604020202020204" pitchFamily="34" charset="0"/>
                            </a:rPr>
                            <m:t>𝑅</m:t>
                          </m:r>
                        </m:e>
                        <m:sub>
                          <m:r>
                            <a:rPr lang="en-US">
                              <a:latin typeface="Arial" panose="020B0604020202020204" pitchFamily="34" charset="0"/>
                              <a:ea typeface="KaiTi" panose="02010609060101010101" pitchFamily="49" charset="-122"/>
                              <a:cs typeface="Arial" panose="020B0604020202020204" pitchFamily="34" charset="0"/>
                            </a:rPr>
                            <m:t>6</m:t>
                          </m:r>
                        </m:sub>
                      </m:sSub>
                    </m:oMath>
                  </m:oMathPara>
                </a14:m>
                <a:endParaRPr lang="en-US" dirty="0">
                  <a:latin typeface="Arial" panose="020B0604020202020204" pitchFamily="34" charset="0"/>
                  <a:ea typeface="KaiTi" panose="02010609060101010101" pitchFamily="49" charset="-122"/>
                  <a:cs typeface="Arial" panose="020B0604020202020204" pitchFamily="34" charset="0"/>
                </a:endParaRPr>
              </a:p>
              <a:p>
                <a14:m>
                  <m:oMathPara xmlns:m="http://schemas.openxmlformats.org/officeDocument/2006/math">
                    <m:oMathParaPr>
                      <m:jc m:val="centerGroup"/>
                    </m:oMathParaPr>
                    <m:oMath xmlns:m="http://schemas.openxmlformats.org/officeDocument/2006/math">
                      <m:acc>
                        <m:accPr>
                          <m:chr m:val="̂"/>
                          <m:ctrlPr>
                            <a:rPr lang="en-US">
                              <a:latin typeface="Arial" panose="020B0604020202020204" pitchFamily="34" charset="0"/>
                              <a:ea typeface="KaiTi" panose="02010609060101010101" pitchFamily="49" charset="-122"/>
                              <a:cs typeface="Arial" panose="020B0604020202020204" pitchFamily="34" charset="0"/>
                            </a:rPr>
                          </m:ctrlPr>
                        </m:accPr>
                        <m:e>
                          <m:r>
                            <a:rPr lang="en-US">
                              <a:latin typeface="Arial" panose="020B0604020202020204" pitchFamily="34" charset="0"/>
                              <a:ea typeface="KaiTi" panose="02010609060101010101" pitchFamily="49" charset="-122"/>
                              <a:cs typeface="Arial" panose="020B0604020202020204" pitchFamily="34" charset="0"/>
                            </a:rPr>
                            <m:t>𝐷</m:t>
                          </m:r>
                        </m:e>
                      </m:acc>
                      <m:r>
                        <a:rPr lang="en-US">
                          <a:latin typeface="Arial" panose="020B0604020202020204" pitchFamily="34" charset="0"/>
                          <a:ea typeface="KaiTi" panose="02010609060101010101" pitchFamily="49" charset="-122"/>
                          <a:cs typeface="Arial" panose="020B0604020202020204" pitchFamily="34" charset="0"/>
                        </a:rPr>
                        <m:t>=0.1300×0.4287+⋯−0.0565×5.8331=1.6634</m:t>
                      </m:r>
                    </m:oMath>
                  </m:oMathPara>
                </a14:m>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p>
              <a:p>
                <a:r>
                  <a:rPr lang="zh-CN" altLang="en-US" dirty="0">
                    <a:latin typeface="Arial" panose="020B0604020202020204" pitchFamily="34" charset="0"/>
                    <a:ea typeface="KaiTi" panose="02010609060101010101" pitchFamily="49" charset="-122"/>
                    <a:cs typeface="Arial" panose="020B0604020202020204" pitchFamily="34" charset="0"/>
                  </a:rPr>
                  <a:t>因此选取为中债</a:t>
                </a:r>
                <a:r>
                  <a:rPr lang="en-US" dirty="0">
                    <a:latin typeface="Arial" panose="020B0604020202020204" pitchFamily="34" charset="0"/>
                    <a:ea typeface="KaiTi" panose="02010609060101010101" pitchFamily="49" charset="-122"/>
                    <a:cs typeface="Arial" panose="020B0604020202020204" pitchFamily="34" charset="0"/>
                  </a:rPr>
                  <a:t>-</a:t>
                </a:r>
                <a:r>
                  <a:rPr lang="zh-CN" altLang="en-US" dirty="0">
                    <a:latin typeface="Arial" panose="020B0604020202020204" pitchFamily="34" charset="0"/>
                    <a:ea typeface="KaiTi" panose="02010609060101010101" pitchFamily="49" charset="-122"/>
                    <a:cs typeface="Arial" panose="020B0604020202020204" pitchFamily="34" charset="0"/>
                  </a:rPr>
                  <a:t>信用债总财富（</a:t>
                </a:r>
                <a:r>
                  <a:rPr lang="en-US" dirty="0">
                    <a:latin typeface="Arial" panose="020B0604020202020204" pitchFamily="34" charset="0"/>
                    <a:ea typeface="KaiTi" panose="02010609060101010101" pitchFamily="49" charset="-122"/>
                    <a:cs typeface="Arial" panose="020B0604020202020204" pitchFamily="34" charset="0"/>
                  </a:rPr>
                  <a:t>1-3</a:t>
                </a:r>
                <a:r>
                  <a:rPr lang="zh-CN" altLang="en-US" dirty="0">
                    <a:latin typeface="Arial" panose="020B0604020202020204" pitchFamily="34" charset="0"/>
                    <a:ea typeface="KaiTi" panose="02010609060101010101" pitchFamily="49" charset="-122"/>
                    <a:cs typeface="Arial" panose="020B0604020202020204" pitchFamily="34" charset="0"/>
                  </a:rPr>
                  <a:t>年）指数（</a:t>
                </a:r>
                <a:r>
                  <a:rPr lang="en-US" altLang="zh-CN" dirty="0">
                    <a:latin typeface="Arial" panose="020B0604020202020204" pitchFamily="34" charset="0"/>
                    <a:ea typeface="KaiTi" panose="02010609060101010101" pitchFamily="49" charset="-122"/>
                    <a:cs typeface="Arial" panose="020B0604020202020204" pitchFamily="34" charset="0"/>
                  </a:rPr>
                  <a:t>CBA02721.CS</a:t>
                </a:r>
                <a:r>
                  <a:rPr lang="zh-CN" altLang="en-US" dirty="0">
                    <a:latin typeface="Arial" panose="020B0604020202020204" pitchFamily="34" charset="0"/>
                    <a:ea typeface="KaiTi" panose="02010609060101010101" pitchFamily="49" charset="-122"/>
                    <a:cs typeface="Arial" panose="020B0604020202020204" pitchFamily="34" charset="0"/>
                  </a:rPr>
                  <a:t>）为业绩基准</a:t>
                </a:r>
                <a:endParaRPr lang="en-US" dirty="0">
                  <a:latin typeface="Arial" panose="020B0604020202020204" pitchFamily="34" charset="0"/>
                  <a:ea typeface="KaiTi" panose="02010609060101010101" pitchFamily="49" charset="-122"/>
                  <a:cs typeface="Arial" panose="020B0604020202020204" pitchFamily="34" charset="0"/>
                </a:endParaRPr>
              </a:p>
              <a:p>
                <a:r>
                  <a:rPr lang="en-US" dirty="0">
                    <a:latin typeface="Arial" panose="020B0604020202020204" pitchFamily="34" charset="0"/>
                    <a:ea typeface="KaiTi" panose="02010609060101010101" pitchFamily="49" charset="-122"/>
                    <a:cs typeface="Arial" panose="020B0604020202020204" pitchFamily="34" charset="0"/>
                  </a:rPr>
                  <a:t> </a:t>
                </a:r>
              </a:p>
              <a:p>
                <a:r>
                  <a:rPr lang="zh-CN" altLang="en-US" dirty="0">
                    <a:latin typeface="Arial" panose="020B0604020202020204" pitchFamily="34" charset="0"/>
                    <a:ea typeface="KaiTi" panose="02010609060101010101" pitchFamily="49" charset="-122"/>
                    <a:cs typeface="Arial" panose="020B0604020202020204" pitchFamily="34" charset="0"/>
                  </a:rPr>
                  <a:t>最后，采取与广发政策性金融债相同的方法，估计基准期初点位</a:t>
                </a:r>
                <a:r>
                  <a:rPr lang="en-US" dirty="0">
                    <a:latin typeface="Arial" panose="020B0604020202020204" pitchFamily="34" charset="0"/>
                    <a:ea typeface="KaiTi" panose="02010609060101010101" pitchFamily="49" charset="-122"/>
                    <a:cs typeface="Arial" panose="020B0604020202020204" pitchFamily="34" charset="0"/>
                  </a:rPr>
                  <a:t>184.9434</a:t>
                </a:r>
                <a:r>
                  <a:rPr lang="zh-CN" altLang="en-US" dirty="0">
                    <a:latin typeface="Arial" panose="020B0604020202020204" pitchFamily="34" charset="0"/>
                    <a:ea typeface="KaiTi" panose="02010609060101010101" pitchFamily="49" charset="-122"/>
                    <a:cs typeface="Arial" panose="020B0604020202020204" pitchFamily="34" charset="0"/>
                  </a:rPr>
                  <a:t>对应的面值为</a:t>
                </a:r>
                <a:r>
                  <a:rPr lang="en-US" dirty="0">
                    <a:latin typeface="Arial" panose="020B0604020202020204" pitchFamily="34" charset="0"/>
                    <a:ea typeface="KaiTi" panose="02010609060101010101" pitchFamily="49" charset="-122"/>
                    <a:cs typeface="Arial" panose="020B0604020202020204" pitchFamily="34" charset="0"/>
                  </a:rPr>
                  <a:t>175.2903</a:t>
                </a:r>
                <a:r>
                  <a:rPr lang="zh-CN" altLang="en-US" dirty="0">
                    <a:latin typeface="Arial" panose="020B0604020202020204" pitchFamily="34" charset="0"/>
                    <a:ea typeface="KaiTi" panose="02010609060101010101" pitchFamily="49" charset="-122"/>
                    <a:cs typeface="Arial" panose="020B0604020202020204" pitchFamily="34" charset="0"/>
                  </a:rPr>
                  <a:t>，基金期初单位净值</a:t>
                </a:r>
                <a:r>
                  <a:rPr lang="en-US" dirty="0">
                    <a:latin typeface="Arial" panose="020B0604020202020204" pitchFamily="34" charset="0"/>
                    <a:ea typeface="KaiTi" panose="02010609060101010101" pitchFamily="49" charset="-122"/>
                    <a:cs typeface="Arial" panose="020B0604020202020204" pitchFamily="34" charset="0"/>
                  </a:rPr>
                  <a:t>1.1164</a:t>
                </a:r>
                <a:r>
                  <a:rPr lang="zh-CN" altLang="en-US" dirty="0">
                    <a:latin typeface="Arial" panose="020B0604020202020204" pitchFamily="34" charset="0"/>
                    <a:ea typeface="KaiTi" panose="02010609060101010101" pitchFamily="49" charset="-122"/>
                    <a:cs typeface="Arial" panose="020B0604020202020204" pitchFamily="34" charset="0"/>
                  </a:rPr>
                  <a:t>对应的面值为</a:t>
                </a:r>
                <a:r>
                  <a:rPr lang="en-US" dirty="0">
                    <a:latin typeface="Arial" panose="020B0604020202020204" pitchFamily="34" charset="0"/>
                    <a:ea typeface="KaiTi" panose="02010609060101010101" pitchFamily="49" charset="-122"/>
                    <a:cs typeface="Arial" panose="020B0604020202020204" pitchFamily="34" charset="0"/>
                  </a:rPr>
                  <a:t>1.0752</a:t>
                </a:r>
              </a:p>
            </p:txBody>
          </p:sp>
        </mc:Choice>
        <mc:Fallback>
          <p:sp>
            <p:nvSpPr>
              <p:cNvPr id="9" name="文本框 8">
                <a:extLst>
                  <a:ext uri="{FF2B5EF4-FFF2-40B4-BE49-F238E27FC236}">
                    <a16:creationId xmlns:a16="http://schemas.microsoft.com/office/drawing/2014/main" id="{2FC47293-7C2B-4821-8BDF-5745D9768AB8}"/>
                  </a:ext>
                </a:extLst>
              </p:cNvPr>
              <p:cNvSpPr txBox="1">
                <a:spLocks noRot="1" noChangeAspect="1" noMove="1" noResize="1" noEditPoints="1" noAdjustHandles="1" noChangeArrowheads="1" noChangeShapeType="1" noTextEdit="1"/>
              </p:cNvSpPr>
              <p:nvPr/>
            </p:nvSpPr>
            <p:spPr>
              <a:xfrm>
                <a:off x="162560" y="1015958"/>
                <a:ext cx="11831172" cy="5365893"/>
              </a:xfrm>
              <a:prstGeom prst="rect">
                <a:avLst/>
              </a:prstGeom>
              <a:blipFill>
                <a:blip r:embed="rId3"/>
                <a:stretch>
                  <a:fillRect l="-464" t="-909" b="-1023"/>
                </a:stretch>
              </a:blipFill>
            </p:spPr>
            <p:txBody>
              <a:bodyPr/>
              <a:lstStyle/>
              <a:p>
                <a:r>
                  <a:rPr lang="en-US">
                    <a:noFill/>
                  </a:rPr>
                  <a:t> </a:t>
                </a:r>
              </a:p>
            </p:txBody>
          </p:sp>
        </mc:Fallback>
      </mc:AlternateContent>
    </p:spTree>
    <p:extLst>
      <p:ext uri="{BB962C8B-B14F-4D97-AF65-F5344CB8AC3E}">
        <p14:creationId xmlns:p14="http://schemas.microsoft.com/office/powerpoint/2010/main" val="426730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输入参数汇总与业绩归因结果</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FC47293-7C2B-4821-8BDF-5745D9768AB8}"/>
              </a:ext>
            </a:extLst>
          </p:cNvPr>
          <p:cNvSpPr txBox="1"/>
          <p:nvPr/>
        </p:nvSpPr>
        <p:spPr>
          <a:xfrm>
            <a:off x="162560" y="1015958"/>
            <a:ext cx="5445760" cy="646331"/>
          </a:xfrm>
          <a:prstGeom prst="rect">
            <a:avLst/>
          </a:prstGeom>
          <a:noFill/>
        </p:spPr>
        <p:txBody>
          <a:bodyPr wrap="square">
            <a:spAutoFit/>
          </a:bodyPr>
          <a:lstStyle/>
          <a:p>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p:txBody>
      </p:sp>
      <p:sp>
        <p:nvSpPr>
          <p:cNvPr id="8" name="文本框 8">
            <a:extLst>
              <a:ext uri="{FF2B5EF4-FFF2-40B4-BE49-F238E27FC236}">
                <a16:creationId xmlns:a16="http://schemas.microsoft.com/office/drawing/2014/main" id="{DFA190D7-24B1-4B01-9DA8-59FFCA36E545}"/>
              </a:ext>
            </a:extLst>
          </p:cNvPr>
          <p:cNvSpPr txBox="1"/>
          <p:nvPr/>
        </p:nvSpPr>
        <p:spPr>
          <a:xfrm>
            <a:off x="6280882" y="1015958"/>
            <a:ext cx="5911118" cy="2308324"/>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该基金在</a:t>
            </a:r>
            <a:r>
              <a:rPr lang="en-US" dirty="0">
                <a:latin typeface="Arial" panose="020B0604020202020204" pitchFamily="34" charset="0"/>
                <a:ea typeface="KaiTi" panose="02010609060101010101" pitchFamily="49" charset="-122"/>
                <a:cs typeface="Arial" panose="020B0604020202020204" pitchFamily="34" charset="0"/>
              </a:rPr>
              <a:t>2020</a:t>
            </a:r>
            <a:r>
              <a:rPr lang="zh-CN" altLang="en-US" dirty="0">
                <a:latin typeface="Arial" panose="020B0604020202020204" pitchFamily="34" charset="0"/>
                <a:ea typeface="KaiTi" panose="02010609060101010101" pitchFamily="49" charset="-122"/>
                <a:cs typeface="Arial" panose="020B0604020202020204" pitchFamily="34" charset="0"/>
              </a:rPr>
              <a:t>年三季度内总收益率和总阿尔法的最大来源均为收入效应</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今年三季度国债收益率总体延续二季度的趋势继续走高，导致国债效应对基金和基准的总收益率都产生了负面影响</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该基金由于相对基准配置了更短的久期，从而在债市走熊时获得了正的国债效应阿尔法</a:t>
            </a:r>
            <a:endParaRPr lang="en-US" dirty="0">
              <a:latin typeface="Arial" panose="020B0604020202020204" pitchFamily="34" charset="0"/>
              <a:ea typeface="KaiTi" panose="02010609060101010101" pitchFamily="49" charset="-122"/>
              <a:cs typeface="Arial" panose="020B0604020202020204" pitchFamily="34" charset="0"/>
            </a:endParaRPr>
          </a:p>
        </p:txBody>
      </p:sp>
      <p:graphicFrame>
        <p:nvGraphicFramePr>
          <p:cNvPr id="14" name="Chart 13">
            <a:extLst>
              <a:ext uri="{FF2B5EF4-FFF2-40B4-BE49-F238E27FC236}">
                <a16:creationId xmlns:a16="http://schemas.microsoft.com/office/drawing/2014/main" id="{D2841921-BEA7-4868-95FC-B23E8CAF8CA8}"/>
              </a:ext>
            </a:extLst>
          </p:cNvPr>
          <p:cNvGraphicFramePr>
            <a:graphicFrameLocks/>
          </p:cNvGraphicFramePr>
          <p:nvPr>
            <p:extLst>
              <p:ext uri="{D42A27DB-BD31-4B8C-83A1-F6EECF244321}">
                <p14:modId xmlns:p14="http://schemas.microsoft.com/office/powerpoint/2010/main" val="2528575383"/>
              </p:ext>
            </p:extLst>
          </p:nvPr>
        </p:nvGraphicFramePr>
        <p:xfrm>
          <a:off x="6280882" y="3416773"/>
          <a:ext cx="5911118" cy="3203279"/>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BB355656-2CBB-4173-BF8C-615AC84B73C1}"/>
              </a:ext>
            </a:extLst>
          </p:cNvPr>
          <p:cNvPicPr>
            <a:picLocks noChangeAspect="1"/>
          </p:cNvPicPr>
          <p:nvPr/>
        </p:nvPicPr>
        <p:blipFill>
          <a:blip r:embed="rId4"/>
          <a:stretch>
            <a:fillRect/>
          </a:stretch>
        </p:blipFill>
        <p:spPr>
          <a:xfrm>
            <a:off x="248575" y="1351006"/>
            <a:ext cx="5847425" cy="2065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34964BC4-4711-48E6-92F2-A3C87AB87B5D}"/>
              </a:ext>
            </a:extLst>
          </p:cNvPr>
          <p:cNvPicPr>
            <a:picLocks noChangeAspect="1"/>
          </p:cNvPicPr>
          <p:nvPr/>
        </p:nvPicPr>
        <p:blipFill>
          <a:blip r:embed="rId5"/>
          <a:stretch>
            <a:fillRect/>
          </a:stretch>
        </p:blipFill>
        <p:spPr>
          <a:xfrm>
            <a:off x="248575" y="4451610"/>
            <a:ext cx="5847425" cy="1691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Arrow: Down 17">
            <a:extLst>
              <a:ext uri="{FF2B5EF4-FFF2-40B4-BE49-F238E27FC236}">
                <a16:creationId xmlns:a16="http://schemas.microsoft.com/office/drawing/2014/main" id="{326E9064-8A2E-48FA-8C0C-D928E53C48CC}"/>
              </a:ext>
            </a:extLst>
          </p:cNvPr>
          <p:cNvSpPr/>
          <p:nvPr/>
        </p:nvSpPr>
        <p:spPr>
          <a:xfrm>
            <a:off x="2989580" y="3721963"/>
            <a:ext cx="254000" cy="508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689BB25-3BA1-437F-9A22-FF8EE4662675}"/>
              </a:ext>
            </a:extLst>
          </p:cNvPr>
          <p:cNvSpPr txBox="1"/>
          <p:nvPr/>
        </p:nvSpPr>
        <p:spPr>
          <a:xfrm>
            <a:off x="394890" y="3652797"/>
            <a:ext cx="2490550" cy="646331"/>
          </a:xfrm>
          <a:prstGeom prst="rect">
            <a:avLst/>
          </a:prstGeom>
          <a:noFill/>
        </p:spPr>
        <p:txBody>
          <a:bodyPr wrap="square" rtlCol="0">
            <a:spAutoFit/>
          </a:bodyPr>
          <a:lstStyle/>
          <a:p>
            <a:r>
              <a:rPr lang="zh-CN" altLang="en-US" dirty="0">
                <a:latin typeface="KaiTi" panose="02010609060101010101" pitchFamily="49" charset="-122"/>
                <a:ea typeface="KaiTi" panose="02010609060101010101" pitchFamily="49" charset="-122"/>
              </a:rPr>
              <a:t>总收益率与国债收益率变化计算略去</a:t>
            </a:r>
            <a:endParaRPr lang="en-US" dirty="0">
              <a:latin typeface="KaiTi" panose="02010609060101010101" pitchFamily="49" charset="-122"/>
              <a:ea typeface="KaiTi" panose="02010609060101010101" pitchFamily="49" charset="-122"/>
            </a:endParaRPr>
          </a:p>
        </p:txBody>
      </p:sp>
      <p:sp>
        <p:nvSpPr>
          <p:cNvPr id="20" name="TextBox 19">
            <a:extLst>
              <a:ext uri="{FF2B5EF4-FFF2-40B4-BE49-F238E27FC236}">
                <a16:creationId xmlns:a16="http://schemas.microsoft.com/office/drawing/2014/main" id="{AACED892-5C1B-4BBF-A78D-FACA6FA15415}"/>
              </a:ext>
            </a:extLst>
          </p:cNvPr>
          <p:cNvSpPr txBox="1"/>
          <p:nvPr/>
        </p:nvSpPr>
        <p:spPr>
          <a:xfrm>
            <a:off x="3347720" y="3652796"/>
            <a:ext cx="2490550" cy="369332"/>
          </a:xfrm>
          <a:prstGeom prst="rect">
            <a:avLst/>
          </a:prstGeom>
          <a:noFill/>
        </p:spPr>
        <p:txBody>
          <a:bodyPr wrap="square" rtlCol="0">
            <a:spAutoFit/>
          </a:bodyPr>
          <a:lstStyle/>
          <a:p>
            <a:r>
              <a:rPr lang="zh-CN" altLang="en-US" dirty="0">
                <a:latin typeface="KaiTi" panose="02010609060101010101" pitchFamily="49" charset="-122"/>
                <a:ea typeface="KaiTi" panose="02010609060101010101" pitchFamily="49" charset="-122"/>
              </a:rPr>
              <a:t>代入模型计算公式</a:t>
            </a:r>
            <a:endParaRPr lang="en-US"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2618135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目录</a:t>
            </a:r>
          </a:p>
        </p:txBody>
      </p:sp>
      <p:pic>
        <p:nvPicPr>
          <p:cNvPr id="26" name="图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4119C8F8-9686-4064-9746-B318723E8A64}"/>
              </a:ext>
            </a:extLst>
          </p:cNvPr>
          <p:cNvGrpSpPr/>
          <p:nvPr/>
        </p:nvGrpSpPr>
        <p:grpSpPr>
          <a:xfrm>
            <a:off x="394890" y="1284421"/>
            <a:ext cx="1851331" cy="1351490"/>
            <a:chOff x="939985" y="2553631"/>
            <a:chExt cx="1851331" cy="1351490"/>
          </a:xfrm>
        </p:grpSpPr>
        <p:sp>
          <p:nvSpPr>
            <p:cNvPr id="10" name="PA_矩形 2">
              <a:extLst>
                <a:ext uri="{FF2B5EF4-FFF2-40B4-BE49-F238E27FC236}">
                  <a16:creationId xmlns:a16="http://schemas.microsoft.com/office/drawing/2014/main" id="{3DFFF757-53C8-43E9-9F88-5A15CBE1596E}"/>
                </a:ext>
              </a:extLst>
            </p:cNvPr>
            <p:cNvSpPr/>
            <p:nvPr>
              <p:custDataLst>
                <p:tags r:id="rId3"/>
              </p:custDataLst>
            </p:nvPr>
          </p:nvSpPr>
          <p:spPr>
            <a:xfrm rot="2619454">
              <a:off x="1509962" y="2553631"/>
              <a:ext cx="768599" cy="776229"/>
            </a:xfrm>
            <a:prstGeom prst="rect">
              <a:avLst/>
            </a:prstGeom>
            <a:solidFill>
              <a:srgbClr val="B418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4500" dirty="0">
                <a:solidFill>
                  <a:srgbClr val="C00000"/>
                </a:solidFill>
                <a:latin typeface="Gungsuh" panose="02030600000101010101" pitchFamily="18" charset="-127"/>
              </a:endParaRPr>
            </a:p>
          </p:txBody>
        </p:sp>
        <p:sp>
          <p:nvSpPr>
            <p:cNvPr id="11" name="PA_矩形 2">
              <a:extLst>
                <a:ext uri="{FF2B5EF4-FFF2-40B4-BE49-F238E27FC236}">
                  <a16:creationId xmlns:a16="http://schemas.microsoft.com/office/drawing/2014/main" id="{539AA1BD-7AA3-425B-8C05-9FDF4BEF3484}"/>
                </a:ext>
              </a:extLst>
            </p:cNvPr>
            <p:cNvSpPr/>
            <p:nvPr>
              <p:custDataLst>
                <p:tags r:id="rId4"/>
              </p:custDataLst>
            </p:nvPr>
          </p:nvSpPr>
          <p:spPr>
            <a:xfrm rot="2619454">
              <a:off x="2105477" y="3111476"/>
              <a:ext cx="685839" cy="763724"/>
            </a:xfrm>
            <a:prstGeom prst="rect">
              <a:avLst/>
            </a:prstGeom>
            <a:solidFill>
              <a:srgbClr val="B418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4500" dirty="0">
                <a:solidFill>
                  <a:srgbClr val="C00000"/>
                </a:solidFill>
                <a:latin typeface="Gungsuh" panose="02030600000101010101" pitchFamily="18" charset="-127"/>
              </a:endParaRPr>
            </a:p>
          </p:txBody>
        </p:sp>
        <p:sp>
          <p:nvSpPr>
            <p:cNvPr id="12" name="PA_矩形 2">
              <a:extLst>
                <a:ext uri="{FF2B5EF4-FFF2-40B4-BE49-F238E27FC236}">
                  <a16:creationId xmlns:a16="http://schemas.microsoft.com/office/drawing/2014/main" id="{50ECA2CB-09B3-418C-B58B-3B573B3DFF03}"/>
                </a:ext>
              </a:extLst>
            </p:cNvPr>
            <p:cNvSpPr/>
            <p:nvPr>
              <p:custDataLst>
                <p:tags r:id="rId5"/>
              </p:custDataLst>
            </p:nvPr>
          </p:nvSpPr>
          <p:spPr>
            <a:xfrm rot="2619454">
              <a:off x="939985" y="3146683"/>
              <a:ext cx="796669" cy="758438"/>
            </a:xfrm>
            <a:prstGeom prst="rect">
              <a:avLst/>
            </a:prstGeom>
            <a:solidFill>
              <a:srgbClr val="B418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4500" dirty="0">
                <a:solidFill>
                  <a:srgbClr val="C00000"/>
                </a:solidFill>
                <a:latin typeface="Gungsuh" panose="02030600000101010101" pitchFamily="18" charset="-127"/>
              </a:endParaRPr>
            </a:p>
          </p:txBody>
        </p:sp>
      </p:grpSp>
      <p:cxnSp>
        <p:nvCxnSpPr>
          <p:cNvPr id="15" name="PA_直接连接符 9">
            <a:extLst>
              <a:ext uri="{FF2B5EF4-FFF2-40B4-BE49-F238E27FC236}">
                <a16:creationId xmlns:a16="http://schemas.microsoft.com/office/drawing/2014/main" id="{753C8D99-B728-4359-8B77-FB4E3B171AFA}"/>
              </a:ext>
            </a:extLst>
          </p:cNvPr>
          <p:cNvCxnSpPr/>
          <p:nvPr>
            <p:custDataLst>
              <p:tags r:id="rId1"/>
            </p:custDataLst>
          </p:nvPr>
        </p:nvCxnSpPr>
        <p:spPr>
          <a:xfrm>
            <a:off x="2920599" y="1672535"/>
            <a:ext cx="538842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PA_矩形 1">
            <a:extLst>
              <a:ext uri="{FF2B5EF4-FFF2-40B4-BE49-F238E27FC236}">
                <a16:creationId xmlns:a16="http://schemas.microsoft.com/office/drawing/2014/main" id="{556BDF58-3416-4C29-8C02-287E3AEEA538}"/>
              </a:ext>
            </a:extLst>
          </p:cNvPr>
          <p:cNvSpPr/>
          <p:nvPr>
            <p:custDataLst>
              <p:tags r:id="rId2"/>
            </p:custDataLst>
          </p:nvPr>
        </p:nvSpPr>
        <p:spPr>
          <a:xfrm>
            <a:off x="2714125" y="2090502"/>
            <a:ext cx="10602534" cy="2305759"/>
          </a:xfrm>
          <a:prstGeom prst="rect">
            <a:avLst/>
          </a:prstGeom>
        </p:spPr>
        <p:txBody>
          <a:bodyPr wrap="square">
            <a:spAutoFit/>
          </a:bodyPr>
          <a:lstStyle/>
          <a:p>
            <a:pPr marL="457200" indent="-457200">
              <a:lnSpc>
                <a:spcPct val="200000"/>
              </a:lnSpc>
              <a:buFont typeface="Wingdings" panose="05000000000000000000" pitchFamily="2" charset="2"/>
              <a:buChar char="l"/>
              <a:defRPr/>
            </a:pPr>
            <a:r>
              <a:rPr lang="en-US" altLang="zh-CN" sz="2550" dirty="0" err="1">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rPr>
              <a:t>Campisi</a:t>
            </a:r>
            <a:r>
              <a:rPr lang="zh-CN" altLang="en-US" sz="2550" dirty="0">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rPr>
              <a:t>模型原理介绍与算法推导</a:t>
            </a:r>
            <a:endParaRPr lang="en-US" altLang="zh-CN" sz="2550" dirty="0">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endParaRPr>
          </a:p>
          <a:p>
            <a:pPr marL="457200" indent="-457200">
              <a:lnSpc>
                <a:spcPct val="200000"/>
              </a:lnSpc>
              <a:buFont typeface="Wingdings" panose="05000000000000000000" pitchFamily="2" charset="2"/>
              <a:buChar char="l"/>
              <a:defRPr/>
            </a:pPr>
            <a:r>
              <a:rPr lang="zh-CN" altLang="en-US" sz="2550" dirty="0">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rPr>
              <a:t>我国公募纯债基金</a:t>
            </a:r>
            <a:r>
              <a:rPr lang="en-US" altLang="zh-CN" sz="2550" dirty="0" err="1">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rPr>
              <a:t>Campisi</a:t>
            </a:r>
            <a:r>
              <a:rPr lang="zh-CN" altLang="en-US" sz="2550" dirty="0">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rPr>
              <a:t>模型业绩归因分析流程示例</a:t>
            </a:r>
            <a:endParaRPr lang="en-US" altLang="zh-CN" sz="2550" dirty="0">
              <a:solidFill>
                <a:schemeClr val="accent2">
                  <a:lumMod val="20000"/>
                  <a:lumOff val="80000"/>
                </a:schemeClr>
              </a:solidFill>
              <a:latin typeface="Arial" panose="020B0604020202020204" pitchFamily="34" charset="0"/>
              <a:ea typeface="楷体" panose="02010609060101010101" pitchFamily="49" charset="-122"/>
              <a:cs typeface="Arial" panose="020B0604020202020204" pitchFamily="34" charset="0"/>
            </a:endParaRPr>
          </a:p>
          <a:p>
            <a:pPr marL="457200" indent="-457200">
              <a:lnSpc>
                <a:spcPct val="200000"/>
              </a:lnSpc>
              <a:buFont typeface="Wingdings" panose="05000000000000000000" pitchFamily="2" charset="2"/>
              <a:buChar char="l"/>
              <a:defRPr/>
            </a:pPr>
            <a:r>
              <a:rPr lang="zh-CN" altLang="en-US" sz="2550" dirty="0">
                <a:solidFill>
                  <a:srgbClr val="B41800"/>
                </a:solidFill>
                <a:latin typeface="Arial" panose="020B0604020202020204" pitchFamily="34" charset="0"/>
                <a:ea typeface="楷体" panose="02010609060101010101" pitchFamily="49" charset="-122"/>
                <a:cs typeface="Arial" panose="020B0604020202020204" pitchFamily="34" charset="0"/>
              </a:rPr>
              <a:t>全市场纯债基金业绩归因结果统计分析</a:t>
            </a:r>
            <a:endParaRPr lang="en-US" altLang="zh-CN" sz="2550" dirty="0">
              <a:solidFill>
                <a:srgbClr val="B418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718787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多只基金多期分析：全体纯债基金</a:t>
            </a:r>
            <a:r>
              <a:rPr lang="en-US" altLang="zh-CN" sz="2000" b="1" dirty="0">
                <a:latin typeface="Arial" panose="020B0604020202020204" pitchFamily="34" charset="0"/>
                <a:ea typeface="楷体" panose="02010609060101010101" pitchFamily="49" charset="-122"/>
                <a:cs typeface="Arial" panose="020B0604020202020204" pitchFamily="34" charset="0"/>
              </a:rPr>
              <a:t>2017Q3-2020Q3</a:t>
            </a:r>
            <a:endParaRPr lang="zh-CN" altLang="en-US" sz="2000" b="1" dirty="0">
              <a:latin typeface="Arial" panose="020B0604020202020204" pitchFamily="34" charset="0"/>
              <a:ea typeface="楷体" panose="02010609060101010101" pitchFamily="49" charset="-122"/>
              <a:cs typeface="Arial" panose="020B0604020202020204" pitchFamily="34" charset="0"/>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3350ABC-CC7A-4A16-A08C-3644039B417E}"/>
              </a:ext>
            </a:extLst>
          </p:cNvPr>
          <p:cNvSpPr txBox="1"/>
          <p:nvPr/>
        </p:nvSpPr>
        <p:spPr>
          <a:xfrm>
            <a:off x="394889" y="1105935"/>
            <a:ext cx="11176898" cy="5078313"/>
          </a:xfrm>
          <a:prstGeom prst="rect">
            <a:avLst/>
          </a:prstGeom>
          <a:noFill/>
        </p:spPr>
        <p:txBody>
          <a:bodyPr wrap="square">
            <a:spAutoFit/>
          </a:bodyPr>
          <a:lstStyle/>
          <a:p>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样本范围</a:t>
            </a:r>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将纯债基金定义为属于</a:t>
            </a:r>
            <a:r>
              <a:rPr lang="en-US" dirty="0">
                <a:latin typeface="Arial" panose="020B0604020202020204" pitchFamily="34" charset="0"/>
                <a:ea typeface="楷体" panose="02010609060101010101" pitchFamily="49" charset="-122"/>
                <a:cs typeface="Arial" panose="020B0604020202020204" pitchFamily="34" charset="0"/>
              </a:rPr>
              <a:t>Wind</a:t>
            </a:r>
            <a:r>
              <a:rPr lang="zh-CN" altLang="en-US" dirty="0">
                <a:latin typeface="Arial" panose="020B0604020202020204" pitchFamily="34" charset="0"/>
                <a:ea typeface="楷体" panose="02010609060101010101" pitchFamily="49" charset="-122"/>
                <a:cs typeface="Arial" panose="020B0604020202020204" pitchFamily="34" charset="0"/>
              </a:rPr>
              <a:t>开放式基金分类中债券型基金下面中长期纯债型基金或短期纯债型基金两个二级分类的基金</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研究跨度</a:t>
            </a:r>
            <a:r>
              <a:rPr lang="en-US" altLang="zh-CN" dirty="0">
                <a:latin typeface="Arial" panose="020B0604020202020204" pitchFamily="34" charset="0"/>
                <a:ea typeface="楷体" panose="02010609060101010101" pitchFamily="49" charset="-122"/>
                <a:cs typeface="Arial" panose="020B0604020202020204" pitchFamily="34" charset="0"/>
              </a:rPr>
              <a:t>】</a:t>
            </a:r>
            <a:r>
              <a:rPr lang="en-US" dirty="0">
                <a:latin typeface="Arial" panose="020B0604020202020204" pitchFamily="34" charset="0"/>
                <a:ea typeface="楷体" panose="02010609060101010101" pitchFamily="49" charset="-122"/>
                <a:cs typeface="Arial" panose="020B0604020202020204" pitchFamily="34" charset="0"/>
              </a:rPr>
              <a:t>2017</a:t>
            </a:r>
            <a:r>
              <a:rPr lang="zh-CN" altLang="en-US" dirty="0">
                <a:latin typeface="Arial" panose="020B0604020202020204" pitchFamily="34" charset="0"/>
                <a:ea typeface="楷体" panose="02010609060101010101" pitchFamily="49" charset="-122"/>
                <a:cs typeface="Arial" panose="020B0604020202020204" pitchFamily="34" charset="0"/>
              </a:rPr>
              <a:t>年三季度到</a:t>
            </a:r>
            <a:r>
              <a:rPr lang="en-US" dirty="0">
                <a:latin typeface="Arial" panose="020B0604020202020204" pitchFamily="34" charset="0"/>
                <a:ea typeface="楷体" panose="02010609060101010101" pitchFamily="49" charset="-122"/>
                <a:cs typeface="Arial" panose="020B0604020202020204" pitchFamily="34" charset="0"/>
              </a:rPr>
              <a:t>2020</a:t>
            </a:r>
            <a:r>
              <a:rPr lang="zh-CN" altLang="en-US" dirty="0">
                <a:latin typeface="Arial" panose="020B0604020202020204" pitchFamily="34" charset="0"/>
                <a:ea typeface="楷体" panose="02010609060101010101" pitchFamily="49" charset="-122"/>
                <a:cs typeface="Arial" panose="020B0604020202020204" pitchFamily="34" charset="0"/>
              </a:rPr>
              <a:t>年三季度</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分析频度</a:t>
            </a:r>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采用季度频率，这是基金定期报告持仓数据所能支持的最高频率，研究跨度包含</a:t>
            </a:r>
            <a:r>
              <a:rPr lang="en-US" dirty="0">
                <a:latin typeface="Arial" panose="020B0604020202020204" pitchFamily="34" charset="0"/>
                <a:ea typeface="楷体" panose="02010609060101010101" pitchFamily="49" charset="-122"/>
                <a:cs typeface="Arial" panose="020B0604020202020204" pitchFamily="34" charset="0"/>
              </a:rPr>
              <a:t>13</a:t>
            </a:r>
            <a:r>
              <a:rPr lang="zh-CN" altLang="en-US" dirty="0">
                <a:latin typeface="Arial" panose="020B0604020202020204" pitchFamily="34" charset="0"/>
                <a:ea typeface="楷体" panose="02010609060101010101" pitchFamily="49" charset="-122"/>
                <a:cs typeface="Arial" panose="020B0604020202020204" pitchFamily="34" charset="0"/>
              </a:rPr>
              <a:t>个季度</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数据形式</a:t>
            </a:r>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业绩归因分析结果的数据形式为面板数据，即对每个基金（个体），在其成立后正常运作、有市场与季报数据的每个季度（时间），都有一个总收益率和一个总阿尔法以及它们各自的四个分解效应</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dirty="0">
              <a:latin typeface="Arial" panose="020B0604020202020204" pitchFamily="34" charset="0"/>
              <a:ea typeface="楷体" panose="02010609060101010101" pitchFamily="49" charset="-122"/>
              <a:cs typeface="Arial" panose="020B0604020202020204" pitchFamily="34" charset="0"/>
            </a:endParaRPr>
          </a:p>
          <a:p>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结果过滤</a:t>
            </a:r>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大额申购赎回或转型等事件可能导致基金净值在短时间内大幅变化，但</a:t>
            </a:r>
            <a:r>
              <a:rPr lang="en-US" altLang="zh-CN" dirty="0" err="1">
                <a:latin typeface="Arial" panose="020B0604020202020204" pitchFamily="34" charset="0"/>
                <a:ea typeface="楷体" panose="02010609060101010101" pitchFamily="49" charset="-122"/>
                <a:cs typeface="Arial" panose="020B0604020202020204" pitchFamily="34" charset="0"/>
              </a:rPr>
              <a:t>Campisi</a:t>
            </a:r>
            <a:r>
              <a:rPr lang="zh-CN" altLang="en-US" dirty="0">
                <a:latin typeface="Arial" panose="020B0604020202020204" pitchFamily="34" charset="0"/>
                <a:ea typeface="楷体" panose="02010609060101010101" pitchFamily="49" charset="-122"/>
                <a:cs typeface="Arial" panose="020B0604020202020204" pitchFamily="34" charset="0"/>
              </a:rPr>
              <a:t>模型设计初衷并没有考虑这种净值变化，结合人工检测与债券资产本身的特性，保守设定</a:t>
            </a:r>
            <a:r>
              <a:rPr lang="en-US" dirty="0">
                <a:latin typeface="Arial" panose="020B0604020202020204" pitchFamily="34" charset="0"/>
                <a:ea typeface="楷体" panose="02010609060101010101" pitchFamily="49" charset="-122"/>
                <a:cs typeface="Arial" panose="020B0604020202020204" pitchFamily="34" charset="0"/>
              </a:rPr>
              <a:t>10%</a:t>
            </a:r>
            <a:r>
              <a:rPr lang="zh-CN" altLang="en-US" dirty="0">
                <a:latin typeface="Arial" panose="020B0604020202020204" pitchFamily="34" charset="0"/>
                <a:ea typeface="楷体" panose="02010609060101010101" pitchFamily="49" charset="-122"/>
                <a:cs typeface="Arial" panose="020B0604020202020204" pitchFamily="34" charset="0"/>
              </a:rPr>
              <a:t>的过滤阈值</a:t>
            </a:r>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即如果某季度内某基金的总收益率绝对值超过了</a:t>
            </a:r>
            <a:r>
              <a:rPr lang="en-US" dirty="0">
                <a:latin typeface="Arial" panose="020B0604020202020204" pitchFamily="34" charset="0"/>
                <a:ea typeface="楷体" panose="02010609060101010101" pitchFamily="49" charset="-122"/>
                <a:cs typeface="Arial" panose="020B0604020202020204" pitchFamily="34" charset="0"/>
              </a:rPr>
              <a:t>10%</a:t>
            </a:r>
            <a:r>
              <a:rPr lang="zh-CN" altLang="en-US" dirty="0">
                <a:latin typeface="Arial" panose="020B0604020202020204" pitchFamily="34" charset="0"/>
                <a:ea typeface="楷体" panose="02010609060101010101" pitchFamily="49" charset="-122"/>
                <a:cs typeface="Arial" panose="020B0604020202020204" pitchFamily="34" charset="0"/>
              </a:rPr>
              <a:t>，就把该基金在该季度内总收益率和总阿尔法的业绩归因分析结果都从全体结果中剔除，以尽可能避免失真的业绩归因结果干扰后续统计分析</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dirty="0">
              <a:latin typeface="Arial" panose="020B0604020202020204" pitchFamily="34" charset="0"/>
              <a:ea typeface="楷体" panose="02010609060101010101" pitchFamily="49" charset="-122"/>
              <a:cs typeface="Arial" panose="020B0604020202020204" pitchFamily="34" charset="0"/>
            </a:endParaRPr>
          </a:p>
          <a:p>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样本数量</a:t>
            </a:r>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随着新基金不断成立，市场上纯债基金的数量是在不断变多的，因此业绩归因结果是一个不平衡面板，</a:t>
            </a:r>
            <a:r>
              <a:rPr lang="en-US" dirty="0">
                <a:latin typeface="Arial" panose="020B0604020202020204" pitchFamily="34" charset="0"/>
                <a:ea typeface="楷体" panose="02010609060101010101" pitchFamily="49" charset="-122"/>
                <a:cs typeface="Arial" panose="020B0604020202020204" pitchFamily="34" charset="0"/>
              </a:rPr>
              <a:t>2017</a:t>
            </a:r>
            <a:r>
              <a:rPr lang="zh-CN" altLang="en-US" dirty="0">
                <a:latin typeface="Arial" panose="020B0604020202020204" pitchFamily="34" charset="0"/>
                <a:ea typeface="楷体" panose="02010609060101010101" pitchFamily="49" charset="-122"/>
                <a:cs typeface="Arial" panose="020B0604020202020204" pitchFamily="34" charset="0"/>
              </a:rPr>
              <a:t>年三季度有效样本只有</a:t>
            </a:r>
            <a:r>
              <a:rPr lang="en-US" dirty="0">
                <a:latin typeface="Arial" panose="020B0604020202020204" pitchFamily="34" charset="0"/>
                <a:ea typeface="楷体" panose="02010609060101010101" pitchFamily="49" charset="-122"/>
                <a:cs typeface="Arial" panose="020B0604020202020204" pitchFamily="34" charset="0"/>
              </a:rPr>
              <a:t>526</a:t>
            </a:r>
            <a:r>
              <a:rPr lang="zh-CN" altLang="en-US" dirty="0">
                <a:latin typeface="Arial" panose="020B0604020202020204" pitchFamily="34" charset="0"/>
                <a:ea typeface="楷体" panose="02010609060101010101" pitchFamily="49" charset="-122"/>
                <a:cs typeface="Arial" panose="020B0604020202020204" pitchFamily="34" charset="0"/>
              </a:rPr>
              <a:t>只基金，</a:t>
            </a:r>
            <a:r>
              <a:rPr lang="en-US" dirty="0">
                <a:latin typeface="Arial" panose="020B0604020202020204" pitchFamily="34" charset="0"/>
                <a:ea typeface="楷体" panose="02010609060101010101" pitchFamily="49" charset="-122"/>
                <a:cs typeface="Arial" panose="020B0604020202020204" pitchFamily="34" charset="0"/>
              </a:rPr>
              <a:t>2020</a:t>
            </a:r>
            <a:r>
              <a:rPr lang="zh-CN" altLang="en-US" dirty="0">
                <a:latin typeface="Arial" panose="020B0604020202020204" pitchFamily="34" charset="0"/>
                <a:ea typeface="楷体" panose="02010609060101010101" pitchFamily="49" charset="-122"/>
                <a:cs typeface="Arial" panose="020B0604020202020204" pitchFamily="34" charset="0"/>
              </a:rPr>
              <a:t>年三季度增长到</a:t>
            </a:r>
            <a:r>
              <a:rPr lang="en-US" dirty="0">
                <a:latin typeface="Arial" panose="020B0604020202020204" pitchFamily="34" charset="0"/>
                <a:ea typeface="楷体" panose="02010609060101010101" pitchFamily="49" charset="-122"/>
                <a:cs typeface="Arial" panose="020B0604020202020204" pitchFamily="34" charset="0"/>
              </a:rPr>
              <a:t>1,460</a:t>
            </a:r>
            <a:r>
              <a:rPr lang="zh-CN" altLang="en-US" dirty="0">
                <a:latin typeface="Arial" panose="020B0604020202020204" pitchFamily="34" charset="0"/>
                <a:ea typeface="楷体" panose="02010609060101010101" pitchFamily="49" charset="-122"/>
                <a:cs typeface="Arial" panose="020B0604020202020204" pitchFamily="34" charset="0"/>
              </a:rPr>
              <a:t>只</a:t>
            </a:r>
            <a:endParaRPr lang="en-US" dirty="0">
              <a:latin typeface="Arial" panose="020B0604020202020204" pitchFamily="34" charset="0"/>
              <a:ea typeface="楷体" panose="02010609060101010101" pitchFamily="49" charset="-122"/>
              <a:cs typeface="Arial" panose="020B0604020202020204" pitchFamily="34" charset="0"/>
            </a:endParaRPr>
          </a:p>
          <a:p>
            <a:endParaRPr lang="en-US" dirty="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874670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收入效应是总收益率绝对水平的长期稳定来源</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文本框 10">
                <a:extLst>
                  <a:ext uri="{FF2B5EF4-FFF2-40B4-BE49-F238E27FC236}">
                    <a16:creationId xmlns:a16="http://schemas.microsoft.com/office/drawing/2014/main" id="{5640D4BC-F7D7-44A1-BC9F-A39559CBD7C2}"/>
                  </a:ext>
                </a:extLst>
              </p:cNvPr>
              <p:cNvSpPr txBox="1"/>
              <p:nvPr/>
            </p:nvSpPr>
            <p:spPr>
              <a:xfrm>
                <a:off x="394889" y="1105935"/>
                <a:ext cx="5446617" cy="4022768"/>
              </a:xfrm>
              <a:prstGeom prst="rect">
                <a:avLst/>
              </a:prstGeom>
              <a:noFill/>
            </p:spPr>
            <p:txBody>
              <a:bodyPr wrap="square">
                <a:spAutoFit/>
              </a:bodyPr>
              <a:lstStyle/>
              <a:p>
                <a:r>
                  <a:rPr lang="zh-CN" altLang="en-US" dirty="0">
                    <a:latin typeface="Arial" panose="020B0604020202020204" pitchFamily="34" charset="0"/>
                    <a:ea typeface="楷体" panose="02010609060101010101" pitchFamily="49" charset="-122"/>
                    <a:cs typeface="Arial" panose="020B0604020202020204" pitchFamily="34" charset="0"/>
                  </a:rPr>
                  <a:t>记基金</a:t>
                </a:r>
                <a14:m>
                  <m:oMath xmlns:m="http://schemas.openxmlformats.org/officeDocument/2006/math">
                    <m:r>
                      <a:rPr lang="en-US">
                        <a:latin typeface="Arial" panose="020B0604020202020204" pitchFamily="34" charset="0"/>
                        <a:ea typeface="楷体" panose="02010609060101010101" pitchFamily="49" charset="-122"/>
                        <a:cs typeface="Arial" panose="020B0604020202020204" pitchFamily="34" charset="0"/>
                      </a:rPr>
                      <m:t>𝑖</m:t>
                    </m:r>
                  </m:oMath>
                </a14:m>
                <a:r>
                  <a:rPr lang="zh-CN" altLang="en-US" dirty="0">
                    <a:latin typeface="Arial" panose="020B0604020202020204" pitchFamily="34" charset="0"/>
                    <a:ea typeface="楷体" panose="02010609060101010101" pitchFamily="49" charset="-122"/>
                    <a:cs typeface="Arial" panose="020B0604020202020204" pitchFamily="34" charset="0"/>
                  </a:rPr>
                  <a:t>在季度</a:t>
                </a:r>
                <a14:m>
                  <m:oMath xmlns:m="http://schemas.openxmlformats.org/officeDocument/2006/math">
                    <m:r>
                      <a:rPr lang="en-US">
                        <a:latin typeface="Arial" panose="020B0604020202020204" pitchFamily="34" charset="0"/>
                        <a:ea typeface="楷体" panose="02010609060101010101" pitchFamily="49" charset="-122"/>
                        <a:cs typeface="Arial" panose="020B0604020202020204" pitchFamily="34" charset="0"/>
                      </a:rPr>
                      <m:t>𝑗</m:t>
                    </m:r>
                  </m:oMath>
                </a14:m>
                <a:r>
                  <a:rPr lang="zh-CN" altLang="en-US" dirty="0">
                    <a:latin typeface="Arial" panose="020B0604020202020204" pitchFamily="34" charset="0"/>
                    <a:ea typeface="楷体" panose="02010609060101010101" pitchFamily="49" charset="-122"/>
                    <a:cs typeface="Arial" panose="020B0604020202020204" pitchFamily="34" charset="0"/>
                  </a:rPr>
                  <a:t>内某效应</a:t>
                </a:r>
                <a14:m>
                  <m:oMath xmlns:m="http://schemas.openxmlformats.org/officeDocument/2006/math">
                    <m:r>
                      <a:rPr lang="en-US">
                        <a:latin typeface="Arial" panose="020B0604020202020204" pitchFamily="34" charset="0"/>
                        <a:ea typeface="楷体" panose="02010609060101010101" pitchFamily="49" charset="-122"/>
                        <a:cs typeface="Arial" panose="020B0604020202020204" pitchFamily="34" charset="0"/>
                      </a:rPr>
                      <m:t>𝑥</m:t>
                    </m:r>
                  </m:oMath>
                </a14:m>
                <a:r>
                  <a:rPr lang="zh-CN" altLang="en-US" dirty="0">
                    <a:latin typeface="Arial" panose="020B0604020202020204" pitchFamily="34" charset="0"/>
                    <a:ea typeface="楷体" panose="02010609060101010101" pitchFamily="49" charset="-122"/>
                    <a:cs typeface="Arial" panose="020B0604020202020204" pitchFamily="34" charset="0"/>
                  </a:rPr>
                  <a:t>为</a:t>
                </a:r>
                <a14:m>
                  <m:oMath xmlns:m="http://schemas.openxmlformats.org/officeDocument/2006/math">
                    <m:sSub>
                      <m:sSubPr>
                        <m:ctrlPr>
                          <a:rPr lang="en-US">
                            <a:latin typeface="Arial" panose="020B0604020202020204" pitchFamily="34" charset="0"/>
                            <a:ea typeface="楷体" panose="02010609060101010101" pitchFamily="49" charset="-122"/>
                            <a:cs typeface="Arial" panose="020B0604020202020204" pitchFamily="34" charset="0"/>
                          </a:rPr>
                        </m:ctrlPr>
                      </m:sSubPr>
                      <m:e>
                        <m:r>
                          <a:rPr lang="en-US">
                            <a:latin typeface="Arial" panose="020B0604020202020204" pitchFamily="34" charset="0"/>
                            <a:ea typeface="楷体" panose="02010609060101010101" pitchFamily="49" charset="-122"/>
                            <a:cs typeface="Arial" panose="020B0604020202020204" pitchFamily="34" charset="0"/>
                          </a:rPr>
                          <m:t>𝑥</m:t>
                        </m:r>
                      </m:e>
                      <m:sub>
                        <m:r>
                          <a:rPr lang="en-US">
                            <a:latin typeface="Arial" panose="020B0604020202020204" pitchFamily="34" charset="0"/>
                            <a:ea typeface="楷体" panose="02010609060101010101" pitchFamily="49" charset="-122"/>
                            <a:cs typeface="Arial" panose="020B0604020202020204" pitchFamily="34" charset="0"/>
                          </a:rPr>
                          <m:t>𝑖𝑗</m:t>
                        </m:r>
                      </m:sub>
                    </m:sSub>
                  </m:oMath>
                </a14:m>
                <a:r>
                  <a:rPr lang="zh-CN" altLang="en-US" dirty="0">
                    <a:latin typeface="Arial" panose="020B0604020202020204" pitchFamily="34" charset="0"/>
                    <a:ea typeface="楷体" panose="02010609060101010101" pitchFamily="49" charset="-122"/>
                    <a:cs typeface="Arial" panose="020B0604020202020204" pitchFamily="34" charset="0"/>
                  </a:rPr>
                  <a:t>，那么在每个季度</a:t>
                </a:r>
                <a14:m>
                  <m:oMath xmlns:m="http://schemas.openxmlformats.org/officeDocument/2006/math">
                    <m:r>
                      <a:rPr lang="zh-CN" altLang="en-US">
                        <a:latin typeface="Arial" panose="020B0604020202020204" pitchFamily="34" charset="0"/>
                        <a:ea typeface="楷体" panose="02010609060101010101" pitchFamily="49" charset="-122"/>
                        <a:cs typeface="Arial" panose="020B0604020202020204" pitchFamily="34" charset="0"/>
                      </a:rPr>
                      <m:t> </m:t>
                    </m:r>
                    <m:r>
                      <a:rPr lang="en-US">
                        <a:latin typeface="Arial" panose="020B0604020202020204" pitchFamily="34" charset="0"/>
                        <a:ea typeface="楷体" panose="02010609060101010101" pitchFamily="49" charset="-122"/>
                        <a:cs typeface="Arial" panose="020B0604020202020204" pitchFamily="34" charset="0"/>
                      </a:rPr>
                      <m:t>𝑗</m:t>
                    </m:r>
                  </m:oMath>
                </a14:m>
                <a:r>
                  <a:rPr lang="zh-CN" altLang="en-US" dirty="0">
                    <a:latin typeface="Arial" panose="020B0604020202020204" pitchFamily="34" charset="0"/>
                    <a:ea typeface="楷体" panose="02010609060101010101" pitchFamily="49" charset="-122"/>
                    <a:cs typeface="Arial" panose="020B0604020202020204" pitchFamily="34" charset="0"/>
                  </a:rPr>
                  <a:t>，</a:t>
                </a:r>
                <a14:m>
                  <m:oMath xmlns:m="http://schemas.openxmlformats.org/officeDocument/2006/math">
                    <m:sSub>
                      <m:sSubPr>
                        <m:ctrlPr>
                          <a:rPr lang="en-US">
                            <a:latin typeface="Arial" panose="020B0604020202020204" pitchFamily="34" charset="0"/>
                            <a:ea typeface="楷体" panose="02010609060101010101" pitchFamily="49" charset="-122"/>
                            <a:cs typeface="Arial" panose="020B0604020202020204" pitchFamily="34" charset="0"/>
                          </a:rPr>
                        </m:ctrlPr>
                      </m:sSubPr>
                      <m:e>
                        <m:r>
                          <a:rPr lang="en-US">
                            <a:latin typeface="Arial" panose="020B0604020202020204" pitchFamily="34" charset="0"/>
                            <a:ea typeface="楷体" panose="02010609060101010101" pitchFamily="49" charset="-122"/>
                            <a:cs typeface="Arial" panose="020B0604020202020204" pitchFamily="34" charset="0"/>
                          </a:rPr>
                          <m:t>𝑥</m:t>
                        </m:r>
                      </m:e>
                      <m:sub>
                        <m:r>
                          <a:rPr lang="en-US">
                            <a:latin typeface="Arial" panose="020B0604020202020204" pitchFamily="34" charset="0"/>
                            <a:ea typeface="楷体" panose="02010609060101010101" pitchFamily="49" charset="-122"/>
                            <a:cs typeface="Arial" panose="020B0604020202020204" pitchFamily="34" charset="0"/>
                          </a:rPr>
                          <m:t>𝑖𝑗</m:t>
                        </m:r>
                      </m:sub>
                    </m:sSub>
                  </m:oMath>
                </a14:m>
                <a:r>
                  <a:rPr lang="zh-CN" altLang="en-US" dirty="0">
                    <a:latin typeface="Arial" panose="020B0604020202020204" pitchFamily="34" charset="0"/>
                    <a:ea typeface="楷体" panose="02010609060101010101" pitchFamily="49" charset="-122"/>
                    <a:cs typeface="Arial" panose="020B0604020202020204" pitchFamily="34" charset="0"/>
                  </a:rPr>
                  <a:t>对</a:t>
                </a:r>
                <a14:m>
                  <m:oMath xmlns:m="http://schemas.openxmlformats.org/officeDocument/2006/math">
                    <m:r>
                      <a:rPr lang="en-US">
                        <a:latin typeface="Arial" panose="020B0604020202020204" pitchFamily="34" charset="0"/>
                        <a:ea typeface="楷体" panose="02010609060101010101" pitchFamily="49" charset="-122"/>
                        <a:cs typeface="Arial" panose="020B0604020202020204" pitchFamily="34" charset="0"/>
                      </a:rPr>
                      <m:t>𝑖</m:t>
                    </m:r>
                  </m:oMath>
                </a14:m>
                <a:r>
                  <a:rPr lang="zh-CN" altLang="en-US" dirty="0">
                    <a:latin typeface="Arial" panose="020B0604020202020204" pitchFamily="34" charset="0"/>
                    <a:ea typeface="楷体" panose="02010609060101010101" pitchFamily="49" charset="-122"/>
                    <a:cs typeface="Arial" panose="020B0604020202020204" pitchFamily="34" charset="0"/>
                  </a:rPr>
                  <a:t>求均值和标准差，可较直观地看到：</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dirty="0">
                  <a:latin typeface="Arial" panose="020B0604020202020204" pitchFamily="34" charset="0"/>
                  <a:ea typeface="楷体" panose="02010609060101010101" pitchFamily="49" charset="-122"/>
                  <a:cs typeface="Arial" panose="020B0604020202020204" pitchFamily="34" charset="0"/>
                </a:endParaRPr>
              </a:p>
              <a:p>
                <a:r>
                  <a:rPr lang="en-US" dirty="0">
                    <a:latin typeface="Arial" panose="020B0604020202020204" pitchFamily="34" charset="0"/>
                    <a:ea typeface="楷体" panose="02010609060101010101" pitchFamily="49" charset="-122"/>
                    <a:cs typeface="Arial" panose="020B0604020202020204" pitchFamily="34" charset="0"/>
                  </a:rPr>
                  <a:t>1.</a:t>
                </a:r>
                <a:r>
                  <a:rPr lang="zh-CN" altLang="en-US" b="1" dirty="0">
                    <a:solidFill>
                      <a:srgbClr val="FF0000"/>
                    </a:solidFill>
                    <a:latin typeface="Arial" panose="020B0604020202020204" pitchFamily="34" charset="0"/>
                    <a:ea typeface="楷体" panose="02010609060101010101" pitchFamily="49" charset="-122"/>
                    <a:cs typeface="Arial" panose="020B0604020202020204" pitchFamily="34" charset="0"/>
                  </a:rPr>
                  <a:t>收入效应大小保持在</a:t>
                </a:r>
                <a:r>
                  <a:rPr lang="en-US" altLang="zh-CN" b="1" dirty="0">
                    <a:solidFill>
                      <a:srgbClr val="FF0000"/>
                    </a:solidFill>
                    <a:latin typeface="Arial" panose="020B0604020202020204" pitchFamily="34" charset="0"/>
                    <a:ea typeface="楷体" panose="02010609060101010101" pitchFamily="49" charset="-122"/>
                    <a:cs typeface="Arial" panose="020B0604020202020204" pitchFamily="34" charset="0"/>
                  </a:rPr>
                  <a:t>1%</a:t>
                </a:r>
                <a:r>
                  <a:rPr lang="zh-CN" altLang="en-US" b="1" dirty="0">
                    <a:solidFill>
                      <a:srgbClr val="FF0000"/>
                    </a:solidFill>
                    <a:latin typeface="Arial" panose="020B0604020202020204" pitchFamily="34" charset="0"/>
                    <a:ea typeface="楷体" panose="02010609060101010101" pitchFamily="49" charset="-122"/>
                    <a:cs typeface="Arial" panose="020B0604020202020204" pitchFamily="34" charset="0"/>
                  </a:rPr>
                  <a:t>左右</a:t>
                </a:r>
                <a:r>
                  <a:rPr lang="zh-CN" altLang="en-US" dirty="0">
                    <a:latin typeface="Arial" panose="020B0604020202020204" pitchFamily="34" charset="0"/>
                    <a:ea typeface="楷体" panose="02010609060101010101" pitchFamily="49" charset="-122"/>
                    <a:cs typeface="Arial" panose="020B0604020202020204" pitchFamily="34" charset="0"/>
                  </a:rPr>
                  <a:t>，在长达</a:t>
                </a:r>
                <a:r>
                  <a:rPr lang="en-US" dirty="0">
                    <a:latin typeface="Arial" panose="020B0604020202020204" pitchFamily="34" charset="0"/>
                    <a:ea typeface="楷体" panose="02010609060101010101" pitchFamily="49" charset="-122"/>
                    <a:cs typeface="Arial" panose="020B0604020202020204" pitchFamily="34" charset="0"/>
                  </a:rPr>
                  <a:t>13</a:t>
                </a:r>
                <a:r>
                  <a:rPr lang="zh-CN" altLang="en-US" dirty="0">
                    <a:latin typeface="Arial" panose="020B0604020202020204" pitchFamily="34" charset="0"/>
                    <a:ea typeface="楷体" panose="02010609060101010101" pitchFamily="49" charset="-122"/>
                    <a:cs typeface="Arial" panose="020B0604020202020204" pitchFamily="34" charset="0"/>
                  </a:rPr>
                  <a:t>个季度的时间内几无变化，年化大约是</a:t>
                </a:r>
                <a:r>
                  <a:rPr lang="en-US" dirty="0">
                    <a:latin typeface="Arial" panose="020B0604020202020204" pitchFamily="34" charset="0"/>
                    <a:ea typeface="楷体" panose="02010609060101010101" pitchFamily="49" charset="-122"/>
                    <a:cs typeface="Arial" panose="020B0604020202020204" pitchFamily="34" charset="0"/>
                  </a:rPr>
                  <a:t>4%</a:t>
                </a:r>
                <a:r>
                  <a:rPr lang="zh-CN" altLang="en-US" dirty="0">
                    <a:latin typeface="Arial" panose="020B0604020202020204" pitchFamily="34" charset="0"/>
                    <a:ea typeface="楷体" panose="02010609060101010101" pitchFamily="49" charset="-122"/>
                    <a:cs typeface="Arial" panose="020B0604020202020204" pitchFamily="34" charset="0"/>
                  </a:rPr>
                  <a:t>，总收益率以收入效应为轴上下波动的特征</a:t>
                </a:r>
                <a:endParaRPr lang="en-US" dirty="0">
                  <a:latin typeface="Arial" panose="020B0604020202020204" pitchFamily="34" charset="0"/>
                  <a:ea typeface="楷体" panose="02010609060101010101" pitchFamily="49" charset="-122"/>
                  <a:cs typeface="Arial" panose="020B0604020202020204" pitchFamily="34" charset="0"/>
                </a:endParaRPr>
              </a:p>
              <a:p>
                <a:endParaRPr lang="en-US" dirty="0">
                  <a:latin typeface="Arial" panose="020B0604020202020204" pitchFamily="34" charset="0"/>
                  <a:ea typeface="楷体" panose="02010609060101010101" pitchFamily="49" charset="-122"/>
                  <a:cs typeface="Arial" panose="020B0604020202020204" pitchFamily="34" charset="0"/>
                </a:endParaRPr>
              </a:p>
              <a:p>
                <a:r>
                  <a:rPr lang="en-US" dirty="0">
                    <a:latin typeface="Arial" panose="020B0604020202020204" pitchFamily="34" charset="0"/>
                    <a:ea typeface="楷体" panose="02010609060101010101" pitchFamily="49" charset="-122"/>
                    <a:cs typeface="Arial" panose="020B0604020202020204" pitchFamily="34" charset="0"/>
                  </a:rPr>
                  <a:t>2.</a:t>
                </a:r>
                <a:r>
                  <a:rPr lang="zh-CN" altLang="en-US" b="1" dirty="0">
                    <a:solidFill>
                      <a:srgbClr val="FF0000"/>
                    </a:solidFill>
                    <a:latin typeface="KaiTi" panose="02010609060101010101" pitchFamily="49" charset="-122"/>
                    <a:ea typeface="KaiTi" panose="02010609060101010101" pitchFamily="49" charset="-122"/>
                  </a:rPr>
                  <a:t>相同季度内收入效应个体差异较小</a:t>
                </a:r>
                <a:r>
                  <a:rPr lang="zh-CN" altLang="en-US"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KaiTi" panose="02010609060101010101" pitchFamily="49" charset="-122"/>
                    <a:cs typeface="Arial" panose="020B0604020202020204" pitchFamily="34" charset="0"/>
                  </a:rPr>
                  <a:t>收入效应的标准差始终保持在</a:t>
                </a:r>
                <a:r>
                  <a:rPr lang="en-US" dirty="0">
                    <a:latin typeface="Arial" panose="020B0604020202020204" pitchFamily="34" charset="0"/>
                    <a:ea typeface="KaiTi" panose="02010609060101010101" pitchFamily="49" charset="-122"/>
                    <a:cs typeface="Arial" panose="020B0604020202020204" pitchFamily="34" charset="0"/>
                  </a:rPr>
                  <a:t>0.14%-0.19%</a:t>
                </a:r>
                <a:r>
                  <a:rPr lang="zh-CN" altLang="en-US" dirty="0">
                    <a:latin typeface="Arial" panose="020B0604020202020204" pitchFamily="34" charset="0"/>
                    <a:ea typeface="KaiTi" panose="02010609060101010101" pitchFamily="49" charset="-122"/>
                    <a:cs typeface="Arial" panose="020B0604020202020204" pitchFamily="34" charset="0"/>
                  </a:rPr>
                  <a:t>的范围内，整体小于另外三种效应</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收入效应是总收益率在时间和个体维度上均比较稳定的重要来源，其大小约为年化</a:t>
                </a:r>
                <a:r>
                  <a:rPr lang="en-US" dirty="0">
                    <a:latin typeface="Arial" panose="020B0604020202020204" pitchFamily="34" charset="0"/>
                    <a:ea typeface="KaiTi" panose="02010609060101010101" pitchFamily="49" charset="-122"/>
                    <a:cs typeface="Arial" panose="020B0604020202020204" pitchFamily="34" charset="0"/>
                  </a:rPr>
                  <a:t>4%</a:t>
                </a:r>
              </a:p>
              <a:p>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p:sp>
            <p:nvSpPr>
              <p:cNvPr id="7" name="文本框 10">
                <a:extLst>
                  <a:ext uri="{FF2B5EF4-FFF2-40B4-BE49-F238E27FC236}">
                    <a16:creationId xmlns:a16="http://schemas.microsoft.com/office/drawing/2014/main" id="{5640D4BC-F7D7-44A1-BC9F-A39559CBD7C2}"/>
                  </a:ext>
                </a:extLst>
              </p:cNvPr>
              <p:cNvSpPr txBox="1">
                <a:spLocks noRot="1" noChangeAspect="1" noMove="1" noResize="1" noEditPoints="1" noAdjustHandles="1" noChangeArrowheads="1" noChangeShapeType="1" noTextEdit="1"/>
              </p:cNvSpPr>
              <p:nvPr/>
            </p:nvSpPr>
            <p:spPr>
              <a:xfrm>
                <a:off x="394889" y="1105935"/>
                <a:ext cx="5446617" cy="4022768"/>
              </a:xfrm>
              <a:prstGeom prst="rect">
                <a:avLst/>
              </a:prstGeom>
              <a:blipFill>
                <a:blip r:embed="rId3"/>
                <a:stretch>
                  <a:fillRect l="-1008" t="-1212" r="-896"/>
                </a:stretch>
              </a:blipFill>
            </p:spPr>
            <p:txBody>
              <a:bodyPr/>
              <a:lstStyle/>
              <a:p>
                <a:r>
                  <a:rPr lang="en-US">
                    <a:noFill/>
                  </a:rPr>
                  <a:t> </a:t>
                </a:r>
              </a:p>
            </p:txBody>
          </p:sp>
        </mc:Fallback>
      </mc:AlternateContent>
      <p:graphicFrame>
        <p:nvGraphicFramePr>
          <p:cNvPr id="8" name="Chart 7">
            <a:extLst>
              <a:ext uri="{FF2B5EF4-FFF2-40B4-BE49-F238E27FC236}">
                <a16:creationId xmlns:a16="http://schemas.microsoft.com/office/drawing/2014/main" id="{AEC88C73-E722-46CB-A9EB-74B6A14523F1}"/>
              </a:ext>
            </a:extLst>
          </p:cNvPr>
          <p:cNvGraphicFramePr>
            <a:graphicFrameLocks/>
          </p:cNvGraphicFramePr>
          <p:nvPr>
            <p:extLst>
              <p:ext uri="{D42A27DB-BD31-4B8C-83A1-F6EECF244321}">
                <p14:modId xmlns:p14="http://schemas.microsoft.com/office/powerpoint/2010/main" val="875935368"/>
              </p:ext>
            </p:extLst>
          </p:nvPr>
        </p:nvGraphicFramePr>
        <p:xfrm>
          <a:off x="6095999" y="904524"/>
          <a:ext cx="6096001" cy="25244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9881F9B1-5B6A-4822-A226-8DCD4CB17ECB}"/>
              </a:ext>
            </a:extLst>
          </p:cNvPr>
          <p:cNvGraphicFramePr>
            <a:graphicFrameLocks/>
          </p:cNvGraphicFramePr>
          <p:nvPr>
            <p:extLst>
              <p:ext uri="{D42A27DB-BD31-4B8C-83A1-F6EECF244321}">
                <p14:modId xmlns:p14="http://schemas.microsoft.com/office/powerpoint/2010/main" val="584784560"/>
              </p:ext>
            </p:extLst>
          </p:nvPr>
        </p:nvGraphicFramePr>
        <p:xfrm>
          <a:off x="6095999" y="3428986"/>
          <a:ext cx="6095999" cy="2524456"/>
        </p:xfrm>
        <a:graphic>
          <a:graphicData uri="http://schemas.openxmlformats.org/drawingml/2006/chart">
            <c:chart xmlns:c="http://schemas.openxmlformats.org/drawingml/2006/chart" xmlns:r="http://schemas.openxmlformats.org/officeDocument/2006/relationships" r:id="rId5"/>
          </a:graphicData>
        </a:graphic>
      </p:graphicFrame>
      <p:cxnSp>
        <p:nvCxnSpPr>
          <p:cNvPr id="6" name="Straight Arrow Connector 5">
            <a:extLst>
              <a:ext uri="{FF2B5EF4-FFF2-40B4-BE49-F238E27FC236}">
                <a16:creationId xmlns:a16="http://schemas.microsoft.com/office/drawing/2014/main" id="{D250F547-AE77-4825-A58E-14F1EDDA4075}"/>
              </a:ext>
            </a:extLst>
          </p:cNvPr>
          <p:cNvCxnSpPr>
            <a:cxnSpLocks/>
          </p:cNvCxnSpPr>
          <p:nvPr/>
        </p:nvCxnSpPr>
        <p:spPr>
          <a:xfrm flipV="1">
            <a:off x="5669871" y="1898339"/>
            <a:ext cx="1256709" cy="2684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A7FFDD4-D3C1-44D0-A4D8-AA8C11FDD14F}"/>
              </a:ext>
            </a:extLst>
          </p:cNvPr>
          <p:cNvCxnSpPr>
            <a:cxnSpLocks/>
          </p:cNvCxnSpPr>
          <p:nvPr/>
        </p:nvCxnSpPr>
        <p:spPr>
          <a:xfrm>
            <a:off x="5722141" y="3263149"/>
            <a:ext cx="1557548" cy="16728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345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国债效应和择券效应分别在时间和个体维度驱动总收益率边际变化</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10">
            <a:extLst>
              <a:ext uri="{FF2B5EF4-FFF2-40B4-BE49-F238E27FC236}">
                <a16:creationId xmlns:a16="http://schemas.microsoft.com/office/drawing/2014/main" id="{5640D4BC-F7D7-44A1-BC9F-A39559CBD7C2}"/>
              </a:ext>
            </a:extLst>
          </p:cNvPr>
          <p:cNvSpPr txBox="1"/>
          <p:nvPr/>
        </p:nvSpPr>
        <p:spPr>
          <a:xfrm>
            <a:off x="394889" y="1105935"/>
            <a:ext cx="5446617" cy="2585323"/>
          </a:xfrm>
          <a:prstGeom prst="rect">
            <a:avLst/>
          </a:prstGeom>
          <a:noFill/>
        </p:spPr>
        <p:txBody>
          <a:bodyPr wrap="square">
            <a:spAutoFit/>
          </a:bodyPr>
          <a:lstStyle/>
          <a:p>
            <a:r>
              <a:rPr lang="en-US" dirty="0">
                <a:latin typeface="Arial" panose="020B0604020202020204" pitchFamily="34" charset="0"/>
                <a:ea typeface="楷体" panose="02010609060101010101" pitchFamily="49" charset="-122"/>
                <a:cs typeface="Arial" panose="020B0604020202020204" pitchFamily="34" charset="0"/>
              </a:rPr>
              <a:t>1.</a:t>
            </a:r>
            <a:r>
              <a:rPr lang="zh-CN" altLang="en-US" b="1" dirty="0">
                <a:solidFill>
                  <a:srgbClr val="FF0000"/>
                </a:solidFill>
                <a:latin typeface="KaiTi" panose="02010609060101010101" pitchFamily="49" charset="-122"/>
                <a:ea typeface="KaiTi" panose="02010609060101010101" pitchFamily="49" charset="-122"/>
              </a:rPr>
              <a:t>时间维度上国债效应与总收益率正相关性最强</a:t>
            </a:r>
            <a:r>
              <a:rPr lang="zh-CN" altLang="en-US" dirty="0">
                <a:latin typeface="Arial" panose="020B0604020202020204" pitchFamily="34" charset="0"/>
                <a:ea typeface="楷体" panose="02010609060101010101" pitchFamily="49" charset="-122"/>
                <a:cs typeface="Arial" panose="020B0604020202020204" pitchFamily="34" charset="0"/>
              </a:rPr>
              <a:t>，继续观察各效应均值的时间序列图，可以发现国债效应和总收益率的形态高度相似；计算各效应均值之间的相关系数，发现国债效应与总收益率相关系数高达</a:t>
            </a:r>
            <a:r>
              <a:rPr lang="en-US" altLang="zh-CN" dirty="0">
                <a:latin typeface="Arial" panose="020B0604020202020204" pitchFamily="34" charset="0"/>
                <a:ea typeface="楷体" panose="02010609060101010101" pitchFamily="49" charset="-122"/>
                <a:cs typeface="Arial" panose="020B0604020202020204" pitchFamily="34" charset="0"/>
              </a:rPr>
              <a:t>0.9071</a:t>
            </a:r>
          </a:p>
          <a:p>
            <a:endParaRPr lang="en-US"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国债效应是总收益率在时间序列上边际变化的最大驱动因素，经济学含义在于无风险利率所蕴含的系统性风险变化是债券基金总收益率变化的主要影响因素</a:t>
            </a:r>
            <a:endParaRPr lang="en-US" dirty="0">
              <a:latin typeface="Arial" panose="020B0604020202020204" pitchFamily="34" charset="0"/>
              <a:ea typeface="楷体" panose="02010609060101010101" pitchFamily="49" charset="-122"/>
              <a:cs typeface="Arial" panose="020B0604020202020204" pitchFamily="34" charset="0"/>
            </a:endParaRPr>
          </a:p>
        </p:txBody>
      </p:sp>
      <p:graphicFrame>
        <p:nvGraphicFramePr>
          <p:cNvPr id="8" name="Chart 7">
            <a:extLst>
              <a:ext uri="{FF2B5EF4-FFF2-40B4-BE49-F238E27FC236}">
                <a16:creationId xmlns:a16="http://schemas.microsoft.com/office/drawing/2014/main" id="{AEC88C73-E722-46CB-A9EB-74B6A14523F1}"/>
              </a:ext>
            </a:extLst>
          </p:cNvPr>
          <p:cNvGraphicFramePr>
            <a:graphicFrameLocks/>
          </p:cNvGraphicFramePr>
          <p:nvPr>
            <p:extLst>
              <p:ext uri="{D42A27DB-BD31-4B8C-83A1-F6EECF244321}">
                <p14:modId xmlns:p14="http://schemas.microsoft.com/office/powerpoint/2010/main" val="3953309947"/>
              </p:ext>
            </p:extLst>
          </p:nvPr>
        </p:nvGraphicFramePr>
        <p:xfrm>
          <a:off x="5983339" y="904524"/>
          <a:ext cx="6208661" cy="25244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a:extLst>
              <a:ext uri="{FF2B5EF4-FFF2-40B4-BE49-F238E27FC236}">
                <a16:creationId xmlns:a16="http://schemas.microsoft.com/office/drawing/2014/main" id="{4D8732EF-B314-43F3-9814-9BDEFC34DBDA}"/>
              </a:ext>
            </a:extLst>
          </p:cNvPr>
          <p:cNvGraphicFramePr>
            <a:graphicFrameLocks noGrp="1"/>
          </p:cNvGraphicFramePr>
          <p:nvPr>
            <p:extLst>
              <p:ext uri="{D42A27DB-BD31-4B8C-83A1-F6EECF244321}">
                <p14:modId xmlns:p14="http://schemas.microsoft.com/office/powerpoint/2010/main" val="3680951580"/>
              </p:ext>
            </p:extLst>
          </p:nvPr>
        </p:nvGraphicFramePr>
        <p:xfrm>
          <a:off x="5983339" y="3428985"/>
          <a:ext cx="6208659" cy="2524464"/>
        </p:xfrm>
        <a:graphic>
          <a:graphicData uri="http://schemas.openxmlformats.org/drawingml/2006/table">
            <a:tbl>
              <a:tblPr firstRow="1" firstCol="1" lastRow="1">
                <a:tableStyleId>{9D7B26C5-4107-4FEC-AEDC-1716B250A1EF}</a:tableStyleId>
              </a:tblPr>
              <a:tblGrid>
                <a:gridCol w="1033884">
                  <a:extLst>
                    <a:ext uri="{9D8B030D-6E8A-4147-A177-3AD203B41FA5}">
                      <a16:colId xmlns:a16="http://schemas.microsoft.com/office/drawing/2014/main" val="1718763977"/>
                    </a:ext>
                  </a:extLst>
                </a:gridCol>
                <a:gridCol w="1034479">
                  <a:extLst>
                    <a:ext uri="{9D8B030D-6E8A-4147-A177-3AD203B41FA5}">
                      <a16:colId xmlns:a16="http://schemas.microsoft.com/office/drawing/2014/main" val="2757212156"/>
                    </a:ext>
                  </a:extLst>
                </a:gridCol>
                <a:gridCol w="1035074">
                  <a:extLst>
                    <a:ext uri="{9D8B030D-6E8A-4147-A177-3AD203B41FA5}">
                      <a16:colId xmlns:a16="http://schemas.microsoft.com/office/drawing/2014/main" val="191653536"/>
                    </a:ext>
                  </a:extLst>
                </a:gridCol>
                <a:gridCol w="1035074">
                  <a:extLst>
                    <a:ext uri="{9D8B030D-6E8A-4147-A177-3AD203B41FA5}">
                      <a16:colId xmlns:a16="http://schemas.microsoft.com/office/drawing/2014/main" val="904771092"/>
                    </a:ext>
                  </a:extLst>
                </a:gridCol>
                <a:gridCol w="1035074">
                  <a:extLst>
                    <a:ext uri="{9D8B030D-6E8A-4147-A177-3AD203B41FA5}">
                      <a16:colId xmlns:a16="http://schemas.microsoft.com/office/drawing/2014/main" val="1891130908"/>
                    </a:ext>
                  </a:extLst>
                </a:gridCol>
                <a:gridCol w="1035074">
                  <a:extLst>
                    <a:ext uri="{9D8B030D-6E8A-4147-A177-3AD203B41FA5}">
                      <a16:colId xmlns:a16="http://schemas.microsoft.com/office/drawing/2014/main" val="3541102297"/>
                    </a:ext>
                  </a:extLst>
                </a:gridCol>
              </a:tblGrid>
              <a:tr h="420744">
                <a:tc>
                  <a:txBody>
                    <a:bodyPr/>
                    <a:lstStyle/>
                    <a:p>
                      <a:pPr marL="0" marR="0" algn="l">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 </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收入效应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国债效应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利差效应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择券效应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总收益率</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8675392"/>
                  </a:ext>
                </a:extLst>
              </a:tr>
              <a:tr h="420744">
                <a:tc>
                  <a:txBody>
                    <a:bodyPr/>
                    <a:lstStyle/>
                    <a:p>
                      <a:pPr marL="0" marR="0" algn="l">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收入效应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1.0000</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effectLst/>
                          <a:latin typeface="Arial" panose="020B0604020202020204" pitchFamily="34" charset="0"/>
                          <a:ea typeface="KaiTi"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effectLst/>
                          <a:latin typeface="Arial" panose="020B0604020202020204" pitchFamily="34" charset="0"/>
                          <a:ea typeface="KaiTi"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effectLst/>
                          <a:latin typeface="Arial" panose="020B0604020202020204" pitchFamily="34" charset="0"/>
                          <a:ea typeface="KaiTi"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effectLst/>
                          <a:latin typeface="Arial" panose="020B0604020202020204" pitchFamily="34" charset="0"/>
                          <a:ea typeface="KaiTi"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44927473"/>
                  </a:ext>
                </a:extLst>
              </a:tr>
              <a:tr h="420744">
                <a:tc>
                  <a:txBody>
                    <a:bodyPr/>
                    <a:lstStyle/>
                    <a:p>
                      <a:pPr marL="0" marR="0" algn="l">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国债效应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0.3646</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1.0000</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 </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effectLst/>
                          <a:latin typeface="Arial" panose="020B0604020202020204" pitchFamily="34" charset="0"/>
                          <a:ea typeface="KaiTi"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effectLst/>
                          <a:latin typeface="Arial" panose="020B0604020202020204" pitchFamily="34" charset="0"/>
                          <a:ea typeface="KaiTi"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68791254"/>
                  </a:ext>
                </a:extLst>
              </a:tr>
              <a:tr h="420744">
                <a:tc>
                  <a:txBody>
                    <a:bodyPr/>
                    <a:lstStyle/>
                    <a:p>
                      <a:pPr marL="0" marR="0" algn="l">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利差效应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effectLst/>
                          <a:latin typeface="Arial" panose="020B0604020202020204" pitchFamily="34" charset="0"/>
                          <a:ea typeface="KaiTi" panose="02010609060101010101" pitchFamily="49" charset="-122"/>
                          <a:cs typeface="Arial" panose="020B0604020202020204" pitchFamily="34" charset="0"/>
                        </a:rPr>
                        <a:t>0.1251</a:t>
                      </a:r>
                      <a:endParaRPr lang="en-US" sz="180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a:t>
                      </a:r>
                      <a:r>
                        <a:rPr lang="en-US" sz="1800" b="0" kern="0" dirty="0">
                          <a:effectLst/>
                          <a:latin typeface="Arial" panose="020B0604020202020204" pitchFamily="34" charset="0"/>
                          <a:ea typeface="KaiTi" panose="02010609060101010101" pitchFamily="49" charset="-122"/>
                          <a:cs typeface="Arial" panose="020B0604020202020204" pitchFamily="34" charset="0"/>
                        </a:rPr>
                        <a:t>0.1939</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1.0000</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 </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effectLst/>
                          <a:latin typeface="Arial" panose="020B0604020202020204" pitchFamily="34" charset="0"/>
                          <a:ea typeface="KaiTi"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51126745"/>
                  </a:ext>
                </a:extLst>
              </a:tr>
              <a:tr h="420744">
                <a:tc>
                  <a:txBody>
                    <a:bodyPr/>
                    <a:lstStyle/>
                    <a:p>
                      <a:pPr marL="0" marR="0" algn="l">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择券效应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a:effectLst/>
                          <a:latin typeface="Arial" panose="020B0604020202020204" pitchFamily="34" charset="0"/>
                          <a:ea typeface="KaiTi" panose="02010609060101010101" pitchFamily="49" charset="-122"/>
                          <a:cs typeface="Arial" panose="020B0604020202020204" pitchFamily="34" charset="0"/>
                        </a:rPr>
                        <a:t>﹣</a:t>
                      </a:r>
                      <a:r>
                        <a:rPr lang="en-US" sz="1800" b="0" kern="0">
                          <a:effectLst/>
                          <a:latin typeface="Arial" panose="020B0604020202020204" pitchFamily="34" charset="0"/>
                          <a:ea typeface="KaiTi" panose="02010609060101010101" pitchFamily="49" charset="-122"/>
                          <a:cs typeface="Arial" panose="020B0604020202020204" pitchFamily="34" charset="0"/>
                        </a:rPr>
                        <a:t>0.7760</a:t>
                      </a:r>
                      <a:endParaRPr lang="en-US" sz="180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a:t>
                      </a:r>
                      <a:r>
                        <a:rPr lang="en-US" sz="1800" b="0" kern="0" dirty="0">
                          <a:effectLst/>
                          <a:latin typeface="Arial" panose="020B0604020202020204" pitchFamily="34" charset="0"/>
                          <a:ea typeface="KaiTi" panose="02010609060101010101" pitchFamily="49" charset="-122"/>
                          <a:cs typeface="Arial" panose="020B0604020202020204" pitchFamily="34" charset="0"/>
                        </a:rPr>
                        <a:t>0.0582</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a:t>
                      </a:r>
                      <a:r>
                        <a:rPr lang="en-US" sz="1800" b="0" kern="0" dirty="0">
                          <a:effectLst/>
                          <a:latin typeface="Arial" panose="020B0604020202020204" pitchFamily="34" charset="0"/>
                          <a:ea typeface="KaiTi" panose="02010609060101010101" pitchFamily="49" charset="-122"/>
                          <a:cs typeface="Arial" panose="020B0604020202020204" pitchFamily="34" charset="0"/>
                        </a:rPr>
                        <a:t>0.3239</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1.0000</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 </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32619466"/>
                  </a:ext>
                </a:extLst>
              </a:tr>
              <a:tr h="420744">
                <a:tc>
                  <a:txBody>
                    <a:bodyPr/>
                    <a:lstStyle/>
                    <a:p>
                      <a:pPr marL="0" marR="0" algn="l">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总收益率</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effectLst/>
                          <a:latin typeface="Arial" panose="020B0604020202020204" pitchFamily="34" charset="0"/>
                          <a:ea typeface="KaiTi" panose="02010609060101010101" pitchFamily="49" charset="-122"/>
                          <a:cs typeface="Arial" panose="020B0604020202020204" pitchFamily="34" charset="0"/>
                        </a:rPr>
                        <a:t>0.3865</a:t>
                      </a:r>
                      <a:endParaRPr lang="en-US" sz="180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1" kern="0" dirty="0">
                          <a:solidFill>
                            <a:srgbClr val="FF0000"/>
                          </a:solidFill>
                          <a:effectLst/>
                          <a:latin typeface="Arial" panose="020B0604020202020204" pitchFamily="34" charset="0"/>
                          <a:ea typeface="KaiTi" panose="02010609060101010101" pitchFamily="49" charset="-122"/>
                          <a:cs typeface="Arial" panose="020B0604020202020204" pitchFamily="34" charset="0"/>
                        </a:rPr>
                        <a:t>0.9071</a:t>
                      </a:r>
                      <a:endParaRPr lang="en-US" sz="1800" b="1" kern="100" dirty="0">
                        <a:solidFill>
                          <a:srgbClr val="FF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0.2239</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a:t>
                      </a:r>
                      <a:r>
                        <a:rPr lang="en-US" sz="1800" b="0" kern="0" dirty="0">
                          <a:effectLst/>
                          <a:latin typeface="Arial" panose="020B0604020202020204" pitchFamily="34" charset="0"/>
                          <a:ea typeface="KaiTi" panose="02010609060101010101" pitchFamily="49" charset="-122"/>
                          <a:cs typeface="Arial" panose="020B0604020202020204" pitchFamily="34" charset="0"/>
                        </a:rPr>
                        <a:t>0.1144</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1.0000</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3472344"/>
                  </a:ext>
                </a:extLst>
              </a:tr>
            </a:tbl>
          </a:graphicData>
        </a:graphic>
      </p:graphicFrame>
    </p:spTree>
    <p:extLst>
      <p:ext uri="{BB962C8B-B14F-4D97-AF65-F5344CB8AC3E}">
        <p14:creationId xmlns:p14="http://schemas.microsoft.com/office/powerpoint/2010/main" val="3055629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国债效应和择券效应分别在时间和个体维度驱动总收益率边际变化</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10">
            <a:extLst>
              <a:ext uri="{FF2B5EF4-FFF2-40B4-BE49-F238E27FC236}">
                <a16:creationId xmlns:a16="http://schemas.microsoft.com/office/drawing/2014/main" id="{5640D4BC-F7D7-44A1-BC9F-A39559CBD7C2}"/>
              </a:ext>
            </a:extLst>
          </p:cNvPr>
          <p:cNvSpPr txBox="1"/>
          <p:nvPr/>
        </p:nvSpPr>
        <p:spPr>
          <a:xfrm>
            <a:off x="394889" y="1105935"/>
            <a:ext cx="5446617" cy="5355312"/>
          </a:xfrm>
          <a:prstGeom prst="rect">
            <a:avLst/>
          </a:prstGeom>
          <a:noFill/>
        </p:spPr>
        <p:txBody>
          <a:bodyPr wrap="square">
            <a:spAutoFit/>
          </a:bodyPr>
          <a:lstStyle/>
          <a:p>
            <a:r>
              <a:rPr lang="en-US" dirty="0">
                <a:latin typeface="Arial" panose="020B0604020202020204" pitchFamily="34" charset="0"/>
                <a:ea typeface="楷体" panose="02010609060101010101" pitchFamily="49" charset="-122"/>
                <a:cs typeface="Arial" panose="020B0604020202020204" pitchFamily="34" charset="0"/>
              </a:rPr>
              <a:t>2.</a:t>
            </a:r>
            <a:r>
              <a:rPr lang="zh-CN" altLang="en-US" b="1" dirty="0">
                <a:solidFill>
                  <a:srgbClr val="FF0000"/>
                </a:solidFill>
                <a:latin typeface="KaiTi" panose="02010609060101010101" pitchFamily="49" charset="-122"/>
                <a:ea typeface="KaiTi" panose="02010609060101010101" pitchFamily="49" charset="-122"/>
              </a:rPr>
              <a:t>时间维度上国债效应与利差效应的相关性可能取决于宏观环境</a:t>
            </a:r>
            <a:r>
              <a:rPr lang="zh-CN" altLang="en-US" dirty="0">
                <a:latin typeface="Arial" panose="020B0604020202020204" pitchFamily="34" charset="0"/>
                <a:ea typeface="楷体" panose="02010609060101010101" pitchFamily="49" charset="-122"/>
                <a:cs typeface="Arial" panose="020B0604020202020204" pitchFamily="34" charset="0"/>
              </a:rPr>
              <a:t>，继续观察各效应均值的时间序列图，发现国债效应和利差效应走势略微相反</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先指出，这种负相关性本质上是国债收益率和信用利差变化的负相关性在</a:t>
            </a:r>
            <a:r>
              <a:rPr lang="en-US" dirty="0" err="1">
                <a:latin typeface="Arial" panose="020B0604020202020204" pitchFamily="34" charset="0"/>
                <a:ea typeface="楷体" panose="02010609060101010101" pitchFamily="49" charset="-122"/>
                <a:cs typeface="Arial" panose="020B0604020202020204" pitchFamily="34" charset="0"/>
              </a:rPr>
              <a:t>Campisi</a:t>
            </a:r>
            <a:r>
              <a:rPr lang="zh-CN" altLang="en-US" dirty="0">
                <a:latin typeface="Arial" panose="020B0604020202020204" pitchFamily="34" charset="0"/>
                <a:ea typeface="楷体" panose="02010609060101010101" pitchFamily="49" charset="-122"/>
                <a:cs typeface="Arial" panose="020B0604020202020204" pitchFamily="34" charset="0"/>
              </a:rPr>
              <a:t>模型下的另一种表现形式，下一页详解</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因此本质上需要在经济学范畴内尝试解释国债收益率变化和信用利差变化的相关性：</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a:t>
            </a:r>
            <a:r>
              <a:rPr lang="en-US" altLang="zh-CN" dirty="0">
                <a:latin typeface="Arial" panose="020B0604020202020204" pitchFamily="34" charset="0"/>
                <a:ea typeface="楷体" panose="02010609060101010101" pitchFamily="49" charset="-122"/>
                <a:cs typeface="Arial" panose="020B0604020202020204" pitchFamily="34" charset="0"/>
              </a:rPr>
              <a:t>1</a:t>
            </a:r>
            <a:r>
              <a:rPr lang="zh-CN" altLang="en-US" dirty="0">
                <a:latin typeface="Arial" panose="020B0604020202020204" pitchFamily="34" charset="0"/>
                <a:ea typeface="楷体" panose="02010609060101010101" pitchFamily="49" charset="-122"/>
                <a:cs typeface="Arial" panose="020B0604020202020204" pitchFamily="34" charset="0"/>
              </a:rPr>
              <a:t>）如果较长期内国债收益率和信用利差的变化主要是由宏观经济状况变化决定的，那么在经济下行周期，资金流入安全资产，就可能出现国债收益率走低同时伴随信用利差扩张的现象，经济上行周期反之</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a:t>
            </a:r>
            <a:r>
              <a:rPr lang="en-US" altLang="zh-CN" dirty="0">
                <a:latin typeface="Arial" panose="020B0604020202020204" pitchFamily="34" charset="0"/>
                <a:ea typeface="楷体" panose="02010609060101010101" pitchFamily="49" charset="-122"/>
                <a:cs typeface="Arial" panose="020B0604020202020204" pitchFamily="34" charset="0"/>
              </a:rPr>
              <a:t>2</a:t>
            </a:r>
            <a:r>
              <a:rPr lang="zh-CN" altLang="en-US" dirty="0">
                <a:latin typeface="Arial" panose="020B0604020202020204" pitchFamily="34" charset="0"/>
                <a:ea typeface="楷体" panose="02010609060101010101" pitchFamily="49" charset="-122"/>
                <a:cs typeface="Arial" panose="020B0604020202020204" pitchFamily="34" charset="0"/>
              </a:rPr>
              <a:t>）如果中短期内国债收益率和信用利差的变化的主要是由流动性环境变化决定的，那么在流动性宽裕时，二者就可能同时走低，流动性紧张时同时走高</a:t>
            </a:r>
            <a:endParaRPr lang="en-US" altLang="zh-CN" dirty="0">
              <a:latin typeface="Arial" panose="020B0604020202020204" pitchFamily="34" charset="0"/>
              <a:ea typeface="楷体" panose="02010609060101010101" pitchFamily="49" charset="-122"/>
              <a:cs typeface="Arial" panose="020B0604020202020204" pitchFamily="34" charset="0"/>
            </a:endParaRPr>
          </a:p>
        </p:txBody>
      </p:sp>
      <p:graphicFrame>
        <p:nvGraphicFramePr>
          <p:cNvPr id="8" name="Chart 7">
            <a:extLst>
              <a:ext uri="{FF2B5EF4-FFF2-40B4-BE49-F238E27FC236}">
                <a16:creationId xmlns:a16="http://schemas.microsoft.com/office/drawing/2014/main" id="{AEC88C73-E722-46CB-A9EB-74B6A14523F1}"/>
              </a:ext>
            </a:extLst>
          </p:cNvPr>
          <p:cNvGraphicFramePr>
            <a:graphicFrameLocks/>
          </p:cNvGraphicFramePr>
          <p:nvPr>
            <p:extLst>
              <p:ext uri="{D42A27DB-BD31-4B8C-83A1-F6EECF244321}">
                <p14:modId xmlns:p14="http://schemas.microsoft.com/office/powerpoint/2010/main" val="2785078155"/>
              </p:ext>
            </p:extLst>
          </p:nvPr>
        </p:nvGraphicFramePr>
        <p:xfrm>
          <a:off x="5983339" y="2166769"/>
          <a:ext cx="6208661" cy="25244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502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国债效应和择券效应分别在时间和个体维度驱动总收益率边际变化</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10">
            <a:extLst>
              <a:ext uri="{FF2B5EF4-FFF2-40B4-BE49-F238E27FC236}">
                <a16:creationId xmlns:a16="http://schemas.microsoft.com/office/drawing/2014/main" id="{5640D4BC-F7D7-44A1-BC9F-A39559CBD7C2}"/>
              </a:ext>
            </a:extLst>
          </p:cNvPr>
          <p:cNvSpPr txBox="1"/>
          <p:nvPr/>
        </p:nvSpPr>
        <p:spPr>
          <a:xfrm>
            <a:off x="394889" y="1105935"/>
            <a:ext cx="5838271" cy="5632311"/>
          </a:xfrm>
          <a:prstGeom prst="rect">
            <a:avLst/>
          </a:prstGeom>
          <a:noFill/>
        </p:spPr>
        <p:txBody>
          <a:bodyPr wrap="square">
            <a:spAutoFit/>
          </a:bodyPr>
          <a:lstStyle/>
          <a:p>
            <a:r>
              <a:rPr lang="zh-CN" altLang="en-US" dirty="0">
                <a:latin typeface="Arial" panose="020B0604020202020204" pitchFamily="34" charset="0"/>
                <a:ea typeface="楷体" panose="02010609060101010101" pitchFamily="49" charset="-122"/>
                <a:cs typeface="Arial" panose="020B0604020202020204" pitchFamily="34" charset="0"/>
              </a:rPr>
              <a:t>右上：国债效应与</a:t>
            </a:r>
            <a:r>
              <a:rPr lang="en-US" altLang="zh-CN" dirty="0">
                <a:latin typeface="Arial" panose="020B0604020202020204" pitchFamily="34" charset="0"/>
                <a:ea typeface="楷体" panose="02010609060101010101" pitchFamily="49" charset="-122"/>
                <a:cs typeface="Arial" panose="020B0604020202020204" pitchFamily="34" charset="0"/>
              </a:rPr>
              <a:t>2</a:t>
            </a:r>
            <a:r>
              <a:rPr lang="zh-CN" altLang="en-US" dirty="0">
                <a:latin typeface="Arial" panose="020B0604020202020204" pitchFamily="34" charset="0"/>
                <a:ea typeface="楷体" panose="02010609060101010101" pitchFamily="49" charset="-122"/>
                <a:cs typeface="Arial" panose="020B0604020202020204" pitchFamily="34" charset="0"/>
              </a:rPr>
              <a:t>年期国债收益率</a:t>
            </a:r>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负</a:t>
            </a:r>
            <a:r>
              <a:rPr lang="zh-CN" altLang="en-US" dirty="0">
                <a:latin typeface="Arial" panose="020B0604020202020204" pitchFamily="34" charset="0"/>
                <a:ea typeface="楷体" panose="02010609060101010101" pitchFamily="49" charset="-122"/>
                <a:cs typeface="Arial" panose="020B0604020202020204" pitchFamily="34" charset="0"/>
              </a:rPr>
              <a:t>相关</a:t>
            </a:r>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国债效应＝</a:t>
            </a:r>
            <a:r>
              <a:rPr lang="en-US" altLang="zh-CN" dirty="0">
                <a:solidFill>
                  <a:srgbClr val="FF0000"/>
                </a:solidFill>
                <a:latin typeface="Arial" panose="020B0604020202020204" pitchFamily="34" charset="0"/>
                <a:ea typeface="楷体" panose="02010609060101010101" pitchFamily="49" charset="-122"/>
                <a:cs typeface="Arial" panose="020B0604020202020204" pitchFamily="34" charset="0"/>
              </a:rPr>
              <a:t>﹣</a:t>
            </a:r>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期初久期</a:t>
            </a:r>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国债收益率变化</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右下：利差效应与中债</a:t>
            </a:r>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信用债总财富（</a:t>
            </a:r>
            <a:r>
              <a:rPr lang="en-US" altLang="zh-CN" dirty="0">
                <a:latin typeface="Arial" panose="020B0604020202020204" pitchFamily="34" charset="0"/>
                <a:ea typeface="楷体" panose="02010609060101010101" pitchFamily="49" charset="-122"/>
                <a:cs typeface="Arial" panose="020B0604020202020204" pitchFamily="34" charset="0"/>
              </a:rPr>
              <a:t>1-3</a:t>
            </a:r>
            <a:r>
              <a:rPr lang="zh-CN" altLang="en-US" dirty="0">
                <a:latin typeface="Arial" panose="020B0604020202020204" pitchFamily="34" charset="0"/>
                <a:ea typeface="楷体" panose="02010609060101010101" pitchFamily="49" charset="-122"/>
                <a:cs typeface="Arial" panose="020B0604020202020204" pitchFamily="34" charset="0"/>
              </a:rPr>
              <a:t>年）指数相对</a:t>
            </a:r>
            <a:r>
              <a:rPr lang="en-US" altLang="zh-CN" dirty="0">
                <a:latin typeface="Arial" panose="020B0604020202020204" pitchFamily="34" charset="0"/>
                <a:ea typeface="楷体" panose="02010609060101010101" pitchFamily="49" charset="-122"/>
                <a:cs typeface="Arial" panose="020B0604020202020204" pitchFamily="34" charset="0"/>
              </a:rPr>
              <a:t>2</a:t>
            </a:r>
            <a:r>
              <a:rPr lang="zh-CN" altLang="en-US" dirty="0">
                <a:latin typeface="Arial" panose="020B0604020202020204" pitchFamily="34" charset="0"/>
                <a:ea typeface="楷体" panose="02010609060101010101" pitchFamily="49" charset="-122"/>
                <a:cs typeface="Arial" panose="020B0604020202020204" pitchFamily="34" charset="0"/>
              </a:rPr>
              <a:t>年期国债收益率的利差</a:t>
            </a:r>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负</a:t>
            </a:r>
            <a:r>
              <a:rPr lang="zh-CN" altLang="en-US" dirty="0">
                <a:latin typeface="Arial" panose="020B0604020202020204" pitchFamily="34" charset="0"/>
                <a:ea typeface="楷体" panose="02010609060101010101" pitchFamily="49" charset="-122"/>
                <a:cs typeface="Arial" panose="020B0604020202020204" pitchFamily="34" charset="0"/>
              </a:rPr>
              <a:t>相关</a:t>
            </a:r>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利差效应＝</a:t>
            </a:r>
            <a:r>
              <a:rPr lang="en-US" altLang="zh-CN" dirty="0">
                <a:solidFill>
                  <a:srgbClr val="FF0000"/>
                </a:solidFill>
                <a:latin typeface="Arial" panose="020B0604020202020204" pitchFamily="34" charset="0"/>
                <a:ea typeface="楷体" panose="02010609060101010101" pitchFamily="49" charset="-122"/>
                <a:cs typeface="Arial" panose="020B0604020202020204" pitchFamily="34" charset="0"/>
              </a:rPr>
              <a:t>﹣</a:t>
            </a:r>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期初久期</a:t>
            </a:r>
            <a:r>
              <a:rPr lang="en-US" altLang="zh-CN" dirty="0">
                <a:latin typeface="Arial" panose="020B0604020202020204" pitchFamily="34" charset="0"/>
                <a:ea typeface="楷体" panose="02010609060101010101" pitchFamily="49" charset="-122"/>
                <a:cs typeface="Arial" panose="020B0604020202020204" pitchFamily="34" charset="0"/>
              </a:rPr>
              <a:t>×</a:t>
            </a:r>
            <a:r>
              <a:rPr lang="zh-CN" altLang="en-US" dirty="0">
                <a:latin typeface="Arial" panose="020B0604020202020204" pitchFamily="34" charset="0"/>
                <a:ea typeface="楷体" panose="02010609060101010101" pitchFamily="49" charset="-122"/>
                <a:cs typeface="Arial" panose="020B0604020202020204" pitchFamily="34" charset="0"/>
              </a:rPr>
              <a:t>基准信用利差变化</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zh-CN" altLang="en-US" dirty="0">
                <a:solidFill>
                  <a:srgbClr val="FF0000"/>
                </a:solidFill>
                <a:latin typeface="Arial" panose="020B0604020202020204" pitchFamily="34" charset="0"/>
                <a:ea typeface="KaiTi" panose="02010609060101010101" pitchFamily="49" charset="-122"/>
                <a:cs typeface="Arial" panose="020B0604020202020204" pitchFamily="34" charset="0"/>
              </a:rPr>
              <a:t>国债效应和利差效应时间序列的一定负相关性的根源是国债收益率和信用利差变化方向随经济周期运行的不断交替演变，前后者的连接桥梁是</a:t>
            </a:r>
            <a:r>
              <a:rPr lang="en-US" dirty="0" err="1">
                <a:solidFill>
                  <a:srgbClr val="FF0000"/>
                </a:solidFill>
                <a:latin typeface="Arial" panose="020B0604020202020204" pitchFamily="34" charset="0"/>
                <a:ea typeface="KaiTi" panose="02010609060101010101" pitchFamily="49" charset="-122"/>
                <a:cs typeface="Arial" panose="020B0604020202020204" pitchFamily="34" charset="0"/>
              </a:rPr>
              <a:t>Campisi</a:t>
            </a:r>
            <a:r>
              <a:rPr lang="zh-CN" altLang="en-US" dirty="0">
                <a:solidFill>
                  <a:srgbClr val="FF0000"/>
                </a:solidFill>
                <a:latin typeface="Arial" panose="020B0604020202020204" pitchFamily="34" charset="0"/>
                <a:ea typeface="KaiTi" panose="02010609060101010101" pitchFamily="49" charset="-122"/>
                <a:cs typeface="Arial" panose="020B0604020202020204" pitchFamily="34" charset="0"/>
              </a:rPr>
              <a:t>模型中两个效应计算公式的同形性</a:t>
            </a:r>
            <a:endParaRPr lang="en-US" altLang="zh-CN" dirty="0">
              <a:solidFill>
                <a:srgbClr val="FF0000"/>
              </a:solidFill>
              <a:latin typeface="Arial" panose="020B0604020202020204" pitchFamily="34" charset="0"/>
              <a:ea typeface="KaiTi" panose="02010609060101010101" pitchFamily="49" charset="-122"/>
              <a:cs typeface="Arial" panose="020B0604020202020204" pitchFamily="34" charset="0"/>
            </a:endParaRPr>
          </a:p>
        </p:txBody>
      </p:sp>
      <p:graphicFrame>
        <p:nvGraphicFramePr>
          <p:cNvPr id="9" name="Chart 8">
            <a:extLst>
              <a:ext uri="{FF2B5EF4-FFF2-40B4-BE49-F238E27FC236}">
                <a16:creationId xmlns:a16="http://schemas.microsoft.com/office/drawing/2014/main" id="{A437305A-4AB6-4599-B9D9-B43619A05181}"/>
              </a:ext>
            </a:extLst>
          </p:cNvPr>
          <p:cNvGraphicFramePr>
            <a:graphicFrameLocks/>
          </p:cNvGraphicFramePr>
          <p:nvPr>
            <p:extLst>
              <p:ext uri="{D42A27DB-BD31-4B8C-83A1-F6EECF244321}">
                <p14:modId xmlns:p14="http://schemas.microsoft.com/office/powerpoint/2010/main" val="1935071117"/>
              </p:ext>
            </p:extLst>
          </p:nvPr>
        </p:nvGraphicFramePr>
        <p:xfrm>
          <a:off x="6096000" y="1428320"/>
          <a:ext cx="6096000" cy="25244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6C2ECBA-224A-4C33-BED8-5FD2D45B826C}"/>
              </a:ext>
            </a:extLst>
          </p:cNvPr>
          <p:cNvGraphicFramePr>
            <a:graphicFrameLocks/>
          </p:cNvGraphicFramePr>
          <p:nvPr>
            <p:extLst>
              <p:ext uri="{D42A27DB-BD31-4B8C-83A1-F6EECF244321}">
                <p14:modId xmlns:p14="http://schemas.microsoft.com/office/powerpoint/2010/main" val="4201843888"/>
              </p:ext>
            </p:extLst>
          </p:nvPr>
        </p:nvGraphicFramePr>
        <p:xfrm>
          <a:off x="6096000" y="3952783"/>
          <a:ext cx="6096000" cy="2524461"/>
        </p:xfrm>
        <a:graphic>
          <a:graphicData uri="http://schemas.openxmlformats.org/drawingml/2006/chart">
            <c:chart xmlns:c="http://schemas.openxmlformats.org/drawingml/2006/chart" xmlns:r="http://schemas.openxmlformats.org/officeDocument/2006/relationships" r:id="rId4"/>
          </a:graphicData>
        </a:graphic>
      </p:graphicFrame>
      <p:grpSp>
        <p:nvGrpSpPr>
          <p:cNvPr id="4" name="Group 3">
            <a:extLst>
              <a:ext uri="{FF2B5EF4-FFF2-40B4-BE49-F238E27FC236}">
                <a16:creationId xmlns:a16="http://schemas.microsoft.com/office/drawing/2014/main" id="{8247751C-89F6-43E0-B6D0-85A128D8F19E}"/>
              </a:ext>
            </a:extLst>
          </p:cNvPr>
          <p:cNvGrpSpPr/>
          <p:nvPr/>
        </p:nvGrpSpPr>
        <p:grpSpPr>
          <a:xfrm>
            <a:off x="411026" y="2800813"/>
            <a:ext cx="3529041" cy="2729308"/>
            <a:chOff x="1321786" y="3111534"/>
            <a:chExt cx="3303481" cy="2640531"/>
          </a:xfrm>
        </p:grpSpPr>
        <p:graphicFrame>
          <p:nvGraphicFramePr>
            <p:cNvPr id="2" name="Diagram 1">
              <a:extLst>
                <a:ext uri="{FF2B5EF4-FFF2-40B4-BE49-F238E27FC236}">
                  <a16:creationId xmlns:a16="http://schemas.microsoft.com/office/drawing/2014/main" id="{6A443131-CAE5-4A8A-AAF4-6759618A9482}"/>
                </a:ext>
              </a:extLst>
            </p:cNvPr>
            <p:cNvGraphicFramePr/>
            <p:nvPr>
              <p:extLst>
                <p:ext uri="{D42A27DB-BD31-4B8C-83A1-F6EECF244321}">
                  <p14:modId xmlns:p14="http://schemas.microsoft.com/office/powerpoint/2010/main" val="2593740659"/>
                </p:ext>
              </p:extLst>
            </p:nvPr>
          </p:nvGraphicFramePr>
          <p:xfrm>
            <a:off x="1321786" y="3111534"/>
            <a:ext cx="3303481" cy="26405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Minus Sign 2">
              <a:extLst>
                <a:ext uri="{FF2B5EF4-FFF2-40B4-BE49-F238E27FC236}">
                  <a16:creationId xmlns:a16="http://schemas.microsoft.com/office/drawing/2014/main" id="{19C9E840-A283-460B-B2E2-887D3B58E50D}"/>
                </a:ext>
              </a:extLst>
            </p:cNvPr>
            <p:cNvSpPr/>
            <p:nvPr/>
          </p:nvSpPr>
          <p:spPr>
            <a:xfrm>
              <a:off x="3278911" y="4764677"/>
              <a:ext cx="505966" cy="363984"/>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inus Sign 11">
              <a:extLst>
                <a:ext uri="{FF2B5EF4-FFF2-40B4-BE49-F238E27FC236}">
                  <a16:creationId xmlns:a16="http://schemas.microsoft.com/office/drawing/2014/main" id="{E412E6AF-48A4-4E2B-A02D-71B9A293CAA6}"/>
                </a:ext>
              </a:extLst>
            </p:cNvPr>
            <p:cNvSpPr/>
            <p:nvPr/>
          </p:nvSpPr>
          <p:spPr>
            <a:xfrm>
              <a:off x="2188437" y="3718591"/>
              <a:ext cx="505966" cy="363984"/>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6D24A2B-58EC-4E84-99FD-909376BB33DC}"/>
              </a:ext>
            </a:extLst>
          </p:cNvPr>
          <p:cNvSpPr txBox="1"/>
          <p:nvPr/>
        </p:nvSpPr>
        <p:spPr>
          <a:xfrm>
            <a:off x="3963803" y="3288304"/>
            <a:ext cx="201523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latin typeface="Arial" panose="020B0604020202020204" pitchFamily="34" charset="0"/>
                <a:ea typeface="楷体" panose="02010609060101010101" pitchFamily="49" charset="-122"/>
                <a:cs typeface="Arial" panose="020B0604020202020204" pitchFamily="34" charset="0"/>
              </a:rPr>
              <a:t>国债效应与利差效应的相关性必然和国债收益率与信用利差的相关性保持一致，否则系统内会出现矛盾</a:t>
            </a:r>
            <a:endParaRPr lang="en-US" altLang="zh-CN" dirty="0">
              <a:latin typeface="Arial" panose="020B0604020202020204" pitchFamily="34" charset="0"/>
              <a:ea typeface="楷体" panose="02010609060101010101" pitchFamily="49" charset="-122"/>
              <a:cs typeface="Arial" panose="020B0604020202020204" pitchFamily="34" charset="0"/>
            </a:endParaRPr>
          </a:p>
        </p:txBody>
      </p:sp>
      <p:cxnSp>
        <p:nvCxnSpPr>
          <p:cNvPr id="18" name="Connector: Curved 17">
            <a:extLst>
              <a:ext uri="{FF2B5EF4-FFF2-40B4-BE49-F238E27FC236}">
                <a16:creationId xmlns:a16="http://schemas.microsoft.com/office/drawing/2014/main" id="{DE10FFCA-2D71-4823-86BD-DF6A3EE56A0E}"/>
              </a:ext>
            </a:extLst>
          </p:cNvPr>
          <p:cNvCxnSpPr>
            <a:cxnSpLocks/>
          </p:cNvCxnSpPr>
          <p:nvPr/>
        </p:nvCxnSpPr>
        <p:spPr>
          <a:xfrm flipV="1">
            <a:off x="1420427" y="3428280"/>
            <a:ext cx="2543376" cy="1294640"/>
          </a:xfrm>
          <a:prstGeom prst="curvedConnector3">
            <a:avLst>
              <a:gd name="adj1" fmla="val 39179"/>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24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国债效应和择券效应分别在时间和个体维度驱动总收益率边际变化</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文本框 10">
                <a:extLst>
                  <a:ext uri="{FF2B5EF4-FFF2-40B4-BE49-F238E27FC236}">
                    <a16:creationId xmlns:a16="http://schemas.microsoft.com/office/drawing/2014/main" id="{5640D4BC-F7D7-44A1-BC9F-A39559CBD7C2}"/>
                  </a:ext>
                </a:extLst>
              </p:cNvPr>
              <p:cNvSpPr txBox="1"/>
              <p:nvPr/>
            </p:nvSpPr>
            <p:spPr>
              <a:xfrm>
                <a:off x="394889" y="1105935"/>
                <a:ext cx="5838271" cy="5122941"/>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3.</a:t>
                </a:r>
                <a:r>
                  <a:rPr lang="zh-CN" altLang="en-US" b="1" dirty="0">
                    <a:solidFill>
                      <a:srgbClr val="FF0000"/>
                    </a:solidFill>
                    <a:latin typeface="Arial" panose="020B0604020202020204" pitchFamily="34" charset="0"/>
                    <a:ea typeface="楷体" panose="02010609060101010101" pitchFamily="49" charset="-122"/>
                    <a:cs typeface="Arial" panose="020B0604020202020204" pitchFamily="34" charset="0"/>
                  </a:rPr>
                  <a:t>个体维度上择券效应与总收益率的正相关性最强</a:t>
                </a:r>
                <a:endParaRPr lang="en-US" altLang="zh-CN" b="1" dirty="0">
                  <a:solidFill>
                    <a:srgbClr val="FF0000"/>
                  </a:solidFill>
                  <a:latin typeface="Arial" panose="020B0604020202020204" pitchFamily="34" charset="0"/>
                  <a:ea typeface="楷体" panose="02010609060101010101" pitchFamily="49" charset="-122"/>
                  <a:cs typeface="Arial" panose="020B0604020202020204" pitchFamily="34" charset="0"/>
                </a:endParaRPr>
              </a:p>
              <a:p>
                <a:endParaRPr lang="zh-CN" altLang="en-US" b="1" dirty="0">
                  <a:solidFill>
                    <a:srgbClr val="FF0000"/>
                  </a:solidFill>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实践中还会面临在相同时间点上从诸多纯债基金中择优的问题，对此进一步分季度计算基金个体维度上总收益率和各效应的相关系数矩阵</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基金</a:t>
                </a:r>
                <a14:m>
                  <m:oMath xmlns:m="http://schemas.openxmlformats.org/officeDocument/2006/math">
                    <m:r>
                      <a:rPr lang="en-US">
                        <a:latin typeface="Cambria Math" panose="02040503050406030204" pitchFamily="18" charset="0"/>
                        <a:ea typeface="楷体" panose="02010609060101010101" pitchFamily="49" charset="-122"/>
                        <a:cs typeface="Arial" panose="020B0604020202020204" pitchFamily="34" charset="0"/>
                      </a:rPr>
                      <m:t>𝑖</m:t>
                    </m:r>
                  </m:oMath>
                </a14:m>
                <a:r>
                  <a:rPr lang="zh-CN" altLang="en-US" dirty="0">
                    <a:latin typeface="Arial" panose="020B0604020202020204" pitchFamily="34" charset="0"/>
                    <a:ea typeface="楷体" panose="02010609060101010101" pitchFamily="49" charset="-122"/>
                    <a:cs typeface="Arial" panose="020B0604020202020204" pitchFamily="34" charset="0"/>
                  </a:rPr>
                  <a:t>在季度</a:t>
                </a:r>
                <a14:m>
                  <m:oMath xmlns:m="http://schemas.openxmlformats.org/officeDocument/2006/math">
                    <m:r>
                      <a:rPr lang="en-US">
                        <a:latin typeface="Cambria Math" panose="02040503050406030204" pitchFamily="18" charset="0"/>
                        <a:ea typeface="楷体" panose="02010609060101010101" pitchFamily="49" charset="-122"/>
                        <a:cs typeface="Arial" panose="020B0604020202020204" pitchFamily="34" charset="0"/>
                      </a:rPr>
                      <m:t>𝑗</m:t>
                    </m:r>
                  </m:oMath>
                </a14:m>
                <a:r>
                  <a:rPr lang="zh-CN" altLang="en-US" dirty="0">
                    <a:latin typeface="Arial" panose="020B0604020202020204" pitchFamily="34" charset="0"/>
                    <a:ea typeface="楷体" panose="02010609060101010101" pitchFamily="49" charset="-122"/>
                    <a:cs typeface="Arial" panose="020B0604020202020204" pitchFamily="34" charset="0"/>
                  </a:rPr>
                  <a:t>内某两个效应分别为</a:t>
                </a:r>
                <a14:m>
                  <m:oMath xmlns:m="http://schemas.openxmlformats.org/officeDocument/2006/math">
                    <m:sSub>
                      <m:sSubPr>
                        <m:ctrlPr>
                          <a:rPr lang="en-US" i="1">
                            <a:latin typeface="Cambria Math" panose="02040503050406030204" pitchFamily="18" charset="0"/>
                            <a:ea typeface="楷体" panose="02010609060101010101" pitchFamily="49" charset="-122"/>
                            <a:cs typeface="Arial" panose="020B0604020202020204" pitchFamily="34" charset="0"/>
                          </a:rPr>
                        </m:ctrlPr>
                      </m:sSubPr>
                      <m:e>
                        <m:r>
                          <a:rPr lang="en-US">
                            <a:latin typeface="Cambria Math" panose="02040503050406030204" pitchFamily="18" charset="0"/>
                            <a:ea typeface="楷体" panose="02010609060101010101" pitchFamily="49" charset="-122"/>
                            <a:cs typeface="Arial" panose="020B0604020202020204" pitchFamily="34" charset="0"/>
                          </a:rPr>
                          <m:t>𝑥</m:t>
                        </m:r>
                      </m:e>
                      <m:sub>
                        <m:r>
                          <a:rPr lang="en-US">
                            <a:latin typeface="Cambria Math" panose="02040503050406030204" pitchFamily="18" charset="0"/>
                            <a:ea typeface="楷体" panose="02010609060101010101" pitchFamily="49" charset="-122"/>
                            <a:cs typeface="Arial" panose="020B0604020202020204" pitchFamily="34" charset="0"/>
                          </a:rPr>
                          <m:t>𝑖𝑗</m:t>
                        </m:r>
                      </m:sub>
                    </m:sSub>
                  </m:oMath>
                </a14:m>
                <a:r>
                  <a:rPr lang="zh-CN" altLang="en-US" dirty="0">
                    <a:latin typeface="Arial" panose="020B0604020202020204" pitchFamily="34" charset="0"/>
                    <a:ea typeface="楷体" panose="02010609060101010101" pitchFamily="49" charset="-122"/>
                    <a:cs typeface="Arial" panose="020B0604020202020204" pitchFamily="34" charset="0"/>
                  </a:rPr>
                  <a:t>和</a:t>
                </a:r>
                <a14:m>
                  <m:oMath xmlns:m="http://schemas.openxmlformats.org/officeDocument/2006/math">
                    <m:sSub>
                      <m:sSubPr>
                        <m:ctrlPr>
                          <a:rPr lang="en-US" i="1">
                            <a:latin typeface="Cambria Math" panose="02040503050406030204" pitchFamily="18" charset="0"/>
                            <a:ea typeface="楷体" panose="02010609060101010101" pitchFamily="49" charset="-122"/>
                            <a:cs typeface="Arial" panose="020B0604020202020204" pitchFamily="34" charset="0"/>
                          </a:rPr>
                        </m:ctrlPr>
                      </m:sSubPr>
                      <m:e>
                        <m:r>
                          <a:rPr lang="en-US" b="0" i="1" smtClean="0">
                            <a:latin typeface="Cambria Math" panose="02040503050406030204" pitchFamily="18" charset="0"/>
                            <a:ea typeface="楷体" panose="02010609060101010101" pitchFamily="49" charset="-122"/>
                            <a:cs typeface="Arial" panose="020B0604020202020204" pitchFamily="34" charset="0"/>
                          </a:rPr>
                          <m:t>𝑦</m:t>
                        </m:r>
                      </m:e>
                      <m:sub>
                        <m:r>
                          <a:rPr lang="en-US">
                            <a:latin typeface="Cambria Math" panose="02040503050406030204" pitchFamily="18" charset="0"/>
                            <a:ea typeface="楷体" panose="02010609060101010101" pitchFamily="49" charset="-122"/>
                            <a:cs typeface="Arial" panose="020B0604020202020204" pitchFamily="34" charset="0"/>
                          </a:rPr>
                          <m:t>𝑖𝑗</m:t>
                        </m:r>
                      </m:sub>
                    </m:sSub>
                    <m:r>
                      <a:rPr lang="en-US" i="1">
                        <a:latin typeface="Cambria Math" panose="02040503050406030204" pitchFamily="18" charset="0"/>
                        <a:ea typeface="楷体" panose="02010609060101010101" pitchFamily="49" charset="-122"/>
                        <a:cs typeface="Arial" panose="020B0604020202020204" pitchFamily="34" charset="0"/>
                      </a:rPr>
                      <m:t> </m:t>
                    </m:r>
                  </m:oMath>
                </a14:m>
                <a:r>
                  <a:rPr lang="zh-CN" altLang="en-US" dirty="0">
                    <a:latin typeface="Arial" panose="020B0604020202020204" pitchFamily="34" charset="0"/>
                    <a:ea typeface="楷体" panose="02010609060101010101" pitchFamily="49" charset="-122"/>
                    <a:cs typeface="Arial" panose="020B0604020202020204" pitchFamily="34" charset="0"/>
                  </a:rPr>
                  <a:t>，那么在每个季度</a:t>
                </a:r>
                <a14:m>
                  <m:oMath xmlns:m="http://schemas.openxmlformats.org/officeDocument/2006/math">
                    <m:r>
                      <a:rPr lang="zh-CN" altLang="en-US">
                        <a:latin typeface="Cambria Math" panose="02040503050406030204" pitchFamily="18" charset="0"/>
                        <a:ea typeface="楷体" panose="02010609060101010101" pitchFamily="49" charset="-122"/>
                        <a:cs typeface="Arial" panose="020B0604020202020204" pitchFamily="34" charset="0"/>
                      </a:rPr>
                      <m:t> </m:t>
                    </m:r>
                    <m:r>
                      <a:rPr lang="en-US">
                        <a:latin typeface="Cambria Math" panose="02040503050406030204" pitchFamily="18" charset="0"/>
                        <a:ea typeface="楷体" panose="02010609060101010101" pitchFamily="49" charset="-122"/>
                        <a:cs typeface="Arial" panose="020B0604020202020204" pitchFamily="34" charset="0"/>
                      </a:rPr>
                      <m:t>𝑗</m:t>
                    </m:r>
                  </m:oMath>
                </a14:m>
                <a:r>
                  <a:rPr lang="zh-CN" altLang="en-US" dirty="0">
                    <a:latin typeface="Arial" panose="020B0604020202020204" pitchFamily="34" charset="0"/>
                    <a:ea typeface="楷体" panose="02010609060101010101" pitchFamily="49" charset="-122"/>
                    <a:cs typeface="Arial" panose="020B0604020202020204" pitchFamily="34" charset="0"/>
                  </a:rPr>
                  <a:t>，</a:t>
                </a:r>
                <a14:m>
                  <m:oMath xmlns:m="http://schemas.openxmlformats.org/officeDocument/2006/math">
                    <m:sSub>
                      <m:sSubPr>
                        <m:ctrlPr>
                          <a:rPr lang="en-US" i="1">
                            <a:latin typeface="Cambria Math" panose="02040503050406030204" pitchFamily="18" charset="0"/>
                            <a:ea typeface="楷体" panose="02010609060101010101" pitchFamily="49" charset="-122"/>
                            <a:cs typeface="Arial" panose="020B0604020202020204" pitchFamily="34" charset="0"/>
                          </a:rPr>
                        </m:ctrlPr>
                      </m:sSubPr>
                      <m:e>
                        <m:r>
                          <a:rPr lang="en-US">
                            <a:latin typeface="Cambria Math" panose="02040503050406030204" pitchFamily="18" charset="0"/>
                            <a:ea typeface="楷体" panose="02010609060101010101" pitchFamily="49" charset="-122"/>
                            <a:cs typeface="Arial" panose="020B0604020202020204" pitchFamily="34" charset="0"/>
                          </a:rPr>
                          <m:t>𝑥</m:t>
                        </m:r>
                      </m:e>
                      <m:sub>
                        <m:r>
                          <a:rPr lang="en-US">
                            <a:latin typeface="Cambria Math" panose="02040503050406030204" pitchFamily="18" charset="0"/>
                            <a:ea typeface="楷体" panose="02010609060101010101" pitchFamily="49" charset="-122"/>
                            <a:cs typeface="Arial" panose="020B0604020202020204" pitchFamily="34" charset="0"/>
                          </a:rPr>
                          <m:t>𝑖𝑗</m:t>
                        </m:r>
                      </m:sub>
                    </m:sSub>
                  </m:oMath>
                </a14:m>
                <a:r>
                  <a:rPr lang="zh-CN" altLang="en-US" dirty="0">
                    <a:latin typeface="Arial" panose="020B0604020202020204" pitchFamily="34" charset="0"/>
                    <a:ea typeface="楷体" panose="02010609060101010101" pitchFamily="49" charset="-122"/>
                    <a:cs typeface="Arial" panose="020B0604020202020204" pitchFamily="34" charset="0"/>
                  </a:rPr>
                  <a:t>和</a:t>
                </a:r>
                <a14:m>
                  <m:oMath xmlns:m="http://schemas.openxmlformats.org/officeDocument/2006/math">
                    <m:sSub>
                      <m:sSubPr>
                        <m:ctrlPr>
                          <a:rPr lang="en-US" i="1">
                            <a:latin typeface="Cambria Math" panose="02040503050406030204" pitchFamily="18" charset="0"/>
                            <a:ea typeface="楷体" panose="02010609060101010101" pitchFamily="49" charset="-122"/>
                            <a:cs typeface="Arial" panose="020B0604020202020204" pitchFamily="34" charset="0"/>
                          </a:rPr>
                        </m:ctrlPr>
                      </m:sSubPr>
                      <m:e>
                        <m:r>
                          <a:rPr lang="en-US" b="0" i="1" smtClean="0">
                            <a:latin typeface="Cambria Math" panose="02040503050406030204" pitchFamily="18" charset="0"/>
                            <a:ea typeface="楷体" panose="02010609060101010101" pitchFamily="49" charset="-122"/>
                            <a:cs typeface="Arial" panose="020B0604020202020204" pitchFamily="34" charset="0"/>
                          </a:rPr>
                          <m:t>𝑦</m:t>
                        </m:r>
                      </m:e>
                      <m:sub>
                        <m:r>
                          <a:rPr lang="en-US">
                            <a:latin typeface="Cambria Math" panose="02040503050406030204" pitchFamily="18" charset="0"/>
                            <a:ea typeface="楷体" panose="02010609060101010101" pitchFamily="49" charset="-122"/>
                            <a:cs typeface="Arial" panose="020B0604020202020204" pitchFamily="34" charset="0"/>
                          </a:rPr>
                          <m:t>𝑖𝑗</m:t>
                        </m:r>
                      </m:sub>
                    </m:sSub>
                  </m:oMath>
                </a14:m>
                <a:r>
                  <a:rPr lang="zh-CN" altLang="en-US" dirty="0">
                    <a:latin typeface="Arial" panose="020B0604020202020204" pitchFamily="34" charset="0"/>
                    <a:ea typeface="楷体" panose="02010609060101010101" pitchFamily="49" charset="-122"/>
                    <a:cs typeface="Arial" panose="020B0604020202020204" pitchFamily="34" charset="0"/>
                  </a:rPr>
                  <a:t>对</a:t>
                </a:r>
                <a14:m>
                  <m:oMath xmlns:m="http://schemas.openxmlformats.org/officeDocument/2006/math">
                    <m:r>
                      <a:rPr lang="en-US">
                        <a:latin typeface="Cambria Math" panose="02040503050406030204" pitchFamily="18" charset="0"/>
                        <a:ea typeface="楷体" panose="02010609060101010101" pitchFamily="49" charset="-122"/>
                        <a:cs typeface="Arial" panose="020B0604020202020204" pitchFamily="34" charset="0"/>
                      </a:rPr>
                      <m:t>𝑖</m:t>
                    </m:r>
                  </m:oMath>
                </a14:m>
                <a:r>
                  <a:rPr lang="zh-CN" altLang="en-US" dirty="0">
                    <a:latin typeface="Arial" panose="020B0604020202020204" pitchFamily="34" charset="0"/>
                    <a:ea typeface="楷体" panose="02010609060101010101" pitchFamily="49" charset="-122"/>
                    <a:cs typeface="Arial" panose="020B0604020202020204" pitchFamily="34" charset="0"/>
                  </a:rPr>
                  <a:t>求相关系数</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基于时效性考虑右边展示</a:t>
                </a:r>
                <a:r>
                  <a:rPr lang="en-US" dirty="0">
                    <a:latin typeface="Arial" panose="020B0604020202020204" pitchFamily="34" charset="0"/>
                    <a:ea typeface="KaiTi" panose="02010609060101010101" pitchFamily="49" charset="-122"/>
                    <a:cs typeface="Arial" panose="020B0604020202020204" pitchFamily="34" charset="0"/>
                  </a:rPr>
                  <a:t>2020</a:t>
                </a:r>
                <a:r>
                  <a:rPr lang="zh-CN" altLang="en-US" dirty="0">
                    <a:latin typeface="Arial" panose="020B0604020202020204" pitchFamily="34" charset="0"/>
                    <a:ea typeface="KaiTi" panose="02010609060101010101" pitchFamily="49" charset="-122"/>
                    <a:cs typeface="Arial" panose="020B0604020202020204" pitchFamily="34" charset="0"/>
                  </a:rPr>
                  <a:t>年三季度的结果，结论有稳健性，在其他季度同样成立</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择券效应与总收益率的正相关性是四个效应中最强的，二者相关系数高达</a:t>
                </a:r>
                <a:r>
                  <a:rPr lang="en-US" dirty="0">
                    <a:latin typeface="Arial" panose="020B0604020202020204" pitchFamily="34" charset="0"/>
                    <a:ea typeface="KaiTi" panose="02010609060101010101" pitchFamily="49" charset="-122"/>
                    <a:cs typeface="Arial" panose="020B0604020202020204" pitchFamily="34" charset="0"/>
                  </a:rPr>
                  <a:t>0.6646</a:t>
                </a:r>
                <a:r>
                  <a:rPr lang="zh-CN" altLang="en-US" dirty="0">
                    <a:latin typeface="Arial" panose="020B0604020202020204" pitchFamily="34" charset="0"/>
                    <a:ea typeface="KaiTi" panose="02010609060101010101" pitchFamily="49" charset="-122"/>
                    <a:cs typeface="Arial" panose="020B0604020202020204" pitchFamily="34" charset="0"/>
                  </a:rPr>
                  <a:t>，进一步考虑到择券效应的个体差异也是四个效应中最大的，纯债基金择优可能更应该从择券效应入手</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p:sp>
            <p:nvSpPr>
              <p:cNvPr id="7" name="文本框 10">
                <a:extLst>
                  <a:ext uri="{FF2B5EF4-FFF2-40B4-BE49-F238E27FC236}">
                    <a16:creationId xmlns:a16="http://schemas.microsoft.com/office/drawing/2014/main" id="{5640D4BC-F7D7-44A1-BC9F-A39559CBD7C2}"/>
                  </a:ext>
                </a:extLst>
              </p:cNvPr>
              <p:cNvSpPr txBox="1">
                <a:spLocks noRot="1" noChangeAspect="1" noMove="1" noResize="1" noEditPoints="1" noAdjustHandles="1" noChangeArrowheads="1" noChangeShapeType="1" noTextEdit="1"/>
              </p:cNvSpPr>
              <p:nvPr/>
            </p:nvSpPr>
            <p:spPr>
              <a:xfrm>
                <a:off x="394889" y="1105935"/>
                <a:ext cx="5838271" cy="5122941"/>
              </a:xfrm>
              <a:prstGeom prst="rect">
                <a:avLst/>
              </a:prstGeom>
              <a:blipFill>
                <a:blip r:embed="rId3"/>
                <a:stretch>
                  <a:fillRect l="-939" t="-832"/>
                </a:stretch>
              </a:blipFill>
            </p:spPr>
            <p:txBody>
              <a:bodyPr/>
              <a:lstStyle/>
              <a:p>
                <a:r>
                  <a:rPr lang="en-US">
                    <a:noFill/>
                  </a:rPr>
                  <a:t> </a:t>
                </a:r>
              </a:p>
            </p:txBody>
          </p:sp>
        </mc:Fallback>
      </mc:AlternateContent>
      <p:graphicFrame>
        <p:nvGraphicFramePr>
          <p:cNvPr id="15" name="Table 14">
            <a:extLst>
              <a:ext uri="{FF2B5EF4-FFF2-40B4-BE49-F238E27FC236}">
                <a16:creationId xmlns:a16="http://schemas.microsoft.com/office/drawing/2014/main" id="{874A47B9-E765-4232-AC4F-D61405784B3D}"/>
              </a:ext>
            </a:extLst>
          </p:cNvPr>
          <p:cNvGraphicFramePr>
            <a:graphicFrameLocks noGrp="1"/>
          </p:cNvGraphicFramePr>
          <p:nvPr>
            <p:extLst>
              <p:ext uri="{D42A27DB-BD31-4B8C-83A1-F6EECF244321}">
                <p14:modId xmlns:p14="http://schemas.microsoft.com/office/powerpoint/2010/main" val="402972664"/>
              </p:ext>
            </p:extLst>
          </p:nvPr>
        </p:nvGraphicFramePr>
        <p:xfrm>
          <a:off x="6233161" y="2121294"/>
          <a:ext cx="5958839" cy="2615412"/>
        </p:xfrm>
        <a:graphic>
          <a:graphicData uri="http://schemas.openxmlformats.org/drawingml/2006/table">
            <a:tbl>
              <a:tblPr firstRow="1" firstCol="1" lastRow="1">
                <a:tableStyleId>{9D7B26C5-4107-4FEC-AEDC-1716B250A1EF}</a:tableStyleId>
              </a:tblPr>
              <a:tblGrid>
                <a:gridCol w="992284">
                  <a:extLst>
                    <a:ext uri="{9D8B030D-6E8A-4147-A177-3AD203B41FA5}">
                      <a16:colId xmlns:a16="http://schemas.microsoft.com/office/drawing/2014/main" val="1718763977"/>
                    </a:ext>
                  </a:extLst>
                </a:gridCol>
                <a:gridCol w="992855">
                  <a:extLst>
                    <a:ext uri="{9D8B030D-6E8A-4147-A177-3AD203B41FA5}">
                      <a16:colId xmlns:a16="http://schemas.microsoft.com/office/drawing/2014/main" val="2757212156"/>
                    </a:ext>
                  </a:extLst>
                </a:gridCol>
                <a:gridCol w="993425">
                  <a:extLst>
                    <a:ext uri="{9D8B030D-6E8A-4147-A177-3AD203B41FA5}">
                      <a16:colId xmlns:a16="http://schemas.microsoft.com/office/drawing/2014/main" val="191653536"/>
                    </a:ext>
                  </a:extLst>
                </a:gridCol>
                <a:gridCol w="993425">
                  <a:extLst>
                    <a:ext uri="{9D8B030D-6E8A-4147-A177-3AD203B41FA5}">
                      <a16:colId xmlns:a16="http://schemas.microsoft.com/office/drawing/2014/main" val="904771092"/>
                    </a:ext>
                  </a:extLst>
                </a:gridCol>
                <a:gridCol w="993425">
                  <a:extLst>
                    <a:ext uri="{9D8B030D-6E8A-4147-A177-3AD203B41FA5}">
                      <a16:colId xmlns:a16="http://schemas.microsoft.com/office/drawing/2014/main" val="1891130908"/>
                    </a:ext>
                  </a:extLst>
                </a:gridCol>
                <a:gridCol w="993425">
                  <a:extLst>
                    <a:ext uri="{9D8B030D-6E8A-4147-A177-3AD203B41FA5}">
                      <a16:colId xmlns:a16="http://schemas.microsoft.com/office/drawing/2014/main" val="3541102297"/>
                    </a:ext>
                  </a:extLst>
                </a:gridCol>
              </a:tblGrid>
              <a:tr h="435902">
                <a:tc>
                  <a:txBody>
                    <a:bodyPr/>
                    <a:lstStyle/>
                    <a:p>
                      <a:pPr marL="0" marR="0" algn="l">
                        <a:lnSpc>
                          <a:spcPts val="1200"/>
                        </a:lnSpc>
                        <a:spcBef>
                          <a:spcPts val="0"/>
                        </a:spcBef>
                        <a:spcAft>
                          <a:spcPts val="0"/>
                        </a:spcAft>
                      </a:pPr>
                      <a:r>
                        <a:rPr lang="en-US" sz="1800" b="0" kern="0" dirty="0">
                          <a:effectLst/>
                          <a:latin typeface="Arial" panose="020B0604020202020204" pitchFamily="34" charset="0"/>
                          <a:ea typeface="KaiTi" panose="02010609060101010101" pitchFamily="49" charset="-122"/>
                          <a:cs typeface="Arial" panose="020B0604020202020204" pitchFamily="34" charset="0"/>
                        </a:rPr>
                        <a:t> </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收入效应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国债效应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利差效应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择券效应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总收益率</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8675392"/>
                  </a:ext>
                </a:extLst>
              </a:tr>
              <a:tr h="435902">
                <a:tc>
                  <a:txBody>
                    <a:bodyPr/>
                    <a:lstStyle/>
                    <a:p>
                      <a:pPr marL="0" marR="0" algn="l">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收入效应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1.0000</a:t>
                      </a:r>
                      <a:endParaRPr lang="en-US" sz="1800" b="0" kern="100" dirty="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44927473"/>
                  </a:ext>
                </a:extLst>
              </a:tr>
              <a:tr h="435902">
                <a:tc>
                  <a:txBody>
                    <a:bodyPr/>
                    <a:lstStyle/>
                    <a:p>
                      <a:pPr marL="0" marR="0" algn="l">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国债效应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a:t>
                      </a:r>
                      <a:r>
                        <a:rPr lang="en-US"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0.0970</a:t>
                      </a:r>
                      <a:endParaRPr lang="en-US" sz="1800" b="0" kern="100" dirty="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1.0000</a:t>
                      </a:r>
                      <a:endParaRPr lang="en-US" sz="1800" b="0" kern="100" dirty="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68791254"/>
                  </a:ext>
                </a:extLst>
              </a:tr>
              <a:tr h="435902">
                <a:tc>
                  <a:txBody>
                    <a:bodyPr/>
                    <a:lstStyle/>
                    <a:p>
                      <a:pPr marL="0" marR="0" algn="l">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利差效应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0.1526</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a:t>
                      </a:r>
                      <a:r>
                        <a:rPr lang="en-US"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0.7187</a:t>
                      </a:r>
                      <a:endParaRPr lang="en-US" sz="1800" b="0" kern="100" dirty="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1.0000</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51126745"/>
                  </a:ext>
                </a:extLst>
              </a:tr>
              <a:tr h="435902">
                <a:tc>
                  <a:txBody>
                    <a:bodyPr/>
                    <a:lstStyle/>
                    <a:p>
                      <a:pPr marL="0" marR="0" algn="l">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择券效应</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a:t>
                      </a: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0.0523</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a:t>
                      </a:r>
                      <a:r>
                        <a:rPr lang="en-US"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0.2228</a:t>
                      </a:r>
                      <a:endParaRPr lang="en-US" sz="1800" b="0" kern="100" dirty="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a:t>
                      </a:r>
                      <a:r>
                        <a:rPr lang="en-US"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0.0281</a:t>
                      </a:r>
                      <a:endParaRPr lang="en-US" sz="1800" b="0" kern="100" dirty="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1.0000</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 </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32619466"/>
                  </a:ext>
                </a:extLst>
              </a:tr>
              <a:tr h="435902">
                <a:tc>
                  <a:txBody>
                    <a:bodyPr/>
                    <a:lstStyle/>
                    <a:p>
                      <a:pPr marL="0" marR="0" algn="l">
                        <a:lnSpc>
                          <a:spcPts val="1200"/>
                        </a:lnSpc>
                        <a:spcBef>
                          <a:spcPts val="0"/>
                        </a:spcBef>
                        <a:spcAft>
                          <a:spcPts val="0"/>
                        </a:spcAft>
                      </a:pPr>
                      <a:r>
                        <a:rPr lang="zh-CN" sz="1800" b="0" kern="0" dirty="0">
                          <a:effectLst/>
                          <a:latin typeface="Arial" panose="020B0604020202020204" pitchFamily="34" charset="0"/>
                          <a:ea typeface="KaiTi" panose="02010609060101010101" pitchFamily="49" charset="-122"/>
                          <a:cs typeface="Arial" panose="020B0604020202020204" pitchFamily="34" charset="0"/>
                        </a:rPr>
                        <a:t>总收益率</a:t>
                      </a:r>
                      <a:endParaRPr lang="en-US" sz="180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0.2576</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a:solidFill>
                            <a:srgbClr val="000000"/>
                          </a:solidFill>
                          <a:effectLst/>
                          <a:latin typeface="Arial" panose="020B0604020202020204" pitchFamily="34" charset="0"/>
                          <a:ea typeface="楷体" panose="02010609060101010101" pitchFamily="49" charset="-122"/>
                          <a:cs typeface="Arial" panose="020B0604020202020204" pitchFamily="34" charset="0"/>
                        </a:rPr>
                        <a:t>0.3182</a:t>
                      </a:r>
                      <a:endParaRPr lang="en-US" sz="1800" b="0" kern="10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a:t>
                      </a:r>
                      <a:r>
                        <a:rPr lang="en-US"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0.0472</a:t>
                      </a:r>
                      <a:endParaRPr lang="en-US" sz="1800" b="0" kern="100" dirty="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1" kern="0" dirty="0">
                          <a:solidFill>
                            <a:srgbClr val="FF0000"/>
                          </a:solidFill>
                          <a:effectLst/>
                          <a:latin typeface="Arial" panose="020B0604020202020204" pitchFamily="34" charset="0"/>
                          <a:ea typeface="楷体" panose="02010609060101010101" pitchFamily="49" charset="-122"/>
                          <a:cs typeface="Arial" panose="020B0604020202020204" pitchFamily="34" charset="0"/>
                        </a:rPr>
                        <a:t>0.6646</a:t>
                      </a:r>
                      <a:endParaRPr lang="en-US" sz="1800" b="1" kern="100" dirty="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800" b="0" kern="0" dirty="0">
                          <a:solidFill>
                            <a:srgbClr val="000000"/>
                          </a:solidFill>
                          <a:effectLst/>
                          <a:latin typeface="Arial" panose="020B0604020202020204" pitchFamily="34" charset="0"/>
                          <a:ea typeface="楷体" panose="02010609060101010101" pitchFamily="49" charset="-122"/>
                          <a:cs typeface="Arial" panose="020B0604020202020204" pitchFamily="34" charset="0"/>
                        </a:rPr>
                        <a:t>1.0000</a:t>
                      </a:r>
                      <a:endParaRPr lang="en-US" sz="1800" b="0" kern="100" dirty="0">
                        <a:solidFill>
                          <a:srgbClr val="000000"/>
                        </a:solidFill>
                        <a:effectLst/>
                        <a:latin typeface="Arial" panose="020B0604020202020204" pitchFamily="34" charset="0"/>
                        <a:ea typeface="楷体_GB231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3472344"/>
                  </a:ext>
                </a:extLst>
              </a:tr>
            </a:tbl>
          </a:graphicData>
        </a:graphic>
      </p:graphicFrame>
    </p:spTree>
    <p:extLst>
      <p:ext uri="{BB962C8B-B14F-4D97-AF65-F5344CB8AC3E}">
        <p14:creationId xmlns:p14="http://schemas.microsoft.com/office/powerpoint/2010/main" val="416301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en-US" altLang="zh-CN" sz="2000" b="1" dirty="0" err="1">
                <a:latin typeface="Arial" panose="020B0604020202020204" pitchFamily="34" charset="0"/>
                <a:ea typeface="楷体" panose="02010609060101010101" pitchFamily="49" charset="-122"/>
                <a:cs typeface="Arial" panose="020B0604020202020204" pitchFamily="34" charset="0"/>
              </a:rPr>
              <a:t>Campisi</a:t>
            </a:r>
            <a:r>
              <a:rPr lang="zh-CN" altLang="en-US" sz="2000" b="1" dirty="0">
                <a:latin typeface="Arial" panose="020B0604020202020204" pitchFamily="34" charset="0"/>
                <a:ea typeface="楷体" panose="02010609060101010101" pitchFamily="49" charset="-122"/>
                <a:cs typeface="Arial" panose="020B0604020202020204" pitchFamily="34" charset="0"/>
              </a:rPr>
              <a:t>模型的核心思想在于拆分到期收益率为无风险利率</a:t>
            </a:r>
            <a:r>
              <a:rPr lang="en-US" altLang="zh-CN" sz="2000" b="1" dirty="0">
                <a:latin typeface="Arial" panose="020B0604020202020204" pitchFamily="34" charset="0"/>
                <a:ea typeface="楷体" panose="02010609060101010101" pitchFamily="49" charset="-122"/>
                <a:cs typeface="Arial" panose="020B0604020202020204" pitchFamily="34" charset="0"/>
              </a:rPr>
              <a:t>+</a:t>
            </a:r>
            <a:r>
              <a:rPr lang="zh-CN" altLang="en-US" sz="2000" b="1" dirty="0">
                <a:latin typeface="Arial" panose="020B0604020202020204" pitchFamily="34" charset="0"/>
                <a:ea typeface="楷体" panose="02010609060101010101" pitchFamily="49" charset="-122"/>
                <a:cs typeface="Arial" panose="020B0604020202020204" pitchFamily="34" charset="0"/>
              </a:rPr>
              <a:t>信用利差</a:t>
            </a:r>
            <a:endParaRPr lang="zh-CN" altLang="zh-CN" sz="2000" b="1" dirty="0">
              <a:latin typeface="Arial" panose="020B0604020202020204" pitchFamily="34" charset="0"/>
              <a:ea typeface="楷体" panose="02010609060101010101" pitchFamily="49" charset="-122"/>
              <a:cs typeface="Arial" panose="020B0604020202020204" pitchFamily="34" charset="0"/>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579A5ED-E6B9-4BDB-AC7B-A4FA2B930536}"/>
              </a:ext>
            </a:extLst>
          </p:cNvPr>
          <p:cNvSpPr txBox="1"/>
          <p:nvPr/>
        </p:nvSpPr>
        <p:spPr>
          <a:xfrm>
            <a:off x="644711" y="1141289"/>
            <a:ext cx="5280601" cy="4801314"/>
          </a:xfrm>
          <a:prstGeom prst="rect">
            <a:avLst/>
          </a:prstGeom>
          <a:noFill/>
        </p:spPr>
        <p:txBody>
          <a:bodyPr wrap="square">
            <a:spAutoFit/>
          </a:bodyPr>
          <a:lstStyle/>
          <a:p>
            <a:pPr algn="just"/>
            <a:r>
              <a:rPr lang="en-US" i="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Primer on Fixed Income Performance Attributio</a:t>
            </a:r>
            <a:r>
              <a:rPr lang="en-US" altLang="zh-CN" i="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n </a:t>
            </a:r>
            <a:r>
              <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by </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Stephen </a:t>
            </a:r>
            <a:r>
              <a:rPr lang="en-US" kern="100" dirty="0" err="1">
                <a:solidFill>
                  <a:srgbClr val="000000"/>
                </a:solidFill>
                <a:latin typeface="Arial" panose="020B0604020202020204" pitchFamily="34" charset="0"/>
                <a:ea typeface="楷体" panose="02010609060101010101" pitchFamily="49" charset="-122"/>
                <a:cs typeface="Times New Roman" panose="02020603050405020304" pitchFamily="18" charset="0"/>
              </a:rPr>
              <a:t>Campisi</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：股票和债券两类资产的特性区别较大，股票基金或大类资产配置常用的</a:t>
            </a:r>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Brinson</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模型并不适用于债券基金，进一步提出专门针对债券基金业绩归因的</a:t>
            </a:r>
            <a:r>
              <a:rPr lang="en-US" kern="100" dirty="0" err="1">
                <a:solidFill>
                  <a:srgbClr val="000000"/>
                </a:solidFill>
                <a:latin typeface="Arial" panose="020B0604020202020204" pitchFamily="34" charset="0"/>
                <a:ea typeface="楷体" panose="02010609060101010101" pitchFamily="49" charset="-122"/>
                <a:cs typeface="Times New Roman" panose="02020603050405020304" pitchFamily="18" charset="0"/>
              </a:rPr>
              <a:t>Campisi</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模型。</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模型核心：与股票类似，买入并持有某只债券一段时间，总收益率分为票息和资本利得两部分；但是债券独有的到期收益率概念使得我们能够进一步分解资本利得所提供的收益率。</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概括而言：</a:t>
            </a:r>
            <a:r>
              <a:rPr lang="en-US" kern="100" dirty="0" err="1">
                <a:solidFill>
                  <a:srgbClr val="000000"/>
                </a:solidFill>
                <a:latin typeface="Arial" panose="020B0604020202020204" pitchFamily="34" charset="0"/>
                <a:ea typeface="楷体" panose="02010609060101010101" pitchFamily="49" charset="-122"/>
                <a:cs typeface="Times New Roman" panose="02020603050405020304" pitchFamily="18" charset="0"/>
              </a:rPr>
              <a:t>Campisi</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模型将债券型基金的总收益率或相对某基准的超额收益率分解为收入效应、国债效应、利差效应和择券效应四个方面。在总收益率语境下，四个效应的和为研究期内基金的总收益率；在超额收益率语境下，四个效应的和为研究期内基金相对于其基准的超额收益率，即阿尔法。</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5378883E-BAB1-42F2-9121-806D6C9F79C6}"/>
              </a:ext>
            </a:extLst>
          </p:cNvPr>
          <p:cNvGraphicFramePr>
            <a:graphicFrameLocks/>
          </p:cNvGraphicFramePr>
          <p:nvPr>
            <p:extLst>
              <p:ext uri="{D42A27DB-BD31-4B8C-83A1-F6EECF244321}">
                <p14:modId xmlns:p14="http://schemas.microsoft.com/office/powerpoint/2010/main" val="1398216068"/>
              </p:ext>
            </p:extLst>
          </p:nvPr>
        </p:nvGraphicFramePr>
        <p:xfrm>
          <a:off x="6096000" y="2090336"/>
          <a:ext cx="5933243" cy="3458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0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择券阿尔法是总阿尔法的主要来源，但在个体和时间维度上差异较大</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10">
            <a:extLst>
              <a:ext uri="{FF2B5EF4-FFF2-40B4-BE49-F238E27FC236}">
                <a16:creationId xmlns:a16="http://schemas.microsoft.com/office/drawing/2014/main" id="{5640D4BC-F7D7-44A1-BC9F-A39559CBD7C2}"/>
              </a:ext>
            </a:extLst>
          </p:cNvPr>
          <p:cNvSpPr txBox="1"/>
          <p:nvPr/>
        </p:nvSpPr>
        <p:spPr>
          <a:xfrm>
            <a:off x="394889" y="1105935"/>
            <a:ext cx="5446617" cy="5078313"/>
          </a:xfrm>
          <a:prstGeom prst="rect">
            <a:avLst/>
          </a:prstGeom>
          <a:noFill/>
        </p:spPr>
        <p:txBody>
          <a:bodyPr wrap="square">
            <a:spAutoFit/>
          </a:bodyPr>
          <a:lstStyle/>
          <a:p>
            <a:r>
              <a:rPr lang="en-US" dirty="0">
                <a:latin typeface="Arial" panose="020B0604020202020204" pitchFamily="34" charset="0"/>
                <a:ea typeface="楷体" panose="02010609060101010101" pitchFamily="49" charset="-122"/>
                <a:cs typeface="Arial" panose="020B0604020202020204" pitchFamily="34" charset="0"/>
              </a:rPr>
              <a:t>1.</a:t>
            </a:r>
            <a:r>
              <a:rPr lang="zh-CN" altLang="en-US" b="1" dirty="0">
                <a:solidFill>
                  <a:srgbClr val="FF0000"/>
                </a:solidFill>
                <a:latin typeface="KaiTi" panose="02010609060101010101" pitchFamily="49" charset="-122"/>
                <a:ea typeface="KaiTi" panose="02010609060101010101" pitchFamily="49" charset="-122"/>
              </a:rPr>
              <a:t>超过半数纯债基金无法跑赢其基准指数</a:t>
            </a:r>
            <a:endParaRPr lang="en-US" altLang="zh-CN" b="1" dirty="0">
              <a:solidFill>
                <a:srgbClr val="FF0000"/>
              </a:solidFill>
              <a:latin typeface="Arial" panose="020B0604020202020204" pitchFamily="34" charset="0"/>
              <a:ea typeface="楷体" panose="02010609060101010101" pitchFamily="49" charset="-122"/>
              <a:cs typeface="Arial" panose="020B0604020202020204" pitchFamily="34" charset="0"/>
            </a:endParaRPr>
          </a:p>
          <a:p>
            <a:endParaRPr lang="en-US" altLang="zh-CN" b="1" dirty="0">
              <a:solidFill>
                <a:srgbClr val="FF0000"/>
              </a:solidFill>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类似总收益率分析部分，对总阿尔法及其各分解效应在各个季度内求均值，并观察均值的时间序列</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除今年受疫情影响债市波动较大从而国债阿尔法成为主要影响因素以外，上图阿尔法分解的择券阿尔法与总阿尔法曲线整体重合度较高，因此认为时间序列上总阿尔法的主要来源是择券阿尔法</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除</a:t>
            </a:r>
            <a:r>
              <a:rPr lang="en-US" dirty="0">
                <a:latin typeface="Arial" panose="020B0604020202020204" pitchFamily="34" charset="0"/>
                <a:ea typeface="楷体" panose="02010609060101010101" pitchFamily="49" charset="-122"/>
                <a:cs typeface="Arial" panose="020B0604020202020204" pitchFamily="34" charset="0"/>
              </a:rPr>
              <a:t>2018</a:t>
            </a:r>
            <a:r>
              <a:rPr lang="en-US" altLang="zh-CN" dirty="0">
                <a:latin typeface="Arial" panose="020B0604020202020204" pitchFamily="34" charset="0"/>
                <a:ea typeface="楷体" panose="02010609060101010101" pitchFamily="49" charset="-122"/>
                <a:cs typeface="Arial" panose="020B0604020202020204" pitchFamily="34" charset="0"/>
              </a:rPr>
              <a:t>Q4</a:t>
            </a:r>
            <a:r>
              <a:rPr lang="zh-CN" altLang="en-US" dirty="0">
                <a:latin typeface="Arial" panose="020B0604020202020204" pitchFamily="34" charset="0"/>
                <a:ea typeface="楷体" panose="02010609060101010101" pitchFamily="49" charset="-122"/>
                <a:cs typeface="Arial" panose="020B0604020202020204" pitchFamily="34" charset="0"/>
              </a:rPr>
              <a:t>、</a:t>
            </a:r>
            <a:r>
              <a:rPr lang="en-US" dirty="0">
                <a:latin typeface="Arial" panose="020B0604020202020204" pitchFamily="34" charset="0"/>
                <a:ea typeface="楷体" panose="02010609060101010101" pitchFamily="49" charset="-122"/>
                <a:cs typeface="Arial" panose="020B0604020202020204" pitchFamily="34" charset="0"/>
              </a:rPr>
              <a:t>2019</a:t>
            </a:r>
            <a:r>
              <a:rPr lang="en-US" altLang="zh-CN" dirty="0">
                <a:latin typeface="Arial" panose="020B0604020202020204" pitchFamily="34" charset="0"/>
                <a:ea typeface="楷体" panose="02010609060101010101" pitchFamily="49" charset="-122"/>
                <a:cs typeface="Arial" panose="020B0604020202020204" pitchFamily="34" charset="0"/>
              </a:rPr>
              <a:t>Q1</a:t>
            </a:r>
            <a:r>
              <a:rPr lang="zh-CN" altLang="en-US" dirty="0">
                <a:latin typeface="Arial" panose="020B0604020202020204" pitchFamily="34" charset="0"/>
                <a:ea typeface="楷体" panose="02010609060101010101" pitchFamily="49" charset="-122"/>
                <a:cs typeface="Arial" panose="020B0604020202020204" pitchFamily="34" charset="0"/>
              </a:rPr>
              <a:t>、</a:t>
            </a:r>
            <a:r>
              <a:rPr lang="en-US" dirty="0">
                <a:latin typeface="Arial" panose="020B0604020202020204" pitchFamily="34" charset="0"/>
                <a:ea typeface="楷体" panose="02010609060101010101" pitchFamily="49" charset="-122"/>
                <a:cs typeface="Arial" panose="020B0604020202020204" pitchFamily="34" charset="0"/>
              </a:rPr>
              <a:t>2020</a:t>
            </a:r>
            <a:r>
              <a:rPr lang="en-US" altLang="zh-CN" dirty="0">
                <a:latin typeface="Arial" panose="020B0604020202020204" pitchFamily="34" charset="0"/>
                <a:ea typeface="楷体" panose="02010609060101010101" pitchFamily="49" charset="-122"/>
                <a:cs typeface="Arial" panose="020B0604020202020204" pitchFamily="34" charset="0"/>
              </a:rPr>
              <a:t>Q1</a:t>
            </a:r>
            <a:r>
              <a:rPr lang="zh-CN" altLang="en-US" dirty="0">
                <a:latin typeface="Arial" panose="020B0604020202020204" pitchFamily="34" charset="0"/>
                <a:ea typeface="楷体" panose="02010609060101010101" pitchFamily="49" charset="-122"/>
                <a:cs typeface="Arial" panose="020B0604020202020204" pitchFamily="34" charset="0"/>
              </a:rPr>
              <a:t>、</a:t>
            </a:r>
            <a:r>
              <a:rPr lang="en-US" dirty="0">
                <a:latin typeface="Arial" panose="020B0604020202020204" pitchFamily="34" charset="0"/>
                <a:ea typeface="楷体" panose="02010609060101010101" pitchFamily="49" charset="-122"/>
                <a:cs typeface="Arial" panose="020B0604020202020204" pitchFamily="34" charset="0"/>
              </a:rPr>
              <a:t>2020</a:t>
            </a:r>
            <a:r>
              <a:rPr lang="en-US" altLang="zh-CN" dirty="0">
                <a:latin typeface="Arial" panose="020B0604020202020204" pitchFamily="34" charset="0"/>
                <a:ea typeface="楷体" panose="02010609060101010101" pitchFamily="49" charset="-122"/>
                <a:cs typeface="Arial" panose="020B0604020202020204" pitchFamily="34" charset="0"/>
              </a:rPr>
              <a:t>Q3</a:t>
            </a:r>
            <a:r>
              <a:rPr lang="zh-CN" altLang="en-US" dirty="0">
                <a:latin typeface="Arial" panose="020B0604020202020204" pitchFamily="34" charset="0"/>
                <a:ea typeface="楷体" panose="02010609060101010101" pitchFamily="49" charset="-122"/>
                <a:cs typeface="Arial" panose="020B0604020202020204" pitchFamily="34" charset="0"/>
              </a:rPr>
              <a:t>以外，其余</a:t>
            </a:r>
            <a:r>
              <a:rPr lang="en-US" dirty="0">
                <a:latin typeface="Arial" panose="020B0604020202020204" pitchFamily="34" charset="0"/>
                <a:ea typeface="楷体" panose="02010609060101010101" pitchFamily="49" charset="-122"/>
                <a:cs typeface="Arial" panose="020B0604020202020204" pitchFamily="34" charset="0"/>
              </a:rPr>
              <a:t>9</a:t>
            </a:r>
            <a:r>
              <a:rPr lang="zh-CN" altLang="en-US" dirty="0">
                <a:latin typeface="Arial" panose="020B0604020202020204" pitchFamily="34" charset="0"/>
                <a:ea typeface="楷体" panose="02010609060101010101" pitchFamily="49" charset="-122"/>
                <a:cs typeface="Arial" panose="020B0604020202020204" pitchFamily="34" charset="0"/>
              </a:rPr>
              <a:t>个季度的总阿尔法均值都是小于</a:t>
            </a:r>
            <a:r>
              <a:rPr lang="en-US" dirty="0">
                <a:latin typeface="Arial" panose="020B0604020202020204" pitchFamily="34" charset="0"/>
                <a:ea typeface="楷体" panose="02010609060101010101" pitchFamily="49" charset="-122"/>
                <a:cs typeface="Arial" panose="020B0604020202020204" pitchFamily="34" charset="0"/>
              </a:rPr>
              <a:t>0</a:t>
            </a:r>
            <a:r>
              <a:rPr lang="zh-CN" altLang="en-US" dirty="0">
                <a:latin typeface="Arial" panose="020B0604020202020204" pitchFamily="34" charset="0"/>
                <a:ea typeface="楷体" panose="02010609060101010101" pitchFamily="49" charset="-122"/>
                <a:cs typeface="Arial" panose="020B0604020202020204" pitchFamily="34" charset="0"/>
              </a:rPr>
              <a:t>，对这</a:t>
            </a:r>
            <a:r>
              <a:rPr lang="en-US" dirty="0">
                <a:latin typeface="Arial" panose="020B0604020202020204" pitchFamily="34" charset="0"/>
                <a:ea typeface="楷体" panose="02010609060101010101" pitchFamily="49" charset="-122"/>
                <a:cs typeface="Arial" panose="020B0604020202020204" pitchFamily="34" charset="0"/>
              </a:rPr>
              <a:t>9</a:t>
            </a:r>
            <a:r>
              <a:rPr lang="zh-CN" altLang="en-US" dirty="0">
                <a:latin typeface="Arial" panose="020B0604020202020204" pitchFamily="34" charset="0"/>
                <a:ea typeface="楷体" panose="02010609060101010101" pitchFamily="49" charset="-122"/>
                <a:cs typeface="Arial" panose="020B0604020202020204" pitchFamily="34" charset="0"/>
              </a:rPr>
              <a:t>个季度的总阿尔法均值进行单侧假设检验，小于</a:t>
            </a:r>
            <a:r>
              <a:rPr lang="en-US" altLang="zh-CN" dirty="0">
                <a:latin typeface="Arial" panose="020B0604020202020204" pitchFamily="34" charset="0"/>
                <a:ea typeface="楷体" panose="02010609060101010101" pitchFamily="49" charset="-122"/>
                <a:cs typeface="Arial" panose="020B0604020202020204" pitchFamily="34" charset="0"/>
              </a:rPr>
              <a:t>0</a:t>
            </a:r>
            <a:r>
              <a:rPr lang="zh-CN" altLang="en-US" dirty="0">
                <a:latin typeface="Arial" panose="020B0604020202020204" pitchFamily="34" charset="0"/>
                <a:ea typeface="楷体" panose="02010609060101010101" pitchFamily="49" charset="-122"/>
                <a:cs typeface="Arial" panose="020B0604020202020204" pitchFamily="34" charset="0"/>
              </a:rPr>
              <a:t>是统计显著的，也就是说一个处于全市场平均水平的纯债基金在研究期内过半时间都无法跑赢基准</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除</a:t>
            </a:r>
            <a:r>
              <a:rPr lang="en-US" dirty="0">
                <a:latin typeface="Arial" panose="020B0604020202020204" pitchFamily="34" charset="0"/>
                <a:ea typeface="楷体" panose="02010609060101010101" pitchFamily="49" charset="-122"/>
                <a:cs typeface="Arial" panose="020B0604020202020204" pitchFamily="34" charset="0"/>
              </a:rPr>
              <a:t>2018</a:t>
            </a:r>
            <a:r>
              <a:rPr lang="en-US" altLang="zh-CN" dirty="0">
                <a:latin typeface="Arial" panose="020B0604020202020204" pitchFamily="34" charset="0"/>
                <a:ea typeface="楷体" panose="02010609060101010101" pitchFamily="49" charset="-122"/>
                <a:cs typeface="Arial" panose="020B0604020202020204" pitchFamily="34" charset="0"/>
              </a:rPr>
              <a:t>Q4</a:t>
            </a:r>
            <a:r>
              <a:rPr lang="zh-CN" altLang="en-US" dirty="0">
                <a:latin typeface="Arial" panose="020B0604020202020204" pitchFamily="34" charset="0"/>
                <a:ea typeface="楷体" panose="02010609060101010101" pitchFamily="49" charset="-122"/>
                <a:cs typeface="Arial" panose="020B0604020202020204" pitchFamily="34" charset="0"/>
              </a:rPr>
              <a:t>、</a:t>
            </a:r>
            <a:r>
              <a:rPr lang="en-US" dirty="0">
                <a:latin typeface="Arial" panose="020B0604020202020204" pitchFamily="34" charset="0"/>
                <a:ea typeface="楷体" panose="02010609060101010101" pitchFamily="49" charset="-122"/>
                <a:cs typeface="Arial" panose="020B0604020202020204" pitchFamily="34" charset="0"/>
              </a:rPr>
              <a:t>2020</a:t>
            </a:r>
            <a:r>
              <a:rPr lang="en-US" altLang="zh-CN" dirty="0">
                <a:latin typeface="Arial" panose="020B0604020202020204" pitchFamily="34" charset="0"/>
                <a:ea typeface="楷体" panose="02010609060101010101" pitchFamily="49" charset="-122"/>
                <a:cs typeface="Arial" panose="020B0604020202020204" pitchFamily="34" charset="0"/>
              </a:rPr>
              <a:t>Q1</a:t>
            </a:r>
            <a:r>
              <a:rPr lang="zh-CN" altLang="en-US" dirty="0">
                <a:latin typeface="Arial" panose="020B0604020202020204" pitchFamily="34" charset="0"/>
                <a:ea typeface="楷体" panose="02010609060101010101" pitchFamily="49" charset="-122"/>
                <a:cs typeface="Arial" panose="020B0604020202020204" pitchFamily="34" charset="0"/>
              </a:rPr>
              <a:t>以外，其余所有时间能够跑赢基准的纯债基金占整体的比例都不到一半</a:t>
            </a:r>
            <a:endParaRPr lang="en-US" dirty="0">
              <a:latin typeface="Arial" panose="020B0604020202020204" pitchFamily="34" charset="0"/>
              <a:ea typeface="楷体" panose="02010609060101010101" pitchFamily="49" charset="-122"/>
              <a:cs typeface="Arial" panose="020B0604020202020204" pitchFamily="34" charset="0"/>
            </a:endParaRPr>
          </a:p>
        </p:txBody>
      </p:sp>
      <p:graphicFrame>
        <p:nvGraphicFramePr>
          <p:cNvPr id="9" name="Chart 8">
            <a:extLst>
              <a:ext uri="{FF2B5EF4-FFF2-40B4-BE49-F238E27FC236}">
                <a16:creationId xmlns:a16="http://schemas.microsoft.com/office/drawing/2014/main" id="{401F5C86-3DB2-4DCB-A9D7-19145331C2AE}"/>
              </a:ext>
            </a:extLst>
          </p:cNvPr>
          <p:cNvGraphicFramePr>
            <a:graphicFrameLocks/>
          </p:cNvGraphicFramePr>
          <p:nvPr>
            <p:extLst>
              <p:ext uri="{D42A27DB-BD31-4B8C-83A1-F6EECF244321}">
                <p14:modId xmlns:p14="http://schemas.microsoft.com/office/powerpoint/2010/main" val="3862443629"/>
              </p:ext>
            </p:extLst>
          </p:nvPr>
        </p:nvGraphicFramePr>
        <p:xfrm>
          <a:off x="5983339" y="815739"/>
          <a:ext cx="6208659" cy="2524464"/>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Arrow Connector 9">
            <a:extLst>
              <a:ext uri="{FF2B5EF4-FFF2-40B4-BE49-F238E27FC236}">
                <a16:creationId xmlns:a16="http://schemas.microsoft.com/office/drawing/2014/main" id="{0DD421AE-469F-420E-ADDD-A97C83563545}"/>
              </a:ext>
            </a:extLst>
          </p:cNvPr>
          <p:cNvCxnSpPr>
            <a:cxnSpLocks/>
          </p:cNvCxnSpPr>
          <p:nvPr/>
        </p:nvCxnSpPr>
        <p:spPr>
          <a:xfrm flipV="1">
            <a:off x="5743852" y="2210540"/>
            <a:ext cx="1589103" cy="7102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424314-87CE-413D-BEBC-84F64DE2F057}"/>
              </a:ext>
            </a:extLst>
          </p:cNvPr>
          <p:cNvCxnSpPr>
            <a:cxnSpLocks/>
          </p:cNvCxnSpPr>
          <p:nvPr/>
        </p:nvCxnSpPr>
        <p:spPr>
          <a:xfrm flipV="1">
            <a:off x="5743852" y="2556769"/>
            <a:ext cx="1740024" cy="363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0C3A660C-9139-4298-861F-AAF8F75F3A6D}"/>
              </a:ext>
            </a:extLst>
          </p:cNvPr>
          <p:cNvGraphicFramePr>
            <a:graphicFrameLocks noGrp="1"/>
          </p:cNvGraphicFramePr>
          <p:nvPr>
            <p:extLst>
              <p:ext uri="{D42A27DB-BD31-4B8C-83A1-F6EECF244321}">
                <p14:modId xmlns:p14="http://schemas.microsoft.com/office/powerpoint/2010/main" val="1305632351"/>
              </p:ext>
            </p:extLst>
          </p:nvPr>
        </p:nvGraphicFramePr>
        <p:xfrm>
          <a:off x="5983338" y="3340202"/>
          <a:ext cx="6208659" cy="3429023"/>
        </p:xfrm>
        <a:graphic>
          <a:graphicData uri="http://schemas.openxmlformats.org/drawingml/2006/table">
            <a:tbl>
              <a:tblPr firstRow="1" firstCol="1" lastRow="1">
                <a:tableStyleId>{9D7B26C5-4107-4FEC-AEDC-1716B250A1EF}</a:tableStyleId>
              </a:tblPr>
              <a:tblGrid>
                <a:gridCol w="1307506">
                  <a:extLst>
                    <a:ext uri="{9D8B030D-6E8A-4147-A177-3AD203B41FA5}">
                      <a16:colId xmlns:a16="http://schemas.microsoft.com/office/drawing/2014/main" val="2871283969"/>
                    </a:ext>
                  </a:extLst>
                </a:gridCol>
                <a:gridCol w="1243647">
                  <a:extLst>
                    <a:ext uri="{9D8B030D-6E8A-4147-A177-3AD203B41FA5}">
                      <a16:colId xmlns:a16="http://schemas.microsoft.com/office/drawing/2014/main" val="2214343183"/>
                    </a:ext>
                  </a:extLst>
                </a:gridCol>
                <a:gridCol w="1292340">
                  <a:extLst>
                    <a:ext uri="{9D8B030D-6E8A-4147-A177-3AD203B41FA5}">
                      <a16:colId xmlns:a16="http://schemas.microsoft.com/office/drawing/2014/main" val="2298424933"/>
                    </a:ext>
                  </a:extLst>
                </a:gridCol>
                <a:gridCol w="1192561">
                  <a:extLst>
                    <a:ext uri="{9D8B030D-6E8A-4147-A177-3AD203B41FA5}">
                      <a16:colId xmlns:a16="http://schemas.microsoft.com/office/drawing/2014/main" val="3298659074"/>
                    </a:ext>
                  </a:extLst>
                </a:gridCol>
                <a:gridCol w="1172605">
                  <a:extLst>
                    <a:ext uri="{9D8B030D-6E8A-4147-A177-3AD203B41FA5}">
                      <a16:colId xmlns:a16="http://schemas.microsoft.com/office/drawing/2014/main" val="4255686114"/>
                    </a:ext>
                  </a:extLst>
                </a:gridCol>
              </a:tblGrid>
              <a:tr h="238433">
                <a:tc>
                  <a:txBody>
                    <a:bodyPr/>
                    <a:lstStyle/>
                    <a:p>
                      <a:pPr marL="0" marR="0" algn="l">
                        <a:lnSpc>
                          <a:spcPts val="1200"/>
                        </a:lnSpc>
                        <a:spcBef>
                          <a:spcPts val="0"/>
                        </a:spcBef>
                        <a:spcAft>
                          <a:spcPts val="0"/>
                        </a:spcAft>
                      </a:pPr>
                      <a:r>
                        <a:rPr lang="zh-CN" sz="1000" b="0" kern="0" dirty="0">
                          <a:effectLst/>
                          <a:latin typeface="Arial" panose="020B0604020202020204" pitchFamily="34" charset="0"/>
                          <a:ea typeface="KaiTi" panose="02010609060101010101" pitchFamily="49" charset="-122"/>
                          <a:cs typeface="Arial" panose="020B0604020202020204" pitchFamily="34" charset="0"/>
                        </a:rPr>
                        <a:t>季度</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a:effectLst/>
                          <a:latin typeface="Arial" panose="020B0604020202020204" pitchFamily="34" charset="0"/>
                          <a:ea typeface="KaiTi" panose="02010609060101010101" pitchFamily="49" charset="-122"/>
                          <a:cs typeface="Arial" panose="020B0604020202020204" pitchFamily="34" charset="0"/>
                        </a:rPr>
                        <a:t>总阿尔法均值</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a:effectLst/>
                          <a:latin typeface="Arial" panose="020B0604020202020204" pitchFamily="34" charset="0"/>
                          <a:ea typeface="KaiTi" panose="02010609060101010101" pitchFamily="49" charset="-122"/>
                          <a:cs typeface="Arial" panose="020B0604020202020204" pitchFamily="34" charset="0"/>
                        </a:rPr>
                        <a:t>基金总数量</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a:effectLst/>
                          <a:latin typeface="Arial" panose="020B0604020202020204" pitchFamily="34" charset="0"/>
                          <a:ea typeface="KaiTi" panose="02010609060101010101" pitchFamily="49" charset="-122"/>
                          <a:cs typeface="Arial" panose="020B0604020202020204" pitchFamily="34" charset="0"/>
                        </a:rPr>
                        <a:t>跑赢基准的基金数量</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a:effectLst/>
                          <a:latin typeface="Arial" panose="020B0604020202020204" pitchFamily="34" charset="0"/>
                          <a:ea typeface="KaiTi" panose="02010609060101010101" pitchFamily="49" charset="-122"/>
                          <a:cs typeface="Arial" panose="020B0604020202020204" pitchFamily="34" charset="0"/>
                        </a:rPr>
                        <a:t>跑赢基准的基金比例</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2623069"/>
                  </a:ext>
                </a:extLst>
              </a:tr>
              <a:tr h="245430">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2017</a:t>
                      </a:r>
                      <a:r>
                        <a:rPr lang="zh-CN" sz="1000" b="0" kern="0" dirty="0">
                          <a:effectLst/>
                          <a:latin typeface="Arial" panose="020B0604020202020204" pitchFamily="34" charset="0"/>
                          <a:ea typeface="KaiTi" panose="02010609060101010101" pitchFamily="49" charset="-122"/>
                          <a:cs typeface="Arial" panose="020B0604020202020204" pitchFamily="34" charset="0"/>
                        </a:rPr>
                        <a:t>年三季度</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a:effectLst/>
                          <a:latin typeface="Arial" panose="020B0604020202020204" pitchFamily="34" charset="0"/>
                          <a:ea typeface="KaiTi" panose="02010609060101010101" pitchFamily="49" charset="-122"/>
                          <a:cs typeface="Arial" panose="020B0604020202020204" pitchFamily="34" charset="0"/>
                        </a:rPr>
                        <a:t>﹣</a:t>
                      </a:r>
                      <a:r>
                        <a:rPr lang="en-US" sz="1000" b="0" kern="0">
                          <a:effectLst/>
                          <a:latin typeface="Arial" panose="020B0604020202020204" pitchFamily="34" charset="0"/>
                          <a:ea typeface="KaiTi" panose="02010609060101010101" pitchFamily="49" charset="-122"/>
                          <a:cs typeface="Arial" panose="020B0604020202020204" pitchFamily="34" charset="0"/>
                        </a:rPr>
                        <a:t>0.11%</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526</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183</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34.79%</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74965272"/>
                  </a:ext>
                </a:extLst>
              </a:tr>
              <a:tr h="245430">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2017</a:t>
                      </a:r>
                      <a:r>
                        <a:rPr lang="zh-CN" sz="1000" b="0" kern="0" dirty="0">
                          <a:effectLst/>
                          <a:latin typeface="Arial" panose="020B0604020202020204" pitchFamily="34" charset="0"/>
                          <a:ea typeface="KaiTi" panose="02010609060101010101" pitchFamily="49" charset="-122"/>
                          <a:cs typeface="Arial" panose="020B0604020202020204" pitchFamily="34" charset="0"/>
                        </a:rPr>
                        <a:t>年四季度</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dirty="0">
                          <a:effectLst/>
                          <a:latin typeface="Arial" panose="020B0604020202020204" pitchFamily="34" charset="0"/>
                          <a:ea typeface="KaiTi" panose="02010609060101010101" pitchFamily="49" charset="-122"/>
                          <a:cs typeface="Arial" panose="020B0604020202020204" pitchFamily="34" charset="0"/>
                        </a:rPr>
                        <a:t>﹣</a:t>
                      </a:r>
                      <a:r>
                        <a:rPr lang="en-US" sz="1000" b="0" kern="0" dirty="0">
                          <a:effectLst/>
                          <a:latin typeface="Arial" panose="020B0604020202020204" pitchFamily="34" charset="0"/>
                          <a:ea typeface="KaiTi" panose="02010609060101010101" pitchFamily="49" charset="-122"/>
                          <a:cs typeface="Arial" panose="020B0604020202020204" pitchFamily="34" charset="0"/>
                        </a:rPr>
                        <a:t>0.19%</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568</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209</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36.80%</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85142544"/>
                  </a:ext>
                </a:extLst>
              </a:tr>
              <a:tr h="245430">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2018</a:t>
                      </a:r>
                      <a:r>
                        <a:rPr lang="zh-CN" sz="1000" b="0" kern="0" dirty="0">
                          <a:effectLst/>
                          <a:latin typeface="Arial" panose="020B0604020202020204" pitchFamily="34" charset="0"/>
                          <a:ea typeface="KaiTi" panose="02010609060101010101" pitchFamily="49" charset="-122"/>
                          <a:cs typeface="Arial" panose="020B0604020202020204" pitchFamily="34" charset="0"/>
                        </a:rPr>
                        <a:t>年一季度</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dirty="0">
                          <a:effectLst/>
                          <a:latin typeface="Arial" panose="020B0604020202020204" pitchFamily="34" charset="0"/>
                          <a:ea typeface="KaiTi" panose="02010609060101010101" pitchFamily="49" charset="-122"/>
                          <a:cs typeface="Arial" panose="020B0604020202020204" pitchFamily="34" charset="0"/>
                        </a:rPr>
                        <a:t>﹣</a:t>
                      </a:r>
                      <a:r>
                        <a:rPr lang="en-US" sz="1000" b="0" kern="0" dirty="0">
                          <a:effectLst/>
                          <a:latin typeface="Arial" panose="020B0604020202020204" pitchFamily="34" charset="0"/>
                          <a:ea typeface="KaiTi" panose="02010609060101010101" pitchFamily="49" charset="-122"/>
                          <a:cs typeface="Arial" panose="020B0604020202020204" pitchFamily="34" charset="0"/>
                        </a:rPr>
                        <a:t>0.24%</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596</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203</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34.06%</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60229143"/>
                  </a:ext>
                </a:extLst>
              </a:tr>
              <a:tr h="245430">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2018</a:t>
                      </a:r>
                      <a:r>
                        <a:rPr lang="zh-CN" sz="1000" b="0" kern="0">
                          <a:effectLst/>
                          <a:latin typeface="Arial" panose="020B0604020202020204" pitchFamily="34" charset="0"/>
                          <a:ea typeface="KaiTi" panose="02010609060101010101" pitchFamily="49" charset="-122"/>
                          <a:cs typeface="Arial" panose="020B0604020202020204" pitchFamily="34" charset="0"/>
                        </a:rPr>
                        <a:t>年二季度</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dirty="0">
                          <a:effectLst/>
                          <a:latin typeface="Arial" panose="020B0604020202020204" pitchFamily="34" charset="0"/>
                          <a:ea typeface="KaiTi" panose="02010609060101010101" pitchFamily="49" charset="-122"/>
                          <a:cs typeface="Arial" panose="020B0604020202020204" pitchFamily="34" charset="0"/>
                        </a:rPr>
                        <a:t>﹣</a:t>
                      </a:r>
                      <a:r>
                        <a:rPr lang="en-US" sz="1000" b="0" kern="0" dirty="0">
                          <a:effectLst/>
                          <a:latin typeface="Arial" panose="020B0604020202020204" pitchFamily="34" charset="0"/>
                          <a:ea typeface="KaiTi" panose="02010609060101010101" pitchFamily="49" charset="-122"/>
                          <a:cs typeface="Arial" panose="020B0604020202020204" pitchFamily="34" charset="0"/>
                        </a:rPr>
                        <a:t>0.27%</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642</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252</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39.25%</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74654941"/>
                  </a:ext>
                </a:extLst>
              </a:tr>
              <a:tr h="245430">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2018</a:t>
                      </a:r>
                      <a:r>
                        <a:rPr lang="zh-CN" sz="1000" b="0" kern="0">
                          <a:effectLst/>
                          <a:latin typeface="Arial" panose="020B0604020202020204" pitchFamily="34" charset="0"/>
                          <a:ea typeface="KaiTi" panose="02010609060101010101" pitchFamily="49" charset="-122"/>
                          <a:cs typeface="Arial" panose="020B0604020202020204" pitchFamily="34" charset="0"/>
                        </a:rPr>
                        <a:t>年三季度</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dirty="0">
                          <a:effectLst/>
                          <a:latin typeface="Arial" panose="020B0604020202020204" pitchFamily="34" charset="0"/>
                          <a:ea typeface="KaiTi" panose="02010609060101010101" pitchFamily="49" charset="-122"/>
                          <a:cs typeface="Arial" panose="020B0604020202020204" pitchFamily="34" charset="0"/>
                        </a:rPr>
                        <a:t>﹣</a:t>
                      </a:r>
                      <a:r>
                        <a:rPr lang="en-US" sz="1000" b="0" kern="0" dirty="0">
                          <a:effectLst/>
                          <a:latin typeface="Arial" panose="020B0604020202020204" pitchFamily="34" charset="0"/>
                          <a:ea typeface="KaiTi" panose="02010609060101010101" pitchFamily="49" charset="-122"/>
                          <a:cs typeface="Arial" panose="020B0604020202020204" pitchFamily="34" charset="0"/>
                        </a:rPr>
                        <a:t>0.27%</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708</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242</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34.18%</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17857718"/>
                  </a:ext>
                </a:extLst>
              </a:tr>
              <a:tr h="245430">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2018</a:t>
                      </a:r>
                      <a:r>
                        <a:rPr lang="zh-CN" sz="1000" b="0" kern="0">
                          <a:effectLst/>
                          <a:latin typeface="Arial" panose="020B0604020202020204" pitchFamily="34" charset="0"/>
                          <a:ea typeface="KaiTi" panose="02010609060101010101" pitchFamily="49" charset="-122"/>
                          <a:cs typeface="Arial" panose="020B0604020202020204" pitchFamily="34" charset="0"/>
                        </a:rPr>
                        <a:t>年四季度</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0.08%</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780</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438</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solidFill>
                            <a:srgbClr val="FF0000"/>
                          </a:solidFill>
                          <a:effectLst/>
                          <a:latin typeface="Arial" panose="020B0604020202020204" pitchFamily="34" charset="0"/>
                          <a:ea typeface="KaiTi" panose="02010609060101010101" pitchFamily="49" charset="-122"/>
                          <a:cs typeface="Arial" panose="020B0604020202020204" pitchFamily="34" charset="0"/>
                        </a:rPr>
                        <a:t>56.15%</a:t>
                      </a:r>
                      <a:endParaRPr lang="en-US" sz="1050" b="0" kern="100" dirty="0">
                        <a:solidFill>
                          <a:srgbClr val="FF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52706802"/>
                  </a:ext>
                </a:extLst>
              </a:tr>
              <a:tr h="245430">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2019</a:t>
                      </a:r>
                      <a:r>
                        <a:rPr lang="zh-CN" sz="1000" b="0" kern="0">
                          <a:effectLst/>
                          <a:latin typeface="Arial" panose="020B0604020202020204" pitchFamily="34" charset="0"/>
                          <a:ea typeface="KaiTi" panose="02010609060101010101" pitchFamily="49" charset="-122"/>
                          <a:cs typeface="Arial" panose="020B0604020202020204" pitchFamily="34" charset="0"/>
                        </a:rPr>
                        <a:t>年一季度</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0.03%</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855</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402</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47.02%</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22828841"/>
                  </a:ext>
                </a:extLst>
              </a:tr>
              <a:tr h="245430">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2019</a:t>
                      </a:r>
                      <a:r>
                        <a:rPr lang="zh-CN" sz="1000" b="0" kern="0">
                          <a:effectLst/>
                          <a:latin typeface="Arial" panose="020B0604020202020204" pitchFamily="34" charset="0"/>
                          <a:ea typeface="KaiTi" panose="02010609060101010101" pitchFamily="49" charset="-122"/>
                          <a:cs typeface="Arial" panose="020B0604020202020204" pitchFamily="34" charset="0"/>
                        </a:rPr>
                        <a:t>年二季度</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a:effectLst/>
                          <a:latin typeface="Arial" panose="020B0604020202020204" pitchFamily="34" charset="0"/>
                          <a:ea typeface="KaiTi" panose="02010609060101010101" pitchFamily="49" charset="-122"/>
                          <a:cs typeface="Arial" panose="020B0604020202020204" pitchFamily="34" charset="0"/>
                        </a:rPr>
                        <a:t>﹣</a:t>
                      </a:r>
                      <a:r>
                        <a:rPr lang="en-US" sz="1000" b="0" kern="0">
                          <a:effectLst/>
                          <a:latin typeface="Arial" panose="020B0604020202020204" pitchFamily="34" charset="0"/>
                          <a:ea typeface="KaiTi" panose="02010609060101010101" pitchFamily="49" charset="-122"/>
                          <a:cs typeface="Arial" panose="020B0604020202020204" pitchFamily="34" charset="0"/>
                        </a:rPr>
                        <a:t>0.16%</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972</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361</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37.14%</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91869701"/>
                  </a:ext>
                </a:extLst>
              </a:tr>
              <a:tr h="245430">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2019</a:t>
                      </a:r>
                      <a:r>
                        <a:rPr lang="zh-CN" sz="1000" b="0" kern="0">
                          <a:effectLst/>
                          <a:latin typeface="Arial" panose="020B0604020202020204" pitchFamily="34" charset="0"/>
                          <a:ea typeface="KaiTi" panose="02010609060101010101" pitchFamily="49" charset="-122"/>
                          <a:cs typeface="Arial" panose="020B0604020202020204" pitchFamily="34" charset="0"/>
                        </a:rPr>
                        <a:t>年三季度</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a:effectLst/>
                          <a:latin typeface="Arial" panose="020B0604020202020204" pitchFamily="34" charset="0"/>
                          <a:ea typeface="KaiTi" panose="02010609060101010101" pitchFamily="49" charset="-122"/>
                          <a:cs typeface="Arial" panose="020B0604020202020204" pitchFamily="34" charset="0"/>
                        </a:rPr>
                        <a:t>﹣</a:t>
                      </a:r>
                      <a:r>
                        <a:rPr lang="en-US" sz="1000" b="0" kern="0">
                          <a:effectLst/>
                          <a:latin typeface="Arial" panose="020B0604020202020204" pitchFamily="34" charset="0"/>
                          <a:ea typeface="KaiTi" panose="02010609060101010101" pitchFamily="49" charset="-122"/>
                          <a:cs typeface="Arial" panose="020B0604020202020204" pitchFamily="34" charset="0"/>
                        </a:rPr>
                        <a:t>0.03%</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1,021</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415</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40.65%</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88159374"/>
                  </a:ext>
                </a:extLst>
              </a:tr>
              <a:tr h="245430">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2019</a:t>
                      </a:r>
                      <a:r>
                        <a:rPr lang="zh-CN" sz="1000" b="0" kern="0">
                          <a:effectLst/>
                          <a:latin typeface="Arial" panose="020B0604020202020204" pitchFamily="34" charset="0"/>
                          <a:ea typeface="KaiTi" panose="02010609060101010101" pitchFamily="49" charset="-122"/>
                          <a:cs typeface="Arial" panose="020B0604020202020204" pitchFamily="34" charset="0"/>
                        </a:rPr>
                        <a:t>年四季度</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a:effectLst/>
                          <a:latin typeface="Arial" panose="020B0604020202020204" pitchFamily="34" charset="0"/>
                          <a:ea typeface="KaiTi" panose="02010609060101010101" pitchFamily="49" charset="-122"/>
                          <a:cs typeface="Arial" panose="020B0604020202020204" pitchFamily="34" charset="0"/>
                        </a:rPr>
                        <a:t>﹣</a:t>
                      </a:r>
                      <a:r>
                        <a:rPr lang="en-US" sz="1000" b="0" kern="0">
                          <a:effectLst/>
                          <a:latin typeface="Arial" panose="020B0604020202020204" pitchFamily="34" charset="0"/>
                          <a:ea typeface="KaiTi" panose="02010609060101010101" pitchFamily="49" charset="-122"/>
                          <a:cs typeface="Arial" panose="020B0604020202020204" pitchFamily="34" charset="0"/>
                        </a:rPr>
                        <a:t>0.12%</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1,109</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375</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33.81%</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86826040"/>
                  </a:ext>
                </a:extLst>
              </a:tr>
              <a:tr h="245430">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2020</a:t>
                      </a:r>
                      <a:r>
                        <a:rPr lang="zh-CN" sz="1000" b="0" kern="0">
                          <a:effectLst/>
                          <a:latin typeface="Arial" panose="020B0604020202020204" pitchFamily="34" charset="0"/>
                          <a:ea typeface="KaiTi" panose="02010609060101010101" pitchFamily="49" charset="-122"/>
                          <a:cs typeface="Arial" panose="020B0604020202020204" pitchFamily="34" charset="0"/>
                        </a:rPr>
                        <a:t>年一季度</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0.11%</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1,211</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732</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solidFill>
                            <a:srgbClr val="FF0000"/>
                          </a:solidFill>
                          <a:effectLst/>
                          <a:latin typeface="Arial" panose="020B0604020202020204" pitchFamily="34" charset="0"/>
                          <a:ea typeface="KaiTi" panose="02010609060101010101" pitchFamily="49" charset="-122"/>
                          <a:cs typeface="Arial" panose="020B0604020202020204" pitchFamily="34" charset="0"/>
                        </a:rPr>
                        <a:t>60.45%</a:t>
                      </a:r>
                      <a:endParaRPr lang="en-US" sz="1050" b="0" kern="100" dirty="0">
                        <a:solidFill>
                          <a:srgbClr val="FF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23102899"/>
                  </a:ext>
                </a:extLst>
              </a:tr>
              <a:tr h="245430">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2020</a:t>
                      </a:r>
                      <a:r>
                        <a:rPr lang="zh-CN" sz="1000" b="0" kern="0">
                          <a:effectLst/>
                          <a:latin typeface="Arial" panose="020B0604020202020204" pitchFamily="34" charset="0"/>
                          <a:ea typeface="KaiTi" panose="02010609060101010101" pitchFamily="49" charset="-122"/>
                          <a:cs typeface="Arial" panose="020B0604020202020204" pitchFamily="34" charset="0"/>
                        </a:rPr>
                        <a:t>年二季度</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zh-CN" sz="1000" b="0" kern="0">
                          <a:effectLst/>
                          <a:latin typeface="Arial" panose="020B0604020202020204" pitchFamily="34" charset="0"/>
                          <a:ea typeface="KaiTi" panose="02010609060101010101" pitchFamily="49" charset="-122"/>
                          <a:cs typeface="Arial" panose="020B0604020202020204" pitchFamily="34" charset="0"/>
                        </a:rPr>
                        <a:t>﹣</a:t>
                      </a:r>
                      <a:r>
                        <a:rPr lang="en-US" sz="1000" b="0" kern="0">
                          <a:effectLst/>
                          <a:latin typeface="Arial" panose="020B0604020202020204" pitchFamily="34" charset="0"/>
                          <a:ea typeface="KaiTi" panose="02010609060101010101" pitchFamily="49" charset="-122"/>
                          <a:cs typeface="Arial" panose="020B0604020202020204" pitchFamily="34" charset="0"/>
                        </a:rPr>
                        <a:t>0.08%</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1,354</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533</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a:noFill/>
                    </a:lnT>
                    <a:lnB w="12700" cmpd="sng">
                      <a:noFill/>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39.36%</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28431091"/>
                  </a:ext>
                </a:extLst>
              </a:tr>
              <a:tr h="245430">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2020</a:t>
                      </a:r>
                      <a:r>
                        <a:rPr lang="zh-CN" sz="1000" b="0" kern="0">
                          <a:effectLst/>
                          <a:latin typeface="Arial" panose="020B0604020202020204" pitchFamily="34" charset="0"/>
                          <a:ea typeface="KaiTi" panose="02010609060101010101" pitchFamily="49" charset="-122"/>
                          <a:cs typeface="Arial" panose="020B0604020202020204" pitchFamily="34" charset="0"/>
                        </a:rPr>
                        <a:t>年三季度</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0.03%</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1,460</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a:effectLst/>
                          <a:latin typeface="Arial" panose="020B0604020202020204" pitchFamily="34" charset="0"/>
                          <a:ea typeface="KaiTi" panose="02010609060101010101" pitchFamily="49" charset="-122"/>
                          <a:cs typeface="Arial" panose="020B0604020202020204" pitchFamily="34" charset="0"/>
                        </a:rPr>
                        <a:t>673</a:t>
                      </a:r>
                      <a:endParaRPr lang="en-US" sz="1050" b="0" kern="10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ts val="1200"/>
                        </a:lnSpc>
                        <a:spcBef>
                          <a:spcPts val="0"/>
                        </a:spcBef>
                        <a:spcAft>
                          <a:spcPts val="0"/>
                        </a:spcAft>
                      </a:pPr>
                      <a:r>
                        <a:rPr lang="en-US" sz="1000" b="0" kern="0" dirty="0">
                          <a:effectLst/>
                          <a:latin typeface="Arial" panose="020B0604020202020204" pitchFamily="34" charset="0"/>
                          <a:ea typeface="KaiTi" panose="02010609060101010101" pitchFamily="49" charset="-122"/>
                          <a:cs typeface="Arial" panose="020B0604020202020204" pitchFamily="34" charset="0"/>
                        </a:rPr>
                        <a:t>46.10%</a:t>
                      </a:r>
                      <a:endParaRPr lang="en-US" sz="1050" b="0" kern="100" dirty="0">
                        <a:solidFill>
                          <a:srgbClr val="000000"/>
                        </a:solidFill>
                        <a:effectLst/>
                        <a:latin typeface="Arial" panose="020B0604020202020204" pitchFamily="34" charset="0"/>
                        <a:ea typeface="KaiTi" panose="02010609060101010101" pitchFamily="49" charset="-122"/>
                        <a:cs typeface="Arial" panose="020B0604020202020204" pitchFamily="34" charset="0"/>
                      </a:endParaRPr>
                    </a:p>
                  </a:txBody>
                  <a:tcPr marL="0" marR="6985" marT="0" marB="0" anchor="b">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585057"/>
                  </a:ext>
                </a:extLst>
              </a:tr>
            </a:tbl>
          </a:graphicData>
        </a:graphic>
      </p:graphicFrame>
    </p:spTree>
    <p:extLst>
      <p:ext uri="{BB962C8B-B14F-4D97-AF65-F5344CB8AC3E}">
        <p14:creationId xmlns:p14="http://schemas.microsoft.com/office/powerpoint/2010/main" val="141525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择券阿尔法是总阿尔法的主要来源，但在个体和时间维度上差异较大</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10">
            <a:extLst>
              <a:ext uri="{FF2B5EF4-FFF2-40B4-BE49-F238E27FC236}">
                <a16:creationId xmlns:a16="http://schemas.microsoft.com/office/drawing/2014/main" id="{5640D4BC-F7D7-44A1-BC9F-A39559CBD7C2}"/>
              </a:ext>
            </a:extLst>
          </p:cNvPr>
          <p:cNvSpPr txBox="1"/>
          <p:nvPr/>
        </p:nvSpPr>
        <p:spPr>
          <a:xfrm>
            <a:off x="394889" y="1105935"/>
            <a:ext cx="5446617" cy="5909310"/>
          </a:xfrm>
          <a:prstGeom prst="rect">
            <a:avLst/>
          </a:prstGeom>
          <a:noFill/>
        </p:spPr>
        <p:txBody>
          <a:bodyPr wrap="square">
            <a:spAutoFit/>
          </a:bodyPr>
          <a:lstStyle/>
          <a:p>
            <a:r>
              <a:rPr lang="en-US" dirty="0">
                <a:latin typeface="Arial" panose="020B0604020202020204" pitchFamily="34" charset="0"/>
                <a:ea typeface="楷体" panose="02010609060101010101" pitchFamily="49" charset="-122"/>
                <a:cs typeface="Arial" panose="020B0604020202020204" pitchFamily="34" charset="0"/>
              </a:rPr>
              <a:t>2.</a:t>
            </a:r>
            <a:r>
              <a:rPr lang="zh-CN" altLang="en-US" b="1" dirty="0">
                <a:solidFill>
                  <a:srgbClr val="FF0000"/>
                </a:solidFill>
                <a:latin typeface="Arial" panose="020B0604020202020204" pitchFamily="34" charset="0"/>
                <a:ea typeface="楷体" panose="02010609060101010101" pitchFamily="49" charset="-122"/>
                <a:cs typeface="Arial" panose="020B0604020202020204" pitchFamily="34" charset="0"/>
              </a:rPr>
              <a:t>纯债基金择优应当关注择券阿尔法</a:t>
            </a:r>
            <a:endParaRPr lang="en-US" altLang="zh-CN" b="1" dirty="0">
              <a:solidFill>
                <a:srgbClr val="FF0000"/>
              </a:solidFill>
              <a:latin typeface="Arial" panose="020B0604020202020204" pitchFamily="34" charset="0"/>
              <a:ea typeface="楷体" panose="02010609060101010101" pitchFamily="49" charset="-122"/>
              <a:cs typeface="Arial" panose="020B0604020202020204" pitchFamily="34" charset="0"/>
            </a:endParaRPr>
          </a:p>
          <a:p>
            <a:endParaRPr lang="en-US" altLang="zh-CN" b="1" dirty="0">
              <a:solidFill>
                <a:srgbClr val="FF0000"/>
              </a:solidFill>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类似总收益率分析部分，对各效应阿尔法均值时间序列计算相关系数矩阵，择券阿尔法与总阿尔法正相关性最强，相关系数高达</a:t>
            </a:r>
            <a:r>
              <a:rPr lang="en-US" altLang="zh-CN" dirty="0">
                <a:latin typeface="Arial" panose="020B0604020202020204" pitchFamily="34" charset="0"/>
                <a:ea typeface="楷体" panose="02010609060101010101" pitchFamily="49" charset="-122"/>
                <a:cs typeface="Arial" panose="020B0604020202020204" pitchFamily="34" charset="0"/>
              </a:rPr>
              <a:t>0.9003</a:t>
            </a: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在个体角度，分季度计算基金个体维度上阿尔法和各效应阿尔法的相关系数矩阵，所有季度都是择券阿尔法与总阿尔法的正相关性最强，相关系数</a:t>
            </a:r>
            <a:r>
              <a:rPr lang="en-US" altLang="zh-CN" dirty="0">
                <a:latin typeface="Arial" panose="020B0604020202020204" pitchFamily="34" charset="0"/>
                <a:ea typeface="楷体" panose="02010609060101010101" pitchFamily="49" charset="-122"/>
                <a:cs typeface="Arial" panose="020B0604020202020204" pitchFamily="34" charset="0"/>
              </a:rPr>
              <a:t>2020Q3</a:t>
            </a:r>
            <a:r>
              <a:rPr lang="zh-CN" altLang="en-US" dirty="0">
                <a:latin typeface="Arial" panose="020B0604020202020204" pitchFamily="34" charset="0"/>
                <a:ea typeface="楷体" panose="02010609060101010101" pitchFamily="49" charset="-122"/>
                <a:cs typeface="Arial" panose="020B0604020202020204" pitchFamily="34" charset="0"/>
              </a:rPr>
              <a:t>为</a:t>
            </a:r>
            <a:r>
              <a:rPr lang="en-US" altLang="zh-CN" dirty="0">
                <a:latin typeface="Arial" panose="020B0604020202020204" pitchFamily="34" charset="0"/>
                <a:ea typeface="楷体" panose="02010609060101010101" pitchFamily="49" charset="-122"/>
                <a:cs typeface="Arial" panose="020B0604020202020204" pitchFamily="34" charset="0"/>
              </a:rPr>
              <a:t>0.7761</a:t>
            </a: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在各个季度内，计算各个效应阿尔法的标准差，发现不同的纯债基金之间择券阿尔法的差异程度要大于其他三个效应的阿尔法</a:t>
            </a:r>
            <a:endParaRPr lang="en-US" altLang="zh-CN"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a:p>
            <a:r>
              <a:rPr lang="zh-CN" altLang="en-US" dirty="0">
                <a:latin typeface="Arial" panose="020B0604020202020204" pitchFamily="34" charset="0"/>
                <a:ea typeface="楷体" panose="02010609060101010101" pitchFamily="49" charset="-122"/>
                <a:cs typeface="Arial" panose="020B0604020202020204" pitchFamily="34" charset="0"/>
              </a:rPr>
              <a:t>综合来看，从超越基准、获取总阿尔法的角度对纯债基金择优，我们认为在四个效应所提供的阿尔法当中，更应该重点关注择券阿尔法，从择券阿尔法着手的效率可能最高</a:t>
            </a:r>
            <a:br>
              <a:rPr lang="en-US" dirty="0">
                <a:latin typeface="Arial" panose="020B0604020202020204" pitchFamily="34" charset="0"/>
                <a:ea typeface="楷体" panose="02010609060101010101" pitchFamily="49" charset="-122"/>
                <a:cs typeface="Arial" panose="020B0604020202020204" pitchFamily="34" charset="0"/>
              </a:rPr>
            </a:br>
            <a:endParaRPr lang="en-US" dirty="0">
              <a:latin typeface="Arial" panose="020B0604020202020204" pitchFamily="34" charset="0"/>
              <a:ea typeface="楷体" panose="02010609060101010101" pitchFamily="49" charset="-122"/>
              <a:cs typeface="Arial" panose="020B0604020202020204" pitchFamily="34" charset="0"/>
            </a:endParaRPr>
          </a:p>
          <a:p>
            <a:endParaRPr lang="en-US" altLang="zh-CN" dirty="0">
              <a:latin typeface="Arial" panose="020B0604020202020204" pitchFamily="34" charset="0"/>
              <a:ea typeface="楷体" panose="02010609060101010101" pitchFamily="49" charset="-122"/>
              <a:cs typeface="Arial" panose="020B0604020202020204" pitchFamily="34" charset="0"/>
            </a:endParaRPr>
          </a:p>
        </p:txBody>
      </p:sp>
      <p:graphicFrame>
        <p:nvGraphicFramePr>
          <p:cNvPr id="16" name="Chart 15">
            <a:extLst>
              <a:ext uri="{FF2B5EF4-FFF2-40B4-BE49-F238E27FC236}">
                <a16:creationId xmlns:a16="http://schemas.microsoft.com/office/drawing/2014/main" id="{79DE0B07-62CB-4C7A-A66C-8D31A47487E9}"/>
              </a:ext>
            </a:extLst>
          </p:cNvPr>
          <p:cNvGraphicFramePr>
            <a:graphicFrameLocks/>
          </p:cNvGraphicFramePr>
          <p:nvPr>
            <p:extLst>
              <p:ext uri="{D42A27DB-BD31-4B8C-83A1-F6EECF244321}">
                <p14:modId xmlns:p14="http://schemas.microsoft.com/office/powerpoint/2010/main" val="3119796081"/>
              </p:ext>
            </p:extLst>
          </p:nvPr>
        </p:nvGraphicFramePr>
        <p:xfrm>
          <a:off x="6096000" y="2008729"/>
          <a:ext cx="6096000" cy="28405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6231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402366" y="1636024"/>
            <a:ext cx="7571951" cy="2926891"/>
          </a:xfrm>
          <a:prstGeom prst="rect">
            <a:avLst/>
          </a:prstGeom>
          <a:noFill/>
        </p:spPr>
        <p:txBody>
          <a:bodyPr wrap="square" rtlCol="0">
            <a:spAutoFit/>
          </a:bodyPr>
          <a:lstStyle/>
          <a:p>
            <a:pPr algn="ctr">
              <a:lnSpc>
                <a:spcPct val="150000"/>
              </a:lnSpc>
              <a:spcBef>
                <a:spcPts val="200"/>
              </a:spcBef>
            </a:pPr>
            <a:r>
              <a:rPr lang="zh-CN" altLang="en-US" sz="6600" b="1" dirty="0">
                <a:latin typeface="楷体" panose="02010609060101010101" pitchFamily="49" charset="-122"/>
                <a:ea typeface="楷体" panose="02010609060101010101" pitchFamily="49" charset="-122"/>
              </a:rPr>
              <a:t>谢谢！</a:t>
            </a:r>
            <a:endParaRPr lang="en-US" altLang="zh-CN" sz="6600" b="1" dirty="0">
              <a:latin typeface="楷体" panose="02010609060101010101" pitchFamily="49" charset="-122"/>
              <a:ea typeface="楷体" panose="02010609060101010101" pitchFamily="49" charset="-122"/>
            </a:endParaRPr>
          </a:p>
          <a:p>
            <a:pPr algn="ctr">
              <a:lnSpc>
                <a:spcPct val="150000"/>
              </a:lnSpc>
              <a:spcBef>
                <a:spcPts val="200"/>
              </a:spcBef>
            </a:pPr>
            <a:r>
              <a:rPr lang="zh-CN" altLang="en-US" sz="6600" b="1" dirty="0">
                <a:latin typeface="楷体" panose="02010609060101010101" pitchFamily="49" charset="-122"/>
                <a:ea typeface="楷体" panose="02010609060101010101" pitchFamily="49" charset="-122"/>
              </a:rPr>
              <a:t>敬请参考审阅</a:t>
            </a:r>
          </a:p>
        </p:txBody>
      </p:sp>
    </p:spTree>
    <p:extLst>
      <p:ext uri="{BB962C8B-B14F-4D97-AF65-F5344CB8AC3E}">
        <p14:creationId xmlns:p14="http://schemas.microsoft.com/office/powerpoint/2010/main" val="393175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单只债券：买入并持有单只债券的总收益率来自票息和买卖价差</a:t>
            </a:r>
            <a:endParaRPr lang="en-US" sz="2000" b="1" dirty="0">
              <a:latin typeface="Arial" panose="020B0604020202020204" pitchFamily="34" charset="0"/>
              <a:ea typeface="楷体" panose="02010609060101010101" pitchFamily="49" charset="-122"/>
              <a:cs typeface="Arial" panose="020B0604020202020204" pitchFamily="34" charset="0"/>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579A5ED-E6B9-4BDB-AC7B-A4FA2B930536}"/>
              </a:ext>
            </a:extLst>
          </p:cNvPr>
          <p:cNvSpPr txBox="1"/>
          <p:nvPr/>
        </p:nvSpPr>
        <p:spPr>
          <a:xfrm>
            <a:off x="644711" y="1141289"/>
            <a:ext cx="5280601" cy="2862322"/>
          </a:xfrm>
          <a:prstGeom prst="rect">
            <a:avLst/>
          </a:prstGeom>
          <a:noFill/>
        </p:spPr>
        <p:txBody>
          <a:bodyPr wrap="square">
            <a:spAutoFit/>
          </a:bodyPr>
          <a:lstStyle/>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买入并持有单只债券一段时间的总收益＝</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持有期间债券所支付的票息＋买卖价差。</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所得票息</a:t>
            </a:r>
            <a:r>
              <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买入价格＝</a:t>
            </a:r>
            <a:r>
              <a:rPr lang="zh-CN" altLang="en-US" kern="100" dirty="0">
                <a:solidFill>
                  <a:srgbClr val="FF0000"/>
                </a:solidFill>
                <a:latin typeface="Arial" panose="020B0604020202020204" pitchFamily="34" charset="0"/>
                <a:ea typeface="楷体" panose="02010609060101010101" pitchFamily="49" charset="-122"/>
                <a:cs typeface="Times New Roman" panose="02020603050405020304" pitchFamily="18" charset="0"/>
              </a:rPr>
              <a:t>票息收益率</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买卖价差</a:t>
            </a:r>
            <a:r>
              <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买入价格＝资本利得收益率，</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r>
              <a:rPr lang="zh-CN" altLang="en-US" kern="100" dirty="0">
                <a:solidFill>
                  <a:srgbClr val="FF0000"/>
                </a:solidFill>
                <a:latin typeface="Arial" panose="020B0604020202020204" pitchFamily="34" charset="0"/>
                <a:ea typeface="楷体" panose="02010609060101010101" pitchFamily="49" charset="-122"/>
                <a:cs typeface="Times New Roman" panose="02020603050405020304" pitchFamily="18" charset="0"/>
              </a:rPr>
              <a:t>票息收益率</a:t>
            </a:r>
            <a:r>
              <a:rPr lang="zh-CN" altLang="en-US" kern="100" dirty="0">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资本利得收益率＝持有期总收益率，这种构成与股票是一致的。</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pPr algn="just"/>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但债券还具有到期收益率的概念，可以用它进一步分解资本利得收益率，形成</a:t>
            </a:r>
            <a:r>
              <a:rPr lang="en-US" kern="100" dirty="0" err="1">
                <a:solidFill>
                  <a:srgbClr val="000000"/>
                </a:solidFill>
                <a:latin typeface="Arial" panose="020B0604020202020204" pitchFamily="34" charset="0"/>
                <a:ea typeface="楷体" panose="02010609060101010101" pitchFamily="49" charset="-122"/>
                <a:cs typeface="Times New Roman" panose="02020603050405020304" pitchFamily="18" charset="0"/>
              </a:rPr>
              <a:t>Campisi</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模型的雏形。</a:t>
            </a:r>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p:txBody>
      </p:sp>
      <p:sp>
        <p:nvSpPr>
          <p:cNvPr id="10" name="文本框 8">
            <a:extLst>
              <a:ext uri="{FF2B5EF4-FFF2-40B4-BE49-F238E27FC236}">
                <a16:creationId xmlns:a16="http://schemas.microsoft.com/office/drawing/2014/main" id="{13F02B49-E286-4C74-8C05-B1C742692F87}"/>
              </a:ext>
            </a:extLst>
          </p:cNvPr>
          <p:cNvSpPr txBox="1"/>
          <p:nvPr/>
        </p:nvSpPr>
        <p:spPr>
          <a:xfrm>
            <a:off x="6266690" y="1141288"/>
            <a:ext cx="5280601" cy="3416320"/>
          </a:xfrm>
          <a:prstGeom prst="rect">
            <a:avLst/>
          </a:prstGeom>
          <a:noFill/>
        </p:spPr>
        <p:txBody>
          <a:bodyPr wrap="square">
            <a:spAutoFit/>
          </a:bodyPr>
          <a:lstStyle/>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到期收益率变化和债券价格变化率可以用修正久期进行一阶近似：</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债券价格变化率＝</a:t>
            </a:r>
            <a:r>
              <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修正久期</a:t>
            </a:r>
            <a:r>
              <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到期收益率变化。</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到期收益率可以拆解为无风险利率和信用利差两部分，因此上式可进一步拆解为：</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债券价格变化率＝</a:t>
            </a:r>
            <a:r>
              <a:rPr lang="en-US" altLang="zh-CN" kern="100" dirty="0">
                <a:solidFill>
                  <a:srgbClr val="00B0F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B0F0"/>
                </a:solidFill>
                <a:latin typeface="Arial" panose="020B0604020202020204" pitchFamily="34" charset="0"/>
                <a:ea typeface="楷体" panose="02010609060101010101" pitchFamily="49" charset="-122"/>
                <a:cs typeface="Times New Roman" panose="02020603050405020304" pitchFamily="18" charset="0"/>
              </a:rPr>
              <a:t>修正久期</a:t>
            </a:r>
            <a:r>
              <a:rPr lang="en-US" altLang="zh-CN" kern="100" dirty="0">
                <a:solidFill>
                  <a:srgbClr val="00B0F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B0F0"/>
                </a:solidFill>
                <a:latin typeface="Arial" panose="020B0604020202020204" pitchFamily="34" charset="0"/>
                <a:ea typeface="楷体" panose="02010609060101010101" pitchFamily="49" charset="-122"/>
                <a:cs typeface="Times New Roman" panose="02020603050405020304" pitchFamily="18" charset="0"/>
              </a:rPr>
              <a:t>国债收益率变化</a:t>
            </a:r>
            <a:r>
              <a:rPr lang="zh-CN" altLang="en-US" kern="100" dirty="0">
                <a:latin typeface="Arial" panose="020B0604020202020204" pitchFamily="34" charset="0"/>
                <a:ea typeface="楷体" panose="02010609060101010101" pitchFamily="49" charset="-122"/>
                <a:cs typeface="Times New Roman" panose="02020603050405020304" pitchFamily="18" charset="0"/>
              </a:rPr>
              <a:t>＋</a:t>
            </a:r>
            <a:r>
              <a:rPr lang="en-US" kern="100" dirty="0">
                <a:solidFill>
                  <a:srgbClr val="92D050"/>
                </a:solidFill>
                <a:latin typeface="Arial" panose="020B0604020202020204" pitchFamily="34" charset="0"/>
                <a:ea typeface="楷体" panose="02010609060101010101" pitchFamily="49" charset="-122"/>
                <a:cs typeface="Times New Roman" panose="02020603050405020304" pitchFamily="18" charset="0"/>
              </a:rPr>
              <a:t>(</a:t>
            </a:r>
            <a:r>
              <a:rPr lang="en-US" altLang="zh-CN" kern="100" dirty="0">
                <a:solidFill>
                  <a:srgbClr val="92D05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92D050"/>
                </a:solidFill>
                <a:latin typeface="Arial" panose="020B0604020202020204" pitchFamily="34" charset="0"/>
                <a:ea typeface="楷体" panose="02010609060101010101" pitchFamily="49" charset="-122"/>
                <a:cs typeface="Times New Roman" panose="02020603050405020304" pitchFamily="18" charset="0"/>
              </a:rPr>
              <a:t>修正久期</a:t>
            </a:r>
            <a:r>
              <a:rPr lang="en-US" kern="100" dirty="0">
                <a:solidFill>
                  <a:srgbClr val="92D050"/>
                </a:solidFill>
                <a:latin typeface="Arial" panose="020B0604020202020204" pitchFamily="34" charset="0"/>
                <a:ea typeface="楷体" panose="02010609060101010101" pitchFamily="49" charset="-122"/>
                <a:cs typeface="Times New Roman" panose="02020603050405020304" pitchFamily="18" charset="0"/>
              </a:rPr>
              <a:t>)</a:t>
            </a:r>
            <a:r>
              <a:rPr lang="en-US" altLang="zh-CN" kern="100" dirty="0">
                <a:solidFill>
                  <a:srgbClr val="92D05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92D050"/>
                </a:solidFill>
                <a:latin typeface="Arial" panose="020B0604020202020204" pitchFamily="34" charset="0"/>
                <a:ea typeface="楷体" panose="02010609060101010101" pitchFamily="49" charset="-122"/>
                <a:cs typeface="Times New Roman" panose="02020603050405020304" pitchFamily="18" charset="0"/>
              </a:rPr>
              <a:t>信用利差变化</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，前者为无风险利率降低所提供的收益率，后者为信用利差收缩所提供的收益率。</a:t>
            </a:r>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p:txBody>
      </p:sp>
      <p:sp>
        <p:nvSpPr>
          <p:cNvPr id="11" name="文本框 8">
            <a:extLst>
              <a:ext uri="{FF2B5EF4-FFF2-40B4-BE49-F238E27FC236}">
                <a16:creationId xmlns:a16="http://schemas.microsoft.com/office/drawing/2014/main" id="{23043641-1606-46CE-99B1-D0F36F09967F}"/>
              </a:ext>
            </a:extLst>
          </p:cNvPr>
          <p:cNvSpPr txBox="1"/>
          <p:nvPr/>
        </p:nvSpPr>
        <p:spPr>
          <a:xfrm>
            <a:off x="2438815" y="5812135"/>
            <a:ext cx="7089048" cy="923330"/>
          </a:xfrm>
          <a:prstGeom prst="rect">
            <a:avLst/>
          </a:prstGeom>
          <a:noFill/>
        </p:spPr>
        <p:txBody>
          <a:bodyPr wrap="square">
            <a:spAutoFit/>
          </a:bodyPr>
          <a:lstStyle/>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单只债券的总收益率＝</a:t>
            </a:r>
            <a:r>
              <a:rPr lang="zh-CN" altLang="en-US" kern="100" dirty="0">
                <a:solidFill>
                  <a:srgbClr val="FF0000"/>
                </a:solidFill>
                <a:latin typeface="Arial" panose="020B0604020202020204" pitchFamily="34" charset="0"/>
                <a:ea typeface="楷体" panose="02010609060101010101" pitchFamily="49" charset="-122"/>
                <a:cs typeface="Times New Roman" panose="02020603050405020304" pitchFamily="18" charset="0"/>
              </a:rPr>
              <a:t>票息收益率</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B0F0"/>
                </a:solidFill>
                <a:latin typeface="Arial" panose="020B0604020202020204" pitchFamily="34" charset="0"/>
                <a:ea typeface="楷体" panose="02010609060101010101" pitchFamily="49" charset="-122"/>
                <a:cs typeface="Times New Roman" panose="02020603050405020304" pitchFamily="18" charset="0"/>
              </a:rPr>
              <a:t>无风险利率降低所提供的收益率</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92D050"/>
                </a:solidFill>
                <a:latin typeface="Arial" panose="020B0604020202020204" pitchFamily="34" charset="0"/>
                <a:ea typeface="楷体" panose="02010609060101010101" pitchFamily="49" charset="-122"/>
                <a:cs typeface="Times New Roman" panose="02020603050405020304" pitchFamily="18" charset="0"/>
              </a:rPr>
              <a:t>信用利差收缩所提供的收益率</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；实际上，它们就各自对应</a:t>
            </a:r>
            <a:r>
              <a:rPr lang="en-US" kern="100" dirty="0" err="1">
                <a:solidFill>
                  <a:srgbClr val="000000"/>
                </a:solidFill>
                <a:latin typeface="Arial" panose="020B0604020202020204" pitchFamily="34" charset="0"/>
                <a:ea typeface="楷体" panose="02010609060101010101" pitchFamily="49" charset="-122"/>
                <a:cs typeface="Times New Roman" panose="02020603050405020304" pitchFamily="18" charset="0"/>
              </a:rPr>
              <a:t>Campisi</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模型中的</a:t>
            </a:r>
            <a:r>
              <a:rPr lang="zh-CN" altLang="en-US" kern="100" dirty="0">
                <a:solidFill>
                  <a:srgbClr val="FF0000"/>
                </a:solidFill>
                <a:latin typeface="Arial" panose="020B0604020202020204" pitchFamily="34" charset="0"/>
                <a:ea typeface="楷体" panose="02010609060101010101" pitchFamily="49" charset="-122"/>
                <a:cs typeface="Times New Roman" panose="02020603050405020304" pitchFamily="18" charset="0"/>
              </a:rPr>
              <a:t>收入效应</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B0F0"/>
                </a:solidFill>
                <a:latin typeface="Arial" panose="020B0604020202020204" pitchFamily="34" charset="0"/>
                <a:ea typeface="楷体" panose="02010609060101010101" pitchFamily="49" charset="-122"/>
                <a:cs typeface="Times New Roman" panose="02020603050405020304" pitchFamily="18" charset="0"/>
              </a:rPr>
              <a:t>国债效应</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和</a:t>
            </a:r>
            <a:r>
              <a:rPr lang="zh-CN" altLang="en-US" kern="100" dirty="0">
                <a:solidFill>
                  <a:srgbClr val="92D050"/>
                </a:solidFill>
                <a:latin typeface="Arial" panose="020B0604020202020204" pitchFamily="34" charset="0"/>
                <a:ea typeface="楷体" panose="02010609060101010101" pitchFamily="49" charset="-122"/>
                <a:cs typeface="Times New Roman" panose="02020603050405020304" pitchFamily="18" charset="0"/>
              </a:rPr>
              <a:t>利差效应</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p:txBody>
      </p:sp>
      <p:sp>
        <p:nvSpPr>
          <p:cNvPr id="3" name="Arrow: Down 2">
            <a:extLst>
              <a:ext uri="{FF2B5EF4-FFF2-40B4-BE49-F238E27FC236}">
                <a16:creationId xmlns:a16="http://schemas.microsoft.com/office/drawing/2014/main" id="{1D11049A-E31B-4F59-8FDD-C894CEF37EE1}"/>
              </a:ext>
            </a:extLst>
          </p:cNvPr>
          <p:cNvSpPr/>
          <p:nvPr/>
        </p:nvSpPr>
        <p:spPr>
          <a:xfrm>
            <a:off x="5925312" y="5019484"/>
            <a:ext cx="436042" cy="6077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14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基准组合：利差效应是基准组合总收益率分解等式的配平余项</a:t>
            </a:r>
            <a:endParaRPr lang="en-US" sz="2000" b="1" dirty="0">
              <a:latin typeface="Arial" panose="020B0604020202020204" pitchFamily="34" charset="0"/>
              <a:ea typeface="楷体" panose="02010609060101010101" pitchFamily="49" charset="-122"/>
              <a:cs typeface="Arial" panose="020B0604020202020204" pitchFamily="34" charset="0"/>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579A5ED-E6B9-4BDB-AC7B-A4FA2B930536}"/>
              </a:ext>
            </a:extLst>
          </p:cNvPr>
          <p:cNvSpPr txBox="1"/>
          <p:nvPr/>
        </p:nvSpPr>
        <p:spPr>
          <a:xfrm>
            <a:off x="644711" y="1141289"/>
            <a:ext cx="5280601" cy="3970318"/>
          </a:xfrm>
          <a:prstGeom prst="rect">
            <a:avLst/>
          </a:prstGeom>
          <a:noFill/>
        </p:spPr>
        <p:txBody>
          <a:bodyPr wrap="square">
            <a:spAutoFit/>
          </a:bodyPr>
          <a:lstStyle/>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买入并持有基准组合，比如某债券指数，可以按照与单只债券相同的方法将总收益率拆解成三部分，此处不再赘述。</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组合层面的信用利差变化可能不太容易直接计算，需要采用总收益率减去另外两部分的方法倒算出利差效应。</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kern="100" dirty="0">
                <a:solidFill>
                  <a:srgbClr val="FF0000"/>
                </a:solidFill>
                <a:latin typeface="Arial" panose="020B0604020202020204" pitchFamily="34" charset="0"/>
                <a:ea typeface="楷体" panose="02010609060101010101" pitchFamily="49" charset="-122"/>
                <a:cs typeface="Times New Roman" panose="02020603050405020304" pitchFamily="18" charset="0"/>
              </a:rPr>
              <a:t>注意</a:t>
            </a:r>
            <a:r>
              <a:rPr lang="zh-CN" altLang="en-US" kern="100" dirty="0">
                <a:solidFill>
                  <a:srgbClr val="FF0000"/>
                </a:solidFill>
                <a:latin typeface="Arial" panose="020B0604020202020204" pitchFamily="34" charset="0"/>
                <a:ea typeface="楷体" panose="02010609060101010101" pitchFamily="49" charset="-122"/>
                <a:cs typeface="Times New Roman" panose="02020603050405020304" pitchFamily="18" charset="0"/>
                <a:sym typeface="Wingdings" panose="05000000000000000000" pitchFamily="2" charset="2"/>
              </a:rPr>
              <a:t>：（</a:t>
            </a:r>
            <a:r>
              <a:rPr lang="en-US" altLang="zh-CN" kern="100" dirty="0">
                <a:solidFill>
                  <a:srgbClr val="FF0000"/>
                </a:solidFill>
                <a:latin typeface="Arial" panose="020B0604020202020204" pitchFamily="34" charset="0"/>
                <a:ea typeface="楷体" panose="02010609060101010101" pitchFamily="49" charset="-122"/>
                <a:cs typeface="Times New Roman" panose="02020603050405020304" pitchFamily="18" charset="0"/>
                <a:sym typeface="Wingdings" panose="05000000000000000000" pitchFamily="2" charset="2"/>
              </a:rPr>
              <a:t>1</a:t>
            </a:r>
            <a:r>
              <a:rPr lang="zh-CN" altLang="en-US" kern="100" dirty="0">
                <a:solidFill>
                  <a:srgbClr val="FF0000"/>
                </a:solidFill>
                <a:latin typeface="Arial" panose="020B0604020202020204" pitchFamily="34" charset="0"/>
                <a:ea typeface="楷体" panose="02010609060101010101" pitchFamily="49" charset="-122"/>
                <a:cs typeface="Times New Roman" panose="02020603050405020304" pitchFamily="18" charset="0"/>
                <a:sym typeface="Wingdings" panose="05000000000000000000" pitchFamily="2" charset="2"/>
              </a:rPr>
              <a:t>）</a:t>
            </a:r>
            <a:r>
              <a:rPr lang="zh-CN" altLang="en-US" kern="100" dirty="0">
                <a:solidFill>
                  <a:srgbClr val="FF0000"/>
                </a:solidFill>
                <a:latin typeface="Arial" panose="020B0604020202020204" pitchFamily="34" charset="0"/>
                <a:ea typeface="楷体" panose="02010609060101010101" pitchFamily="49" charset="-122"/>
                <a:cs typeface="Times New Roman" panose="02020603050405020304" pitchFamily="18" charset="0"/>
              </a:rPr>
              <a:t>此时的票息率、修正久期、信用利差等概念都是基准组合层面的平均值。（</a:t>
            </a:r>
            <a:r>
              <a:rPr lang="en-US" altLang="zh-CN" kern="100" dirty="0">
                <a:solidFill>
                  <a:srgbClr val="FF0000"/>
                </a:solidFill>
                <a:latin typeface="Arial" panose="020B0604020202020204" pitchFamily="34" charset="0"/>
                <a:ea typeface="楷体" panose="02010609060101010101" pitchFamily="49" charset="-122"/>
                <a:cs typeface="Times New Roman" panose="02020603050405020304" pitchFamily="18" charset="0"/>
              </a:rPr>
              <a:t>2</a:t>
            </a:r>
            <a:r>
              <a:rPr lang="zh-CN" altLang="en-US" kern="100" dirty="0">
                <a:solidFill>
                  <a:srgbClr val="FF0000"/>
                </a:solidFill>
                <a:latin typeface="Arial" panose="020B0604020202020204" pitchFamily="34" charset="0"/>
                <a:ea typeface="楷体" panose="02010609060101010101" pitchFamily="49" charset="-122"/>
                <a:cs typeface="Times New Roman" panose="02020603050405020304" pitchFamily="18" charset="0"/>
              </a:rPr>
              <a:t>）大多数情况下会选择指数作为基准，就应当使用与指数点位对应的面值，但指数公司一般不公布面值，需要自行估计，第二部分的案例中有详述</a:t>
            </a:r>
            <a:endParaRPr lang="en-US" altLang="zh-CN" kern="100" dirty="0">
              <a:solidFill>
                <a:srgbClr val="FF0000"/>
              </a:solidFill>
              <a:latin typeface="Arial" panose="020B0604020202020204" pitchFamily="34" charset="0"/>
              <a:ea typeface="楷体" panose="02010609060101010101" pitchFamily="49" charset="-122"/>
              <a:cs typeface="Times New Roman" panose="02020603050405020304" pitchFamily="18" charset="0"/>
            </a:endParaRPr>
          </a:p>
          <a:p>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p:txBody>
      </p:sp>
      <p:sp>
        <p:nvSpPr>
          <p:cNvPr id="10" name="文本框 8">
            <a:extLst>
              <a:ext uri="{FF2B5EF4-FFF2-40B4-BE49-F238E27FC236}">
                <a16:creationId xmlns:a16="http://schemas.microsoft.com/office/drawing/2014/main" id="{13F02B49-E286-4C74-8C05-B1C742692F87}"/>
              </a:ext>
            </a:extLst>
          </p:cNvPr>
          <p:cNvSpPr txBox="1"/>
          <p:nvPr/>
        </p:nvSpPr>
        <p:spPr>
          <a:xfrm>
            <a:off x="6266690" y="1141288"/>
            <a:ext cx="5280601" cy="5078313"/>
          </a:xfrm>
          <a:prstGeom prst="rect">
            <a:avLst/>
          </a:prstGeom>
          <a:noFill/>
        </p:spPr>
        <p:txBody>
          <a:bodyPr wrap="square">
            <a:spAutoFit/>
          </a:bodyPr>
          <a:lstStyle/>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即：</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收入效应＝持有期票息</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买入价格</a:t>
            </a:r>
            <a:endPar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持有期票息＝面值</a:t>
            </a:r>
            <a:r>
              <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持有期票息率</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持有期票息率＝年票息率</a:t>
            </a:r>
            <a:r>
              <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持有期时长</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买入价格即期初指数点位</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国债效应＝</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期初久期</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国债收益率变化</a:t>
            </a:r>
            <a:endPar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收益率期限对应期初久期，实际应用时需要对国债收益率曲线进行插值</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利差效应＝总收益率－收入效应－国债效应</a:t>
            </a:r>
            <a:endPar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作为配平余项存在，倒算得出</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总收益率本应考虑票息但无再投资，中债财富指数最接近这一要求</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利差变化＝</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利差效应</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期初久期</a:t>
            </a:r>
            <a:endPar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为基金业绩归因做准备</a:t>
            </a:r>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p:txBody>
      </p:sp>
      <p:sp>
        <p:nvSpPr>
          <p:cNvPr id="2" name="Speech Bubble: Rectangle with Corners Rounded 1">
            <a:extLst>
              <a:ext uri="{FF2B5EF4-FFF2-40B4-BE49-F238E27FC236}">
                <a16:creationId xmlns:a16="http://schemas.microsoft.com/office/drawing/2014/main" id="{0342D931-A979-4D78-9590-D311D4068C88}"/>
              </a:ext>
            </a:extLst>
          </p:cNvPr>
          <p:cNvSpPr/>
          <p:nvPr/>
        </p:nvSpPr>
        <p:spPr>
          <a:xfrm>
            <a:off x="7035990" y="874944"/>
            <a:ext cx="4079049" cy="634905"/>
          </a:xfrm>
          <a:prstGeom prst="wedgeRoundRectCallout">
            <a:avLst>
              <a:gd name="adj1" fmla="val -48013"/>
              <a:gd name="adj2" fmla="val 8170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KaiTi" panose="02010609060101010101" pitchFamily="49" charset="-122"/>
                <a:ea typeface="KaiTi" panose="02010609060101010101" pitchFamily="49" charset="-122"/>
              </a:rPr>
              <a:t>整体票息率在时间维度上平摊，不依赖于真实成分券付息</a:t>
            </a:r>
            <a:endParaRPr lang="en-US" dirty="0">
              <a:solidFill>
                <a:schemeClr val="tx1"/>
              </a:solidFill>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424589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94238"/>
          </a:xfrm>
          <a:prstGeom prst="rect">
            <a:avLst/>
          </a:prstGeom>
          <a:noFill/>
        </p:spPr>
        <p:txBody>
          <a:bodyPr wrap="square" rtlCol="0">
            <a:spAutoFit/>
          </a:bodyPr>
          <a:lstStyle/>
          <a:p>
            <a:pPr>
              <a:lnSpc>
                <a:spcPct val="150000"/>
              </a:lnSpc>
              <a:spcBef>
                <a:spcPts val="200"/>
              </a:spcBef>
            </a:pPr>
            <a:r>
              <a:rPr lang="zh-CN" altLang="en-US" sz="2000" b="1" dirty="0">
                <a:latin typeface="Arial" panose="020B0604020202020204" pitchFamily="34" charset="0"/>
                <a:ea typeface="楷体" panose="02010609060101010101" pitchFamily="49" charset="-122"/>
                <a:cs typeface="Arial" panose="020B0604020202020204" pitchFamily="34" charset="0"/>
              </a:rPr>
              <a:t>基金组合：择券效应是债券基金总收益率与阿尔法分解等式的配平余项</a:t>
            </a:r>
            <a:endParaRPr lang="en-US" sz="2000" b="1" dirty="0">
              <a:latin typeface="Arial" panose="020B0604020202020204" pitchFamily="34" charset="0"/>
              <a:ea typeface="楷体" panose="02010609060101010101" pitchFamily="49" charset="-122"/>
              <a:cs typeface="Arial" panose="020B0604020202020204" pitchFamily="34" charset="0"/>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579A5ED-E6B9-4BDB-AC7B-A4FA2B930536}"/>
              </a:ext>
            </a:extLst>
          </p:cNvPr>
          <p:cNvSpPr txBox="1"/>
          <p:nvPr/>
        </p:nvSpPr>
        <p:spPr>
          <a:xfrm>
            <a:off x="644711" y="1141289"/>
            <a:ext cx="5280601" cy="4524315"/>
          </a:xfrm>
          <a:prstGeom prst="rect">
            <a:avLst/>
          </a:prstGeom>
          <a:noFill/>
        </p:spPr>
        <p:txBody>
          <a:bodyPr wrap="square">
            <a:spAutoFit/>
          </a:bodyPr>
          <a:lstStyle/>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对基准组合进行总收益率分解后，就可以进一步考虑对债券基金本身进行总收益率和阿尔法的分解。</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收入效应和国债效应同前，但是利差效应不再是倒算算出，而是利用之前所得基准组合的利差变化，乘以基金的负修正久期得到其利差效应。</a:t>
            </a:r>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p>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由于估计误差、久期一阶近似忽略高阶项等因素的存在，已有三个效应加起来一般不严格等于其总收益率。因此，择券效应是在债券基金总收益率分解时才被引入的概念，用其总收益率减去另外三个效应倒算得出，一方面担当配平余项的角色，另一方面表征基金经理优选个券提供的收益率。</a:t>
            </a:r>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p>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债券基金的各个效应减去基准组合的对应效应就得到基金阿尔法在各个效应上的归因分解结果。</a:t>
            </a:r>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p:txBody>
      </p:sp>
      <p:sp>
        <p:nvSpPr>
          <p:cNvPr id="10" name="文本框 8">
            <a:extLst>
              <a:ext uri="{FF2B5EF4-FFF2-40B4-BE49-F238E27FC236}">
                <a16:creationId xmlns:a16="http://schemas.microsoft.com/office/drawing/2014/main" id="{13F02B49-E286-4C74-8C05-B1C742692F87}"/>
              </a:ext>
            </a:extLst>
          </p:cNvPr>
          <p:cNvSpPr txBox="1"/>
          <p:nvPr/>
        </p:nvSpPr>
        <p:spPr>
          <a:xfrm>
            <a:off x="6266690" y="1141288"/>
            <a:ext cx="5280601" cy="5078313"/>
          </a:xfrm>
          <a:prstGeom prst="rect">
            <a:avLst/>
          </a:prstGeom>
          <a:noFill/>
        </p:spPr>
        <p:txBody>
          <a:bodyPr wrap="square">
            <a:spAutoFit/>
          </a:bodyPr>
          <a:lstStyle/>
          <a:p>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即：</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收入效应和国债效应同基准</a:t>
            </a:r>
            <a:endPar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利差效应＝</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期初久期</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基准利差变化＝</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期初久期</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基准组合利差效应</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基准组合期初久期</a:t>
            </a:r>
            <a:r>
              <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a:t>
            </a:r>
          </a:p>
          <a:p>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择券效应＝总收益率－收入效应－国债效应－利差效应</a:t>
            </a:r>
            <a:endParaRPr 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	</a:t>
            </a:r>
            <a:r>
              <a:rPr lang="zh-CN" alt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总收益率应含有票息和资本利得两部分，但不涉及票息再投资</a:t>
            </a:r>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altLang="zh-CN"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收入效应阿尔法＝基金收入效应－基准收入效应</a:t>
            </a:r>
            <a:endParaRPr 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国债效应阿尔法＝基金国债效应－基准国债效应</a:t>
            </a:r>
            <a:endParaRPr 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利差效应阿尔法＝基金利差效应－基准利差效应</a:t>
            </a:r>
            <a:endParaRPr 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r>
              <a:rPr lang="zh-CN" altLang="en-US"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rPr>
              <a:t>择券效应阿尔法＝基金择券效应</a:t>
            </a:r>
            <a:endParaRPr lang="en-US" altLang="zh-CN" b="1"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a:p>
            <a:endParaRPr lang="en-US" kern="100" dirty="0">
              <a:solidFill>
                <a:srgbClr val="000000"/>
              </a:solidFill>
              <a:latin typeface="Arial" panose="020B0604020202020204" pitchFamily="34"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117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正式分析前还需事先解决部分输入参数</a:t>
            </a:r>
            <a:endParaRPr lang="zh-CN" altLang="zh-CN" sz="2000" b="1" dirty="0">
              <a:latin typeface="楷体" panose="02010609060101010101" pitchFamily="49" charset="-122"/>
              <a:ea typeface="楷体" panose="02010609060101010101" pitchFamily="49" charset="-122"/>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FC47293-7C2B-4821-8BDF-5745D9768AB8}"/>
              </a:ext>
            </a:extLst>
          </p:cNvPr>
          <p:cNvSpPr txBox="1"/>
          <p:nvPr/>
        </p:nvSpPr>
        <p:spPr>
          <a:xfrm>
            <a:off x="767674" y="1981259"/>
            <a:ext cx="4697812" cy="2585323"/>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我们介绍了</a:t>
            </a:r>
            <a:r>
              <a:rPr lang="en-US" altLang="zh-CN" dirty="0" err="1">
                <a:latin typeface="Arial" panose="020B0604020202020204" pitchFamily="34" charset="0"/>
                <a:ea typeface="KaiTi" panose="02010609060101010101" pitchFamily="49" charset="-122"/>
                <a:cs typeface="Arial" panose="020B0604020202020204" pitchFamily="34" charset="0"/>
              </a:rPr>
              <a:t>Campisi</a:t>
            </a:r>
            <a:r>
              <a:rPr lang="zh-CN" altLang="en-US" dirty="0">
                <a:latin typeface="Arial" panose="020B0604020202020204" pitchFamily="34" charset="0"/>
                <a:ea typeface="KaiTi" panose="02010609060101010101" pitchFamily="49" charset="-122"/>
                <a:cs typeface="Arial" panose="020B0604020202020204" pitchFamily="34" charset="0"/>
              </a:rPr>
              <a:t>模型本身的原理和算法，可以发现，模型的部分参数无法较容易地从数据库中获取，需要研究者自行估计。</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其中，</a:t>
            </a:r>
            <a:r>
              <a:rPr lang="zh-CN" altLang="en-US" b="1" dirty="0">
                <a:solidFill>
                  <a:srgbClr val="FF0000"/>
                </a:solidFill>
                <a:latin typeface="Arial" panose="020B0604020202020204" pitchFamily="34" charset="0"/>
                <a:ea typeface="KaiTi" panose="02010609060101010101" pitchFamily="49" charset="-122"/>
                <a:cs typeface="Arial" panose="020B0604020202020204" pitchFamily="34" charset="0"/>
              </a:rPr>
              <a:t>重难点为基金的基准选取、票息率估计、期初久期估计和面值估计。</a:t>
            </a:r>
            <a:endParaRPr lang="en-US" altLang="zh-CN" b="1" dirty="0">
              <a:solidFill>
                <a:srgbClr val="FF0000"/>
              </a:solidFill>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接下来，我们依次详述右表中几个无法直接获取到的参数的解决方法。</a:t>
            </a:r>
            <a:endParaRPr lang="en-US" altLang="zh-CN" dirty="0">
              <a:latin typeface="Arial" panose="020B0604020202020204" pitchFamily="34" charset="0"/>
              <a:ea typeface="KaiTi" panose="02010609060101010101" pitchFamily="49" charset="-122"/>
              <a:cs typeface="Arial" panose="020B0604020202020204" pitchFamily="34" charset="0"/>
            </a:endParaRPr>
          </a:p>
        </p:txBody>
      </p:sp>
      <p:graphicFrame>
        <p:nvGraphicFramePr>
          <p:cNvPr id="2" name="Table 1">
            <a:extLst>
              <a:ext uri="{FF2B5EF4-FFF2-40B4-BE49-F238E27FC236}">
                <a16:creationId xmlns:a16="http://schemas.microsoft.com/office/drawing/2014/main" id="{4EB3E970-09C7-4BB7-876D-A2DB89052988}"/>
              </a:ext>
            </a:extLst>
          </p:cNvPr>
          <p:cNvGraphicFramePr>
            <a:graphicFrameLocks noGrp="1"/>
          </p:cNvGraphicFramePr>
          <p:nvPr>
            <p:extLst>
              <p:ext uri="{D42A27DB-BD31-4B8C-83A1-F6EECF244321}">
                <p14:modId xmlns:p14="http://schemas.microsoft.com/office/powerpoint/2010/main" val="1130816227"/>
              </p:ext>
            </p:extLst>
          </p:nvPr>
        </p:nvGraphicFramePr>
        <p:xfrm>
          <a:off x="5798696" y="2131059"/>
          <a:ext cx="6096000" cy="2595880"/>
        </p:xfrm>
        <a:graphic>
          <a:graphicData uri="http://schemas.openxmlformats.org/drawingml/2006/table">
            <a:tbl>
              <a:tblPr firstRow="1" bandRow="1">
                <a:tableStyleId>{9D7B26C5-4107-4FEC-AEDC-1716B250A1EF}</a:tableStyleId>
              </a:tblPr>
              <a:tblGrid>
                <a:gridCol w="2032000">
                  <a:extLst>
                    <a:ext uri="{9D8B030D-6E8A-4147-A177-3AD203B41FA5}">
                      <a16:colId xmlns:a16="http://schemas.microsoft.com/office/drawing/2014/main" val="3134059004"/>
                    </a:ext>
                  </a:extLst>
                </a:gridCol>
                <a:gridCol w="2032000">
                  <a:extLst>
                    <a:ext uri="{9D8B030D-6E8A-4147-A177-3AD203B41FA5}">
                      <a16:colId xmlns:a16="http://schemas.microsoft.com/office/drawing/2014/main" val="1499502476"/>
                    </a:ext>
                  </a:extLst>
                </a:gridCol>
                <a:gridCol w="2032000">
                  <a:extLst>
                    <a:ext uri="{9D8B030D-6E8A-4147-A177-3AD203B41FA5}">
                      <a16:colId xmlns:a16="http://schemas.microsoft.com/office/drawing/2014/main" val="1029545984"/>
                    </a:ext>
                  </a:extLst>
                </a:gridCol>
              </a:tblGrid>
              <a:tr h="370840">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核心参数</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基准</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基金</a:t>
                      </a:r>
                      <a:endParaRPr lang="en-US" dirty="0">
                        <a:latin typeface="Arial" panose="020B0604020202020204" pitchFamily="34" charset="0"/>
                        <a:ea typeface="楷体" panose="02010609060101010101" pitchFamily="49" charset="-122"/>
                        <a:cs typeface="Arial" panose="020B0604020202020204" pitchFamily="34" charset="0"/>
                      </a:endParaRPr>
                    </a:p>
                  </a:txBody>
                  <a:tcPr/>
                </a:tc>
                <a:extLst>
                  <a:ext uri="{0D108BD9-81ED-4DB2-BD59-A6C34878D82A}">
                    <a16:rowId xmlns:a16="http://schemas.microsoft.com/office/drawing/2014/main" val="682717994"/>
                  </a:ext>
                </a:extLst>
              </a:tr>
              <a:tr h="370840">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基准是什么？</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en-US" dirty="0">
                          <a:latin typeface="Arial" panose="020B0604020202020204" pitchFamily="34" charset="0"/>
                          <a:ea typeface="楷体" panose="02010609060101010101" pitchFamily="49" charset="-122"/>
                          <a:cs typeface="Arial" panose="020B0604020202020204" pitchFamily="34" charset="0"/>
                        </a:rPr>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需要人工选取</a:t>
                      </a:r>
                      <a:endParaRPr lang="en-US" dirty="0">
                        <a:solidFill>
                          <a:srgbClr val="FF0000"/>
                        </a:solidFill>
                        <a:latin typeface="Arial" panose="020B0604020202020204" pitchFamily="34" charset="0"/>
                        <a:ea typeface="楷体" panose="02010609060101010101" pitchFamily="49" charset="-122"/>
                        <a:cs typeface="Arial" panose="020B0604020202020204" pitchFamily="34" charset="0"/>
                      </a:endParaRPr>
                    </a:p>
                  </a:txBody>
                  <a:tcPr/>
                </a:tc>
                <a:extLst>
                  <a:ext uri="{0D108BD9-81ED-4DB2-BD59-A6C34878D82A}">
                    <a16:rowId xmlns:a16="http://schemas.microsoft.com/office/drawing/2014/main" val="775314603"/>
                  </a:ext>
                </a:extLst>
              </a:tr>
              <a:tr h="370840">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票息率</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中债直接发布</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需要人工估计</a:t>
                      </a:r>
                      <a:endParaRPr lang="en-US" dirty="0">
                        <a:solidFill>
                          <a:srgbClr val="FF0000"/>
                        </a:solidFill>
                        <a:latin typeface="Arial" panose="020B0604020202020204" pitchFamily="34" charset="0"/>
                        <a:ea typeface="楷体" panose="02010609060101010101" pitchFamily="49" charset="-122"/>
                        <a:cs typeface="Arial" panose="020B0604020202020204" pitchFamily="34" charset="0"/>
                      </a:endParaRPr>
                    </a:p>
                  </a:txBody>
                  <a:tcPr/>
                </a:tc>
                <a:extLst>
                  <a:ext uri="{0D108BD9-81ED-4DB2-BD59-A6C34878D82A}">
                    <a16:rowId xmlns:a16="http://schemas.microsoft.com/office/drawing/2014/main" val="3897273598"/>
                  </a:ext>
                </a:extLst>
              </a:tr>
              <a:tr h="370840">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买入价格</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中债直接发布</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市场行情</a:t>
                      </a:r>
                      <a:endParaRPr lang="en-US" dirty="0">
                        <a:latin typeface="Arial" panose="020B0604020202020204" pitchFamily="34" charset="0"/>
                        <a:ea typeface="楷体" panose="02010609060101010101" pitchFamily="49" charset="-122"/>
                        <a:cs typeface="Arial" panose="020B0604020202020204" pitchFamily="34" charset="0"/>
                      </a:endParaRPr>
                    </a:p>
                  </a:txBody>
                  <a:tcPr/>
                </a:tc>
                <a:extLst>
                  <a:ext uri="{0D108BD9-81ED-4DB2-BD59-A6C34878D82A}">
                    <a16:rowId xmlns:a16="http://schemas.microsoft.com/office/drawing/2014/main" val="1230347085"/>
                  </a:ext>
                </a:extLst>
              </a:tr>
              <a:tr h="370840">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国债收益率变化</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gridSpan="2">
                  <a:txBody>
                    <a:bodyPr/>
                    <a:lstStyle/>
                    <a:p>
                      <a:pPr algn="ctr"/>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中债直接发布基础上插值</a:t>
                      </a:r>
                      <a:endParaRPr lang="en-US" dirty="0">
                        <a:solidFill>
                          <a:srgbClr val="FF0000"/>
                        </a:solidFill>
                        <a:latin typeface="Arial" panose="020B0604020202020204" pitchFamily="34" charset="0"/>
                        <a:ea typeface="楷体" panose="02010609060101010101" pitchFamily="49" charset="-122"/>
                        <a:cs typeface="Arial" panose="020B0604020202020204" pitchFamily="34" charset="0"/>
                      </a:endParaRPr>
                    </a:p>
                  </a:txBody>
                  <a:tcPr/>
                </a:tc>
                <a:tc hMerge="1">
                  <a:txBody>
                    <a:bodyPr/>
                    <a:lstStyle/>
                    <a:p>
                      <a:endParaRPr lang="en-US" dirty="0"/>
                    </a:p>
                  </a:txBody>
                  <a:tcPr/>
                </a:tc>
                <a:extLst>
                  <a:ext uri="{0D108BD9-81ED-4DB2-BD59-A6C34878D82A}">
                    <a16:rowId xmlns:a16="http://schemas.microsoft.com/office/drawing/2014/main" val="1926767004"/>
                  </a:ext>
                </a:extLst>
              </a:tr>
              <a:tr h="370840">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期初久期</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中债直接发布</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需要人工估计</a:t>
                      </a:r>
                      <a:endParaRPr lang="en-US" dirty="0">
                        <a:solidFill>
                          <a:srgbClr val="FF0000"/>
                        </a:solidFill>
                        <a:latin typeface="Arial" panose="020B0604020202020204" pitchFamily="34" charset="0"/>
                        <a:ea typeface="楷体" panose="02010609060101010101" pitchFamily="49" charset="-122"/>
                        <a:cs typeface="Arial" panose="020B0604020202020204" pitchFamily="34" charset="0"/>
                      </a:endParaRPr>
                    </a:p>
                  </a:txBody>
                  <a:tcPr/>
                </a:tc>
                <a:extLst>
                  <a:ext uri="{0D108BD9-81ED-4DB2-BD59-A6C34878D82A}">
                    <a16:rowId xmlns:a16="http://schemas.microsoft.com/office/drawing/2014/main" val="2353211426"/>
                  </a:ext>
                </a:extLst>
              </a:tr>
              <a:tr h="370840">
                <a:tc>
                  <a:txBody>
                    <a:bodyPr/>
                    <a:lstStyle/>
                    <a:p>
                      <a:r>
                        <a:rPr lang="zh-CN" altLang="en-US" dirty="0">
                          <a:latin typeface="Arial" panose="020B0604020202020204" pitchFamily="34" charset="0"/>
                          <a:ea typeface="楷体" panose="02010609060101010101" pitchFamily="49" charset="-122"/>
                          <a:cs typeface="Arial" panose="020B0604020202020204" pitchFamily="34" charset="0"/>
                        </a:rPr>
                        <a:t>面值</a:t>
                      </a:r>
                      <a:endParaRPr lang="en-US" dirty="0">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需要人工估计</a:t>
                      </a:r>
                      <a:endParaRPr lang="en-US" dirty="0">
                        <a:solidFill>
                          <a:srgbClr val="FF0000"/>
                        </a:solidFill>
                        <a:latin typeface="Arial" panose="020B0604020202020204" pitchFamily="34" charset="0"/>
                        <a:ea typeface="楷体" panose="02010609060101010101" pitchFamily="49" charset="-122"/>
                        <a:cs typeface="Arial" panose="020B0604020202020204" pitchFamily="34" charset="0"/>
                      </a:endParaRPr>
                    </a:p>
                  </a:txBody>
                  <a:tcPr/>
                </a:tc>
                <a:tc>
                  <a:txBody>
                    <a:bodyPr/>
                    <a:lstStyle/>
                    <a:p>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需要人工估计</a:t>
                      </a:r>
                      <a:endParaRPr lang="en-US" dirty="0">
                        <a:solidFill>
                          <a:srgbClr val="FF0000"/>
                        </a:solidFill>
                        <a:latin typeface="Arial" panose="020B0604020202020204" pitchFamily="34" charset="0"/>
                        <a:ea typeface="楷体" panose="02010609060101010101" pitchFamily="49" charset="-122"/>
                        <a:cs typeface="Arial" panose="020B0604020202020204" pitchFamily="34" charset="0"/>
                      </a:endParaRPr>
                    </a:p>
                  </a:txBody>
                  <a:tcPr/>
                </a:tc>
                <a:extLst>
                  <a:ext uri="{0D108BD9-81ED-4DB2-BD59-A6C34878D82A}">
                    <a16:rowId xmlns:a16="http://schemas.microsoft.com/office/drawing/2014/main" val="152391191"/>
                  </a:ext>
                </a:extLst>
              </a:tr>
            </a:tbl>
          </a:graphicData>
        </a:graphic>
      </p:graphicFrame>
    </p:spTree>
    <p:extLst>
      <p:ext uri="{BB962C8B-B14F-4D97-AF65-F5344CB8AC3E}">
        <p14:creationId xmlns:p14="http://schemas.microsoft.com/office/powerpoint/2010/main" val="144669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根据归类结果和期初久期估计，选取业绩比较基准</a:t>
            </a:r>
            <a:endParaRPr lang="zh-CN" altLang="zh-CN" sz="2000" b="1" dirty="0">
              <a:latin typeface="楷体" panose="02010609060101010101" pitchFamily="49" charset="-122"/>
              <a:ea typeface="楷体" panose="02010609060101010101" pitchFamily="49" charset="-122"/>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FC47293-7C2B-4821-8BDF-5745D9768AB8}"/>
              </a:ext>
            </a:extLst>
          </p:cNvPr>
          <p:cNvSpPr txBox="1"/>
          <p:nvPr/>
        </p:nvSpPr>
        <p:spPr>
          <a:xfrm>
            <a:off x="767674" y="1015959"/>
            <a:ext cx="4697812" cy="2585323"/>
          </a:xfrm>
          <a:prstGeom prst="rect">
            <a:avLst/>
          </a:prstGeom>
          <a:noFill/>
        </p:spPr>
        <p:txBody>
          <a:bodyPr wrap="square">
            <a:spAutoFit/>
          </a:bodyPr>
          <a:lstStyle/>
          <a:p>
            <a:r>
              <a:rPr lang="en-US" altLang="zh-CN" dirty="0">
                <a:latin typeface="Arial" panose="020B0604020202020204" pitchFamily="34" charset="0"/>
                <a:ea typeface="KaiTi" panose="02010609060101010101" pitchFamily="49" charset="-122"/>
                <a:cs typeface="Arial" panose="020B0604020202020204" pitchFamily="34" charset="0"/>
              </a:rPr>
              <a:t>Step 1</a:t>
            </a:r>
            <a:r>
              <a:rPr lang="zh-CN" altLang="en-US" dirty="0">
                <a:latin typeface="Arial" panose="020B0604020202020204" pitchFamily="34" charset="0"/>
                <a:ea typeface="KaiTi" panose="02010609060101010101" pitchFamily="49" charset="-122"/>
                <a:cs typeface="Arial" panose="020B0604020202020204" pitchFamily="34" charset="0"/>
              </a:rPr>
              <a:t>：基金归类</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如果基金中利率债占债券投资组合的市值比例大于</a:t>
            </a:r>
            <a:r>
              <a:rPr lang="en-US" dirty="0">
                <a:latin typeface="Arial" panose="020B0604020202020204" pitchFamily="34" charset="0"/>
                <a:ea typeface="KaiTi" panose="02010609060101010101" pitchFamily="49" charset="-122"/>
                <a:cs typeface="Arial" panose="020B0604020202020204" pitchFamily="34" charset="0"/>
              </a:rPr>
              <a:t>50%</a:t>
            </a:r>
            <a:r>
              <a:rPr lang="zh-CN" altLang="en-US" dirty="0">
                <a:latin typeface="Arial" panose="020B0604020202020204" pitchFamily="34" charset="0"/>
                <a:ea typeface="KaiTi" panose="02010609060101010101" pitchFamily="49" charset="-122"/>
                <a:cs typeface="Arial" panose="020B0604020202020204" pitchFamily="34" charset="0"/>
              </a:rPr>
              <a:t>，归类为利率债基金，否则为信用债基金。</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信用债基金所采用的业绩比较基准对应中债</a:t>
            </a:r>
            <a:r>
              <a:rPr lang="en-US" dirty="0">
                <a:latin typeface="Arial" panose="020B0604020202020204" pitchFamily="34" charset="0"/>
                <a:ea typeface="KaiTi" panose="02010609060101010101" pitchFamily="49" charset="-122"/>
                <a:cs typeface="Arial" panose="020B0604020202020204" pitchFamily="34" charset="0"/>
              </a:rPr>
              <a:t>-</a:t>
            </a:r>
            <a:r>
              <a:rPr lang="zh-CN" altLang="en-US" dirty="0">
                <a:latin typeface="Arial" panose="020B0604020202020204" pitchFamily="34" charset="0"/>
                <a:ea typeface="KaiTi" panose="02010609060101010101" pitchFamily="49" charset="-122"/>
                <a:cs typeface="Arial" panose="020B0604020202020204" pitchFamily="34" charset="0"/>
              </a:rPr>
              <a:t>信用债总财富指数系列，利率债基金则对应中债</a:t>
            </a:r>
            <a:r>
              <a:rPr lang="en-US" dirty="0">
                <a:latin typeface="Arial" panose="020B0604020202020204" pitchFamily="34" charset="0"/>
                <a:ea typeface="KaiTi" panose="02010609060101010101" pitchFamily="49" charset="-122"/>
                <a:cs typeface="Arial" panose="020B0604020202020204" pitchFamily="34" charset="0"/>
              </a:rPr>
              <a:t>-</a:t>
            </a:r>
            <a:r>
              <a:rPr lang="zh-CN" altLang="en-US" dirty="0">
                <a:latin typeface="Arial" panose="020B0604020202020204" pitchFamily="34" charset="0"/>
                <a:ea typeface="KaiTi" panose="02010609060101010101" pitchFamily="49" charset="-122"/>
                <a:cs typeface="Arial" panose="020B0604020202020204" pitchFamily="34" charset="0"/>
              </a:rPr>
              <a:t>总财富指数系列。</a:t>
            </a:r>
            <a:endParaRPr lang="en-US" dirty="0">
              <a:latin typeface="Arial" panose="020B0604020202020204" pitchFamily="34" charset="0"/>
              <a:ea typeface="KaiTi" panose="02010609060101010101" pitchFamily="49"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4369C9F1-9B0D-4EE8-BC9A-6714F1325094}"/>
              </a:ext>
            </a:extLst>
          </p:cNvPr>
          <p:cNvGraphicFramePr>
            <a:graphicFrameLocks noGrp="1"/>
          </p:cNvGraphicFramePr>
          <p:nvPr>
            <p:extLst>
              <p:ext uri="{D42A27DB-BD31-4B8C-83A1-F6EECF244321}">
                <p14:modId xmlns:p14="http://schemas.microsoft.com/office/powerpoint/2010/main" val="1040402762"/>
              </p:ext>
            </p:extLst>
          </p:nvPr>
        </p:nvGraphicFramePr>
        <p:xfrm>
          <a:off x="394889" y="3761038"/>
          <a:ext cx="11412797" cy="2974426"/>
        </p:xfrm>
        <a:graphic>
          <a:graphicData uri="http://schemas.openxmlformats.org/drawingml/2006/table">
            <a:tbl>
              <a:tblPr firstRow="1" bandRow="1">
                <a:tableStyleId>{9D7B26C5-4107-4FEC-AEDC-1716B250A1EF}</a:tableStyleId>
              </a:tblPr>
              <a:tblGrid>
                <a:gridCol w="1435880">
                  <a:extLst>
                    <a:ext uri="{9D8B030D-6E8A-4147-A177-3AD203B41FA5}">
                      <a16:colId xmlns:a16="http://schemas.microsoft.com/office/drawing/2014/main" val="738171006"/>
                    </a:ext>
                  </a:extLst>
                </a:gridCol>
                <a:gridCol w="4871574">
                  <a:extLst>
                    <a:ext uri="{9D8B030D-6E8A-4147-A177-3AD203B41FA5}">
                      <a16:colId xmlns:a16="http://schemas.microsoft.com/office/drawing/2014/main" val="2211762543"/>
                    </a:ext>
                  </a:extLst>
                </a:gridCol>
                <a:gridCol w="5105343">
                  <a:extLst>
                    <a:ext uri="{9D8B030D-6E8A-4147-A177-3AD203B41FA5}">
                      <a16:colId xmlns:a16="http://schemas.microsoft.com/office/drawing/2014/main" val="3555268567"/>
                    </a:ext>
                  </a:extLst>
                </a:gridCol>
              </a:tblGrid>
              <a:tr h="424918">
                <a:tc>
                  <a:txBody>
                    <a:bodyPr/>
                    <a:lstStyle/>
                    <a:p>
                      <a:pPr marL="0" marR="0" algn="l">
                        <a:lnSpc>
                          <a:spcPts val="1200"/>
                        </a:lnSpc>
                        <a:spcBef>
                          <a:spcPts val="0"/>
                        </a:spcBef>
                        <a:spcAft>
                          <a:spcPts val="0"/>
                        </a:spcAft>
                      </a:pPr>
                      <a:r>
                        <a:rPr lang="zh-CN" sz="1600" b="1"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期初久期</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b="1"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利率债</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b="1"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3973855645"/>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D&lt;1</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CBA00321.CS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年以下）指数（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CBA02711.CS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3785056069"/>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D&lt;3</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CBA00321.CS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CBA02721.CS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473482613"/>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D&lt;5</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3-5</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CBA00331.CS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3-5</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CBA02731.CS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2717806444"/>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5</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D&lt;7</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5-7</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CBA00341.CS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5-7</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CBA02741.C</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1465016986"/>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7</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D&lt;10</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7-10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CBA00351.CS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7-10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CBA02751.CS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alt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endParaRPr>
                    </a:p>
                  </a:txBody>
                  <a:tcPr marL="0" marR="6985" marT="0" marB="0" anchor="ctr"/>
                </a:tc>
                <a:extLst>
                  <a:ext uri="{0D108BD9-81ED-4DB2-BD59-A6C34878D82A}">
                    <a16:rowId xmlns:a16="http://schemas.microsoft.com/office/drawing/2014/main" val="4107263357"/>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10</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年以上）指数（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CBA00361.CS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年以上）指数（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CBA02761.CS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3533062602"/>
                  </a:ext>
                </a:extLst>
              </a:tr>
            </a:tbl>
          </a:graphicData>
        </a:graphic>
      </p:graphicFrame>
      <p:sp>
        <p:nvSpPr>
          <p:cNvPr id="10" name="文本框 8">
            <a:extLst>
              <a:ext uri="{FF2B5EF4-FFF2-40B4-BE49-F238E27FC236}">
                <a16:creationId xmlns:a16="http://schemas.microsoft.com/office/drawing/2014/main" id="{4CB048E7-6D52-42F1-A2E5-F9DB0B14AAA7}"/>
              </a:ext>
            </a:extLst>
          </p:cNvPr>
          <p:cNvSpPr txBox="1"/>
          <p:nvPr/>
        </p:nvSpPr>
        <p:spPr>
          <a:xfrm>
            <a:off x="6726514" y="1015959"/>
            <a:ext cx="4697812" cy="2585323"/>
          </a:xfrm>
          <a:prstGeom prst="rect">
            <a:avLst/>
          </a:prstGeom>
          <a:noFill/>
        </p:spPr>
        <p:txBody>
          <a:bodyPr wrap="square">
            <a:spAutoFit/>
          </a:bodyPr>
          <a:lstStyle/>
          <a:p>
            <a:r>
              <a:rPr lang="en-US" altLang="zh-CN" dirty="0">
                <a:latin typeface="Arial" panose="020B0604020202020204" pitchFamily="34" charset="0"/>
                <a:ea typeface="KaiTi" panose="02010609060101010101" pitchFamily="49" charset="-122"/>
                <a:cs typeface="Arial" panose="020B0604020202020204" pitchFamily="34" charset="0"/>
              </a:rPr>
              <a:t>Step 2</a:t>
            </a:r>
            <a:r>
              <a:rPr lang="zh-CN" altLang="en-US" dirty="0">
                <a:latin typeface="Arial" panose="020B0604020202020204" pitchFamily="34" charset="0"/>
                <a:ea typeface="KaiTi" panose="02010609060101010101" pitchFamily="49" charset="-122"/>
                <a:cs typeface="Arial" panose="020B0604020202020204" pitchFamily="34" charset="0"/>
              </a:rPr>
              <a:t>：期初久期估计</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如果前五大重仓券占债券投资组合的市值比例大于</a:t>
            </a:r>
            <a:r>
              <a:rPr lang="en-US" dirty="0">
                <a:latin typeface="Arial" panose="020B0604020202020204" pitchFamily="34" charset="0"/>
                <a:ea typeface="KaiTi" panose="02010609060101010101" pitchFamily="49" charset="-122"/>
                <a:cs typeface="Arial" panose="020B0604020202020204" pitchFamily="34" charset="0"/>
              </a:rPr>
              <a:t>30%</a:t>
            </a:r>
            <a:r>
              <a:rPr lang="zh-CN" altLang="en-US" dirty="0">
                <a:latin typeface="Arial" panose="020B0604020202020204" pitchFamily="34" charset="0"/>
                <a:ea typeface="KaiTi" panose="02010609060101010101" pitchFamily="49" charset="-122"/>
                <a:cs typeface="Arial" panose="020B0604020202020204" pitchFamily="34" charset="0"/>
              </a:rPr>
              <a:t>，使用持仓法，用前五大重仓券的市值加权平均久期作为基金期初久期的估计。（各券持仓数量、季度末中债估值收盘价和修正久期可从</a:t>
            </a:r>
            <a:r>
              <a:rPr lang="en-US" altLang="zh-CN" dirty="0">
                <a:latin typeface="Arial" panose="020B0604020202020204" pitchFamily="34" charset="0"/>
                <a:ea typeface="KaiTi" panose="02010609060101010101" pitchFamily="49" charset="-122"/>
                <a:cs typeface="Arial" panose="020B0604020202020204" pitchFamily="34" charset="0"/>
              </a:rPr>
              <a:t>Wind</a:t>
            </a:r>
            <a:r>
              <a:rPr lang="zh-CN" altLang="en-US" dirty="0">
                <a:latin typeface="Arial" panose="020B0604020202020204" pitchFamily="34" charset="0"/>
                <a:ea typeface="KaiTi" panose="02010609060101010101" pitchFamily="49" charset="-122"/>
                <a:cs typeface="Arial" panose="020B0604020202020204" pitchFamily="34" charset="0"/>
              </a:rPr>
              <a:t>上获取）</a:t>
            </a:r>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否则，用净值法，详情参见下一页。</a:t>
            </a:r>
            <a:endParaRPr lang="en-US" dirty="0">
              <a:latin typeface="Arial" panose="020B0604020202020204" pitchFamily="34" charset="0"/>
              <a:ea typeface="KaiTi" panose="02010609060101010101" pitchFamily="49" charset="-122"/>
              <a:cs typeface="Arial" panose="020B0604020202020204" pitchFamily="34" charset="0"/>
            </a:endParaRPr>
          </a:p>
        </p:txBody>
      </p:sp>
    </p:spTree>
    <p:extLst>
      <p:ext uri="{BB962C8B-B14F-4D97-AF65-F5344CB8AC3E}">
        <p14:creationId xmlns:p14="http://schemas.microsoft.com/office/powerpoint/2010/main" val="174124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394890" y="122535"/>
            <a:ext cx="11176898" cy="481863"/>
          </a:xfrm>
          <a:prstGeom prst="rect">
            <a:avLst/>
          </a:prstGeom>
          <a:noFill/>
        </p:spPr>
        <p:txBody>
          <a:bodyPr wrap="square" rtlCol="0">
            <a:spAutoFit/>
          </a:bodyPr>
          <a:lstStyle/>
          <a:p>
            <a:pPr>
              <a:lnSpc>
                <a:spcPct val="150000"/>
              </a:lnSpc>
              <a:spcBef>
                <a:spcPts val="200"/>
              </a:spcBef>
            </a:pPr>
            <a:r>
              <a:rPr lang="zh-CN" altLang="en-US" sz="2000" b="1" dirty="0">
                <a:latin typeface="楷体" panose="02010609060101010101" pitchFamily="49" charset="-122"/>
                <a:ea typeface="楷体" panose="02010609060101010101" pitchFamily="49" charset="-122"/>
              </a:rPr>
              <a:t>根据归类结果和期初久期估计，选取业绩比较基准</a:t>
            </a:r>
            <a:endParaRPr lang="zh-CN" altLang="zh-CN" sz="2000" b="1" dirty="0">
              <a:latin typeface="楷体" panose="02010609060101010101" pitchFamily="49" charset="-122"/>
              <a:ea typeface="楷体" panose="02010609060101010101" pitchFamily="49" charset="-122"/>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4071" y="75168"/>
            <a:ext cx="2737929" cy="634905"/>
          </a:xfrm>
          <a:prstGeom prst="rect">
            <a:avLst/>
          </a:prstGeom>
        </p:spPr>
      </p:pic>
      <p:cxnSp>
        <p:nvCxnSpPr>
          <p:cNvPr id="27" name="直接连接符 26"/>
          <p:cNvCxnSpPr/>
          <p:nvPr/>
        </p:nvCxnSpPr>
        <p:spPr>
          <a:xfrm>
            <a:off x="0" y="710073"/>
            <a:ext cx="74041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774260"/>
            <a:ext cx="623316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FC47293-7C2B-4821-8BDF-5745D9768AB8}"/>
                  </a:ext>
                </a:extLst>
              </p:cNvPr>
              <p:cNvSpPr txBox="1"/>
              <p:nvPr/>
            </p:nvSpPr>
            <p:spPr>
              <a:xfrm>
                <a:off x="767674" y="1015959"/>
                <a:ext cx="4697812" cy="2787558"/>
              </a:xfrm>
              <a:prstGeom prst="rect">
                <a:avLst/>
              </a:prstGeom>
              <a:noFill/>
            </p:spPr>
            <p:txBody>
              <a:bodyPr wrap="square">
                <a:spAutoFit/>
              </a:bodyPr>
              <a:lstStyle/>
              <a:p>
                <a:r>
                  <a:rPr lang="en-US" altLang="zh-CN" dirty="0">
                    <a:latin typeface="Arial" panose="020B0604020202020204" pitchFamily="34" charset="0"/>
                    <a:ea typeface="KaiTi" panose="02010609060101010101" pitchFamily="49" charset="-122"/>
                    <a:cs typeface="Arial" panose="020B0604020202020204" pitchFamily="34" charset="0"/>
                  </a:rPr>
                  <a:t>Step 2</a:t>
                </a:r>
                <a:r>
                  <a:rPr lang="zh-CN" altLang="en-US" dirty="0">
                    <a:latin typeface="Arial" panose="020B0604020202020204" pitchFamily="34" charset="0"/>
                    <a:ea typeface="KaiTi" panose="02010609060101010101" pitchFamily="49" charset="-122"/>
                    <a:cs typeface="Arial" panose="020B0604020202020204" pitchFamily="34" charset="0"/>
                  </a:rPr>
                  <a:t>（续）：净值法估计期初久期</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altLang="zh-CN"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基金日度收益率为</a:t>
                </a:r>
                <a14:m>
                  <m:oMath xmlns:m="http://schemas.openxmlformats.org/officeDocument/2006/math">
                    <m:r>
                      <a:rPr lang="en-US">
                        <a:latin typeface="Cambria Math" panose="02040503050406030204" pitchFamily="18" charset="0"/>
                        <a:ea typeface="KaiTi" panose="02010609060101010101" pitchFamily="49" charset="-122"/>
                        <a:cs typeface="Arial" panose="020B0604020202020204" pitchFamily="34" charset="0"/>
                      </a:rPr>
                      <m:t>𝑅</m:t>
                    </m:r>
                  </m:oMath>
                </a14:m>
                <a:r>
                  <a:rPr lang="zh-CN" altLang="en-US" dirty="0">
                    <a:latin typeface="Arial" panose="020B0604020202020204" pitchFamily="34" charset="0"/>
                    <a:ea typeface="KaiTi" panose="02010609060101010101" pitchFamily="49" charset="-122"/>
                    <a:cs typeface="Arial" panose="020B0604020202020204" pitchFamily="34" charset="0"/>
                  </a:rPr>
                  <a:t>，子指数日度收益率分别为</a:t>
                </a:r>
                <a14:m>
                  <m:oMath xmlns:m="http://schemas.openxmlformats.org/officeDocument/2006/math">
                    <m:sSub>
                      <m:sSubPr>
                        <m:ctrlPr>
                          <a:rPr lang="en-US" i="1">
                            <a:latin typeface="Cambria Math" panose="02040503050406030204" pitchFamily="18" charset="0"/>
                            <a:ea typeface="KaiTi" panose="02010609060101010101" pitchFamily="49" charset="-122"/>
                            <a:cs typeface="Arial" panose="020B0604020202020204" pitchFamily="34" charset="0"/>
                          </a:rPr>
                        </m:ctrlPr>
                      </m:sSubPr>
                      <m:e>
                        <m:r>
                          <a:rPr lang="en-US">
                            <a:latin typeface="Cambria Math" panose="02040503050406030204" pitchFamily="18" charset="0"/>
                            <a:ea typeface="KaiTi" panose="02010609060101010101" pitchFamily="49" charset="-122"/>
                            <a:cs typeface="Arial" panose="020B0604020202020204" pitchFamily="34" charset="0"/>
                          </a:rPr>
                          <m:t>𝑅</m:t>
                        </m:r>
                      </m:e>
                      <m:sub>
                        <m:r>
                          <a:rPr lang="en-US">
                            <a:latin typeface="Cambria Math" panose="02040503050406030204" pitchFamily="18" charset="0"/>
                            <a:ea typeface="KaiTi" panose="02010609060101010101" pitchFamily="49" charset="-122"/>
                            <a:cs typeface="Arial" panose="020B0604020202020204" pitchFamily="34" charset="0"/>
                          </a:rPr>
                          <m:t>1</m:t>
                        </m:r>
                      </m:sub>
                    </m:sSub>
                    <m:r>
                      <a:rPr lang="en-US">
                        <a:latin typeface="Cambria Math" panose="02040503050406030204" pitchFamily="18" charset="0"/>
                        <a:ea typeface="KaiTi" panose="02010609060101010101" pitchFamily="49" charset="-122"/>
                        <a:cs typeface="Arial" panose="020B0604020202020204" pitchFamily="34" charset="0"/>
                      </a:rPr>
                      <m:t>, ⋯,</m:t>
                    </m:r>
                    <m:sSub>
                      <m:sSubPr>
                        <m:ctrlPr>
                          <a:rPr lang="en-US" i="1">
                            <a:latin typeface="Cambria Math" panose="02040503050406030204" pitchFamily="18" charset="0"/>
                            <a:ea typeface="KaiTi" panose="02010609060101010101" pitchFamily="49" charset="-122"/>
                            <a:cs typeface="Arial" panose="020B0604020202020204" pitchFamily="34" charset="0"/>
                          </a:rPr>
                        </m:ctrlPr>
                      </m:sSubPr>
                      <m:e>
                        <m:r>
                          <a:rPr lang="en-US">
                            <a:latin typeface="Cambria Math" panose="02040503050406030204" pitchFamily="18" charset="0"/>
                            <a:ea typeface="KaiTi" panose="02010609060101010101" pitchFamily="49" charset="-122"/>
                            <a:cs typeface="Arial" panose="020B0604020202020204" pitchFamily="34" charset="0"/>
                          </a:rPr>
                          <m:t>𝑅</m:t>
                        </m:r>
                      </m:e>
                      <m:sub>
                        <m:r>
                          <a:rPr lang="en-US" altLang="zh-CN" i="1">
                            <a:latin typeface="Cambria Math" panose="02040503050406030204" pitchFamily="18" charset="0"/>
                            <a:ea typeface="KaiTi" panose="02010609060101010101" pitchFamily="49" charset="-122"/>
                            <a:cs typeface="Arial" panose="020B0604020202020204" pitchFamily="34" charset="0"/>
                          </a:rPr>
                          <m:t>𝑛</m:t>
                        </m:r>
                      </m:sub>
                    </m:sSub>
                  </m:oMath>
                </a14:m>
                <a:r>
                  <a:rPr lang="zh-CN" altLang="en-US" dirty="0">
                    <a:latin typeface="Arial" panose="020B0604020202020204" pitchFamily="34" charset="0"/>
                    <a:ea typeface="KaiTi" panose="02010609060101010101" pitchFamily="49" charset="-122"/>
                    <a:cs typeface="Arial" panose="020B0604020202020204" pitchFamily="34" charset="0"/>
                  </a:rPr>
                  <a:t>、期初久期分别为</a:t>
                </a:r>
                <a14:m>
                  <m:oMath xmlns:m="http://schemas.openxmlformats.org/officeDocument/2006/math">
                    <m:sSub>
                      <m:sSubPr>
                        <m:ctrlPr>
                          <a:rPr lang="en-US" i="1">
                            <a:latin typeface="Cambria Math" panose="02040503050406030204" pitchFamily="18" charset="0"/>
                            <a:ea typeface="KaiTi" panose="02010609060101010101" pitchFamily="49" charset="-122"/>
                            <a:cs typeface="Arial" panose="020B0604020202020204" pitchFamily="34" charset="0"/>
                          </a:rPr>
                        </m:ctrlPr>
                      </m:sSubPr>
                      <m:e>
                        <m:r>
                          <a:rPr lang="en-US">
                            <a:latin typeface="Cambria Math" panose="02040503050406030204" pitchFamily="18" charset="0"/>
                            <a:ea typeface="KaiTi" panose="02010609060101010101" pitchFamily="49" charset="-122"/>
                            <a:cs typeface="Arial" panose="020B0604020202020204" pitchFamily="34" charset="0"/>
                          </a:rPr>
                          <m:t>𝐷</m:t>
                        </m:r>
                      </m:e>
                      <m:sub>
                        <m:r>
                          <a:rPr lang="en-US">
                            <a:latin typeface="Cambria Math" panose="02040503050406030204" pitchFamily="18" charset="0"/>
                            <a:ea typeface="KaiTi" panose="02010609060101010101" pitchFamily="49" charset="-122"/>
                            <a:cs typeface="Arial" panose="020B0604020202020204" pitchFamily="34" charset="0"/>
                          </a:rPr>
                          <m:t>1</m:t>
                        </m:r>
                      </m:sub>
                    </m:sSub>
                    <m:r>
                      <a:rPr lang="en-US">
                        <a:latin typeface="Cambria Math" panose="02040503050406030204" pitchFamily="18" charset="0"/>
                        <a:ea typeface="KaiTi" panose="02010609060101010101" pitchFamily="49" charset="-122"/>
                        <a:cs typeface="Arial" panose="020B0604020202020204" pitchFamily="34" charset="0"/>
                      </a:rPr>
                      <m:t>, ⋯,</m:t>
                    </m:r>
                    <m:sSub>
                      <m:sSubPr>
                        <m:ctrlPr>
                          <a:rPr lang="en-US" i="1">
                            <a:latin typeface="Cambria Math" panose="02040503050406030204" pitchFamily="18" charset="0"/>
                            <a:ea typeface="KaiTi" panose="02010609060101010101" pitchFamily="49" charset="-122"/>
                            <a:cs typeface="Arial" panose="020B0604020202020204" pitchFamily="34" charset="0"/>
                          </a:rPr>
                        </m:ctrlPr>
                      </m:sSubPr>
                      <m:e>
                        <m:r>
                          <a:rPr lang="en-US">
                            <a:latin typeface="Cambria Math" panose="02040503050406030204" pitchFamily="18" charset="0"/>
                            <a:ea typeface="KaiTi" panose="02010609060101010101" pitchFamily="49" charset="-122"/>
                            <a:cs typeface="Arial" panose="020B0604020202020204" pitchFamily="34" charset="0"/>
                          </a:rPr>
                          <m:t>𝐷</m:t>
                        </m:r>
                      </m:e>
                      <m:sub>
                        <m:r>
                          <a:rPr lang="en-US" altLang="zh-CN" i="1">
                            <a:latin typeface="Cambria Math" panose="02040503050406030204" pitchFamily="18" charset="0"/>
                            <a:ea typeface="KaiTi" panose="02010609060101010101" pitchFamily="49" charset="-122"/>
                            <a:cs typeface="Arial" panose="020B0604020202020204" pitchFamily="34" charset="0"/>
                          </a:rPr>
                          <m:t>𝑛</m:t>
                        </m:r>
                      </m:sub>
                    </m:sSub>
                  </m:oMath>
                </a14:m>
                <a:r>
                  <a:rPr lang="zh-CN" altLang="en-US" dirty="0">
                    <a:latin typeface="Arial" panose="020B0604020202020204" pitchFamily="34" charset="0"/>
                    <a:ea typeface="KaiTi" panose="02010609060101010101" pitchFamily="49" charset="-122"/>
                    <a:cs typeface="Arial" panose="020B0604020202020204" pitchFamily="34" charset="0"/>
                  </a:rPr>
                  <a:t>，数据均可从</a:t>
                </a:r>
                <a:r>
                  <a:rPr lang="en-US" altLang="zh-CN" dirty="0">
                    <a:latin typeface="Arial" panose="020B0604020202020204" pitchFamily="34" charset="0"/>
                    <a:ea typeface="KaiTi" panose="02010609060101010101" pitchFamily="49" charset="-122"/>
                    <a:cs typeface="Arial" panose="020B0604020202020204" pitchFamily="34" charset="0"/>
                  </a:rPr>
                  <a:t>Wind</a:t>
                </a:r>
                <a:r>
                  <a:rPr lang="zh-CN" altLang="en-US" dirty="0">
                    <a:latin typeface="Arial" panose="020B0604020202020204" pitchFamily="34" charset="0"/>
                    <a:ea typeface="KaiTi" panose="02010609060101010101" pitchFamily="49" charset="-122"/>
                    <a:cs typeface="Arial" panose="020B0604020202020204" pitchFamily="34" charset="0"/>
                  </a:rPr>
                  <a:t>上获取</a:t>
                </a:r>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估计回归方程：</a:t>
                </a:r>
                <a:endParaRPr lang="en-US" i="1"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altLang="zh-CN"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𝜀</m:t>
                      </m:r>
                    </m:oMath>
                  </m:oMathPara>
                </a14:m>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xmlns="">
          <p:sp>
            <p:nvSpPr>
              <p:cNvPr id="9" name="文本框 8">
                <a:extLst>
                  <a:ext uri="{FF2B5EF4-FFF2-40B4-BE49-F238E27FC236}">
                    <a16:creationId xmlns:a16="http://schemas.microsoft.com/office/drawing/2014/main" id="{2FC47293-7C2B-4821-8BDF-5745D9768AB8}"/>
                  </a:ext>
                </a:extLst>
              </p:cNvPr>
              <p:cNvSpPr txBox="1">
                <a:spLocks noRot="1" noChangeAspect="1" noMove="1" noResize="1" noEditPoints="1" noAdjustHandles="1" noChangeArrowheads="1" noChangeShapeType="1" noTextEdit="1"/>
              </p:cNvSpPr>
              <p:nvPr/>
            </p:nvSpPr>
            <p:spPr>
              <a:xfrm>
                <a:off x="767674" y="1015959"/>
                <a:ext cx="4697812" cy="2787558"/>
              </a:xfrm>
              <a:prstGeom prst="rect">
                <a:avLst/>
              </a:prstGeom>
              <a:blipFill>
                <a:blip r:embed="rId3"/>
                <a:stretch>
                  <a:fillRect l="-1167" t="-1751" r="-519"/>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4369C9F1-9B0D-4EE8-BC9A-6714F1325094}"/>
              </a:ext>
            </a:extLst>
          </p:cNvPr>
          <p:cNvGraphicFramePr>
            <a:graphicFrameLocks noGrp="1"/>
          </p:cNvGraphicFramePr>
          <p:nvPr/>
        </p:nvGraphicFramePr>
        <p:xfrm>
          <a:off x="394889" y="3761038"/>
          <a:ext cx="11412797" cy="2974426"/>
        </p:xfrm>
        <a:graphic>
          <a:graphicData uri="http://schemas.openxmlformats.org/drawingml/2006/table">
            <a:tbl>
              <a:tblPr firstRow="1" bandRow="1">
                <a:tableStyleId>{9D7B26C5-4107-4FEC-AEDC-1716B250A1EF}</a:tableStyleId>
              </a:tblPr>
              <a:tblGrid>
                <a:gridCol w="1435880">
                  <a:extLst>
                    <a:ext uri="{9D8B030D-6E8A-4147-A177-3AD203B41FA5}">
                      <a16:colId xmlns:a16="http://schemas.microsoft.com/office/drawing/2014/main" val="738171006"/>
                    </a:ext>
                  </a:extLst>
                </a:gridCol>
                <a:gridCol w="4871574">
                  <a:extLst>
                    <a:ext uri="{9D8B030D-6E8A-4147-A177-3AD203B41FA5}">
                      <a16:colId xmlns:a16="http://schemas.microsoft.com/office/drawing/2014/main" val="2211762543"/>
                    </a:ext>
                  </a:extLst>
                </a:gridCol>
                <a:gridCol w="5105343">
                  <a:extLst>
                    <a:ext uri="{9D8B030D-6E8A-4147-A177-3AD203B41FA5}">
                      <a16:colId xmlns:a16="http://schemas.microsoft.com/office/drawing/2014/main" val="3555268567"/>
                    </a:ext>
                  </a:extLst>
                </a:gridCol>
              </a:tblGrid>
              <a:tr h="424918">
                <a:tc>
                  <a:txBody>
                    <a:bodyPr/>
                    <a:lstStyle/>
                    <a:p>
                      <a:pPr marL="0" marR="0" algn="l">
                        <a:lnSpc>
                          <a:spcPts val="1200"/>
                        </a:lnSpc>
                        <a:spcBef>
                          <a:spcPts val="0"/>
                        </a:spcBef>
                        <a:spcAft>
                          <a:spcPts val="0"/>
                        </a:spcAft>
                      </a:pPr>
                      <a:r>
                        <a:rPr lang="zh-CN" sz="1600" b="1"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期初久期</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b="1"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利率债</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b="1"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3973855645"/>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D&lt;1</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CBA00321.CS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年以下）指数（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CBA02711.CS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3785056069"/>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D&lt;3</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CBA00321.CS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CBA02721.CS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473482613"/>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3</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D&lt;5</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3-5</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CBA00331.CS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3-5</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CBA02731.CS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2717806444"/>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5</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D&lt;7</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5-7</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CBA00341.CS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5-7</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CBA02741.C</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1465016986"/>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7</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D&lt;10</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7-10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CBA00351.CS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7-10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CBA02751.CS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alt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endParaRPr>
                    </a:p>
                  </a:txBody>
                  <a:tcPr marL="0" marR="6985" marT="0" marB="0" anchor="ctr"/>
                </a:tc>
                <a:extLst>
                  <a:ext uri="{0D108BD9-81ED-4DB2-BD59-A6C34878D82A}">
                    <a16:rowId xmlns:a16="http://schemas.microsoft.com/office/drawing/2014/main" val="4107263357"/>
                  </a:ext>
                </a:extLst>
              </a:tr>
              <a:tr h="424918">
                <a:tc>
                  <a:txBody>
                    <a:bodyPr/>
                    <a:lstStyle/>
                    <a:p>
                      <a:pPr marL="0" marR="0" algn="l">
                        <a:lnSpc>
                          <a:spcPts val="1200"/>
                        </a:lnSpc>
                        <a:spcBef>
                          <a:spcPts val="0"/>
                        </a:spcBef>
                        <a:spcAft>
                          <a:spcPts val="0"/>
                        </a:spcAft>
                      </a:pP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D</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10</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年以上）指数（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CBA00361.CS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tc>
                  <a:txBody>
                    <a:bodyPr/>
                    <a:lstStyle/>
                    <a:p>
                      <a:pPr marL="0" marR="0" algn="l">
                        <a:lnSpc>
                          <a:spcPts val="1200"/>
                        </a:lnSpc>
                        <a:spcBef>
                          <a:spcPts val="0"/>
                        </a:spcBef>
                        <a:spcAft>
                          <a:spcPts val="0"/>
                        </a:spcAft>
                      </a:pP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中债</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信用债总财富（</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10</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年以上）指数（</a:t>
                      </a:r>
                      <a:r>
                        <a:rPr lang="en-US"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CBA02761.CS</a:t>
                      </a:r>
                      <a:r>
                        <a:rPr lang="zh-CN" sz="1600" kern="0" dirty="0">
                          <a:solidFill>
                            <a:srgbClr val="000000"/>
                          </a:solidFill>
                          <a:effectLst/>
                          <a:latin typeface="Arial" panose="020B0604020202020204" pitchFamily="34" charset="0"/>
                          <a:ea typeface="楷体" panose="02010609060101010101" pitchFamily="49" charset="-122"/>
                          <a:cs typeface="Times New Roman" panose="02020603050405020304" pitchFamily="18" charset="0"/>
                        </a:rPr>
                        <a:t>）</a:t>
                      </a:r>
                      <a:endParaRPr lang="en-US" sz="1600" kern="100" dirty="0">
                        <a:solidFill>
                          <a:srgbClr val="000000"/>
                        </a:solidFill>
                        <a:effectLst/>
                        <a:latin typeface="Arial" panose="020B0604020202020204" pitchFamily="34" charset="0"/>
                        <a:ea typeface="楷体_GB2312"/>
                        <a:cs typeface="Times New Roman" panose="02020603050405020304" pitchFamily="18" charset="0"/>
                      </a:endParaRPr>
                    </a:p>
                  </a:txBody>
                  <a:tcPr marL="0" marR="6985" marT="0" marB="0" anchor="ctr"/>
                </a:tc>
                <a:extLst>
                  <a:ext uri="{0D108BD9-81ED-4DB2-BD59-A6C34878D82A}">
                    <a16:rowId xmlns:a16="http://schemas.microsoft.com/office/drawing/2014/main" val="3533062602"/>
                  </a:ext>
                </a:extLst>
              </a:tr>
            </a:tbl>
          </a:graphicData>
        </a:graphic>
      </p:graphicFrame>
      <mc:AlternateContent xmlns:mc="http://schemas.openxmlformats.org/markup-compatibility/2006" xmlns:a14="http://schemas.microsoft.com/office/drawing/2010/main">
        <mc:Choice Requires="a14">
          <p:sp>
            <p:nvSpPr>
              <p:cNvPr id="10" name="文本框 8">
                <a:extLst>
                  <a:ext uri="{FF2B5EF4-FFF2-40B4-BE49-F238E27FC236}">
                    <a16:creationId xmlns:a16="http://schemas.microsoft.com/office/drawing/2014/main" id="{4CB048E7-6D52-42F1-A2E5-F9DB0B14AAA7}"/>
                  </a:ext>
                </a:extLst>
              </p:cNvPr>
              <p:cNvSpPr txBox="1"/>
              <p:nvPr/>
            </p:nvSpPr>
            <p:spPr>
              <a:xfrm>
                <a:off x="6726514" y="1015959"/>
                <a:ext cx="4697812" cy="2233304"/>
              </a:xfrm>
              <a:prstGeom prst="rect">
                <a:avLst/>
              </a:prstGeom>
              <a:noFill/>
            </p:spPr>
            <p:txBody>
              <a:bodyPr wrap="square">
                <a:spAutoFit/>
              </a:bodyPr>
              <a:lstStyle/>
              <a:p>
                <a:r>
                  <a:rPr lang="zh-CN" altLang="en-US" dirty="0">
                    <a:latin typeface="Arial" panose="020B0604020202020204" pitchFamily="34" charset="0"/>
                    <a:ea typeface="KaiTi" panose="02010609060101010101" pitchFamily="49" charset="-122"/>
                    <a:cs typeface="Arial" panose="020B0604020202020204" pitchFamily="34" charset="0"/>
                  </a:rPr>
                  <a:t>得到回归系数后，基金期初久期估计值：</a:t>
                </a:r>
                <a:endParaRPr lang="en-US" altLang="zh-CN"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𝐷</m:t>
                          </m:r>
                        </m:e>
                      </m:acc>
                      <m:r>
                        <a:rPr lang="en-US" i="1">
                          <a:solidFill>
                            <a:srgbClr val="FF0000"/>
                          </a:solidFill>
                          <a:latin typeface="Cambria Math" panose="02040503050406030204" pitchFamily="18" charset="0"/>
                        </a:rPr>
                        <m:t>=</m:t>
                      </m:r>
                      <m:nary>
                        <m:naryPr>
                          <m:chr m:val="∑"/>
                          <m:limLoc m:val="undOvr"/>
                          <m:ctrlPr>
                            <a:rPr lang="en-US" i="1">
                              <a:solidFill>
                                <a:srgbClr val="FF0000"/>
                              </a:solidFill>
                              <a:latin typeface="Cambria Math" panose="02040503050406030204" pitchFamily="18" charset="0"/>
                            </a:rPr>
                          </m:ctrlPr>
                        </m:naryPr>
                        <m:sub>
                          <m:r>
                            <a:rPr lang="en-US" i="1">
                              <a:solidFill>
                                <a:srgbClr val="FF0000"/>
                              </a:solidFill>
                              <a:latin typeface="Cambria Math" panose="02040503050406030204" pitchFamily="18" charset="0"/>
                            </a:rPr>
                            <m:t>𝑖</m:t>
                          </m:r>
                          <m:r>
                            <a:rPr lang="en-US" i="1">
                              <a:solidFill>
                                <a:srgbClr val="FF0000"/>
                              </a:solidFill>
                              <a:latin typeface="Cambria Math" panose="02040503050406030204" pitchFamily="18" charset="0"/>
                            </a:rPr>
                            <m:t>=1</m:t>
                          </m:r>
                        </m:sub>
                        <m:sup>
                          <m:r>
                            <a:rPr lang="en-US" altLang="zh-CN" i="1">
                              <a:solidFill>
                                <a:srgbClr val="FF0000"/>
                              </a:solidFill>
                              <a:latin typeface="Cambria Math" panose="02040503050406030204" pitchFamily="18" charset="0"/>
                            </a:rPr>
                            <m:t>𝑛</m:t>
                          </m:r>
                        </m:sup>
                        <m:e>
                          <m:acc>
                            <m:accPr>
                              <m:chr m:val="̂"/>
                              <m:ctrlPr>
                                <a:rPr lang="en-US" i="1">
                                  <a:solidFill>
                                    <a:srgbClr val="FF0000"/>
                                  </a:solidFill>
                                  <a:latin typeface="Cambria Math" panose="02040503050406030204" pitchFamily="18" charset="0"/>
                                </a:rPr>
                              </m:ctrlPr>
                            </m:acc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𝛽</m:t>
                                  </m:r>
                                </m:e>
                                <m:sub>
                                  <m:r>
                                    <a:rPr lang="en-US" i="1">
                                      <a:solidFill>
                                        <a:srgbClr val="FF0000"/>
                                      </a:solidFill>
                                      <a:latin typeface="Cambria Math" panose="02040503050406030204" pitchFamily="18" charset="0"/>
                                    </a:rPr>
                                    <m:t>𝑖</m:t>
                                  </m:r>
                                </m:sub>
                              </m:sSub>
                            </m:e>
                          </m:acc>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𝐷</m:t>
                              </m:r>
                            </m:e>
                            <m:sub>
                              <m:r>
                                <a:rPr lang="en-US" i="1">
                                  <a:solidFill>
                                    <a:srgbClr val="FF0000"/>
                                  </a:solidFill>
                                  <a:latin typeface="Cambria Math" panose="02040503050406030204" pitchFamily="18" charset="0"/>
                                </a:rPr>
                                <m:t>𝑖</m:t>
                              </m:r>
                            </m:sub>
                          </m:sSub>
                        </m:e>
                      </m:nary>
                    </m:oMath>
                  </m:oMathPara>
                </a14:m>
                <a:endParaRPr lang="en-US" dirty="0">
                  <a:latin typeface="Arial" panose="020B0604020202020204" pitchFamily="34" charset="0"/>
                  <a:ea typeface="KaiTi" panose="02010609060101010101" pitchFamily="49" charset="-122"/>
                  <a:cs typeface="Arial" panose="020B0604020202020204" pitchFamily="34" charset="0"/>
                </a:endParaRPr>
              </a:p>
              <a:p>
                <a:endParaRPr lang="en-US" dirty="0">
                  <a:latin typeface="Arial" panose="020B0604020202020204" pitchFamily="34" charset="0"/>
                  <a:ea typeface="KaiTi" panose="02010609060101010101" pitchFamily="49" charset="-122"/>
                  <a:cs typeface="Arial" panose="020B0604020202020204" pitchFamily="34" charset="0"/>
                </a:endParaRPr>
              </a:p>
              <a:p>
                <a:r>
                  <a:rPr lang="zh-CN" altLang="en-US" dirty="0">
                    <a:latin typeface="Arial" panose="020B0604020202020204" pitchFamily="34" charset="0"/>
                    <a:ea typeface="KaiTi" panose="02010609060101010101" pitchFamily="49" charset="-122"/>
                    <a:cs typeface="Arial" panose="020B0604020202020204" pitchFamily="34" charset="0"/>
                  </a:rPr>
                  <a:t>子指数根据利率或信用债选取对应系列，注意中债</a:t>
                </a:r>
                <a:r>
                  <a:rPr lang="en-US" altLang="zh-CN" dirty="0">
                    <a:latin typeface="Arial" panose="020B0604020202020204" pitchFamily="34" charset="0"/>
                    <a:ea typeface="KaiTi" panose="02010609060101010101" pitchFamily="49" charset="-122"/>
                    <a:cs typeface="Arial" panose="020B0604020202020204" pitchFamily="34" charset="0"/>
                  </a:rPr>
                  <a:t>-</a:t>
                </a:r>
                <a:r>
                  <a:rPr lang="zh-CN" altLang="en-US" dirty="0">
                    <a:latin typeface="Arial" panose="020B0604020202020204" pitchFamily="34" charset="0"/>
                    <a:ea typeface="KaiTi" panose="02010609060101010101" pitchFamily="49" charset="-122"/>
                    <a:cs typeface="Arial" panose="020B0604020202020204" pitchFamily="34" charset="0"/>
                  </a:rPr>
                  <a:t>总财富只有</a:t>
                </a:r>
                <a:r>
                  <a:rPr lang="en-US" altLang="zh-CN" dirty="0">
                    <a:latin typeface="Arial" panose="020B0604020202020204" pitchFamily="34" charset="0"/>
                    <a:ea typeface="KaiTi" panose="02010609060101010101" pitchFamily="49" charset="-122"/>
                    <a:cs typeface="Arial" panose="020B0604020202020204" pitchFamily="34" charset="0"/>
                  </a:rPr>
                  <a:t>5</a:t>
                </a:r>
                <a:r>
                  <a:rPr lang="zh-CN" altLang="en-US" dirty="0">
                    <a:latin typeface="Arial" panose="020B0604020202020204" pitchFamily="34" charset="0"/>
                    <a:ea typeface="KaiTi" panose="02010609060101010101" pitchFamily="49" charset="-122"/>
                    <a:cs typeface="Arial" panose="020B0604020202020204" pitchFamily="34" charset="0"/>
                  </a:rPr>
                  <a:t>个子指数，无</a:t>
                </a:r>
                <a:r>
                  <a:rPr lang="en-US" altLang="zh-CN" dirty="0">
                    <a:latin typeface="Arial" panose="020B0604020202020204" pitchFamily="34" charset="0"/>
                    <a:ea typeface="KaiTi" panose="02010609060101010101" pitchFamily="49" charset="-122"/>
                    <a:cs typeface="Arial" panose="020B0604020202020204" pitchFamily="34" charset="0"/>
                  </a:rPr>
                  <a:t>1</a:t>
                </a:r>
                <a:r>
                  <a:rPr lang="zh-CN" altLang="en-US" dirty="0">
                    <a:latin typeface="Arial" panose="020B0604020202020204" pitchFamily="34" charset="0"/>
                    <a:ea typeface="KaiTi" panose="02010609060101010101" pitchFamily="49" charset="-122"/>
                    <a:cs typeface="Arial" panose="020B0604020202020204" pitchFamily="34" charset="0"/>
                  </a:rPr>
                  <a:t>年以下</a:t>
                </a:r>
                <a:endParaRPr lang="en-US" dirty="0">
                  <a:latin typeface="Arial" panose="020B0604020202020204" pitchFamily="34" charset="0"/>
                  <a:ea typeface="KaiTi" panose="02010609060101010101" pitchFamily="49" charset="-122"/>
                  <a:cs typeface="Arial" panose="020B0604020202020204" pitchFamily="34" charset="0"/>
                </a:endParaRPr>
              </a:p>
            </p:txBody>
          </p:sp>
        </mc:Choice>
        <mc:Fallback xmlns="">
          <p:sp>
            <p:nvSpPr>
              <p:cNvPr id="10" name="文本框 8">
                <a:extLst>
                  <a:ext uri="{FF2B5EF4-FFF2-40B4-BE49-F238E27FC236}">
                    <a16:creationId xmlns:a16="http://schemas.microsoft.com/office/drawing/2014/main" id="{4CB048E7-6D52-42F1-A2E5-F9DB0B14AAA7}"/>
                  </a:ext>
                </a:extLst>
              </p:cNvPr>
              <p:cNvSpPr txBox="1">
                <a:spLocks noRot="1" noChangeAspect="1" noMove="1" noResize="1" noEditPoints="1" noAdjustHandles="1" noChangeArrowheads="1" noChangeShapeType="1" noTextEdit="1"/>
              </p:cNvSpPr>
              <p:nvPr/>
            </p:nvSpPr>
            <p:spPr>
              <a:xfrm>
                <a:off x="6726514" y="1015959"/>
                <a:ext cx="4697812" cy="2233304"/>
              </a:xfrm>
              <a:prstGeom prst="rect">
                <a:avLst/>
              </a:prstGeom>
              <a:blipFill>
                <a:blip r:embed="rId4"/>
                <a:stretch>
                  <a:fillRect l="-1038" t="-2186" b="-3825"/>
                </a:stretch>
              </a:blipFill>
            </p:spPr>
            <p:txBody>
              <a:bodyPr/>
              <a:lstStyle/>
              <a:p>
                <a:r>
                  <a:rPr lang="en-US">
                    <a:noFill/>
                  </a:rPr>
                  <a:t> </a:t>
                </a:r>
              </a:p>
            </p:txBody>
          </p:sp>
        </mc:Fallback>
      </mc:AlternateContent>
    </p:spTree>
    <p:extLst>
      <p:ext uri="{BB962C8B-B14F-4D97-AF65-F5344CB8AC3E}">
        <p14:creationId xmlns:p14="http://schemas.microsoft.com/office/powerpoint/2010/main" val="32151941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10.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14.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15.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2.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Straight Connector 9"/>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1"/>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3257"/>
  <p:tag name="MH_LIBRARY" val="GRAPHIC"/>
  <p:tag name="MH_ORDER" val="Rectangle 2"/>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18644</TotalTime>
  <Words>6231</Words>
  <Application>Microsoft Office PowerPoint</Application>
  <PresentationFormat>Widescreen</PresentationFormat>
  <Paragraphs>599</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Gungsuh</vt:lpstr>
      <vt:lpstr>KaiTi</vt:lpstr>
      <vt:lpstr>宋体</vt:lpstr>
      <vt:lpstr>楷体</vt:lpstr>
      <vt:lpstr>楷体_GB2312</vt:lpstr>
      <vt:lpstr>Arial</vt:lpstr>
      <vt:lpstr>Calibri</vt:lpstr>
      <vt:lpstr>Calibri Light</vt:lpstr>
      <vt:lpstr>Cambria Math</vt:lpstr>
      <vt:lpstr>Times New Roman</vt:lpstr>
      <vt:lpstr>Wingdings</vt:lpstr>
      <vt:lpstr>Office 主题</vt:lpstr>
      <vt:lpstr>公募纯债基金的Campisi模型分析</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damianboy</dc:creator>
  <cp:lastModifiedBy>David Dai</cp:lastModifiedBy>
  <cp:revision>387</cp:revision>
  <dcterms:created xsi:type="dcterms:W3CDTF">2018-08-28T03:40:18Z</dcterms:created>
  <dcterms:modified xsi:type="dcterms:W3CDTF">2020-12-15T07:41:34Z</dcterms:modified>
</cp:coreProperties>
</file>