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2" r:id="rId2"/>
    <p:sldId id="28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86D2-4CCE-FB48-88E8-F52E3D61582F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FCA0-D8C7-DA47-972E-A8EE676ABC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5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b="0" i="0" u="none" strike="noStrike" dirty="0">
              <a:solidFill>
                <a:srgbClr val="1C1F23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FF9B2-BC20-AE4F-8401-75D8CB366A2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71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b="0" i="0" u="none" strike="noStrike" dirty="0">
              <a:solidFill>
                <a:srgbClr val="1C1F23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FF9B2-BC20-AE4F-8401-75D8CB366A2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9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AB6DE-9C0E-4A23-71C0-F1709C352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550A0F-DE4C-9E75-009E-913B6444C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F7972-5C96-4943-5742-44879CB9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EFE3-9AFE-494C-8831-EF033CBFD064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48110-23ED-79B8-F448-D980E757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0F0A2-2CA0-263C-BC16-AC57B9BA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14F-9D86-5E4E-BCCA-384640500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8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1681C-8957-6A76-81E0-71F93CE1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4CCD55-FF99-5D73-229F-BD3DF75D3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9B449-D0FF-3A53-B27C-221A4B28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EFE3-9AFE-494C-8831-EF033CBFD064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F31E4-EAF2-A6D8-9AAE-CC3AA071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633E9-9B00-60D6-2C86-67A457D3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14F-9D86-5E4E-BCCA-384640500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93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99F8E4-DE48-8003-F314-C027C26FD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1A23E0-E789-BE42-4527-2AD7875A3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6A6D9-32BD-7416-7BF8-DCCD3A88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EFE3-9AFE-494C-8831-EF033CBFD064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25518-5C62-E6E0-2500-5B09C34F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835A2-7759-F311-E3CA-24B15D99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14F-9D86-5E4E-BCCA-384640500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56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70DD2-7394-BA2F-7509-6B887F93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D4E4C-8E85-B48E-563E-804814A85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8A466-137A-80A3-7FE2-EC981CD8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EFE3-9AFE-494C-8831-EF033CBFD064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2B650-578D-94A9-A5DA-A006B658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026DD-3BBE-EEFF-98E5-27C2D789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14F-9D86-5E4E-BCCA-384640500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83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F27D7-4E10-EAEA-3910-0F021D26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8CA1B-5EEA-A6E2-5002-33868ACC1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70E55-92A0-7BE7-3A52-D8E91FD4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EFE3-9AFE-494C-8831-EF033CBFD064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C9356-A09A-82E1-2274-A8018894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45328-1BD6-D09F-70AA-0514B300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14F-9D86-5E4E-BCCA-384640500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55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54E15-9BB1-38EA-0299-651D8CF9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ED603-05BB-FC92-224F-EF0EECFF0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F9E11E-A82C-B781-9CE5-EF1B94C33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2EA11-2E95-E332-B338-AC531F46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EFE3-9AFE-494C-8831-EF033CBFD064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6B72E8-B3CB-7635-6B6A-9A40C9F5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5F043-1D41-8F50-38D7-D38AA34A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14F-9D86-5E4E-BCCA-384640500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82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2357-F183-0697-EF9B-F19F95F6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3CF90-E802-F587-BE8D-065397F5D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E2CE5-5278-3822-E9B3-02EC5EDBD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3AE46A-0D5E-DA45-2A2F-ACBD925F0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5ACF2D-9192-AE22-5A06-82B4D0655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02B4F2-97EC-EBE6-E83A-1E240379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EFE3-9AFE-494C-8831-EF033CBFD064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F7D45D-024B-5146-3749-0C857B01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ACBB0B-C862-4A69-AD16-BA62251E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14F-9D86-5E4E-BCCA-384640500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86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C4E91-9C42-51E5-BEAE-22688A43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34EA2E-EFE2-B23C-924A-337B304D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EFE3-9AFE-494C-8831-EF033CBFD064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7D9013-EEAA-8C81-714E-0F4007B6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BC560-403B-CF0E-7391-3ED24E41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14F-9D86-5E4E-BCCA-384640500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34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2D8EFB-777D-5605-8B3E-0C686F9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EFE3-9AFE-494C-8831-EF033CBFD064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2FF672-B044-8BEB-2790-1987BB74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01AF25-507A-F48F-AB97-1F24FC3A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14F-9D86-5E4E-BCCA-384640500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A3AB2-6080-FF8A-0C22-8BF87DAC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66AB9-86D5-9B7A-D8F0-9270F48D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E4AB3C-16EE-BE2C-03E7-94DB7490F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7682B-F06A-0737-A808-E2D97888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EFE3-9AFE-494C-8831-EF033CBFD064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E634B-3BD8-E4B1-0922-ED7E2B26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C5ECF-8962-7C75-5EBC-BE85F9D9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14F-9D86-5E4E-BCCA-384640500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7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20F2D-C697-0524-54F6-8E8CCFE6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D29313-27AA-9808-B652-F8E08AF4D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B26A4-7264-6694-2D35-EEFD38AAD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71A1F-7B16-59BA-4853-1C924B7B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EFE3-9AFE-494C-8831-EF033CBFD064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51B50-8C44-7ED3-B9E0-B4A6EF28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3F1508-4D64-8500-DE50-78B1C02D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F14F-9D86-5E4E-BCCA-384640500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07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B462FD-A547-877D-3E9A-8D3CD82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140F1D-727E-2A5D-AB33-078C9923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222FD-678B-CAF5-8079-BD22BC056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3EFE3-9AFE-494C-8831-EF033CBFD064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1BD0D-59F3-CDDA-5EA7-8518C6DF4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168F3-E160-FEDF-6B80-BF252841C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F14F-9D86-5E4E-BCCA-384640500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56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988470-2758-C4AB-6715-DEAA3AFBA0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6" r="32199" b="72258"/>
          <a:stretch/>
        </p:blipFill>
        <p:spPr>
          <a:xfrm>
            <a:off x="305617" y="639203"/>
            <a:ext cx="7179127" cy="1457625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75015A5-EA2B-E6B6-65F9-65E05CF6FFC9}"/>
              </a:ext>
            </a:extLst>
          </p:cNvPr>
          <p:cNvCxnSpPr>
            <a:cxnSpLocks/>
          </p:cNvCxnSpPr>
          <p:nvPr/>
        </p:nvCxnSpPr>
        <p:spPr>
          <a:xfrm>
            <a:off x="438980" y="6447364"/>
            <a:ext cx="4341938" cy="0"/>
          </a:xfrm>
          <a:prstGeom prst="straightConnector1">
            <a:avLst/>
          </a:prstGeom>
          <a:ln w="57150">
            <a:solidFill>
              <a:srgbClr val="006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06EFD0B-CACE-0EEE-ADE2-E840345A472A}"/>
              </a:ext>
            </a:extLst>
          </p:cNvPr>
          <p:cNvGrpSpPr/>
          <p:nvPr/>
        </p:nvGrpSpPr>
        <p:grpSpPr>
          <a:xfrm>
            <a:off x="657952" y="5555120"/>
            <a:ext cx="3744669" cy="892244"/>
            <a:chOff x="1568284" y="4152411"/>
            <a:chExt cx="2642306" cy="149301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76C3E8D-129C-81D4-C3F5-0E96E9C16F33}"/>
                </a:ext>
              </a:extLst>
            </p:cNvPr>
            <p:cNvSpPr/>
            <p:nvPr/>
          </p:nvSpPr>
          <p:spPr>
            <a:xfrm>
              <a:off x="1568284" y="4214191"/>
              <a:ext cx="308998" cy="1431235"/>
            </a:xfrm>
            <a:prstGeom prst="rect">
              <a:avLst/>
            </a:prstGeom>
            <a:solidFill>
              <a:srgbClr val="006A7A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005E525-5B3D-AF96-CA2C-2C05BE59021C}"/>
                </a:ext>
              </a:extLst>
            </p:cNvPr>
            <p:cNvSpPr/>
            <p:nvPr/>
          </p:nvSpPr>
          <p:spPr>
            <a:xfrm>
              <a:off x="2285455" y="4152411"/>
              <a:ext cx="308998" cy="1431234"/>
            </a:xfrm>
            <a:prstGeom prst="rect">
              <a:avLst/>
            </a:prstGeom>
            <a:solidFill>
              <a:srgbClr val="008EB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095A27A-A130-E00F-3BB7-C2567C0B8946}"/>
                </a:ext>
              </a:extLst>
            </p:cNvPr>
            <p:cNvSpPr/>
            <p:nvPr/>
          </p:nvSpPr>
          <p:spPr>
            <a:xfrm>
              <a:off x="2664915" y="4152411"/>
              <a:ext cx="308998" cy="1431236"/>
            </a:xfrm>
            <a:prstGeom prst="rect">
              <a:avLst/>
            </a:prstGeom>
            <a:solidFill>
              <a:srgbClr val="008EB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6C0D55-205D-F827-4A9D-F1454A686337}"/>
                </a:ext>
              </a:extLst>
            </p:cNvPr>
            <p:cNvSpPr/>
            <p:nvPr/>
          </p:nvSpPr>
          <p:spPr>
            <a:xfrm>
              <a:off x="3056644" y="4152411"/>
              <a:ext cx="308998" cy="1431236"/>
            </a:xfrm>
            <a:prstGeom prst="rect">
              <a:avLst/>
            </a:prstGeom>
            <a:solidFill>
              <a:srgbClr val="008EB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578780C-4089-01F5-19E6-03DBCC58B2E7}"/>
                </a:ext>
              </a:extLst>
            </p:cNvPr>
            <p:cNvSpPr/>
            <p:nvPr/>
          </p:nvSpPr>
          <p:spPr>
            <a:xfrm>
              <a:off x="3901592" y="4214190"/>
              <a:ext cx="308998" cy="1431235"/>
            </a:xfrm>
            <a:prstGeom prst="rect">
              <a:avLst/>
            </a:prstGeom>
            <a:solidFill>
              <a:srgbClr val="006A7A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370AC828-7C6C-936A-EC68-60166504873E}"/>
              </a:ext>
            </a:extLst>
          </p:cNvPr>
          <p:cNvSpPr txBox="1"/>
          <p:nvPr/>
        </p:nvSpPr>
        <p:spPr>
          <a:xfrm>
            <a:off x="3672922" y="506148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Post-test</a:t>
            </a:r>
            <a:endParaRPr kumimoji="1" lang="zh-CN" altLang="en-US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241366-2D47-6111-2C1C-B87A86FB3B74}"/>
              </a:ext>
            </a:extLst>
          </p:cNvPr>
          <p:cNvSpPr txBox="1"/>
          <p:nvPr/>
        </p:nvSpPr>
        <p:spPr>
          <a:xfrm>
            <a:off x="305617" y="506148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Pre-test</a:t>
            </a:r>
            <a:endParaRPr kumimoji="1" lang="zh-CN" altLang="en-US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FA02AB-269D-A985-FD05-BD975921ED06}"/>
              </a:ext>
            </a:extLst>
          </p:cNvPr>
          <p:cNvSpPr txBox="1"/>
          <p:nvPr/>
        </p:nvSpPr>
        <p:spPr>
          <a:xfrm>
            <a:off x="1481228" y="4738320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Training 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( with feedback)</a:t>
            </a:r>
            <a:endParaRPr kumimoji="1" lang="zh-CN" altLang="en-US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49D57AD-13B4-C9FA-9EDB-F85FFFBD3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17" y="2615604"/>
            <a:ext cx="7772400" cy="140731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BCC1D7E-939F-A075-9116-E6B93CF81FB6}"/>
              </a:ext>
            </a:extLst>
          </p:cNvPr>
          <p:cNvSpPr txBox="1"/>
          <p:nvPr/>
        </p:nvSpPr>
        <p:spPr>
          <a:xfrm>
            <a:off x="7555529" y="1348234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Test</a:t>
            </a:r>
            <a:endParaRPr kumimoji="1" lang="zh-CN" altLang="en-US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FE45A8-A1DD-0801-9D83-CE3798137DA8}"/>
              </a:ext>
            </a:extLst>
          </p:cNvPr>
          <p:cNvSpPr txBox="1"/>
          <p:nvPr/>
        </p:nvSpPr>
        <p:spPr>
          <a:xfrm>
            <a:off x="8048836" y="3206813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Training</a:t>
            </a:r>
            <a:endParaRPr kumimoji="1" lang="zh-CN" altLang="en-US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B8EFCDE-DCDF-8DAB-74CE-E855C7A958B8}"/>
              </a:ext>
            </a:extLst>
          </p:cNvPr>
          <p:cNvSpPr txBox="1"/>
          <p:nvPr/>
        </p:nvSpPr>
        <p:spPr>
          <a:xfrm>
            <a:off x="704428" y="3913735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0.5 s</a:t>
            </a:r>
            <a:endParaRPr kumimoji="1" lang="zh-CN" altLang="en-US" sz="1600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A9EC376-044F-BF1B-CC3C-3C9F75D35653}"/>
              </a:ext>
            </a:extLst>
          </p:cNvPr>
          <p:cNvSpPr txBox="1"/>
          <p:nvPr/>
        </p:nvSpPr>
        <p:spPr>
          <a:xfrm>
            <a:off x="2013155" y="3916085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4</a:t>
            </a:r>
            <a:r>
              <a:rPr kumimoji="1" lang="zh-CN" altLang="en-US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s</a:t>
            </a:r>
            <a:endParaRPr kumimoji="1" lang="zh-CN" altLang="en-US" sz="1600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DB1E7C3-2254-E2BF-F5F7-A40C39B86883}"/>
              </a:ext>
            </a:extLst>
          </p:cNvPr>
          <p:cNvSpPr txBox="1"/>
          <p:nvPr/>
        </p:nvSpPr>
        <p:spPr>
          <a:xfrm>
            <a:off x="3205163" y="3901538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0.5 s</a:t>
            </a:r>
            <a:endParaRPr kumimoji="1" lang="zh-CN" altLang="en-US" sz="1600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120B01F-EC8F-5599-7CE4-E8C1BE8AE1C5}"/>
              </a:ext>
            </a:extLst>
          </p:cNvPr>
          <p:cNvSpPr txBox="1"/>
          <p:nvPr/>
        </p:nvSpPr>
        <p:spPr>
          <a:xfrm>
            <a:off x="4332392" y="3923307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max 1.5 s</a:t>
            </a:r>
            <a:endParaRPr kumimoji="1" lang="zh-CN" altLang="en-US" sz="1600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F3E20C0-1A11-D3FE-B840-60C3849FB06B}"/>
              </a:ext>
            </a:extLst>
          </p:cNvPr>
          <p:cNvSpPr txBox="1"/>
          <p:nvPr/>
        </p:nvSpPr>
        <p:spPr>
          <a:xfrm>
            <a:off x="5992671" y="3923307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1 s</a:t>
            </a:r>
            <a:endParaRPr kumimoji="1" lang="zh-CN" altLang="en-US" sz="1600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C2F9B92-915A-DBD5-664F-AB846F05FB6A}"/>
              </a:ext>
            </a:extLst>
          </p:cNvPr>
          <p:cNvSpPr txBox="1"/>
          <p:nvPr/>
        </p:nvSpPr>
        <p:spPr>
          <a:xfrm>
            <a:off x="7125618" y="3923307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1 s</a:t>
            </a:r>
            <a:endParaRPr kumimoji="1" lang="zh-CN" altLang="en-US" sz="1600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8BBD835-EA9B-4498-7BB7-C7A32D54A146}"/>
              </a:ext>
            </a:extLst>
          </p:cNvPr>
          <p:cNvSpPr txBox="1"/>
          <p:nvPr/>
        </p:nvSpPr>
        <p:spPr>
          <a:xfrm>
            <a:off x="9058471" y="2577159"/>
            <a:ext cx="3097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Training:</a:t>
            </a:r>
          </a:p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1 trial = 9 s</a:t>
            </a:r>
          </a:p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1 run = 42 trials</a:t>
            </a:r>
            <a:r>
              <a:rPr kumimoji="1" lang="zh-CN" altLang="en-US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 ～</a:t>
            </a:r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=</a:t>
            </a:r>
            <a:r>
              <a:rPr kumimoji="1" lang="zh-CN" altLang="en-US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 6.3</a:t>
            </a:r>
            <a:r>
              <a:rPr kumimoji="1" lang="zh-CN" altLang="en-US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min</a:t>
            </a:r>
          </a:p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10</a:t>
            </a:r>
            <a:r>
              <a:rPr kumimoji="1" lang="zh-CN" altLang="en-US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run</a:t>
            </a:r>
            <a:r>
              <a:rPr kumimoji="1" lang="zh-CN" altLang="en-US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~=</a:t>
            </a:r>
            <a:r>
              <a:rPr kumimoji="1" lang="zh-CN" altLang="en-US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1h</a:t>
            </a:r>
          </a:p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3</a:t>
            </a:r>
            <a:r>
              <a:rPr kumimoji="1" lang="zh-CN" altLang="en-US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days</a:t>
            </a:r>
            <a:endParaRPr kumimoji="1" lang="zh-CN" altLang="en-US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4520CB0-C42D-C20D-2ECE-416F8EA88C11}"/>
              </a:ext>
            </a:extLst>
          </p:cNvPr>
          <p:cNvSpPr txBox="1"/>
          <p:nvPr/>
        </p:nvSpPr>
        <p:spPr>
          <a:xfrm>
            <a:off x="6516046" y="2071233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1 s</a:t>
            </a:r>
            <a:endParaRPr kumimoji="1" lang="zh-CN" altLang="en-US" sz="1600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01BB06E-CF62-6099-A505-985C2EE16218}"/>
              </a:ext>
            </a:extLst>
          </p:cNvPr>
          <p:cNvSpPr txBox="1"/>
          <p:nvPr/>
        </p:nvSpPr>
        <p:spPr>
          <a:xfrm>
            <a:off x="704428" y="2071233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0.5 s</a:t>
            </a:r>
            <a:endParaRPr kumimoji="1" lang="zh-CN" altLang="en-US" sz="1600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7BE2050-56D3-535D-9B23-A96F52F14999}"/>
              </a:ext>
            </a:extLst>
          </p:cNvPr>
          <p:cNvSpPr txBox="1"/>
          <p:nvPr/>
        </p:nvSpPr>
        <p:spPr>
          <a:xfrm>
            <a:off x="2166795" y="207123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12</a:t>
            </a:r>
            <a:r>
              <a:rPr kumimoji="1" lang="zh-CN" altLang="en-US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s</a:t>
            </a:r>
            <a:endParaRPr kumimoji="1" lang="zh-CN" altLang="en-US" sz="1600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C14824C-97EC-2338-C211-A6107CCCC61D}"/>
              </a:ext>
            </a:extLst>
          </p:cNvPr>
          <p:cNvSpPr txBox="1"/>
          <p:nvPr/>
        </p:nvSpPr>
        <p:spPr>
          <a:xfrm>
            <a:off x="3594944" y="2071233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0.5 s</a:t>
            </a:r>
            <a:endParaRPr kumimoji="1" lang="zh-CN" altLang="en-US" sz="1600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B1BDCCB-B91F-EF79-3CAE-2FF92E363809}"/>
              </a:ext>
            </a:extLst>
          </p:cNvPr>
          <p:cNvSpPr txBox="1"/>
          <p:nvPr/>
        </p:nvSpPr>
        <p:spPr>
          <a:xfrm>
            <a:off x="4930193" y="2071233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max 1.5 s</a:t>
            </a:r>
            <a:endParaRPr kumimoji="1" lang="zh-CN" altLang="en-US" sz="1600" dirty="0"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23F06A-82E5-F07F-B065-4469BBD607CC}"/>
              </a:ext>
            </a:extLst>
          </p:cNvPr>
          <p:cNvSpPr txBox="1"/>
          <p:nvPr/>
        </p:nvSpPr>
        <p:spPr>
          <a:xfrm>
            <a:off x="8413225" y="870904"/>
            <a:ext cx="3014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Test:</a:t>
            </a:r>
          </a:p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1</a:t>
            </a:r>
            <a:r>
              <a:rPr kumimoji="1" lang="zh-CN" altLang="en-US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trial = 15.5 s</a:t>
            </a:r>
          </a:p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1 run = 42 trials</a:t>
            </a:r>
            <a:r>
              <a:rPr kumimoji="1" lang="zh-CN" altLang="en-US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 ～</a:t>
            </a:r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=</a:t>
            </a:r>
            <a:r>
              <a:rPr kumimoji="1" lang="zh-CN" altLang="en-US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 11</a:t>
            </a:r>
            <a:r>
              <a:rPr kumimoji="1" lang="zh-CN" altLang="en-US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min</a:t>
            </a:r>
          </a:p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3 test ~= 33 min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761497-63AB-F9A9-5EBD-E8AD8647D43E}"/>
              </a:ext>
            </a:extLst>
          </p:cNvPr>
          <p:cNvSpPr/>
          <p:nvPr/>
        </p:nvSpPr>
        <p:spPr>
          <a:xfrm>
            <a:off x="5954119" y="3321269"/>
            <a:ext cx="404640" cy="164728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5A3204-7997-DC71-44EC-9E81AF52B769}"/>
              </a:ext>
            </a:extLst>
          </p:cNvPr>
          <p:cNvSpPr txBox="1"/>
          <p:nvPr/>
        </p:nvSpPr>
        <p:spPr>
          <a:xfrm>
            <a:off x="5867734" y="3280522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D7D819-92C0-0673-4A7B-04E31F586B18}"/>
              </a:ext>
            </a:extLst>
          </p:cNvPr>
          <p:cNvSpPr txBox="1"/>
          <p:nvPr/>
        </p:nvSpPr>
        <p:spPr>
          <a:xfrm>
            <a:off x="5538317" y="3654915"/>
            <a:ext cx="11416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i="1" dirty="0">
                <a:solidFill>
                  <a:srgbClr val="F4D924"/>
                </a:solidFill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Wrong with beep</a:t>
            </a:r>
            <a:endParaRPr kumimoji="1" lang="zh-CN" altLang="en-US" sz="1000" i="1" dirty="0">
              <a:solidFill>
                <a:srgbClr val="F4D924"/>
              </a:solidFill>
              <a:latin typeface="Arial" panose="020B0604020202020204" pitchFamily="34" charset="0"/>
              <a:ea typeface="Kai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0CC556-32FA-A327-D43B-7C57CA0A6671}"/>
              </a:ext>
            </a:extLst>
          </p:cNvPr>
          <p:cNvSpPr txBox="1"/>
          <p:nvPr/>
        </p:nvSpPr>
        <p:spPr>
          <a:xfrm>
            <a:off x="5992671" y="5524033"/>
            <a:ext cx="5262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Training:</a:t>
            </a:r>
          </a:p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Staircase – 3 up 1 down</a:t>
            </a:r>
          </a:p>
          <a:p>
            <a:r>
              <a:rPr kumimoji="1" lang="en-US" altLang="zh-CN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Stop-rules – 42 trials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720C70CE-F211-696B-FE45-6B5DFE2C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61" y="71279"/>
            <a:ext cx="10515600" cy="460065"/>
          </a:xfrm>
        </p:spPr>
        <p:txBody>
          <a:bodyPr>
            <a:normAutofit/>
          </a:bodyPr>
          <a:lstStyle/>
          <a:p>
            <a:r>
              <a:rPr kumimoji="1" lang="en-US" altLang="zh-CN" sz="2400" b="1" dirty="0">
                <a:solidFill>
                  <a:srgbClr val="006A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kumimoji="1" lang="zh-CN" altLang="en-US" sz="2400" b="1" dirty="0">
                <a:solidFill>
                  <a:srgbClr val="006A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6A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kumimoji="1" lang="zh-CN" altLang="en-US" sz="2400" b="1" dirty="0">
              <a:solidFill>
                <a:srgbClr val="006A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E99D96A-46E9-43E0-B3BD-BF8DFE9E03A3}"/>
              </a:ext>
            </a:extLst>
          </p:cNvPr>
          <p:cNvCxnSpPr/>
          <p:nvPr/>
        </p:nvCxnSpPr>
        <p:spPr>
          <a:xfrm>
            <a:off x="3494638" y="639203"/>
            <a:ext cx="2601362" cy="0"/>
          </a:xfrm>
          <a:prstGeom prst="line">
            <a:avLst/>
          </a:prstGeom>
          <a:ln w="28575">
            <a:solidFill>
              <a:srgbClr val="003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7BA46FC-452A-41B3-A555-0A87E49192B1}"/>
              </a:ext>
            </a:extLst>
          </p:cNvPr>
          <p:cNvSpPr txBox="1"/>
          <p:nvPr/>
        </p:nvSpPr>
        <p:spPr>
          <a:xfrm>
            <a:off x="4204009" y="307474"/>
            <a:ext cx="12043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ea typeface="Kai" pitchFamily="2" charset="-122"/>
                <a:cs typeface="Arial" panose="020B0604020202020204" pitchFamily="34" charset="0"/>
              </a:rPr>
              <a:t>Response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273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720C70CE-F211-696B-FE45-6B5DFE2C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85" y="272044"/>
            <a:ext cx="10515600" cy="460065"/>
          </a:xfrm>
        </p:spPr>
        <p:txBody>
          <a:bodyPr>
            <a:normAutofit/>
          </a:bodyPr>
          <a:lstStyle/>
          <a:p>
            <a:r>
              <a:rPr kumimoji="1" lang="en-US" altLang="zh-CN" sz="2400" b="1" dirty="0">
                <a:solidFill>
                  <a:srgbClr val="006A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kumimoji="1" lang="zh-CN" altLang="en-US" sz="2400" b="1" dirty="0">
              <a:solidFill>
                <a:srgbClr val="006A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663F00-46E9-90F9-E8A7-64ADE2C36F15}"/>
              </a:ext>
            </a:extLst>
          </p:cNvPr>
          <p:cNvSpPr txBox="1"/>
          <p:nvPr/>
        </p:nvSpPr>
        <p:spPr>
          <a:xfrm>
            <a:off x="384717" y="1366245"/>
            <a:ext cx="8246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" pitchFamily="2" charset="-122"/>
                <a:cs typeface="Times New Roman" panose="02020603050405020304" pitchFamily="18" charset="0"/>
              </a:rPr>
              <a:t>After training, the </a:t>
            </a:r>
            <a:r>
              <a:rPr lang="en-US" altLang="zh-CN" dirty="0">
                <a:latin typeface="Times New Roman" panose="02020603050405020304" pitchFamily="18" charset="0"/>
                <a:ea typeface="Kai" pitchFamily="2" charset="-122"/>
                <a:cs typeface="Times New Roman" panose="02020603050405020304" pitchFamily="18" charset="0"/>
              </a:rPr>
              <a:t>participant</a:t>
            </a:r>
            <a:r>
              <a:rPr lang="zh-CN" altLang="en-US" dirty="0">
                <a:latin typeface="Times New Roman" panose="02020603050405020304" pitchFamily="18" charset="0"/>
                <a:ea typeface="Kai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Kai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ea typeface="Kai" pitchFamily="2" charset="-122"/>
                <a:cs typeface="Times New Roman" panose="02020603050405020304" pitchFamily="18" charset="0"/>
              </a:rPr>
              <a:t> discrimination threshold is reduced</a:t>
            </a:r>
            <a:r>
              <a:rPr lang="en-US" altLang="zh-CN" dirty="0">
                <a:latin typeface="Times New Roman" panose="02020603050405020304" pitchFamily="18" charset="0"/>
                <a:ea typeface="Kai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Kai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110</Words>
  <Application>Microsoft Office PowerPoint</Application>
  <PresentationFormat>宽屏</PresentationFormat>
  <Paragraphs>37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Inter</vt:lpstr>
      <vt:lpstr>等线</vt:lpstr>
      <vt:lpstr>等线 Light</vt:lpstr>
      <vt:lpstr>Arial</vt:lpstr>
      <vt:lpstr>Times New Roman</vt:lpstr>
      <vt:lpstr>Office 主题​​</vt:lpstr>
      <vt:lpstr>Experimental design</vt:lpstr>
      <vt:lpstr>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</dc:title>
  <dc:creator>Yuan G</dc:creator>
  <cp:lastModifiedBy>高 源</cp:lastModifiedBy>
  <cp:revision>11</cp:revision>
  <dcterms:created xsi:type="dcterms:W3CDTF">2024-07-25T07:24:21Z</dcterms:created>
  <dcterms:modified xsi:type="dcterms:W3CDTF">2024-08-05T05:35:18Z</dcterms:modified>
</cp:coreProperties>
</file>