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5"/>
    <p:sldMasterId id="2147483664" r:id="rId6"/>
    <p:sldMasterId id="214748366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y="6858000" cx="9144000"/>
  <p:notesSz cx="6858000" cy="9144000"/>
  <p:embeddedFontLs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8EED95-2B1B-4FF6-B1AF-8E61DA55285F}">
  <a:tblStyle styleId="{9D8EED95-2B1B-4FF6-B1AF-8E61DA55285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enturyGothic-regular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8b33fd98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 score</a:t>
            </a:r>
            <a:endParaRPr/>
          </a:p>
        </p:txBody>
      </p:sp>
      <p:sp>
        <p:nvSpPr>
          <p:cNvPr id="239" name="Google Shape;239;g498b33fd98_6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98b33fd98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lang="en-US"/>
              <a:t> score</a:t>
            </a:r>
            <a:endParaRPr/>
          </a:p>
        </p:txBody>
      </p:sp>
      <p:sp>
        <p:nvSpPr>
          <p:cNvPr id="249" name="Google Shape;249;g498b33fd98_7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98b33fd98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498b33fd98_7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98b33fd98_7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rating</a:t>
            </a:r>
            <a:endParaRPr/>
          </a:p>
        </p:txBody>
      </p:sp>
      <p:sp>
        <p:nvSpPr>
          <p:cNvPr id="266" name="Google Shape;266;g498b33fd98_7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98b33fd98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273" name="Google Shape;273;g498b33fd98_7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9cb45c3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39cb45c36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39cb45c36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39cb45c3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39cb45c36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9cb45c36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39cb45c3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339cb45c36_0_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98b33fd98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498b33fd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498b33fd98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98b33fd98_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boxplot</a:t>
            </a:r>
            <a:endParaRPr/>
          </a:p>
        </p:txBody>
      </p:sp>
      <p:sp>
        <p:nvSpPr>
          <p:cNvPr id="222" name="Google Shape;222;g498b33fd98_7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98b33fd9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runtime</a:t>
            </a:r>
            <a:endParaRPr/>
          </a:p>
        </p:txBody>
      </p:sp>
      <p:sp>
        <p:nvSpPr>
          <p:cNvPr id="229" name="Google Shape;229;g498b33fd98_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2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hield">
  <p:cSld name="Shield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el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7063" y="1170132"/>
            <a:ext cx="5216937" cy="568786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3" type="body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6" name="Google Shape;16;p2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" name="Google Shape;18;p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Google Shape;20;p2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head w/ Bullets">
  <p:cSld name="Subhead w/ Bulle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2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2"/>
          <p:cNvSpPr txBox="1"/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4" name="Google Shape;134;p12"/>
          <p:cNvSpPr txBox="1"/>
          <p:nvPr>
            <p:ph idx="2" type="body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head w/ No Bullets">
  <p:cSld name="Subhead w/ No Bulle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3"/>
          <p:cNvSpPr txBox="1"/>
          <p:nvPr>
            <p:ph idx="2" type="body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head w/ No Bullets 2 col">
  <p:cSld name="Subhead w/ No Bullets 2 col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4" name="Google Shape;144;p14"/>
          <p:cNvSpPr txBox="1"/>
          <p:nvPr>
            <p:ph idx="2" type="body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3" type="body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no Subhead">
  <p:cSld name="Title with no Subhead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no Subhead 2 col">
  <p:cSld name="Title with no Subhead 2 col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Slide">
  <p:cSld name="Closing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8"/>
          <p:cNvGrpSpPr/>
          <p:nvPr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158" name="Google Shape;158;p18"/>
            <p:cNvCxnSpPr/>
            <p:nvPr/>
          </p:nvCxnSpPr>
          <p:spPr>
            <a:xfrm>
              <a:off x="4822622" y="5245111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18"/>
            <p:cNvCxnSpPr/>
            <p:nvPr/>
          </p:nvCxnSpPr>
          <p:spPr>
            <a:xfrm>
              <a:off x="-1276426" y="5245668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18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18"/>
          <p:cNvSpPr txBox="1"/>
          <p:nvPr>
            <p:ph idx="1" type="subTitle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tevens-Secondary-PMSColor-R.png" id="162" name="Google Shape;16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5428" y="678404"/>
            <a:ext cx="3544298" cy="302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4263995"/>
            <a:ext cx="2438400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evens Seal">
  <p:cSld name="Stevens Se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2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3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9" name="Google Shape;29;p3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66" y="-14942"/>
            <a:ext cx="2324100" cy="132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3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33" name="Google Shape;33;p3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" name="Google Shape;35;p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evens Clock">
  <p:cSld name="Stevens Cloc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3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42" name="Google Shape;42;p4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4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" name="Google Shape;44;p4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" name="Google Shape;45;p4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46" name="Google Shape;46;p4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48" name="Google Shape;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evens Fountain">
  <p:cSld name="Stevens Fountai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/>
          <p:nvPr>
            <p:ph idx="1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2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3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4" name="Google Shape;54;p5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55" name="Google Shape;55;p5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5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" name="Google Shape;57;p5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Google Shape;58;p5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59" name="Google Shape;59;p5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5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61" name="Google Shape;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rchbearer">
  <p:cSld name="Torchbear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 txBox="1"/>
          <p:nvPr>
            <p:ph idx="1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7" name="Google Shape;67;p6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68" name="Google Shape;68;p6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6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" name="Google Shape;70;p6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6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72" name="Google Shape;72;p6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6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74" name="Google Shape;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udents with NYC skyline">
  <p:cSld name="Students with NYC skylin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3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80" name="Google Shape;80;p7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81" name="Google Shape;81;p7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7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3" name="Google Shape;83;p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7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85" name="Google Shape;85;p7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7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87" name="Google Shape;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dwin A Stevens Hall">
  <p:cSld name="Edwin A Stevens Hall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93" name="Google Shape;93;p8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4" name="Google Shape;94;p8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8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" name="Google Shape;96;p8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8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98" name="Google Shape;98;p8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8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100" name="Google Shape;1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mpus Aerial">
  <p:cSld name="Campus Aerial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idx="3" type="body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06" name="Google Shape;106;p9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7" name="Google Shape;107;p9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9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" name="Google Shape;109;p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9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11" name="Google Shape;111;p9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9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113" name="Google Shape;1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head w/ Bullets 2 col">
  <p:cSld name="Subhead w/ Bullets 2 col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1"/>
          <p:cNvSpPr txBox="1"/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Google Shape;128;p11"/>
          <p:cNvSpPr txBox="1"/>
          <p:nvPr>
            <p:ph idx="2" type="body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1"/>
          <p:cNvSpPr txBox="1"/>
          <p:nvPr>
            <p:ph idx="3" type="body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0"/>
          <p:cNvCxnSpPr/>
          <p:nvPr/>
        </p:nvCxnSpPr>
        <p:spPr>
          <a:xfrm>
            <a:off x="6099048" y="6419355"/>
            <a:ext cx="3044952" cy="0"/>
          </a:xfrm>
          <a:prstGeom prst="straightConnector1">
            <a:avLst/>
          </a:prstGeom>
          <a:noFill/>
          <a:ln cap="flat" cmpd="sng" w="50800">
            <a:solidFill>
              <a:srgbClr val="DF702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0"/>
          <p:cNvCxnSpPr/>
          <p:nvPr/>
        </p:nvCxnSpPr>
        <p:spPr>
          <a:xfrm>
            <a:off x="0" y="6419912"/>
            <a:ext cx="6099048" cy="0"/>
          </a:xfrm>
          <a:prstGeom prst="straightConnector1">
            <a:avLst/>
          </a:prstGeom>
          <a:noFill/>
          <a:ln cap="flat" cmpd="sng" w="50800">
            <a:solidFill>
              <a:srgbClr val="0F78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91150" y="6584950"/>
            <a:ext cx="29337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0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" name="Google Shape;120;p10"/>
          <p:cNvGrpSpPr/>
          <p:nvPr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21" name="Google Shape;121;p10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0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23" name="Google Shape;123;p10"/>
            <p:cNvPicPr preferRelativeResize="0"/>
            <p:nvPr/>
          </p:nvPicPr>
          <p:blipFill rotWithShape="1">
            <a:blip r:embed="rId2">
              <a:alphaModFix/>
            </a:blip>
            <a:srcRect b="0" l="0" r="68665" t="13018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ottentomatoes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idx="2" type="body"/>
          </p:nvPr>
        </p:nvSpPr>
        <p:spPr>
          <a:xfrm>
            <a:off x="115889" y="1323975"/>
            <a:ext cx="7381875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Movie Rating Prediction Model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9"/>
          <p:cNvSpPr txBox="1"/>
          <p:nvPr>
            <p:ph idx="3" type="body"/>
          </p:nvPr>
        </p:nvSpPr>
        <p:spPr>
          <a:xfrm>
            <a:off x="115889" y="2876550"/>
            <a:ext cx="3845138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BIA660 Web Mining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Group 6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Yunfeng Liu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Linli Tang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Yanyan Jiang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Minghui Jin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Dec 3,2018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28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EDA - Writer score</a:t>
            </a:r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6551"/>
            <a:ext cx="4419599" cy="4263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106548"/>
            <a:ext cx="4419599" cy="426348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8"/>
          <p:cNvSpPr/>
          <p:nvPr/>
        </p:nvSpPr>
        <p:spPr>
          <a:xfrm>
            <a:off x="6013650" y="5585650"/>
            <a:ext cx="15363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 Score</a:t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1594050" y="5585700"/>
            <a:ext cx="15363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Audience Score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29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EDA - Actor score</a:t>
            </a:r>
            <a:endParaRPr/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6551"/>
            <a:ext cx="4419599" cy="425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106548"/>
            <a:ext cx="4419599" cy="425975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/>
          <p:nvPr/>
        </p:nvSpPr>
        <p:spPr>
          <a:xfrm>
            <a:off x="1594050" y="5585700"/>
            <a:ext cx="15363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Audience Score</a:t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6013650" y="5585650"/>
            <a:ext cx="15363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 Score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30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EDA - Rating</a:t>
            </a:r>
            <a:endParaRPr/>
          </a:p>
        </p:txBody>
      </p:sp>
      <p:pic>
        <p:nvPicPr>
          <p:cNvPr id="263" name="Google Shape;2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54150"/>
            <a:ext cx="6858001" cy="539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31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EDA - Season</a:t>
            </a:r>
            <a:endParaRPr/>
          </a:p>
        </p:txBody>
      </p:sp>
      <p:pic>
        <p:nvPicPr>
          <p:cNvPr id="270" name="Google Shape;2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400" y="954161"/>
            <a:ext cx="7303200" cy="5095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32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EDA - Correlation</a:t>
            </a:r>
            <a:endParaRPr/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551" y="466500"/>
            <a:ext cx="6134899" cy="59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2"/>
          <p:cNvSpPr/>
          <p:nvPr/>
        </p:nvSpPr>
        <p:spPr>
          <a:xfrm rot="-1738499">
            <a:off x="885956" y="4423949"/>
            <a:ext cx="587085" cy="28185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 rot="9373487">
            <a:off x="6911161" y="2422841"/>
            <a:ext cx="587127" cy="28194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3"/>
          <p:cNvSpPr txBox="1"/>
          <p:nvPr>
            <p:ph type="title"/>
          </p:nvPr>
        </p:nvSpPr>
        <p:spPr>
          <a:xfrm>
            <a:off x="158901" y="144300"/>
            <a:ext cx="30249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/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00" y="2754725"/>
            <a:ext cx="4018026" cy="36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 rotWithShape="1">
          <a:blip r:embed="rId4">
            <a:alphaModFix/>
          </a:blip>
          <a:srcRect b="0" l="16888" r="0" t="0"/>
          <a:stretch/>
        </p:blipFill>
        <p:spPr>
          <a:xfrm>
            <a:off x="403400" y="680100"/>
            <a:ext cx="2442475" cy="18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3"/>
          <p:cNvSpPr/>
          <p:nvPr/>
        </p:nvSpPr>
        <p:spPr>
          <a:xfrm rot="-3754297">
            <a:off x="518888" y="2575150"/>
            <a:ext cx="543158" cy="197782"/>
          </a:xfrm>
          <a:prstGeom prst="rightArrow">
            <a:avLst>
              <a:gd fmla="val 28608" name="adj1"/>
              <a:gd fmla="val 51438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3"/>
          <p:cNvSpPr txBox="1"/>
          <p:nvPr>
            <p:ph type="title"/>
          </p:nvPr>
        </p:nvSpPr>
        <p:spPr>
          <a:xfrm>
            <a:off x="5288001" y="201925"/>
            <a:ext cx="30249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pic>
        <p:nvPicPr>
          <p:cNvPr id="290" name="Google Shape;29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7050" y="737725"/>
            <a:ext cx="2288500" cy="15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5888" y="2754725"/>
            <a:ext cx="3609123" cy="33814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3"/>
          <p:cNvSpPr/>
          <p:nvPr/>
        </p:nvSpPr>
        <p:spPr>
          <a:xfrm rot="-3364815">
            <a:off x="5780310" y="2553781"/>
            <a:ext cx="851028" cy="195200"/>
          </a:xfrm>
          <a:prstGeom prst="rightArrow">
            <a:avLst>
              <a:gd fmla="val 28608" name="adj1"/>
              <a:gd fmla="val 51438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34"/>
          <p:cNvSpPr txBox="1"/>
          <p:nvPr>
            <p:ph type="title"/>
          </p:nvPr>
        </p:nvSpPr>
        <p:spPr>
          <a:xfrm>
            <a:off x="458576" y="201925"/>
            <a:ext cx="30249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endParaRPr/>
          </a:p>
        </p:txBody>
      </p:sp>
      <p:pic>
        <p:nvPicPr>
          <p:cNvPr id="299" name="Google Shape;2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75" y="2912350"/>
            <a:ext cx="3846296" cy="342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050" y="852975"/>
            <a:ext cx="2327650" cy="18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4"/>
          <p:cNvSpPr/>
          <p:nvPr/>
        </p:nvSpPr>
        <p:spPr>
          <a:xfrm rot="-3708418">
            <a:off x="1240364" y="2802604"/>
            <a:ext cx="561972" cy="197436"/>
          </a:xfrm>
          <a:prstGeom prst="rightArrow">
            <a:avLst>
              <a:gd fmla="val 28608" name="adj1"/>
              <a:gd fmla="val 51438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6713" y="809300"/>
            <a:ext cx="2572683" cy="17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4275" y="2672726"/>
            <a:ext cx="3846301" cy="36063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4"/>
          <p:cNvSpPr txBox="1"/>
          <p:nvPr>
            <p:ph type="title"/>
          </p:nvPr>
        </p:nvSpPr>
        <p:spPr>
          <a:xfrm>
            <a:off x="5006713" y="132750"/>
            <a:ext cx="30249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AdaBoost</a:t>
            </a:r>
            <a:endParaRPr/>
          </a:p>
        </p:txBody>
      </p:sp>
      <p:sp>
        <p:nvSpPr>
          <p:cNvPr id="305" name="Google Shape;305;p34"/>
          <p:cNvSpPr/>
          <p:nvPr/>
        </p:nvSpPr>
        <p:spPr>
          <a:xfrm rot="-3149531">
            <a:off x="5165998" y="2719704"/>
            <a:ext cx="862253" cy="166451"/>
          </a:xfrm>
          <a:prstGeom prst="rightArrow">
            <a:avLst>
              <a:gd fmla="val 28608" name="adj1"/>
              <a:gd fmla="val 51438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35"/>
          <p:cNvSpPr txBox="1"/>
          <p:nvPr>
            <p:ph type="title"/>
          </p:nvPr>
        </p:nvSpPr>
        <p:spPr>
          <a:xfrm>
            <a:off x="3004488" y="210903"/>
            <a:ext cx="7303200" cy="53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/>
          </a:p>
        </p:txBody>
      </p:sp>
      <p:pic>
        <p:nvPicPr>
          <p:cNvPr id="313" name="Google Shape;3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100" y="1641725"/>
            <a:ext cx="5094600" cy="3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900" y="5162600"/>
            <a:ext cx="3519350" cy="2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925" y="746699"/>
            <a:ext cx="3443726" cy="519160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5"/>
          <p:cNvSpPr txBox="1"/>
          <p:nvPr/>
        </p:nvSpPr>
        <p:spPr>
          <a:xfrm>
            <a:off x="0" y="6062775"/>
            <a:ext cx="4887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The correlation coefficient of features.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22" name="Google Shape;322;p36"/>
          <p:cNvGraphicFramePr/>
          <p:nvPr/>
        </p:nvGraphicFramePr>
        <p:xfrm>
          <a:off x="578490" y="12438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{9D8EED95-2B1B-4FF6-B1AF-8E61DA55285F}</a:tableStyleId>
              </a:tblPr>
              <a:tblGrid>
                <a:gridCol w="1362025"/>
                <a:gridCol w="1687125"/>
                <a:gridCol w="1687125"/>
                <a:gridCol w="1687125"/>
                <a:gridCol w="1687125"/>
              </a:tblGrid>
              <a:tr h="644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Random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Forest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Decision</a:t>
                      </a:r>
                      <a:endParaRPr sz="20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Tree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XgBoost</a:t>
                      </a:r>
                      <a:endParaRPr b="0" sz="2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AdaBoost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644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accuracy score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79.49%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79.49%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80.03%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79.15%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645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f1 score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81.45%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81.45%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81.72%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81.08%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23" name="Google Shape;323;p36"/>
          <p:cNvGraphicFramePr/>
          <p:nvPr/>
        </p:nvGraphicFramePr>
        <p:xfrm>
          <a:off x="543990" y="3578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{9D8EED95-2B1B-4FF6-B1AF-8E61DA55285F}</a:tableStyleId>
              </a:tblPr>
              <a:tblGrid>
                <a:gridCol w="1375025"/>
                <a:gridCol w="1708625"/>
                <a:gridCol w="1687125"/>
                <a:gridCol w="1687125"/>
                <a:gridCol w="1687100"/>
              </a:tblGrid>
              <a:tr h="644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/>
                        <a:t>Logistic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/>
                        <a:t>Regression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One-Vs-Rest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K-Neighbors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SVC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64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/>
                        <a:t>accuracy score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77.92%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78.12%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78.12%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78.20%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645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/>
                        <a:t>f1 score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79.81%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80.20%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80.20%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80.26%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37"/>
          <p:cNvSpPr txBox="1"/>
          <p:nvPr>
            <p:ph idx="2" type="body"/>
          </p:nvPr>
        </p:nvSpPr>
        <p:spPr>
          <a:xfrm>
            <a:off x="629450" y="1542150"/>
            <a:ext cx="7993200" cy="4172700"/>
          </a:xfrm>
          <a:prstGeom prst="rect">
            <a:avLst/>
          </a:prstGeom>
          <a:solidFill>
            <a:srgbClr val="CFD7E7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</a:rPr>
              <a:t>Based on observation and analysis, Xgboost model achieved the best results. It is known that the director, </a:t>
            </a:r>
            <a:r>
              <a:rPr b="1" lang="en-US" sz="2400">
                <a:solidFill>
                  <a:srgbClr val="000000"/>
                </a:solidFill>
              </a:rPr>
              <a:t>actor and writer scores </a:t>
            </a:r>
            <a:r>
              <a:rPr b="1" lang="en-US" sz="2400">
                <a:solidFill>
                  <a:srgbClr val="000000"/>
                </a:solidFill>
              </a:rPr>
              <a:t>have a greater impact on the positive correlation of the prediction, followed by the runtime and the amount of movies in theater have a negative correlation with the results.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</a:rPr>
              <a:t>This means that for critics, movies with good actors, directors and writers will generally be higher evaluated.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331" name="Google Shape;331;p37"/>
          <p:cNvSpPr txBox="1"/>
          <p:nvPr>
            <p:ph type="title"/>
          </p:nvPr>
        </p:nvSpPr>
        <p:spPr>
          <a:xfrm>
            <a:off x="645128" y="535872"/>
            <a:ext cx="7303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227330" y="418465"/>
            <a:ext cx="7595235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Project Objects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227330" y="1515745"/>
            <a:ext cx="3390941" cy="450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What to predict？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Whether a movie is more welcomed by critics or audiences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How to predict?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Movie information which is available when the movie releases</a:t>
            </a:r>
            <a:endParaRPr/>
          </a:p>
        </p:txBody>
      </p:sp>
      <p:pic>
        <p:nvPicPr>
          <p:cNvPr descr="A screenshot of a cell phone&#10;&#10;Description automatically generated" id="177" name="Google Shape;1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9906" y="170514"/>
            <a:ext cx="4924773" cy="620415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 rot="9070429">
            <a:off x="3073685" y="973497"/>
            <a:ext cx="2361141" cy="1275916"/>
          </a:xfrm>
          <a:prstGeom prst="rightArrow">
            <a:avLst>
              <a:gd fmla="val 28608" name="adj1"/>
              <a:gd fmla="val 51438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/>
          <p:nvPr/>
        </p:nvSpPr>
        <p:spPr>
          <a:xfrm rot="-9380732">
            <a:off x="3094817" y="4444843"/>
            <a:ext cx="1750179" cy="1275916"/>
          </a:xfrm>
          <a:prstGeom prst="rightArrow">
            <a:avLst>
              <a:gd fmla="val 28608" name="adj1"/>
              <a:gd fmla="val 51438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21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Data Scraping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227013" y="1376516"/>
            <a:ext cx="8481000" cy="4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Sourc</a:t>
            </a:r>
            <a:r>
              <a:rPr lang="en-US" sz="2000"/>
              <a:t>e of data: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https://www.rottentomatoes.com</a:t>
            </a:r>
            <a:endParaRPr sz="2000"/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Scrape movie links according to category</a:t>
            </a:r>
            <a:endParaRPr sz="2000"/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Delete repeated movies</a:t>
            </a:r>
            <a:endParaRPr sz="2000"/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Output movie_link.txt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Scrape movie information by visiting each link</a:t>
            </a:r>
            <a:endParaRPr sz="2000"/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Scrape director, writer, actors information by visiting their links in movie information</a:t>
            </a:r>
            <a:endParaRPr sz="2000"/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Output movie_info.txt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2"/>
          <p:cNvSpPr txBox="1"/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Variable Selection</a:t>
            </a:r>
            <a:endParaRPr/>
          </a:p>
        </p:txBody>
      </p:sp>
      <p:graphicFrame>
        <p:nvGraphicFramePr>
          <p:cNvPr id="194" name="Google Shape;194;p22"/>
          <p:cNvGraphicFramePr/>
          <p:nvPr/>
        </p:nvGraphicFramePr>
        <p:xfrm>
          <a:off x="540773" y="11281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{9D8EED95-2B1B-4FF6-B1AF-8E61DA55285F}</a:tableStyleId>
              </a:tblPr>
              <a:tblGrid>
                <a:gridCol w="2199875"/>
                <a:gridCol w="5990400"/>
              </a:tblGrid>
              <a:tr h="537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Variable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7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Runtime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Movie runtime in minutes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7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Rating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Indicate restriction level: G PG PG13 NR R NC17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7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Genre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Indicate genre of the movie: action animation etc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37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Director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Median score of the movies shot by the director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7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Writer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Median score of the movie written by the writer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Actor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Weighted average of the median scores of the movies cast by 1 to 4 main actors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Studio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1-3 tier of the studio representing the percentage among 1500 studios in terms of movies amounts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07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Theater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 theater information about when and how is the movie release in theater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Data Processing</a:t>
            </a:r>
            <a:endParaRPr/>
          </a:p>
        </p:txBody>
      </p:sp>
      <p:graphicFrame>
        <p:nvGraphicFramePr>
          <p:cNvPr id="202" name="Google Shape;202;p23"/>
          <p:cNvGraphicFramePr/>
          <p:nvPr/>
        </p:nvGraphicFramePr>
        <p:xfrm>
          <a:off x="195577" y="1662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{9D8EED95-2B1B-4FF6-B1AF-8E61DA55285F}</a:tableStyleId>
              </a:tblPr>
              <a:tblGrid>
                <a:gridCol w="6341825"/>
                <a:gridCol w="2411025"/>
              </a:tblGrid>
              <a:tr h="644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Data Cleaning Process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Rows of data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4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Data scraping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15193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5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Delete unavailable movies(link error or blank)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15136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4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Critic or audience score is missing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15050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4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Critic and audience score difference is not obvious(&lt;5%）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12236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4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Delete movies not in theatre(theatre information missing)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11768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24"/>
          <p:cNvSpPr txBox="1"/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Missing Value Processing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000">
                <a:latin typeface="Times New Roman"/>
                <a:ea typeface="Times New Roman"/>
                <a:cs typeface="Times New Roman"/>
                <a:sym typeface="Times New Roman"/>
              </a:rPr>
              <a:t>Data scale:11768</a:t>
            </a:r>
            <a:endParaRPr/>
          </a:p>
        </p:txBody>
      </p:sp>
      <p:graphicFrame>
        <p:nvGraphicFramePr>
          <p:cNvPr id="209" name="Google Shape;209;p24"/>
          <p:cNvGraphicFramePr/>
          <p:nvPr/>
        </p:nvGraphicFramePr>
        <p:xfrm>
          <a:off x="1081549" y="20852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{9D8EED95-2B1B-4FF6-B1AF-8E61DA55285F}</a:tableStyleId>
              </a:tblPr>
              <a:tblGrid>
                <a:gridCol w="1602650"/>
                <a:gridCol w="1460400"/>
                <a:gridCol w="4240275"/>
              </a:tblGrid>
              <a:tr h="614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Variable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 amounts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 processing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4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Runtime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Replaced by median of runtime,99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4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Director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Replaced by median of director score,66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4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Writer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992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Replaced by median of writer score,63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4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Actor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Replaced by 0 meaning no actors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4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Studio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5518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Replaced by 0 treated as infamous studio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5"/>
          <p:cNvSpPr txBox="1"/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EDA 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Theater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year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6623"/>
            <a:ext cx="4419599" cy="43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106629"/>
            <a:ext cx="4419599" cy="432663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/>
          <p:nvPr/>
        </p:nvSpPr>
        <p:spPr>
          <a:xfrm>
            <a:off x="1594050" y="5585700"/>
            <a:ext cx="15363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Audience Score</a:t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6013650" y="5585650"/>
            <a:ext cx="15363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 </a:t>
            </a:r>
            <a:r>
              <a:rPr lang="en-US"/>
              <a:t>Score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6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EDA - Runtime outliers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1614490"/>
            <a:ext cx="49149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27"/>
          <p:cNvSpPr txBox="1"/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EDA - Runtime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6551"/>
            <a:ext cx="4419601" cy="426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106548"/>
            <a:ext cx="4419601" cy="426336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/>
          <p:nvPr/>
        </p:nvSpPr>
        <p:spPr>
          <a:xfrm>
            <a:off x="1594050" y="5585700"/>
            <a:ext cx="15363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Audience Score</a:t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6013650" y="5585650"/>
            <a:ext cx="1536300" cy="3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 Score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sing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Slides">
  <a:themeElements>
    <a:clrScheme name="Custom 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