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69" r:id="rId13"/>
  </p:sldIdLst>
  <p:sldSz cx="12192000" cy="6858000"/>
  <p:notesSz cx="6858000" cy="9144000"/>
  <p:defaultTextStyle>
    <a:defPPr>
      <a:defRPr lang="en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CEC8"/>
    <a:srgbClr val="34B4D1"/>
    <a:srgbClr val="57DDC4"/>
    <a:srgbClr val="3BBCCE"/>
    <a:srgbClr val="1893DD"/>
    <a:srgbClr val="37B4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82"/>
    <p:restoredTop sz="95814"/>
  </p:normalViewPr>
  <p:slideViewPr>
    <p:cSldViewPr snapToGrid="0" snapToObjects="1">
      <p:cViewPr varScale="1">
        <p:scale>
          <a:sx n="86" d="100"/>
          <a:sy n="86" d="100"/>
        </p:scale>
        <p:origin x="72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yellow car running on the street between the building during daytime">
            <a:extLst>
              <a:ext uri="{FF2B5EF4-FFF2-40B4-BE49-F238E27FC236}">
                <a16:creationId xmlns:a16="http://schemas.microsoft.com/office/drawing/2014/main" id="{BC75E110-4330-6747-A9EE-0789092FBCF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93" b="27444"/>
          <a:stretch/>
        </p:blipFill>
        <p:spPr bwMode="auto">
          <a:xfrm>
            <a:off x="4762" y="0"/>
            <a:ext cx="83772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2AD79E-7741-BD42-AE6E-399E0C1352A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E2639E-BBD6-934C-BBF1-A848C01EB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5157" y="231713"/>
            <a:ext cx="6119751" cy="2387600"/>
          </a:xfrm>
        </p:spPr>
        <p:txBody>
          <a:bodyPr anchor="b"/>
          <a:lstStyle>
            <a:lvl1pPr algn="r">
              <a:defRPr sz="6000">
                <a:solidFill>
                  <a:srgbClr val="1893DD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5E04A8-07C3-594B-A45C-88AAF83699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157" y="2711388"/>
            <a:ext cx="6119751" cy="1655762"/>
          </a:xfrm>
        </p:spPr>
        <p:txBody>
          <a:bodyPr/>
          <a:lstStyle>
            <a:lvl1pPr marL="0" indent="0" algn="r">
              <a:buNone/>
              <a:defRPr sz="2400">
                <a:solidFill>
                  <a:srgbClr val="37B4D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A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229A-128E-0F41-A8D9-724494ED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50EB5-6633-7241-A73A-2EF298C7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A81B8-7219-0A46-BA76-45955B23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56662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2FE5-507F-5E47-86F5-1121FA580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6F2AAC-284E-1E43-AD92-C71CF3053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D9C9-BC2C-9F4B-82B7-327C669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0946-9A0A-514A-9456-1419BB26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C110B-CF89-B346-BDB9-AA8A5CFC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451909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6A0752-C3A7-5E42-A4CC-9561F98D0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645FC-B888-6C4E-890B-1DD0667394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20673-FCD8-7B44-81EE-6FF968B5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09F3-1F19-2E48-812C-FD3ECDA9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D9C79-979D-9B46-A451-459D8DDDB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104470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EBD1B-8034-0843-BA93-416549D1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67A17-A7BC-DE4D-9B36-315CC3773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29467-5A16-B145-A60F-702DBC208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5F77-1DF8-F94C-917D-D1DF87A2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8AA61-A119-3746-9A94-58653D23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1039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88C16-65E4-4141-B617-A0657BDEC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EBBCC-866C-E348-8228-6D037F552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FCBD3-3A29-8148-BD56-F6F6F094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4547B-EAF5-0C45-9AD7-EEA34826D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05324-4BF0-5440-AF67-2EA50BC9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8776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C330-1871-7A46-82BC-2A469E4C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2F364-2AD6-2F45-982F-622FB74BA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1BFA-AB0B-3448-BF96-AC7ACB88D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4747E-D51F-EF4D-8985-7AEDF671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30115-92CB-9C48-8A37-6AE1BB271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DB9EB-ABF0-8343-AAB0-0363E3E6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9100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0A95-08F0-0A4D-B189-15AFDD509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5A8BF-92B5-A946-AE7F-0AD42ED9A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2C4A7-E020-D647-A005-F40B4561E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F75D05-99F5-8342-8687-89A10C4051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8E783-12B1-0F46-8B17-D364E1F42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7F1F63-2F46-5642-9AAB-7B4934641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4ABC8-2762-F64F-9A24-0556EA69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B86F8-6CDB-1B4F-BD33-6E72C603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95269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C2C7-B9B0-7848-84A7-FEBB7786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23827-6148-ED49-9681-9CCA0C93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B42C9A-9BDD-814E-A9C5-A4CFEC08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05F13-A042-7D4E-B51F-7562E81CF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174572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0C2D8-7314-B440-BDD8-19C640E1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017752-02E7-EF4A-AF17-7C248E285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E8BE7-E967-074A-BEF6-A215E16F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51073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38DD8-2569-CA4E-8194-A843E319C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89BA-B24E-E048-A605-CF50D3B5F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5A897-F7CB-CC48-9A7E-FA4B8F670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48F1D-5CAD-3D42-A1B3-534F137DB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9330F-AB32-464F-9542-EE5D5306B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0814F-F3BC-B04F-BEE4-0BFE0661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3748439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E7A8B-23B4-E849-84F0-7AE31AA3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7254E2-6E4D-8A4E-8CD0-D48A397775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6DD0D-F16B-C347-AE6D-147E097A6C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3FF70-C377-4A4B-855B-884A3F02D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5FCF8-4ADE-4B45-8D1B-F5B58CBD0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07E32-B8D7-7945-B5C4-0E51DF80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55708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AFB4514-A69F-7544-B195-08973C4980E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83AE3-667D-5147-B80E-D3DABF75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4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C6FB-62A6-3047-A9C4-1BD3540E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2BFD-7E72-A447-B686-61BD421C8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B3EB6-0928-5444-A665-E3FD69DF860D}" type="datetimeFigureOut">
              <a:rPr lang="en-UA" smtClean="0"/>
              <a:t>09/26/2025</a:t>
            </a:fld>
            <a:endParaRPr lang="en-U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77353-AC51-8042-BFED-DD847C1777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1E81-E0CD-0545-882C-74FA0C64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0B9091-B073-784A-B86C-0EE1E1CBD60C}" type="slidenum">
              <a:rPr lang="en-UA" smtClean="0"/>
              <a:t>‹#›</a:t>
            </a:fld>
            <a:endParaRPr lang="en-UA"/>
          </a:p>
        </p:txBody>
      </p:sp>
    </p:spTree>
    <p:extLst>
      <p:ext uri="{BB962C8B-B14F-4D97-AF65-F5344CB8AC3E}">
        <p14:creationId xmlns:p14="http://schemas.microsoft.com/office/powerpoint/2010/main" val="228869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49E9-3280-5843-935E-A95F506CA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5157" y="0"/>
            <a:ext cx="6119751" cy="1743741"/>
          </a:xfrm>
        </p:spPr>
        <p:txBody>
          <a:bodyPr>
            <a:normAutofit/>
          </a:bodyPr>
          <a:lstStyle/>
          <a:p>
            <a:r>
              <a:rPr lang="en-US" b="1" dirty="0"/>
              <a:t>AI Hedge-Fund</a:t>
            </a:r>
            <a:endParaRPr lang="en-U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2D8ADA-747F-F749-8B1D-0D88CDE42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5156" y="1850067"/>
            <a:ext cx="6119751" cy="1655762"/>
          </a:xfrm>
        </p:spPr>
        <p:txBody>
          <a:bodyPr/>
          <a:lstStyle/>
          <a:p>
            <a:r>
              <a:rPr lang="en-US" dirty="0"/>
              <a:t>CMF 2025 Step 2: </a:t>
            </a:r>
          </a:p>
          <a:p>
            <a:r>
              <a:rPr lang="en-US" dirty="0" err="1"/>
              <a:t>Yukhnovskiy</a:t>
            </a:r>
            <a:r>
              <a:rPr lang="en-US" dirty="0"/>
              <a:t> </a:t>
            </a:r>
            <a:r>
              <a:rPr lang="en-US" dirty="0" err="1"/>
              <a:t>Yuriy</a:t>
            </a:r>
            <a:endParaRPr lang="en-US" dirty="0"/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25186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br>
              <a:rPr lang="ru-RU" dirty="0"/>
            </a:br>
            <a:r>
              <a:rPr lang="en-US" altLang="ru-RU" sz="2700" i="1" dirty="0"/>
              <a:t>End-to-End AI Trading Architecture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FCA7F35-135C-47B4-8D64-4B493C912726}"/>
              </a:ext>
            </a:extLst>
          </p:cNvPr>
          <p:cNvSpPr/>
          <p:nvPr/>
        </p:nvSpPr>
        <p:spPr>
          <a:xfrm>
            <a:off x="361122" y="1745096"/>
            <a:ext cx="2214810" cy="728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collection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C169E9D-ED17-47D6-AC4B-EC2B5CC01AEC}"/>
              </a:ext>
            </a:extLst>
          </p:cNvPr>
          <p:cNvSpPr/>
          <p:nvPr/>
        </p:nvSpPr>
        <p:spPr>
          <a:xfrm>
            <a:off x="1048033" y="3062451"/>
            <a:ext cx="3596456" cy="1503825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AI agent (Signal Generation)</a:t>
            </a:r>
          </a:p>
          <a:p>
            <a:pPr marL="285750" indent="-285750" algn="ctr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Per-asset </a:t>
            </a:r>
            <a:r>
              <a:rPr lang="en-US" sz="2000" dirty="0" err="1">
                <a:solidFill>
                  <a:schemeClr val="tx1"/>
                </a:solidFill>
              </a:rPr>
              <a:t>CatBoost</a:t>
            </a:r>
            <a:r>
              <a:rPr lang="en-US" sz="2000" dirty="0">
                <a:solidFill>
                  <a:schemeClr val="tx1"/>
                </a:solidFill>
              </a:rPr>
              <a:t> models</a:t>
            </a:r>
          </a:p>
          <a:p>
            <a:pPr marL="285750" indent="-285750" algn="ctr"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Signal filtering (</a:t>
            </a:r>
            <a:r>
              <a:rPr lang="en-US" sz="2000" dirty="0" err="1">
                <a:solidFill>
                  <a:schemeClr val="tx1"/>
                </a:solidFill>
              </a:rPr>
              <a:t>Optuna</a:t>
            </a:r>
            <a:r>
              <a:rPr lang="en-US" sz="2000" dirty="0">
                <a:solidFill>
                  <a:schemeClr val="tx1"/>
                </a:solidFill>
              </a:rPr>
              <a:t>)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4BD8030-912C-4A31-9032-804DDF9FB195}"/>
              </a:ext>
            </a:extLst>
          </p:cNvPr>
          <p:cNvSpPr/>
          <p:nvPr/>
        </p:nvSpPr>
        <p:spPr>
          <a:xfrm>
            <a:off x="5267819" y="3062451"/>
            <a:ext cx="3175139" cy="1503825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Portfolio Management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- Dynamic weight allocation</a:t>
            </a:r>
            <a:endParaRPr lang="ru-RU" sz="2000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5DE43EE-6223-44C7-B018-F409C5928419}"/>
              </a:ext>
            </a:extLst>
          </p:cNvPr>
          <p:cNvSpPr/>
          <p:nvPr/>
        </p:nvSpPr>
        <p:spPr>
          <a:xfrm>
            <a:off x="3053010" y="1745096"/>
            <a:ext cx="2214810" cy="728372"/>
          </a:xfrm>
          <a:prstGeom prst="rect">
            <a:avLst/>
          </a:prstGeom>
          <a:solidFill>
            <a:srgbClr val="4BCE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Feature Engineering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E5819E7-9B3E-4700-B9B6-E554B3479A4F}"/>
              </a:ext>
            </a:extLst>
          </p:cNvPr>
          <p:cNvSpPr/>
          <p:nvPr/>
        </p:nvSpPr>
        <p:spPr>
          <a:xfrm>
            <a:off x="9066288" y="3450178"/>
            <a:ext cx="2214810" cy="728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Commissions (0.1%)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8E7A0DE-4791-4F75-B6D9-9B811C461AEA}"/>
              </a:ext>
            </a:extLst>
          </p:cNvPr>
          <p:cNvSpPr/>
          <p:nvPr/>
        </p:nvSpPr>
        <p:spPr>
          <a:xfrm>
            <a:off x="5682627" y="688939"/>
            <a:ext cx="1103404" cy="556223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0ECBBC6-329D-4EC8-8A53-08E9FDE4E817}"/>
              </a:ext>
            </a:extLst>
          </p:cNvPr>
          <p:cNvSpPr/>
          <p:nvPr/>
        </p:nvSpPr>
        <p:spPr>
          <a:xfrm>
            <a:off x="7000716" y="688939"/>
            <a:ext cx="1103403" cy="5562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Data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993B2ED-D290-4B1C-B3EC-0D1CEC2E4A38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575932" y="2109282"/>
            <a:ext cx="47707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CA9F47E-D335-4247-9157-D7452CC4E7D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644489" y="3814364"/>
            <a:ext cx="623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40E24B2-1CDF-41E8-9CBF-B39BA70AF825}"/>
              </a:ext>
            </a:extLst>
          </p:cNvPr>
          <p:cNvSpPr txBox="1"/>
          <p:nvPr/>
        </p:nvSpPr>
        <p:spPr>
          <a:xfrm>
            <a:off x="5736060" y="271636"/>
            <a:ext cx="23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Legend:</a:t>
            </a:r>
            <a:endParaRPr lang="ru-RU" dirty="0"/>
          </a:p>
        </p:txBody>
      </p: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21CA8EE2-C23F-4F4E-86F6-EF057DCE5D6D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rot="5400000">
            <a:off x="3208847" y="2110882"/>
            <a:ext cx="588983" cy="131415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9EA172A4-58B7-42B3-A8FD-9789674E04FB}"/>
              </a:ext>
            </a:extLst>
          </p:cNvPr>
          <p:cNvSpPr/>
          <p:nvPr/>
        </p:nvSpPr>
        <p:spPr>
          <a:xfrm>
            <a:off x="6353337" y="1439587"/>
            <a:ext cx="1103403" cy="556223"/>
          </a:xfrm>
          <a:prstGeom prst="rect">
            <a:avLst/>
          </a:prstGeom>
          <a:solidFill>
            <a:srgbClr val="4BCE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Process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7D2FF6B5-39B1-4786-913A-9C058FF32FB5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8442958" y="3814364"/>
            <a:ext cx="6233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:a16="http://schemas.microsoft.com/office/drawing/2014/main" id="{16333889-C9B8-4EAE-BCB4-87B13B36DEE0}"/>
              </a:ext>
            </a:extLst>
          </p:cNvPr>
          <p:cNvSpPr/>
          <p:nvPr/>
        </p:nvSpPr>
        <p:spPr>
          <a:xfrm>
            <a:off x="9066288" y="4825147"/>
            <a:ext cx="2214810" cy="977956"/>
          </a:xfrm>
          <a:prstGeom prst="rect">
            <a:avLst/>
          </a:prstGeom>
          <a:solidFill>
            <a:srgbClr val="4BCE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Metrics</a:t>
            </a:r>
          </a:p>
        </p:txBody>
      </p: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8312779E-592F-4398-9F04-EB66BE3AE1D4}"/>
              </a:ext>
            </a:extLst>
          </p:cNvPr>
          <p:cNvCxnSpPr>
            <a:cxnSpLocks/>
            <a:stCxn id="10" idx="2"/>
            <a:endCxn id="55" idx="0"/>
          </p:cNvCxnSpPr>
          <p:nvPr/>
        </p:nvCxnSpPr>
        <p:spPr>
          <a:xfrm>
            <a:off x="10173693" y="4178550"/>
            <a:ext cx="0" cy="64659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2F9C532-80EC-4E78-86AA-DD860BDD6D10}"/>
              </a:ext>
            </a:extLst>
          </p:cNvPr>
          <p:cNvSpPr/>
          <p:nvPr/>
        </p:nvSpPr>
        <p:spPr>
          <a:xfrm>
            <a:off x="2929839" y="5082547"/>
            <a:ext cx="4052629" cy="1503817"/>
          </a:xfrm>
          <a:prstGeom prst="rect">
            <a:avLst/>
          </a:prstGeom>
          <a:solidFill>
            <a:srgbClr val="4BCEC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 Management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- Risk Metrics</a:t>
            </a:r>
          </a:p>
          <a:p>
            <a:pPr marL="285750" indent="-285750" algn="ctr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Backtesting</a:t>
            </a:r>
            <a:r>
              <a:rPr lang="en-US" dirty="0">
                <a:solidFill>
                  <a:schemeClr val="tx1"/>
                </a:solidFill>
              </a:rPr>
              <a:t> (optimization)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Synthetic data validation (PSR/DSR)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76F1279A-439D-4CA0-8B12-19526C32319F}"/>
              </a:ext>
            </a:extLst>
          </p:cNvPr>
          <p:cNvCxnSpPr>
            <a:cxnSpLocks/>
            <a:stCxn id="70" idx="0"/>
            <a:endCxn id="6" idx="2"/>
          </p:cNvCxnSpPr>
          <p:nvPr/>
        </p:nvCxnSpPr>
        <p:spPr>
          <a:xfrm rot="16200000" flipV="1">
            <a:off x="3643073" y="3769465"/>
            <a:ext cx="516271" cy="21098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: уступ 73">
            <a:extLst>
              <a:ext uri="{FF2B5EF4-FFF2-40B4-BE49-F238E27FC236}">
                <a16:creationId xmlns:a16="http://schemas.microsoft.com/office/drawing/2014/main" id="{A7521D0F-B4D2-4265-813B-9305D332AE58}"/>
              </a:ext>
            </a:extLst>
          </p:cNvPr>
          <p:cNvCxnSpPr>
            <a:cxnSpLocks/>
            <a:stCxn id="70" idx="0"/>
            <a:endCxn id="7" idx="2"/>
          </p:cNvCxnSpPr>
          <p:nvPr/>
        </p:nvCxnSpPr>
        <p:spPr>
          <a:xfrm rot="5400000" flipH="1" flipV="1">
            <a:off x="5647636" y="3874795"/>
            <a:ext cx="516271" cy="189923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669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</a:t>
            </a:r>
            <a:br>
              <a:rPr lang="ru-RU" dirty="0"/>
            </a:br>
            <a:r>
              <a:rPr lang="en-US" altLang="ru-RU" sz="2700" i="1" dirty="0"/>
              <a:t> Module Descriptions &amp; Data Flow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5568B33-F892-4470-AEE8-AB790B76D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170865"/>
              </p:ext>
            </p:extLst>
          </p:nvPr>
        </p:nvGraphicFramePr>
        <p:xfrm>
          <a:off x="361122" y="1706136"/>
          <a:ext cx="8370284" cy="3557232"/>
        </p:xfrm>
        <a:graphic>
          <a:graphicData uri="http://schemas.openxmlformats.org/drawingml/2006/table">
            <a:tbl>
              <a:tblPr/>
              <a:tblGrid>
                <a:gridCol w="1562970">
                  <a:extLst>
                    <a:ext uri="{9D8B030D-6E8A-4147-A177-3AD203B41FA5}">
                      <a16:colId xmlns:a16="http://schemas.microsoft.com/office/drawing/2014/main" val="2904407735"/>
                    </a:ext>
                  </a:extLst>
                </a:gridCol>
                <a:gridCol w="3784712">
                  <a:extLst>
                    <a:ext uri="{9D8B030D-6E8A-4147-A177-3AD203B41FA5}">
                      <a16:colId xmlns:a16="http://schemas.microsoft.com/office/drawing/2014/main" val="2832374063"/>
                    </a:ext>
                  </a:extLst>
                </a:gridCol>
                <a:gridCol w="3022602">
                  <a:extLst>
                    <a:ext uri="{9D8B030D-6E8A-4147-A177-3AD203B41FA5}">
                      <a16:colId xmlns:a16="http://schemas.microsoft.com/office/drawing/2014/main" val="653936115"/>
                    </a:ext>
                  </a:extLst>
                </a:gridCol>
              </a:tblGrid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Module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Function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Technology Used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388186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Data Collection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Fetch OHLCV from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ByBit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API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custom "data_downloader.py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5584420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Feature Engine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NL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Compute momentum, vol, hurst, etc.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Pandas, Scipy, Sklearn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6489890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 Agents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Predict position per token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CatBoost, Optuna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178034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Portfolio Mgmt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Normalize signals → weights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 logic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661090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Mgmt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 drawdown, vol, Sharpe decay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Statistics, GMM sims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162627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Execution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Apply slippage, generate net returns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Vectorized pandas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41066"/>
                  </a:ext>
                </a:extLst>
              </a:tr>
              <a:tr h="4446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Monitoring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Plot equity, log stats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Matplotlib,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custum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formulas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327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396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6E0F6-3568-DE26-CBA5-7CE6BBBBB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8285" y="-277091"/>
            <a:ext cx="6119751" cy="2387600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D12A2-5AA1-4CA5-A4FC-9EF5C6828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8284" y="2258440"/>
            <a:ext cx="6119751" cy="1655762"/>
          </a:xfrm>
        </p:spPr>
        <p:txBody>
          <a:bodyPr/>
          <a:lstStyle/>
          <a:p>
            <a:r>
              <a:rPr lang="en-US" dirty="0"/>
              <a:t>Email: izhvolley@gmail.com</a:t>
            </a:r>
          </a:p>
          <a:p>
            <a:r>
              <a:rPr lang="en-US" dirty="0" err="1"/>
              <a:t>tg</a:t>
            </a:r>
            <a:r>
              <a:rPr lang="en-US" dirty="0"/>
              <a:t>: @yukhnovskyyy</a:t>
            </a:r>
          </a:p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2099728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Hedge Fund Model</a:t>
            </a:r>
            <a:br>
              <a:rPr lang="ru-RU" dirty="0"/>
            </a:br>
            <a:r>
              <a:rPr lang="ru-RU" altLang="ru-RU" sz="2700" i="1" dirty="0" err="1"/>
              <a:t>A</a:t>
            </a:r>
            <a:r>
              <a:rPr lang="ru-RU" altLang="ru-RU" sz="2700" i="1" dirty="0"/>
              <a:t> Modern </a:t>
            </a:r>
            <a:r>
              <a:rPr lang="ru-RU" altLang="ru-RU" sz="2700" i="1" dirty="0" err="1"/>
              <a:t>Crypto</a:t>
            </a:r>
            <a:r>
              <a:rPr lang="ru-RU" altLang="ru-RU" sz="2700" i="1" dirty="0"/>
              <a:t> </a:t>
            </a:r>
            <a:r>
              <a:rPr lang="ru-RU" altLang="ru-RU" sz="2700" i="1" dirty="0" err="1"/>
              <a:t>Hedge</a:t>
            </a:r>
            <a:r>
              <a:rPr lang="ru-RU" altLang="ru-RU" sz="2700" i="1" dirty="0"/>
              <a:t> Fund: Intelligence </a:t>
            </a:r>
            <a:r>
              <a:rPr lang="ru-RU" altLang="ru-RU" sz="2700" i="1" dirty="0" err="1"/>
              <a:t>Over</a:t>
            </a:r>
            <a:r>
              <a:rPr lang="ru-RU" altLang="ru-RU" sz="2700" i="1" dirty="0"/>
              <a:t> </a:t>
            </a:r>
            <a:r>
              <a:rPr lang="ru-RU" altLang="ru-RU" sz="2700" i="1" dirty="0" err="1"/>
              <a:t>Rules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9FBB96-251F-7EA9-C668-ED7209F10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122" y="2332862"/>
            <a:ext cx="9677400" cy="3124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4111" rIns="0" bIns="8411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Our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hedge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fund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model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replaces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rigid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rule-based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strategies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with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adaptive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machine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learning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systems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that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learn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from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market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dynamics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Core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idea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Use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ML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not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just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prediction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but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for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continuous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policy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</a:rPr>
              <a:t>optimization</a:t>
            </a:r>
            <a:r>
              <a:rPr kumimoji="0" lang="en-US" altLang="ru-RU" sz="24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under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changing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effectLst/>
              </a:rPr>
              <a:t>regimes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ru-RU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ru-RU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Hedge Fund Model</a:t>
            </a:r>
            <a:br>
              <a:rPr lang="ru-RU" dirty="0"/>
            </a:br>
            <a:r>
              <a:rPr lang="en-US" altLang="ru-RU" sz="2700" i="1" dirty="0"/>
              <a:t>From Classical Signals to Learned Policies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9FBB96-251F-7EA9-C668-ED7209F10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122" y="1403736"/>
            <a:ext cx="6435918" cy="4324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4111" rIns="0" bIns="8411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Can classical technical indicators be used?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effectLst/>
              </a:rPr>
              <a:t>Yes — but as inputs, not decisions: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Moving average deviations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Volatility regimes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Momentum at multiple time scales (Hann-windowed)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These are engineered into features — not used directly as buy/sell rules.</a:t>
            </a:r>
            <a:endParaRPr lang="ru-RU" altLang="ru-RU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ML algorithms are applicable?</a:t>
            </a:r>
            <a:endParaRPr kumimoji="0" lang="ru-RU" altLang="ru-RU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use: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CatBoostRegressor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Interpretable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handles noisy financial data well,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overfitting 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 tree depth.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Gaussian Mixture Models (GMM): For synthetic data generation and strategy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verifying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Optuna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Hyperparameter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strategy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optimization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via Bayesian search.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6A57A-87A2-47E8-B373-4FAF5B5C6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0" y="2970763"/>
            <a:ext cx="4724400" cy="37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1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Hedge Fund Model</a:t>
            </a:r>
            <a:br>
              <a:rPr lang="ru-RU" dirty="0"/>
            </a:br>
            <a:r>
              <a:rPr lang="en-US" altLang="ru-RU" sz="2700" i="1" dirty="0"/>
              <a:t>AI Agents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9FBB96-251F-7EA9-C668-ED7209F10B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1122" y="1524648"/>
            <a:ext cx="8527774" cy="2662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4111" rIns="0" bIns="8411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AI does not make binary trades — it outputs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effectLst/>
              </a:rPr>
              <a:t>continuous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ru-RU" sz="1800" b="1" i="0" u="none" strike="noStrike" cap="none" normalizeH="0" baseline="0" dirty="0">
                <a:ln>
                  <a:noFill/>
                </a:ln>
                <a:effectLst/>
              </a:rPr>
              <a:t>exposure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</a:rPr>
              <a:t> levels (0 to 1), interpreted as fractional long positions.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1" i="0" u="none" strike="noStrike" cap="none" normalizeH="0" baseline="0" dirty="0">
                <a:ln>
                  <a:noFill/>
                </a:ln>
                <a:effectLst/>
              </a:rPr>
              <a:t>Decisions are probabilistic: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i="1" u="none" strike="noStrike" cap="none" normalizeH="0" baseline="0" dirty="0">
                <a:ln>
                  <a:noFill/>
                </a:ln>
                <a:effectLst/>
              </a:rPr>
              <a:t>“How confident are we that price will rise over the next horizon?”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ru-RU" sz="18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asset has its own: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 Agent: </a:t>
            </a:r>
            <a:r>
              <a:rPr kumimoji="0" lang="en-US" altLang="ru-RU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CatBoost</a:t>
            </a: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model predicting </a:t>
            </a:r>
            <a:r>
              <a:rPr kumimoji="0" lang="en-US" altLang="ru-R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ideal position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Portfolio Optimization Algorithm: Normalizes signals into dynamic weights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Filter: Applies threshold (via </a:t>
            </a:r>
            <a:r>
              <a:rPr kumimoji="0" lang="en-US" altLang="ru-RU" sz="1800" b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Optuna</a:t>
            </a:r>
            <a:r>
              <a:rPr kumimoji="0" lang="en-US" altLang="ru-RU" sz="18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</a:t>
            </a:r>
            <a:r>
              <a:rPr kumimoji="0" lang="en-US" altLang="ru-RU" sz="1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 weak signals</a:t>
            </a:r>
            <a:endParaRPr kumimoji="0" lang="ru-RU" altLang="ru-RU" sz="1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F5F326F-C253-457F-BD05-0FCCC06F656B}"/>
              </a:ext>
            </a:extLst>
          </p:cNvPr>
          <p:cNvSpPr/>
          <p:nvPr/>
        </p:nvSpPr>
        <p:spPr>
          <a:xfrm>
            <a:off x="3469525" y="4341479"/>
            <a:ext cx="2214810" cy="728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Position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50B2155-003C-4699-A651-AE9AEBB497D1}"/>
              </a:ext>
            </a:extLst>
          </p:cNvPr>
          <p:cNvSpPr/>
          <p:nvPr/>
        </p:nvSpPr>
        <p:spPr>
          <a:xfrm>
            <a:off x="838200" y="4341479"/>
            <a:ext cx="2214810" cy="728372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Signal Agent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8E8A4DE-622A-4EE4-8B4D-0D026C745484}"/>
              </a:ext>
            </a:extLst>
          </p:cNvPr>
          <p:cNvSpPr/>
          <p:nvPr/>
        </p:nvSpPr>
        <p:spPr>
          <a:xfrm>
            <a:off x="8722475" y="5630953"/>
            <a:ext cx="2214810" cy="728372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 algo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98FF366-0E19-427A-B214-0513064CD197}"/>
              </a:ext>
            </a:extLst>
          </p:cNvPr>
          <p:cNvSpPr/>
          <p:nvPr/>
        </p:nvSpPr>
        <p:spPr>
          <a:xfrm>
            <a:off x="6096000" y="4341479"/>
            <a:ext cx="2214810" cy="728372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algo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A32C194-B692-44A7-957E-38316F64773A}"/>
              </a:ext>
            </a:extLst>
          </p:cNvPr>
          <p:cNvSpPr/>
          <p:nvPr/>
        </p:nvSpPr>
        <p:spPr>
          <a:xfrm>
            <a:off x="8722475" y="4341479"/>
            <a:ext cx="2214810" cy="728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96C2018-8D24-4E51-9DD4-F92B5FAC9C4A}"/>
              </a:ext>
            </a:extLst>
          </p:cNvPr>
          <p:cNvSpPr/>
          <p:nvPr/>
        </p:nvSpPr>
        <p:spPr>
          <a:xfrm>
            <a:off x="6096000" y="5630953"/>
            <a:ext cx="2214810" cy="7283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Execution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0611BDC9-59DF-4DA5-9E26-7B584ED614B0}"/>
              </a:ext>
            </a:extLst>
          </p:cNvPr>
          <p:cNvSpPr/>
          <p:nvPr/>
        </p:nvSpPr>
        <p:spPr>
          <a:xfrm>
            <a:off x="2155438" y="5803102"/>
            <a:ext cx="1103404" cy="556223"/>
          </a:xfrm>
          <a:prstGeom prst="rect">
            <a:avLst/>
          </a:prstGeom>
          <a:solidFill>
            <a:srgbClr val="1893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Model</a:t>
            </a:r>
            <a:endParaRPr lang="ru-RU" sz="1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3D76D791-F374-47FD-9383-7CA193248CAF}"/>
              </a:ext>
            </a:extLst>
          </p:cNvPr>
          <p:cNvSpPr/>
          <p:nvPr/>
        </p:nvSpPr>
        <p:spPr>
          <a:xfrm>
            <a:off x="3473527" y="5803102"/>
            <a:ext cx="1103403" cy="55622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29995C94-5814-44D7-A706-B9BCDD24C137}"/>
              </a:ext>
            </a:extLst>
          </p:cNvPr>
          <p:cNvCxnSpPr>
            <a:cxnSpLocks/>
          </p:cNvCxnSpPr>
          <p:nvPr/>
        </p:nvCxnSpPr>
        <p:spPr>
          <a:xfrm>
            <a:off x="3053010" y="4720794"/>
            <a:ext cx="411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049D77F-057D-4D71-8D30-988C6299F7B0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5684335" y="4705665"/>
            <a:ext cx="411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F1C9F1E-5678-4541-A612-179C11D81442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310810" y="4705665"/>
            <a:ext cx="411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F2A73B-15DD-4FEC-8034-67F09F57D098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9829880" y="5069851"/>
            <a:ext cx="0" cy="5611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CC5CF002-E5BE-4537-9EC3-FF17F012D6CB}"/>
              </a:ext>
            </a:extLst>
          </p:cNvPr>
          <p:cNvCxnSpPr>
            <a:cxnSpLocks/>
            <a:stCxn id="7" idx="1"/>
            <a:endCxn id="10" idx="3"/>
          </p:cNvCxnSpPr>
          <p:nvPr/>
        </p:nvCxnSpPr>
        <p:spPr>
          <a:xfrm flipH="1">
            <a:off x="8310810" y="5995139"/>
            <a:ext cx="4116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10B3011-82CE-4298-A44C-02519CD0884B}"/>
              </a:ext>
            </a:extLst>
          </p:cNvPr>
          <p:cNvSpPr txBox="1"/>
          <p:nvPr/>
        </p:nvSpPr>
        <p:spPr>
          <a:xfrm>
            <a:off x="2208871" y="5385799"/>
            <a:ext cx="2337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Legend: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673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Management</a:t>
            </a:r>
            <a:br>
              <a:rPr lang="ru-RU" dirty="0"/>
            </a:br>
            <a:r>
              <a:rPr lang="en-US" altLang="ru-RU" sz="2700" i="1" dirty="0"/>
              <a:t>Key Risk Metrics &amp; Monitoring Strategy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01E45ED-8149-4A51-91A1-7D6B35AD53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683974"/>
              </p:ext>
            </p:extLst>
          </p:nvPr>
        </p:nvGraphicFramePr>
        <p:xfrm>
          <a:off x="405051" y="1602601"/>
          <a:ext cx="7233533" cy="2411838"/>
        </p:xfrm>
        <a:graphic>
          <a:graphicData uri="http://schemas.openxmlformats.org/drawingml/2006/table">
            <a:tbl>
              <a:tblPr/>
              <a:tblGrid>
                <a:gridCol w="2575404">
                  <a:extLst>
                    <a:ext uri="{9D8B030D-6E8A-4147-A177-3AD203B41FA5}">
                      <a16:colId xmlns:a16="http://schemas.microsoft.com/office/drawing/2014/main" val="1032642667"/>
                    </a:ext>
                  </a:extLst>
                </a:gridCol>
                <a:gridCol w="4658129">
                  <a:extLst>
                    <a:ext uri="{9D8B030D-6E8A-4147-A177-3AD203B41FA5}">
                      <a16:colId xmlns:a16="http://schemas.microsoft.com/office/drawing/2014/main" val="2151030221"/>
                    </a:ext>
                  </a:extLst>
                </a:gridCol>
              </a:tblGrid>
              <a:tr h="401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Purpose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0273872"/>
                  </a:ext>
                </a:extLst>
              </a:tr>
              <a:tr h="401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Volatility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Detect high-risk periods (vol &gt; 2-year median)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522633"/>
                  </a:ext>
                </a:extLst>
              </a:tr>
              <a:tr h="401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 Drawdown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Trigger circuit breakers if &gt; X%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2176338"/>
                  </a:ext>
                </a:extLst>
              </a:tr>
              <a:tr h="40197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Turnover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Limit transaction costs and churn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582893"/>
                  </a:ext>
                </a:extLst>
              </a:tr>
              <a:tr h="8039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Sharpe/Sortino/Calmar Ratio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Track efficiency out-of-sample</a:t>
                      </a:r>
                    </a:p>
                  </a:txBody>
                  <a:tcPr marL="3109" marR="3109" marT="3109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616567"/>
                  </a:ext>
                </a:extLst>
              </a:tr>
            </a:tbl>
          </a:graphicData>
        </a:graphic>
      </p:graphicFrame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CAC951-2ECD-4465-BC35-78E6901D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51" y="4676249"/>
            <a:ext cx="9988629" cy="7658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22F36-6FBA-4BC3-A0A8-64E206180843}"/>
              </a:ext>
            </a:extLst>
          </p:cNvPr>
          <p:cNvSpPr txBox="1"/>
          <p:nvPr/>
        </p:nvSpPr>
        <p:spPr>
          <a:xfrm>
            <a:off x="405051" y="4236720"/>
            <a:ext cx="960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Out-of-sample Portfolio results (1 year from 2024-09-23 to 2025-09-023)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7517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Risk Management</a:t>
            </a:r>
            <a:br>
              <a:rPr lang="ru-RU" dirty="0"/>
            </a:br>
            <a:r>
              <a:rPr lang="en-US" altLang="ru-RU" sz="2700" i="1" dirty="0"/>
              <a:t>AI in Mitigating Losses During Turbulence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A5A0E48-0A5A-4669-90AD-90DF3222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468786"/>
            <a:ext cx="320503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Key Insight: </a:t>
            </a:r>
            <a:r>
              <a:rPr lang="en-US" sz="1800" dirty="0"/>
              <a:t>The best way to reduce losses? Reduce exposure when uncertain.</a:t>
            </a:r>
          </a:p>
          <a:p>
            <a:pPr marL="0" indent="0">
              <a:buNone/>
            </a:pPr>
            <a:r>
              <a:rPr lang="en-US" sz="1600" dirty="0"/>
              <a:t>How AI helps: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Volatility-aware normalization: Returns scaled by EMA of abs(ret)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Dynamic position clipping: Weak signals → set to zero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Synthetic stress testing: GMM-generated paths simulate crashes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Deflated Sharpe Ratio: Flags overfitting before live deployment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5112BC-28B5-4C1C-9484-D28D9D1A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60" y="1696403"/>
            <a:ext cx="8514599" cy="4225074"/>
          </a:xfrm>
          <a:prstGeom prst="rect">
            <a:avLst/>
          </a:prstGeom>
        </p:spPr>
      </p:pic>
      <p:sp>
        <p:nvSpPr>
          <p:cNvPr id="8" name="Овал 7">
            <a:extLst>
              <a:ext uri="{FF2B5EF4-FFF2-40B4-BE49-F238E27FC236}">
                <a16:creationId xmlns:a16="http://schemas.microsoft.com/office/drawing/2014/main" id="{16A9CEDD-782E-490A-9E97-61860D76D9E4}"/>
              </a:ext>
            </a:extLst>
          </p:cNvPr>
          <p:cNvSpPr/>
          <p:nvPr/>
        </p:nvSpPr>
        <p:spPr>
          <a:xfrm>
            <a:off x="10426479" y="1960700"/>
            <a:ext cx="601810" cy="307167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48C17B4-3E05-47CF-8762-98D48560A190}"/>
              </a:ext>
            </a:extLst>
          </p:cNvPr>
          <p:cNvSpPr/>
          <p:nvPr/>
        </p:nvSpPr>
        <p:spPr>
          <a:xfrm>
            <a:off x="7105096" y="2546627"/>
            <a:ext cx="417250" cy="24857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BE2A694C-48A5-4121-96EB-E551D5369602}"/>
              </a:ext>
            </a:extLst>
          </p:cNvPr>
          <p:cNvSpPr/>
          <p:nvPr/>
        </p:nvSpPr>
        <p:spPr>
          <a:xfrm>
            <a:off x="5844001" y="2546627"/>
            <a:ext cx="417250" cy="248574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576A4FD4-DBF3-4A2E-A136-028D326DF8BB}"/>
              </a:ext>
            </a:extLst>
          </p:cNvPr>
          <p:cNvSpPr/>
          <p:nvPr/>
        </p:nvSpPr>
        <p:spPr>
          <a:xfrm>
            <a:off x="8873232" y="2308194"/>
            <a:ext cx="417250" cy="272418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540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Management</a:t>
            </a:r>
            <a:br>
              <a:rPr lang="ru-RU" dirty="0"/>
            </a:br>
            <a:r>
              <a:rPr lang="en-US" altLang="ru-RU" sz="2700" i="1" dirty="0"/>
              <a:t>From Markowitz to Machine Learning Portfolio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A5A0E48-0A5A-4669-90AD-90DF3222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4687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What is an optimal portfolio?</a:t>
            </a:r>
          </a:p>
          <a:p>
            <a:pPr marL="0" indent="0">
              <a:buNone/>
            </a:pPr>
            <a:r>
              <a:rPr lang="en-US" sz="1800" dirty="0"/>
              <a:t>Classically: Maximize Sharpe ratio under constraints (Markowitz).</a:t>
            </a:r>
          </a:p>
          <a:p>
            <a:pPr marL="0" indent="0">
              <a:buNone/>
            </a:pPr>
            <a:r>
              <a:rPr lang="en-US" sz="1800" b="1" dirty="0"/>
              <a:t>But in crypto: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Covariance matrices unstable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Returns non-Gaussian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Regimes shift rapidly</a:t>
            </a:r>
          </a:p>
          <a:p>
            <a:pPr marL="0" indent="0">
              <a:buNone/>
            </a:pPr>
            <a:r>
              <a:rPr lang="en-US" sz="1800" b="1" dirty="0"/>
              <a:t>So we redefine optimality:</a:t>
            </a:r>
          </a:p>
          <a:p>
            <a:pPr marL="0" indent="0">
              <a:buNone/>
            </a:pPr>
            <a:r>
              <a:rPr lang="en-US" sz="1800" dirty="0"/>
              <a:t>“An optimal portfolio maximizes risk-adjusted returns using adaptive, interpretable signals.” </a:t>
            </a:r>
          </a:p>
          <a:p>
            <a:pPr marL="0" indent="0">
              <a:buNone/>
            </a:pPr>
            <a:r>
              <a:rPr lang="en-US" sz="1800" b="1" dirty="0"/>
              <a:t>We combine: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Mean-variance ideas (via </a:t>
            </a:r>
            <a:r>
              <a:rPr lang="en-US" sz="1800" dirty="0" err="1"/>
              <a:t>PyPortfolioOpt</a:t>
            </a:r>
            <a:r>
              <a:rPr lang="en-US" sz="1800" dirty="0"/>
              <a:t>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With signal confidence weighting (ML-driven)</a:t>
            </a:r>
          </a:p>
        </p:txBody>
      </p:sp>
    </p:spTree>
    <p:extLst>
      <p:ext uri="{BB962C8B-B14F-4D97-AF65-F5344CB8AC3E}">
        <p14:creationId xmlns:p14="http://schemas.microsoft.com/office/powerpoint/2010/main" val="1196191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Management</a:t>
            </a:r>
            <a:br>
              <a:rPr lang="ru-RU" dirty="0"/>
            </a:br>
            <a:r>
              <a:rPr lang="en-US" altLang="ru-RU" sz="2700" i="1" dirty="0"/>
              <a:t>Dynamic, Signal-Based Rebalancing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3A5A0E48-0A5A-4669-90AD-90DF32224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122" y="146878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b="1" dirty="0"/>
                  <a:t>How do we rebalance?</a:t>
                </a:r>
              </a:p>
              <a:p>
                <a:pPr marL="0" indent="0">
                  <a:buNone/>
                </a:pPr>
                <a:r>
                  <a:rPr lang="en-US" sz="1800" dirty="0"/>
                  <a:t>Not on schedule — but continuously, based on model output: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bSup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1800" i="1" smtClean="0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800" i="1" smtClean="0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sSub>
                            <m:sSubPr>
                              <m:ctrlPr>
                                <a:rPr lang="en-US" sz="18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fName>
                            <m:e>
                              <m:func>
                                <m:func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1800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1800" i="1">
                                                  <a:solidFill>
                                                    <a:srgbClr val="836967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,0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den>
                      </m:f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- predicted ideal position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-  optimized threshold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Only strong signals survive → capital concentrates on highest-conviction assets</a:t>
                </a:r>
              </a:p>
            </p:txBody>
          </p:sp>
        </mc:Choice>
        <mc:Fallback>
          <p:sp>
            <p:nvSpPr>
              <p:cNvPr id="5" name="Объект 4">
                <a:extLst>
                  <a:ext uri="{FF2B5EF4-FFF2-40B4-BE49-F238E27FC236}">
                    <a16:creationId xmlns:a16="http://schemas.microsoft.com/office/drawing/2014/main" id="{3A5A0E48-0A5A-4669-90AD-90DF32224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122" y="1468786"/>
                <a:ext cx="10515600" cy="4351338"/>
              </a:xfrm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422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0CFF5-7E83-BD42-6FB7-E019BD98A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EDD56A-72EB-75BA-CB16-41104144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22" y="504273"/>
            <a:ext cx="10515600" cy="1321352"/>
          </a:xfrm>
        </p:spPr>
        <p:txBody>
          <a:bodyPr>
            <a:normAutofit fontScale="90000"/>
          </a:bodyPr>
          <a:lstStyle/>
          <a:p>
            <a:r>
              <a:rPr lang="en-US" dirty="0"/>
              <a:t>Portfolio Management</a:t>
            </a:r>
            <a:br>
              <a:rPr lang="ru-RU" dirty="0"/>
            </a:br>
            <a:r>
              <a:rPr lang="en-US" altLang="ru-RU" sz="2700" i="1" dirty="0"/>
              <a:t>Why Equal Weight Is Not Enough</a:t>
            </a:r>
            <a:br>
              <a:rPr lang="ru-RU" altLang="ru-RU" sz="6000" dirty="0">
                <a:latin typeface="Arial" panose="020B0604020202020204" pitchFamily="34" charset="0"/>
              </a:rPr>
            </a:b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3A5A0E48-0A5A-4669-90AD-90DF32224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22" y="146878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/>
              <a:t>Backtest</a:t>
            </a:r>
            <a:r>
              <a:rPr lang="en-US" sz="1800" dirty="0"/>
              <a:t> result: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ML-driven portfolio: Outperformed equal-weight benchmark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Especially after applying signal filtering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800" dirty="0"/>
              <a:t>But high correlation initially → shows need for filtering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437269-3350-4C76-B8BC-768EB646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6249" y="3259771"/>
            <a:ext cx="4168439" cy="32920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5CB8C9-2A11-46CF-A76C-24A6703841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313" y="3259770"/>
            <a:ext cx="4168440" cy="3292077"/>
          </a:xfrm>
          <a:prstGeom prst="rect">
            <a:avLst/>
          </a:prstGeom>
        </p:spPr>
      </p:pic>
      <p:sp>
        <p:nvSpPr>
          <p:cNvPr id="11" name="Стрелка: вправо 10">
            <a:extLst>
              <a:ext uri="{FF2B5EF4-FFF2-40B4-BE49-F238E27FC236}">
                <a16:creationId xmlns:a16="http://schemas.microsoft.com/office/drawing/2014/main" id="{BDF848F3-0860-4F8D-BC03-AA25ABF51C43}"/>
              </a:ext>
            </a:extLst>
          </p:cNvPr>
          <p:cNvSpPr/>
          <p:nvPr/>
        </p:nvSpPr>
        <p:spPr>
          <a:xfrm>
            <a:off x="5551320" y="4605656"/>
            <a:ext cx="1089361" cy="502920"/>
          </a:xfrm>
          <a:prstGeom prst="rightArrow">
            <a:avLst/>
          </a:prstGeom>
          <a:solidFill>
            <a:srgbClr val="4BCE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C0DEFD-C97C-43C5-BB8D-270B9647FE12}"/>
              </a:ext>
            </a:extLst>
          </p:cNvPr>
          <p:cNvSpPr txBox="1"/>
          <p:nvPr/>
        </p:nvSpPr>
        <p:spPr>
          <a:xfrm>
            <a:off x="5517519" y="3915143"/>
            <a:ext cx="11569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Signal Filtering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214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716</Words>
  <Application>Microsoft Office PowerPoint</Application>
  <PresentationFormat>Широкоэкранный</PresentationFormat>
  <Paragraphs>134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Courier New</vt:lpstr>
      <vt:lpstr>Office Theme</vt:lpstr>
      <vt:lpstr>AI Hedge-Fund</vt:lpstr>
      <vt:lpstr>Hedge Fund Model A Modern Crypto Hedge Fund: Intelligence Over Rules </vt:lpstr>
      <vt:lpstr>Hedge Fund Model From Classical Signals to Learned Policies </vt:lpstr>
      <vt:lpstr>Hedge Fund Model AI Agents </vt:lpstr>
      <vt:lpstr>Risk Management Key Risk Metrics &amp; Monitoring Strategy </vt:lpstr>
      <vt:lpstr>Risk Management AI in Mitigating Losses During Turbulence </vt:lpstr>
      <vt:lpstr>Portfolio Management From Markowitz to Machine Learning Portfolio </vt:lpstr>
      <vt:lpstr>Portfolio Management Dynamic, Signal-Based Rebalancing </vt:lpstr>
      <vt:lpstr>Portfolio Management Why Equal Weight Is Not Enough </vt:lpstr>
      <vt:lpstr>System Architecture End-to-End AI Trading Architecture </vt:lpstr>
      <vt:lpstr>System Architecture  Module Descriptions &amp; Data Flow 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Microsoft Office User</dc:creator>
  <cp:lastModifiedBy>User</cp:lastModifiedBy>
  <cp:revision>16</cp:revision>
  <dcterms:created xsi:type="dcterms:W3CDTF">2023-02-12T09:11:31Z</dcterms:created>
  <dcterms:modified xsi:type="dcterms:W3CDTF">2025-09-25T23:17:11Z</dcterms:modified>
</cp:coreProperties>
</file>