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84" r:id="rId2"/>
    <p:sldId id="289" r:id="rId3"/>
    <p:sldId id="306" r:id="rId4"/>
    <p:sldId id="311" r:id="rId5"/>
    <p:sldId id="312" r:id="rId6"/>
    <p:sldId id="293" r:id="rId7"/>
    <p:sldId id="303" r:id="rId8"/>
    <p:sldId id="266" r:id="rId9"/>
    <p:sldId id="305" r:id="rId10"/>
    <p:sldId id="309" r:id="rId11"/>
    <p:sldId id="310" r:id="rId12"/>
    <p:sldId id="269" r:id="rId13"/>
    <p:sldId id="307" r:id="rId14"/>
    <p:sldId id="3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9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0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0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3542888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41E547-ED2A-4F60-9769-42D5DF27AA0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" y="28136"/>
            <a:ext cx="640080" cy="640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91" y="618507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2155371"/>
            <a:ext cx="9282748" cy="1502229"/>
          </a:xfrm>
        </p:spPr>
        <p:txBody>
          <a:bodyPr>
            <a:normAutofit/>
          </a:bodyPr>
          <a:lstStyle/>
          <a:p>
            <a:r>
              <a:rPr lang="zh-CN" altLang="en-US" sz="8800" dirty="0" smtClean="0">
                <a:solidFill>
                  <a:srgbClr val="FFC000"/>
                </a:solidFill>
              </a:rPr>
              <a:t>数据类型和运算符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内置数学函数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25989204"/>
              </p:ext>
            </p:extLst>
          </p:nvPr>
        </p:nvGraphicFramePr>
        <p:xfrm>
          <a:off x="1174107" y="1960639"/>
          <a:ext cx="9837882" cy="32208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76270">
                  <a:extLst>
                    <a:ext uri="{9D8B030D-6E8A-4147-A177-3AD203B41FA5}">
                      <a16:colId xmlns:a16="http://schemas.microsoft.com/office/drawing/2014/main" xmlns="" val="316720556"/>
                    </a:ext>
                  </a:extLst>
                </a:gridCol>
                <a:gridCol w="6361612">
                  <a:extLst>
                    <a:ext uri="{9D8B030D-6E8A-4147-A177-3AD203B41FA5}">
                      <a16:colId xmlns:a16="http://schemas.microsoft.com/office/drawing/2014/main" xmlns="" val="3335701229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函数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abs(x)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的绝对值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divmod</a:t>
                      </a: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(x, y)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商和余数（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 // y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和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 x % y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）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pow(x, y[, z])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(x**y)%z, [ ]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表示可选参数，当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z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省略时，等价于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x**y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21697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round(x[, n]) 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四舍五入，保留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n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位小数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222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6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56" y="860923"/>
            <a:ext cx="4320540" cy="58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5754" y="1672046"/>
            <a:ext cx="1015663" cy="368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CC00"/>
                </a:solidFill>
              </a:rPr>
              <a:t>时间差</a:t>
            </a:r>
            <a:endParaRPr lang="zh-CN" altLang="en-US" sz="5400" b="1" dirty="0">
              <a:solidFill>
                <a:srgbClr val="FFCC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程序示例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94115" y="1949407"/>
            <a:ext cx="9157062" cy="134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输入两个以小时和分钟表示的时间，计算两个时间的差，以小时和分钟的形式输出。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54457" y="3512598"/>
            <a:ext cx="198948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 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2:30  </a:t>
            </a:r>
          </a:p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3600" b="1" dirty="0" smtClean="0">
                <a:solidFill>
                  <a:srgbClr val="FF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4:50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05920" y="3512598"/>
            <a:ext cx="198948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 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2:30  </a:t>
            </a:r>
          </a:p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3600" b="1" dirty="0" smtClean="0">
                <a:solidFill>
                  <a:srgbClr val="FF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4:10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0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uiExpand="1" build="p"/>
      <p:bldP spid="11" grpId="0" uiExpand="1" build="p"/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80" y="1211987"/>
            <a:ext cx="3257550" cy="4783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87544" y="2619241"/>
            <a:ext cx="256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转换为分钟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257391" y="2780407"/>
            <a:ext cx="972000" cy="3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257391" y="4723735"/>
            <a:ext cx="972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257391" y="4281274"/>
            <a:ext cx="972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87544" y="3997297"/>
            <a:ext cx="363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时间差的小时部分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87544" y="4520897"/>
            <a:ext cx="363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时间差的分钟部分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604680" y="2491409"/>
            <a:ext cx="2497407" cy="92765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604680" y="4582072"/>
            <a:ext cx="147699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04680" y="5039412"/>
            <a:ext cx="14769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1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5754" y="1672046"/>
            <a:ext cx="1015663" cy="368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CC00"/>
                </a:solidFill>
              </a:rPr>
              <a:t>数字翻转</a:t>
            </a:r>
            <a:endParaRPr lang="zh-CN" altLang="en-US" sz="5400" b="1" dirty="0">
              <a:solidFill>
                <a:srgbClr val="FFCC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程序示例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1864" y="2106161"/>
            <a:ext cx="927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将一个两位数翻转输出。如输入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68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，输出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86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39" y="3248538"/>
            <a:ext cx="4903470" cy="2726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38751" y="6086329"/>
            <a:ext cx="448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说明符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%d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表示输出整数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31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6206" y="2020900"/>
            <a:ext cx="1080298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在内存中存储的数据可以有多种类型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。例如，年龄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可以用数字来存储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，姓名可以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用字符来存储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类型的数据运算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不同，在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计算机内表示方式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857" y="332839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变量类型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8731" y="1037954"/>
            <a:ext cx="6096000" cy="45704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的数据类型有：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113" indent="-571500">
              <a:lnSpc>
                <a:spcPts val="5000"/>
              </a:lnSpc>
              <a:buSzPct val="60000"/>
              <a:buFont typeface="华文楷体" panose="02010600040101010101" pitchFamily="2" charset="-122"/>
              <a:buChar char="※"/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数字（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Number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113" indent="-571500">
              <a:lnSpc>
                <a:spcPts val="5000"/>
              </a:lnSpc>
              <a:buSzPct val="60000"/>
              <a:buFont typeface="华文楷体" panose="02010600040101010101" pitchFamily="2" charset="-122"/>
              <a:buChar char="※"/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字符串（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String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113" indent="-571500">
              <a:lnSpc>
                <a:spcPts val="5000"/>
              </a:lnSpc>
              <a:buSzPct val="60000"/>
              <a:buFont typeface="华文楷体" panose="02010600040101010101" pitchFamily="2" charset="-122"/>
              <a:buChar char="※"/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列表（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113" indent="-571500">
              <a:lnSpc>
                <a:spcPts val="5000"/>
              </a:lnSpc>
              <a:buSzPct val="60000"/>
              <a:buFont typeface="华文楷体" panose="02010600040101010101" pitchFamily="2" charset="-122"/>
              <a:buChar char="※"/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元组（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Tuple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113" indent="-571500">
              <a:lnSpc>
                <a:spcPts val="5000"/>
              </a:lnSpc>
              <a:buSzPct val="60000"/>
              <a:buFont typeface="华文楷体" panose="02010600040101010101" pitchFamily="2" charset="-122"/>
              <a:buChar char="※"/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字典（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Dictionary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113" indent="-571500">
              <a:lnSpc>
                <a:spcPts val="5000"/>
              </a:lnSpc>
              <a:buSzPct val="60000"/>
              <a:buFont typeface="华文楷体" panose="02010600040101010101" pitchFamily="2" charset="-122"/>
              <a:buChar char="※"/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集合（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2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数字类型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0526" y="1624375"/>
            <a:ext cx="10541725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Python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支持四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种数字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类型：</a:t>
            </a:r>
          </a:p>
          <a:p>
            <a:pPr marL="457200" indent="-457200">
              <a:lnSpc>
                <a:spcPts val="48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altLang="zh-CN" sz="3200" b="1" dirty="0" err="1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int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整型）没有小数部分的数字，如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234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-76580</a:t>
            </a:r>
          </a:p>
          <a:p>
            <a:pPr>
              <a:lnSpc>
                <a:spcPts val="4800"/>
              </a:lnSpc>
              <a:buSzPct val="80000"/>
            </a:pP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                 </a:t>
            </a:r>
            <a:r>
              <a:rPr lang="en-US" altLang="zh-CN" sz="32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int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类型的最大值为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32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31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-1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，即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2147483647</a:t>
            </a:r>
          </a:p>
          <a:p>
            <a:pPr marL="457200" indent="-457200">
              <a:lnSpc>
                <a:spcPts val="48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long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（长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整型）如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2147483648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584L</a:t>
            </a:r>
          </a:p>
          <a:p>
            <a:pPr marL="457200" indent="-457200">
              <a:lnSpc>
                <a:spcPts val="48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float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（浮点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型）带小数点的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数字，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如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3.141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-765.0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ts val="48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complex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（复数）由实数部分和虚数部分构成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，用</a:t>
            </a:r>
            <a:r>
              <a:rPr lang="en-US" altLang="zh-CN" sz="32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a+bj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表  </a:t>
            </a:r>
            <a:endParaRPr lang="en-US" altLang="zh-CN" sz="32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800"/>
              </a:lnSpc>
              <a:buSzPct val="80000"/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                         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示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 复数的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实部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和虚部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都是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浮点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型，</a:t>
            </a:r>
            <a:endParaRPr lang="en-US" altLang="zh-CN" sz="32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5000"/>
              </a:lnSpc>
              <a:buSzPct val="80000"/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                         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如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12+0.3j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4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279" y="1462363"/>
            <a:ext cx="10123714" cy="158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Python2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中，整数的大小是有限制的，即当数字超过一定的范围不再是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类型，而是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长整型，而在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Python3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中，无论整数的大小长度为多少，统称为整型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097279" y="3270457"/>
            <a:ext cx="8285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使用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内置函数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type( ) 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可以获取数据的类型。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56176"/>
          <a:stretch/>
        </p:blipFill>
        <p:spPr>
          <a:xfrm>
            <a:off x="1847713" y="4082444"/>
            <a:ext cx="3960495" cy="256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69983"/>
          <a:stretch/>
        </p:blipFill>
        <p:spPr>
          <a:xfrm>
            <a:off x="6281737" y="4082444"/>
            <a:ext cx="3960495" cy="17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824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赋值运算符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382" y="2032886"/>
            <a:ext cx="1098586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  <a:buSzPct val="90000"/>
            </a:pPr>
            <a:r>
              <a:rPr lang="en-US" altLang="zh-CN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</a:t>
            </a:r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中的变量不需要声明。每个变量在使用前都必须赋值，变量赋值以后该变量才会被创建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40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6000"/>
              </a:lnSpc>
              <a:buSzPct val="90000"/>
            </a:pP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将数据存放</a:t>
            </a:r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入变量的过程叫做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赋值。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作为赋值运算符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，格式</a:t>
            </a:r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为：</a:t>
            </a:r>
          </a:p>
          <a:p>
            <a:pPr>
              <a:lnSpc>
                <a:spcPts val="6000"/>
              </a:lnSpc>
              <a:spcBef>
                <a:spcPts val="600"/>
              </a:spcBef>
              <a:buSzPct val="90000"/>
            </a:pP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zh-CN" altLang="en-US" sz="4000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en-US" altLang="zh-CN" sz="4000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zh-CN" altLang="en-US" sz="4000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endParaRPr lang="en-US" altLang="zh-CN" sz="4000" b="1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0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28" y="1455555"/>
            <a:ext cx="4800600" cy="2966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67" y="1455555"/>
            <a:ext cx="3308985" cy="1337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7867" y="3392041"/>
            <a:ext cx="340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多个变量赋相同的值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28" y="4827504"/>
            <a:ext cx="6172200" cy="137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358" y="5162144"/>
            <a:ext cx="340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多个变量赋不同的值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513169" y="5334204"/>
            <a:ext cx="648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482359" y="2867130"/>
            <a:ext cx="18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算术运算符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9432658"/>
              </p:ext>
            </p:extLst>
          </p:nvPr>
        </p:nvGraphicFramePr>
        <p:xfrm>
          <a:off x="1174107" y="1960639"/>
          <a:ext cx="9707253" cy="440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41545">
                  <a:extLst>
                    <a:ext uri="{9D8B030D-6E8A-4147-A177-3AD203B41FA5}">
                      <a16:colId xmlns:a16="http://schemas.microsoft.com/office/drawing/2014/main" xmlns="" val="316720556"/>
                    </a:ext>
                  </a:extLst>
                </a:gridCol>
                <a:gridCol w="2441435">
                  <a:extLst>
                    <a:ext uri="{9D8B030D-6E8A-4147-A177-3AD203B41FA5}">
                      <a16:colId xmlns:a16="http://schemas.microsoft.com/office/drawing/2014/main" xmlns="" val="3335701229"/>
                    </a:ext>
                  </a:extLst>
                </a:gridCol>
                <a:gridCol w="5024273">
                  <a:extLst>
                    <a:ext uri="{9D8B030D-6E8A-4147-A177-3AD203B41FA5}">
                      <a16:colId xmlns:a16="http://schemas.microsoft.com/office/drawing/2014/main" xmlns="" val="1274668150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运算符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示例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+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加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3.14</a:t>
                      </a:r>
                      <a:r>
                        <a:rPr lang="en-US" altLang="zh-CN" sz="2800" b="1" dirty="0" smtClean="0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5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8.14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减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29</a:t>
                      </a:r>
                      <a:r>
                        <a:rPr lang="en-US" altLang="zh-CN" sz="2800" b="1" dirty="0" smtClean="0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5   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*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乘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7</a:t>
                      </a:r>
                      <a:r>
                        <a:rPr lang="en-US" altLang="zh-CN" sz="2800" b="1" dirty="0" smtClean="0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1.6   </a:t>
                      </a:r>
                      <a:r>
                        <a:rPr lang="en-US" altLang="zh-CN" sz="20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11.2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21697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/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除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456</a:t>
                      </a:r>
                      <a:r>
                        <a:rPr lang="en-US" altLang="zh-CN" sz="2800" b="1" dirty="0" smtClean="0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8 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57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2226501"/>
                  </a:ext>
                </a:extLst>
              </a:tr>
              <a:tr h="53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//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整除</a:t>
                      </a:r>
                      <a:endParaRPr lang="en-US" altLang="zh-CN" sz="2800" b="1" dirty="0" smtClean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91</a:t>
                      </a:r>
                      <a:r>
                        <a:rPr lang="en-US" altLang="zh-CN" sz="2800" b="1" dirty="0" smtClean="0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//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15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（商的整数部分）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956292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%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取余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25</a:t>
                      </a:r>
                      <a:r>
                        <a:rPr lang="en-US" altLang="zh-CN" sz="2800" b="1" dirty="0" smtClean="0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6 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0693115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**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2</a:t>
                      </a:r>
                      <a:r>
                        <a:rPr lang="en-US" altLang="zh-CN" sz="2800" b="1" dirty="0" smtClean="0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**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10   </a:t>
                      </a:r>
                      <a:r>
                        <a:rPr lang="en-US" altLang="zh-CN" sz="10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1024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567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626" y="1501245"/>
            <a:ext cx="257175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2" y="1501245"/>
            <a:ext cx="2588895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314" y="1501245"/>
            <a:ext cx="2588895" cy="1714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48002" y="3615287"/>
            <a:ext cx="28182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</a:t>
            </a:r>
            <a:r>
              <a:rPr lang="zh-CN" altLang="en-US" sz="2800" b="1" dirty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除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，得出整数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如果要得到小数部分，把其中一个数改成浮点数即可。</a:t>
            </a:r>
          </a:p>
        </p:txBody>
      </p:sp>
      <p:sp>
        <p:nvSpPr>
          <p:cNvPr id="9" name="矩形 8"/>
          <p:cNvSpPr/>
          <p:nvPr/>
        </p:nvSpPr>
        <p:spPr>
          <a:xfrm>
            <a:off x="4738314" y="3615287"/>
            <a:ext cx="27205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保留结果的整数部分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，向下取整，舍弃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小数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28626" y="3615287"/>
            <a:ext cx="29333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取余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两边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的数字都是整数时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，结果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也是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整数。若有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一个数字是小数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，结果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就是小数。</a:t>
            </a:r>
          </a:p>
        </p:txBody>
      </p:sp>
    </p:spTree>
    <p:extLst>
      <p:ext uri="{BB962C8B-B14F-4D97-AF65-F5344CB8AC3E}">
        <p14:creationId xmlns:p14="http://schemas.microsoft.com/office/powerpoint/2010/main" val="10495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切片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4295</TotalTime>
  <Words>553</Words>
  <Application>Microsoft Office PowerPoint</Application>
  <PresentationFormat>宽屏</PresentationFormat>
  <Paragraphs>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华文仿宋</vt:lpstr>
      <vt:lpstr>华文楷体</vt:lpstr>
      <vt:lpstr>宋体</vt:lpstr>
      <vt:lpstr>幼圆</vt:lpstr>
      <vt:lpstr>Arial</vt:lpstr>
      <vt:lpstr>Century Gothic</vt:lpstr>
      <vt:lpstr>Wingdings</vt:lpstr>
      <vt:lpstr>Wingdings 3</vt:lpstr>
      <vt:lpstr>切片</vt:lpstr>
      <vt:lpstr>数据类型和运算符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sailing</dc:creator>
  <cp:lastModifiedBy>xyy</cp:lastModifiedBy>
  <cp:revision>188</cp:revision>
  <dcterms:created xsi:type="dcterms:W3CDTF">2015-09-30T11:54:57Z</dcterms:created>
  <dcterms:modified xsi:type="dcterms:W3CDTF">2020-09-30T04:40:39Z</dcterms:modified>
</cp:coreProperties>
</file>