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84" r:id="rId2"/>
    <p:sldId id="289" r:id="rId3"/>
    <p:sldId id="306" r:id="rId4"/>
    <p:sldId id="293" r:id="rId5"/>
    <p:sldId id="266" r:id="rId6"/>
    <p:sldId id="316" r:id="rId7"/>
    <p:sldId id="303" r:id="rId8"/>
    <p:sldId id="315" r:id="rId9"/>
    <p:sldId id="304" r:id="rId10"/>
    <p:sldId id="319" r:id="rId11"/>
    <p:sldId id="317" r:id="rId12"/>
    <p:sldId id="320" r:id="rId13"/>
    <p:sldId id="313" r:id="rId14"/>
    <p:sldId id="329" r:id="rId15"/>
    <p:sldId id="328" r:id="rId16"/>
    <p:sldId id="324" r:id="rId17"/>
    <p:sldId id="326" r:id="rId18"/>
    <p:sldId id="327" r:id="rId19"/>
    <p:sldId id="269" r:id="rId20"/>
    <p:sldId id="330" r:id="rId21"/>
    <p:sldId id="310" r:id="rId22"/>
    <p:sldId id="307" r:id="rId23"/>
    <p:sldId id="334" r:id="rId24"/>
    <p:sldId id="33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  <a:srgbClr val="8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3542888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41E547-ED2A-4F60-9769-42D5DF27AA0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" y="28136"/>
            <a:ext cx="64008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91" y="618507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2155371"/>
            <a:ext cx="6657115" cy="1502229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C000"/>
                </a:solidFill>
              </a:rPr>
              <a:t>选择结构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20" y="1783488"/>
            <a:ext cx="588073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多分支结构</a:t>
            </a:r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</a:t>
            </a:r>
            <a:r>
              <a:rPr lang="en-US" altLang="zh-CN" sz="6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-else</a:t>
            </a:r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6913" y="1606731"/>
            <a:ext cx="3735977" cy="50030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r>
              <a:rPr lang="en-US" altLang="zh-CN" sz="3600" b="1" dirty="0" err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elif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r>
              <a:rPr lang="en-US" altLang="zh-CN" sz="3600" b="1" dirty="0" err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elif</a:t>
            </a:r>
            <a:r>
              <a:rPr lang="en-US" altLang="zh-CN" sz="36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3600" b="1" dirty="0">
              <a:solidFill>
                <a:srgbClr val="8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6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6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90314" y="1606731"/>
            <a:ext cx="4650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如果条件表达式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的结果为真，执行语句块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否则判断条件表达式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，如果为真执行语句块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否则判断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如果为真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如果以上条件均不满足，则执行语句块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0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62" y="1409274"/>
            <a:ext cx="8001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762272"/>
            <a:ext cx="5764530" cy="56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0010" y="1459915"/>
            <a:ext cx="9975670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  <a:buSzPct val="60000"/>
            </a:pPr>
            <a:r>
              <a:rPr lang="zh-CN" altLang="en-US" sz="3600" b="1" dirty="0" smtClean="0">
                <a:solidFill>
                  <a:srgbClr val="FFCC00"/>
                </a:solidFill>
                <a:latin typeface="Century Gothic" panose="020B0502020202020204" pitchFamily="34" charset="0"/>
              </a:rPr>
              <a:t>说明</a:t>
            </a:r>
            <a:r>
              <a:rPr lang="zh-CN" altLang="en-US" sz="3600" b="1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：</a:t>
            </a:r>
            <a:endParaRPr lang="en-US" altLang="zh-CN" sz="3600" b="1" dirty="0" smtClean="0">
              <a:solidFill>
                <a:srgbClr val="FFFFCC"/>
              </a:solidFill>
              <a:latin typeface="Century Gothic" panose="020B0502020202020204" pitchFamily="34" charset="0"/>
            </a:endParaRPr>
          </a:p>
          <a:p>
            <a:pPr marL="571500" indent="-571500">
              <a:lnSpc>
                <a:spcPts val="5500"/>
              </a:lnSpc>
              <a:buSzPct val="60000"/>
              <a:buFont typeface="Wingdings" panose="05000000000000000000" pitchFamily="2" charset="2"/>
              <a:buChar char="Ø"/>
            </a:pPr>
            <a:r>
              <a:rPr lang="en-US" altLang="zh-CN" sz="3600" dirty="0" err="1" smtClean="0">
                <a:solidFill>
                  <a:srgbClr val="FFFFCC"/>
                </a:solidFill>
                <a:latin typeface="Century Gothic" panose="020B0502020202020204" pitchFamily="34" charset="0"/>
              </a:rPr>
              <a:t>elif</a:t>
            </a:r>
            <a:r>
              <a:rPr lang="zh-CN" altLang="en-US" sz="3600" b="1" dirty="0" smtClean="0">
                <a:solidFill>
                  <a:srgbClr val="FFFFCC"/>
                </a:solidFill>
                <a:latin typeface="+mn-ea"/>
              </a:rPr>
              <a:t>和</a:t>
            </a:r>
            <a:r>
              <a:rPr lang="en-US" altLang="zh-CN" sz="36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else</a:t>
            </a:r>
            <a:r>
              <a:rPr lang="zh-CN" altLang="en-US" sz="3600" b="1" dirty="0" smtClean="0">
                <a:solidFill>
                  <a:srgbClr val="FFFFCC"/>
                </a:solidFill>
                <a:latin typeface="+mn-ea"/>
              </a:rPr>
              <a:t>都</a:t>
            </a:r>
            <a:r>
              <a:rPr lang="zh-CN" altLang="en-US" sz="3600" b="1" dirty="0">
                <a:solidFill>
                  <a:srgbClr val="FFFFCC"/>
                </a:solidFill>
                <a:latin typeface="+mn-ea"/>
              </a:rPr>
              <a:t>不能单独使用，必须</a:t>
            </a:r>
            <a:r>
              <a:rPr lang="zh-CN" altLang="en-US" sz="3600" b="1" dirty="0" smtClean="0">
                <a:solidFill>
                  <a:srgbClr val="FFFFCC"/>
                </a:solidFill>
                <a:latin typeface="+mn-ea"/>
              </a:rPr>
              <a:t>和</a:t>
            </a:r>
            <a:r>
              <a:rPr lang="en-US" altLang="zh-CN" sz="36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if</a:t>
            </a:r>
            <a:r>
              <a:rPr lang="zh-CN" altLang="en-US" sz="3600" b="1" dirty="0" smtClean="0">
                <a:solidFill>
                  <a:srgbClr val="FFFFCC"/>
                </a:solidFill>
                <a:latin typeface="+mn-ea"/>
              </a:rPr>
              <a:t>一起</a:t>
            </a:r>
            <a:r>
              <a:rPr lang="zh-CN" altLang="en-US" sz="3600" b="1" dirty="0">
                <a:solidFill>
                  <a:srgbClr val="FFFFCC"/>
                </a:solidFill>
                <a:latin typeface="+mn-ea"/>
              </a:rPr>
              <a:t>出现，并且要正确配对</a:t>
            </a:r>
            <a:r>
              <a:rPr lang="zh-CN" altLang="en-US" sz="3600" b="1" dirty="0" smtClean="0">
                <a:solidFill>
                  <a:srgbClr val="FFFFCC"/>
                </a:solidFill>
                <a:latin typeface="+mn-ea"/>
              </a:rPr>
              <a:t>。</a:t>
            </a:r>
            <a:endParaRPr lang="en-US" altLang="zh-CN" sz="3600" b="1" dirty="0" smtClean="0">
              <a:solidFill>
                <a:srgbClr val="FFFFCC"/>
              </a:solidFill>
              <a:latin typeface="+mn-ea"/>
            </a:endParaRPr>
          </a:p>
          <a:p>
            <a:pPr marL="457200" indent="-457200">
              <a:lnSpc>
                <a:spcPts val="5500"/>
              </a:lnSpc>
              <a:buSzPct val="60000"/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FFFFCC"/>
                </a:solidFill>
                <a:latin typeface="+mn-ea"/>
              </a:rPr>
              <a:t>不管有多少个分支，都只能执行一个分支，或者一个也不执行，不能同时执行多个分支。</a:t>
            </a:r>
          </a:p>
        </p:txBody>
      </p:sp>
    </p:spTree>
    <p:extLst>
      <p:ext uri="{BB962C8B-B14F-4D97-AF65-F5344CB8AC3E}">
        <p14:creationId xmlns:p14="http://schemas.microsoft.com/office/powerpoint/2010/main" val="580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5840" y="1483363"/>
            <a:ext cx="1039803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语句中的“条件表达式”</a:t>
            </a:r>
            <a:r>
              <a:rPr lang="zh-CN" altLang="en-US" sz="3200" dirty="0">
                <a:solidFill>
                  <a:srgbClr val="FFFFCC"/>
                </a:solidFill>
                <a:latin typeface="Helvetica Neue"/>
              </a:rPr>
              <a:t>可以是一个单一的值或者变量，也可以是由运算符组成的复杂语句，形式不限，只要它能得到一个值就行。不管</a:t>
            </a: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“条件表达式”</a:t>
            </a:r>
            <a:r>
              <a:rPr lang="zh-CN" altLang="en-US" sz="3200" dirty="0">
                <a:solidFill>
                  <a:srgbClr val="FFFFCC"/>
                </a:solidFill>
                <a:latin typeface="Helvetica Neue"/>
              </a:rPr>
              <a:t>的结果是什么类型，</a:t>
            </a:r>
            <a:r>
              <a:rPr lang="en-US" altLang="zh-CN" sz="32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if</a:t>
            </a: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都</a:t>
            </a:r>
            <a:r>
              <a:rPr lang="zh-CN" altLang="en-US" sz="3200" dirty="0">
                <a:solidFill>
                  <a:srgbClr val="FFFFCC"/>
                </a:solidFill>
                <a:latin typeface="Helvetica Neue"/>
              </a:rPr>
              <a:t>能判断它是否成立（真或者假）</a:t>
            </a: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。</a:t>
            </a:r>
            <a:endParaRPr lang="en-US" altLang="zh-CN" sz="3200" dirty="0" smtClean="0">
              <a:solidFill>
                <a:srgbClr val="FFFFCC"/>
              </a:solidFill>
              <a:latin typeface="Helvetica Neue"/>
            </a:endParaRPr>
          </a:p>
          <a:p>
            <a:pPr>
              <a:lnSpc>
                <a:spcPts val="5000"/>
              </a:lnSpc>
            </a:pPr>
            <a:r>
              <a:rPr lang="zh-CN" altLang="en-US" sz="3200" dirty="0">
                <a:solidFill>
                  <a:srgbClr val="FFFFCC"/>
                </a:solidFill>
                <a:latin typeface="Helvetica Neue"/>
              </a:rPr>
              <a:t>对于数字，</a:t>
            </a:r>
            <a:r>
              <a:rPr lang="en-US" altLang="zh-CN" sz="32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会把</a:t>
            </a:r>
            <a:r>
              <a:rPr lang="en-US" altLang="zh-CN" sz="3200" dirty="0" smtClean="0">
                <a:solidFill>
                  <a:srgbClr val="FFFFCC"/>
                </a:solidFill>
                <a:latin typeface="Helvetica Neue"/>
              </a:rPr>
              <a:t>0</a:t>
            </a: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和</a:t>
            </a:r>
            <a:r>
              <a:rPr lang="en-US" altLang="zh-CN" sz="3200" dirty="0" smtClean="0">
                <a:solidFill>
                  <a:srgbClr val="FFFFCC"/>
                </a:solidFill>
                <a:latin typeface="Helvetica Neue"/>
              </a:rPr>
              <a:t>0.0</a:t>
            </a:r>
            <a:r>
              <a:rPr lang="zh-CN" altLang="en-US" sz="3200" dirty="0" smtClean="0">
                <a:solidFill>
                  <a:srgbClr val="FFFFCC"/>
                </a:solidFill>
                <a:latin typeface="Helvetica Neue"/>
              </a:rPr>
              <a:t>当做</a:t>
            </a:r>
            <a:r>
              <a:rPr lang="zh-CN" altLang="en-US" sz="3200" dirty="0">
                <a:solidFill>
                  <a:srgbClr val="FFFFCC"/>
                </a:solidFill>
                <a:latin typeface="Helvetica Neue"/>
              </a:rPr>
              <a:t>“假”，把其它值当做“真”。</a:t>
            </a:r>
            <a:endParaRPr lang="zh-CN" altLang="en-US" sz="3200" i="0" dirty="0">
              <a:solidFill>
                <a:srgbClr val="FFFFCC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21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语句嵌套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154" y="2126121"/>
            <a:ext cx="104372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</a:t>
            </a:r>
            <a:r>
              <a:rPr lang="en-US" altLang="zh-CN" sz="36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elif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-else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三种语句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之间可以相互嵌套。在相互嵌套时，一定要严格遵守不同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级别语句块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的缩进规范。</a:t>
            </a:r>
          </a:p>
        </p:txBody>
      </p:sp>
    </p:spTree>
    <p:extLst>
      <p:ext uri="{BB962C8B-B14F-4D97-AF65-F5344CB8AC3E}">
        <p14:creationId xmlns:p14="http://schemas.microsoft.com/office/powerpoint/2010/main" val="293816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0910" y="378065"/>
            <a:ext cx="3956945" cy="638773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if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else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if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:</a:t>
            </a:r>
            <a:endParaRPr lang="en-US" altLang="zh-CN" sz="28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28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else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endParaRPr lang="en-US" altLang="zh-CN" sz="28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72" y="3082077"/>
            <a:ext cx="3956945" cy="31685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else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</a:p>
        </p:txBody>
      </p:sp>
      <p:sp>
        <p:nvSpPr>
          <p:cNvPr id="4" name="矩形 3"/>
          <p:cNvSpPr/>
          <p:nvPr/>
        </p:nvSpPr>
        <p:spPr>
          <a:xfrm>
            <a:off x="1979772" y="378065"/>
            <a:ext cx="3956945" cy="19993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28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88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34" y="605519"/>
            <a:ext cx="5194935" cy="59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5754" y="1567542"/>
            <a:ext cx="1015663" cy="50161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三个数中最大数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33749" y="2001659"/>
            <a:ext cx="738051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输入三个数，输出其中最大的数。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0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2310" y="1811892"/>
            <a:ext cx="871292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用分别减的方案，判断有没有出现借位。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借位就是分钟减的结果小于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754" y="1672046"/>
            <a:ext cx="1015663" cy="4807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时间差</a:t>
            </a:r>
            <a:r>
              <a:rPr lang="en-US" altLang="zh-CN" sz="5400" b="1" dirty="0" smtClean="0">
                <a:solidFill>
                  <a:srgbClr val="FFCC00"/>
                </a:solidFill>
              </a:rPr>
              <a:t>  </a:t>
            </a:r>
            <a:r>
              <a:rPr lang="zh-CN" altLang="en-US" sz="5400" b="1" dirty="0" smtClean="0">
                <a:solidFill>
                  <a:srgbClr val="FFCC00"/>
                </a:solidFill>
              </a:rPr>
              <a:t>解法二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1398" y="3512598"/>
            <a:ext cx="28836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第一种情况</a:t>
            </a: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  </a:t>
            </a: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36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4:50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6997" y="3512598"/>
            <a:ext cx="25849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第二种</a:t>
            </a:r>
            <a:r>
              <a:rPr lang="zh-CN" altLang="en-US" sz="3600" b="1" dirty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en-US" altLang="zh-CN" sz="3600" b="1" dirty="0" smtClean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3600" b="1" dirty="0" smtClean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  </a:t>
            </a:r>
          </a:p>
          <a:p>
            <a:pPr>
              <a:spcBef>
                <a:spcPts val="1800"/>
              </a:spcBef>
            </a:pPr>
            <a:r>
              <a:rPr lang="zh-CN" altLang="en-US" sz="3600" b="1" dirty="0" smtClean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3600" b="1" dirty="0" smtClean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4:10</a:t>
            </a:r>
            <a:endParaRPr lang="zh-CN" altLang="en-US" sz="3600" b="1" dirty="0">
              <a:solidFill>
                <a:srgbClr val="92D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 uiExpand="1" build="p"/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50" y="1442557"/>
            <a:ext cx="3326130" cy="5126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3755" y="1445924"/>
            <a:ext cx="170909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68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74" y="1688747"/>
            <a:ext cx="3497580" cy="2983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50" y="1688747"/>
            <a:ext cx="3549015" cy="3463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948" y="1688747"/>
            <a:ext cx="170909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8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82" y="2075361"/>
            <a:ext cx="3086100" cy="14401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30741" y="2268223"/>
            <a:ext cx="429421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 smtClean="0"/>
              <a:t>内置函数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max(x1,x2</a:t>
            </a:r>
            <a:r>
              <a:rPr lang="en-US" altLang="zh-CN" sz="2400" b="1" dirty="0">
                <a:solidFill>
                  <a:srgbClr val="FFCC00"/>
                </a:solidFill>
              </a:rPr>
              <a:t>,……,</a:t>
            </a:r>
            <a:r>
              <a:rPr lang="en-US" altLang="zh-CN" sz="2400" b="1" dirty="0" err="1">
                <a:solidFill>
                  <a:srgbClr val="FFCC00"/>
                </a:solidFill>
              </a:rPr>
              <a:t>xn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)</a:t>
            </a:r>
            <a:r>
              <a:rPr lang="zh-CN" altLang="en-US" sz="2400" b="1" dirty="0" smtClean="0"/>
              <a:t>返回最大值</a:t>
            </a:r>
            <a:endParaRPr lang="en-US" altLang="zh-CN" sz="2400" b="1" dirty="0" smtClean="0"/>
          </a:p>
        </p:txBody>
      </p:sp>
      <p:sp>
        <p:nvSpPr>
          <p:cNvPr id="14" name="右箭头 13"/>
          <p:cNvSpPr/>
          <p:nvPr/>
        </p:nvSpPr>
        <p:spPr>
          <a:xfrm>
            <a:off x="5402647" y="2705901"/>
            <a:ext cx="90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30741" y="3713846"/>
            <a:ext cx="429421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 smtClean="0"/>
              <a:t>内置函数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min(x1,x2</a:t>
            </a:r>
            <a:r>
              <a:rPr lang="en-US" altLang="zh-CN" sz="2400" b="1" dirty="0">
                <a:solidFill>
                  <a:srgbClr val="FFCC00"/>
                </a:solidFill>
              </a:rPr>
              <a:t>,……,</a:t>
            </a:r>
            <a:r>
              <a:rPr lang="en-US" altLang="zh-CN" sz="2400" b="1" dirty="0" err="1">
                <a:solidFill>
                  <a:srgbClr val="FFCC00"/>
                </a:solidFill>
              </a:rPr>
              <a:t>xn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)</a:t>
            </a:r>
            <a:r>
              <a:rPr lang="zh-CN" altLang="en-US" sz="2400" b="1" dirty="0" smtClean="0"/>
              <a:t>返回最小值</a:t>
            </a:r>
            <a:endParaRPr lang="en-US" altLang="zh-CN" sz="24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35724" y="2075361"/>
            <a:ext cx="170909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49834" y="2306265"/>
                <a:ext cx="7680960" cy="236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55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zh-CN" altLang="en-US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一元二次方程</a:t>
                </a:r>
                <a:r>
                  <a:rPr lang="en-US" altLang="zh-CN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ax</a:t>
                </a:r>
                <a:r>
                  <a:rPr lang="en-US" altLang="zh-CN" sz="3600" b="1" baseline="30000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en-US" altLang="zh-CN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+bx+c=0</a:t>
                </a:r>
                <a:r>
                  <a:rPr lang="zh-CN" altLang="en-US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求根公式：</a:t>
                </a:r>
                <a:endParaRPr lang="en-US" altLang="zh-CN" sz="3600" b="1" dirty="0" smtClean="0">
                  <a:solidFill>
                    <a:srgbClr val="FFFF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ts val="8000"/>
                  </a:lnSpc>
                  <a:spcBef>
                    <a:spcPts val="24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b="1" i="1" smtClean="0">
                              <a:solidFill>
                                <a:srgbClr val="FFFFCC"/>
                              </a:solidFill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3600" b="1" i="1" smtClean="0">
                              <a:solidFill>
                                <a:srgbClr val="FFFF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FF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𝒃</m:t>
                          </m:r>
                          <m:r>
                            <a:rPr lang="en-US" altLang="zh-CN" sz="3600" b="1" i="1" smtClean="0">
                              <a:solidFill>
                                <a:srgbClr val="FFFF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b="1" i="1" smtClean="0">
                                  <a:solidFill>
                                    <a:srgbClr val="FFFFCC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b="1" i="1" smtClean="0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3600" b="1" i="1" baseline="30000" smtClean="0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600" b="1" i="1" smtClean="0">
                              <a:solidFill>
                                <a:srgbClr val="FFFF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  <m:r>
                            <a:rPr lang="en-US" altLang="zh-CN" sz="3600" b="1" i="1" smtClean="0">
                              <a:solidFill>
                                <a:srgbClr val="FFFF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3600" b="1" dirty="0">
                  <a:solidFill>
                    <a:srgbClr val="FFFF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34" y="2306265"/>
                <a:ext cx="7680960" cy="2362185"/>
              </a:xfrm>
              <a:prstGeom prst="rect">
                <a:avLst/>
              </a:prstGeom>
              <a:blipFill>
                <a:blip r:embed="rId2"/>
                <a:stretch>
                  <a:fillRect l="-2381" r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</p:spTree>
    <p:extLst>
      <p:ext uri="{BB962C8B-B14F-4D97-AF65-F5344CB8AC3E}">
        <p14:creationId xmlns:p14="http://schemas.microsoft.com/office/powerpoint/2010/main" val="10209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9611" y="2027784"/>
            <a:ext cx="8778239" cy="334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平方根使用</a:t>
            </a:r>
            <a:r>
              <a:rPr lang="en-US" altLang="zh-CN" sz="36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sqrt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，语法格式为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import </a:t>
            </a:r>
            <a:r>
              <a:rPr lang="en-US" altLang="zh-CN" sz="3600" b="1" dirty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</a:t>
            </a:r>
          </a:p>
          <a:p>
            <a:pPr>
              <a:lnSpc>
                <a:spcPts val="4500"/>
              </a:lnSpc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3600" b="1" dirty="0" err="1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math.sqrt</a:t>
            </a: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(x)</a:t>
            </a:r>
          </a:p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en-US" altLang="zh-CN" sz="36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sqrt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需要导入 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4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52" y="1349829"/>
            <a:ext cx="3206115" cy="466344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676967" y="4391009"/>
            <a:ext cx="108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60614" y="4157393"/>
            <a:ext cx="120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借位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2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824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程序流程控制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0765" y="2215765"/>
            <a:ext cx="6064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150000"/>
              </a:lnSpc>
              <a:buClr>
                <a:srgbClr val="FFFFCC"/>
              </a:buClr>
              <a:buSzPct val="70000"/>
              <a:buFont typeface="华文楷体" panose="02010600040101010101" pitchFamily="2" charset="-122"/>
              <a:buChar char="※"/>
            </a:pPr>
            <a:r>
              <a:rPr lang="zh-CN" altLang="en-US" sz="4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顺序</a:t>
            </a:r>
            <a:r>
              <a:rPr lang="zh-CN" altLang="en-US" sz="48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en-US" altLang="zh-CN" sz="4800" b="1" dirty="0" smtClean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lnSpc>
                <a:spcPct val="150000"/>
              </a:lnSpc>
              <a:buClr>
                <a:srgbClr val="FFFFCC"/>
              </a:buClr>
              <a:buSzPct val="70000"/>
              <a:buFont typeface="华文楷体" panose="02010600040101010101" pitchFamily="2" charset="-122"/>
              <a:buChar char="※"/>
            </a:pPr>
            <a:r>
              <a:rPr lang="zh-CN" altLang="en-US" sz="48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zh-CN" altLang="en-US" sz="4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（分支）</a:t>
            </a:r>
            <a:r>
              <a:rPr lang="zh-CN" altLang="en-US" sz="48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en-US" altLang="zh-CN" sz="4800" b="1" dirty="0" smtClean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lnSpc>
                <a:spcPct val="150000"/>
              </a:lnSpc>
              <a:buClr>
                <a:srgbClr val="FFFFCC"/>
              </a:buClr>
              <a:buSzPct val="70000"/>
              <a:buFont typeface="华文楷体" panose="02010600040101010101" pitchFamily="2" charset="-122"/>
              <a:buChar char="※"/>
            </a:pPr>
            <a:r>
              <a:rPr lang="zh-CN" altLang="en-US" sz="4800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48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en-US" altLang="zh-CN" sz="4800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比较（关系）运算符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29646201"/>
              </p:ext>
            </p:extLst>
          </p:nvPr>
        </p:nvGraphicFramePr>
        <p:xfrm>
          <a:off x="1844109" y="2052079"/>
          <a:ext cx="8619240" cy="38660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41545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2671639">
                  <a:extLst>
                    <a:ext uri="{9D8B030D-6E8A-4147-A177-3AD203B41FA5}">
                      <a16:colId xmlns:a16="http://schemas.microsoft.com/office/drawing/2014/main" xmlns="" val="3335701229"/>
                    </a:ext>
                  </a:extLst>
                </a:gridCol>
                <a:gridCol w="3706056">
                  <a:extLst>
                    <a:ext uri="{9D8B030D-6E8A-4147-A177-3AD203B41FA5}">
                      <a16:colId xmlns:a16="http://schemas.microsoft.com/office/drawing/2014/main" xmlns="" val="1274668150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运算符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示例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==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相等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15==63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!=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不相等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15!=63 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大于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15&gt;63  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&gt;=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大于等于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15&gt;=63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2226501"/>
                  </a:ext>
                </a:extLst>
              </a:tr>
              <a:tr h="53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&lt;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小于</a:t>
                      </a:r>
                      <a:endParaRPr lang="en-US" altLang="zh-CN" sz="2800" b="1" dirty="0" smtClean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15&lt;63  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56292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&lt;=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小于等于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15&lt;=63 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06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4273988"/>
              </p:ext>
            </p:extLst>
          </p:nvPr>
        </p:nvGraphicFramePr>
        <p:xfrm>
          <a:off x="1079932" y="2039016"/>
          <a:ext cx="10020762" cy="3538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5036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xmlns="" val="3335701229"/>
                    </a:ext>
                  </a:extLst>
                </a:gridCol>
                <a:gridCol w="6766560">
                  <a:extLst>
                    <a:ext uri="{9D8B030D-6E8A-4147-A177-3AD203B41FA5}">
                      <a16:colId xmlns:a16="http://schemas.microsoft.com/office/drawing/2014/main" xmlns="" val="1274668150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运算符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and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与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当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b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两个表达式都为真时，</a:t>
                      </a:r>
                      <a:r>
                        <a:rPr lang="en-US" altLang="zh-CN" sz="2800" b="1" dirty="0" smtClean="0">
                          <a:solidFill>
                            <a:srgbClr val="FFCC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 and b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的结果才为真，否则为假。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or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或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当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b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两个表达式都为假时，</a:t>
                      </a:r>
                      <a:r>
                        <a:rPr lang="en-US" altLang="zh-CN" sz="2800" b="1" dirty="0" smtClean="0">
                          <a:solidFill>
                            <a:srgbClr val="FFCC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 or b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的结果才为假，否则为真。</a:t>
                      </a:r>
                      <a:endParaRPr lang="en-US" altLang="zh-CN" sz="2800" b="1" dirty="0" smtClean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非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如果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为真，</a:t>
                      </a:r>
                      <a:r>
                        <a:rPr lang="en-US" altLang="zh-CN" sz="2800" b="1" dirty="0" smtClean="0">
                          <a:solidFill>
                            <a:srgbClr val="FFCC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not a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的结果为假；如果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为假，</a:t>
                      </a:r>
                      <a:r>
                        <a:rPr lang="en-US" altLang="zh-CN" sz="2800" b="1" dirty="0" smtClean="0">
                          <a:solidFill>
                            <a:srgbClr val="FFCC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not a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的结果为真。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选择结构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1338" y="2102640"/>
            <a:ext cx="1034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对给定的条件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判断，并根据判断的结果来控制程序的流程。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337" y="3420536"/>
            <a:ext cx="10202091" cy="27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的选择结构语句可以分为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三种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形式：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50963" indent="-571500">
              <a:lnSpc>
                <a:spcPts val="5500"/>
              </a:lnSpc>
              <a:buClr>
                <a:srgbClr val="FFFFCC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3600" b="1" dirty="0" smtClean="0">
              <a:solidFill>
                <a:srgbClr val="FFCC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50963" indent="-571500">
              <a:lnSpc>
                <a:spcPts val="5500"/>
              </a:lnSpc>
              <a:buClr>
                <a:srgbClr val="FFFFCC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 </a:t>
            </a:r>
            <a:r>
              <a:rPr lang="zh-CN" altLang="en-US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3600" b="1" dirty="0" smtClean="0">
              <a:solidFill>
                <a:srgbClr val="FFCC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50963" indent="-571500">
              <a:lnSpc>
                <a:spcPts val="5500"/>
              </a:lnSpc>
              <a:buClr>
                <a:srgbClr val="FFFFCC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</a:t>
            </a:r>
            <a:r>
              <a:rPr lang="en-US" altLang="zh-CN" sz="3600" b="1" dirty="0" err="1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elif</a:t>
            </a:r>
            <a:r>
              <a:rPr lang="en-US" altLang="zh-CN" sz="36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-else </a:t>
            </a:r>
            <a:r>
              <a:rPr lang="zh-CN" altLang="en-US" sz="3600" b="1" dirty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8129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单分支结构</a:t>
            </a:r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3120" y="2293016"/>
            <a:ext cx="3513909" cy="152409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 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endParaRPr lang="en-US" altLang="zh-CN" sz="3600" b="1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2246811"/>
            <a:ext cx="2400300" cy="40005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438432" y="2636963"/>
            <a:ext cx="72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30882" y="2495680"/>
            <a:ext cx="1660575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FFCC"/>
                </a:solidFill>
              </a:rPr>
              <a:t>: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不能缺少</a:t>
            </a:r>
            <a:endParaRPr lang="zh-CN" altLang="en-US" sz="2400" b="1" dirty="0">
              <a:solidFill>
                <a:srgbClr val="FFFFC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437" y="4368476"/>
            <a:ext cx="1554122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CC"/>
                </a:solidFill>
              </a:rPr>
              <a:t>注意缩进</a:t>
            </a:r>
            <a:endParaRPr lang="zh-CN" altLang="en-US" sz="2400" b="1" dirty="0">
              <a:solidFill>
                <a:srgbClr val="FFFFC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4764" y="4961297"/>
            <a:ext cx="468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如果条件表达式的结果为真，则执行语句块；否则执行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后面的语句。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闪电形 9"/>
          <p:cNvSpPr/>
          <p:nvPr/>
        </p:nvSpPr>
        <p:spPr>
          <a:xfrm rot="1082935" flipV="1">
            <a:off x="2153558" y="3465147"/>
            <a:ext cx="432000" cy="900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 1 4"/>
          <p:cNvSpPr>
            <a:spLocks/>
          </p:cNvSpPr>
          <p:nvPr/>
        </p:nvSpPr>
        <p:spPr>
          <a:xfrm>
            <a:off x="4736257" y="2425152"/>
            <a:ext cx="590538" cy="612314"/>
          </a:xfrm>
          <a:prstGeom prst="irregularSeal1">
            <a:avLst/>
          </a:prstGeom>
          <a:noFill/>
          <a:ln w="254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6" grpId="0" animBg="1"/>
      <p:bldP spid="7" grpId="0" animBg="1"/>
      <p:bldP spid="8" grpId="0" animBg="1"/>
      <p:bldP spid="9" grpId="0"/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双分支结构</a:t>
            </a:r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5844" y="2121956"/>
            <a:ext cx="3513909" cy="323958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21" y="2074876"/>
            <a:ext cx="3552825" cy="3333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19" y="5505825"/>
            <a:ext cx="6102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如果条件表达式的结果为真，则执行语句块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；否则执行语句块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5094515" y="2495005"/>
            <a:ext cx="705394" cy="222069"/>
          </a:xfrm>
          <a:prstGeom prst="leftArrow">
            <a:avLst/>
          </a:prstGeom>
          <a:noFill/>
          <a:ln w="317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077404" y="4146721"/>
            <a:ext cx="705394" cy="222069"/>
          </a:xfrm>
          <a:prstGeom prst="leftArrow">
            <a:avLst/>
          </a:prstGeom>
          <a:noFill/>
          <a:ln w="317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5269</TotalTime>
  <Words>617</Words>
  <Application>Microsoft Office PowerPoint</Application>
  <PresentationFormat>自定义</PresentationFormat>
  <Paragraphs>122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切片</vt:lpstr>
      <vt:lpstr>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sailing</dc:creator>
  <cp:lastModifiedBy>admin</cp:lastModifiedBy>
  <cp:revision>241</cp:revision>
  <dcterms:created xsi:type="dcterms:W3CDTF">2015-09-30T11:54:57Z</dcterms:created>
  <dcterms:modified xsi:type="dcterms:W3CDTF">2020-10-19T08:12:52Z</dcterms:modified>
</cp:coreProperties>
</file>