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84" r:id="rId2"/>
    <p:sldId id="303" r:id="rId3"/>
    <p:sldId id="315" r:id="rId4"/>
    <p:sldId id="321" r:id="rId5"/>
    <p:sldId id="333" r:id="rId6"/>
    <p:sldId id="318" r:id="rId7"/>
    <p:sldId id="304" r:id="rId8"/>
    <p:sldId id="319" r:id="rId9"/>
    <p:sldId id="334" r:id="rId10"/>
    <p:sldId id="335" r:id="rId11"/>
    <p:sldId id="317" r:id="rId12"/>
    <p:sldId id="320" r:id="rId13"/>
    <p:sldId id="339" r:id="rId14"/>
    <p:sldId id="329" r:id="rId15"/>
    <p:sldId id="313" r:id="rId16"/>
    <p:sldId id="346" r:id="rId17"/>
    <p:sldId id="324" r:id="rId18"/>
    <p:sldId id="326" r:id="rId19"/>
    <p:sldId id="338" r:id="rId20"/>
    <p:sldId id="344" r:id="rId21"/>
    <p:sldId id="327" r:id="rId22"/>
    <p:sldId id="340" r:id="rId23"/>
    <p:sldId id="341" r:id="rId24"/>
    <p:sldId id="342" r:id="rId25"/>
    <p:sldId id="34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9900"/>
    <a:srgbClr val="FFCC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9" d="100"/>
        <a:sy n="49" d="100"/>
      </p:scale>
      <p:origin x="0" y="-9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99119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88116"/>
      </p:ext>
    </p:extLst>
  </p:cSld>
  <p:clrMapOvr>
    <a:masterClrMapping/>
  </p:clrMapOvr>
  <p:transition spd="slow">
    <p:push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60241"/>
      </p:ext>
    </p:extLst>
  </p:cSld>
  <p:clrMapOvr>
    <a:masterClrMapping/>
  </p:clrMapOvr>
  <p:transition spd="slow">
    <p:push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6158757"/>
      </p:ext>
    </p:extLst>
  </p:cSld>
  <p:clrMapOvr>
    <a:masterClrMapping/>
  </p:clrMapOvr>
  <p:transition spd="slow">
    <p:push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765488"/>
      </p:ext>
    </p:extLst>
  </p:cSld>
  <p:clrMapOvr>
    <a:masterClrMapping/>
  </p:clrMapOvr>
  <p:transition spd="slow">
    <p:push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055342"/>
      </p:ext>
    </p:extLst>
  </p:cSld>
  <p:clrMapOvr>
    <a:masterClrMapping/>
  </p:clrMapOvr>
  <p:transition spd="slow">
    <p:push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071082"/>
      </p:ext>
    </p:extLst>
  </p:cSld>
  <p:clrMapOvr>
    <a:masterClrMapping/>
  </p:clrMapOvr>
  <p:transition spd="slow">
    <p:push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1546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7875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56097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9313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47313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47833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5640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847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70839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0317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3542888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41E547-ED2A-4F60-9769-42D5DF27AA0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6" y="28136"/>
            <a:ext cx="640080" cy="6400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491" y="6185079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7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</p:sldLayoutIdLst>
  <p:transition spd="slow">
    <p:push dir="d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1" y="2155371"/>
            <a:ext cx="6657115" cy="1502229"/>
          </a:xfrm>
        </p:spPr>
        <p:txBody>
          <a:bodyPr>
            <a:normAutofit/>
          </a:bodyPr>
          <a:lstStyle/>
          <a:p>
            <a:pPr algn="ctr"/>
            <a:r>
              <a:rPr lang="zh-CN" altLang="en-US" sz="8800" dirty="0" smtClean="0">
                <a:solidFill>
                  <a:srgbClr val="FFC000"/>
                </a:solidFill>
              </a:rPr>
              <a:t>循环结构</a:t>
            </a:r>
            <a:endParaRPr lang="zh-CN" altLang="en-US" sz="8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41977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57" y="551316"/>
            <a:ext cx="11242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range()</a:t>
            </a:r>
            <a:r>
              <a:rPr lang="zh-CN" altLang="en-US" sz="5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函数</a:t>
            </a:r>
            <a:endParaRPr lang="zh-CN" altLang="en-US" sz="5400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5064" y="1893337"/>
            <a:ext cx="6696891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zh-CN" altLang="en-US" sz="2800" b="1" dirty="0"/>
              <a:t>函数</a:t>
            </a:r>
            <a:r>
              <a:rPr lang="zh-CN" altLang="en-US" sz="2800" b="1" dirty="0" smtClean="0"/>
              <a:t>语法：</a:t>
            </a:r>
            <a:endParaRPr lang="zh-CN" altLang="en-US" sz="2800" b="1" dirty="0"/>
          </a:p>
          <a:p>
            <a:pPr>
              <a:lnSpc>
                <a:spcPts val="5000"/>
              </a:lnSpc>
            </a:pPr>
            <a:r>
              <a:rPr lang="en-US" altLang="zh-CN" sz="2800" b="1" dirty="0">
                <a:solidFill>
                  <a:srgbClr val="FFC000"/>
                </a:solidFill>
              </a:rPr>
              <a:t>       </a:t>
            </a:r>
            <a:r>
              <a:rPr lang="en-US" altLang="zh-CN" sz="3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range(start, stop[, step])</a:t>
            </a:r>
          </a:p>
          <a:p>
            <a:pPr>
              <a:lnSpc>
                <a:spcPts val="5000"/>
              </a:lnSpc>
            </a:pPr>
            <a:r>
              <a:rPr lang="zh-CN" altLang="en-US" sz="2800" b="1" dirty="0"/>
              <a:t>参数说明：</a:t>
            </a:r>
          </a:p>
          <a:p>
            <a:pPr>
              <a:lnSpc>
                <a:spcPts val="5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zh-CN" altLang="en-US" sz="2800" b="1" dirty="0" smtClean="0"/>
              <a:t>：计数从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zh-CN" altLang="en-US" sz="2800" b="1" dirty="0" smtClean="0"/>
              <a:t>开始，默认为</a:t>
            </a:r>
            <a:r>
              <a:rPr lang="en-US" altLang="zh-CN" sz="2800" b="1" dirty="0" smtClean="0"/>
              <a:t>0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>
              <a:lnSpc>
                <a:spcPts val="5000"/>
              </a:lnSpc>
            </a:pPr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zh-CN" altLang="en-US" sz="2800" b="1" dirty="0" smtClean="0"/>
              <a:t>：计数到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zh-CN" altLang="en-US" sz="2800" b="1" dirty="0" smtClean="0"/>
              <a:t>结束</a:t>
            </a:r>
            <a:r>
              <a:rPr lang="zh-CN" altLang="en-US" sz="2800" b="1" dirty="0"/>
              <a:t>，但</a:t>
            </a:r>
            <a:r>
              <a:rPr lang="zh-CN" altLang="en-US" sz="2800" b="1" dirty="0">
                <a:solidFill>
                  <a:srgbClr val="FFC000"/>
                </a:solidFill>
              </a:rPr>
              <a:t>不</a:t>
            </a:r>
            <a:r>
              <a:rPr lang="zh-CN" altLang="en-US" sz="2800" b="1" dirty="0" smtClean="0"/>
              <a:t>包括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zh-CN" altLang="en-US" sz="2800" b="1" dirty="0" smtClean="0"/>
              <a:t>。</a:t>
            </a:r>
            <a:endParaRPr lang="en-US" altLang="zh-CN" sz="2800" b="1" dirty="0"/>
          </a:p>
          <a:p>
            <a:pPr>
              <a:lnSpc>
                <a:spcPts val="5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zh-CN" altLang="en-US" sz="2800" b="1" dirty="0"/>
              <a:t>：步长，默认为</a:t>
            </a:r>
            <a:r>
              <a:rPr lang="en-US" altLang="zh-CN" sz="2800" b="1" dirty="0"/>
              <a:t>1</a:t>
            </a:r>
            <a:r>
              <a:rPr lang="zh-CN" altLang="en-US" sz="2800" b="1" dirty="0" smtClean="0"/>
              <a:t>。可以为负数。</a:t>
            </a:r>
            <a:endParaRPr lang="zh-CN" altLang="en-US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662" y="2577232"/>
            <a:ext cx="384048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8049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57" y="329244"/>
            <a:ext cx="11242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循环嵌套</a:t>
            </a:r>
            <a:endParaRPr lang="zh-CN" altLang="en-US" sz="6000" b="1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2960" y="1954140"/>
            <a:ext cx="977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 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允许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在一个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循环里面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嵌入另一个循环。</a:t>
            </a:r>
          </a:p>
        </p:txBody>
      </p:sp>
      <p:sp>
        <p:nvSpPr>
          <p:cNvPr id="6" name="矩形 5"/>
          <p:cNvSpPr/>
          <p:nvPr/>
        </p:nvSpPr>
        <p:spPr>
          <a:xfrm>
            <a:off x="822960" y="2874794"/>
            <a:ext cx="4820194" cy="250710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5000"/>
              </a:lnSpc>
            </a:pPr>
            <a:r>
              <a:rPr lang="en-US" altLang="zh-CN" sz="32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while </a:t>
            </a:r>
            <a:r>
              <a:rPr lang="zh-CN" altLang="en-US" sz="32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条件表达式</a:t>
            </a:r>
            <a:r>
              <a:rPr lang="en-US" altLang="zh-CN" sz="32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2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b="1" dirty="0" smtClean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>
              <a:lnSpc>
                <a:spcPts val="5000"/>
              </a:lnSpc>
            </a:pPr>
            <a:r>
              <a:rPr lang="en-US" altLang="zh-CN" sz="3200" b="1" dirty="0" smtClean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en-US" altLang="zh-CN" sz="32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while </a:t>
            </a:r>
            <a:r>
              <a:rPr lang="zh-CN" altLang="en-US" sz="32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条件表达式</a:t>
            </a:r>
            <a:r>
              <a:rPr lang="en-US" altLang="zh-CN" sz="32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en-US" altLang="zh-CN" sz="3200" b="1" dirty="0" smtClean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>
              <a:lnSpc>
                <a:spcPts val="5000"/>
              </a:lnSpc>
            </a:pPr>
            <a:r>
              <a:rPr lang="en-US" altLang="zh-CN" sz="3200" b="1" dirty="0" smtClean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  <a:r>
              <a:rPr lang="zh-CN" altLang="en-US" sz="32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语句块</a:t>
            </a:r>
            <a:r>
              <a:rPr lang="en-US" altLang="zh-CN" sz="32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en-US" altLang="zh-CN" sz="3200" b="1" dirty="0" smtClean="0">
              <a:solidFill>
                <a:srgbClr val="8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5000"/>
              </a:lnSpc>
            </a:pPr>
            <a:r>
              <a:rPr lang="en-US" altLang="zh-CN" sz="32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32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语句块</a:t>
            </a:r>
            <a:r>
              <a:rPr lang="en-US" altLang="zh-CN" sz="32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7" name="矩形 6"/>
          <p:cNvSpPr/>
          <p:nvPr/>
        </p:nvSpPr>
        <p:spPr>
          <a:xfrm>
            <a:off x="6090314" y="2874794"/>
            <a:ext cx="5316583" cy="250710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5000"/>
              </a:lnSpc>
            </a:pPr>
            <a:r>
              <a:rPr lang="en-US" altLang="zh-CN" sz="32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 </a:t>
            </a:r>
            <a:r>
              <a:rPr lang="zh-CN" altLang="en-US" sz="32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迭代变量</a:t>
            </a:r>
            <a:r>
              <a:rPr lang="en-US" altLang="zh-CN" sz="32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2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 </a:t>
            </a:r>
            <a:r>
              <a:rPr lang="zh-CN" altLang="en-US" sz="32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序列</a:t>
            </a:r>
            <a:r>
              <a:rPr lang="en-US" altLang="zh-CN" sz="32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2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b="1" dirty="0" smtClean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>
              <a:lnSpc>
                <a:spcPts val="5000"/>
              </a:lnSpc>
            </a:pPr>
            <a:r>
              <a:rPr lang="en-US" altLang="zh-CN" sz="32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en-US" altLang="zh-CN" sz="32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 </a:t>
            </a:r>
            <a:r>
              <a:rPr lang="zh-CN" altLang="en-US" sz="32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迭代</a:t>
            </a:r>
            <a:r>
              <a:rPr lang="zh-CN" altLang="en-US" sz="32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变量</a:t>
            </a:r>
            <a:r>
              <a:rPr lang="en-US" altLang="zh-CN" sz="32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32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 </a:t>
            </a:r>
            <a:r>
              <a:rPr lang="zh-CN" altLang="en-US" sz="32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序列</a:t>
            </a:r>
            <a:r>
              <a:rPr lang="en-US" altLang="zh-CN" sz="32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32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>
              <a:lnSpc>
                <a:spcPts val="5000"/>
              </a:lnSpc>
            </a:pPr>
            <a:r>
              <a:rPr lang="en-US" altLang="zh-CN" sz="3200" b="1" dirty="0" smtClean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  <a:r>
              <a:rPr lang="zh-CN" altLang="en-US" sz="32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语句块</a:t>
            </a:r>
            <a:r>
              <a:rPr lang="en-US" altLang="zh-CN" sz="32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  <a:p>
            <a:pPr>
              <a:lnSpc>
                <a:spcPts val="5000"/>
              </a:lnSpc>
            </a:pPr>
            <a:r>
              <a:rPr lang="en-US" altLang="zh-CN" sz="32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32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语句块</a:t>
            </a:r>
            <a:r>
              <a:rPr lang="en-US" altLang="zh-CN" sz="32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4" name="矩形 3"/>
          <p:cNvSpPr/>
          <p:nvPr/>
        </p:nvSpPr>
        <p:spPr>
          <a:xfrm>
            <a:off x="822960" y="5473337"/>
            <a:ext cx="10583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也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可以在</a:t>
            </a:r>
            <a:r>
              <a:rPr lang="en-US" altLang="zh-CN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中嵌入</a:t>
            </a:r>
            <a:r>
              <a:rPr lang="en-US" altLang="zh-CN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循环， 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循环中嵌入</a:t>
            </a:r>
            <a:r>
              <a:rPr lang="en-US" altLang="zh-CN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循环。</a:t>
            </a:r>
          </a:p>
        </p:txBody>
      </p:sp>
    </p:spTree>
    <p:extLst>
      <p:ext uri="{BB962C8B-B14F-4D97-AF65-F5344CB8AC3E}">
        <p14:creationId xmlns:p14="http://schemas.microsoft.com/office/powerpoint/2010/main" val="212404364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  <p:bldP spid="6" grpId="0" animBg="1"/>
      <p:bldP spid="7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65343" y="1632114"/>
            <a:ext cx="34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r>
              <a:rPr lang="en-US" altLang="zh-CN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</a:t>
            </a:r>
            <a:r>
              <a:rPr lang="en-US" altLang="zh-CN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50</a:t>
            </a:r>
            <a:r>
              <a:rPr lang="zh-CN" altLang="en-US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endParaRPr lang="zh-CN" altLang="en-US" sz="40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83467" y="2700000"/>
            <a:ext cx="409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 * * * 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*……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 * * * 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endParaRPr lang="zh-CN" altLang="en-US" sz="36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2340000"/>
            <a:ext cx="38100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5551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2340000"/>
            <a:ext cx="4029075" cy="34632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50287" y="2340000"/>
            <a:ext cx="4522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 * * * *</a:t>
            </a:r>
            <a:r>
              <a:rPr lang="en-US" altLang="zh-CN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r>
              <a:rPr lang="zh-CN" altLang="en-US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 * * * *</a:t>
            </a:r>
            <a:endParaRPr lang="zh-CN" altLang="en-US" sz="40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 </a:t>
            </a:r>
            <a:r>
              <a:rPr lang="zh-CN" altLang="en-US" sz="40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 * </a:t>
            </a:r>
            <a:r>
              <a:rPr lang="zh-CN" altLang="en-US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 </a:t>
            </a:r>
            <a:r>
              <a:rPr lang="en-US" altLang="zh-CN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*……* </a:t>
            </a:r>
            <a:r>
              <a:rPr lang="en-US" altLang="zh-CN" sz="40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 * * </a:t>
            </a:r>
            <a:r>
              <a:rPr lang="en-US" altLang="zh-CN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</a:p>
          <a:p>
            <a:r>
              <a:rPr lang="en-US" altLang="zh-CN" sz="40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 * * * *……* * * * *</a:t>
            </a:r>
          </a:p>
          <a:p>
            <a:r>
              <a:rPr lang="zh-CN" altLang="en-US" sz="40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 * * * *</a:t>
            </a:r>
            <a:r>
              <a:rPr lang="en-US" altLang="zh-CN" sz="40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r>
              <a:rPr lang="zh-CN" altLang="en-US" sz="40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 * * * *</a:t>
            </a:r>
          </a:p>
          <a:p>
            <a:r>
              <a:rPr lang="zh-CN" altLang="en-US" sz="40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 * * * *</a:t>
            </a:r>
            <a:r>
              <a:rPr lang="en-US" altLang="zh-CN" sz="40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r>
              <a:rPr lang="zh-CN" altLang="en-US" sz="40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 * * * </a:t>
            </a:r>
            <a:r>
              <a:rPr lang="zh-CN" altLang="en-US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endParaRPr lang="zh-CN" altLang="en-US" sz="40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50287" y="1374572"/>
            <a:ext cx="4522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r>
              <a:rPr lang="en-US" altLang="zh-CN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</a:t>
            </a:r>
            <a:r>
              <a:rPr lang="en-US" altLang="zh-CN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50</a:t>
            </a:r>
            <a:r>
              <a:rPr lang="zh-CN" altLang="en-US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68709174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0010" y="1459915"/>
            <a:ext cx="997567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500"/>
              </a:lnSpc>
              <a:buSzPct val="60000"/>
            </a:pPr>
            <a:r>
              <a:rPr lang="zh-CN" altLang="en-US" sz="3600" b="1" dirty="0" smtClean="0">
                <a:solidFill>
                  <a:srgbClr val="FFCC00"/>
                </a:solidFill>
                <a:latin typeface="Century Gothic" panose="020B0502020202020204" pitchFamily="34" charset="0"/>
              </a:rPr>
              <a:t>说明</a:t>
            </a:r>
            <a:r>
              <a:rPr lang="zh-CN" altLang="en-US" sz="3600" b="1" dirty="0" smtClean="0">
                <a:solidFill>
                  <a:srgbClr val="FFFFCC"/>
                </a:solidFill>
                <a:latin typeface="Century Gothic" panose="020B0502020202020204" pitchFamily="34" charset="0"/>
              </a:rPr>
              <a:t>：</a:t>
            </a:r>
            <a:endParaRPr lang="en-US" altLang="zh-CN" sz="3600" b="1" dirty="0" smtClean="0">
              <a:solidFill>
                <a:srgbClr val="FFFFCC"/>
              </a:solidFill>
              <a:latin typeface="Century Gothic" panose="020B0502020202020204" pitchFamily="34" charset="0"/>
            </a:endParaRPr>
          </a:p>
          <a:p>
            <a:pPr marL="571500" indent="-571500">
              <a:lnSpc>
                <a:spcPts val="5500"/>
              </a:lnSpc>
              <a:buSzPct val="6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FFFFCC"/>
                </a:solidFill>
                <a:latin typeface="Century Gothic" panose="020B0502020202020204" pitchFamily="34" charset="0"/>
              </a:rPr>
              <a:t>当 </a:t>
            </a:r>
            <a:r>
              <a:rPr lang="en-US" altLang="zh-CN" sz="3200" dirty="0">
                <a:solidFill>
                  <a:srgbClr val="FFFFCC"/>
                </a:solidFill>
                <a:latin typeface="Century Gothic" panose="020B0502020202020204" pitchFamily="34" charset="0"/>
              </a:rPr>
              <a:t>2 </a:t>
            </a:r>
            <a:r>
              <a:rPr lang="zh-CN" altLang="en-US" sz="3200" dirty="0">
                <a:solidFill>
                  <a:srgbClr val="FFFFCC"/>
                </a:solidFill>
                <a:latin typeface="Century Gothic" panose="020B0502020202020204" pitchFamily="34" charset="0"/>
              </a:rPr>
              <a:t>个（甚至多个）循环结构相互嵌套时，位于外层的循环结构</a:t>
            </a:r>
            <a:r>
              <a:rPr lang="zh-CN" altLang="en-US" sz="3200" dirty="0" smtClean="0">
                <a:solidFill>
                  <a:srgbClr val="FFFFCC"/>
                </a:solidFill>
                <a:latin typeface="Century Gothic" panose="020B0502020202020204" pitchFamily="34" charset="0"/>
              </a:rPr>
              <a:t>常称为</a:t>
            </a:r>
            <a:r>
              <a:rPr lang="zh-CN" altLang="en-US" sz="3200" dirty="0">
                <a:solidFill>
                  <a:srgbClr val="FFFFCC"/>
                </a:solidFill>
                <a:latin typeface="Century Gothic" panose="020B0502020202020204" pitchFamily="34" charset="0"/>
              </a:rPr>
              <a:t>外层循环或外循环，位于内层的循环结构</a:t>
            </a:r>
            <a:r>
              <a:rPr lang="zh-CN" altLang="en-US" sz="3200" dirty="0" smtClean="0">
                <a:solidFill>
                  <a:srgbClr val="FFFFCC"/>
                </a:solidFill>
                <a:latin typeface="Century Gothic" panose="020B0502020202020204" pitchFamily="34" charset="0"/>
              </a:rPr>
              <a:t>常称为</a:t>
            </a:r>
            <a:r>
              <a:rPr lang="zh-CN" altLang="en-US" sz="3200" dirty="0">
                <a:solidFill>
                  <a:srgbClr val="FFFFCC"/>
                </a:solidFill>
                <a:latin typeface="Century Gothic" panose="020B0502020202020204" pitchFamily="34" charset="0"/>
              </a:rPr>
              <a:t>内层循环或内循环</a:t>
            </a:r>
            <a:r>
              <a:rPr lang="zh-CN" altLang="en-US" sz="3200" dirty="0" smtClean="0">
                <a:solidFill>
                  <a:srgbClr val="FFFFCC"/>
                </a:solidFill>
                <a:latin typeface="Century Gothic" panose="020B0502020202020204" pitchFamily="34" charset="0"/>
              </a:rPr>
              <a:t>。</a:t>
            </a:r>
            <a:endParaRPr lang="en-US" altLang="zh-CN" sz="3200" dirty="0" smtClean="0">
              <a:solidFill>
                <a:srgbClr val="FFFFCC"/>
              </a:solidFill>
              <a:latin typeface="Century Gothic" panose="020B0502020202020204" pitchFamily="34" charset="0"/>
            </a:endParaRPr>
          </a:p>
          <a:p>
            <a:pPr marL="571500" indent="-571500">
              <a:lnSpc>
                <a:spcPts val="5500"/>
              </a:lnSpc>
              <a:buSzPct val="6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FFFFCC"/>
                </a:solidFill>
                <a:latin typeface="+mn-ea"/>
              </a:rPr>
              <a:t>嵌套循环执行的总次数 </a:t>
            </a:r>
            <a:r>
              <a:rPr lang="en-US" altLang="zh-CN" sz="3200" dirty="0">
                <a:solidFill>
                  <a:srgbClr val="FFFFCC"/>
                </a:solidFill>
                <a:latin typeface="+mn-ea"/>
              </a:rPr>
              <a:t>= </a:t>
            </a:r>
            <a:r>
              <a:rPr lang="zh-CN" altLang="en-US" sz="3200" dirty="0">
                <a:solidFill>
                  <a:srgbClr val="FFFFCC"/>
                </a:solidFill>
                <a:latin typeface="+mn-ea"/>
              </a:rPr>
              <a:t>外循环执行</a:t>
            </a:r>
            <a:r>
              <a:rPr lang="zh-CN" altLang="en-US" sz="3200" dirty="0" smtClean="0">
                <a:solidFill>
                  <a:srgbClr val="FFFFCC"/>
                </a:solidFill>
                <a:latin typeface="+mn-ea"/>
              </a:rPr>
              <a:t>次数</a:t>
            </a:r>
            <a:r>
              <a:rPr lang="en-US" altLang="zh-CN" sz="3200" dirty="0" smtClean="0">
                <a:solidFill>
                  <a:srgbClr val="FFFFCC"/>
                </a:solidFill>
                <a:latin typeface="+mn-ea"/>
              </a:rPr>
              <a:t>×</a:t>
            </a:r>
            <a:r>
              <a:rPr lang="zh-CN" altLang="en-US" sz="3200" dirty="0" smtClean="0">
                <a:solidFill>
                  <a:srgbClr val="FFFFCC"/>
                </a:solidFill>
                <a:latin typeface="+mn-ea"/>
              </a:rPr>
              <a:t>内</a:t>
            </a:r>
            <a:r>
              <a:rPr lang="zh-CN" altLang="en-US" sz="3200" dirty="0">
                <a:solidFill>
                  <a:srgbClr val="FFFFCC"/>
                </a:solidFill>
                <a:latin typeface="+mn-ea"/>
              </a:rPr>
              <a:t>循环执行</a:t>
            </a:r>
            <a:r>
              <a:rPr lang="zh-CN" altLang="en-US" sz="3200" dirty="0" smtClean="0">
                <a:solidFill>
                  <a:srgbClr val="FFFFCC"/>
                </a:solidFill>
                <a:latin typeface="+mn-ea"/>
              </a:rPr>
              <a:t>次数。</a:t>
            </a:r>
            <a:endParaRPr lang="zh-CN" altLang="en-US" sz="3200" dirty="0">
              <a:solidFill>
                <a:srgbClr val="FFFF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08468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92564" y="1467785"/>
            <a:ext cx="10324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FFCC"/>
                </a:solidFill>
              </a:rPr>
              <a:t>if</a:t>
            </a:r>
            <a:r>
              <a:rPr lang="en-US" altLang="zh-CN" sz="3200" b="1" dirty="0">
                <a:solidFill>
                  <a:srgbClr val="FFFFCC"/>
                </a:solidFill>
              </a:rPr>
              <a:t> </a:t>
            </a:r>
            <a:r>
              <a:rPr lang="zh-CN" altLang="en-US" sz="3200" b="1" dirty="0">
                <a:solidFill>
                  <a:srgbClr val="FFFFCC"/>
                </a:solidFill>
              </a:rPr>
              <a:t>语句和</a:t>
            </a:r>
            <a:r>
              <a:rPr lang="zh-CN" altLang="en-US" sz="3200" b="1" dirty="0" smtClean="0">
                <a:solidFill>
                  <a:srgbClr val="FFFFCC"/>
                </a:solidFill>
              </a:rPr>
              <a:t>循环结构</a:t>
            </a:r>
            <a:r>
              <a:rPr lang="zh-CN" altLang="en-US" sz="3200" dirty="0">
                <a:solidFill>
                  <a:srgbClr val="FFFFCC"/>
                </a:solidFill>
              </a:rPr>
              <a:t>（</a:t>
            </a:r>
            <a:r>
              <a:rPr lang="en-US" altLang="zh-CN" sz="3200" dirty="0">
                <a:solidFill>
                  <a:srgbClr val="FFFFCC"/>
                </a:solidFill>
              </a:rPr>
              <a:t>while</a:t>
            </a:r>
            <a:r>
              <a:rPr lang="zh-CN" altLang="en-US" sz="3200" dirty="0">
                <a:solidFill>
                  <a:srgbClr val="FFFFCC"/>
                </a:solidFill>
              </a:rPr>
              <a:t>、</a:t>
            </a:r>
            <a:r>
              <a:rPr lang="en-US" altLang="zh-CN" sz="3200" dirty="0">
                <a:solidFill>
                  <a:srgbClr val="FFFFCC"/>
                </a:solidFill>
              </a:rPr>
              <a:t>for</a:t>
            </a:r>
            <a:r>
              <a:rPr lang="zh-CN" altLang="en-US" sz="3200" dirty="0">
                <a:solidFill>
                  <a:srgbClr val="FFFFCC"/>
                </a:solidFill>
              </a:rPr>
              <a:t>）</a:t>
            </a:r>
            <a:r>
              <a:rPr lang="zh-CN" altLang="en-US" sz="3200" b="1" dirty="0" smtClean="0">
                <a:solidFill>
                  <a:srgbClr val="FFFFCC"/>
                </a:solidFill>
              </a:rPr>
              <a:t>之间也</a:t>
            </a:r>
            <a:r>
              <a:rPr lang="zh-CN" altLang="en-US" sz="3200" b="1" dirty="0">
                <a:solidFill>
                  <a:srgbClr val="FFFFCC"/>
                </a:solidFill>
              </a:rPr>
              <a:t>可以相互</a:t>
            </a:r>
            <a:r>
              <a:rPr lang="zh-CN" altLang="en-US" sz="3200" b="1" dirty="0" smtClean="0">
                <a:solidFill>
                  <a:srgbClr val="FFFFCC"/>
                </a:solidFill>
              </a:rPr>
              <a:t>嵌套</a:t>
            </a:r>
            <a:r>
              <a:rPr lang="zh-CN" altLang="en-US" sz="3200" b="1" dirty="0">
                <a:solidFill>
                  <a:srgbClr val="FFFFCC"/>
                </a:solidFill>
              </a:rPr>
              <a:t>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66526" y="2431146"/>
            <a:ext cx="37454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之间所有奇数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的和与所有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偶数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的和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36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516" y="2431146"/>
            <a:ext cx="500634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7848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66526" y="2431146"/>
            <a:ext cx="3745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统计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之间奇数的个数。</a:t>
            </a:r>
            <a:endParaRPr lang="en-US" altLang="zh-CN" sz="36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722" y="2431146"/>
            <a:ext cx="5334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0037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57" y="329244"/>
            <a:ext cx="11242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循环控制语句</a:t>
            </a:r>
            <a:endParaRPr lang="zh-CN" altLang="en-US" sz="6000" b="1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8964" y="2335571"/>
            <a:ext cx="51644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FFCC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break</a:t>
            </a:r>
            <a:r>
              <a:rPr lang="zh-CN" altLang="en-US" sz="6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endParaRPr lang="en-US" altLang="zh-CN" sz="60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6000" dirty="0" smtClean="0">
                <a:solidFill>
                  <a:srgbClr val="FFCC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continue</a:t>
            </a:r>
            <a:r>
              <a:rPr lang="zh-CN" altLang="en-US" sz="6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endParaRPr lang="zh-CN" altLang="en-US" sz="60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816049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9714" y="1901240"/>
            <a:ext cx="10293532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nsolas" panose="020B0609020204030204" pitchFamily="49" charset="0"/>
              </a:rPr>
              <a:t>break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语句用于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nsolas" panose="020B0609020204030204" pitchFamily="49" charset="0"/>
              </a:rPr>
              <a:t>while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nsolas" panose="020B0609020204030204" pitchFamily="49" charset="0"/>
              </a:rPr>
              <a:t>或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nsolas" panose="020B0609020204030204" pitchFamily="49" charset="0"/>
              </a:rPr>
              <a:t>for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循环中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，可以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立即终止当前循环的执行，跳出当前所在的循环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结构而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执行循环后面的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语句。</a:t>
            </a:r>
            <a:endParaRPr lang="en-US" altLang="zh-CN" sz="36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break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一般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会与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语句搭配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使用，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表示在某种条件下跳出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循环体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36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857" y="551316"/>
            <a:ext cx="11242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zh-CN" altLang="en-US" sz="5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语句</a:t>
            </a:r>
            <a:endParaRPr lang="zh-CN" altLang="en-US" sz="5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883456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316" y="2356484"/>
            <a:ext cx="50482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9991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123402" y="1371120"/>
            <a:ext cx="100584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循环结构是程序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中很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重要的一种结构。其特点是：在给定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条件成立时，重复执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行某段程序。</a:t>
            </a:r>
          </a:p>
          <a:p>
            <a:pPr>
              <a:lnSpc>
                <a:spcPts val="5000"/>
              </a:lnSpc>
            </a:pP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重复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执行的程序段称为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循环体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1123402" y="3528044"/>
            <a:ext cx="9862457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的循环结构有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两种语句：</a:t>
            </a:r>
            <a:endParaRPr lang="en-US" altLang="zh-CN" sz="36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350963" indent="-571500">
              <a:lnSpc>
                <a:spcPts val="5700"/>
              </a:lnSpc>
              <a:buClr>
                <a:srgbClr val="FFFFCC"/>
              </a:buClr>
              <a:buSzPct val="60000"/>
              <a:buFont typeface="Wingdings" panose="05000000000000000000" pitchFamily="2" charset="2"/>
              <a:buChar char="ü"/>
            </a:pPr>
            <a:r>
              <a:rPr lang="en-US" altLang="zh-CN" sz="4000" b="1" dirty="0" smtClean="0">
                <a:solidFill>
                  <a:srgbClr val="FF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while </a:t>
            </a:r>
            <a:r>
              <a:rPr lang="zh-CN" altLang="en-US" sz="4000" b="1" dirty="0" smtClean="0">
                <a:solidFill>
                  <a:srgbClr val="FF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endParaRPr lang="en-US" altLang="zh-CN" sz="4000" b="1" dirty="0" smtClean="0">
              <a:solidFill>
                <a:srgbClr val="FFCC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350963" indent="-571500">
              <a:lnSpc>
                <a:spcPts val="5700"/>
              </a:lnSpc>
              <a:buClr>
                <a:srgbClr val="FFFFCC"/>
              </a:buClr>
              <a:buSzPct val="60000"/>
              <a:buFont typeface="Wingdings" panose="05000000000000000000" pitchFamily="2" charset="2"/>
              <a:buChar char="ü"/>
            </a:pPr>
            <a:r>
              <a:rPr lang="en-US" altLang="zh-CN" sz="4000" b="1" dirty="0" smtClean="0">
                <a:solidFill>
                  <a:srgbClr val="FF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 </a:t>
            </a:r>
            <a:r>
              <a:rPr lang="zh-CN" altLang="en-US" sz="4000" b="1" dirty="0" smtClean="0">
                <a:solidFill>
                  <a:srgbClr val="FF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endParaRPr lang="en-US" altLang="zh-CN" sz="4000" b="1" dirty="0" smtClean="0">
              <a:solidFill>
                <a:srgbClr val="FFCC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92565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2000" y="1692000"/>
            <a:ext cx="104162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600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注意！！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对于嵌套的循环结构，</a:t>
            </a:r>
            <a:r>
              <a:rPr lang="en-US" altLang="zh-CN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break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语句只会终止所在循环体的执行，而不会作用于所有的循环体。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773" y="3199190"/>
            <a:ext cx="5280660" cy="269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6600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1154" y="1968122"/>
            <a:ext cx="1017596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nsolas" panose="020B0609020204030204" pitchFamily="49" charset="0"/>
              </a:rPr>
              <a:t>continue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语句用于</a:t>
            </a:r>
            <a:r>
              <a:rPr lang="en-US" altLang="zh-CN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循环或</a:t>
            </a:r>
            <a:r>
              <a:rPr lang="en-US" altLang="zh-CN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循环中时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，可以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跳过当前循环的剩余语句，然后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继续执行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一次循环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36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nsolas" panose="020B0609020204030204" pitchFamily="49" charset="0"/>
              </a:rPr>
              <a:t>continue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语句常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nsolas" panose="020B0609020204030204" pitchFamily="49" charset="0"/>
              </a:rPr>
              <a:t>if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一起使用，用来加速循环。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8857" y="551316"/>
            <a:ext cx="11242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zh-CN" altLang="en-US" sz="5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语句</a:t>
            </a:r>
            <a:endParaRPr lang="zh-CN" altLang="en-US" sz="5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781561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000" y="2358000"/>
            <a:ext cx="51435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6018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3"/>
          <a:stretch/>
        </p:blipFill>
        <p:spPr>
          <a:xfrm>
            <a:off x="1479117" y="1926883"/>
            <a:ext cx="3962400" cy="41221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092" y="1927026"/>
            <a:ext cx="4109159" cy="4122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8857" y="551316"/>
            <a:ext cx="11242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zh-CN" altLang="en-US" sz="5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 sz="5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zh-CN" altLang="en-US" sz="5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区别</a:t>
            </a:r>
            <a:endParaRPr lang="zh-CN" altLang="en-US" sz="5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853623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57" y="329244"/>
            <a:ext cx="11242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循环结构中的</a:t>
            </a:r>
            <a:r>
              <a:rPr lang="en-US" altLang="zh-CN" sz="6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zh-CN" altLang="en-US" sz="60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583" y="1839197"/>
            <a:ext cx="10829108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循环和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循环后面都可以跟一个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else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语句块，它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的作用是当循环条件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False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跳出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循环时，程序会最先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执行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else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中的语句。</a:t>
            </a:r>
            <a:endParaRPr lang="zh-CN" altLang="en-US" sz="36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939" y="4234627"/>
            <a:ext cx="6000750" cy="1962150"/>
          </a:xfrm>
          <a:prstGeom prst="rect">
            <a:avLst/>
          </a:prstGeom>
        </p:spPr>
      </p:pic>
      <p:sp>
        <p:nvSpPr>
          <p:cNvPr id="5" name="闪电形 4"/>
          <p:cNvSpPr/>
          <p:nvPr/>
        </p:nvSpPr>
        <p:spPr>
          <a:xfrm rot="1082935" flipV="1">
            <a:off x="2742813" y="5533457"/>
            <a:ext cx="432000" cy="9000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9165" y="6175590"/>
            <a:ext cx="2412814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400" b="1" dirty="0" smtClean="0">
                <a:solidFill>
                  <a:srgbClr val="FFFF00"/>
                </a:solidFill>
              </a:rPr>
              <a:t>注意</a:t>
            </a:r>
            <a:r>
              <a:rPr lang="en-US" altLang="zh-CN" sz="2400" dirty="0" smtClean="0">
                <a:solidFill>
                  <a:srgbClr val="FFFF00"/>
                </a:solidFill>
              </a:rPr>
              <a:t>else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的位置</a:t>
            </a:r>
            <a:endParaRPr lang="en-US" altLang="zh-CN" sz="24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05244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446" y="1988820"/>
            <a:ext cx="6000750" cy="29718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71110" y="5146621"/>
            <a:ext cx="6178730" cy="104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</a:pPr>
            <a:r>
              <a:rPr lang="zh-CN" altLang="en-US" sz="2800" b="1" dirty="0" smtClean="0">
                <a:solidFill>
                  <a:srgbClr val="FFFFCC"/>
                </a:solidFill>
                <a:latin typeface="+mn-ea"/>
              </a:rPr>
              <a:t>使用</a:t>
            </a:r>
            <a:r>
              <a:rPr lang="en-US" altLang="zh-CN" sz="2800" dirty="0" smtClean="0">
                <a:solidFill>
                  <a:srgbClr val="FFFFCC"/>
                </a:solidFill>
                <a:latin typeface="Century Gothic" panose="020B0502020202020204" pitchFamily="34" charset="0"/>
              </a:rPr>
              <a:t>break</a:t>
            </a:r>
            <a:r>
              <a:rPr lang="zh-CN" altLang="en-US" sz="2800" b="1" dirty="0" smtClean="0">
                <a:solidFill>
                  <a:srgbClr val="FFFFCC"/>
                </a:solidFill>
                <a:latin typeface="+mn-ea"/>
              </a:rPr>
              <a:t>跳出</a:t>
            </a:r>
            <a:r>
              <a:rPr lang="zh-CN" altLang="en-US" sz="2800" b="1" dirty="0">
                <a:solidFill>
                  <a:srgbClr val="FFFFCC"/>
                </a:solidFill>
                <a:latin typeface="+mn-ea"/>
              </a:rPr>
              <a:t>当前循环体之后，该循环后</a:t>
            </a:r>
            <a:r>
              <a:rPr lang="zh-CN" altLang="en-US" sz="2800" b="1" dirty="0" smtClean="0">
                <a:solidFill>
                  <a:srgbClr val="FFFFCC"/>
                </a:solidFill>
                <a:latin typeface="+mn-ea"/>
              </a:rPr>
              <a:t>的</a:t>
            </a:r>
            <a:r>
              <a:rPr lang="en-US" altLang="zh-CN" sz="2800" dirty="0" smtClean="0">
                <a:solidFill>
                  <a:srgbClr val="FFFFCC"/>
                </a:solidFill>
                <a:latin typeface="Century Gothic" panose="020B0502020202020204" pitchFamily="34" charset="0"/>
              </a:rPr>
              <a:t>else</a:t>
            </a:r>
            <a:r>
              <a:rPr lang="zh-CN" altLang="en-US" sz="2800" b="1" dirty="0" smtClean="0">
                <a:solidFill>
                  <a:srgbClr val="FFFFCC"/>
                </a:solidFill>
                <a:latin typeface="Century Gothic" panose="020B0502020202020204" pitchFamily="34" charset="0"/>
              </a:rPr>
              <a:t>语句</a:t>
            </a:r>
            <a:r>
              <a:rPr lang="zh-CN" altLang="en-US" sz="2800" b="1" dirty="0" smtClean="0">
                <a:solidFill>
                  <a:srgbClr val="FFFFCC"/>
                </a:solidFill>
                <a:latin typeface="+mn-ea"/>
              </a:rPr>
              <a:t>块</a:t>
            </a:r>
            <a:r>
              <a:rPr lang="zh-CN" altLang="en-US" sz="2800" b="1" dirty="0">
                <a:solidFill>
                  <a:srgbClr val="FFFFCC"/>
                </a:solidFill>
                <a:latin typeface="+mn-ea"/>
              </a:rPr>
              <a:t>也不会被执行。</a:t>
            </a:r>
          </a:p>
        </p:txBody>
      </p:sp>
      <p:sp>
        <p:nvSpPr>
          <p:cNvPr id="7" name="左弧形箭头 6"/>
          <p:cNvSpPr/>
          <p:nvPr/>
        </p:nvSpPr>
        <p:spPr>
          <a:xfrm>
            <a:off x="2547257" y="3160334"/>
            <a:ext cx="1319348" cy="2597609"/>
          </a:xfrm>
          <a:prstGeom prst="curvedRightArrow">
            <a:avLst>
              <a:gd name="adj1" fmla="val 13948"/>
              <a:gd name="adj2" fmla="val 2505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97527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57" y="329244"/>
            <a:ext cx="11242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zh-CN" altLang="en-US" sz="6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语句</a:t>
            </a:r>
            <a:endParaRPr lang="zh-CN" altLang="en-US" sz="6000" b="1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7258" y="2117149"/>
            <a:ext cx="3944981" cy="152409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while </a:t>
            </a:r>
            <a:r>
              <a:rPr lang="zh-CN" altLang="en-US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条件表达式 </a:t>
            </a:r>
            <a:r>
              <a:rPr lang="en-US" altLang="zh-CN" sz="3600" b="1" dirty="0" smtClean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语句块</a:t>
            </a:r>
            <a:endParaRPr lang="en-US" altLang="zh-CN" sz="3600" b="1" dirty="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4402" y="3884535"/>
            <a:ext cx="72106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首先判断条件表达式的值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，若值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为真（</a:t>
            </a:r>
            <a:r>
              <a:rPr lang="en-US" altLang="zh-CN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True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），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执行语句块。然后再重新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判断条件表达式的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值，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若仍为真，则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继续执行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语句块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......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直到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条件表达式的值为假（</a:t>
            </a:r>
            <a:r>
              <a:rPr lang="en-US" altLang="zh-CN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False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）时，循环执行结束。</a:t>
            </a:r>
            <a:endParaRPr lang="zh-CN" altLang="en-US" sz="32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295" y="2136260"/>
            <a:ext cx="2619375" cy="30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2985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708" y="2074680"/>
            <a:ext cx="2983230" cy="183451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35657" y="3333188"/>
            <a:ext cx="1080000" cy="17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96167" y="3099572"/>
            <a:ext cx="161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循环体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15657" y="1143897"/>
            <a:ext cx="6688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r>
              <a:rPr lang="en-US" altLang="zh-CN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之间所有的整数。</a:t>
            </a:r>
            <a:endParaRPr lang="en-US" altLang="zh-CN" sz="40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312124" y="3005000"/>
            <a:ext cx="1593669" cy="835476"/>
          </a:xfrm>
          <a:prstGeom prst="round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533" y="4341886"/>
            <a:ext cx="2966085" cy="1834515"/>
          </a:xfrm>
          <a:prstGeom prst="rect">
            <a:avLst/>
          </a:prstGeom>
        </p:spPr>
      </p:pic>
      <p:sp>
        <p:nvSpPr>
          <p:cNvPr id="11" name="闪电形 10"/>
          <p:cNvSpPr/>
          <p:nvPr/>
        </p:nvSpPr>
        <p:spPr>
          <a:xfrm rot="20517065" flipH="1" flipV="1">
            <a:off x="6129690" y="5575297"/>
            <a:ext cx="432000" cy="9000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690485" y="6025297"/>
            <a:ext cx="2522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同一行输出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586283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3" grpId="0" animBg="1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7314" y="1453019"/>
            <a:ext cx="7040879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  <a:spcBef>
                <a:spcPts val="1800"/>
              </a:spcBef>
            </a:pPr>
            <a:r>
              <a:rPr lang="zh-CN" altLang="en-US" sz="40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r>
              <a:rPr lang="en-US" altLang="zh-CN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40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之间所有整数的和。</a:t>
            </a:r>
            <a:endParaRPr lang="zh-CN" altLang="en-US" sz="40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280" y="2486432"/>
            <a:ext cx="36861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2009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5927" y="1627053"/>
            <a:ext cx="10550768" cy="3618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500"/>
              </a:lnSpc>
              <a:buSzPct val="60000"/>
            </a:pPr>
            <a:r>
              <a:rPr lang="zh-CN" altLang="en-US" sz="3600" b="1" dirty="0" smtClean="0">
                <a:solidFill>
                  <a:srgbClr val="FF9900"/>
                </a:solidFill>
              </a:rPr>
              <a:t>注意！！</a:t>
            </a:r>
            <a:r>
              <a:rPr lang="zh-CN" altLang="en-US" sz="3600" b="1" dirty="0" smtClean="0">
                <a:solidFill>
                  <a:srgbClr val="FFFFCC"/>
                </a:solidFill>
              </a:rPr>
              <a:t>在使用</a:t>
            </a:r>
            <a:r>
              <a:rPr lang="en-US" altLang="zh-CN" sz="3600" dirty="0" smtClean="0">
                <a:solidFill>
                  <a:srgbClr val="FFFFCC"/>
                </a:solidFill>
              </a:rPr>
              <a:t>while</a:t>
            </a:r>
            <a:r>
              <a:rPr lang="zh-CN" altLang="en-US" sz="3600" b="1" dirty="0">
                <a:solidFill>
                  <a:srgbClr val="FFFFCC"/>
                </a:solidFill>
              </a:rPr>
              <a:t>语句</a:t>
            </a:r>
            <a:r>
              <a:rPr lang="zh-CN" altLang="en-US" sz="3600" b="1" dirty="0" smtClean="0">
                <a:solidFill>
                  <a:srgbClr val="FFFFCC"/>
                </a:solidFill>
              </a:rPr>
              <a:t>时</a:t>
            </a:r>
            <a:r>
              <a:rPr lang="zh-CN" altLang="en-US" sz="3600" b="1" dirty="0">
                <a:solidFill>
                  <a:srgbClr val="FFFFCC"/>
                </a:solidFill>
              </a:rPr>
              <a:t>，一定要保证循环条件有变成</a:t>
            </a:r>
            <a:r>
              <a:rPr lang="zh-CN" altLang="en-US" sz="3600" b="1" dirty="0" smtClean="0">
                <a:solidFill>
                  <a:srgbClr val="FFFFCC"/>
                </a:solidFill>
              </a:rPr>
              <a:t>假</a:t>
            </a:r>
            <a:r>
              <a:rPr lang="en-US" altLang="zh-CN" sz="3600" dirty="0" smtClean="0">
                <a:solidFill>
                  <a:srgbClr val="FFFFCC"/>
                </a:solidFill>
              </a:rPr>
              <a:t>False</a:t>
            </a:r>
            <a:r>
              <a:rPr lang="zh-CN" altLang="en-US" sz="3600" b="1" dirty="0" smtClean="0">
                <a:solidFill>
                  <a:srgbClr val="FFFFCC"/>
                </a:solidFill>
              </a:rPr>
              <a:t>的</a:t>
            </a:r>
            <a:r>
              <a:rPr lang="zh-CN" altLang="en-US" sz="3600" b="1" dirty="0">
                <a:solidFill>
                  <a:srgbClr val="FFFFCC"/>
                </a:solidFill>
              </a:rPr>
              <a:t>时候，否则这个循环将成为一个死</a:t>
            </a:r>
            <a:r>
              <a:rPr lang="zh-CN" altLang="en-US" sz="3600" b="1" dirty="0" smtClean="0">
                <a:solidFill>
                  <a:srgbClr val="FFFFCC"/>
                </a:solidFill>
              </a:rPr>
              <a:t>循环，即无法结束的</a:t>
            </a:r>
            <a:r>
              <a:rPr lang="zh-CN" altLang="en-US" sz="3600" b="1" dirty="0">
                <a:solidFill>
                  <a:srgbClr val="FFFFCC"/>
                </a:solidFill>
              </a:rPr>
              <a:t>循环</a:t>
            </a:r>
            <a:r>
              <a:rPr lang="zh-CN" altLang="en-US" sz="3600" b="1" dirty="0" smtClean="0">
                <a:solidFill>
                  <a:srgbClr val="FFFFCC"/>
                </a:solidFill>
              </a:rPr>
              <a:t>结构。</a:t>
            </a:r>
            <a:endParaRPr lang="en-US" altLang="zh-CN" sz="3600" b="1" dirty="0" smtClean="0">
              <a:solidFill>
                <a:srgbClr val="FFFFCC"/>
              </a:solidFill>
            </a:endParaRPr>
          </a:p>
          <a:p>
            <a:pPr>
              <a:lnSpc>
                <a:spcPts val="5500"/>
              </a:lnSpc>
              <a:buSzPct val="60000"/>
            </a:pPr>
            <a:r>
              <a:rPr lang="zh-CN" altLang="en-US" sz="3600" b="1" dirty="0">
                <a:solidFill>
                  <a:srgbClr val="FFFFCC"/>
                </a:solidFill>
              </a:rPr>
              <a:t>再次强调</a:t>
            </a:r>
            <a:r>
              <a:rPr lang="zh-CN" altLang="en-US" sz="3600" b="1" dirty="0" smtClean="0">
                <a:solidFill>
                  <a:srgbClr val="FFFFCC"/>
                </a:solidFill>
              </a:rPr>
              <a:t>，</a:t>
            </a:r>
            <a:r>
              <a:rPr lang="en-US" altLang="zh-CN" sz="3600" dirty="0" smtClean="0">
                <a:solidFill>
                  <a:srgbClr val="FFFFCC"/>
                </a:solidFill>
              </a:rPr>
              <a:t>while</a:t>
            </a:r>
            <a:r>
              <a:rPr lang="zh-CN" altLang="en-US" sz="3600" b="1" dirty="0" smtClean="0">
                <a:solidFill>
                  <a:srgbClr val="FFFFCC"/>
                </a:solidFill>
              </a:rPr>
              <a:t>循环体的所有语句，必须</a:t>
            </a:r>
            <a:r>
              <a:rPr lang="zh-CN" altLang="en-US" sz="3600" b="1" dirty="0">
                <a:solidFill>
                  <a:srgbClr val="FFFFCC"/>
                </a:solidFill>
              </a:rPr>
              <a:t>使用相同的</a:t>
            </a:r>
            <a:r>
              <a:rPr lang="zh-CN" altLang="en-US" sz="3600" b="1" dirty="0">
                <a:solidFill>
                  <a:srgbClr val="FFCC00"/>
                </a:solidFill>
              </a:rPr>
              <a:t>缩进</a:t>
            </a:r>
            <a:r>
              <a:rPr lang="zh-CN" altLang="en-US" sz="3600" b="1" dirty="0" smtClean="0">
                <a:solidFill>
                  <a:srgbClr val="FFFFCC"/>
                </a:solidFill>
              </a:rPr>
              <a:t>格式。</a:t>
            </a:r>
            <a:endParaRPr lang="zh-CN" altLang="en-US" sz="3600" b="1" dirty="0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54002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8857" y="329244"/>
            <a:ext cx="11242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zh-CN" altLang="en-US" sz="6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语句</a:t>
            </a:r>
            <a:endParaRPr lang="zh-CN" altLang="en-US" sz="6000" b="1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35880" y="2226460"/>
            <a:ext cx="4454434" cy="165321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 </a:t>
            </a:r>
            <a:r>
              <a:rPr lang="zh-CN" altLang="en-US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迭代变量 </a:t>
            </a:r>
            <a:r>
              <a:rPr lang="en-US" altLang="zh-CN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 </a:t>
            </a:r>
            <a:r>
              <a:rPr lang="zh-CN" altLang="en-US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序列 </a:t>
            </a:r>
            <a:r>
              <a:rPr lang="en-US" altLang="zh-CN" sz="3600" b="1" dirty="0" smtClean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3600" b="1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语句块</a:t>
            </a:r>
            <a:endParaRPr lang="en-US" altLang="zh-CN" sz="3600" b="1" dirty="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2790" y="4326236"/>
            <a:ext cx="58806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迭代变量逐个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获取序列中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的每个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值，语句块为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每个值执行一次。</a:t>
            </a:r>
            <a:endParaRPr lang="zh-CN" altLang="en-US" sz="32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839" y="2226460"/>
            <a:ext cx="27051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0774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4578" y="2003363"/>
            <a:ext cx="10660736" cy="2734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ts val="5000"/>
              </a:lnSpc>
              <a:buSzPct val="60000"/>
              <a:buFont typeface="Wingdings" panose="05000000000000000000" pitchFamily="2" charset="2"/>
              <a:buChar char="Ø"/>
            </a:pPr>
            <a:r>
              <a:rPr lang="en-US" altLang="zh-CN" sz="3600" dirty="0" smtClean="0">
                <a:solidFill>
                  <a:srgbClr val="FFFFCC"/>
                </a:solidFill>
              </a:rPr>
              <a:t>for</a:t>
            </a:r>
            <a:r>
              <a:rPr lang="zh-CN" altLang="en-US" sz="3600" b="1" dirty="0" smtClean="0">
                <a:solidFill>
                  <a:srgbClr val="FFFFCC"/>
                </a:solidFill>
              </a:rPr>
              <a:t>循环常用</a:t>
            </a:r>
            <a:r>
              <a:rPr lang="zh-CN" altLang="en-US" sz="3600" b="1" dirty="0">
                <a:solidFill>
                  <a:srgbClr val="FFFFCC"/>
                </a:solidFill>
              </a:rPr>
              <a:t>于遍历字符串、列表、元组、字典、集合等序列</a:t>
            </a:r>
            <a:r>
              <a:rPr lang="zh-CN" altLang="en-US" sz="3600" b="1" dirty="0" smtClean="0">
                <a:solidFill>
                  <a:srgbClr val="FFFFCC"/>
                </a:solidFill>
              </a:rPr>
              <a:t>类型。</a:t>
            </a:r>
            <a:endParaRPr lang="en-US" altLang="zh-CN" sz="3600" b="1" dirty="0" smtClean="0">
              <a:solidFill>
                <a:srgbClr val="FFFFCC"/>
              </a:solidFill>
            </a:endParaRPr>
          </a:p>
          <a:p>
            <a:pPr marL="571500" indent="-571500">
              <a:lnSpc>
                <a:spcPts val="5000"/>
              </a:lnSpc>
              <a:spcBef>
                <a:spcPts val="600"/>
              </a:spcBef>
              <a:buSzPct val="60000"/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FFFFCC"/>
                </a:solidFill>
              </a:rPr>
              <a:t>迭代变量用于存放从序列类型变量中读取出来的元素，所以一般不会在循环中对迭代</a:t>
            </a:r>
            <a:r>
              <a:rPr lang="zh-CN" altLang="en-US" sz="3600" b="1" dirty="0" smtClean="0">
                <a:solidFill>
                  <a:srgbClr val="FFFFCC"/>
                </a:solidFill>
              </a:rPr>
              <a:t>变量赋值。</a:t>
            </a:r>
            <a:endParaRPr lang="zh-CN" altLang="en-US" sz="3600" b="1" dirty="0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78185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01" y="2180815"/>
            <a:ext cx="4895850" cy="19621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315287" y="2413502"/>
            <a:ext cx="3963030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range( )</a:t>
            </a:r>
            <a:r>
              <a:rPr lang="zh-CN" altLang="en-US" sz="2400" b="1" dirty="0" smtClean="0">
                <a:solidFill>
                  <a:srgbClr val="FFFFCC"/>
                </a:solidFill>
                <a:latin typeface="Helvetica Neue"/>
              </a:rPr>
              <a:t>是</a:t>
            </a:r>
            <a:r>
              <a:rPr lang="en-US" altLang="zh-CN" sz="2400" b="1" dirty="0" smtClean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zh-CN" altLang="en-US" sz="2400" b="1" dirty="0" smtClean="0">
                <a:solidFill>
                  <a:srgbClr val="FFFFCC"/>
                </a:solidFill>
                <a:latin typeface="Helvetica Neue"/>
              </a:rPr>
              <a:t>内置</a:t>
            </a:r>
            <a:r>
              <a:rPr lang="zh-CN" altLang="en-US" sz="2400" b="1" dirty="0">
                <a:solidFill>
                  <a:srgbClr val="FFFFCC"/>
                </a:solidFill>
                <a:latin typeface="Helvetica Neue"/>
              </a:rPr>
              <a:t>函数，用于生成一系列连续</a:t>
            </a:r>
            <a:r>
              <a:rPr lang="zh-CN" altLang="en-US" sz="2400" b="1" dirty="0" smtClean="0">
                <a:solidFill>
                  <a:srgbClr val="FFFFCC"/>
                </a:solidFill>
                <a:latin typeface="Helvetica Neue"/>
              </a:rPr>
              <a:t>整数。</a:t>
            </a:r>
            <a:endParaRPr lang="zh-CN" altLang="en-US" sz="2400" b="1" dirty="0">
              <a:solidFill>
                <a:srgbClr val="FFFFCC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6526160" y="2818960"/>
            <a:ext cx="720000" cy="17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25133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theme/theme1.xml><?xml version="1.0" encoding="utf-8"?>
<a:theme xmlns:a="http://schemas.openxmlformats.org/drawingml/2006/main" name="切片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6088</TotalTime>
  <Words>733</Words>
  <Application>Microsoft Office PowerPoint</Application>
  <PresentationFormat>自定义</PresentationFormat>
  <Paragraphs>70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切片</vt:lpstr>
      <vt:lpstr>循环结构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sailing</dc:creator>
  <cp:lastModifiedBy>admin</cp:lastModifiedBy>
  <cp:revision>304</cp:revision>
  <dcterms:created xsi:type="dcterms:W3CDTF">2015-09-30T11:54:57Z</dcterms:created>
  <dcterms:modified xsi:type="dcterms:W3CDTF">2020-11-02T08:40:39Z</dcterms:modified>
</cp:coreProperties>
</file>