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84" r:id="rId2"/>
    <p:sldId id="269" r:id="rId3"/>
    <p:sldId id="331" r:id="rId4"/>
    <p:sldId id="345" r:id="rId5"/>
    <p:sldId id="347" r:id="rId6"/>
    <p:sldId id="307" r:id="rId7"/>
    <p:sldId id="348" r:id="rId8"/>
    <p:sldId id="349" r:id="rId9"/>
    <p:sldId id="350" r:id="rId10"/>
    <p:sldId id="351" r:id="rId11"/>
    <p:sldId id="35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00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911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88116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0241"/>
      </p:ext>
    </p:extLst>
  </p:cSld>
  <p:clrMapOvr>
    <a:masterClrMapping/>
  </p:clrMapOvr>
  <p:transition spd="slow">
    <p:push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158757"/>
      </p:ext>
    </p:extLst>
  </p:cSld>
  <p:clrMapOvr>
    <a:masterClrMapping/>
  </p:clrMapOvr>
  <p:transition spd="slow">
    <p:push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65488"/>
      </p:ext>
    </p:extLst>
  </p:cSld>
  <p:clrMapOvr>
    <a:masterClrMapping/>
  </p:clrMapOvr>
  <p:transition spd="slow">
    <p:push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055342"/>
      </p:ext>
    </p:extLst>
  </p:cSld>
  <p:clrMapOvr>
    <a:masterClrMapping/>
  </p:clrMapOvr>
  <p:transition spd="slow">
    <p:push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082"/>
      </p:ext>
    </p:extLst>
  </p:cSld>
  <p:clrMapOvr>
    <a:masterClrMapping/>
  </p:clrMapOvr>
  <p:transition spd="slow">
    <p:push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546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875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609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313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731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783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64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84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0839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317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3542888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41E547-ED2A-4F60-9769-42D5DF27AA06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B79CF2-20A3-4B23-9C2E-42D26EDD0AA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" y="28136"/>
            <a:ext cx="640080" cy="640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91" y="618507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transition spd="slow">
    <p:push dir="d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1" y="2155371"/>
            <a:ext cx="6657115" cy="1502229"/>
          </a:xfrm>
        </p:spPr>
        <p:txBody>
          <a:bodyPr>
            <a:normAutofit/>
          </a:bodyPr>
          <a:lstStyle/>
          <a:p>
            <a:pPr algn="ctr"/>
            <a:r>
              <a:rPr lang="zh-CN" altLang="en-US" sz="8800" dirty="0" smtClean="0">
                <a:solidFill>
                  <a:srgbClr val="FFC000"/>
                </a:solidFill>
              </a:rPr>
              <a:t>循环结构</a:t>
            </a:r>
            <a:endParaRPr lang="zh-CN" altLang="en-US" sz="8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977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26" y="2124000"/>
            <a:ext cx="706374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0667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034" y="2124000"/>
            <a:ext cx="5126355" cy="38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91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7643" y="2268000"/>
            <a:ext cx="1015663" cy="30262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多项式和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072102" y="2246810"/>
                <a:ext cx="4036423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5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𝟑</m:t>
                        </m:r>
                      </m:den>
                    </m:f>
                    <m:r>
                      <a:rPr lang="en-US" altLang="zh-CN" sz="3600" b="1" i="1" dirty="0" smtClean="0">
                        <a:solidFill>
                          <a:srgbClr val="FFFFCC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 dirty="0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𝟒</m:t>
                        </m:r>
                      </m:den>
                    </m:f>
                  </m:oMath>
                </a14:m>
                <a:r>
                  <a:rPr lang="zh-CN" altLang="en-US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3600" b="1" dirty="0" smtClean="0">
                    <a:solidFill>
                      <a:srgbClr val="FFFFCC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+……+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600" b="1" i="1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3600" b="1" i="1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 smtClean="0">
                            <a:solidFill>
                              <a:srgbClr val="FFFFCC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den>
                    </m:f>
                  </m:oMath>
                </a14:m>
                <a:endParaRPr lang="zh-CN" altLang="en-US" sz="3600" b="1" dirty="0">
                  <a:solidFill>
                    <a:srgbClr val="FFFF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02" y="2246810"/>
                <a:ext cx="4036423" cy="733534"/>
              </a:xfrm>
              <a:prstGeom prst="rect">
                <a:avLst/>
              </a:prstGeom>
              <a:blipFill>
                <a:blip r:embed="rId2"/>
                <a:stretch>
                  <a:fillRect t="-1083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364" y="3647113"/>
            <a:ext cx="5295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094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66164" y="2016000"/>
            <a:ext cx="582603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判断输入的数是否为素数 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43" y="2268000"/>
            <a:ext cx="1015663" cy="2246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素数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8614" y="2885194"/>
            <a:ext cx="928444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判定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一个大于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整数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素数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(prime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，又称质数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解题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思路：</a:t>
            </a:r>
          </a:p>
          <a:p>
            <a:pPr lvl="1">
              <a:lnSpc>
                <a:spcPts val="45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n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 </a:t>
            </a: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除（</a:t>
            </a:r>
            <a:r>
              <a:rPr lang="en-US" altLang="zh-CN" sz="2800" b="1" dirty="0" err="1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值从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ts val="45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 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(n-1)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之中任何一个整数整除，则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肯定不是素数，不必再继续被后面的整数除，</a:t>
            </a:r>
            <a:r>
              <a:rPr lang="zh-CN" altLang="zh-CN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因此可以</a:t>
            </a:r>
            <a:r>
              <a:rPr lang="zh-CN" altLang="zh-CN" sz="28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提前结束循环</a:t>
            </a:r>
            <a:r>
              <a:rPr lang="zh-CN" altLang="en-US" sz="28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sz="2800" b="1" dirty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注意：</a:t>
            </a:r>
            <a:r>
              <a:rPr lang="zh-CN" altLang="zh-CN" sz="2800" b="1" dirty="0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此时</a:t>
            </a:r>
            <a:r>
              <a:rPr lang="en-US" altLang="zh-CN" sz="2800" b="1" dirty="0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2800" b="1" dirty="0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sz="2800" b="1" dirty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值必然</a:t>
            </a:r>
            <a:r>
              <a:rPr lang="zh-CN" altLang="zh-CN" sz="2800" b="1" dirty="0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小于</a:t>
            </a:r>
            <a:r>
              <a:rPr lang="en-US" altLang="zh-CN" sz="2800" b="1" dirty="0" smtClean="0">
                <a:solidFill>
                  <a:srgbClr val="FF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endParaRPr lang="zh-CN" altLang="zh-CN" sz="2800" b="1" dirty="0">
              <a:solidFill>
                <a:srgbClr val="FF99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37905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00" y="2080110"/>
            <a:ext cx="5029200" cy="3333750"/>
          </a:xfrm>
          <a:prstGeom prst="rect">
            <a:avLst/>
          </a:prstGeom>
        </p:spPr>
      </p:pic>
      <p:sp>
        <p:nvSpPr>
          <p:cNvPr id="6" name="闪电形 5"/>
          <p:cNvSpPr/>
          <p:nvPr/>
        </p:nvSpPr>
        <p:spPr>
          <a:xfrm rot="1082935" flipV="1">
            <a:off x="3365665" y="4817839"/>
            <a:ext cx="432000" cy="900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30827" y="5573126"/>
            <a:ext cx="241281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b="1" dirty="0" smtClean="0"/>
              <a:t>注意</a:t>
            </a:r>
            <a:r>
              <a:rPr lang="en-US" altLang="zh-CN" sz="2400" dirty="0" smtClean="0"/>
              <a:t>else</a:t>
            </a:r>
            <a:r>
              <a:rPr lang="zh-CN" altLang="en-US" sz="2400" b="1" dirty="0" smtClean="0"/>
              <a:t>的位置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9096530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00" y="2062025"/>
            <a:ext cx="4612005" cy="4234815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2987614" y="2718964"/>
            <a:ext cx="720000" cy="17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4557" y="2585376"/>
            <a:ext cx="241281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 smtClean="0"/>
              <a:t>flag</a:t>
            </a:r>
            <a:r>
              <a:rPr lang="zh-CN" altLang="en-US" sz="2400" b="1" dirty="0" smtClean="0"/>
              <a:t>为标记变量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4531529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00" y="1994864"/>
            <a:ext cx="4954905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190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7643" y="2268000"/>
            <a:ext cx="1015663" cy="24232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CC00"/>
                </a:solidFill>
              </a:rPr>
              <a:t>穷举</a:t>
            </a:r>
            <a:endParaRPr lang="zh-CN" altLang="en-US" sz="5400" b="1" dirty="0">
              <a:solidFill>
                <a:srgbClr val="FFCC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857" y="329244"/>
            <a:ext cx="11242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程序示例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2088798" y="2107441"/>
            <a:ext cx="9622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今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有雉兔同笼，上有三十五头，下有九十四足，问雉兔各几何？</a:t>
            </a:r>
          </a:p>
        </p:txBody>
      </p:sp>
    </p:spTree>
    <p:extLst>
      <p:ext uri="{BB962C8B-B14F-4D97-AF65-F5344CB8AC3E}">
        <p14:creationId xmlns:p14="http://schemas.microsoft.com/office/powerpoint/2010/main" val="372609080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50" y="1965824"/>
            <a:ext cx="7492365" cy="1834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201" y="4264886"/>
            <a:ext cx="5074920" cy="18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96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798" y="2107441"/>
            <a:ext cx="9622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今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有雉兔同笼，上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头，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足，</a:t>
            </a:r>
            <a:r>
              <a:rPr lang="zh-CN" altLang="en-US" sz="3600" b="1" dirty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问雉兔各几何？若无结果，输出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3600" dirty="0">
                <a:solidFill>
                  <a:srgbClr val="FFFFCC"/>
                </a:solidFill>
                <a:latin typeface="Century Gothic" panose="020B0502020202020204" pitchFamily="34" charset="0"/>
                <a:ea typeface="华文楷体" panose="02010600040101010101" pitchFamily="2" charset="-122"/>
              </a:rPr>
              <a:t>No solution</a:t>
            </a:r>
            <a:r>
              <a:rPr lang="zh-CN" altLang="en-US" sz="3600" b="1" dirty="0" smtClean="0">
                <a:solidFill>
                  <a:srgbClr val="FFFF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”。</a:t>
            </a:r>
            <a:endParaRPr lang="zh-CN" altLang="en-US" sz="3600" b="1" dirty="0">
              <a:solidFill>
                <a:srgbClr val="FFFF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8540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切片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6678</TotalTime>
  <Words>169</Words>
  <Application>Microsoft Office PowerPoint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华文楷体</vt:lpstr>
      <vt:lpstr>幼圆</vt:lpstr>
      <vt:lpstr>Cambria Math</vt:lpstr>
      <vt:lpstr>Century Gothic</vt:lpstr>
      <vt:lpstr>Wingdings</vt:lpstr>
      <vt:lpstr>Wingdings 3</vt:lpstr>
      <vt:lpstr>切片</vt:lpstr>
      <vt:lpstr>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sailing</dc:creator>
  <cp:lastModifiedBy>xyy</cp:lastModifiedBy>
  <cp:revision>310</cp:revision>
  <dcterms:created xsi:type="dcterms:W3CDTF">2015-09-30T11:54:57Z</dcterms:created>
  <dcterms:modified xsi:type="dcterms:W3CDTF">2021-10-28T10:55:35Z</dcterms:modified>
</cp:coreProperties>
</file>