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84" r:id="rId2"/>
    <p:sldId id="303" r:id="rId3"/>
    <p:sldId id="335" r:id="rId4"/>
    <p:sldId id="340" r:id="rId5"/>
    <p:sldId id="293" r:id="rId6"/>
    <p:sldId id="337" r:id="rId7"/>
    <p:sldId id="336" r:id="rId8"/>
    <p:sldId id="338" r:id="rId9"/>
    <p:sldId id="339" r:id="rId10"/>
    <p:sldId id="361" r:id="rId11"/>
    <p:sldId id="362" r:id="rId12"/>
    <p:sldId id="266" r:id="rId13"/>
    <p:sldId id="316" r:id="rId14"/>
    <p:sldId id="341" r:id="rId15"/>
    <p:sldId id="342" r:id="rId16"/>
    <p:sldId id="304" r:id="rId17"/>
    <p:sldId id="321" r:id="rId18"/>
    <p:sldId id="344" r:id="rId19"/>
    <p:sldId id="345" r:id="rId20"/>
    <p:sldId id="346" r:id="rId21"/>
    <p:sldId id="347" r:id="rId22"/>
    <p:sldId id="355" r:id="rId23"/>
    <p:sldId id="356" r:id="rId24"/>
    <p:sldId id="357" r:id="rId25"/>
    <p:sldId id="358" r:id="rId26"/>
    <p:sldId id="359" r:id="rId27"/>
    <p:sldId id="363" r:id="rId28"/>
    <p:sldId id="348" r:id="rId29"/>
    <p:sldId id="349" r:id="rId30"/>
    <p:sldId id="351" r:id="rId31"/>
    <p:sldId id="350" r:id="rId32"/>
    <p:sldId id="352" r:id="rId33"/>
    <p:sldId id="354" r:id="rId34"/>
    <p:sldId id="353" r:id="rId35"/>
    <p:sldId id="36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00"/>
    <a:srgbClr val="FF9900"/>
    <a:srgbClr val="FFFF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99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8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6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615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7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05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0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1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7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56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9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47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47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5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7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0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3648904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41E547-ED2A-4F60-9769-42D5DF27AA06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6" y="28136"/>
            <a:ext cx="640080" cy="6400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491" y="6185079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7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1" y="2155371"/>
            <a:ext cx="6657115" cy="1502229"/>
          </a:xfrm>
        </p:spPr>
        <p:txBody>
          <a:bodyPr>
            <a:normAutofit/>
          </a:bodyPr>
          <a:lstStyle/>
          <a:p>
            <a:pPr algn="ctr"/>
            <a:r>
              <a:rPr lang="zh-CN" altLang="en-US" sz="8800" dirty="0" smtClean="0">
                <a:solidFill>
                  <a:srgbClr val="FFC000"/>
                </a:solidFill>
              </a:rPr>
              <a:t>字符串</a:t>
            </a:r>
            <a:endParaRPr lang="zh-CN" altLang="en-US" sz="8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41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56" y="277572"/>
            <a:ext cx="1124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字符串输入</a:t>
            </a:r>
            <a:endParaRPr lang="en-US" altLang="zh-CN" sz="8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8091" y="2047579"/>
            <a:ext cx="10149839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ts val="4200"/>
              </a:lnSpc>
            </a:pP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 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Python2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中，</a:t>
            </a:r>
            <a:r>
              <a:rPr lang="en-US" altLang="zh-CN" sz="3200" b="1" dirty="0" err="1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raw_input</a:t>
            </a:r>
            <a:r>
              <a:rPr lang="en-US" altLang="zh-CN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 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 </a:t>
            </a:r>
            <a:r>
              <a:rPr lang="en-US" altLang="zh-CN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input( 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两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个函数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都用于输入数据，区别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marL="457200" indent="-457200" latinLnBrk="1">
              <a:lnSpc>
                <a:spcPts val="4200"/>
              </a:lnSpc>
              <a:buSzPct val="60000"/>
              <a:buFont typeface="Wingdings" panose="05000000000000000000" pitchFamily="2" charset="2"/>
              <a:buChar char="Ø"/>
            </a:pPr>
            <a:r>
              <a:rPr lang="en-US" altLang="zh-CN" sz="3200" b="1" dirty="0" err="1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raw_input</a:t>
            </a:r>
            <a:r>
              <a:rPr lang="en-US" altLang="zh-CN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 将所有输入作为字符串看待，返回字符串类型。</a:t>
            </a:r>
          </a:p>
          <a:p>
            <a:pPr marL="457200" indent="-457200" latinLnBrk="1">
              <a:lnSpc>
                <a:spcPts val="4200"/>
              </a:lnSpc>
              <a:buSzPct val="60000"/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input( )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 要求用户输入的是合法的</a:t>
            </a:r>
            <a:r>
              <a:rPr lang="en-US" altLang="zh-CN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表达式，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即输入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字符串的时候必须使用引号将它括起来，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否则会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引发一个 </a:t>
            </a:r>
            <a:r>
              <a:rPr lang="en-US" altLang="zh-CN" sz="3200" b="1" dirty="0" err="1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SyntaxError</a:t>
            </a:r>
            <a:r>
              <a:rPr lang="en-US" altLang="zh-CN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3200" b="1" i="0" dirty="0">
              <a:solidFill>
                <a:srgbClr val="FFFFCC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62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692" y="2432275"/>
            <a:ext cx="42100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3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68856" y="277572"/>
            <a:ext cx="1124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字符串运算符</a:t>
            </a:r>
            <a:endParaRPr lang="en-US" altLang="zh-CN" sz="8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07924665"/>
              </p:ext>
            </p:extLst>
          </p:nvPr>
        </p:nvGraphicFramePr>
        <p:xfrm>
          <a:off x="1123406" y="2052079"/>
          <a:ext cx="10006147" cy="353870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81497">
                  <a:extLst>
                    <a:ext uri="{9D8B030D-6E8A-4147-A177-3AD203B41FA5}">
                      <a16:colId xmlns:a16="http://schemas.microsoft.com/office/drawing/2014/main" val="316720556"/>
                    </a:ext>
                  </a:extLst>
                </a:gridCol>
                <a:gridCol w="3522259">
                  <a:extLst>
                    <a:ext uri="{9D8B030D-6E8A-4147-A177-3AD203B41FA5}">
                      <a16:colId xmlns:a16="http://schemas.microsoft.com/office/drawing/2014/main" val="3335701229"/>
                    </a:ext>
                  </a:extLst>
                </a:gridCol>
                <a:gridCol w="4302391">
                  <a:extLst>
                    <a:ext uri="{9D8B030D-6E8A-4147-A177-3AD203B41FA5}">
                      <a16:colId xmlns:a16="http://schemas.microsoft.com/office/drawing/2014/main" val="1274668150"/>
                    </a:ext>
                  </a:extLst>
                </a:gridCol>
              </a:tblGrid>
              <a:tr h="6519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运算符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说明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示例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111379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+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连接字符串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"</a:t>
                      </a:r>
                      <a:r>
                        <a:rPr lang="en-US" altLang="zh-CN" sz="2800" b="1" dirty="0" err="1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good"+"bye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"</a:t>
                      </a:r>
                    </a:p>
                    <a:p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'goodbye'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98801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*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重复字符串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 "good"*3</a:t>
                      </a:r>
                    </a:p>
                    <a:p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'</a:t>
                      </a:r>
                      <a:r>
                        <a:rPr lang="en-US" altLang="zh-CN" sz="2800" b="1" dirty="0" err="1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goodgoodgood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'</a:t>
                      </a: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577010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in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	判断是否为子串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 "d" in "good"    </a:t>
                      </a:r>
                    </a:p>
                    <a:p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True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16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57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56" y="277572"/>
            <a:ext cx="1124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字符串函数</a:t>
            </a:r>
            <a:endParaRPr lang="en-US" altLang="zh-CN" sz="8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89023546"/>
              </p:ext>
            </p:extLst>
          </p:nvPr>
        </p:nvGraphicFramePr>
        <p:xfrm>
          <a:off x="1471818" y="2326399"/>
          <a:ext cx="9109096" cy="332962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17302">
                  <a:extLst>
                    <a:ext uri="{9D8B030D-6E8A-4147-A177-3AD203B41FA5}">
                      <a16:colId xmlns:a16="http://schemas.microsoft.com/office/drawing/2014/main" val="316720556"/>
                    </a:ext>
                  </a:extLst>
                </a:gridCol>
                <a:gridCol w="6191794">
                  <a:extLst>
                    <a:ext uri="{9D8B030D-6E8A-4147-A177-3AD203B41FA5}">
                      <a16:colId xmlns:a16="http://schemas.microsoft.com/office/drawing/2014/main" val="3335701229"/>
                    </a:ext>
                  </a:extLst>
                </a:gridCol>
              </a:tblGrid>
              <a:tr h="6519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函数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说明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111379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(x)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字符串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x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的长度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98801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str(x)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将任意类型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x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转换为字符串类型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577010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chr</a:t>
                      </a:r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(x)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整数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x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（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～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255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）对应的 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ASCII 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字符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16970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ord</a:t>
                      </a:r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(x)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字符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x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对应的 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ASCII 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数值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59672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(x)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将字符串或数字转换为整型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768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0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71" y="1614634"/>
            <a:ext cx="4552950" cy="4210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903" y="4815034"/>
            <a:ext cx="3162300" cy="1009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903" y="1614634"/>
            <a:ext cx="4114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9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56" y="277572"/>
            <a:ext cx="1124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字符串方法</a:t>
            </a:r>
            <a:endParaRPr lang="en-US" altLang="zh-CN" sz="8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104578" y="2149332"/>
            <a:ext cx="10260107" cy="32521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0"/>
              </a:lnSpc>
              <a:tabLst/>
            </a:pPr>
            <a:r>
              <a:rPr lang="en-US" altLang="zh-CN" sz="3600" b="1" dirty="0" err="1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MS Shell Dlg" pitchFamily="18" charset="0"/>
              </a:rPr>
              <a:t>Python对字符串对象提供了大量的内置方法用于字符串的检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MS Shell Dlg" pitchFamily="18" charset="0"/>
              </a:rPr>
              <a:t>索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MS Shell Dlg" pitchFamily="18" charset="0"/>
              </a:rPr>
              <a:t>、替换和排版等操作。使用时需要注意的是，字符串对象是不可变的，所以字符串对象提供的涉及字符串“修改”的方法都是返回修改之后的新字符串，并</a:t>
            </a:r>
            <a:r>
              <a:rPr lang="en-US" altLang="zh-CN" sz="3600" b="1" dirty="0" smtClean="0">
                <a:solidFill>
                  <a:srgbClr val="FFCC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MS Shell Dlg" pitchFamily="18" charset="0"/>
              </a:rPr>
              <a:t>不对原字符串做任何修改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MS Shell Dlg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8592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8857" y="329244"/>
            <a:ext cx="11242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字符串检索</a:t>
            </a:r>
            <a:endParaRPr lang="zh-CN" altLang="en-US" sz="6000" b="1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2457" y="1938048"/>
            <a:ext cx="10474092" cy="4167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4000"/>
              </a:lnSpc>
              <a:buClr>
                <a:srgbClr val="FFFFCC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3600" dirty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find</a:t>
            </a:r>
            <a:r>
              <a:rPr lang="en-US" altLang="zh-CN" sz="3600" dirty="0" smtClean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( )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endParaRPr lang="en-US" altLang="zh-CN" sz="36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find( )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方法用于检索字符串中是否包含目标字符串，如果包含，则返回第一次出现该字符串的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索引，否则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返回 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>
              <a:lnSpc>
                <a:spcPts val="4000"/>
              </a:lnSpc>
            </a:pP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语法格式为：</a:t>
            </a:r>
            <a:r>
              <a:rPr lang="en-US" altLang="zh-CN" sz="2800" dirty="0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str.find(sub[,start</a:t>
            </a:r>
            <a:r>
              <a:rPr lang="en-US" altLang="zh-CN" sz="2800" dirty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[,end]])</a:t>
            </a:r>
          </a:p>
          <a:p>
            <a:pPr>
              <a:lnSpc>
                <a:spcPts val="4000"/>
              </a:lnSpc>
            </a:pPr>
            <a:r>
              <a:rPr lang="en-US" altLang="zh-CN" sz="2800" dirty="0" smtClean="0">
                <a:solidFill>
                  <a:srgbClr val="FFFFCC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str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：原字符串。</a:t>
            </a:r>
            <a:endParaRPr lang="zh-CN" altLang="en-US" sz="28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srgbClr val="FFFFCC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sub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：要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检索的目标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字符串。</a:t>
            </a:r>
            <a:endParaRPr lang="zh-CN" altLang="en-US" sz="28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srgbClr val="FFFFCC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start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：检索的起始位置索引。如果不指定，则默认从头开始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检索。</a:t>
            </a:r>
            <a:endParaRPr lang="zh-CN" altLang="en-US" sz="28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srgbClr val="FFFFCC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end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：检索的结束位置索引。如果不指定，则默认一直检索到结尾。</a:t>
            </a:r>
          </a:p>
        </p:txBody>
      </p:sp>
    </p:spTree>
    <p:extLst>
      <p:ext uri="{BB962C8B-B14F-4D97-AF65-F5344CB8AC3E}">
        <p14:creationId xmlns:p14="http://schemas.microsoft.com/office/powerpoint/2010/main" val="338540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850" y="1692537"/>
            <a:ext cx="5434965" cy="29489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97133" y="4973822"/>
            <a:ext cx="10197736" cy="119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还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提供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了</a:t>
            </a:r>
            <a:r>
              <a:rPr lang="en-US" altLang="zh-CN" sz="3200" dirty="0" err="1" smtClean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rfind</a:t>
            </a:r>
            <a:r>
              <a:rPr lang="en-US" altLang="zh-CN" sz="3200" dirty="0" smtClean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( )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，与 </a:t>
            </a:r>
            <a:r>
              <a:rPr lang="en-US" altLang="zh-CN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find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方法的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不同在于，</a:t>
            </a:r>
            <a:r>
              <a:rPr lang="en-US" altLang="zh-CN" sz="3200" b="1" dirty="0" err="1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rfind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从字符串右边开始检索。</a:t>
            </a:r>
          </a:p>
        </p:txBody>
      </p:sp>
    </p:spTree>
    <p:extLst>
      <p:ext uri="{BB962C8B-B14F-4D97-AF65-F5344CB8AC3E}">
        <p14:creationId xmlns:p14="http://schemas.microsoft.com/office/powerpoint/2010/main" val="28758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960" y="1443841"/>
            <a:ext cx="10620103" cy="4465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300"/>
              </a:lnSpc>
              <a:buClr>
                <a:srgbClr val="FFFFCC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3600" dirty="0" smtClean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index( </a:t>
            </a:r>
            <a:r>
              <a:rPr lang="en-US" altLang="zh-CN" sz="3600" dirty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endParaRPr lang="en-US" altLang="zh-CN" sz="28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300"/>
              </a:lnSpc>
            </a:pP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 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find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方法类似，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index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也用于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检索是否包含指定的字符串，不同之处在于，当指定的字符串不存在时，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index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方法会抛出异常。</a:t>
            </a:r>
          </a:p>
          <a:p>
            <a:pPr>
              <a:lnSpc>
                <a:spcPts val="4300"/>
              </a:lnSpc>
            </a:pP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语法格式为：</a:t>
            </a:r>
            <a:r>
              <a:rPr lang="en-US" altLang="zh-CN" sz="2800" dirty="0" err="1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str.index</a:t>
            </a:r>
            <a:r>
              <a:rPr lang="en-US" altLang="zh-CN" sz="2800" dirty="0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(sub</a:t>
            </a:r>
            <a:r>
              <a:rPr lang="en-US" altLang="zh-CN" sz="2800" dirty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[,start[,end]])</a:t>
            </a:r>
          </a:p>
          <a:p>
            <a:pPr>
              <a:lnSpc>
                <a:spcPts val="4300"/>
              </a:lnSpc>
            </a:pPr>
            <a:r>
              <a:rPr lang="en-US" altLang="zh-CN" sz="2800" dirty="0" smtClean="0">
                <a:solidFill>
                  <a:srgbClr val="FFFFCC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str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：原字符串。</a:t>
            </a:r>
            <a:endParaRPr lang="zh-CN" altLang="en-US" sz="28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300"/>
              </a:lnSpc>
            </a:pPr>
            <a:r>
              <a:rPr lang="en-US" altLang="zh-CN" sz="2800" dirty="0">
                <a:solidFill>
                  <a:srgbClr val="FFFFCC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sub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：要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检索的子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字符串。</a:t>
            </a:r>
            <a:endParaRPr lang="zh-CN" altLang="en-US" sz="28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300"/>
              </a:lnSpc>
            </a:pPr>
            <a:r>
              <a:rPr lang="en-US" altLang="zh-CN" sz="2800" dirty="0">
                <a:solidFill>
                  <a:srgbClr val="FFFFCC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start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：检索的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起始位置，如果不指定，默认从头开始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检索。</a:t>
            </a:r>
            <a:endParaRPr lang="zh-CN" altLang="en-US" sz="28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300"/>
              </a:lnSpc>
            </a:pPr>
            <a:r>
              <a:rPr lang="en-US" altLang="zh-CN" sz="2800" dirty="0">
                <a:solidFill>
                  <a:srgbClr val="FFFFCC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end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：检索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的结束位置，如果不指定，默认一直检索到结尾。</a:t>
            </a:r>
          </a:p>
        </p:txBody>
      </p:sp>
    </p:spTree>
    <p:extLst>
      <p:ext uri="{BB962C8B-B14F-4D97-AF65-F5344CB8AC3E}">
        <p14:creationId xmlns:p14="http://schemas.microsoft.com/office/powerpoint/2010/main" val="203307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20" y="1522639"/>
            <a:ext cx="8915400" cy="38061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26772" y="5511709"/>
            <a:ext cx="8277496" cy="64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3200" dirty="0" err="1" smtClean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rindex</a:t>
            </a:r>
            <a:r>
              <a:rPr lang="en-US" altLang="zh-CN" sz="3200" dirty="0" smtClean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( )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方法也是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从字符串右边开始检索。</a:t>
            </a:r>
          </a:p>
        </p:txBody>
      </p:sp>
    </p:spTree>
    <p:extLst>
      <p:ext uri="{BB962C8B-B14F-4D97-AF65-F5344CB8AC3E}">
        <p14:creationId xmlns:p14="http://schemas.microsoft.com/office/powerpoint/2010/main" val="370527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68856" y="277572"/>
            <a:ext cx="1124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字符串定义</a:t>
            </a:r>
            <a:endParaRPr lang="zh-CN" altLang="en-US" sz="8000" b="1" dirty="0">
              <a:solidFill>
                <a:schemeClr val="accent2">
                  <a:lumMod val="20000"/>
                  <a:lumOff val="8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8856" y="2115703"/>
            <a:ext cx="11433509" cy="389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字符串（</a:t>
            </a:r>
            <a:r>
              <a:rPr lang="en-US" altLang="zh-CN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String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）是用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单引号或双引号括起来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的字符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序列。可以使用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以下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种方式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定义：</a:t>
            </a:r>
            <a:endParaRPr lang="zh-CN" altLang="en-US" sz="36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71500" indent="-571500">
              <a:lnSpc>
                <a:spcPts val="5000"/>
              </a:lnSpc>
              <a:buSzPct val="60000"/>
              <a:buFont typeface="Wingdings" panose="05000000000000000000" pitchFamily="2" charset="2"/>
              <a:buChar char="ü"/>
            </a:pP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单引号（</a:t>
            </a:r>
            <a:r>
              <a:rPr lang="en-US" altLang="zh-CN" sz="3200" b="1" dirty="0" smtClean="0">
                <a:solidFill>
                  <a:srgbClr val="FF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'  '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其中可包含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双引号。</a:t>
            </a:r>
          </a:p>
          <a:p>
            <a:pPr marL="571500" indent="-571500">
              <a:lnSpc>
                <a:spcPts val="5000"/>
              </a:lnSpc>
              <a:buSzPct val="60000"/>
              <a:buFont typeface="Wingdings" panose="05000000000000000000" pitchFamily="2" charset="2"/>
              <a:buChar char="ü"/>
            </a:pP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双引号（</a:t>
            </a:r>
            <a:r>
              <a:rPr lang="en-US" altLang="zh-CN" sz="3200" b="1" dirty="0" smtClean="0">
                <a:solidFill>
                  <a:srgbClr val="FF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"  "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）：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其中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可包含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单引号。</a:t>
            </a:r>
          </a:p>
          <a:p>
            <a:pPr marL="571500" indent="-571500">
              <a:lnSpc>
                <a:spcPts val="5000"/>
              </a:lnSpc>
              <a:buSzPct val="60000"/>
              <a:buFont typeface="Wingdings" panose="05000000000000000000" pitchFamily="2" charset="2"/>
              <a:buChar char="ü"/>
            </a:pP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单引号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200" b="1" dirty="0">
                <a:solidFill>
                  <a:srgbClr val="FF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'''  </a:t>
            </a:r>
            <a:r>
              <a:rPr lang="en-US" altLang="zh-CN" sz="3200" b="1" dirty="0" smtClean="0">
                <a:solidFill>
                  <a:srgbClr val="FF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'''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）：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其中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可包含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单引号和双引号，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可跨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行。</a:t>
            </a:r>
          </a:p>
          <a:p>
            <a:pPr marL="571500" indent="-571500">
              <a:lnSpc>
                <a:spcPts val="5000"/>
              </a:lnSpc>
              <a:buSzPct val="60000"/>
              <a:buFont typeface="Wingdings" panose="05000000000000000000" pitchFamily="2" charset="2"/>
              <a:buChar char="ü"/>
            </a:pP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双引号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200" b="1" dirty="0" smtClean="0">
                <a:solidFill>
                  <a:srgbClr val="FF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"""  """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）：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其中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可包含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单引号和双引号，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可跨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32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92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3406" y="1328954"/>
            <a:ext cx="10136777" cy="4503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300"/>
              </a:lnSpc>
              <a:buClr>
                <a:srgbClr val="FFFFCC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3600" dirty="0" smtClean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count( </a:t>
            </a:r>
            <a:r>
              <a:rPr lang="en-US" altLang="zh-CN" sz="3600" dirty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endParaRPr lang="en-US" altLang="zh-CN" sz="28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300"/>
              </a:lnSpc>
            </a:pP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count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方法用于检索指定字符串在另一字符串中出现的次数，如果检索的字符串不存在，则返回 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，否则返回出现的次数。</a:t>
            </a:r>
            <a:b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语法格式为：</a:t>
            </a:r>
            <a:r>
              <a:rPr lang="en-US" altLang="zh-CN" sz="2800" dirty="0" err="1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str.count</a:t>
            </a:r>
            <a:r>
              <a:rPr lang="en-US" altLang="zh-CN" sz="2800" dirty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(sub[,start[,end]])</a:t>
            </a:r>
          </a:p>
          <a:p>
            <a:pPr>
              <a:lnSpc>
                <a:spcPts val="4300"/>
              </a:lnSpc>
            </a:pPr>
            <a:r>
              <a:rPr lang="en-US" altLang="zh-CN" sz="2800" dirty="0" smtClean="0">
                <a:solidFill>
                  <a:srgbClr val="FFFFCC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str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：原字符串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>
              <a:lnSpc>
                <a:spcPts val="4300"/>
              </a:lnSpc>
            </a:pPr>
            <a:r>
              <a:rPr lang="en-US" altLang="zh-CN" sz="2800" dirty="0">
                <a:solidFill>
                  <a:srgbClr val="FFFFCC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sub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：要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检索的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字符串。</a:t>
            </a:r>
            <a:endParaRPr lang="zh-CN" altLang="en-US" sz="28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300"/>
              </a:lnSpc>
            </a:pPr>
            <a:r>
              <a:rPr lang="en-US" altLang="zh-CN" sz="2800" dirty="0">
                <a:solidFill>
                  <a:srgbClr val="FFFFCC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start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：检索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的起始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位置。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如果不指定，默认从头开始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检索。</a:t>
            </a:r>
            <a:endParaRPr lang="zh-CN" altLang="en-US" sz="28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300"/>
              </a:lnSpc>
            </a:pPr>
            <a:r>
              <a:rPr lang="en-US" altLang="zh-CN" sz="2800" dirty="0">
                <a:solidFill>
                  <a:srgbClr val="FFFFCC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end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检索的结束位置，如果不指定，则表示一直检索到结尾。</a:t>
            </a:r>
            <a:endParaRPr lang="zh-CN" altLang="en-US" sz="2800" b="1" i="0" dirty="0">
              <a:solidFill>
                <a:srgbClr val="FFFFCC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998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86" y="2515416"/>
            <a:ext cx="59245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3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14399" y="1791347"/>
            <a:ext cx="10567851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Clr>
                <a:srgbClr val="FFFFCC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3600" dirty="0" err="1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startswith</a:t>
            </a:r>
            <a:r>
              <a:rPr lang="en-US" altLang="zh-CN" sz="3600" dirty="0" smtClean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( )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endParaRPr lang="en-US" altLang="zh-CN" sz="28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dirty="0" err="1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startswith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方法用于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检索字符串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是否以指定子字符串开头，如果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是则返回 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True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，否则返回 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False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8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语法格式为：</a:t>
            </a:r>
            <a:r>
              <a:rPr lang="en-US" altLang="zh-CN" sz="2800" dirty="0" err="1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str.startswith</a:t>
            </a:r>
            <a:r>
              <a:rPr lang="en-US" altLang="zh-CN" sz="2800" dirty="0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(sub</a:t>
            </a:r>
            <a:r>
              <a:rPr lang="en-US" altLang="zh-CN" sz="2800" dirty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[,start[,end]])</a:t>
            </a:r>
          </a:p>
          <a:p>
            <a:pPr>
              <a:lnSpc>
                <a:spcPts val="4000"/>
              </a:lnSpc>
            </a:pPr>
            <a:r>
              <a:rPr lang="en-US" altLang="zh-CN" sz="2800" dirty="0" err="1" smtClean="0">
                <a:solidFill>
                  <a:srgbClr val="FFFFCC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str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：原字符串。</a:t>
            </a:r>
            <a:endParaRPr lang="zh-CN" altLang="en-US" sz="28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srgbClr val="FFFFCC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sub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：要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检索的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子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串。</a:t>
            </a:r>
            <a:endParaRPr lang="zh-CN" altLang="en-US" sz="28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srgbClr val="FFFFCC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start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：检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索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的起始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位置索引，如果不指定，则默认从头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开始检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索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8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srgbClr val="FFFFCC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end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：检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索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结束位置索引，如果不指定，则默认一直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检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索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到结尾。</a:t>
            </a:r>
            <a:endParaRPr lang="zh-CN" altLang="en-US" sz="2800" b="1" i="0" dirty="0">
              <a:solidFill>
                <a:srgbClr val="FFFFCC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93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4399" y="1791347"/>
            <a:ext cx="10567851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Clr>
                <a:srgbClr val="FFFFCC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3600" dirty="0" err="1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endswith</a:t>
            </a:r>
            <a:r>
              <a:rPr lang="en-US" altLang="zh-CN" sz="3600" dirty="0" smtClean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( )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endParaRPr lang="en-US" altLang="zh-CN" sz="28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dirty="0" err="1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endswith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方法用于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检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索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是否以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指定子字符串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结尾，如果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是则返回 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True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，否则返回 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False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8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语法格式为：</a:t>
            </a:r>
            <a:r>
              <a:rPr lang="en-US" altLang="zh-CN" sz="2800" dirty="0" err="1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str.endswith</a:t>
            </a:r>
            <a:r>
              <a:rPr lang="en-US" altLang="zh-CN" sz="2800" dirty="0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(sub</a:t>
            </a:r>
            <a:r>
              <a:rPr lang="en-US" altLang="zh-CN" sz="2800" dirty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[,start[,end]])</a:t>
            </a:r>
          </a:p>
          <a:p>
            <a:pPr>
              <a:lnSpc>
                <a:spcPts val="4000"/>
              </a:lnSpc>
            </a:pPr>
            <a:r>
              <a:rPr lang="en-US" altLang="zh-CN" sz="2800" dirty="0" err="1" smtClean="0">
                <a:solidFill>
                  <a:srgbClr val="FFFFCC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str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：原字符串。</a:t>
            </a:r>
            <a:endParaRPr lang="zh-CN" altLang="en-US" sz="28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srgbClr val="FFFFCC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sub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：要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检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索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子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串。</a:t>
            </a:r>
            <a:endParaRPr lang="zh-CN" altLang="en-US" sz="28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srgbClr val="FFFFCC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start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：检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索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的起始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位置索引，如果不指定，则默认从头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开始检索。</a:t>
            </a:r>
            <a:endParaRPr lang="zh-CN" altLang="en-US" sz="28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srgbClr val="FFFFCC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end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：检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索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结束位置索引，如果不指定，则默认一直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检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索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到结尾。</a:t>
            </a:r>
            <a:endParaRPr lang="zh-CN" altLang="en-US" sz="2800" b="1" i="0" dirty="0">
              <a:solidFill>
                <a:srgbClr val="FFFFCC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634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874" y="1527449"/>
            <a:ext cx="6035040" cy="4217670"/>
          </a:xfrm>
          <a:prstGeom prst="rect">
            <a:avLst/>
          </a:prstGeom>
        </p:spPr>
      </p:pic>
      <p:sp>
        <p:nvSpPr>
          <p:cNvPr id="6" name="闪电形 5"/>
          <p:cNvSpPr/>
          <p:nvPr/>
        </p:nvSpPr>
        <p:spPr>
          <a:xfrm flipV="1">
            <a:off x="2767148" y="5614490"/>
            <a:ext cx="509451" cy="814011"/>
          </a:xfrm>
          <a:prstGeom prst="lightningBol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07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11822521"/>
              </p:ext>
            </p:extLst>
          </p:nvPr>
        </p:nvGraphicFramePr>
        <p:xfrm>
          <a:off x="966651" y="1816946"/>
          <a:ext cx="10398035" cy="30031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60117">
                  <a:extLst>
                    <a:ext uri="{9D8B030D-6E8A-4147-A177-3AD203B41FA5}">
                      <a16:colId xmlns:a16="http://schemas.microsoft.com/office/drawing/2014/main" val="316720556"/>
                    </a:ext>
                  </a:extLst>
                </a:gridCol>
                <a:gridCol w="7437918">
                  <a:extLst>
                    <a:ext uri="{9D8B030D-6E8A-4147-A177-3AD203B41FA5}">
                      <a16:colId xmlns:a16="http://schemas.microsoft.com/office/drawing/2014/main" val="3335701229"/>
                    </a:ext>
                  </a:extLst>
                </a:gridCol>
              </a:tblGrid>
              <a:tr h="6519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方法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说明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111379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str.islower</a:t>
                      </a:r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 )</a:t>
                      </a:r>
                      <a:endParaRPr lang="zh-CN" altLang="en-US" sz="2800" b="0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检测字符串中所有的字母是否都为小写字母。如果字符串中包含至少一个区分大小写的字符，并且所有这些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(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区分大小写的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)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字符都是小写，则返回 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True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，否则返回 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False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912571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str.isupper</a:t>
                      </a:r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 )</a:t>
                      </a:r>
                      <a:endParaRPr lang="zh-CN" altLang="en-US" sz="2800" b="0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检测字符串中所有的字母是否都为大写字母。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85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48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567" y="1394020"/>
            <a:ext cx="355092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8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42304489"/>
              </p:ext>
            </p:extLst>
          </p:nvPr>
        </p:nvGraphicFramePr>
        <p:xfrm>
          <a:off x="966651" y="693538"/>
          <a:ext cx="10398035" cy="57811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60117">
                  <a:extLst>
                    <a:ext uri="{9D8B030D-6E8A-4147-A177-3AD203B41FA5}">
                      <a16:colId xmlns:a16="http://schemas.microsoft.com/office/drawing/2014/main" val="316720556"/>
                    </a:ext>
                  </a:extLst>
                </a:gridCol>
                <a:gridCol w="7437918">
                  <a:extLst>
                    <a:ext uri="{9D8B030D-6E8A-4147-A177-3AD203B41FA5}">
                      <a16:colId xmlns:a16="http://schemas.microsoft.com/office/drawing/2014/main" val="3335701229"/>
                    </a:ext>
                  </a:extLst>
                </a:gridCol>
              </a:tblGrid>
              <a:tr h="6519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方法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说明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111379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str.isalpha</a:t>
                      </a:r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 )</a:t>
                      </a:r>
                      <a:endParaRPr lang="zh-CN" altLang="en-US" sz="2800" b="0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检测字符串是否只由字母组成。如果字符串至少有一个字符并且所有字符都是字母则返回 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True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，否则返回 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False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。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912571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str.isdigit</a:t>
                      </a:r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 )</a:t>
                      </a:r>
                      <a:endParaRPr lang="zh-CN" altLang="en-US" sz="2800" b="0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检测字符串是否只由数字组成。如果字符串只包含数字则返回 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True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，否则返回 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False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。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8586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str.isspace</a:t>
                      </a:r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()</a:t>
                      </a:r>
                      <a:endParaRPr lang="zh-CN" altLang="en-US" sz="2800" b="0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检测字符串是否只由空格组成。如果字符串中只包含空格则返回 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True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，否则返回 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False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。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6738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str.istitle</a:t>
                      </a:r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()</a:t>
                      </a:r>
                      <a:endParaRPr lang="zh-CN" altLang="en-US" sz="2800" b="0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检测字符串中所有的单词拼写首字母是否为大写，且其他字母为小写。如果字符串中所有的单词拼写首字母是否为大写，且其他字母为小写则返回 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True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，否则返回 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False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。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922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6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57" y="329244"/>
            <a:ext cx="11242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字符串分隔</a:t>
            </a:r>
            <a:endParaRPr lang="zh-CN" altLang="en-US" sz="6000" b="1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0079" y="1791347"/>
            <a:ext cx="10933611" cy="4362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700"/>
              </a:lnSpc>
              <a:buClr>
                <a:srgbClr val="FFFFCC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3600" dirty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split</a:t>
            </a:r>
            <a:r>
              <a:rPr lang="en-US" altLang="zh-CN" sz="3600" dirty="0" smtClean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( )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endParaRPr lang="en-US" altLang="zh-CN" sz="28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split( ) 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用于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一个字符串按照指定的分隔符切分成多个子串，这些子串会被保存到列表中（不包含分隔符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）作为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方法的返回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值。</a:t>
            </a:r>
            <a:endParaRPr lang="en-US" altLang="zh-CN" sz="28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语法格式为：</a:t>
            </a:r>
            <a:r>
              <a:rPr lang="en-US" altLang="zh-CN" sz="2800" dirty="0" err="1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str.split</a:t>
            </a:r>
            <a:r>
              <a:rPr lang="en-US" altLang="zh-CN" sz="2800" dirty="0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800" dirty="0" err="1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sep,maxsplit</a:t>
            </a:r>
            <a:r>
              <a:rPr lang="en-US" altLang="zh-CN" sz="2800" dirty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3700"/>
              </a:lnSpc>
            </a:pPr>
            <a:r>
              <a:rPr lang="en-US" altLang="zh-CN" sz="2800" dirty="0" smtClean="0">
                <a:solidFill>
                  <a:srgbClr val="FFFFCC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str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：要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进行分割的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字符串。</a:t>
            </a:r>
            <a:endParaRPr lang="zh-CN" altLang="en-US" sz="28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800" dirty="0" err="1">
                <a:solidFill>
                  <a:srgbClr val="FFFFCC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sep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：分隔符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，可以包含多个字符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。默认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 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None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，表示所有空字符，包括空格、换行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(\n)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、制表符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(\t)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>
              <a:lnSpc>
                <a:spcPts val="3700"/>
              </a:lnSpc>
            </a:pPr>
            <a:r>
              <a:rPr lang="en-US" altLang="zh-CN" sz="2800" dirty="0" err="1">
                <a:solidFill>
                  <a:srgbClr val="FFFFCC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maxsplit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：分割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的次数，最后列表中子串的个数最多为 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maxsplit+1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。如果不指定或者指定为 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，则表示分割次数没有限制。</a:t>
            </a:r>
            <a:endParaRPr lang="zh-CN" altLang="en-US" sz="2800" b="1" i="0" dirty="0">
              <a:solidFill>
                <a:srgbClr val="FFFFCC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3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1" y="1903231"/>
            <a:ext cx="5486400" cy="30003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14401" y="5070454"/>
            <a:ext cx="102804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在未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指定</a:t>
            </a:r>
            <a:r>
              <a:rPr lang="en-US" altLang="zh-CN" sz="2800" b="1" dirty="0" err="1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sep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时，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split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方法默认采用空字符进行分割，但当字符串中有连续的空格或其他空字符时，都会被视为一个分隔符对字符串进行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分割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7960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248" y="1661840"/>
            <a:ext cx="8246745" cy="344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4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57" y="329244"/>
            <a:ext cx="11242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字符串连接</a:t>
            </a:r>
            <a:endParaRPr lang="zh-CN" altLang="en-US" sz="6000" b="1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4399" y="1791347"/>
            <a:ext cx="1056785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Clr>
                <a:srgbClr val="FFFFCC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3600" dirty="0" smtClean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join( )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endParaRPr lang="en-US" altLang="zh-CN" sz="28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join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方法用于将列表（或元组）中多个字符串采用固定的分隔符连接成一个字符串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8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语法格式为：</a:t>
            </a:r>
            <a:r>
              <a:rPr lang="en-US" altLang="zh-CN" sz="2800" dirty="0" err="1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str.join</a:t>
            </a:r>
            <a:r>
              <a:rPr lang="en-US" altLang="zh-CN" sz="2800" dirty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(sequence)</a:t>
            </a:r>
          </a:p>
          <a:p>
            <a:pPr>
              <a:lnSpc>
                <a:spcPts val="4000"/>
              </a:lnSpc>
            </a:pPr>
            <a:r>
              <a:rPr lang="en-US" altLang="zh-CN" sz="2800" dirty="0" smtClean="0">
                <a:solidFill>
                  <a:srgbClr val="FFFFCC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str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：分隔符。</a:t>
            </a:r>
            <a:endParaRPr lang="zh-CN" altLang="en-US" sz="28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srgbClr val="FFFFCC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sequence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：连接的字符串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，允许以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列表、元组等形式提供。</a:t>
            </a:r>
            <a:endParaRPr lang="zh-CN" altLang="en-US" sz="2800" b="1" i="0" dirty="0">
              <a:solidFill>
                <a:srgbClr val="FFFFCC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0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60" y="1060981"/>
            <a:ext cx="45434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8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57" y="329244"/>
            <a:ext cx="11242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字符串转换</a:t>
            </a:r>
            <a:endParaRPr lang="zh-CN" altLang="en-US" sz="6000" b="1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26350875"/>
              </p:ext>
            </p:extLst>
          </p:nvPr>
        </p:nvGraphicFramePr>
        <p:xfrm>
          <a:off x="966651" y="1816946"/>
          <a:ext cx="10398035" cy="41830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60117">
                  <a:extLst>
                    <a:ext uri="{9D8B030D-6E8A-4147-A177-3AD203B41FA5}">
                      <a16:colId xmlns:a16="http://schemas.microsoft.com/office/drawing/2014/main" val="316720556"/>
                    </a:ext>
                  </a:extLst>
                </a:gridCol>
                <a:gridCol w="7437918">
                  <a:extLst>
                    <a:ext uri="{9D8B030D-6E8A-4147-A177-3AD203B41FA5}">
                      <a16:colId xmlns:a16="http://schemas.microsoft.com/office/drawing/2014/main" val="3335701229"/>
                    </a:ext>
                  </a:extLst>
                </a:gridCol>
              </a:tblGrid>
              <a:tr h="6519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方法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说明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111379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str.lower</a:t>
                      </a:r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 )</a:t>
                      </a:r>
                      <a:endParaRPr lang="zh-CN" altLang="en-US" sz="2800" b="0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将字符串中的所有大写字母转换为小写字母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912571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str.upper</a:t>
                      </a:r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 )</a:t>
                      </a:r>
                      <a:endParaRPr lang="zh-CN" altLang="en-US" sz="2800" b="0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将字符串中的所有小写字母转换为大写字母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8586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str.title</a:t>
                      </a:r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 )</a:t>
                      </a:r>
                      <a:endParaRPr lang="zh-CN" altLang="en-US" sz="2800" b="0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将字符串中每个单词的首字母转为大写，其他字母全部转为小写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98801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str.capitalize</a:t>
                      </a:r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 )</a:t>
                      </a:r>
                      <a:endParaRPr lang="zh-CN" altLang="en-US" sz="2800" b="0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将字符串的第一个字母转为大写，其他字母转为小写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577010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str.swapcase</a:t>
                      </a:r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 )</a:t>
                      </a:r>
                      <a:endParaRPr lang="zh-CN" altLang="en-US" sz="2800" b="0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将字符串的大小写字母进行转换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16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00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57" y="329244"/>
            <a:ext cx="11242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字符串删除</a:t>
            </a:r>
            <a:endParaRPr lang="zh-CN" altLang="en-US" sz="6000" b="1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85401426"/>
              </p:ext>
            </p:extLst>
          </p:nvPr>
        </p:nvGraphicFramePr>
        <p:xfrm>
          <a:off x="966651" y="1816946"/>
          <a:ext cx="10398035" cy="353870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60117">
                  <a:extLst>
                    <a:ext uri="{9D8B030D-6E8A-4147-A177-3AD203B41FA5}">
                      <a16:colId xmlns:a16="http://schemas.microsoft.com/office/drawing/2014/main" val="316720556"/>
                    </a:ext>
                  </a:extLst>
                </a:gridCol>
                <a:gridCol w="7437918">
                  <a:extLst>
                    <a:ext uri="{9D8B030D-6E8A-4147-A177-3AD203B41FA5}">
                      <a16:colId xmlns:a16="http://schemas.microsoft.com/office/drawing/2014/main" val="3335701229"/>
                    </a:ext>
                  </a:extLst>
                </a:gridCol>
              </a:tblGrid>
              <a:tr h="6519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方法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说明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111379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str.strip</a:t>
                      </a:r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([chars])</a:t>
                      </a:r>
                      <a:endParaRPr lang="zh-CN" altLang="en-US" sz="2800" b="0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删除字符串前后（左右两侧）的空格或特殊字符。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chars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用来指定要删除的字符，可以同时指定多个，如果不指定，则默认删除空格以及制表符、回车符、换行符等特殊字符。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912571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str.lstrip</a:t>
                      </a:r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([chars])</a:t>
                      </a:r>
                      <a:endParaRPr lang="zh-CN" altLang="en-US" sz="2800" b="0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删除字符串前面（左边）的空格或特殊字符。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8586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str.rstrip</a:t>
                      </a:r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([chars])</a:t>
                      </a:r>
                      <a:endParaRPr lang="zh-CN" altLang="en-US" sz="2800" b="0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删除字符串后面（右边）的空格或特殊字符。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98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48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912" y="1243074"/>
            <a:ext cx="4831080" cy="48920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776754" y="3790845"/>
            <a:ext cx="3391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FFCC"/>
                </a:solidFill>
                <a:latin typeface="Helvetica Neue"/>
              </a:rPr>
              <a:t>该方法只能删除开头或是结尾的字符，不能删除中间部分的字符。</a:t>
            </a:r>
            <a:endParaRPr lang="zh-CN" altLang="en-US" sz="2400" b="1" dirty="0">
              <a:solidFill>
                <a:srgbClr val="FFFFCC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6336754" y="4312632"/>
            <a:ext cx="1440000" cy="17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31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56" y="277572"/>
            <a:ext cx="1124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字符串方法总结</a:t>
            </a:r>
            <a:endParaRPr lang="en-US" altLang="zh-CN" sz="8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44778968"/>
              </p:ext>
            </p:extLst>
          </p:nvPr>
        </p:nvGraphicFramePr>
        <p:xfrm>
          <a:off x="1337712" y="1707027"/>
          <a:ext cx="9754358" cy="503650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07911">
                  <a:extLst>
                    <a:ext uri="{9D8B030D-6E8A-4147-A177-3AD203B41FA5}">
                      <a16:colId xmlns:a16="http://schemas.microsoft.com/office/drawing/2014/main" val="567419617"/>
                    </a:ext>
                  </a:extLst>
                </a:gridCol>
                <a:gridCol w="7646447">
                  <a:extLst>
                    <a:ext uri="{9D8B030D-6E8A-4147-A177-3AD203B41FA5}">
                      <a16:colId xmlns:a16="http://schemas.microsoft.com/office/drawing/2014/main" val="316720556"/>
                    </a:ext>
                  </a:extLst>
                </a:gridCol>
              </a:tblGrid>
              <a:tr h="6519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类别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方法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111379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字符串检索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find( )   </a:t>
                      </a:r>
                      <a:r>
                        <a:rPr lang="en-US" altLang="zh-CN" sz="2800" b="0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rfind</a:t>
                      </a:r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 )   index( )    </a:t>
                      </a:r>
                      <a:r>
                        <a:rPr lang="en-US" altLang="zh-CN" sz="2800" b="0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rindex</a:t>
                      </a:r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 )    count( ) </a:t>
                      </a:r>
                    </a:p>
                    <a:p>
                      <a:pPr algn="l"/>
                      <a:r>
                        <a:rPr lang="en-US" altLang="zh-CN" sz="2800" b="0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startswith</a:t>
                      </a:r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 )       </a:t>
                      </a:r>
                      <a:r>
                        <a:rPr lang="en-US" altLang="zh-CN" sz="2800" b="0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endswith</a:t>
                      </a:r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 )</a:t>
                      </a:r>
                    </a:p>
                    <a:p>
                      <a:pPr algn="l"/>
                      <a:r>
                        <a:rPr lang="en-US" altLang="zh-CN" sz="2800" b="0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str.islower</a:t>
                      </a:r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 )      </a:t>
                      </a:r>
                      <a:r>
                        <a:rPr lang="en-US" altLang="zh-CN" sz="2800" b="0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str.isupper</a:t>
                      </a:r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 )</a:t>
                      </a: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912571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字符串分隔</a:t>
                      </a: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split( ) </a:t>
                      </a:r>
                      <a:endParaRPr lang="zh-CN" altLang="en-US" sz="2800" b="0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98801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字符串连接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join( ) </a:t>
                      </a:r>
                      <a:endParaRPr lang="zh-CN" altLang="en-US" sz="2800" b="0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577010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字符串转换</a:t>
                      </a:r>
                    </a:p>
                    <a:p>
                      <a:pPr algn="l"/>
                      <a:endParaRPr lang="zh-CN" altLang="en-US" sz="2800" b="1" dirty="0">
                        <a:solidFill>
                          <a:srgbClr val="FFFFCC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str.lower</a:t>
                      </a:r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 )   </a:t>
                      </a:r>
                      <a:r>
                        <a:rPr lang="en-US" altLang="zh-CN" sz="2800" b="0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str.upper</a:t>
                      </a:r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 )    </a:t>
                      </a:r>
                      <a:r>
                        <a:rPr lang="en-US" altLang="zh-CN" sz="2800" b="0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str.title</a:t>
                      </a:r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 )</a:t>
                      </a:r>
                      <a:endParaRPr lang="zh-CN" altLang="en-US" sz="2800" b="0" dirty="0" smtClean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str.capitalize</a:t>
                      </a:r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 )</a:t>
                      </a:r>
                      <a:r>
                        <a:rPr lang="zh-CN" altLang="en-US" sz="2800" b="0" baseline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       </a:t>
                      </a:r>
                      <a:r>
                        <a:rPr lang="en-US" altLang="zh-CN" sz="2800" b="0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str.swapcase</a:t>
                      </a:r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 )</a:t>
                      </a:r>
                      <a:endParaRPr lang="zh-CN" altLang="en-US" sz="2800" b="0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16970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字符串删除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str.strip</a:t>
                      </a:r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([chars])      </a:t>
                      </a:r>
                      <a:r>
                        <a:rPr lang="en-US" altLang="zh-CN" sz="2800" b="0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str.lstrip</a:t>
                      </a:r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([chars])</a:t>
                      </a:r>
                    </a:p>
                    <a:p>
                      <a:pPr algn="l"/>
                      <a:r>
                        <a:rPr lang="en-US" altLang="zh-CN" sz="2800" b="0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str.rstrip</a:t>
                      </a:r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([chars])</a:t>
                      </a: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149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48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09" y="1899745"/>
            <a:ext cx="10487025" cy="22002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69350" y="4404248"/>
            <a:ext cx="9492342" cy="1793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</a:pP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如果长字符串没有赋值给任何变量，那么这个长字符串就不会起到任何作用，和一段普通的文本无异，相当于被注释掉了。</a:t>
            </a:r>
          </a:p>
        </p:txBody>
      </p:sp>
    </p:spTree>
    <p:extLst>
      <p:ext uri="{BB962C8B-B14F-4D97-AF65-F5344CB8AC3E}">
        <p14:creationId xmlns:p14="http://schemas.microsoft.com/office/powerpoint/2010/main" val="135127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57" y="329824"/>
            <a:ext cx="1124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索引和切片</a:t>
            </a:r>
            <a:endParaRPr lang="en-US" altLang="zh-CN" sz="8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9451" y="1793419"/>
            <a:ext cx="1089231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</a:pP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字符串由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多个字符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构成，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之间有顺序，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这个顺序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号称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为索引（</a:t>
            </a:r>
            <a:r>
              <a:rPr lang="en-US" altLang="zh-CN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index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）。</a:t>
            </a:r>
            <a:endParaRPr lang="zh-CN" altLang="en-US" sz="32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9452" y="3009970"/>
            <a:ext cx="10920547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</a:pP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访问字符串中的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，语法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格式为：</a:t>
            </a:r>
            <a:r>
              <a:rPr lang="en-US" altLang="zh-CN" sz="3600" dirty="0" err="1" smtClean="0">
                <a:solidFill>
                  <a:srgbClr val="FFC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str</a:t>
            </a:r>
            <a:r>
              <a:rPr lang="en-US" altLang="zh-CN" sz="3600" dirty="0" smtClean="0">
                <a:solidFill>
                  <a:srgbClr val="FFC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[</a:t>
            </a:r>
            <a:r>
              <a:rPr lang="en-US" altLang="zh-CN" sz="3600" dirty="0">
                <a:solidFill>
                  <a:srgbClr val="FFC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index]</a:t>
            </a:r>
          </a:p>
          <a:p>
            <a:pPr>
              <a:lnSpc>
                <a:spcPts val="4500"/>
              </a:lnSpc>
            </a:pPr>
            <a:r>
              <a:rPr lang="en-US" altLang="zh-CN" sz="3200" dirty="0" err="1" smtClean="0">
                <a:solidFill>
                  <a:srgbClr val="FFFFCC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str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字符串，</a:t>
            </a:r>
            <a:r>
              <a:rPr lang="en-US" altLang="zh-CN" sz="3200" dirty="0">
                <a:solidFill>
                  <a:srgbClr val="FFFFCC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index</a:t>
            </a:r>
            <a:r>
              <a:rPr lang="en-US" altLang="zh-CN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表示索引值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32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500"/>
              </a:lnSpc>
              <a:spcBef>
                <a:spcPts val="600"/>
              </a:spcBef>
            </a:pP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 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允许从字符串的两端使用索引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：当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以字符串的</a:t>
            </a:r>
            <a:r>
              <a:rPr lang="zh-CN" altLang="en-US" sz="3200" b="1" u="sng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左端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（字符串的开头）为起点时，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索引</a:t>
            </a:r>
            <a:r>
              <a:rPr lang="zh-CN" altLang="en-US" sz="3200" b="1" u="sng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 </a:t>
            </a:r>
            <a:r>
              <a:rPr lang="en-US" altLang="zh-CN" sz="3200" b="1" u="sng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 </a:t>
            </a:r>
            <a:r>
              <a:rPr lang="zh-CN" altLang="en-US" sz="3200" b="1" u="sng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开始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计数；当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以字符串的</a:t>
            </a:r>
            <a:r>
              <a:rPr lang="zh-CN" altLang="en-US" sz="3200" b="1" u="sng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右端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（字符串的末尾）为起点时，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索引</a:t>
            </a:r>
            <a:r>
              <a:rPr lang="zh-CN" altLang="en-US" sz="3200" b="1" u="sng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 </a:t>
            </a:r>
            <a:r>
              <a:rPr lang="en-US" altLang="zh-CN" sz="3200" b="1" u="sng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-1 </a:t>
            </a:r>
            <a:r>
              <a:rPr lang="zh-CN" altLang="en-US" sz="3200" b="1" u="sng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开始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计数。</a:t>
            </a:r>
            <a:endParaRPr lang="zh-CN" altLang="en-US" sz="32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08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97957"/>
              </p:ext>
            </p:extLst>
          </p:nvPr>
        </p:nvGraphicFramePr>
        <p:xfrm>
          <a:off x="522514" y="2757472"/>
          <a:ext cx="11247115" cy="17361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465">
                  <a:extLst>
                    <a:ext uri="{9D8B030D-6E8A-4147-A177-3AD203B41FA5}">
                      <a16:colId xmlns:a16="http://schemas.microsoft.com/office/drawing/2014/main" val="670365625"/>
                    </a:ext>
                  </a:extLst>
                </a:gridCol>
                <a:gridCol w="1022465">
                  <a:extLst>
                    <a:ext uri="{9D8B030D-6E8A-4147-A177-3AD203B41FA5}">
                      <a16:colId xmlns:a16="http://schemas.microsoft.com/office/drawing/2014/main" val="2590962190"/>
                    </a:ext>
                  </a:extLst>
                </a:gridCol>
                <a:gridCol w="1022465">
                  <a:extLst>
                    <a:ext uri="{9D8B030D-6E8A-4147-A177-3AD203B41FA5}">
                      <a16:colId xmlns:a16="http://schemas.microsoft.com/office/drawing/2014/main" val="1057536699"/>
                    </a:ext>
                  </a:extLst>
                </a:gridCol>
                <a:gridCol w="1022465">
                  <a:extLst>
                    <a:ext uri="{9D8B030D-6E8A-4147-A177-3AD203B41FA5}">
                      <a16:colId xmlns:a16="http://schemas.microsoft.com/office/drawing/2014/main" val="2213879369"/>
                    </a:ext>
                  </a:extLst>
                </a:gridCol>
                <a:gridCol w="1022465">
                  <a:extLst>
                    <a:ext uri="{9D8B030D-6E8A-4147-A177-3AD203B41FA5}">
                      <a16:colId xmlns:a16="http://schemas.microsoft.com/office/drawing/2014/main" val="3047052351"/>
                    </a:ext>
                  </a:extLst>
                </a:gridCol>
                <a:gridCol w="1022465">
                  <a:extLst>
                    <a:ext uri="{9D8B030D-6E8A-4147-A177-3AD203B41FA5}">
                      <a16:colId xmlns:a16="http://schemas.microsoft.com/office/drawing/2014/main" val="1800163071"/>
                    </a:ext>
                  </a:extLst>
                </a:gridCol>
                <a:gridCol w="1022465">
                  <a:extLst>
                    <a:ext uri="{9D8B030D-6E8A-4147-A177-3AD203B41FA5}">
                      <a16:colId xmlns:a16="http://schemas.microsoft.com/office/drawing/2014/main" val="496643578"/>
                    </a:ext>
                  </a:extLst>
                </a:gridCol>
                <a:gridCol w="1022465">
                  <a:extLst>
                    <a:ext uri="{9D8B030D-6E8A-4147-A177-3AD203B41FA5}">
                      <a16:colId xmlns:a16="http://schemas.microsoft.com/office/drawing/2014/main" val="4261272205"/>
                    </a:ext>
                  </a:extLst>
                </a:gridCol>
                <a:gridCol w="1022465">
                  <a:extLst>
                    <a:ext uri="{9D8B030D-6E8A-4147-A177-3AD203B41FA5}">
                      <a16:colId xmlns:a16="http://schemas.microsoft.com/office/drawing/2014/main" val="2176501359"/>
                    </a:ext>
                  </a:extLst>
                </a:gridCol>
                <a:gridCol w="1022465">
                  <a:extLst>
                    <a:ext uri="{9D8B030D-6E8A-4147-A177-3AD203B41FA5}">
                      <a16:colId xmlns:a16="http://schemas.microsoft.com/office/drawing/2014/main" val="3328937895"/>
                    </a:ext>
                  </a:extLst>
                </a:gridCol>
                <a:gridCol w="1022465">
                  <a:extLst>
                    <a:ext uri="{9D8B030D-6E8A-4147-A177-3AD203B41FA5}">
                      <a16:colId xmlns:a16="http://schemas.microsoft.com/office/drawing/2014/main" val="3409818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s[0]</a:t>
                      </a:r>
                      <a:endParaRPr lang="zh-CN" altLang="en-US" sz="2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s[1]</a:t>
                      </a:r>
                      <a:endParaRPr lang="zh-CN" altLang="en-US" sz="2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s[2]</a:t>
                      </a:r>
                      <a:endParaRPr lang="zh-CN" altLang="en-US" sz="2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s[3]</a:t>
                      </a:r>
                      <a:endParaRPr lang="zh-CN" altLang="en-US" sz="2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s[4]</a:t>
                      </a:r>
                      <a:endParaRPr lang="zh-CN" altLang="en-US" sz="2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s[5]</a:t>
                      </a:r>
                      <a:endParaRPr lang="zh-CN" altLang="en-US" sz="2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s[6]</a:t>
                      </a:r>
                      <a:endParaRPr lang="zh-CN" altLang="en-US" sz="2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s[7]</a:t>
                      </a:r>
                      <a:endParaRPr lang="zh-CN" altLang="en-US" sz="2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s[8]</a:t>
                      </a:r>
                      <a:endParaRPr lang="zh-CN" altLang="en-US" sz="2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s[9]</a:t>
                      </a:r>
                      <a:endParaRPr lang="zh-CN" altLang="en-US" sz="2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s[10]</a:t>
                      </a:r>
                      <a:endParaRPr lang="zh-CN" altLang="en-US" sz="2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320786"/>
                  </a:ext>
                </a:extLst>
              </a:tr>
              <a:tr h="699831">
                <a:tc>
                  <a:txBody>
                    <a:bodyPr/>
                    <a:lstStyle/>
                    <a:p>
                      <a:r>
                        <a:rPr lang="en-US" altLang="zh-CN" sz="3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3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zh-CN" altLang="en-US" sz="3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lang="zh-CN" altLang="en-US" sz="3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lang="zh-CN" altLang="en-US" sz="3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zh-CN" altLang="en-US" sz="3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zh-CN" altLang="en-US" sz="3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3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zh-CN" altLang="en-US" sz="3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3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lang="zh-CN" altLang="en-US" sz="3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zh-CN" altLang="en-US" sz="3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86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7030A0"/>
                          </a:solidFill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s[-11]</a:t>
                      </a:r>
                      <a:endParaRPr lang="zh-CN" altLang="en-US" sz="2800" b="1" dirty="0">
                        <a:solidFill>
                          <a:srgbClr val="7030A0"/>
                        </a:solidFill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7030A0"/>
                          </a:solidFill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s[-10]</a:t>
                      </a:r>
                      <a:endParaRPr lang="zh-CN" altLang="en-US" sz="2800" b="1" dirty="0">
                        <a:solidFill>
                          <a:srgbClr val="7030A0"/>
                        </a:solidFill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7030A0"/>
                          </a:solidFill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s[-9]</a:t>
                      </a:r>
                      <a:endParaRPr lang="zh-CN" altLang="en-US" sz="2800" b="1" dirty="0">
                        <a:solidFill>
                          <a:srgbClr val="7030A0"/>
                        </a:solidFill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7030A0"/>
                          </a:solidFill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s[-8]</a:t>
                      </a:r>
                      <a:endParaRPr lang="zh-CN" altLang="en-US" sz="2800" b="1" dirty="0">
                        <a:solidFill>
                          <a:srgbClr val="7030A0"/>
                        </a:solidFill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7030A0"/>
                          </a:solidFill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s[-7]</a:t>
                      </a:r>
                      <a:endParaRPr lang="zh-CN" altLang="en-US" sz="2800" b="1" dirty="0">
                        <a:solidFill>
                          <a:srgbClr val="7030A0"/>
                        </a:solidFill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7030A0"/>
                          </a:solidFill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s[-6]</a:t>
                      </a:r>
                      <a:endParaRPr lang="zh-CN" altLang="en-US" sz="2800" b="1" dirty="0">
                        <a:solidFill>
                          <a:srgbClr val="7030A0"/>
                        </a:solidFill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7030A0"/>
                          </a:solidFill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s[-5]</a:t>
                      </a:r>
                      <a:endParaRPr lang="zh-CN" altLang="en-US" sz="2800" b="1" dirty="0">
                        <a:solidFill>
                          <a:srgbClr val="7030A0"/>
                        </a:solidFill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7030A0"/>
                          </a:solidFill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s[-4]</a:t>
                      </a:r>
                      <a:endParaRPr lang="zh-CN" altLang="en-US" sz="2800" b="1" dirty="0">
                        <a:solidFill>
                          <a:srgbClr val="7030A0"/>
                        </a:solidFill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7030A0"/>
                          </a:solidFill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s[-3]</a:t>
                      </a:r>
                      <a:endParaRPr lang="zh-CN" altLang="en-US" sz="2800" b="1" dirty="0">
                        <a:solidFill>
                          <a:srgbClr val="7030A0"/>
                        </a:solidFill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7030A0"/>
                          </a:solidFill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s[-2]</a:t>
                      </a:r>
                      <a:endParaRPr lang="zh-CN" altLang="en-US" sz="2800" b="1" dirty="0">
                        <a:solidFill>
                          <a:srgbClr val="7030A0"/>
                        </a:solidFill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7030A0"/>
                          </a:solidFill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s[-1]</a:t>
                      </a:r>
                      <a:endParaRPr lang="zh-CN" altLang="en-US" sz="2800" b="1" dirty="0">
                        <a:solidFill>
                          <a:srgbClr val="7030A0"/>
                        </a:solidFill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18057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251954" y="1754231"/>
            <a:ext cx="37882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s="hello world"</a:t>
            </a:r>
            <a:endParaRPr lang="zh-CN" altLang="en-US" sz="4000" dirty="0">
              <a:solidFill>
                <a:srgbClr val="FFFF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1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5395" y="829886"/>
            <a:ext cx="1089442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</a:pP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除了可以获取单个字符外，还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可以指定范围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来获取多个字符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，称为切片，格式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3200" dirty="0" err="1" smtClean="0">
                <a:solidFill>
                  <a:srgbClr val="FFC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str</a:t>
            </a:r>
            <a:r>
              <a:rPr lang="en-US" altLang="zh-CN" sz="3200" dirty="0" smtClean="0">
                <a:solidFill>
                  <a:srgbClr val="FFC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[start </a:t>
            </a:r>
            <a:r>
              <a:rPr lang="en-US" altLang="zh-CN" sz="3200" dirty="0">
                <a:solidFill>
                  <a:srgbClr val="FFC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: end : step]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pPr marL="457200" indent="-457200">
              <a:buSzPct val="60000"/>
              <a:buFont typeface="Wingdings" panose="05000000000000000000" pitchFamily="2" charset="2"/>
              <a:buChar char="Ø"/>
            </a:pPr>
            <a:r>
              <a:rPr lang="en-US" altLang="zh-CN" sz="3200" dirty="0" err="1" smtClean="0">
                <a:solidFill>
                  <a:srgbClr val="FFFFCC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str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要截取的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字符串。</a:t>
            </a:r>
            <a:endParaRPr lang="zh-CN" altLang="en-US" sz="32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SzPct val="60000"/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rgbClr val="FFFFCC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start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：要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截取的第一个字符所在的索引（截取时包含该字符）。如果不指定，默认值为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，即从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字符串的开头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截取。</a:t>
            </a:r>
            <a:endParaRPr lang="zh-CN" altLang="en-US" sz="32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SzPct val="60000"/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rgbClr val="FFFFCC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end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：要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截取的最后一个字符所在的索引（截取时</a:t>
            </a:r>
            <a:r>
              <a:rPr lang="zh-CN" altLang="en-US" sz="3200" b="1" dirty="0">
                <a:solidFill>
                  <a:srgbClr val="FF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不包含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该字符）。如果不指定，默认为字符串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3200" b="1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最后一个字符</a:t>
            </a:r>
            <a:r>
              <a:rPr lang="en-US" altLang="zh-CN" sz="3200" b="1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+1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32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SzPct val="60000"/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rgbClr val="FFFFCC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step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：从 </a:t>
            </a:r>
            <a:r>
              <a:rPr lang="en-US" altLang="zh-CN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start 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索引处的字符开始，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 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step 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距离获取一个字符，直至 </a:t>
            </a:r>
            <a:r>
              <a:rPr lang="en-US" altLang="zh-CN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end 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索引处的字符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。默认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，当省略该值时，最后一个冒号也可以省略。</a:t>
            </a:r>
          </a:p>
        </p:txBody>
      </p:sp>
    </p:spTree>
    <p:extLst>
      <p:ext uri="{BB962C8B-B14F-4D97-AF65-F5344CB8AC3E}">
        <p14:creationId xmlns:p14="http://schemas.microsoft.com/office/powerpoint/2010/main" val="37939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925647"/>
              </p:ext>
            </p:extLst>
          </p:nvPr>
        </p:nvGraphicFramePr>
        <p:xfrm>
          <a:off x="836020" y="2208828"/>
          <a:ext cx="10685424" cy="1493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7839">
                  <a:extLst>
                    <a:ext uri="{9D8B030D-6E8A-4147-A177-3AD203B41FA5}">
                      <a16:colId xmlns:a16="http://schemas.microsoft.com/office/drawing/2014/main" val="3347374608"/>
                    </a:ext>
                  </a:extLst>
                </a:gridCol>
                <a:gridCol w="667839">
                  <a:extLst>
                    <a:ext uri="{9D8B030D-6E8A-4147-A177-3AD203B41FA5}">
                      <a16:colId xmlns:a16="http://schemas.microsoft.com/office/drawing/2014/main" val="2456675476"/>
                    </a:ext>
                  </a:extLst>
                </a:gridCol>
                <a:gridCol w="667839">
                  <a:extLst>
                    <a:ext uri="{9D8B030D-6E8A-4147-A177-3AD203B41FA5}">
                      <a16:colId xmlns:a16="http://schemas.microsoft.com/office/drawing/2014/main" val="2577572913"/>
                    </a:ext>
                  </a:extLst>
                </a:gridCol>
                <a:gridCol w="667839">
                  <a:extLst>
                    <a:ext uri="{9D8B030D-6E8A-4147-A177-3AD203B41FA5}">
                      <a16:colId xmlns:a16="http://schemas.microsoft.com/office/drawing/2014/main" val="3523294150"/>
                    </a:ext>
                  </a:extLst>
                </a:gridCol>
                <a:gridCol w="667839">
                  <a:extLst>
                    <a:ext uri="{9D8B030D-6E8A-4147-A177-3AD203B41FA5}">
                      <a16:colId xmlns:a16="http://schemas.microsoft.com/office/drawing/2014/main" val="4100180635"/>
                    </a:ext>
                  </a:extLst>
                </a:gridCol>
                <a:gridCol w="667839">
                  <a:extLst>
                    <a:ext uri="{9D8B030D-6E8A-4147-A177-3AD203B41FA5}">
                      <a16:colId xmlns:a16="http://schemas.microsoft.com/office/drawing/2014/main" val="2250831296"/>
                    </a:ext>
                  </a:extLst>
                </a:gridCol>
                <a:gridCol w="667839">
                  <a:extLst>
                    <a:ext uri="{9D8B030D-6E8A-4147-A177-3AD203B41FA5}">
                      <a16:colId xmlns:a16="http://schemas.microsoft.com/office/drawing/2014/main" val="1356579417"/>
                    </a:ext>
                  </a:extLst>
                </a:gridCol>
                <a:gridCol w="667839">
                  <a:extLst>
                    <a:ext uri="{9D8B030D-6E8A-4147-A177-3AD203B41FA5}">
                      <a16:colId xmlns:a16="http://schemas.microsoft.com/office/drawing/2014/main" val="3737615300"/>
                    </a:ext>
                  </a:extLst>
                </a:gridCol>
                <a:gridCol w="667839">
                  <a:extLst>
                    <a:ext uri="{9D8B030D-6E8A-4147-A177-3AD203B41FA5}">
                      <a16:colId xmlns:a16="http://schemas.microsoft.com/office/drawing/2014/main" val="1291155933"/>
                    </a:ext>
                  </a:extLst>
                </a:gridCol>
                <a:gridCol w="667839">
                  <a:extLst>
                    <a:ext uri="{9D8B030D-6E8A-4147-A177-3AD203B41FA5}">
                      <a16:colId xmlns:a16="http://schemas.microsoft.com/office/drawing/2014/main" val="1722452239"/>
                    </a:ext>
                  </a:extLst>
                </a:gridCol>
                <a:gridCol w="667839">
                  <a:extLst>
                    <a:ext uri="{9D8B030D-6E8A-4147-A177-3AD203B41FA5}">
                      <a16:colId xmlns:a16="http://schemas.microsoft.com/office/drawing/2014/main" val="1301948305"/>
                    </a:ext>
                  </a:extLst>
                </a:gridCol>
                <a:gridCol w="667839">
                  <a:extLst>
                    <a:ext uri="{9D8B030D-6E8A-4147-A177-3AD203B41FA5}">
                      <a16:colId xmlns:a16="http://schemas.microsoft.com/office/drawing/2014/main" val="940922920"/>
                    </a:ext>
                  </a:extLst>
                </a:gridCol>
                <a:gridCol w="667839">
                  <a:extLst>
                    <a:ext uri="{9D8B030D-6E8A-4147-A177-3AD203B41FA5}">
                      <a16:colId xmlns:a16="http://schemas.microsoft.com/office/drawing/2014/main" val="2807707675"/>
                    </a:ext>
                  </a:extLst>
                </a:gridCol>
                <a:gridCol w="667839">
                  <a:extLst>
                    <a:ext uri="{9D8B030D-6E8A-4147-A177-3AD203B41FA5}">
                      <a16:colId xmlns:a16="http://schemas.microsoft.com/office/drawing/2014/main" val="2320887868"/>
                    </a:ext>
                  </a:extLst>
                </a:gridCol>
                <a:gridCol w="667839">
                  <a:extLst>
                    <a:ext uri="{9D8B030D-6E8A-4147-A177-3AD203B41FA5}">
                      <a16:colId xmlns:a16="http://schemas.microsoft.com/office/drawing/2014/main" val="2209638661"/>
                    </a:ext>
                  </a:extLst>
                </a:gridCol>
                <a:gridCol w="667839">
                  <a:extLst>
                    <a:ext uri="{9D8B030D-6E8A-4147-A177-3AD203B41FA5}">
                      <a16:colId xmlns:a16="http://schemas.microsoft.com/office/drawing/2014/main" val="362126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15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zh-CN" altLang="en-US" sz="28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zh-CN" altLang="en-US" sz="28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zh-CN" altLang="en-US" sz="28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28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zh-CN" altLang="en-US" sz="28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zh-CN" altLang="en-US" sz="28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zh-CN" altLang="en-US" sz="28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zh-CN" altLang="en-US" sz="28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28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zh-CN" altLang="en-US" sz="28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zh-CN" altLang="en-US" sz="28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zh-CN" altLang="en-US" sz="28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zh-CN" altLang="en-US" sz="28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70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-16</a:t>
                      </a: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-15</a:t>
                      </a: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-14</a:t>
                      </a: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</a:t>
                      </a: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</a:t>
                      </a: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</a:t>
                      </a: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</a:t>
                      </a: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</a:t>
                      </a: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</a:t>
                      </a: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</a:t>
                      </a: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</a:t>
                      </a: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</a:t>
                      </a: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</a:t>
                      </a: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34682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863704" y="1350440"/>
            <a:ext cx="4630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s="sit by your side"</a:t>
            </a:r>
            <a:endParaRPr lang="zh-CN" altLang="en-US" sz="4000" dirty="0">
              <a:solidFill>
                <a:srgbClr val="FFFF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521" y="4061858"/>
            <a:ext cx="3486150" cy="2571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348" y="4061858"/>
            <a:ext cx="3495874" cy="2556000"/>
          </a:xfrm>
          <a:prstGeom prst="rect">
            <a:avLst/>
          </a:prstGeom>
        </p:spPr>
      </p:pic>
      <p:sp>
        <p:nvSpPr>
          <p:cNvPr id="6" name="闪电形 5"/>
          <p:cNvSpPr>
            <a:spLocks noChangeAspect="1"/>
          </p:cNvSpPr>
          <p:nvPr/>
        </p:nvSpPr>
        <p:spPr>
          <a:xfrm rot="1227785" flipV="1">
            <a:off x="1625623" y="6185637"/>
            <a:ext cx="382712" cy="611505"/>
          </a:xfrm>
          <a:prstGeom prst="lightningBol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87348" y="4061858"/>
            <a:ext cx="3495874" cy="255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2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663" y="1893425"/>
            <a:ext cx="5229225" cy="3823335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 flipH="1">
            <a:off x="2986663" y="3306792"/>
            <a:ext cx="1080000" cy="17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67097" y="2611512"/>
            <a:ext cx="19071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不能取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索引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值为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字符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530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theme/theme1.xml><?xml version="1.0" encoding="utf-8"?>
<a:theme xmlns:a="http://schemas.openxmlformats.org/drawingml/2006/main" name="切片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6303</TotalTime>
  <Words>1776</Words>
  <Application>Microsoft Office PowerPoint</Application>
  <PresentationFormat>宽屏</PresentationFormat>
  <Paragraphs>242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Helvetica Neue</vt:lpstr>
      <vt:lpstr>Wingdings 3</vt:lpstr>
      <vt:lpstr>华文仿宋</vt:lpstr>
      <vt:lpstr>华文楷体</vt:lpstr>
      <vt:lpstr>幼圆</vt:lpstr>
      <vt:lpstr>Arial</vt:lpstr>
      <vt:lpstr>Century Gothic</vt:lpstr>
      <vt:lpstr>MS Shell Dlg</vt:lpstr>
      <vt:lpstr>Times New Roman</vt:lpstr>
      <vt:lpstr>Wingdings</vt:lpstr>
      <vt:lpstr>切片</vt:lpstr>
      <vt:lpstr>字符串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sailing</dc:creator>
  <cp:lastModifiedBy>Thinkpad</cp:lastModifiedBy>
  <cp:revision>308</cp:revision>
  <dcterms:created xsi:type="dcterms:W3CDTF">2015-09-30T11:54:57Z</dcterms:created>
  <dcterms:modified xsi:type="dcterms:W3CDTF">2021-11-01T14:42:14Z</dcterms:modified>
</cp:coreProperties>
</file>