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84" r:id="rId2"/>
    <p:sldId id="363" r:id="rId3"/>
    <p:sldId id="303" r:id="rId4"/>
    <p:sldId id="335" r:id="rId5"/>
    <p:sldId id="293" r:id="rId6"/>
    <p:sldId id="364" r:id="rId7"/>
    <p:sldId id="361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5" r:id="rId18"/>
    <p:sldId id="374" r:id="rId19"/>
    <p:sldId id="376" r:id="rId20"/>
    <p:sldId id="389" r:id="rId21"/>
    <p:sldId id="377" r:id="rId22"/>
    <p:sldId id="378" r:id="rId23"/>
    <p:sldId id="379" r:id="rId24"/>
    <p:sldId id="380" r:id="rId25"/>
    <p:sldId id="382" r:id="rId26"/>
    <p:sldId id="381" r:id="rId27"/>
    <p:sldId id="383" r:id="rId28"/>
    <p:sldId id="266" r:id="rId29"/>
    <p:sldId id="316" r:id="rId30"/>
    <p:sldId id="384" r:id="rId31"/>
    <p:sldId id="385" r:id="rId32"/>
    <p:sldId id="386" r:id="rId33"/>
    <p:sldId id="387" r:id="rId34"/>
    <p:sldId id="388" r:id="rId35"/>
    <p:sldId id="391" r:id="rId36"/>
    <p:sldId id="392" r:id="rId37"/>
    <p:sldId id="393" r:id="rId38"/>
    <p:sldId id="394" r:id="rId39"/>
    <p:sldId id="395" r:id="rId40"/>
    <p:sldId id="398" r:id="rId41"/>
    <p:sldId id="397" r:id="rId42"/>
    <p:sldId id="396" r:id="rId43"/>
    <p:sldId id="401" r:id="rId44"/>
    <p:sldId id="399" r:id="rId45"/>
    <p:sldId id="402" r:id="rId46"/>
    <p:sldId id="360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413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  <a:srgbClr val="FF9900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9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8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1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05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6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0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3648904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41E547-ED2A-4F60-9769-42D5DF27AA0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" y="28136"/>
            <a:ext cx="640080" cy="6400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491" y="6185079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2155371"/>
            <a:ext cx="6657115" cy="1502229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dirty="0" smtClean="0">
                <a:solidFill>
                  <a:srgbClr val="FFC000"/>
                </a:solidFill>
              </a:rPr>
              <a:t>列表和元组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9749" y="1917115"/>
            <a:ext cx="2098766" cy="2032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400" b="1" dirty="0">
                <a:solidFill>
                  <a:srgbClr val="FFFFCC"/>
                </a:solidFill>
                <a:latin typeface="+mn-ea"/>
              </a:rPr>
              <a:t>指定</a:t>
            </a:r>
            <a:r>
              <a:rPr lang="zh-CN" altLang="en-US" sz="2400" b="1" dirty="0" smtClean="0">
                <a:solidFill>
                  <a:srgbClr val="FFFFCC"/>
                </a:solidFill>
                <a:latin typeface="+mn-ea"/>
              </a:rPr>
              <a:t>步长时要求</a:t>
            </a:r>
            <a:r>
              <a:rPr lang="zh-CN" altLang="en-US" sz="2400" b="1" dirty="0">
                <a:solidFill>
                  <a:srgbClr val="FFFFCC"/>
                </a:solidFill>
                <a:latin typeface="+mn-ea"/>
              </a:rPr>
              <a:t>所赋值的新元素的个数与原有元素的个数相同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38" y="1917115"/>
            <a:ext cx="8178165" cy="18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添加</a:t>
            </a:r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列表元素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8719" y="2016426"/>
            <a:ext cx="102170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append</a:t>
            </a: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 )</a:t>
            </a:r>
            <a:r>
              <a:rPr lang="zh-CN" altLang="en-US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append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用于在列表的末尾追加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语法格式为：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listname.append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obj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listname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表示要添加元素的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obj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表示要添加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到列表末尾的数据，它可以是单个元素，也可以是列表、元组等。</a:t>
            </a:r>
          </a:p>
        </p:txBody>
      </p:sp>
    </p:spTree>
    <p:extLst>
      <p:ext uri="{BB962C8B-B14F-4D97-AF65-F5344CB8AC3E}">
        <p14:creationId xmlns:p14="http://schemas.microsoft.com/office/powerpoint/2010/main" val="354815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57" y="1932403"/>
            <a:ext cx="6429375" cy="1817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57" y="4331427"/>
            <a:ext cx="5349240" cy="17830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32631" y="193240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FFCC"/>
                </a:solidFill>
                <a:latin typeface="Courier New" panose="02070309020205020404" pitchFamily="49" charset="0"/>
              </a:rPr>
              <a:t>追加元素</a:t>
            </a:r>
            <a:endParaRPr lang="zh-CN" altLang="en-US" sz="2800" b="1" dirty="0">
              <a:solidFill>
                <a:srgbClr val="FFFF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2631" y="4331427"/>
            <a:ext cx="17367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CC"/>
                </a:solidFill>
                <a:latin typeface="Courier New" panose="02070309020205020404" pitchFamily="49" charset="0"/>
              </a:rPr>
              <a:t>追加列表，整个</a:t>
            </a:r>
            <a:r>
              <a:rPr lang="zh-CN" altLang="en-US" sz="2800" b="1" dirty="0" smtClean="0">
                <a:solidFill>
                  <a:srgbClr val="FFFFCC"/>
                </a:solidFill>
                <a:latin typeface="Courier New" panose="02070309020205020404" pitchFamily="49" charset="0"/>
              </a:rPr>
              <a:t>列表被</a:t>
            </a:r>
            <a:r>
              <a:rPr lang="zh-CN" altLang="en-US" sz="2800" b="1" dirty="0">
                <a:solidFill>
                  <a:srgbClr val="FFFFCC"/>
                </a:solidFill>
                <a:latin typeface="Courier New" panose="02070309020205020404" pitchFamily="49" charset="0"/>
              </a:rPr>
              <a:t>当成一个元素</a:t>
            </a:r>
            <a:endParaRPr lang="zh-CN" altLang="en-US" sz="2800" b="1" dirty="0">
              <a:solidFill>
                <a:srgbClr val="FFFFCC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19594" y="5460274"/>
            <a:ext cx="2274874" cy="6870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9514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9531" y="1938048"/>
            <a:ext cx="10217017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extend</a:t>
            </a: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 )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extend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append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的不同之处在于：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extend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不会把列表或者元祖视为一个整体，而是把它们包含的元素逐个添加到列表中。</a:t>
            </a: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语法格式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listname.extend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obj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listname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添加元素的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obj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表示要添加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到列表末尾的数据，它可以是单个元素，也可以是列表、元组等，但不能是单个的数字。</a:t>
            </a:r>
          </a:p>
        </p:txBody>
      </p:sp>
    </p:spTree>
    <p:extLst>
      <p:ext uri="{BB962C8B-B14F-4D97-AF65-F5344CB8AC3E}">
        <p14:creationId xmlns:p14="http://schemas.microsoft.com/office/powerpoint/2010/main" val="304577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117" y="1769881"/>
            <a:ext cx="5023485" cy="18345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4583" y="3940252"/>
            <a:ext cx="24004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CC"/>
                </a:solidFill>
                <a:latin typeface="Courier New" panose="02070309020205020404" pitchFamily="49" charset="0"/>
              </a:rPr>
              <a:t>添加的不能</a:t>
            </a:r>
            <a:r>
              <a:rPr lang="zh-CN" altLang="en-US" sz="2800" b="1" dirty="0">
                <a:solidFill>
                  <a:srgbClr val="FFFFCC"/>
                </a:solidFill>
                <a:latin typeface="Courier New" panose="02070309020205020404" pitchFamily="49" charset="0"/>
              </a:rPr>
              <a:t>是单个的数字</a:t>
            </a:r>
            <a:endParaRPr lang="zh-CN" altLang="en-US" sz="2800" b="1" dirty="0">
              <a:solidFill>
                <a:srgbClr val="FFFF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117" y="3940252"/>
            <a:ext cx="7358063" cy="2457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4583" y="1769881"/>
            <a:ext cx="23372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CC"/>
                </a:solidFill>
                <a:latin typeface="Courier New" panose="02070309020205020404" pitchFamily="49" charset="0"/>
              </a:rPr>
              <a:t>追加列表，</a:t>
            </a:r>
            <a:r>
              <a:rPr lang="zh-CN" altLang="en-US" sz="2800" b="1" dirty="0" smtClean="0">
                <a:solidFill>
                  <a:srgbClr val="FFFFCC"/>
                </a:solidFill>
                <a:latin typeface="Courier New" panose="02070309020205020404" pitchFamily="49" charset="0"/>
              </a:rPr>
              <a:t>列表被</a:t>
            </a:r>
            <a:r>
              <a:rPr lang="zh-CN" altLang="en-US" sz="2800" b="1" dirty="0">
                <a:solidFill>
                  <a:srgbClr val="FFFFCC"/>
                </a:solidFill>
                <a:latin typeface="Courier New" panose="02070309020205020404" pitchFamily="49" charset="0"/>
              </a:rPr>
              <a:t>拆分成多个元素</a:t>
            </a:r>
            <a:endParaRPr lang="zh-CN" altLang="en-US" sz="2800" b="1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9531" y="1938048"/>
            <a:ext cx="10217017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insert( )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insert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方法用于在列表指定位置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语法格式为：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listname.insert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index,obj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表示指定位置的索引值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insert(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会将 </a:t>
            </a:r>
            <a:r>
              <a:rPr lang="en-US" altLang="zh-CN" sz="28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obj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插入到 </a:t>
            </a:r>
            <a:r>
              <a:rPr lang="en-US" altLang="zh-CN" sz="28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listname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列表第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个元素的位置。</a:t>
            </a: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当插入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列表或者元祖时，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insert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也会将它们视为一个整体，作为一个元素插入到列表中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，和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append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一样。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8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81" y="1970586"/>
            <a:ext cx="6223635" cy="1817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481" y="4387215"/>
            <a:ext cx="5503545" cy="181737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178176" y="5543676"/>
            <a:ext cx="2274874" cy="6870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1281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删除列表元素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8091" y="2047579"/>
            <a:ext cx="101498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4500"/>
              </a:lnSpc>
            </a:pP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 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列表中删除元素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主要有以下两种：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latinLnBrk="1">
              <a:lnSpc>
                <a:spcPts val="4500"/>
              </a:lnSpc>
              <a:buSzPct val="6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根据目标元素所在位置的索引进行删除，可以使用 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del 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 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pop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latinLnBrk="1">
              <a:lnSpc>
                <a:spcPts val="4500"/>
              </a:lnSpc>
              <a:buSzPct val="6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根据元素本身的值进行删除，可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remove( )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70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9531" y="1415531"/>
            <a:ext cx="102170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del </a:t>
            </a:r>
            <a:r>
              <a:rPr lang="zh-CN" altLang="en-US" sz="3600" b="1" dirty="0" smtClean="0">
                <a:solidFill>
                  <a:srgbClr val="FFFFCC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语句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del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 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的关键字，专门用来执行删除操作，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可以删除列表中的某些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元素，还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可以删除整个列表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列表中的单个元素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，语法格式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del </a:t>
            </a:r>
            <a:r>
              <a:rPr lang="en-US" altLang="zh-CN" sz="2800" dirty="0" err="1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listname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[index]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listname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表示列表名称，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表示元素的索引值。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FFFF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删除列表中间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一段连续的元素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del 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listname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[start : end]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start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表示起始索引，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表示结束索引。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del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会删除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start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的元素，不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包括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位置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的元素。</a:t>
            </a:r>
          </a:p>
        </p:txBody>
      </p:sp>
    </p:spTree>
    <p:extLst>
      <p:ext uri="{BB962C8B-B14F-4D97-AF65-F5344CB8AC3E}">
        <p14:creationId xmlns:p14="http://schemas.microsoft.com/office/powerpoint/2010/main" val="323482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901735"/>
            <a:ext cx="6103620" cy="1783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4143783"/>
            <a:ext cx="798957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5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8273" y="1352733"/>
            <a:ext cx="10411097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4700"/>
              </a:lnSpc>
              <a:buSzPct val="70000"/>
              <a:buFont typeface="华文楷体" panose="02010600040101010101" pitchFamily="2" charset="-122"/>
              <a:buChar char="♪"/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序列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Sequence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中最基本的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数据结构，是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指按特定顺序依次排列的一组数据，它们可以占用一块连续的内存，也可以分散到多块内存中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lnSpc>
                <a:spcPts val="4500"/>
              </a:lnSpc>
              <a:buSzPct val="70000"/>
              <a:buFont typeface="华文楷体" panose="02010600040101010101" pitchFamily="2" charset="-122"/>
              <a:buChar char="♪"/>
            </a:pP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 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中的序列类型包括列表（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）、元组（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tuple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）、字典（</a:t>
            </a:r>
            <a:r>
              <a:rPr lang="en-US" altLang="zh-CN" sz="36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dict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）和集合（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7349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95" y="2105977"/>
            <a:ext cx="6206490" cy="1800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495" y="4426404"/>
            <a:ext cx="6240780" cy="181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9531" y="1859670"/>
            <a:ext cx="10217017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pop( </a:t>
            </a: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pop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方法用于删除列表中指定索引处的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格式为：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listname.pop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(index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listname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表示列表名称，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表示索引值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如果省略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，默认删除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列表中的最后一个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566" y="1548220"/>
            <a:ext cx="6686550" cy="222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566" y="4138747"/>
            <a:ext cx="6669405" cy="2194560"/>
          </a:xfrm>
          <a:prstGeom prst="rect">
            <a:avLst/>
          </a:prstGeom>
        </p:spPr>
      </p:pic>
      <p:sp>
        <p:nvSpPr>
          <p:cNvPr id="4" name="闪电形 3"/>
          <p:cNvSpPr/>
          <p:nvPr/>
        </p:nvSpPr>
        <p:spPr>
          <a:xfrm rot="1610549" flipV="1">
            <a:off x="2249052" y="2633753"/>
            <a:ext cx="509451" cy="814011"/>
          </a:xfrm>
          <a:prstGeom prst="lightningBol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9531" y="1859670"/>
            <a:ext cx="102170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remove( </a:t>
            </a: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remove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方法会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根据元素本身的值来进行删除操作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语法格式为：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listname.remove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obj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obj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表示列表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中要移除的对象。</a:t>
            </a: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需要注意：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remove(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方法只会删除第一个和指定值相同的元素，而且必须保证该元素是存在的，否则会引发 </a:t>
            </a:r>
            <a:r>
              <a:rPr lang="en-US" altLang="zh-CN" sz="28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ValueError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错误。</a:t>
            </a:r>
          </a:p>
        </p:txBody>
      </p:sp>
    </p:spTree>
    <p:extLst>
      <p:ext uri="{BB962C8B-B14F-4D97-AF65-F5344CB8AC3E}">
        <p14:creationId xmlns:p14="http://schemas.microsoft.com/office/powerpoint/2010/main" val="176497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032" y="1813264"/>
            <a:ext cx="5812155" cy="1817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32" y="3926751"/>
            <a:ext cx="7543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3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查找列表元素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8719" y="2016426"/>
            <a:ext cx="102170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index( </a:t>
            </a: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index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方法用于查找某个元素在列表中出现的位置（也就是索引），如果该元素不存在，则会导致 </a:t>
            </a:r>
            <a:r>
              <a:rPr lang="en-US" altLang="zh-CN" sz="28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ValueError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格式为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listname.index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obj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, start, end)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listname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表示列表名称，</a:t>
            </a:r>
            <a:r>
              <a:rPr lang="en-US" altLang="zh-CN" sz="28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obj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表示要查找的元素，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start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表示起始位置，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表示结束位置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start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都省略，则查找整个列表。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2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57" y="2056710"/>
            <a:ext cx="6600825" cy="1337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657" y="3921903"/>
            <a:ext cx="672084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8719" y="2016426"/>
            <a:ext cx="10217017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count( </a:t>
            </a: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count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方法用于统计某个元素在列表中出现的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次数。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格式为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listname.count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obj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listname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名，</a:t>
            </a:r>
            <a:r>
              <a:rPr lang="en-US" altLang="zh-CN" sz="28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obj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表示要统计的元素。</a:t>
            </a: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count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，就表示列表中不存在该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66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列表运算符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41294888"/>
              </p:ext>
            </p:extLst>
          </p:nvPr>
        </p:nvGraphicFramePr>
        <p:xfrm>
          <a:off x="1123406" y="2052079"/>
          <a:ext cx="10006147" cy="353870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81497">
                  <a:extLst>
                    <a:ext uri="{9D8B030D-6E8A-4147-A177-3AD203B41FA5}">
                      <a16:colId xmlns:a16="http://schemas.microsoft.com/office/drawing/2014/main" xmlns="" val="316720556"/>
                    </a:ext>
                  </a:extLst>
                </a:gridCol>
                <a:gridCol w="3522259">
                  <a:extLst>
                    <a:ext uri="{9D8B030D-6E8A-4147-A177-3AD203B41FA5}">
                      <a16:colId xmlns:a16="http://schemas.microsoft.com/office/drawing/2014/main" xmlns="" val="3335701229"/>
                    </a:ext>
                  </a:extLst>
                </a:gridCol>
                <a:gridCol w="4302391">
                  <a:extLst>
                    <a:ext uri="{9D8B030D-6E8A-4147-A177-3AD203B41FA5}">
                      <a16:colId xmlns:a16="http://schemas.microsoft.com/office/drawing/2014/main" xmlns="" val="1274668150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运算符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说明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示例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+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连接列表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[1, 2, 3]+[4, 5, 6]</a:t>
                      </a:r>
                      <a:r>
                        <a:rPr lang="zh-CN" altLang="en-US" sz="2800" b="0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endParaRPr lang="en-US" altLang="zh-CN" sz="2800" b="0" dirty="0" smtClean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2800" b="0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[1, 2, 3, 4, 5, 6]</a:t>
                      </a:r>
                      <a:endParaRPr lang="zh-CN" altLang="en-US" sz="2800" b="0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09880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*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重复列表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['a', 'f']*3</a:t>
                      </a:r>
                      <a:r>
                        <a:rPr lang="zh-CN" altLang="en-US" sz="2800" b="0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</a:t>
                      </a:r>
                      <a:endParaRPr lang="en-US" altLang="zh-CN" sz="2800" b="0" dirty="0" smtClean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zh-CN" altLang="en-US" sz="2800" b="0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b="0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['a', 'f', 'a', 'f', 'a', 'f']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657701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in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	判断元素是否存在于列表中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b="0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5 in[4, 7, 90, 5]</a:t>
                      </a:r>
                    </a:p>
                    <a:p>
                      <a:r>
                        <a:rPr lang="zh-CN" altLang="en-US" sz="2800" b="0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CN" sz="2800" b="0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lang="zh-CN" altLang="en-US" sz="2800" b="0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216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列表函数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28193590"/>
              </p:ext>
            </p:extLst>
          </p:nvPr>
        </p:nvGraphicFramePr>
        <p:xfrm>
          <a:off x="1471818" y="2326399"/>
          <a:ext cx="9109096" cy="27940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17302">
                  <a:extLst>
                    <a:ext uri="{9D8B030D-6E8A-4147-A177-3AD203B41FA5}">
                      <a16:colId xmlns:a16="http://schemas.microsoft.com/office/drawing/2014/main" xmlns="" val="316720556"/>
                    </a:ext>
                  </a:extLst>
                </a:gridCol>
                <a:gridCol w="6191794">
                  <a:extLst>
                    <a:ext uri="{9D8B030D-6E8A-4147-A177-3AD203B41FA5}">
                      <a16:colId xmlns:a16="http://schemas.microsoft.com/office/drawing/2014/main" xmlns="" val="3335701229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函数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说明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(x)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列表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x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的元素个数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09880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max(x)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列表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x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元素中的最大值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657701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min(x)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列表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x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元素中的最小值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21697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sum(x)</a:t>
                      </a:r>
                      <a:endParaRPr lang="zh-CN" altLang="en-US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数值列表</a:t>
                      </a: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x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所有元素的和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0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0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列表定义</a:t>
            </a:r>
            <a:endParaRPr lang="zh-CN" altLang="en-US" sz="8000" b="1" dirty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7463" y="2115703"/>
            <a:ext cx="10437223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列表是用方括号括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起来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的数据序列。列表中的每个数据称为元素，相邻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元素之间用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逗号分隔。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5000"/>
              </a:lnSpc>
            </a:pP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列表可以存储整数、小数、字符串、列表、元组等任何类型的数据，并且同一个列表中元素的类型也可以不同。</a:t>
            </a:r>
          </a:p>
        </p:txBody>
      </p:sp>
    </p:spTree>
    <p:extLst>
      <p:ext uri="{BB962C8B-B14F-4D97-AF65-F5344CB8AC3E}">
        <p14:creationId xmlns:p14="http://schemas.microsoft.com/office/powerpoint/2010/main" val="38129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uiExpand="1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列表遍历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4034" y="2047579"/>
            <a:ext cx="981020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4500"/>
              </a:lnSpc>
            </a:pP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遍历是指访问列表中的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元素。在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中有以下几种方法可以实现：</a:t>
            </a:r>
            <a:endParaRPr lang="en-US" altLang="zh-CN" sz="32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latinLnBrk="1">
              <a:lnSpc>
                <a:spcPts val="4500"/>
              </a:lnSpc>
              <a:buSzPct val="60000"/>
              <a:buFont typeface="Wingdings" panose="05000000000000000000" pitchFamily="2" charset="2"/>
              <a:buChar char="þ"/>
            </a:pPr>
            <a:r>
              <a:rPr lang="zh-CN" altLang="en-US" sz="3200" b="1" i="0" dirty="0" smtClean="0">
                <a:solidFill>
                  <a:srgbClr val="FFFFCC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直接遍历</a:t>
            </a:r>
            <a:endParaRPr lang="en-US" altLang="zh-CN" sz="3200" b="1" i="0" dirty="0" smtClean="0">
              <a:solidFill>
                <a:srgbClr val="FFFFC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latinLnBrk="1">
              <a:lnSpc>
                <a:spcPts val="4500"/>
              </a:lnSpc>
              <a:buSzPct val="60000"/>
              <a:buFont typeface="Wingdings" panose="05000000000000000000" pitchFamily="2" charset="2"/>
              <a:buChar char="þ"/>
            </a:pP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 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range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sz="32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len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遍历</a:t>
            </a:r>
            <a:endParaRPr lang="en-US" altLang="zh-CN" sz="32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latinLnBrk="1">
              <a:lnSpc>
                <a:spcPts val="4500"/>
              </a:lnSpc>
              <a:buSzPct val="60000"/>
              <a:buFont typeface="Wingdings" panose="05000000000000000000" pitchFamily="2" charset="2"/>
              <a:buChar char="þ"/>
            </a:pP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 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enumerate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遍历</a:t>
            </a:r>
            <a:endParaRPr lang="en-US" altLang="zh-CN" sz="32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latinLnBrk="1">
              <a:lnSpc>
                <a:spcPts val="4500"/>
              </a:lnSpc>
              <a:buSzPct val="60000"/>
              <a:buFont typeface="Wingdings" panose="05000000000000000000" pitchFamily="2" charset="2"/>
              <a:buChar char="þ"/>
            </a:pP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 </a:t>
            </a:r>
            <a:r>
              <a:rPr lang="en-US" altLang="zh-CN" sz="32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iter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函数遍历</a:t>
            </a:r>
            <a:endParaRPr lang="zh-CN" altLang="en-US" sz="3200" b="1" i="0" dirty="0">
              <a:solidFill>
                <a:srgbClr val="FFFFC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5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9262" y="1321415"/>
            <a:ext cx="2464136" cy="653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ts val="4500"/>
              </a:lnSpc>
              <a:buSzPct val="60000"/>
            </a:pP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遍历</a:t>
            </a:r>
            <a:endParaRPr lang="en-US" altLang="zh-CN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01" y="2127229"/>
            <a:ext cx="6892290" cy="16116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09262" y="3890905"/>
            <a:ext cx="6590266" cy="653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ts val="4500"/>
              </a:lnSpc>
              <a:buSzPct val="60000"/>
            </a:pP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 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range( ) 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sz="36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len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函数遍历</a:t>
            </a:r>
            <a:endParaRPr lang="en-US" altLang="zh-CN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01" y="4696720"/>
            <a:ext cx="6960870" cy="14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5364" y="1579002"/>
            <a:ext cx="5873724" cy="653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ts val="4500"/>
              </a:lnSpc>
              <a:buSzPct val="60000"/>
            </a:pP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 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enumerate( ) 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函数遍历</a:t>
            </a:r>
            <a:endParaRPr lang="en-US" altLang="zh-CN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424520"/>
            <a:ext cx="7200900" cy="14058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05364" y="4020958"/>
            <a:ext cx="458971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ts val="4500"/>
              </a:lnSpc>
              <a:buSzPct val="60000"/>
            </a:pP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 </a:t>
            </a:r>
            <a:r>
              <a:rPr lang="en-US" altLang="zh-CN" sz="3600" b="1" dirty="0" err="1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iter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 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函数遍历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4880920"/>
            <a:ext cx="6926580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列表排序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832" y="1859670"/>
            <a:ext cx="10732055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sort( )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sort( )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对列表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进行排序。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格式为：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listname.sort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(key=None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, reverse=False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endParaRPr lang="en-US" altLang="zh-CN" sz="2800" dirty="0">
              <a:solidFill>
                <a:srgbClr val="FFCC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listname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表示列表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名称。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key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表示在每个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比较前被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调用的一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函数，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它接受一个参数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并返回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一个用于排序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reverse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表示以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升序（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默认值）或降序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）进行排序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1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12" y="1769881"/>
            <a:ext cx="6652260" cy="1817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12" y="3935782"/>
            <a:ext cx="6669405" cy="17830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4582" y="1769881"/>
            <a:ext cx="1759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CC"/>
                </a:solidFill>
              </a:rPr>
              <a:t>默认升序</a:t>
            </a:r>
            <a:endParaRPr lang="zh-CN" altLang="en-US" sz="2800" b="1" dirty="0">
              <a:solidFill>
                <a:srgbClr val="FFFF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4582" y="3935782"/>
            <a:ext cx="1759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CC"/>
                </a:solidFill>
              </a:rPr>
              <a:t>降序</a:t>
            </a:r>
            <a:endParaRPr lang="zh-CN" altLang="en-US" sz="2800" b="1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2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79" y="1951265"/>
            <a:ext cx="9532620" cy="1851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179" y="4281227"/>
            <a:ext cx="9566910" cy="18516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378" y="4281227"/>
            <a:ext cx="9754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CC"/>
                </a:solidFill>
              </a:rPr>
              <a:t>不区分大小写</a:t>
            </a:r>
            <a:endParaRPr lang="zh-CN" altLang="en-US" sz="2800" b="1" dirty="0">
              <a:solidFill>
                <a:srgbClr val="FFFFCC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66608" y="4732061"/>
            <a:ext cx="2821577" cy="55839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2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766" y="2148703"/>
            <a:ext cx="9601200" cy="18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6832" y="1859670"/>
            <a:ext cx="10732055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sorted( )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sorted( ) 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函数用于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对序列（列表、元组、字典、集合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、字符串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）进行排序。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格式为：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sorted(</a:t>
            </a:r>
            <a:r>
              <a:rPr lang="en-US" altLang="zh-CN" sz="2800" dirty="0" err="1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iterable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, key=None, reverse=False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iterable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指定的序列。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key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表示在每个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比较前被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调用的一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函数，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它接受一个参数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并返回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一个用于排序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reverse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表示以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升序（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默认值）或降序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）进行排序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11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713" y="1761267"/>
            <a:ext cx="10489475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4500"/>
              </a:lnSpc>
            </a:pP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sort 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方法与 </a:t>
            </a:r>
            <a:r>
              <a:rPr lang="en-US" altLang="zh-CN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sorted 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函数的区别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marL="571500" indent="-571500" latinLnBrk="1">
              <a:lnSpc>
                <a:spcPts val="4500"/>
              </a:lnSpc>
              <a:buSzPct val="60000"/>
              <a:buFont typeface="Wingdings" panose="05000000000000000000" pitchFamily="2" charset="2"/>
              <a:buChar char="þ"/>
            </a:pP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sort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在列表上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的方法，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sorted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对所有可迭代的对象进行排序操作。</a:t>
            </a:r>
          </a:p>
          <a:p>
            <a:pPr marL="571500" indent="-571500" latinLnBrk="1">
              <a:lnSpc>
                <a:spcPts val="45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þ"/>
            </a:pP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sort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方法是对原列表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进行操作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，而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sorted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函数返回一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个新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列表，不改变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原列表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3600" b="1" dirty="0">
              <a:solidFill>
                <a:srgbClr val="FFFFC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81" y="2282598"/>
            <a:ext cx="6755130" cy="22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50" y="2232990"/>
            <a:ext cx="8801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4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列表输入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1600" y="2047579"/>
            <a:ext cx="9548949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4200"/>
              </a:lnSpc>
            </a:pP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 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Python2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，输入列表数据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可以使用以下方法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latinLnBrk="1">
              <a:lnSpc>
                <a:spcPts val="42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input( )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sz="32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latinLnBrk="1">
              <a:lnSpc>
                <a:spcPts val="42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map( )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sz="32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 latinLnBrk="1">
              <a:lnSpc>
                <a:spcPts val="42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list( )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59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128" y="3367669"/>
            <a:ext cx="4419600" cy="112395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673931" y="3821644"/>
            <a:ext cx="720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384" y="3377194"/>
            <a:ext cx="2419350" cy="11049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54034" y="1883986"/>
            <a:ext cx="96795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4200"/>
              </a:lnSpc>
              <a:spcBef>
                <a:spcPts val="600"/>
              </a:spcBef>
              <a:buSzPct val="60000"/>
            </a:pP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input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要求用户输入的是合法的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表达式，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因此输入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列表时必须用方括号括起来。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237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9531" y="1859670"/>
            <a:ext cx="102170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map( )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函数会根据提供的函数对指定序列做映射。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语法格式为：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map(function, </a:t>
            </a:r>
            <a:r>
              <a:rPr lang="en-US" altLang="zh-CN" sz="2800" dirty="0" err="1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iterable</a:t>
            </a:r>
            <a:r>
              <a:rPr lang="en-US" altLang="zh-CN" sz="28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, ...)</a:t>
            </a:r>
            <a:endParaRPr lang="en-US" altLang="zh-CN" sz="2800" dirty="0" smtClean="0">
              <a:solidFill>
                <a:srgbClr val="FFCC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function 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表示函数。</a:t>
            </a: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iterable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表示一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个或多个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序列。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function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依次作用到序列的每一个元素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，返回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包含每次 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function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返回值的新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列表。</a:t>
            </a:r>
            <a:endParaRPr lang="zh-CN" altLang="en-US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51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70" y="2306588"/>
            <a:ext cx="7143750" cy="1104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08" y="3682275"/>
            <a:ext cx="4457700" cy="1123950"/>
          </a:xfrm>
          <a:prstGeom prst="rect">
            <a:avLst/>
          </a:prstGeom>
        </p:spPr>
      </p:pic>
      <p:sp>
        <p:nvSpPr>
          <p:cNvPr id="5" name="圆角右箭头 4"/>
          <p:cNvSpPr/>
          <p:nvPr/>
        </p:nvSpPr>
        <p:spPr>
          <a:xfrm rot="10800000" flipH="1">
            <a:off x="4602517" y="3511316"/>
            <a:ext cx="731520" cy="907642"/>
          </a:xfrm>
          <a:prstGeom prst="bentArrow">
            <a:avLst>
              <a:gd name="adj1" fmla="val 16282"/>
              <a:gd name="adj2" fmla="val 23148"/>
              <a:gd name="adj3" fmla="val 15417"/>
              <a:gd name="adj4" fmla="val 29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9531" y="1859670"/>
            <a:ext cx="10217017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000"/>
              </a:lnSpc>
              <a:buClr>
                <a:srgbClr val="FFFF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3600" dirty="0" smtClean="0">
                <a:solidFill>
                  <a:srgbClr val="FF99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list( )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函数可以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将任何可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迭代对象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字符串、元组、字典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转换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为列表类型。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语法格式为：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list(</a:t>
            </a:r>
            <a:r>
              <a:rPr lang="en-US" altLang="zh-CN" sz="28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iterable</a:t>
            </a:r>
            <a:r>
              <a:rPr lang="en-US" altLang="zh-CN" sz="28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iterable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表示可迭代对象。</a:t>
            </a:r>
            <a:endParaRPr lang="en-US" altLang="zh-CN" sz="28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9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92" y="2304000"/>
            <a:ext cx="6477000" cy="1123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92" y="4176174"/>
            <a:ext cx="9505950" cy="1066800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4728754" y="3553135"/>
            <a:ext cx="18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65270" y="1032556"/>
            <a:ext cx="236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CC"/>
                </a:solidFill>
              </a:rPr>
              <a:t>直接使用即可</a:t>
            </a:r>
            <a:endParaRPr lang="zh-CN" altLang="en-US" sz="2800" b="1" dirty="0">
              <a:solidFill>
                <a:srgbClr val="FFFFCC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255" y="732191"/>
            <a:ext cx="5067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列表方法总结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2581106"/>
              </p:ext>
            </p:extLst>
          </p:nvPr>
        </p:nvGraphicFramePr>
        <p:xfrm>
          <a:off x="1337712" y="1916602"/>
          <a:ext cx="9754358" cy="27940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68082">
                  <a:extLst>
                    <a:ext uri="{9D8B030D-6E8A-4147-A177-3AD203B41FA5}">
                      <a16:colId xmlns:a16="http://schemas.microsoft.com/office/drawing/2014/main" xmlns="" val="567419617"/>
                    </a:ext>
                  </a:extLst>
                </a:gridCol>
                <a:gridCol w="7186276">
                  <a:extLst>
                    <a:ext uri="{9D8B030D-6E8A-4147-A177-3AD203B41FA5}">
                      <a16:colId xmlns:a16="http://schemas.microsoft.com/office/drawing/2014/main" xmlns="" val="316720556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类别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方法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添加列表元素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append( )    extend( )    insert( )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691257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删除列表元素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del    pop( )    remove(</a:t>
                      </a:r>
                      <a:r>
                        <a:rPr lang="en-US" altLang="zh-CN" sz="2800" b="0" baseline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 )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09880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查找列表元素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index( )    count( ) </a:t>
                      </a:r>
                      <a:endParaRPr lang="zh-CN" altLang="en-US" sz="2800" b="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657701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列表排序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sort( )</a:t>
                      </a:r>
                      <a:endParaRPr lang="zh-CN" altLang="en-US" sz="2800" b="0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216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4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元组定义</a:t>
            </a:r>
            <a:endParaRPr lang="zh-CN" altLang="en-US" sz="8000" b="1" dirty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7463" y="2115703"/>
            <a:ext cx="10437223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元组是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用小括号括起来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的数据序列，相邻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元素之间用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逗号分隔。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5000"/>
              </a:lnSpc>
            </a:pP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元组可以存储整数、小数、字符串、列表、元组等任何类型的数据，并且同一个元组中元素的类型也可以不同。</a:t>
            </a:r>
          </a:p>
        </p:txBody>
      </p:sp>
    </p:spTree>
    <p:extLst>
      <p:ext uri="{BB962C8B-B14F-4D97-AF65-F5344CB8AC3E}">
        <p14:creationId xmlns:p14="http://schemas.microsoft.com/office/powerpoint/2010/main" val="6422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uiExpand="1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20" y="2504907"/>
            <a:ext cx="85534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4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0011" y="1647987"/>
            <a:ext cx="9936480" cy="1687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元组通常都是使用一对小括号将所有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元素括起来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的，但小括号不是必须的，只要将各元素用逗号隔开，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就会将其视为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元组。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87" y="3756932"/>
            <a:ext cx="5829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9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7" y="329824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访问列表元素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229" y="1899626"/>
            <a:ext cx="1092054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可以使用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索引访问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列表中的某个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元素，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也可以使用切片访问列表中的一组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元素。</a:t>
            </a:r>
            <a:endParaRPr lang="zh-CN" altLang="en-US" sz="32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500"/>
              </a:lnSpc>
            </a:pP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索引访问列表元素的格式为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32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listname</a:t>
            </a:r>
            <a:r>
              <a:rPr lang="en-US" altLang="zh-CN" sz="32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[index]</a:t>
            </a:r>
            <a:endParaRPr lang="en-US" altLang="zh-CN" sz="3200" dirty="0">
              <a:solidFill>
                <a:srgbClr val="FFCC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4500"/>
              </a:lnSpc>
            </a:pPr>
            <a:r>
              <a:rPr lang="en-US" altLang="zh-CN" sz="32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listname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列表名字，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index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索引值。列表的索引可以是正数，也可以是负数。</a:t>
            </a:r>
          </a:p>
          <a:p>
            <a:pPr>
              <a:lnSpc>
                <a:spcPts val="4500"/>
              </a:lnSpc>
            </a:pP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切片访问列表元素的格式为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3200" dirty="0" err="1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listname</a:t>
            </a:r>
            <a:r>
              <a:rPr lang="en-US" altLang="zh-CN" sz="3200" dirty="0" smtClean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[start : </a:t>
            </a:r>
            <a:r>
              <a:rPr lang="en-US" altLang="zh-CN" sz="3200" dirty="0">
                <a:solidFill>
                  <a:srgbClr val="FFCC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end : step]</a:t>
            </a:r>
          </a:p>
          <a:p>
            <a:pPr>
              <a:lnSpc>
                <a:spcPts val="4500"/>
              </a:lnSpc>
            </a:pPr>
            <a:r>
              <a:rPr lang="en-US" altLang="zh-CN" sz="32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listname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示列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表名字，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start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起始索引，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end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结束索引，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步长。</a:t>
            </a:r>
          </a:p>
        </p:txBody>
      </p:sp>
    </p:spTree>
    <p:extLst>
      <p:ext uri="{BB962C8B-B14F-4D97-AF65-F5344CB8AC3E}">
        <p14:creationId xmlns:p14="http://schemas.microsoft.com/office/powerpoint/2010/main" val="12140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4535" y="1408175"/>
            <a:ext cx="9932767" cy="12208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457" tIns="45720" rIns="17457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ts val="4400"/>
              </a:lnSpc>
            </a:pP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注意：当元组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中只有一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个元素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时，该元素后面必须要加一个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逗号，否则 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 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将它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视为其他类型。</a:t>
            </a:r>
            <a:endParaRPr kumimoji="0" lang="zh-CN" altLang="zh-CN" sz="3200" b="1" i="0" u="none" strike="noStrike" cap="none" normalizeH="0" baseline="0" dirty="0" smtClean="0">
              <a:ln>
                <a:noFill/>
              </a:ln>
              <a:solidFill>
                <a:srgbClr val="FFFFC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93" y="2920658"/>
            <a:ext cx="3124200" cy="2933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255" y="2920658"/>
            <a:ext cx="43243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0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3223" y="1606118"/>
            <a:ext cx="9810206" cy="325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700"/>
              </a:lnSpc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元组的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不同之处在于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6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lnSpc>
                <a:spcPts val="47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元素可以更改，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包括修改元素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值、删除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和插入元素，所以列表是可变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序列。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lnSpc>
                <a:spcPts val="47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元组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一旦被创建，它的元素就不可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更改，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所以元组是不可变序列。</a:t>
            </a:r>
            <a:endParaRPr lang="zh-CN" altLang="en-US" sz="3600" b="1" i="0" dirty="0">
              <a:solidFill>
                <a:srgbClr val="FFFFC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00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元组操作</a:t>
            </a:r>
            <a:endParaRPr lang="zh-CN" altLang="en-US" sz="8000" b="1" dirty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87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8686960"/>
              </p:ext>
            </p:extLst>
          </p:nvPr>
        </p:nvGraphicFramePr>
        <p:xfrm>
          <a:off x="1440000" y="720000"/>
          <a:ext cx="8949339" cy="547177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29339">
                  <a:extLst>
                    <a:ext uri="{9D8B030D-6E8A-4147-A177-3AD203B41FA5}">
                      <a16:colId xmlns:a16="http://schemas.microsoft.com/office/drawing/2014/main" xmlns="" val="567419617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xmlns="" val="316720556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3807515504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操作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列表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元组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切片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691257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09880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extend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657701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×</a:t>
                      </a:r>
                      <a:endParaRPr lang="zh-CN" altLang="en-US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21697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del</a:t>
                      </a:r>
                      <a:endParaRPr lang="zh-CN" altLang="en-US" sz="2800" b="1" dirty="0" smtClean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只可删除整个元组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2933315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pop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×</a:t>
                      </a:r>
                      <a:endParaRPr lang="zh-CN" altLang="en-US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857582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×</a:t>
                      </a:r>
                      <a:endParaRPr lang="zh-CN" altLang="en-US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451869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index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162674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count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528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21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9240152"/>
              </p:ext>
            </p:extLst>
          </p:nvPr>
        </p:nvGraphicFramePr>
        <p:xfrm>
          <a:off x="1440000" y="720000"/>
          <a:ext cx="8949339" cy="44006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29339">
                  <a:extLst>
                    <a:ext uri="{9D8B030D-6E8A-4147-A177-3AD203B41FA5}">
                      <a16:colId xmlns:a16="http://schemas.microsoft.com/office/drawing/2014/main" xmlns="" val="567419617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xmlns="" val="316720556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3807515504"/>
                    </a:ext>
                  </a:extLst>
                </a:gridCol>
              </a:tblGrid>
              <a:tr h="6519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操作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列表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元组</a:t>
                      </a:r>
                      <a:endParaRPr lang="zh-CN" altLang="en-US" sz="2800" b="1" dirty="0"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811137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+   *   in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运算</a:t>
                      </a:r>
                      <a:endParaRPr lang="zh-CN" altLang="en-US" sz="2800" b="1" dirty="0">
                        <a:solidFill>
                          <a:srgbClr val="FFFFCC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691257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err="1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函数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552549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max  min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函数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098801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sum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函数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数值列表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数值元组</a:t>
                      </a:r>
                      <a:endParaRPr lang="zh-CN" altLang="en-US" sz="28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657701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sort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×</a:t>
                      </a:r>
                      <a:endParaRPr lang="zh-CN" altLang="en-US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216970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函数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结果为列表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2933315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FFCC"/>
                          </a:solidFill>
                          <a:latin typeface="Arial" panose="020B0604020202020204" pitchFamily="34" charset="0"/>
                          <a:ea typeface="华文仿宋" panose="02010600040101010101" pitchFamily="2" charset="-122"/>
                          <a:cs typeface="Arial" panose="020B0604020202020204" pitchFamily="34" charset="0"/>
                        </a:rPr>
                        <a:t>遍历</a:t>
                      </a: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C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800" b="1" dirty="0" smtClean="0">
                        <a:solidFill>
                          <a:srgbClr val="FFC000"/>
                        </a:solidFill>
                        <a:latin typeface="Arial" panose="020B0604020202020204" pitchFamily="34" charset="0"/>
                        <a:ea typeface="华文仿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08850" marR="108850" marT="54409" marB="54409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85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9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88" y="2087880"/>
            <a:ext cx="6052185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3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856" y="277572"/>
            <a:ext cx="11242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修改列表元素</a:t>
            </a:r>
            <a:endParaRPr lang="en-US" altLang="zh-CN" sz="8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8091" y="2047579"/>
            <a:ext cx="10149839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4500"/>
              </a:lnSpc>
            </a:pP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提供了两种修改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列表元素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的方法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，可以修改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单个元素，也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可以修改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一组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元素。</a:t>
            </a:r>
            <a:endParaRPr lang="en-US" altLang="zh-CN" sz="32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latinLnBrk="1">
              <a:lnSpc>
                <a:spcPts val="4500"/>
              </a:lnSpc>
              <a:buSzPct val="70000"/>
              <a:buFont typeface="Wingdings" panose="05000000000000000000" pitchFamily="2" charset="2"/>
              <a:buChar char="ü"/>
            </a:pP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直接对元素赋值即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可修改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单个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元素。</a:t>
            </a:r>
            <a:endParaRPr lang="en-US" altLang="zh-CN" sz="3200" b="1" dirty="0" smtClean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latinLnBrk="1">
              <a:lnSpc>
                <a:spcPts val="4500"/>
              </a:lnSpc>
              <a:buSzPct val="70000"/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通过切片可以给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一组元素赋值。在进行这种操作时，如果不指定步长（</a:t>
            </a:r>
            <a:r>
              <a:rPr lang="en-US" altLang="zh-CN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step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en-US" altLang="zh-CN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 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就不要求新赋值的元素个数与原来的元素个数</a:t>
            </a:r>
            <a:r>
              <a:rPr lang="zh-CN" altLang="en-US" sz="32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相同，因此该</a:t>
            </a:r>
            <a:r>
              <a:rPr lang="zh-CN" altLang="en-US" sz="32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操作既可以为列表添加元素，也可以为列表删除元素。</a:t>
            </a:r>
            <a:endParaRPr lang="zh-CN" altLang="en-US" sz="3200" b="1" i="0" dirty="0">
              <a:solidFill>
                <a:srgbClr val="FFFFC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2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03" y="1609326"/>
            <a:ext cx="7355205" cy="17830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87579" y="1609326"/>
            <a:ext cx="9200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CC"/>
                </a:solidFill>
              </a:rPr>
              <a:t>修改单个元素</a:t>
            </a:r>
          </a:p>
        </p:txBody>
      </p:sp>
      <p:sp>
        <p:nvSpPr>
          <p:cNvPr id="4" name="矩形 3"/>
          <p:cNvSpPr/>
          <p:nvPr/>
        </p:nvSpPr>
        <p:spPr>
          <a:xfrm>
            <a:off x="1287579" y="4069524"/>
            <a:ext cx="1011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CC"/>
                </a:solidFill>
              </a:rPr>
              <a:t>修改一组元素</a:t>
            </a:r>
            <a:endParaRPr lang="zh-CN" altLang="en-US" sz="2800" b="1" dirty="0">
              <a:solidFill>
                <a:srgbClr val="FFFFC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803" y="4069524"/>
            <a:ext cx="8092440" cy="18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477" y="1788973"/>
            <a:ext cx="9292590" cy="1834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477" y="4313600"/>
            <a:ext cx="6069330" cy="18002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4322" y="1788335"/>
            <a:ext cx="1763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rgbClr val="FFFFCC"/>
                </a:solidFill>
                <a:latin typeface="+mn-ea"/>
              </a:rPr>
              <a:t>不指定</a:t>
            </a:r>
            <a:r>
              <a:rPr lang="zh-CN" altLang="en-US" sz="2400" b="1" dirty="0" smtClean="0">
                <a:solidFill>
                  <a:srgbClr val="FFFFCC"/>
                </a:solidFill>
                <a:latin typeface="+mn-ea"/>
              </a:rPr>
              <a:t>步长，就</a:t>
            </a:r>
            <a:r>
              <a:rPr lang="zh-CN" altLang="en-US" sz="2400" b="1" dirty="0">
                <a:solidFill>
                  <a:srgbClr val="FFCC00"/>
                </a:solidFill>
                <a:latin typeface="+mn-ea"/>
              </a:rPr>
              <a:t>不要求</a:t>
            </a:r>
            <a:r>
              <a:rPr lang="zh-CN" altLang="en-US" sz="2400" b="1" dirty="0">
                <a:solidFill>
                  <a:srgbClr val="FFFFCC"/>
                </a:solidFill>
                <a:latin typeface="+mn-ea"/>
              </a:rPr>
              <a:t>新赋值的元素个数与原来的元素个数相同</a:t>
            </a:r>
          </a:p>
        </p:txBody>
      </p:sp>
    </p:spTree>
    <p:extLst>
      <p:ext uri="{BB962C8B-B14F-4D97-AF65-F5344CB8AC3E}">
        <p14:creationId xmlns:p14="http://schemas.microsoft.com/office/powerpoint/2010/main" val="26095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切片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7465</TotalTime>
  <Words>1845</Words>
  <Application>Microsoft Office PowerPoint</Application>
  <PresentationFormat>自定义</PresentationFormat>
  <Paragraphs>218</Paragraphs>
  <Slides>54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切片</vt:lpstr>
      <vt:lpstr>列表和元组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sailing</dc:creator>
  <cp:lastModifiedBy>admin</cp:lastModifiedBy>
  <cp:revision>381</cp:revision>
  <dcterms:created xsi:type="dcterms:W3CDTF">2015-09-30T11:54:57Z</dcterms:created>
  <dcterms:modified xsi:type="dcterms:W3CDTF">2020-11-30T08:09:01Z</dcterms:modified>
</cp:coreProperties>
</file>