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84" r:id="rId2"/>
    <p:sldId id="303" r:id="rId3"/>
    <p:sldId id="315" r:id="rId4"/>
    <p:sldId id="354" r:id="rId5"/>
    <p:sldId id="355" r:id="rId6"/>
    <p:sldId id="356" r:id="rId7"/>
    <p:sldId id="357" r:id="rId8"/>
    <p:sldId id="359" r:id="rId9"/>
    <p:sldId id="358" r:id="rId10"/>
    <p:sldId id="360" r:id="rId11"/>
    <p:sldId id="361" r:id="rId12"/>
    <p:sldId id="363" r:id="rId13"/>
    <p:sldId id="362" r:id="rId14"/>
    <p:sldId id="364" r:id="rId15"/>
    <p:sldId id="372" r:id="rId16"/>
    <p:sldId id="365" r:id="rId17"/>
    <p:sldId id="373" r:id="rId18"/>
    <p:sldId id="366" r:id="rId19"/>
    <p:sldId id="374" r:id="rId20"/>
    <p:sldId id="368" r:id="rId21"/>
    <p:sldId id="375" r:id="rId22"/>
    <p:sldId id="369" r:id="rId23"/>
    <p:sldId id="376" r:id="rId24"/>
    <p:sldId id="371" r:id="rId25"/>
    <p:sldId id="377" r:id="rId26"/>
    <p:sldId id="3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sorterViewPr>
    <p:cViewPr>
      <p:scale>
        <a:sx n="49" d="100"/>
        <a:sy n="49" d="100"/>
      </p:scale>
      <p:origin x="0" y="-9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99119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Date Placeholder 2"/>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145808811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333536024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3615875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342076548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005534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185107108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37981546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50677875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233256097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18619313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291347313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361947833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15955640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13191847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3199708390"/>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41E547-ED2A-4F60-9769-42D5DF27AA06}" type="datetimeFigureOut">
              <a:rPr lang="zh-CN" altLang="en-US" smtClean="0"/>
              <a:t>2021/12/16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B79CF2-20A3-4B23-9C2E-42D26EDD0AA7}" type="slidenum">
              <a:rPr lang="zh-CN" altLang="en-US" smtClean="0"/>
              <a:t>‹#›</a:t>
            </a:fld>
            <a:endParaRPr lang="zh-CN" altLang="en-US"/>
          </a:p>
        </p:txBody>
      </p:sp>
    </p:spTree>
    <p:extLst>
      <p:ext uri="{BB962C8B-B14F-4D97-AF65-F5344CB8AC3E}">
        <p14:creationId xmlns:p14="http://schemas.microsoft.com/office/powerpoint/2010/main" val="47760317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354288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241E547-ED2A-4F60-9769-42D5DF27AA06}" type="datetimeFigureOut">
              <a:rPr lang="zh-CN" altLang="en-US" smtClean="0"/>
              <a:t>2021/12/16</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B79CF2-20A3-4B23-9C2E-42D26EDD0AA7}" type="slidenum">
              <a:rPr lang="zh-CN" altLang="en-US" smtClean="0"/>
              <a:t>‹#›</a:t>
            </a:fld>
            <a:endParaRPr lang="zh-CN" altLang="en-US"/>
          </a:p>
        </p:txBody>
      </p:sp>
      <p:pic>
        <p:nvPicPr>
          <p:cNvPr id="13" name="图片 12"/>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266" y="28136"/>
            <a:ext cx="640080" cy="640080"/>
          </a:xfrm>
          <a:prstGeom prst="rect">
            <a:avLst/>
          </a:prstGeom>
        </p:spPr>
      </p:pic>
      <p:pic>
        <p:nvPicPr>
          <p:cNvPr id="14" name="图片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17491" y="6185079"/>
            <a:ext cx="640080" cy="640080"/>
          </a:xfrm>
          <a:prstGeom prst="rect">
            <a:avLst/>
          </a:prstGeom>
        </p:spPr>
      </p:pic>
    </p:spTree>
    <p:extLst>
      <p:ext uri="{BB962C8B-B14F-4D97-AF65-F5344CB8AC3E}">
        <p14:creationId xmlns:p14="http://schemas.microsoft.com/office/powerpoint/2010/main" val="945973621"/>
      </p:ext>
    </p:extLst>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4211" y="2155371"/>
            <a:ext cx="6657115" cy="1502229"/>
          </a:xfrm>
        </p:spPr>
        <p:txBody>
          <a:bodyPr>
            <a:normAutofit/>
          </a:bodyPr>
          <a:lstStyle/>
          <a:p>
            <a:pPr algn="ctr"/>
            <a:r>
              <a:rPr lang="zh-CN" altLang="en-US" sz="8800" dirty="0">
                <a:solidFill>
                  <a:srgbClr val="FFC000"/>
                </a:solidFill>
              </a:rPr>
              <a:t>函数</a:t>
            </a:r>
          </a:p>
        </p:txBody>
      </p:sp>
    </p:spTree>
    <p:extLst>
      <p:ext uri="{BB962C8B-B14F-4D97-AF65-F5344CB8AC3E}">
        <p14:creationId xmlns:p14="http://schemas.microsoft.com/office/powerpoint/2010/main" val="192241977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3517" y="3535367"/>
            <a:ext cx="3751898" cy="2798445"/>
          </a:xfrm>
          <a:prstGeom prst="rect">
            <a:avLst/>
          </a:prstGeom>
        </p:spPr>
      </p:pic>
      <p:pic>
        <p:nvPicPr>
          <p:cNvPr id="3" name="图片 2"/>
          <p:cNvPicPr>
            <a:picLocks noChangeAspect="1"/>
          </p:cNvPicPr>
          <p:nvPr/>
        </p:nvPicPr>
        <p:blipFill>
          <a:blip r:embed="rId3"/>
          <a:stretch>
            <a:fillRect/>
          </a:stretch>
        </p:blipFill>
        <p:spPr>
          <a:xfrm>
            <a:off x="4381352" y="2320522"/>
            <a:ext cx="3689985" cy="2798445"/>
          </a:xfrm>
          <a:prstGeom prst="rect">
            <a:avLst/>
          </a:prstGeom>
        </p:spPr>
      </p:pic>
      <p:pic>
        <p:nvPicPr>
          <p:cNvPr id="4" name="图片 3"/>
          <p:cNvPicPr>
            <a:picLocks noChangeAspect="1"/>
          </p:cNvPicPr>
          <p:nvPr/>
        </p:nvPicPr>
        <p:blipFill>
          <a:blip r:embed="rId4"/>
          <a:stretch>
            <a:fillRect/>
          </a:stretch>
        </p:blipFill>
        <p:spPr>
          <a:xfrm>
            <a:off x="8217274" y="700727"/>
            <a:ext cx="3702368" cy="2526030"/>
          </a:xfrm>
          <a:prstGeom prst="rect">
            <a:avLst/>
          </a:prstGeom>
        </p:spPr>
      </p:pic>
      <p:sp>
        <p:nvSpPr>
          <p:cNvPr id="9" name="文本框 8"/>
          <p:cNvSpPr txBox="1"/>
          <p:nvPr/>
        </p:nvSpPr>
        <p:spPr>
          <a:xfrm>
            <a:off x="4381352" y="1663454"/>
            <a:ext cx="3588031"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无参数，有返回值</a:t>
            </a:r>
          </a:p>
        </p:txBody>
      </p:sp>
      <p:sp>
        <p:nvSpPr>
          <p:cNvPr id="10" name="文本框 9"/>
          <p:cNvSpPr txBox="1"/>
          <p:nvPr/>
        </p:nvSpPr>
        <p:spPr>
          <a:xfrm>
            <a:off x="489064" y="2874760"/>
            <a:ext cx="3588031"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有参数，有返回值</a:t>
            </a:r>
          </a:p>
        </p:txBody>
      </p:sp>
      <p:sp>
        <p:nvSpPr>
          <p:cNvPr id="11" name="文本框 10"/>
          <p:cNvSpPr txBox="1"/>
          <p:nvPr/>
        </p:nvSpPr>
        <p:spPr>
          <a:xfrm>
            <a:off x="8217274" y="78373"/>
            <a:ext cx="3588031"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有参数，无返回值</a:t>
            </a:r>
          </a:p>
        </p:txBody>
      </p:sp>
    </p:spTree>
    <p:extLst>
      <p:ext uri="{BB962C8B-B14F-4D97-AF65-F5344CB8AC3E}">
        <p14:creationId xmlns:p14="http://schemas.microsoft.com/office/powerpoint/2010/main" val="77119111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56" y="290635"/>
            <a:ext cx="11242914" cy="1323439"/>
          </a:xfrm>
          <a:prstGeom prst="rect">
            <a:avLst/>
          </a:prstGeom>
          <a:noFill/>
        </p:spPr>
        <p:txBody>
          <a:bodyPr wrap="square" rtlCol="0">
            <a:spAutoFit/>
          </a:bodyPr>
          <a:lstStyle/>
          <a:p>
            <a:pPr algn="ct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参数传递</a:t>
            </a:r>
          </a:p>
        </p:txBody>
      </p:sp>
      <p:sp>
        <p:nvSpPr>
          <p:cNvPr id="3" name="矩形 2"/>
          <p:cNvSpPr/>
          <p:nvPr/>
        </p:nvSpPr>
        <p:spPr>
          <a:xfrm>
            <a:off x="984067" y="1867368"/>
            <a:ext cx="10479507" cy="4678204"/>
          </a:xfrm>
          <a:prstGeom prst="rect">
            <a:avLst/>
          </a:prstGeom>
        </p:spPr>
        <p:txBody>
          <a:bodyPr wrap="square">
            <a:spAutoFit/>
          </a:bodyPr>
          <a:lstStyle/>
          <a:p>
            <a:r>
              <a:rPr lang="en-US" altLang="zh-CN" sz="3200" b="1" dirty="0">
                <a:solidFill>
                  <a:srgbClr val="FFFFCC"/>
                </a:solidFill>
                <a:latin typeface="华文楷体" panose="02010600040101010101" pitchFamily="2" charset="-122"/>
                <a:ea typeface="华文楷体" panose="02010600040101010101" pitchFamily="2" charset="-122"/>
              </a:rPr>
              <a:t>Python</a:t>
            </a:r>
            <a:r>
              <a:rPr lang="zh-CN" altLang="en-US" sz="3200" b="1" dirty="0">
                <a:solidFill>
                  <a:srgbClr val="FFFFCC"/>
                </a:solidFill>
                <a:latin typeface="华文楷体" panose="02010600040101010101" pitchFamily="2" charset="-122"/>
                <a:ea typeface="华文楷体" panose="02010600040101010101" pitchFamily="2" charset="-122"/>
              </a:rPr>
              <a:t>中，根据实际参数的类型不同，函数参数的传递方式可分为</a:t>
            </a:r>
            <a:r>
              <a:rPr lang="zh-CN" altLang="en-US" sz="3200" b="1" dirty="0">
                <a:solidFill>
                  <a:srgbClr val="FFC000"/>
                </a:solidFill>
                <a:latin typeface="华文楷体" panose="02010600040101010101" pitchFamily="2" charset="-122"/>
                <a:ea typeface="华文楷体" panose="02010600040101010101" pitchFamily="2" charset="-122"/>
              </a:rPr>
              <a:t>值传递</a:t>
            </a:r>
            <a:r>
              <a:rPr lang="zh-CN" altLang="en-US" sz="3200" b="1" dirty="0">
                <a:solidFill>
                  <a:srgbClr val="FFFFCC"/>
                </a:solidFill>
                <a:latin typeface="华文楷体" panose="02010600040101010101" pitchFamily="2" charset="-122"/>
                <a:ea typeface="华文楷体" panose="02010600040101010101" pitchFamily="2" charset="-122"/>
              </a:rPr>
              <a:t>和</a:t>
            </a:r>
            <a:r>
              <a:rPr lang="zh-CN" altLang="en-US" sz="3200" b="1" dirty="0">
                <a:solidFill>
                  <a:srgbClr val="FFC000"/>
                </a:solidFill>
                <a:latin typeface="华文楷体" panose="02010600040101010101" pitchFamily="2" charset="-122"/>
                <a:ea typeface="华文楷体" panose="02010600040101010101" pitchFamily="2" charset="-122"/>
              </a:rPr>
              <a:t>引用（地址）传递</a:t>
            </a:r>
            <a:r>
              <a:rPr lang="zh-CN" altLang="en-US" sz="3200" b="1" dirty="0">
                <a:solidFill>
                  <a:srgbClr val="FFFFCC"/>
                </a:solidFill>
                <a:latin typeface="华文楷体" panose="02010600040101010101" pitchFamily="2" charset="-122"/>
                <a:ea typeface="华文楷体" panose="02010600040101010101" pitchFamily="2" charset="-122"/>
              </a:rPr>
              <a:t>。</a:t>
            </a:r>
          </a:p>
          <a:p>
            <a:pPr marL="457200" indent="-457200">
              <a:spcBef>
                <a:spcPts val="600"/>
              </a:spcBef>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值传递：适用于实参类型为不可变类型（字符串、数字、元组）</a:t>
            </a:r>
          </a:p>
          <a:p>
            <a:pPr marL="457200" indent="-457200">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引用（地址）传递：适用于实参类型为可变类型（列表，字典）</a:t>
            </a:r>
          </a:p>
          <a:p>
            <a:pPr>
              <a:spcBef>
                <a:spcPts val="600"/>
              </a:spcBef>
            </a:pPr>
            <a:r>
              <a:rPr lang="zh-CN" altLang="en-US" sz="3200" b="1" dirty="0">
                <a:solidFill>
                  <a:srgbClr val="FFFFCC"/>
                </a:solidFill>
                <a:latin typeface="华文楷体" panose="02010600040101010101" pitchFamily="2" charset="-122"/>
                <a:ea typeface="华文楷体" panose="02010600040101010101" pitchFamily="2" charset="-122"/>
              </a:rPr>
              <a:t>值传递和引用传递的区别是，函数参数进行值传递后，若形参的值发生改变，不会影响实参的值；而函数参数进行引用传递后，改变形参的值，实参的值也会一同改变。</a:t>
            </a:r>
          </a:p>
        </p:txBody>
      </p:sp>
    </p:spTree>
    <p:extLst>
      <p:ext uri="{BB962C8B-B14F-4D97-AF65-F5344CB8AC3E}">
        <p14:creationId xmlns:p14="http://schemas.microsoft.com/office/powerpoint/2010/main" val="212965575"/>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35276" y="1850258"/>
            <a:ext cx="5194935" cy="3874770"/>
          </a:xfrm>
          <a:prstGeom prst="rect">
            <a:avLst/>
          </a:prstGeom>
        </p:spPr>
      </p:pic>
      <p:sp>
        <p:nvSpPr>
          <p:cNvPr id="7" name="左弧形箭头 6"/>
          <p:cNvSpPr/>
          <p:nvPr/>
        </p:nvSpPr>
        <p:spPr>
          <a:xfrm flipH="1" flipV="1">
            <a:off x="5290456" y="2155371"/>
            <a:ext cx="692332" cy="2913017"/>
          </a:xfrm>
          <a:prstGeom prst="curv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1247693" y="1850258"/>
            <a:ext cx="1619987" cy="646331"/>
          </a:xfrm>
          <a:prstGeom prst="rect">
            <a:avLst/>
          </a:prstGeom>
          <a:noFill/>
        </p:spPr>
        <p:txBody>
          <a:bodyPr wrap="square" rtlCol="0">
            <a:spAutoFit/>
          </a:bodyPr>
          <a:lstStyle/>
          <a:p>
            <a:r>
              <a:rPr lang="zh-CN" altLang="en-US" sz="3600" b="1" dirty="0">
                <a:latin typeface="华文楷体" panose="02010600040101010101" pitchFamily="2" charset="-122"/>
                <a:ea typeface="华文楷体" panose="02010600040101010101" pitchFamily="2" charset="-122"/>
              </a:rPr>
              <a:t>值传递</a:t>
            </a:r>
          </a:p>
        </p:txBody>
      </p:sp>
    </p:spTree>
    <p:extLst>
      <p:ext uri="{BB962C8B-B14F-4D97-AF65-F5344CB8AC3E}">
        <p14:creationId xmlns:p14="http://schemas.microsoft.com/office/powerpoint/2010/main" val="181996954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1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90799" y="1984943"/>
            <a:ext cx="6958149" cy="2970044"/>
          </a:xfrm>
          <a:prstGeom prst="rect">
            <a:avLst/>
          </a:prstGeom>
        </p:spPr>
        <p:txBody>
          <a:bodyPr wrap="square">
            <a:spAutoFit/>
          </a:bodyPr>
          <a:lstStyle/>
          <a:p>
            <a:r>
              <a:rPr lang="zh-CN" altLang="en-US" sz="3200" b="1" dirty="0">
                <a:solidFill>
                  <a:srgbClr val="FFFFCC"/>
                </a:solidFill>
                <a:latin typeface="华文楷体" panose="02010600040101010101" pitchFamily="2" charset="-122"/>
                <a:ea typeface="华文楷体" panose="02010600040101010101" pitchFamily="2" charset="-122"/>
              </a:rPr>
              <a:t>函数调用时可以使用的参数类型有：</a:t>
            </a:r>
          </a:p>
          <a:p>
            <a:pPr marL="914400" lvl="1" indent="-457200">
              <a:lnSpc>
                <a:spcPts val="4500"/>
              </a:lnSpc>
              <a:spcBef>
                <a:spcPts val="600"/>
              </a:spcBef>
              <a:buSzPct val="60000"/>
              <a:buFont typeface="Wingdings" panose="05000000000000000000" pitchFamily="2" charset="2"/>
              <a:buChar char="þ"/>
            </a:pPr>
            <a:r>
              <a:rPr lang="zh-CN" altLang="en-US" sz="3200" b="1" dirty="0">
                <a:solidFill>
                  <a:srgbClr val="FFFFCC"/>
                </a:solidFill>
                <a:latin typeface="华文楷体" panose="02010600040101010101" pitchFamily="2" charset="-122"/>
                <a:ea typeface="华文楷体" panose="02010600040101010101" pitchFamily="2" charset="-122"/>
              </a:rPr>
              <a:t>位置参数</a:t>
            </a:r>
            <a:endParaRPr lang="en-US" altLang="zh-CN" sz="3200" b="1" dirty="0">
              <a:solidFill>
                <a:srgbClr val="FFFFCC"/>
              </a:solidFill>
              <a:latin typeface="华文楷体" panose="02010600040101010101" pitchFamily="2" charset="-122"/>
              <a:ea typeface="华文楷体" panose="02010600040101010101" pitchFamily="2" charset="-122"/>
            </a:endParaRPr>
          </a:p>
          <a:p>
            <a:pPr marL="914400" lvl="1" indent="-457200">
              <a:lnSpc>
                <a:spcPts val="4500"/>
              </a:lnSpc>
              <a:buSzPct val="60000"/>
              <a:buFont typeface="Wingdings" panose="05000000000000000000" pitchFamily="2" charset="2"/>
              <a:buChar char="þ"/>
            </a:pPr>
            <a:r>
              <a:rPr lang="zh-CN" altLang="en-US" sz="3200" b="1" dirty="0">
                <a:solidFill>
                  <a:srgbClr val="FFFFCC"/>
                </a:solidFill>
                <a:latin typeface="华文楷体" panose="02010600040101010101" pitchFamily="2" charset="-122"/>
                <a:ea typeface="华文楷体" panose="02010600040101010101" pitchFamily="2" charset="-122"/>
              </a:rPr>
              <a:t>关键字参数</a:t>
            </a:r>
            <a:endParaRPr lang="en-US" altLang="zh-CN" sz="3200" b="1" dirty="0">
              <a:solidFill>
                <a:srgbClr val="FFFFCC"/>
              </a:solidFill>
              <a:latin typeface="华文楷体" panose="02010600040101010101" pitchFamily="2" charset="-122"/>
              <a:ea typeface="华文楷体" panose="02010600040101010101" pitchFamily="2" charset="-122"/>
            </a:endParaRPr>
          </a:p>
          <a:p>
            <a:pPr marL="914400" lvl="1" indent="-457200">
              <a:lnSpc>
                <a:spcPts val="4500"/>
              </a:lnSpc>
              <a:buSzPct val="60000"/>
              <a:buFont typeface="Wingdings" panose="05000000000000000000" pitchFamily="2" charset="2"/>
              <a:buChar char="þ"/>
            </a:pPr>
            <a:r>
              <a:rPr lang="zh-CN" altLang="en-US" sz="3200" b="1" dirty="0">
                <a:solidFill>
                  <a:srgbClr val="FFFFCC"/>
                </a:solidFill>
                <a:latin typeface="华文楷体" panose="02010600040101010101" pitchFamily="2" charset="-122"/>
                <a:ea typeface="华文楷体" panose="02010600040101010101" pitchFamily="2" charset="-122"/>
              </a:rPr>
              <a:t>默认参数</a:t>
            </a:r>
            <a:endParaRPr lang="en-US" altLang="zh-CN" sz="3200" b="1" dirty="0">
              <a:solidFill>
                <a:srgbClr val="FFFFCC"/>
              </a:solidFill>
              <a:latin typeface="华文楷体" panose="02010600040101010101" pitchFamily="2" charset="-122"/>
              <a:ea typeface="华文楷体" panose="02010600040101010101" pitchFamily="2" charset="-122"/>
            </a:endParaRPr>
          </a:p>
          <a:p>
            <a:pPr marL="914400" lvl="1" indent="-457200">
              <a:lnSpc>
                <a:spcPts val="4500"/>
              </a:lnSpc>
              <a:buSzPct val="60000"/>
              <a:buFont typeface="Wingdings" panose="05000000000000000000" pitchFamily="2" charset="2"/>
              <a:buChar char="þ"/>
            </a:pPr>
            <a:r>
              <a:rPr lang="zh-CN" altLang="en-US" sz="3200" b="1" dirty="0">
                <a:solidFill>
                  <a:srgbClr val="FFFFCC"/>
                </a:solidFill>
                <a:latin typeface="华文楷体" panose="02010600040101010101" pitchFamily="2" charset="-122"/>
                <a:ea typeface="华文楷体" panose="02010600040101010101" pitchFamily="2" charset="-122"/>
              </a:rPr>
              <a:t>可变参数</a:t>
            </a:r>
            <a:endParaRPr lang="zh-CN" altLang="en-US" sz="3200" b="1" i="0" dirty="0">
              <a:solidFill>
                <a:srgbClr val="FFFFCC"/>
              </a:solidFill>
              <a:effectLst/>
              <a:latin typeface="华文楷体" panose="02010600040101010101" pitchFamily="2" charset="-122"/>
              <a:ea typeface="华文楷体" panose="02010600040101010101" pitchFamily="2" charset="-122"/>
            </a:endParaRPr>
          </a:p>
        </p:txBody>
      </p:sp>
      <p:sp>
        <p:nvSpPr>
          <p:cNvPr id="3" name="文本框 2"/>
          <p:cNvSpPr txBox="1"/>
          <p:nvPr/>
        </p:nvSpPr>
        <p:spPr>
          <a:xfrm>
            <a:off x="468857" y="329244"/>
            <a:ext cx="11242914" cy="1323439"/>
          </a:xfrm>
          <a:prstGeom prst="rect">
            <a:avLst/>
          </a:prstGeom>
          <a:noFill/>
        </p:spPr>
        <p:txBody>
          <a:bodyPr wrap="square" rtlCol="0">
            <a:spAutoFit/>
          </a:bodyPr>
          <a:lstStyle/>
          <a:p>
            <a:pPr algn="ct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参数类型</a:t>
            </a:r>
          </a:p>
        </p:txBody>
      </p:sp>
    </p:spTree>
    <p:extLst>
      <p:ext uri="{BB962C8B-B14F-4D97-AF65-F5344CB8AC3E}">
        <p14:creationId xmlns:p14="http://schemas.microsoft.com/office/powerpoint/2010/main" val="74965741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3405" y="1944000"/>
            <a:ext cx="9953897" cy="1828899"/>
          </a:xfrm>
          <a:prstGeom prst="rect">
            <a:avLst/>
          </a:prstGeom>
        </p:spPr>
        <p:txBody>
          <a:bodyPr wrap="square">
            <a:spAutoFit/>
          </a:bodyPr>
          <a:lstStyle/>
          <a:p>
            <a:pPr>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位置参数，也称必备参数，是指必须按照正确的顺序将实际参数传到函数中，即调用函数时传入的实际参数</a:t>
            </a:r>
            <a:r>
              <a:rPr lang="zh-CN" altLang="en-US" sz="3200" b="1" dirty="0">
                <a:solidFill>
                  <a:srgbClr val="FF9900"/>
                </a:solidFill>
                <a:latin typeface="华文楷体" panose="02010600040101010101" pitchFamily="2" charset="-122"/>
                <a:ea typeface="华文楷体" panose="02010600040101010101" pitchFamily="2" charset="-122"/>
              </a:rPr>
              <a:t>数量</a:t>
            </a:r>
            <a:r>
              <a:rPr lang="zh-CN" altLang="en-US" sz="3200" b="1" dirty="0">
                <a:solidFill>
                  <a:srgbClr val="FFFFCC"/>
                </a:solidFill>
                <a:latin typeface="华文楷体" panose="02010600040101010101" pitchFamily="2" charset="-122"/>
                <a:ea typeface="华文楷体" panose="02010600040101010101" pitchFamily="2" charset="-122"/>
              </a:rPr>
              <a:t>和</a:t>
            </a:r>
            <a:r>
              <a:rPr lang="zh-CN" altLang="en-US" sz="3200" b="1" dirty="0">
                <a:solidFill>
                  <a:srgbClr val="FF9900"/>
                </a:solidFill>
                <a:latin typeface="华文楷体" panose="02010600040101010101" pitchFamily="2" charset="-122"/>
                <a:ea typeface="华文楷体" panose="02010600040101010101" pitchFamily="2" charset="-122"/>
              </a:rPr>
              <a:t>位置</a:t>
            </a:r>
            <a:r>
              <a:rPr lang="zh-CN" altLang="en-US" sz="3200" b="1" dirty="0">
                <a:solidFill>
                  <a:srgbClr val="FFFFCC"/>
                </a:solidFill>
                <a:latin typeface="华文楷体" panose="02010600040101010101" pitchFamily="2" charset="-122"/>
                <a:ea typeface="华文楷体" panose="02010600040101010101" pitchFamily="2" charset="-122"/>
              </a:rPr>
              <a:t>都必须和定义函数时的形式参数保持一致。</a:t>
            </a:r>
            <a:endParaRPr lang="en-US" altLang="zh-CN" sz="3200" b="1" dirty="0">
              <a:solidFill>
                <a:srgbClr val="FFFFCC"/>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468857" y="329244"/>
            <a:ext cx="11242914" cy="1015663"/>
          </a:xfrm>
          <a:prstGeom prst="rect">
            <a:avLst/>
          </a:prstGeom>
          <a:noFill/>
        </p:spPr>
        <p:txBody>
          <a:bodyPr wrap="square" rtlCol="0">
            <a:spAutoFit/>
          </a:bodyPr>
          <a:lstStyle/>
          <a:p>
            <a:pPr algn="ctr"/>
            <a:r>
              <a:rPr lang="zh-CN" altLang="en-US" sz="6000" b="1" dirty="0">
                <a:solidFill>
                  <a:schemeClr val="accent3">
                    <a:lumMod val="60000"/>
                    <a:lumOff val="40000"/>
                  </a:schemeClr>
                </a:solidFill>
                <a:latin typeface="+mn-ea"/>
              </a:rPr>
              <a:t>位置参数</a:t>
            </a:r>
          </a:p>
        </p:txBody>
      </p:sp>
    </p:spTree>
    <p:extLst>
      <p:ext uri="{BB962C8B-B14F-4D97-AF65-F5344CB8AC3E}">
        <p14:creationId xmlns:p14="http://schemas.microsoft.com/office/powerpoint/2010/main" val="287858530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76000" y="1690549"/>
            <a:ext cx="7429500" cy="3505200"/>
          </a:xfrm>
          <a:prstGeom prst="rect">
            <a:avLst/>
          </a:prstGeom>
        </p:spPr>
      </p:pic>
      <p:sp>
        <p:nvSpPr>
          <p:cNvPr id="3" name="圆角矩形 2"/>
          <p:cNvSpPr/>
          <p:nvPr/>
        </p:nvSpPr>
        <p:spPr>
          <a:xfrm>
            <a:off x="4702629" y="1815735"/>
            <a:ext cx="2808514" cy="496389"/>
          </a:xfrm>
          <a:prstGeom prst="round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232366" y="4180112"/>
            <a:ext cx="1240971" cy="404948"/>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0312" y="3579947"/>
            <a:ext cx="2036062" cy="1200329"/>
          </a:xfrm>
          <a:prstGeom prst="rect">
            <a:avLst/>
          </a:prstGeom>
          <a:ln>
            <a:solidFill>
              <a:srgbClr val="00B0F0"/>
            </a:solidFill>
          </a:ln>
        </p:spPr>
        <p:txBody>
          <a:bodyPr wrap="square">
            <a:spAutoFit/>
          </a:bodyPr>
          <a:lstStyle/>
          <a:p>
            <a:r>
              <a:rPr lang="zh-CN" altLang="en-US" sz="2400" b="1" dirty="0">
                <a:solidFill>
                  <a:srgbClr val="0070C0"/>
                </a:solidFill>
                <a:latin typeface="Helvetica Neue"/>
              </a:rPr>
              <a:t>实参和形参的数量位置必须一致</a:t>
            </a:r>
            <a:endParaRPr lang="en-US" altLang="zh-CN" sz="2400" b="1" dirty="0">
              <a:solidFill>
                <a:srgbClr val="0070C0"/>
              </a:solidFill>
              <a:latin typeface="Helvetica Neue"/>
            </a:endParaRPr>
          </a:p>
        </p:txBody>
      </p:sp>
      <p:cxnSp>
        <p:nvCxnSpPr>
          <p:cNvPr id="7" name="直接箭头连接符 6"/>
          <p:cNvCxnSpPr/>
          <p:nvPr/>
        </p:nvCxnSpPr>
        <p:spPr>
          <a:xfrm>
            <a:off x="7262951" y="2369814"/>
            <a:ext cx="0" cy="1152000"/>
          </a:xfrm>
          <a:prstGeom prst="straightConnector1">
            <a:avLst/>
          </a:prstGeom>
          <a:ln w="2857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直接箭头连接符 8"/>
          <p:cNvCxnSpPr/>
          <p:nvPr/>
        </p:nvCxnSpPr>
        <p:spPr>
          <a:xfrm flipV="1">
            <a:off x="5664186" y="4382586"/>
            <a:ext cx="1260000" cy="0"/>
          </a:xfrm>
          <a:prstGeom prst="straightConnector1">
            <a:avLst/>
          </a:prstGeom>
          <a:ln w="28575"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556817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7277" y="1944000"/>
            <a:ext cx="9972000" cy="1862048"/>
          </a:xfrm>
          <a:prstGeom prst="rect">
            <a:avLst/>
          </a:prstGeom>
        </p:spPr>
        <p:txBody>
          <a:bodyPr wrap="square">
            <a:spAutoFit/>
          </a:bodyPr>
          <a:lstStyle/>
          <a:p>
            <a:pPr>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关键字参数是指使用形式参数的名字来确定输入的参数值。通过此方式指定函数实参时，不需要与形参的位置完全一致，只要将参数名写正确即可。</a:t>
            </a:r>
          </a:p>
        </p:txBody>
      </p:sp>
      <p:sp>
        <p:nvSpPr>
          <p:cNvPr id="3" name="文本框 2"/>
          <p:cNvSpPr txBox="1"/>
          <p:nvPr/>
        </p:nvSpPr>
        <p:spPr>
          <a:xfrm>
            <a:off x="468857" y="329244"/>
            <a:ext cx="11242914" cy="1015663"/>
          </a:xfrm>
          <a:prstGeom prst="rect">
            <a:avLst/>
          </a:prstGeom>
          <a:noFill/>
        </p:spPr>
        <p:txBody>
          <a:bodyPr wrap="square" rtlCol="0">
            <a:spAutoFit/>
          </a:bodyPr>
          <a:lstStyle/>
          <a:p>
            <a:pPr algn="ctr"/>
            <a:r>
              <a:rPr lang="zh-CN" altLang="en-US" sz="6000" b="1" dirty="0">
                <a:solidFill>
                  <a:schemeClr val="accent3">
                    <a:lumMod val="60000"/>
                    <a:lumOff val="40000"/>
                  </a:schemeClr>
                </a:solidFill>
                <a:latin typeface="+mn-ea"/>
              </a:rPr>
              <a:t>关键字参数</a:t>
            </a:r>
          </a:p>
        </p:txBody>
      </p:sp>
    </p:spTree>
    <p:extLst>
      <p:ext uri="{BB962C8B-B14F-4D97-AF65-F5344CB8AC3E}">
        <p14:creationId xmlns:p14="http://schemas.microsoft.com/office/powerpoint/2010/main" val="83741909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76000" y="1692000"/>
            <a:ext cx="7639050" cy="2990850"/>
          </a:xfrm>
          <a:prstGeom prst="rect">
            <a:avLst/>
          </a:prstGeom>
        </p:spPr>
      </p:pic>
      <p:sp>
        <p:nvSpPr>
          <p:cNvPr id="3" name="矩形 2"/>
          <p:cNvSpPr/>
          <p:nvPr/>
        </p:nvSpPr>
        <p:spPr>
          <a:xfrm>
            <a:off x="1630056" y="4854249"/>
            <a:ext cx="9130938" cy="1015663"/>
          </a:xfrm>
          <a:prstGeom prst="rect">
            <a:avLst/>
          </a:prstGeom>
        </p:spPr>
        <p:txBody>
          <a:bodyPr wrap="square">
            <a:spAutoFit/>
          </a:bodyPr>
          <a:lstStyle/>
          <a:p>
            <a:pPr>
              <a:lnSpc>
                <a:spcPts val="3600"/>
              </a:lnSpc>
            </a:pPr>
            <a:r>
              <a:rPr lang="zh-CN" altLang="en-US" sz="2400" b="1" dirty="0">
                <a:solidFill>
                  <a:srgbClr val="FFFFCC"/>
                </a:solidFill>
                <a:latin typeface="Helvetica Neue"/>
              </a:rPr>
              <a:t>使用位置参数和关键字参数混合方式时，关键字参数必须位于所有的位置参数之后。</a:t>
            </a:r>
            <a:endParaRPr lang="zh-CN" altLang="en-US" sz="2400" b="1" dirty="0">
              <a:solidFill>
                <a:srgbClr val="FFFFCC"/>
              </a:solidFill>
            </a:endParaRPr>
          </a:p>
        </p:txBody>
      </p:sp>
    </p:spTree>
    <p:extLst>
      <p:ext uri="{BB962C8B-B14F-4D97-AF65-F5344CB8AC3E}">
        <p14:creationId xmlns:p14="http://schemas.microsoft.com/office/powerpoint/2010/main" val="90444598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6021" y="1944000"/>
            <a:ext cx="9972000" cy="3598614"/>
          </a:xfrm>
          <a:prstGeom prst="rect">
            <a:avLst/>
          </a:prstGeom>
        </p:spPr>
        <p:txBody>
          <a:bodyPr wrap="square">
            <a:spAutoFit/>
          </a:bodyPr>
          <a:lstStyle/>
          <a:p>
            <a:pPr>
              <a:lnSpc>
                <a:spcPts val="4600"/>
              </a:lnSpc>
            </a:pPr>
            <a:r>
              <a:rPr lang="en-US" altLang="zh-CN" sz="3200" b="1" dirty="0">
                <a:solidFill>
                  <a:srgbClr val="FFFFCC"/>
                </a:solidFill>
                <a:latin typeface="华文楷体" panose="02010600040101010101" pitchFamily="2" charset="-122"/>
                <a:ea typeface="华文楷体" panose="02010600040101010101" pitchFamily="2" charset="-122"/>
              </a:rPr>
              <a:t>Python </a:t>
            </a:r>
            <a:r>
              <a:rPr lang="zh-CN" altLang="en-US" sz="3200" b="1" dirty="0">
                <a:solidFill>
                  <a:srgbClr val="FFFFCC"/>
                </a:solidFill>
                <a:latin typeface="华文楷体" panose="02010600040101010101" pitchFamily="2" charset="-122"/>
                <a:ea typeface="华文楷体" panose="02010600040101010101" pitchFamily="2" charset="-122"/>
              </a:rPr>
              <a:t>允许为参数设置默认值，即在定义函数时，直接给形式参数指定一个默认值。这样即使调用函数时没有给拥有默认值的形参传递参数，该参数可以直接使用定义函数时设置的默认值。</a:t>
            </a:r>
            <a:endParaRPr lang="en-US" altLang="zh-CN" sz="3200" b="1" dirty="0">
              <a:solidFill>
                <a:srgbClr val="FFFFCC"/>
              </a:solidFill>
              <a:latin typeface="华文楷体" panose="02010600040101010101" pitchFamily="2" charset="-122"/>
              <a:ea typeface="华文楷体" panose="02010600040101010101" pitchFamily="2" charset="-122"/>
            </a:endParaRPr>
          </a:p>
          <a:p>
            <a:pPr>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指定有默认值的形式参数必须在所有无默认值参数的最后，否则会产生语法错误。</a:t>
            </a:r>
          </a:p>
        </p:txBody>
      </p:sp>
      <p:sp>
        <p:nvSpPr>
          <p:cNvPr id="3" name="文本框 2"/>
          <p:cNvSpPr txBox="1"/>
          <p:nvPr/>
        </p:nvSpPr>
        <p:spPr>
          <a:xfrm>
            <a:off x="468857" y="329244"/>
            <a:ext cx="11242914" cy="1015663"/>
          </a:xfrm>
          <a:prstGeom prst="rect">
            <a:avLst/>
          </a:prstGeom>
          <a:noFill/>
        </p:spPr>
        <p:txBody>
          <a:bodyPr wrap="square" rtlCol="0">
            <a:spAutoFit/>
          </a:bodyPr>
          <a:lstStyle/>
          <a:p>
            <a:pPr algn="ctr"/>
            <a:r>
              <a:rPr lang="zh-CN" altLang="en-US" sz="6000" b="1" dirty="0">
                <a:solidFill>
                  <a:schemeClr val="accent3">
                    <a:lumMod val="60000"/>
                    <a:lumOff val="40000"/>
                  </a:schemeClr>
                </a:solidFill>
                <a:latin typeface="+mn-ea"/>
              </a:rPr>
              <a:t>默认参数</a:t>
            </a:r>
          </a:p>
        </p:txBody>
      </p:sp>
    </p:spTree>
    <p:extLst>
      <p:ext uri="{BB962C8B-B14F-4D97-AF65-F5344CB8AC3E}">
        <p14:creationId xmlns:p14="http://schemas.microsoft.com/office/powerpoint/2010/main" val="22348493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76000" y="1692000"/>
            <a:ext cx="7410450" cy="3409950"/>
          </a:xfrm>
          <a:prstGeom prst="rect">
            <a:avLst/>
          </a:prstGeom>
        </p:spPr>
      </p:pic>
      <p:sp>
        <p:nvSpPr>
          <p:cNvPr id="3" name="圆角矩形 2"/>
          <p:cNvSpPr/>
          <p:nvPr/>
        </p:nvSpPr>
        <p:spPr>
          <a:xfrm>
            <a:off x="6527408" y="1801667"/>
            <a:ext cx="1912201" cy="496389"/>
          </a:xfrm>
          <a:prstGeom prst="roundRect">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闪电形 3"/>
          <p:cNvSpPr/>
          <p:nvPr/>
        </p:nvSpPr>
        <p:spPr>
          <a:xfrm rot="1082935" flipH="1">
            <a:off x="8223609" y="932223"/>
            <a:ext cx="432000" cy="900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648614" y="508594"/>
            <a:ext cx="1646926" cy="646331"/>
          </a:xfrm>
          <a:prstGeom prst="rect">
            <a:avLst/>
          </a:prstGeom>
          <a:noFill/>
        </p:spPr>
        <p:txBody>
          <a:bodyPr wrap="square" rtlCol="0">
            <a:spAutoFit/>
          </a:bodyPr>
          <a:lstStyle/>
          <a:p>
            <a:r>
              <a:rPr lang="zh-CN" altLang="en-US" sz="3600" b="1" dirty="0">
                <a:latin typeface="华文楷体" panose="02010600040101010101" pitchFamily="2" charset="-122"/>
                <a:ea typeface="华文楷体" panose="02010600040101010101" pitchFamily="2" charset="-122"/>
              </a:rPr>
              <a:t>默认值</a:t>
            </a:r>
          </a:p>
        </p:txBody>
      </p:sp>
    </p:spTree>
    <p:extLst>
      <p:ext uri="{BB962C8B-B14F-4D97-AF65-F5344CB8AC3E}">
        <p14:creationId xmlns:p14="http://schemas.microsoft.com/office/powerpoint/2010/main" val="132176738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23402" y="1371120"/>
            <a:ext cx="10058400" cy="2657138"/>
          </a:xfrm>
          <a:prstGeom prst="rect">
            <a:avLst/>
          </a:prstGeom>
          <a:noFill/>
        </p:spPr>
        <p:txBody>
          <a:bodyPr wrap="square" rtlCol="0">
            <a:spAutoFit/>
          </a:bodyPr>
          <a:lstStyle/>
          <a:p>
            <a:pPr>
              <a:lnSpc>
                <a:spcPts val="5000"/>
              </a:lnSpc>
            </a:pPr>
            <a:r>
              <a:rPr lang="en-US" altLang="zh-CN" sz="3600" b="1" dirty="0">
                <a:solidFill>
                  <a:srgbClr val="FFFFCC"/>
                </a:solidFill>
                <a:latin typeface="华文楷体" panose="02010600040101010101" pitchFamily="2" charset="-122"/>
                <a:ea typeface="华文楷体" panose="02010600040101010101" pitchFamily="2" charset="-122"/>
              </a:rPr>
              <a:t>Python</a:t>
            </a:r>
            <a:r>
              <a:rPr lang="zh-CN" altLang="en-US" sz="3600" b="1" dirty="0">
                <a:solidFill>
                  <a:srgbClr val="FFFFCC"/>
                </a:solidFill>
                <a:latin typeface="华文楷体" panose="02010600040101010101" pitchFamily="2" charset="-122"/>
                <a:ea typeface="华文楷体" panose="02010600040101010101" pitchFamily="2" charset="-122"/>
              </a:rPr>
              <a:t>提供了许多内置函数，如</a:t>
            </a:r>
            <a:r>
              <a:rPr lang="en-US" altLang="zh-CN" sz="3600" b="1" dirty="0">
                <a:solidFill>
                  <a:srgbClr val="FFFFCC"/>
                </a:solidFill>
                <a:latin typeface="华文楷体" panose="02010600040101010101" pitchFamily="2" charset="-122"/>
                <a:ea typeface="华文楷体" panose="02010600040101010101" pitchFamily="2" charset="-122"/>
              </a:rPr>
              <a:t>input( )</a:t>
            </a:r>
            <a:r>
              <a:rPr lang="zh-CN" altLang="en-US" sz="3600" b="1" dirty="0">
                <a:solidFill>
                  <a:srgbClr val="FFFFCC"/>
                </a:solidFill>
                <a:latin typeface="华文楷体" panose="02010600040101010101" pitchFamily="2" charset="-122"/>
                <a:ea typeface="华文楷体" panose="02010600040101010101" pitchFamily="2" charset="-122"/>
              </a:rPr>
              <a:t>、</a:t>
            </a:r>
            <a:r>
              <a:rPr lang="en-US" altLang="zh-CN" sz="3600" b="1" dirty="0">
                <a:solidFill>
                  <a:srgbClr val="FFFFCC"/>
                </a:solidFill>
                <a:latin typeface="华文楷体" panose="02010600040101010101" pitchFamily="2" charset="-122"/>
                <a:ea typeface="华文楷体" panose="02010600040101010101" pitchFamily="2" charset="-122"/>
              </a:rPr>
              <a:t>map( )</a:t>
            </a:r>
            <a:r>
              <a:rPr lang="zh-CN" altLang="en-US" sz="3600" b="1" dirty="0">
                <a:solidFill>
                  <a:srgbClr val="FFFFCC"/>
                </a:solidFill>
                <a:latin typeface="华文楷体" panose="02010600040101010101" pitchFamily="2" charset="-122"/>
                <a:ea typeface="华文楷体" panose="02010600040101010101" pitchFamily="2" charset="-122"/>
              </a:rPr>
              <a:t>。我们也可以自己创建函数，称为用户自定义函数。</a:t>
            </a:r>
          </a:p>
          <a:p>
            <a:pPr marL="571500" indent="-571500">
              <a:lnSpc>
                <a:spcPts val="5000"/>
              </a:lnSpc>
              <a:buSzPct val="60000"/>
              <a:buFont typeface="华文楷体" panose="02010600040101010101" pitchFamily="2" charset="-122"/>
              <a:buChar char="※"/>
            </a:pPr>
            <a:r>
              <a:rPr lang="zh-CN" altLang="en-US" sz="3600" b="1" dirty="0">
                <a:solidFill>
                  <a:srgbClr val="FFFFCC"/>
                </a:solidFill>
                <a:latin typeface="华文楷体" panose="02010600040101010101" pitchFamily="2" charset="-122"/>
                <a:ea typeface="华文楷体" panose="02010600040101010101" pitchFamily="2" charset="-122"/>
              </a:rPr>
              <a:t>函数可以提高代码的重复利用率。</a:t>
            </a:r>
            <a:endParaRPr lang="en-US" altLang="zh-CN" sz="3600" b="1" dirty="0">
              <a:solidFill>
                <a:srgbClr val="FFFFCC"/>
              </a:solidFill>
              <a:latin typeface="华文楷体" panose="02010600040101010101" pitchFamily="2" charset="-122"/>
              <a:ea typeface="华文楷体" panose="02010600040101010101" pitchFamily="2" charset="-122"/>
            </a:endParaRPr>
          </a:p>
          <a:p>
            <a:pPr marL="571500" indent="-571500">
              <a:lnSpc>
                <a:spcPts val="5000"/>
              </a:lnSpc>
              <a:buSzPct val="60000"/>
              <a:buFont typeface="华文楷体" panose="02010600040101010101" pitchFamily="2" charset="-122"/>
              <a:buChar char="※"/>
            </a:pPr>
            <a:r>
              <a:rPr lang="zh-CN" altLang="en-US" sz="3600" b="1" dirty="0">
                <a:solidFill>
                  <a:srgbClr val="FFFFCC"/>
                </a:solidFill>
                <a:latin typeface="华文楷体" panose="02010600040101010101" pitchFamily="2" charset="-122"/>
                <a:ea typeface="华文楷体" panose="02010600040101010101" pitchFamily="2" charset="-122"/>
              </a:rPr>
              <a:t>函数可以将复杂的问题分解为若干子问题。</a:t>
            </a:r>
          </a:p>
        </p:txBody>
      </p:sp>
    </p:spTree>
    <p:extLst>
      <p:ext uri="{BB962C8B-B14F-4D97-AF65-F5344CB8AC3E}">
        <p14:creationId xmlns:p14="http://schemas.microsoft.com/office/powerpoint/2010/main" val="381292565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57" y="329244"/>
            <a:ext cx="11242914" cy="1015663"/>
          </a:xfrm>
          <a:prstGeom prst="rect">
            <a:avLst/>
          </a:prstGeom>
          <a:noFill/>
        </p:spPr>
        <p:txBody>
          <a:bodyPr wrap="square" rtlCol="0">
            <a:spAutoFit/>
          </a:bodyPr>
          <a:lstStyle/>
          <a:p>
            <a:pPr algn="ctr"/>
            <a:r>
              <a:rPr lang="zh-CN" altLang="en-US" sz="6000" b="1" dirty="0">
                <a:solidFill>
                  <a:schemeClr val="accent3">
                    <a:lumMod val="60000"/>
                    <a:lumOff val="40000"/>
                  </a:schemeClr>
                </a:solidFill>
                <a:latin typeface="+mn-ea"/>
              </a:rPr>
              <a:t>可变参数</a:t>
            </a:r>
          </a:p>
        </p:txBody>
      </p:sp>
      <p:sp>
        <p:nvSpPr>
          <p:cNvPr id="3" name="矩形 2"/>
          <p:cNvSpPr/>
          <p:nvPr/>
        </p:nvSpPr>
        <p:spPr>
          <a:xfrm>
            <a:off x="1198274" y="1944000"/>
            <a:ext cx="9972000" cy="3631763"/>
          </a:xfrm>
          <a:prstGeom prst="rect">
            <a:avLst/>
          </a:prstGeom>
        </p:spPr>
        <p:txBody>
          <a:bodyPr wrap="square">
            <a:spAutoFit/>
          </a:bodyPr>
          <a:lstStyle/>
          <a:p>
            <a:pPr latinLnBrk="1">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可变参数是指传入的参数数量是可变的，可以是任意多个，也可以没有。</a:t>
            </a:r>
          </a:p>
          <a:p>
            <a:pPr latinLnBrk="1">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在定义函数的时候，通过带星号的参数，向函数传递可变数量的参数。一个星号表示调用函数时从该参数之后所有的参数都被打包为一个元组。两个星号表示调用时从该参数之后所有的参数都被打包为一个字典。</a:t>
            </a:r>
            <a:endParaRPr lang="zh-CN" altLang="en-US" sz="3200" b="1" i="0" dirty="0">
              <a:solidFill>
                <a:srgbClr val="FFFFCC"/>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8592647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76000" y="1692000"/>
            <a:ext cx="7600950" cy="3409950"/>
          </a:xfrm>
          <a:prstGeom prst="rect">
            <a:avLst/>
          </a:prstGeom>
        </p:spPr>
      </p:pic>
      <p:sp>
        <p:nvSpPr>
          <p:cNvPr id="3" name="椭圆 2"/>
          <p:cNvSpPr/>
          <p:nvPr/>
        </p:nvSpPr>
        <p:spPr>
          <a:xfrm>
            <a:off x="5603966" y="1718126"/>
            <a:ext cx="548640" cy="607063"/>
          </a:xfrm>
          <a:prstGeom prst="ellipse">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689566" y="4114800"/>
            <a:ext cx="783771" cy="444137"/>
          </a:xfrm>
          <a:prstGeom prst="ellipse">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52947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57" y="329244"/>
            <a:ext cx="11242914" cy="1323439"/>
          </a:xfrm>
          <a:prstGeom prst="rect">
            <a:avLst/>
          </a:prstGeom>
          <a:noFill/>
        </p:spPr>
        <p:txBody>
          <a:bodyPr wrap="square" rtlCol="0">
            <a:spAutoFit/>
          </a:bodyPr>
          <a:lstStyle/>
          <a:p>
            <a:pPr algn="ctr"/>
            <a:r>
              <a:rPr lang="en-US" altLang="zh-CN" sz="8000" b="1" dirty="0">
                <a:solidFill>
                  <a:schemeClr val="accent2">
                    <a:lumMod val="20000"/>
                    <a:lumOff val="80000"/>
                  </a:schemeClr>
                </a:solidFill>
                <a:latin typeface="华文楷体" panose="02010600040101010101" pitchFamily="2" charset="-122"/>
                <a:ea typeface="华文楷体" panose="02010600040101010101" pitchFamily="2" charset="-122"/>
              </a:rPr>
              <a:t>lambda</a:t>
            </a: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函数</a:t>
            </a:r>
          </a:p>
        </p:txBody>
      </p:sp>
      <p:sp>
        <p:nvSpPr>
          <p:cNvPr id="3" name="矩形 2"/>
          <p:cNvSpPr/>
          <p:nvPr/>
        </p:nvSpPr>
        <p:spPr>
          <a:xfrm>
            <a:off x="1116000" y="1944000"/>
            <a:ext cx="9972000" cy="3041858"/>
          </a:xfrm>
          <a:prstGeom prst="rect">
            <a:avLst/>
          </a:prstGeom>
        </p:spPr>
        <p:txBody>
          <a:bodyPr wrap="square">
            <a:spAutoFit/>
          </a:bodyPr>
          <a:lstStyle/>
          <a:p>
            <a:pPr>
              <a:lnSpc>
                <a:spcPts val="4600"/>
              </a:lnSpc>
            </a:pPr>
            <a:r>
              <a:rPr lang="en-US" altLang="zh-CN" sz="3200" b="1" dirty="0">
                <a:solidFill>
                  <a:srgbClr val="FFFFCC"/>
                </a:solidFill>
                <a:latin typeface="华文楷体" panose="02010600040101010101" pitchFamily="2" charset="-122"/>
                <a:ea typeface="华文楷体" panose="02010600040101010101" pitchFamily="2" charset="-122"/>
              </a:rPr>
              <a:t>lambda</a:t>
            </a:r>
            <a:r>
              <a:rPr lang="zh-CN" altLang="en-US" sz="3200" b="1" dirty="0">
                <a:solidFill>
                  <a:srgbClr val="FFFFCC"/>
                </a:solidFill>
                <a:latin typeface="华文楷体" panose="02010600040101010101" pitchFamily="2" charset="-122"/>
                <a:ea typeface="华文楷体" panose="02010600040101010101" pitchFamily="2" charset="-122"/>
              </a:rPr>
              <a:t>函数，又称匿名函数，用来表示内部仅包含一行表达式的函数。它用于需要函数对象作为参数或函数比较简单并且只使用一次的场合。</a:t>
            </a:r>
          </a:p>
          <a:p>
            <a:pPr>
              <a:lnSpc>
                <a:spcPts val="4600"/>
              </a:lnSpc>
            </a:pPr>
            <a:r>
              <a:rPr lang="en-US" altLang="zh-CN" sz="3200" b="1" dirty="0">
                <a:solidFill>
                  <a:srgbClr val="FFFFCC"/>
                </a:solidFill>
                <a:latin typeface="华文楷体" panose="02010600040101010101" pitchFamily="2" charset="-122"/>
                <a:ea typeface="华文楷体" panose="02010600040101010101" pitchFamily="2" charset="-122"/>
              </a:rPr>
              <a:t>lambda</a:t>
            </a:r>
            <a:r>
              <a:rPr lang="zh-CN" altLang="en-US" sz="3200" b="1" dirty="0">
                <a:solidFill>
                  <a:srgbClr val="FFFFCC"/>
                </a:solidFill>
                <a:latin typeface="华文楷体" panose="02010600040101010101" pitchFamily="2" charset="-122"/>
                <a:ea typeface="华文楷体" panose="02010600040101010101" pitchFamily="2" charset="-122"/>
              </a:rPr>
              <a:t>函数的语法格式为：</a:t>
            </a:r>
          </a:p>
          <a:p>
            <a:pPr>
              <a:lnSpc>
                <a:spcPts val="4600"/>
              </a:lnSpc>
            </a:pPr>
            <a:r>
              <a:rPr lang="en-US" altLang="zh-CN" sz="3200" b="1" dirty="0">
                <a:solidFill>
                  <a:srgbClr val="FFFFCC"/>
                </a:solidFill>
                <a:latin typeface="华文楷体" panose="02010600040101010101" pitchFamily="2" charset="-122"/>
                <a:ea typeface="华文楷体" panose="02010600040101010101" pitchFamily="2" charset="-122"/>
              </a:rPr>
              <a:t>   </a:t>
            </a:r>
            <a:r>
              <a:rPr lang="en-US" altLang="zh-CN" sz="3200" b="1" dirty="0">
                <a:solidFill>
                  <a:srgbClr val="FFCC00"/>
                </a:solidFill>
                <a:latin typeface="华文楷体" panose="02010600040101010101" pitchFamily="2" charset="-122"/>
                <a:ea typeface="华文楷体" panose="02010600040101010101" pitchFamily="2" charset="-122"/>
              </a:rPr>
              <a:t>lambda </a:t>
            </a:r>
            <a:r>
              <a:rPr lang="zh-CN" altLang="en-US" sz="3200" b="1" dirty="0">
                <a:solidFill>
                  <a:srgbClr val="FFCC00"/>
                </a:solidFill>
                <a:latin typeface="华文楷体" panose="02010600040101010101" pitchFamily="2" charset="-122"/>
                <a:ea typeface="华文楷体" panose="02010600040101010101" pitchFamily="2" charset="-122"/>
              </a:rPr>
              <a:t>参数列表</a:t>
            </a:r>
            <a:r>
              <a:rPr lang="en-US" altLang="zh-CN" sz="3200" b="1" dirty="0">
                <a:solidFill>
                  <a:srgbClr val="FFCC00"/>
                </a:solidFill>
                <a:latin typeface="华文楷体" panose="02010600040101010101" pitchFamily="2" charset="-122"/>
                <a:ea typeface="华文楷体" panose="02010600040101010101" pitchFamily="2" charset="-122"/>
              </a:rPr>
              <a:t>: </a:t>
            </a:r>
            <a:r>
              <a:rPr lang="zh-CN" altLang="en-US" sz="3200" b="1" dirty="0">
                <a:solidFill>
                  <a:srgbClr val="FFCC00"/>
                </a:solidFill>
                <a:latin typeface="华文楷体" panose="02010600040101010101" pitchFamily="2" charset="-122"/>
                <a:ea typeface="华文楷体" panose="02010600040101010101" pitchFamily="2" charset="-122"/>
              </a:rPr>
              <a:t>表达式</a:t>
            </a:r>
          </a:p>
        </p:txBody>
      </p:sp>
    </p:spTree>
    <p:extLst>
      <p:ext uri="{BB962C8B-B14F-4D97-AF65-F5344CB8AC3E}">
        <p14:creationId xmlns:p14="http://schemas.microsoft.com/office/powerpoint/2010/main" val="2658988098"/>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12000" y="1692000"/>
            <a:ext cx="5334000" cy="1562100"/>
          </a:xfrm>
          <a:prstGeom prst="rect">
            <a:avLst/>
          </a:prstGeom>
        </p:spPr>
      </p:pic>
      <p:pic>
        <p:nvPicPr>
          <p:cNvPr id="3" name="图片 2"/>
          <p:cNvPicPr>
            <a:picLocks noChangeAspect="1"/>
          </p:cNvPicPr>
          <p:nvPr/>
        </p:nvPicPr>
        <p:blipFill>
          <a:blip r:embed="rId3"/>
          <a:stretch>
            <a:fillRect/>
          </a:stretch>
        </p:blipFill>
        <p:spPr>
          <a:xfrm>
            <a:off x="4658811" y="4196034"/>
            <a:ext cx="4838700" cy="2000250"/>
          </a:xfrm>
          <a:prstGeom prst="rect">
            <a:avLst/>
          </a:prstGeom>
        </p:spPr>
      </p:pic>
      <p:sp>
        <p:nvSpPr>
          <p:cNvPr id="4" name="下箭头 3"/>
          <p:cNvSpPr/>
          <p:nvPr/>
        </p:nvSpPr>
        <p:spPr>
          <a:xfrm>
            <a:off x="6426925" y="3365067"/>
            <a:ext cx="180000" cy="720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753127" y="3432679"/>
            <a:ext cx="1476474" cy="584775"/>
          </a:xfrm>
          <a:prstGeom prst="rect">
            <a:avLst/>
          </a:prstGeom>
          <a:noFill/>
        </p:spPr>
        <p:txBody>
          <a:bodyPr wrap="square" rtlCol="0">
            <a:spAutoFit/>
          </a:bodyPr>
          <a:lstStyle/>
          <a:p>
            <a:r>
              <a:rPr lang="zh-CN" altLang="en-US" sz="3200" b="1" dirty="0">
                <a:latin typeface="华文楷体" panose="02010600040101010101" pitchFamily="2" charset="-122"/>
                <a:ea typeface="华文楷体" panose="02010600040101010101" pitchFamily="2" charset="-122"/>
              </a:rPr>
              <a:t>等价于</a:t>
            </a:r>
          </a:p>
        </p:txBody>
      </p:sp>
    </p:spTree>
    <p:extLst>
      <p:ext uri="{BB962C8B-B14F-4D97-AF65-F5344CB8AC3E}">
        <p14:creationId xmlns:p14="http://schemas.microsoft.com/office/powerpoint/2010/main" val="68707242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12000" y="1692000"/>
            <a:ext cx="8058150" cy="2076450"/>
          </a:xfrm>
          <a:prstGeom prst="rect">
            <a:avLst/>
          </a:prstGeom>
        </p:spPr>
      </p:pic>
      <p:sp>
        <p:nvSpPr>
          <p:cNvPr id="3" name="文本框 2"/>
          <p:cNvSpPr txBox="1"/>
          <p:nvPr/>
        </p:nvSpPr>
        <p:spPr>
          <a:xfrm>
            <a:off x="348069" y="1692000"/>
            <a:ext cx="1964057" cy="1569660"/>
          </a:xfrm>
          <a:prstGeom prst="rect">
            <a:avLst/>
          </a:prstGeom>
          <a:noFill/>
        </p:spPr>
        <p:txBody>
          <a:bodyPr wrap="square" rtlCol="0">
            <a:spAutoFit/>
          </a:bodyPr>
          <a:lstStyle/>
          <a:p>
            <a:r>
              <a:rPr lang="zh-CN" altLang="en-US" sz="3200" b="1" dirty="0">
                <a:solidFill>
                  <a:srgbClr val="FFFFCC"/>
                </a:solidFill>
                <a:latin typeface="华文楷体" panose="02010600040101010101" pitchFamily="2" charset="-122"/>
                <a:ea typeface="华文楷体" panose="02010600040101010101" pitchFamily="2" charset="-122"/>
              </a:rPr>
              <a:t>作为其他函数的参数</a:t>
            </a:r>
            <a:endParaRPr lang="en-US" altLang="zh-CN" sz="3200" b="1" dirty="0">
              <a:solidFill>
                <a:srgbClr val="FFFF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9941652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12000" y="1692000"/>
            <a:ext cx="8534400" cy="1524000"/>
          </a:xfrm>
          <a:prstGeom prst="rect">
            <a:avLst/>
          </a:prstGeom>
        </p:spPr>
      </p:pic>
      <p:sp>
        <p:nvSpPr>
          <p:cNvPr id="3" name="矩形 2"/>
          <p:cNvSpPr/>
          <p:nvPr/>
        </p:nvSpPr>
        <p:spPr>
          <a:xfrm>
            <a:off x="2412000" y="3492195"/>
            <a:ext cx="8534400" cy="2677656"/>
          </a:xfrm>
          <a:prstGeom prst="rect">
            <a:avLst/>
          </a:prstGeom>
        </p:spPr>
        <p:txBody>
          <a:bodyPr wrap="square">
            <a:spAutoFit/>
          </a:bodyPr>
          <a:lstStyle/>
          <a:p>
            <a:pPr latinLnBrk="1"/>
            <a:r>
              <a:rPr lang="en-US" altLang="zh-CN" sz="2800" b="1" dirty="0">
                <a:solidFill>
                  <a:srgbClr val="FFFFCC"/>
                </a:solidFill>
                <a:latin typeface="华文楷体" panose="02010600040101010101" pitchFamily="2" charset="-122"/>
                <a:ea typeface="华文楷体" panose="02010600040101010101" pitchFamily="2" charset="-122"/>
              </a:rPr>
              <a:t>filter( )</a:t>
            </a:r>
            <a:r>
              <a:rPr lang="zh-CN" altLang="en-US" sz="2800" b="1" dirty="0">
                <a:solidFill>
                  <a:srgbClr val="FFFFCC"/>
                </a:solidFill>
                <a:latin typeface="华文楷体" panose="02010600040101010101" pitchFamily="2" charset="-122"/>
                <a:ea typeface="华文楷体" panose="02010600040101010101" pitchFamily="2" charset="-122"/>
              </a:rPr>
              <a:t>函数用于过滤序列，过滤掉不符合条件的元素，返回由符合条件元素组成的新列表。</a:t>
            </a:r>
          </a:p>
          <a:p>
            <a:pPr latinLnBrk="1"/>
            <a:r>
              <a:rPr lang="en-US" altLang="zh-CN" sz="2800" b="1" dirty="0">
                <a:solidFill>
                  <a:srgbClr val="FFFFCC"/>
                </a:solidFill>
                <a:latin typeface="华文楷体" panose="02010600040101010101" pitchFamily="2" charset="-122"/>
                <a:ea typeface="华文楷体" panose="02010600040101010101" pitchFamily="2" charset="-122"/>
              </a:rPr>
              <a:t>filter( )</a:t>
            </a:r>
            <a:r>
              <a:rPr lang="zh-CN" altLang="en-US" sz="2800" b="1" dirty="0">
                <a:solidFill>
                  <a:srgbClr val="FFFFCC"/>
                </a:solidFill>
                <a:latin typeface="华文楷体" panose="02010600040101010101" pitchFamily="2" charset="-122"/>
                <a:ea typeface="华文楷体" panose="02010600040101010101" pitchFamily="2" charset="-122"/>
              </a:rPr>
              <a:t>有两个参数，第一个为函数，第二个为序列，序列的每个元素作为参数传递给函数进行判断，然后返回</a:t>
            </a:r>
            <a:r>
              <a:rPr lang="en-US" altLang="zh-CN" sz="2800" b="1" dirty="0">
                <a:solidFill>
                  <a:srgbClr val="FFFFCC"/>
                </a:solidFill>
                <a:latin typeface="华文楷体" panose="02010600040101010101" pitchFamily="2" charset="-122"/>
                <a:ea typeface="华文楷体" panose="02010600040101010101" pitchFamily="2" charset="-122"/>
              </a:rPr>
              <a:t>True</a:t>
            </a:r>
            <a:r>
              <a:rPr lang="zh-CN" altLang="en-US" sz="2800" b="1" dirty="0">
                <a:solidFill>
                  <a:srgbClr val="FFFFCC"/>
                </a:solidFill>
                <a:latin typeface="华文楷体" panose="02010600040101010101" pitchFamily="2" charset="-122"/>
                <a:ea typeface="华文楷体" panose="02010600040101010101" pitchFamily="2" charset="-122"/>
              </a:rPr>
              <a:t>或</a:t>
            </a:r>
            <a:r>
              <a:rPr lang="en-US" altLang="zh-CN" sz="2800" b="1" dirty="0">
                <a:solidFill>
                  <a:srgbClr val="FFFFCC"/>
                </a:solidFill>
                <a:latin typeface="华文楷体" panose="02010600040101010101" pitchFamily="2" charset="-122"/>
                <a:ea typeface="华文楷体" panose="02010600040101010101" pitchFamily="2" charset="-122"/>
              </a:rPr>
              <a:t>False</a:t>
            </a:r>
            <a:r>
              <a:rPr lang="zh-CN" altLang="en-US" sz="2800" b="1" dirty="0">
                <a:solidFill>
                  <a:srgbClr val="FFFFCC"/>
                </a:solidFill>
                <a:latin typeface="华文楷体" panose="02010600040101010101" pitchFamily="2" charset="-122"/>
                <a:ea typeface="华文楷体" panose="02010600040101010101" pitchFamily="2" charset="-122"/>
              </a:rPr>
              <a:t>，最后将返回</a:t>
            </a:r>
            <a:r>
              <a:rPr lang="en-US" altLang="zh-CN" sz="2800" b="1" dirty="0">
                <a:solidFill>
                  <a:srgbClr val="FFFFCC"/>
                </a:solidFill>
                <a:latin typeface="华文楷体" panose="02010600040101010101" pitchFamily="2" charset="-122"/>
                <a:ea typeface="华文楷体" panose="02010600040101010101" pitchFamily="2" charset="-122"/>
              </a:rPr>
              <a:t>True</a:t>
            </a:r>
            <a:r>
              <a:rPr lang="zh-CN" altLang="en-US" sz="2800" b="1" dirty="0">
                <a:solidFill>
                  <a:srgbClr val="FFFFCC"/>
                </a:solidFill>
                <a:latin typeface="华文楷体" panose="02010600040101010101" pitchFamily="2" charset="-122"/>
                <a:ea typeface="华文楷体" panose="02010600040101010101" pitchFamily="2" charset="-122"/>
              </a:rPr>
              <a:t>的元素放到新列表中。</a:t>
            </a:r>
            <a:endParaRPr lang="zh-CN" altLang="en-US" sz="2800" b="1" i="0" dirty="0">
              <a:solidFill>
                <a:srgbClr val="FFFFCC"/>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143166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12000" y="1692000"/>
            <a:ext cx="9182100" cy="1524000"/>
          </a:xfrm>
          <a:prstGeom prst="rect">
            <a:avLst/>
          </a:prstGeom>
        </p:spPr>
      </p:pic>
    </p:spTree>
    <p:extLst>
      <p:ext uri="{BB962C8B-B14F-4D97-AF65-F5344CB8AC3E}">
        <p14:creationId xmlns:p14="http://schemas.microsoft.com/office/powerpoint/2010/main" val="3715595821"/>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79223" y="2674297"/>
            <a:ext cx="5016137" cy="1252330"/>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4600"/>
              </a:lnSpc>
              <a:spcBef>
                <a:spcPts val="600"/>
              </a:spcBef>
            </a:pPr>
            <a:r>
              <a:rPr lang="en-US" altLang="zh-CN" sz="3600" b="1" dirty="0" err="1">
                <a:solidFill>
                  <a:srgbClr val="002060"/>
                </a:solidFill>
                <a:latin typeface="华文楷体" panose="02010600040101010101" pitchFamily="2" charset="-122"/>
                <a:ea typeface="华文楷体" panose="02010600040101010101" pitchFamily="2" charset="-122"/>
              </a:rPr>
              <a:t>def</a:t>
            </a:r>
            <a:r>
              <a:rPr lang="en-US" altLang="zh-CN" sz="3600" b="1" dirty="0">
                <a:solidFill>
                  <a:srgbClr val="002060"/>
                </a:solidFill>
                <a:latin typeface="华文楷体" panose="02010600040101010101" pitchFamily="2" charset="-122"/>
                <a:ea typeface="华文楷体" panose="02010600040101010101" pitchFamily="2" charset="-122"/>
              </a:rPr>
              <a:t> </a:t>
            </a:r>
            <a:r>
              <a:rPr lang="zh-CN" altLang="en-US" sz="3600" b="1" dirty="0">
                <a:solidFill>
                  <a:srgbClr val="002060"/>
                </a:solidFill>
                <a:latin typeface="华文楷体" panose="02010600040101010101" pitchFamily="2" charset="-122"/>
                <a:ea typeface="华文楷体" panose="02010600040101010101" pitchFamily="2" charset="-122"/>
              </a:rPr>
              <a:t>函数名</a:t>
            </a:r>
            <a:r>
              <a:rPr lang="en-US" altLang="zh-CN" sz="3600" b="1" dirty="0">
                <a:solidFill>
                  <a:srgbClr val="002060"/>
                </a:solidFill>
                <a:latin typeface="华文楷体" panose="02010600040101010101" pitchFamily="2" charset="-122"/>
                <a:ea typeface="华文楷体" panose="02010600040101010101" pitchFamily="2" charset="-122"/>
              </a:rPr>
              <a:t>( [</a:t>
            </a:r>
            <a:r>
              <a:rPr lang="zh-CN" altLang="en-US" sz="3600" b="1" dirty="0">
                <a:solidFill>
                  <a:srgbClr val="002060"/>
                </a:solidFill>
                <a:latin typeface="华文楷体" panose="02010600040101010101" pitchFamily="2" charset="-122"/>
                <a:ea typeface="华文楷体" panose="02010600040101010101" pitchFamily="2" charset="-122"/>
              </a:rPr>
              <a:t>参数列表</a:t>
            </a:r>
            <a:r>
              <a:rPr lang="en-US" altLang="zh-CN" sz="3600" b="1" dirty="0">
                <a:solidFill>
                  <a:srgbClr val="002060"/>
                </a:solidFill>
                <a:latin typeface="华文楷体" panose="02010600040101010101" pitchFamily="2" charset="-122"/>
                <a:ea typeface="华文楷体" panose="02010600040101010101" pitchFamily="2" charset="-122"/>
              </a:rPr>
              <a:t>] ): </a:t>
            </a:r>
          </a:p>
          <a:p>
            <a:pPr>
              <a:lnSpc>
                <a:spcPts val="4600"/>
              </a:lnSpc>
              <a:spcBef>
                <a:spcPts val="600"/>
              </a:spcBef>
            </a:pPr>
            <a:r>
              <a:rPr lang="en-US" altLang="zh-CN" sz="3600" b="1" dirty="0">
                <a:solidFill>
                  <a:srgbClr val="002060"/>
                </a:solidFill>
                <a:latin typeface="华文楷体" panose="02010600040101010101" pitchFamily="2" charset="-122"/>
                <a:ea typeface="华文楷体" panose="02010600040101010101" pitchFamily="2" charset="-122"/>
              </a:rPr>
              <a:t>	</a:t>
            </a:r>
            <a:r>
              <a:rPr lang="zh-CN" altLang="en-US" sz="3600" b="1" dirty="0">
                <a:solidFill>
                  <a:srgbClr val="002060"/>
                </a:solidFill>
                <a:latin typeface="华文楷体" panose="02010600040101010101" pitchFamily="2" charset="-122"/>
                <a:ea typeface="华文楷体" panose="02010600040101010101" pitchFamily="2" charset="-122"/>
              </a:rPr>
              <a:t>函数体</a:t>
            </a:r>
            <a:endParaRPr lang="en-US" altLang="zh-CN" sz="3600" b="1" dirty="0">
              <a:solidFill>
                <a:srgbClr val="002060"/>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468856" y="290635"/>
            <a:ext cx="11242914" cy="1323439"/>
          </a:xfrm>
          <a:prstGeom prst="rect">
            <a:avLst/>
          </a:prstGeom>
          <a:noFill/>
        </p:spPr>
        <p:txBody>
          <a:bodyPr wrap="square" rtlCol="0">
            <a:spAutoFit/>
          </a:bodyPr>
          <a:lstStyle/>
          <a:p>
            <a:pPr algn="ct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函数定义</a:t>
            </a:r>
          </a:p>
        </p:txBody>
      </p:sp>
      <p:sp>
        <p:nvSpPr>
          <p:cNvPr id="4" name="矩形 3"/>
          <p:cNvSpPr/>
          <p:nvPr/>
        </p:nvSpPr>
        <p:spPr>
          <a:xfrm>
            <a:off x="1097282" y="4168951"/>
            <a:ext cx="9980021" cy="2298065"/>
          </a:xfrm>
          <a:prstGeom prst="rect">
            <a:avLst/>
          </a:prstGeom>
        </p:spPr>
        <p:txBody>
          <a:bodyPr wrap="square">
            <a:spAutoFit/>
          </a:bodyPr>
          <a:lstStyle/>
          <a:p>
            <a:pPr>
              <a:lnSpc>
                <a:spcPts val="4100"/>
              </a:lnSpc>
              <a:spcBef>
                <a:spcPts val="600"/>
              </a:spcBef>
            </a:pPr>
            <a:r>
              <a:rPr lang="zh-CN" altLang="en-US" sz="3200" b="1" dirty="0">
                <a:solidFill>
                  <a:srgbClr val="FFFFCC"/>
                </a:solidFill>
                <a:latin typeface="华文楷体" panose="02010600040101010101" pitchFamily="2" charset="-122"/>
                <a:ea typeface="华文楷体" panose="02010600040101010101" pitchFamily="2" charset="-122"/>
              </a:rPr>
              <a:t>说明：</a:t>
            </a:r>
          </a:p>
          <a:p>
            <a:pPr marL="457200" indent="-457200">
              <a:lnSpc>
                <a:spcPts val="4100"/>
              </a:lnSpc>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如果参数列表包含多个参数，参数之间用逗号分隔。</a:t>
            </a:r>
          </a:p>
          <a:p>
            <a:pPr marL="457200" indent="-457200">
              <a:lnSpc>
                <a:spcPts val="4500"/>
              </a:lnSpc>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即使函数没有参数，圆括号也</a:t>
            </a:r>
            <a:r>
              <a:rPr lang="zh-CN" altLang="en-US" sz="3200" b="1" dirty="0">
                <a:solidFill>
                  <a:srgbClr val="FF9900"/>
                </a:solidFill>
                <a:latin typeface="华文楷体" panose="02010600040101010101" pitchFamily="2" charset="-122"/>
                <a:ea typeface="华文楷体" panose="02010600040101010101" pitchFamily="2" charset="-122"/>
              </a:rPr>
              <a:t>不能</a:t>
            </a:r>
            <a:r>
              <a:rPr lang="zh-CN" altLang="en-US" sz="3200" b="1" dirty="0">
                <a:solidFill>
                  <a:srgbClr val="FFFFCC"/>
                </a:solidFill>
                <a:latin typeface="华文楷体" panose="02010600040101010101" pitchFamily="2" charset="-122"/>
                <a:ea typeface="华文楷体" panose="02010600040101010101" pitchFamily="2" charset="-122"/>
              </a:rPr>
              <a:t>省略。</a:t>
            </a:r>
            <a:endParaRPr lang="en-US" altLang="zh-CN" sz="3200" b="1" dirty="0">
              <a:solidFill>
                <a:srgbClr val="FFFFCC"/>
              </a:solidFill>
              <a:latin typeface="华文楷体" panose="02010600040101010101" pitchFamily="2" charset="-122"/>
              <a:ea typeface="华文楷体" panose="02010600040101010101" pitchFamily="2" charset="-122"/>
            </a:endParaRPr>
          </a:p>
          <a:p>
            <a:pPr marL="457200" indent="-457200">
              <a:lnSpc>
                <a:spcPts val="4500"/>
              </a:lnSpc>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函数体相对于</a:t>
            </a:r>
            <a:r>
              <a:rPr lang="en-US" altLang="zh-CN" sz="3200" b="1" dirty="0" err="1">
                <a:solidFill>
                  <a:srgbClr val="FFFFCC"/>
                </a:solidFill>
                <a:latin typeface="华文楷体" panose="02010600040101010101" pitchFamily="2" charset="-122"/>
                <a:ea typeface="华文楷体" panose="02010600040101010101" pitchFamily="2" charset="-122"/>
              </a:rPr>
              <a:t>def</a:t>
            </a:r>
            <a:r>
              <a:rPr lang="zh-CN" altLang="en-US" sz="3200" b="1" dirty="0">
                <a:solidFill>
                  <a:srgbClr val="FFFFCC"/>
                </a:solidFill>
                <a:latin typeface="华文楷体" panose="02010600040101010101" pitchFamily="2" charset="-122"/>
                <a:ea typeface="华文楷体" panose="02010600040101010101" pitchFamily="2" charset="-122"/>
              </a:rPr>
              <a:t>关键字必须保持缩进。</a:t>
            </a:r>
          </a:p>
        </p:txBody>
      </p:sp>
      <p:sp>
        <p:nvSpPr>
          <p:cNvPr id="5" name="矩形 4"/>
          <p:cNvSpPr/>
          <p:nvPr/>
        </p:nvSpPr>
        <p:spPr>
          <a:xfrm>
            <a:off x="1097282" y="1873324"/>
            <a:ext cx="7055136" cy="584775"/>
          </a:xfrm>
          <a:prstGeom prst="rect">
            <a:avLst/>
          </a:prstGeom>
        </p:spPr>
        <p:txBody>
          <a:bodyPr wrap="none">
            <a:spAutoFit/>
          </a:bodyPr>
          <a:lstStyle/>
          <a:p>
            <a:r>
              <a:rPr lang="zh-CN" altLang="en-US" sz="3200" b="1" dirty="0">
                <a:solidFill>
                  <a:srgbClr val="FFFFCC"/>
                </a:solidFill>
                <a:latin typeface="华文楷体" panose="02010600040101010101" pitchFamily="2" charset="-122"/>
                <a:ea typeface="华文楷体" panose="02010600040101010101" pitchFamily="2" charset="-122"/>
              </a:rPr>
              <a:t>定义函数要用 </a:t>
            </a:r>
            <a:r>
              <a:rPr lang="en-US" altLang="zh-CN" sz="3200" b="1" dirty="0" err="1">
                <a:solidFill>
                  <a:srgbClr val="FFFFCC"/>
                </a:solidFill>
                <a:latin typeface="华文楷体" panose="02010600040101010101" pitchFamily="2" charset="-122"/>
                <a:ea typeface="华文楷体" panose="02010600040101010101" pitchFamily="2" charset="-122"/>
              </a:rPr>
              <a:t>def</a:t>
            </a:r>
            <a:r>
              <a:rPr lang="en-US" altLang="zh-CN" sz="3200" b="1" dirty="0">
                <a:solidFill>
                  <a:srgbClr val="FFFFCC"/>
                </a:solidFill>
                <a:latin typeface="华文楷体" panose="02010600040101010101" pitchFamily="2" charset="-122"/>
                <a:ea typeface="华文楷体" panose="02010600040101010101" pitchFamily="2" charset="-122"/>
              </a:rPr>
              <a:t> </a:t>
            </a:r>
            <a:r>
              <a:rPr lang="zh-CN" altLang="en-US" sz="3200" b="1" dirty="0">
                <a:solidFill>
                  <a:srgbClr val="FFFFCC"/>
                </a:solidFill>
                <a:latin typeface="华文楷体" panose="02010600040101010101" pitchFamily="2" charset="-122"/>
                <a:ea typeface="华文楷体" panose="02010600040101010101" pitchFamily="2" charset="-122"/>
              </a:rPr>
              <a:t>实现，语法格式为：</a:t>
            </a:r>
            <a:endParaRPr lang="en-US" altLang="zh-CN" sz="3200" b="1" dirty="0">
              <a:solidFill>
                <a:srgbClr val="FFFF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0722985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12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56" y="290635"/>
            <a:ext cx="11242914" cy="1323439"/>
          </a:xfrm>
          <a:prstGeom prst="rect">
            <a:avLst/>
          </a:prstGeom>
          <a:noFill/>
        </p:spPr>
        <p:txBody>
          <a:bodyPr wrap="square" rtlCol="0">
            <a:spAutoFit/>
          </a:bodyPr>
          <a:lstStyle/>
          <a:p>
            <a:pPr algn="ct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函数调用</a:t>
            </a:r>
          </a:p>
        </p:txBody>
      </p:sp>
      <p:sp>
        <p:nvSpPr>
          <p:cNvPr id="3" name="矩形 2"/>
          <p:cNvSpPr/>
          <p:nvPr/>
        </p:nvSpPr>
        <p:spPr>
          <a:xfrm>
            <a:off x="1045030" y="3770724"/>
            <a:ext cx="9479281" cy="584775"/>
          </a:xfrm>
          <a:prstGeom prst="rect">
            <a:avLst/>
          </a:prstGeom>
        </p:spPr>
        <p:txBody>
          <a:bodyPr wrap="square">
            <a:spAutoFit/>
          </a:bodyPr>
          <a:lstStyle/>
          <a:p>
            <a:r>
              <a:rPr lang="zh-CN" altLang="en-US" sz="3200" b="1" dirty="0">
                <a:solidFill>
                  <a:srgbClr val="FFFFCC"/>
                </a:solidFill>
                <a:latin typeface="华文楷体" panose="02010600040101010101" pitchFamily="2" charset="-122"/>
                <a:ea typeface="华文楷体" panose="02010600040101010101" pitchFamily="2" charset="-122"/>
              </a:rPr>
              <a:t>函数调用的语法格式为：</a:t>
            </a:r>
          </a:p>
        </p:txBody>
      </p:sp>
      <p:sp>
        <p:nvSpPr>
          <p:cNvPr id="4" name="矩形 3"/>
          <p:cNvSpPr/>
          <p:nvPr/>
        </p:nvSpPr>
        <p:spPr>
          <a:xfrm>
            <a:off x="3948002" y="4538381"/>
            <a:ext cx="4284617" cy="78735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4600"/>
              </a:lnSpc>
              <a:spcBef>
                <a:spcPts val="600"/>
              </a:spcBef>
            </a:pPr>
            <a:r>
              <a:rPr lang="zh-CN" altLang="en-US" sz="3600" b="1" dirty="0">
                <a:solidFill>
                  <a:srgbClr val="002060"/>
                </a:solidFill>
                <a:latin typeface="华文楷体" panose="02010600040101010101" pitchFamily="2" charset="-122"/>
                <a:ea typeface="华文楷体" panose="02010600040101010101" pitchFamily="2" charset="-122"/>
              </a:rPr>
              <a:t>函数名</a:t>
            </a:r>
            <a:r>
              <a:rPr lang="en-US" altLang="zh-CN" sz="3600" b="1" dirty="0">
                <a:solidFill>
                  <a:srgbClr val="002060"/>
                </a:solidFill>
                <a:latin typeface="华文楷体" panose="02010600040101010101" pitchFamily="2" charset="-122"/>
                <a:ea typeface="华文楷体" panose="02010600040101010101" pitchFamily="2" charset="-122"/>
              </a:rPr>
              <a:t>( [</a:t>
            </a:r>
            <a:r>
              <a:rPr lang="zh-CN" altLang="en-US" sz="3600" b="1" dirty="0">
                <a:solidFill>
                  <a:srgbClr val="002060"/>
                </a:solidFill>
                <a:latin typeface="华文楷体" panose="02010600040101010101" pitchFamily="2" charset="-122"/>
                <a:ea typeface="华文楷体" panose="02010600040101010101" pitchFamily="2" charset="-122"/>
              </a:rPr>
              <a:t>参数列表</a:t>
            </a:r>
            <a:r>
              <a:rPr lang="en-US" altLang="zh-CN" sz="3600" b="1" dirty="0">
                <a:solidFill>
                  <a:srgbClr val="002060"/>
                </a:solidFill>
                <a:latin typeface="华文楷体" panose="02010600040101010101" pitchFamily="2" charset="-122"/>
                <a:ea typeface="华文楷体" panose="02010600040101010101" pitchFamily="2" charset="-122"/>
              </a:rPr>
              <a:t>] )</a:t>
            </a:r>
          </a:p>
        </p:txBody>
      </p:sp>
      <p:sp>
        <p:nvSpPr>
          <p:cNvPr id="5" name="矩形 4"/>
          <p:cNvSpPr/>
          <p:nvPr/>
        </p:nvSpPr>
        <p:spPr>
          <a:xfrm>
            <a:off x="1045030" y="1919791"/>
            <a:ext cx="10006148" cy="1862048"/>
          </a:xfrm>
          <a:prstGeom prst="rect">
            <a:avLst/>
          </a:prstGeom>
        </p:spPr>
        <p:txBody>
          <a:bodyPr wrap="square">
            <a:spAutoFit/>
          </a:bodyPr>
          <a:lstStyle/>
          <a:p>
            <a:pPr latinLnBrk="1">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定义函数只是给了函数一个名称，指定了函数里包含的参数和代码块结构。</a:t>
            </a:r>
          </a:p>
          <a:p>
            <a:pPr latinLnBrk="1">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函数的执行要通过函数调用来实现。</a:t>
            </a:r>
          </a:p>
        </p:txBody>
      </p:sp>
    </p:spTree>
    <p:extLst>
      <p:ext uri="{BB962C8B-B14F-4D97-AF65-F5344CB8AC3E}">
        <p14:creationId xmlns:p14="http://schemas.microsoft.com/office/powerpoint/2010/main" val="3354068457"/>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56" y="290635"/>
            <a:ext cx="11242914" cy="1323439"/>
          </a:xfrm>
          <a:prstGeom prst="rect">
            <a:avLst/>
          </a:prstGeom>
          <a:noFill/>
        </p:spPr>
        <p:txBody>
          <a:bodyPr wrap="square" rtlCol="0">
            <a:spAutoFit/>
          </a:bodyPr>
          <a:lstStyle/>
          <a:p>
            <a:pPr algn="ct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函数参数</a:t>
            </a:r>
          </a:p>
        </p:txBody>
      </p:sp>
      <p:sp>
        <p:nvSpPr>
          <p:cNvPr id="3" name="矩形 2"/>
          <p:cNvSpPr/>
          <p:nvPr/>
        </p:nvSpPr>
        <p:spPr>
          <a:xfrm>
            <a:off x="1097281" y="1791512"/>
            <a:ext cx="10032274" cy="3631763"/>
          </a:xfrm>
          <a:prstGeom prst="rect">
            <a:avLst/>
          </a:prstGeom>
        </p:spPr>
        <p:txBody>
          <a:bodyPr wrap="square">
            <a:spAutoFit/>
          </a:bodyPr>
          <a:lstStyle/>
          <a:p>
            <a:pPr>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函数参数有形式参数（简称</a:t>
            </a:r>
            <a:r>
              <a:rPr lang="zh-CN" altLang="en-US" sz="3200" b="1" dirty="0">
                <a:solidFill>
                  <a:srgbClr val="FFCC00"/>
                </a:solidFill>
                <a:latin typeface="华文楷体" panose="02010600040101010101" pitchFamily="2" charset="-122"/>
                <a:ea typeface="华文楷体" panose="02010600040101010101" pitchFamily="2" charset="-122"/>
              </a:rPr>
              <a:t>形参</a:t>
            </a:r>
            <a:r>
              <a:rPr lang="zh-CN" altLang="en-US" sz="3200" b="1" dirty="0">
                <a:solidFill>
                  <a:srgbClr val="FFFFCC"/>
                </a:solidFill>
                <a:latin typeface="华文楷体" panose="02010600040101010101" pitchFamily="2" charset="-122"/>
                <a:ea typeface="华文楷体" panose="02010600040101010101" pitchFamily="2" charset="-122"/>
              </a:rPr>
              <a:t>）和实际参数（简称</a:t>
            </a:r>
            <a:r>
              <a:rPr lang="zh-CN" altLang="en-US" sz="3200" b="1" dirty="0">
                <a:solidFill>
                  <a:srgbClr val="FFCC00"/>
                </a:solidFill>
                <a:latin typeface="华文楷体" panose="02010600040101010101" pitchFamily="2" charset="-122"/>
                <a:ea typeface="华文楷体" panose="02010600040101010101" pitchFamily="2" charset="-122"/>
              </a:rPr>
              <a:t>实参</a:t>
            </a:r>
            <a:r>
              <a:rPr lang="zh-CN" altLang="en-US" sz="3200" b="1" dirty="0">
                <a:solidFill>
                  <a:srgbClr val="FFFFCC"/>
                </a:solidFill>
                <a:latin typeface="华文楷体" panose="02010600040101010101" pitchFamily="2" charset="-122"/>
                <a:ea typeface="华文楷体" panose="02010600040101010101" pitchFamily="2" charset="-122"/>
              </a:rPr>
              <a:t>）两种。</a:t>
            </a:r>
          </a:p>
          <a:p>
            <a:pPr marL="457200" indent="-457200">
              <a:lnSpc>
                <a:spcPts val="4600"/>
              </a:lnSpc>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形式参数：定义函数时，函数名后面括号中的参数称为形式参数。</a:t>
            </a:r>
            <a:endParaRPr lang="en-US" altLang="zh-CN" sz="3200" b="1" dirty="0">
              <a:solidFill>
                <a:srgbClr val="FFFFCC"/>
              </a:solidFill>
              <a:latin typeface="华文楷体" panose="02010600040101010101" pitchFamily="2" charset="-122"/>
              <a:ea typeface="华文楷体" panose="02010600040101010101" pitchFamily="2" charset="-122"/>
            </a:endParaRPr>
          </a:p>
          <a:p>
            <a:pPr marL="457200" indent="-457200">
              <a:lnSpc>
                <a:spcPts val="4600"/>
              </a:lnSpc>
              <a:buSzPct val="60000"/>
              <a:buFont typeface="Wingdings" panose="05000000000000000000" pitchFamily="2" charset="2"/>
              <a:buChar char="ü"/>
            </a:pPr>
            <a:r>
              <a:rPr lang="zh-CN" altLang="en-US" sz="3200" b="1" dirty="0">
                <a:solidFill>
                  <a:srgbClr val="FFFFCC"/>
                </a:solidFill>
                <a:latin typeface="华文楷体" panose="02010600040101010101" pitchFamily="2" charset="-122"/>
                <a:ea typeface="华文楷体" panose="02010600040101010101" pitchFamily="2" charset="-122"/>
              </a:rPr>
              <a:t>实际参数：调用函数时，函数名后面括号中的参数称为实际参数，也就是函数的调用者给函数的参数。</a:t>
            </a:r>
          </a:p>
        </p:txBody>
      </p:sp>
    </p:spTree>
    <p:extLst>
      <p:ext uri="{BB962C8B-B14F-4D97-AF65-F5344CB8AC3E}">
        <p14:creationId xmlns:p14="http://schemas.microsoft.com/office/powerpoint/2010/main" val="623269964"/>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856" y="290635"/>
            <a:ext cx="11242914" cy="1323439"/>
          </a:xfrm>
          <a:prstGeom prst="rect">
            <a:avLst/>
          </a:prstGeom>
          <a:noFill/>
        </p:spPr>
        <p:txBody>
          <a:bodyPr wrap="square" rtlCol="0">
            <a:spAutoFit/>
          </a:bodyPr>
          <a:lstStyle/>
          <a:p>
            <a:pPr algn="ctr"/>
            <a:r>
              <a:rPr lang="zh-CN" altLang="en-US" sz="8000" b="1" dirty="0">
                <a:solidFill>
                  <a:schemeClr val="accent2">
                    <a:lumMod val="20000"/>
                    <a:lumOff val="80000"/>
                  </a:schemeClr>
                </a:solidFill>
                <a:latin typeface="华文楷体" panose="02010600040101010101" pitchFamily="2" charset="-122"/>
                <a:ea typeface="华文楷体" panose="02010600040101010101" pitchFamily="2" charset="-122"/>
              </a:rPr>
              <a:t>函数返回值</a:t>
            </a:r>
          </a:p>
        </p:txBody>
      </p:sp>
      <p:sp>
        <p:nvSpPr>
          <p:cNvPr id="3" name="矩形 2"/>
          <p:cNvSpPr/>
          <p:nvPr/>
        </p:nvSpPr>
        <p:spPr>
          <a:xfrm>
            <a:off x="1180011" y="1961164"/>
            <a:ext cx="9805851" cy="2418804"/>
          </a:xfrm>
          <a:prstGeom prst="rect">
            <a:avLst/>
          </a:prstGeom>
        </p:spPr>
        <p:txBody>
          <a:bodyPr wrap="square">
            <a:spAutoFit/>
          </a:bodyPr>
          <a:lstStyle/>
          <a:p>
            <a:pPr>
              <a:lnSpc>
                <a:spcPts val="4600"/>
              </a:lnSpc>
            </a:pPr>
            <a:r>
              <a:rPr lang="en-US" altLang="zh-CN" sz="3200" b="1" dirty="0">
                <a:solidFill>
                  <a:srgbClr val="FFFFCC"/>
                </a:solidFill>
                <a:latin typeface="华文楷体" panose="02010600040101010101" pitchFamily="2" charset="-122"/>
                <a:ea typeface="华文楷体" panose="02010600040101010101" pitchFamily="2" charset="-122"/>
              </a:rPr>
              <a:t>Python</a:t>
            </a:r>
            <a:r>
              <a:rPr lang="zh-CN" altLang="en-US" sz="3200" b="1" dirty="0">
                <a:solidFill>
                  <a:srgbClr val="FFFFCC"/>
                </a:solidFill>
                <a:latin typeface="华文楷体" panose="02010600040101010101" pitchFamily="2" charset="-122"/>
                <a:ea typeface="华文楷体" panose="02010600040101010101" pitchFamily="2" charset="-122"/>
              </a:rPr>
              <a:t>中，用</a:t>
            </a:r>
            <a:r>
              <a:rPr lang="en-US" altLang="zh-CN" sz="3200" b="1" dirty="0" err="1">
                <a:solidFill>
                  <a:srgbClr val="FFFFCC"/>
                </a:solidFill>
                <a:latin typeface="华文楷体" panose="02010600040101010101" pitchFamily="2" charset="-122"/>
                <a:ea typeface="华文楷体" panose="02010600040101010101" pitchFamily="2" charset="-122"/>
              </a:rPr>
              <a:t>def</a:t>
            </a:r>
            <a:r>
              <a:rPr lang="zh-CN" altLang="en-US" sz="3200" b="1" dirty="0">
                <a:solidFill>
                  <a:srgbClr val="FFFFCC"/>
                </a:solidFill>
                <a:latin typeface="华文楷体" panose="02010600040101010101" pitchFamily="2" charset="-122"/>
                <a:ea typeface="华文楷体" panose="02010600040101010101" pitchFamily="2" charset="-122"/>
              </a:rPr>
              <a:t>创建函数时，可以用</a:t>
            </a:r>
            <a:r>
              <a:rPr lang="en-US" altLang="zh-CN" sz="3200" b="1" dirty="0">
                <a:solidFill>
                  <a:srgbClr val="FFFFCC"/>
                </a:solidFill>
                <a:latin typeface="华文楷体" panose="02010600040101010101" pitchFamily="2" charset="-122"/>
                <a:ea typeface="华文楷体" panose="02010600040101010101" pitchFamily="2" charset="-122"/>
              </a:rPr>
              <a:t>return</a:t>
            </a:r>
            <a:r>
              <a:rPr lang="zh-CN" altLang="en-US" sz="3200" b="1" dirty="0">
                <a:solidFill>
                  <a:srgbClr val="FFFFCC"/>
                </a:solidFill>
                <a:latin typeface="华文楷体" panose="02010600040101010101" pitchFamily="2" charset="-122"/>
                <a:ea typeface="华文楷体" panose="02010600040101010101" pitchFamily="2" charset="-122"/>
              </a:rPr>
              <a:t>语句指定应该返回的值，该返回值可以是任意类型。</a:t>
            </a:r>
            <a:endParaRPr lang="en-US" altLang="zh-CN" sz="3200" b="1" dirty="0">
              <a:solidFill>
                <a:srgbClr val="FFFFCC"/>
              </a:solidFill>
              <a:latin typeface="华文楷体" panose="02010600040101010101" pitchFamily="2" charset="-122"/>
              <a:ea typeface="华文楷体" panose="02010600040101010101" pitchFamily="2" charset="-122"/>
            </a:endParaRPr>
          </a:p>
          <a:p>
            <a:pPr>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需要注意的是，</a:t>
            </a:r>
            <a:r>
              <a:rPr lang="en-US" altLang="zh-CN" sz="3200" b="1" dirty="0">
                <a:solidFill>
                  <a:srgbClr val="FFFFCC"/>
                </a:solidFill>
                <a:latin typeface="华文楷体" panose="02010600040101010101" pitchFamily="2" charset="-122"/>
                <a:ea typeface="华文楷体" panose="02010600040101010101" pitchFamily="2" charset="-122"/>
              </a:rPr>
              <a:t>return </a:t>
            </a:r>
            <a:r>
              <a:rPr lang="zh-CN" altLang="en-US" sz="3200" b="1" dirty="0">
                <a:solidFill>
                  <a:srgbClr val="FFFFCC"/>
                </a:solidFill>
                <a:latin typeface="华文楷体" panose="02010600040101010101" pitchFamily="2" charset="-122"/>
                <a:ea typeface="华文楷体" panose="02010600040101010101" pitchFamily="2" charset="-122"/>
              </a:rPr>
              <a:t>语句在同一函数中可以出现多次，但只要有一个得到执行，就会直接结束函数的执行。</a:t>
            </a:r>
          </a:p>
        </p:txBody>
      </p:sp>
      <p:sp>
        <p:nvSpPr>
          <p:cNvPr id="5" name="矩形 4"/>
          <p:cNvSpPr/>
          <p:nvPr/>
        </p:nvSpPr>
        <p:spPr>
          <a:xfrm>
            <a:off x="1180011" y="4434670"/>
            <a:ext cx="9479281" cy="584775"/>
          </a:xfrm>
          <a:prstGeom prst="rect">
            <a:avLst/>
          </a:prstGeom>
        </p:spPr>
        <p:txBody>
          <a:bodyPr wrap="square">
            <a:spAutoFit/>
          </a:bodyPr>
          <a:lstStyle/>
          <a:p>
            <a:r>
              <a:rPr lang="en-US" altLang="zh-CN" sz="3200" b="1" dirty="0">
                <a:solidFill>
                  <a:srgbClr val="FFFFCC"/>
                </a:solidFill>
                <a:latin typeface="华文楷体" panose="02010600040101010101" pitchFamily="2" charset="-122"/>
                <a:ea typeface="华文楷体" panose="02010600040101010101" pitchFamily="2" charset="-122"/>
              </a:rPr>
              <a:t>return</a:t>
            </a:r>
            <a:r>
              <a:rPr lang="zh-CN" altLang="en-US" sz="3200" b="1" dirty="0">
                <a:solidFill>
                  <a:srgbClr val="FFFFCC"/>
                </a:solidFill>
                <a:latin typeface="华文楷体" panose="02010600040101010101" pitchFamily="2" charset="-122"/>
                <a:ea typeface="华文楷体" panose="02010600040101010101" pitchFamily="2" charset="-122"/>
              </a:rPr>
              <a:t>语句的语法格式为：</a:t>
            </a:r>
          </a:p>
        </p:txBody>
      </p:sp>
      <p:sp>
        <p:nvSpPr>
          <p:cNvPr id="6" name="矩形 5"/>
          <p:cNvSpPr/>
          <p:nvPr/>
        </p:nvSpPr>
        <p:spPr>
          <a:xfrm>
            <a:off x="4471183" y="5189763"/>
            <a:ext cx="3223505" cy="787359"/>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4600"/>
              </a:lnSpc>
              <a:spcBef>
                <a:spcPts val="600"/>
              </a:spcBef>
            </a:pPr>
            <a:r>
              <a:rPr lang="en-US" altLang="zh-CN" sz="3600" b="1" dirty="0">
                <a:solidFill>
                  <a:srgbClr val="002060"/>
                </a:solidFill>
                <a:latin typeface="华文楷体" panose="02010600040101010101" pitchFamily="2" charset="-122"/>
                <a:ea typeface="华文楷体" panose="02010600040101010101" pitchFamily="2" charset="-122"/>
              </a:rPr>
              <a:t>return [</a:t>
            </a:r>
            <a:r>
              <a:rPr lang="zh-CN" altLang="en-US" sz="3600" b="1" dirty="0">
                <a:solidFill>
                  <a:srgbClr val="002060"/>
                </a:solidFill>
                <a:latin typeface="华文楷体" panose="02010600040101010101" pitchFamily="2" charset="-122"/>
                <a:ea typeface="华文楷体" panose="02010600040101010101" pitchFamily="2" charset="-122"/>
              </a:rPr>
              <a:t>返回值</a:t>
            </a:r>
            <a:r>
              <a:rPr lang="en-US" altLang="zh-CN" sz="3600" b="1" dirty="0">
                <a:solidFill>
                  <a:srgbClr val="002060"/>
                </a:solidFill>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2897295466"/>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53885" y="1647986"/>
            <a:ext cx="9675223" cy="2528897"/>
          </a:xfrm>
          <a:prstGeom prst="rect">
            <a:avLst/>
          </a:prstGeom>
        </p:spPr>
        <p:txBody>
          <a:bodyPr wrap="square">
            <a:spAutoFit/>
          </a:bodyPr>
          <a:lstStyle/>
          <a:p>
            <a:pPr>
              <a:lnSpc>
                <a:spcPts val="4600"/>
              </a:lnSpc>
            </a:pPr>
            <a:r>
              <a:rPr lang="zh-CN" altLang="en-US" sz="3200" b="1" dirty="0">
                <a:solidFill>
                  <a:srgbClr val="FFFFCC"/>
                </a:solidFill>
                <a:latin typeface="华文楷体" panose="02010600040101010101" pitchFamily="2" charset="-122"/>
                <a:ea typeface="华文楷体" panose="02010600040101010101" pitchFamily="2" charset="-122"/>
              </a:rPr>
              <a:t>返回值参数可以省略不写，将返回空值 </a:t>
            </a:r>
            <a:r>
              <a:rPr lang="en-US" altLang="zh-CN" sz="3200" b="1" dirty="0">
                <a:solidFill>
                  <a:srgbClr val="FFFFCC"/>
                </a:solidFill>
                <a:latin typeface="华文楷体" panose="02010600040101010101" pitchFamily="2" charset="-122"/>
                <a:ea typeface="华文楷体" panose="02010600040101010101" pitchFamily="2" charset="-122"/>
              </a:rPr>
              <a:t>None</a:t>
            </a:r>
            <a:r>
              <a:rPr lang="zh-CN" altLang="en-US" sz="3200" b="1" dirty="0">
                <a:solidFill>
                  <a:srgbClr val="FFFFCC"/>
                </a:solidFill>
                <a:latin typeface="华文楷体" panose="02010600040101010101" pitchFamily="2" charset="-122"/>
                <a:ea typeface="华文楷体" panose="02010600040101010101" pitchFamily="2" charset="-122"/>
              </a:rPr>
              <a:t>。</a:t>
            </a:r>
            <a:endParaRPr lang="en-US" altLang="zh-CN" sz="3200" b="1" dirty="0">
              <a:solidFill>
                <a:srgbClr val="FFFFCC"/>
              </a:solidFill>
              <a:latin typeface="华文楷体" panose="02010600040101010101" pitchFamily="2" charset="-122"/>
              <a:ea typeface="华文楷体" panose="02010600040101010101" pitchFamily="2" charset="-122"/>
            </a:endParaRPr>
          </a:p>
          <a:p>
            <a:pPr>
              <a:lnSpc>
                <a:spcPts val="4600"/>
              </a:lnSpc>
              <a:spcBef>
                <a:spcPts val="600"/>
              </a:spcBef>
            </a:pPr>
            <a:r>
              <a:rPr lang="zh-CN" altLang="en-US" sz="3200" b="1" dirty="0">
                <a:solidFill>
                  <a:srgbClr val="FFFFCC"/>
                </a:solidFill>
                <a:latin typeface="华文楷体" panose="02010600040101010101" pitchFamily="2" charset="-122"/>
                <a:ea typeface="华文楷体" panose="02010600040101010101" pitchFamily="2" charset="-122"/>
              </a:rPr>
              <a:t>通过 </a:t>
            </a:r>
            <a:r>
              <a:rPr lang="en-US" altLang="zh-CN" sz="3200" b="1" dirty="0">
                <a:solidFill>
                  <a:srgbClr val="FFFFCC"/>
                </a:solidFill>
                <a:latin typeface="华文楷体" panose="02010600040101010101" pitchFamily="2" charset="-122"/>
                <a:ea typeface="华文楷体" panose="02010600040101010101" pitchFamily="2" charset="-122"/>
              </a:rPr>
              <a:t>return </a:t>
            </a:r>
            <a:r>
              <a:rPr lang="zh-CN" altLang="en-US" sz="3200" b="1" dirty="0">
                <a:solidFill>
                  <a:srgbClr val="FFFFCC"/>
                </a:solidFill>
                <a:latin typeface="华文楷体" panose="02010600040101010101" pitchFamily="2" charset="-122"/>
                <a:ea typeface="华文楷体" panose="02010600040101010101" pitchFamily="2" charset="-122"/>
              </a:rPr>
              <a:t>语句指定返回值后，在调用函数时，既可以将该函数赋值给一个变量，用变量保存函数的返回值，也可以将函数再作为某个函数的实际参数。</a:t>
            </a:r>
            <a:endParaRPr lang="zh-CN" altLang="en-US" sz="3200" dirty="0"/>
          </a:p>
        </p:txBody>
      </p:sp>
    </p:spTree>
    <p:extLst>
      <p:ext uri="{BB962C8B-B14F-4D97-AF65-F5344CB8AC3E}">
        <p14:creationId xmlns:p14="http://schemas.microsoft.com/office/powerpoint/2010/main" val="850181163"/>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66655" y="1549854"/>
            <a:ext cx="5029200" cy="4381500"/>
          </a:xfrm>
          <a:prstGeom prst="rect">
            <a:avLst/>
          </a:prstGeom>
        </p:spPr>
      </p:pic>
    </p:spTree>
    <p:extLst>
      <p:ext uri="{BB962C8B-B14F-4D97-AF65-F5344CB8AC3E}">
        <p14:creationId xmlns:p14="http://schemas.microsoft.com/office/powerpoint/2010/main" val="2322175559"/>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66655" y="1549854"/>
            <a:ext cx="5029200" cy="4381500"/>
          </a:xfrm>
          <a:prstGeom prst="rect">
            <a:avLst/>
          </a:prstGeom>
        </p:spPr>
      </p:pic>
      <p:sp>
        <p:nvSpPr>
          <p:cNvPr id="6" name="右箭头 5"/>
          <p:cNvSpPr/>
          <p:nvPr/>
        </p:nvSpPr>
        <p:spPr>
          <a:xfrm>
            <a:off x="5408359" y="4091835"/>
            <a:ext cx="720000" cy="17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闪电形 6"/>
          <p:cNvSpPr/>
          <p:nvPr/>
        </p:nvSpPr>
        <p:spPr>
          <a:xfrm rot="20517065" flipH="1" flipV="1">
            <a:off x="6192610" y="2874311"/>
            <a:ext cx="360000" cy="540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5653119" y="2602523"/>
            <a:ext cx="452259" cy="492369"/>
          </a:xfrm>
          <a:prstGeom prst="hexagon">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496415" y="3209936"/>
            <a:ext cx="1028170" cy="400110"/>
          </a:xfrm>
          <a:prstGeom prst="rect">
            <a:avLst/>
          </a:prstGeom>
          <a:noFill/>
        </p:spPr>
        <p:txBody>
          <a:bodyPr wrap="square" rtlCol="0">
            <a:spAutoFit/>
          </a:bodyPr>
          <a:lstStyle/>
          <a:p>
            <a:r>
              <a:rPr lang="zh-CN" altLang="en-US" sz="2000" b="1" dirty="0">
                <a:solidFill>
                  <a:schemeClr val="bg1"/>
                </a:solidFill>
              </a:rPr>
              <a:t>返回值</a:t>
            </a:r>
          </a:p>
        </p:txBody>
      </p:sp>
      <p:sp>
        <p:nvSpPr>
          <p:cNvPr id="12" name="圆角矩形 11"/>
          <p:cNvSpPr/>
          <p:nvPr/>
        </p:nvSpPr>
        <p:spPr>
          <a:xfrm>
            <a:off x="3671668" y="3970629"/>
            <a:ext cx="1617784" cy="45294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128359" y="3982771"/>
            <a:ext cx="1369722" cy="400110"/>
          </a:xfrm>
          <a:prstGeom prst="rect">
            <a:avLst/>
          </a:prstGeom>
          <a:noFill/>
        </p:spPr>
        <p:txBody>
          <a:bodyPr wrap="square" rtlCol="0">
            <a:spAutoFit/>
          </a:bodyPr>
          <a:lstStyle/>
          <a:p>
            <a:r>
              <a:rPr lang="zh-CN" altLang="en-US" sz="2000" b="1" dirty="0">
                <a:solidFill>
                  <a:schemeClr val="bg1"/>
                </a:solidFill>
              </a:rPr>
              <a:t>函数调用</a:t>
            </a:r>
          </a:p>
        </p:txBody>
      </p:sp>
      <p:sp>
        <p:nvSpPr>
          <p:cNvPr id="14" name="椭圆 13"/>
          <p:cNvSpPr/>
          <p:nvPr/>
        </p:nvSpPr>
        <p:spPr>
          <a:xfrm>
            <a:off x="5233180" y="1659988"/>
            <a:ext cx="363667" cy="492369"/>
          </a:xfrm>
          <a:prstGeom prst="ellipse">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闪电形 14"/>
          <p:cNvSpPr/>
          <p:nvPr/>
        </p:nvSpPr>
        <p:spPr>
          <a:xfrm rot="1082935" flipH="1">
            <a:off x="5671644" y="1209085"/>
            <a:ext cx="360000" cy="540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091309" y="881063"/>
            <a:ext cx="718679" cy="400110"/>
          </a:xfrm>
          <a:prstGeom prst="rect">
            <a:avLst/>
          </a:prstGeom>
          <a:solidFill>
            <a:srgbClr val="FFFFCC"/>
          </a:solidFill>
        </p:spPr>
        <p:txBody>
          <a:bodyPr wrap="square" rtlCol="0">
            <a:spAutoFit/>
          </a:bodyPr>
          <a:lstStyle/>
          <a:p>
            <a:r>
              <a:rPr lang="zh-CN" altLang="en-US" sz="2000" b="1" dirty="0">
                <a:solidFill>
                  <a:schemeClr val="bg1"/>
                </a:solidFill>
              </a:rPr>
              <a:t>形参</a:t>
            </a:r>
          </a:p>
        </p:txBody>
      </p:sp>
      <p:sp>
        <p:nvSpPr>
          <p:cNvPr id="17" name="闪电形 16"/>
          <p:cNvSpPr/>
          <p:nvPr/>
        </p:nvSpPr>
        <p:spPr>
          <a:xfrm rot="20517065" flipH="1" flipV="1">
            <a:off x="5109453" y="4285465"/>
            <a:ext cx="360000" cy="540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413258" y="4634342"/>
            <a:ext cx="715101" cy="400110"/>
          </a:xfrm>
          <a:prstGeom prst="rect">
            <a:avLst/>
          </a:prstGeom>
          <a:noFill/>
        </p:spPr>
        <p:txBody>
          <a:bodyPr wrap="square" rtlCol="0">
            <a:spAutoFit/>
          </a:bodyPr>
          <a:lstStyle/>
          <a:p>
            <a:r>
              <a:rPr lang="zh-CN" altLang="en-US" sz="2000" b="1" dirty="0">
                <a:solidFill>
                  <a:schemeClr val="bg1"/>
                </a:solidFill>
              </a:rPr>
              <a:t>实参</a:t>
            </a:r>
          </a:p>
        </p:txBody>
      </p:sp>
      <p:sp>
        <p:nvSpPr>
          <p:cNvPr id="19" name="右箭头 18"/>
          <p:cNvSpPr/>
          <p:nvPr/>
        </p:nvSpPr>
        <p:spPr>
          <a:xfrm flipH="1">
            <a:off x="2534672" y="2258468"/>
            <a:ext cx="720000" cy="17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182585" y="2141607"/>
            <a:ext cx="1255815" cy="400110"/>
          </a:xfrm>
          <a:prstGeom prst="rect">
            <a:avLst/>
          </a:prstGeom>
          <a:solidFill>
            <a:schemeClr val="tx1">
              <a:lumMod val="95000"/>
            </a:schemeClr>
          </a:solidFill>
        </p:spPr>
        <p:txBody>
          <a:bodyPr wrap="square" rtlCol="0">
            <a:spAutoFit/>
          </a:bodyPr>
          <a:lstStyle/>
          <a:p>
            <a:r>
              <a:rPr lang="zh-CN" altLang="en-US" sz="2000" b="1" dirty="0">
                <a:solidFill>
                  <a:schemeClr val="bg1"/>
                </a:solidFill>
              </a:rPr>
              <a:t>函数定义</a:t>
            </a:r>
          </a:p>
        </p:txBody>
      </p:sp>
      <p:sp>
        <p:nvSpPr>
          <p:cNvPr id="21" name="椭圆 20"/>
          <p:cNvSpPr/>
          <p:nvPr/>
        </p:nvSpPr>
        <p:spPr>
          <a:xfrm>
            <a:off x="4765700" y="3948263"/>
            <a:ext cx="363667" cy="492369"/>
          </a:xfrm>
          <a:prstGeom prst="ellipse">
            <a:avLst/>
          </a:prstGeom>
          <a:noFill/>
          <a:ln w="285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421847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1500"/>
                                        <p:tgtEl>
                                          <p:spTgt spid="19"/>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heel(1)">
                                      <p:cBhvr>
                                        <p:cTn id="15" dur="1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1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1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ircle(in)">
                                      <p:cBhvr>
                                        <p:cTn id="45" dur="1500"/>
                                        <p:tgtEl>
                                          <p:spTgt spid="6"/>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heel(1)">
                                      <p:cBhvr>
                                        <p:cTn id="48" dur="1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circle(in)">
                                      <p:cBhvr>
                                        <p:cTn id="53" dur="1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heel(1)">
                                      <p:cBhvr>
                                        <p:cTn id="61"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p:bldP spid="12" grpId="0" animBg="1"/>
      <p:bldP spid="13" grpId="0"/>
      <p:bldP spid="14" grpId="0" animBg="1"/>
      <p:bldP spid="15" grpId="0" animBg="1"/>
      <p:bldP spid="16" grpId="0" animBg="1"/>
      <p:bldP spid="17" grpId="0" animBg="1"/>
      <p:bldP spid="18" grpId="0"/>
      <p:bldP spid="19" grpId="0" animBg="1"/>
      <p:bldP spid="20" grpId="0" animBg="1"/>
      <p:bldP spid="21" grpId="0" animBg="1"/>
    </p:bldLst>
  </p:timing>
</p:sld>
</file>

<file path=ppt/theme/theme1.xml><?xml version="1.0" encoding="utf-8"?>
<a:theme xmlns:a="http://schemas.openxmlformats.org/drawingml/2006/main" name="切片">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6995</TotalTime>
  <Words>921</Words>
  <Application>Microsoft Office PowerPoint</Application>
  <PresentationFormat>宽屏</PresentationFormat>
  <Paragraphs>69</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Helvetica Neue</vt:lpstr>
      <vt:lpstr>华文楷体</vt:lpstr>
      <vt:lpstr>幼圆</vt:lpstr>
      <vt:lpstr>Century Gothic</vt:lpstr>
      <vt:lpstr>Wingdings</vt:lpstr>
      <vt:lpstr>Wingdings 3</vt:lpstr>
      <vt:lpstr>切片</vt:lpstr>
      <vt:lpstr>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sailing</dc:creator>
  <cp:lastModifiedBy>Y Y</cp:lastModifiedBy>
  <cp:revision>353</cp:revision>
  <dcterms:created xsi:type="dcterms:W3CDTF">2015-09-30T11:54:57Z</dcterms:created>
  <dcterms:modified xsi:type="dcterms:W3CDTF">2021-12-16T06:36:39Z</dcterms:modified>
</cp:coreProperties>
</file>