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sldIdLst>
    <p:sldId id="256" r:id="rId3"/>
    <p:sldId id="318" r:id="rId4"/>
    <p:sldId id="299" r:id="rId5"/>
    <p:sldId id="322" r:id="rId6"/>
    <p:sldId id="320" r:id="rId7"/>
    <p:sldId id="323" r:id="rId8"/>
    <p:sldId id="324" r:id="rId9"/>
    <p:sldId id="325" r:id="rId10"/>
    <p:sldId id="326" r:id="rId12"/>
    <p:sldId id="339" r:id="rId13"/>
    <p:sldId id="340" r:id="rId14"/>
    <p:sldId id="312" r:id="rId15"/>
    <p:sldId id="313" r:id="rId16"/>
    <p:sldId id="321" r:id="rId17"/>
    <p:sldId id="341" r:id="rId18"/>
    <p:sldId id="327" r:id="rId19"/>
    <p:sldId id="328" r:id="rId20"/>
    <p:sldId id="329" r:id="rId21"/>
    <p:sldId id="263" r:id="rId22"/>
    <p:sldId id="337" r:id="rId23"/>
    <p:sldId id="330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708" y="-10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5" Type="http://schemas.openxmlformats.org/officeDocument/2006/relationships/slide" Target="slides/slide19.xml"/><Relationship Id="rId4" Type="http://schemas.openxmlformats.org/officeDocument/2006/relationships/slide" Target="slides/slide13.xml"/><Relationship Id="rId3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6E419-BA72-4E2E-88DD-E15C104145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04B65-C785-441D-872C-235C361CF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4B65-C785-441D-872C-235C361CF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3600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  <a:endParaRPr lang="en-US" altLang="en-US" smtClean="0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国际经管学院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</a:t>
            </a:r>
            <a:r>
              <a:rPr lang="zh-CN" altLang="en-US" sz="2800" b="1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3510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 smtClean="0">
                <a:solidFill>
                  <a:srgbClr val="126ABA"/>
                </a:solidFill>
              </a:rPr>
              <a:t>1  </a:t>
            </a:r>
            <a:r>
              <a:rPr lang="zh-CN" altLang="en-US" sz="3200" dirty="0" smtClean="0">
                <a:solidFill>
                  <a:srgbClr val="126ABA"/>
                </a:solidFill>
              </a:rPr>
              <a:t>初识</a:t>
            </a:r>
            <a:r>
              <a:rPr lang="en-US" altLang="zh-CN" sz="3200" dirty="0" smtClean="0">
                <a:solidFill>
                  <a:srgbClr val="126ABA"/>
                </a:solidFill>
              </a:rPr>
              <a:t>Python</a:t>
            </a:r>
            <a:endParaRPr lang="zh-CN" altLang="en-US" sz="320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smtClean="0"/>
              <a:t>1.3 Python</a:t>
            </a:r>
            <a:r>
              <a:rPr lang="zh-CN" altLang="zh-CN" smtClean="0"/>
              <a:t>的开发环境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3629025" cy="4633595"/>
          </a:xfrm>
        </p:spPr>
        <p:txBody>
          <a:bodyPr/>
          <a:lstStyle/>
          <a:p>
            <a:pPr>
              <a:defRPr/>
            </a:pPr>
            <a:r>
              <a:rPr lang="en-US" altLang="zh-CN" sz="2200" dirty="0" err="1"/>
              <a:t>Thonny</a:t>
            </a:r>
            <a:r>
              <a:rPr lang="zh-CN" altLang="en-US" sz="2200" dirty="0" err="1"/>
              <a:t>集成</a:t>
            </a:r>
            <a:r>
              <a:rPr lang="zh-CN" altLang="zh-CN" sz="2200" dirty="0"/>
              <a:t>开发</a:t>
            </a:r>
            <a:r>
              <a:rPr lang="zh-CN" altLang="zh-CN" sz="2200" dirty="0" smtClean="0"/>
              <a:t>环境</a:t>
            </a:r>
            <a:endParaRPr lang="en-US" altLang="zh-CN" sz="2200" dirty="0" smtClean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altLang="zh-CN" dirty="0"/>
              <a:t>Python IDE for </a:t>
            </a:r>
            <a:r>
              <a:rPr lang="en-US" dirty="0"/>
              <a:t>B</a:t>
            </a:r>
            <a:r>
              <a:rPr altLang="zh-CN" dirty="0"/>
              <a:t>eginners</a:t>
            </a:r>
            <a:endParaRPr altLang="zh-CN" dirty="0"/>
          </a:p>
          <a:p>
            <a:pPr lvl="1">
              <a:defRPr/>
            </a:pPr>
            <a:r>
              <a:rPr lang="en-US" altLang="zh-CN" dirty="0"/>
              <a:t>Open Source</a:t>
            </a:r>
            <a:endParaRPr lang="en-US" altLang="zh-CN" dirty="0"/>
          </a:p>
          <a:p>
            <a:pPr lvl="1">
              <a:defRPr/>
            </a:pPr>
            <a:endParaRPr lang="zh-CN" altLang="zh-CN" dirty="0"/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030" y="1957070"/>
            <a:ext cx="4853940" cy="4000500"/>
          </a:xfrm>
          <a:prstGeom prst="rect">
            <a:avLst/>
          </a:prstGeom>
        </p:spPr>
      </p:pic>
      <p:sp>
        <p:nvSpPr>
          <p:cNvPr id="3" name="内容占位符 2"/>
          <p:cNvSpPr txBox="1"/>
          <p:nvPr/>
        </p:nvSpPr>
        <p:spPr bwMode="black">
          <a:xfrm>
            <a:off x="3701415" y="1641475"/>
            <a:ext cx="5409565" cy="46329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142875" lvl="1" algn="just"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smtClean="0"/>
              <a:t>1.3 Python</a:t>
            </a:r>
            <a:r>
              <a:rPr lang="zh-CN" altLang="zh-CN" smtClean="0"/>
              <a:t>的开发环境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33595"/>
          </a:xfrm>
        </p:spPr>
        <p:txBody>
          <a:bodyPr/>
          <a:lstStyle/>
          <a:p>
            <a:pPr>
              <a:defRPr/>
            </a:pPr>
            <a:r>
              <a:rPr lang="en-US" altLang="zh-CN" sz="2200" dirty="0" err="1"/>
              <a:t>Anacoda</a:t>
            </a:r>
            <a:r>
              <a:rPr lang="zh-CN" altLang="en-US" sz="2200" dirty="0" err="1"/>
              <a:t>集成</a:t>
            </a:r>
            <a:r>
              <a:rPr lang="zh-CN" altLang="zh-CN" sz="2200" dirty="0"/>
              <a:t>开发</a:t>
            </a:r>
            <a:r>
              <a:rPr lang="zh-CN" altLang="zh-CN" sz="2200" dirty="0" smtClean="0"/>
              <a:t>环境</a:t>
            </a:r>
            <a:endParaRPr lang="en-US" altLang="zh-CN" dirty="0"/>
          </a:p>
          <a:p>
            <a:pPr lvl="1">
              <a:defRPr/>
            </a:pPr>
            <a:r>
              <a:rPr dirty="0"/>
              <a:t>https://www.anaconda.com/products/individual#Downloads</a:t>
            </a:r>
            <a:endParaRPr dirty="0"/>
          </a:p>
          <a:p>
            <a:pPr lvl="1">
              <a:defRPr/>
            </a:pPr>
            <a:r>
              <a:rPr lang="en-US" altLang="zh-CN" dirty="0"/>
              <a:t>Spyder</a:t>
            </a:r>
            <a:r>
              <a:rPr lang="zh-CN" altLang="en-US" dirty="0"/>
              <a:t>、</a:t>
            </a:r>
            <a:r>
              <a:rPr lang="en-US" altLang="zh-CN" dirty="0"/>
              <a:t>Jupyter notebook</a:t>
            </a:r>
            <a:r>
              <a:rPr lang="zh-CN" altLang="en-US" dirty="0"/>
              <a:t>，</a:t>
            </a:r>
            <a:r>
              <a:rPr lang="en-US" altLang="zh-CN" dirty="0"/>
              <a:t>180</a:t>
            </a:r>
            <a:r>
              <a:rPr lang="zh-CN" altLang="en-US" dirty="0"/>
              <a:t>多个</a:t>
            </a:r>
            <a:r>
              <a:rPr lang="en-US" altLang="zh-CN" dirty="0"/>
              <a:t>package</a:t>
            </a:r>
            <a:endParaRPr lang="en-US" altLang="zh-CN" dirty="0"/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906395"/>
            <a:ext cx="8677275" cy="32238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1.4  Python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执行</a:t>
            </a:r>
            <a:endParaRPr lang="zh-CN" altLang="en-US" sz="2000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3380"/>
            <a:ext cx="9036050" cy="463359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mtClean="0">
                <a:solidFill>
                  <a:srgbClr val="126ABA"/>
                </a:solidFill>
              </a:rPr>
              <a:t>	</a:t>
            </a:r>
            <a:endParaRPr lang="zh-CN" altLang="en-US" smtClean="0">
              <a:solidFill>
                <a:srgbClr val="126ABA"/>
              </a:solidFill>
            </a:endParaRPr>
          </a:p>
          <a:p>
            <a:pPr eaLnBrk="1" hangingPunct="1"/>
            <a:endParaRPr lang="zh-CN" altLang="en-US" smtClean="0">
              <a:solidFill>
                <a:srgbClr val="126ABA"/>
              </a:solidFill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989966" y="1989138"/>
            <a:ext cx="43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chemeClr val="hlink"/>
              </a:buClr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buClr>
                <a:schemeClr val="hlink"/>
              </a:buClr>
              <a:buChar char="²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buClr>
                <a:schemeClr val="hlink"/>
              </a:buClr>
              <a:buChar char="±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buClr>
                <a:schemeClr val="hlink"/>
              </a:buClr>
              <a:buChar char="°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buClr>
                <a:schemeClr val="hlink"/>
              </a:buClr>
              <a:buChar char="¯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669900"/>
                </a:solidFill>
              </a:rPr>
              <a:t>：</a:t>
            </a:r>
            <a:endParaRPr lang="zh-CN" altLang="en-US">
              <a:solidFill>
                <a:srgbClr val="6699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71755" y="1641475"/>
            <a:ext cx="9036050" cy="2651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zh-CN" altLang="en-US" kern="0" dirty="0" smtClean="0"/>
          </a:p>
          <a:p>
            <a:pPr>
              <a:defRPr/>
            </a:pPr>
            <a:r>
              <a:rPr lang="zh-CN" altLang="en-US" sz="2200" b="1" dirty="0"/>
              <a:t>程序执行原理</a:t>
            </a:r>
            <a:endParaRPr lang="en-US" altLang="zh-CN" sz="2200" b="1" dirty="0" smtClean="0"/>
          </a:p>
          <a:p>
            <a:pPr lvl="1">
              <a:defRPr/>
            </a:pPr>
            <a:r>
              <a:rPr lang="en-US" altLang="zh-CN" dirty="0" smtClean="0"/>
              <a:t>Python</a:t>
            </a:r>
            <a:r>
              <a:rPr lang="zh-CN" altLang="zh-CN" dirty="0"/>
              <a:t>代码源文件的扩展名通常为</a:t>
            </a:r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，生成的字节码文件</a:t>
            </a:r>
            <a:r>
              <a:rPr lang="zh-CN" altLang="zh-CN" dirty="0" smtClean="0"/>
              <a:t>扩展名</a:t>
            </a:r>
            <a:r>
              <a:rPr lang="zh-CN" altLang="zh-CN" dirty="0"/>
              <a:t>为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>
              <a:defRPr/>
            </a:pPr>
            <a:r>
              <a:rPr lang="en-US" altLang="zh-CN" dirty="0" smtClean="0"/>
              <a:t>PVM(Python Virtual Machine)</a:t>
            </a:r>
            <a:r>
              <a:rPr lang="zh-CN" altLang="zh-CN" dirty="0" smtClean="0"/>
              <a:t>逐条</a:t>
            </a:r>
            <a:r>
              <a:rPr lang="zh-CN" altLang="zh-CN" dirty="0"/>
              <a:t>将字节码翻译成机器指令执行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zh-CN" altLang="zh-CN" dirty="0"/>
              <a:t>文件保存在</a:t>
            </a:r>
            <a:r>
              <a:rPr lang="en-US" altLang="zh-CN" dirty="0"/>
              <a:t>Python</a:t>
            </a:r>
            <a:r>
              <a:rPr lang="zh-CN" altLang="zh-CN" dirty="0"/>
              <a:t>安装目录的</a:t>
            </a:r>
            <a:r>
              <a:rPr lang="en-US" altLang="zh-CN" dirty="0"/>
              <a:t>__</a:t>
            </a:r>
            <a:r>
              <a:rPr lang="en-US" altLang="zh-CN" dirty="0" err="1"/>
              <a:t>pycache</a:t>
            </a:r>
            <a:r>
              <a:rPr lang="en-US" altLang="zh-CN" dirty="0"/>
              <a:t>__</a:t>
            </a:r>
            <a:r>
              <a:rPr lang="zh-CN" altLang="zh-CN" dirty="0"/>
              <a:t>文件夹</a:t>
            </a:r>
            <a:r>
              <a:rPr lang="zh-CN" altLang="zh-CN" dirty="0" smtClean="0"/>
              <a:t>下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15366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5" y="4652963"/>
            <a:ext cx="64087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585" y="854075"/>
            <a:ext cx="9002395" cy="787400"/>
          </a:xfrm>
        </p:spPr>
        <p:txBody>
          <a:bodyPr/>
          <a:lstStyle/>
          <a:p>
            <a:pPr eaLnBrk="1" hangingPunct="1"/>
            <a:r>
              <a:rPr lang="en-US" altLang="zh-CN" smtClean="0"/>
              <a:t>1.4  Python</a:t>
            </a:r>
            <a:r>
              <a:rPr lang="zh-CN" altLang="zh-CN" smtClean="0"/>
              <a:t>程序执行过程</a:t>
            </a:r>
            <a:endParaRPr lang="zh-CN" altLang="en-US" b="1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black">
          <a:xfrm>
            <a:off x="108585" y="1640205"/>
            <a:ext cx="9001760" cy="15728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zh-CN" altLang="en-US" kern="0" dirty="0" smtClean="0"/>
          </a:p>
          <a:p>
            <a:pPr>
              <a:defRPr/>
            </a:pPr>
            <a:r>
              <a:rPr lang="en-US" altLang="zh-CN" dirty="0"/>
              <a:t>Python</a:t>
            </a:r>
            <a:r>
              <a:rPr lang="zh-CN" altLang="zh-CN" dirty="0"/>
              <a:t>交互执行方式</a:t>
            </a:r>
            <a:endParaRPr lang="zh-CN" altLang="zh-CN" dirty="0"/>
          </a:p>
          <a:p>
            <a:pPr>
              <a:defRPr/>
            </a:pPr>
            <a:r>
              <a:rPr lang="en-US" altLang="zh-CN" b="1" dirty="0"/>
              <a:t>IDLE</a:t>
            </a:r>
            <a:r>
              <a:rPr lang="zh-CN" altLang="zh-CN" b="1" dirty="0"/>
              <a:t>交互执行方式</a:t>
            </a:r>
            <a:endParaRPr lang="zh-CN" altLang="zh-CN" b="1" dirty="0"/>
          </a:p>
          <a:p>
            <a:pPr>
              <a:defRPr/>
            </a:pPr>
            <a:r>
              <a:rPr lang="en-US" altLang="zh-CN" dirty="0"/>
              <a:t>IDLE</a:t>
            </a:r>
            <a:r>
              <a:rPr lang="zh-CN" altLang="zh-CN" dirty="0"/>
              <a:t>程序文件执行方式</a:t>
            </a:r>
            <a:endParaRPr lang="zh-CN" altLang="zh-CN" dirty="0"/>
          </a:p>
        </p:txBody>
      </p:sp>
      <p:pic>
        <p:nvPicPr>
          <p:cNvPr id="16388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08" y="1700213"/>
            <a:ext cx="4211637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3" y="3238500"/>
            <a:ext cx="4062412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55" y="3959225"/>
            <a:ext cx="4230688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</a:t>
            </a:r>
            <a:r>
              <a:rPr lang="zh-CN" altLang="zh-CN" dirty="0" smtClean="0"/>
              <a:t>方法</a:t>
            </a:r>
            <a:r>
              <a:rPr lang="zh-CN" altLang="zh-CN" dirty="0" smtClean="0"/>
              <a:t>与应用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zh-CN" sz="2200" b="1" dirty="0" smtClean="0"/>
              <a:t>程序设计方法</a:t>
            </a:r>
            <a:endParaRPr lang="en-US" altLang="zh-CN" sz="2200" b="1" dirty="0" smtClean="0"/>
          </a:p>
          <a:p>
            <a:pPr lvl="1"/>
            <a:r>
              <a:rPr lang="zh-CN" altLang="zh-CN" dirty="0" smtClean="0"/>
              <a:t>程序是完成一定功能的指令的集合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程序设计可以分为分析、设计、实现、测试运行等阶段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结构化程序设计是一种典型的程序设计方法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</a:t>
            </a:r>
            <a:r>
              <a:rPr lang="zh-CN" altLang="zh-CN" dirty="0" smtClean="0"/>
              <a:t>方法</a:t>
            </a:r>
            <a:r>
              <a:rPr lang="zh-CN" altLang="zh-CN" dirty="0" smtClean="0"/>
              <a:t>与应用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zh-CN" sz="2200" b="1" dirty="0" smtClean="0"/>
              <a:t>程序设计方法</a:t>
            </a:r>
            <a:endParaRPr lang="en-US" altLang="zh-CN" sz="2200" b="1" dirty="0" smtClean="0"/>
          </a:p>
          <a:p>
            <a:pPr lvl="1"/>
            <a:r>
              <a:rPr lang="zh-CN" altLang="zh-CN" dirty="0" smtClean="0"/>
              <a:t>典型的程序设计模式是</a:t>
            </a:r>
            <a:r>
              <a:rPr lang="en-US" altLang="zh-CN" b="1" u="sng" dirty="0" smtClean="0"/>
              <a:t>IPO</a:t>
            </a:r>
            <a:r>
              <a:rPr lang="zh-CN" altLang="zh-CN" b="1" u="sng" dirty="0" smtClean="0"/>
              <a:t>模式</a:t>
            </a:r>
            <a:r>
              <a:rPr lang="zh-CN" altLang="zh-CN" dirty="0" smtClean="0"/>
              <a:t>，即程序包括输入</a:t>
            </a:r>
            <a:r>
              <a:rPr lang="en-US" altLang="zh-CN" dirty="0" smtClean="0"/>
              <a:t>(Input)</a:t>
            </a:r>
            <a:r>
              <a:rPr lang="zh-CN" altLang="zh-CN" dirty="0" smtClean="0"/>
              <a:t>、处理</a:t>
            </a:r>
            <a:r>
              <a:rPr lang="en-US" altLang="zh-CN" dirty="0" smtClean="0"/>
              <a:t>(Process)</a:t>
            </a:r>
            <a:r>
              <a:rPr lang="zh-CN" altLang="zh-CN" dirty="0" smtClean="0"/>
              <a:t>、输出</a:t>
            </a:r>
            <a:r>
              <a:rPr lang="en-US" altLang="zh-CN" dirty="0" smtClean="0"/>
              <a:t>(Output)3</a:t>
            </a:r>
            <a:r>
              <a:rPr lang="zh-CN" altLang="zh-CN" dirty="0" smtClean="0"/>
              <a:t>部分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输入是程序设计的起点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输出是程序展示运算成果的方式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处理部分则是编程的核心，包括数据处理与赋值，更重要的是算法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3347720" y="4725035"/>
            <a:ext cx="2088515" cy="11525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anose="05020102010507070707" pitchFamily="18" charset="2"/>
              <a:buNone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6699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862455" y="5121275"/>
            <a:ext cx="1485265" cy="360045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p>
            <a:pPr lvl="0" algn="ctr" defTabSz="914400">
              <a:buSzTx/>
            </a:pPr>
            <a:endParaRPr lang="en-US" altLang="en-US" smtClean="0">
              <a:ln>
                <a:noFill/>
              </a:ln>
              <a:solidFill>
                <a:srgbClr val="6699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436235" y="5121275"/>
            <a:ext cx="1485265" cy="360045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p>
            <a:pPr lvl="0" algn="ctr" defTabSz="914400">
              <a:buSzTx/>
            </a:pPr>
            <a:endParaRPr lang="en-US" altLang="en-US" smtClean="0">
              <a:ln>
                <a:noFill/>
              </a:ln>
              <a:solidFill>
                <a:srgbClr val="6699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5155" y="4724400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30875" y="4725035"/>
            <a:ext cx="1049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</a:t>
            </a:r>
            <a:r>
              <a:rPr lang="en-US" altLang="zh-CN"/>
              <a:t>put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06190" y="5123180"/>
            <a:ext cx="1171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Process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</a:t>
            </a:r>
            <a:r>
              <a:rPr lang="zh-CN" altLang="zh-CN" dirty="0" smtClean="0"/>
              <a:t>方法</a:t>
            </a:r>
            <a:r>
              <a:rPr lang="zh-CN" altLang="zh-CN" dirty="0" smtClean="0"/>
              <a:t>与应用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zh-CN" sz="2200" b="1" dirty="0" smtClean="0"/>
              <a:t>程序设计方法</a:t>
            </a:r>
            <a:endParaRPr lang="en-US" altLang="zh-CN" sz="2200" b="1" dirty="0" smtClean="0"/>
          </a:p>
          <a:p>
            <a:endParaRPr lang="en-US" altLang="zh-CN" dirty="0" smtClean="0"/>
          </a:p>
          <a:p>
            <a:pPr lvl="1"/>
            <a:r>
              <a:rPr lang="zh-CN" altLang="zh-CN" sz="2400" dirty="0" smtClean="0"/>
              <a:t>计算机编程解决计算问题包括下面的步骤：</a:t>
            </a:r>
            <a:endParaRPr lang="zh-CN" altLang="zh-CN" sz="2400" dirty="0" smtClean="0"/>
          </a:p>
          <a:p>
            <a:pPr marL="514350" lvl="1" indent="0">
              <a:buNone/>
            </a:pPr>
            <a:r>
              <a:rPr lang="zh-CN" altLang="zh-CN" sz="2400" dirty="0" smtClean="0"/>
              <a:t>     分析问题、设计算法、编写程序、调试运行等阶段。</a:t>
            </a:r>
            <a:endParaRPr lang="zh-CN" altLang="zh-CN" sz="2400" dirty="0" smtClean="0"/>
          </a:p>
          <a:p>
            <a:pPr lvl="1"/>
            <a:r>
              <a:rPr lang="zh-CN" altLang="zh-CN" sz="2400" dirty="0" smtClean="0"/>
              <a:t>与程序设计语言和具体语法有关的步骤是编写程序和调试运行。</a:t>
            </a:r>
            <a:endParaRPr lang="zh-CN" altLang="zh-CN" sz="2400" dirty="0" smtClean="0"/>
          </a:p>
          <a:p>
            <a:pPr lvl="1"/>
            <a:r>
              <a:rPr lang="zh-CN" altLang="zh-CN" sz="2400" dirty="0" smtClean="0"/>
              <a:t>编写程序和调试测试则是对解决方案的计算机实现，属于技术实现过程</a:t>
            </a:r>
            <a:r>
              <a:rPr lang="zh-CN" altLang="en-US" sz="2400" dirty="0" smtClean="0"/>
              <a:t>。</a:t>
            </a:r>
            <a:endParaRPr lang="zh-CN" altLang="zh-CN" sz="24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</a:t>
            </a:r>
            <a:r>
              <a:rPr lang="zh-CN" altLang="zh-CN" dirty="0" smtClean="0"/>
              <a:t>方法</a:t>
            </a:r>
            <a:r>
              <a:rPr lang="zh-CN" altLang="zh-CN" dirty="0" smtClean="0"/>
              <a:t>与应用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272280" cy="4632325"/>
          </a:xfrm>
        </p:spPr>
        <p:txBody>
          <a:bodyPr/>
          <a:lstStyle/>
          <a:p>
            <a:r>
              <a:rPr lang="zh-CN" altLang="zh-CN" dirty="0" smtClean="0">
                <a:solidFill>
                  <a:srgbClr val="1166B3"/>
                </a:solidFill>
              </a:rPr>
              <a:t>程序设计示例</a:t>
            </a:r>
            <a:endParaRPr lang="zh-CN" altLang="zh-CN" dirty="0" smtClean="0">
              <a:solidFill>
                <a:srgbClr val="1166B3"/>
              </a:solidFill>
            </a:endParaRPr>
          </a:p>
          <a:p>
            <a:pPr lvl="1"/>
            <a:r>
              <a:rPr lang="zh-CN" altLang="zh-CN" sz="2400" smtClean="0"/>
              <a:t>给出</a:t>
            </a:r>
            <a:r>
              <a:rPr lang="en-US" altLang="zh-CN" sz="2400" smtClean="0"/>
              <a:t>9</a:t>
            </a:r>
            <a:r>
              <a:rPr lang="zh-CN" altLang="zh-CN" sz="2400" smtClean="0"/>
              <a:t>个简单的</a:t>
            </a:r>
            <a:r>
              <a:rPr lang="en-US" altLang="zh-CN" sz="2400" smtClean="0"/>
              <a:t>Python</a:t>
            </a:r>
            <a:r>
              <a:rPr lang="zh-CN" altLang="zh-CN" sz="2400" smtClean="0"/>
              <a:t>程序，方便了解</a:t>
            </a:r>
            <a:r>
              <a:rPr lang="en-US" altLang="zh-CN" sz="2400" smtClean="0"/>
              <a:t>Python</a:t>
            </a:r>
            <a:r>
              <a:rPr lang="zh-CN" altLang="zh-CN" sz="2400" smtClean="0"/>
              <a:t>基本知识点</a:t>
            </a:r>
            <a:r>
              <a:rPr lang="zh-CN" altLang="en-US" sz="2400" smtClean="0"/>
              <a:t>。</a:t>
            </a:r>
            <a:endParaRPr lang="zh-CN" altLang="en-US" sz="240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344670" y="1642110"/>
            <a:ext cx="4763135" cy="4632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zh-CN" kern="0" dirty="0" smtClean="0"/>
              <a:t>程序设计示例</a:t>
            </a:r>
            <a:endParaRPr lang="en-US" altLang="zh-CN" kern="0" dirty="0" smtClean="0"/>
          </a:p>
          <a:p>
            <a:pPr lvl="1">
              <a:defRPr/>
            </a:pPr>
            <a:r>
              <a:rPr lang="zh-CN" altLang="zh-CN" dirty="0"/>
              <a:t>根据圆的半径计算圆的周长和面积</a:t>
            </a:r>
            <a:r>
              <a:rPr lang="zh-CN" altLang="zh-CN" dirty="0" smtClean="0"/>
              <a:t>。</a:t>
            </a:r>
            <a:endParaRPr lang="en-US" altLang="zh-CN" kern="0" dirty="0"/>
          </a:p>
          <a:p>
            <a:pPr lvl="1">
              <a:defRPr/>
            </a:pPr>
            <a:r>
              <a:rPr lang="en-US" altLang="zh-CN" dirty="0"/>
              <a:t> IDLE</a:t>
            </a:r>
            <a:r>
              <a:rPr lang="zh-CN" altLang="zh-CN" dirty="0"/>
              <a:t>交互方式下，根据圆的半径计算圆的周长和</a:t>
            </a:r>
            <a:r>
              <a:rPr lang="zh-CN" altLang="zh-CN" dirty="0" smtClean="0"/>
              <a:t>面积</a:t>
            </a:r>
            <a:r>
              <a:rPr lang="zh-CN" altLang="en-US" dirty="0" smtClean="0"/>
              <a:t>。</a:t>
            </a:r>
            <a:endParaRPr lang="en-US" altLang="zh-CN" kern="0" dirty="0"/>
          </a:p>
          <a:p>
            <a:pPr lvl="1">
              <a:defRPr/>
            </a:pPr>
            <a:r>
              <a:rPr lang="zh-CN" altLang="zh-CN" dirty="0"/>
              <a:t>输入三角形三边长，用海伦公式计算三角形面积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输入三角形三边长，用海伦公式计算三角形面积，对输入数据进行了异常处理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用海伦公式计算三角形面积，判断构成三角形的条件。</a:t>
            </a:r>
            <a:endParaRPr lang="en-US" altLang="zh-CN" dirty="0" smtClean="0"/>
          </a:p>
          <a:p>
            <a:pPr lvl="1"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zh-CN" b="1" smtClean="0"/>
              <a:t>小结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endParaRPr lang="en-US" altLang="zh-CN" sz="2200" dirty="0" smtClean="0"/>
          </a:p>
          <a:p>
            <a:r>
              <a:rPr lang="zh-CN" altLang="zh-CN" sz="2200" dirty="0" smtClean="0"/>
              <a:t>计算机语言的概念</a:t>
            </a:r>
            <a:r>
              <a:rPr lang="zh-CN" altLang="en-US" sz="2200" dirty="0" smtClean="0"/>
              <a:t>。</a:t>
            </a:r>
            <a:endParaRPr lang="zh-CN" altLang="zh-CN" sz="2200" dirty="0" smtClean="0"/>
          </a:p>
          <a:p>
            <a:r>
              <a:rPr lang="en-US" altLang="zh-CN" sz="2200" dirty="0" smtClean="0"/>
              <a:t>Python 2.x</a:t>
            </a:r>
            <a:r>
              <a:rPr lang="zh-CN" altLang="zh-CN" sz="2200" dirty="0" smtClean="0"/>
              <a:t>和</a:t>
            </a:r>
            <a:r>
              <a:rPr lang="en-US" altLang="zh-CN" sz="2200" dirty="0" smtClean="0"/>
              <a:t>Python 3.x</a:t>
            </a:r>
            <a:r>
              <a:rPr lang="zh-CN" altLang="zh-CN" sz="2200" dirty="0" smtClean="0"/>
              <a:t>两个版本并存</a:t>
            </a:r>
            <a:r>
              <a:rPr lang="zh-CN" altLang="en-US" sz="2200" dirty="0" smtClean="0"/>
              <a:t>。</a:t>
            </a:r>
            <a:endParaRPr lang="zh-CN" altLang="zh-CN" sz="2200" dirty="0" smtClean="0"/>
          </a:p>
          <a:p>
            <a:r>
              <a:rPr lang="en-US" altLang="zh-CN" sz="2200" dirty="0" smtClean="0"/>
              <a:t>Python</a:t>
            </a:r>
            <a:r>
              <a:rPr lang="zh-CN" altLang="zh-CN" sz="2200" dirty="0" smtClean="0"/>
              <a:t>安装。</a:t>
            </a:r>
            <a:endParaRPr lang="en-US" altLang="zh-CN" sz="2200" dirty="0" smtClean="0"/>
          </a:p>
          <a:p>
            <a:r>
              <a:rPr lang="en-US" altLang="zh-CN" sz="2200" dirty="0" smtClean="0"/>
              <a:t>Python</a:t>
            </a:r>
            <a:r>
              <a:rPr lang="zh-CN" altLang="zh-CN" sz="2200" dirty="0" smtClean="0"/>
              <a:t>开发工具是</a:t>
            </a:r>
            <a:r>
              <a:rPr lang="en-US" altLang="zh-CN" sz="2200" dirty="0" smtClean="0"/>
              <a:t>IDLE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Thonny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Anaconda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PyCharm</a:t>
            </a:r>
            <a:r>
              <a:rPr lang="zh-CN" altLang="en-US" sz="2200" dirty="0" err="1" smtClean="0"/>
              <a:t>等</a:t>
            </a:r>
            <a:r>
              <a:rPr lang="zh-CN" altLang="en-US" sz="2200" dirty="0" smtClean="0"/>
              <a:t>。</a:t>
            </a:r>
            <a:endParaRPr lang="zh-CN" altLang="zh-CN" sz="2200" dirty="0" smtClean="0"/>
          </a:p>
          <a:p>
            <a:r>
              <a:rPr lang="en-US" altLang="zh-CN" sz="2200" dirty="0" smtClean="0"/>
              <a:t>Python</a:t>
            </a:r>
            <a:r>
              <a:rPr lang="zh-CN" altLang="zh-CN" sz="2200" dirty="0" smtClean="0"/>
              <a:t>程序有交互方式和文件方式两种</a:t>
            </a:r>
            <a:r>
              <a:rPr lang="zh-CN" altLang="en-US" sz="2200" dirty="0" smtClean="0"/>
              <a:t>执行</a:t>
            </a:r>
            <a:r>
              <a:rPr lang="zh-CN" altLang="zh-CN" sz="2200" dirty="0" smtClean="0"/>
              <a:t>方式。</a:t>
            </a:r>
            <a:endParaRPr lang="en-US" altLang="zh-CN" sz="2200" dirty="0" smtClean="0"/>
          </a:p>
          <a:p>
            <a:r>
              <a:rPr lang="zh-CN" altLang="zh-CN" sz="2200" dirty="0" smtClean="0"/>
              <a:t>典型的程序设计模式是</a:t>
            </a:r>
            <a:r>
              <a:rPr lang="en-US" altLang="zh-CN" sz="2200" b="1" u="sng" dirty="0" smtClean="0"/>
              <a:t>IPO</a:t>
            </a:r>
            <a:r>
              <a:rPr lang="zh-CN" altLang="zh-CN" sz="2200" b="1" u="sng" dirty="0" smtClean="0"/>
              <a:t>模式</a:t>
            </a:r>
            <a:r>
              <a:rPr lang="zh-CN" altLang="en-US" sz="2200" dirty="0" smtClean="0"/>
              <a:t>。</a:t>
            </a:r>
            <a:endParaRPr lang="zh-CN" altLang="zh-CN" sz="22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 smtClean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）参考例</a:t>
            </a:r>
            <a:r>
              <a:rPr lang="en-US" altLang="zh-CN" sz="2200" dirty="0"/>
              <a:t>1-3</a:t>
            </a:r>
            <a:r>
              <a:rPr lang="zh-CN" altLang="zh-CN" sz="2200" dirty="0"/>
              <a:t>，输入三角形的底边长和高，计算并输出</a:t>
            </a:r>
            <a:r>
              <a:rPr lang="zh-CN" altLang="zh-CN" sz="2200" dirty="0" smtClean="0"/>
              <a:t>三角形面积。</a:t>
            </a:r>
            <a:endParaRPr lang="zh-CN" altLang="zh-CN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）参考例</a:t>
            </a:r>
            <a:r>
              <a:rPr lang="en-US" altLang="zh-CN" sz="2200" dirty="0"/>
              <a:t>1-6</a:t>
            </a:r>
            <a:r>
              <a:rPr lang="zh-CN" altLang="zh-CN" sz="2200" dirty="0"/>
              <a:t>，在列表中给出若干字符串，计算并输入最</a:t>
            </a:r>
            <a:r>
              <a:rPr lang="zh-CN" altLang="zh-CN" sz="2200" dirty="0" smtClean="0"/>
              <a:t>长字符串</a:t>
            </a:r>
            <a:r>
              <a:rPr lang="zh-CN" altLang="zh-CN" sz="2200" dirty="0"/>
              <a:t>。 </a:t>
            </a:r>
            <a:endParaRPr lang="zh-CN" altLang="zh-CN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）查阅</a:t>
            </a:r>
            <a:r>
              <a:rPr lang="en-US" altLang="zh-CN" sz="2200" dirty="0"/>
              <a:t>Python</a:t>
            </a:r>
            <a:r>
              <a:rPr lang="zh-CN" altLang="zh-CN" sz="2200" dirty="0"/>
              <a:t>的帮助文档，查找其中的“</a:t>
            </a:r>
            <a:r>
              <a:rPr lang="en-US" altLang="zh-CN" sz="2200" dirty="0"/>
              <a:t>Numeric Types</a:t>
            </a:r>
            <a:r>
              <a:rPr lang="zh-CN" altLang="zh-CN" sz="2200" dirty="0"/>
              <a:t>”类型，试使用其中的函数计算一组数中的最大值和最小值。</a:t>
            </a:r>
            <a:endParaRPr lang="zh-CN" altLang="zh-CN" sz="22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</a:t>
            </a:r>
            <a:r>
              <a:rPr lang="zh-CN" altLang="en-US" dirty="0" smtClean="0"/>
              <a:t>初识</a:t>
            </a:r>
            <a:r>
              <a:rPr lang="en-US" altLang="zh-CN" b="1" dirty="0" smtClean="0"/>
              <a:t>Python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本章内容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1.1 </a:t>
            </a:r>
            <a:r>
              <a:rPr lang="zh-CN" altLang="en-US" sz="2200" dirty="0" smtClean="0"/>
              <a:t>程序设计语言</a:t>
            </a:r>
            <a:endParaRPr lang="zh-CN" altLang="en-US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1.2 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语言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1.3 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的开发环境</a:t>
            </a:r>
            <a:endParaRPr lang="zh-CN" altLang="en-US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1.4 PYTHON</a:t>
            </a:r>
            <a:r>
              <a:rPr lang="zh-CN" altLang="en-US" sz="2200" dirty="0" smtClean="0"/>
              <a:t>程序的执行</a:t>
            </a:r>
            <a:endParaRPr lang="zh-CN" altLang="en-US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1.5 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编程方法与</a:t>
            </a:r>
            <a:r>
              <a:rPr lang="zh-CN" altLang="en-US" sz="2200" dirty="0" smtClean="0"/>
              <a:t>应用</a:t>
            </a:r>
            <a:endParaRPr lang="zh-CN" altLang="en-US" sz="22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smtClean="0"/>
              <a:t>补充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 smtClean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</a:t>
            </a:r>
            <a:r>
              <a:rPr altLang="zh-CN" sz="2200" dirty="0"/>
              <a:t>https://www.runoob.com/python3/python3-tutorial.html</a:t>
            </a:r>
            <a:r>
              <a:rPr lang="zh-CN" altLang="zh-CN" sz="2200" dirty="0" smtClean="0"/>
              <a:t>。</a:t>
            </a:r>
            <a:endParaRPr lang="zh-CN" altLang="zh-CN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</a:t>
            </a:r>
            <a:r>
              <a:rPr altLang="zh-CN" sz="2200" dirty="0"/>
              <a:t>https://docs.python.org/3/tutorial/</a:t>
            </a:r>
            <a:r>
              <a:rPr lang="zh-CN" altLang="zh-CN" sz="2200" dirty="0"/>
              <a:t>。 </a:t>
            </a:r>
            <a:endParaRPr lang="zh-CN" altLang="zh-CN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</a:t>
            </a:r>
            <a:r>
              <a:rPr altLang="zh-CN" sz="2200" dirty="0"/>
              <a:t>https://thonny.org/</a:t>
            </a:r>
            <a:r>
              <a:rPr lang="zh-CN" altLang="zh-CN" sz="2200" dirty="0"/>
              <a:t>。</a:t>
            </a:r>
            <a:endParaRPr lang="zh-CN" altLang="zh-CN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r>
              <a:rPr lang="zh-CN" altLang="zh-CN" sz="2200" dirty="0"/>
              <a:t>http://pythontutor.com/live.html#mode=edit</a:t>
            </a:r>
            <a:endParaRPr lang="zh-CN" altLang="zh-CN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）https://docs.python.org/3.8/library/index.html     </a:t>
            </a:r>
            <a:r>
              <a:rPr lang="en-US" altLang="zh-CN" sz="2200" dirty="0"/>
              <a:t>for example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9459" y="2967335"/>
            <a:ext cx="2585085" cy="9220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1.1 </a:t>
            </a:r>
            <a:r>
              <a:rPr lang="zh-CN" altLang="en-US" dirty="0" smtClean="0"/>
              <a:t>程序设计</a:t>
            </a:r>
            <a:r>
              <a:rPr lang="zh-CN" altLang="zh-CN" dirty="0" smtClean="0"/>
              <a:t>语言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eaLnBrk="1" hangingPunct="1">
              <a:buClr>
                <a:srgbClr val="228A88"/>
              </a:buClr>
              <a:defRPr/>
            </a:pPr>
            <a:r>
              <a:rPr lang="zh-CN" altLang="zh-CN" sz="2200" b="1" dirty="0"/>
              <a:t>程序设计语言的</a:t>
            </a:r>
            <a:r>
              <a:rPr lang="zh-CN" altLang="zh-CN" sz="2200" b="1" dirty="0" smtClean="0"/>
              <a:t>概</a:t>
            </a:r>
            <a:r>
              <a:rPr lang="zh-CN" altLang="en-US" sz="2200" b="1" dirty="0" smtClean="0"/>
              <a:t>念</a:t>
            </a:r>
            <a:endParaRPr lang="en-US" altLang="zh-CN" sz="2200" b="1" dirty="0" smtClean="0"/>
          </a:p>
          <a:p>
            <a:pPr eaLnBrk="1" hangingPunct="1">
              <a:buClr>
                <a:srgbClr val="228A88"/>
              </a:buClr>
              <a:defRPr/>
            </a:pPr>
            <a:endParaRPr lang="en-US" altLang="zh-CN" sz="2200" b="1" dirty="0" smtClean="0"/>
          </a:p>
          <a:p>
            <a:pPr eaLnBrk="1" hangingPunct="1">
              <a:buClr>
                <a:srgbClr val="228A88"/>
              </a:buClr>
              <a:defRPr/>
            </a:pPr>
            <a:r>
              <a:rPr lang="zh-CN" altLang="en-US" dirty="0" smtClean="0"/>
              <a:t>经历了</a:t>
            </a:r>
            <a:r>
              <a:rPr lang="zh-CN" altLang="zh-CN" dirty="0" smtClean="0"/>
              <a:t>机器语言</a:t>
            </a:r>
            <a:r>
              <a:rPr lang="zh-CN" altLang="zh-CN" dirty="0"/>
              <a:t>、汇编语言、高级语言</a:t>
            </a:r>
            <a:r>
              <a:rPr lang="zh-CN" altLang="zh-CN" dirty="0" smtClean="0"/>
              <a:t>等阶段。</a:t>
            </a:r>
            <a:endParaRPr lang="zh-CN" altLang="zh-CN" dirty="0"/>
          </a:p>
          <a:p>
            <a:pPr lvl="1">
              <a:defRPr/>
            </a:pPr>
            <a:r>
              <a:rPr lang="zh-CN" altLang="zh-CN" b="1" dirty="0" smtClean="0"/>
              <a:t>机器语言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采用</a:t>
            </a:r>
            <a:r>
              <a:rPr lang="zh-CN" altLang="zh-CN" dirty="0"/>
              <a:t>计算机指令格式并以二进制编码表达各种</a:t>
            </a:r>
            <a:r>
              <a:rPr lang="zh-CN" altLang="zh-CN" dirty="0" smtClean="0"/>
              <a:t>操作。</a:t>
            </a:r>
            <a:endParaRPr lang="zh-CN" altLang="zh-CN" dirty="0"/>
          </a:p>
          <a:p>
            <a:pPr lvl="1">
              <a:defRPr/>
            </a:pPr>
            <a:r>
              <a:rPr lang="zh-CN" altLang="zh-CN" b="1" dirty="0" smtClean="0"/>
              <a:t>汇编语言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一</a:t>
            </a:r>
            <a:r>
              <a:rPr lang="zh-CN" altLang="zh-CN" dirty="0"/>
              <a:t>种符号语言，它用助记符来表达指令功能。</a:t>
            </a:r>
            <a:endParaRPr lang="zh-CN" altLang="zh-CN" dirty="0"/>
          </a:p>
          <a:p>
            <a:pPr lvl="1">
              <a:defRPr/>
            </a:pPr>
            <a:r>
              <a:rPr lang="zh-CN" altLang="zh-CN" b="1" dirty="0" smtClean="0"/>
              <a:t>高级语言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面向问题</a:t>
            </a:r>
            <a:r>
              <a:rPr lang="zh-CN" altLang="zh-CN" dirty="0"/>
              <a:t>的语言，比较接近于人类的自然语言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defRPr/>
            </a:pPr>
            <a:endParaRPr lang="zh-CN" altLang="zh-CN" dirty="0"/>
          </a:p>
          <a:p>
            <a:pPr lvl="1">
              <a:defRPr/>
            </a:pPr>
            <a:r>
              <a:rPr lang="en-US" altLang="zh-CN" dirty="0"/>
              <a:t>Python</a:t>
            </a:r>
            <a:r>
              <a:rPr lang="zh-CN" altLang="zh-CN" dirty="0"/>
              <a:t>语言是一种</a:t>
            </a:r>
            <a:r>
              <a:rPr lang="zh-CN" altLang="zh-CN" dirty="0" smtClean="0"/>
              <a:t>高级语言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 eaLnBrk="1" hangingPunct="1">
              <a:buClr>
                <a:srgbClr val="228A88"/>
              </a:buClr>
              <a:defRPr/>
            </a:pPr>
            <a:endParaRPr lang="en-US" altLang="zh-CN" b="1" dirty="0" smtClean="0"/>
          </a:p>
          <a:p>
            <a:pPr marL="352425" indent="3175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r>
              <a:rPr lang="zh-CN" altLang="zh-CN" dirty="0" smtClean="0"/>
              <a:t>高级语言</a:t>
            </a:r>
            <a:r>
              <a:rPr lang="zh-CN" altLang="zh-CN" dirty="0"/>
              <a:t>编写的程序（称为源程序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                         </a:t>
            </a:r>
            <a:r>
              <a:rPr lang="zh-CN" altLang="zh-CN" dirty="0" smtClean="0"/>
              <a:t>翻译程序翻译</a:t>
            </a:r>
            <a:r>
              <a:rPr lang="zh-CN" altLang="zh-CN" dirty="0"/>
              <a:t>成机器语言程序（目标程序）才能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2425" indent="3175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高级语言</a:t>
            </a:r>
            <a:r>
              <a:rPr lang="zh-CN" altLang="zh-CN" dirty="0"/>
              <a:t>的翻译程序有</a:t>
            </a:r>
            <a:r>
              <a:rPr lang="zh-CN" altLang="zh-CN" b="1" u="sng" dirty="0"/>
              <a:t>编译程序</a:t>
            </a:r>
            <a:r>
              <a:rPr lang="zh-CN" altLang="zh-CN" dirty="0"/>
              <a:t>和</a:t>
            </a:r>
            <a:r>
              <a:rPr lang="zh-CN" altLang="zh-CN" b="1" u="sng" dirty="0"/>
              <a:t>解释程序</a:t>
            </a:r>
            <a:r>
              <a:rPr lang="zh-CN" altLang="zh-CN" dirty="0"/>
              <a:t>两种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  <a:p>
            <a:pPr eaLnBrk="1" hangingPunct="1">
              <a:buClr>
                <a:srgbClr val="228A88"/>
              </a:buClr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  <a:p>
            <a:pPr eaLnBrk="1" hangingPunct="1">
              <a:buClr>
                <a:srgbClr val="228A88"/>
              </a:buClr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  <a:p>
            <a:pPr eaLnBrk="1" hangingPunct="1">
              <a:defRPr/>
            </a:pPr>
            <a:endParaRPr lang="zh-CN" altLang="en-US" dirty="0" smtClean="0">
              <a:solidFill>
                <a:srgbClr val="126ABA"/>
              </a:solidFill>
            </a:endParaRPr>
          </a:p>
        </p:txBody>
      </p:sp>
      <p:cxnSp>
        <p:nvCxnSpPr>
          <p:cNvPr id="8196" name="直接箭头连接符 2"/>
          <p:cNvCxnSpPr>
            <a:cxnSpLocks noChangeShapeType="1"/>
          </p:cNvCxnSpPr>
          <p:nvPr/>
        </p:nvCxnSpPr>
        <p:spPr bwMode="auto">
          <a:xfrm>
            <a:off x="4611053" y="5259388"/>
            <a:ext cx="15843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程序设计</a:t>
            </a:r>
            <a:r>
              <a:rPr lang="zh-CN" altLang="zh-CN" dirty="0" smtClean="0"/>
              <a:t>语言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en-US" sz="2200" b="1" dirty="0" smtClean="0"/>
              <a:t>编译与</a:t>
            </a:r>
            <a:r>
              <a:rPr lang="zh-CN" altLang="en-US" sz="2200" b="1" dirty="0" smtClean="0"/>
              <a:t>解释</a:t>
            </a:r>
            <a:endParaRPr lang="en-US" altLang="zh-CN" sz="2200" b="1" dirty="0" smtClean="0"/>
          </a:p>
          <a:p>
            <a:endParaRPr lang="en-US" altLang="zh-CN" b="1" dirty="0" smtClean="0"/>
          </a:p>
          <a:p>
            <a:pPr lvl="1"/>
            <a:r>
              <a:rPr lang="zh-CN" altLang="zh-CN" dirty="0" smtClean="0"/>
              <a:t>高级语言分成两类：</a:t>
            </a:r>
            <a:r>
              <a:rPr lang="zh-CN" altLang="zh-CN" b="1" dirty="0" smtClean="0"/>
              <a:t>静态语言和脚本语言</a:t>
            </a:r>
            <a:r>
              <a:rPr lang="zh-CN" altLang="zh-CN" dirty="0" smtClean="0"/>
              <a:t>。计算机程序的执行方式，静态语言采用编译执行的方式，脚本语言采用解释执行的方式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zh-CN" b="1" dirty="0" smtClean="0"/>
              <a:t>编译</a:t>
            </a:r>
            <a:r>
              <a:rPr lang="zh-CN" altLang="zh-CN" dirty="0" smtClean="0"/>
              <a:t>是将源程序代码转换成目标代码的过程。执行编译的计算机程序称为编译器</a:t>
            </a:r>
            <a:r>
              <a:rPr lang="en-US" altLang="zh-CN" dirty="0" smtClean="0"/>
              <a:t>(Compiler)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b="1" dirty="0" smtClean="0"/>
              <a:t>解释</a:t>
            </a:r>
            <a:r>
              <a:rPr lang="zh-CN" altLang="zh-CN" dirty="0" smtClean="0"/>
              <a:t>是将源代码逐条转换成目标代码同时逐条运行目标代码的过程。执行解释的计算机程序称为解释器</a:t>
            </a:r>
            <a:r>
              <a:rPr lang="en-US" altLang="zh-CN" dirty="0" smtClean="0"/>
              <a:t>(Interpreter)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smtClean="0"/>
              <a:t>1.2 Python</a:t>
            </a:r>
            <a:r>
              <a:rPr lang="zh-CN" altLang="zh-CN" smtClean="0"/>
              <a:t>简介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895850" cy="4633595"/>
          </a:xfrm>
        </p:spPr>
        <p:txBody>
          <a:bodyPr/>
          <a:lstStyle/>
          <a:p>
            <a:pPr>
              <a:defRPr/>
            </a:pPr>
            <a:r>
              <a:rPr lang="en-US" altLang="zh-CN" sz="2200" b="1" dirty="0" smtClean="0"/>
              <a:t>Python</a:t>
            </a:r>
            <a:r>
              <a:rPr lang="zh-CN" altLang="zh-CN" sz="2200" b="1" dirty="0"/>
              <a:t>的历史</a:t>
            </a:r>
            <a:endParaRPr lang="zh-CN" altLang="zh-CN" sz="2200" b="1" dirty="0"/>
          </a:p>
          <a:p>
            <a:pPr lvl="1">
              <a:defRPr/>
            </a:pPr>
            <a:r>
              <a:rPr lang="zh-CN" altLang="zh-CN" dirty="0" smtClean="0"/>
              <a:t>作者</a:t>
            </a:r>
            <a:r>
              <a:rPr lang="en-US" altLang="zh-CN" dirty="0"/>
              <a:t>Guido van </a:t>
            </a:r>
            <a:r>
              <a:rPr lang="en-US" altLang="zh-CN" dirty="0" smtClean="0"/>
              <a:t>Rossum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荷兰人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目标是功能</a:t>
            </a:r>
            <a:r>
              <a:rPr lang="zh-CN" altLang="zh-CN" dirty="0"/>
              <a:t>全面，易学易用，可拓展的</a:t>
            </a:r>
            <a:r>
              <a:rPr lang="zh-CN" altLang="zh-CN" dirty="0" smtClean="0"/>
              <a:t>语言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第一个</a:t>
            </a:r>
            <a:r>
              <a:rPr lang="en-US" altLang="zh-CN" dirty="0"/>
              <a:t>Python</a:t>
            </a:r>
            <a:r>
              <a:rPr lang="zh-CN" altLang="zh-CN" dirty="0"/>
              <a:t>的公开版本在</a:t>
            </a:r>
            <a:r>
              <a:rPr lang="en-US" altLang="zh-CN" dirty="0"/>
              <a:t>1991</a:t>
            </a:r>
            <a:r>
              <a:rPr lang="zh-CN" altLang="zh-CN" dirty="0"/>
              <a:t>年</a:t>
            </a:r>
            <a:r>
              <a:rPr lang="zh-CN" altLang="zh-CN" dirty="0" smtClean="0"/>
              <a:t>发布</a:t>
            </a:r>
            <a:endParaRPr lang="zh-CN" altLang="zh-CN" dirty="0"/>
          </a:p>
          <a:p>
            <a:pPr lvl="1">
              <a:defRPr/>
            </a:pPr>
            <a:r>
              <a:rPr lang="zh-CN" altLang="en-US" dirty="0" smtClean="0"/>
              <a:t>目前，</a:t>
            </a:r>
            <a:r>
              <a:rPr lang="zh-CN" altLang="zh-CN" dirty="0" smtClean="0"/>
              <a:t>存在</a:t>
            </a:r>
            <a:r>
              <a:rPr lang="en-US" altLang="zh-CN" dirty="0"/>
              <a:t>Python 2.x</a:t>
            </a:r>
            <a:r>
              <a:rPr lang="zh-CN" altLang="zh-CN" dirty="0"/>
              <a:t>和</a:t>
            </a:r>
            <a:r>
              <a:rPr lang="en-US" altLang="zh-CN" dirty="0"/>
              <a:t>Python 3.x</a:t>
            </a:r>
            <a:r>
              <a:rPr lang="zh-CN" altLang="zh-CN" dirty="0"/>
              <a:t>两个不同系列的</a:t>
            </a:r>
            <a:r>
              <a:rPr lang="zh-CN" altLang="zh-CN" dirty="0" smtClean="0"/>
              <a:t>版本</a:t>
            </a:r>
            <a:r>
              <a:rPr lang="zh-CN" altLang="en-US" dirty="0" smtClean="0"/>
              <a:t>，彼此</a:t>
            </a:r>
            <a:r>
              <a:rPr lang="zh-CN" altLang="zh-CN" dirty="0" smtClean="0"/>
              <a:t>之间</a:t>
            </a:r>
            <a:r>
              <a:rPr lang="zh-CN" altLang="zh-CN" dirty="0"/>
              <a:t>不兼容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Python 2.x</a:t>
            </a:r>
            <a:r>
              <a:rPr lang="zh-CN" altLang="zh-CN" dirty="0"/>
              <a:t>的最高版本是</a:t>
            </a:r>
            <a:r>
              <a:rPr lang="en-US" altLang="zh-CN" dirty="0"/>
              <a:t>Python 2.7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Python </a:t>
            </a:r>
            <a:r>
              <a:rPr lang="en-US" altLang="zh-CN" dirty="0" smtClean="0"/>
              <a:t>3.x</a:t>
            </a:r>
            <a:r>
              <a:rPr lang="zh-CN" altLang="zh-CN" dirty="0" smtClean="0"/>
              <a:t>的</a:t>
            </a:r>
            <a:r>
              <a:rPr lang="zh-CN" altLang="zh-CN" dirty="0"/>
              <a:t>最高版本是</a:t>
            </a:r>
            <a:r>
              <a:rPr lang="en-US" altLang="zh-CN" dirty="0"/>
              <a:t>Python 3.9</a:t>
            </a:r>
            <a:endParaRPr lang="zh-CN" altLang="zh-CN" dirty="0"/>
          </a:p>
          <a:p>
            <a:pPr marL="142875" lvl="1" algn="just"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968240" y="1642110"/>
            <a:ext cx="4142740" cy="46443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200" b="1" kern="0" dirty="0" smtClean="0"/>
              <a:t>Python</a:t>
            </a:r>
            <a:r>
              <a:rPr lang="zh-CN" altLang="zh-CN" sz="2200" b="1" kern="0" dirty="0" smtClean="0"/>
              <a:t>的</a:t>
            </a:r>
            <a:r>
              <a:rPr lang="zh-CN" altLang="en-US" sz="2200" b="1" kern="0" dirty="0" smtClean="0"/>
              <a:t>特点</a:t>
            </a:r>
            <a:endParaRPr lang="en-US" altLang="zh-CN" sz="2200" b="1" kern="0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简单</a:t>
            </a:r>
            <a:r>
              <a:rPr lang="zh-CN" altLang="zh-CN" dirty="0"/>
              <a:t>，所以</a:t>
            </a:r>
            <a:r>
              <a:rPr lang="zh-CN" altLang="zh-CN" dirty="0" smtClean="0"/>
              <a:t>易学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开源</a:t>
            </a:r>
            <a:r>
              <a:rPr lang="zh-CN" altLang="zh-CN" dirty="0"/>
              <a:t>，拥有众多开发群体</a:t>
            </a:r>
            <a:endParaRPr lang="zh-CN" altLang="zh-CN" dirty="0"/>
          </a:p>
          <a:p>
            <a:pPr lvl="1">
              <a:defRPr/>
            </a:pPr>
            <a:r>
              <a:rPr lang="en-US" altLang="zh-CN" dirty="0" smtClean="0"/>
              <a:t>Python</a:t>
            </a:r>
            <a:r>
              <a:rPr lang="zh-CN" altLang="zh-CN" dirty="0"/>
              <a:t>是解释型语言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良好</a:t>
            </a:r>
            <a:r>
              <a:rPr lang="zh-CN" altLang="zh-CN" dirty="0"/>
              <a:t>跨平台性和可移植性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面向对象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可</a:t>
            </a:r>
            <a:r>
              <a:rPr lang="zh-CN" altLang="zh-CN" dirty="0"/>
              <a:t>扩展性和丰富的第三方库</a:t>
            </a:r>
            <a:endParaRPr lang="zh-CN" altLang="zh-CN" dirty="0"/>
          </a:p>
          <a:p>
            <a:pPr marL="142875" lvl="1" algn="just"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895850" cy="4633595"/>
          </a:xfrm>
        </p:spPr>
        <p:txBody>
          <a:bodyPr/>
          <a:lstStyle/>
          <a:p>
            <a:pPr>
              <a:defRPr/>
            </a:pPr>
            <a:r>
              <a:rPr lang="en-US" altLang="zh-CN" sz="2200" b="1" dirty="0" smtClean="0"/>
              <a:t>Python</a:t>
            </a:r>
            <a:r>
              <a:rPr lang="zh-CN" altLang="zh-CN" sz="2200" b="1" dirty="0" smtClean="0"/>
              <a:t>的</a:t>
            </a:r>
            <a:r>
              <a:rPr lang="zh-CN" altLang="en-US" sz="2200" b="1" dirty="0" smtClean="0"/>
              <a:t>应用</a:t>
            </a:r>
            <a:endParaRPr lang="en-US" altLang="zh-CN" sz="2200" b="1" dirty="0" smtClean="0"/>
          </a:p>
          <a:p>
            <a:pPr lvl="1">
              <a:defRPr/>
            </a:pPr>
            <a:r>
              <a:rPr lang="en-US" altLang="zh-CN" dirty="0" smtClean="0"/>
              <a:t>WEB</a:t>
            </a:r>
            <a:r>
              <a:rPr lang="zh-CN" altLang="zh-CN" dirty="0" smtClean="0"/>
              <a:t>开发</a:t>
            </a:r>
            <a:r>
              <a:rPr lang="zh-CN" altLang="en-US" dirty="0" smtClean="0"/>
              <a:t>。 </a:t>
            </a:r>
            <a:r>
              <a:rPr lang="zh-CN" altLang="zh-CN" dirty="0" smtClean="0"/>
              <a:t>谷</a:t>
            </a:r>
            <a:r>
              <a:rPr lang="zh-CN" altLang="zh-CN" dirty="0"/>
              <a:t>歌爬虫、</a:t>
            </a:r>
            <a:r>
              <a:rPr lang="en-US" altLang="zh-CN" dirty="0"/>
              <a:t>Google</a:t>
            </a:r>
            <a:r>
              <a:rPr lang="zh-CN" altLang="zh-CN" dirty="0"/>
              <a:t>广告、世界上最大的视频网站</a:t>
            </a:r>
            <a:r>
              <a:rPr lang="en-US" altLang="zh-CN" dirty="0"/>
              <a:t>YouTube</a:t>
            </a:r>
            <a:r>
              <a:rPr lang="zh-CN" altLang="zh-CN" dirty="0"/>
              <a:t>、豆瓣、知乎等都使用</a:t>
            </a:r>
            <a:r>
              <a:rPr lang="en-US" altLang="zh-CN" dirty="0"/>
              <a:t>Python</a:t>
            </a:r>
            <a:r>
              <a:rPr lang="zh-CN" altLang="zh-CN" dirty="0"/>
              <a:t>开发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科学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。  </a:t>
            </a:r>
            <a:r>
              <a:rPr lang="zh-CN" altLang="zh-CN" dirty="0" smtClean="0"/>
              <a:t>美国航天局</a:t>
            </a:r>
            <a:r>
              <a:rPr lang="en-US" altLang="zh-CN" dirty="0"/>
              <a:t>(NASA</a:t>
            </a:r>
            <a:r>
              <a:rPr lang="en-US" altLang="zh-CN" dirty="0" smtClean="0"/>
              <a:t>)</a:t>
            </a:r>
            <a:r>
              <a:rPr lang="zh-CN" altLang="zh-CN" dirty="0" smtClean="0"/>
              <a:t>使用</a:t>
            </a:r>
            <a:r>
              <a:rPr lang="en-US" altLang="zh-CN" dirty="0"/>
              <a:t>Python</a:t>
            </a:r>
            <a:r>
              <a:rPr lang="zh-CN" altLang="zh-CN" dirty="0"/>
              <a:t>进行数据分析和运算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云</a:t>
            </a:r>
            <a:r>
              <a:rPr lang="zh-CN" altLang="zh-CN" dirty="0" smtClean="0"/>
              <a:t>计算</a:t>
            </a:r>
            <a:r>
              <a:rPr lang="zh-CN" altLang="en-US" dirty="0" smtClean="0"/>
              <a:t>。  </a:t>
            </a:r>
            <a:r>
              <a:rPr lang="en-US" altLang="zh-CN" dirty="0" smtClean="0"/>
              <a:t>OpenStack</a:t>
            </a:r>
            <a:r>
              <a:rPr lang="zh-CN" altLang="zh-CN" dirty="0"/>
              <a:t>是一个开源的云计算管理平台项目。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系统运</a:t>
            </a:r>
            <a:r>
              <a:rPr lang="zh-CN" altLang="zh-CN" dirty="0" smtClean="0"/>
              <a:t>维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Python</a:t>
            </a:r>
            <a:r>
              <a:rPr lang="zh-CN" altLang="zh-CN" dirty="0"/>
              <a:t>能够访问</a:t>
            </a:r>
            <a:r>
              <a:rPr lang="en-US" altLang="zh-CN" dirty="0"/>
              <a:t>Windows API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GUI</a:t>
            </a:r>
            <a:r>
              <a:rPr lang="zh-CN" altLang="zh-CN" dirty="0" smtClean="0"/>
              <a:t>编程</a:t>
            </a:r>
            <a:r>
              <a:rPr lang="zh-CN" altLang="en-US" dirty="0" smtClean="0"/>
              <a:t>。  </a:t>
            </a:r>
            <a:r>
              <a:rPr lang="zh-CN" altLang="zh-CN" dirty="0" smtClean="0"/>
              <a:t>简单</a:t>
            </a:r>
            <a:r>
              <a:rPr lang="zh-CN" altLang="zh-CN" dirty="0"/>
              <a:t>、快捷地实现</a:t>
            </a:r>
            <a:r>
              <a:rPr lang="en-US" altLang="zh-CN" dirty="0"/>
              <a:t>GUI(</a:t>
            </a:r>
            <a:r>
              <a:rPr lang="zh-CN" altLang="zh-CN" dirty="0"/>
              <a:t>图形用户界面</a:t>
            </a:r>
            <a:r>
              <a:rPr lang="en-US" altLang="zh-CN" dirty="0"/>
              <a:t>)</a:t>
            </a:r>
            <a:r>
              <a:rPr lang="zh-CN" altLang="zh-CN" dirty="0"/>
              <a:t>程序</a:t>
            </a:r>
            <a:endParaRPr lang="zh-CN" altLang="zh-CN" dirty="0"/>
          </a:p>
          <a:p>
            <a:pPr marL="142875" lvl="1" algn="just"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968240" y="1642110"/>
            <a:ext cx="4142740" cy="46443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142875" lvl="1" algn="just"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  <p:pic>
        <p:nvPicPr>
          <p:cNvPr id="1126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35" y="2924175"/>
            <a:ext cx="3809365" cy="298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30" y="2068195"/>
            <a:ext cx="4873625" cy="395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smtClean="0"/>
              <a:t>1.3 Python</a:t>
            </a:r>
            <a:r>
              <a:rPr lang="zh-CN" altLang="zh-CN" smtClean="0"/>
              <a:t>的开发环境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3959225" cy="4633595"/>
          </a:xfrm>
        </p:spPr>
        <p:txBody>
          <a:bodyPr/>
          <a:lstStyle/>
          <a:p>
            <a:pPr>
              <a:defRPr/>
            </a:pPr>
            <a:r>
              <a:rPr lang="zh-CN" altLang="en-US" sz="2200" b="1" dirty="0" smtClean="0"/>
              <a:t>下载</a:t>
            </a:r>
            <a:r>
              <a:rPr lang="zh-CN" altLang="en-US" sz="2200" b="1" dirty="0" smtClean="0"/>
              <a:t>和安装</a:t>
            </a:r>
            <a:endParaRPr lang="en-US" altLang="zh-CN" sz="2200" b="1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Python</a:t>
            </a:r>
            <a:r>
              <a:rPr lang="zh-CN" altLang="zh-CN" dirty="0"/>
              <a:t>的官</a:t>
            </a:r>
            <a:r>
              <a:rPr lang="zh-CN" altLang="zh-CN" dirty="0" smtClean="0"/>
              <a:t>网：</a:t>
            </a:r>
            <a:endParaRPr lang="zh-CN" altLang="zh-C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1800" dirty="0"/>
              <a:t>https: //www.python. org/downloads</a:t>
            </a:r>
            <a:r>
              <a:rPr lang="en-US" altLang="zh-CN" sz="1800" dirty="0" smtClean="0"/>
              <a:t>/</a:t>
            </a:r>
            <a:endParaRPr lang="en-US" altLang="zh-CN" sz="1800" dirty="0" smtClean="0"/>
          </a:p>
          <a:p>
            <a:pPr marL="920750" lvl="2" indent="-457200">
              <a:defRPr/>
            </a:pPr>
            <a:endParaRPr lang="en-US" altLang="zh-CN" sz="2000" dirty="0" smtClean="0"/>
          </a:p>
          <a:p>
            <a:pPr marL="920750" lvl="2" indent="-457200">
              <a:defRPr/>
            </a:pPr>
            <a:r>
              <a:rPr lang="zh-CN" altLang="zh-CN" sz="2000" dirty="0" smtClean="0"/>
              <a:t>下载</a:t>
            </a:r>
            <a:r>
              <a:rPr lang="en-US" altLang="zh-CN" sz="2000" dirty="0" smtClean="0"/>
              <a:t>Windows</a:t>
            </a:r>
            <a:r>
              <a:rPr lang="zh-CN" altLang="zh-CN" sz="2000" dirty="0"/>
              <a:t>操作系统应用</a:t>
            </a:r>
            <a:r>
              <a:rPr lang="zh-CN" altLang="zh-CN" sz="2000" dirty="0" smtClean="0"/>
              <a:t>的版</a:t>
            </a:r>
            <a:r>
              <a:rPr lang="zh-CN" altLang="en-US" sz="2000" dirty="0" smtClean="0"/>
              <a:t>本。</a:t>
            </a:r>
            <a:endParaRPr lang="en-US" altLang="zh-CN" sz="2000" dirty="0" smtClean="0"/>
          </a:p>
          <a:p>
            <a:pPr marL="920750" lvl="2" indent="-457200">
              <a:defRPr/>
            </a:pPr>
            <a:r>
              <a:rPr lang="zh-CN" altLang="zh-CN" sz="2000" dirty="0"/>
              <a:t>选中“</a:t>
            </a:r>
            <a:r>
              <a:rPr lang="en-US" altLang="zh-CN" sz="2000" dirty="0"/>
              <a:t>Add Python 3.x to PATH</a:t>
            </a:r>
            <a:r>
              <a:rPr lang="zh-CN" altLang="zh-CN" sz="2000" dirty="0"/>
              <a:t>”复选框，将</a:t>
            </a:r>
            <a:r>
              <a:rPr lang="en-US" altLang="zh-CN" sz="2000" dirty="0"/>
              <a:t>Python</a:t>
            </a:r>
            <a:r>
              <a:rPr lang="zh-CN" altLang="zh-CN" sz="2000" dirty="0"/>
              <a:t>的可执行文件路径添加到</a:t>
            </a:r>
            <a:r>
              <a:rPr lang="en-US" altLang="zh-CN" sz="2000" dirty="0"/>
              <a:t>Windows</a:t>
            </a:r>
            <a:r>
              <a:rPr lang="zh-CN" altLang="zh-CN" sz="2000" dirty="0"/>
              <a:t>操作系统的环境变量</a:t>
            </a:r>
            <a:r>
              <a:rPr lang="en-US" altLang="zh-CN" sz="2000" dirty="0"/>
              <a:t>path</a:t>
            </a:r>
            <a:r>
              <a:rPr lang="zh-CN" altLang="zh-CN" sz="2000" dirty="0"/>
              <a:t>中</a:t>
            </a:r>
            <a:endParaRPr lang="en-US" altLang="zh-CN" sz="2000" dirty="0"/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030980" y="1640205"/>
            <a:ext cx="5080000" cy="46342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142875" lvl="1" algn="just"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smtClean="0"/>
              <a:t>1.3 Python</a:t>
            </a:r>
            <a:r>
              <a:rPr lang="zh-CN" altLang="zh-CN" smtClean="0"/>
              <a:t>的开发环境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33595"/>
          </a:xfrm>
        </p:spPr>
        <p:txBody>
          <a:bodyPr/>
          <a:lstStyle/>
          <a:p>
            <a:pPr>
              <a:defRPr/>
            </a:pPr>
            <a:r>
              <a:rPr lang="zh-CN" altLang="en-US" sz="2200" b="1" dirty="0" smtClean="0"/>
              <a:t>内置的</a:t>
            </a:r>
            <a:r>
              <a:rPr lang="en-US" altLang="zh-CN" sz="2200" b="1" dirty="0" smtClean="0"/>
              <a:t>IDLE</a:t>
            </a:r>
            <a:r>
              <a:rPr lang="zh-CN" altLang="en-US" sz="2200" b="1" dirty="0" smtClean="0"/>
              <a:t>开发环境</a:t>
            </a:r>
            <a:endParaRPr lang="en-US" altLang="zh-CN" sz="2200" b="1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 smtClean="0"/>
              <a:t>      Python</a:t>
            </a:r>
            <a:r>
              <a:rPr lang="zh-CN" altLang="zh-CN" dirty="0"/>
              <a:t>开发包自带的编辑器</a:t>
            </a:r>
            <a:r>
              <a:rPr lang="en-US" altLang="zh-CN" dirty="0"/>
              <a:t>IDLE</a:t>
            </a:r>
            <a:r>
              <a:rPr lang="zh-CN" altLang="zh-CN" dirty="0"/>
              <a:t>是一个集成开发环境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新建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保存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打开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运行</a:t>
            </a:r>
            <a:r>
              <a:rPr lang="en-US" altLang="zh-CN" dirty="0" smtClean="0"/>
              <a:t> </a:t>
            </a:r>
            <a:r>
              <a:rPr lang="en-US" altLang="zh-CN" dirty="0"/>
              <a:t>Python</a:t>
            </a:r>
            <a:r>
              <a:rPr lang="zh-CN" altLang="zh-CN" dirty="0"/>
              <a:t>程序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语法</a:t>
            </a:r>
            <a:r>
              <a:rPr lang="zh-CN" altLang="en-US" dirty="0" smtClean="0"/>
              <a:t>高</a:t>
            </a:r>
            <a:r>
              <a:rPr lang="zh-CN" altLang="zh-CN" dirty="0" smtClean="0"/>
              <a:t>亮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zh-CN" dirty="0"/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7308557" y="2132856"/>
            <a:ext cx="1181100" cy="36099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487507" y="3220735"/>
            <a:ext cx="6249104" cy="27031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smtClean="0"/>
              <a:t>1.3 Python</a:t>
            </a:r>
            <a:r>
              <a:rPr lang="zh-CN" altLang="zh-CN" smtClean="0"/>
              <a:t>的开发环境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3629025" cy="4633595"/>
          </a:xfrm>
        </p:spPr>
        <p:txBody>
          <a:bodyPr/>
          <a:lstStyle/>
          <a:p>
            <a:pPr>
              <a:defRPr/>
            </a:pPr>
            <a:r>
              <a:rPr lang="en-US" altLang="zh-CN" sz="2200" dirty="0" err="1"/>
              <a:t>PyCharm</a:t>
            </a:r>
            <a:r>
              <a:rPr lang="zh-CN" altLang="zh-CN" sz="2200" dirty="0"/>
              <a:t>集成开发</a:t>
            </a:r>
            <a:r>
              <a:rPr lang="zh-CN" altLang="zh-CN" sz="2200" dirty="0" smtClean="0"/>
              <a:t>环境</a:t>
            </a:r>
            <a:endParaRPr lang="en-US" altLang="zh-CN" sz="2200" dirty="0" smtClean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 err="1" smtClean="0"/>
              <a:t>JetBrains</a:t>
            </a:r>
            <a:r>
              <a:rPr lang="zh-CN" altLang="zh-CN" dirty="0"/>
              <a:t>公司开发的一款专业级的</a:t>
            </a:r>
            <a:r>
              <a:rPr lang="en-US" altLang="zh-CN" dirty="0"/>
              <a:t>Python IDE</a:t>
            </a:r>
            <a:endParaRPr lang="zh-CN" altLang="zh-CN" dirty="0"/>
          </a:p>
          <a:p>
            <a:pPr lvl="1">
              <a:defRPr/>
            </a:pPr>
            <a:r>
              <a:rPr lang="zh-CN" altLang="zh-CN" dirty="0" smtClean="0"/>
              <a:t>两</a:t>
            </a:r>
            <a:r>
              <a:rPr lang="zh-CN" altLang="zh-CN" dirty="0" smtClean="0"/>
              <a:t>个版本</a:t>
            </a:r>
            <a:r>
              <a:rPr lang="en-US" altLang="zh-CN" dirty="0" smtClean="0"/>
              <a:t>Professional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smtClean="0"/>
              <a:t>Community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zh-CN" dirty="0"/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4340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0" y="2083435"/>
            <a:ext cx="4940300" cy="389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/>
          <p:nvPr/>
        </p:nvSpPr>
        <p:spPr bwMode="black">
          <a:xfrm>
            <a:off x="3701415" y="1641475"/>
            <a:ext cx="5409565" cy="46329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142875" lvl="1" algn="just"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0</TotalTime>
  <Words>2698</Words>
  <Application>WPS 演示</Application>
  <PresentationFormat>全屏显示(4:3)</PresentationFormat>
  <Paragraphs>238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方正姚体</vt:lpstr>
      <vt:lpstr>华文彩云</vt:lpstr>
      <vt:lpstr>微软雅黑</vt:lpstr>
      <vt:lpstr>Arial Unicode MS</vt:lpstr>
      <vt:lpstr>Calibri</vt:lpstr>
      <vt:lpstr>1_尚学堂</vt:lpstr>
      <vt:lpstr>1  初识Python</vt:lpstr>
      <vt:lpstr>第1章  初识Python</vt:lpstr>
      <vt:lpstr>1.1 程序设计语言</vt:lpstr>
      <vt:lpstr>1.1 程序设计语言</vt:lpstr>
      <vt:lpstr>1.2 Python简介</vt:lpstr>
      <vt:lpstr>1.2 Python简介</vt:lpstr>
      <vt:lpstr>1.3 Python的开发环境</vt:lpstr>
      <vt:lpstr>1.3 Python的开发环境</vt:lpstr>
      <vt:lpstr>1.3 Python的开发环境</vt:lpstr>
      <vt:lpstr>1.3 Python的开发环境</vt:lpstr>
      <vt:lpstr>1.3 Python的开发环境</vt:lpstr>
      <vt:lpstr>1.4  Python程序的执行</vt:lpstr>
      <vt:lpstr>1.4  Python程序执行过程</vt:lpstr>
      <vt:lpstr>1.5 Python编程方法与应用</vt:lpstr>
      <vt:lpstr>1.5 Python编程方法与应用</vt:lpstr>
      <vt:lpstr>1.5 Python编程方法与应用</vt:lpstr>
      <vt:lpstr>1.5 Python编程方法与应用</vt:lpstr>
      <vt:lpstr>小结</vt:lpstr>
      <vt:lpstr>作业:</vt:lpstr>
      <vt:lpstr>补充: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btbu702</cp:lastModifiedBy>
  <cp:revision>301</cp:revision>
  <dcterms:created xsi:type="dcterms:W3CDTF">2113-01-01T00:00:00Z</dcterms:created>
  <dcterms:modified xsi:type="dcterms:W3CDTF">2021-03-04T13:58:43Z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