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sldIdLst>
    <p:sldId id="256" r:id="rId2"/>
    <p:sldId id="318" r:id="rId3"/>
    <p:sldId id="299" r:id="rId4"/>
    <p:sldId id="322" r:id="rId5"/>
    <p:sldId id="327" r:id="rId6"/>
    <p:sldId id="320" r:id="rId7"/>
    <p:sldId id="328" r:id="rId8"/>
    <p:sldId id="329" r:id="rId9"/>
    <p:sldId id="330" r:id="rId10"/>
    <p:sldId id="343" r:id="rId11"/>
    <p:sldId id="331" r:id="rId12"/>
    <p:sldId id="332" r:id="rId13"/>
    <p:sldId id="337" r:id="rId14"/>
    <p:sldId id="339" r:id="rId15"/>
    <p:sldId id="340" r:id="rId16"/>
    <p:sldId id="341" r:id="rId17"/>
    <p:sldId id="338" r:id="rId18"/>
    <p:sldId id="311" r:id="rId19"/>
    <p:sldId id="263" r:id="rId20"/>
    <p:sldId id="342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6B3"/>
    <a:srgbClr val="9954CC"/>
    <a:srgbClr val="50A3EE"/>
    <a:srgbClr val="126ABA"/>
    <a:srgbClr val="7EBBF2"/>
    <a:srgbClr val="69B0F1"/>
    <a:srgbClr val="66AEF0"/>
    <a:srgbClr val="020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635" y="5164455"/>
            <a:ext cx="9144635" cy="169037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635" cy="169037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152400" y="669925"/>
            <a:ext cx="4475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 dirty="0">
                <a:solidFill>
                  <a:schemeClr val="bg1"/>
                </a:solidFill>
                <a:ea typeface="华文彩云" panose="02010800040101010101" pitchFamily="2" charset="-122"/>
              </a:rPr>
              <a:t>Python</a:t>
            </a:r>
            <a:r>
              <a:rPr lang="zh-CN" altLang="en-US" sz="3600" dirty="0">
                <a:solidFill>
                  <a:schemeClr val="bg1"/>
                </a:solidFill>
                <a:ea typeface="方正姚体" panose="02010601030101010101" pitchFamily="2" charset="-122"/>
                <a:sym typeface="+mn-ea"/>
              </a:rPr>
              <a:t>高级</a:t>
            </a:r>
            <a:r>
              <a:rPr lang="zh-CN" altLang="en-US" sz="3600" dirty="0">
                <a:solidFill>
                  <a:schemeClr val="bg1"/>
                </a:solidFill>
                <a:ea typeface="方正姚体" panose="02010601030101010101" pitchFamily="2" charset="-122"/>
              </a:rPr>
              <a:t>程序设计</a:t>
            </a: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black">
          <a:xfrm>
            <a:off x="6084888" y="5930107"/>
            <a:ext cx="287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北京工商大学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5613" y="879475"/>
            <a:ext cx="2230437" cy="5372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2713" y="879475"/>
            <a:ext cx="6540500" cy="5372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38" y="879475"/>
            <a:ext cx="8897937" cy="787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12713" y="1687513"/>
            <a:ext cx="8923337" cy="4564062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solidFill>
                  <a:srgbClr val="1166B3"/>
                </a:solidFill>
              </a:defRPr>
            </a:lvl1pPr>
            <a:lvl2pPr>
              <a:defRPr sz="22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21" y="788034"/>
            <a:ext cx="9039466" cy="787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189" y="1619794"/>
            <a:ext cx="4532811" cy="46317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4252" y="1632857"/>
            <a:ext cx="4441961" cy="4618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334760"/>
            <a:ext cx="9144635" cy="522605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635" cy="78359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39688" y="854075"/>
            <a:ext cx="9039225" cy="787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6513" y="1639888"/>
            <a:ext cx="9036050" cy="46339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br>
              <a:rPr lang="en-US" altLang="en-US"/>
            </a:br>
            <a:r>
              <a:rPr lang="en-US" altLang="en-US"/>
              <a:t>good1</a:t>
            </a:r>
          </a:p>
          <a:p>
            <a:pPr lvl="1"/>
            <a:r>
              <a:rPr lang="en-US" altLang="en-US"/>
              <a:t>Second level</a:t>
            </a:r>
            <a:br>
              <a:rPr lang="en-US" altLang="en-US"/>
            </a:br>
            <a:r>
              <a:rPr lang="en-US" altLang="en-US"/>
              <a:t>good2</a:t>
            </a:r>
          </a:p>
          <a:p>
            <a:pPr lvl="2"/>
            <a:r>
              <a:rPr lang="en-US" altLang="en-US"/>
              <a:t>Third level</a:t>
            </a:r>
            <a:br>
              <a:rPr lang="en-US" altLang="en-US"/>
            </a:br>
            <a:r>
              <a:rPr lang="en-US" altLang="en-US"/>
              <a:t>good3</a:t>
            </a:r>
          </a:p>
          <a:p>
            <a:pPr lvl="3"/>
            <a:r>
              <a:rPr lang="en-US" altLang="en-US"/>
              <a:t>Fourth level</a:t>
            </a:r>
            <a:br>
              <a:rPr lang="en-US" altLang="en-US"/>
            </a:br>
            <a:r>
              <a:rPr lang="en-US" altLang="en-US"/>
              <a:t>good4</a:t>
            </a:r>
          </a:p>
          <a:p>
            <a:pPr lvl="4"/>
            <a:r>
              <a:rPr lang="en-US" altLang="en-US"/>
              <a:t>Fifth level</a:t>
            </a:r>
            <a:br>
              <a:rPr lang="en-US" altLang="en-US"/>
            </a:br>
            <a:r>
              <a:rPr lang="en-US" altLang="en-US"/>
              <a:t>good5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black">
          <a:xfrm>
            <a:off x="34925" y="260350"/>
            <a:ext cx="0" cy="2349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black">
          <a:xfrm>
            <a:off x="6829425" y="6431598"/>
            <a:ext cx="2125663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国际经管学院</a:t>
            </a:r>
          </a:p>
        </p:txBody>
      </p:sp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34925" y="41275"/>
            <a:ext cx="37449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chemeClr val="bg1"/>
                </a:solidFill>
                <a:ea typeface="方正姚体" panose="02010601030101010101" pitchFamily="2" charset="-122"/>
              </a:rPr>
              <a:t>Python</a:t>
            </a:r>
            <a:r>
              <a:rPr lang="zh-CN" altLang="en-US" sz="2800" b="1" dirty="0">
                <a:solidFill>
                  <a:schemeClr val="bg1"/>
                </a:solidFill>
                <a:ea typeface="方正姚体" panose="02010601030101010101" pitchFamily="2" charset="-122"/>
              </a:rPr>
              <a:t>高级程序设计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244840" y="26670"/>
            <a:ext cx="769620" cy="727075"/>
            <a:chOff x="1642438" y="2313000"/>
            <a:chExt cx="2232000" cy="2232000"/>
          </a:xfrm>
        </p:grpSpPr>
        <p:sp>
          <p:nvSpPr>
            <p:cNvPr id="9" name="椭圆 8"/>
            <p:cNvSpPr/>
            <p:nvPr/>
          </p:nvSpPr>
          <p:spPr>
            <a:xfrm>
              <a:off x="1642438" y="2313000"/>
              <a:ext cx="2232000" cy="22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438" y="2349000"/>
              <a:ext cx="2160000" cy="2160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005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³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²"/>
        <a:defRPr sz="2000">
          <a:solidFill>
            <a:schemeClr val="hlink"/>
          </a:solidFill>
          <a:latin typeface="+mn-lt"/>
          <a:ea typeface="+mn-ea"/>
        </a:defRPr>
      </a:lvl2pPr>
      <a:lvl3pPr marL="137795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±"/>
        <a:defRPr sz="2400">
          <a:solidFill>
            <a:schemeClr val="hlink"/>
          </a:solidFill>
          <a:latin typeface="+mn-lt"/>
          <a:ea typeface="+mn-ea"/>
        </a:defRPr>
      </a:lvl3pPr>
      <a:lvl4pPr marL="1885950" indent="-34290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°"/>
        <a:defRPr sz="2000">
          <a:solidFill>
            <a:schemeClr val="hlink"/>
          </a:solidFill>
          <a:latin typeface="+mn-lt"/>
          <a:ea typeface="+mn-ea"/>
        </a:defRPr>
      </a:lvl4pPr>
      <a:lvl5pPr marL="234950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 sz="2000">
          <a:solidFill>
            <a:schemeClr val="hlink"/>
          </a:solidFill>
          <a:latin typeface="+mn-lt"/>
          <a:ea typeface="+mn-ea"/>
        </a:defRPr>
      </a:lvl5pPr>
      <a:lvl6pPr marL="28067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6pPr>
      <a:lvl7pPr marL="32639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7pPr>
      <a:lvl8pPr marL="37211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8pPr>
      <a:lvl9pPr marL="41783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43510" y="2643505"/>
            <a:ext cx="8232775" cy="1871345"/>
          </a:xfrm>
          <a:solidFill>
            <a:srgbClr val="FFFFFF"/>
          </a:solidFill>
          <a:ln>
            <a:solidFill>
              <a:srgbClr val="9954CC"/>
            </a:solidFill>
          </a:ln>
        </p:spPr>
        <p:txBody>
          <a:bodyPr anchorCtr="1"/>
          <a:lstStyle/>
          <a:p>
            <a:pPr eaLnBrk="1" hangingPunct="1"/>
            <a:r>
              <a:rPr lang="en-US" altLang="zh-CN" sz="3200" dirty="0">
                <a:solidFill>
                  <a:srgbClr val="126ABA"/>
                </a:solidFill>
              </a:rPr>
              <a:t>2  Python </a:t>
            </a:r>
            <a:r>
              <a:rPr lang="zh-CN" altLang="en-US" sz="3200" dirty="0">
                <a:solidFill>
                  <a:srgbClr val="126ABA"/>
                </a:solidFill>
              </a:rPr>
              <a:t>基础知识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2.3 Python</a:t>
            </a:r>
            <a:r>
              <a:rPr lang="zh-CN" altLang="zh-CN" dirty="0"/>
              <a:t>的数</a:t>
            </a:r>
            <a:r>
              <a:rPr lang="zh-CN" altLang="en-US" dirty="0"/>
              <a:t>据</a:t>
            </a:r>
            <a:r>
              <a:rPr lang="zh-CN" altLang="zh-CN" dirty="0"/>
              <a:t>类型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endParaRPr lang="en-US" altLang="zh-CN" b="1" dirty="0"/>
          </a:p>
          <a:p>
            <a:r>
              <a:rPr lang="zh-CN" altLang="en-US" sz="2200" dirty="0"/>
              <a:t>字符串</a:t>
            </a:r>
            <a:r>
              <a:rPr lang="zh-CN" altLang="zh-CN" sz="2200" dirty="0"/>
              <a:t>类型（</a:t>
            </a:r>
            <a:r>
              <a:rPr lang="en-US" altLang="zh-CN" sz="2200" dirty="0" err="1"/>
              <a:t>str</a:t>
            </a:r>
            <a:r>
              <a:rPr lang="zh-CN" altLang="zh-CN" sz="2200" dirty="0"/>
              <a:t>） </a:t>
            </a:r>
            <a:r>
              <a:rPr lang="en-US" altLang="zh-CN" sz="2200" dirty="0">
                <a:solidFill>
                  <a:srgbClr val="FF0000"/>
                </a:solidFill>
              </a:rPr>
              <a:t>“</a:t>
            </a:r>
            <a:r>
              <a:rPr lang="en-US" altLang="zh-CN" sz="2200" dirty="0"/>
              <a:t>x”</a:t>
            </a:r>
          </a:p>
          <a:p>
            <a:r>
              <a:rPr lang="zh-CN" altLang="zh-CN" sz="2200" dirty="0"/>
              <a:t>列表类型</a:t>
            </a:r>
            <a:r>
              <a:rPr lang="en-US" altLang="zh-CN" sz="2200" dirty="0"/>
              <a:t>(list)   </a:t>
            </a:r>
            <a:r>
              <a:rPr lang="en-US" altLang="zh-CN" sz="2200" dirty="0">
                <a:solidFill>
                  <a:srgbClr val="FF0000"/>
                </a:solidFill>
              </a:rPr>
              <a:t>[</a:t>
            </a:r>
            <a:r>
              <a:rPr lang="en-US" altLang="zh-CN" sz="2200" dirty="0"/>
              <a:t>,]</a:t>
            </a:r>
          </a:p>
          <a:p>
            <a:r>
              <a:rPr lang="zh-CN" altLang="zh-CN" sz="2200" dirty="0"/>
              <a:t>元组类型</a:t>
            </a:r>
            <a:r>
              <a:rPr lang="en-US" altLang="zh-CN" sz="2200" dirty="0"/>
              <a:t>(tuple)</a:t>
            </a:r>
            <a:r>
              <a:rPr lang="en-US" altLang="zh-CN" sz="2200" dirty="0">
                <a:solidFill>
                  <a:srgbClr val="FF0000"/>
                </a:solidFill>
              </a:rPr>
              <a:t>  (</a:t>
            </a:r>
            <a:r>
              <a:rPr lang="en-US" altLang="zh-CN" sz="2200" dirty="0"/>
              <a:t>,)</a:t>
            </a:r>
          </a:p>
          <a:p>
            <a:r>
              <a:rPr lang="zh-CN" altLang="zh-CN" sz="2200" dirty="0"/>
              <a:t>字典类型</a:t>
            </a:r>
            <a:r>
              <a:rPr lang="en-US" altLang="zh-CN" sz="2200" dirty="0"/>
              <a:t>(</a:t>
            </a:r>
            <a:r>
              <a:rPr lang="en-US" altLang="zh-CN" sz="2200" dirty="0" err="1"/>
              <a:t>dict</a:t>
            </a:r>
            <a:r>
              <a:rPr lang="en-US" altLang="zh-CN" sz="2200" dirty="0"/>
              <a:t>)   </a:t>
            </a:r>
            <a:r>
              <a:rPr lang="en-US" altLang="zh-CN" sz="2200" dirty="0">
                <a:solidFill>
                  <a:srgbClr val="FF0000"/>
                </a:solidFill>
              </a:rPr>
              <a:t>{</a:t>
            </a:r>
            <a:r>
              <a:rPr lang="en-US" altLang="zh-CN" sz="2200" dirty="0"/>
              <a:t>key:value,}</a:t>
            </a:r>
            <a:endParaRPr lang="zh-CN" altLang="zh-CN" sz="2200" dirty="0"/>
          </a:p>
          <a:p>
            <a:r>
              <a:rPr lang="zh-CN" altLang="zh-CN" sz="2200" dirty="0"/>
              <a:t>集合类型（</a:t>
            </a:r>
            <a:r>
              <a:rPr lang="en-US" altLang="zh-CN" sz="2200" dirty="0"/>
              <a:t>set</a:t>
            </a:r>
            <a:r>
              <a:rPr lang="zh-CN" altLang="zh-CN" sz="2200" dirty="0"/>
              <a:t>）</a:t>
            </a:r>
            <a:r>
              <a:rPr lang="en-US" altLang="zh-CN" sz="2200" dirty="0">
                <a:solidFill>
                  <a:srgbClr val="FF0000"/>
                </a:solidFill>
              </a:rPr>
              <a:t>{</a:t>
            </a:r>
            <a:r>
              <a:rPr lang="en-US" altLang="zh-CN" sz="2200" dirty="0"/>
              <a:t>,}</a:t>
            </a:r>
          </a:p>
          <a:p>
            <a:endParaRPr lang="en-US" altLang="zh-CN" sz="2200" dirty="0"/>
          </a:p>
          <a:p>
            <a:r>
              <a:rPr lang="zh-CN" altLang="en-US" sz="2200" dirty="0"/>
              <a:t>在后续章节中分别介绍</a:t>
            </a:r>
            <a:endParaRPr lang="zh-CN" altLang="zh-CN" sz="2200" dirty="0"/>
          </a:p>
          <a:p>
            <a:pPr lvl="1"/>
            <a:endParaRPr lang="zh-CN" altLang="zh-CN" sz="2200" dirty="0"/>
          </a:p>
          <a:p>
            <a:pPr lvl="1"/>
            <a:endParaRPr lang="zh-CN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2.4 Python</a:t>
            </a:r>
            <a:r>
              <a:rPr lang="zh-CN" altLang="zh-CN" dirty="0"/>
              <a:t>的变量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sz="2200" dirty="0"/>
              <a:t>即</a:t>
            </a:r>
            <a:r>
              <a:rPr lang="zh-CN" altLang="zh-CN" sz="2200" dirty="0"/>
              <a:t>内存变量，用于在程序中临时保存数据。</a:t>
            </a:r>
            <a:endParaRPr lang="en-US" altLang="zh-CN" sz="2200" dirty="0"/>
          </a:p>
          <a:p>
            <a:r>
              <a:rPr lang="zh-CN" altLang="zh-CN" sz="2200" dirty="0"/>
              <a:t>变量用</a:t>
            </a:r>
            <a:r>
              <a:rPr lang="zh-CN" altLang="zh-CN" sz="2200" b="1" u="sng" dirty="0"/>
              <a:t>标识符</a:t>
            </a:r>
            <a:r>
              <a:rPr lang="zh-CN" altLang="zh-CN" sz="2200" dirty="0"/>
              <a:t>来命名，变量名区分大小写。</a:t>
            </a:r>
            <a:r>
              <a:rPr lang="en-US" altLang="zh-CN" sz="2200" dirty="0"/>
              <a:t>Python</a:t>
            </a:r>
            <a:r>
              <a:rPr lang="zh-CN" altLang="zh-CN" sz="2200" dirty="0"/>
              <a:t>变量</a:t>
            </a:r>
            <a:r>
              <a:rPr lang="zh-CN" altLang="en-US" sz="2200" dirty="0">
                <a:sym typeface="+mn-ea"/>
              </a:rPr>
              <a:t>赋值</a:t>
            </a:r>
            <a:r>
              <a:rPr lang="zh-CN" altLang="zh-CN" sz="2200" dirty="0"/>
              <a:t>的格式</a:t>
            </a:r>
            <a:r>
              <a:rPr lang="zh-CN" altLang="en-US" sz="2200" dirty="0"/>
              <a:t>：</a:t>
            </a:r>
            <a:endParaRPr lang="zh-CN" altLang="zh-CN" sz="2200" dirty="0"/>
          </a:p>
          <a:p>
            <a:pPr marL="514350" lvl="1" indent="0">
              <a:buNone/>
            </a:pPr>
            <a:r>
              <a:rPr lang="en-US" altLang="zh-CN" sz="2200" b="1" dirty="0"/>
              <a:t>       </a:t>
            </a:r>
            <a:r>
              <a:rPr lang="en-US" altLang="zh-CN" sz="2200" b="1" dirty="0" err="1"/>
              <a:t>varName</a:t>
            </a:r>
            <a:r>
              <a:rPr lang="en-US" altLang="zh-CN" sz="2200" b="1" dirty="0"/>
              <a:t> = value</a:t>
            </a:r>
            <a:endParaRPr lang="zh-CN" altLang="zh-CN" sz="2200" b="1" dirty="0"/>
          </a:p>
          <a:p>
            <a:pPr marL="514350" lvl="1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varName</a:t>
            </a:r>
            <a:r>
              <a:rPr lang="zh-CN" altLang="zh-CN" sz="2200" dirty="0"/>
              <a:t>是变量名字，</a:t>
            </a:r>
            <a:r>
              <a:rPr lang="en-US" altLang="zh-CN" sz="2200" dirty="0"/>
              <a:t>value</a:t>
            </a:r>
            <a:r>
              <a:rPr lang="zh-CN" altLang="zh-CN" sz="2200" dirty="0"/>
              <a:t>是变量的值，这个过程叫做为变量赋值，“</a:t>
            </a:r>
            <a:r>
              <a:rPr lang="en-US" altLang="zh-CN" sz="2200" dirty="0"/>
              <a:t>=</a:t>
            </a:r>
            <a:r>
              <a:rPr lang="zh-CN" altLang="zh-CN" sz="2200" dirty="0"/>
              <a:t>”被称为赋值运算符，即把“</a:t>
            </a:r>
            <a:r>
              <a:rPr lang="en-US" altLang="zh-CN" sz="2200" dirty="0"/>
              <a:t>=</a:t>
            </a:r>
            <a:r>
              <a:rPr lang="zh-CN" altLang="zh-CN" sz="2200" dirty="0"/>
              <a:t>”后面的值传递给前面的变量名。</a:t>
            </a:r>
            <a:endParaRPr lang="en-US" altLang="zh-CN" sz="2200" dirty="0"/>
          </a:p>
          <a:p>
            <a:pPr lvl="1"/>
            <a:r>
              <a:rPr lang="zh-CN" altLang="zh-CN" sz="2200" dirty="0"/>
              <a:t>计算机语言中的赋值是一个重要的概念，</a:t>
            </a:r>
            <a:r>
              <a:rPr lang="en-US" altLang="zh-CN" sz="2200" dirty="0"/>
              <a:t>x=8</a:t>
            </a:r>
            <a:r>
              <a:rPr lang="zh-CN" altLang="zh-CN" sz="2200" dirty="0"/>
              <a:t>，含义是将</a:t>
            </a:r>
            <a:r>
              <a:rPr lang="en-US" altLang="zh-CN" sz="2200" dirty="0"/>
              <a:t>8</a:t>
            </a:r>
            <a:r>
              <a:rPr lang="zh-CN" altLang="zh-CN" sz="2200" dirty="0"/>
              <a:t>赋予变量</a:t>
            </a:r>
            <a:r>
              <a:rPr lang="en-US" altLang="zh-CN" sz="2200" dirty="0"/>
              <a:t>x</a:t>
            </a:r>
            <a:r>
              <a:rPr lang="zh-CN" altLang="zh-CN" sz="2200" dirty="0"/>
              <a:t>；</a:t>
            </a:r>
            <a:endParaRPr lang="en-US" altLang="zh-CN" sz="2200" dirty="0"/>
          </a:p>
          <a:p>
            <a:pPr lvl="1"/>
            <a:r>
              <a:rPr lang="en-US" altLang="zh-CN" sz="2200" dirty="0"/>
              <a:t>x=x+1</a:t>
            </a:r>
            <a:r>
              <a:rPr lang="zh-CN" altLang="zh-CN" sz="2200" dirty="0"/>
              <a:t>，赋值运算的含义是将</a:t>
            </a:r>
            <a:r>
              <a:rPr lang="en-US" altLang="zh-CN" sz="2200" dirty="0"/>
              <a:t>x</a:t>
            </a:r>
            <a:r>
              <a:rPr lang="zh-CN" altLang="zh-CN" sz="2200" dirty="0"/>
              <a:t>加</a:t>
            </a:r>
            <a:r>
              <a:rPr lang="en-US" altLang="zh-CN" sz="2200" dirty="0"/>
              <a:t>1</a:t>
            </a:r>
            <a:r>
              <a:rPr lang="zh-CN" altLang="zh-CN" sz="2200" dirty="0"/>
              <a:t>之后的值再送给</a:t>
            </a:r>
            <a:r>
              <a:rPr lang="en-US" altLang="zh-CN" sz="2200" dirty="0"/>
              <a:t>x</a:t>
            </a:r>
            <a:r>
              <a:rPr lang="zh-CN" altLang="zh-CN" sz="2200" dirty="0"/>
              <a:t>，</a:t>
            </a:r>
            <a:r>
              <a:rPr lang="en-US" altLang="zh-CN" sz="2200" dirty="0"/>
              <a:t>x</a:t>
            </a:r>
            <a:r>
              <a:rPr lang="zh-CN" altLang="zh-CN" sz="2200" dirty="0"/>
              <a:t>的值是</a:t>
            </a:r>
            <a:r>
              <a:rPr lang="en-US" altLang="zh-CN" sz="2200" dirty="0"/>
              <a:t>9</a:t>
            </a:r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2.4 Python</a:t>
            </a:r>
            <a:r>
              <a:rPr lang="zh-CN" altLang="zh-CN" dirty="0"/>
              <a:t>的变量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marL="0" indent="0">
              <a:buNone/>
            </a:pPr>
            <a:endParaRPr lang="zh-CN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zh-CN" dirty="0"/>
              <a:t>变量具有类型，变量的类型由所赋的值来决定。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zh-CN" dirty="0"/>
              <a:t>定义了一个变量，并且该变量存储了数据，那么变量的数据类型就已经确定了，</a:t>
            </a:r>
            <a:r>
              <a:rPr lang="zh-CN" altLang="zh-CN" u="sng" dirty="0"/>
              <a:t>系统会自动识别变量的数据类型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x=8            #x</a:t>
            </a:r>
            <a:r>
              <a:rPr lang="zh-CN" altLang="zh-CN" dirty="0"/>
              <a:t>是整形数据</a:t>
            </a:r>
            <a:endParaRPr lang="en-US" altLang="zh-CN" dirty="0"/>
          </a:p>
          <a:p>
            <a:pPr lvl="1"/>
            <a:r>
              <a:rPr lang="en-US" altLang="zh-CN" dirty="0"/>
              <a:t>x="Hello“   #</a:t>
            </a:r>
            <a:r>
              <a:rPr lang="zh-CN" altLang="zh-CN" dirty="0"/>
              <a:t>则</a:t>
            </a:r>
            <a:r>
              <a:rPr lang="en-US" altLang="zh-CN" dirty="0"/>
              <a:t>x</a:t>
            </a:r>
            <a:r>
              <a:rPr lang="zh-CN" altLang="zh-CN" dirty="0"/>
              <a:t>是一个字符串类型</a:t>
            </a:r>
            <a:endParaRPr lang="en-US" altLang="zh-CN" dirty="0"/>
          </a:p>
          <a:p>
            <a:pPr lvl="1"/>
            <a:endParaRPr lang="zh-CN" altLang="zh-CN" dirty="0"/>
          </a:p>
          <a:p>
            <a:pPr lvl="1"/>
            <a:r>
              <a:rPr lang="zh-CN" altLang="zh-CN" dirty="0"/>
              <a:t>查看变量的类型，使用函数</a:t>
            </a:r>
            <a:r>
              <a:rPr lang="en-US" altLang="zh-CN" dirty="0"/>
              <a:t>type(</a:t>
            </a:r>
            <a:r>
              <a:rPr lang="en-US" altLang="zh-CN" dirty="0" err="1"/>
              <a:t>varName</a:t>
            </a:r>
            <a:r>
              <a:rPr lang="en-US" altLang="zh-CN" dirty="0"/>
              <a:t>)</a:t>
            </a:r>
          </a:p>
          <a:p>
            <a:pPr marL="514350" lvl="1" indent="0">
              <a:buNone/>
            </a:pPr>
            <a:endParaRPr lang="en-US" altLang="zh-CN" dirty="0"/>
          </a:p>
          <a:p>
            <a:pPr lvl="1"/>
            <a:endParaRPr lang="zh-CN" altLang="zh-CN" dirty="0"/>
          </a:p>
          <a:p>
            <a:pPr lvl="1"/>
            <a:endParaRPr lang="zh-CN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2.5 Python</a:t>
            </a:r>
            <a:r>
              <a:rPr lang="zh-CN" altLang="zh-CN" dirty="0"/>
              <a:t>的运算符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8590" cy="4669155"/>
          </a:xfrm>
        </p:spPr>
        <p:txBody>
          <a:bodyPr/>
          <a:lstStyle/>
          <a:p>
            <a:r>
              <a:rPr lang="zh-CN" altLang="zh-CN" sz="2200" b="1" dirty="0"/>
              <a:t>算术运算符</a:t>
            </a:r>
          </a:p>
          <a:p>
            <a:pPr lvl="1"/>
            <a:r>
              <a:rPr lang="zh-CN" altLang="zh-CN" dirty="0"/>
              <a:t>完成数学中的加、减、乘、除四则运算。算术运算符包括</a:t>
            </a:r>
            <a:r>
              <a:rPr lang="en-US" altLang="zh-CN" dirty="0"/>
              <a:t>+(</a:t>
            </a:r>
            <a:r>
              <a:rPr lang="zh-CN" altLang="zh-CN" dirty="0"/>
              <a:t>加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-(</a:t>
            </a:r>
            <a:r>
              <a:rPr lang="zh-CN" altLang="zh-CN" dirty="0"/>
              <a:t>减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*(</a:t>
            </a:r>
            <a:r>
              <a:rPr lang="zh-CN" altLang="zh-CN" dirty="0"/>
              <a:t>乘</a:t>
            </a:r>
            <a:r>
              <a:rPr lang="en-US" altLang="zh-CN" dirty="0"/>
              <a:t>)</a:t>
            </a:r>
            <a:r>
              <a:rPr lang="zh-CN" altLang="zh-CN" dirty="0"/>
              <a:t>、／</a:t>
            </a:r>
            <a:r>
              <a:rPr lang="en-US" altLang="zh-CN" dirty="0"/>
              <a:t>(</a:t>
            </a:r>
            <a:r>
              <a:rPr lang="zh-CN" altLang="zh-CN" dirty="0"/>
              <a:t>除</a:t>
            </a:r>
            <a:r>
              <a:rPr lang="en-US" altLang="zh-CN" dirty="0"/>
              <a:t>)</a:t>
            </a:r>
            <a:r>
              <a:rPr lang="zh-CN" altLang="zh-CN" dirty="0"/>
              <a:t>、％</a:t>
            </a:r>
            <a:r>
              <a:rPr lang="en-US" altLang="zh-CN" dirty="0"/>
              <a:t>(</a:t>
            </a:r>
            <a:r>
              <a:rPr lang="zh-CN" altLang="zh-CN" dirty="0"/>
              <a:t>求余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**</a:t>
            </a:r>
            <a:r>
              <a:rPr lang="zh-CN" altLang="zh-CN" dirty="0"/>
              <a:t>（求幂）、</a:t>
            </a:r>
            <a:r>
              <a:rPr lang="en-US" altLang="zh-CN" dirty="0"/>
              <a:t>//</a:t>
            </a:r>
            <a:r>
              <a:rPr lang="zh-CN" altLang="zh-CN" dirty="0"/>
              <a:t>（整除）。其中，幂运算返回</a:t>
            </a:r>
            <a:r>
              <a:rPr lang="en-US" altLang="zh-CN" dirty="0"/>
              <a:t>a</a:t>
            </a:r>
            <a:r>
              <a:rPr lang="zh-CN" altLang="zh-CN" dirty="0"/>
              <a:t>的</a:t>
            </a:r>
            <a:r>
              <a:rPr lang="en-US" altLang="zh-CN" dirty="0"/>
              <a:t>b</a:t>
            </a:r>
            <a:r>
              <a:rPr lang="zh-CN" altLang="zh-CN" dirty="0"/>
              <a:t>次幂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903605" indent="0">
              <a:buNone/>
            </a:pPr>
            <a:r>
              <a:rPr lang="en-US" altLang="zh-CN" dirty="0"/>
              <a:t>&gt;&gt;&gt; x1 = 17</a:t>
            </a:r>
            <a:endParaRPr lang="zh-CN" altLang="zh-CN" dirty="0"/>
          </a:p>
          <a:p>
            <a:pPr marL="903605" indent="0">
              <a:buNone/>
            </a:pPr>
            <a:r>
              <a:rPr lang="en-US" altLang="zh-CN" dirty="0"/>
              <a:t>&gt;&gt;&gt; result1=x1+x2     #21</a:t>
            </a:r>
            <a:endParaRPr lang="zh-CN" altLang="zh-CN" dirty="0"/>
          </a:p>
          <a:p>
            <a:pPr marL="903605" indent="0">
              <a:buNone/>
            </a:pPr>
            <a:r>
              <a:rPr lang="en-US" altLang="zh-CN" dirty="0"/>
              <a:t>&gt;&gt;&gt; result3=x1*x2      #68</a:t>
            </a:r>
            <a:endParaRPr lang="zh-CN" altLang="zh-CN" dirty="0"/>
          </a:p>
          <a:p>
            <a:pPr marL="903605" indent="0">
              <a:buNone/>
            </a:pPr>
            <a:r>
              <a:rPr lang="en-US" altLang="zh-CN" dirty="0"/>
              <a:t>&gt;&gt;&gt; result4=x1/x2      #4.25</a:t>
            </a:r>
            <a:endParaRPr lang="zh-CN" altLang="zh-CN" dirty="0"/>
          </a:p>
          <a:p>
            <a:pPr marL="903605" indent="0">
              <a:buNone/>
            </a:pPr>
            <a:r>
              <a:rPr lang="en-US" altLang="zh-CN" dirty="0"/>
              <a:t>&gt;&gt;&gt; result5=x1%x2    #1</a:t>
            </a:r>
            <a:endParaRPr lang="zh-CN" altLang="zh-CN" dirty="0"/>
          </a:p>
          <a:p>
            <a:pPr marL="903605" indent="0">
              <a:buNone/>
            </a:pPr>
            <a:r>
              <a:rPr lang="en-US" altLang="zh-CN" dirty="0"/>
              <a:t>&gt;&gt;&gt; result6=x1**x2    #835221</a:t>
            </a:r>
            <a:endParaRPr lang="zh-CN" altLang="zh-CN" dirty="0"/>
          </a:p>
          <a:p>
            <a:pPr marL="903605" indent="0">
              <a:buNone/>
            </a:pPr>
            <a:r>
              <a:rPr lang="en-US" altLang="zh-CN" dirty="0"/>
              <a:t>&gt;&gt;&gt; result7=x1//x2     #4</a:t>
            </a:r>
            <a:endParaRPr lang="zh-CN" altLang="zh-CN" dirty="0"/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>
              <a:defRPr/>
            </a:pPr>
            <a:endParaRPr lang="zh-CN" altLang="en-US" b="1" dirty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2.5 Python</a:t>
            </a:r>
            <a:r>
              <a:rPr lang="zh-CN" altLang="zh-CN" dirty="0"/>
              <a:t>的运算符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8590" cy="4669155"/>
          </a:xfrm>
        </p:spPr>
        <p:txBody>
          <a:bodyPr/>
          <a:lstStyle/>
          <a:p>
            <a:r>
              <a:rPr lang="zh-CN" altLang="en-US" sz="2200" b="1" dirty="0"/>
              <a:t>比较</a:t>
            </a:r>
            <a:r>
              <a:rPr lang="zh-CN" altLang="zh-CN" sz="2200" b="1" dirty="0"/>
              <a:t>运算符</a:t>
            </a:r>
          </a:p>
          <a:p>
            <a:pPr lvl="1"/>
            <a:r>
              <a:rPr lang="en-US" altLang="zh-CN" dirty="0"/>
              <a:t>&gt;(</a:t>
            </a:r>
            <a:r>
              <a:rPr lang="zh-CN" altLang="zh-CN" dirty="0"/>
              <a:t>大于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&lt;(</a:t>
            </a:r>
            <a:r>
              <a:rPr lang="zh-CN" altLang="zh-CN" dirty="0"/>
              <a:t>小于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&gt;=(</a:t>
            </a:r>
            <a:r>
              <a:rPr lang="zh-CN" altLang="zh-CN" dirty="0"/>
              <a:t>大于等于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&lt;=(</a:t>
            </a:r>
            <a:r>
              <a:rPr lang="zh-CN" altLang="zh-CN" dirty="0"/>
              <a:t>小于等于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==(</a:t>
            </a:r>
            <a:r>
              <a:rPr lang="zh-CN" altLang="zh-CN" dirty="0"/>
              <a:t>等于</a:t>
            </a:r>
            <a:r>
              <a:rPr lang="en-US" altLang="zh-CN" dirty="0"/>
              <a:t>)</a:t>
            </a:r>
            <a:r>
              <a:rPr lang="zh-CN" altLang="zh-CN" dirty="0"/>
              <a:t>和</a:t>
            </a:r>
            <a:r>
              <a:rPr lang="en-US" altLang="zh-CN" dirty="0"/>
              <a:t>!=(</a:t>
            </a:r>
            <a:r>
              <a:rPr lang="zh-CN" altLang="zh-CN" dirty="0"/>
              <a:t>不等于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zh-CN" altLang="zh-CN" dirty="0"/>
              <a:t>多用于数值型数据的比较，有时也用于字符串数据的比较</a:t>
            </a:r>
            <a:r>
              <a:rPr lang="zh-CN" altLang="en-US" dirty="0"/>
              <a:t>。</a:t>
            </a:r>
            <a:r>
              <a:rPr lang="zh-CN" altLang="zh-CN" dirty="0"/>
              <a:t>比较结果返回</a:t>
            </a:r>
            <a:r>
              <a:rPr lang="en-US" altLang="zh-CN" dirty="0"/>
              <a:t>True</a:t>
            </a:r>
            <a:r>
              <a:rPr lang="zh-CN" altLang="zh-CN" dirty="0"/>
              <a:t>或</a:t>
            </a:r>
            <a:r>
              <a:rPr lang="en-US" altLang="zh-CN" dirty="0"/>
              <a:t>False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903605" indent="0">
              <a:buNone/>
            </a:pPr>
            <a:r>
              <a:rPr lang="en-US" altLang="zh-CN" dirty="0"/>
              <a:t>&gt;&gt;&gt; x='</a:t>
            </a:r>
            <a:r>
              <a:rPr lang="en-US" altLang="zh-CN" dirty="0" err="1"/>
              <a:t>studnet</a:t>
            </a:r>
            <a:r>
              <a:rPr lang="en-US" altLang="zh-CN" dirty="0"/>
              <a:t>'</a:t>
            </a:r>
            <a:endParaRPr lang="zh-CN" altLang="zh-CN" dirty="0"/>
          </a:p>
          <a:p>
            <a:pPr marL="903605" indent="0">
              <a:buNone/>
            </a:pPr>
            <a:r>
              <a:rPr lang="en-US" altLang="zh-CN" dirty="0"/>
              <a:t>&gt;&gt;&gt; y="teacher"</a:t>
            </a:r>
            <a:endParaRPr lang="zh-CN" altLang="zh-CN" dirty="0"/>
          </a:p>
          <a:p>
            <a:pPr marL="903605" indent="0">
              <a:buNone/>
            </a:pPr>
            <a:r>
              <a:rPr lang="en-US" altLang="zh-CN" dirty="0"/>
              <a:t>&gt;&gt;&gt; x&gt;y                    #False</a:t>
            </a:r>
            <a:endParaRPr lang="zh-CN" altLang="zh-CN" dirty="0"/>
          </a:p>
          <a:p>
            <a:pPr marL="903605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len</a:t>
            </a:r>
            <a:r>
              <a:rPr lang="en-US" altLang="zh-CN" dirty="0"/>
              <a:t>(x)==</a:t>
            </a:r>
            <a:r>
              <a:rPr lang="en-US" altLang="zh-CN" dirty="0" err="1"/>
              <a:t>len</a:t>
            </a:r>
            <a:r>
              <a:rPr lang="en-US" altLang="zh-CN" dirty="0"/>
              <a:t>(y)    #True</a:t>
            </a:r>
            <a:endParaRPr lang="zh-CN" altLang="zh-CN" dirty="0"/>
          </a:p>
          <a:p>
            <a:pPr marL="903605" indent="0">
              <a:buNone/>
            </a:pPr>
            <a:r>
              <a:rPr lang="en-US" altLang="zh-CN" dirty="0"/>
              <a:t>&gt;&gt;&gt; x!=y                   #True</a:t>
            </a:r>
            <a:endParaRPr lang="zh-CN" altLang="zh-CN" dirty="0"/>
          </a:p>
          <a:p>
            <a:pPr lvl="1"/>
            <a:endParaRPr lang="zh-CN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>
              <a:defRPr/>
            </a:pPr>
            <a:endParaRPr lang="zh-CN" altLang="en-US" b="1" dirty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2.5 Python</a:t>
            </a:r>
            <a:r>
              <a:rPr lang="zh-CN" altLang="zh-CN" dirty="0"/>
              <a:t>的运算符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8590" cy="4669155"/>
          </a:xfrm>
        </p:spPr>
        <p:txBody>
          <a:bodyPr/>
          <a:lstStyle/>
          <a:p>
            <a:r>
              <a:rPr lang="zh-CN" altLang="zh-CN" sz="2200" b="1" dirty="0"/>
              <a:t>逻辑运算符</a:t>
            </a:r>
            <a:endParaRPr lang="en-US" altLang="zh-CN" sz="2200" b="1" dirty="0"/>
          </a:p>
          <a:p>
            <a:pPr lvl="1"/>
            <a:r>
              <a:rPr lang="en-US" altLang="zh-CN" sz="2200" dirty="0"/>
              <a:t>and</a:t>
            </a:r>
            <a:r>
              <a:rPr lang="zh-CN" altLang="zh-CN" sz="2200" dirty="0"/>
              <a:t>、</a:t>
            </a:r>
            <a:r>
              <a:rPr lang="en-US" altLang="zh-CN" sz="2200" dirty="0"/>
              <a:t>or</a:t>
            </a:r>
            <a:r>
              <a:rPr lang="zh-CN" altLang="zh-CN" sz="2200" dirty="0"/>
              <a:t>、</a:t>
            </a:r>
            <a:r>
              <a:rPr lang="en-US" altLang="zh-CN" sz="2200" dirty="0"/>
              <a:t>not</a:t>
            </a:r>
            <a:r>
              <a:rPr lang="zh-CN" altLang="zh-CN" sz="2200" dirty="0"/>
              <a:t>等</a:t>
            </a:r>
            <a:r>
              <a:rPr lang="en-US" altLang="zh-CN" sz="2200" dirty="0"/>
              <a:t>3</a:t>
            </a:r>
            <a:r>
              <a:rPr lang="zh-CN" altLang="zh-CN" sz="2200" dirty="0"/>
              <a:t>个，分别表示逻辑与、逻辑或、逻辑非，运算的结果是布尔值</a:t>
            </a:r>
            <a:r>
              <a:rPr lang="en-US" altLang="zh-CN" sz="2200" dirty="0"/>
              <a:t>True</a:t>
            </a:r>
            <a:r>
              <a:rPr lang="zh-CN" altLang="zh-CN" sz="2200" dirty="0"/>
              <a:t>或</a:t>
            </a:r>
            <a:r>
              <a:rPr lang="en-US" altLang="zh-CN" sz="2200" dirty="0"/>
              <a:t>False</a:t>
            </a:r>
            <a:r>
              <a:rPr lang="zh-CN" altLang="zh-CN" sz="2200" dirty="0"/>
              <a:t>。</a:t>
            </a:r>
            <a:endParaRPr lang="en-US" altLang="zh-CN" sz="2200" dirty="0"/>
          </a:p>
          <a:p>
            <a:pPr lvl="1"/>
            <a:endParaRPr lang="en-US" altLang="zh-CN" dirty="0"/>
          </a:p>
          <a:p>
            <a:pPr marL="514350" lvl="1" indent="0">
              <a:buNone/>
            </a:pPr>
            <a:r>
              <a:rPr lang="en-US" altLang="zh-CN" dirty="0"/>
              <a:t>x=12</a:t>
            </a:r>
            <a:r>
              <a:rPr lang="zh-CN" altLang="zh-CN" dirty="0"/>
              <a:t>，</a:t>
            </a:r>
            <a:r>
              <a:rPr lang="en-US" altLang="zh-CN" dirty="0"/>
              <a:t>y=0</a:t>
            </a:r>
            <a:endParaRPr lang="zh-CN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>
              <a:defRPr/>
            </a:pPr>
            <a:endParaRPr lang="zh-CN" altLang="en-US" b="1" dirty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1778" y="3573016"/>
          <a:ext cx="8641080" cy="271399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111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0"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200" kern="1000" dirty="0">
                          <a:effectLst/>
                        </a:rPr>
                        <a:t>运算符</a:t>
                      </a:r>
                      <a:endParaRPr lang="zh-CN" sz="22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200" kern="1000" dirty="0">
                          <a:effectLst/>
                        </a:rPr>
                        <a:t>表达式</a:t>
                      </a:r>
                      <a:endParaRPr lang="zh-CN" sz="22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200" kern="1000">
                          <a:effectLst/>
                        </a:rPr>
                        <a:t>描述</a:t>
                      </a:r>
                      <a:endParaRPr lang="zh-CN" sz="22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200" kern="1000">
                          <a:effectLst/>
                        </a:rPr>
                        <a:t>示例</a:t>
                      </a:r>
                      <a:endParaRPr lang="zh-CN" sz="22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indent="1587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and</a:t>
                      </a:r>
                      <a:endParaRPr lang="en-US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x and y</a:t>
                      </a:r>
                      <a:endParaRPr lang="en-US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x,y</a:t>
                      </a:r>
                      <a:r>
                        <a:rPr lang="zh-CN" sz="2000" kern="1000">
                          <a:effectLst/>
                        </a:rPr>
                        <a:t>有一个为</a:t>
                      </a:r>
                      <a:r>
                        <a:rPr lang="en-US" sz="2000" kern="1000">
                          <a:effectLst/>
                        </a:rPr>
                        <a:t>False,</a:t>
                      </a:r>
                      <a:r>
                        <a:rPr lang="zh-CN" sz="2000" kern="1000">
                          <a:effectLst/>
                        </a:rPr>
                        <a:t>逻辑表达式的值为</a:t>
                      </a:r>
                      <a:r>
                        <a:rPr lang="en-US" sz="2000" kern="1000">
                          <a:effectLst/>
                        </a:rPr>
                        <a:t>False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x and y</a:t>
                      </a:r>
                      <a:r>
                        <a:rPr lang="zh-CN" sz="2000" kern="1000">
                          <a:effectLst/>
                        </a:rPr>
                        <a:t>，值为</a:t>
                      </a:r>
                      <a:r>
                        <a:rPr lang="en-US" sz="2000" kern="1000">
                          <a:effectLst/>
                        </a:rPr>
                        <a:t>0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indent="1587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or</a:t>
                      </a:r>
                      <a:endParaRPr lang="en-US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x or y</a:t>
                      </a:r>
                      <a:endParaRPr lang="en-US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 err="1">
                          <a:effectLst/>
                        </a:rPr>
                        <a:t>x,y</a:t>
                      </a:r>
                      <a:r>
                        <a:rPr lang="zh-CN" sz="2000" kern="1000" dirty="0">
                          <a:effectLst/>
                        </a:rPr>
                        <a:t>有一个为</a:t>
                      </a:r>
                      <a:r>
                        <a:rPr lang="en-US" sz="2000" kern="1000" dirty="0">
                          <a:effectLst/>
                        </a:rPr>
                        <a:t>True,</a:t>
                      </a:r>
                      <a:r>
                        <a:rPr lang="zh-CN" sz="2000" kern="1000" dirty="0">
                          <a:effectLst/>
                        </a:rPr>
                        <a:t>逻辑表达式的值为</a:t>
                      </a:r>
                      <a:r>
                        <a:rPr lang="en-US" sz="2000" kern="1000" dirty="0">
                          <a:effectLst/>
                        </a:rPr>
                        <a:t>True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x or y</a:t>
                      </a:r>
                      <a:r>
                        <a:rPr lang="zh-CN" sz="2000" kern="1000">
                          <a:effectLst/>
                        </a:rPr>
                        <a:t>，值 为</a:t>
                      </a:r>
                      <a:r>
                        <a:rPr lang="en-US" sz="2000" kern="1000">
                          <a:effectLst/>
                        </a:rPr>
                        <a:t>12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indent="1587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not</a:t>
                      </a:r>
                      <a:endParaRPr lang="en-US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not x</a:t>
                      </a:r>
                      <a:endParaRPr lang="en-US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x</a:t>
                      </a:r>
                      <a:r>
                        <a:rPr lang="zh-CN" sz="2000" kern="1000" dirty="0">
                          <a:effectLst/>
                        </a:rPr>
                        <a:t>值为</a:t>
                      </a:r>
                      <a:r>
                        <a:rPr lang="en-US" sz="2000" kern="1000" dirty="0">
                          <a:effectLst/>
                        </a:rPr>
                        <a:t>True,</a:t>
                      </a:r>
                      <a:r>
                        <a:rPr lang="zh-CN" sz="2000" kern="1000" dirty="0">
                          <a:effectLst/>
                        </a:rPr>
                        <a:t>逻辑表达式的值为</a:t>
                      </a:r>
                      <a:r>
                        <a:rPr lang="en-US" sz="2000" kern="1000" dirty="0">
                          <a:effectLst/>
                        </a:rPr>
                        <a:t>False, x</a:t>
                      </a:r>
                      <a:r>
                        <a:rPr lang="zh-CN" sz="2000" kern="1000" dirty="0">
                          <a:effectLst/>
                        </a:rPr>
                        <a:t>值为</a:t>
                      </a:r>
                      <a:r>
                        <a:rPr lang="en-US" sz="2000" kern="1000" dirty="0">
                          <a:effectLst/>
                        </a:rPr>
                        <a:t>False,</a:t>
                      </a:r>
                      <a:r>
                        <a:rPr lang="zh-CN" sz="2000" kern="1000" dirty="0">
                          <a:effectLst/>
                        </a:rPr>
                        <a:t>逻辑表达式的值为</a:t>
                      </a:r>
                      <a:r>
                        <a:rPr lang="en-US" sz="2000" kern="1000" dirty="0">
                          <a:effectLst/>
                        </a:rPr>
                        <a:t>True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not x </a:t>
                      </a:r>
                      <a:r>
                        <a:rPr lang="zh-CN" sz="2000" kern="1000" dirty="0">
                          <a:effectLst/>
                        </a:rPr>
                        <a:t>，值为</a:t>
                      </a:r>
                      <a:r>
                        <a:rPr lang="en-US" sz="2000" kern="1000" dirty="0">
                          <a:effectLst/>
                        </a:rPr>
                        <a:t>False</a:t>
                      </a:r>
                      <a:endParaRPr lang="zh-CN" sz="2000" kern="1000" dirty="0">
                        <a:effectLst/>
                      </a:endParaRPr>
                    </a:p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not y</a:t>
                      </a:r>
                      <a:r>
                        <a:rPr lang="zh-CN" sz="2000" kern="1000" dirty="0">
                          <a:effectLst/>
                        </a:rPr>
                        <a:t>，值为</a:t>
                      </a:r>
                      <a:r>
                        <a:rPr lang="en-US" sz="2000" kern="1000" dirty="0">
                          <a:effectLst/>
                        </a:rPr>
                        <a:t>True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2.5 Python</a:t>
            </a:r>
            <a:r>
              <a:rPr lang="zh-CN" altLang="zh-CN" dirty="0"/>
              <a:t>的运算符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669155"/>
          </a:xfrm>
        </p:spPr>
        <p:txBody>
          <a:bodyPr/>
          <a:lstStyle/>
          <a:p>
            <a:r>
              <a:rPr lang="zh-CN" altLang="zh-CN" sz="2200" b="1" dirty="0"/>
              <a:t>赋值运算符</a:t>
            </a:r>
            <a:endParaRPr lang="en-US" altLang="zh-CN" sz="2200" b="1" dirty="0"/>
          </a:p>
          <a:p>
            <a:pPr lvl="1"/>
            <a:r>
              <a:rPr lang="zh-CN" altLang="zh-CN" dirty="0"/>
              <a:t>赋值运算有以下</a:t>
            </a:r>
            <a:r>
              <a:rPr lang="en-US" altLang="zh-CN" dirty="0"/>
              <a:t>3</a:t>
            </a:r>
            <a:r>
              <a:rPr lang="zh-CN" altLang="zh-CN" dirty="0"/>
              <a:t>种情况</a:t>
            </a:r>
            <a:endParaRPr lang="en-US" altLang="zh-CN" dirty="0"/>
          </a:p>
          <a:p>
            <a:pPr lvl="1"/>
            <a:r>
              <a:rPr lang="zh-CN" altLang="zh-CN" dirty="0"/>
              <a:t>为单一变量赋值，</a:t>
            </a:r>
            <a:r>
              <a:rPr lang="en-US" altLang="zh-CN" dirty="0"/>
              <a:t>x=1</a:t>
            </a:r>
          </a:p>
          <a:p>
            <a:pPr lvl="1"/>
            <a:r>
              <a:rPr lang="zh-CN" altLang="zh-CN" dirty="0"/>
              <a:t>为多个变量赋一个值 ，</a:t>
            </a:r>
            <a:r>
              <a:rPr lang="en-US" altLang="zh-CN" dirty="0"/>
              <a:t>x=y=z=1</a:t>
            </a:r>
          </a:p>
          <a:p>
            <a:pPr lvl="1"/>
            <a:r>
              <a:rPr lang="zh-CN" altLang="zh-CN" dirty="0"/>
              <a:t>为多个变量赋多个值，</a:t>
            </a:r>
            <a:r>
              <a:rPr lang="en-US" altLang="zh-CN" dirty="0"/>
              <a:t>x,y = 1,2</a:t>
            </a:r>
          </a:p>
          <a:p>
            <a:pPr lvl="1"/>
            <a:r>
              <a:rPr lang="zh-CN" altLang="zh-CN" dirty="0"/>
              <a:t>赋值运算是将赋值号右边的值送给将赋值号左边的变量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zh-CN" sz="2200" b="1" dirty="0"/>
              <a:t>位运算符</a:t>
            </a:r>
          </a:p>
          <a:p>
            <a:pPr lvl="1"/>
            <a:r>
              <a:rPr lang="zh-CN" altLang="zh-CN" dirty="0"/>
              <a:t>位运算符用于对整数中的位进行测试、置位或移位处理，可以对数据进行按位操作。</a:t>
            </a:r>
            <a:endParaRPr lang="en-US" altLang="zh-CN" dirty="0"/>
          </a:p>
          <a:p>
            <a:pPr lvl="1"/>
            <a:r>
              <a:rPr lang="zh-CN" altLang="zh-CN" dirty="0"/>
              <a:t>位运算符有</a:t>
            </a:r>
            <a:r>
              <a:rPr lang="en-US" altLang="zh-CN" dirty="0"/>
              <a:t>6</a:t>
            </a:r>
            <a:r>
              <a:rPr lang="zh-CN" altLang="zh-CN" dirty="0"/>
              <a:t>个，即</a:t>
            </a:r>
            <a:r>
              <a:rPr lang="en-US" altLang="zh-CN" dirty="0"/>
              <a:t>~(</a:t>
            </a:r>
            <a:r>
              <a:rPr lang="zh-CN" altLang="zh-CN" dirty="0"/>
              <a:t>按位取反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&amp;(</a:t>
            </a:r>
            <a:r>
              <a:rPr lang="zh-CN" altLang="zh-CN" dirty="0"/>
              <a:t>按位与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|(</a:t>
            </a:r>
            <a:r>
              <a:rPr lang="zh-CN" altLang="zh-CN" dirty="0"/>
              <a:t>按位或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^(</a:t>
            </a:r>
            <a:r>
              <a:rPr lang="zh-CN" altLang="zh-CN" dirty="0"/>
              <a:t>按位异或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&gt;&gt;(</a:t>
            </a:r>
            <a:r>
              <a:rPr lang="zh-CN" altLang="zh-CN" dirty="0"/>
              <a:t>按位右移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&lt;&lt;(</a:t>
            </a:r>
            <a:r>
              <a:rPr lang="zh-CN" altLang="zh-CN" dirty="0"/>
              <a:t>按位左移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endParaRPr lang="zh-CN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>
              <a:defRPr/>
            </a:pPr>
            <a:endParaRPr lang="zh-CN" altLang="en-US" b="1" dirty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2.6 </a:t>
            </a:r>
            <a:r>
              <a:rPr lang="zh-CN" altLang="zh-CN" dirty="0"/>
              <a:t>运算符的优先级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669155"/>
          </a:xfrm>
        </p:spPr>
        <p:txBody>
          <a:bodyPr/>
          <a:lstStyle/>
          <a:p>
            <a:pPr>
              <a:defRPr/>
            </a:pPr>
            <a:r>
              <a:rPr lang="zh-CN" altLang="zh-CN" sz="2200" dirty="0"/>
              <a:t>表达式中的运算符是存在优先级的</a:t>
            </a:r>
            <a:endParaRPr lang="en-US" altLang="zh-CN" sz="2200" dirty="0"/>
          </a:p>
          <a:p>
            <a:pPr>
              <a:defRPr/>
            </a:pPr>
            <a:r>
              <a:rPr lang="zh-CN" altLang="zh-CN" sz="2200" dirty="0"/>
              <a:t>优先级是指在同一表达式中多个运算符被执行的次序，在计算表达式值时，应按运算符的优先级别由高到低的次序执行</a:t>
            </a:r>
            <a:endParaRPr lang="en-US" altLang="zh-CN" sz="2200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zh-CN" dirty="0"/>
          </a:p>
          <a:p>
            <a:pPr marL="514350" lvl="1" indent="0">
              <a:buNone/>
            </a:pPr>
            <a:endParaRPr lang="en-US" altLang="zh-CN" dirty="0"/>
          </a:p>
          <a:p>
            <a:pPr>
              <a:defRPr/>
            </a:pPr>
            <a:endParaRPr lang="zh-CN" altLang="en-US" b="1" dirty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11307" y="2852936"/>
          <a:ext cx="8208912" cy="341071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477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50">
                <a:tc>
                  <a:txBody>
                    <a:bodyPr/>
                    <a:lstStyle/>
                    <a:p>
                      <a:pPr marL="0"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优先次序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运算符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优先次序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运算符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38">
                <a:tc>
                  <a:txBody>
                    <a:bodyPr/>
                    <a:lstStyle/>
                    <a:p>
                      <a:pPr indent="2095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1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**</a:t>
                      </a:r>
                      <a:r>
                        <a:rPr lang="zh-CN" sz="2000" kern="1000" dirty="0">
                          <a:effectLst/>
                        </a:rPr>
                        <a:t>（指数）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8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|   </a:t>
                      </a:r>
                      <a:r>
                        <a:rPr lang="zh-CN" altLang="en-US" sz="2000" kern="1000" dirty="0">
                          <a:effectLst/>
                        </a:rPr>
                        <a:t>（位或）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 indent="2095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2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~</a:t>
                      </a:r>
                      <a:r>
                        <a:rPr lang="zh-CN" sz="2000" kern="1000" dirty="0">
                          <a:effectLst/>
                        </a:rPr>
                        <a:t>（按位取反）</a:t>
                      </a:r>
                      <a:r>
                        <a:rPr lang="en-US" sz="2000" kern="1000" dirty="0">
                          <a:effectLst/>
                        </a:rPr>
                        <a:t> +(</a:t>
                      </a:r>
                      <a:r>
                        <a:rPr lang="zh-CN" sz="2000" kern="1000" dirty="0">
                          <a:effectLst/>
                        </a:rPr>
                        <a:t>正数</a:t>
                      </a:r>
                      <a:r>
                        <a:rPr lang="en-US" sz="2000" kern="1000" dirty="0">
                          <a:effectLst/>
                        </a:rPr>
                        <a:t>) -</a:t>
                      </a:r>
                      <a:r>
                        <a:rPr lang="zh-CN" sz="2000" kern="1000" dirty="0">
                          <a:effectLst/>
                        </a:rPr>
                        <a:t>（负数）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9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 &lt;  &gt;  &lt;=  &gt;=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38">
                <a:tc>
                  <a:txBody>
                    <a:bodyPr/>
                    <a:lstStyle/>
                    <a:p>
                      <a:pPr indent="2095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3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*  /  %  //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10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==      !=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438">
                <a:tc>
                  <a:txBody>
                    <a:bodyPr/>
                    <a:lstStyle/>
                    <a:p>
                      <a:pPr indent="2095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4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+ -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11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=  +=  -=  *=  /=  %=  //=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438">
                <a:tc>
                  <a:txBody>
                    <a:bodyPr/>
                    <a:lstStyle/>
                    <a:p>
                      <a:pPr indent="2095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5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&gt;&gt;</a:t>
                      </a:r>
                      <a:r>
                        <a:rPr lang="zh-CN" sz="2000" kern="1000">
                          <a:effectLst/>
                        </a:rPr>
                        <a:t>（右移）</a:t>
                      </a:r>
                      <a:r>
                        <a:rPr lang="en-US" sz="2000" kern="1000">
                          <a:effectLst/>
                        </a:rPr>
                        <a:t>  &lt;&lt;</a:t>
                      </a:r>
                      <a:r>
                        <a:rPr lang="zh-CN" sz="2000" kern="1000">
                          <a:effectLst/>
                        </a:rPr>
                        <a:t>（左移）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12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not    (</a:t>
                      </a:r>
                      <a:r>
                        <a:rPr lang="zh-CN" altLang="en-US" sz="2000" kern="1000" dirty="0">
                          <a:effectLst/>
                        </a:rPr>
                        <a:t>逻辑非</a:t>
                      </a:r>
                      <a:r>
                        <a:rPr lang="en-US" altLang="zh-CN" sz="2000" kern="1000" dirty="0">
                          <a:effectLst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438">
                <a:tc>
                  <a:txBody>
                    <a:bodyPr/>
                    <a:lstStyle/>
                    <a:p>
                      <a:pPr indent="2095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6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&amp;  </a:t>
                      </a:r>
                      <a:r>
                        <a:rPr lang="zh-CN" altLang="en-US" sz="2000" kern="1000">
                          <a:effectLst/>
                        </a:rPr>
                        <a:t>（位与）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13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and  or    (</a:t>
                      </a:r>
                      <a:r>
                        <a:rPr lang="zh-CN" altLang="en-US" sz="2000" kern="1000" dirty="0">
                          <a:effectLst/>
                        </a:rPr>
                        <a:t>逻辑</a:t>
                      </a:r>
                      <a:r>
                        <a:rPr lang="zh-CN" altLang="en-US" sz="2000" b="1" kern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与</a:t>
                      </a:r>
                      <a:r>
                        <a:rPr lang="zh-CN" altLang="en-US" sz="2000" kern="1000" dirty="0">
                          <a:effectLst/>
                        </a:rPr>
                        <a:t>、或</a:t>
                      </a:r>
                      <a:r>
                        <a:rPr lang="en-US" sz="2000" kern="1000" dirty="0">
                          <a:effectLst/>
                        </a:rPr>
                        <a:t>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438">
                <a:tc>
                  <a:txBody>
                    <a:bodyPr/>
                    <a:lstStyle/>
                    <a:p>
                      <a:pPr indent="2095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7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^   </a:t>
                      </a:r>
                      <a:r>
                        <a:rPr lang="zh-CN" altLang="en-US" sz="2000" kern="1000">
                          <a:effectLst/>
                        </a:rPr>
                        <a:t>（位异或）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126ABA"/>
                </a:solidFill>
              </a:rPr>
              <a:t>小结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sz="2200" dirty="0"/>
              <a:t>程序的书写，包括代码缩进、注释、语句续行、关键字区分大小写等内容，</a:t>
            </a:r>
            <a:endParaRPr lang="en-US" altLang="zh-CN" sz="2200" dirty="0"/>
          </a:p>
          <a:p>
            <a:r>
              <a:rPr lang="en-US" altLang="zh-CN" sz="2200" dirty="0"/>
              <a:t>Python</a:t>
            </a:r>
            <a:r>
              <a:rPr lang="zh-CN" altLang="zh-CN" sz="2200" dirty="0"/>
              <a:t>的数值类型数据和字符类型数据</a:t>
            </a:r>
            <a:endParaRPr lang="en-US" altLang="zh-CN" sz="2200" dirty="0"/>
          </a:p>
          <a:p>
            <a:r>
              <a:rPr lang="en-US" altLang="zh-CN" sz="2200" dirty="0"/>
              <a:t>Python</a:t>
            </a:r>
            <a:r>
              <a:rPr lang="zh-CN" altLang="zh-CN" sz="2200" dirty="0"/>
              <a:t>的运算符包括算术运算符、比较运算符、逻辑运算符、赋值运算符等</a:t>
            </a:r>
            <a:endParaRPr lang="en-US" altLang="zh-CN" sz="2200" dirty="0"/>
          </a:p>
          <a:p>
            <a:r>
              <a:rPr lang="en-US" altLang="zh-CN" sz="2200" dirty="0"/>
              <a:t> Python</a:t>
            </a:r>
            <a:r>
              <a:rPr lang="zh-CN" altLang="zh-CN" sz="2200" dirty="0"/>
              <a:t>不要求在使用变量之前声明其数据类型，但数据集类型决定了数的存储和操作的方式不同。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zh-CN" altLang="en-US"/>
              <a:t>作业</a:t>
            </a:r>
            <a:r>
              <a:rPr lang="en-US" altLang="zh-CN"/>
              <a:t>:</a:t>
            </a:r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）编写程序，根据输入的三科成绩值，计算平均值和总分。</a:t>
            </a:r>
          </a:p>
          <a:p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）编写程序，给出三角形的三边，输出三角形的面积。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</a:t>
            </a:r>
            <a:r>
              <a:rPr lang="en-US" altLang="zh-CN" b="1" dirty="0"/>
              <a:t>Python</a:t>
            </a:r>
            <a:r>
              <a:rPr lang="zh-CN" altLang="en-US" b="1" dirty="0"/>
              <a:t>基础知识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b="1" dirty="0"/>
              <a:t>本章内容</a:t>
            </a:r>
            <a:endParaRPr lang="en-US" altLang="zh-CN" sz="22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程序的书写规范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的语句、</a:t>
            </a:r>
            <a:r>
              <a:rPr lang="en-US" altLang="zh-CN" dirty="0"/>
              <a:t> </a:t>
            </a:r>
            <a:r>
              <a:rPr lang="zh-CN" altLang="en-US" dirty="0"/>
              <a:t>代码块与缩进、</a:t>
            </a:r>
            <a:r>
              <a:rPr lang="en-US" altLang="zh-CN" dirty="0"/>
              <a:t> </a:t>
            </a:r>
            <a:r>
              <a:rPr lang="zh-CN" altLang="en-US" dirty="0"/>
              <a:t>注释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900" dirty="0"/>
              <a:t>标识符和关键字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Python</a:t>
            </a:r>
            <a:r>
              <a:rPr lang="zh-CN" altLang="en-US" sz="1900" dirty="0"/>
              <a:t>的数值类型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Python</a:t>
            </a:r>
            <a:r>
              <a:rPr lang="zh-CN" altLang="en-US" sz="1900" dirty="0"/>
              <a:t>的变量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Python</a:t>
            </a:r>
            <a:r>
              <a:rPr lang="zh-CN" altLang="en-US" sz="1900" dirty="0"/>
              <a:t>的运算符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zh-CN" altLang="en-US" sz="1900" dirty="0"/>
              <a:t>运算符的优先级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915" y="4293096"/>
            <a:ext cx="2944118" cy="18856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5255" y="2505670"/>
            <a:ext cx="258508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6096" y="3833266"/>
            <a:ext cx="3336032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2.1 </a:t>
            </a:r>
            <a:r>
              <a:rPr lang="zh-CN" altLang="zh-CN" b="1" dirty="0"/>
              <a:t>程序的书写规范</a:t>
            </a:r>
            <a:endParaRPr lang="zh-CN" altLang="en-US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en-US" altLang="zh-CN" sz="2200" b="1" dirty="0"/>
              <a:t>Python</a:t>
            </a:r>
            <a:r>
              <a:rPr lang="zh-CN" altLang="zh-CN" sz="2200" b="1" dirty="0"/>
              <a:t>的语句</a:t>
            </a:r>
            <a:endParaRPr lang="en-US" altLang="zh-CN" sz="2200" b="1" dirty="0"/>
          </a:p>
          <a:p>
            <a:endParaRPr lang="zh-CN" altLang="zh-CN" sz="2200" b="1" dirty="0"/>
          </a:p>
          <a:p>
            <a:pPr lvl="1"/>
            <a:r>
              <a:rPr lang="zh-CN" altLang="zh-CN" sz="2200" b="1" dirty="0"/>
              <a:t>通常一行书写一条语句</a:t>
            </a:r>
            <a:endParaRPr lang="en-US" altLang="zh-CN" sz="2200" b="1" dirty="0"/>
          </a:p>
          <a:p>
            <a:pPr lvl="2"/>
            <a:r>
              <a:rPr lang="zh-CN" altLang="zh-CN" sz="2200" dirty="0"/>
              <a:t>如果一行内写多条语句，要求使用分号分隔</a:t>
            </a:r>
            <a:endParaRPr lang="en-US" altLang="zh-CN" sz="2200" dirty="0"/>
          </a:p>
          <a:p>
            <a:pPr lvl="2"/>
            <a:r>
              <a:rPr lang="zh-CN" altLang="zh-CN" sz="2200" dirty="0"/>
              <a:t>建议每行只写一条语句，并且语句结束时不写分号。</a:t>
            </a:r>
            <a:endParaRPr lang="en-US" altLang="zh-CN" sz="2200" dirty="0"/>
          </a:p>
          <a:p>
            <a:pPr lvl="2"/>
            <a:endParaRPr lang="zh-CN" altLang="zh-CN" sz="2200" dirty="0"/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如果一条语句过长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zh-CN" sz="2200" dirty="0">
                <a:solidFill>
                  <a:srgbClr val="FF0000"/>
                </a:solidFill>
              </a:rPr>
              <a:t>在语句的外部加上一对圆括号来实现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/>
            <a:r>
              <a:rPr lang="zh-CN" altLang="zh-CN" sz="2200" dirty="0">
                <a:solidFill>
                  <a:srgbClr val="FF0000"/>
                </a:solidFill>
              </a:rPr>
              <a:t>使用“</a:t>
            </a:r>
            <a:r>
              <a:rPr lang="en-US" altLang="zh-CN" sz="2200" dirty="0">
                <a:solidFill>
                  <a:srgbClr val="FF0000"/>
                </a:solidFill>
              </a:rPr>
              <a:t>\</a:t>
            </a:r>
            <a:r>
              <a:rPr lang="zh-CN" altLang="zh-CN" sz="2200" dirty="0">
                <a:solidFill>
                  <a:srgbClr val="FF0000"/>
                </a:solidFill>
              </a:rPr>
              <a:t>”（反斜线）来实现分行书写功能。</a:t>
            </a:r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写在</a:t>
            </a:r>
            <a:r>
              <a:rPr lang="en-US" altLang="zh-CN" dirty="0">
                <a:solidFill>
                  <a:srgbClr val="FF0000"/>
                </a:solidFill>
              </a:rPr>
              <a:t>[]</a:t>
            </a:r>
            <a:r>
              <a:rPr lang="zh-CN" altLang="zh-CN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{}</a:t>
            </a:r>
            <a:r>
              <a:rPr lang="zh-CN" altLang="zh-CN" dirty="0">
                <a:solidFill>
                  <a:srgbClr val="FF0000"/>
                </a:solidFill>
              </a:rPr>
              <a:t>内的跨行语句，被视为一行语句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zh-CN" dirty="0">
              <a:solidFill>
                <a:srgbClr val="FF0000"/>
              </a:solidFill>
            </a:endParaRPr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003" y="4725144"/>
            <a:ext cx="2065412" cy="1532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2.1 </a:t>
            </a:r>
            <a:r>
              <a:rPr lang="zh-CN" altLang="zh-CN" b="1" dirty="0"/>
              <a:t>程序的书写规范</a:t>
            </a:r>
            <a:endParaRPr lang="zh-CN" altLang="en-US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sz="2200" b="1" dirty="0"/>
              <a:t>代码块与缩进</a:t>
            </a:r>
            <a:endParaRPr lang="en-US" altLang="zh-CN" sz="2200" b="1" dirty="0"/>
          </a:p>
          <a:p>
            <a:endParaRPr lang="zh-CN" altLang="zh-CN" dirty="0"/>
          </a:p>
          <a:p>
            <a:pPr lvl="1"/>
            <a:r>
              <a:rPr lang="zh-CN" altLang="zh-CN" sz="2200" dirty="0"/>
              <a:t>代码块，也可以称为复合语句，由多行代码组成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r>
              <a:rPr lang="en-US" altLang="zh-CN" sz="2200" dirty="0"/>
              <a:t>Python</a:t>
            </a:r>
            <a:r>
              <a:rPr lang="zh-CN" altLang="zh-CN" sz="2200" dirty="0"/>
              <a:t>中的代码块使用缩进来表示        </a:t>
            </a:r>
            <a:r>
              <a:rPr lang="en-US" altLang="zh-CN" sz="2200" dirty="0">
                <a:sym typeface="+mn-ea"/>
              </a:rPr>
              <a:t>ctrl+[   ctrl+]</a:t>
            </a:r>
            <a:endParaRPr lang="en-US" altLang="zh-CN" sz="2200" dirty="0"/>
          </a:p>
          <a:p>
            <a:pPr lvl="2"/>
            <a:r>
              <a:rPr lang="zh-CN" altLang="zh-CN" sz="2200" dirty="0"/>
              <a:t>缩进是指代码行前部预留若干空格</a:t>
            </a:r>
          </a:p>
          <a:p>
            <a:pPr lvl="1"/>
            <a:r>
              <a:rPr lang="zh-CN" altLang="zh-CN" sz="2200" dirty="0"/>
              <a:t>要求同一个代码块的语句必须包含相同的缩进空格数</a:t>
            </a:r>
            <a:endParaRPr lang="en-US" altLang="zh-CN" sz="2200" dirty="0"/>
          </a:p>
          <a:p>
            <a:pPr lvl="2"/>
            <a:r>
              <a:rPr lang="en-US" altLang="zh-CN" sz="2200" dirty="0"/>
              <a:t>Python</a:t>
            </a:r>
            <a:r>
              <a:rPr lang="zh-CN" altLang="zh-CN" sz="2200" dirty="0"/>
              <a:t>语句行缩进的空格数在是可调整的</a:t>
            </a:r>
          </a:p>
          <a:p>
            <a:pPr lvl="1"/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59" y="5229200"/>
            <a:ext cx="5309096" cy="9747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zh-CN" dirty="0"/>
              <a:t>程序的书写规范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sz="2200" b="1" dirty="0"/>
              <a:t>注释</a:t>
            </a:r>
            <a:endParaRPr lang="en-US" altLang="zh-CN" sz="2200" b="1" dirty="0"/>
          </a:p>
          <a:p>
            <a:endParaRPr lang="zh-CN" altLang="zh-CN" b="1" dirty="0"/>
          </a:p>
          <a:p>
            <a:pPr lvl="1"/>
            <a:r>
              <a:rPr lang="zh-CN" altLang="zh-CN" sz="2200" dirty="0"/>
              <a:t>注释用于说明程序或语句的功能         </a:t>
            </a:r>
            <a:r>
              <a:rPr lang="en-US" altLang="zh-CN" sz="2200" dirty="0"/>
              <a:t>Alt+3   Alt+4</a:t>
            </a:r>
          </a:p>
          <a:p>
            <a:pPr lvl="1"/>
            <a:r>
              <a:rPr lang="en-US" altLang="zh-CN" sz="2200" dirty="0"/>
              <a:t>Python</a:t>
            </a:r>
            <a:r>
              <a:rPr lang="zh-CN" altLang="zh-CN" sz="2200" dirty="0"/>
              <a:t>的注释分类单行注释和多行注释两种</a:t>
            </a:r>
            <a:endParaRPr lang="en-US" altLang="zh-CN" sz="2200" dirty="0"/>
          </a:p>
          <a:p>
            <a:pPr lvl="2"/>
            <a:r>
              <a:rPr lang="zh-CN" altLang="zh-CN" sz="2200" dirty="0"/>
              <a:t>单行注释以“</a:t>
            </a:r>
            <a:r>
              <a:rPr lang="en-US" altLang="zh-CN" sz="2200" dirty="0"/>
              <a:t>#</a:t>
            </a:r>
            <a:r>
              <a:rPr lang="zh-CN" altLang="zh-CN" sz="2200" dirty="0"/>
              <a:t>”开头，可以是独立的</a:t>
            </a:r>
            <a:r>
              <a:rPr lang="en-US" altLang="zh-CN" sz="2200" dirty="0"/>
              <a:t>1</a:t>
            </a:r>
            <a:r>
              <a:rPr lang="zh-CN" altLang="zh-CN" sz="2200" dirty="0"/>
              <a:t>行，也可以附在语句的后部。</a:t>
            </a:r>
            <a:endParaRPr lang="en-US" altLang="zh-CN" sz="2200" dirty="0"/>
          </a:p>
          <a:p>
            <a:pPr lvl="2"/>
            <a:r>
              <a:rPr lang="zh-CN" altLang="zh-CN" sz="2200" dirty="0"/>
              <a:t>多行注释可以使用三个引号（英文的单引号或双引号）作为开始和结束符号。</a:t>
            </a:r>
          </a:p>
          <a:p>
            <a:pPr lvl="1"/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59" y="5229200"/>
            <a:ext cx="5309096" cy="9747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2.2 </a:t>
            </a:r>
            <a:r>
              <a:rPr lang="zh-CN" altLang="zh-CN" b="1" dirty="0"/>
              <a:t>标识符和关键字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4980305" cy="4633595"/>
          </a:xfrm>
        </p:spPr>
        <p:txBody>
          <a:bodyPr/>
          <a:lstStyle/>
          <a:p>
            <a:r>
              <a:rPr lang="zh-CN" altLang="zh-CN" sz="2200" b="1" dirty="0"/>
              <a:t>标识符</a:t>
            </a:r>
          </a:p>
          <a:p>
            <a:pPr lvl="1"/>
            <a:r>
              <a:rPr lang="zh-CN" altLang="zh-CN" sz="2200" dirty="0"/>
              <a:t>用户定义的、由程序使用的符号都就是</a:t>
            </a:r>
            <a:r>
              <a:rPr lang="zh-CN" altLang="zh-CN" sz="2200" b="1" dirty="0"/>
              <a:t>标识符</a:t>
            </a:r>
            <a:r>
              <a:rPr lang="zh-CN" altLang="zh-CN" sz="2200" dirty="0"/>
              <a:t>。</a:t>
            </a:r>
            <a:endParaRPr lang="en-US" altLang="zh-CN" sz="2200" dirty="0"/>
          </a:p>
          <a:p>
            <a:pPr marL="514350" lvl="1" indent="0">
              <a:buNone/>
            </a:pP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/>
              <a:t>      ● </a:t>
            </a:r>
            <a:r>
              <a:rPr lang="zh-CN" altLang="zh-CN" sz="2200" dirty="0"/>
              <a:t>标识符由</a:t>
            </a:r>
            <a:r>
              <a:rPr lang="zh-CN" altLang="zh-CN" sz="2200" dirty="0">
                <a:solidFill>
                  <a:srgbClr val="FF0000"/>
                </a:solidFill>
              </a:rPr>
              <a:t>字母、数字和下划线</a:t>
            </a:r>
            <a:r>
              <a:rPr lang="zh-CN" altLang="zh-CN" sz="2200" dirty="0"/>
              <a:t>“</a:t>
            </a:r>
            <a:r>
              <a:rPr lang="en-US" altLang="zh-CN" sz="2200" dirty="0"/>
              <a:t>_</a:t>
            </a:r>
            <a:r>
              <a:rPr lang="zh-CN" altLang="zh-CN" sz="2200" dirty="0"/>
              <a:t>”组成，且</a:t>
            </a:r>
            <a:r>
              <a:rPr lang="zh-CN" altLang="zh-CN" sz="2200" dirty="0">
                <a:solidFill>
                  <a:srgbClr val="FF0000"/>
                </a:solidFill>
              </a:rPr>
              <a:t>不能以数字开头标识符区分大小写</a:t>
            </a:r>
            <a:r>
              <a:rPr lang="zh-CN" altLang="zh-CN" sz="2200" dirty="0"/>
              <a:t>，没有长度限制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      ● </a:t>
            </a:r>
            <a:r>
              <a:rPr lang="zh-CN" altLang="zh-CN" sz="2200" dirty="0"/>
              <a:t>区分大小写，没有长度限制</a:t>
            </a:r>
          </a:p>
          <a:p>
            <a:pPr marL="0" indent="0">
              <a:buNone/>
            </a:pPr>
            <a:r>
              <a:rPr lang="en-US" altLang="zh-CN" sz="2200" dirty="0"/>
              <a:t>      ● </a:t>
            </a:r>
            <a:r>
              <a:rPr lang="zh-CN" altLang="zh-CN" sz="2200" dirty="0"/>
              <a:t>不能使用计算机语言中预留有特殊作用的关键字。</a:t>
            </a:r>
          </a:p>
          <a:p>
            <a:pPr marL="0" indent="0">
              <a:buNone/>
            </a:pPr>
            <a:r>
              <a:rPr lang="en-US" altLang="zh-CN" sz="2200" dirty="0"/>
              <a:t>      ● </a:t>
            </a:r>
            <a:r>
              <a:rPr lang="zh-CN" altLang="zh-CN" sz="2200" dirty="0"/>
              <a:t>命名尽量符合见名知意的原则</a:t>
            </a:r>
            <a:endParaRPr lang="en-US" altLang="zh-CN" sz="2200" b="1" dirty="0">
              <a:solidFill>
                <a:srgbClr val="126ABA"/>
              </a:solidFill>
            </a:endParaRPr>
          </a:p>
          <a:p>
            <a:pPr marL="142875" lvl="1" algn="just" eaLnBrk="1" hangingPunct="1">
              <a:defRPr/>
            </a:pPr>
            <a:endParaRPr lang="zh-CN" altLang="en-US" b="1" dirty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black">
          <a:xfrm>
            <a:off x="5052695" y="1642110"/>
            <a:ext cx="4058285" cy="46316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endParaRPr lang="en-US" altLang="zh-CN" dirty="0"/>
          </a:p>
          <a:p>
            <a:r>
              <a:rPr lang="en-US" altLang="zh-CN" sz="2200" dirty="0"/>
              <a:t>Python</a:t>
            </a:r>
            <a:r>
              <a:rPr lang="zh-CN" altLang="zh-CN" sz="2200" dirty="0"/>
              <a:t>中合法的标识符</a:t>
            </a:r>
          </a:p>
          <a:p>
            <a:pPr marL="514350" lvl="1" indent="0">
              <a:buNone/>
            </a:pPr>
            <a:r>
              <a:rPr lang="en-US" altLang="zh-CN" sz="2200" dirty="0" err="1"/>
              <a:t>myVar</a:t>
            </a:r>
            <a:r>
              <a:rPr lang="zh-CN" altLang="zh-CN" sz="2200" dirty="0"/>
              <a:t>、</a:t>
            </a:r>
            <a:r>
              <a:rPr lang="en-US" altLang="zh-CN" sz="2200" dirty="0"/>
              <a:t>_Variable</a:t>
            </a:r>
            <a:r>
              <a:rPr lang="zh-CN" altLang="zh-CN" sz="2200" dirty="0"/>
              <a:t>、姓名</a:t>
            </a:r>
            <a:endParaRPr lang="en-US" altLang="zh-CN" sz="2200" dirty="0"/>
          </a:p>
          <a:p>
            <a:pPr marL="514350" lvl="1" indent="0">
              <a:buNone/>
            </a:pPr>
            <a:endParaRPr lang="zh-CN" altLang="zh-CN" sz="2200" b="1" dirty="0"/>
          </a:p>
          <a:p>
            <a:r>
              <a:rPr lang="en-US" altLang="zh-CN" sz="2200" dirty="0"/>
              <a:t>Python</a:t>
            </a:r>
            <a:r>
              <a:rPr lang="zh-CN" altLang="zh-CN" sz="2200" dirty="0"/>
              <a:t>中非法标识符</a:t>
            </a:r>
          </a:p>
          <a:p>
            <a:pPr marL="514350" lvl="1" indent="0">
              <a:buNone/>
            </a:pPr>
            <a:r>
              <a:rPr lang="en-US" altLang="zh-CN" sz="2200" dirty="0"/>
              <a:t>2Var</a:t>
            </a:r>
            <a:r>
              <a:rPr lang="zh-CN" altLang="zh-CN" sz="2200" dirty="0"/>
              <a:t>、</a:t>
            </a:r>
            <a:r>
              <a:rPr lang="en-US" altLang="zh-CN" sz="2200" dirty="0" err="1"/>
              <a:t>vari#able</a:t>
            </a:r>
            <a:r>
              <a:rPr lang="zh-CN" altLang="zh-CN" sz="2200" dirty="0"/>
              <a:t>、</a:t>
            </a:r>
            <a:r>
              <a:rPr lang="en-US" altLang="zh-CN" sz="2200" dirty="0"/>
              <a:t>finally</a:t>
            </a:r>
            <a:r>
              <a:rPr lang="zh-CN" altLang="zh-CN" sz="2200" dirty="0"/>
              <a:t>、</a:t>
            </a:r>
            <a:r>
              <a:rPr lang="en-US" altLang="zh-CN" sz="2200" dirty="0" err="1"/>
              <a:t>stu@lnnu</a:t>
            </a:r>
            <a:r>
              <a:rPr lang="zh-CN" altLang="zh-CN" sz="2200" dirty="0"/>
              <a:t>、</a:t>
            </a:r>
            <a:r>
              <a:rPr lang="en-US" altLang="zh-CN" sz="2200" dirty="0"/>
              <a:t>my name</a:t>
            </a:r>
          </a:p>
          <a:p>
            <a:pPr marL="514350" lvl="1" indent="0">
              <a:buNone/>
            </a:pPr>
            <a:endParaRPr lang="zh-CN" altLang="zh-CN" sz="2200" b="1" dirty="0"/>
          </a:p>
          <a:p>
            <a:pPr marL="142875" lvl="1" algn="just" latinLnBrk="0">
              <a:spcAft>
                <a:spcPts val="0"/>
              </a:spcAft>
              <a:defRPr/>
            </a:pPr>
            <a:endParaRPr lang="en-US" altLang="zh-CN" b="1" kern="0" dirty="0">
              <a:solidFill>
                <a:srgbClr val="126ABA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42875" lvl="1" algn="just" eaLnBrk="1" hangingPunct="1">
              <a:defRPr/>
            </a:pPr>
            <a:endParaRPr lang="zh-CN" altLang="en-US" b="1" kern="0" dirty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kern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2.2 </a:t>
            </a:r>
            <a:r>
              <a:rPr lang="zh-CN" altLang="zh-CN" b="1" dirty="0"/>
              <a:t>标识符和关键字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225" cy="1428750"/>
          </a:xfrm>
        </p:spPr>
        <p:txBody>
          <a:bodyPr/>
          <a:lstStyle/>
          <a:p>
            <a:r>
              <a:rPr lang="zh-CN" altLang="zh-CN" sz="2200" b="1" dirty="0"/>
              <a:t>关键字</a:t>
            </a:r>
          </a:p>
          <a:p>
            <a:pPr lvl="1"/>
            <a:r>
              <a:rPr lang="en-US" altLang="zh-CN" dirty="0"/>
              <a:t>Python</a:t>
            </a:r>
            <a:r>
              <a:rPr lang="zh-CN" altLang="zh-CN" dirty="0"/>
              <a:t>保留某些单词用做特殊用途，这些单词被称为</a:t>
            </a:r>
            <a:r>
              <a:rPr lang="zh-CN" altLang="zh-CN" b="1" dirty="0"/>
              <a:t>关键字</a:t>
            </a:r>
            <a:r>
              <a:rPr lang="zh-CN" altLang="zh-CN" dirty="0"/>
              <a:t>，也叫保留字。用户定义的标识符（变量名、方法名等）不能与关键字相同</a:t>
            </a:r>
            <a:r>
              <a:rPr lang="zh-CN" altLang="en-US" dirty="0"/>
              <a:t>。</a:t>
            </a:r>
            <a:r>
              <a:rPr lang="en-US" altLang="zh-CN" dirty="0"/>
              <a:t>import keyword  ;   print(keyword.kwlist)</a:t>
            </a:r>
            <a:endParaRPr lang="zh-CN" altLang="en-US" b="1" dirty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1267" y="3212976"/>
          <a:ext cx="8712968" cy="266474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45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049">
                <a:tc>
                  <a:txBody>
                    <a:bodyPr/>
                    <a:lstStyle/>
                    <a:p>
                      <a:pPr marL="0"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>
                          <a:effectLst/>
                        </a:rPr>
                        <a:t>and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>
                          <a:effectLst/>
                        </a:rPr>
                        <a:t>as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>
                          <a:effectLst/>
                        </a:rPr>
                        <a:t>assert</a:t>
                      </a:r>
                      <a:endParaRPr lang="zh-CN" sz="2200" b="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>
                          <a:effectLst/>
                        </a:rPr>
                        <a:t>break</a:t>
                      </a:r>
                      <a:endParaRPr lang="zh-CN" sz="2200" b="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>
                          <a:effectLst/>
                        </a:rPr>
                        <a:t>class</a:t>
                      </a:r>
                      <a:endParaRPr lang="zh-CN" sz="2200" b="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>
                          <a:effectLst/>
                        </a:rPr>
                        <a:t>continue</a:t>
                      </a:r>
                      <a:endParaRPr lang="zh-CN" sz="2200" b="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 err="1">
                          <a:effectLst/>
                        </a:rPr>
                        <a:t>def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>
                          <a:effectLst/>
                        </a:rPr>
                        <a:t>del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 err="1">
                          <a:effectLst/>
                        </a:rPr>
                        <a:t>elif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>
                          <a:effectLst/>
                        </a:rPr>
                        <a:t>else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>
                          <a:effectLst/>
                        </a:rPr>
                        <a:t>except</a:t>
                      </a:r>
                      <a:endParaRPr lang="zh-CN" sz="2200" b="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>
                          <a:effectLst/>
                        </a:rPr>
                        <a:t>False</a:t>
                      </a:r>
                      <a:endParaRPr lang="zh-CN" sz="2200" b="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>
                          <a:effectLst/>
                        </a:rPr>
                        <a:t>finally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>
                          <a:effectLst/>
                        </a:rPr>
                        <a:t>for</a:t>
                      </a:r>
                      <a:endParaRPr lang="zh-CN" sz="2200" b="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>
                          <a:effectLst/>
                        </a:rPr>
                        <a:t>from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>
                          <a:effectLst/>
                        </a:rPr>
                        <a:t>global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>
                          <a:effectLst/>
                        </a:rPr>
                        <a:t>if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>
                          <a:effectLst/>
                        </a:rPr>
                        <a:t>import</a:t>
                      </a:r>
                      <a:endParaRPr lang="zh-CN" sz="2200" b="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>
                          <a:effectLst/>
                        </a:rPr>
                        <a:t>in</a:t>
                      </a:r>
                      <a:endParaRPr lang="zh-CN" sz="2200" b="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>
                          <a:effectLst/>
                        </a:rPr>
                        <a:t>is</a:t>
                      </a:r>
                      <a:endParaRPr lang="zh-CN" sz="2200" b="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>
                          <a:effectLst/>
                        </a:rPr>
                        <a:t>lambda</a:t>
                      </a:r>
                      <a:endParaRPr lang="zh-CN" sz="2200" b="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>
                          <a:effectLst/>
                        </a:rPr>
                        <a:t>nonlocal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>
                          <a:effectLst/>
                        </a:rPr>
                        <a:t>not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>
                          <a:effectLst/>
                        </a:rPr>
                        <a:t>or</a:t>
                      </a:r>
                      <a:endParaRPr lang="zh-CN" sz="2200" b="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>
                          <a:effectLst/>
                        </a:rPr>
                        <a:t>None</a:t>
                      </a:r>
                      <a:endParaRPr lang="zh-CN" sz="2200" b="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>
                          <a:effectLst/>
                        </a:rPr>
                        <a:t>pass</a:t>
                      </a:r>
                      <a:endParaRPr lang="zh-CN" sz="2200" b="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>
                          <a:effectLst/>
                        </a:rPr>
                        <a:t>raise</a:t>
                      </a:r>
                      <a:endParaRPr lang="zh-CN" sz="2200" b="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>
                          <a:effectLst/>
                        </a:rPr>
                        <a:t>return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>
                          <a:effectLst/>
                        </a:rPr>
                        <a:t>True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>
                          <a:effectLst/>
                        </a:rPr>
                        <a:t>try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>
                          <a:effectLst/>
                        </a:rPr>
                        <a:t>while</a:t>
                      </a:r>
                      <a:endParaRPr lang="zh-CN" sz="2200" b="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>
                          <a:effectLst/>
                        </a:rPr>
                        <a:t>with</a:t>
                      </a:r>
                      <a:endParaRPr lang="zh-CN" sz="2200" b="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>
                          <a:effectLst/>
                        </a:rPr>
                        <a:t>yield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>
                          <a:effectLst/>
                        </a:rPr>
                        <a:t> </a:t>
                      </a:r>
                      <a:endParaRPr lang="zh-CN" sz="2200" b="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>
                          <a:effectLst/>
                        </a:rPr>
                        <a:t> 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>
                          <a:effectLst/>
                        </a:rPr>
                        <a:t> 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/>
        </p:nvSpPr>
        <p:spPr>
          <a:xfrm>
            <a:off x="71755" y="3068955"/>
            <a:ext cx="9039225" cy="311340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2.3 Python</a:t>
            </a:r>
            <a:r>
              <a:rPr lang="zh-CN" altLang="zh-CN" dirty="0"/>
              <a:t>的数</a:t>
            </a:r>
            <a:r>
              <a:rPr lang="zh-CN" altLang="en-US" dirty="0"/>
              <a:t>据</a:t>
            </a:r>
            <a:r>
              <a:rPr lang="zh-CN" altLang="zh-CN" dirty="0"/>
              <a:t>类型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sz="2200" b="1" dirty="0"/>
              <a:t>整数类型</a:t>
            </a:r>
            <a:r>
              <a:rPr lang="en-US" altLang="zh-CN" sz="2200" b="1" dirty="0"/>
              <a:t>(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)</a:t>
            </a:r>
            <a:endParaRPr lang="zh-CN" altLang="zh-CN" sz="2200" b="1" dirty="0"/>
          </a:p>
          <a:p>
            <a:pPr lvl="1"/>
            <a:r>
              <a:rPr lang="zh-CN" altLang="zh-CN" dirty="0"/>
              <a:t>表示方式有四种</a:t>
            </a:r>
            <a:endParaRPr lang="en-US" altLang="zh-CN" dirty="0"/>
          </a:p>
          <a:p>
            <a:pPr lvl="1"/>
            <a:r>
              <a:rPr lang="zh-CN" altLang="zh-CN" dirty="0"/>
              <a:t>十进制、二进制</a:t>
            </a:r>
            <a:r>
              <a:rPr lang="en-US" altLang="zh-CN" dirty="0"/>
              <a:t>(</a:t>
            </a:r>
            <a:r>
              <a:rPr lang="zh-CN" altLang="zh-CN" dirty="0"/>
              <a:t>以“</a:t>
            </a:r>
            <a:r>
              <a:rPr lang="en-US" altLang="zh-CN" dirty="0"/>
              <a:t>0B</a:t>
            </a:r>
            <a:r>
              <a:rPr lang="zh-CN" altLang="zh-CN" dirty="0"/>
              <a:t>”或“</a:t>
            </a:r>
            <a:r>
              <a:rPr lang="en-US" altLang="zh-CN" dirty="0"/>
              <a:t>0b</a:t>
            </a:r>
            <a:r>
              <a:rPr lang="zh-CN" altLang="zh-CN" dirty="0"/>
              <a:t>”开头</a:t>
            </a:r>
            <a:r>
              <a:rPr lang="en-US" altLang="zh-CN" dirty="0"/>
              <a:t>)</a:t>
            </a:r>
            <a:r>
              <a:rPr lang="zh-CN" altLang="zh-CN" dirty="0"/>
              <a:t>、八进制</a:t>
            </a:r>
            <a:r>
              <a:rPr lang="en-US" altLang="zh-CN" dirty="0"/>
              <a:t>(</a:t>
            </a:r>
            <a:r>
              <a:rPr lang="zh-CN" altLang="zh-CN" dirty="0"/>
              <a:t>以数字“</a:t>
            </a:r>
            <a:r>
              <a:rPr lang="en-US" altLang="zh-CN" dirty="0"/>
              <a:t>0o</a:t>
            </a:r>
            <a:r>
              <a:rPr lang="zh-CN" altLang="zh-CN" dirty="0"/>
              <a:t>”或“</a:t>
            </a:r>
            <a:r>
              <a:rPr lang="en-US" altLang="zh-CN" dirty="0"/>
              <a:t>0O</a:t>
            </a:r>
            <a:r>
              <a:rPr lang="zh-CN" altLang="zh-CN" dirty="0"/>
              <a:t>”开头</a:t>
            </a:r>
            <a:r>
              <a:rPr lang="en-US" altLang="zh-CN" dirty="0"/>
              <a:t>)</a:t>
            </a:r>
            <a:r>
              <a:rPr lang="zh-CN" altLang="zh-CN" dirty="0"/>
              <a:t>和十六进制</a:t>
            </a:r>
            <a:r>
              <a:rPr lang="en-US" altLang="zh-CN" dirty="0"/>
              <a:t>(</a:t>
            </a:r>
            <a:r>
              <a:rPr lang="zh-CN" altLang="zh-CN" dirty="0"/>
              <a:t>以“</a:t>
            </a:r>
            <a:r>
              <a:rPr lang="en-US" altLang="zh-CN" dirty="0"/>
              <a:t>0x</a:t>
            </a:r>
            <a:r>
              <a:rPr lang="zh-CN" altLang="zh-CN" dirty="0"/>
              <a:t>”或“</a:t>
            </a:r>
            <a:r>
              <a:rPr lang="en-US" altLang="zh-CN" dirty="0"/>
              <a:t>0X</a:t>
            </a:r>
            <a:r>
              <a:rPr lang="zh-CN" altLang="zh-CN" dirty="0"/>
              <a:t>”开头</a:t>
            </a:r>
            <a:r>
              <a:rPr lang="en-US" altLang="zh-CN" dirty="0"/>
              <a:t>)(bin, oct, hex)</a:t>
            </a:r>
          </a:p>
          <a:p>
            <a:pPr lvl="1"/>
            <a:endParaRPr lang="en-US" altLang="zh-CN" dirty="0"/>
          </a:p>
          <a:p>
            <a:r>
              <a:rPr lang="zh-CN" altLang="zh-CN" sz="2200" b="1" dirty="0"/>
              <a:t>浮点型</a:t>
            </a:r>
            <a:r>
              <a:rPr lang="en-US" altLang="zh-CN" sz="2200" b="1" dirty="0"/>
              <a:t>(float)</a:t>
            </a:r>
            <a:endParaRPr lang="zh-CN" altLang="zh-CN" sz="2200" b="1" dirty="0"/>
          </a:p>
          <a:p>
            <a:pPr lvl="1"/>
            <a:r>
              <a:rPr lang="zh-CN" altLang="zh-CN" dirty="0"/>
              <a:t>表示数学中的实数，是带有小数的数据类型。</a:t>
            </a:r>
          </a:p>
          <a:p>
            <a:pPr lvl="1"/>
            <a:r>
              <a:rPr lang="zh-CN" altLang="zh-CN" dirty="0"/>
              <a:t>浮点型可以用十进制或科学计数法表示</a:t>
            </a:r>
            <a:r>
              <a:rPr lang="en-US" altLang="zh-CN" dirty="0"/>
              <a:t>(e,E)</a:t>
            </a:r>
            <a:r>
              <a:rPr lang="zh-CN" altLang="zh-CN" dirty="0"/>
              <a:t>。</a:t>
            </a:r>
          </a:p>
          <a:p>
            <a:pPr marL="514350" lvl="1" indent="0">
              <a:buNone/>
            </a:pPr>
            <a:r>
              <a:rPr lang="en-US" altLang="zh-CN" b="1" dirty="0"/>
              <a:t>12.304   3.22e3</a:t>
            </a:r>
            <a:r>
              <a:rPr lang="zh-CN" altLang="zh-CN" b="1" dirty="0"/>
              <a:t>，</a:t>
            </a:r>
            <a:r>
              <a:rPr lang="en-US" altLang="zh-CN" b="1" dirty="0"/>
              <a:t>0.24E6</a:t>
            </a:r>
            <a:r>
              <a:rPr lang="zh-CN" altLang="zh-CN" b="1" dirty="0"/>
              <a:t>，</a:t>
            </a:r>
            <a:r>
              <a:rPr lang="en-US" altLang="zh-CN" b="1" dirty="0"/>
              <a:t>1.5E-3</a:t>
            </a:r>
            <a:endParaRPr lang="zh-CN" altLang="zh-CN" b="1" dirty="0"/>
          </a:p>
          <a:p>
            <a:pPr lvl="1"/>
            <a:endParaRPr lang="zh-CN" altLang="zh-CN" dirty="0"/>
          </a:p>
          <a:p>
            <a:pPr lvl="1"/>
            <a:endParaRPr lang="zh-CN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2.3 Python</a:t>
            </a:r>
            <a:r>
              <a:rPr lang="zh-CN" altLang="zh-CN" dirty="0"/>
              <a:t>的数</a:t>
            </a:r>
            <a:r>
              <a:rPr lang="zh-CN" altLang="en-US" dirty="0"/>
              <a:t>据</a:t>
            </a:r>
            <a:r>
              <a:rPr lang="zh-CN" altLang="zh-CN" dirty="0"/>
              <a:t>类型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endParaRPr lang="en-US" altLang="zh-CN" b="1" dirty="0"/>
          </a:p>
          <a:p>
            <a:r>
              <a:rPr lang="zh-CN" altLang="zh-CN" sz="2200" b="1" dirty="0"/>
              <a:t>复数类型（</a:t>
            </a:r>
            <a:r>
              <a:rPr lang="en-US" altLang="zh-CN" sz="2200" b="1" dirty="0"/>
              <a:t>complex</a:t>
            </a:r>
            <a:r>
              <a:rPr lang="zh-CN" altLang="zh-CN" sz="2200" b="1" dirty="0"/>
              <a:t>） </a:t>
            </a:r>
          </a:p>
          <a:p>
            <a:pPr lvl="1"/>
            <a:r>
              <a:rPr lang="zh-CN" altLang="zh-CN" dirty="0"/>
              <a:t>表示数学中的复数，</a:t>
            </a:r>
            <a:r>
              <a:rPr lang="en-US" altLang="zh-CN" dirty="0"/>
              <a:t>5+3j</a:t>
            </a:r>
            <a:r>
              <a:rPr lang="zh-CN" altLang="zh-CN" dirty="0"/>
              <a:t>、</a:t>
            </a:r>
            <a:r>
              <a:rPr lang="en-US" altLang="zh-CN" dirty="0"/>
              <a:t>-3.4-6.8j</a:t>
            </a:r>
            <a:r>
              <a:rPr lang="zh-CN" altLang="zh-CN" dirty="0"/>
              <a:t>都是复数类型。</a:t>
            </a:r>
          </a:p>
          <a:p>
            <a:pPr lvl="1"/>
            <a:r>
              <a:rPr lang="zh-CN" altLang="zh-CN" dirty="0"/>
              <a:t>一个复数必须有表示虚部的实数和</a:t>
            </a:r>
            <a:r>
              <a:rPr lang="en-US" altLang="zh-CN" dirty="0"/>
              <a:t>j</a:t>
            </a:r>
            <a:r>
              <a:rPr lang="zh-CN" altLang="zh-CN" dirty="0"/>
              <a:t>，如</a:t>
            </a:r>
            <a:r>
              <a:rPr lang="en-US" altLang="zh-CN" dirty="0"/>
              <a:t>1j</a:t>
            </a:r>
            <a:r>
              <a:rPr lang="zh-CN" altLang="zh-CN" dirty="0"/>
              <a:t>、</a:t>
            </a:r>
            <a:r>
              <a:rPr lang="en-US" altLang="zh-CN" dirty="0"/>
              <a:t>-1j</a:t>
            </a:r>
            <a:r>
              <a:rPr lang="zh-CN" altLang="zh-CN" dirty="0"/>
              <a:t>都是复数，而</a:t>
            </a:r>
            <a:r>
              <a:rPr lang="en-US" altLang="zh-CN" dirty="0"/>
              <a:t>0.0</a:t>
            </a:r>
            <a:r>
              <a:rPr lang="zh-CN" altLang="zh-CN" dirty="0"/>
              <a:t>不是复数，并且表示虚部的实数部分即使是</a:t>
            </a:r>
            <a:r>
              <a:rPr lang="en-US" altLang="zh-CN" dirty="0"/>
              <a:t>1</a:t>
            </a:r>
            <a:r>
              <a:rPr lang="zh-CN" altLang="zh-CN" dirty="0"/>
              <a:t>也不可以省略。</a:t>
            </a:r>
            <a:endParaRPr lang="en-US" altLang="zh-CN" dirty="0"/>
          </a:p>
          <a:p>
            <a:pPr lvl="1"/>
            <a:endParaRPr lang="zh-CN" altLang="zh-CN" dirty="0"/>
          </a:p>
          <a:p>
            <a:r>
              <a:rPr lang="zh-CN" altLang="zh-CN" sz="2200" b="1" dirty="0"/>
              <a:t>布尔类型（</a:t>
            </a:r>
            <a:r>
              <a:rPr lang="en-US" altLang="zh-CN" sz="2200" b="1" dirty="0"/>
              <a:t>bool</a:t>
            </a:r>
            <a:r>
              <a:rPr lang="zh-CN" altLang="zh-CN" sz="2200" b="1" dirty="0"/>
              <a:t>）</a:t>
            </a:r>
          </a:p>
          <a:p>
            <a:pPr lvl="1"/>
            <a:r>
              <a:rPr lang="zh-CN" altLang="zh-CN" dirty="0"/>
              <a:t>一种特殊的整型，布尔型数据只有两个取值</a:t>
            </a:r>
            <a:r>
              <a:rPr lang="en-US" altLang="zh-CN" dirty="0"/>
              <a:t>: True</a:t>
            </a:r>
            <a:r>
              <a:rPr lang="zh-CN" altLang="zh-CN" dirty="0"/>
              <a:t>和</a:t>
            </a:r>
            <a:r>
              <a:rPr lang="en-US" altLang="zh-CN" dirty="0"/>
              <a:t>False</a:t>
            </a:r>
            <a:r>
              <a:rPr lang="zh-CN" altLang="zh-CN" dirty="0"/>
              <a:t>。如果将布尔值进行数值运算，</a:t>
            </a:r>
            <a:r>
              <a:rPr lang="en-US" altLang="zh-CN" dirty="0"/>
              <a:t>True</a:t>
            </a:r>
            <a:r>
              <a:rPr lang="zh-CN" altLang="zh-CN" dirty="0"/>
              <a:t>会被当作整型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False</a:t>
            </a:r>
            <a:r>
              <a:rPr lang="zh-CN" altLang="zh-CN" dirty="0"/>
              <a:t>会被当作整型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endParaRPr lang="zh-CN" altLang="zh-CN" dirty="0"/>
          </a:p>
          <a:p>
            <a:pPr lvl="1"/>
            <a:endParaRPr lang="zh-CN" altLang="en-US" b="1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2454182-060e-40c5-aeba-933753ba469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c2b9371-1c32-4116-b7bd-04230cf430ba}"/>
  <p:tag name="TABLE_ENDDRAG_ORIGIN_RECT" val="680*209"/>
  <p:tag name="TABLE_ENDDRAG_RECT" val="31*281*680*20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bed50b3-19cd-47c5-9667-a8a2d9dbab67}"/>
</p:tagLst>
</file>

<file path=ppt/theme/theme1.xml><?xml version="1.0" encoding="utf-8"?>
<a:theme xmlns:a="http://schemas.openxmlformats.org/drawingml/2006/main" name="1_尚学堂">
  <a:themeElements>
    <a:clrScheme name="尚学堂 3">
      <a:dk1>
        <a:srgbClr val="000000"/>
      </a:dk1>
      <a:lt1>
        <a:srgbClr val="FFFFFF"/>
      </a:lt1>
      <a:dk2>
        <a:srgbClr val="228A88"/>
      </a:dk2>
      <a:lt2>
        <a:srgbClr val="808080"/>
      </a:lt2>
      <a:accent1>
        <a:srgbClr val="CCCCFF"/>
      </a:accent1>
      <a:accent2>
        <a:srgbClr val="D18213"/>
      </a:accent2>
      <a:accent3>
        <a:srgbClr val="FFFFFF"/>
      </a:accent3>
      <a:accent4>
        <a:srgbClr val="000000"/>
      </a:accent4>
      <a:accent5>
        <a:srgbClr val="E2E2FF"/>
      </a:accent5>
      <a:accent6>
        <a:srgbClr val="BD7510"/>
      </a:accent6>
      <a:hlink>
        <a:srgbClr val="051AB3"/>
      </a:hlink>
      <a:folHlink>
        <a:srgbClr val="C0C0C0"/>
      </a:folHlink>
    </a:clrScheme>
    <a:fontScheme name="尚学堂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anose="05020102010507070707" pitchFamily="18" charset="2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6699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anose="05020102010507070707" pitchFamily="18" charset="2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6699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尚学堂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尚学堂 2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28A5A2"/>
        </a:accent6>
        <a:hlink>
          <a:srgbClr val="051AB3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尚学堂 3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D1821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BD7510"/>
        </a:accent6>
        <a:hlink>
          <a:srgbClr val="051AB3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尚学堂</Template>
  <TotalTime>298</TotalTime>
  <Words>1665</Words>
  <Application>Microsoft Office PowerPoint</Application>
  <PresentationFormat>全屏显示(4:3)</PresentationFormat>
  <Paragraphs>244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微软雅黑</vt:lpstr>
      <vt:lpstr>Arial</vt:lpstr>
      <vt:lpstr>Times New Roman</vt:lpstr>
      <vt:lpstr>Wingdings 2</vt:lpstr>
      <vt:lpstr>1_尚学堂</vt:lpstr>
      <vt:lpstr>2  Python 基础知识</vt:lpstr>
      <vt:lpstr>第2章  Python基础知识</vt:lpstr>
      <vt:lpstr>2.1 程序的书写规范</vt:lpstr>
      <vt:lpstr>2.1 程序的书写规范</vt:lpstr>
      <vt:lpstr>2.1 程序的书写规范</vt:lpstr>
      <vt:lpstr>2.2 标识符和关键字</vt:lpstr>
      <vt:lpstr>2.2 标识符和关键字</vt:lpstr>
      <vt:lpstr>2.3 Python的数据类型</vt:lpstr>
      <vt:lpstr>2.3 Python的数据类型</vt:lpstr>
      <vt:lpstr>2.3 Python的数据类型</vt:lpstr>
      <vt:lpstr>2.4 Python的变量</vt:lpstr>
      <vt:lpstr>2.4 Python的变量</vt:lpstr>
      <vt:lpstr>2.5 Python的运算符</vt:lpstr>
      <vt:lpstr>2.5 Python的运算符</vt:lpstr>
      <vt:lpstr>2.5 Python的运算符</vt:lpstr>
      <vt:lpstr>2.5 Python的运算符</vt:lpstr>
      <vt:lpstr>2.6 运算符的优先级</vt:lpstr>
      <vt:lpstr>小结</vt:lpstr>
      <vt:lpstr>作业: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Y Y</cp:lastModifiedBy>
  <cp:revision>309</cp:revision>
  <dcterms:created xsi:type="dcterms:W3CDTF">2113-01-01T00:00:00Z</dcterms:created>
  <dcterms:modified xsi:type="dcterms:W3CDTF">2022-05-10T06:06:23Z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