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sldIdLst>
    <p:sldId id="256" r:id="rId3"/>
    <p:sldId id="318" r:id="rId4"/>
    <p:sldId id="323" r:id="rId5"/>
    <p:sldId id="324" r:id="rId6"/>
    <p:sldId id="333" r:id="rId7"/>
    <p:sldId id="343" r:id="rId8"/>
    <p:sldId id="344" r:id="rId9"/>
    <p:sldId id="368" r:id="rId10"/>
    <p:sldId id="335" r:id="rId11"/>
    <p:sldId id="345" r:id="rId12"/>
    <p:sldId id="336" r:id="rId13"/>
    <p:sldId id="346" r:id="rId14"/>
    <p:sldId id="347" r:id="rId15"/>
    <p:sldId id="358" r:id="rId17"/>
    <p:sldId id="359" r:id="rId18"/>
    <p:sldId id="360" r:id="rId19"/>
    <p:sldId id="348" r:id="rId20"/>
    <p:sldId id="349" r:id="rId21"/>
    <p:sldId id="350" r:id="rId22"/>
    <p:sldId id="351" r:id="rId23"/>
    <p:sldId id="311" r:id="rId24"/>
    <p:sldId id="263" r:id="rId25"/>
    <p:sldId id="342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708" y="-102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C7CA-D6F9-47B9-8928-0564FB07D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A037-C536-4319-9F95-D4D716EBC1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0A037-C536-4319-9F95-D4D716EBC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>
                <a:solidFill>
                  <a:srgbClr val="126ABA"/>
                </a:solidFill>
              </a:rPr>
              <a:t>3  </a:t>
            </a:r>
            <a:r>
              <a:rPr lang="en-US" altLang="zh-CN" sz="3200" dirty="0" smtClean="0">
                <a:solidFill>
                  <a:srgbClr val="126ABA"/>
                </a:solidFill>
              </a:rPr>
              <a:t>Python</a:t>
            </a:r>
            <a:r>
              <a:rPr lang="zh-CN" altLang="en-US" sz="3200" dirty="0">
                <a:solidFill>
                  <a:srgbClr val="126ABA"/>
                </a:solidFill>
              </a:rPr>
              <a:t>中的字符串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dirty="0"/>
              <a:t>3.3  </a:t>
            </a:r>
            <a:r>
              <a:rPr lang="zh-CN" altLang="zh-CN" dirty="0"/>
              <a:t>字符串的操作符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3-5</a:t>
            </a:r>
            <a:r>
              <a:rPr lang="en-US" altLang="zh-CN" dirty="0"/>
              <a:t>  </a:t>
            </a:r>
            <a:r>
              <a:rPr lang="zh-CN" altLang="zh-CN" dirty="0"/>
              <a:t>字符串操作符的应用。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str1="</a:t>
            </a:r>
            <a:r>
              <a:rPr lang="en-US" altLang="zh-CN" dirty="0" err="1"/>
              <a:t>Hi,Python</a:t>
            </a:r>
            <a:r>
              <a:rPr lang="en-US" altLang="zh-CN" dirty="0"/>
              <a:t>!"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str1*2     #str1</a:t>
            </a:r>
            <a:r>
              <a:rPr lang="zh-CN" altLang="zh-CN" dirty="0"/>
              <a:t>重复显示</a:t>
            </a:r>
            <a:r>
              <a:rPr lang="en-US" altLang="zh-CN" dirty="0"/>
              <a:t>2</a:t>
            </a:r>
            <a:r>
              <a:rPr lang="zh-CN" altLang="zh-CN" dirty="0"/>
              <a:t>次，</a:t>
            </a:r>
            <a:r>
              <a:rPr lang="en-US" altLang="zh-CN" dirty="0"/>
              <a:t>str1</a:t>
            </a:r>
            <a:r>
              <a:rPr lang="zh-CN" altLang="zh-CN" dirty="0"/>
              <a:t>未发生改变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'</a:t>
            </a:r>
            <a:r>
              <a:rPr lang="en-US" altLang="zh-CN" dirty="0" err="1"/>
              <a:t>Hi,Python!Hi,Python</a:t>
            </a:r>
            <a:r>
              <a:rPr lang="en-US" altLang="zh-CN" dirty="0"/>
              <a:t>!'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id(str1)   #str1</a:t>
            </a:r>
            <a:r>
              <a:rPr lang="zh-CN" altLang="zh-CN" dirty="0"/>
              <a:t>在内存中</a:t>
            </a:r>
            <a:r>
              <a:rPr lang="zh-CN" altLang="zh-CN" dirty="0" smtClean="0"/>
              <a:t>标识</a:t>
            </a:r>
            <a:r>
              <a:rPr lang="en-US" altLang="zh-CN" dirty="0" smtClean="0"/>
              <a:t>    #54364264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str1+="</a:t>
            </a:r>
            <a:r>
              <a:rPr lang="en-US" altLang="zh-CN" dirty="0" err="1"/>
              <a:t>Hi,Java</a:t>
            </a:r>
            <a:r>
              <a:rPr lang="en-US" altLang="zh-CN" dirty="0"/>
              <a:t>!"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id(str1)   #str1</a:t>
            </a:r>
            <a:r>
              <a:rPr lang="zh-CN" altLang="zh-CN" dirty="0"/>
              <a:t>连接字符串后，</a:t>
            </a:r>
            <a:r>
              <a:rPr lang="en-US" altLang="zh-CN" dirty="0"/>
              <a:t>id</a:t>
            </a:r>
            <a:r>
              <a:rPr lang="zh-CN" altLang="zh-CN" dirty="0"/>
              <a:t>发生改变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54338768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</a:t>
            </a:r>
            <a:r>
              <a:rPr lang="en-US" altLang="zh-CN" dirty="0" smtClean="0"/>
              <a:t>str1     #'</a:t>
            </a:r>
            <a:r>
              <a:rPr lang="en-US" altLang="zh-CN" dirty="0" err="1" smtClean="0"/>
              <a:t>Hi,Python!Hi,Java</a:t>
            </a:r>
            <a:r>
              <a:rPr lang="en-US" altLang="zh-CN" dirty="0"/>
              <a:t>!'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# </a:t>
            </a:r>
            <a:r>
              <a:rPr lang="zh-CN" altLang="zh-CN" dirty="0"/>
              <a:t>字符串切片操作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str1[3:9</a:t>
            </a:r>
            <a:r>
              <a:rPr lang="en-US" altLang="zh-CN" dirty="0" smtClean="0"/>
              <a:t>]      #'Python</a:t>
            </a:r>
            <a:r>
              <a:rPr lang="en-US" altLang="zh-CN" dirty="0"/>
              <a:t>'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/>
              <a:t>1. </a:t>
            </a:r>
            <a:r>
              <a:rPr lang="zh-CN" altLang="zh-CN" b="1" dirty="0"/>
              <a:t>大小写转换函数</a:t>
            </a:r>
            <a:endParaRPr lang="zh-CN" altLang="zh-CN" b="1" dirty="0"/>
          </a:p>
          <a:p>
            <a:pPr marL="450850" indent="0">
              <a:buNone/>
            </a:pPr>
            <a:r>
              <a:rPr lang="en-US" altLang="zh-CN" b="1" dirty="0"/>
              <a:t>2. </a:t>
            </a:r>
            <a:r>
              <a:rPr lang="zh-CN" altLang="zh-CN" b="1" dirty="0"/>
              <a:t>查找替换函数</a:t>
            </a:r>
            <a:endParaRPr lang="zh-CN" altLang="zh-CN" b="1" dirty="0"/>
          </a:p>
          <a:p>
            <a:pPr marL="450850" indent="0">
              <a:buNone/>
            </a:pPr>
            <a:r>
              <a:rPr lang="en-US" altLang="zh-CN" b="1" dirty="0" smtClean="0"/>
              <a:t>3</a:t>
            </a:r>
            <a:r>
              <a:rPr lang="en-US" altLang="zh-CN" b="1" dirty="0"/>
              <a:t>. </a:t>
            </a:r>
            <a:r>
              <a:rPr lang="zh-CN" altLang="zh-CN" b="1" dirty="0"/>
              <a:t>字符判断函数</a:t>
            </a:r>
            <a:endParaRPr lang="zh-CN" altLang="zh-CN" b="1" dirty="0"/>
          </a:p>
          <a:p>
            <a:pPr marL="450850" indent="0">
              <a:buNone/>
            </a:pPr>
            <a:r>
              <a:rPr lang="en-US" altLang="zh-CN" b="1" dirty="0" smtClean="0"/>
              <a:t>4.</a:t>
            </a:r>
            <a:r>
              <a:rPr lang="zh-CN" altLang="zh-CN" b="1" dirty="0"/>
              <a:t>字符串头尾判断函数</a:t>
            </a:r>
            <a:endParaRPr lang="zh-CN" altLang="zh-CN" b="1" dirty="0"/>
          </a:p>
          <a:p>
            <a:pPr marL="450850" indent="0">
              <a:buNone/>
            </a:pPr>
            <a:r>
              <a:rPr lang="en-US" altLang="zh-CN" b="1" dirty="0"/>
              <a:t>5. </a:t>
            </a:r>
            <a:r>
              <a:rPr lang="zh-CN" altLang="zh-CN" b="1" dirty="0"/>
              <a:t>计算函数</a:t>
            </a:r>
            <a:endParaRPr lang="zh-CN" altLang="zh-CN" b="1" dirty="0"/>
          </a:p>
          <a:p>
            <a:pPr marL="450850" indent="0">
              <a:buNone/>
            </a:pPr>
            <a:r>
              <a:rPr lang="en-US" altLang="zh-CN" b="1" dirty="0"/>
              <a:t>6. </a:t>
            </a:r>
            <a:r>
              <a:rPr lang="zh-CN" altLang="zh-CN" b="1" dirty="0"/>
              <a:t>字符串拆分与合并</a:t>
            </a:r>
            <a:endParaRPr lang="zh-CN" altLang="zh-CN" b="1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39845" y="2182495"/>
            <a:ext cx="4253230" cy="1256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type()</a:t>
            </a:r>
            <a:r>
              <a:rPr lang="zh-CN" altLang="zh-CN" sz="2200" dirty="0" smtClean="0"/>
              <a:t>函数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用于</a:t>
            </a:r>
            <a:r>
              <a:rPr lang="zh-CN" altLang="zh-CN" sz="2200" dirty="0"/>
              <a:t>测试变量</a:t>
            </a:r>
            <a:r>
              <a:rPr lang="zh-CN" altLang="zh-CN" sz="2200" dirty="0" smtClean="0"/>
              <a:t>类型</a:t>
            </a:r>
            <a:endParaRPr lang="en-US" altLang="zh-CN" sz="2200" dirty="0" smtClean="0"/>
          </a:p>
          <a:p>
            <a:pPr algn="just"/>
            <a:r>
              <a:rPr lang="en-US" altLang="zh-CN" sz="2200" dirty="0" smtClean="0"/>
              <a:t>id</a:t>
            </a:r>
            <a:r>
              <a:rPr lang="en-US" altLang="zh-CN" sz="2200" dirty="0"/>
              <a:t>()</a:t>
            </a:r>
            <a:r>
              <a:rPr lang="zh-CN" altLang="zh-CN" sz="2200" dirty="0" smtClean="0"/>
              <a:t>函数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用于</a:t>
            </a:r>
            <a:r>
              <a:rPr lang="zh-CN" altLang="zh-CN" sz="2200" dirty="0"/>
              <a:t>测试变量的</a:t>
            </a:r>
            <a:r>
              <a:rPr lang="en-US" altLang="zh-CN" sz="2200" dirty="0"/>
              <a:t>id</a:t>
            </a:r>
            <a:r>
              <a:rPr lang="zh-CN" altLang="zh-CN" sz="2200" dirty="0" smtClean="0"/>
              <a:t>值</a:t>
            </a:r>
            <a:endParaRPr lang="en-US" altLang="zh-CN" sz="2200" dirty="0" smtClean="0"/>
          </a:p>
          <a:p>
            <a:pPr algn="just"/>
            <a:r>
              <a:rPr lang="en-US" altLang="zh-CN" sz="2200" dirty="0" smtClean="0"/>
              <a:t>format</a:t>
            </a:r>
            <a:r>
              <a:rPr lang="en-US" altLang="zh-CN" sz="2200" dirty="0"/>
              <a:t>()</a:t>
            </a:r>
            <a:r>
              <a:rPr lang="zh-CN" altLang="zh-CN" sz="2200" dirty="0"/>
              <a:t>函数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319270" cy="465772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/>
              <a:t>1. </a:t>
            </a:r>
            <a:r>
              <a:rPr lang="zh-CN" altLang="zh-CN" b="1" dirty="0"/>
              <a:t>大小写转换函数</a:t>
            </a:r>
            <a:endParaRPr lang="zh-CN" altLang="zh-CN" b="1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299" y="2924944"/>
          <a:ext cx="1944216" cy="158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</a:tblGrid>
              <a:tr h="31683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函数名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lower()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upper()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capitalize()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swapcase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black">
          <a:xfrm>
            <a:off x="4390390" y="1641475"/>
            <a:ext cx="4719955" cy="4656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/>
              <a:t>例</a:t>
            </a:r>
            <a:r>
              <a:rPr lang="en-US" altLang="zh-CN" b="1" dirty="0"/>
              <a:t>3-6</a:t>
            </a:r>
            <a:r>
              <a:rPr lang="en-US" altLang="zh-CN" dirty="0"/>
              <a:t>  </a:t>
            </a:r>
            <a:r>
              <a:rPr lang="zh-CN" altLang="zh-CN" dirty="0"/>
              <a:t>大小写转换函数的应用。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str1="</a:t>
            </a:r>
            <a:r>
              <a:rPr lang="en-US" altLang="zh-CN" dirty="0" err="1"/>
              <a:t>hi,Python</a:t>
            </a:r>
            <a:r>
              <a:rPr lang="en-US" altLang="zh-CN" dirty="0"/>
              <a:t>"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str1.lower()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'</a:t>
            </a:r>
            <a:r>
              <a:rPr lang="en-US" altLang="zh-CN" dirty="0" err="1"/>
              <a:t>hi,python</a:t>
            </a:r>
            <a:r>
              <a:rPr lang="en-US" altLang="zh-CN" dirty="0"/>
              <a:t>'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str1.upper()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'HI,PYTHON'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str1.capitalize()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'</a:t>
            </a:r>
            <a:r>
              <a:rPr lang="en-US" altLang="zh-CN" dirty="0" err="1"/>
              <a:t>Hi,python</a:t>
            </a:r>
            <a:r>
              <a:rPr lang="en-US" altLang="zh-CN" dirty="0"/>
              <a:t>'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str1.swapcase()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'</a:t>
            </a:r>
            <a:r>
              <a:rPr lang="en-US" altLang="zh-CN" dirty="0" err="1"/>
              <a:t>HI,pYTHON</a:t>
            </a:r>
            <a:r>
              <a:rPr lang="en-US" altLang="zh-CN" dirty="0"/>
              <a:t>'</a:t>
            </a:r>
            <a:endParaRPr lang="zh-CN" altLang="zh-CN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zh-CN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 smtClean="0"/>
              <a:t>2</a:t>
            </a:r>
            <a:r>
              <a:rPr lang="en-US" altLang="zh-CN" b="1" dirty="0"/>
              <a:t>. </a:t>
            </a:r>
            <a:r>
              <a:rPr lang="zh-CN" altLang="zh-CN" b="1" dirty="0">
                <a:sym typeface="+mn-ea"/>
              </a:rPr>
              <a:t>查找替换</a:t>
            </a:r>
            <a:r>
              <a:rPr lang="zh-CN" altLang="zh-CN" b="1" dirty="0" smtClean="0">
                <a:sym typeface="+mn-ea"/>
              </a:rPr>
              <a:t>函数</a:t>
            </a:r>
            <a:endParaRPr lang="en-US" altLang="zh-CN" b="1" dirty="0" smtClean="0"/>
          </a:p>
          <a:p>
            <a:pPr marL="450850" indent="0">
              <a:buNone/>
            </a:pPr>
            <a:endParaRPr lang="en-US" altLang="zh-CN" b="1" dirty="0"/>
          </a:p>
          <a:p>
            <a:pPr marL="450850" indent="0">
              <a:buNone/>
            </a:pPr>
            <a:endParaRPr lang="en-US" altLang="zh-CN" b="1" dirty="0" smtClean="0"/>
          </a:p>
          <a:p>
            <a:pPr marL="450850" indent="0">
              <a:buNone/>
            </a:pPr>
            <a:endParaRPr lang="en-US" altLang="zh-CN" b="1" dirty="0"/>
          </a:p>
          <a:p>
            <a:pPr marL="450850" indent="0">
              <a:buNone/>
            </a:pPr>
            <a:endParaRPr lang="en-US" altLang="zh-CN" b="1" dirty="0"/>
          </a:p>
          <a:p>
            <a:r>
              <a:rPr lang="zh-CN" altLang="zh-CN" b="1" dirty="0"/>
              <a:t>例</a:t>
            </a:r>
            <a:r>
              <a:rPr lang="en-US" altLang="zh-CN" b="1" dirty="0"/>
              <a:t>3-7 </a:t>
            </a:r>
            <a:r>
              <a:rPr lang="en-US" altLang="zh-CN" dirty="0"/>
              <a:t> </a:t>
            </a:r>
            <a:r>
              <a:rPr lang="zh-CN" altLang="zh-CN" dirty="0"/>
              <a:t>查找替换函数的应用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fr-FR" altLang="zh-CN" dirty="0"/>
              <a:t>&gt;&gt;&gt;</a:t>
            </a:r>
            <a:r>
              <a:rPr lang="en-US" altLang="zh-CN" dirty="0"/>
              <a:t> </a:t>
            </a:r>
            <a:r>
              <a:rPr lang="fr-FR" altLang="zh-CN" dirty="0"/>
              <a:t>str1="hi,Python!hi,Java!"</a:t>
            </a:r>
            <a:endParaRPr lang="zh-CN" altLang="zh-CN" dirty="0"/>
          </a:p>
          <a:p>
            <a:r>
              <a:rPr lang="en-US" altLang="zh-CN" dirty="0"/>
              <a:t>&gt;&gt;&gt; str1.find("hi</a:t>
            </a:r>
            <a:r>
              <a:rPr lang="en-US" altLang="zh-CN" dirty="0" smtClean="0"/>
              <a:t>")     #0</a:t>
            </a:r>
            <a:endParaRPr lang="zh-CN" altLang="zh-CN" dirty="0"/>
          </a:p>
          <a:p>
            <a:r>
              <a:rPr lang="en-US" altLang="zh-CN" dirty="0"/>
              <a:t>&gt;&gt;&gt; str1.rfind("hi</a:t>
            </a:r>
            <a:r>
              <a:rPr lang="en-US" altLang="zh-CN" dirty="0" smtClean="0"/>
              <a:t>")    #10</a:t>
            </a:r>
            <a:endParaRPr lang="zh-CN" altLang="zh-CN" dirty="0"/>
          </a:p>
          <a:p>
            <a:r>
              <a:rPr lang="en-US" altLang="zh-CN" dirty="0"/>
              <a:t>&gt;&gt;&gt; str1.index("a</a:t>
            </a:r>
            <a:r>
              <a:rPr lang="en-US" altLang="zh-CN" dirty="0" smtClean="0"/>
              <a:t>")</a:t>
            </a:r>
            <a:endParaRPr lang="zh-CN" altLang="zh-CN" dirty="0"/>
          </a:p>
          <a:p>
            <a:r>
              <a:rPr lang="en-US" altLang="zh-CN" dirty="0"/>
              <a:t>&gt;&gt;&gt; str1.rindex("a</a:t>
            </a:r>
            <a:r>
              <a:rPr lang="en-US" altLang="zh-CN" dirty="0" smtClean="0"/>
              <a:t>")</a:t>
            </a:r>
            <a:endParaRPr lang="zh-CN" altLang="zh-CN" b="1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283" y="2492896"/>
          <a:ext cx="8640960" cy="1219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90898"/>
                <a:gridCol w="6450062"/>
              </a:tblGrid>
              <a:tr h="264029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函数名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52805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find(str[,strat[,end]] 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检测</a:t>
                      </a:r>
                      <a:r>
                        <a:rPr lang="en-US" sz="2000" kern="100" dirty="0" err="1">
                          <a:effectLst/>
                        </a:rPr>
                        <a:t>str</a:t>
                      </a:r>
                      <a:r>
                        <a:rPr lang="zh-CN" sz="2000" kern="100" dirty="0">
                          <a:effectLst/>
                        </a:rPr>
                        <a:t>是否包含在字符串中，如果指定范围</a:t>
                      </a:r>
                      <a:r>
                        <a:rPr lang="en-US" sz="2000" kern="100" dirty="0">
                          <a:effectLst/>
                        </a:rPr>
                        <a:t>start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>
                          <a:effectLst/>
                        </a:rPr>
                        <a:t>end</a:t>
                      </a:r>
                      <a:r>
                        <a:rPr lang="zh-CN" sz="2000" kern="100" dirty="0">
                          <a:effectLst/>
                        </a:rPr>
                        <a:t>，则检查是否包含在指定范围内。如果包含，返回</a:t>
                      </a:r>
                      <a:r>
                        <a:rPr lang="en-US" sz="2000" kern="100" dirty="0" err="1">
                          <a:effectLst/>
                        </a:rPr>
                        <a:t>str</a:t>
                      </a:r>
                      <a:r>
                        <a:rPr lang="zh-CN" sz="2000" kern="100" dirty="0">
                          <a:effectLst/>
                        </a:rPr>
                        <a:t>的索引值，否则返回</a:t>
                      </a: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319270" cy="465772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/>
              <a:t>3. </a:t>
            </a:r>
            <a:r>
              <a:rPr lang="zh-CN" altLang="zh-CN" b="1" dirty="0"/>
              <a:t>字符串判断</a:t>
            </a:r>
            <a:r>
              <a:rPr lang="zh-CN" altLang="zh-CN" b="1" dirty="0"/>
              <a:t>函数</a:t>
            </a:r>
            <a:endParaRPr lang="zh-CN" altLang="zh-CN" b="1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299" y="2924944"/>
          <a:ext cx="1944370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370"/>
              </a:tblGrid>
              <a:tr h="31683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函数名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isalnum</a:t>
                      </a:r>
                      <a:r>
                        <a:rPr lang="en-US" sz="2000" kern="100">
                          <a:effectLst/>
                        </a:rPr>
                        <a:t>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isalpha()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isdigit()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islower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black">
          <a:xfrm>
            <a:off x="4390390" y="1641475"/>
            <a:ext cx="4719955" cy="4656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/>
              <a:t>例</a:t>
            </a:r>
            <a:r>
              <a:rPr lang="en-US" altLang="zh-CN" b="1" dirty="0"/>
              <a:t>3-8</a:t>
            </a:r>
            <a:r>
              <a:rPr lang="en-US" altLang="zh-CN" dirty="0"/>
              <a:t>  </a:t>
            </a:r>
            <a:r>
              <a:rPr lang="zh-CN" altLang="en-US" dirty="0"/>
              <a:t>字符串判断</a:t>
            </a:r>
            <a:r>
              <a:rPr lang="zh-CN" altLang="zh-CN" dirty="0"/>
              <a:t>函数的应用。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”aabbcc$123”.isalnum()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False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&gt;&gt;&gt; ”hello9”.isalpha()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False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”123”.isdigit()</a:t>
            </a:r>
            <a:endParaRPr lang="zh-CN" altLang="zh-CN" dirty="0"/>
          </a:p>
          <a:p>
            <a:pPr marL="273050" indent="0">
              <a:buNone/>
            </a:pPr>
            <a:r>
              <a:rPr lang="en-US" dirty="0"/>
              <a:t>True</a:t>
            </a:r>
            <a:endParaRPr lang="en-US" dirty="0"/>
          </a:p>
          <a:p>
            <a:pPr marL="273050" indent="0">
              <a:buNone/>
            </a:pPr>
            <a:r>
              <a:rPr lang="en-US" altLang="zh-CN" dirty="0"/>
              <a:t>&gt;&gt;&gt; ”12</a:t>
            </a:r>
            <a:r>
              <a:rPr lang="zh-CN" altLang="en-US" dirty="0"/>
              <a:t>二</a:t>
            </a:r>
            <a:r>
              <a:rPr lang="en-US" altLang="zh-CN" dirty="0"/>
              <a:t>”.isnumeric()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True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”ABc”.isupper()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False</a:t>
            </a:r>
            <a:endParaRPr lang="zh-CN" altLang="zh-CN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zh-CN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319270" cy="465709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/>
              <a:t>4. </a:t>
            </a:r>
            <a:r>
              <a:rPr lang="zh-CN" altLang="zh-CN" b="1" dirty="0"/>
              <a:t>字符串头尾</a:t>
            </a:r>
            <a:r>
              <a:rPr lang="zh-CN" altLang="zh-CN" b="1" dirty="0"/>
              <a:t>判断</a:t>
            </a:r>
            <a:r>
              <a:rPr lang="zh-CN" altLang="zh-CN" b="1" dirty="0"/>
              <a:t>函数</a:t>
            </a:r>
            <a:endParaRPr lang="zh-CN" altLang="zh-CN" b="1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299" y="2924944"/>
          <a:ext cx="1944370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370"/>
              </a:tblGrid>
              <a:tr h="31683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函数名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startswith(str[,start[,end]])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endswith(str[,start[,end]])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black">
          <a:xfrm>
            <a:off x="4390390" y="1641475"/>
            <a:ext cx="4719955" cy="4656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/>
              <a:t>例</a:t>
            </a:r>
            <a:r>
              <a:rPr lang="en-US" altLang="zh-CN" b="1" dirty="0"/>
              <a:t>3-9</a:t>
            </a:r>
            <a:r>
              <a:rPr lang="en-US" altLang="zh-CN" dirty="0"/>
              <a:t>  </a:t>
            </a:r>
            <a:r>
              <a:rPr lang="zh-CN" altLang="zh-CN" dirty="0"/>
              <a:t>头尾判断</a:t>
            </a:r>
            <a:r>
              <a:rPr lang="zh-CN" altLang="zh-CN" dirty="0"/>
              <a:t>函数的应用。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str1=”hi,Python!hi,Java!”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&gt;&gt;&gt;str1.startswith(“hi”)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True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str1.endswith(“Java!”)</a:t>
            </a:r>
            <a:endParaRPr lang="zh-CN" altLang="zh-CN" dirty="0"/>
          </a:p>
          <a:p>
            <a:pPr marL="273050" indent="0">
              <a:buNone/>
            </a:pPr>
            <a:r>
              <a:rPr lang="en-US" dirty="0"/>
              <a:t>True</a:t>
            </a:r>
            <a:endParaRPr lang="en-US" dirty="0"/>
          </a:p>
          <a:p>
            <a:pPr marL="273050" indent="0">
              <a:buNone/>
            </a:pPr>
            <a:r>
              <a:rPr lang="en-US" altLang="zh-CN" dirty="0"/>
              <a:t>&gt;&gt;&gt; </a:t>
            </a:r>
            <a:r>
              <a:rPr lang="en-US" dirty="0"/>
              <a:t>str1.startswith</a:t>
            </a:r>
            <a:r>
              <a:rPr lang="en-US" altLang="zh-CN" dirty="0"/>
              <a:t>(“hi”, 3)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False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str1.endswith(“hi”,3,12)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True</a:t>
            </a:r>
            <a:endParaRPr lang="zh-CN" altLang="zh-CN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zh-CN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319270" cy="465772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/>
              <a:t>5. </a:t>
            </a:r>
            <a:r>
              <a:rPr lang="zh-CN" altLang="zh-CN" b="1" dirty="0"/>
              <a:t>字符串计算</a:t>
            </a:r>
            <a:r>
              <a:rPr lang="zh-CN" altLang="zh-CN" b="1" dirty="0"/>
              <a:t>函数</a:t>
            </a:r>
            <a:endParaRPr lang="zh-CN" altLang="zh-CN" b="1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299" y="2924944"/>
          <a:ext cx="1944370" cy="158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370"/>
              </a:tblGrid>
              <a:tr h="316835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函数名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000" kern="1000">
                          <a:effectLst/>
                          <a:latin typeface="Times New Roman" panose="02020603050405020304"/>
                          <a:ea typeface="方正书宋简体"/>
                        </a:rPr>
                        <a:t>len(str)</a:t>
                      </a:r>
                      <a:endParaRPr lang="en-US" alt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000" kern="1000">
                          <a:effectLst/>
                          <a:latin typeface="Times New Roman" panose="02020603050405020304"/>
                          <a:ea typeface="方正书宋简体"/>
                        </a:rPr>
                        <a:t>max(str)</a:t>
                      </a:r>
                      <a:endParaRPr lang="en-US" alt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000" kern="1000">
                          <a:effectLst/>
                          <a:latin typeface="Times New Roman" panose="02020603050405020304"/>
                          <a:ea typeface="方正书宋简体"/>
                        </a:rPr>
                        <a:t>min(str)</a:t>
                      </a:r>
                      <a:endParaRPr lang="en-US" alt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000" kern="1000" dirty="0">
                          <a:effectLst/>
                          <a:latin typeface="Times New Roman" panose="02020603050405020304"/>
                          <a:ea typeface="方正书宋简体"/>
                        </a:rPr>
                        <a:t>count(str[,start[,end]])</a:t>
                      </a:r>
                      <a:endParaRPr lang="zh-CN" altLang="en-US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black">
          <a:xfrm>
            <a:off x="4390390" y="1641475"/>
            <a:ext cx="4719955" cy="4656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b="1" dirty="0"/>
              <a:t>例</a:t>
            </a:r>
            <a:r>
              <a:rPr lang="en-US" altLang="zh-CN" b="1" dirty="0"/>
              <a:t>3-10</a:t>
            </a:r>
            <a:r>
              <a:rPr lang="en-US" altLang="zh-CN" dirty="0"/>
              <a:t>  </a:t>
            </a:r>
            <a:r>
              <a:rPr lang="zh-CN" altLang="en-US" dirty="0"/>
              <a:t>计算</a:t>
            </a:r>
            <a:r>
              <a:rPr lang="zh-CN" altLang="zh-CN" dirty="0"/>
              <a:t>函数的应用。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str1=”hi, Python!hi, Java!”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&gt;&gt;&gt; len(str1)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18</a:t>
            </a:r>
            <a:endParaRPr lang="en-US" altLang="zh-CN" dirty="0"/>
          </a:p>
          <a:p>
            <a:pPr marL="273050" indent="0">
              <a:buNone/>
            </a:pPr>
            <a:r>
              <a:rPr lang="en-US" altLang="zh-CN" dirty="0"/>
              <a:t>&gt;&gt;&gt; max(str1), min(str1)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('y', '!')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dirty="0"/>
              <a:t>&gt;&gt;&gt; str1.count(“hi”)</a:t>
            </a:r>
            <a:endParaRPr lang="zh-CN" altLang="zh-CN" dirty="0"/>
          </a:p>
          <a:p>
            <a:pPr marL="273050" indent="0">
              <a:buNone/>
            </a:pPr>
            <a:r>
              <a:rPr lang="en-US" altLang="zh-CN" kern="0" dirty="0" smtClean="0"/>
              <a:t>2</a:t>
            </a: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3.4  </a:t>
            </a:r>
            <a:r>
              <a:rPr lang="zh-CN" altLang="zh-CN" dirty="0"/>
              <a:t>字符串处理函数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内置的字符串处理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450850" indent="0">
              <a:buNone/>
            </a:pPr>
            <a:r>
              <a:rPr lang="en-US" altLang="zh-CN" b="1" dirty="0" smtClean="0"/>
              <a:t>6</a:t>
            </a:r>
            <a:r>
              <a:rPr lang="en-US" altLang="zh-CN" b="1" dirty="0"/>
              <a:t>. </a:t>
            </a:r>
            <a:r>
              <a:rPr lang="zh-CN" altLang="zh-CN" b="1" dirty="0"/>
              <a:t>字符串拆分与</a:t>
            </a:r>
            <a:r>
              <a:rPr lang="zh-CN" altLang="zh-CN" b="1" dirty="0" smtClean="0"/>
              <a:t>合并</a:t>
            </a:r>
            <a:endParaRPr lang="en-US" altLang="zh-CN" b="1" dirty="0" smtClean="0"/>
          </a:p>
          <a:p>
            <a:pPr marL="450850" indent="0">
              <a:buNone/>
            </a:pPr>
            <a:endParaRPr lang="en-US" altLang="zh-CN" b="1" dirty="0"/>
          </a:p>
          <a:p>
            <a:pPr marL="450850" indent="0">
              <a:buNone/>
            </a:pPr>
            <a:endParaRPr lang="en-US" altLang="zh-CN" b="1" dirty="0" smtClean="0"/>
          </a:p>
          <a:p>
            <a:pPr marL="450850" indent="0">
              <a:buNone/>
            </a:pPr>
            <a:endParaRPr lang="en-US" altLang="zh-CN" b="1" dirty="0"/>
          </a:p>
          <a:p>
            <a:pPr marL="450850" indent="0">
              <a:buNone/>
            </a:pPr>
            <a:endParaRPr lang="en-US" altLang="zh-CN" b="1" dirty="0" smtClean="0"/>
          </a:p>
          <a:p>
            <a:pPr marL="450850" indent="0">
              <a:buNone/>
            </a:pPr>
            <a:r>
              <a:rPr lang="fr-FR" altLang="zh-CN" dirty="0"/>
              <a:t>&gt;&gt;&gt;</a:t>
            </a:r>
            <a:r>
              <a:rPr lang="en-US" altLang="zh-CN" dirty="0"/>
              <a:t> </a:t>
            </a:r>
            <a:r>
              <a:rPr lang="fr-FR" altLang="zh-CN" dirty="0"/>
              <a:t>str1="hi,Python,hi,Java!"</a:t>
            </a:r>
            <a:endParaRPr lang="zh-CN" altLang="zh-CN" dirty="0"/>
          </a:p>
          <a:p>
            <a:r>
              <a:rPr lang="fr-FR" altLang="zh-CN" dirty="0"/>
              <a:t>&gt;&gt;&gt; str1.split(",")              #</a:t>
            </a:r>
            <a:r>
              <a:rPr lang="zh-CN" altLang="zh-CN" dirty="0"/>
              <a:t>使用逗号做分配符，</a:t>
            </a:r>
            <a:r>
              <a:rPr lang="fr-FR" altLang="zh-CN" dirty="0"/>
              <a:t>3</a:t>
            </a:r>
            <a:r>
              <a:rPr lang="zh-CN" altLang="zh-CN" dirty="0"/>
              <a:t>个逗号，分隔</a:t>
            </a:r>
            <a:r>
              <a:rPr lang="fr-FR" altLang="zh-CN" dirty="0"/>
              <a:t>3</a:t>
            </a:r>
            <a:r>
              <a:rPr lang="zh-CN" altLang="zh-CN" dirty="0"/>
              <a:t>次</a:t>
            </a:r>
            <a:endParaRPr lang="zh-CN" altLang="zh-CN" dirty="0"/>
          </a:p>
          <a:p>
            <a:r>
              <a:rPr lang="fr-FR" altLang="zh-CN" dirty="0"/>
              <a:t>['hi', 'Python', 'hi', 'Java!']</a:t>
            </a:r>
            <a:endParaRPr lang="zh-CN" altLang="zh-CN" dirty="0"/>
          </a:p>
          <a:p>
            <a:r>
              <a:rPr lang="fr-FR" altLang="zh-CN" dirty="0" smtClean="0"/>
              <a:t>&gt;&gt;&gt;</a:t>
            </a:r>
            <a:r>
              <a:rPr lang="en-US" altLang="zh-CN" dirty="0"/>
              <a:t> </a:t>
            </a:r>
            <a:r>
              <a:rPr lang="fr-FR" altLang="zh-CN" dirty="0"/>
              <a:t>lst=['hi',</a:t>
            </a:r>
            <a:r>
              <a:rPr lang="en-US" altLang="zh-CN" dirty="0"/>
              <a:t> </a:t>
            </a:r>
            <a:r>
              <a:rPr lang="fr-FR" altLang="zh-CN" dirty="0"/>
              <a:t>'Python!',</a:t>
            </a:r>
            <a:r>
              <a:rPr lang="en-US" altLang="zh-CN" dirty="0"/>
              <a:t> </a:t>
            </a:r>
            <a:r>
              <a:rPr lang="fr-FR" altLang="zh-CN" dirty="0"/>
              <a:t>'hi','Java!']</a:t>
            </a:r>
            <a:endParaRPr lang="zh-CN" altLang="zh-CN" dirty="0"/>
          </a:p>
          <a:p>
            <a:r>
              <a:rPr lang="fr-FR" altLang="zh-CN" dirty="0"/>
              <a:t>&gt;&gt;&gt;</a:t>
            </a:r>
            <a:r>
              <a:rPr lang="en-US" altLang="zh-CN" dirty="0"/>
              <a:t> </a:t>
            </a:r>
            <a:r>
              <a:rPr lang="fr-FR" altLang="zh-CN" dirty="0"/>
              <a:t>s=""</a:t>
            </a:r>
            <a:endParaRPr lang="zh-CN" altLang="zh-CN" dirty="0"/>
          </a:p>
          <a:p>
            <a:r>
              <a:rPr lang="fr-FR" altLang="zh-CN" dirty="0"/>
              <a:t>&gt;&gt;&gt;</a:t>
            </a:r>
            <a:r>
              <a:rPr lang="en-US" altLang="zh-CN" dirty="0"/>
              <a:t> </a:t>
            </a:r>
            <a:r>
              <a:rPr lang="fr-FR" altLang="zh-CN" dirty="0"/>
              <a:t>s.join(lst)</a:t>
            </a:r>
            <a:r>
              <a:rPr lang="en-US" altLang="zh-CN" dirty="0"/>
              <a:t>                  </a:t>
            </a:r>
            <a:r>
              <a:rPr lang="fr-FR" altLang="zh-CN" dirty="0"/>
              <a:t>#</a:t>
            </a:r>
            <a:r>
              <a:rPr lang="zh-CN" altLang="zh-CN" dirty="0"/>
              <a:t>将列表连接为</a:t>
            </a:r>
            <a:r>
              <a:rPr lang="zh-CN" altLang="zh-CN" dirty="0" smtClean="0"/>
              <a:t>字符串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</a:t>
            </a:r>
            <a:r>
              <a:rPr lang="fr-FR" altLang="zh-CN" dirty="0" smtClean="0"/>
              <a:t>'hiPython!hiJava</a:t>
            </a:r>
            <a:r>
              <a:rPr lang="fr-FR" altLang="zh-CN" dirty="0"/>
              <a:t>!'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4912" y="2354466"/>
          <a:ext cx="8711565" cy="1530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355"/>
                <a:gridCol w="6506210"/>
              </a:tblGrid>
              <a:tr h="312035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函数名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功能描述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>
                          <a:effectLst/>
                        </a:rPr>
                        <a:t>split(sep, num) 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>
                          <a:effectLst/>
                        </a:rPr>
                        <a:t>以</a:t>
                      </a:r>
                      <a:r>
                        <a:rPr lang="en-US" sz="2000" kern="100">
                          <a:effectLst/>
                        </a:rPr>
                        <a:t>sep</a:t>
                      </a:r>
                      <a:r>
                        <a:rPr lang="zh-CN" sz="2000" kern="100">
                          <a:effectLst/>
                        </a:rPr>
                        <a:t>为分隔符分隔字符串，如果</a:t>
                      </a:r>
                      <a:r>
                        <a:rPr lang="en-US" sz="2000" kern="100">
                          <a:effectLst/>
                        </a:rPr>
                        <a:t>num</a:t>
                      </a:r>
                      <a:r>
                        <a:rPr lang="zh-CN" sz="2000" kern="100">
                          <a:effectLst/>
                        </a:rPr>
                        <a:t>有指定值，则仅截取</a:t>
                      </a:r>
                      <a:r>
                        <a:rPr lang="en-US" sz="2000" kern="100">
                          <a:effectLst/>
                        </a:rPr>
                        <a:t>num</a:t>
                      </a:r>
                      <a:r>
                        <a:rPr lang="zh-CN" sz="2000" kern="100">
                          <a:effectLst/>
                        </a:rPr>
                        <a:t>个子字符串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join(</a:t>
                      </a:r>
                      <a:r>
                        <a:rPr lang="en-US" sz="2000" kern="100" dirty="0" err="1">
                          <a:effectLst/>
                        </a:rPr>
                        <a:t>seq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以指定字符串作为分隔符，将</a:t>
                      </a:r>
                      <a:r>
                        <a:rPr lang="en-US" sz="2000" kern="100" dirty="0" err="1">
                          <a:effectLst/>
                        </a:rPr>
                        <a:t>seq</a:t>
                      </a:r>
                      <a:r>
                        <a:rPr lang="zh-CN" sz="2000" kern="100" dirty="0">
                          <a:effectLst/>
                        </a:rPr>
                        <a:t>中所有的元素合并为一个新的字符串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dirty="0"/>
              <a:t>3.5  </a:t>
            </a:r>
            <a:r>
              <a:rPr lang="zh-CN" altLang="zh-CN" dirty="0"/>
              <a:t>输入</a:t>
            </a:r>
            <a:r>
              <a:rPr lang="fr-FR" altLang="zh-CN" dirty="0"/>
              <a:t>/</a:t>
            </a:r>
            <a:r>
              <a:rPr lang="zh-CN" altLang="zh-CN" dirty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b="1" dirty="0"/>
              <a:t>输入语句</a:t>
            </a:r>
            <a:endParaRPr lang="zh-CN" altLang="zh-CN" b="1" dirty="0"/>
          </a:p>
          <a:p>
            <a:pPr lvl="1"/>
            <a:r>
              <a:rPr lang="en-US" altLang="zh-CN" sz="2200" dirty="0" smtClean="0"/>
              <a:t>input()</a:t>
            </a:r>
            <a:r>
              <a:rPr lang="zh-CN" altLang="zh-CN" sz="2200" dirty="0"/>
              <a:t>函数</a:t>
            </a:r>
            <a:r>
              <a:rPr lang="zh-CN" altLang="zh-CN" sz="2200" dirty="0" smtClean="0"/>
              <a:t>用于</a:t>
            </a:r>
            <a:r>
              <a:rPr lang="zh-CN" altLang="zh-CN" sz="2200" dirty="0"/>
              <a:t>取得用户的</a:t>
            </a:r>
            <a:r>
              <a:rPr lang="zh-CN" altLang="zh-CN" sz="2200" dirty="0" smtClean="0"/>
              <a:t>输入数据</a:t>
            </a:r>
            <a:r>
              <a:rPr lang="zh-CN" altLang="en-US" sz="2200" dirty="0" smtClean="0"/>
              <a:t>。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200" dirty="0" err="1"/>
              <a:t>varname</a:t>
            </a:r>
            <a:r>
              <a:rPr lang="en-US" altLang="zh-CN" sz="2200" dirty="0"/>
              <a:t>=input("</a:t>
            </a:r>
            <a:r>
              <a:rPr lang="en-US" altLang="zh-CN" sz="2200" dirty="0" err="1"/>
              <a:t>promptMessage</a:t>
            </a:r>
            <a:r>
              <a:rPr lang="en-US" altLang="zh-CN" sz="2200" dirty="0"/>
              <a:t>") </a:t>
            </a:r>
            <a:endParaRPr lang="en-US" altLang="zh-CN" sz="2200" dirty="0"/>
          </a:p>
          <a:p>
            <a:pPr marL="514350" lvl="1" indent="0">
              <a:buNone/>
            </a:pPr>
            <a:endParaRPr lang="zh-CN" altLang="zh-CN" sz="2200" dirty="0"/>
          </a:p>
          <a:p>
            <a:pPr lvl="1"/>
            <a:r>
              <a:rPr lang="fr-FR" altLang="zh-CN" sz="2200" dirty="0" smtClean="0"/>
              <a:t>varname</a:t>
            </a:r>
            <a:r>
              <a:rPr lang="zh-CN" altLang="zh-CN" sz="2200" dirty="0"/>
              <a:t>是</a:t>
            </a:r>
            <a:r>
              <a:rPr lang="fr-FR" altLang="zh-CN" sz="2200" dirty="0"/>
              <a:t>input()</a:t>
            </a:r>
            <a:r>
              <a:rPr lang="zh-CN" altLang="zh-CN" sz="2200" dirty="0"/>
              <a:t>函数返回的字符串</a:t>
            </a:r>
            <a:r>
              <a:rPr lang="zh-CN" altLang="zh-CN" sz="2200" dirty="0" smtClean="0"/>
              <a:t>数据</a:t>
            </a:r>
            <a:endParaRPr lang="en-US" altLang="zh-CN" sz="2200" dirty="0" smtClean="0"/>
          </a:p>
          <a:p>
            <a:pPr lvl="1"/>
            <a:r>
              <a:rPr lang="fr-FR" altLang="zh-CN" sz="2200" dirty="0" smtClean="0"/>
              <a:t>promptMessage</a:t>
            </a:r>
            <a:r>
              <a:rPr lang="zh-CN" altLang="zh-CN" sz="2200" dirty="0"/>
              <a:t>是提示信息，其参数可以</a:t>
            </a:r>
            <a:r>
              <a:rPr lang="zh-CN" altLang="zh-CN" sz="2200" dirty="0" smtClean="0"/>
              <a:t>省略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当</a:t>
            </a:r>
            <a:r>
              <a:rPr lang="zh-CN" altLang="zh-CN" sz="2200" dirty="0"/>
              <a:t>程序执行到</a:t>
            </a:r>
            <a:r>
              <a:rPr lang="en-US" altLang="zh-CN" sz="2200" dirty="0"/>
              <a:t>input()</a:t>
            </a:r>
            <a:r>
              <a:rPr lang="zh-CN" altLang="zh-CN" sz="2200" dirty="0"/>
              <a:t>函数时，会暂停执行，等待用户输入，用户输入的全部数据均作为输入</a:t>
            </a:r>
            <a:r>
              <a:rPr lang="zh-CN" altLang="zh-CN" sz="2200" dirty="0" smtClean="0"/>
              <a:t>内容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zh-CN" sz="2200" dirty="0" smtClean="0"/>
              <a:t>使用</a:t>
            </a:r>
            <a:r>
              <a:rPr lang="en-US" altLang="zh-CN" sz="2200" dirty="0" err="1"/>
              <a:t>eval</a:t>
            </a:r>
            <a:r>
              <a:rPr lang="en-US" altLang="zh-CN" sz="2200" dirty="0"/>
              <a:t>()</a:t>
            </a:r>
            <a:r>
              <a:rPr lang="zh-CN" altLang="zh-CN" sz="2200" dirty="0"/>
              <a:t>函数得到表达式</a:t>
            </a:r>
            <a:r>
              <a:rPr lang="zh-CN" altLang="zh-CN" sz="2200" dirty="0" smtClean="0"/>
              <a:t>的</a:t>
            </a:r>
            <a:r>
              <a:rPr lang="zh-CN" altLang="en-US" sz="2200" dirty="0" smtClean="0"/>
              <a:t>数</a:t>
            </a:r>
            <a:r>
              <a:rPr lang="zh-CN" altLang="zh-CN" sz="2200" dirty="0" smtClean="0"/>
              <a:t>值，</a:t>
            </a:r>
            <a:r>
              <a:rPr lang="en-US" altLang="zh-CN" sz="2200" dirty="0" err="1" smtClean="0"/>
              <a:t>int</a:t>
            </a:r>
            <a:r>
              <a:rPr lang="en-US" altLang="zh-CN" sz="2200" dirty="0"/>
              <a:t>()</a:t>
            </a:r>
            <a:r>
              <a:rPr lang="zh-CN" altLang="zh-CN" sz="2200" dirty="0"/>
              <a:t>或</a:t>
            </a:r>
            <a:r>
              <a:rPr lang="en-US" altLang="zh-CN" sz="2200" dirty="0"/>
              <a:t>float()</a:t>
            </a:r>
            <a:r>
              <a:rPr lang="zh-CN" altLang="zh-CN" sz="2200" dirty="0" smtClean="0"/>
              <a:t>函数</a:t>
            </a:r>
            <a:r>
              <a:rPr lang="zh-CN" altLang="zh-CN" sz="2200" dirty="0"/>
              <a:t>也可以</a:t>
            </a:r>
            <a:r>
              <a:rPr lang="zh-CN" altLang="zh-CN" sz="2200" dirty="0" smtClean="0"/>
              <a:t>使用。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dirty="0"/>
              <a:t>3.5  </a:t>
            </a:r>
            <a:r>
              <a:rPr lang="zh-CN" altLang="zh-CN" dirty="0"/>
              <a:t>输入</a:t>
            </a:r>
            <a:r>
              <a:rPr lang="fr-FR" altLang="zh-CN" dirty="0"/>
              <a:t>/</a:t>
            </a:r>
            <a:r>
              <a:rPr lang="zh-CN" altLang="zh-CN" dirty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b="1" dirty="0" smtClean="0"/>
              <a:t>输</a:t>
            </a:r>
            <a:r>
              <a:rPr lang="zh-CN" altLang="en-US" b="1" dirty="0" smtClean="0"/>
              <a:t>出</a:t>
            </a:r>
            <a:r>
              <a:rPr lang="zh-CN" altLang="zh-CN" b="1" dirty="0" smtClean="0"/>
              <a:t>语句</a:t>
            </a:r>
            <a:endParaRPr lang="zh-CN" altLang="zh-CN" b="1" dirty="0"/>
          </a:p>
          <a:p>
            <a:pPr lvl="1"/>
            <a:r>
              <a:rPr lang="en-US" altLang="zh-CN" sz="2400" dirty="0"/>
              <a:t>print()</a:t>
            </a:r>
            <a:r>
              <a:rPr lang="zh-CN" altLang="zh-CN" sz="2400" dirty="0"/>
              <a:t>函数完成基本的输出</a:t>
            </a:r>
            <a:r>
              <a:rPr lang="zh-CN" altLang="zh-CN" sz="2400" dirty="0" smtClean="0"/>
              <a:t>操</a:t>
            </a:r>
            <a:r>
              <a:rPr lang="zh-CN" altLang="en-US" sz="2400" dirty="0" smtClean="0"/>
              <a:t>作</a:t>
            </a:r>
            <a:r>
              <a:rPr lang="zh-CN" altLang="en-US" sz="2200" dirty="0" smtClean="0"/>
              <a:t>。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en-US" altLang="zh-CN" sz="2400" dirty="0"/>
              <a:t>print([</a:t>
            </a:r>
            <a:r>
              <a:rPr lang="en-US" altLang="zh-CN" sz="2400" dirty="0" err="1"/>
              <a:t>objl</a:t>
            </a:r>
            <a:r>
              <a:rPr lang="en-US" altLang="zh-CN" sz="2400" dirty="0"/>
              <a:t>,</a:t>
            </a:r>
            <a:r>
              <a:rPr lang="zh-CN" altLang="zh-CN" sz="2400" dirty="0"/>
              <a:t>…</a:t>
            </a:r>
            <a:r>
              <a:rPr lang="en-US" altLang="zh-CN" sz="2400" dirty="0"/>
              <a:t>][,</a:t>
            </a:r>
            <a:r>
              <a:rPr lang="en-US" altLang="zh-CN" sz="2400" dirty="0" err="1"/>
              <a:t>sep</a:t>
            </a:r>
            <a:r>
              <a:rPr lang="en-US" altLang="zh-CN" sz="2400" dirty="0"/>
              <a:t>=' '][,end='\n'][,file=</a:t>
            </a:r>
            <a:r>
              <a:rPr lang="en-US" altLang="zh-CN" sz="2400" dirty="0" err="1"/>
              <a:t>sys.stdout</a:t>
            </a:r>
            <a:r>
              <a:rPr lang="en-US" altLang="zh-CN" sz="2400" dirty="0" smtClean="0"/>
              <a:t>])</a:t>
            </a:r>
            <a:endParaRPr lang="en-US" altLang="zh-CN" sz="2400" dirty="0" smtClean="0"/>
          </a:p>
          <a:p>
            <a:pPr marL="514350" lvl="1" indent="0">
              <a:buNone/>
            </a:pPr>
            <a:r>
              <a:rPr lang="en-US" altLang="zh-CN" sz="2200" dirty="0"/>
              <a:t> </a:t>
            </a:r>
            <a:endParaRPr lang="zh-CN" altLang="zh-CN" sz="2200" dirty="0"/>
          </a:p>
          <a:p>
            <a:pPr lvl="1"/>
            <a:r>
              <a:rPr lang="zh-CN" altLang="zh-CN" sz="2200" dirty="0" smtClean="0"/>
              <a:t>同时</a:t>
            </a:r>
            <a:r>
              <a:rPr lang="zh-CN" altLang="zh-CN" sz="2200" dirty="0"/>
              <a:t>输出一个或多个对象，在输出多个对象时，对象之间默认用逗号分隔。</a:t>
            </a:r>
            <a:endParaRPr lang="zh-CN" altLang="zh-CN" sz="2200" dirty="0"/>
          </a:p>
          <a:p>
            <a:pPr lvl="1"/>
            <a:r>
              <a:rPr lang="zh-CN" altLang="zh-CN" sz="2200" dirty="0" smtClean="0"/>
              <a:t>指定</a:t>
            </a:r>
            <a:r>
              <a:rPr lang="zh-CN" altLang="zh-CN" sz="2200" dirty="0"/>
              <a:t>输出分隔符，使用</a:t>
            </a:r>
            <a:r>
              <a:rPr lang="en-US" altLang="zh-CN" sz="2200" dirty="0" err="1"/>
              <a:t>sep</a:t>
            </a:r>
            <a:r>
              <a:rPr lang="zh-CN" altLang="zh-CN" sz="2200" dirty="0"/>
              <a:t>参数</a:t>
            </a:r>
            <a:r>
              <a:rPr lang="zh-CN" altLang="zh-CN" sz="2200" dirty="0" smtClean="0"/>
              <a:t>指定分隔</a:t>
            </a:r>
            <a:r>
              <a:rPr lang="zh-CN" altLang="zh-CN" sz="2200" dirty="0"/>
              <a:t>符号。</a:t>
            </a:r>
            <a:endParaRPr lang="zh-CN" altLang="zh-CN" sz="2200" dirty="0"/>
          </a:p>
          <a:p>
            <a:pPr lvl="1"/>
            <a:r>
              <a:rPr lang="en-US" altLang="zh-CN" sz="2200" dirty="0" smtClean="0"/>
              <a:t>end</a:t>
            </a:r>
            <a:r>
              <a:rPr lang="zh-CN" altLang="zh-CN" sz="2200" dirty="0"/>
              <a:t>参数指定输出结尾</a:t>
            </a:r>
            <a:r>
              <a:rPr lang="zh-CN" altLang="zh-CN" sz="2200" dirty="0" smtClean="0"/>
              <a:t>符号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默认</a:t>
            </a:r>
            <a:r>
              <a:rPr lang="zh-CN" altLang="zh-CN" sz="2200" dirty="0"/>
              <a:t>以回车换行符作为输出结尾</a:t>
            </a:r>
            <a:r>
              <a:rPr lang="zh-CN" altLang="zh-CN" sz="2200" dirty="0" smtClean="0"/>
              <a:t>符号</a:t>
            </a:r>
            <a:r>
              <a:rPr lang="zh-CN" altLang="en-US" sz="2200" dirty="0" smtClean="0"/>
              <a:t>。</a:t>
            </a:r>
            <a:endParaRPr lang="zh-CN" altLang="zh-CN" sz="2200" dirty="0"/>
          </a:p>
          <a:p>
            <a:pPr lvl="1"/>
            <a:r>
              <a:rPr lang="zh-CN" altLang="zh-CN" sz="2200" dirty="0" smtClean="0"/>
              <a:t>使用</a:t>
            </a:r>
            <a:r>
              <a:rPr lang="en-US" altLang="zh-CN" sz="2200" dirty="0"/>
              <a:t>file</a:t>
            </a:r>
            <a:r>
              <a:rPr lang="zh-CN" altLang="zh-CN" sz="2200" dirty="0"/>
              <a:t>参数可指定输出到特定文件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en-US" altLang="zh-CN" dirty="0">
                <a:solidFill>
                  <a:srgbClr val="126ABA"/>
                </a:solidFill>
              </a:rPr>
              <a:t>Python</a:t>
            </a:r>
            <a:r>
              <a:rPr lang="zh-CN" altLang="en-US" dirty="0">
                <a:solidFill>
                  <a:srgbClr val="126ABA"/>
                </a:solidFill>
              </a:rPr>
              <a:t>中的字符串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本章内容</a:t>
            </a:r>
            <a:endParaRPr lang="en-US" altLang="zh-CN" sz="2200" b="1" dirty="0" smtClean="0"/>
          </a:p>
          <a:p>
            <a:pPr>
              <a:lnSpc>
                <a:spcPct val="150000"/>
              </a:lnSpc>
            </a:pPr>
            <a:r>
              <a:rPr lang="zh-CN" altLang="zh-CN" sz="2200" dirty="0" smtClean="0"/>
              <a:t>字符串</a:t>
            </a:r>
            <a:r>
              <a:rPr lang="zh-CN" altLang="zh-CN" sz="2200" dirty="0"/>
              <a:t>的</a:t>
            </a:r>
            <a:r>
              <a:rPr lang="zh-CN" altLang="zh-CN" sz="2200" dirty="0" smtClean="0"/>
              <a:t>表示</a:t>
            </a:r>
            <a:endParaRPr lang="en-US" altLang="zh-CN" sz="2200" dirty="0" smtClean="0"/>
          </a:p>
          <a:p>
            <a:r>
              <a:rPr lang="zh-CN" altLang="zh-CN" sz="2200" dirty="0" smtClean="0"/>
              <a:t>字符串</a:t>
            </a:r>
            <a:r>
              <a:rPr lang="zh-CN" altLang="zh-CN" sz="2200" dirty="0"/>
              <a:t>的</a:t>
            </a:r>
            <a:r>
              <a:rPr lang="zh-CN" altLang="zh-CN" sz="2200" dirty="0" smtClean="0"/>
              <a:t>格式化</a:t>
            </a:r>
            <a:endParaRPr lang="en-US" altLang="zh-CN" sz="2200" dirty="0" smtClean="0"/>
          </a:p>
          <a:p>
            <a:pPr lvl="1"/>
            <a:r>
              <a:rPr lang="zh-CN" altLang="zh-CN" sz="2200" dirty="0" smtClean="0"/>
              <a:t>用</a:t>
            </a:r>
            <a:r>
              <a:rPr lang="en-US" altLang="zh-CN" sz="2200" dirty="0"/>
              <a:t>%</a:t>
            </a:r>
            <a:r>
              <a:rPr lang="zh-CN" altLang="zh-CN" sz="2200" dirty="0"/>
              <a:t>操作符格式化</a:t>
            </a:r>
            <a:r>
              <a:rPr lang="zh-CN" altLang="zh-CN" sz="2200" dirty="0" smtClean="0"/>
              <a:t>字符串     </a:t>
            </a:r>
            <a:r>
              <a:rPr lang="en-US" altLang="zh-CN" sz="2200" dirty="0" smtClean="0"/>
              <a:t>”</a:t>
            </a:r>
            <a:r>
              <a:rPr lang="zh-CN" altLang="zh-CN" sz="2200" dirty="0" smtClean="0"/>
              <a:t>%s  %d</a:t>
            </a:r>
            <a:r>
              <a:rPr lang="en-US" altLang="zh-CN" sz="2200" dirty="0" smtClean="0"/>
              <a:t>” % </a:t>
            </a:r>
            <a:r>
              <a:rPr lang="zh-CN" altLang="zh-CN" sz="2200" dirty="0" smtClean="0"/>
              <a:t> </a:t>
            </a:r>
            <a:endParaRPr lang="zh-CN" altLang="zh-CN" sz="2200" dirty="0" smtClean="0"/>
          </a:p>
          <a:p>
            <a:pPr lvl="1"/>
            <a:r>
              <a:rPr lang="en-US" altLang="zh-CN" sz="2200" dirty="0" smtClean="0"/>
              <a:t>format</a:t>
            </a:r>
            <a:r>
              <a:rPr lang="en-US" altLang="zh-CN" sz="2200" dirty="0"/>
              <a:t>()</a:t>
            </a:r>
            <a:r>
              <a:rPr lang="zh-CN" altLang="zh-CN" sz="2200" dirty="0" smtClean="0"/>
              <a:t>方法                        </a:t>
            </a:r>
            <a:r>
              <a:rPr lang="en-US" altLang="zh-CN" sz="2200" dirty="0" smtClean="0"/>
              <a:t>“{}”.format()</a:t>
            </a:r>
            <a:endParaRPr lang="zh-CN" altLang="zh-CN" sz="2200" dirty="0" smtClean="0"/>
          </a:p>
          <a:p>
            <a:pPr lvl="1"/>
            <a:r>
              <a:rPr lang="en-US" altLang="zh-CN" sz="2200" dirty="0" smtClean="0"/>
              <a:t>f-string</a:t>
            </a:r>
            <a:r>
              <a:rPr lang="zh-CN" altLang="en-US" sz="2200" dirty="0" smtClean="0"/>
              <a:t>方法                           </a:t>
            </a:r>
            <a:r>
              <a:rPr lang="en-US" altLang="zh-CN" sz="2200" dirty="0" smtClean="0"/>
              <a:t>f'{}'</a:t>
            </a:r>
            <a:endParaRPr lang="zh-CN" altLang="zh-CN" sz="2200" dirty="0"/>
          </a:p>
          <a:p>
            <a:r>
              <a:rPr lang="zh-CN" altLang="zh-CN" sz="2200" dirty="0" smtClean="0"/>
              <a:t>字符串</a:t>
            </a:r>
            <a:r>
              <a:rPr lang="zh-CN" altLang="zh-CN" sz="2200" dirty="0"/>
              <a:t>的</a:t>
            </a:r>
            <a:r>
              <a:rPr lang="zh-CN" altLang="zh-CN" sz="2200" dirty="0" smtClean="0"/>
              <a:t>操作符</a:t>
            </a:r>
            <a:endParaRPr lang="zh-CN" altLang="zh-CN" sz="2200" dirty="0"/>
          </a:p>
          <a:p>
            <a:r>
              <a:rPr lang="zh-CN" altLang="zh-CN" sz="2200" dirty="0" smtClean="0"/>
              <a:t>字符串</a:t>
            </a:r>
            <a:r>
              <a:rPr lang="zh-CN" altLang="zh-CN" sz="2200" dirty="0"/>
              <a:t>处理</a:t>
            </a:r>
            <a:r>
              <a:rPr lang="zh-CN" altLang="zh-CN" sz="2200" dirty="0" smtClean="0"/>
              <a:t>函数</a:t>
            </a:r>
            <a:endParaRPr lang="zh-CN" altLang="zh-CN" sz="2200" dirty="0"/>
          </a:p>
          <a:p>
            <a:r>
              <a:rPr lang="zh-CN" altLang="zh-CN" sz="2200" dirty="0" smtClean="0"/>
              <a:t>输入</a:t>
            </a:r>
            <a:r>
              <a:rPr lang="fr-FR" altLang="zh-CN" sz="2200" dirty="0"/>
              <a:t>/</a:t>
            </a:r>
            <a:r>
              <a:rPr lang="zh-CN" altLang="zh-CN" sz="2200" dirty="0"/>
              <a:t>输出</a:t>
            </a:r>
            <a:r>
              <a:rPr lang="zh-CN" altLang="zh-CN" sz="2200" dirty="0" smtClean="0"/>
              <a:t>语句</a:t>
            </a:r>
            <a:endParaRPr lang="zh-CN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15" y="4293096"/>
            <a:ext cx="2944118" cy="1885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dirty="0"/>
              <a:t>3.5  </a:t>
            </a:r>
            <a:r>
              <a:rPr lang="zh-CN" altLang="zh-CN" dirty="0"/>
              <a:t>输入</a:t>
            </a:r>
            <a:r>
              <a:rPr lang="fr-FR" altLang="zh-CN" dirty="0"/>
              <a:t>/</a:t>
            </a:r>
            <a:r>
              <a:rPr lang="zh-CN" altLang="zh-CN" dirty="0"/>
              <a:t>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b="1" dirty="0" smtClean="0"/>
              <a:t>输</a:t>
            </a:r>
            <a:r>
              <a:rPr lang="zh-CN" altLang="en-US" b="1" dirty="0" smtClean="0"/>
              <a:t>出</a:t>
            </a:r>
            <a:r>
              <a:rPr lang="zh-CN" altLang="zh-CN" b="1" dirty="0" smtClean="0"/>
              <a:t>语句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例</a:t>
            </a:r>
            <a:r>
              <a:rPr lang="en-US" altLang="zh-CN" b="1" dirty="0"/>
              <a:t>3-13 </a:t>
            </a:r>
            <a:r>
              <a:rPr lang="en-US" altLang="zh-CN" dirty="0"/>
              <a:t> print()</a:t>
            </a:r>
            <a:r>
              <a:rPr lang="zh-CN" altLang="zh-CN" dirty="0"/>
              <a:t>函数的使用。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</a:t>
            </a:r>
            <a:r>
              <a:rPr lang="en-US" altLang="zh-CN" dirty="0" err="1"/>
              <a:t>x,y,z</a:t>
            </a:r>
            <a:r>
              <a:rPr lang="en-US" altLang="zh-CN" dirty="0"/>
              <a:t>=100,200,300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print(</a:t>
            </a:r>
            <a:r>
              <a:rPr lang="en-US" altLang="zh-CN" dirty="0" err="1"/>
              <a:t>x,y,z</a:t>
            </a:r>
            <a:r>
              <a:rPr lang="en-US" altLang="zh-CN" dirty="0"/>
              <a:t>)               #print()</a:t>
            </a:r>
            <a:r>
              <a:rPr lang="zh-CN" altLang="zh-CN" dirty="0"/>
              <a:t>函数中的多个参数用逗号分隔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100 200 300 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print(</a:t>
            </a:r>
            <a:r>
              <a:rPr lang="en-US" altLang="zh-CN" dirty="0" err="1"/>
              <a:t>x,y,z,sep</a:t>
            </a:r>
            <a:r>
              <a:rPr lang="en-US" altLang="zh-CN" dirty="0"/>
              <a:t>="##")      #</a:t>
            </a:r>
            <a:r>
              <a:rPr lang="zh-CN" altLang="zh-CN" dirty="0"/>
              <a:t>设置</a:t>
            </a:r>
            <a:r>
              <a:rPr lang="en-US" altLang="zh-CN" dirty="0"/>
              <a:t>print()</a:t>
            </a:r>
            <a:r>
              <a:rPr lang="zh-CN" altLang="zh-CN" dirty="0"/>
              <a:t>函数的输出分隔符为</a:t>
            </a:r>
            <a:r>
              <a:rPr lang="en-US" altLang="zh-CN" dirty="0"/>
              <a:t>##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100##200##300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print(x);print(y);print(z</a:t>
            </a:r>
            <a:r>
              <a:rPr lang="en-US" altLang="zh-CN" dirty="0" smtClean="0"/>
              <a:t>)  </a:t>
            </a:r>
            <a:r>
              <a:rPr lang="en-US" altLang="zh-CN" dirty="0"/>
              <a:t> #3</a:t>
            </a:r>
            <a:r>
              <a:rPr lang="zh-CN" altLang="zh-CN" dirty="0"/>
              <a:t>个</a:t>
            </a:r>
            <a:r>
              <a:rPr lang="en-US" altLang="zh-CN" dirty="0"/>
              <a:t>print()</a:t>
            </a:r>
            <a:r>
              <a:rPr lang="zh-CN" altLang="zh-CN" dirty="0"/>
              <a:t>语句，默认分行显示</a:t>
            </a:r>
            <a:endParaRPr lang="zh-CN" altLang="zh-CN" dirty="0"/>
          </a:p>
          <a:p>
            <a:pPr marL="441325" indent="0">
              <a:buNone/>
            </a:pPr>
            <a:endParaRPr lang="en-US" altLang="zh-CN" dirty="0" smtClean="0"/>
          </a:p>
          <a:p>
            <a:pPr marL="441325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 print()</a:t>
            </a:r>
            <a:r>
              <a:rPr lang="zh-CN" altLang="zh-CN" dirty="0"/>
              <a:t>设置</a:t>
            </a:r>
            <a:r>
              <a:rPr lang="en-US" altLang="zh-CN" dirty="0"/>
              <a:t>end</a:t>
            </a:r>
            <a:r>
              <a:rPr lang="zh-CN" altLang="zh-CN" dirty="0"/>
              <a:t>参数，用空格分隔，不换行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&gt;&gt;&gt; print(</a:t>
            </a:r>
            <a:r>
              <a:rPr lang="en-US" altLang="zh-CN" dirty="0" err="1"/>
              <a:t>x,end</a:t>
            </a:r>
            <a:r>
              <a:rPr lang="en-US" altLang="zh-CN" dirty="0"/>
              <a:t>="  ");print(</a:t>
            </a:r>
            <a:r>
              <a:rPr lang="en-US" altLang="zh-CN" dirty="0" err="1"/>
              <a:t>y,end</a:t>
            </a:r>
            <a:r>
              <a:rPr lang="en-US" altLang="zh-CN" dirty="0"/>
              <a:t>="  ");print(z)</a:t>
            </a:r>
            <a:endParaRPr lang="zh-CN" altLang="zh-CN" dirty="0"/>
          </a:p>
          <a:p>
            <a:pPr marL="441325" indent="0">
              <a:buNone/>
            </a:pPr>
            <a:r>
              <a:rPr lang="en-US" altLang="zh-CN" dirty="0"/>
              <a:t>100  200  300</a:t>
            </a:r>
            <a:endParaRPr lang="zh-CN" altLang="zh-CN" dirty="0"/>
          </a:p>
          <a:p>
            <a:endParaRPr lang="zh-CN" altLang="zh-C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26ABA"/>
                </a:solidFill>
              </a:rPr>
              <a:t>小结</a:t>
            </a:r>
            <a:endParaRPr lang="zh-CN" altLang="en-US" dirty="0" smtClean="0">
              <a:solidFill>
                <a:srgbClr val="126AB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sz="2200" dirty="0"/>
              <a:t>Python</a:t>
            </a:r>
            <a:r>
              <a:rPr lang="zh-CN" altLang="zh-CN" sz="2200" dirty="0"/>
              <a:t>中的字符串是字符的集合，它被单引号、双引号或者三引号包围</a:t>
            </a:r>
            <a:r>
              <a:rPr lang="zh-CN" altLang="zh-CN" sz="2200" dirty="0" smtClean="0"/>
              <a:t>。</a:t>
            </a:r>
            <a:endParaRPr lang="zh-CN" altLang="zh-CN" sz="2200" dirty="0"/>
          </a:p>
          <a:p>
            <a:r>
              <a:rPr lang="zh-CN" altLang="zh-CN" sz="2200" dirty="0" smtClean="0"/>
              <a:t>可以</a:t>
            </a:r>
            <a:r>
              <a:rPr lang="zh-CN" altLang="zh-CN" sz="2200" dirty="0"/>
              <a:t>使用</a:t>
            </a:r>
            <a:r>
              <a:rPr lang="en-US" altLang="zh-CN" sz="2200" dirty="0"/>
              <a:t>%</a:t>
            </a:r>
            <a:r>
              <a:rPr lang="zh-CN" altLang="zh-CN" sz="2200" dirty="0"/>
              <a:t>操作符格式化字符串，又可以使用</a:t>
            </a:r>
            <a:r>
              <a:rPr lang="en-US" altLang="zh-CN" sz="2200" dirty="0" err="1"/>
              <a:t>str.format</a:t>
            </a:r>
            <a:r>
              <a:rPr lang="en-US" altLang="zh-CN" sz="2200" dirty="0"/>
              <a:t>()</a:t>
            </a:r>
            <a:r>
              <a:rPr lang="zh-CN" altLang="zh-CN" sz="2200" dirty="0"/>
              <a:t>方法格式化字符串，第</a:t>
            </a:r>
            <a:r>
              <a:rPr lang="en-US" altLang="zh-CN" sz="2200" dirty="0"/>
              <a:t>2</a:t>
            </a:r>
            <a:r>
              <a:rPr lang="zh-CN" altLang="zh-CN" sz="2200" dirty="0"/>
              <a:t>种方法更为常用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r>
              <a:rPr lang="zh-CN" altLang="zh-CN" sz="2200" dirty="0" smtClean="0"/>
              <a:t>使用</a:t>
            </a:r>
            <a:r>
              <a:rPr lang="en-US" altLang="zh-CN" sz="2200" dirty="0"/>
              <a:t>+</a:t>
            </a:r>
            <a:r>
              <a:rPr lang="zh-CN" altLang="zh-CN" sz="2200" dirty="0"/>
              <a:t>、</a:t>
            </a:r>
            <a:r>
              <a:rPr lang="en-US" altLang="zh-CN" sz="2200" dirty="0"/>
              <a:t>*</a:t>
            </a:r>
            <a:r>
              <a:rPr lang="zh-CN" altLang="zh-CN" sz="2200" dirty="0"/>
              <a:t>、</a:t>
            </a:r>
            <a:r>
              <a:rPr lang="en-US" altLang="zh-CN" sz="2200" dirty="0"/>
              <a:t>[]</a:t>
            </a:r>
            <a:r>
              <a:rPr lang="zh-CN" altLang="zh-CN" sz="2200" dirty="0"/>
              <a:t>等运算符可以实现字符串的运算和切片操作。</a:t>
            </a:r>
            <a:endParaRPr lang="zh-CN" altLang="zh-CN" sz="2200" dirty="0"/>
          </a:p>
          <a:p>
            <a:r>
              <a:rPr lang="zh-CN" altLang="zh-CN" sz="2200" dirty="0"/>
              <a:t>字符串的函数包括大小写转换函数、查找替换函数、判断函数、计算函数、拆分合并函数等类型，必要时请读者查阅</a:t>
            </a:r>
            <a:r>
              <a:rPr lang="en-US" altLang="zh-CN" sz="2200" dirty="0"/>
              <a:t>Python</a:t>
            </a:r>
            <a:r>
              <a:rPr lang="zh-CN" altLang="zh-CN" sz="2200" dirty="0"/>
              <a:t>帮助文档。</a:t>
            </a:r>
            <a:endParaRPr lang="zh-CN" altLang="zh-CN" sz="2200" dirty="0"/>
          </a:p>
          <a:p>
            <a:r>
              <a:rPr lang="en-US" altLang="zh-CN" sz="2200" dirty="0" smtClean="0"/>
              <a:t>id</a:t>
            </a:r>
            <a:r>
              <a:rPr lang="en-US" altLang="zh-CN" sz="2200" dirty="0"/>
              <a:t>()</a:t>
            </a:r>
            <a:r>
              <a:rPr lang="zh-CN" altLang="zh-CN" sz="2200" dirty="0"/>
              <a:t>函数，主要用于数据测试。</a:t>
            </a:r>
            <a:endParaRPr lang="zh-CN" altLang="zh-CN" sz="2200" dirty="0"/>
          </a:p>
          <a:p>
            <a:r>
              <a:rPr lang="en-US" altLang="zh-CN" sz="2200" dirty="0"/>
              <a:t>Python</a:t>
            </a:r>
            <a:r>
              <a:rPr lang="zh-CN" altLang="zh-CN" sz="2200" dirty="0"/>
              <a:t>的内置函数</a:t>
            </a:r>
            <a:r>
              <a:rPr lang="en-US" altLang="zh-CN" sz="2200" dirty="0"/>
              <a:t>input()</a:t>
            </a:r>
            <a:r>
              <a:rPr lang="zh-CN" altLang="zh-CN" sz="2200" dirty="0"/>
              <a:t>用于取得用户输入的数据，</a:t>
            </a:r>
            <a:r>
              <a:rPr lang="en-US" altLang="zh-CN" sz="2200" dirty="0"/>
              <a:t>print()</a:t>
            </a:r>
            <a:r>
              <a:rPr lang="zh-CN" altLang="zh-CN" sz="2200" dirty="0"/>
              <a:t>函数用于基本的输出操作。</a:t>
            </a:r>
            <a:endParaRPr lang="zh-CN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  <a:r>
              <a:rPr lang="en-US" altLang="zh-CN" smtClean="0"/>
              <a:t>: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）编写程序，给出一个英文句子，统计单词个数。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）编写程序，给出一个字符串，将其中的字符“</a:t>
            </a:r>
            <a:r>
              <a:rPr lang="en-US" altLang="zh-CN" dirty="0"/>
              <a:t>E</a:t>
            </a:r>
            <a:r>
              <a:rPr lang="zh-CN" altLang="zh-CN" dirty="0"/>
              <a:t>”用空格替换后输出。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）从键盘交互式输入一个人的</a:t>
            </a:r>
            <a:r>
              <a:rPr lang="en-US" altLang="zh-CN" dirty="0"/>
              <a:t>18</a:t>
            </a:r>
            <a:r>
              <a:rPr lang="zh-CN" altLang="zh-CN" dirty="0"/>
              <a:t>位的身份证号，以类似于“</a:t>
            </a:r>
            <a:r>
              <a:rPr lang="en-US" altLang="zh-CN" dirty="0"/>
              <a:t>2001</a:t>
            </a:r>
            <a:r>
              <a:rPr lang="zh-CN" altLang="zh-CN" dirty="0"/>
              <a:t>年</a:t>
            </a:r>
            <a:r>
              <a:rPr lang="en-US" altLang="zh-CN" dirty="0"/>
              <a:t>09</a:t>
            </a:r>
            <a:r>
              <a:rPr lang="zh-CN" altLang="zh-CN" dirty="0"/>
              <a:t>月</a:t>
            </a:r>
            <a:r>
              <a:rPr lang="en-US" altLang="zh-CN" dirty="0"/>
              <a:t>12</a:t>
            </a:r>
            <a:r>
              <a:rPr lang="zh-CN" altLang="zh-CN" dirty="0"/>
              <a:t>日”的形式输出该人的出生日期。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5255" y="2505670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6096" y="3833266"/>
            <a:ext cx="3336032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3.1  </a:t>
            </a:r>
            <a:r>
              <a:rPr lang="zh-CN" altLang="zh-CN" dirty="0"/>
              <a:t>字符串的表示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679315" cy="4633595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/>
              <a:t>字符串</a:t>
            </a:r>
            <a:r>
              <a:rPr lang="zh-CN" altLang="zh-CN" sz="2200" b="1" dirty="0" smtClean="0"/>
              <a:t>的</a:t>
            </a:r>
            <a:r>
              <a:rPr lang="zh-CN" altLang="en-US" sz="2200" b="1" dirty="0" smtClean="0"/>
              <a:t>定义</a:t>
            </a:r>
            <a:endParaRPr lang="en-US" altLang="zh-CN" sz="2200" b="1" dirty="0" smtClean="0"/>
          </a:p>
          <a:p>
            <a:pPr>
              <a:defRPr/>
            </a:pPr>
            <a:endParaRPr lang="en-US" altLang="zh-CN" sz="2200" b="1" dirty="0" smtClean="0"/>
          </a:p>
          <a:p>
            <a:pPr>
              <a:defRPr/>
            </a:pPr>
            <a:r>
              <a:rPr lang="en-US" altLang="zh-CN" dirty="0" err="1" smtClean="0"/>
              <a:t>str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字符</a:t>
            </a:r>
            <a:r>
              <a:rPr lang="zh-CN" altLang="zh-CN" dirty="0"/>
              <a:t>集合</a:t>
            </a:r>
            <a:r>
              <a:rPr lang="zh-CN" altLang="zh-CN" dirty="0" smtClean="0"/>
              <a:t>，被引号包含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lvl="1" indent="0">
              <a:buNone/>
              <a:defRPr/>
            </a:pPr>
            <a:r>
              <a:rPr lang="zh-CN" altLang="zh-CN" dirty="0" smtClean="0"/>
              <a:t>引号</a:t>
            </a:r>
            <a:r>
              <a:rPr lang="zh-CN" altLang="zh-CN" dirty="0"/>
              <a:t>可以是单引号、双引号或者三</a:t>
            </a:r>
            <a:r>
              <a:rPr lang="zh-CN" altLang="zh-CN" dirty="0" smtClean="0"/>
              <a:t>引号</a:t>
            </a:r>
            <a:endParaRPr lang="en-US" altLang="zh-CN" dirty="0" smtClean="0"/>
          </a:p>
          <a:p>
            <a:pPr lvl="1"/>
            <a:r>
              <a:rPr lang="zh-CN" altLang="zh-CN" dirty="0"/>
              <a:t>单引号和双引号包含的是单行字符</a:t>
            </a:r>
            <a:endParaRPr lang="zh-CN" altLang="zh-CN" dirty="0"/>
          </a:p>
          <a:p>
            <a:pPr lvl="1"/>
            <a:r>
              <a:rPr lang="zh-CN" altLang="zh-CN" dirty="0"/>
              <a:t>三引号可以包含多行字符串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三个引号能包含多行字符串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经常</a:t>
            </a:r>
            <a:r>
              <a:rPr lang="zh-CN" altLang="zh-CN" dirty="0" smtClean="0"/>
              <a:t>出现</a:t>
            </a:r>
            <a:r>
              <a:rPr lang="zh-CN" altLang="zh-CN" dirty="0"/>
              <a:t>在函数声明的下一行，用来注释函数的功能。</a:t>
            </a:r>
            <a:endParaRPr lang="zh-CN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514350" lvl="1" indent="0">
              <a:buNone/>
              <a:defRPr/>
            </a:pPr>
            <a:endParaRPr lang="zh-CN" altLang="zh-CN" dirty="0"/>
          </a:p>
          <a:p>
            <a:pPr marL="142875" lvl="1" algn="just">
              <a:defRPr/>
            </a:pPr>
            <a:endParaRPr lang="en-US" altLang="zh-CN" b="1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6" name="内容占位符 2"/>
          <p:cNvSpPr txBox="1"/>
          <p:nvPr/>
        </p:nvSpPr>
        <p:spPr bwMode="black">
          <a:xfrm>
            <a:off x="4859655" y="1640840"/>
            <a:ext cx="4250690" cy="46215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200" b="1" dirty="0"/>
              <a:t>转义字符</a:t>
            </a:r>
            <a:endParaRPr lang="zh-CN" altLang="zh-CN" sz="2200" b="1" dirty="0"/>
          </a:p>
          <a:p>
            <a:pPr marL="514350" lvl="1" indent="0">
              <a:buNone/>
            </a:pPr>
            <a:r>
              <a:rPr lang="zh-CN" altLang="zh-CN" dirty="0" smtClean="0"/>
              <a:t>用于</a:t>
            </a:r>
            <a:r>
              <a:rPr lang="zh-CN" altLang="zh-CN" dirty="0"/>
              <a:t>表示一些在某些场合不能直接输入的特殊字符</a:t>
            </a:r>
            <a:r>
              <a:rPr lang="zh-CN" altLang="zh-CN" kern="0" dirty="0" smtClean="0"/>
              <a:t>。</a:t>
            </a:r>
            <a:endParaRPr lang="zh-CN" altLang="zh-CN" kern="0" dirty="0" smtClean="0"/>
          </a:p>
          <a:p>
            <a:pPr lvl="1">
              <a:defRPr/>
            </a:pPr>
            <a:endParaRPr lang="en-US" altLang="zh-CN" kern="0" dirty="0" smtClean="0"/>
          </a:p>
          <a:p>
            <a:pPr lvl="1">
              <a:defRPr/>
            </a:pPr>
            <a:endParaRPr lang="en-US" altLang="zh-CN" kern="0" dirty="0" smtClean="0"/>
          </a:p>
          <a:p>
            <a:pPr marL="514350" lvl="1" indent="0">
              <a:buFont typeface="Wingdings 2" panose="05020102010507070707" pitchFamily="18" charset="2"/>
              <a:buNone/>
              <a:defRPr/>
            </a:pPr>
            <a:endParaRPr lang="zh-CN" altLang="zh-CN" kern="0" dirty="0" smtClean="0"/>
          </a:p>
          <a:p>
            <a:pPr marL="142875" lvl="1" algn="just"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41694" y="2893194"/>
          <a:ext cx="4110990" cy="311340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06755"/>
                <a:gridCol w="1245870"/>
                <a:gridCol w="765810"/>
                <a:gridCol w="1392555"/>
              </a:tblGrid>
              <a:tr h="338455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符</a:t>
                      </a:r>
                      <a:r>
                        <a:rPr lang="zh-CN" altLang="en-US" sz="2000" kern="1000" dirty="0" smtClean="0">
                          <a:effectLst/>
                        </a:rPr>
                        <a:t>号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含义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符</a:t>
                      </a:r>
                      <a:r>
                        <a:rPr lang="zh-CN" altLang="en-US" sz="2000" kern="1000" dirty="0" smtClean="0">
                          <a:effectLst/>
                        </a:rPr>
                        <a:t>号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含义描述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655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000" kern="1000" dirty="0" smtClean="0">
                          <a:effectLst/>
                        </a:rPr>
                        <a:t>\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续行符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\n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换行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\\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反斜杠符号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\t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横向制表符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\'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单引号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\r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回车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\"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双引号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\f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换页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\a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响铃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\ooo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八进制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\b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 smtClean="0">
                          <a:effectLst/>
                        </a:rPr>
                        <a:t>退格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\xhh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十六进制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\0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空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\other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其它的</a:t>
                      </a:r>
                      <a:r>
                        <a:rPr lang="zh-CN" sz="2000" kern="1000" dirty="0" smtClean="0">
                          <a:effectLst/>
                        </a:rPr>
                        <a:t>字符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3.2 </a:t>
            </a:r>
            <a:r>
              <a:rPr lang="zh-CN" altLang="zh-CN" dirty="0" smtClean="0"/>
              <a:t>字符串的</a:t>
            </a:r>
            <a:r>
              <a:rPr lang="zh-CN" altLang="zh-CN" dirty="0"/>
              <a:t>格式</a:t>
            </a:r>
            <a:r>
              <a:rPr lang="zh-CN" altLang="en-US" dirty="0"/>
              <a:t>化</a:t>
            </a:r>
            <a:endParaRPr lang="en-US" alt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2437130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 smtClean="0"/>
              <a:t>用</a:t>
            </a:r>
            <a:r>
              <a:rPr lang="en-US" altLang="zh-CN" sz="2200" b="1" dirty="0"/>
              <a:t>%</a:t>
            </a:r>
            <a:r>
              <a:rPr lang="zh-CN" altLang="zh-CN" sz="2200" b="1" dirty="0"/>
              <a:t>操作符格式化</a:t>
            </a:r>
            <a:r>
              <a:rPr lang="zh-CN" altLang="zh-CN" sz="2200" b="1" dirty="0" smtClean="0"/>
              <a:t>字符</a:t>
            </a:r>
            <a:endParaRPr lang="en-US" altLang="zh-CN" sz="2200" b="1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一个字符串作为模板。模板</a:t>
            </a:r>
            <a:r>
              <a:rPr lang="zh-CN" altLang="zh-CN" dirty="0" smtClean="0"/>
              <a:t>中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格式符</a:t>
            </a:r>
            <a:r>
              <a:rPr lang="zh-CN" altLang="en-US" dirty="0" smtClean="0"/>
              <a:t>用作</a:t>
            </a:r>
            <a:r>
              <a:rPr lang="zh-CN" altLang="zh-CN" dirty="0" smtClean="0"/>
              <a:t>显示</a:t>
            </a:r>
            <a:r>
              <a:rPr lang="zh-CN" altLang="zh-CN" dirty="0"/>
              <a:t>值预留位置，并说明显示数值应该呈现的格式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zh-CN" dirty="0"/>
              <a:t>用一个元组（</a:t>
            </a:r>
            <a:r>
              <a:rPr lang="en-US" altLang="zh-CN" dirty="0"/>
              <a:t>tuple</a:t>
            </a:r>
            <a:r>
              <a:rPr lang="zh-CN" altLang="zh-CN" dirty="0"/>
              <a:t>）将多个值传递给</a:t>
            </a:r>
            <a:r>
              <a:rPr lang="zh-CN" altLang="zh-CN" dirty="0" smtClean="0"/>
              <a:t>模板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b="1" dirty="0"/>
              <a:t>%[(name)][flags][width].[precision]</a:t>
            </a:r>
            <a:r>
              <a:rPr lang="en-US" altLang="zh-CN" b="1" dirty="0" err="1"/>
              <a:t>typecode</a:t>
            </a:r>
            <a:endParaRPr lang="zh-CN" altLang="zh-CN" b="1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71120" y="4077335"/>
            <a:ext cx="3996690" cy="2232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显示</a:t>
            </a:r>
            <a:r>
              <a:rPr lang="zh-CN" altLang="zh-CN" dirty="0" smtClean="0"/>
              <a:t>十进制数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"%d  %d"%(12,12.3)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'12  12'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设定十进制数显示宽度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"%6d  %6d"%(12,12.3)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'    12      12'</a:t>
            </a:r>
            <a:endParaRPr lang="zh-CN" altLang="zh-CN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  <p:sp>
        <p:nvSpPr>
          <p:cNvPr id="6" name="内容占位符 2"/>
          <p:cNvSpPr txBox="1"/>
          <p:nvPr/>
        </p:nvSpPr>
        <p:spPr bwMode="black">
          <a:xfrm>
            <a:off x="4067810" y="4077335"/>
            <a:ext cx="5043170" cy="22320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zh-CN" dirty="0"/>
              <a:t>显示字符串和整数，分别设置宽度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"%10s is %-3d years old"%("Rose",18)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'      Rose is 18  years old'</a:t>
            </a:r>
            <a:endParaRPr lang="zh-CN" altLang="zh-CN" dirty="0"/>
          </a:p>
          <a:p>
            <a:pPr marL="514350" lvl="1" indent="0">
              <a:buFont typeface="Wingdings 2" panose="05020102010507070707" pitchFamily="18" charset="2"/>
              <a:buNone/>
            </a:pPr>
            <a:endParaRPr lang="en-US" altLang="zh-CN" kern="0" dirty="0" smtClean="0"/>
          </a:p>
          <a:p>
            <a:pPr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字符串的格式</a:t>
            </a:r>
            <a:r>
              <a:rPr lang="zh-CN" altLang="en-US" dirty="0"/>
              <a:t>化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84455" y="1641475"/>
            <a:ext cx="9026525" cy="4669155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/>
              <a:t>字符串输出的</a:t>
            </a:r>
            <a:r>
              <a:rPr lang="zh-CN" altLang="zh-CN" sz="2200" b="1" dirty="0" smtClean="0"/>
              <a:t>格式</a:t>
            </a:r>
            <a:r>
              <a:rPr lang="zh-CN" altLang="en-US" sz="2200" b="1" dirty="0" smtClean="0"/>
              <a:t>化</a:t>
            </a:r>
            <a:endParaRPr lang="en-US" altLang="zh-CN" sz="2200" b="1" dirty="0" smtClean="0"/>
          </a:p>
          <a:p>
            <a:pPr lvl="1"/>
            <a:r>
              <a:rPr lang="en-US" altLang="zh-CN" b="1" dirty="0" smtClean="0"/>
              <a:t>format</a:t>
            </a:r>
            <a:r>
              <a:rPr lang="en-US" altLang="zh-CN" b="1" dirty="0"/>
              <a:t>()</a:t>
            </a:r>
            <a:r>
              <a:rPr lang="zh-CN" altLang="zh-CN" b="1" dirty="0"/>
              <a:t>方法</a:t>
            </a:r>
            <a:endParaRPr lang="zh-CN" altLang="zh-CN" b="1" dirty="0"/>
          </a:p>
          <a:p>
            <a:pPr marL="514350" lvl="1" indent="0">
              <a:buNone/>
            </a:pPr>
            <a:r>
              <a:rPr lang="en-US" altLang="zh-CN" sz="2200" dirty="0" err="1" smtClean="0"/>
              <a:t>str.format</a:t>
            </a:r>
            <a:r>
              <a:rPr lang="en-US" altLang="zh-CN" sz="2200" dirty="0"/>
              <a:t>()</a:t>
            </a:r>
            <a:r>
              <a:rPr lang="zh-CN" altLang="zh-CN" sz="2200" dirty="0"/>
              <a:t>方法</a:t>
            </a:r>
            <a:r>
              <a:rPr lang="zh-CN" altLang="zh-CN" sz="2200" dirty="0" smtClean="0"/>
              <a:t>，更</a:t>
            </a:r>
            <a:r>
              <a:rPr lang="zh-CN" altLang="zh-CN" sz="2200" dirty="0" smtClean="0"/>
              <a:t>方便</a:t>
            </a:r>
            <a:r>
              <a:rPr lang="zh-CN" altLang="zh-CN" sz="2200" dirty="0" smtClean="0"/>
              <a:t>字符串格式化</a:t>
            </a:r>
            <a:r>
              <a:rPr lang="zh-CN" altLang="zh-CN" sz="2200" dirty="0" smtClean="0"/>
              <a:t>。</a:t>
            </a:r>
            <a:endParaRPr lang="zh-CN" altLang="zh-CN" sz="2200" dirty="0"/>
          </a:p>
          <a:p>
            <a:pPr marL="514350" lvl="1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）模板字符串与</a:t>
            </a:r>
            <a:r>
              <a:rPr lang="en-US" altLang="zh-CN" sz="2200" dirty="0"/>
              <a:t>format()</a:t>
            </a:r>
            <a:r>
              <a:rPr lang="zh-CN" altLang="zh-CN" sz="2200" dirty="0"/>
              <a:t>方法中参数的对应</a:t>
            </a:r>
            <a:r>
              <a:rPr lang="zh-CN" altLang="zh-CN" sz="2200" dirty="0" smtClean="0"/>
              <a:t>关系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 ● </a:t>
            </a:r>
            <a:r>
              <a:rPr lang="zh-CN" altLang="zh-CN" sz="2200" dirty="0"/>
              <a:t>位置参数匹配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    </a:t>
            </a:r>
            <a:r>
              <a:rPr lang="zh-CN" altLang="zh-CN" sz="2200" dirty="0" smtClean="0"/>
              <a:t>如果</a:t>
            </a:r>
            <a:r>
              <a:rPr lang="zh-CN" altLang="zh-CN" sz="2200" dirty="0"/>
              <a:t>占位符</a:t>
            </a:r>
            <a:r>
              <a:rPr lang="en-US" altLang="zh-CN" sz="2200" dirty="0"/>
              <a:t>{}</a:t>
            </a:r>
            <a:r>
              <a:rPr lang="zh-CN" altLang="zh-CN" sz="2200" dirty="0"/>
              <a:t>为空（没有表示顺序的序号），按照参数出现的先后次序匹配。如果占位符</a:t>
            </a:r>
            <a:r>
              <a:rPr lang="en-US" altLang="zh-CN" sz="2200" dirty="0"/>
              <a:t>{}</a:t>
            </a:r>
            <a:r>
              <a:rPr lang="zh-CN" altLang="zh-CN" sz="2200" dirty="0"/>
              <a:t>指定参数的序号，按照序号对应参数替换。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  ● </a:t>
            </a:r>
            <a:r>
              <a:rPr lang="zh-CN" altLang="zh-CN" sz="2200" dirty="0"/>
              <a:t>使用键值对的关键字参数匹配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   format</a:t>
            </a:r>
            <a:r>
              <a:rPr lang="en-US" altLang="zh-CN" sz="2200" dirty="0"/>
              <a:t>()</a:t>
            </a:r>
            <a:r>
              <a:rPr lang="zh-CN" altLang="zh-CN" sz="2200" dirty="0"/>
              <a:t>方法中的参数用键值对形式表示时，在模板字符串中用“键”来表示。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   ● </a:t>
            </a:r>
            <a:r>
              <a:rPr lang="zh-CN" altLang="zh-CN" sz="2200" dirty="0"/>
              <a:t>使用序列的索引作为参数</a:t>
            </a:r>
            <a:r>
              <a:rPr lang="zh-CN" altLang="zh-CN" sz="2200" dirty="0" smtClean="0"/>
              <a:t>匹配</a:t>
            </a:r>
            <a:endParaRPr lang="zh-CN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字符串的格式</a:t>
            </a:r>
            <a:r>
              <a:rPr lang="zh-CN" altLang="en-US" dirty="0"/>
              <a:t>化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/>
              <a:t>字符串输出的</a:t>
            </a:r>
            <a:r>
              <a:rPr lang="zh-CN" altLang="zh-CN" sz="2200" b="1" dirty="0" smtClean="0"/>
              <a:t>格式</a:t>
            </a:r>
            <a:r>
              <a:rPr lang="zh-CN" altLang="en-US" sz="2200" b="1" dirty="0" smtClean="0"/>
              <a:t>化</a:t>
            </a:r>
            <a:r>
              <a:rPr lang="en-US" altLang="zh-CN" dirty="0" smtClean="0"/>
              <a:t>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dirty="0" smtClean="0"/>
              <a:t>例</a:t>
            </a:r>
            <a:r>
              <a:rPr lang="en-US" altLang="zh-CN" dirty="0"/>
              <a:t>2-10 </a:t>
            </a:r>
            <a:r>
              <a:rPr lang="zh-CN" altLang="zh-CN" dirty="0"/>
              <a:t>模板字符串与</a:t>
            </a:r>
            <a:r>
              <a:rPr lang="en-US" altLang="zh-CN" dirty="0"/>
              <a:t>format()</a:t>
            </a:r>
            <a:r>
              <a:rPr lang="zh-CN" altLang="zh-CN" dirty="0"/>
              <a:t>方法中参数的</a:t>
            </a:r>
            <a:r>
              <a:rPr lang="zh-CN" altLang="zh-CN" dirty="0" smtClean="0"/>
              <a:t>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# </a:t>
            </a:r>
            <a:r>
              <a:rPr lang="zh-CN" altLang="zh-CN" dirty="0"/>
              <a:t>位置参数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&gt;&gt;&gt; "{} is {} years </a:t>
            </a:r>
            <a:r>
              <a:rPr lang="en-US" altLang="zh-CN" dirty="0" err="1"/>
              <a:t>old".format</a:t>
            </a:r>
            <a:r>
              <a:rPr lang="en-US" altLang="zh-CN" dirty="0"/>
              <a:t>("Rose",18)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'Rose is 18 years old'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&gt;&gt;&gt; "{0} is {1} years </a:t>
            </a:r>
            <a:r>
              <a:rPr lang="en-US" altLang="zh-CN" dirty="0" err="1"/>
              <a:t>old".format</a:t>
            </a:r>
            <a:r>
              <a:rPr lang="en-US" altLang="zh-CN" dirty="0"/>
              <a:t>("Rose",18)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'Rose is 18 years old'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&gt;&gt;&gt; "Hi,{0}!{0} is {1} years </a:t>
            </a:r>
            <a:r>
              <a:rPr lang="en-US" altLang="zh-CN" dirty="0" err="1"/>
              <a:t>old".format</a:t>
            </a:r>
            <a:r>
              <a:rPr lang="en-US" altLang="zh-CN" dirty="0"/>
              <a:t>("Rose",18)</a:t>
            </a:r>
            <a:endParaRPr lang="zh-CN" altLang="zh-CN" dirty="0"/>
          </a:p>
          <a:p>
            <a:pPr marL="903605" indent="0">
              <a:spcAft>
                <a:spcPts val="0"/>
              </a:spcAft>
              <a:buNone/>
            </a:pPr>
            <a:r>
              <a:rPr lang="en-US" altLang="zh-CN" dirty="0"/>
              <a:t>'</a:t>
            </a:r>
            <a:r>
              <a:rPr lang="en-US" altLang="zh-CN" dirty="0" err="1"/>
              <a:t>Hi,Rose!Rose</a:t>
            </a:r>
            <a:r>
              <a:rPr lang="en-US" altLang="zh-CN" dirty="0"/>
              <a:t> is 18 years old</a:t>
            </a:r>
            <a:r>
              <a:rPr lang="en-US" altLang="zh-CN" dirty="0" smtClean="0"/>
              <a:t>'</a:t>
            </a:r>
            <a:endParaRPr lang="zh-CN" altLang="zh-CN" dirty="0"/>
          </a:p>
          <a:p>
            <a:pPr marL="535305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2060"/>
                </a:solidFill>
              </a:rPr>
              <a:t># </a:t>
            </a:r>
            <a:r>
              <a:rPr lang="zh-CN" altLang="zh-CN" dirty="0">
                <a:solidFill>
                  <a:srgbClr val="002060"/>
                </a:solidFill>
              </a:rPr>
              <a:t>关键字参数</a:t>
            </a:r>
            <a:endParaRPr lang="zh-CN" altLang="zh-CN" dirty="0">
              <a:solidFill>
                <a:srgbClr val="002060"/>
              </a:solidFill>
            </a:endParaRPr>
          </a:p>
          <a:p>
            <a:pPr marL="535305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2060"/>
                </a:solidFill>
              </a:rPr>
              <a:t>&gt;&gt;&gt; "{name} was born in {year},He is {age} years </a:t>
            </a:r>
            <a:r>
              <a:rPr lang="en-US" altLang="zh-CN" dirty="0" err="1">
                <a:solidFill>
                  <a:srgbClr val="002060"/>
                </a:solidFill>
              </a:rPr>
              <a:t>old".format</a:t>
            </a:r>
            <a:r>
              <a:rPr lang="en-US" altLang="zh-CN" dirty="0">
                <a:solidFill>
                  <a:srgbClr val="002060"/>
                </a:solidFill>
              </a:rPr>
              <a:t>(name="</a:t>
            </a:r>
            <a:r>
              <a:rPr lang="en-US" altLang="zh-CN" dirty="0" err="1">
                <a:solidFill>
                  <a:srgbClr val="002060"/>
                </a:solidFill>
              </a:rPr>
              <a:t>Rose",age</a:t>
            </a:r>
            <a:r>
              <a:rPr lang="en-US" altLang="zh-CN" dirty="0" smtClean="0">
                <a:solidFill>
                  <a:srgbClr val="00206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 18,year=2000)</a:t>
            </a:r>
            <a:endParaRPr lang="zh-CN" altLang="zh-CN" dirty="0">
              <a:solidFill>
                <a:srgbClr val="002060"/>
              </a:solidFill>
            </a:endParaRPr>
          </a:p>
          <a:p>
            <a:pPr marL="535305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002060"/>
                </a:solidFill>
              </a:rPr>
              <a:t>'Rose was born in 200,He is 18 years old'</a:t>
            </a:r>
            <a:endParaRPr lang="zh-CN" altLang="zh-CN" dirty="0">
              <a:solidFill>
                <a:srgbClr val="002060"/>
              </a:solidFill>
            </a:endParaRPr>
          </a:p>
          <a:p>
            <a:pPr marL="0">
              <a:spcAft>
                <a:spcPts val="0"/>
              </a:spcAft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字符串的格式</a:t>
            </a:r>
            <a:r>
              <a:rPr lang="zh-CN" altLang="en-US" dirty="0"/>
              <a:t>化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/>
              <a:t>字符串输出的</a:t>
            </a:r>
            <a:r>
              <a:rPr lang="zh-CN" altLang="zh-CN" sz="2200" b="1" dirty="0" smtClean="0"/>
              <a:t>格式</a:t>
            </a:r>
            <a:r>
              <a:rPr lang="zh-CN" altLang="en-US" sz="2200" b="1" dirty="0" smtClean="0"/>
              <a:t>化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）模板字符串</a:t>
            </a:r>
            <a:r>
              <a:rPr lang="en-US" altLang="zh-CN" dirty="0" err="1"/>
              <a:t>str</a:t>
            </a:r>
            <a:r>
              <a:rPr lang="zh-CN" altLang="zh-CN" dirty="0"/>
              <a:t>的格式控制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[[fill]align</a:t>
            </a:r>
            <a:r>
              <a:rPr lang="en-US" altLang="zh-CN" dirty="0"/>
              <a:t>][sign][width][,][.precision][type] </a:t>
            </a:r>
            <a:endParaRPr lang="en-US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zh-CN" altLang="en-US" b="1" dirty="0" smtClean="0"/>
              <a:t>例：</a:t>
            </a:r>
            <a:endParaRPr lang="en-US" altLang="zh-CN" b="1" dirty="0" smtClean="0"/>
          </a:p>
          <a:p>
            <a:pPr marL="355600" indent="0">
              <a:buNone/>
            </a:pPr>
            <a:r>
              <a:rPr lang="en-US" altLang="zh-CN" dirty="0"/>
              <a:t>&gt;&gt;&gt; print('{:*&gt;8}'.format('3.14'))          # </a:t>
            </a:r>
            <a:r>
              <a:rPr lang="zh-CN" altLang="zh-CN" dirty="0"/>
              <a:t>宽度</a:t>
            </a:r>
            <a:r>
              <a:rPr lang="en-US" altLang="zh-CN" dirty="0"/>
              <a:t>8</a:t>
            </a:r>
            <a:r>
              <a:rPr lang="zh-CN" altLang="zh-CN" dirty="0"/>
              <a:t>位，右对齐</a:t>
            </a:r>
            <a:endParaRPr lang="zh-CN" altLang="zh-CN" dirty="0"/>
          </a:p>
          <a:p>
            <a:pPr marL="355600" indent="0">
              <a:buNone/>
            </a:pPr>
            <a:r>
              <a:rPr lang="en-US" altLang="zh-CN" dirty="0"/>
              <a:t>****3.14</a:t>
            </a:r>
            <a:endParaRPr lang="zh-CN" altLang="zh-CN" dirty="0"/>
          </a:p>
          <a:p>
            <a:pPr marL="355600" indent="0">
              <a:buNone/>
            </a:pPr>
            <a:r>
              <a:rPr lang="en-US" altLang="zh-CN" dirty="0"/>
              <a:t>&gt;&gt;&gt; print('{:*&lt;8}'.format('3.14'))          # </a:t>
            </a:r>
            <a:r>
              <a:rPr lang="zh-CN" altLang="zh-CN" dirty="0"/>
              <a:t>宽度</a:t>
            </a:r>
            <a:r>
              <a:rPr lang="en-US" altLang="zh-CN" dirty="0"/>
              <a:t>8</a:t>
            </a:r>
            <a:r>
              <a:rPr lang="zh-CN" altLang="zh-CN" dirty="0"/>
              <a:t>位，左对齐</a:t>
            </a:r>
            <a:endParaRPr lang="zh-CN" altLang="zh-CN" dirty="0"/>
          </a:p>
          <a:p>
            <a:pPr marL="355600" indent="0">
              <a:buNone/>
            </a:pPr>
            <a:r>
              <a:rPr lang="en-US" altLang="zh-CN" dirty="0"/>
              <a:t>3.14****</a:t>
            </a:r>
            <a:endParaRPr lang="zh-CN" altLang="zh-CN" dirty="0"/>
          </a:p>
          <a:p>
            <a:pPr marL="355600" indent="0">
              <a:buNone/>
            </a:pPr>
            <a:r>
              <a:rPr lang="en-US" altLang="zh-CN" dirty="0"/>
              <a:t>&gt;&gt;&gt; print('{0:^8},{0:*^8}'.format('3.14'))  # </a:t>
            </a:r>
            <a:r>
              <a:rPr lang="zh-CN" altLang="zh-CN" dirty="0"/>
              <a:t>宽度</a:t>
            </a:r>
            <a:r>
              <a:rPr lang="en-US" altLang="zh-CN" dirty="0"/>
              <a:t>8</a:t>
            </a:r>
            <a:r>
              <a:rPr lang="zh-CN" altLang="zh-CN" dirty="0"/>
              <a:t>位，居中对齐</a:t>
            </a:r>
            <a:endParaRPr lang="zh-CN" altLang="zh-CN" dirty="0"/>
          </a:p>
          <a:p>
            <a:pPr marL="355600" indent="0">
              <a:buNone/>
            </a:pPr>
            <a:r>
              <a:rPr lang="en-US" altLang="zh-CN" dirty="0"/>
              <a:t>  3.14  ,**3.14**  </a:t>
            </a:r>
            <a:endParaRPr lang="zh-CN" altLang="zh-CN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字符串的格式</a:t>
            </a:r>
            <a:r>
              <a:rPr lang="zh-CN" altLang="en-US" dirty="0"/>
              <a:t>化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860" cy="4669155"/>
          </a:xfrm>
        </p:spPr>
        <p:txBody>
          <a:bodyPr/>
          <a:lstStyle/>
          <a:p>
            <a:pPr>
              <a:defRPr/>
            </a:pPr>
            <a:r>
              <a:rPr lang="zh-CN" altLang="zh-CN" sz="2200" b="1" dirty="0"/>
              <a:t>字符串输出的</a:t>
            </a:r>
            <a:r>
              <a:rPr lang="zh-CN" altLang="zh-CN" sz="2200" b="1" dirty="0" smtClean="0"/>
              <a:t>格式</a:t>
            </a:r>
            <a:r>
              <a:rPr lang="zh-CN" altLang="en-US" sz="2200" b="1" dirty="0" smtClean="0"/>
              <a:t>化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f-</a:t>
            </a:r>
            <a:r>
              <a:rPr lang="en-US" altLang="zh-CN" dirty="0" err="1"/>
              <a:t>string</a:t>
            </a:r>
            <a:r>
              <a:rPr lang="zh-CN" altLang="zh-CN" dirty="0"/>
              <a:t>的格式控制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f' {}'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F' {}'</a:t>
            </a:r>
            <a:endParaRPr lang="en-US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/>
              <a:t>name = "Eric"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age = 74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dirty="0"/>
              <a:t>f"Hello, {name}. You are {age}." 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fr-FR" altLang="zh-CN" dirty="0"/>
              <a:t>3.3  </a:t>
            </a:r>
            <a:r>
              <a:rPr lang="zh-CN" altLang="zh-CN" dirty="0"/>
              <a:t>字符串的操作符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69155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实现</a:t>
            </a:r>
            <a:r>
              <a:rPr lang="zh-CN" altLang="zh-CN" dirty="0"/>
              <a:t>字符串的连接、子串的选择、子串的包含判断</a:t>
            </a:r>
            <a:r>
              <a:rPr lang="zh-CN" altLang="zh-CN" dirty="0" smtClean="0"/>
              <a:t>等</a:t>
            </a:r>
            <a:r>
              <a:rPr lang="zh-CN" altLang="en-US" dirty="0" smtClean="0"/>
              <a:t>操作。</a:t>
            </a:r>
            <a:endParaRPr lang="en-US" altLang="zh-CN" b="1" dirty="0"/>
          </a:p>
          <a:p>
            <a:pPr marL="514350" lvl="1" indent="0">
              <a:buNone/>
            </a:pP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>
              <a:defRPr/>
            </a:pPr>
            <a:endParaRPr lang="zh-CN" altLang="en-US" b="1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259" y="2348880"/>
          <a:ext cx="8856980" cy="391223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224136"/>
                <a:gridCol w="7632700"/>
              </a:tblGrid>
              <a:tr h="23279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操作符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描述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+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连接字符串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*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重复输出字符串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[</a:t>
                      </a:r>
                      <a:r>
                        <a:rPr lang="en-US" sz="2000" kern="1000" dirty="0" err="1">
                          <a:effectLst/>
                        </a:rPr>
                        <a:t>i</a:t>
                      </a:r>
                      <a:r>
                        <a:rPr lang="en-US" sz="2000" kern="1000" dirty="0">
                          <a:effectLst/>
                        </a:rPr>
                        <a:t>]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切片操作。通过索引获取字符串中字符，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是字符的索引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[ : ]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切片操作。截取字符串中的一部分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in</a:t>
                      </a:r>
                      <a:endParaRPr lang="zh-CN" sz="2000" b="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如果字符串中包含给定的字符返回</a:t>
                      </a:r>
                      <a:r>
                        <a:rPr lang="en-US" sz="2000" kern="1000" dirty="0">
                          <a:effectLst/>
                        </a:rPr>
                        <a:t> True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not in</a:t>
                      </a:r>
                      <a:endParaRPr lang="zh-CN" sz="2000" b="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如果字符串中不包含给定的字符返回</a:t>
                      </a:r>
                      <a:r>
                        <a:rPr lang="en-US" sz="2000" kern="1000" dirty="0">
                          <a:effectLst/>
                        </a:rPr>
                        <a:t> True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r/R</a:t>
                      </a:r>
                      <a:endParaRPr lang="zh-CN" sz="2000" b="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原始字符串。原始字符串用来替代转义符表示的特殊字符，在原字符串的第一个引号前加上字母</a:t>
                      </a:r>
                      <a:r>
                        <a:rPr lang="en-US" sz="2000" kern="1000" dirty="0">
                          <a:effectLst/>
                        </a:rPr>
                        <a:t> r</a:t>
                      </a:r>
                      <a:r>
                        <a:rPr lang="zh-CN" sz="2000" kern="1000" dirty="0">
                          <a:effectLst/>
                        </a:rPr>
                        <a:t>（</a:t>
                      </a:r>
                      <a:r>
                        <a:rPr lang="en-US" sz="2000" kern="1000" dirty="0">
                          <a:effectLst/>
                        </a:rPr>
                        <a:t>R</a:t>
                      </a:r>
                      <a:r>
                        <a:rPr lang="zh-CN" sz="2000" kern="1000" dirty="0">
                          <a:effectLst/>
                        </a:rPr>
                        <a:t>），与普通字符串操作相同。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760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b</a:t>
                      </a:r>
                      <a:endParaRPr lang="zh-CN" sz="2000" b="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返回二进制字符串，在原字符串的第一个引号前加上字母</a:t>
                      </a:r>
                      <a:r>
                        <a:rPr lang="en-US" sz="2000" kern="1000" dirty="0">
                          <a:effectLst/>
                        </a:rPr>
                        <a:t>b,</a:t>
                      </a:r>
                      <a:r>
                        <a:rPr lang="zh-CN" sz="2000" kern="1000" dirty="0">
                          <a:effectLst/>
                        </a:rPr>
                        <a:t>可用于写二进制文件 ，例如 </a:t>
                      </a:r>
                      <a:r>
                        <a:rPr lang="en-US" sz="2000" kern="1000" dirty="0">
                          <a:effectLst/>
                        </a:rPr>
                        <a:t>b"123"</a:t>
                      </a:r>
                      <a:r>
                        <a:rPr lang="zh-CN" sz="2000" kern="1000" dirty="0">
                          <a:effectLst/>
                        </a:rPr>
                        <a:t>。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%</a:t>
                      </a:r>
                      <a:endParaRPr lang="zh-CN" sz="20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格式化字符串操作符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2de5e35-abfb-4c4a-9a3e-3f1d76df62d8}"/>
  <p:tag name="TABLE_ENDDRAG_ORIGIN_RECT" val="323*230"/>
  <p:tag name="TABLE_ENDDRAG_RECT" val="389*227*323*230"/>
</p:tagLst>
</file>

<file path=ppt/tags/tag2.xml><?xml version="1.0" encoding="utf-8"?>
<p:tagLst xmlns:p="http://schemas.openxmlformats.org/presentationml/2006/main">
  <p:tag name="KSO_WM_UNIT_TABLE_BEAUTIFY" val="smartTable{671a84c8-500b-4309-a131-6bb0d6489589}"/>
</p:tagLst>
</file>

<file path=ppt/tags/tag3.xml><?xml version="1.0" encoding="utf-8"?>
<p:tagLst xmlns:p="http://schemas.openxmlformats.org/presentationml/2006/main">
  <p:tag name="KSO_WM_UNIT_TABLE_BEAUTIFY" val="smartTable{2d0b212a-c99b-49f4-b84f-004c6bac349e}"/>
  <p:tag name="TABLE_ENDDRAG_ORIGIN_RECT" val="685*120"/>
  <p:tag name="TABLE_ENDDRAG_RECT" val="19*196*685*120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5097</Words>
  <Application>WPS 演示</Application>
  <PresentationFormat>全屏显示(4:3)</PresentationFormat>
  <Paragraphs>535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Times New Roman</vt:lpstr>
      <vt:lpstr>方正书宋简体</vt:lpstr>
      <vt:lpstr>Arial Unicode MS</vt:lpstr>
      <vt:lpstr>Calibri</vt:lpstr>
      <vt:lpstr>1_尚学堂</vt:lpstr>
      <vt:lpstr>3  Python中的字符串</vt:lpstr>
      <vt:lpstr>第3章 Python中的字符串</vt:lpstr>
      <vt:lpstr>3.1  字符串的表示</vt:lpstr>
      <vt:lpstr>3.2 字符串的格式化</vt:lpstr>
      <vt:lpstr>3.2 字符串的格式化</vt:lpstr>
      <vt:lpstr>3.2 字符串的格式化</vt:lpstr>
      <vt:lpstr>3.2 字符串的格式化</vt:lpstr>
      <vt:lpstr>3.2 字符串的格式化</vt:lpstr>
      <vt:lpstr>3.3  字符串的操作符</vt:lpstr>
      <vt:lpstr>3.3  字符串的操作符</vt:lpstr>
      <vt:lpstr>3.4  字符串处理函数</vt:lpstr>
      <vt:lpstr>3.4  字符串处理函数</vt:lpstr>
      <vt:lpstr>3.4  字符串处理函数</vt:lpstr>
      <vt:lpstr>3.4  字符串处理函数</vt:lpstr>
      <vt:lpstr>3.4  字符串处理函数</vt:lpstr>
      <vt:lpstr>3.4  字符串处理函数</vt:lpstr>
      <vt:lpstr>3.4  字符串处理函数</vt:lpstr>
      <vt:lpstr>3.5  输入/输出语句</vt:lpstr>
      <vt:lpstr>3.5  输入/输出语句</vt:lpstr>
      <vt:lpstr>3.5  输入/输出语句</vt:lpstr>
      <vt:lpstr>小结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301</cp:revision>
  <dcterms:created xsi:type="dcterms:W3CDTF">2113-01-01T00:00:00Z</dcterms:created>
  <dcterms:modified xsi:type="dcterms:W3CDTF">2021-03-01T14:08:23Z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