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handoutMasterIdLst>
    <p:handoutMasterId r:id="rId23"/>
  </p:handoutMasterIdLst>
  <p:sldIdLst>
    <p:sldId id="256" r:id="rId3"/>
    <p:sldId id="318" r:id="rId4"/>
    <p:sldId id="322" r:id="rId5"/>
    <p:sldId id="327" r:id="rId6"/>
    <p:sldId id="320" r:id="rId7"/>
    <p:sldId id="344" r:id="rId8"/>
    <p:sldId id="328" r:id="rId9"/>
    <p:sldId id="329" r:id="rId10"/>
    <p:sldId id="345" r:id="rId11"/>
    <p:sldId id="331" r:id="rId12"/>
    <p:sldId id="346" r:id="rId13"/>
    <p:sldId id="332" r:id="rId14"/>
    <p:sldId id="347" r:id="rId15"/>
    <p:sldId id="348" r:id="rId16"/>
    <p:sldId id="349" r:id="rId17"/>
    <p:sldId id="333" r:id="rId18"/>
    <p:sldId id="350" r:id="rId19"/>
    <p:sldId id="311" r:id="rId20"/>
    <p:sldId id="263" r:id="rId21"/>
    <p:sldId id="342" r:id="rId2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6B3"/>
    <a:srgbClr val="9954CC"/>
    <a:srgbClr val="50A3EE"/>
    <a:srgbClr val="126ABA"/>
    <a:srgbClr val="7EBBF2"/>
    <a:srgbClr val="69B0F1"/>
    <a:srgbClr val="66AEF0"/>
    <a:srgbClr val="020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-708" y="-102"/>
      </p:cViewPr>
      <p:guideLst>
        <p:guide orient="horz" pos="2160"/>
        <p:guide pos="284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24" y="-96"/>
      </p:cViewPr>
      <p:guideLst>
        <p:guide orient="horz" pos="2880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9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6541F-54B9-41FE-9A5A-DFC07EBE7F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FBEE0-6446-472E-ABDC-872CE7FA2D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635" y="5164455"/>
            <a:ext cx="9144635" cy="169037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635" cy="169037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152400" y="669925"/>
            <a:ext cx="44754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b="1" dirty="0">
                <a:solidFill>
                  <a:schemeClr val="bg1"/>
                </a:solidFill>
                <a:ea typeface="华文彩云" panose="02010800040101010101" pitchFamily="2" charset="-122"/>
              </a:rPr>
              <a:t>Python</a:t>
            </a:r>
            <a:r>
              <a:rPr lang="zh-CN" altLang="en-US" sz="3600" dirty="0" smtClean="0">
                <a:solidFill>
                  <a:schemeClr val="bg1"/>
                </a:solidFill>
                <a:ea typeface="方正姚体" panose="02010601030101010101" pitchFamily="2" charset="-122"/>
                <a:sym typeface="+mn-ea"/>
              </a:rPr>
              <a:t>高级</a:t>
            </a:r>
            <a:r>
              <a:rPr lang="zh-CN" altLang="en-US" sz="3600" dirty="0" smtClean="0">
                <a:solidFill>
                  <a:schemeClr val="bg1"/>
                </a:solidFill>
                <a:ea typeface="方正姚体" panose="02010601030101010101" pitchFamily="2" charset="-122"/>
              </a:rPr>
              <a:t>程序设计</a:t>
            </a:r>
            <a:endParaRPr lang="zh-CN" altLang="en-US" sz="3600" dirty="0">
              <a:solidFill>
                <a:schemeClr val="bg1"/>
              </a:solidFill>
              <a:ea typeface="方正姚体" panose="02010601030101010101" pitchFamily="2" charset="-122"/>
            </a:endParaRP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black">
          <a:xfrm>
            <a:off x="6084888" y="5930107"/>
            <a:ext cx="2870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北京工商大学</a:t>
            </a:r>
            <a:endParaRPr lang="zh-CN" altLang="en-US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5613" y="879475"/>
            <a:ext cx="2230437" cy="5372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2713" y="879475"/>
            <a:ext cx="6540500" cy="5372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38" y="879475"/>
            <a:ext cx="8897937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12713" y="1687513"/>
            <a:ext cx="8923337" cy="45640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solidFill>
                  <a:srgbClr val="1166B3"/>
                </a:solidFill>
              </a:defRPr>
            </a:lvl1pPr>
            <a:lvl2pPr>
              <a:defRPr sz="2200"/>
            </a:lvl2pPr>
            <a:lvl3pPr>
              <a:defRPr sz="22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21" y="788034"/>
            <a:ext cx="9039466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189" y="1619794"/>
            <a:ext cx="4532811" cy="46317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4252" y="1632857"/>
            <a:ext cx="4441961" cy="4618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image2.wdp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334760"/>
            <a:ext cx="9144635" cy="522605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635" cy="78359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39688" y="854075"/>
            <a:ext cx="9039225" cy="787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6513" y="1639888"/>
            <a:ext cx="9036050" cy="46339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br>
              <a:rPr lang="en-US" altLang="en-US" smtClean="0"/>
            </a:br>
            <a:r>
              <a:rPr lang="en-US" altLang="en-US" smtClean="0"/>
              <a:t>good1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br>
              <a:rPr lang="en-US" altLang="en-US" smtClean="0"/>
            </a:br>
            <a:r>
              <a:rPr lang="en-US" altLang="en-US" smtClean="0"/>
              <a:t>good2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br>
              <a:rPr lang="en-US" altLang="en-US" smtClean="0"/>
            </a:br>
            <a:r>
              <a:rPr lang="en-US" altLang="en-US" smtClean="0"/>
              <a:t>good3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br>
              <a:rPr lang="en-US" altLang="en-US" smtClean="0"/>
            </a:br>
            <a:r>
              <a:rPr lang="en-US" altLang="en-US" smtClean="0"/>
              <a:t>good4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br>
              <a:rPr lang="en-US" altLang="en-US" smtClean="0"/>
            </a:br>
            <a:r>
              <a:rPr lang="en-US" altLang="en-US" smtClean="0"/>
              <a:t>good5</a:t>
            </a:r>
            <a:endParaRPr lang="en-US" altLang="en-US" smtClean="0"/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black">
          <a:xfrm>
            <a:off x="34925" y="260350"/>
            <a:ext cx="0" cy="2349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black">
          <a:xfrm>
            <a:off x="6829425" y="6431598"/>
            <a:ext cx="2125663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zh-CN" altLang="en-US" sz="1400" dirty="0" smtClean="0">
                <a:solidFill>
                  <a:schemeClr val="bg1"/>
                </a:solidFill>
              </a:rPr>
              <a:t>国际经管学院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34925" y="41275"/>
            <a:ext cx="37449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chemeClr val="bg1"/>
                </a:solidFill>
                <a:ea typeface="方正姚体" panose="02010601030101010101" pitchFamily="2" charset="-122"/>
              </a:rPr>
              <a:t>Python</a:t>
            </a:r>
            <a:r>
              <a:rPr lang="zh-CN" altLang="en-US" sz="2800" b="1" dirty="0">
                <a:solidFill>
                  <a:schemeClr val="bg1"/>
                </a:solidFill>
                <a:ea typeface="方正姚体" panose="02010601030101010101" pitchFamily="2" charset="-122"/>
              </a:rPr>
              <a:t>高级</a:t>
            </a:r>
            <a:r>
              <a:rPr lang="zh-CN" altLang="en-US" sz="2800" b="1" dirty="0" smtClean="0">
                <a:solidFill>
                  <a:schemeClr val="bg1"/>
                </a:solidFill>
                <a:ea typeface="方正姚体" panose="02010601030101010101" pitchFamily="2" charset="-122"/>
              </a:rPr>
              <a:t>程序设计</a:t>
            </a:r>
            <a:endParaRPr lang="zh-CN" altLang="en-US" sz="2800" b="1" dirty="0">
              <a:solidFill>
                <a:schemeClr val="bg1"/>
              </a:solidFill>
              <a:ea typeface="方正姚体" panose="02010601030101010101" pitchFamily="2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244840" y="26670"/>
            <a:ext cx="769620" cy="727075"/>
            <a:chOff x="1642438" y="2313000"/>
            <a:chExt cx="2232000" cy="2232000"/>
          </a:xfrm>
        </p:grpSpPr>
        <p:sp>
          <p:nvSpPr>
            <p:cNvPr id="9" name="椭圆 8"/>
            <p:cNvSpPr/>
            <p:nvPr/>
          </p:nvSpPr>
          <p:spPr>
            <a:xfrm>
              <a:off x="1642438" y="2313000"/>
              <a:ext cx="2232000" cy="22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438" y="2349000"/>
              <a:ext cx="2160000" cy="2160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0050" indent="-4000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³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000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²"/>
        <a:defRPr sz="2000">
          <a:solidFill>
            <a:schemeClr val="hlink"/>
          </a:solidFill>
          <a:latin typeface="+mn-lt"/>
          <a:ea typeface="+mn-ea"/>
        </a:defRPr>
      </a:lvl2pPr>
      <a:lvl3pPr marL="1377950" indent="-3492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±"/>
        <a:defRPr sz="2400">
          <a:solidFill>
            <a:schemeClr val="hlink"/>
          </a:solidFill>
          <a:latin typeface="+mn-lt"/>
          <a:ea typeface="+mn-ea"/>
        </a:defRPr>
      </a:lvl3pPr>
      <a:lvl4pPr marL="1885950" indent="-34290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°"/>
        <a:defRPr sz="2000">
          <a:solidFill>
            <a:schemeClr val="hlink"/>
          </a:solidFill>
          <a:latin typeface="+mn-lt"/>
          <a:ea typeface="+mn-ea"/>
        </a:defRPr>
      </a:lvl4pPr>
      <a:lvl5pPr marL="2349500" indent="-3492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 sz="2000">
          <a:solidFill>
            <a:schemeClr val="hlink"/>
          </a:solidFill>
          <a:latin typeface="+mn-lt"/>
          <a:ea typeface="+mn-ea"/>
        </a:defRPr>
      </a:lvl5pPr>
      <a:lvl6pPr marL="28067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6pPr>
      <a:lvl7pPr marL="32639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7pPr>
      <a:lvl8pPr marL="37211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8pPr>
      <a:lvl9pPr marL="41783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43510" y="2643505"/>
            <a:ext cx="8232775" cy="1871345"/>
          </a:xfrm>
          <a:solidFill>
            <a:srgbClr val="FFFFFF"/>
          </a:solidFill>
          <a:ln>
            <a:solidFill>
              <a:srgbClr val="9954CC"/>
            </a:solidFill>
          </a:ln>
        </p:spPr>
        <p:txBody>
          <a:bodyPr anchorCtr="1"/>
          <a:lstStyle/>
          <a:p>
            <a:pPr eaLnBrk="1" hangingPunct="1"/>
            <a:r>
              <a:rPr lang="en-US" altLang="zh-CN" sz="3200" dirty="0" smtClean="0"/>
              <a:t>4  </a:t>
            </a:r>
            <a:r>
              <a:rPr lang="en-US" altLang="zh-CN" sz="3200" dirty="0" smtClean="0"/>
              <a:t>Python</a:t>
            </a:r>
            <a:r>
              <a:rPr lang="zh-CN" altLang="zh-CN" sz="3200" dirty="0"/>
              <a:t>程序的</a:t>
            </a:r>
            <a:r>
              <a:rPr lang="zh-CN" altLang="zh-CN" sz="3200" dirty="0" smtClean="0"/>
              <a:t>流程</a:t>
            </a:r>
            <a:endParaRPr lang="zh-CN" altLang="en-US" sz="3200" dirty="0" smtClean="0">
              <a:solidFill>
                <a:srgbClr val="126AB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zh-CN" dirty="0"/>
              <a:t>循环结构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 条件循环：</a:t>
            </a:r>
            <a:r>
              <a:rPr lang="en-US" altLang="zh-CN" dirty="0"/>
              <a:t>while</a:t>
            </a:r>
            <a:r>
              <a:rPr lang="zh-CN" altLang="zh-CN" dirty="0"/>
              <a:t>语句</a:t>
            </a:r>
            <a:endParaRPr lang="zh-CN" altLang="zh-CN" dirty="0"/>
          </a:p>
          <a:p>
            <a:pPr marL="514350" lvl="1" indent="0">
              <a:buNone/>
            </a:pPr>
            <a:r>
              <a:rPr lang="zh-CN" altLang="zh-CN" dirty="0" smtClean="0"/>
              <a:t>根据</a:t>
            </a:r>
            <a:r>
              <a:rPr lang="zh-CN" altLang="zh-CN" dirty="0"/>
              <a:t>初始条件进行循环，当条件不满足时，循环</a:t>
            </a:r>
            <a:r>
              <a:rPr lang="zh-CN" altLang="zh-CN" dirty="0" smtClean="0"/>
              <a:t>结束。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while &lt;</a:t>
            </a:r>
            <a:r>
              <a:rPr lang="en-US" altLang="zh-CN" dirty="0" err="1"/>
              <a:t>boolCondition</a:t>
            </a:r>
            <a:r>
              <a:rPr lang="en-US" altLang="zh-CN" dirty="0"/>
              <a:t>&gt;: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    &lt;statements&gt;</a:t>
            </a:r>
            <a:endParaRPr lang="zh-CN" altLang="zh-CN" dirty="0"/>
          </a:p>
          <a:p>
            <a:pPr marL="514350" lvl="1" indent="0">
              <a:buNone/>
            </a:pPr>
            <a:r>
              <a:rPr lang="zh-CN" altLang="zh-CN" dirty="0"/>
              <a:t>其中</a:t>
            </a:r>
            <a:r>
              <a:rPr lang="en-US" altLang="zh-CN" dirty="0" err="1"/>
              <a:t>boolCondition</a:t>
            </a:r>
            <a:r>
              <a:rPr lang="zh-CN" altLang="zh-CN" dirty="0"/>
              <a:t>为布尔表达式，</a:t>
            </a:r>
            <a:r>
              <a:rPr lang="en-US" altLang="zh-CN" dirty="0"/>
              <a:t>statements</a:t>
            </a:r>
            <a:r>
              <a:rPr lang="zh-CN" altLang="zh-CN" dirty="0"/>
              <a:t>语句块是循环体。</a:t>
            </a:r>
            <a:endParaRPr lang="zh-CN" altLang="zh-CN" dirty="0"/>
          </a:p>
          <a:p>
            <a:endParaRPr lang="en-US" altLang="zh-CN" dirty="0" smtClean="0"/>
          </a:p>
          <a:p>
            <a:pPr lvl="1"/>
            <a:r>
              <a:rPr lang="zh-CN" altLang="zh-CN" dirty="0" smtClean="0"/>
              <a:t>执行</a:t>
            </a:r>
            <a:r>
              <a:rPr lang="zh-CN" altLang="zh-CN" dirty="0"/>
              <a:t>过程是先判断逻辑表达式的值，若为</a:t>
            </a:r>
            <a:r>
              <a:rPr lang="en-US" altLang="zh-CN" dirty="0"/>
              <a:t>True</a:t>
            </a:r>
            <a:r>
              <a:rPr lang="zh-CN" altLang="zh-CN" dirty="0"/>
              <a:t>，则执行循环体，循环体执行完之后再转向逻辑表达式并做计算与判断；当计算出逻辑表达式的值为</a:t>
            </a:r>
            <a:r>
              <a:rPr lang="en-US" altLang="zh-CN" dirty="0"/>
              <a:t>False</a:t>
            </a:r>
            <a:r>
              <a:rPr lang="zh-CN" altLang="zh-CN" dirty="0"/>
              <a:t>时，跳过循环体执行</a:t>
            </a:r>
            <a:r>
              <a:rPr lang="en-US" altLang="zh-CN" dirty="0"/>
              <a:t>while</a:t>
            </a:r>
            <a:r>
              <a:rPr lang="zh-CN" altLang="zh-CN" dirty="0"/>
              <a:t>语句后面循环体外的语句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zh-CN" dirty="0" smtClean="0"/>
              <a:t>例</a:t>
            </a:r>
            <a:r>
              <a:rPr lang="en-US" altLang="zh-CN" dirty="0" smtClean="0"/>
              <a:t>4-7 </a:t>
            </a:r>
            <a:r>
              <a:rPr lang="en-US" altLang="zh-CN" dirty="0"/>
              <a:t>while</a:t>
            </a:r>
            <a:r>
              <a:rPr lang="zh-CN" altLang="zh-CN" dirty="0"/>
              <a:t>循环示例。 </a:t>
            </a:r>
            <a:r>
              <a:rPr lang="en-US" altLang="zh-CN" dirty="0">
                <a:sym typeface="+mn-ea"/>
              </a:rPr>
              <a:t>#ex0407.py</a:t>
            </a:r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en-US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zh-CN" dirty="0"/>
              <a:t>循环结构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3886835" cy="4633595"/>
          </a:xfrm>
        </p:spPr>
        <p:txBody>
          <a:bodyPr/>
          <a:lstStyle/>
          <a:p>
            <a:r>
              <a:rPr lang="zh-CN" altLang="zh-CN" dirty="0"/>
              <a:t>循环的嵌套</a:t>
            </a:r>
            <a:endParaRPr lang="zh-CN" altLang="zh-CN" dirty="0"/>
          </a:p>
          <a:p>
            <a:pPr lvl="1"/>
            <a:r>
              <a:rPr lang="zh-CN" altLang="zh-CN" dirty="0"/>
              <a:t>无论是</a:t>
            </a:r>
            <a:r>
              <a:rPr lang="en-US" altLang="zh-CN" dirty="0"/>
              <a:t>for</a:t>
            </a:r>
            <a:r>
              <a:rPr lang="zh-CN" altLang="zh-CN" dirty="0"/>
              <a:t>循环还是</a:t>
            </a:r>
            <a:r>
              <a:rPr lang="en-US" altLang="zh-CN" dirty="0"/>
              <a:t>while</a:t>
            </a:r>
            <a:r>
              <a:rPr lang="zh-CN" altLang="zh-CN" dirty="0"/>
              <a:t>循环，其中都可以再包括循环，从而构成了循环的嵌套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en-US" b="1" dirty="0" smtClean="0"/>
          </a:p>
        </p:txBody>
      </p:sp>
      <p:sp>
        <p:nvSpPr>
          <p:cNvPr id="4" name="内容占位符 2"/>
          <p:cNvSpPr txBox="1"/>
          <p:nvPr/>
        </p:nvSpPr>
        <p:spPr bwMode="black">
          <a:xfrm>
            <a:off x="3995420" y="1640840"/>
            <a:ext cx="5114925" cy="462153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400" b="1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2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2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 marL="514350" lvl="1" indent="0">
              <a:buNone/>
            </a:pPr>
            <a:r>
              <a:rPr lang="en-US" altLang="zh-CN" sz="1800" kern="0" dirty="0" smtClean="0"/>
              <a:t> 程序的功能是计算1！+2！+...+n!</a:t>
            </a:r>
            <a:endParaRPr lang="en-US" altLang="zh-CN" sz="1800" kern="0" dirty="0" smtClean="0"/>
          </a:p>
          <a:p>
            <a:pPr marL="514350" lvl="1" indent="0">
              <a:buNone/>
            </a:pPr>
            <a:r>
              <a:rPr lang="en-US" altLang="zh-CN" sz="1800" kern="0" dirty="0" smtClean="0"/>
              <a:t>1   </a:t>
            </a:r>
            <a:r>
              <a:rPr lang="en-US" altLang="zh-CN" sz="1800" kern="0" dirty="0" smtClean="0"/>
              <a:t>#ex0408.py</a:t>
            </a:r>
            <a:endParaRPr lang="zh-CN" altLang="zh-CN" sz="1800" kern="0" dirty="0" smtClean="0"/>
          </a:p>
          <a:p>
            <a:pPr marL="514350" lvl="1" indent="0">
              <a:buFont typeface="Wingdings 2" panose="05020102010507070707" pitchFamily="18" charset="2"/>
              <a:buNone/>
            </a:pPr>
            <a:r>
              <a:rPr lang="en-US" altLang="zh-CN" sz="2000" kern="0" dirty="0" smtClean="0"/>
              <a:t> 2   k=</a:t>
            </a:r>
            <a:r>
              <a:rPr lang="en-US" altLang="zh-CN" sz="2000" kern="0" dirty="0" err="1" smtClean="0"/>
              <a:t>eval</a:t>
            </a:r>
            <a:r>
              <a:rPr lang="en-US" altLang="zh-CN" sz="2000" kern="0" dirty="0" smtClean="0"/>
              <a:t>(input("</a:t>
            </a:r>
            <a:r>
              <a:rPr lang="zh-CN" altLang="zh-CN" sz="2000" kern="0" dirty="0" smtClean="0"/>
              <a:t>请输入阶乘的数值</a:t>
            </a:r>
            <a:r>
              <a:rPr lang="en-US" altLang="zh-CN" sz="2000" kern="0" dirty="0" smtClean="0"/>
              <a:t>:"))</a:t>
            </a:r>
            <a:endParaRPr lang="zh-CN" altLang="zh-CN" sz="2000" kern="0" dirty="0" smtClean="0"/>
          </a:p>
          <a:p>
            <a:pPr marL="514350" lvl="1" indent="0">
              <a:buFont typeface="Wingdings 2" panose="05020102010507070707" pitchFamily="18" charset="2"/>
              <a:buNone/>
            </a:pPr>
            <a:r>
              <a:rPr lang="en-US" altLang="zh-CN" sz="2000" kern="0" dirty="0" smtClean="0"/>
              <a:t> 3   sum1=0</a:t>
            </a:r>
            <a:endParaRPr lang="zh-CN" altLang="zh-CN" sz="2000" kern="0" dirty="0" smtClean="0"/>
          </a:p>
          <a:p>
            <a:pPr marL="514350" lvl="1" indent="0">
              <a:buFont typeface="Wingdings 2" panose="05020102010507070707" pitchFamily="18" charset="2"/>
              <a:buNone/>
            </a:pPr>
            <a:r>
              <a:rPr lang="en-US" altLang="zh-CN" sz="2000" kern="0" dirty="0" smtClean="0"/>
              <a:t> 4   for </a:t>
            </a:r>
            <a:r>
              <a:rPr lang="en-US" altLang="zh-CN" sz="2000" kern="0" dirty="0" err="1" smtClean="0"/>
              <a:t>i</a:t>
            </a:r>
            <a:r>
              <a:rPr lang="en-US" altLang="zh-CN" sz="2000" kern="0" dirty="0" smtClean="0"/>
              <a:t> in range(1,k):</a:t>
            </a:r>
            <a:endParaRPr lang="zh-CN" altLang="zh-CN" sz="2000" kern="0" dirty="0" smtClean="0"/>
          </a:p>
          <a:p>
            <a:pPr marL="514350" lvl="1" indent="0">
              <a:buFont typeface="Wingdings 2" panose="05020102010507070707" pitchFamily="18" charset="2"/>
              <a:buNone/>
            </a:pPr>
            <a:r>
              <a:rPr lang="en-US" altLang="zh-CN" sz="2000" kern="0" dirty="0" smtClean="0"/>
              <a:t> 5       t = 1</a:t>
            </a:r>
            <a:endParaRPr lang="zh-CN" altLang="zh-CN" sz="2000" kern="0" dirty="0" smtClean="0"/>
          </a:p>
          <a:p>
            <a:pPr marL="514350" lvl="1" indent="0">
              <a:buFont typeface="Wingdings 2" panose="05020102010507070707" pitchFamily="18" charset="2"/>
              <a:buNone/>
            </a:pPr>
            <a:r>
              <a:rPr lang="en-US" altLang="zh-CN" sz="2000" kern="0" dirty="0" smtClean="0"/>
              <a:t> 6       for j in range(1,i+1):</a:t>
            </a:r>
            <a:endParaRPr lang="zh-CN" altLang="zh-CN" sz="2000" kern="0" dirty="0" smtClean="0"/>
          </a:p>
          <a:p>
            <a:pPr marL="514350" lvl="1" indent="0">
              <a:buFont typeface="Wingdings 2" panose="05020102010507070707" pitchFamily="18" charset="2"/>
              <a:buNone/>
            </a:pPr>
            <a:r>
              <a:rPr lang="en-US" altLang="zh-CN" sz="2000" kern="0" dirty="0" smtClean="0"/>
              <a:t> 7           t *= j</a:t>
            </a:r>
            <a:endParaRPr lang="zh-CN" altLang="zh-CN" sz="2000" kern="0" dirty="0" smtClean="0"/>
          </a:p>
          <a:p>
            <a:pPr marL="514350" lvl="1" indent="0">
              <a:buFont typeface="Wingdings 2" panose="05020102010507070707" pitchFamily="18" charset="2"/>
              <a:buNone/>
            </a:pPr>
            <a:r>
              <a:rPr lang="en-US" altLang="zh-CN" sz="2000" kern="0" dirty="0" smtClean="0"/>
              <a:t> 8       sum1 += t</a:t>
            </a:r>
            <a:endParaRPr lang="zh-CN" altLang="zh-CN" sz="2000" kern="0" dirty="0" smtClean="0"/>
          </a:p>
          <a:p>
            <a:pPr marL="514350" lvl="1" indent="0">
              <a:buFont typeface="Wingdings 2" panose="05020102010507070707" pitchFamily="18" charset="2"/>
              <a:buNone/>
            </a:pPr>
            <a:r>
              <a:rPr lang="en-US" altLang="zh-CN" sz="2000" kern="0" dirty="0" smtClean="0"/>
              <a:t> 9   print(sum1)</a:t>
            </a:r>
            <a:endParaRPr lang="en-US" altLang="zh-CN" sz="2000" kern="0" dirty="0" smtClean="0"/>
          </a:p>
          <a:p>
            <a:pPr marL="514350" lvl="1" indent="0">
              <a:buFont typeface="Wingdings 2" panose="05020102010507070707" pitchFamily="18" charset="2"/>
              <a:buNone/>
            </a:pPr>
            <a:endParaRPr lang="en-US" altLang="zh-CN" sz="2000" kern="0" dirty="0" smtClean="0"/>
          </a:p>
          <a:p>
            <a:pPr marL="514350" lvl="1" indent="0">
              <a:buFont typeface="Wingdings 2" panose="05020102010507070707" pitchFamily="18" charset="2"/>
              <a:buNone/>
            </a:pPr>
            <a:r>
              <a:rPr lang="zh-CN" altLang="zh-CN" sz="2000" kern="0" dirty="0" smtClean="0"/>
              <a:t>可以用</a:t>
            </a:r>
            <a:r>
              <a:rPr lang="en-US" altLang="zh-CN" sz="2000" kern="0" dirty="0" smtClean="0"/>
              <a:t>while</a:t>
            </a:r>
            <a:r>
              <a:rPr lang="zh-CN" altLang="en-US" sz="2000" kern="0" dirty="0" smtClean="0"/>
              <a:t>循环改写</a:t>
            </a:r>
            <a:r>
              <a:rPr lang="zh-CN" altLang="zh-CN" sz="2000" kern="0" dirty="0" smtClean="0"/>
              <a:t> </a:t>
            </a:r>
            <a:r>
              <a:rPr lang="en-US" altLang="zh-CN" sz="2000" kern="0" dirty="0" smtClean="0"/>
              <a:t>#ex0409.py</a:t>
            </a:r>
            <a:endParaRPr lang="zh-CN" altLang="zh-CN" kern="0" dirty="0" smtClean="0"/>
          </a:p>
          <a:p>
            <a:pPr lvl="1"/>
            <a:endParaRPr lang="zh-CN" altLang="zh-CN" kern="0" dirty="0" smtClean="0"/>
          </a:p>
          <a:p>
            <a:pPr lvl="1"/>
            <a:endParaRPr lang="zh-CN" altLang="en-US" b="1" kern="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267" y="4653553"/>
            <a:ext cx="2137420" cy="15864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4.4</a:t>
            </a:r>
            <a:r>
              <a:rPr lang="fr-FR" altLang="zh-CN" b="1" dirty="0" smtClean="0"/>
              <a:t> </a:t>
            </a:r>
            <a:r>
              <a:rPr lang="zh-CN" altLang="zh-CN" b="1" dirty="0"/>
              <a:t>流程控制的其他语句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4030980" cy="4633595"/>
          </a:xfrm>
        </p:spPr>
        <p:txBody>
          <a:bodyPr/>
          <a:lstStyle/>
          <a:p>
            <a:r>
              <a:rPr lang="zh-CN" altLang="zh-CN" dirty="0" smtClean="0"/>
              <a:t>跳</a:t>
            </a:r>
            <a:r>
              <a:rPr lang="zh-CN" altLang="zh-CN" dirty="0"/>
              <a:t>转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endParaRPr lang="zh-CN" altLang="zh-CN" dirty="0"/>
          </a:p>
          <a:p>
            <a:pPr lvl="1"/>
            <a:r>
              <a:rPr lang="zh-CN" altLang="zh-CN" dirty="0" smtClean="0"/>
              <a:t>用来</a:t>
            </a:r>
            <a:r>
              <a:rPr lang="zh-CN" altLang="zh-CN" dirty="0"/>
              <a:t>实现程序执行过程中流程的转移</a:t>
            </a:r>
            <a:r>
              <a:rPr lang="zh-CN" altLang="zh-CN" dirty="0" smtClean="0"/>
              <a:t>，包括</a:t>
            </a:r>
            <a:r>
              <a:rPr lang="fr-FR" altLang="zh-CN" dirty="0"/>
              <a:t>break</a:t>
            </a:r>
            <a:r>
              <a:rPr lang="zh-CN" altLang="zh-CN" dirty="0"/>
              <a:t>语句和</a:t>
            </a:r>
            <a:r>
              <a:rPr lang="fr-FR" altLang="zh-CN" dirty="0"/>
              <a:t>continue</a:t>
            </a:r>
            <a:r>
              <a:rPr lang="zh-CN" altLang="zh-CN" dirty="0"/>
              <a:t>语句。</a:t>
            </a:r>
            <a:endParaRPr lang="zh-CN" altLang="zh-CN" dirty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break</a:t>
            </a:r>
            <a:r>
              <a:rPr lang="zh-CN" altLang="zh-CN" dirty="0"/>
              <a:t>语句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 smtClean="0"/>
              <a:t>      break</a:t>
            </a:r>
            <a:r>
              <a:rPr lang="zh-CN" altLang="zh-CN" dirty="0"/>
              <a:t>语句的作用是循环体内部跳出，即结束循环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endParaRPr lang="zh-CN" altLang="zh-CN" dirty="0"/>
          </a:p>
          <a:p>
            <a:pPr lvl="1"/>
            <a:endParaRPr lang="zh-CN" altLang="en-US" b="1" dirty="0" smtClean="0"/>
          </a:p>
        </p:txBody>
      </p:sp>
      <p:sp>
        <p:nvSpPr>
          <p:cNvPr id="4" name="内容占位符 2"/>
          <p:cNvSpPr txBox="1"/>
          <p:nvPr/>
        </p:nvSpPr>
        <p:spPr bwMode="black">
          <a:xfrm>
            <a:off x="4211955" y="1652270"/>
            <a:ext cx="4899025" cy="463359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400" b="1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2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2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zh-CN" sz="2200" b="0" dirty="0" smtClean="0"/>
              <a:t>例</a:t>
            </a:r>
            <a:r>
              <a:rPr lang="en-US" altLang="zh-CN" sz="2200" b="0" dirty="0" smtClean="0"/>
              <a:t>4-10 </a:t>
            </a:r>
            <a:r>
              <a:rPr lang="en-US" altLang="zh-CN" sz="2200" b="0" dirty="0"/>
              <a:t>break</a:t>
            </a:r>
            <a:r>
              <a:rPr lang="zh-CN" altLang="zh-CN" sz="2200" b="0" dirty="0"/>
              <a:t>语句示例，求</a:t>
            </a:r>
            <a:r>
              <a:rPr lang="en-US" altLang="zh-CN" sz="2200" b="0" dirty="0"/>
              <a:t>99</a:t>
            </a:r>
            <a:r>
              <a:rPr lang="zh-CN" altLang="zh-CN" sz="2200" b="0" dirty="0"/>
              <a:t>的最大真约数</a:t>
            </a:r>
            <a:r>
              <a:rPr lang="zh-CN" altLang="zh-CN" sz="2200" b="0" dirty="0" smtClean="0"/>
              <a:t>。</a:t>
            </a:r>
            <a:endParaRPr lang="zh-CN" altLang="zh-CN" sz="2200" dirty="0"/>
          </a:p>
          <a:p>
            <a:pPr marL="514350" lvl="1" indent="0">
              <a:buNone/>
            </a:pPr>
            <a:r>
              <a:rPr lang="en-US" altLang="zh-CN" dirty="0"/>
              <a:t> 1   </a:t>
            </a:r>
            <a:r>
              <a:rPr lang="en-US" altLang="zh-CN" dirty="0" smtClean="0"/>
              <a:t>#ex0410.py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 2   a=</a:t>
            </a:r>
            <a:r>
              <a:rPr lang="en-US" altLang="zh-CN" dirty="0" err="1"/>
              <a:t>eval</a:t>
            </a:r>
            <a:r>
              <a:rPr lang="en-US" altLang="zh-CN" dirty="0"/>
              <a:t>(input("</a:t>
            </a:r>
            <a:r>
              <a:rPr lang="zh-CN" altLang="zh-CN" dirty="0"/>
              <a:t>请</a:t>
            </a:r>
            <a:r>
              <a:rPr lang="zh-CN" altLang="zh-CN" dirty="0" smtClean="0"/>
              <a:t>输入数值</a:t>
            </a:r>
            <a:r>
              <a:rPr lang="zh-CN" altLang="zh-CN" dirty="0"/>
              <a:t>：</a:t>
            </a:r>
            <a:r>
              <a:rPr lang="en-US" altLang="zh-CN" dirty="0"/>
              <a:t>"))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 3   </a:t>
            </a:r>
            <a:r>
              <a:rPr lang="en-US" altLang="zh-CN" dirty="0" err="1"/>
              <a:t>i</a:t>
            </a:r>
            <a:r>
              <a:rPr lang="en-US" altLang="zh-CN" dirty="0"/>
              <a:t>= a//2       </a:t>
            </a:r>
            <a:r>
              <a:rPr lang="en-US" altLang="zh-CN" dirty="0" smtClean="0"/>
              <a:t>#</a:t>
            </a:r>
            <a:r>
              <a:rPr lang="zh-CN" altLang="zh-CN" dirty="0"/>
              <a:t>等价于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int</a:t>
            </a:r>
            <a:r>
              <a:rPr lang="en-US" altLang="zh-CN" dirty="0"/>
              <a:t>(a/2)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 4   while </a:t>
            </a:r>
            <a:r>
              <a:rPr lang="en-US" altLang="zh-CN" dirty="0" err="1"/>
              <a:t>i</a:t>
            </a:r>
            <a:r>
              <a:rPr lang="en-US" altLang="zh-CN" dirty="0"/>
              <a:t>&gt;0: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 5       if </a:t>
            </a:r>
            <a:r>
              <a:rPr lang="en-US" altLang="zh-CN" dirty="0" err="1"/>
              <a:t>a%i</a:t>
            </a:r>
            <a:r>
              <a:rPr lang="en-US" altLang="zh-CN" dirty="0"/>
              <a:t>==0: break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 6       </a:t>
            </a:r>
            <a:r>
              <a:rPr lang="en-US" altLang="zh-CN" dirty="0" err="1"/>
              <a:t>i</a:t>
            </a:r>
            <a:r>
              <a:rPr lang="en-US" altLang="zh-CN" dirty="0"/>
              <a:t>-=1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 7   print(a,"</a:t>
            </a:r>
            <a:r>
              <a:rPr lang="zh-CN" altLang="zh-CN" dirty="0"/>
              <a:t>的最大真约数为：</a:t>
            </a:r>
            <a:r>
              <a:rPr lang="en-US" altLang="zh-CN" dirty="0"/>
              <a:t>",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4.4</a:t>
            </a:r>
            <a:r>
              <a:rPr lang="fr-FR" altLang="zh-CN" b="1" dirty="0" smtClean="0"/>
              <a:t>  </a:t>
            </a:r>
            <a:r>
              <a:rPr lang="zh-CN" altLang="zh-CN" b="1" dirty="0" smtClean="0"/>
              <a:t>流程</a:t>
            </a:r>
            <a:r>
              <a:rPr lang="zh-CN" altLang="zh-CN" b="1" dirty="0"/>
              <a:t>控制的其他语句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4030980" cy="4645660"/>
          </a:xfrm>
        </p:spPr>
        <p:txBody>
          <a:bodyPr/>
          <a:lstStyle/>
          <a:p>
            <a:pPr lvl="1"/>
            <a:r>
              <a:rPr lang="en-US" altLang="zh-CN" dirty="0" smtClean="0"/>
              <a:t>continue</a:t>
            </a:r>
            <a:r>
              <a:rPr lang="zh-CN" altLang="zh-CN" dirty="0"/>
              <a:t>语句</a:t>
            </a:r>
            <a:endParaRPr lang="zh-CN" altLang="zh-CN" dirty="0"/>
          </a:p>
          <a:p>
            <a:pPr marL="514350" lvl="1" indent="0">
              <a:buNone/>
            </a:pPr>
            <a:r>
              <a:rPr lang="zh-CN" altLang="zh-CN" dirty="0" smtClean="0"/>
              <a:t>必须</a:t>
            </a:r>
            <a:r>
              <a:rPr lang="zh-CN" altLang="zh-CN" dirty="0"/>
              <a:t>用于循环结构中</a:t>
            </a:r>
            <a:r>
              <a:rPr lang="zh-CN" altLang="zh-CN" dirty="0" smtClean="0"/>
              <a:t>，作用</a:t>
            </a:r>
            <a:r>
              <a:rPr lang="zh-CN" altLang="zh-CN" dirty="0"/>
              <a:t>是</a:t>
            </a:r>
            <a:r>
              <a:rPr lang="zh-CN" altLang="zh-CN" dirty="0" smtClean="0"/>
              <a:t>终止</a:t>
            </a:r>
            <a:r>
              <a:rPr lang="zh-CN" altLang="en-US" dirty="0" smtClean="0"/>
              <a:t>本</a:t>
            </a:r>
            <a:r>
              <a:rPr lang="zh-CN" altLang="zh-CN" dirty="0" smtClean="0"/>
              <a:t>轮循环，直接</a:t>
            </a:r>
            <a:r>
              <a:rPr lang="zh-CN" altLang="zh-CN" dirty="0"/>
              <a:t>进入下一轮循环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514350" lvl="1" indent="0">
              <a:buNone/>
            </a:pPr>
            <a:r>
              <a:rPr lang="zh-CN" altLang="zh-CN" dirty="0" smtClean="0"/>
              <a:t>也称为</a:t>
            </a:r>
            <a:r>
              <a:rPr lang="zh-CN" altLang="zh-CN" dirty="0"/>
              <a:t>短路语句</a:t>
            </a:r>
            <a:r>
              <a:rPr lang="zh-CN" altLang="zh-CN" dirty="0" smtClean="0"/>
              <a:t>，只</a:t>
            </a:r>
            <a:r>
              <a:rPr lang="zh-CN" altLang="zh-CN" dirty="0"/>
              <a:t>对本次循环短路，并不终止整个循环。</a:t>
            </a:r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en-US" b="1" dirty="0" smtClean="0"/>
          </a:p>
        </p:txBody>
      </p:sp>
      <p:sp>
        <p:nvSpPr>
          <p:cNvPr id="4" name="内容占位符 2"/>
          <p:cNvSpPr txBox="1"/>
          <p:nvPr/>
        </p:nvSpPr>
        <p:spPr bwMode="black">
          <a:xfrm>
            <a:off x="4102735" y="1652270"/>
            <a:ext cx="5008245" cy="463359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400" b="1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2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2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sz="2000" b="0" dirty="0" smtClean="0"/>
              <a:t>例</a:t>
            </a:r>
            <a:r>
              <a:rPr lang="en-US" altLang="zh-CN" sz="2000" b="0" dirty="0" smtClean="0"/>
              <a:t>4-11 </a:t>
            </a:r>
            <a:r>
              <a:rPr lang="en-US" altLang="zh-CN" sz="2000" b="0" dirty="0"/>
              <a:t>continue</a:t>
            </a:r>
            <a:r>
              <a:rPr lang="zh-CN" altLang="zh-CN" sz="2000" b="0" dirty="0"/>
              <a:t>语句示例，求输入数值中正数之和，负数忽略。</a:t>
            </a:r>
            <a:endParaRPr lang="zh-CN" altLang="zh-CN" sz="2000" b="0" dirty="0"/>
          </a:p>
          <a:p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100" b="0" dirty="0" err="1">
                <a:solidFill>
                  <a:schemeClr val="hlink"/>
                </a:solidFill>
              </a:rPr>
              <a:t>1   #ex0411.py</a:t>
            </a:r>
            <a:endParaRPr lang="en-US" altLang="zh-CN" sz="2100" b="0" dirty="0" err="1">
              <a:solidFill>
                <a:schemeClr val="hlink"/>
              </a:solidFill>
            </a:endParaRPr>
          </a:p>
          <a:p>
            <a:pPr marL="0" indent="0">
              <a:buNone/>
            </a:pPr>
            <a:r>
              <a:rPr lang="en-US" altLang="zh-CN" sz="2100" b="0" dirty="0" err="1">
                <a:solidFill>
                  <a:schemeClr val="hlink"/>
                </a:solidFill>
              </a:rPr>
              <a:t> 2   s=0</a:t>
            </a:r>
            <a:endParaRPr lang="en-US" altLang="zh-CN" sz="2100" b="0" dirty="0" err="1">
              <a:solidFill>
                <a:schemeClr val="hlink"/>
              </a:solidFill>
            </a:endParaRPr>
          </a:p>
          <a:p>
            <a:pPr marL="0" indent="0">
              <a:buNone/>
            </a:pPr>
            <a:r>
              <a:rPr lang="en-US" altLang="zh-CN" sz="2100" b="0" dirty="0" err="1">
                <a:solidFill>
                  <a:schemeClr val="hlink"/>
                </a:solidFill>
              </a:rPr>
              <a:t> 3   for i in range(6):</a:t>
            </a:r>
            <a:endParaRPr lang="en-US" altLang="zh-CN" sz="2100" b="0" dirty="0" err="1">
              <a:solidFill>
                <a:schemeClr val="hlink"/>
              </a:solidFill>
            </a:endParaRPr>
          </a:p>
          <a:p>
            <a:pPr marL="0" indent="0">
              <a:buNone/>
            </a:pPr>
            <a:r>
              <a:rPr lang="en-US" altLang="zh-CN" sz="2100" b="0" dirty="0" err="1">
                <a:solidFill>
                  <a:schemeClr val="hlink"/>
                </a:solidFill>
              </a:rPr>
              <a:t> 4       x=eval(input("输入数值数据：  "))</a:t>
            </a:r>
            <a:endParaRPr lang="en-US" altLang="zh-CN" sz="2100" b="0" dirty="0" err="1">
              <a:solidFill>
                <a:schemeClr val="hlink"/>
              </a:solidFill>
            </a:endParaRPr>
          </a:p>
          <a:p>
            <a:pPr marL="0" indent="0">
              <a:buNone/>
            </a:pPr>
            <a:r>
              <a:rPr lang="en-US" altLang="zh-CN" sz="2100" b="0" dirty="0" err="1">
                <a:solidFill>
                  <a:schemeClr val="hlink"/>
                </a:solidFill>
              </a:rPr>
              <a:t> 5       if x&lt;0:continue</a:t>
            </a:r>
            <a:endParaRPr lang="en-US" altLang="zh-CN" sz="2100" b="0" dirty="0" err="1">
              <a:solidFill>
                <a:schemeClr val="hlink"/>
              </a:solidFill>
            </a:endParaRPr>
          </a:p>
          <a:p>
            <a:pPr marL="0" indent="0">
              <a:buNone/>
            </a:pPr>
            <a:r>
              <a:rPr lang="en-US" altLang="zh-CN" sz="2100" b="0" dirty="0" err="1">
                <a:solidFill>
                  <a:schemeClr val="hlink"/>
                </a:solidFill>
              </a:rPr>
              <a:t> 6       s+=x</a:t>
            </a:r>
            <a:endParaRPr lang="en-US" altLang="zh-CN" sz="2100" b="0" dirty="0" err="1">
              <a:solidFill>
                <a:schemeClr val="hlink"/>
              </a:solidFill>
            </a:endParaRPr>
          </a:p>
          <a:p>
            <a:pPr marL="0" indent="0">
              <a:buNone/>
            </a:pPr>
            <a:r>
              <a:rPr lang="en-US" altLang="zh-CN" sz="2100" b="0" dirty="0" err="1">
                <a:solidFill>
                  <a:schemeClr val="hlink"/>
                </a:solidFill>
              </a:rPr>
              <a:t> 7   </a:t>
            </a:r>
            <a:endParaRPr lang="en-US" altLang="zh-CN" sz="2100" b="0" dirty="0" err="1">
              <a:solidFill>
                <a:schemeClr val="hlink"/>
              </a:solidFill>
            </a:endParaRPr>
          </a:p>
          <a:p>
            <a:pPr marL="0" indent="0">
              <a:buNone/>
            </a:pPr>
            <a:r>
              <a:rPr lang="en-US" altLang="zh-CN" sz="2100" b="0" dirty="0" err="1">
                <a:solidFill>
                  <a:schemeClr val="hlink"/>
                </a:solidFill>
              </a:rPr>
              <a:t> 8   print("正数之和是： ",s)</a:t>
            </a:r>
            <a:endParaRPr lang="en-US" altLang="zh-CN" sz="2100" b="0" dirty="0" err="1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4.4</a:t>
            </a:r>
            <a:r>
              <a:rPr lang="fr-FR" altLang="zh-CN" b="1" dirty="0" smtClean="0"/>
              <a:t> </a:t>
            </a:r>
            <a:r>
              <a:rPr lang="zh-CN" altLang="zh-CN" b="1" dirty="0"/>
              <a:t>流程控制的其他语句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4030980" cy="4633595"/>
          </a:xfrm>
        </p:spPr>
        <p:txBody>
          <a:bodyPr/>
          <a:lstStyle/>
          <a:p>
            <a:r>
              <a:rPr lang="en-US" altLang="zh-CN" dirty="0"/>
              <a:t>pass</a:t>
            </a:r>
            <a:r>
              <a:rPr lang="zh-CN" altLang="zh-CN" dirty="0"/>
              <a:t>语句</a:t>
            </a:r>
            <a:endParaRPr lang="zh-CN" altLang="zh-CN" dirty="0"/>
          </a:p>
          <a:p>
            <a:pPr lvl="1"/>
            <a:r>
              <a:rPr lang="zh-CN" altLang="zh-CN" dirty="0" smtClean="0"/>
              <a:t>空语句</a:t>
            </a:r>
            <a:r>
              <a:rPr lang="zh-CN" altLang="zh-CN" dirty="0"/>
              <a:t>，主要是为了保持程序结构的完整性设计的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一般</a:t>
            </a:r>
            <a:r>
              <a:rPr lang="zh-CN" altLang="zh-CN" dirty="0"/>
              <a:t>用做占位语句，该语句不影响其后面语句的执行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右边的例子，</a:t>
            </a:r>
            <a:r>
              <a:rPr lang="zh-CN" altLang="zh-CN" dirty="0" smtClean="0"/>
              <a:t>如果省略</a:t>
            </a:r>
            <a:r>
              <a:rPr lang="en-US" altLang="zh-CN" dirty="0" smtClean="0"/>
              <a:t>pass</a:t>
            </a:r>
            <a:r>
              <a:rPr lang="zh-CN" altLang="zh-CN" dirty="0"/>
              <a:t>语句，运行结果没有任何变化</a:t>
            </a:r>
            <a:endParaRPr lang="zh-CN" altLang="zh-CN" dirty="0"/>
          </a:p>
          <a:p>
            <a:pPr lvl="1"/>
            <a:endParaRPr lang="zh-CN" altLang="en-US" b="1" dirty="0" smtClean="0"/>
          </a:p>
        </p:txBody>
      </p:sp>
      <p:sp>
        <p:nvSpPr>
          <p:cNvPr id="4" name="内容占位符 2"/>
          <p:cNvSpPr txBox="1"/>
          <p:nvPr/>
        </p:nvSpPr>
        <p:spPr bwMode="black">
          <a:xfrm>
            <a:off x="4211955" y="1652270"/>
            <a:ext cx="4899025" cy="463359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400" b="1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2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2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sz="2000" dirty="0" smtClean="0"/>
              <a:t>例</a:t>
            </a:r>
            <a:r>
              <a:rPr lang="en-US" altLang="zh-CN" sz="2000" dirty="0" smtClean="0"/>
              <a:t>4-12 </a:t>
            </a:r>
            <a:r>
              <a:rPr lang="en-US" altLang="zh-CN" sz="2000" dirty="0"/>
              <a:t>pass</a:t>
            </a:r>
            <a:r>
              <a:rPr lang="zh-CN" altLang="zh-CN" sz="2000" dirty="0"/>
              <a:t>语句示例，打印列表中的奇数。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 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0" dirty="0"/>
              <a:t> 1   </a:t>
            </a:r>
            <a:r>
              <a:rPr lang="en-US" altLang="zh-CN" sz="2000" b="0" dirty="0" smtClean="0"/>
              <a:t>#ex0412.py</a:t>
            </a:r>
            <a:endParaRPr lang="zh-CN" altLang="zh-CN" sz="2000" b="0" dirty="0"/>
          </a:p>
          <a:p>
            <a:pPr marL="0" indent="0">
              <a:buNone/>
            </a:pPr>
            <a:r>
              <a:rPr lang="en-US" altLang="zh-CN" sz="2000" b="0" dirty="0"/>
              <a:t> 2   for 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 in [1,4,7,8,9]:</a:t>
            </a:r>
            <a:endParaRPr lang="zh-CN" altLang="zh-CN" sz="2000" b="0" dirty="0"/>
          </a:p>
          <a:p>
            <a:pPr marL="0" indent="0">
              <a:buNone/>
            </a:pPr>
            <a:r>
              <a:rPr lang="en-US" altLang="zh-CN" sz="2000" b="0" dirty="0"/>
              <a:t> 3       if i%2==0:</a:t>
            </a:r>
            <a:endParaRPr lang="zh-CN" altLang="zh-CN" sz="2000" b="0" dirty="0"/>
          </a:p>
          <a:p>
            <a:pPr marL="0" indent="0">
              <a:buNone/>
            </a:pPr>
            <a:r>
              <a:rPr lang="en-US" altLang="zh-CN" sz="2000" b="0" dirty="0"/>
              <a:t> 4           pass</a:t>
            </a:r>
            <a:endParaRPr lang="zh-CN" altLang="zh-CN" sz="2000" b="0" dirty="0"/>
          </a:p>
          <a:p>
            <a:pPr marL="0" indent="0">
              <a:buNone/>
            </a:pPr>
            <a:r>
              <a:rPr lang="en-US" altLang="zh-CN" sz="2000" b="0" dirty="0"/>
              <a:t> 5           print("pass</a:t>
            </a:r>
            <a:r>
              <a:rPr lang="zh-CN" altLang="zh-CN" sz="2000" b="0" dirty="0"/>
              <a:t>语句处将来可以添加偶数处理的代码</a:t>
            </a:r>
            <a:r>
              <a:rPr lang="en-US" altLang="zh-CN" sz="2000" b="0" dirty="0"/>
              <a:t>")</a:t>
            </a:r>
            <a:endParaRPr lang="zh-CN" altLang="zh-CN" sz="2000" b="0" dirty="0"/>
          </a:p>
          <a:p>
            <a:pPr marL="0" indent="0">
              <a:buNone/>
            </a:pPr>
            <a:r>
              <a:rPr lang="en-US" altLang="zh-CN" sz="2000" b="0" dirty="0"/>
              <a:t> 6           continue</a:t>
            </a:r>
            <a:endParaRPr lang="zh-CN" altLang="zh-CN" sz="2000" b="0" dirty="0"/>
          </a:p>
          <a:p>
            <a:pPr marL="0" indent="0">
              <a:buNone/>
            </a:pPr>
            <a:r>
              <a:rPr lang="en-US" altLang="zh-CN" sz="2000" b="0" dirty="0"/>
              <a:t> 7       print("</a:t>
            </a:r>
            <a:r>
              <a:rPr lang="zh-CN" altLang="zh-CN" sz="2000" b="0" dirty="0"/>
              <a:t>奇数</a:t>
            </a:r>
            <a:r>
              <a:rPr lang="en-US" altLang="zh-CN" sz="2000" b="0" dirty="0"/>
              <a:t>",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)</a:t>
            </a:r>
            <a:endParaRPr lang="zh-CN" altLang="zh-CN" sz="2000" b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fr-FR" altLang="zh-CN" b="1" dirty="0"/>
              <a:t>3.5 </a:t>
            </a:r>
            <a:r>
              <a:rPr lang="zh-CN" altLang="zh-CN" b="1" dirty="0"/>
              <a:t>流程控制的其他语句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4030980" cy="4633595"/>
          </a:xfrm>
        </p:spPr>
        <p:txBody>
          <a:bodyPr/>
          <a:lstStyle/>
          <a:p>
            <a:r>
              <a:rPr lang="zh-CN" altLang="zh-CN" dirty="0"/>
              <a:t>循环结构中的</a:t>
            </a:r>
            <a:r>
              <a:rPr lang="en-US" altLang="zh-CN" dirty="0"/>
              <a:t>else</a:t>
            </a:r>
            <a:r>
              <a:rPr lang="zh-CN" altLang="zh-CN" dirty="0"/>
              <a:t>语句</a:t>
            </a:r>
            <a:endParaRPr lang="zh-CN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else</a:t>
            </a:r>
            <a:r>
              <a:rPr lang="zh-CN" altLang="zh-CN" dirty="0"/>
              <a:t>语句主要用在分支结构中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zh-CN" dirty="0" smtClean="0"/>
              <a:t>中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for</a:t>
            </a:r>
            <a:r>
              <a:rPr lang="zh-CN" altLang="zh-CN" dirty="0"/>
              <a:t>循环、</a:t>
            </a:r>
            <a:r>
              <a:rPr lang="en-US" altLang="zh-CN" dirty="0"/>
              <a:t>while</a:t>
            </a:r>
            <a:r>
              <a:rPr lang="zh-CN" altLang="zh-CN" dirty="0"/>
              <a:t>循环、异常处理结构中</a:t>
            </a:r>
            <a:r>
              <a:rPr lang="zh-CN" altLang="zh-CN" dirty="0" smtClean="0"/>
              <a:t>也用</a:t>
            </a:r>
            <a:r>
              <a:rPr lang="en-US" altLang="zh-CN" dirty="0"/>
              <a:t>else</a:t>
            </a:r>
            <a:r>
              <a:rPr lang="zh-CN" altLang="zh-CN" dirty="0"/>
              <a:t>语句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循环中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else</a:t>
            </a:r>
            <a:r>
              <a:rPr lang="zh-CN" altLang="zh-CN" dirty="0"/>
              <a:t>语句在循环正常结束后被</a:t>
            </a:r>
            <a:r>
              <a:rPr lang="zh-CN" altLang="zh-CN" dirty="0" smtClean="0"/>
              <a:t>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注意，</a:t>
            </a:r>
            <a:r>
              <a:rPr lang="zh-CN" altLang="zh-CN" dirty="0" smtClean="0"/>
              <a:t>如果</a:t>
            </a:r>
            <a:r>
              <a:rPr lang="zh-CN" altLang="zh-CN" dirty="0"/>
              <a:t>有</a:t>
            </a:r>
            <a:r>
              <a:rPr lang="en-US" altLang="zh-CN" dirty="0"/>
              <a:t>break</a:t>
            </a:r>
            <a:r>
              <a:rPr lang="zh-CN" altLang="zh-CN" dirty="0"/>
              <a:t>语句，也会跳过</a:t>
            </a:r>
            <a:r>
              <a:rPr lang="en-US" altLang="zh-CN" dirty="0"/>
              <a:t>else</a:t>
            </a:r>
            <a:r>
              <a:rPr lang="zh-CN" altLang="zh-CN" dirty="0"/>
              <a:t>语句块。</a:t>
            </a:r>
            <a:endParaRPr lang="zh-CN" altLang="zh-CN" dirty="0"/>
          </a:p>
          <a:p>
            <a:pPr lvl="1"/>
            <a:endParaRPr lang="zh-CN" altLang="en-US" b="1" dirty="0" smtClean="0"/>
          </a:p>
        </p:txBody>
      </p:sp>
      <p:sp>
        <p:nvSpPr>
          <p:cNvPr id="4" name="内容占位符 2"/>
          <p:cNvSpPr txBox="1"/>
          <p:nvPr/>
        </p:nvSpPr>
        <p:spPr bwMode="black">
          <a:xfrm>
            <a:off x="4211955" y="1652270"/>
            <a:ext cx="4899025" cy="463359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400" b="1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2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2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sz="2000" dirty="0"/>
              <a:t>例</a:t>
            </a:r>
            <a:r>
              <a:rPr lang="en-US" altLang="zh-CN" sz="2000" dirty="0"/>
              <a:t>3-15 </a:t>
            </a:r>
            <a:r>
              <a:rPr lang="zh-CN" altLang="zh-CN" sz="2000" dirty="0"/>
              <a:t>循环结构中使用</a:t>
            </a:r>
            <a:r>
              <a:rPr lang="en-US" altLang="zh-CN" sz="2000" dirty="0"/>
              <a:t>else</a:t>
            </a:r>
            <a:r>
              <a:rPr lang="zh-CN" altLang="zh-CN" sz="2000" dirty="0"/>
              <a:t>语句。</a:t>
            </a:r>
            <a:endParaRPr lang="zh-CN" altLang="zh-CN" sz="2000" dirty="0"/>
          </a:p>
          <a:p>
            <a:pPr marL="274955" indent="0">
              <a:buNone/>
            </a:pPr>
            <a:r>
              <a:rPr lang="en-US" altLang="zh-CN" sz="2000" b="0" dirty="0"/>
              <a:t> </a:t>
            </a:r>
            <a:endParaRPr lang="zh-CN" altLang="zh-CN" sz="2000" b="0" dirty="0"/>
          </a:p>
          <a:p>
            <a:pPr marL="274955" indent="0">
              <a:buNone/>
            </a:pPr>
            <a:r>
              <a:rPr lang="en-US" altLang="zh-CN" sz="2000" b="0" dirty="0"/>
              <a:t>str1="</a:t>
            </a:r>
            <a:r>
              <a:rPr lang="en-US" altLang="zh-CN" sz="2000" b="0" dirty="0" err="1"/>
              <a:t>Hi,Python</a:t>
            </a:r>
            <a:r>
              <a:rPr lang="en-US" altLang="zh-CN" sz="2000" b="0" dirty="0"/>
              <a:t>"</a:t>
            </a:r>
            <a:endParaRPr lang="zh-CN" altLang="zh-CN" sz="2000" b="0" dirty="0"/>
          </a:p>
          <a:p>
            <a:pPr marL="274955" indent="0">
              <a:buNone/>
            </a:pPr>
            <a:r>
              <a:rPr lang="en-US" altLang="zh-CN" sz="2000" b="0" dirty="0"/>
              <a:t>for </a:t>
            </a:r>
            <a:r>
              <a:rPr lang="en-US" altLang="zh-CN" sz="2000" b="0" dirty="0" err="1"/>
              <a:t>ch</a:t>
            </a:r>
            <a:r>
              <a:rPr lang="en-US" altLang="zh-CN" sz="2000" b="0" dirty="0"/>
              <a:t> in str1:</a:t>
            </a:r>
            <a:endParaRPr lang="zh-CN" altLang="zh-CN" sz="2000" b="0" dirty="0"/>
          </a:p>
          <a:p>
            <a:pPr marL="274955" indent="0">
              <a:buNone/>
            </a:pPr>
            <a:r>
              <a:rPr lang="en-US" altLang="zh-CN" sz="2000" b="0" dirty="0"/>
              <a:t>    print(</a:t>
            </a:r>
            <a:r>
              <a:rPr lang="en-US" altLang="zh-CN" sz="2000" b="0" dirty="0" err="1"/>
              <a:t>ch,end</a:t>
            </a:r>
            <a:r>
              <a:rPr lang="en-US" altLang="zh-CN" sz="2000" b="0" dirty="0"/>
              <a:t>="")</a:t>
            </a:r>
            <a:endParaRPr lang="zh-CN" altLang="zh-CN" sz="2000" b="0" dirty="0"/>
          </a:p>
          <a:p>
            <a:pPr marL="274955" indent="0">
              <a:buNone/>
            </a:pPr>
            <a:r>
              <a:rPr lang="en-US" altLang="zh-CN" sz="2000" b="0" dirty="0"/>
              <a:t>else:</a:t>
            </a:r>
            <a:endParaRPr lang="zh-CN" altLang="zh-CN" sz="2000" b="0" dirty="0"/>
          </a:p>
          <a:p>
            <a:pPr marL="274955" indent="0">
              <a:buNone/>
            </a:pPr>
            <a:r>
              <a:rPr lang="en-US" altLang="zh-CN" sz="2000" b="0" dirty="0"/>
              <a:t>    print("</a:t>
            </a:r>
            <a:r>
              <a:rPr lang="zh-CN" altLang="zh-CN" sz="2000" b="0" dirty="0"/>
              <a:t>字符串遍历结束</a:t>
            </a:r>
            <a:r>
              <a:rPr lang="en-US" altLang="zh-CN" sz="2000" b="0" dirty="0"/>
              <a:t>")</a:t>
            </a:r>
            <a:endParaRPr lang="zh-CN" altLang="zh-CN" sz="2000" b="0" dirty="0"/>
          </a:p>
          <a:p>
            <a:pPr marL="0" indent="0">
              <a:buNone/>
            </a:pPr>
            <a:r>
              <a:rPr lang="en-US" altLang="zh-CN" sz="2000" dirty="0"/>
              <a:t> </a:t>
            </a:r>
            <a:endParaRPr lang="zh-CN" altLang="zh-CN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3.6 </a:t>
            </a:r>
            <a:r>
              <a:rPr lang="zh-CN" altLang="zh-CN" dirty="0"/>
              <a:t>流程控制语句的应用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8590" cy="4669155"/>
          </a:xfrm>
        </p:spPr>
        <p:txBody>
          <a:bodyPr/>
          <a:lstStyle/>
          <a:p>
            <a:r>
              <a:rPr lang="zh-CN" altLang="zh-CN" dirty="0"/>
              <a:t>用蒙特卡罗方法计算圆周率。</a:t>
            </a:r>
            <a:endParaRPr lang="zh-CN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zh-CN" dirty="0" smtClean="0"/>
              <a:t>蒙特卡罗</a:t>
            </a:r>
            <a:r>
              <a:rPr lang="zh-CN" altLang="zh-CN" dirty="0"/>
              <a:t>使用随机数和概率来解决问题</a:t>
            </a:r>
            <a:r>
              <a:rPr lang="zh-CN" altLang="zh-CN" dirty="0" smtClean="0"/>
              <a:t>，在</a:t>
            </a:r>
            <a:r>
              <a:rPr lang="zh-CN" altLang="zh-CN" dirty="0"/>
              <a:t>计算数学、物理和化学等方面有广泛的应用。</a:t>
            </a:r>
            <a:endParaRPr lang="zh-CN" altLang="zh-CN" dirty="0"/>
          </a:p>
          <a:p>
            <a:pPr lvl="1"/>
            <a:r>
              <a:rPr lang="zh-CN" altLang="zh-CN" dirty="0"/>
              <a:t>为了使用蒙特卡罗方法来计算圆周率π，画一个圆的外接</a:t>
            </a:r>
            <a:r>
              <a:rPr lang="zh-CN" altLang="zh-CN" dirty="0" smtClean="0"/>
              <a:t>正方形。</a:t>
            </a:r>
            <a:r>
              <a:rPr lang="zh-CN" altLang="zh-CN" dirty="0"/>
              <a:t>假设圆的半径是</a:t>
            </a:r>
            <a:r>
              <a:rPr lang="en-US" altLang="zh-CN" dirty="0"/>
              <a:t>1</a:t>
            </a:r>
            <a:r>
              <a:rPr lang="zh-CN" altLang="zh-CN" dirty="0"/>
              <a:t>，那么圆的面积是π，外接正方形的面积是</a:t>
            </a:r>
            <a:r>
              <a:rPr lang="en-US" altLang="zh-CN" dirty="0"/>
              <a:t>4</a:t>
            </a:r>
            <a:r>
              <a:rPr lang="zh-CN" altLang="zh-CN" dirty="0"/>
              <a:t>。任意产生正方形内的一个点，该点落在圆内的概率是：圆面积</a:t>
            </a:r>
            <a:r>
              <a:rPr lang="en-US" altLang="zh-CN" dirty="0"/>
              <a:t>/</a:t>
            </a:r>
            <a:r>
              <a:rPr lang="zh-CN" altLang="zh-CN" dirty="0"/>
              <a:t>正方形面积，即π</a:t>
            </a:r>
            <a:r>
              <a:rPr lang="en-US" altLang="zh-CN" dirty="0"/>
              <a:t>/4</a:t>
            </a:r>
            <a:r>
              <a:rPr lang="zh-CN" altLang="zh-CN" dirty="0"/>
              <a:t>。</a:t>
            </a:r>
            <a:endParaRPr lang="zh-CN" altLang="zh-CN" dirty="0"/>
          </a:p>
          <a:p>
            <a:pPr marL="514350" lvl="1" indent="0">
              <a:buNone/>
            </a:pPr>
            <a:endParaRPr lang="zh-CN" altLang="zh-CN" dirty="0"/>
          </a:p>
          <a:p>
            <a:pPr marL="514350" lvl="1" indent="0">
              <a:buNone/>
            </a:pPr>
            <a:endParaRPr lang="en-US" altLang="zh-CN" dirty="0" smtClean="0"/>
          </a:p>
          <a:p>
            <a:pPr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  <p:pic>
        <p:nvPicPr>
          <p:cNvPr id="4" name="图片 3" descr="tu2_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987" y="4509120"/>
            <a:ext cx="1829807" cy="1836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3.6 </a:t>
            </a:r>
            <a:r>
              <a:rPr lang="zh-CN" altLang="zh-CN" dirty="0"/>
              <a:t>流程控制语句的应用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8590" cy="4669155"/>
          </a:xfrm>
        </p:spPr>
        <p:txBody>
          <a:bodyPr/>
          <a:lstStyle/>
          <a:p>
            <a:r>
              <a:rPr lang="zh-CN" altLang="zh-CN" dirty="0" smtClean="0"/>
              <a:t>例</a:t>
            </a:r>
            <a:r>
              <a:rPr lang="en-US" altLang="zh-CN" dirty="0" smtClean="0"/>
              <a:t>4-15 </a:t>
            </a:r>
            <a:r>
              <a:rPr lang="zh-CN" altLang="zh-CN" dirty="0"/>
              <a:t>用蒙特卡罗方法计算圆周率</a:t>
            </a:r>
            <a:r>
              <a:rPr lang="zh-CN" altLang="zh-CN" dirty="0" smtClean="0"/>
              <a:t>。</a:t>
            </a:r>
            <a:endParaRPr lang="zh-CN" altLang="zh-CN" dirty="0" smtClean="0"/>
          </a:p>
          <a:p>
            <a:pPr marL="1485900" lvl="3" indent="0">
              <a:buNone/>
            </a:pPr>
            <a:r>
              <a:rPr lang="en-US" altLang="zh-CN" dirty="0" smtClean="0"/>
              <a:t> 1   </a:t>
            </a:r>
            <a:r>
              <a:rPr lang="en-US" altLang="zh-CN" dirty="0" smtClean="0"/>
              <a:t>#ex0415.py</a:t>
            </a:r>
            <a:endParaRPr lang="zh-CN" altLang="zh-CN" dirty="0" smtClean="0"/>
          </a:p>
          <a:p>
            <a:pPr marL="1485900" lvl="3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2   import random</a:t>
            </a:r>
            <a:endParaRPr lang="zh-CN" altLang="zh-CN" dirty="0"/>
          </a:p>
          <a:p>
            <a:pPr marL="1485900" lvl="3" indent="0">
              <a:buNone/>
            </a:pPr>
            <a:r>
              <a:rPr lang="en-US" altLang="zh-CN" dirty="0"/>
              <a:t> 3   NUMBER = 100000</a:t>
            </a:r>
            <a:endParaRPr lang="zh-CN" altLang="zh-CN" dirty="0"/>
          </a:p>
          <a:p>
            <a:pPr marL="1485900" lvl="3" indent="0">
              <a:buNone/>
            </a:pPr>
            <a:r>
              <a:rPr lang="en-US" altLang="zh-CN" dirty="0"/>
              <a:t> 4   n = 0</a:t>
            </a:r>
            <a:endParaRPr lang="zh-CN" altLang="zh-CN" dirty="0"/>
          </a:p>
          <a:p>
            <a:pPr marL="1485900" lvl="3" indent="0">
              <a:buNone/>
            </a:pPr>
            <a:r>
              <a:rPr lang="en-US" altLang="zh-CN" dirty="0"/>
              <a:t> 5   for </a:t>
            </a:r>
            <a:r>
              <a:rPr lang="en-US" altLang="zh-CN" dirty="0" err="1"/>
              <a:t>i</a:t>
            </a:r>
            <a:r>
              <a:rPr lang="en-US" altLang="zh-CN" dirty="0"/>
              <a:t> in range(NUMBER):</a:t>
            </a:r>
            <a:endParaRPr lang="zh-CN" altLang="zh-CN" dirty="0"/>
          </a:p>
          <a:p>
            <a:pPr marL="1485900" lvl="3" indent="0">
              <a:buNone/>
            </a:pPr>
            <a:r>
              <a:rPr lang="en-US" altLang="zh-CN" dirty="0"/>
              <a:t> </a:t>
            </a:r>
            <a:r>
              <a:rPr lang="fr-FR" altLang="zh-CN" dirty="0"/>
              <a:t>6       x = random.random() * 2 - 1</a:t>
            </a:r>
            <a:endParaRPr lang="zh-CN" altLang="zh-CN" dirty="0"/>
          </a:p>
          <a:p>
            <a:pPr marL="1485900" lvl="3" indent="0">
              <a:buNone/>
            </a:pPr>
            <a:r>
              <a:rPr lang="fr-FR" altLang="zh-CN" dirty="0"/>
              <a:t> 7       y = random.random() * 2 - 1</a:t>
            </a:r>
            <a:endParaRPr lang="zh-CN" altLang="zh-CN" dirty="0"/>
          </a:p>
          <a:p>
            <a:pPr marL="1485900" lvl="3" indent="0">
              <a:buNone/>
            </a:pPr>
            <a:r>
              <a:rPr lang="fr-FR" altLang="zh-CN" dirty="0"/>
              <a:t> </a:t>
            </a:r>
            <a:r>
              <a:rPr lang="en-US" altLang="zh-CN" dirty="0"/>
              <a:t>8       if ((x * x + y * y) &lt;= 1):</a:t>
            </a:r>
            <a:endParaRPr lang="zh-CN" altLang="zh-CN" dirty="0"/>
          </a:p>
          <a:p>
            <a:pPr marL="1485900" lvl="3" indent="0">
              <a:buNone/>
            </a:pPr>
            <a:r>
              <a:rPr lang="en-US" altLang="zh-CN" dirty="0"/>
              <a:t> 9           n+=1</a:t>
            </a:r>
            <a:endParaRPr lang="zh-CN" altLang="zh-CN" dirty="0"/>
          </a:p>
          <a:p>
            <a:pPr marL="1485900" lvl="3" indent="0">
              <a:buNone/>
            </a:pPr>
            <a:r>
              <a:rPr lang="en-US" altLang="zh-CN" dirty="0"/>
              <a:t>10   pi = 4.0 * n / NUMBER</a:t>
            </a:r>
            <a:endParaRPr lang="zh-CN" altLang="zh-CN" dirty="0"/>
          </a:p>
          <a:p>
            <a:pPr marL="1485900" lvl="3" indent="0">
              <a:buNone/>
            </a:pPr>
            <a:r>
              <a:rPr lang="en-US" altLang="zh-CN" dirty="0"/>
              <a:t>11   print("</a:t>
            </a:r>
            <a:r>
              <a:rPr lang="zh-CN" altLang="zh-CN" dirty="0"/>
              <a:t>使用蒙特卡罗方法计算圆周率的值是：</a:t>
            </a:r>
            <a:r>
              <a:rPr lang="en-US" altLang="zh-CN" dirty="0"/>
              <a:t>",pi)</a:t>
            </a:r>
            <a:endParaRPr lang="zh-CN" altLang="zh-CN" dirty="0"/>
          </a:p>
          <a:p>
            <a:pPr marL="514350" lvl="1" indent="0">
              <a:buNone/>
            </a:pPr>
            <a:endParaRPr lang="zh-CN" altLang="zh-CN" dirty="0"/>
          </a:p>
          <a:p>
            <a:pPr marL="514350" lvl="1" indent="0">
              <a:buNone/>
            </a:pPr>
            <a:endParaRPr lang="en-US" altLang="zh-CN" dirty="0" smtClean="0"/>
          </a:p>
          <a:p>
            <a:pPr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083915" y="2060848"/>
            <a:ext cx="252028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dirty="0"/>
              <a:t>在正方形内随机产生</a:t>
            </a:r>
            <a:r>
              <a:rPr lang="en-US" altLang="zh-CN" dirty="0"/>
              <a:t>10000</a:t>
            </a:r>
            <a:r>
              <a:rPr lang="zh-CN" altLang="zh-CN" dirty="0"/>
              <a:t>个点，落在圆内点的数量用</a:t>
            </a:r>
            <a:r>
              <a:rPr lang="en-US" altLang="zh-CN" dirty="0"/>
              <a:t>n</a:t>
            </a:r>
            <a:r>
              <a:rPr lang="zh-CN" altLang="zh-CN" dirty="0"/>
              <a:t>表示。因此，</a:t>
            </a:r>
            <a:r>
              <a:rPr lang="en-US" altLang="zh-CN" dirty="0"/>
              <a:t>n</a:t>
            </a:r>
            <a:r>
              <a:rPr lang="zh-CN" altLang="zh-CN" dirty="0"/>
              <a:t>的值约是</a:t>
            </a:r>
            <a:r>
              <a:rPr lang="en-US" altLang="zh-CN" dirty="0"/>
              <a:t>10000*</a:t>
            </a:r>
            <a:r>
              <a:rPr lang="zh-CN" altLang="zh-CN" dirty="0"/>
              <a:t>π</a:t>
            </a:r>
            <a:r>
              <a:rPr lang="en-US" altLang="zh-CN" dirty="0"/>
              <a:t>/4</a:t>
            </a:r>
            <a:r>
              <a:rPr lang="zh-CN" altLang="zh-CN" dirty="0"/>
              <a:t>。可以估算π的值约为</a:t>
            </a:r>
            <a:r>
              <a:rPr lang="en-US" altLang="zh-CN" dirty="0"/>
              <a:t>4*n/10000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126ABA"/>
                </a:solidFill>
              </a:rPr>
              <a:t>小结</a:t>
            </a:r>
            <a:endParaRPr lang="zh-CN" altLang="en-US" dirty="0" smtClean="0">
              <a:solidFill>
                <a:srgbClr val="126ABA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endParaRPr lang="zh-CN" altLang="zh-CN" dirty="0"/>
          </a:p>
          <a:p>
            <a:r>
              <a:rPr lang="zh-CN" altLang="zh-CN" sz="2200" dirty="0"/>
              <a:t>结构化程序设计使用程序流程图、</a:t>
            </a:r>
            <a:r>
              <a:rPr lang="en-US" altLang="zh-CN" sz="2200" dirty="0"/>
              <a:t>PAD</a:t>
            </a:r>
            <a:r>
              <a:rPr lang="zh-CN" altLang="zh-CN" sz="2200" dirty="0"/>
              <a:t>图、</a:t>
            </a:r>
            <a:r>
              <a:rPr lang="en-US" altLang="zh-CN" sz="2200" dirty="0"/>
              <a:t>N-S</a:t>
            </a:r>
            <a:r>
              <a:rPr lang="zh-CN" altLang="zh-CN" sz="2200" dirty="0"/>
              <a:t>图等作为设计工具，结构化程序设计包括顺序结构、分支结构和循环结构</a:t>
            </a:r>
            <a:r>
              <a:rPr lang="en-US" altLang="zh-CN" sz="2200" dirty="0"/>
              <a:t>3</a:t>
            </a:r>
            <a:r>
              <a:rPr lang="zh-CN" altLang="zh-CN" sz="2200" dirty="0"/>
              <a:t>种流程。</a:t>
            </a:r>
            <a:endParaRPr lang="zh-CN" altLang="zh-CN" sz="2200" dirty="0"/>
          </a:p>
          <a:p>
            <a:r>
              <a:rPr lang="en-US" altLang="zh-CN" sz="2200" dirty="0" smtClean="0"/>
              <a:t>if</a:t>
            </a:r>
            <a:r>
              <a:rPr lang="zh-CN" altLang="zh-CN" sz="2200" dirty="0"/>
              <a:t>语句来实现分支结构</a:t>
            </a:r>
            <a:r>
              <a:rPr lang="zh-CN" altLang="zh-CN" sz="2200" dirty="0" smtClean="0"/>
              <a:t>，</a:t>
            </a:r>
            <a:r>
              <a:rPr lang="en-US" altLang="zh-CN" sz="2200" dirty="0" smtClean="0"/>
              <a:t>for</a:t>
            </a:r>
            <a:r>
              <a:rPr lang="zh-CN" altLang="zh-CN" sz="2200" dirty="0"/>
              <a:t>语句和</a:t>
            </a:r>
            <a:r>
              <a:rPr lang="en-US" altLang="zh-CN" sz="2200" dirty="0"/>
              <a:t>while</a:t>
            </a:r>
            <a:r>
              <a:rPr lang="zh-CN" altLang="zh-CN" sz="2200" dirty="0"/>
              <a:t>语句实现循环结构。分支和循环都可以嵌套。</a:t>
            </a:r>
            <a:endParaRPr lang="zh-CN" altLang="zh-CN" sz="2200" dirty="0"/>
          </a:p>
          <a:p>
            <a:r>
              <a:rPr lang="zh-CN" altLang="zh-CN" sz="2200" dirty="0"/>
              <a:t>跳转语句包括</a:t>
            </a:r>
            <a:r>
              <a:rPr lang="en-US" altLang="zh-CN" sz="2200" dirty="0"/>
              <a:t>break</a:t>
            </a:r>
            <a:r>
              <a:rPr lang="zh-CN" altLang="zh-CN" sz="2200" dirty="0"/>
              <a:t>语句和</a:t>
            </a:r>
            <a:r>
              <a:rPr lang="en-US" altLang="zh-CN" sz="2200" dirty="0"/>
              <a:t>continue</a:t>
            </a:r>
            <a:r>
              <a:rPr lang="zh-CN" altLang="zh-CN" sz="2200" dirty="0"/>
              <a:t>语句，</a:t>
            </a:r>
            <a:r>
              <a:rPr lang="en-US" altLang="zh-CN" sz="2200" dirty="0"/>
              <a:t>break</a:t>
            </a:r>
            <a:r>
              <a:rPr lang="zh-CN" altLang="zh-CN" sz="2200" dirty="0"/>
              <a:t>语句的作用是循环体内部跳出，</a:t>
            </a:r>
            <a:r>
              <a:rPr lang="en-US" altLang="zh-CN" sz="2200" dirty="0"/>
              <a:t>continue</a:t>
            </a:r>
            <a:r>
              <a:rPr lang="zh-CN" altLang="zh-CN" sz="2200" dirty="0"/>
              <a:t>语句必须用于循环结构中，它的作用是跳过当前的循环，进入下一轮循环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r>
              <a:rPr lang="en-US" altLang="zh-CN" sz="2200" dirty="0" smtClean="0"/>
              <a:t>pass </a:t>
            </a:r>
            <a:r>
              <a:rPr lang="zh-CN" altLang="zh-CN" sz="2200" dirty="0"/>
              <a:t>语句的含义是空语句，主要是为了保持程序结构的完整性设计</a:t>
            </a:r>
            <a:r>
              <a:rPr lang="zh-CN" altLang="zh-CN" sz="2200" dirty="0" smtClean="0"/>
              <a:t>的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pPr eaLnBrk="1" hangingPunct="1"/>
            <a:r>
              <a:rPr lang="zh-CN" altLang="en-US" smtClean="0"/>
              <a:t>作业</a:t>
            </a:r>
            <a:r>
              <a:rPr lang="en-US" altLang="zh-CN" smtClean="0"/>
              <a:t>:</a:t>
            </a:r>
            <a:endParaRPr lang="zh-CN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）给定某一字符串</a:t>
            </a:r>
            <a:r>
              <a:rPr lang="en-US" altLang="zh-CN" sz="2000" dirty="0"/>
              <a:t>s</a:t>
            </a:r>
            <a:r>
              <a:rPr lang="zh-CN" altLang="zh-CN" sz="2000" dirty="0"/>
              <a:t>，对其中的每一字符</a:t>
            </a:r>
            <a:r>
              <a:rPr lang="en-US" altLang="zh-CN" sz="2000" dirty="0"/>
              <a:t>c</a:t>
            </a:r>
            <a:r>
              <a:rPr lang="zh-CN" altLang="zh-CN" sz="2000" dirty="0"/>
              <a:t>大小写转换：如果</a:t>
            </a:r>
            <a:r>
              <a:rPr lang="en-US" altLang="zh-CN" sz="2000" dirty="0"/>
              <a:t>c</a:t>
            </a:r>
            <a:r>
              <a:rPr lang="zh-CN" altLang="zh-CN" sz="2000" dirty="0"/>
              <a:t>是大写字母，则将它转换成小写字母；如果</a:t>
            </a:r>
            <a:r>
              <a:rPr lang="en-US" altLang="zh-CN" sz="2000" dirty="0"/>
              <a:t>c</a:t>
            </a:r>
            <a:r>
              <a:rPr lang="zh-CN" altLang="zh-CN" sz="2000" dirty="0"/>
              <a:t>是小写字母，则将它转换成大写字母；如果</a:t>
            </a:r>
            <a:r>
              <a:rPr lang="en-US" altLang="zh-CN" sz="2000" dirty="0"/>
              <a:t>c</a:t>
            </a:r>
            <a:r>
              <a:rPr lang="zh-CN" altLang="zh-CN" sz="2000" dirty="0"/>
              <a:t>不是字母，则不转换。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）输入一个整数，将各位数字反转后输出。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3</a:t>
            </a:r>
            <a:r>
              <a:rPr lang="zh-CN" altLang="zh-CN" sz="2000" dirty="0"/>
              <a:t>）计算</a:t>
            </a:r>
            <a:r>
              <a:rPr lang="en-US" altLang="zh-CN" sz="2000" dirty="0"/>
              <a:t>1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-2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+3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-4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+</a:t>
            </a:r>
            <a:r>
              <a:rPr lang="zh-CN" altLang="zh-CN" sz="2000" dirty="0"/>
              <a:t>…</a:t>
            </a:r>
            <a:r>
              <a:rPr lang="en-US" altLang="zh-CN" sz="2000" dirty="0"/>
              <a:t>+97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-98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+99</a:t>
            </a:r>
            <a:r>
              <a:rPr lang="en-US" altLang="zh-CN" sz="2000" baseline="30000" dirty="0"/>
              <a:t>2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4</a:t>
            </a:r>
            <a:r>
              <a:rPr lang="zh-CN" altLang="zh-CN" sz="2000" dirty="0"/>
              <a:t>）一个数如果恰好等于它的因子这和，这个数就称为“完数”，例如，</a:t>
            </a:r>
            <a:r>
              <a:rPr lang="en-US" altLang="zh-CN" sz="2000" dirty="0"/>
              <a:t>6</a:t>
            </a:r>
            <a:r>
              <a:rPr lang="zh-CN" altLang="zh-CN" sz="2000" dirty="0"/>
              <a:t>的因子为</a:t>
            </a:r>
            <a:r>
              <a:rPr lang="en-US" altLang="zh-CN" sz="2000" dirty="0"/>
              <a:t>1</a:t>
            </a:r>
            <a:r>
              <a:rPr lang="zh-CN" altLang="zh-CN" sz="2000" dirty="0"/>
              <a:t>，</a:t>
            </a:r>
            <a:r>
              <a:rPr lang="en-US" altLang="zh-CN" sz="2000" dirty="0"/>
              <a:t>2</a:t>
            </a:r>
            <a:r>
              <a:rPr lang="zh-CN" altLang="zh-CN" sz="2000" dirty="0"/>
              <a:t>，</a:t>
            </a:r>
            <a:r>
              <a:rPr lang="en-US" altLang="zh-CN" sz="2000" dirty="0"/>
              <a:t>3,</a:t>
            </a:r>
            <a:r>
              <a:rPr lang="zh-CN" altLang="zh-CN" sz="2000" dirty="0"/>
              <a:t>而</a:t>
            </a:r>
            <a:r>
              <a:rPr lang="en-US" altLang="zh-CN" sz="2000" dirty="0"/>
              <a:t>6=1+2+3</a:t>
            </a:r>
            <a:r>
              <a:rPr lang="zh-CN" altLang="zh-CN" sz="2000" dirty="0"/>
              <a:t>，因此</a:t>
            </a:r>
            <a:r>
              <a:rPr lang="en-US" altLang="zh-CN" sz="2000" dirty="0"/>
              <a:t>6</a:t>
            </a:r>
            <a:r>
              <a:rPr lang="zh-CN" altLang="zh-CN" sz="2000" dirty="0"/>
              <a:t>就是“完数”。编程找出</a:t>
            </a:r>
            <a:r>
              <a:rPr lang="en-US" altLang="zh-CN" sz="2000" dirty="0"/>
              <a:t>100</a:t>
            </a:r>
            <a:r>
              <a:rPr lang="zh-CN" altLang="zh-CN" sz="2000" dirty="0"/>
              <a:t>内所有完数。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5</a:t>
            </a:r>
            <a:r>
              <a:rPr lang="zh-CN" altLang="zh-CN" sz="2000" dirty="0"/>
              <a:t>）输入两个正整数</a:t>
            </a:r>
            <a:r>
              <a:rPr lang="en-US" altLang="zh-CN" sz="2000" dirty="0"/>
              <a:t>m</a:t>
            </a:r>
            <a:r>
              <a:rPr lang="zh-CN" altLang="zh-CN" sz="2000" dirty="0"/>
              <a:t>和</a:t>
            </a:r>
            <a:r>
              <a:rPr lang="en-US" altLang="zh-CN" sz="2000" dirty="0"/>
              <a:t>n</a:t>
            </a:r>
            <a:r>
              <a:rPr lang="zh-CN" altLang="zh-CN" sz="2000" dirty="0"/>
              <a:t>，求其最大公约数和最小公倍数。</a:t>
            </a:r>
            <a:r>
              <a:rPr lang="en-US" altLang="zh-CN" sz="2000" dirty="0"/>
              <a:t>   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提示：在循环中，只要除数不等于</a:t>
            </a:r>
            <a:r>
              <a:rPr lang="en-US" altLang="zh-CN" sz="2000" dirty="0"/>
              <a:t>0</a:t>
            </a:r>
            <a:r>
              <a:rPr lang="zh-CN" altLang="zh-CN" sz="2000" dirty="0"/>
              <a:t>，用较大数除以较小的数，将小的一个数作为下一轮循环的大数，取得的余数作为下一轮循环的较小的数，如此循环直到较小的数的值为</a:t>
            </a:r>
            <a:r>
              <a:rPr lang="en-US" altLang="zh-CN" sz="2000" dirty="0"/>
              <a:t>0</a:t>
            </a:r>
            <a:r>
              <a:rPr lang="zh-CN" altLang="zh-CN" sz="2000" dirty="0"/>
              <a:t>，返回较大的数，此数即为最大公约数，最小公倍数为两数之积除以最大公约数。</a:t>
            </a:r>
            <a:endParaRPr lang="zh-CN" altLang="zh-CN" sz="2000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 </a:t>
            </a:r>
            <a:r>
              <a:rPr lang="en-US" altLang="zh-CN" dirty="0"/>
              <a:t>Python</a:t>
            </a:r>
            <a:r>
              <a:rPr lang="zh-CN" altLang="zh-CN" dirty="0"/>
              <a:t>程序的</a:t>
            </a:r>
            <a:r>
              <a:rPr lang="zh-CN" altLang="zh-CN" dirty="0" smtClean="0"/>
              <a:t>流程</a:t>
            </a:r>
            <a:endParaRPr lang="zh-CN" altLang="en-US" b="1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本章内容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程序设计</a:t>
            </a:r>
            <a:r>
              <a:rPr lang="zh-CN" altLang="en-US" dirty="0" smtClean="0"/>
              <a:t>流程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分支</a:t>
            </a:r>
            <a:r>
              <a:rPr lang="zh-CN" altLang="en-US" dirty="0"/>
              <a:t>结构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循环结构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流程</a:t>
            </a:r>
            <a:r>
              <a:rPr lang="zh-CN" altLang="en-US" dirty="0"/>
              <a:t>控制的其他</a:t>
            </a:r>
            <a:r>
              <a:rPr lang="zh-CN" altLang="en-US" dirty="0" smtClean="0"/>
              <a:t>语句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流程</a:t>
            </a:r>
            <a:r>
              <a:rPr lang="zh-CN" altLang="en-US" dirty="0"/>
              <a:t>控制语句的应用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915" y="4293096"/>
            <a:ext cx="2944118" cy="1885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5255" y="2505670"/>
            <a:ext cx="258508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Thanks</a:t>
            </a:r>
            <a:endParaRPr lang="zh-CN" alt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077072"/>
            <a:ext cx="3385627" cy="21683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zh-CN" dirty="0"/>
              <a:t>程序设计流程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 smtClean="0"/>
              <a:t>    </a:t>
            </a:r>
            <a:r>
              <a:rPr lang="zh-CN" altLang="zh-CN" b="0" dirty="0" smtClean="0"/>
              <a:t>结构化程序</a:t>
            </a:r>
            <a:r>
              <a:rPr lang="zh-CN" altLang="zh-CN" b="0" dirty="0"/>
              <a:t>设计</a:t>
            </a:r>
            <a:r>
              <a:rPr lang="zh-CN" altLang="zh-CN" b="0" dirty="0" smtClean="0"/>
              <a:t>是</a:t>
            </a:r>
            <a:r>
              <a:rPr lang="zh-CN" altLang="en-US" b="0" dirty="0" smtClean="0"/>
              <a:t>一种 </a:t>
            </a:r>
            <a:r>
              <a:rPr lang="zh-CN" altLang="zh-CN" b="0" dirty="0" smtClean="0"/>
              <a:t>面向过程</a:t>
            </a:r>
            <a:r>
              <a:rPr lang="zh-CN" altLang="zh-CN" b="0" dirty="0"/>
              <a:t>的编程方法</a:t>
            </a:r>
            <a:r>
              <a:rPr lang="zh-CN" altLang="zh-CN" b="0" dirty="0" smtClean="0"/>
              <a:t>，使用</a:t>
            </a:r>
            <a:r>
              <a:rPr lang="zh-CN" altLang="zh-CN" b="0" dirty="0"/>
              <a:t>程序流程图、</a:t>
            </a:r>
            <a:r>
              <a:rPr lang="en-US" altLang="zh-CN" b="0" dirty="0"/>
              <a:t>PAD</a:t>
            </a:r>
            <a:r>
              <a:rPr lang="zh-CN" altLang="zh-CN" b="0" dirty="0"/>
              <a:t>图、</a:t>
            </a:r>
            <a:r>
              <a:rPr lang="en-US" altLang="zh-CN" b="0" dirty="0"/>
              <a:t>N-S</a:t>
            </a:r>
            <a:r>
              <a:rPr lang="zh-CN" altLang="zh-CN" b="0" dirty="0"/>
              <a:t>图等作为辅助设计工具。</a:t>
            </a:r>
            <a:endParaRPr lang="zh-CN" altLang="zh-CN" b="0" dirty="0"/>
          </a:p>
          <a:p>
            <a:endParaRPr lang="en-US" altLang="zh-CN" dirty="0" smtClean="0"/>
          </a:p>
          <a:p>
            <a:r>
              <a:rPr lang="zh-CN" altLang="en-US" dirty="0" smtClean="0"/>
              <a:t>程序</a:t>
            </a:r>
            <a:r>
              <a:rPr lang="zh-CN" altLang="zh-CN" dirty="0" smtClean="0"/>
              <a:t>流程图    Raptor软件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应用</a:t>
            </a:r>
            <a:r>
              <a:rPr lang="zh-CN" altLang="zh-CN" dirty="0"/>
              <a:t>广泛的程序设计表示工具，也称为程序框图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独立</a:t>
            </a:r>
            <a:r>
              <a:rPr lang="zh-CN" altLang="zh-CN" dirty="0"/>
              <a:t>于任何一种程序设计语言。</a:t>
            </a:r>
            <a:endParaRPr lang="zh-CN" altLang="zh-CN" dirty="0"/>
          </a:p>
          <a:p>
            <a:pPr lvl="1"/>
            <a:r>
              <a:rPr lang="zh-CN" altLang="zh-CN" dirty="0"/>
              <a:t>构成程序流图的基本</a:t>
            </a:r>
            <a:r>
              <a:rPr lang="zh-CN" altLang="zh-CN" dirty="0" smtClean="0"/>
              <a:t>图例</a:t>
            </a:r>
            <a:r>
              <a:rPr lang="zh-CN" altLang="en-US" dirty="0" smtClean="0"/>
              <a:t>如下。</a:t>
            </a:r>
            <a:endParaRPr lang="zh-CN" altLang="en-US" b="1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1144595" y="4797152"/>
            <a:ext cx="7315584" cy="720080"/>
            <a:chOff x="0" y="0"/>
            <a:chExt cx="3670992" cy="325409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0" y="180109"/>
              <a:ext cx="6164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969818" y="41564"/>
              <a:ext cx="643774" cy="283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2015836" y="20782"/>
              <a:ext cx="762000" cy="283845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117272" y="0"/>
              <a:ext cx="553720" cy="3251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zh-CN" dirty="0"/>
              <a:t>程序设计流程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结构化程序设计基本流程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zh-CN" dirty="0"/>
              <a:t>种基本流程：顺序结构、分支结构和循环</a:t>
            </a:r>
            <a:r>
              <a:rPr lang="zh-CN" altLang="zh-CN" dirty="0" smtClean="0"/>
              <a:t>结构</a:t>
            </a:r>
            <a:endParaRPr lang="zh-CN" altLang="zh-CN" dirty="0"/>
          </a:p>
          <a:p>
            <a:pPr lvl="1"/>
            <a:r>
              <a:rPr lang="zh-CN" altLang="zh-CN" dirty="0"/>
              <a:t>顺序</a:t>
            </a:r>
            <a:r>
              <a:rPr lang="zh-CN" altLang="zh-CN" dirty="0" smtClean="0"/>
              <a:t>结构</a:t>
            </a:r>
            <a:r>
              <a:rPr lang="zh-CN" altLang="en-US" dirty="0" smtClean="0"/>
              <a:t>是</a:t>
            </a:r>
            <a:r>
              <a:rPr lang="zh-CN" altLang="zh-CN" dirty="0" smtClean="0"/>
              <a:t>语句</a:t>
            </a:r>
            <a:r>
              <a:rPr lang="zh-CN" altLang="zh-CN" dirty="0"/>
              <a:t>按照书写的顺序依次</a:t>
            </a:r>
            <a:r>
              <a:rPr lang="zh-CN" altLang="zh-CN" dirty="0" smtClean="0"/>
              <a:t>执行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分支</a:t>
            </a:r>
            <a:r>
              <a:rPr lang="zh-CN" altLang="zh-CN" dirty="0"/>
              <a:t>结构又称为选择结构</a:t>
            </a:r>
            <a:r>
              <a:rPr lang="zh-CN" altLang="zh-CN" dirty="0" smtClean="0"/>
              <a:t>，根据</a:t>
            </a:r>
            <a:r>
              <a:rPr lang="zh-CN" altLang="zh-CN" dirty="0"/>
              <a:t>计算所得的表达式的值来判断应选择执行哪一个流程的</a:t>
            </a:r>
            <a:r>
              <a:rPr lang="zh-CN" altLang="zh-CN" dirty="0" smtClean="0"/>
              <a:t>分支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循环</a:t>
            </a:r>
            <a:r>
              <a:rPr lang="zh-CN" altLang="zh-CN" dirty="0"/>
              <a:t>结构则是在一定条件下反复执行一段语句的流程结构。</a:t>
            </a:r>
            <a:endParaRPr lang="zh-CN" altLang="zh-CN" dirty="0"/>
          </a:p>
          <a:p>
            <a:pPr lvl="1"/>
            <a:endParaRPr lang="zh-CN" altLang="en-US" b="1" dirty="0" smtClean="0"/>
          </a:p>
        </p:txBody>
      </p:sp>
      <p:pic>
        <p:nvPicPr>
          <p:cNvPr id="5" name="图片 4" descr="tu2_1 流程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89" y="4005064"/>
            <a:ext cx="6744926" cy="216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en-US" altLang="zh-CN" dirty="0" smtClean="0"/>
              <a:t>2 </a:t>
            </a:r>
            <a:r>
              <a:rPr lang="zh-CN" altLang="zh-CN" dirty="0"/>
              <a:t>分支结构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1475"/>
            <a:ext cx="4175125" cy="4632325"/>
          </a:xfrm>
        </p:spPr>
        <p:txBody>
          <a:bodyPr/>
          <a:lstStyle/>
          <a:p>
            <a:pPr marL="142875" lvl="1" algn="just" eaLnBrk="1" hangingPunct="1">
              <a:defRPr/>
            </a:pPr>
            <a:r>
              <a:rPr lang="zh-CN" altLang="en-US" dirty="0" smtClean="0"/>
              <a:t>按</a:t>
            </a:r>
            <a:r>
              <a:rPr lang="zh-CN" altLang="zh-CN" dirty="0" smtClean="0"/>
              <a:t>分支</a:t>
            </a:r>
            <a:r>
              <a:rPr lang="zh-CN" altLang="zh-CN" dirty="0"/>
              <a:t>的</a:t>
            </a:r>
            <a:r>
              <a:rPr lang="zh-CN" altLang="zh-CN" dirty="0" smtClean="0"/>
              <a:t>条件</a:t>
            </a:r>
            <a:r>
              <a:rPr lang="zh-CN" altLang="en-US" dirty="0" smtClean="0"/>
              <a:t>划分</a:t>
            </a:r>
            <a:endParaRPr lang="en-US" altLang="zh-CN" dirty="0" smtClean="0"/>
          </a:p>
          <a:p>
            <a:pPr marL="142875" lvl="1" algn="just" eaLnBrk="1" hangingPunct="1">
              <a:defRPr/>
            </a:pPr>
            <a:endParaRPr lang="en-US" altLang="zh-CN" dirty="0" smtClean="0"/>
          </a:p>
          <a:p>
            <a:pPr marL="606425" lvl="2" algn="just" eaLnBrk="1" hangingPunct="1">
              <a:defRPr/>
            </a:pPr>
            <a:r>
              <a:rPr lang="zh-CN" altLang="zh-CN" dirty="0" smtClean="0"/>
              <a:t>如果</a:t>
            </a:r>
            <a:r>
              <a:rPr lang="zh-CN" altLang="zh-CN" dirty="0"/>
              <a:t>是一个条件，形成简单分支结构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606425" lvl="2" algn="just" eaLnBrk="1" hangingPunct="1">
              <a:defRPr/>
            </a:pPr>
            <a:r>
              <a:rPr lang="zh-CN" altLang="zh-CN" dirty="0" smtClean="0"/>
              <a:t>如果</a:t>
            </a:r>
            <a:r>
              <a:rPr lang="zh-CN" altLang="zh-CN" dirty="0"/>
              <a:t>是两个条件，形成选择选择的分支结构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606425" lvl="2" algn="just" eaLnBrk="1" hangingPunct="1">
              <a:defRPr/>
            </a:pPr>
            <a:r>
              <a:rPr lang="zh-CN" altLang="zh-CN" dirty="0" smtClean="0"/>
              <a:t>如果</a:t>
            </a:r>
            <a:r>
              <a:rPr lang="zh-CN" altLang="zh-CN" dirty="0"/>
              <a:t>是多</a:t>
            </a:r>
            <a:r>
              <a:rPr lang="zh-CN" altLang="zh-CN" dirty="0" smtClean="0"/>
              <a:t>个</a:t>
            </a:r>
            <a:r>
              <a:rPr lang="zh-CN" altLang="en-US" dirty="0" smtClean="0"/>
              <a:t>条件</a:t>
            </a:r>
            <a:r>
              <a:rPr lang="zh-CN" altLang="zh-CN" dirty="0" smtClean="0"/>
              <a:t>，</a:t>
            </a:r>
            <a:r>
              <a:rPr lang="zh-CN" altLang="zh-CN" dirty="0"/>
              <a:t>形成多重分支结构。</a:t>
            </a: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5" name="内容占位符 2"/>
          <p:cNvSpPr txBox="1"/>
          <p:nvPr/>
        </p:nvSpPr>
        <p:spPr bwMode="black">
          <a:xfrm>
            <a:off x="4355465" y="1642110"/>
            <a:ext cx="4756150" cy="46443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0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4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b="1" dirty="0" smtClean="0"/>
              <a:t>1  </a:t>
            </a:r>
            <a:r>
              <a:rPr lang="zh-CN" altLang="zh-CN" b="1" dirty="0" smtClean="0"/>
              <a:t>简单</a:t>
            </a:r>
            <a:r>
              <a:rPr lang="zh-CN" altLang="zh-CN" b="1" dirty="0"/>
              <a:t>分支结构：</a:t>
            </a:r>
            <a:r>
              <a:rPr lang="en-US" altLang="zh-CN" b="1" dirty="0"/>
              <a:t>if</a:t>
            </a:r>
            <a:r>
              <a:rPr lang="zh-CN" altLang="zh-CN" b="1" dirty="0" smtClean="0"/>
              <a:t>语句</a:t>
            </a:r>
            <a:endParaRPr lang="en-US" altLang="zh-CN" b="1" dirty="0" smtClean="0"/>
          </a:p>
          <a:p>
            <a:endParaRPr lang="zh-CN" altLang="zh-CN" b="1" dirty="0"/>
          </a:p>
          <a:p>
            <a:pPr marL="0" indent="0">
              <a:buNone/>
            </a:pPr>
            <a:r>
              <a:rPr lang="en-US" altLang="zh-CN" sz="2200" dirty="0"/>
              <a:t>if  &lt;</a:t>
            </a:r>
            <a:r>
              <a:rPr lang="en-US" altLang="zh-CN" sz="2200" dirty="0" err="1"/>
              <a:t>boolCondition</a:t>
            </a:r>
            <a:r>
              <a:rPr lang="en-US" altLang="zh-CN" sz="2200" dirty="0"/>
              <a:t>&gt;: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&lt;</a:t>
            </a:r>
            <a:r>
              <a:rPr lang="en-US" altLang="zh-CN" sz="2200" dirty="0"/>
              <a:t>statements</a:t>
            </a:r>
            <a:r>
              <a:rPr lang="en-US" altLang="zh-CN" sz="2200" dirty="0" smtClean="0"/>
              <a:t>&gt;</a:t>
            </a:r>
            <a:endParaRPr lang="en-US" altLang="zh-CN" sz="2200" dirty="0" smtClean="0"/>
          </a:p>
          <a:p>
            <a:pPr marL="0" indent="0">
              <a:buNone/>
            </a:pPr>
            <a:endParaRPr lang="zh-CN" altLang="zh-CN" dirty="0"/>
          </a:p>
          <a:p>
            <a:pPr marL="400050" lvl="1"/>
            <a:r>
              <a:rPr lang="zh-CN" altLang="zh-CN" sz="2200" dirty="0"/>
              <a:t>如果条件表达式的取值为</a:t>
            </a:r>
            <a:r>
              <a:rPr lang="en-US" altLang="zh-CN" sz="2200" dirty="0"/>
              <a:t>True</a:t>
            </a:r>
            <a:r>
              <a:rPr lang="zh-CN" altLang="zh-CN" sz="2200" dirty="0"/>
              <a:t>，则执行</a:t>
            </a:r>
            <a:r>
              <a:rPr lang="en-US" altLang="zh-CN" sz="2200" dirty="0"/>
              <a:t>if</a:t>
            </a:r>
            <a:r>
              <a:rPr lang="zh-CN" altLang="zh-CN" sz="2200" dirty="0"/>
              <a:t>分支的语句块</a:t>
            </a:r>
            <a:r>
              <a:rPr lang="en-US" altLang="zh-CN" sz="2200" dirty="0" smtClean="0"/>
              <a:t>statements</a:t>
            </a:r>
            <a:endParaRPr lang="en-US" altLang="zh-CN" sz="2200" dirty="0" smtClean="0"/>
          </a:p>
          <a:p>
            <a:pPr marL="400050" lvl="1"/>
            <a:r>
              <a:rPr lang="zh-CN" altLang="zh-CN" sz="2200" dirty="0" smtClean="0"/>
              <a:t>否则</a:t>
            </a:r>
            <a:r>
              <a:rPr lang="zh-CN" altLang="zh-CN" sz="2200" dirty="0"/>
              <a:t>，绕过</a:t>
            </a:r>
            <a:r>
              <a:rPr lang="en-US" altLang="zh-CN" sz="2200" dirty="0"/>
              <a:t>if</a:t>
            </a:r>
            <a:r>
              <a:rPr lang="zh-CN" altLang="zh-CN" sz="2200" dirty="0"/>
              <a:t>分支直接执行</a:t>
            </a:r>
            <a:r>
              <a:rPr lang="en-US" altLang="zh-CN" sz="2200" dirty="0"/>
              <a:t>if</a:t>
            </a:r>
            <a:r>
              <a:rPr lang="zh-CN" altLang="zh-CN" sz="2200" dirty="0"/>
              <a:t>语句块后面的其他语句。</a:t>
            </a:r>
            <a:endParaRPr lang="zh-CN" altLang="zh-CN" sz="2200" dirty="0"/>
          </a:p>
          <a:p>
            <a:endParaRPr lang="en-US" altLang="zh-CN" dirty="0" smtClean="0"/>
          </a:p>
          <a:p>
            <a:pPr marL="0" lvl="1" indent="0" algn="just">
              <a:buNone/>
              <a:defRPr/>
            </a:pPr>
            <a:endParaRPr lang="en-US" altLang="zh-CN" b="1" kern="0" dirty="0" smtClean="0">
              <a:solidFill>
                <a:srgbClr val="126ABA"/>
              </a:solidFill>
            </a:endParaRPr>
          </a:p>
          <a:p>
            <a:pPr marL="142875" lvl="1" algn="just" eaLnBrk="1" hangingPunct="1">
              <a:defRPr/>
            </a:pPr>
            <a:endParaRPr lang="zh-CN" altLang="en-US" b="1" kern="0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kern="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zh-CN" dirty="0"/>
              <a:t>分支结构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1475"/>
            <a:ext cx="4175125" cy="4632325"/>
          </a:xfrm>
        </p:spPr>
        <p:txBody>
          <a:bodyPr/>
          <a:lstStyle/>
          <a:p>
            <a:r>
              <a:rPr lang="en-US" altLang="zh-CN" dirty="0" smtClean="0"/>
              <a:t>if-else</a:t>
            </a:r>
            <a:r>
              <a:rPr lang="zh-CN" altLang="zh-CN" dirty="0"/>
              <a:t>语句实现选择</a:t>
            </a:r>
            <a:r>
              <a:rPr lang="zh-CN" altLang="zh-CN" dirty="0" smtClean="0"/>
              <a:t>分支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if  &lt;</a:t>
            </a:r>
            <a:r>
              <a:rPr lang="en-US" altLang="zh-CN" dirty="0" err="1"/>
              <a:t>boolCondition</a:t>
            </a:r>
            <a:r>
              <a:rPr lang="en-US" altLang="zh-CN" dirty="0"/>
              <a:t>&gt;: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	&lt;statements1&gt;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else: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	&lt;statements2&gt;</a:t>
            </a:r>
            <a:endParaRPr lang="zh-CN" altLang="zh-CN" dirty="0"/>
          </a:p>
          <a:p>
            <a:pPr lvl="1"/>
            <a:endParaRPr lang="en-US" altLang="zh-CN" dirty="0" smtClean="0"/>
          </a:p>
          <a:p>
            <a:pPr marL="716280" lvl="1"/>
            <a:r>
              <a:rPr lang="zh-CN" altLang="zh-CN" dirty="0" smtClean="0"/>
              <a:t>如果</a:t>
            </a:r>
            <a:r>
              <a:rPr lang="en-US" altLang="zh-CN" dirty="0" err="1"/>
              <a:t>boolCondition</a:t>
            </a:r>
            <a:r>
              <a:rPr lang="zh-CN" altLang="zh-CN" dirty="0"/>
              <a:t>的取值为</a:t>
            </a:r>
            <a:r>
              <a:rPr lang="en-US" altLang="zh-CN" dirty="0"/>
              <a:t>True</a:t>
            </a:r>
            <a:r>
              <a:rPr lang="zh-CN" altLang="zh-CN" dirty="0"/>
              <a:t>，则执行</a:t>
            </a:r>
            <a:r>
              <a:rPr lang="en-US" altLang="zh-CN" dirty="0"/>
              <a:t>if</a:t>
            </a:r>
            <a:r>
              <a:rPr lang="zh-CN" altLang="zh-CN" dirty="0"/>
              <a:t>分支的</a:t>
            </a:r>
            <a:r>
              <a:rPr lang="en-US" altLang="zh-CN" dirty="0"/>
              <a:t>statements1</a:t>
            </a:r>
            <a:r>
              <a:rPr lang="zh-CN" altLang="zh-CN" dirty="0"/>
              <a:t>语句块，否则执行</a:t>
            </a:r>
            <a:r>
              <a:rPr lang="en-US" altLang="zh-CN" dirty="0"/>
              <a:t>else</a:t>
            </a:r>
            <a:r>
              <a:rPr lang="zh-CN" altLang="zh-CN" dirty="0"/>
              <a:t>分支的</a:t>
            </a:r>
            <a:r>
              <a:rPr lang="en-US" altLang="zh-CN" dirty="0"/>
              <a:t>statements2</a:t>
            </a:r>
            <a:r>
              <a:rPr lang="zh-CN" altLang="zh-CN" dirty="0"/>
              <a:t>语句块。</a:t>
            </a:r>
            <a:endParaRPr lang="zh-CN" altLang="zh-CN" dirty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5" name="内容占位符 2"/>
          <p:cNvSpPr txBox="1"/>
          <p:nvPr/>
        </p:nvSpPr>
        <p:spPr bwMode="black">
          <a:xfrm>
            <a:off x="4355465" y="1640840"/>
            <a:ext cx="4756150" cy="464566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0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4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kern="0" dirty="0" smtClean="0">
                <a:solidFill>
                  <a:schemeClr val="tx1"/>
                </a:solidFill>
              </a:rPr>
              <a:t>if-elif-else语句实现多分支</a:t>
            </a:r>
            <a:endParaRPr lang="en-US" altLang="zh-CN" dirty="0" smtClean="0"/>
          </a:p>
          <a:p>
            <a:r>
              <a:rPr lang="zh-CN" altLang="zh-CN" sz="2200" dirty="0" smtClean="0"/>
              <a:t>只</a:t>
            </a:r>
            <a:r>
              <a:rPr lang="zh-CN" altLang="zh-CN" sz="2200" dirty="0"/>
              <a:t>执行</a:t>
            </a:r>
            <a:r>
              <a:rPr lang="zh-CN" altLang="zh-CN" sz="2200" dirty="0" smtClean="0"/>
              <a:t>第</a:t>
            </a:r>
            <a:r>
              <a:rPr lang="en-US" altLang="zh-CN" sz="2200" dirty="0" smtClean="0"/>
              <a:t>1</a:t>
            </a:r>
            <a:r>
              <a:rPr lang="zh-CN" altLang="zh-CN" sz="2200" dirty="0" smtClean="0"/>
              <a:t>个</a:t>
            </a:r>
            <a:r>
              <a:rPr lang="zh-CN" altLang="zh-CN" sz="2200" dirty="0"/>
              <a:t>条件为</a:t>
            </a:r>
            <a:r>
              <a:rPr lang="en-US" altLang="zh-CN" sz="2200" dirty="0"/>
              <a:t>True</a:t>
            </a:r>
            <a:r>
              <a:rPr lang="zh-CN" altLang="zh-CN" sz="2200" dirty="0"/>
              <a:t>的语句</a:t>
            </a:r>
            <a:r>
              <a:rPr lang="zh-CN" altLang="zh-CN" sz="2200" dirty="0" smtClean="0"/>
              <a:t>块。</a:t>
            </a:r>
            <a:r>
              <a:rPr lang="zh-CN" altLang="zh-CN" sz="2200" dirty="0"/>
              <a:t>如果所有条件均为</a:t>
            </a:r>
            <a:r>
              <a:rPr lang="en-US" altLang="zh-CN" sz="2200" dirty="0"/>
              <a:t>False</a:t>
            </a:r>
            <a:r>
              <a:rPr lang="zh-CN" altLang="zh-CN" sz="2200" dirty="0"/>
              <a:t>，执行</a:t>
            </a:r>
            <a:r>
              <a:rPr lang="en-US" altLang="zh-CN" sz="2200" dirty="0"/>
              <a:t>else</a:t>
            </a:r>
            <a:r>
              <a:rPr lang="zh-CN" altLang="zh-CN" sz="2200" dirty="0"/>
              <a:t>后面的语句块，</a:t>
            </a:r>
            <a:r>
              <a:rPr lang="en-US" altLang="zh-CN" sz="2200" dirty="0"/>
              <a:t>else</a:t>
            </a:r>
            <a:r>
              <a:rPr lang="zh-CN" altLang="zh-CN" sz="2200" dirty="0"/>
              <a:t>分支是可选的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pPr marL="514350" lvl="1" indent="0">
              <a:buNone/>
            </a:pPr>
            <a:r>
              <a:rPr lang="en-US" altLang="zh-CN" sz="2200" dirty="0"/>
              <a:t>if  &lt;boolCondition1&gt;:</a:t>
            </a:r>
            <a:endParaRPr lang="zh-CN" altLang="zh-CN" sz="2200" dirty="0"/>
          </a:p>
          <a:p>
            <a:pPr marL="514350" lvl="1" indent="0">
              <a:buNone/>
            </a:pPr>
            <a:r>
              <a:rPr lang="en-US" altLang="zh-CN" sz="2200" dirty="0"/>
              <a:t>	&lt;statements1&gt;</a:t>
            </a:r>
            <a:endParaRPr lang="zh-CN" altLang="zh-CN" sz="2200" dirty="0"/>
          </a:p>
          <a:p>
            <a:pPr marL="514350" lvl="1" indent="0">
              <a:buNone/>
            </a:pPr>
            <a:r>
              <a:rPr lang="en-US" altLang="zh-CN" sz="2200" dirty="0" err="1"/>
              <a:t>elif</a:t>
            </a:r>
            <a:r>
              <a:rPr lang="en-US" altLang="zh-CN" sz="2200" dirty="0"/>
              <a:t>  &lt;boolCondition2&gt;:</a:t>
            </a:r>
            <a:endParaRPr lang="zh-CN" altLang="zh-CN" sz="2200" dirty="0"/>
          </a:p>
          <a:p>
            <a:pPr marL="514350" lvl="1" indent="0">
              <a:buNone/>
            </a:pPr>
            <a:r>
              <a:rPr lang="en-US" altLang="zh-CN" sz="2200" dirty="0"/>
              <a:t>	&lt;statements2&gt;</a:t>
            </a:r>
            <a:endParaRPr lang="zh-CN" altLang="zh-CN" sz="2200" dirty="0"/>
          </a:p>
          <a:p>
            <a:pPr marL="514350" lvl="1" indent="0">
              <a:buNone/>
            </a:pPr>
            <a:r>
              <a:rPr lang="zh-CN" altLang="zh-CN" sz="2200" dirty="0"/>
              <a:t>……</a:t>
            </a:r>
            <a:endParaRPr lang="zh-CN" altLang="zh-CN" sz="2200" dirty="0"/>
          </a:p>
          <a:p>
            <a:pPr marL="514350" lvl="1" indent="0">
              <a:buNone/>
            </a:pPr>
            <a:r>
              <a:rPr lang="en-US" altLang="zh-CN" sz="2200" dirty="0"/>
              <a:t>else:</a:t>
            </a:r>
            <a:endParaRPr lang="zh-CN" altLang="zh-CN" sz="2200" dirty="0"/>
          </a:p>
          <a:p>
            <a:pPr marL="514350" lvl="1" indent="0">
              <a:buNone/>
            </a:pPr>
            <a:r>
              <a:rPr lang="en-US" altLang="zh-CN" sz="2200" dirty="0"/>
              <a:t>	&lt;</a:t>
            </a:r>
            <a:r>
              <a:rPr lang="en-US" altLang="zh-CN" sz="2200" dirty="0" err="1"/>
              <a:t>statementsn</a:t>
            </a:r>
            <a:r>
              <a:rPr lang="en-US" altLang="zh-CN" sz="2200" dirty="0"/>
              <a:t>&gt;</a:t>
            </a:r>
            <a:endParaRPr lang="zh-CN" altLang="zh-CN" sz="2200" dirty="0"/>
          </a:p>
          <a:p>
            <a:endParaRPr lang="en-US" altLang="zh-CN" b="1" kern="0" dirty="0">
              <a:solidFill>
                <a:srgbClr val="126ABA"/>
              </a:solidFill>
            </a:endParaRPr>
          </a:p>
          <a:p>
            <a:endParaRPr lang="en-US" altLang="zh-CN" b="1" kern="0" dirty="0" smtClean="0">
              <a:solidFill>
                <a:srgbClr val="126ABA"/>
              </a:solidFill>
            </a:endParaRPr>
          </a:p>
          <a:p>
            <a:pPr marL="142875" lvl="1" algn="just" eaLnBrk="1" hangingPunct="1">
              <a:defRPr/>
            </a:pPr>
            <a:endParaRPr lang="zh-CN" altLang="en-US" b="1" kern="0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kern="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zh-CN" dirty="0"/>
              <a:t>分支结构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225" cy="4597400"/>
          </a:xfrm>
        </p:spPr>
        <p:txBody>
          <a:bodyPr/>
          <a:lstStyle/>
          <a:p>
            <a:r>
              <a:rPr lang="zh-CN" altLang="zh-CN" dirty="0"/>
              <a:t>分支的嵌套</a:t>
            </a:r>
            <a:endParaRPr lang="zh-CN" altLang="zh-CN" dirty="0"/>
          </a:p>
          <a:p>
            <a:pPr lvl="1"/>
            <a:r>
              <a:rPr lang="zh-CN" altLang="zh-CN" dirty="0" smtClean="0"/>
              <a:t>是</a:t>
            </a:r>
            <a:r>
              <a:rPr lang="zh-CN" altLang="zh-CN" dirty="0"/>
              <a:t>指分支中还存在分支的情况，即</a:t>
            </a:r>
            <a:r>
              <a:rPr lang="en-US" altLang="zh-CN" dirty="0"/>
              <a:t>if</a:t>
            </a:r>
            <a:r>
              <a:rPr lang="zh-CN" altLang="zh-CN" dirty="0"/>
              <a:t>语句中还包含着</a:t>
            </a:r>
            <a:r>
              <a:rPr lang="en-US" altLang="zh-CN" dirty="0"/>
              <a:t>if</a:t>
            </a:r>
            <a:r>
              <a:rPr lang="zh-CN" altLang="zh-CN" dirty="0"/>
              <a:t>语句。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marL="514350" lvl="1" indent="0">
              <a:buNone/>
            </a:pPr>
            <a:r>
              <a:rPr lang="zh-CN" altLang="en-US" dirty="0" smtClean="0">
                <a:solidFill>
                  <a:srgbClr val="126ABA"/>
                </a:solidFill>
              </a:rPr>
              <a:t>例</a:t>
            </a:r>
            <a:r>
              <a:rPr lang="en-US" altLang="zh-CN" dirty="0" smtClean="0">
                <a:solidFill>
                  <a:srgbClr val="126ABA"/>
                </a:solidFill>
              </a:rPr>
              <a:t>4-3 </a:t>
            </a:r>
            <a:r>
              <a:rPr lang="zh-CN" altLang="en-US" dirty="0" smtClean="0">
                <a:solidFill>
                  <a:srgbClr val="126ABA"/>
                </a:solidFill>
              </a:rPr>
              <a:t>计算购书款。如果有会员卡，购书</a:t>
            </a:r>
            <a:r>
              <a:rPr lang="en-US" altLang="zh-CN" dirty="0" smtClean="0">
                <a:solidFill>
                  <a:srgbClr val="126ABA"/>
                </a:solidFill>
              </a:rPr>
              <a:t>5</a:t>
            </a:r>
            <a:r>
              <a:rPr lang="zh-CN" altLang="en-US" dirty="0" smtClean="0">
                <a:solidFill>
                  <a:srgbClr val="126ABA"/>
                </a:solidFill>
              </a:rPr>
              <a:t>本以上，书款按</a:t>
            </a:r>
            <a:r>
              <a:rPr lang="en-US" altLang="zh-CN" dirty="0" smtClean="0">
                <a:solidFill>
                  <a:srgbClr val="126ABA"/>
                </a:solidFill>
              </a:rPr>
              <a:t>7.5</a:t>
            </a:r>
            <a:r>
              <a:rPr lang="zh-CN" altLang="en-US" dirty="0" smtClean="0">
                <a:solidFill>
                  <a:srgbClr val="126ABA"/>
                </a:solidFill>
              </a:rPr>
              <a:t>折结算，</a:t>
            </a:r>
            <a:r>
              <a:rPr lang="en-US" altLang="zh-CN" dirty="0" smtClean="0">
                <a:solidFill>
                  <a:srgbClr val="126ABA"/>
                </a:solidFill>
              </a:rPr>
              <a:t>5</a:t>
            </a:r>
            <a:r>
              <a:rPr lang="zh-CN" altLang="en-US" dirty="0" smtClean="0">
                <a:solidFill>
                  <a:srgbClr val="126ABA"/>
                </a:solidFill>
              </a:rPr>
              <a:t>本以下，按</a:t>
            </a:r>
            <a:r>
              <a:rPr lang="en-US" altLang="zh-CN" dirty="0" smtClean="0">
                <a:solidFill>
                  <a:srgbClr val="126ABA"/>
                </a:solidFill>
              </a:rPr>
              <a:t>8.5</a:t>
            </a:r>
            <a:r>
              <a:rPr lang="zh-CN" altLang="en-US" dirty="0" smtClean="0">
                <a:solidFill>
                  <a:srgbClr val="126ABA"/>
                </a:solidFill>
              </a:rPr>
              <a:t>折结算，如果没有会员卡，购书</a:t>
            </a:r>
            <a:r>
              <a:rPr lang="en-US" altLang="zh-CN" dirty="0" smtClean="0">
                <a:solidFill>
                  <a:srgbClr val="126ABA"/>
                </a:solidFill>
              </a:rPr>
              <a:t>5</a:t>
            </a:r>
            <a:r>
              <a:rPr lang="zh-CN" altLang="en-US" dirty="0" smtClean="0">
                <a:solidFill>
                  <a:srgbClr val="126ABA"/>
                </a:solidFill>
              </a:rPr>
              <a:t>本以上，书款按</a:t>
            </a:r>
            <a:r>
              <a:rPr lang="en-US" altLang="zh-CN" dirty="0" smtClean="0">
                <a:solidFill>
                  <a:srgbClr val="126ABA"/>
                </a:solidFill>
              </a:rPr>
              <a:t>8.5</a:t>
            </a:r>
            <a:r>
              <a:rPr lang="zh-CN" altLang="en-US" dirty="0" smtClean="0">
                <a:solidFill>
                  <a:srgbClr val="126ABA"/>
                </a:solidFill>
              </a:rPr>
              <a:t>折结算，</a:t>
            </a:r>
            <a:r>
              <a:rPr lang="en-US" altLang="zh-CN" dirty="0" smtClean="0">
                <a:solidFill>
                  <a:srgbClr val="126ABA"/>
                </a:solidFill>
              </a:rPr>
              <a:t>5</a:t>
            </a:r>
            <a:r>
              <a:rPr lang="zh-CN" altLang="en-US" dirty="0" smtClean="0">
                <a:solidFill>
                  <a:srgbClr val="126ABA"/>
                </a:solidFill>
              </a:rPr>
              <a:t>本以下，按</a:t>
            </a:r>
            <a:r>
              <a:rPr lang="en-US" altLang="zh-CN" dirty="0" smtClean="0">
                <a:solidFill>
                  <a:srgbClr val="126ABA"/>
                </a:solidFill>
              </a:rPr>
              <a:t>9.5</a:t>
            </a:r>
            <a:r>
              <a:rPr lang="zh-CN" altLang="en-US" dirty="0" smtClean="0">
                <a:solidFill>
                  <a:srgbClr val="126ABA"/>
                </a:solidFill>
              </a:rPr>
              <a:t>折结算。</a:t>
            </a:r>
            <a:r>
              <a:rPr lang="en-US" altLang="zh-CN" dirty="0" smtClean="0">
                <a:solidFill>
                  <a:srgbClr val="126ABA"/>
                </a:solidFill>
              </a:rPr>
              <a:t>#ex0403.py</a:t>
            </a:r>
            <a:endParaRPr lang="zh-CN" altLang="en-US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95683" y="4070908"/>
            <a:ext cx="4608512" cy="20784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4.3</a:t>
            </a:r>
            <a:r>
              <a:rPr lang="en-US" altLang="zh-CN" dirty="0" smtClean="0"/>
              <a:t> </a:t>
            </a:r>
            <a:r>
              <a:rPr lang="zh-CN" altLang="zh-CN" dirty="0"/>
              <a:t>循环结构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遍历循环：</a:t>
            </a:r>
            <a:r>
              <a:rPr lang="en-US" altLang="zh-CN" dirty="0"/>
              <a:t>for</a:t>
            </a:r>
            <a:r>
              <a:rPr lang="zh-CN" altLang="zh-CN" dirty="0"/>
              <a:t>语句</a:t>
            </a:r>
            <a:endParaRPr lang="zh-CN" altLang="zh-CN" dirty="0"/>
          </a:p>
          <a:p>
            <a:pPr lvl="1"/>
            <a:r>
              <a:rPr lang="en-US" altLang="zh-CN" dirty="0" smtClean="0"/>
              <a:t>for</a:t>
            </a:r>
            <a:r>
              <a:rPr lang="zh-CN" altLang="zh-CN" dirty="0"/>
              <a:t>循环结构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 smtClean="0"/>
              <a:t>for </a:t>
            </a:r>
            <a:r>
              <a:rPr lang="en-US" altLang="zh-CN" dirty="0"/>
              <a:t>&lt;</a:t>
            </a:r>
            <a:r>
              <a:rPr lang="en-US" altLang="zh-CN" dirty="0" err="1"/>
              <a:t>var</a:t>
            </a:r>
            <a:r>
              <a:rPr lang="en-US" altLang="zh-CN" dirty="0"/>
              <a:t>&gt; in &lt;</a:t>
            </a:r>
            <a:r>
              <a:rPr lang="en-US" altLang="zh-CN" dirty="0" err="1"/>
              <a:t>seq</a:t>
            </a:r>
            <a:r>
              <a:rPr lang="en-US" altLang="zh-CN" dirty="0"/>
              <a:t>&gt;: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    &lt;statements&gt;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 err="1" smtClean="0"/>
              <a:t>var</a:t>
            </a:r>
            <a:r>
              <a:rPr lang="zh-CN" altLang="zh-CN" dirty="0"/>
              <a:t>是一个变量，</a:t>
            </a:r>
            <a:r>
              <a:rPr lang="en-US" altLang="zh-CN" dirty="0" err="1"/>
              <a:t>seq</a:t>
            </a:r>
            <a:r>
              <a:rPr lang="zh-CN" altLang="zh-CN" dirty="0"/>
              <a:t>是一个序列。</a:t>
            </a:r>
            <a:r>
              <a:rPr lang="en-US" altLang="zh-CN" dirty="0"/>
              <a:t>for</a:t>
            </a:r>
            <a:r>
              <a:rPr lang="zh-CN" altLang="zh-CN" dirty="0"/>
              <a:t>循环的执行次数是由遍历结构中元素个数</a:t>
            </a:r>
            <a:r>
              <a:rPr lang="zh-CN" altLang="zh-CN" dirty="0" smtClean="0"/>
              <a:t>决定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lvl="1" indent="0">
              <a:buNone/>
            </a:pPr>
            <a:r>
              <a:rPr lang="zh-CN" altLang="zh-CN" dirty="0" smtClean="0"/>
              <a:t>经常</a:t>
            </a:r>
            <a:r>
              <a:rPr lang="zh-CN" altLang="zh-CN" dirty="0"/>
              <a:t>使用的遍历方式如下。</a:t>
            </a:r>
            <a:endParaRPr lang="zh-CN" altLang="zh-CN" dirty="0"/>
          </a:p>
          <a:p>
            <a:pPr lvl="1"/>
            <a:r>
              <a:rPr lang="zh-CN" altLang="zh-CN" dirty="0" smtClean="0"/>
              <a:t>有限</a:t>
            </a:r>
            <a:r>
              <a:rPr lang="zh-CN" altLang="zh-CN" dirty="0"/>
              <a:t>次</a:t>
            </a:r>
            <a:r>
              <a:rPr lang="zh-CN" altLang="zh-CN" dirty="0" smtClean="0"/>
              <a:t>遍历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range(n):   </a:t>
            </a:r>
            <a:r>
              <a:rPr lang="en-US" altLang="zh-CN" dirty="0" smtClean="0"/>
              <a:t>  #</a:t>
            </a:r>
            <a:r>
              <a:rPr lang="en-US" altLang="zh-CN" dirty="0"/>
              <a:t>n</a:t>
            </a:r>
            <a:r>
              <a:rPr lang="zh-CN" altLang="zh-CN" dirty="0"/>
              <a:t>为遍历次数</a:t>
            </a:r>
            <a:endParaRPr lang="zh-CN" altLang="zh-CN" dirty="0"/>
          </a:p>
          <a:p>
            <a:pPr lvl="1"/>
            <a:r>
              <a:rPr lang="zh-CN" altLang="zh-CN" dirty="0" smtClean="0"/>
              <a:t>遍历文件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for </a:t>
            </a:r>
            <a:r>
              <a:rPr lang="en-US" altLang="zh-CN" dirty="0"/>
              <a:t>line in </a:t>
            </a:r>
            <a:r>
              <a:rPr lang="en-US" altLang="zh-CN" dirty="0" err="1"/>
              <a:t>myfile</a:t>
            </a:r>
            <a:r>
              <a:rPr lang="en-US" altLang="zh-CN" dirty="0"/>
              <a:t>:  </a:t>
            </a:r>
            <a:r>
              <a:rPr lang="en-US" altLang="zh-CN" dirty="0" smtClean="0"/>
              <a:t>      #</a:t>
            </a:r>
            <a:r>
              <a:rPr lang="en-US" altLang="zh-CN" dirty="0" err="1"/>
              <a:t>myfile</a:t>
            </a:r>
            <a:r>
              <a:rPr lang="zh-CN" altLang="zh-CN" dirty="0"/>
              <a:t>为文件的引用</a:t>
            </a:r>
            <a:endParaRPr lang="zh-CN" altLang="zh-CN" dirty="0"/>
          </a:p>
          <a:p>
            <a:pPr lvl="1"/>
            <a:r>
              <a:rPr lang="zh-CN" altLang="zh-CN" dirty="0" smtClean="0"/>
              <a:t>遍历字符串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for </a:t>
            </a:r>
            <a:r>
              <a:rPr lang="en-US" altLang="zh-CN" dirty="0" err="1"/>
              <a:t>ch</a:t>
            </a:r>
            <a:r>
              <a:rPr lang="en-US" altLang="zh-CN" dirty="0"/>
              <a:t> in </a:t>
            </a:r>
            <a:r>
              <a:rPr lang="en-US" altLang="zh-CN" dirty="0" err="1"/>
              <a:t>mystring</a:t>
            </a:r>
            <a:r>
              <a:rPr lang="en-US" altLang="zh-CN" dirty="0"/>
              <a:t>:  #</a:t>
            </a:r>
            <a:r>
              <a:rPr lang="en-US" altLang="zh-CN" dirty="0" err="1"/>
              <a:t>mystring</a:t>
            </a:r>
            <a:r>
              <a:rPr lang="zh-CN" altLang="zh-CN" dirty="0"/>
              <a:t>为字符串的引用</a:t>
            </a:r>
            <a:endParaRPr lang="zh-CN" altLang="zh-CN" dirty="0"/>
          </a:p>
          <a:p>
            <a:pPr lvl="1"/>
            <a:r>
              <a:rPr lang="zh-CN" altLang="zh-CN" dirty="0" smtClean="0"/>
              <a:t>遍历列表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for </a:t>
            </a:r>
            <a:r>
              <a:rPr lang="en-US" altLang="zh-CN" dirty="0"/>
              <a:t>item in </a:t>
            </a:r>
            <a:r>
              <a:rPr lang="en-US" altLang="zh-CN" dirty="0" err="1"/>
              <a:t>mylist</a:t>
            </a:r>
            <a:r>
              <a:rPr lang="en-US" altLang="zh-CN" dirty="0"/>
              <a:t>:  </a:t>
            </a:r>
            <a:r>
              <a:rPr lang="en-US" altLang="zh-CN" dirty="0" smtClean="0"/>
              <a:t>     #</a:t>
            </a:r>
            <a:r>
              <a:rPr lang="en-US" altLang="zh-CN" dirty="0" err="1"/>
              <a:t>mylist</a:t>
            </a:r>
            <a:r>
              <a:rPr lang="zh-CN" altLang="zh-CN" dirty="0"/>
              <a:t>为列表的引用</a:t>
            </a:r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en-US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zh-CN" dirty="0"/>
              <a:t>循环结构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1475"/>
            <a:ext cx="4175125" cy="4632325"/>
          </a:xfrm>
        </p:spPr>
        <p:txBody>
          <a:bodyPr/>
          <a:lstStyle/>
          <a:p>
            <a:r>
              <a:rPr lang="en-US" altLang="zh-CN" dirty="0"/>
              <a:t> range() </a:t>
            </a:r>
            <a:r>
              <a:rPr lang="zh-CN" altLang="zh-CN" dirty="0"/>
              <a:t>函数</a:t>
            </a:r>
            <a:endParaRPr lang="zh-CN" altLang="zh-CN" dirty="0"/>
          </a:p>
          <a:p>
            <a:pPr lvl="1"/>
            <a:r>
              <a:rPr lang="zh-CN" altLang="zh-CN" dirty="0" smtClean="0"/>
              <a:t>用于</a:t>
            </a:r>
            <a:r>
              <a:rPr lang="zh-CN" altLang="zh-CN" dirty="0"/>
              <a:t>创建一个整数列表</a:t>
            </a:r>
            <a:r>
              <a:rPr lang="zh-CN" altLang="zh-CN" dirty="0" smtClean="0"/>
              <a:t>，用</a:t>
            </a:r>
            <a:r>
              <a:rPr lang="zh-CN" altLang="zh-CN" dirty="0"/>
              <a:t>在</a:t>
            </a:r>
            <a:r>
              <a:rPr lang="en-US" altLang="zh-CN" dirty="0"/>
              <a:t>for</a:t>
            </a:r>
            <a:r>
              <a:rPr lang="zh-CN" altLang="zh-CN" dirty="0"/>
              <a:t>循环中</a:t>
            </a:r>
            <a:r>
              <a:rPr lang="zh-CN" altLang="zh-CN" dirty="0" smtClean="0"/>
              <a:t>。</a:t>
            </a:r>
            <a:r>
              <a:rPr lang="en-US" altLang="zh-CN" dirty="0" smtClean="0"/>
              <a:t>range(start</a:t>
            </a:r>
            <a:r>
              <a:rPr lang="en-US" altLang="zh-CN" dirty="0"/>
              <a:t>, stop[, step])</a:t>
            </a:r>
            <a:endParaRPr lang="zh-CN" altLang="zh-CN" dirty="0"/>
          </a:p>
          <a:p>
            <a:pPr marL="514350" lvl="1" indent="0">
              <a:buNone/>
            </a:pPr>
            <a:endParaRPr lang="en-US" altLang="zh-CN" dirty="0" smtClean="0"/>
          </a:p>
          <a:p>
            <a:pPr marL="514350" lvl="1" indent="0">
              <a:buNone/>
            </a:pPr>
            <a:r>
              <a:rPr lang="en-US" altLang="zh-CN" dirty="0" smtClean="0"/>
              <a:t>● </a:t>
            </a:r>
            <a:r>
              <a:rPr lang="en-US" altLang="zh-CN" dirty="0"/>
              <a:t>start</a:t>
            </a:r>
            <a:r>
              <a:rPr lang="zh-CN" altLang="zh-CN" dirty="0"/>
              <a:t>：计数从</a:t>
            </a:r>
            <a:r>
              <a:rPr lang="en-US" altLang="zh-CN" dirty="0"/>
              <a:t>start</a:t>
            </a:r>
            <a:r>
              <a:rPr lang="zh-CN" altLang="zh-CN" dirty="0"/>
              <a:t>开始。默认是从</a:t>
            </a:r>
            <a:r>
              <a:rPr lang="en-US" altLang="zh-CN" dirty="0"/>
              <a:t>0</a:t>
            </a:r>
            <a:r>
              <a:rPr lang="zh-CN" altLang="zh-CN" dirty="0"/>
              <a:t>开始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514350" lvl="1" indent="0">
              <a:buNone/>
            </a:pPr>
            <a:r>
              <a:rPr lang="en-US" altLang="zh-CN" dirty="0" smtClean="0"/>
              <a:t>● </a:t>
            </a:r>
            <a:r>
              <a:rPr lang="en-US" altLang="zh-CN" dirty="0"/>
              <a:t>end</a:t>
            </a:r>
            <a:r>
              <a:rPr lang="zh-CN" altLang="zh-CN" dirty="0"/>
              <a:t>：计数到</a:t>
            </a:r>
            <a:r>
              <a:rPr lang="en-US" altLang="zh-CN" dirty="0"/>
              <a:t>end</a:t>
            </a:r>
            <a:r>
              <a:rPr lang="zh-CN" altLang="zh-CN" dirty="0"/>
              <a:t>结束，但不包括</a:t>
            </a:r>
            <a:r>
              <a:rPr lang="en-US" altLang="zh-CN" dirty="0"/>
              <a:t>end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514350" lvl="1" indent="0">
              <a:buNone/>
            </a:pPr>
            <a:r>
              <a:rPr lang="en-US" altLang="zh-CN" dirty="0" smtClean="0"/>
              <a:t>● </a:t>
            </a:r>
            <a:r>
              <a:rPr lang="en-US" altLang="zh-CN" dirty="0"/>
              <a:t>step</a:t>
            </a:r>
            <a:r>
              <a:rPr lang="zh-CN" altLang="zh-CN" dirty="0"/>
              <a:t>：步长，默认为</a:t>
            </a:r>
            <a:r>
              <a:rPr lang="en-US" altLang="zh-CN" dirty="0"/>
              <a:t>1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514350" lvl="1" indent="0">
              <a:buNone/>
            </a:pPr>
            <a:endParaRPr lang="en-US" altLang="zh-CN" dirty="0" smtClean="0"/>
          </a:p>
          <a:p>
            <a:pPr marL="514350" lvl="1" indent="0">
              <a:buNone/>
            </a:pPr>
            <a:r>
              <a:rPr lang="zh-CN" altLang="zh-CN" dirty="0" smtClean="0"/>
              <a:t>例</a:t>
            </a:r>
            <a:r>
              <a:rPr lang="fr-FR" altLang="zh-CN" dirty="0" smtClean="0"/>
              <a:t>4-4  </a:t>
            </a:r>
            <a:r>
              <a:rPr lang="fr-FR" altLang="zh-CN" dirty="0"/>
              <a:t>range()</a:t>
            </a:r>
            <a:r>
              <a:rPr lang="zh-CN" altLang="zh-CN" dirty="0"/>
              <a:t>函数的应用。</a:t>
            </a:r>
            <a:endParaRPr lang="zh-CN" altLang="zh-CN" dirty="0"/>
          </a:p>
          <a:p>
            <a:pPr marL="514350" lvl="1" indent="0">
              <a:buNone/>
            </a:pPr>
            <a:endParaRPr lang="zh-CN" altLang="en-US" dirty="0" smtClean="0"/>
          </a:p>
        </p:txBody>
      </p:sp>
      <p:sp>
        <p:nvSpPr>
          <p:cNvPr id="5" name="内容占位符 2"/>
          <p:cNvSpPr txBox="1"/>
          <p:nvPr/>
        </p:nvSpPr>
        <p:spPr bwMode="black">
          <a:xfrm>
            <a:off x="4355465" y="1640840"/>
            <a:ext cx="4756150" cy="463296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0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4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b="1" dirty="0" smtClean="0"/>
              <a:t>for</a:t>
            </a:r>
            <a:r>
              <a:rPr lang="zh-CN" altLang="zh-CN" sz="2400" b="1" dirty="0"/>
              <a:t>循环示例</a:t>
            </a:r>
            <a:endParaRPr lang="zh-CN" altLang="zh-CN" sz="2400" b="1" dirty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zh-CN" sz="2400" dirty="0" smtClean="0"/>
              <a:t>例</a:t>
            </a:r>
            <a:r>
              <a:rPr lang="en-US" altLang="zh-CN" sz="2400" dirty="0" smtClean="0"/>
              <a:t>4-5 </a:t>
            </a:r>
            <a:r>
              <a:rPr lang="en-US" altLang="zh-CN" sz="2400" dirty="0"/>
              <a:t>for</a:t>
            </a:r>
            <a:r>
              <a:rPr lang="zh-CN" altLang="zh-CN" sz="2400" dirty="0"/>
              <a:t>循环示例，计算</a:t>
            </a:r>
            <a:r>
              <a:rPr lang="en-US" altLang="zh-CN" sz="2400" dirty="0"/>
              <a:t>1~100</a:t>
            </a:r>
            <a:r>
              <a:rPr lang="zh-CN" altLang="zh-CN" sz="2400" dirty="0"/>
              <a:t>能被</a:t>
            </a:r>
            <a:r>
              <a:rPr lang="en-US" altLang="zh-CN" sz="2400" dirty="0"/>
              <a:t>3</a:t>
            </a:r>
            <a:r>
              <a:rPr lang="zh-CN" altLang="zh-CN" sz="2400" dirty="0"/>
              <a:t>整除的数之和</a:t>
            </a:r>
            <a:endParaRPr lang="zh-CN" altLang="zh-CN" sz="2400" dirty="0"/>
          </a:p>
          <a:p>
            <a:pPr marL="514350" lvl="1" indent="0">
              <a:buNone/>
            </a:pPr>
            <a:r>
              <a:rPr lang="zh-CN" altLang="zh-CN" sz="2400" dirty="0"/>
              <a:t>      </a:t>
            </a:r>
            <a:r>
              <a:rPr lang="en-US" altLang="zh-CN" sz="2400" dirty="0"/>
              <a:t>#ex0405.py</a:t>
            </a:r>
            <a:endParaRPr lang="zh-CN" altLang="zh-CN" sz="2400" dirty="0"/>
          </a:p>
          <a:p>
            <a:pPr lvl="1"/>
            <a:r>
              <a:rPr lang="zh-CN" altLang="zh-CN" sz="2400" dirty="0" smtClean="0"/>
              <a:t>例</a:t>
            </a:r>
            <a:r>
              <a:rPr lang="en-US" altLang="zh-CN" sz="2400" dirty="0" smtClean="0"/>
              <a:t>4-6 </a:t>
            </a:r>
            <a:r>
              <a:rPr lang="en-US" altLang="zh-CN" sz="2400" dirty="0"/>
              <a:t>for</a:t>
            </a:r>
            <a:r>
              <a:rPr lang="zh-CN" altLang="zh-CN" sz="2400" dirty="0"/>
              <a:t>循环的示例，程序的功能是计算</a:t>
            </a:r>
            <a:r>
              <a:rPr lang="en-US" altLang="zh-CN" sz="2400" dirty="0"/>
              <a:t>1</a:t>
            </a:r>
            <a:r>
              <a:rPr lang="zh-CN" altLang="zh-CN" sz="2400" dirty="0"/>
              <a:t>！</a:t>
            </a:r>
            <a:r>
              <a:rPr lang="en-US" altLang="zh-CN" sz="2400" dirty="0"/>
              <a:t>+2</a:t>
            </a:r>
            <a:r>
              <a:rPr lang="zh-CN" altLang="zh-CN" sz="2400" dirty="0"/>
              <a:t>！</a:t>
            </a:r>
            <a:r>
              <a:rPr lang="en-US" altLang="zh-CN" sz="2400" dirty="0"/>
              <a:t>+</a:t>
            </a:r>
            <a:r>
              <a:rPr lang="zh-CN" altLang="zh-CN" sz="2400" dirty="0"/>
              <a:t>……</a:t>
            </a:r>
            <a:r>
              <a:rPr lang="en-US" altLang="zh-CN" sz="2400" dirty="0"/>
              <a:t>+n!</a:t>
            </a:r>
            <a:r>
              <a:rPr lang="zh-CN" altLang="zh-CN" sz="2400" dirty="0"/>
              <a:t>。 </a:t>
            </a:r>
            <a:endParaRPr lang="zh-CN" altLang="zh-CN" sz="2400" dirty="0"/>
          </a:p>
          <a:p>
            <a:pPr marL="514350" lvl="1" indent="0">
              <a:buNone/>
            </a:pPr>
            <a:r>
              <a:rPr lang="zh-CN" altLang="zh-CN" sz="2400" dirty="0"/>
              <a:t>      </a:t>
            </a:r>
            <a:r>
              <a:rPr lang="en-US" altLang="zh-CN" sz="2400" dirty="0"/>
              <a:t>#ex0406.py</a:t>
            </a:r>
            <a:endParaRPr lang="zh-CN" altLang="zh-CN" sz="2400" dirty="0"/>
          </a:p>
          <a:p>
            <a:endParaRPr lang="en-US" altLang="zh-CN" b="1" kern="0" dirty="0">
              <a:solidFill>
                <a:srgbClr val="126ABA"/>
              </a:solidFill>
            </a:endParaRPr>
          </a:p>
          <a:p>
            <a:endParaRPr lang="en-US" altLang="zh-CN" b="1" kern="0" dirty="0" smtClean="0">
              <a:solidFill>
                <a:srgbClr val="126ABA"/>
              </a:solidFill>
            </a:endParaRPr>
          </a:p>
          <a:p>
            <a:pPr marL="142875" lvl="1" algn="just" eaLnBrk="1" hangingPunct="1">
              <a:defRPr/>
            </a:pPr>
            <a:endParaRPr lang="zh-CN" altLang="en-US" b="1" kern="0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kern="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尚学堂">
  <a:themeElements>
    <a:clrScheme name="尚学堂 3">
      <a:dk1>
        <a:srgbClr val="000000"/>
      </a:dk1>
      <a:lt1>
        <a:srgbClr val="FFFFFF"/>
      </a:lt1>
      <a:dk2>
        <a:srgbClr val="228A88"/>
      </a:dk2>
      <a:lt2>
        <a:srgbClr val="808080"/>
      </a:lt2>
      <a:accent1>
        <a:srgbClr val="CCCCFF"/>
      </a:accent1>
      <a:accent2>
        <a:srgbClr val="D18213"/>
      </a:accent2>
      <a:accent3>
        <a:srgbClr val="FFFFFF"/>
      </a:accent3>
      <a:accent4>
        <a:srgbClr val="000000"/>
      </a:accent4>
      <a:accent5>
        <a:srgbClr val="E2E2FF"/>
      </a:accent5>
      <a:accent6>
        <a:srgbClr val="BD7510"/>
      </a:accent6>
      <a:hlink>
        <a:srgbClr val="051AB3"/>
      </a:hlink>
      <a:folHlink>
        <a:srgbClr val="C0C0C0"/>
      </a:folHlink>
    </a:clrScheme>
    <a:fontScheme name="尚学堂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anose="05020102010507070707" pitchFamily="18" charset="2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6699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anose="05020102010507070707" pitchFamily="18" charset="2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6699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尚学堂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尚学堂 2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28A5A2"/>
        </a:accent6>
        <a:hlink>
          <a:srgbClr val="051AB3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尚学堂 3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D1821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BD7510"/>
        </a:accent6>
        <a:hlink>
          <a:srgbClr val="051AB3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尚学堂</Template>
  <TotalTime>0</TotalTime>
  <Words>4179</Words>
  <Application>WPS 演示</Application>
  <PresentationFormat>全屏显示(4:3)</PresentationFormat>
  <Paragraphs>285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Wingdings 2</vt:lpstr>
      <vt:lpstr>方正姚体</vt:lpstr>
      <vt:lpstr>华文彩云</vt:lpstr>
      <vt:lpstr>微软雅黑</vt:lpstr>
      <vt:lpstr>Arial Unicode MS</vt:lpstr>
      <vt:lpstr>Calibri</vt:lpstr>
      <vt:lpstr>1_尚学堂</vt:lpstr>
      <vt:lpstr>4  Python程序的流程</vt:lpstr>
      <vt:lpstr>第4章  Python程序的流程</vt:lpstr>
      <vt:lpstr>4.1 程序设计流程</vt:lpstr>
      <vt:lpstr>4.1 程序设计流程</vt:lpstr>
      <vt:lpstr>4.2 分支结构</vt:lpstr>
      <vt:lpstr>4.2 分支结构</vt:lpstr>
      <vt:lpstr>4.2 分支结构</vt:lpstr>
      <vt:lpstr>4.3 循环结构</vt:lpstr>
      <vt:lpstr>4.3 循环结构</vt:lpstr>
      <vt:lpstr>4.3 循环结构</vt:lpstr>
      <vt:lpstr>4.3 循环结构</vt:lpstr>
      <vt:lpstr>4.4 流程控制的其他语句</vt:lpstr>
      <vt:lpstr>4.4  流程控制的其他语句</vt:lpstr>
      <vt:lpstr>4.4 流程控制的其他语句</vt:lpstr>
      <vt:lpstr>3.5 流程控制的其他语句</vt:lpstr>
      <vt:lpstr>3.6 流程控制语句的应用</vt:lpstr>
      <vt:lpstr>3.6 流程控制语句的应用</vt:lpstr>
      <vt:lpstr>小结</vt:lpstr>
      <vt:lpstr>作业: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btbu702</cp:lastModifiedBy>
  <cp:revision>301</cp:revision>
  <dcterms:created xsi:type="dcterms:W3CDTF">2113-01-01T00:00:00Z</dcterms:created>
  <dcterms:modified xsi:type="dcterms:W3CDTF">2021-03-01T14:24:06Z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