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29"/>
  </p:handoutMasterIdLst>
  <p:sldIdLst>
    <p:sldId id="256" r:id="rId3"/>
    <p:sldId id="318" r:id="rId4"/>
    <p:sldId id="299" r:id="rId5"/>
    <p:sldId id="343" r:id="rId6"/>
    <p:sldId id="322" r:id="rId7"/>
    <p:sldId id="327" r:id="rId8"/>
    <p:sldId id="360" r:id="rId9"/>
    <p:sldId id="320" r:id="rId10"/>
    <p:sldId id="344" r:id="rId11"/>
    <p:sldId id="351" r:id="rId12"/>
    <p:sldId id="329" r:id="rId13"/>
    <p:sldId id="352" r:id="rId14"/>
    <p:sldId id="353" r:id="rId15"/>
    <p:sldId id="354" r:id="rId16"/>
    <p:sldId id="355" r:id="rId17"/>
    <p:sldId id="345" r:id="rId18"/>
    <p:sldId id="356" r:id="rId19"/>
    <p:sldId id="357" r:id="rId20"/>
    <p:sldId id="346" r:id="rId21"/>
    <p:sldId id="332" r:id="rId22"/>
    <p:sldId id="358" r:id="rId23"/>
    <p:sldId id="347" r:id="rId24"/>
    <p:sldId id="359" r:id="rId25"/>
    <p:sldId id="311" r:id="rId26"/>
    <p:sldId id="263" r:id="rId27"/>
    <p:sldId id="342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-708" y="-102"/>
      </p:cViewPr>
      <p:guideLst>
        <p:guide orient="horz" pos="2160"/>
        <p:guide pos="28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25.xml"/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3600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  <a:endParaRPr lang="zh-CN" altLang="en-US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  <a:endParaRPr lang="en-US" altLang="en-US" smtClean="0"/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 smtClean="0">
                <a:solidFill>
                  <a:schemeClr val="bg1"/>
                </a:solidFill>
              </a:rPr>
              <a:t>国际经管学院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</a:t>
            </a:r>
            <a:r>
              <a:rPr lang="zh-CN" altLang="en-US" sz="2800" b="1" dirty="0" smtClean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  <a:endParaRPr lang="zh-CN" altLang="en-US" sz="2800" b="1" dirty="0">
              <a:solidFill>
                <a:schemeClr val="bg1"/>
              </a:solidFill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43510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 smtClean="0"/>
              <a:t>5  </a:t>
            </a:r>
            <a:r>
              <a:rPr lang="en-US" altLang="zh-CN" sz="3200" b="1" dirty="0"/>
              <a:t>Python</a:t>
            </a:r>
            <a:r>
              <a:rPr lang="zh-CN" altLang="zh-CN" sz="3200" b="1" dirty="0"/>
              <a:t>的组合</a:t>
            </a:r>
            <a:r>
              <a:rPr lang="zh-CN" altLang="zh-CN" sz="3200" b="1" dirty="0" smtClean="0"/>
              <a:t>数据类型</a:t>
            </a:r>
            <a:endParaRPr lang="zh-CN" altLang="en-US" sz="3200" dirty="0" smtClean="0">
              <a:solidFill>
                <a:srgbClr val="126A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zh-CN" dirty="0"/>
              <a:t>元组</a:t>
            </a:r>
            <a:endParaRPr lang="zh-CN" altLang="zh-CN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067810" cy="4632325"/>
          </a:xfrm>
        </p:spPr>
        <p:txBody>
          <a:bodyPr/>
          <a:lstStyle/>
          <a:p>
            <a:r>
              <a:rPr lang="zh-CN" altLang="zh-CN" dirty="0"/>
              <a:t>元组与列表的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endParaRPr lang="en-US" altLang="zh-CN" dirty="0"/>
          </a:p>
          <a:p>
            <a:pPr marL="514350" lvl="1" indent="0">
              <a:buNone/>
            </a:pPr>
            <a:r>
              <a:rPr lang="zh-CN" altLang="zh-CN" dirty="0"/>
              <a:t>列表和元组相互转换的函数是</a:t>
            </a:r>
            <a:r>
              <a:rPr lang="en-US" altLang="zh-CN" dirty="0"/>
              <a:t>tuple(</a:t>
            </a:r>
            <a:r>
              <a:rPr lang="en-US" altLang="zh-CN" dirty="0" err="1"/>
              <a:t>lst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list(</a:t>
            </a:r>
            <a:r>
              <a:rPr lang="en-US" altLang="zh-CN" dirty="0" err="1"/>
              <a:t>tup</a:t>
            </a:r>
            <a:r>
              <a:rPr lang="en-US" altLang="zh-CN" dirty="0"/>
              <a:t>)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139565" y="1640840"/>
            <a:ext cx="4971415" cy="46456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5-6 </a:t>
            </a:r>
            <a:r>
              <a:rPr lang="zh-CN" altLang="zh-CN" dirty="0"/>
              <a:t>元组与列表相互转换。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tup1 = (123, 'xyz', '</a:t>
            </a:r>
            <a:r>
              <a:rPr lang="en-US" altLang="zh-CN" dirty="0" err="1"/>
              <a:t>zara</a:t>
            </a:r>
            <a:r>
              <a:rPr lang="en-US" altLang="zh-CN" dirty="0"/>
              <a:t>', '</a:t>
            </a:r>
            <a:r>
              <a:rPr lang="en-US" altLang="zh-CN" dirty="0" err="1"/>
              <a:t>abc</a:t>
            </a:r>
            <a:r>
              <a:rPr lang="en-US" altLang="zh-CN" dirty="0"/>
              <a:t>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lst1=list(tup1)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lst1.append(999)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tup1=tuple(lst1)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tup1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(123, 'xyz', '</a:t>
            </a:r>
            <a:r>
              <a:rPr lang="en-US" altLang="zh-CN" dirty="0" err="1"/>
              <a:t>zara</a:t>
            </a:r>
            <a:r>
              <a:rPr lang="en-US" altLang="zh-CN" dirty="0"/>
              <a:t>', '</a:t>
            </a:r>
            <a:r>
              <a:rPr lang="en-US" altLang="zh-CN" dirty="0" err="1"/>
              <a:t>abc</a:t>
            </a:r>
            <a:r>
              <a:rPr lang="en-US" altLang="zh-CN" dirty="0"/>
              <a:t>', 999)</a:t>
            </a:r>
            <a:endParaRPr lang="zh-CN" altLang="zh-CN" dirty="0"/>
          </a:p>
          <a:p>
            <a:endParaRPr lang="en-US" altLang="zh-CN" b="1" kern="0" dirty="0">
              <a:solidFill>
                <a:srgbClr val="126ABA"/>
              </a:solidFill>
            </a:endParaRPr>
          </a:p>
          <a:p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/>
            <a:r>
              <a:rPr lang="zh-CN" altLang="zh-CN" dirty="0"/>
              <a:t>字典是</a:t>
            </a:r>
            <a:r>
              <a:rPr lang="en-US" altLang="zh-CN" dirty="0"/>
              <a:t>Python</a:t>
            </a:r>
            <a:r>
              <a:rPr lang="zh-CN" altLang="zh-CN" dirty="0"/>
              <a:t>中内置的映射类型。</a:t>
            </a:r>
            <a:endParaRPr lang="zh-CN" altLang="zh-CN" dirty="0"/>
          </a:p>
          <a:p>
            <a:pPr lvl="1"/>
            <a:r>
              <a:rPr lang="zh-CN" altLang="zh-CN" dirty="0"/>
              <a:t>由</a:t>
            </a:r>
            <a:r>
              <a:rPr lang="en-US" altLang="zh-CN" dirty="0"/>
              <a:t>key-value</a:t>
            </a:r>
            <a:r>
              <a:rPr lang="zh-CN" altLang="zh-CN" dirty="0"/>
              <a:t>的键值对</a:t>
            </a:r>
            <a:r>
              <a:rPr lang="zh-CN" altLang="zh-CN" dirty="0" smtClean="0"/>
              <a:t>组成</a:t>
            </a:r>
            <a:r>
              <a:rPr lang="en-US" altLang="zh-CN" dirty="0" smtClean="0"/>
              <a:t>.</a:t>
            </a:r>
            <a:endParaRPr lang="zh-CN" altLang="zh-CN" dirty="0"/>
          </a:p>
          <a:p>
            <a:pPr lvl="1"/>
            <a:r>
              <a:rPr lang="zh-CN" altLang="zh-CN" dirty="0"/>
              <a:t>在搜索字典时，首先查找键，当查找到键后就可以直接获取该键对应的值，</a:t>
            </a:r>
            <a:endParaRPr lang="zh-CN" altLang="zh-CN" dirty="0"/>
          </a:p>
          <a:p>
            <a:pPr lvl="1"/>
            <a:r>
              <a:rPr lang="zh-CN" altLang="zh-CN" dirty="0"/>
              <a:t>字典中的</a:t>
            </a:r>
            <a:r>
              <a:rPr lang="zh-CN" altLang="zh-CN" dirty="0" smtClean="0"/>
              <a:t>值</a:t>
            </a:r>
            <a:r>
              <a:rPr lang="zh-CN" altLang="en-US" dirty="0" smtClean="0"/>
              <a:t>无</a:t>
            </a:r>
            <a:r>
              <a:rPr lang="zh-CN" altLang="zh-CN" dirty="0" smtClean="0"/>
              <a:t>特殊</a:t>
            </a:r>
            <a:r>
              <a:rPr lang="zh-CN" altLang="zh-CN" dirty="0"/>
              <a:t>的顺序，</a:t>
            </a:r>
            <a:r>
              <a:rPr lang="zh-CN" altLang="zh-CN" dirty="0" smtClean="0"/>
              <a:t>但都</a:t>
            </a:r>
            <a:r>
              <a:rPr lang="zh-CN" altLang="zh-CN" dirty="0"/>
              <a:t>存储在一个特定的键</a:t>
            </a:r>
            <a:r>
              <a:rPr lang="en-US" altLang="zh-CN" dirty="0"/>
              <a:t>(key)</a:t>
            </a:r>
            <a:r>
              <a:rPr lang="zh-CN" altLang="zh-CN" dirty="0" smtClean="0"/>
              <a:t>里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键</a:t>
            </a:r>
            <a:r>
              <a:rPr lang="zh-CN" altLang="zh-CN" dirty="0"/>
              <a:t>可以是数字、字符串以及元组等。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字典的基本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-</a:t>
            </a:r>
            <a:r>
              <a:rPr lang="zh-CN" altLang="zh-CN" dirty="0" smtClean="0"/>
              <a:t>创建</a:t>
            </a:r>
            <a:r>
              <a:rPr lang="zh-CN" altLang="zh-CN" dirty="0"/>
              <a:t>字典</a:t>
            </a:r>
            <a:endParaRPr lang="zh-CN" altLang="zh-CN" dirty="0"/>
          </a:p>
          <a:p>
            <a:pPr lvl="1"/>
            <a:r>
              <a:rPr lang="zh-CN" altLang="zh-CN" dirty="0" smtClean="0"/>
              <a:t>字典由 </a:t>
            </a:r>
            <a:r>
              <a:rPr lang="zh-CN" altLang="zh-CN" dirty="0" smtClean="0"/>
              <a:t>“</a:t>
            </a:r>
            <a:r>
              <a:rPr lang="en-US" altLang="zh-CN" dirty="0"/>
              <a:t>{}</a:t>
            </a:r>
            <a:r>
              <a:rPr lang="zh-CN" altLang="zh-CN" dirty="0"/>
              <a:t>”定义，</a:t>
            </a:r>
            <a:r>
              <a:rPr lang="zh-CN" altLang="zh-CN" dirty="0" smtClean="0"/>
              <a:t>字典</a:t>
            </a:r>
            <a:r>
              <a:rPr lang="zh-CN" altLang="en-US" dirty="0"/>
              <a:t>的</a:t>
            </a:r>
            <a:r>
              <a:rPr lang="zh-CN" altLang="zh-CN" dirty="0" smtClean="0"/>
              <a:t>键</a:t>
            </a:r>
            <a:r>
              <a:rPr lang="zh-CN" altLang="zh-CN" dirty="0"/>
              <a:t>和值用冒号分开，元素之间用逗号分隔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361950" lvl="1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5-7 </a:t>
            </a:r>
            <a:r>
              <a:rPr lang="zh-CN" altLang="zh-CN" dirty="0"/>
              <a:t>创建字典。</a:t>
            </a:r>
            <a:endParaRPr lang="zh-CN" altLang="zh-CN" dirty="0"/>
          </a:p>
          <a:p>
            <a:pPr marL="271780" lvl="1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&gt;&gt;&gt; </a:t>
            </a:r>
            <a:r>
              <a:rPr lang="en-US" altLang="zh-CN" dirty="0"/>
              <a:t>dict1={}</a:t>
            </a:r>
            <a:endParaRPr lang="zh-CN" altLang="zh-CN" dirty="0"/>
          </a:p>
          <a:p>
            <a:pPr marL="271780" lvl="1" indent="0">
              <a:buNone/>
            </a:pPr>
            <a:r>
              <a:rPr lang="en-US" altLang="zh-CN" dirty="0"/>
              <a:t>&gt;&gt;&gt; dict2={"id":101,"name":"Rose","</a:t>
            </a:r>
            <a:r>
              <a:rPr lang="en-US" altLang="zh-CN" dirty="0" smtClean="0"/>
              <a:t>ad":"CJroad</a:t>
            </a:r>
            <a:r>
              <a:rPr lang="en-US" altLang="zh-CN" dirty="0"/>
              <a:t>","pcode":"116022"}</a:t>
            </a:r>
            <a:endParaRPr lang="zh-CN" altLang="zh-CN" dirty="0"/>
          </a:p>
          <a:p>
            <a:pPr marL="271780" lvl="1" indent="0">
              <a:buNone/>
            </a:pPr>
            <a:r>
              <a:rPr lang="en-US" altLang="zh-CN" dirty="0"/>
              <a:t>&gt;&gt;&gt; dict3=</a:t>
            </a:r>
            <a:r>
              <a:rPr lang="en-US" altLang="zh-CN" dirty="0" err="1"/>
              <a:t>dict</a:t>
            </a:r>
            <a:r>
              <a:rPr lang="en-US" altLang="zh-CN" dirty="0"/>
              <a:t>(id=101,name="</a:t>
            </a:r>
            <a:r>
              <a:rPr lang="en-US" altLang="zh-CN" dirty="0" err="1"/>
              <a:t>Rose",</a:t>
            </a:r>
            <a:r>
              <a:rPr lang="en-US" altLang="zh-CN" dirty="0" err="1" smtClean="0"/>
              <a:t>ad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CJroad</a:t>
            </a:r>
            <a:r>
              <a:rPr lang="en-US" altLang="zh-CN" dirty="0"/>
              <a:t>",</a:t>
            </a:r>
            <a:r>
              <a:rPr lang="en-US" altLang="zh-CN" dirty="0" err="1"/>
              <a:t>pcode</a:t>
            </a:r>
            <a:r>
              <a:rPr lang="en-US" altLang="zh-CN" dirty="0"/>
              <a:t>="116022")</a:t>
            </a:r>
            <a:endParaRPr lang="zh-CN" altLang="zh-CN" dirty="0"/>
          </a:p>
          <a:p>
            <a:pPr marL="271780" lvl="1" indent="0">
              <a:buNone/>
            </a:pPr>
            <a:r>
              <a:rPr lang="en-US" altLang="zh-CN" dirty="0"/>
              <a:t>&gt;&gt;&gt; dict4=</a:t>
            </a:r>
            <a:r>
              <a:rPr lang="en-US" altLang="zh-CN" dirty="0" err="1"/>
              <a:t>dict</a:t>
            </a:r>
            <a:r>
              <a:rPr lang="en-US" altLang="zh-CN" dirty="0"/>
              <a:t>([('id',101),('</a:t>
            </a:r>
            <a:r>
              <a:rPr lang="en-US" altLang="zh-CN" dirty="0" err="1"/>
              <a:t>name','Rose</a:t>
            </a:r>
            <a:r>
              <a:rPr lang="en-US" altLang="zh-CN" dirty="0"/>
              <a:t>'),(</a:t>
            </a:r>
            <a:r>
              <a:rPr lang="en-US" altLang="zh-CN" dirty="0" smtClean="0"/>
              <a:t>'add',‘</a:t>
            </a:r>
            <a:r>
              <a:rPr lang="en-US" altLang="zh-CN" dirty="0" err="1" smtClean="0"/>
              <a:t>CJroad</a:t>
            </a:r>
            <a:r>
              <a:rPr lang="en-US" altLang="zh-CN" dirty="0" smtClean="0"/>
              <a:t>'))</a:t>
            </a:r>
            <a:endParaRPr lang="zh-CN" altLang="zh-CN" dirty="0"/>
          </a:p>
          <a:p>
            <a:pPr marL="271780" lvl="1" indent="0">
              <a:buNone/>
            </a:pPr>
            <a:r>
              <a:rPr lang="en-US" altLang="zh-CN" dirty="0"/>
              <a:t>&gt;&gt;&gt; dict2      #</a:t>
            </a:r>
            <a:r>
              <a:rPr lang="zh-CN" altLang="zh-CN" dirty="0"/>
              <a:t>显示字典内容</a:t>
            </a:r>
            <a:endParaRPr lang="zh-CN" altLang="zh-CN" dirty="0"/>
          </a:p>
          <a:p>
            <a:pPr marL="271780" lvl="1" indent="0">
              <a:buNone/>
            </a:pPr>
            <a:r>
              <a:rPr lang="en-US" altLang="zh-CN" dirty="0"/>
              <a:t>{'id': 101, 'name': 'Rose', 'address': '</a:t>
            </a:r>
            <a:r>
              <a:rPr lang="en-US" altLang="zh-CN" dirty="0" err="1"/>
              <a:t>Changjianroad</a:t>
            </a:r>
            <a:r>
              <a:rPr lang="en-US" altLang="zh-CN" dirty="0"/>
              <a:t>', '</a:t>
            </a:r>
            <a:r>
              <a:rPr lang="en-US" altLang="zh-CN" dirty="0" err="1"/>
              <a:t>pcode</a:t>
            </a:r>
            <a:r>
              <a:rPr lang="en-US" altLang="zh-CN" dirty="0"/>
              <a:t>': '116022'}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字典的基本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-</a:t>
            </a:r>
            <a:r>
              <a:rPr lang="zh-CN" altLang="zh-CN" dirty="0"/>
              <a:t>字典</a:t>
            </a:r>
            <a:r>
              <a:rPr lang="zh-CN" altLang="zh-CN" dirty="0" smtClean="0"/>
              <a:t>检索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</a:t>
            </a:r>
            <a:r>
              <a:rPr lang="zh-CN" altLang="zh-CN" dirty="0"/>
              <a:t>运算符测试一个指定的键值是否存在于字典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键来查找值</a:t>
            </a:r>
            <a:r>
              <a:rPr lang="zh-CN" altLang="zh-CN" dirty="0" smtClean="0"/>
              <a:t>，使用</a:t>
            </a:r>
            <a:r>
              <a:rPr lang="zh-CN" altLang="zh-CN" dirty="0"/>
              <a:t>表达式</a:t>
            </a:r>
            <a:r>
              <a:rPr lang="en-US" altLang="zh-CN" dirty="0" err="1"/>
              <a:t>dicts</a:t>
            </a:r>
            <a:r>
              <a:rPr lang="en-US" altLang="zh-CN" dirty="0"/>
              <a:t>[‘key’]</a:t>
            </a:r>
            <a:r>
              <a:rPr lang="zh-CN" altLang="zh-CN" dirty="0" smtClean="0"/>
              <a:t>，返回</a:t>
            </a:r>
            <a:r>
              <a:rPr lang="en-US" altLang="zh-CN" dirty="0"/>
              <a:t>key</a:t>
            </a:r>
            <a:r>
              <a:rPr lang="zh-CN" altLang="zh-CN" dirty="0"/>
              <a:t>所对应的值。</a:t>
            </a:r>
            <a:endParaRPr lang="zh-CN" altLang="zh-CN" dirty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={"id":101,"name":"Rose","</a:t>
            </a:r>
            <a:r>
              <a:rPr lang="en-US" altLang="zh-CN" dirty="0" smtClean="0"/>
              <a:t>ad":"CJroad</a:t>
            </a:r>
            <a:r>
              <a:rPr lang="en-US" altLang="zh-CN" dirty="0"/>
              <a:t>","pcode":"116022"}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"id" in </a:t>
            </a:r>
            <a:r>
              <a:rPr lang="en-US" altLang="zh-CN" dirty="0" err="1"/>
              <a:t>dict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"Rose" in </a:t>
            </a:r>
            <a:r>
              <a:rPr lang="en-US" altLang="zh-CN" dirty="0" err="1"/>
              <a:t>dict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#</a:t>
            </a:r>
            <a:r>
              <a:rPr lang="zh-CN" altLang="zh-CN" dirty="0"/>
              <a:t>使用关键字检索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["id</a:t>
            </a:r>
            <a:r>
              <a:rPr lang="en-US" altLang="zh-CN" dirty="0" smtClean="0"/>
              <a:t>"]   #101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["</a:t>
            </a:r>
            <a:r>
              <a:rPr lang="en-US" altLang="zh-CN" dirty="0" err="1"/>
              <a:t>pcode</a:t>
            </a:r>
            <a:r>
              <a:rPr lang="en-US" altLang="zh-CN" dirty="0" smtClean="0"/>
              <a:t>"]   #'116022</a:t>
            </a:r>
            <a:r>
              <a:rPr lang="en-US" altLang="zh-CN" dirty="0"/>
              <a:t>'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t1=</a:t>
            </a:r>
            <a:r>
              <a:rPr lang="en-US" altLang="zh-CN" dirty="0" err="1"/>
              <a:t>dict</a:t>
            </a:r>
            <a:r>
              <a:rPr lang="en-US" altLang="zh-CN" dirty="0"/>
              <a:t>["id"],</a:t>
            </a:r>
            <a:r>
              <a:rPr lang="en-US" altLang="zh-CN" dirty="0" err="1"/>
              <a:t>dict</a:t>
            </a:r>
            <a:r>
              <a:rPr lang="en-US" altLang="zh-CN" dirty="0"/>
              <a:t>["</a:t>
            </a:r>
            <a:r>
              <a:rPr lang="en-US" altLang="zh-CN" dirty="0" err="1"/>
              <a:t>pcode</a:t>
            </a:r>
            <a:r>
              <a:rPr lang="en-US" altLang="zh-CN" dirty="0"/>
              <a:t>"]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字典的基本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-</a:t>
            </a:r>
            <a:r>
              <a:rPr lang="zh-CN" altLang="zh-CN" dirty="0"/>
              <a:t>添加与修改字典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zh-CN" dirty="0"/>
              <a:t>向字典中添加新的键值对，或者修改键所关联的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“</a:t>
            </a:r>
            <a:r>
              <a:rPr lang="en-US" altLang="zh-CN" dirty="0" err="1"/>
              <a:t>dicts</a:t>
            </a:r>
            <a:r>
              <a:rPr lang="en-US" altLang="zh-CN" dirty="0"/>
              <a:t>[key]=value</a:t>
            </a:r>
            <a:r>
              <a:rPr lang="zh-CN" altLang="zh-CN" dirty="0"/>
              <a:t>”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5-9 </a:t>
            </a:r>
            <a:r>
              <a:rPr lang="zh-CN" altLang="zh-CN" dirty="0"/>
              <a:t>字典元素添加与修改检索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dict1={"id":101,"name":"Rose","address":"Changjianroad"}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dict1["address"]="</a:t>
            </a:r>
            <a:r>
              <a:rPr lang="en-US" altLang="zh-CN" dirty="0" err="1"/>
              <a:t>Huangheroad</a:t>
            </a:r>
            <a:r>
              <a:rPr lang="en-US" altLang="zh-CN" dirty="0"/>
              <a:t>"   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dict1      #{</a:t>
            </a:r>
            <a:r>
              <a:rPr lang="en-US" altLang="zh-CN" dirty="0"/>
              <a:t>'id': 101, 'name': 'Rose', 'address': '</a:t>
            </a:r>
            <a:r>
              <a:rPr lang="en-US" altLang="zh-CN" dirty="0" err="1"/>
              <a:t>Huangheroad</a:t>
            </a:r>
            <a:r>
              <a:rPr lang="en-US" altLang="zh-CN" dirty="0"/>
              <a:t>'}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# </a:t>
            </a:r>
            <a:r>
              <a:rPr lang="zh-CN" altLang="zh-CN" dirty="0"/>
              <a:t>添加加字典元素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dict1["email"]="python@learning.com"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dict1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{'id': 101, 'name': 'Rose', 'address': '</a:t>
            </a:r>
            <a:r>
              <a:rPr lang="en-US" altLang="zh-CN" dirty="0" err="1"/>
              <a:t>Huangheroad</a:t>
            </a:r>
            <a:r>
              <a:rPr lang="en-US" altLang="zh-CN" dirty="0"/>
              <a:t>', 'email': 'python@learning.com'}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字典的常用</a:t>
            </a:r>
            <a:r>
              <a:rPr lang="zh-CN" altLang="zh-CN" dirty="0" smtClean="0"/>
              <a:t>函数</a:t>
            </a:r>
            <a:endParaRPr lang="en-US" altLang="zh-CN" dirty="0" smtClean="0"/>
          </a:p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err="1" smtClean="0"/>
              <a:t>dicts</a:t>
            </a:r>
            <a:r>
              <a:rPr lang="zh-CN" altLang="zh-CN" dirty="0"/>
              <a:t>为字典名，</a:t>
            </a:r>
            <a:r>
              <a:rPr lang="en-US" altLang="zh-CN" dirty="0"/>
              <a:t>key</a:t>
            </a:r>
            <a:r>
              <a:rPr lang="zh-CN" altLang="zh-CN" dirty="0"/>
              <a:t>为键，</a:t>
            </a:r>
            <a:r>
              <a:rPr lang="en-US" altLang="zh-CN" dirty="0"/>
              <a:t>value</a:t>
            </a:r>
            <a:r>
              <a:rPr lang="zh-CN" altLang="zh-CN" dirty="0"/>
              <a:t>为值。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323" y="2924944"/>
          <a:ext cx="7200802" cy="316835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600401"/>
                <a:gridCol w="3600401"/>
              </a:tblGrid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函数或操作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zh-CN" sz="2000" b="1" kern="1000">
                          <a:effectLst/>
                        </a:rPr>
                        <a:t>函数或操作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dicts.keys</a:t>
                      </a:r>
                      <a:r>
                        <a:rPr lang="en-US" sz="2000" b="1" kern="1000" dirty="0">
                          <a:effectLst/>
                        </a:rPr>
                        <a:t>()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>
                          <a:effectLst/>
                        </a:rPr>
                        <a:t>dicts.clear()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dicts.values</a:t>
                      </a:r>
                      <a:r>
                        <a:rPr lang="en-US" sz="2000" b="1" kern="1000" dirty="0">
                          <a:effectLst/>
                        </a:rPr>
                        <a:t>()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>
                          <a:effectLst/>
                        </a:rPr>
                        <a:t>del dicts[key]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dicts.items</a:t>
                      </a:r>
                      <a:r>
                        <a:rPr lang="en-US" sz="2000" b="1" kern="1000" dirty="0">
                          <a:effectLst/>
                        </a:rPr>
                        <a:t>()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>
                          <a:effectLst/>
                        </a:rPr>
                        <a:t>key in dicts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dicts.get</a:t>
                      </a:r>
                      <a:r>
                        <a:rPr lang="en-US" sz="2000" b="1" kern="1000" dirty="0">
                          <a:effectLst/>
                        </a:rPr>
                        <a:t>(key, </a:t>
                      </a:r>
                      <a:r>
                        <a:rPr lang="en-US" sz="2000" b="1" kern="1000" dirty="0" err="1">
                          <a:effectLst/>
                        </a:rPr>
                        <a:t>defualt</a:t>
                      </a:r>
                      <a:r>
                        <a:rPr lang="en-US" sz="2000" b="1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dicts.copy</a:t>
                      </a:r>
                      <a:r>
                        <a:rPr lang="en-US" sz="2000" b="1" kern="1000" dirty="0">
                          <a:effectLst/>
                        </a:rPr>
                        <a:t>()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>
                          <a:effectLst/>
                        </a:rPr>
                        <a:t>dicts. pop(key, default)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dicts.update</a:t>
                      </a:r>
                      <a:r>
                        <a:rPr lang="en-US" sz="2000" b="1" kern="1000" dirty="0">
                          <a:effectLst/>
                        </a:rPr>
                        <a:t>(dicts2)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52622"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dicts</a:t>
                      </a:r>
                      <a:r>
                        <a:rPr lang="en-US" sz="2000" b="1" kern="1000" dirty="0">
                          <a:effectLst/>
                        </a:rPr>
                        <a:t>. </a:t>
                      </a:r>
                      <a:r>
                        <a:rPr lang="en-US" sz="2000" b="1" kern="1000" dirty="0" err="1">
                          <a:effectLst/>
                        </a:rPr>
                        <a:t>popitem</a:t>
                      </a:r>
                      <a:r>
                        <a:rPr lang="en-US" sz="2000" b="1" kern="1000" dirty="0">
                          <a:effectLst/>
                        </a:rPr>
                        <a:t>()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55"/>
                        </a:spcBef>
                        <a:spcAft>
                          <a:spcPts val="155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 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568" y="3548063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2390" y="1641475"/>
            <a:ext cx="9039225" cy="46323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1. keys()</a:t>
            </a:r>
            <a:r>
              <a:rPr lang="zh-CN" altLang="zh-CN" dirty="0"/>
              <a:t>、</a:t>
            </a:r>
            <a:r>
              <a:rPr lang="en-US" altLang="zh-CN" dirty="0"/>
              <a:t>values()</a:t>
            </a:r>
            <a:r>
              <a:rPr lang="zh-CN" altLang="zh-CN" dirty="0"/>
              <a:t>和</a:t>
            </a:r>
            <a:r>
              <a:rPr lang="en-US" altLang="zh-CN" dirty="0"/>
              <a:t>items()</a:t>
            </a:r>
            <a:r>
              <a:rPr lang="zh-CN" altLang="zh-CN" dirty="0"/>
              <a:t>方法</a:t>
            </a:r>
            <a:endParaRPr lang="zh-CN" altLang="zh-CN" dirty="0"/>
          </a:p>
          <a:p>
            <a:pPr lvl="1"/>
            <a:r>
              <a:rPr lang="zh-CN" altLang="zh-CN" dirty="0"/>
              <a:t>返回字典的键的视图、值的视图和键值对的视图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 err="1"/>
              <a:t>dicts</a:t>
            </a:r>
            <a:r>
              <a:rPr lang="en-US" altLang="zh-CN" dirty="0"/>
              <a:t>={"id":101,"name":"Rose","</a:t>
            </a:r>
            <a:r>
              <a:rPr lang="en-US" altLang="zh-CN" dirty="0" smtClean="0"/>
              <a:t>ad":"CJroad</a:t>
            </a:r>
            <a:r>
              <a:rPr lang="en-US" altLang="zh-CN" dirty="0"/>
              <a:t>","pcode":"116022"}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#</a:t>
            </a:r>
            <a:r>
              <a:rPr lang="zh-CN" altLang="zh-CN" dirty="0"/>
              <a:t>获得键的视图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key1=</a:t>
            </a:r>
            <a:r>
              <a:rPr lang="en-US" altLang="zh-CN" dirty="0" err="1"/>
              <a:t>dicts.keys</a:t>
            </a:r>
            <a:r>
              <a:rPr lang="en-US" altLang="zh-CN" dirty="0"/>
              <a:t>():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#</a:t>
            </a:r>
            <a:r>
              <a:rPr lang="zh-CN" altLang="zh-CN" dirty="0"/>
              <a:t>获得值的视图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values1=</a:t>
            </a:r>
            <a:r>
              <a:rPr lang="en-US" altLang="zh-CN" dirty="0" err="1"/>
              <a:t>dicts.values</a:t>
            </a:r>
            <a:r>
              <a:rPr lang="en-US" altLang="zh-CN" dirty="0"/>
              <a:t>()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#</a:t>
            </a:r>
            <a:r>
              <a:rPr lang="zh-CN" altLang="zh-CN" dirty="0"/>
              <a:t>获得键值对的视图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items=</a:t>
            </a:r>
            <a:r>
              <a:rPr lang="en-US" altLang="zh-CN" dirty="0" err="1"/>
              <a:t>dicts.items</a:t>
            </a:r>
            <a:r>
              <a:rPr lang="en-US" altLang="zh-CN" dirty="0"/>
              <a:t>()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type(items)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&lt;class '</a:t>
            </a:r>
            <a:r>
              <a:rPr lang="en-US" altLang="zh-CN" dirty="0" err="1"/>
              <a:t>dict_items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pPr marL="514350" lvl="1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5.4 </a:t>
            </a:r>
            <a:r>
              <a:rPr lang="zh-CN" altLang="zh-CN" b="1" dirty="0"/>
              <a:t>字典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2390" y="1641475"/>
            <a:ext cx="9037955" cy="46323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2. get()</a:t>
            </a:r>
            <a:r>
              <a:rPr lang="zh-CN" altLang="zh-CN" dirty="0"/>
              <a:t>、</a:t>
            </a:r>
            <a:r>
              <a:rPr lang="en-US" altLang="zh-CN" dirty="0"/>
              <a:t>pop()</a:t>
            </a:r>
            <a:r>
              <a:rPr lang="zh-CN" altLang="zh-CN" dirty="0"/>
              <a:t>、</a:t>
            </a:r>
            <a:r>
              <a:rPr lang="en-US" altLang="zh-CN" dirty="0" err="1"/>
              <a:t>popitem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  <a:endParaRPr lang="zh-CN" altLang="zh-CN" dirty="0"/>
          </a:p>
          <a:p>
            <a:pPr lvl="1"/>
            <a:r>
              <a:rPr lang="en-US" altLang="zh-CN" dirty="0"/>
              <a:t>get()</a:t>
            </a:r>
            <a:r>
              <a:rPr lang="zh-CN" altLang="zh-CN" dirty="0"/>
              <a:t>方法返回键对应的值。如果</a:t>
            </a:r>
            <a:r>
              <a:rPr lang="en-US" altLang="zh-CN" dirty="0"/>
              <a:t>key</a:t>
            </a:r>
            <a:r>
              <a:rPr lang="zh-CN" altLang="zh-CN" dirty="0"/>
              <a:t>不存在，返回空值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pop</a:t>
            </a:r>
            <a:r>
              <a:rPr lang="en-US" altLang="zh-CN" dirty="0"/>
              <a:t>()</a:t>
            </a:r>
            <a:r>
              <a:rPr lang="zh-CN" altLang="zh-CN" dirty="0"/>
              <a:t>方法从字典中删除键，并返回对应的值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popitem</a:t>
            </a:r>
            <a:r>
              <a:rPr lang="en-US" altLang="zh-CN" dirty="0"/>
              <a:t>()</a:t>
            </a:r>
            <a:r>
              <a:rPr lang="zh-CN" altLang="zh-CN" dirty="0"/>
              <a:t>方法从字典删除并返回键值对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copy()</a:t>
            </a:r>
            <a:r>
              <a:rPr lang="zh-CN" altLang="zh-CN" dirty="0"/>
              <a:t>和</a:t>
            </a:r>
            <a:r>
              <a:rPr lang="en-US" altLang="zh-CN" dirty="0"/>
              <a:t>update()</a:t>
            </a:r>
            <a:r>
              <a:rPr lang="zh-CN" altLang="zh-CN" dirty="0"/>
              <a:t>方法</a:t>
            </a:r>
            <a:endParaRPr lang="zh-CN" altLang="zh-CN" dirty="0"/>
          </a:p>
          <a:p>
            <a:pPr lvl="1"/>
            <a:r>
              <a:rPr lang="en-US" altLang="zh-CN" dirty="0"/>
              <a:t>copy()</a:t>
            </a:r>
            <a:r>
              <a:rPr lang="zh-CN" altLang="zh-CN" dirty="0"/>
              <a:t>方法返回一个字典的复本，但新产生的字典与原字典的</a:t>
            </a:r>
            <a:r>
              <a:rPr lang="en-US" altLang="zh-CN" dirty="0"/>
              <a:t>id</a:t>
            </a:r>
            <a:r>
              <a:rPr lang="zh-CN" altLang="zh-CN" dirty="0"/>
              <a:t>是不同</a:t>
            </a:r>
            <a:r>
              <a:rPr lang="zh-CN" altLang="zh-CN" dirty="0" smtClean="0"/>
              <a:t>的。</a:t>
            </a:r>
            <a:endParaRPr lang="zh-CN" altLang="zh-CN" dirty="0"/>
          </a:p>
          <a:p>
            <a:pPr lvl="1"/>
            <a:r>
              <a:rPr lang="en-US" altLang="zh-CN" dirty="0"/>
              <a:t>update()</a:t>
            </a:r>
            <a:r>
              <a:rPr lang="zh-CN" altLang="zh-CN" dirty="0"/>
              <a:t>方法可以使用一个字典更新另一个字典，如果两个字典有相同的键存在，键值对会进行覆盖。</a:t>
            </a:r>
            <a:endParaRPr lang="zh-CN" altLang="zh-CN" dirty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zh-CN" dirty="0"/>
              <a:t>集合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9038590" cy="4632325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r>
              <a:rPr lang="zh-CN" altLang="zh-CN" dirty="0" smtClean="0"/>
              <a:t>集合</a:t>
            </a:r>
            <a:r>
              <a:rPr lang="en-US" altLang="zh-CN" dirty="0"/>
              <a:t>(set)</a:t>
            </a:r>
            <a:r>
              <a:rPr lang="zh-CN" altLang="zh-CN" dirty="0"/>
              <a:t>是</a:t>
            </a:r>
            <a:r>
              <a:rPr lang="en-US" altLang="zh-CN" dirty="0"/>
              <a:t>0</a:t>
            </a:r>
            <a:r>
              <a:rPr lang="zh-CN" altLang="zh-CN" dirty="0"/>
              <a:t>个或多个元素的无序组合，但集合本身是可变</a:t>
            </a:r>
            <a:r>
              <a:rPr lang="zh-CN" altLang="zh-CN" dirty="0" smtClean="0"/>
              <a:t>的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集合</a:t>
            </a:r>
            <a:r>
              <a:rPr lang="zh-CN" altLang="zh-CN" dirty="0"/>
              <a:t>中的元素只能整数、浮点数、字符串等基本</a:t>
            </a:r>
            <a:r>
              <a:rPr lang="zh-CN" altLang="zh-CN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集合中的</a:t>
            </a:r>
            <a:r>
              <a:rPr lang="zh-CN" altLang="zh-CN" dirty="0" smtClean="0"/>
              <a:t>元素</a:t>
            </a:r>
            <a:r>
              <a:rPr lang="zh-CN" altLang="zh-CN" dirty="0"/>
              <a:t>是无序的，没有索引位置的概念。</a:t>
            </a:r>
            <a:endParaRPr lang="zh-CN" altLang="zh-CN" dirty="0"/>
          </a:p>
          <a:p>
            <a:pPr lvl="1"/>
            <a:r>
              <a:rPr lang="zh-CN" altLang="zh-CN" dirty="0"/>
              <a:t>集合中的任何元素都没有重复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514350" lvl="1" indent="0">
              <a:buNone/>
            </a:pP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07" y="4409464"/>
            <a:ext cx="2685648" cy="17200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zh-CN" dirty="0"/>
              <a:t>集合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319270" cy="4633595"/>
          </a:xfrm>
        </p:spPr>
        <p:txBody>
          <a:bodyPr/>
          <a:lstStyle/>
          <a:p>
            <a:r>
              <a:rPr lang="zh-CN" altLang="zh-CN" dirty="0"/>
              <a:t>集合的常用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创建</a:t>
            </a:r>
            <a:r>
              <a:rPr lang="zh-CN" altLang="zh-CN" dirty="0"/>
              <a:t>集合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set()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用</a:t>
            </a:r>
            <a:r>
              <a:rPr lang="zh-CN" altLang="zh-CN" dirty="0" smtClean="0"/>
              <a:t>来创建集合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 smtClean="0"/>
              <a:t>set</a:t>
            </a:r>
            <a:r>
              <a:rPr lang="en-US" altLang="zh-CN" dirty="0"/>
              <a:t>()</a:t>
            </a:r>
            <a:r>
              <a:rPr lang="zh-CN" altLang="zh-CN" dirty="0"/>
              <a:t>函数最多有一个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 smtClean="0"/>
              <a:t>参数</a:t>
            </a:r>
            <a:r>
              <a:rPr lang="zh-CN" altLang="zh-CN" dirty="0"/>
              <a:t>必须是可迭代的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391660" y="1640840"/>
            <a:ext cx="4718685" cy="46215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514350" lvl="1" indent="0">
              <a:buNone/>
            </a:pPr>
            <a:r>
              <a:rPr lang="en-US" altLang="zh-CN" sz="1800" kern="0" dirty="0" smtClean="0"/>
              <a:t> </a:t>
            </a:r>
            <a:endParaRPr lang="en-US" altLang="zh-CN" sz="1800" kern="0" dirty="0" smtClean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aset</a:t>
            </a:r>
            <a:r>
              <a:rPr lang="en-US" altLang="zh-CN" dirty="0"/>
              <a:t>= set("python")     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# </a:t>
            </a:r>
            <a:r>
              <a:rPr lang="zh-CN" altLang="zh-CN" dirty="0"/>
              <a:t>字符串作为参数创建集合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bset</a:t>
            </a:r>
            <a:r>
              <a:rPr lang="en-US" altLang="zh-CN" dirty="0"/>
              <a:t>=set([1,2,3,5,2])  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 </a:t>
            </a:r>
            <a:r>
              <a:rPr lang="zh-CN" altLang="zh-CN" dirty="0"/>
              <a:t>列表作为参数创建集合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cset</a:t>
            </a:r>
            <a:r>
              <a:rPr lang="en-US" altLang="zh-CN" dirty="0"/>
              <a:t>=set()               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 </a:t>
            </a:r>
            <a:r>
              <a:rPr lang="zh-CN" altLang="zh-CN" dirty="0"/>
              <a:t>创建空集合</a:t>
            </a:r>
            <a:endParaRPr lang="zh-CN" altLang="zh-CN" dirty="0"/>
          </a:p>
          <a:p>
            <a:pPr lvl="1"/>
            <a:endParaRPr lang="zh-CN" altLang="zh-CN" kern="0" dirty="0" smtClean="0"/>
          </a:p>
          <a:p>
            <a:pPr lvl="1"/>
            <a:endParaRPr lang="zh-CN" altLang="zh-CN" kern="0" dirty="0" smtClean="0"/>
          </a:p>
          <a:p>
            <a:pPr lvl="1"/>
            <a:endParaRPr lang="zh-CN" altLang="en-US" b="1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59" y="4603824"/>
            <a:ext cx="1658888" cy="16588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</a:t>
            </a:r>
            <a:r>
              <a:rPr lang="en-US" altLang="zh-CN" b="1" dirty="0"/>
              <a:t>Python</a:t>
            </a:r>
            <a:r>
              <a:rPr lang="zh-CN" altLang="zh-CN" b="1" dirty="0"/>
              <a:t>的组合</a:t>
            </a:r>
            <a:r>
              <a:rPr lang="zh-CN" altLang="zh-CN" b="1" dirty="0" smtClean="0"/>
              <a:t>数据类型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序列</a:t>
            </a:r>
            <a:r>
              <a:rPr lang="zh-CN" altLang="en-US" dirty="0"/>
              <a:t>类型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列表</a:t>
            </a:r>
            <a:endParaRPr lang="zh-CN" alt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元组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字典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集合</a:t>
            </a:r>
            <a:endParaRPr lang="zh-CN" alt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dirty="0" smtClean="0"/>
              <a:t>组合</a:t>
            </a:r>
            <a:r>
              <a:rPr lang="zh-CN" altLang="en-US" dirty="0"/>
              <a:t>数据类型的应用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66" y="3429000"/>
            <a:ext cx="2749720" cy="274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zh-CN" dirty="0"/>
              <a:t>集合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140200" cy="4633595"/>
          </a:xfrm>
        </p:spPr>
        <p:txBody>
          <a:bodyPr/>
          <a:lstStyle/>
          <a:p>
            <a:r>
              <a:rPr lang="zh-CN" altLang="zh-CN" dirty="0"/>
              <a:t>集合的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zh-CN" dirty="0"/>
          </a:p>
          <a:p>
            <a:pPr lvl="1"/>
            <a:endParaRPr lang="zh-CN" altLang="en-US" b="1" dirty="0" smtClean="0"/>
          </a:p>
        </p:txBody>
      </p:sp>
      <p:sp>
        <p:nvSpPr>
          <p:cNvPr id="4" name="内容占位符 2"/>
          <p:cNvSpPr txBox="1"/>
          <p:nvPr/>
        </p:nvSpPr>
        <p:spPr bwMode="black">
          <a:xfrm>
            <a:off x="4211955" y="1641475"/>
            <a:ext cx="4899025" cy="46443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aset</a:t>
            </a:r>
            <a:r>
              <a:rPr lang="en-US" altLang="zh-CN" sz="2000" dirty="0"/>
              <a:t>= set("python")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bset</a:t>
            </a:r>
            <a:r>
              <a:rPr lang="en-US" altLang="zh-CN" sz="2000" dirty="0"/>
              <a:t>=set([1,2,3,5,2])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cset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bset.copy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# </a:t>
            </a:r>
            <a:r>
              <a:rPr lang="zh-CN" altLang="zh-CN" sz="2000" dirty="0"/>
              <a:t>向集合中添加元素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bset.add</a:t>
            </a:r>
            <a:r>
              <a:rPr lang="en-US" altLang="zh-CN" sz="2000" dirty="0"/>
              <a:t>("y")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 err="1"/>
              <a:t>bset.pop</a:t>
            </a:r>
            <a:r>
              <a:rPr lang="en-US" altLang="zh-CN" sz="2000" dirty="0" smtClean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#</a:t>
            </a:r>
            <a:r>
              <a:rPr lang="zh-CN" altLang="zh-CN" sz="2000" dirty="0"/>
              <a:t>判断集合中是否个子在重复元素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bset.isdisjoint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aset</a:t>
            </a:r>
            <a:r>
              <a:rPr lang="en-US" altLang="zh-CN" sz="2000" dirty="0" smtClean="0"/>
              <a:t>)   #False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aset</a:t>
            </a:r>
            <a:r>
              <a:rPr lang="en-US" altLang="zh-CN" sz="2000" dirty="0" smtClean="0"/>
              <a:t>)  #6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cset.clear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 smtClean="0"/>
              <a:t>cset</a:t>
            </a:r>
            <a:r>
              <a:rPr lang="en-US" altLang="zh-CN" sz="2000" dirty="0" smtClean="0"/>
              <a:t>    #set</a:t>
            </a:r>
            <a:r>
              <a:rPr lang="en-US" altLang="zh-CN" sz="2000" dirty="0"/>
              <a:t>()</a:t>
            </a:r>
            <a:endParaRPr lang="zh-CN" altLang="zh-CN" sz="2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2588" y="2364244"/>
          <a:ext cx="2520280" cy="34828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520280"/>
              </a:tblGrid>
              <a:tr h="38698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操作函数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S.add</a:t>
                      </a:r>
                      <a:r>
                        <a:rPr lang="en-US" sz="2000" kern="1000" dirty="0">
                          <a:effectLst/>
                        </a:rPr>
                        <a:t>(x)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S.clear</a:t>
                      </a:r>
                      <a:r>
                        <a:rPr lang="en-US" sz="2000" kern="1000" dirty="0">
                          <a:effectLst/>
                        </a:rPr>
                        <a:t>()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S.copy</a:t>
                      </a:r>
                      <a:r>
                        <a:rPr lang="en-US" sz="2000" kern="1000" dirty="0">
                          <a:effectLst/>
                        </a:rPr>
                        <a:t>()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S.pop</a:t>
                      </a:r>
                      <a:r>
                        <a:rPr lang="en-US" sz="2000" kern="1000" dirty="0" smtClean="0">
                          <a:effectLst/>
                        </a:rPr>
                        <a:t>()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S.discard</a:t>
                      </a:r>
                      <a:r>
                        <a:rPr lang="en-US" sz="2000" kern="1000" dirty="0">
                          <a:effectLst/>
                        </a:rPr>
                        <a:t>(x)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S.remove</a:t>
                      </a:r>
                      <a:r>
                        <a:rPr lang="en-US" sz="2000" kern="1000" dirty="0">
                          <a:effectLst/>
                        </a:rPr>
                        <a:t>(x)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S.isdisjoint</a:t>
                      </a:r>
                      <a:r>
                        <a:rPr lang="en-US" sz="2000" kern="1000" dirty="0">
                          <a:effectLst/>
                        </a:rPr>
                        <a:t>(T)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698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 err="1">
                          <a:effectLst/>
                        </a:rPr>
                        <a:t>len</a:t>
                      </a:r>
                      <a:r>
                        <a:rPr lang="en-US" sz="2000" kern="1000" dirty="0">
                          <a:effectLst/>
                        </a:rPr>
                        <a:t>(S)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zh-CN" dirty="0"/>
              <a:t>集合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9039225" cy="4632325"/>
          </a:xfrm>
        </p:spPr>
        <p:txBody>
          <a:bodyPr/>
          <a:lstStyle/>
          <a:p>
            <a:r>
              <a:rPr lang="zh-CN" altLang="zh-CN" dirty="0"/>
              <a:t>集合运算</a:t>
            </a:r>
            <a:endParaRPr lang="zh-CN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zh-CN" dirty="0"/>
              <a:t>中的集合与数学中集合的概念是一致</a:t>
            </a:r>
            <a:r>
              <a:rPr lang="zh-CN" altLang="zh-CN" dirty="0" smtClean="0"/>
              <a:t>的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两</a:t>
            </a:r>
            <a:r>
              <a:rPr lang="zh-CN" altLang="zh-CN" dirty="0"/>
              <a:t>个集合可以做数学意义上的交集、并集、差集计算等操作。</a:t>
            </a:r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3315" y="3356992"/>
          <a:ext cx="5472608" cy="261530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472608"/>
              </a:tblGrid>
              <a:tr h="29795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操作符或函数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97950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S&amp;T</a:t>
                      </a:r>
                      <a:r>
                        <a:rPr lang="zh-CN" sz="2000" kern="1000">
                          <a:effectLst/>
                        </a:rPr>
                        <a:t>或</a:t>
                      </a:r>
                      <a:r>
                        <a:rPr lang="en-US" sz="2000" kern="1000">
                          <a:effectLst/>
                        </a:rPr>
                        <a:t>S.intersaction(T)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97950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fr-FR" sz="2000" kern="1000">
                          <a:effectLst/>
                        </a:rPr>
                        <a:t>S|T</a:t>
                      </a:r>
                      <a:r>
                        <a:rPr lang="zh-CN" sz="2000" kern="1000">
                          <a:effectLst/>
                        </a:rPr>
                        <a:t>或</a:t>
                      </a:r>
                      <a:r>
                        <a:rPr lang="fr-FR" sz="2000" kern="1000">
                          <a:effectLst/>
                        </a:rPr>
                        <a:t>S.union(T)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97950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S-T</a:t>
                      </a:r>
                      <a:r>
                        <a:rPr lang="zh-CN" sz="2000" kern="1000">
                          <a:effectLst/>
                        </a:rPr>
                        <a:t>或</a:t>
                      </a:r>
                      <a:r>
                        <a:rPr lang="en-US" sz="2000" kern="1000">
                          <a:effectLst/>
                        </a:rPr>
                        <a:t>S.difference(T)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36984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S^T</a:t>
                      </a:r>
                      <a:r>
                        <a:rPr lang="zh-CN" sz="2000" kern="1000" dirty="0" smtClean="0">
                          <a:effectLst/>
                        </a:rPr>
                        <a:t>或</a:t>
                      </a:r>
                      <a:r>
                        <a:rPr lang="en-US" sz="2000" kern="1000" dirty="0" err="1" smtClean="0">
                          <a:effectLst/>
                        </a:rPr>
                        <a:t>s.symmetric_difference_update</a:t>
                      </a:r>
                      <a:r>
                        <a:rPr lang="en-US" sz="2000" kern="1000" dirty="0" smtClean="0">
                          <a:effectLst/>
                        </a:rPr>
                        <a:t>(T</a:t>
                      </a:r>
                      <a:r>
                        <a:rPr lang="en-US" sz="2000" kern="1000" dirty="0">
                          <a:effectLst/>
                        </a:rPr>
                        <a:t>)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97950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S&lt;=T</a:t>
                      </a:r>
                      <a:r>
                        <a:rPr lang="zh-CN" sz="2000" kern="1000">
                          <a:effectLst/>
                        </a:rPr>
                        <a:t>或</a:t>
                      </a:r>
                      <a:r>
                        <a:rPr lang="en-US" sz="2000" kern="1000">
                          <a:effectLst/>
                        </a:rPr>
                        <a:t> S.issubset(T)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54323">
                <a:tc>
                  <a:txBody>
                    <a:bodyPr/>
                    <a:lstStyle/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S&gt;=T</a:t>
                      </a:r>
                      <a:r>
                        <a:rPr lang="zh-CN" sz="2000" kern="1000" dirty="0">
                          <a:effectLst/>
                        </a:rPr>
                        <a:t>或</a:t>
                      </a:r>
                      <a:r>
                        <a:rPr lang="en-US" sz="2000" kern="1000" dirty="0">
                          <a:effectLst/>
                        </a:rPr>
                        <a:t> </a:t>
                      </a:r>
                      <a:r>
                        <a:rPr lang="en-US" sz="2000" kern="1000" dirty="0" err="1">
                          <a:effectLst/>
                        </a:rPr>
                        <a:t>S.issuperset</a:t>
                      </a:r>
                      <a:r>
                        <a:rPr lang="en-US" sz="2000" kern="1000" dirty="0">
                          <a:effectLst/>
                        </a:rPr>
                        <a:t>(T)</a:t>
                      </a:r>
                      <a:endParaRPr lang="zh-CN" sz="2000" kern="1000" dirty="0">
                        <a:effectLst/>
                      </a:endParaRPr>
                    </a:p>
                    <a:p>
                      <a:pPr indent="2095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 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5.6 </a:t>
            </a:r>
            <a:r>
              <a:rPr lang="zh-CN" altLang="zh-CN" b="1" dirty="0"/>
              <a:t>组合数据类型的应用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9225" cy="4633595"/>
          </a:xfrm>
        </p:spPr>
        <p:txBody>
          <a:bodyPr/>
          <a:lstStyle/>
          <a:p>
            <a:r>
              <a:rPr lang="zh-CN" altLang="zh-CN" dirty="0" smtClean="0"/>
              <a:t>句子</a:t>
            </a:r>
            <a:r>
              <a:rPr lang="zh-CN" altLang="zh-CN" dirty="0"/>
              <a:t>中的词频统计</a:t>
            </a:r>
            <a:endParaRPr lang="zh-CN" altLang="zh-CN" dirty="0"/>
          </a:p>
          <a:p>
            <a:pPr lvl="1"/>
            <a:r>
              <a:rPr lang="zh-CN" altLang="zh-CN" dirty="0"/>
              <a:t>词频统计需要考虑下面几个问题。</a:t>
            </a:r>
            <a:endParaRPr lang="zh-CN" altLang="zh-CN" dirty="0"/>
          </a:p>
          <a:p>
            <a:pPr marL="27622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）英文单词的分隔符可能是空格、标点符号或特殊符号，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replace</a:t>
            </a:r>
            <a:r>
              <a:rPr lang="en-US" altLang="zh-CN" dirty="0"/>
              <a:t>()</a:t>
            </a:r>
            <a:r>
              <a:rPr lang="zh-CN" altLang="zh-CN" dirty="0"/>
              <a:t>方法将标点符号替换为空格，提高获取单词的准确性。</a:t>
            </a:r>
            <a:endParaRPr lang="zh-CN" altLang="zh-CN" dirty="0"/>
          </a:p>
          <a:p>
            <a:pPr marL="27622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</a:t>
            </a:r>
            <a:r>
              <a:rPr lang="en-US" altLang="zh-CN" dirty="0"/>
              <a:t>split()</a:t>
            </a:r>
            <a:r>
              <a:rPr lang="zh-CN" altLang="zh-CN" dirty="0"/>
              <a:t>函数拆分字符串，生成单词的列表。</a:t>
            </a:r>
            <a:endParaRPr lang="zh-CN" altLang="zh-CN" dirty="0"/>
          </a:p>
          <a:p>
            <a:pPr marL="27622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）逐个读取列表中的单词，重复下面的操作。</a:t>
            </a:r>
            <a:endParaRPr lang="zh-CN" altLang="zh-CN" dirty="0"/>
          </a:p>
          <a:p>
            <a:pPr marL="276225" lvl="1" indent="0">
              <a:buNone/>
            </a:pPr>
            <a:r>
              <a:rPr lang="zh-CN" altLang="zh-CN" dirty="0" smtClean="0"/>
              <a:t>如果字典</a:t>
            </a:r>
            <a:r>
              <a:rPr lang="en-US" altLang="zh-CN" dirty="0" smtClean="0"/>
              <a:t>(map1)</a:t>
            </a:r>
            <a:r>
              <a:rPr lang="zh-CN" altLang="zh-CN" dirty="0" smtClean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值中没有这个单词，</a:t>
            </a:r>
            <a:r>
              <a:rPr lang="en-US" altLang="zh-CN" dirty="0"/>
              <a:t>word=0</a:t>
            </a:r>
            <a:r>
              <a:rPr lang="zh-CN" altLang="zh-CN" dirty="0"/>
              <a:t>，向字典中添加元素，关键字是这个单词，值是</a:t>
            </a:r>
            <a:r>
              <a:rPr lang="en-US" altLang="zh-CN" dirty="0"/>
              <a:t>1</a:t>
            </a:r>
            <a:r>
              <a:rPr lang="zh-CN" altLang="zh-CN" dirty="0"/>
              <a:t>；如果字典的</a:t>
            </a:r>
            <a:r>
              <a:rPr lang="en-US" altLang="zh-CN" dirty="0"/>
              <a:t>key</a:t>
            </a:r>
            <a:r>
              <a:rPr lang="zh-CN" altLang="zh-CN" dirty="0"/>
              <a:t>值中有这个单词，</a:t>
            </a:r>
            <a:r>
              <a:rPr lang="en-US" altLang="zh-CN" dirty="0"/>
              <a:t>word</a:t>
            </a:r>
            <a:r>
              <a:rPr lang="zh-CN" altLang="zh-CN" dirty="0"/>
              <a:t>加</a:t>
            </a:r>
            <a:r>
              <a:rPr lang="en-US" altLang="zh-CN" dirty="0"/>
              <a:t>1</a:t>
            </a:r>
            <a:r>
              <a:rPr lang="zh-CN" altLang="zh-CN" dirty="0"/>
              <a:t>；</a:t>
            </a:r>
            <a:endParaRPr lang="zh-CN" altLang="zh-CN" dirty="0"/>
          </a:p>
          <a:p>
            <a:pPr marL="276225" lvl="1" indent="0">
              <a:buNone/>
            </a:pPr>
            <a:r>
              <a:rPr lang="zh-CN" altLang="zh-CN" dirty="0"/>
              <a:t>当列表中的单词全部读取结束后，每个单词出现的次数被放在了字典</a:t>
            </a:r>
            <a:r>
              <a:rPr lang="en-US" altLang="zh-CN" dirty="0"/>
              <a:t>map1</a:t>
            </a:r>
            <a:r>
              <a:rPr lang="zh-CN" altLang="zh-CN" dirty="0"/>
              <a:t>中，</a:t>
            </a:r>
            <a:r>
              <a:rPr lang="en-US" altLang="zh-CN" dirty="0"/>
              <a:t>map1</a:t>
            </a:r>
            <a:r>
              <a:rPr lang="zh-CN" altLang="zh-CN" dirty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是单词，</a:t>
            </a:r>
            <a:r>
              <a:rPr lang="en-US" altLang="zh-CN" dirty="0" smtClean="0"/>
              <a:t>map1</a:t>
            </a:r>
            <a:r>
              <a:rPr lang="zh-CN" altLang="zh-CN" dirty="0" smtClean="0"/>
              <a:t>的</a:t>
            </a:r>
            <a:r>
              <a:rPr lang="en-US" altLang="zh-CN" dirty="0"/>
              <a:t>value</a:t>
            </a:r>
            <a:r>
              <a:rPr lang="zh-CN" altLang="zh-CN" dirty="0"/>
              <a:t>是单词出现的次数。</a:t>
            </a:r>
            <a:endParaRPr lang="zh-CN" altLang="zh-CN" dirty="0"/>
          </a:p>
          <a:p>
            <a:pPr marL="27622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 smtClean="0"/>
              <a:t>）字典</a:t>
            </a:r>
            <a:r>
              <a:rPr lang="zh-CN" altLang="zh-CN" dirty="0"/>
              <a:t>转换为列表后，排序，输出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5</a:t>
            </a:r>
            <a:r>
              <a:rPr lang="en-US" altLang="zh-CN" b="1" dirty="0" smtClean="0"/>
              <a:t>.6 </a:t>
            </a:r>
            <a:r>
              <a:rPr lang="zh-CN" altLang="zh-CN" b="1" dirty="0"/>
              <a:t>组合数据类型的应用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 smtClean="0"/>
              <a:t>二</a:t>
            </a:r>
            <a:r>
              <a:rPr lang="zh-CN" altLang="zh-CN" dirty="0"/>
              <a:t>分查找</a:t>
            </a:r>
            <a:endParaRPr lang="zh-CN" altLang="zh-CN" dirty="0"/>
          </a:p>
          <a:p>
            <a:pPr lvl="1"/>
            <a:r>
              <a:rPr lang="zh-CN" altLang="zh-CN" dirty="0" smtClean="0"/>
              <a:t>二</a:t>
            </a:r>
            <a:r>
              <a:rPr lang="zh-CN" altLang="zh-CN" dirty="0"/>
              <a:t>分查找</a:t>
            </a:r>
            <a:r>
              <a:rPr lang="zh-CN" altLang="zh-CN" dirty="0" smtClean="0"/>
              <a:t>要求数据</a:t>
            </a:r>
            <a:r>
              <a:rPr lang="zh-CN" altLang="zh-CN" dirty="0"/>
              <a:t>是有序的，程序首先使用列表的</a:t>
            </a:r>
            <a:r>
              <a:rPr lang="en-US" altLang="zh-CN" dirty="0"/>
              <a:t>sort()</a:t>
            </a:r>
            <a:r>
              <a:rPr lang="zh-CN" altLang="zh-CN" dirty="0"/>
              <a:t>函数对数据排序，之后开查找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基本</a:t>
            </a:r>
            <a:r>
              <a:rPr lang="zh-CN" altLang="zh-CN" dirty="0"/>
              <a:t>思想是将查找的数值</a:t>
            </a:r>
            <a:r>
              <a:rPr lang="en-US" altLang="zh-CN" dirty="0"/>
              <a:t>find</a:t>
            </a:r>
            <a:r>
              <a:rPr lang="zh-CN" altLang="zh-CN" dirty="0"/>
              <a:t>与中间位置的数据</a:t>
            </a:r>
            <a:r>
              <a:rPr lang="zh-CN" altLang="zh-CN" dirty="0" smtClean="0"/>
              <a:t>比较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若</a:t>
            </a:r>
            <a:r>
              <a:rPr lang="zh-CN" altLang="zh-CN" dirty="0"/>
              <a:t>相等，查找结束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否则</a:t>
            </a:r>
            <a:r>
              <a:rPr lang="zh-CN" altLang="zh-CN" dirty="0"/>
              <a:t>，将</a:t>
            </a:r>
            <a:r>
              <a:rPr lang="en-US" altLang="zh-CN" dirty="0"/>
              <a:t>find</a:t>
            </a:r>
            <a:r>
              <a:rPr lang="zh-CN" altLang="zh-CN" dirty="0"/>
              <a:t>值与中间数据比较，如果小于中间数据，在左边的数据区重复二分查找；如果大于中间数据，在右边的数据区重复二分查找。二分查找需要比较的次数为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程序中通过一个标记</a:t>
            </a:r>
            <a:r>
              <a:rPr lang="en-US" altLang="zh-CN" dirty="0"/>
              <a:t>flag</a:t>
            </a:r>
            <a:r>
              <a:rPr lang="zh-CN" altLang="zh-CN" dirty="0"/>
              <a:t>表示查找是否成功，如果成功，跳出</a:t>
            </a:r>
            <a:r>
              <a:rPr lang="en-US" altLang="zh-CN" dirty="0"/>
              <a:t>while</a:t>
            </a:r>
            <a:r>
              <a:rPr lang="zh-CN" altLang="zh-CN" dirty="0"/>
              <a:t>循环。</a:t>
            </a:r>
            <a:endParaRPr lang="zh-CN" altLang="zh-CN" dirty="0"/>
          </a:p>
          <a:p>
            <a:pPr lvl="1"/>
            <a:endParaRPr lang="zh-CN" altLang="en-US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126ABA"/>
                </a:solidFill>
              </a:rPr>
              <a:t>小结</a:t>
            </a:r>
            <a:endParaRPr lang="zh-CN" altLang="en-US" dirty="0" smtClean="0">
              <a:solidFill>
                <a:srgbClr val="126ABA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序列</a:t>
            </a:r>
            <a:r>
              <a:rPr lang="zh-CN" altLang="zh-CN" dirty="0"/>
              <a:t>操作的运算符和函数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根据</a:t>
            </a:r>
            <a:r>
              <a:rPr lang="zh-CN" altLang="zh-CN" dirty="0"/>
              <a:t>不同组合数据类型特点</a:t>
            </a:r>
            <a:r>
              <a:rPr lang="zh-CN" altLang="zh-CN" dirty="0" smtClean="0"/>
              <a:t>，</a:t>
            </a:r>
            <a:r>
              <a:rPr lang="zh-CN" altLang="en-US" dirty="0"/>
              <a:t>介绍</a:t>
            </a:r>
            <a:r>
              <a:rPr lang="zh-CN" altLang="zh-CN" dirty="0"/>
              <a:t>循环遍历、增删改查、排序等内容。</a:t>
            </a:r>
            <a:endParaRPr lang="zh-CN" altLang="zh-CN" dirty="0"/>
          </a:p>
          <a:p>
            <a:pPr lvl="1"/>
            <a:r>
              <a:rPr lang="zh-CN" altLang="en-US" dirty="0" smtClean="0"/>
              <a:t>列表是一种常见的数据结构，是一种 序列结构。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元组</a:t>
            </a:r>
            <a:r>
              <a:rPr lang="zh-CN" altLang="zh-CN" dirty="0"/>
              <a:t>是无法修改的，其重点在于增删查操作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字典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中内置的映射类型，由</a:t>
            </a:r>
            <a:r>
              <a:rPr lang="en-US" altLang="zh-CN" dirty="0" smtClean="0"/>
              <a:t>key-value</a:t>
            </a:r>
            <a:r>
              <a:rPr lang="zh-CN" altLang="zh-CN" dirty="0" smtClean="0"/>
              <a:t>的</a:t>
            </a:r>
            <a:r>
              <a:rPr lang="zh-CN" altLang="zh-CN" dirty="0"/>
              <a:t>键值对组成，通过</a:t>
            </a:r>
            <a:r>
              <a:rPr lang="en-US" altLang="zh-CN" dirty="0"/>
              <a:t>key</a:t>
            </a:r>
            <a:r>
              <a:rPr lang="zh-CN" altLang="zh-CN" dirty="0"/>
              <a:t>可以找到其映射的值</a:t>
            </a:r>
            <a:r>
              <a:rPr lang="en-US" altLang="zh-CN" dirty="0"/>
              <a:t>value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en-US" dirty="0"/>
              <a:t>介绍</a:t>
            </a:r>
            <a:r>
              <a:rPr lang="zh-CN" altLang="zh-CN" dirty="0" smtClean="0"/>
              <a:t>了</a:t>
            </a:r>
            <a:r>
              <a:rPr lang="zh-CN" altLang="zh-CN" dirty="0"/>
              <a:t>字典的增删改查、遍历。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作业</a:t>
            </a:r>
            <a:endParaRPr lang="zh-CN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514350" lvl="1" indent="0">
              <a:buNone/>
            </a:pPr>
            <a:endParaRPr lang="en-US" altLang="zh-CN" dirty="0" smtClean="0"/>
          </a:p>
          <a:p>
            <a:pPr marL="514350" lvl="1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）编写程序，随机生成由英文字符</a:t>
            </a:r>
            <a:r>
              <a:rPr lang="zh-CN" altLang="zh-CN" dirty="0" smtClean="0"/>
              <a:t>和数</a:t>
            </a:r>
            <a:r>
              <a:rPr lang="zh-CN" altLang="en-US" dirty="0"/>
              <a:t>字</a:t>
            </a:r>
            <a:r>
              <a:rPr lang="zh-CN" altLang="zh-CN" dirty="0" smtClean="0"/>
              <a:t>组成</a:t>
            </a:r>
            <a:r>
              <a:rPr lang="zh-CN" altLang="zh-CN" dirty="0"/>
              <a:t>的</a:t>
            </a:r>
            <a:r>
              <a:rPr lang="en-US" altLang="zh-CN" dirty="0"/>
              <a:t>4</a:t>
            </a:r>
            <a:r>
              <a:rPr lang="zh-CN" altLang="zh-CN" dirty="0"/>
              <a:t>位验证码。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）用字典描述学生信息，包括</a:t>
            </a:r>
            <a:r>
              <a:rPr lang="en-US" altLang="zh-CN" dirty="0"/>
              <a:t>no(</a:t>
            </a:r>
            <a:r>
              <a:rPr lang="zh-CN" altLang="zh-CN" dirty="0"/>
              <a:t>学号</a:t>
            </a:r>
            <a:r>
              <a:rPr lang="en-US" altLang="zh-CN" dirty="0"/>
              <a:t>)</a:t>
            </a:r>
            <a:r>
              <a:rPr lang="zh-CN" altLang="zh-CN" dirty="0"/>
              <a:t>，</a:t>
            </a:r>
            <a:r>
              <a:rPr lang="en-US" altLang="zh-CN" dirty="0"/>
              <a:t>name(</a:t>
            </a:r>
            <a:r>
              <a:rPr lang="zh-CN" altLang="zh-CN" dirty="0"/>
              <a:t>姓名</a:t>
            </a:r>
            <a:r>
              <a:rPr lang="en-US" altLang="zh-CN" dirty="0"/>
              <a:t>),score(</a:t>
            </a:r>
            <a:r>
              <a:rPr lang="zh-CN" altLang="zh-CN" dirty="0"/>
              <a:t>成绩</a:t>
            </a:r>
            <a:r>
              <a:rPr lang="en-US" altLang="zh-CN" dirty="0"/>
              <a:t>)</a:t>
            </a:r>
            <a:r>
              <a:rPr lang="zh-CN" altLang="zh-CN" dirty="0"/>
              <a:t>等。使用列表存储学生信息的，并根据给定学生姓名，查找学生的信息。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）使用</a:t>
            </a:r>
            <a:r>
              <a:rPr lang="en-US" altLang="zh-CN" dirty="0"/>
              <a:t>input</a:t>
            </a:r>
            <a:r>
              <a:rPr lang="zh-CN" altLang="zh-CN" dirty="0"/>
              <a:t>函数，输入若干单词，按字典顺序输出单词</a:t>
            </a:r>
            <a:r>
              <a:rPr lang="en-US" altLang="zh-CN" dirty="0"/>
              <a:t>(</a:t>
            </a:r>
            <a:r>
              <a:rPr lang="zh-CN" altLang="zh-CN" dirty="0"/>
              <a:t>如果某个单词出现多次，只输出一次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pPr marL="51435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）利用元组创建一个存储</a:t>
            </a:r>
            <a:r>
              <a:rPr lang="en-US" altLang="zh-CN" dirty="0"/>
              <a:t>Python</a:t>
            </a:r>
            <a:r>
              <a:rPr lang="zh-CN" altLang="zh-CN" dirty="0"/>
              <a:t>关键字的对象，并检测给定的单词是否是</a:t>
            </a:r>
            <a:r>
              <a:rPr lang="en-US" altLang="zh-CN" dirty="0"/>
              <a:t>Python</a:t>
            </a:r>
            <a:r>
              <a:rPr lang="zh-CN" altLang="zh-CN" dirty="0"/>
              <a:t>关键字。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669" y="2638040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269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5.1 </a:t>
            </a:r>
            <a:r>
              <a:rPr lang="zh-CN" altLang="zh-CN" dirty="0"/>
              <a:t>序列类型</a:t>
            </a:r>
            <a:endParaRPr lang="zh-CN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序列类型包括列表、元组和</a:t>
            </a:r>
            <a:r>
              <a:rPr lang="zh-CN" altLang="zh-CN" dirty="0" smtClean="0"/>
              <a:t>字符串</a:t>
            </a:r>
            <a:r>
              <a:rPr lang="zh-CN" altLang="en-US" dirty="0" smtClean="0"/>
              <a:t>等</a:t>
            </a:r>
            <a:r>
              <a:rPr lang="zh-CN" altLang="zh-CN" dirty="0" smtClean="0"/>
              <a:t>三</a:t>
            </a:r>
            <a:r>
              <a:rPr lang="zh-CN" altLang="zh-CN" dirty="0" smtClean="0"/>
              <a:t>种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序列类型的元素之间存在先后关系，可以通过索引来访问。</a:t>
            </a:r>
            <a:endParaRPr lang="zh-CN" altLang="zh-CN" dirty="0"/>
          </a:p>
          <a:p>
            <a:pPr lvl="1"/>
            <a:r>
              <a:rPr lang="zh-CN" altLang="zh-CN" dirty="0"/>
              <a:t>序列类型支持成员关系操作符</a:t>
            </a:r>
            <a:r>
              <a:rPr lang="en-US" altLang="zh-CN" dirty="0"/>
              <a:t>(in)</a:t>
            </a:r>
            <a:r>
              <a:rPr lang="zh-CN" altLang="zh-CN" dirty="0"/>
              <a:t>、分片运算符</a:t>
            </a:r>
            <a:r>
              <a:rPr lang="en-US" altLang="zh-CN" dirty="0"/>
              <a:t>([])</a:t>
            </a:r>
            <a:r>
              <a:rPr lang="zh-CN" altLang="zh-CN" dirty="0"/>
              <a:t>，序列中的元素也还可以是序列类型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单一</a:t>
            </a:r>
            <a:r>
              <a:rPr lang="zh-CN" altLang="zh-CN" dirty="0"/>
              <a:t>字符串只表达一个含义，也被看作是基本数据类型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序列</a:t>
            </a:r>
            <a:r>
              <a:rPr lang="zh-CN" altLang="zh-CN" dirty="0"/>
              <a:t>类型，都可以使用相同的索引体系，即正向递增序号和反向递减序号，</a:t>
            </a:r>
            <a:endParaRPr lang="en-US" altLang="zh-CN" b="1" dirty="0" smtClean="0">
              <a:solidFill>
                <a:srgbClr val="126ABA"/>
              </a:solidFill>
            </a:endParaRPr>
          </a:p>
        </p:txBody>
      </p:sp>
      <p:pic>
        <p:nvPicPr>
          <p:cNvPr id="5" name="图片 4" descr="tu4-1序列列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83" y="4295641"/>
            <a:ext cx="6192688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5.1 </a:t>
            </a:r>
            <a:r>
              <a:rPr lang="zh-CN" altLang="zh-CN" dirty="0"/>
              <a:t>序列类型</a:t>
            </a:r>
            <a:endParaRPr lang="zh-CN" altLang="en-US" dirty="0" smtClean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144780" y="1837690"/>
          <a:ext cx="8874125" cy="417639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82470"/>
                <a:gridCol w="6891655"/>
              </a:tblGrid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操作符或函数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功能描述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x in s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如果</a:t>
                      </a:r>
                      <a:r>
                        <a:rPr lang="en-US" sz="2000" kern="1000">
                          <a:effectLst/>
                        </a:rPr>
                        <a:t>x</a:t>
                      </a:r>
                      <a:r>
                        <a:rPr lang="zh-CN" sz="2000" kern="1000">
                          <a:effectLst/>
                        </a:rPr>
                        <a:t>是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的元素返回</a:t>
                      </a:r>
                      <a:r>
                        <a:rPr lang="en-US" sz="2000" kern="1000">
                          <a:effectLst/>
                        </a:rPr>
                        <a:t>True</a:t>
                      </a:r>
                      <a:r>
                        <a:rPr lang="zh-CN" sz="2000" kern="1000">
                          <a:effectLst/>
                        </a:rPr>
                        <a:t>，否则返回</a:t>
                      </a:r>
                      <a:r>
                        <a:rPr lang="en-US" sz="2000" kern="1000">
                          <a:effectLst/>
                        </a:rPr>
                        <a:t> False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x not in s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如果</a:t>
                      </a:r>
                      <a:r>
                        <a:rPr lang="en-US" sz="2000" kern="1000">
                          <a:effectLst/>
                        </a:rPr>
                        <a:t>x</a:t>
                      </a:r>
                      <a:r>
                        <a:rPr lang="zh-CN" sz="2000" kern="1000">
                          <a:effectLst/>
                        </a:rPr>
                        <a:t>不是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的元素返回</a:t>
                      </a:r>
                      <a:r>
                        <a:rPr lang="en-US" sz="2000" kern="1000">
                          <a:effectLst/>
                        </a:rPr>
                        <a:t>True</a:t>
                      </a:r>
                      <a:r>
                        <a:rPr lang="zh-CN" sz="2000" kern="1000">
                          <a:effectLst/>
                        </a:rPr>
                        <a:t>，否则返回</a:t>
                      </a:r>
                      <a:r>
                        <a:rPr lang="en-US" sz="2000" kern="1000">
                          <a:effectLst/>
                        </a:rPr>
                        <a:t> False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s+t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返回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和</a:t>
                      </a:r>
                      <a:r>
                        <a:rPr lang="en-US" sz="2000" kern="1000">
                          <a:effectLst/>
                        </a:rPr>
                        <a:t>t</a:t>
                      </a:r>
                      <a:r>
                        <a:rPr lang="zh-CN" sz="2000" kern="1000">
                          <a:effectLst/>
                        </a:rPr>
                        <a:t>的连接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23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s*n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将序列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复制</a:t>
                      </a:r>
                      <a:r>
                        <a:rPr lang="en-US" sz="2000" kern="1000">
                          <a:effectLst/>
                        </a:rPr>
                        <a:t>n</a:t>
                      </a:r>
                      <a:r>
                        <a:rPr lang="zh-CN" sz="2000" kern="1000">
                          <a:effectLst/>
                        </a:rPr>
                        <a:t>次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s[i]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索引，返回序列的第</a:t>
                      </a:r>
                      <a:r>
                        <a:rPr lang="en-US" sz="2000" kern="1000">
                          <a:effectLst/>
                        </a:rPr>
                        <a:t>i</a:t>
                      </a:r>
                      <a:r>
                        <a:rPr lang="zh-CN" sz="2000" kern="1000">
                          <a:effectLst/>
                        </a:rPr>
                        <a:t>个元素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4353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s[i:j]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分片，返回包含序列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第</a:t>
                      </a:r>
                      <a:r>
                        <a:rPr lang="en-US" sz="2000" kern="1000">
                          <a:effectLst/>
                        </a:rPr>
                        <a:t>i</a:t>
                      </a:r>
                      <a:r>
                        <a:rPr lang="zh-CN" sz="2000" kern="1000">
                          <a:effectLst/>
                        </a:rPr>
                        <a:t>到</a:t>
                      </a:r>
                      <a:r>
                        <a:rPr lang="en-US" sz="2000" kern="1000">
                          <a:effectLst/>
                        </a:rPr>
                        <a:t>j</a:t>
                      </a:r>
                      <a:r>
                        <a:rPr lang="zh-CN" sz="2000" kern="1000">
                          <a:effectLst/>
                        </a:rPr>
                        <a:t>个元素的子序列</a:t>
                      </a:r>
                      <a:r>
                        <a:rPr lang="en-US" sz="2000" kern="1000">
                          <a:effectLst/>
                        </a:rPr>
                        <a:t>(</a:t>
                      </a:r>
                      <a:r>
                        <a:rPr lang="zh-CN" sz="2000" kern="1000">
                          <a:effectLst/>
                        </a:rPr>
                        <a:t>不包含第</a:t>
                      </a:r>
                      <a:r>
                        <a:rPr lang="en-US" sz="2000" kern="1000">
                          <a:effectLst/>
                        </a:rPr>
                        <a:t>j</a:t>
                      </a:r>
                      <a:r>
                        <a:rPr lang="zh-CN" sz="2000" kern="1000">
                          <a:effectLst/>
                        </a:rPr>
                        <a:t>个元素</a:t>
                      </a:r>
                      <a:r>
                        <a:rPr lang="en-US" sz="2000" kern="1000">
                          <a:effectLst/>
                        </a:rPr>
                        <a:t>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s[i:j:k]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返回包含序列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第</a:t>
                      </a:r>
                      <a:r>
                        <a:rPr lang="en-US" sz="2000" kern="1000">
                          <a:effectLst/>
                        </a:rPr>
                        <a:t>i</a:t>
                      </a:r>
                      <a:r>
                        <a:rPr lang="zh-CN" sz="2000" kern="1000">
                          <a:effectLst/>
                        </a:rPr>
                        <a:t>到</a:t>
                      </a:r>
                      <a:r>
                        <a:rPr lang="en-US" sz="2000" kern="1000">
                          <a:effectLst/>
                        </a:rPr>
                        <a:t>j</a:t>
                      </a:r>
                      <a:r>
                        <a:rPr lang="zh-CN" sz="2000" kern="1000">
                          <a:effectLst/>
                        </a:rPr>
                        <a:t>个元素以</a:t>
                      </a:r>
                      <a:r>
                        <a:rPr lang="en-US" sz="2000" kern="1000">
                          <a:effectLst/>
                        </a:rPr>
                        <a:t>k</a:t>
                      </a:r>
                      <a:r>
                        <a:rPr lang="zh-CN" sz="2000" kern="1000">
                          <a:effectLst/>
                        </a:rPr>
                        <a:t>为步长的子序列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23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len(s)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返回序列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的元素个数</a:t>
                      </a:r>
                      <a:r>
                        <a:rPr lang="en-US" sz="2000" kern="1000">
                          <a:effectLst/>
                        </a:rPr>
                        <a:t>(</a:t>
                      </a:r>
                      <a:r>
                        <a:rPr lang="zh-CN" sz="2000" kern="1000">
                          <a:effectLst/>
                        </a:rPr>
                        <a:t>长度</a:t>
                      </a:r>
                      <a:r>
                        <a:rPr lang="en-US" sz="2000" kern="1000">
                          <a:effectLst/>
                        </a:rPr>
                        <a:t>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min(s)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返回序列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中的最小元素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max(s)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>
                          <a:effectLst/>
                        </a:rPr>
                        <a:t>返回序列</a:t>
                      </a:r>
                      <a:r>
                        <a:rPr lang="en-US" sz="2000" kern="1000">
                          <a:effectLst/>
                        </a:rPr>
                        <a:t>s</a:t>
                      </a:r>
                      <a:r>
                        <a:rPr lang="zh-CN" sz="2000" kern="1000">
                          <a:effectLst/>
                        </a:rPr>
                        <a:t>中的最大元素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4861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s.index(x[,i[,j]])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序列</a:t>
                      </a:r>
                      <a:r>
                        <a:rPr lang="en-US" sz="2000" kern="1000" dirty="0">
                          <a:effectLst/>
                        </a:rPr>
                        <a:t>s</a:t>
                      </a:r>
                      <a:r>
                        <a:rPr lang="zh-CN" sz="2000" kern="1000" dirty="0">
                          <a:effectLst/>
                        </a:rPr>
                        <a:t>中从</a:t>
                      </a:r>
                      <a:r>
                        <a:rPr lang="en-US" sz="2000" kern="1000" dirty="0" err="1">
                          <a:effectLst/>
                        </a:rPr>
                        <a:t>i</a:t>
                      </a:r>
                      <a:r>
                        <a:rPr lang="zh-CN" sz="2000" kern="1000" dirty="0">
                          <a:effectLst/>
                        </a:rPr>
                        <a:t>开始到</a:t>
                      </a:r>
                      <a:r>
                        <a:rPr lang="en-US" sz="2000" kern="1000" dirty="0">
                          <a:effectLst/>
                        </a:rPr>
                        <a:t>j</a:t>
                      </a:r>
                      <a:r>
                        <a:rPr lang="zh-CN" sz="2000" kern="1000" dirty="0">
                          <a:effectLst/>
                        </a:rPr>
                        <a:t>位置中第一次出现元素</a:t>
                      </a:r>
                      <a:r>
                        <a:rPr lang="en-US" sz="2000" kern="1000" dirty="0">
                          <a:effectLst/>
                        </a:rPr>
                        <a:t>x</a:t>
                      </a:r>
                      <a:r>
                        <a:rPr lang="zh-CN" sz="2000" kern="1000" dirty="0">
                          <a:effectLst/>
                        </a:rPr>
                        <a:t>的位置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0">
                          <a:effectLst/>
                        </a:rPr>
                        <a:t>s.count(x)</a:t>
                      </a:r>
                      <a:endParaRPr lang="zh-CN" sz="2000" kern="100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effectLst/>
                        </a:rPr>
                        <a:t>序列</a:t>
                      </a:r>
                      <a:r>
                        <a:rPr lang="en-US" sz="2000" kern="1000" dirty="0">
                          <a:effectLst/>
                        </a:rPr>
                        <a:t>s</a:t>
                      </a:r>
                      <a:r>
                        <a:rPr lang="zh-CN" sz="2000" kern="1000" dirty="0">
                          <a:effectLst/>
                        </a:rPr>
                        <a:t>中出现</a:t>
                      </a:r>
                      <a:r>
                        <a:rPr lang="en-US" sz="2000" kern="1000" dirty="0">
                          <a:effectLst/>
                        </a:rPr>
                        <a:t>x</a:t>
                      </a:r>
                      <a:r>
                        <a:rPr lang="zh-CN" sz="2000" kern="1000" dirty="0">
                          <a:effectLst/>
                        </a:rPr>
                        <a:t>的总次数</a:t>
                      </a:r>
                      <a:endParaRPr lang="zh-CN" sz="2000" kern="1000" dirty="0">
                        <a:effectLst/>
                        <a:latin typeface="Times New Roman" panose="02020603050405020304"/>
                        <a:ea typeface="方正书宋简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71755" y="1641475"/>
            <a:ext cx="9039225" cy="460883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5.2 </a:t>
            </a:r>
            <a:r>
              <a:rPr lang="zh-CN" altLang="zh-CN" b="1" dirty="0"/>
              <a:t>列表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3383280" cy="4657725"/>
          </a:xfrm>
        </p:spPr>
        <p:txBody>
          <a:bodyPr/>
          <a:lstStyle/>
          <a:p>
            <a:r>
              <a:rPr lang="zh-CN" altLang="zh-CN" dirty="0"/>
              <a:t>列表的基本操作</a:t>
            </a:r>
            <a:endParaRPr lang="zh-CN" altLang="zh-CN" dirty="0"/>
          </a:p>
          <a:p>
            <a:pPr lvl="1"/>
            <a:endParaRPr lang="en-US" altLang="zh-CN" dirty="0" smtClean="0"/>
          </a:p>
          <a:p>
            <a:pPr marL="271780" lvl="1" indent="0">
              <a:buNone/>
            </a:pPr>
            <a:r>
              <a:rPr lang="zh-CN" altLang="zh-CN" dirty="0" smtClean="0"/>
              <a:t>列表</a:t>
            </a:r>
            <a:r>
              <a:rPr lang="zh-CN" altLang="en-US" dirty="0" smtClean="0"/>
              <a:t>是</a:t>
            </a:r>
            <a:r>
              <a:rPr lang="zh-CN" altLang="zh-CN" dirty="0" smtClean="0"/>
              <a:t>一</a:t>
            </a:r>
            <a:r>
              <a:rPr lang="zh-CN" altLang="zh-CN" dirty="0"/>
              <a:t>种序列类型，使用序列</a:t>
            </a:r>
            <a:r>
              <a:rPr lang="zh-CN" altLang="zh-CN" dirty="0" smtClean="0"/>
              <a:t>的操作符</a:t>
            </a:r>
            <a:r>
              <a:rPr lang="zh-CN" altLang="zh-CN" dirty="0"/>
              <a:t>可以</a:t>
            </a:r>
            <a:r>
              <a:rPr lang="zh-CN" altLang="zh-CN" dirty="0" smtClean="0"/>
              <a:t>完成切片</a:t>
            </a:r>
            <a:r>
              <a:rPr lang="zh-CN" altLang="zh-CN" dirty="0"/>
              <a:t>、检索、计数等基本操作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10" name="内容占位符 2"/>
          <p:cNvSpPr txBox="1"/>
          <p:nvPr/>
        </p:nvSpPr>
        <p:spPr bwMode="black">
          <a:xfrm>
            <a:off x="3455035" y="1642110"/>
            <a:ext cx="5655945" cy="46558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514350" lvl="1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lst1=[]   #</a:t>
            </a:r>
            <a:r>
              <a:rPr lang="zh-CN" altLang="zh-CN" sz="2000" dirty="0"/>
              <a:t>创建空列表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lst2=["python",12,2.71828,[0,0],12] #</a:t>
            </a:r>
            <a:r>
              <a:rPr lang="zh-CN" altLang="zh-CN" sz="2000" dirty="0"/>
              <a:t>创建由不同类型元素组成的列表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lst3=[21,10,55,100,2]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#</a:t>
            </a:r>
            <a:r>
              <a:rPr lang="zh-CN" altLang="zh-CN" sz="2000" dirty="0"/>
              <a:t>访问列表元素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"python" in </a:t>
            </a:r>
            <a:r>
              <a:rPr lang="en-US" altLang="zh-CN" sz="2000" dirty="0" smtClean="0"/>
              <a:t>lst2     #True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lst2[3] </a:t>
            </a:r>
            <a:r>
              <a:rPr lang="en-US" altLang="zh-CN" sz="2000" dirty="0" smtClean="0"/>
              <a:t>    #</a:t>
            </a:r>
            <a:r>
              <a:rPr lang="zh-CN" altLang="zh-CN" sz="2000" dirty="0"/>
              <a:t>通过索引</a:t>
            </a:r>
            <a:r>
              <a:rPr lang="zh-CN" altLang="zh-CN" sz="2000" dirty="0" smtClean="0"/>
              <a:t>访问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0, 0]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lst2[1:4]      </a:t>
            </a:r>
            <a:r>
              <a:rPr lang="en-US" altLang="zh-CN" sz="2000" dirty="0" smtClean="0"/>
              <a:t>#[</a:t>
            </a:r>
            <a:r>
              <a:rPr lang="en-US" altLang="zh-CN" sz="2000" dirty="0"/>
              <a:t>12, 2.71828, [0, 0]]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lst2[-4:-1] </a:t>
            </a:r>
            <a:r>
              <a:rPr lang="en-US" altLang="zh-CN" sz="2000" dirty="0" smtClean="0"/>
              <a:t>    #[</a:t>
            </a:r>
            <a:r>
              <a:rPr lang="en-US" altLang="zh-CN" sz="2000" dirty="0"/>
              <a:t>12, 2.71828, [0, 0</a:t>
            </a:r>
            <a:r>
              <a:rPr lang="en-US" altLang="zh-CN" sz="2000" dirty="0" smtClean="0"/>
              <a:t>]]</a:t>
            </a:r>
            <a:endParaRPr lang="en-US" altLang="zh-CN" sz="2000" dirty="0" smtClean="0"/>
          </a:p>
          <a:p>
            <a:pPr marL="514350" lvl="1" indent="0">
              <a:buNone/>
            </a:pPr>
            <a:r>
              <a:rPr lang="en-US" altLang="zh-CN" sz="2000" dirty="0"/>
              <a:t>&gt;&gt;&gt;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(lst2)          #</a:t>
            </a:r>
            <a:r>
              <a:rPr lang="zh-CN" altLang="zh-CN" sz="2000" dirty="0"/>
              <a:t>计算列表的长度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 smtClean="0"/>
              <a:t>&gt;&gt;&gt; </a:t>
            </a:r>
            <a:r>
              <a:rPr lang="en-US" altLang="zh-CN" sz="2000" dirty="0"/>
              <a:t>lst2.index(12)     #</a:t>
            </a:r>
            <a:r>
              <a:rPr lang="zh-CN" altLang="zh-CN" sz="2000" dirty="0"/>
              <a:t>检索</a:t>
            </a:r>
            <a:r>
              <a:rPr lang="zh-CN" altLang="zh-CN" sz="2000" dirty="0" smtClean="0"/>
              <a:t>列表元素</a:t>
            </a:r>
            <a:r>
              <a:rPr lang="en-US" altLang="zh-CN" sz="2000" dirty="0" smtClean="0"/>
              <a:t> 1</a:t>
            </a:r>
            <a:endParaRPr lang="zh-CN" altLang="zh-CN" sz="2000" dirty="0"/>
          </a:p>
          <a:p>
            <a:pPr marL="514350" lvl="1" indent="0">
              <a:buNone/>
            </a:pPr>
            <a:r>
              <a:rPr lang="en-US" altLang="zh-CN" sz="2000" dirty="0"/>
              <a:t>&gt;&gt;&gt; lst2.count(12)     #</a:t>
            </a:r>
            <a:r>
              <a:rPr lang="zh-CN" altLang="zh-CN" sz="2000" dirty="0"/>
              <a:t>计算列表中出现元素的次数</a:t>
            </a:r>
            <a:endParaRPr lang="zh-CN" altLang="zh-CN" sz="2000" dirty="0"/>
          </a:p>
          <a:p>
            <a:pPr marL="514350" lvl="1" indent="0">
              <a:buNone/>
            </a:pPr>
            <a:endParaRPr lang="zh-CN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5.2 </a:t>
            </a:r>
            <a:r>
              <a:rPr lang="zh-CN" altLang="zh-CN" b="1" dirty="0"/>
              <a:t>列表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列表的方法</a:t>
            </a:r>
            <a:endParaRPr lang="zh-CN" altLang="zh-CN" dirty="0"/>
          </a:p>
          <a:p>
            <a:pPr lvl="1"/>
            <a:r>
              <a:rPr lang="zh-CN" altLang="zh-CN" dirty="0" smtClean="0"/>
              <a:t>列表</a:t>
            </a:r>
            <a:r>
              <a:rPr lang="zh-CN" altLang="zh-CN" dirty="0"/>
              <a:t>还有特有的函数或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用于</a:t>
            </a:r>
            <a:r>
              <a:rPr lang="zh-CN" altLang="zh-CN" dirty="0" smtClean="0"/>
              <a:t>完成</a:t>
            </a:r>
            <a:r>
              <a:rPr lang="zh-CN" altLang="zh-CN" dirty="0"/>
              <a:t>列表元素的增删改查，其中</a:t>
            </a:r>
            <a:r>
              <a:rPr lang="en-US" altLang="zh-CN" dirty="0"/>
              <a:t>ls</a:t>
            </a:r>
            <a:r>
              <a:rPr lang="zh-CN" altLang="zh-CN" dirty="0"/>
              <a:t>、</a:t>
            </a:r>
            <a:r>
              <a:rPr lang="en-US" altLang="zh-CN" dirty="0" err="1"/>
              <a:t>lst</a:t>
            </a:r>
            <a:r>
              <a:rPr lang="zh-CN" altLang="zh-CN" dirty="0"/>
              <a:t>分别为两个列表，</a:t>
            </a:r>
            <a:r>
              <a:rPr lang="en-US" altLang="zh-CN" dirty="0"/>
              <a:t>x</a:t>
            </a:r>
            <a:r>
              <a:rPr lang="zh-CN" altLang="zh-CN" dirty="0"/>
              <a:t>是列表中的元素，</a:t>
            </a:r>
            <a:r>
              <a:rPr lang="en-US" altLang="zh-CN" dirty="0" err="1"/>
              <a:t>i</a:t>
            </a:r>
            <a:r>
              <a:rPr lang="zh-CN" altLang="zh-CN" dirty="0"/>
              <a:t>和</a:t>
            </a:r>
            <a:r>
              <a:rPr lang="en-US" altLang="zh-CN" dirty="0"/>
              <a:t>j</a:t>
            </a:r>
            <a:r>
              <a:rPr lang="zh-CN" altLang="zh-CN" dirty="0"/>
              <a:t>是列表的索引。</a:t>
            </a:r>
            <a:endParaRPr lang="zh-CN" altLang="en-US" b="1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03395" y="2996950"/>
          <a:ext cx="6840760" cy="320081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420380"/>
                <a:gridCol w="3420380"/>
              </a:tblGrid>
              <a:tr h="304191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200" b="0" kern="1000" dirty="0">
                          <a:effectLst/>
                        </a:rPr>
                        <a:t>操作符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2286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200" b="0" kern="1000" dirty="0" smtClean="0">
                          <a:effectLst/>
                        </a:rPr>
                        <a:t>操作符</a:t>
                      </a:r>
                      <a:endParaRPr lang="zh-CN" altLang="zh-CN" sz="2200" b="0" kern="1000" dirty="0" smtClean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1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ls[</a:t>
                      </a:r>
                      <a:r>
                        <a:rPr lang="en-US" sz="2200" b="0" kern="1000" dirty="0" err="1">
                          <a:effectLst/>
                        </a:rPr>
                        <a:t>i</a:t>
                      </a:r>
                      <a:r>
                        <a:rPr lang="en-US" sz="2200" b="0" kern="1000" dirty="0">
                          <a:effectLst/>
                        </a:rPr>
                        <a:t>]=x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ls.append</a:t>
                      </a:r>
                      <a:r>
                        <a:rPr lang="en-US" sz="2200" b="0" kern="1000" dirty="0">
                          <a:effectLst/>
                        </a:rPr>
                        <a:t>(x)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1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ls[</a:t>
                      </a:r>
                      <a:r>
                        <a:rPr lang="en-US" sz="2200" b="0" kern="1000" dirty="0" err="1">
                          <a:effectLst/>
                        </a:rPr>
                        <a:t>i:j</a:t>
                      </a:r>
                      <a:r>
                        <a:rPr lang="en-US" sz="2200" b="0" kern="1000" dirty="0">
                          <a:effectLst/>
                        </a:rPr>
                        <a:t>]=</a:t>
                      </a:r>
                      <a:r>
                        <a:rPr lang="en-US" sz="2200" b="0" kern="1000" dirty="0" err="1">
                          <a:effectLst/>
                        </a:rPr>
                        <a:t>lst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ls.clear</a:t>
                      </a:r>
                      <a:r>
                        <a:rPr lang="en-US" sz="2200" b="0" kern="1000" dirty="0">
                          <a:effectLst/>
                        </a:rPr>
                        <a:t>()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1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ls[</a:t>
                      </a:r>
                      <a:r>
                        <a:rPr lang="en-US" sz="2200" b="0" kern="1000" dirty="0" err="1">
                          <a:effectLst/>
                        </a:rPr>
                        <a:t>i:j:k</a:t>
                      </a:r>
                      <a:r>
                        <a:rPr lang="en-US" sz="2200" b="0" kern="1000" dirty="0">
                          <a:effectLst/>
                        </a:rPr>
                        <a:t>]=</a:t>
                      </a:r>
                      <a:r>
                        <a:rPr lang="en-US" sz="2200" b="0" kern="1000" dirty="0" err="1">
                          <a:effectLst/>
                        </a:rPr>
                        <a:t>lst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ls.copy</a:t>
                      </a:r>
                      <a:r>
                        <a:rPr lang="en-US" sz="2200" b="0" kern="1000" dirty="0">
                          <a:effectLst/>
                        </a:rPr>
                        <a:t>()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1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del ls[</a:t>
                      </a:r>
                      <a:r>
                        <a:rPr lang="en-US" sz="2200" b="0" kern="1000" dirty="0" err="1">
                          <a:effectLst/>
                        </a:rPr>
                        <a:t>i:j</a:t>
                      </a:r>
                      <a:r>
                        <a:rPr lang="en-US" sz="2200" b="0" kern="1000" dirty="0">
                          <a:effectLst/>
                        </a:rPr>
                        <a:t>]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ls.insert</a:t>
                      </a:r>
                      <a:r>
                        <a:rPr lang="en-US" sz="2200" b="0" kern="1000" dirty="0">
                          <a:effectLst/>
                        </a:rPr>
                        <a:t>(</a:t>
                      </a:r>
                      <a:r>
                        <a:rPr lang="en-US" sz="2200" b="0" kern="1000" dirty="0" err="1">
                          <a:effectLst/>
                        </a:rPr>
                        <a:t>i,x</a:t>
                      </a:r>
                      <a:r>
                        <a:rPr lang="en-US" sz="2200" b="0" kern="1000" dirty="0">
                          <a:effectLst/>
                        </a:rPr>
                        <a:t>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1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del ls[</a:t>
                      </a:r>
                      <a:r>
                        <a:rPr lang="en-US" sz="2200" b="0" kern="1000" dirty="0" err="1">
                          <a:effectLst/>
                        </a:rPr>
                        <a:t>i:j:k</a:t>
                      </a:r>
                      <a:r>
                        <a:rPr lang="en-US" sz="2200" b="0" kern="1000" dirty="0">
                          <a:effectLst/>
                        </a:rPr>
                        <a:t>]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ls.pop</a:t>
                      </a:r>
                      <a:r>
                        <a:rPr lang="en-US" sz="2200" b="0" kern="1000" dirty="0">
                          <a:effectLst/>
                        </a:rPr>
                        <a:t>(</a:t>
                      </a:r>
                      <a:r>
                        <a:rPr lang="en-US" sz="2200" b="0" kern="1000" dirty="0" err="1">
                          <a:effectLst/>
                        </a:rPr>
                        <a:t>i</a:t>
                      </a:r>
                      <a:r>
                        <a:rPr lang="en-US" sz="2200" b="0" kern="1000" dirty="0">
                          <a:effectLst/>
                        </a:rPr>
                        <a:t>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545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fr-FR" sz="2200" b="0" kern="1000" dirty="0">
                          <a:effectLst/>
                        </a:rPr>
                        <a:t>ls+=lst(ls.extend(lst))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ls.remove</a:t>
                      </a:r>
                      <a:r>
                        <a:rPr lang="en-US" sz="2200" b="0" kern="1000" dirty="0">
                          <a:effectLst/>
                        </a:rPr>
                        <a:t>(x)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419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>
                          <a:effectLst/>
                        </a:rPr>
                        <a:t>ls*=n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ls.reverse</a:t>
                      </a:r>
                      <a:r>
                        <a:rPr lang="en-US" sz="2200" b="0" kern="1000" dirty="0">
                          <a:effectLst/>
                        </a:rPr>
                        <a:t>(x)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8396">
                <a:tc>
                  <a:txBody>
                    <a:bodyPr/>
                    <a:lstStyle/>
                    <a:p>
                      <a:endParaRPr lang="zh-CN" altLang="en-US" sz="2200" b="0"/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200" b="0" kern="1000" dirty="0" err="1">
                          <a:effectLst/>
                        </a:rPr>
                        <a:t>ls.sort</a:t>
                      </a:r>
                      <a:r>
                        <a:rPr lang="en-US" sz="2200" b="0" kern="1000" dirty="0">
                          <a:effectLst/>
                        </a:rPr>
                        <a:t>()</a:t>
                      </a:r>
                      <a:endParaRPr lang="zh-CN" sz="2200" b="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5.2 </a:t>
            </a:r>
            <a:r>
              <a:rPr lang="zh-CN" altLang="zh-CN" b="1" dirty="0"/>
              <a:t>列表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列表的方法</a:t>
            </a:r>
            <a:endParaRPr lang="zh-CN" altLang="zh-CN" dirty="0"/>
          </a:p>
          <a:p>
            <a:endParaRPr lang="en-US" altLang="zh-CN" sz="1600" dirty="0" smtClean="0"/>
          </a:p>
          <a:p>
            <a:pPr marL="441325" indent="0">
              <a:buNone/>
            </a:pPr>
            <a:r>
              <a:rPr lang="en-US" altLang="zh-CN" sz="2200" dirty="0" smtClean="0"/>
              <a:t># </a:t>
            </a:r>
            <a:r>
              <a:rPr lang="zh-CN" altLang="zh-CN" sz="2200" dirty="0"/>
              <a:t>初始化</a:t>
            </a:r>
            <a:r>
              <a:rPr lang="en-US" altLang="zh-CN" sz="2200" dirty="0"/>
              <a:t>3</a:t>
            </a:r>
            <a:r>
              <a:rPr lang="zh-CN" altLang="zh-CN" sz="2200" dirty="0"/>
              <a:t>个列表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lst2=["python",12,2.71828,[0,0],12]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lst3=[21,10,55,100,2]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</a:t>
            </a:r>
            <a:r>
              <a:rPr lang="en-US" altLang="zh-CN" sz="2200" dirty="0" err="1"/>
              <a:t>lst</a:t>
            </a:r>
            <a:r>
              <a:rPr lang="en-US" altLang="zh-CN" sz="2200" dirty="0"/>
              <a:t>=['</a:t>
            </a:r>
            <a:r>
              <a:rPr lang="en-US" altLang="zh-CN" sz="2200" dirty="0" err="1"/>
              <a:t>aaa</a:t>
            </a:r>
            <a:r>
              <a:rPr lang="en-US" altLang="zh-CN" sz="2200" dirty="0"/>
              <a:t>','</a:t>
            </a:r>
            <a:r>
              <a:rPr lang="en-US" altLang="zh-CN" sz="2200" dirty="0" err="1"/>
              <a:t>bbb</a:t>
            </a:r>
            <a:r>
              <a:rPr lang="en-US" altLang="zh-CN" sz="2200" dirty="0"/>
              <a:t>']  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lst2[2]=3.14    # </a:t>
            </a:r>
            <a:r>
              <a:rPr lang="zh-CN" altLang="zh-CN" sz="2200" dirty="0"/>
              <a:t>替换元素</a:t>
            </a:r>
            <a:r>
              <a:rPr lang="en-US" altLang="zh-CN" sz="2200" dirty="0"/>
              <a:t>['python', 12, 3.14, [0, 0], 12]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lst2[0:3]=</a:t>
            </a:r>
            <a:r>
              <a:rPr lang="en-US" altLang="zh-CN" sz="2200" dirty="0" err="1"/>
              <a:t>lst</a:t>
            </a:r>
            <a:r>
              <a:rPr lang="en-US" altLang="zh-CN" sz="2200" dirty="0"/>
              <a:t>    #['</a:t>
            </a:r>
            <a:r>
              <a:rPr lang="en-US" altLang="zh-CN" sz="2200" dirty="0" err="1"/>
              <a:t>aaa</a:t>
            </a:r>
            <a:r>
              <a:rPr lang="en-US" altLang="zh-CN" sz="2200" dirty="0"/>
              <a:t>', '</a:t>
            </a:r>
            <a:r>
              <a:rPr lang="en-US" altLang="zh-CN" sz="2200" dirty="0" err="1"/>
              <a:t>bbb</a:t>
            </a:r>
            <a:r>
              <a:rPr lang="en-US" altLang="zh-CN" sz="2200" dirty="0"/>
              <a:t>', [0, 0], 12]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# </a:t>
            </a:r>
            <a:r>
              <a:rPr lang="zh-CN" altLang="zh-CN" sz="2200" dirty="0"/>
              <a:t>追加（合并）列表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lst2+=lst3   #['</a:t>
            </a:r>
            <a:r>
              <a:rPr lang="en-US" altLang="zh-CN" sz="2200" dirty="0" err="1"/>
              <a:t>aaa</a:t>
            </a:r>
            <a:r>
              <a:rPr lang="en-US" altLang="zh-CN" sz="2200" dirty="0"/>
              <a:t>', '</a:t>
            </a:r>
            <a:r>
              <a:rPr lang="en-US" altLang="zh-CN" sz="2200" dirty="0" err="1"/>
              <a:t>bbb</a:t>
            </a:r>
            <a:r>
              <a:rPr lang="en-US" altLang="zh-CN" sz="2200" dirty="0"/>
              <a:t>', [0, 0], 12, 21, 10, 55, 100, 2]</a:t>
            </a:r>
            <a:endParaRPr lang="zh-CN" altLang="zh-CN" sz="2200" dirty="0"/>
          </a:p>
          <a:p>
            <a:pPr marL="441325" indent="0">
              <a:buNone/>
            </a:pPr>
            <a:r>
              <a:rPr lang="en-US" altLang="zh-CN" sz="2200" dirty="0"/>
              <a:t>&gt;&gt;&gt; del lst2[:3]  # </a:t>
            </a:r>
            <a:r>
              <a:rPr lang="zh-CN" altLang="zh-CN" sz="2200" dirty="0"/>
              <a:t>删除</a:t>
            </a:r>
            <a:r>
              <a:rPr lang="en-US" altLang="zh-CN" sz="2200" dirty="0"/>
              <a:t>0</a:t>
            </a:r>
            <a:r>
              <a:rPr lang="zh-CN" altLang="zh-CN" sz="2200" dirty="0"/>
              <a:t>，</a:t>
            </a:r>
            <a:r>
              <a:rPr lang="en-US" altLang="zh-CN" sz="2200" dirty="0"/>
              <a:t>1</a:t>
            </a:r>
            <a:r>
              <a:rPr lang="zh-CN" altLang="zh-CN" sz="2200" dirty="0"/>
              <a:t>，</a:t>
            </a:r>
            <a:r>
              <a:rPr lang="en-US" altLang="zh-CN" sz="2200" dirty="0"/>
              <a:t>2</a:t>
            </a:r>
            <a:r>
              <a:rPr lang="zh-CN" altLang="zh-CN" sz="2200" dirty="0"/>
              <a:t>等</a:t>
            </a:r>
            <a:r>
              <a:rPr lang="en-US" altLang="zh-CN" sz="2200" dirty="0"/>
              <a:t>3</a:t>
            </a:r>
            <a:r>
              <a:rPr lang="zh-CN" altLang="zh-CN" sz="2200" dirty="0"/>
              <a:t>个列表</a:t>
            </a:r>
            <a:r>
              <a:rPr lang="zh-CN" altLang="zh-CN" sz="2200" dirty="0" smtClean="0"/>
              <a:t>元素</a:t>
            </a:r>
            <a:endParaRPr lang="zh-CN" altLang="zh-CN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 smtClean="0"/>
              <a:t>5.2 </a:t>
            </a:r>
            <a:r>
              <a:rPr lang="zh-CN" altLang="zh-CN" b="1" dirty="0"/>
              <a:t>列表</a:t>
            </a:r>
            <a:endParaRPr lang="zh-CN" altLang="zh-CN" b="1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3420745" cy="4632325"/>
          </a:xfrm>
        </p:spPr>
        <p:txBody>
          <a:bodyPr/>
          <a:lstStyle/>
          <a:p>
            <a:r>
              <a:rPr lang="zh-CN" altLang="zh-CN" dirty="0"/>
              <a:t>遍历列表</a:t>
            </a:r>
            <a:endParaRPr lang="zh-CN" altLang="zh-CN" dirty="0"/>
          </a:p>
          <a:p>
            <a:pPr lvl="1"/>
            <a:r>
              <a:rPr lang="zh-CN" altLang="en-US" dirty="0" smtClean="0"/>
              <a:t>用于</a:t>
            </a:r>
            <a:r>
              <a:rPr lang="zh-CN" altLang="zh-CN" dirty="0" smtClean="0"/>
              <a:t>逐个</a:t>
            </a:r>
            <a:r>
              <a:rPr lang="zh-CN" altLang="zh-CN" dirty="0"/>
              <a:t>处理列表中的</a:t>
            </a:r>
            <a:r>
              <a:rPr lang="zh-CN" altLang="zh-CN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/>
              <a:t>for</a:t>
            </a:r>
            <a:r>
              <a:rPr lang="zh-CN" altLang="zh-CN" dirty="0"/>
              <a:t>循环和</a:t>
            </a:r>
            <a:r>
              <a:rPr lang="en-US" altLang="zh-CN" dirty="0"/>
              <a:t>while</a:t>
            </a:r>
            <a:r>
              <a:rPr lang="zh-CN" altLang="zh-CN" dirty="0"/>
              <a:t>循环来</a:t>
            </a:r>
            <a:r>
              <a:rPr lang="zh-CN" altLang="zh-CN" dirty="0" smtClean="0"/>
              <a:t>实现</a:t>
            </a: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3491865" y="1642110"/>
            <a:ext cx="5619750" cy="464439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dirty="0" smtClean="0"/>
              <a:t>例</a:t>
            </a:r>
            <a:r>
              <a:rPr lang="en-US" altLang="zh-CN" dirty="0" smtClean="0"/>
              <a:t>5-3 </a:t>
            </a:r>
            <a:r>
              <a:rPr lang="zh-CN" altLang="zh-CN" dirty="0"/>
              <a:t>用</a:t>
            </a:r>
            <a:r>
              <a:rPr lang="en-US" altLang="zh-CN" dirty="0"/>
              <a:t>for</a:t>
            </a:r>
            <a:r>
              <a:rPr lang="zh-CN" altLang="zh-CN" dirty="0"/>
              <a:t>循环遍历列表。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#ex0503.py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lst</a:t>
            </a:r>
            <a:r>
              <a:rPr lang="en-US" altLang="zh-CN" dirty="0"/>
              <a:t>=['primary </a:t>
            </a:r>
            <a:r>
              <a:rPr lang="en-US" altLang="zh-CN" dirty="0" err="1"/>
              <a:t>school','secondary</a:t>
            </a:r>
            <a:r>
              <a:rPr lang="en-US" altLang="zh-CN" dirty="0"/>
              <a:t> </a:t>
            </a:r>
            <a:r>
              <a:rPr lang="en-US" altLang="zh-CN" dirty="0" err="1"/>
              <a:t>school','high</a:t>
            </a:r>
            <a:r>
              <a:rPr lang="en-US" altLang="zh-CN" dirty="0"/>
              <a:t> </a:t>
            </a:r>
            <a:r>
              <a:rPr lang="en-US" altLang="zh-CN" dirty="0" err="1"/>
              <a:t>school','college</a:t>
            </a:r>
            <a:r>
              <a:rPr lang="en-US" altLang="zh-CN" dirty="0"/>
              <a:t>']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for item in </a:t>
            </a:r>
            <a:r>
              <a:rPr lang="en-US" altLang="zh-CN" dirty="0" err="1"/>
              <a:t>lst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print(</a:t>
            </a:r>
            <a:r>
              <a:rPr lang="en-US" altLang="zh-CN" dirty="0" err="1"/>
              <a:t>item,end</a:t>
            </a:r>
            <a:r>
              <a:rPr lang="en-US" altLang="zh-CN" dirty="0"/>
              <a:t>=",")</a:t>
            </a:r>
            <a:endParaRPr lang="zh-CN" altLang="zh-CN" dirty="0"/>
          </a:p>
          <a:p>
            <a:endParaRPr lang="en-US" altLang="zh-CN" dirty="0" smtClean="0"/>
          </a:p>
          <a:p>
            <a:pPr marL="0" lvl="1" indent="0" algn="just">
              <a:buNone/>
              <a:defRPr/>
            </a:pPr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zh-CN" dirty="0"/>
              <a:t>元组</a:t>
            </a:r>
            <a:endParaRPr lang="zh-CN" altLang="zh-CN" dirty="0"/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1475"/>
            <a:ext cx="4067810" cy="4632325"/>
          </a:xfrm>
        </p:spPr>
        <p:txBody>
          <a:bodyPr/>
          <a:lstStyle/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包含</a:t>
            </a:r>
            <a:r>
              <a:rPr lang="en-US" altLang="zh-CN" dirty="0"/>
              <a:t>0</a:t>
            </a:r>
            <a:r>
              <a:rPr lang="zh-CN" altLang="zh-CN" dirty="0"/>
              <a:t>个或多个元素的不可变序列类型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任何</a:t>
            </a:r>
            <a:r>
              <a:rPr lang="zh-CN" altLang="zh-CN" dirty="0"/>
              <a:t>元素不能替换或</a:t>
            </a:r>
            <a:r>
              <a:rPr lang="zh-CN" altLang="zh-CN" dirty="0" smtClean="0"/>
              <a:t>删除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创建元组，</a:t>
            </a:r>
            <a:r>
              <a:rPr lang="zh-CN" altLang="zh-CN" dirty="0"/>
              <a:t>只要将元组的元素用小括号包围，并使用逗号隔开即可。</a:t>
            </a:r>
            <a:endParaRPr lang="zh-CN" altLang="zh-CN" dirty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139565" y="1640840"/>
            <a:ext cx="4971415" cy="464566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0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4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400" dirty="0"/>
              <a:t>元组的基本</a:t>
            </a:r>
            <a:r>
              <a:rPr lang="zh-CN" altLang="zh-CN" sz="2400" dirty="0" smtClean="0"/>
              <a:t>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/>
              <a:t>tup1 = (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phy</a:t>
            </a:r>
            <a:r>
              <a:rPr lang="en-US" altLang="zh-CN" dirty="0" smtClean="0"/>
              <a:t>', '</a:t>
            </a:r>
            <a:r>
              <a:rPr lang="en-US" altLang="zh-CN" dirty="0" err="1" smtClean="0"/>
              <a:t>chem</a:t>
            </a:r>
            <a:r>
              <a:rPr lang="en-US" altLang="zh-CN" dirty="0" smtClean="0"/>
              <a:t>', </a:t>
            </a:r>
            <a:r>
              <a:rPr lang="en-US" altLang="zh-CN" dirty="0"/>
              <a:t>1997, 2000)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tup2 </a:t>
            </a:r>
            <a:r>
              <a:rPr lang="en-US" altLang="zh-CN" dirty="0"/>
              <a:t>= (1, 2, 3, 4, 5 )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tup3 = "a", "b", "c", "d"  </a:t>
            </a:r>
            <a:r>
              <a:rPr lang="en-US" altLang="zh-CN" dirty="0" smtClean="0"/>
              <a:t>   #</a:t>
            </a:r>
            <a:r>
              <a:rPr lang="zh-CN" altLang="zh-CN" dirty="0" smtClean="0"/>
              <a:t>括号</a:t>
            </a:r>
            <a:r>
              <a:rPr lang="zh-CN" altLang="zh-CN" dirty="0"/>
              <a:t>可以省略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tup4 = (50,) </a:t>
            </a:r>
            <a:r>
              <a:rPr lang="en-US" altLang="zh-CN" dirty="0" smtClean="0"/>
              <a:t> #</a:t>
            </a:r>
            <a:r>
              <a:rPr lang="zh-CN" altLang="zh-CN" dirty="0"/>
              <a:t>元组只有一个元素时，逗号不可省略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tup5=((1,2,3),(4,5),(6,7),9)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&gt;&gt;&gt; </a:t>
            </a:r>
            <a:r>
              <a:rPr lang="en-US" altLang="zh-CN" dirty="0"/>
              <a:t>1997 in </a:t>
            </a:r>
            <a:r>
              <a:rPr lang="en-US" altLang="zh-CN" dirty="0" smtClean="0"/>
              <a:t>tup1     #True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smtClean="0"/>
              <a:t>tup2+tup3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&gt;&gt;&gt; tup1[1]     #'chemistry</a:t>
            </a:r>
            <a:r>
              <a:rPr lang="en-US" altLang="zh-CN" dirty="0"/>
              <a:t>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(tup1)    #4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max(tup3</a:t>
            </a:r>
            <a:r>
              <a:rPr lang="en-US" altLang="zh-CN" dirty="0" smtClean="0"/>
              <a:t>)   #'d</a:t>
            </a:r>
            <a:r>
              <a:rPr lang="en-US" altLang="zh-CN" dirty="0"/>
              <a:t>'</a:t>
            </a:r>
            <a:endParaRPr lang="zh-CN" altLang="zh-CN" dirty="0"/>
          </a:p>
          <a:p>
            <a:endParaRPr lang="en-US" altLang="zh-CN" b="1" kern="0" dirty="0">
              <a:solidFill>
                <a:srgbClr val="126ABA"/>
              </a:solidFill>
            </a:endParaRPr>
          </a:p>
          <a:p>
            <a:endParaRPr lang="en-US" altLang="zh-CN" b="1" kern="0" dirty="0" smtClean="0">
              <a:solidFill>
                <a:srgbClr val="126ABA"/>
              </a:solidFill>
            </a:endParaRPr>
          </a:p>
          <a:p>
            <a:pPr marL="142875" lvl="1" algn="just" eaLnBrk="1" hangingPunct="1">
              <a:defRPr/>
            </a:pPr>
            <a:endParaRPr lang="zh-CN" altLang="en-US" b="1" kern="0" dirty="0" smtClean="0">
              <a:solidFill>
                <a:srgbClr val="126ABA"/>
              </a:solidFill>
            </a:endParaRPr>
          </a:p>
          <a:p>
            <a:pPr>
              <a:defRPr/>
            </a:pPr>
            <a:endParaRPr lang="zh-CN" altLang="en-US" kern="0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4a8bc84-3103-4992-b78d-742631a41b65}"/>
  <p:tag name="TABLE_ENDDRAG_ORIGIN_RECT" val="698*328"/>
  <p:tag name="TABLE_ENDDRAG_RECT" val="11*136*698*328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0</TotalTime>
  <Words>5667</Words>
  <Application>WPS 演示</Application>
  <PresentationFormat>全屏显示(4:3)</PresentationFormat>
  <Paragraphs>460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方正姚体</vt:lpstr>
      <vt:lpstr>华文彩云</vt:lpstr>
      <vt:lpstr>微软雅黑</vt:lpstr>
      <vt:lpstr>Times New Roman</vt:lpstr>
      <vt:lpstr>方正书宋简体</vt:lpstr>
      <vt:lpstr>Arial Unicode MS</vt:lpstr>
      <vt:lpstr>Calibri</vt:lpstr>
      <vt:lpstr>1_尚学堂</vt:lpstr>
      <vt:lpstr>5  Python的组合数据类型</vt:lpstr>
      <vt:lpstr>第5章  Python的组合数据类型</vt:lpstr>
      <vt:lpstr>5.1 序列类型</vt:lpstr>
      <vt:lpstr>5.1 序列类型</vt:lpstr>
      <vt:lpstr>5.2 列表</vt:lpstr>
      <vt:lpstr>5.2 列表</vt:lpstr>
      <vt:lpstr>5.2 列表</vt:lpstr>
      <vt:lpstr>5.2 列表</vt:lpstr>
      <vt:lpstr>5.3 元组</vt:lpstr>
      <vt:lpstr>4.3 元组</vt:lpstr>
      <vt:lpstr>5.4 字典</vt:lpstr>
      <vt:lpstr>5.4 字典</vt:lpstr>
      <vt:lpstr>5.4 字典</vt:lpstr>
      <vt:lpstr>5.4 字典</vt:lpstr>
      <vt:lpstr>5.4 字典</vt:lpstr>
      <vt:lpstr>5.4 字典</vt:lpstr>
      <vt:lpstr>5.4 字典</vt:lpstr>
      <vt:lpstr>5.5 集合</vt:lpstr>
      <vt:lpstr>5.5 集合</vt:lpstr>
      <vt:lpstr>5.5 集合</vt:lpstr>
      <vt:lpstr>5.5 集合</vt:lpstr>
      <vt:lpstr>5.6 组合数据类型的应用</vt:lpstr>
      <vt:lpstr>5.6 组合数据类型的应用</vt:lpstr>
      <vt:lpstr>小结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btbu702</cp:lastModifiedBy>
  <cp:revision>309</cp:revision>
  <dcterms:created xsi:type="dcterms:W3CDTF">2113-01-01T00:00:00Z</dcterms:created>
  <dcterms:modified xsi:type="dcterms:W3CDTF">2021-03-02T00:46:49Z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