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handoutMasterIdLst>
    <p:handoutMasterId r:id="rId29"/>
  </p:handoutMasterIdLst>
  <p:sldIdLst>
    <p:sldId id="256" r:id="rId3"/>
    <p:sldId id="318" r:id="rId4"/>
    <p:sldId id="299" r:id="rId5"/>
    <p:sldId id="343" r:id="rId6"/>
    <p:sldId id="322" r:id="rId7"/>
    <p:sldId id="327" r:id="rId8"/>
    <p:sldId id="328" r:id="rId9"/>
    <p:sldId id="351" r:id="rId10"/>
    <p:sldId id="352" r:id="rId11"/>
    <p:sldId id="353" r:id="rId12"/>
    <p:sldId id="354" r:id="rId13"/>
    <p:sldId id="355" r:id="rId14"/>
    <p:sldId id="320" r:id="rId15"/>
    <p:sldId id="329" r:id="rId16"/>
    <p:sldId id="356" r:id="rId17"/>
    <p:sldId id="345" r:id="rId18"/>
    <p:sldId id="331" r:id="rId19"/>
    <p:sldId id="332" r:id="rId20"/>
    <p:sldId id="357" r:id="rId21"/>
    <p:sldId id="333" r:id="rId22"/>
    <p:sldId id="359" r:id="rId23"/>
    <p:sldId id="360" r:id="rId24"/>
    <p:sldId id="361" r:id="rId25"/>
    <p:sldId id="311" r:id="rId26"/>
    <p:sldId id="263" r:id="rId27"/>
    <p:sldId id="342" r:id="rId2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20000"/>
      </a:spcAft>
      <a:buClr>
        <a:srgbClr val="228A88"/>
      </a:buClr>
      <a:buFont typeface="Wingdings 2" panose="05020102010507070707" pitchFamily="18" charset="2"/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20000"/>
      </a:spcAft>
      <a:buClr>
        <a:srgbClr val="228A88"/>
      </a:buClr>
      <a:buFont typeface="Wingdings 2" panose="05020102010507070707" pitchFamily="18" charset="2"/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20000"/>
      </a:spcAft>
      <a:buClr>
        <a:srgbClr val="228A88"/>
      </a:buClr>
      <a:buFont typeface="Wingdings 2" panose="05020102010507070707" pitchFamily="18" charset="2"/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20000"/>
      </a:spcAft>
      <a:buClr>
        <a:srgbClr val="228A88"/>
      </a:buClr>
      <a:buFont typeface="Wingdings 2" panose="05020102010507070707" pitchFamily="18" charset="2"/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20000"/>
      </a:spcAft>
      <a:buClr>
        <a:srgbClr val="228A88"/>
      </a:buClr>
      <a:buFont typeface="Wingdings 2" panose="05020102010507070707" pitchFamily="18" charset="2"/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66B3"/>
    <a:srgbClr val="9954CC"/>
    <a:srgbClr val="50A3EE"/>
    <a:srgbClr val="126ABA"/>
    <a:srgbClr val="7EBBF2"/>
    <a:srgbClr val="69B0F1"/>
    <a:srgbClr val="66AEF0"/>
    <a:srgbClr val="020C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3" d="100"/>
          <a:sy n="63" d="100"/>
        </p:scale>
        <p:origin x="-708" y="-102"/>
      </p:cViewPr>
      <p:guideLst>
        <p:guide orient="horz" pos="2160"/>
        <p:guide pos="289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24" y="-96"/>
      </p:cViewPr>
      <p:guideLst>
        <p:guide orient="horz" pos="2880"/>
        <p:guide pos="21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4" Type="http://schemas.openxmlformats.org/officeDocument/2006/relationships/slide" Target="slides/slide25.xml"/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6541F-54B9-41FE-9A5A-DFC07EBE7F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FBEE0-6446-472E-ABDC-872CE7FA2D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635" y="5164455"/>
            <a:ext cx="9144635" cy="1690370"/>
          </a:xfrm>
          <a:prstGeom prst="rect">
            <a:avLst/>
          </a:prstGeom>
          <a:gradFill>
            <a:gsLst>
              <a:gs pos="0">
                <a:srgbClr val="9954CC"/>
              </a:gs>
              <a:gs pos="37000">
                <a:srgbClr val="9954CC"/>
              </a:gs>
              <a:gs pos="100000">
                <a:srgbClr val="CBA5E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635" cy="1690370"/>
          </a:xfrm>
          <a:prstGeom prst="rect">
            <a:avLst/>
          </a:prstGeom>
          <a:gradFill>
            <a:gsLst>
              <a:gs pos="0">
                <a:srgbClr val="9954CC"/>
              </a:gs>
              <a:gs pos="37000">
                <a:srgbClr val="9954CC"/>
              </a:gs>
              <a:gs pos="100000">
                <a:srgbClr val="CBA5E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152400" y="669925"/>
            <a:ext cx="44754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600" b="1" dirty="0">
                <a:solidFill>
                  <a:schemeClr val="bg1"/>
                </a:solidFill>
                <a:ea typeface="华文彩云" panose="02010800040101010101" pitchFamily="2" charset="-122"/>
              </a:rPr>
              <a:t>Python</a:t>
            </a:r>
            <a:r>
              <a:rPr lang="zh-CN" altLang="en-US" sz="3600" dirty="0" smtClean="0">
                <a:solidFill>
                  <a:schemeClr val="bg1"/>
                </a:solidFill>
                <a:ea typeface="方正姚体" panose="02010601030101010101" pitchFamily="2" charset="-122"/>
                <a:sym typeface="+mn-ea"/>
              </a:rPr>
              <a:t>高级</a:t>
            </a:r>
            <a:r>
              <a:rPr lang="zh-CN" altLang="en-US" sz="3600" dirty="0" smtClean="0">
                <a:solidFill>
                  <a:schemeClr val="bg1"/>
                </a:solidFill>
                <a:ea typeface="方正姚体" panose="02010601030101010101" pitchFamily="2" charset="-122"/>
              </a:rPr>
              <a:t>程序设计</a:t>
            </a:r>
            <a:endParaRPr lang="zh-CN" altLang="en-US" sz="3600" dirty="0">
              <a:solidFill>
                <a:schemeClr val="bg1"/>
              </a:solidFill>
              <a:ea typeface="方正姚体" panose="02010601030101010101" pitchFamily="2" charset="-122"/>
            </a:endParaRPr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black">
          <a:xfrm>
            <a:off x="6084888" y="5930107"/>
            <a:ext cx="2870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北京工商大学</a:t>
            </a:r>
            <a:endParaRPr lang="zh-CN" altLang="en-US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5613" y="879475"/>
            <a:ext cx="2230437" cy="53721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2713" y="879475"/>
            <a:ext cx="6540500" cy="53721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238" y="879475"/>
            <a:ext cx="8897937" cy="787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12713" y="1687513"/>
            <a:ext cx="8923337" cy="456406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1">
                <a:solidFill>
                  <a:srgbClr val="1166B3"/>
                </a:solidFill>
              </a:defRPr>
            </a:lvl1pPr>
            <a:lvl2pPr>
              <a:defRPr sz="2200"/>
            </a:lvl2pPr>
            <a:lvl3pPr>
              <a:defRPr sz="22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221" y="788034"/>
            <a:ext cx="9039466" cy="787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189" y="1619794"/>
            <a:ext cx="4532811" cy="46317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4252" y="1632857"/>
            <a:ext cx="4441961" cy="4618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microsoft.com/office/2007/relationships/hdphoto" Target="../media/image2.wdp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6334760"/>
            <a:ext cx="9144635" cy="522605"/>
          </a:xfrm>
          <a:prstGeom prst="rect">
            <a:avLst/>
          </a:prstGeom>
          <a:gradFill>
            <a:gsLst>
              <a:gs pos="0">
                <a:srgbClr val="9954CC"/>
              </a:gs>
              <a:gs pos="37000">
                <a:srgbClr val="9954CC"/>
              </a:gs>
              <a:gs pos="100000">
                <a:srgbClr val="CBA5E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635" cy="783590"/>
          </a:xfrm>
          <a:prstGeom prst="rect">
            <a:avLst/>
          </a:prstGeom>
          <a:gradFill>
            <a:gsLst>
              <a:gs pos="0">
                <a:srgbClr val="9954CC"/>
              </a:gs>
              <a:gs pos="37000">
                <a:srgbClr val="9954CC"/>
              </a:gs>
              <a:gs pos="100000">
                <a:srgbClr val="CBA5E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black">
          <a:xfrm>
            <a:off x="39688" y="854075"/>
            <a:ext cx="9039225" cy="78740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6513" y="1639888"/>
            <a:ext cx="9036050" cy="463391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  <a:br>
              <a:rPr lang="en-US" altLang="en-US" smtClean="0"/>
            </a:br>
            <a:r>
              <a:rPr lang="en-US" altLang="en-US" smtClean="0"/>
              <a:t>good1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  <a:br>
              <a:rPr lang="en-US" altLang="en-US" smtClean="0"/>
            </a:br>
            <a:r>
              <a:rPr lang="en-US" altLang="en-US" smtClean="0"/>
              <a:t>good2</a:t>
            </a:r>
            <a:endParaRPr lang="en-US" altLang="en-US" smtClean="0"/>
          </a:p>
          <a:p>
            <a:pPr lvl="2"/>
            <a:r>
              <a:rPr lang="en-US" altLang="en-US" smtClean="0"/>
              <a:t>Third level</a:t>
            </a:r>
            <a:br>
              <a:rPr lang="en-US" altLang="en-US" smtClean="0"/>
            </a:br>
            <a:r>
              <a:rPr lang="en-US" altLang="en-US" smtClean="0"/>
              <a:t>good3</a:t>
            </a:r>
            <a:endParaRPr lang="en-US" altLang="en-US" smtClean="0"/>
          </a:p>
          <a:p>
            <a:pPr lvl="3"/>
            <a:r>
              <a:rPr lang="en-US" altLang="en-US" smtClean="0"/>
              <a:t>Fourth level</a:t>
            </a:r>
            <a:br>
              <a:rPr lang="en-US" altLang="en-US" smtClean="0"/>
            </a:br>
            <a:r>
              <a:rPr lang="en-US" altLang="en-US" smtClean="0"/>
              <a:t>good4</a:t>
            </a:r>
            <a:endParaRPr lang="en-US" altLang="en-US" smtClean="0"/>
          </a:p>
          <a:p>
            <a:pPr lvl="4"/>
            <a:r>
              <a:rPr lang="en-US" altLang="en-US" smtClean="0"/>
              <a:t>Fifth level</a:t>
            </a:r>
            <a:br>
              <a:rPr lang="en-US" altLang="en-US" smtClean="0"/>
            </a:br>
            <a:r>
              <a:rPr lang="en-US" altLang="en-US" smtClean="0"/>
              <a:t>good5</a:t>
            </a:r>
            <a:endParaRPr lang="en-US" altLang="en-US" smtClean="0"/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black">
          <a:xfrm>
            <a:off x="34925" y="260350"/>
            <a:ext cx="0" cy="2349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Rectangle 9"/>
          <p:cNvSpPr>
            <a:spLocks noChangeArrowheads="1"/>
          </p:cNvSpPr>
          <p:nvPr userDrawn="1"/>
        </p:nvSpPr>
        <p:spPr bwMode="black">
          <a:xfrm>
            <a:off x="6829425" y="6431598"/>
            <a:ext cx="2125663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r>
              <a:rPr lang="zh-CN" altLang="en-US" sz="1400" dirty="0" smtClean="0">
                <a:solidFill>
                  <a:schemeClr val="bg1"/>
                </a:solidFill>
              </a:rPr>
              <a:t>国际经管学院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033" name="Text Box 11"/>
          <p:cNvSpPr txBox="1">
            <a:spLocks noChangeArrowheads="1"/>
          </p:cNvSpPr>
          <p:nvPr userDrawn="1"/>
        </p:nvSpPr>
        <p:spPr bwMode="auto">
          <a:xfrm>
            <a:off x="34925" y="41275"/>
            <a:ext cx="37449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1" dirty="0">
                <a:solidFill>
                  <a:schemeClr val="bg1"/>
                </a:solidFill>
                <a:ea typeface="方正姚体" panose="02010601030101010101" pitchFamily="2" charset="-122"/>
              </a:rPr>
              <a:t>Python</a:t>
            </a:r>
            <a:r>
              <a:rPr lang="zh-CN" altLang="en-US" sz="2800" b="1" dirty="0">
                <a:solidFill>
                  <a:schemeClr val="bg1"/>
                </a:solidFill>
                <a:ea typeface="方正姚体" panose="02010601030101010101" pitchFamily="2" charset="-122"/>
              </a:rPr>
              <a:t>高级</a:t>
            </a:r>
            <a:r>
              <a:rPr lang="zh-CN" altLang="en-US" sz="2800" b="1" dirty="0" smtClean="0">
                <a:solidFill>
                  <a:schemeClr val="bg1"/>
                </a:solidFill>
                <a:ea typeface="方正姚体" panose="02010601030101010101" pitchFamily="2" charset="-122"/>
              </a:rPr>
              <a:t>程序设计</a:t>
            </a:r>
            <a:endParaRPr lang="zh-CN" altLang="en-US" sz="2800" b="1" dirty="0">
              <a:solidFill>
                <a:schemeClr val="bg1"/>
              </a:solidFill>
              <a:ea typeface="方正姚体" panose="02010601030101010101" pitchFamily="2" charset="-122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8244840" y="26670"/>
            <a:ext cx="769620" cy="727075"/>
            <a:chOff x="1642438" y="2313000"/>
            <a:chExt cx="2232000" cy="2232000"/>
          </a:xfrm>
        </p:grpSpPr>
        <p:sp>
          <p:nvSpPr>
            <p:cNvPr id="9" name="椭圆 8"/>
            <p:cNvSpPr/>
            <p:nvPr/>
          </p:nvSpPr>
          <p:spPr>
            <a:xfrm>
              <a:off x="1642438" y="2313000"/>
              <a:ext cx="2232000" cy="22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8438" y="2349000"/>
              <a:ext cx="2160000" cy="2160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00050" indent="-400050" algn="l" rtl="0" eaLnBrk="0" fontAlgn="base" hangingPunct="0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³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00050" algn="l" rtl="0" eaLnBrk="0" fontAlgn="base" hangingPunct="0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²"/>
        <a:defRPr sz="2000">
          <a:solidFill>
            <a:schemeClr val="hlink"/>
          </a:solidFill>
          <a:latin typeface="+mn-lt"/>
          <a:ea typeface="+mn-ea"/>
        </a:defRPr>
      </a:lvl2pPr>
      <a:lvl3pPr marL="1377950" indent="-349250" algn="l" rtl="0" eaLnBrk="0" fontAlgn="base" hangingPunct="0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±"/>
        <a:defRPr sz="2400">
          <a:solidFill>
            <a:schemeClr val="hlink"/>
          </a:solidFill>
          <a:latin typeface="+mn-lt"/>
          <a:ea typeface="+mn-ea"/>
        </a:defRPr>
      </a:lvl3pPr>
      <a:lvl4pPr marL="1885950" indent="-342900" algn="l" rtl="0" eaLnBrk="0" fontAlgn="base" hangingPunct="0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°"/>
        <a:defRPr sz="2000">
          <a:solidFill>
            <a:schemeClr val="hlink"/>
          </a:solidFill>
          <a:latin typeface="+mn-lt"/>
          <a:ea typeface="+mn-ea"/>
        </a:defRPr>
      </a:lvl4pPr>
      <a:lvl5pPr marL="2349500" indent="-349250" algn="l" rtl="0" eaLnBrk="0" fontAlgn="base" hangingPunct="0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¯"/>
        <a:defRPr sz="2000">
          <a:solidFill>
            <a:schemeClr val="hlink"/>
          </a:solidFill>
          <a:latin typeface="+mn-lt"/>
          <a:ea typeface="+mn-ea"/>
        </a:defRPr>
      </a:lvl5pPr>
      <a:lvl6pPr marL="28067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¯"/>
        <a:defRPr>
          <a:solidFill>
            <a:schemeClr val="hlink"/>
          </a:solidFill>
          <a:latin typeface="+mn-lt"/>
          <a:ea typeface="+mn-ea"/>
        </a:defRPr>
      </a:lvl6pPr>
      <a:lvl7pPr marL="32639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¯"/>
        <a:defRPr>
          <a:solidFill>
            <a:schemeClr val="hlink"/>
          </a:solidFill>
          <a:latin typeface="+mn-lt"/>
          <a:ea typeface="+mn-ea"/>
        </a:defRPr>
      </a:lvl7pPr>
      <a:lvl8pPr marL="37211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¯"/>
        <a:defRPr>
          <a:solidFill>
            <a:schemeClr val="hlink"/>
          </a:solidFill>
          <a:latin typeface="+mn-lt"/>
          <a:ea typeface="+mn-ea"/>
        </a:defRPr>
      </a:lvl8pPr>
      <a:lvl9pPr marL="41783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¯"/>
        <a:defRPr>
          <a:solidFill>
            <a:schemeClr val="hlink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43510" y="2643505"/>
            <a:ext cx="8232775" cy="1871345"/>
          </a:xfrm>
          <a:solidFill>
            <a:srgbClr val="FFFFFF"/>
          </a:solidFill>
          <a:ln>
            <a:solidFill>
              <a:srgbClr val="9954CC"/>
            </a:solidFill>
          </a:ln>
        </p:spPr>
        <p:txBody>
          <a:bodyPr anchorCtr="1"/>
          <a:lstStyle/>
          <a:p>
            <a:pPr eaLnBrk="1" hangingPunct="1"/>
            <a:r>
              <a:rPr lang="en-US" altLang="zh-CN" sz="3200" dirty="0" smtClean="0"/>
              <a:t>6  </a:t>
            </a:r>
            <a:r>
              <a:rPr lang="zh-CN" altLang="en-US" sz="3200" dirty="0" smtClean="0"/>
              <a:t>用</a:t>
            </a:r>
            <a:r>
              <a:rPr lang="zh-CN" altLang="zh-CN" sz="3200" dirty="0" smtClean="0"/>
              <a:t>函数</a:t>
            </a:r>
            <a:r>
              <a:rPr lang="zh-CN" altLang="en-US" sz="3200" dirty="0" smtClean="0"/>
              <a:t>实现代码复用</a:t>
            </a:r>
            <a:endParaRPr lang="zh-CN" altLang="en-US" sz="3200" dirty="0" smtClean="0">
              <a:solidFill>
                <a:srgbClr val="126AB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b="1" dirty="0" smtClean="0"/>
              <a:t>6.2 </a:t>
            </a:r>
            <a:r>
              <a:rPr lang="zh-CN" altLang="zh-CN" b="1" dirty="0"/>
              <a:t>函数的参数和返回值</a:t>
            </a:r>
            <a:endParaRPr lang="zh-CN" altLang="zh-CN" b="1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1475"/>
            <a:ext cx="9039860" cy="4524375"/>
          </a:xfrm>
        </p:spPr>
        <p:txBody>
          <a:bodyPr/>
          <a:lstStyle/>
          <a:p>
            <a:r>
              <a:rPr lang="zh-CN" altLang="zh-CN" dirty="0"/>
              <a:t>默认参数</a:t>
            </a:r>
            <a:endParaRPr lang="zh-CN" altLang="zh-CN" dirty="0"/>
          </a:p>
          <a:p>
            <a:pPr lvl="1"/>
            <a:r>
              <a:rPr lang="zh-CN" altLang="zh-CN" dirty="0"/>
              <a:t>定义函数时</a:t>
            </a:r>
            <a:r>
              <a:rPr lang="zh-CN" altLang="zh-CN" dirty="0" smtClean="0"/>
              <a:t>，</a:t>
            </a:r>
            <a:r>
              <a:rPr lang="zh-CN" altLang="en-US" dirty="0" smtClean="0"/>
              <a:t>为</a:t>
            </a:r>
            <a:r>
              <a:rPr lang="zh-CN" altLang="zh-CN" dirty="0" smtClean="0"/>
              <a:t>函数</a:t>
            </a:r>
            <a:r>
              <a:rPr lang="zh-CN" altLang="zh-CN" dirty="0"/>
              <a:t>的形式参数设置默认值</a:t>
            </a:r>
            <a:r>
              <a:rPr lang="zh-CN" altLang="zh-CN" dirty="0" smtClean="0"/>
              <a:t>，</a:t>
            </a:r>
            <a:r>
              <a:rPr lang="zh-CN" altLang="en-US" dirty="0" smtClean="0"/>
              <a:t>该</a:t>
            </a:r>
            <a:r>
              <a:rPr lang="zh-CN" altLang="zh-CN" dirty="0" smtClean="0"/>
              <a:t>参数</a:t>
            </a:r>
            <a:r>
              <a:rPr lang="zh-CN" altLang="zh-CN" dirty="0"/>
              <a:t>被称为默认参数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调用函数时，默认</a:t>
            </a:r>
            <a:r>
              <a:rPr lang="zh-CN" altLang="zh-CN" dirty="0"/>
              <a:t>参数在定义时已经被赋值</a:t>
            </a:r>
            <a:r>
              <a:rPr lang="zh-CN" altLang="zh-CN" dirty="0" smtClean="0"/>
              <a:t>，可以忽略，其它</a:t>
            </a:r>
            <a:r>
              <a:rPr lang="zh-CN" altLang="zh-CN" dirty="0"/>
              <a:t>参数是必须要传入</a:t>
            </a:r>
            <a:r>
              <a:rPr lang="zh-CN" altLang="zh-CN" dirty="0" smtClean="0"/>
              <a:t>值。</a:t>
            </a:r>
            <a:endParaRPr lang="zh-CN" altLang="zh-CN" dirty="0"/>
          </a:p>
          <a:p>
            <a:pPr lvl="1"/>
            <a:r>
              <a:rPr lang="zh-CN" altLang="en-US" dirty="0"/>
              <a:t>若</a:t>
            </a:r>
            <a:r>
              <a:rPr lang="zh-CN" altLang="zh-CN" dirty="0" smtClean="0"/>
              <a:t>默认</a:t>
            </a:r>
            <a:r>
              <a:rPr lang="zh-CN" altLang="zh-CN" dirty="0"/>
              <a:t>参数没有传入值，则直接使用默认的值；如果默认参数传入了值，则使用传入的新值替代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带有</a:t>
            </a:r>
            <a:r>
              <a:rPr lang="zh-CN" altLang="zh-CN" dirty="0"/>
              <a:t>默认值的参数一定要位于参数列表的最</a:t>
            </a:r>
            <a:r>
              <a:rPr lang="zh-CN" altLang="zh-CN" dirty="0" smtClean="0"/>
              <a:t>后面。</a:t>
            </a:r>
            <a:endParaRPr lang="zh-CN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zh-CN" dirty="0" smtClean="0"/>
              <a:t>例</a:t>
            </a:r>
            <a:r>
              <a:rPr lang="en-US" altLang="zh-CN" dirty="0" smtClean="0"/>
              <a:t>6-8</a:t>
            </a:r>
            <a:r>
              <a:rPr lang="zh-CN" altLang="zh-CN" dirty="0"/>
              <a:t>默认参数的应用。</a:t>
            </a:r>
            <a:endParaRPr lang="zh-CN" altLang="zh-CN" dirty="0"/>
          </a:p>
          <a:p>
            <a:pPr marL="514350" lvl="1" indent="0">
              <a:buNone/>
            </a:pPr>
            <a:endParaRPr lang="zh-CN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b="1" dirty="0" smtClean="0"/>
              <a:t>6.2 </a:t>
            </a:r>
            <a:r>
              <a:rPr lang="zh-CN" altLang="zh-CN" b="1" dirty="0"/>
              <a:t>函数的参数和返回值</a:t>
            </a:r>
            <a:endParaRPr lang="zh-CN" altLang="zh-CN" b="1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9225" cy="4597400"/>
          </a:xfrm>
        </p:spPr>
        <p:txBody>
          <a:bodyPr/>
          <a:lstStyle/>
          <a:p>
            <a:r>
              <a:rPr lang="zh-CN" altLang="zh-CN" dirty="0"/>
              <a:t>函数的返回值</a:t>
            </a:r>
            <a:endParaRPr lang="zh-CN" altLang="zh-CN" dirty="0"/>
          </a:p>
          <a:p>
            <a:pPr lvl="1"/>
            <a:r>
              <a:rPr lang="zh-CN" altLang="zh-CN" dirty="0" smtClean="0"/>
              <a:t>返回</a:t>
            </a:r>
            <a:r>
              <a:rPr lang="zh-CN" altLang="zh-CN" dirty="0"/>
              <a:t>值可以是任何</a:t>
            </a:r>
            <a:r>
              <a:rPr lang="zh-CN" altLang="zh-CN" dirty="0" smtClean="0"/>
              <a:t>数据类型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return </a:t>
            </a:r>
            <a:r>
              <a:rPr lang="en-US" altLang="zh-CN" dirty="0"/>
              <a:t>[expression]</a:t>
            </a:r>
            <a:r>
              <a:rPr lang="zh-CN" altLang="zh-CN" dirty="0" smtClean="0"/>
              <a:t>语句将</a:t>
            </a:r>
            <a:r>
              <a:rPr lang="zh-CN" altLang="zh-CN" dirty="0"/>
              <a:t>表达式值作为返回值传递给调用</a:t>
            </a:r>
            <a:r>
              <a:rPr lang="zh-CN" altLang="zh-CN" dirty="0" smtClean="0"/>
              <a:t>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不</a:t>
            </a:r>
            <a:r>
              <a:rPr lang="zh-CN" altLang="zh-CN" dirty="0"/>
              <a:t>带参数值的</a:t>
            </a:r>
            <a:r>
              <a:rPr lang="en-US" altLang="zh-CN" dirty="0"/>
              <a:t>return</a:t>
            </a:r>
            <a:r>
              <a:rPr lang="zh-CN" altLang="zh-CN" dirty="0"/>
              <a:t>语句返回</a:t>
            </a:r>
            <a:r>
              <a:rPr lang="en-US" altLang="zh-CN" dirty="0" smtClean="0"/>
              <a:t>None</a:t>
            </a:r>
            <a:r>
              <a:rPr lang="zh-CN" altLang="en-US" dirty="0" smtClean="0"/>
              <a:t>。</a:t>
            </a:r>
            <a:endParaRPr lang="zh-CN" altLang="zh-CN" dirty="0"/>
          </a:p>
          <a:p>
            <a:pPr lvl="1">
              <a:spcBef>
                <a:spcPts val="600"/>
              </a:spcBef>
            </a:pPr>
            <a:r>
              <a:rPr lang="zh-CN" altLang="zh-CN" dirty="0" smtClean="0"/>
              <a:t>例</a:t>
            </a:r>
            <a:r>
              <a:rPr lang="en-US" altLang="zh-CN" dirty="0" smtClean="0"/>
              <a:t>6-11 </a:t>
            </a:r>
            <a:r>
              <a:rPr lang="en-US" altLang="zh-CN" dirty="0"/>
              <a:t>return</a:t>
            </a:r>
            <a:r>
              <a:rPr lang="zh-CN" altLang="zh-CN" dirty="0"/>
              <a:t>关键字的应用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&gt;&gt;&gt; </a:t>
            </a:r>
            <a:r>
              <a:rPr lang="en-US" altLang="zh-CN" dirty="0" err="1"/>
              <a:t>def</a:t>
            </a:r>
            <a:r>
              <a:rPr lang="en-US" altLang="zh-CN" dirty="0"/>
              <a:t> compare( arg1, arg2 ):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 smtClean="0"/>
              <a:t>              result = arg1 &gt;arg2</a:t>
            </a:r>
            <a:endParaRPr lang="zh-CN" altLang="zh-CN" dirty="0" smtClean="0"/>
          </a:p>
          <a:p>
            <a:pPr marL="514350" lvl="1" indent="0">
              <a:buNone/>
            </a:pPr>
            <a:r>
              <a:rPr lang="en-US" altLang="zh-CN" dirty="0" smtClean="0"/>
              <a:t>              </a:t>
            </a:r>
            <a:r>
              <a:rPr lang="en-US" altLang="zh-CN" dirty="0"/>
              <a:t>return result    # </a:t>
            </a:r>
            <a:r>
              <a:rPr lang="zh-CN" altLang="zh-CN" dirty="0"/>
              <a:t>函数体内</a:t>
            </a:r>
            <a:r>
              <a:rPr lang="en-US" altLang="zh-CN" dirty="0"/>
              <a:t>result</a:t>
            </a:r>
            <a:r>
              <a:rPr lang="zh-CN" altLang="zh-CN" dirty="0"/>
              <a:t>值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 smtClean="0"/>
              <a:t>&gt;&gt;&gt; </a:t>
            </a:r>
            <a:r>
              <a:rPr lang="en-US" altLang="zh-CN" dirty="0" err="1"/>
              <a:t>btest</a:t>
            </a:r>
            <a:r>
              <a:rPr lang="en-US" altLang="zh-CN" dirty="0"/>
              <a:t>= compare(10,9.99</a:t>
            </a:r>
            <a:r>
              <a:rPr lang="en-US" altLang="zh-CN" dirty="0" smtClean="0"/>
              <a:t>)</a:t>
            </a:r>
            <a:r>
              <a:rPr lang="en-US" altLang="zh-CN" dirty="0"/>
              <a:t> # </a:t>
            </a:r>
            <a:r>
              <a:rPr lang="zh-CN" altLang="zh-CN" dirty="0"/>
              <a:t>调用</a:t>
            </a:r>
            <a:r>
              <a:rPr lang="en-US" altLang="zh-CN" dirty="0"/>
              <a:t>sum</a:t>
            </a:r>
            <a:r>
              <a:rPr lang="zh-CN" altLang="zh-CN" dirty="0" smtClean="0"/>
              <a:t>函数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&gt;&gt;&gt; print ("</a:t>
            </a:r>
            <a:r>
              <a:rPr lang="zh-CN" altLang="zh-CN" dirty="0"/>
              <a:t>函数的返回值</a:t>
            </a:r>
            <a:r>
              <a:rPr lang="en-US" altLang="zh-CN" dirty="0"/>
              <a:t>: ",</a:t>
            </a:r>
            <a:r>
              <a:rPr lang="en-US" altLang="zh-CN" dirty="0" err="1"/>
              <a:t>btest</a:t>
            </a:r>
            <a:r>
              <a:rPr lang="en-US" altLang="zh-CN" dirty="0"/>
              <a:t>)</a:t>
            </a:r>
            <a:endParaRPr lang="zh-CN" altLang="zh-CN" dirty="0"/>
          </a:p>
          <a:p>
            <a:pPr marL="514350" lvl="1" indent="0">
              <a:buNone/>
            </a:pPr>
            <a:r>
              <a:rPr lang="zh-CN" altLang="zh-CN" dirty="0"/>
              <a:t>函数的返回值</a:t>
            </a:r>
            <a:r>
              <a:rPr lang="en-US" altLang="zh-CN" dirty="0"/>
              <a:t>:  True</a:t>
            </a:r>
            <a:endParaRPr lang="zh-CN" altLang="zh-CN" dirty="0"/>
          </a:p>
          <a:p>
            <a:pPr marL="514350" lvl="1" indent="0">
              <a:buNone/>
            </a:pPr>
            <a:endParaRPr lang="zh-CN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b="1" dirty="0" smtClean="0"/>
              <a:t>6.2 </a:t>
            </a:r>
            <a:r>
              <a:rPr lang="zh-CN" altLang="zh-CN" b="1" dirty="0"/>
              <a:t>函数的参数和返回值</a:t>
            </a:r>
            <a:endParaRPr lang="zh-CN" altLang="zh-CN" b="1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9860" cy="4597400"/>
          </a:xfrm>
        </p:spPr>
        <p:txBody>
          <a:bodyPr/>
          <a:lstStyle/>
          <a:p>
            <a:r>
              <a:rPr lang="en-US" altLang="zh-CN" dirty="0"/>
              <a:t>lambda</a:t>
            </a:r>
            <a:r>
              <a:rPr lang="zh-CN" altLang="zh-CN" dirty="0"/>
              <a:t>函数</a:t>
            </a:r>
            <a:endParaRPr lang="zh-CN" altLang="zh-CN" dirty="0"/>
          </a:p>
          <a:p>
            <a:pPr lvl="1"/>
            <a:r>
              <a:rPr lang="zh-CN" altLang="zh-CN" dirty="0" smtClean="0"/>
              <a:t>匿名</a:t>
            </a:r>
            <a:r>
              <a:rPr lang="zh-CN" altLang="zh-CN" dirty="0"/>
              <a:t>函数</a:t>
            </a:r>
            <a:r>
              <a:rPr lang="zh-CN" altLang="zh-CN" dirty="0" smtClean="0"/>
              <a:t>，是</a:t>
            </a:r>
            <a:r>
              <a:rPr lang="zh-CN" altLang="zh-CN" dirty="0"/>
              <a:t>一个</a:t>
            </a:r>
            <a:r>
              <a:rPr lang="en-US" altLang="zh-CN" dirty="0"/>
              <a:t>lambda</a:t>
            </a:r>
            <a:r>
              <a:rPr lang="zh-CN" altLang="zh-CN" dirty="0"/>
              <a:t>表达式，是不需要使用</a:t>
            </a:r>
            <a:r>
              <a:rPr lang="en-US" altLang="zh-CN" dirty="0" err="1"/>
              <a:t>def</a:t>
            </a:r>
            <a:r>
              <a:rPr lang="zh-CN" altLang="zh-CN" dirty="0"/>
              <a:t>关键字定义的</a:t>
            </a:r>
            <a:r>
              <a:rPr lang="zh-CN" altLang="zh-CN" dirty="0" smtClean="0"/>
              <a:t>函数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 smtClean="0"/>
              <a:t>     lambda </a:t>
            </a:r>
            <a:r>
              <a:rPr lang="en-US" altLang="zh-CN" dirty="0" err="1" smtClean="0"/>
              <a:t>paras:expression</a:t>
            </a:r>
            <a:endParaRPr lang="zh-CN" altLang="zh-CN" dirty="0"/>
          </a:p>
          <a:p>
            <a:pPr lvl="1"/>
            <a:r>
              <a:rPr lang="en-US" altLang="zh-CN" dirty="0" smtClean="0"/>
              <a:t>paras</a:t>
            </a:r>
            <a:r>
              <a:rPr lang="zh-CN" altLang="zh-CN" dirty="0"/>
              <a:t>是可选的参数</a:t>
            </a:r>
            <a:r>
              <a:rPr lang="zh-CN" altLang="zh-CN" dirty="0" smtClean="0"/>
              <a:t>表</a:t>
            </a:r>
            <a:r>
              <a:rPr lang="zh-CN" altLang="en-US" dirty="0" smtClean="0"/>
              <a:t>；</a:t>
            </a:r>
            <a:r>
              <a:rPr lang="en-US" altLang="zh-CN" dirty="0" smtClean="0"/>
              <a:t>expression</a:t>
            </a:r>
            <a:r>
              <a:rPr lang="zh-CN" altLang="zh-CN" dirty="0"/>
              <a:t>是函数表达式</a:t>
            </a:r>
            <a:r>
              <a:rPr lang="zh-CN" altLang="zh-CN" dirty="0" smtClean="0"/>
              <a:t>，不能</a:t>
            </a:r>
            <a:r>
              <a:rPr lang="zh-CN" altLang="zh-CN" dirty="0"/>
              <a:t>包含分支或循环语句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>
              <a:spcBef>
                <a:spcPts val="600"/>
              </a:spcBef>
            </a:pPr>
            <a:r>
              <a:rPr lang="en-US" altLang="zh-CN" dirty="0" smtClean="0"/>
              <a:t>expression</a:t>
            </a:r>
            <a:r>
              <a:rPr lang="zh-CN" altLang="zh-CN" dirty="0" smtClean="0"/>
              <a:t>的</a:t>
            </a:r>
            <a:r>
              <a:rPr lang="zh-CN" altLang="zh-CN" dirty="0"/>
              <a:t>值做为</a:t>
            </a:r>
            <a:r>
              <a:rPr lang="en-US" altLang="zh-CN" dirty="0"/>
              <a:t>lambda</a:t>
            </a:r>
            <a:r>
              <a:rPr lang="zh-CN" altLang="zh-CN" dirty="0"/>
              <a:t>函数的返回值。</a:t>
            </a:r>
            <a:endParaRPr lang="zh-CN" altLang="zh-CN" dirty="0"/>
          </a:p>
          <a:p>
            <a:pPr lvl="1">
              <a:spcBef>
                <a:spcPts val="600"/>
              </a:spcBef>
            </a:pPr>
            <a:r>
              <a:rPr lang="zh-CN" altLang="zh-CN" dirty="0" smtClean="0"/>
              <a:t>应用</a:t>
            </a:r>
            <a:r>
              <a:rPr lang="zh-CN" altLang="zh-CN" dirty="0"/>
              <a:t>场景是定义简单的、</a:t>
            </a:r>
            <a:r>
              <a:rPr lang="zh-CN" altLang="zh-CN" dirty="0" smtClean="0"/>
              <a:t>能</a:t>
            </a:r>
            <a:r>
              <a:rPr lang="zh-CN" altLang="en-US" dirty="0" smtClean="0"/>
              <a:t>用</a:t>
            </a:r>
            <a:r>
              <a:rPr lang="zh-CN" altLang="zh-CN" dirty="0" smtClean="0"/>
              <a:t>一行表示</a:t>
            </a:r>
            <a:r>
              <a:rPr lang="zh-CN" altLang="zh-CN" dirty="0"/>
              <a:t>的函数，</a:t>
            </a:r>
            <a:r>
              <a:rPr lang="zh-CN" altLang="zh-CN" dirty="0" smtClean="0"/>
              <a:t>返回函数</a:t>
            </a:r>
            <a:r>
              <a:rPr lang="zh-CN" altLang="zh-CN" dirty="0"/>
              <a:t>类型。</a:t>
            </a:r>
            <a:endParaRPr lang="zh-CN" altLang="zh-CN" dirty="0"/>
          </a:p>
          <a:p>
            <a:pPr lvl="1">
              <a:spcBef>
                <a:spcPts val="600"/>
              </a:spcBef>
            </a:pPr>
            <a:r>
              <a:rPr lang="en-US" altLang="zh-CN" dirty="0" smtClean="0"/>
              <a:t>Python</a:t>
            </a:r>
            <a:r>
              <a:rPr lang="zh-CN" altLang="en-US" dirty="0" smtClean="0"/>
              <a:t>具有</a:t>
            </a:r>
            <a:r>
              <a:rPr lang="zh-CN" altLang="zh-CN" b="1" u="sng" dirty="0" smtClean="0"/>
              <a:t>函数</a:t>
            </a:r>
            <a:r>
              <a:rPr lang="zh-CN" altLang="zh-CN" b="1" u="sng" dirty="0"/>
              <a:t>式编程</a:t>
            </a:r>
            <a:r>
              <a:rPr lang="zh-CN" altLang="zh-CN" dirty="0"/>
              <a:t>的特性</a:t>
            </a:r>
            <a:r>
              <a:rPr lang="zh-CN" altLang="zh-CN" dirty="0" smtClean="0"/>
              <a:t>，</a:t>
            </a:r>
            <a:r>
              <a:rPr lang="en-US" altLang="zh-CN" dirty="0" smtClean="0"/>
              <a:t>map</a:t>
            </a:r>
            <a:r>
              <a:rPr lang="zh-CN" altLang="zh-CN" dirty="0"/>
              <a:t>、</a:t>
            </a:r>
            <a:r>
              <a:rPr lang="en-US" altLang="zh-CN" dirty="0"/>
              <a:t>reduce</a:t>
            </a:r>
            <a:r>
              <a:rPr lang="zh-CN" altLang="zh-CN" dirty="0"/>
              <a:t>、</a:t>
            </a:r>
            <a:r>
              <a:rPr lang="en-US" altLang="zh-CN" dirty="0"/>
              <a:t>filter</a:t>
            </a:r>
            <a:r>
              <a:rPr lang="zh-CN" altLang="zh-CN" dirty="0"/>
              <a:t>、</a:t>
            </a:r>
            <a:r>
              <a:rPr lang="en-US" altLang="zh-CN" dirty="0"/>
              <a:t>sorted</a:t>
            </a:r>
            <a:r>
              <a:rPr lang="zh-CN" altLang="zh-CN" dirty="0" smtClean="0"/>
              <a:t>等函数</a:t>
            </a:r>
            <a:r>
              <a:rPr lang="zh-CN" altLang="zh-CN" dirty="0"/>
              <a:t>都支持函数作为参数，</a:t>
            </a:r>
            <a:r>
              <a:rPr lang="en-US" altLang="zh-CN" dirty="0"/>
              <a:t>lambda</a:t>
            </a:r>
            <a:r>
              <a:rPr lang="zh-CN" altLang="zh-CN" dirty="0" smtClean="0"/>
              <a:t>函数可以方便</a:t>
            </a:r>
            <a:r>
              <a:rPr lang="zh-CN" altLang="zh-CN" dirty="0"/>
              <a:t>地应用在函数式编程中。</a:t>
            </a:r>
            <a:endParaRPr lang="zh-CN" altLang="zh-CN" dirty="0"/>
          </a:p>
          <a:p>
            <a:pPr marL="514350" lvl="1" indent="0">
              <a:buNone/>
            </a:pPr>
            <a:endParaRPr lang="zh-CN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 smtClean="0"/>
              <a:t>6.3 </a:t>
            </a:r>
            <a:r>
              <a:rPr lang="zh-CN" altLang="zh-CN" dirty="0"/>
              <a:t>闭包和递归函数</a:t>
            </a:r>
            <a:endParaRPr lang="zh-CN" altLang="zh-CN" b="1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1475"/>
            <a:ext cx="4283075" cy="4632325"/>
          </a:xfrm>
        </p:spPr>
        <p:txBody>
          <a:bodyPr/>
          <a:lstStyle/>
          <a:p>
            <a:r>
              <a:rPr lang="zh-CN" altLang="zh-CN" dirty="0"/>
              <a:t>闭包</a:t>
            </a:r>
            <a:r>
              <a:rPr lang="en-US" altLang="zh-CN" dirty="0"/>
              <a:t>*</a:t>
            </a:r>
            <a:endParaRPr lang="zh-CN" altLang="zh-CN" dirty="0"/>
          </a:p>
          <a:p>
            <a:pPr lvl="1"/>
            <a:r>
              <a:rPr lang="en-US" altLang="zh-CN" dirty="0" smtClean="0"/>
              <a:t>Python</a:t>
            </a:r>
            <a:r>
              <a:rPr lang="zh-CN" altLang="zh-CN" dirty="0"/>
              <a:t>支持</a:t>
            </a:r>
            <a:r>
              <a:rPr lang="zh-CN" altLang="zh-CN" dirty="0" smtClean="0"/>
              <a:t>闭包</a:t>
            </a:r>
            <a:r>
              <a:rPr lang="zh-CN" altLang="zh-CN" sz="2000" dirty="0"/>
              <a:t>（</a:t>
            </a:r>
            <a:r>
              <a:rPr lang="en-US" altLang="zh-CN" sz="2000" dirty="0"/>
              <a:t>closure</a:t>
            </a:r>
            <a:r>
              <a:rPr lang="zh-CN" altLang="zh-CN" sz="2000" dirty="0" smtClean="0"/>
              <a:t>）</a:t>
            </a:r>
            <a:r>
              <a:rPr lang="zh-CN" altLang="zh-CN" dirty="0" smtClean="0"/>
              <a:t>语法结构</a:t>
            </a:r>
            <a:r>
              <a:rPr lang="zh-CN" altLang="zh-CN" dirty="0"/>
              <a:t>。</a:t>
            </a:r>
            <a:endParaRPr lang="zh-CN" altLang="zh-CN" dirty="0"/>
          </a:p>
          <a:p>
            <a:pPr lvl="1"/>
            <a:r>
              <a:rPr lang="zh-CN" altLang="zh-CN" dirty="0" smtClean="0"/>
              <a:t>内部</a:t>
            </a:r>
            <a:r>
              <a:rPr lang="zh-CN" altLang="zh-CN" dirty="0"/>
              <a:t>函数引用了外部函数作用域的变量，这个内部函数被称为闭包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514350" lvl="1" indent="0">
              <a:buNone/>
            </a:pPr>
            <a:endParaRPr lang="zh-CN" altLang="zh-CN" dirty="0"/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5" name="内容占位符 2"/>
          <p:cNvSpPr txBox="1"/>
          <p:nvPr/>
        </p:nvSpPr>
        <p:spPr bwMode="black">
          <a:xfrm>
            <a:off x="4354830" y="1642110"/>
            <a:ext cx="4754880" cy="463169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40005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rgbClr val="1166B3"/>
                </a:solidFill>
                <a:latin typeface="+mn-lt"/>
                <a:ea typeface="+mn-ea"/>
                <a:cs typeface="+mn-cs"/>
              </a:defRPr>
            </a:lvl1pPr>
            <a:lvl2pPr marL="91440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²"/>
              <a:defRPr sz="2000">
                <a:solidFill>
                  <a:schemeClr val="hlink"/>
                </a:solidFill>
                <a:latin typeface="+mn-lt"/>
                <a:ea typeface="+mn-ea"/>
              </a:defRPr>
            </a:lvl2pPr>
            <a:lvl3pPr marL="137795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±"/>
              <a:defRPr sz="2400">
                <a:solidFill>
                  <a:schemeClr val="hlink"/>
                </a:solidFill>
                <a:latin typeface="+mn-lt"/>
                <a:ea typeface="+mn-ea"/>
              </a:defRPr>
            </a:lvl3pPr>
            <a:lvl4pPr marL="188595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°"/>
              <a:defRPr sz="2000">
                <a:solidFill>
                  <a:schemeClr val="hlink"/>
                </a:solidFill>
                <a:latin typeface="+mn-lt"/>
                <a:ea typeface="+mn-ea"/>
              </a:defRPr>
            </a:lvl4pPr>
            <a:lvl5pPr marL="234950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2000">
                <a:solidFill>
                  <a:schemeClr val="hlink"/>
                </a:solidFill>
                <a:latin typeface="+mn-lt"/>
                <a:ea typeface="+mn-ea"/>
              </a:defRPr>
            </a:lvl5pPr>
            <a:lvl6pPr marL="28067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6pPr>
            <a:lvl7pPr marL="32639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7pPr>
            <a:lvl8pPr marL="37211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8pPr>
            <a:lvl9pPr marL="41783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9pPr>
          </a:lstStyle>
          <a:p>
            <a:endParaRPr lang="en-US" altLang="zh-CN" dirty="0" smtClean="0"/>
          </a:p>
          <a:p>
            <a:r>
              <a:rPr lang="zh-CN" altLang="zh-CN" dirty="0" smtClean="0"/>
              <a:t>在</a:t>
            </a:r>
            <a:r>
              <a:rPr lang="en-US" altLang="zh-CN" dirty="0"/>
              <a:t>Python</a:t>
            </a:r>
            <a:r>
              <a:rPr lang="zh-CN" altLang="zh-CN" dirty="0"/>
              <a:t>中创建一个闭包需要满足以下条件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355600">
              <a:buNone/>
            </a:pPr>
            <a:r>
              <a:rPr lang="en-US" altLang="zh-CN" dirty="0" smtClean="0"/>
              <a:t>● </a:t>
            </a:r>
            <a:r>
              <a:rPr lang="zh-CN" altLang="zh-CN" dirty="0"/>
              <a:t>闭包函数必须有嵌套函数。</a:t>
            </a:r>
            <a:endParaRPr lang="zh-CN" altLang="zh-CN" dirty="0"/>
          </a:p>
          <a:p>
            <a:pPr marL="0" indent="355600">
              <a:buNone/>
            </a:pPr>
            <a:r>
              <a:rPr lang="en-US" altLang="zh-CN" dirty="0"/>
              <a:t>● </a:t>
            </a:r>
            <a:r>
              <a:rPr lang="zh-CN" altLang="zh-CN" dirty="0"/>
              <a:t>嵌套函数需要引用外部函数中的变量。</a:t>
            </a:r>
            <a:endParaRPr lang="zh-CN" altLang="zh-CN" dirty="0"/>
          </a:p>
          <a:p>
            <a:pPr marL="0" indent="355600">
              <a:buNone/>
            </a:pPr>
            <a:r>
              <a:rPr lang="en-US" altLang="zh-CN" dirty="0"/>
              <a:t>● </a:t>
            </a:r>
            <a:r>
              <a:rPr lang="zh-CN" altLang="zh-CN" dirty="0"/>
              <a:t>外部函数需要将嵌套函数名作为返回值返回。</a:t>
            </a:r>
            <a:endParaRPr lang="zh-CN" altLang="zh-CN" dirty="0"/>
          </a:p>
          <a:p>
            <a:endParaRPr lang="en-US" altLang="zh-CN" dirty="0" smtClean="0"/>
          </a:p>
          <a:p>
            <a:pPr marL="0" lvl="1" indent="0" algn="just">
              <a:buNone/>
              <a:defRPr/>
            </a:pPr>
            <a:endParaRPr lang="en-US" altLang="zh-CN" b="1" kern="0" dirty="0" smtClean="0">
              <a:solidFill>
                <a:srgbClr val="126ABA"/>
              </a:solidFill>
            </a:endParaRPr>
          </a:p>
          <a:p>
            <a:pPr marL="142875" lvl="1" algn="just" eaLnBrk="1" hangingPunct="1">
              <a:defRPr/>
            </a:pPr>
            <a:endParaRPr lang="zh-CN" altLang="en-US" b="1" kern="0" dirty="0" smtClean="0">
              <a:solidFill>
                <a:srgbClr val="126ABA"/>
              </a:solidFill>
            </a:endParaRPr>
          </a:p>
          <a:p>
            <a:pPr>
              <a:defRPr/>
            </a:pPr>
            <a:endParaRPr lang="zh-CN" altLang="en-US" kern="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 smtClean="0"/>
              <a:t>6.3 </a:t>
            </a:r>
            <a:r>
              <a:rPr lang="zh-CN" altLang="zh-CN" dirty="0"/>
              <a:t>闭包和递归函数</a:t>
            </a:r>
            <a:endParaRPr lang="zh-CN" alt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zh-CN" altLang="zh-CN" dirty="0" smtClean="0"/>
              <a:t>递归函数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函数</a:t>
            </a:r>
            <a:r>
              <a:rPr lang="zh-CN" altLang="zh-CN" dirty="0"/>
              <a:t>在其定义或声明中直接或间接调用自身的一种方法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zh-CN" dirty="0" smtClean="0"/>
              <a:t>递归</a:t>
            </a:r>
            <a:r>
              <a:rPr lang="zh-CN" altLang="zh-CN" dirty="0"/>
              <a:t>的基本</a:t>
            </a:r>
            <a:r>
              <a:rPr lang="zh-CN" altLang="zh-CN" dirty="0" smtClean="0"/>
              <a:t>思想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在</a:t>
            </a:r>
            <a:r>
              <a:rPr lang="zh-CN" altLang="zh-CN" dirty="0"/>
              <a:t>求解一个问题时，</a:t>
            </a:r>
            <a:r>
              <a:rPr lang="zh-CN" altLang="zh-CN" dirty="0" smtClean="0"/>
              <a:t>将</a:t>
            </a:r>
            <a:r>
              <a:rPr lang="zh-CN" altLang="en-US" dirty="0" smtClean="0"/>
              <a:t>该</a:t>
            </a:r>
            <a:r>
              <a:rPr lang="zh-CN" altLang="zh-CN" dirty="0" smtClean="0"/>
              <a:t>问题</a:t>
            </a:r>
            <a:r>
              <a:rPr lang="zh-CN" altLang="zh-CN" dirty="0"/>
              <a:t>递退简化为一个规模较小的同一问题，并设法求得这个规模较小的问题的解，在此基础上再递进求解原来的问题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如果</a:t>
            </a:r>
            <a:r>
              <a:rPr lang="zh-CN" altLang="zh-CN" dirty="0"/>
              <a:t>经递退简化的问题还难以求解，可以再进行递退简化，直至将问题递退简化到一个容易求解的基本问题为止。在此基础上进行递进求解，直至求得原问题的解。</a:t>
            </a:r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en-US" b="1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 smtClean="0"/>
              <a:t>6.3 </a:t>
            </a:r>
            <a:r>
              <a:rPr lang="zh-CN" altLang="zh-CN" dirty="0"/>
              <a:t>闭包和递归函数</a:t>
            </a:r>
            <a:endParaRPr lang="zh-CN" alt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zh-CN" altLang="zh-CN" dirty="0" smtClean="0"/>
              <a:t>递归函数</a:t>
            </a:r>
            <a:endParaRPr lang="en-US" altLang="zh-CN" dirty="0" smtClean="0"/>
          </a:p>
          <a:p>
            <a:pPr marL="514350" lvl="1" indent="0">
              <a:buNone/>
            </a:pPr>
            <a:r>
              <a:rPr lang="en-US" altLang="zh-CN" dirty="0"/>
              <a:t>● </a:t>
            </a:r>
            <a:r>
              <a:rPr lang="zh-CN" altLang="zh-CN" dirty="0"/>
              <a:t>一个递归的方法即为直接或间接地调用自身的方法；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● </a:t>
            </a:r>
            <a:r>
              <a:rPr lang="zh-CN" altLang="zh-CN" dirty="0"/>
              <a:t>任何一个递归方法都必须有一个递归出口。</a:t>
            </a:r>
            <a:endParaRPr lang="zh-CN" altLang="zh-CN" dirty="0"/>
          </a:p>
          <a:p>
            <a:pPr lvl="1"/>
            <a:r>
              <a:rPr lang="zh-CN" altLang="zh-CN" dirty="0" smtClean="0"/>
              <a:t>例</a:t>
            </a:r>
            <a:r>
              <a:rPr lang="en-US" altLang="zh-CN" dirty="0" smtClean="0"/>
              <a:t>6-16 </a:t>
            </a:r>
            <a:r>
              <a:rPr lang="zh-CN" altLang="zh-CN" dirty="0"/>
              <a:t>求斐波那契数列第</a:t>
            </a:r>
            <a:r>
              <a:rPr lang="en-US" altLang="zh-CN" dirty="0" err="1"/>
              <a:t>i</a:t>
            </a:r>
            <a:r>
              <a:rPr lang="zh-CN" altLang="zh-CN" dirty="0"/>
              <a:t>个元素的</a:t>
            </a:r>
            <a:r>
              <a:rPr lang="zh-CN" altLang="zh-CN" dirty="0" smtClean="0"/>
              <a:t>递归函数</a:t>
            </a:r>
            <a:endParaRPr lang="zh-CN" altLang="zh-CN" dirty="0"/>
          </a:p>
          <a:p>
            <a:pPr marL="977900" lvl="2" indent="0">
              <a:buNone/>
            </a:pPr>
            <a:r>
              <a:rPr lang="en-US" altLang="zh-CN" sz="2000" dirty="0" smtClean="0"/>
              <a:t> 2   </a:t>
            </a:r>
            <a:r>
              <a:rPr lang="en-US" altLang="zh-CN" sz="2000" dirty="0" err="1"/>
              <a:t>def</a:t>
            </a:r>
            <a:r>
              <a:rPr lang="en-US" altLang="zh-CN" sz="2000" dirty="0"/>
              <a:t> fib(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):</a:t>
            </a:r>
            <a:endParaRPr lang="zh-CN" altLang="zh-CN" sz="2000" dirty="0"/>
          </a:p>
          <a:p>
            <a:pPr marL="977900" lvl="2" indent="0">
              <a:buNone/>
            </a:pPr>
            <a:r>
              <a:rPr lang="en-US" altLang="zh-CN" sz="2000" dirty="0"/>
              <a:t> 3       if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==0:</a:t>
            </a:r>
            <a:endParaRPr lang="zh-CN" altLang="zh-CN" sz="2000" dirty="0"/>
          </a:p>
          <a:p>
            <a:pPr marL="977900" lvl="2" indent="0">
              <a:buNone/>
            </a:pPr>
            <a:r>
              <a:rPr lang="en-US" altLang="zh-CN" sz="2000" dirty="0"/>
              <a:t> 4           return 0</a:t>
            </a:r>
            <a:endParaRPr lang="zh-CN" altLang="zh-CN" sz="2000" dirty="0"/>
          </a:p>
          <a:p>
            <a:pPr marL="977900" lvl="2" indent="0">
              <a:buNone/>
            </a:pPr>
            <a:r>
              <a:rPr lang="en-US" altLang="zh-CN" sz="2000" dirty="0"/>
              <a:t> 5       </a:t>
            </a:r>
            <a:r>
              <a:rPr lang="en-US" altLang="zh-CN" sz="2000" dirty="0" err="1"/>
              <a:t>elif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==1:</a:t>
            </a:r>
            <a:endParaRPr lang="zh-CN" altLang="zh-CN" sz="2000" dirty="0"/>
          </a:p>
          <a:p>
            <a:pPr marL="977900" lvl="2" indent="0">
              <a:buNone/>
            </a:pPr>
            <a:r>
              <a:rPr lang="en-US" altLang="zh-CN" sz="2000" dirty="0"/>
              <a:t> 6           return 1</a:t>
            </a:r>
            <a:endParaRPr lang="zh-CN" altLang="zh-CN" sz="2000" dirty="0"/>
          </a:p>
          <a:p>
            <a:pPr marL="977900" lvl="2" indent="0">
              <a:buNone/>
            </a:pPr>
            <a:r>
              <a:rPr lang="en-US" altLang="zh-CN" sz="2000" dirty="0"/>
              <a:t> 7       else:</a:t>
            </a:r>
            <a:endParaRPr lang="zh-CN" altLang="zh-CN" sz="2000" dirty="0"/>
          </a:p>
          <a:p>
            <a:pPr marL="977900" lvl="2" indent="0">
              <a:buNone/>
            </a:pPr>
            <a:r>
              <a:rPr lang="en-US" altLang="zh-CN" sz="2000" dirty="0"/>
              <a:t> 8           return fib(i-1)+fib(i-2</a:t>
            </a:r>
            <a:r>
              <a:rPr lang="en-US" altLang="zh-CN" sz="2000" dirty="0" smtClean="0"/>
              <a:t>)</a:t>
            </a:r>
            <a:endParaRPr lang="zh-CN" altLang="zh-CN" sz="2000" dirty="0"/>
          </a:p>
          <a:p>
            <a:pPr marL="977900" lvl="2" indent="0">
              <a:buNone/>
            </a:pPr>
            <a:r>
              <a:rPr lang="en-US" altLang="zh-CN" sz="2000" dirty="0"/>
              <a:t>10   print(fib(8))</a:t>
            </a:r>
            <a:endParaRPr lang="zh-CN" altLang="zh-CN" sz="2000" dirty="0"/>
          </a:p>
          <a:p>
            <a:pPr lvl="1"/>
            <a:endParaRPr lang="zh-CN" altLang="zh-CN" dirty="0"/>
          </a:p>
          <a:p>
            <a:pPr lvl="1"/>
            <a:endParaRPr lang="zh-CN" altLang="en-US" b="1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 smtClean="0"/>
              <a:t>6.4 </a:t>
            </a:r>
            <a:r>
              <a:rPr lang="zh-CN" altLang="zh-CN" dirty="0"/>
              <a:t>变量的作用域</a:t>
            </a:r>
            <a:endParaRPr lang="zh-CN" altLang="zh-CN" b="1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1475"/>
            <a:ext cx="3851275" cy="4632325"/>
          </a:xfrm>
        </p:spPr>
        <p:txBody>
          <a:bodyPr/>
          <a:lstStyle/>
          <a:p>
            <a:r>
              <a:rPr lang="zh-CN" altLang="zh-CN" dirty="0"/>
              <a:t>局部变量</a:t>
            </a:r>
            <a:endParaRPr lang="zh-CN" altLang="zh-CN" dirty="0"/>
          </a:p>
          <a:p>
            <a:pPr lvl="1"/>
            <a:r>
              <a:rPr lang="zh-CN" altLang="zh-CN" dirty="0" smtClean="0"/>
              <a:t>定义</a:t>
            </a:r>
            <a:r>
              <a:rPr lang="zh-CN" altLang="zh-CN" dirty="0"/>
              <a:t>在函数内的</a:t>
            </a:r>
            <a:r>
              <a:rPr lang="zh-CN" altLang="zh-CN" dirty="0" smtClean="0"/>
              <a:t>变量</a:t>
            </a:r>
            <a:r>
              <a:rPr lang="en-US" altLang="zh-CN" dirty="0" smtClean="0"/>
              <a:t>,</a:t>
            </a:r>
            <a:r>
              <a:rPr lang="zh-CN" altLang="zh-CN" dirty="0" smtClean="0"/>
              <a:t>其</a:t>
            </a:r>
            <a:r>
              <a:rPr lang="zh-CN" altLang="zh-CN" dirty="0"/>
              <a:t>作用范围是从函数定义开始，到函数执行结束</a:t>
            </a:r>
            <a:endParaRPr lang="zh-CN" altLang="zh-CN" dirty="0"/>
          </a:p>
          <a:p>
            <a:pPr lvl="1"/>
            <a:endParaRPr lang="en-US" altLang="zh-CN" dirty="0" smtClean="0"/>
          </a:p>
          <a:p>
            <a:pPr marL="358775" lvl="1" indent="0">
              <a:buNone/>
            </a:pPr>
            <a:r>
              <a:rPr lang="zh-CN" altLang="zh-CN" dirty="0" smtClean="0"/>
              <a:t>例</a:t>
            </a:r>
            <a:r>
              <a:rPr lang="en-US" altLang="zh-CN" dirty="0" smtClean="0"/>
              <a:t>6-19 </a:t>
            </a:r>
            <a:r>
              <a:rPr lang="zh-CN" altLang="zh-CN" dirty="0"/>
              <a:t>局部变量的</a:t>
            </a:r>
            <a:r>
              <a:rPr lang="zh-CN" altLang="zh-CN" dirty="0" smtClean="0"/>
              <a:t>作用域</a:t>
            </a:r>
            <a:endParaRPr lang="zh-CN" altLang="zh-CN" dirty="0"/>
          </a:p>
          <a:p>
            <a:pPr lvl="1"/>
            <a:r>
              <a:rPr lang="zh-CN" altLang="en-US" dirty="0" smtClean="0"/>
              <a:t>两个</a:t>
            </a:r>
            <a:r>
              <a:rPr lang="zh-CN" altLang="zh-CN" dirty="0" smtClean="0"/>
              <a:t>函数</a:t>
            </a:r>
            <a:r>
              <a:rPr lang="en-US" altLang="zh-CN" dirty="0"/>
              <a:t>func1()</a:t>
            </a:r>
            <a:r>
              <a:rPr lang="zh-CN" altLang="zh-CN" dirty="0"/>
              <a:t>和</a:t>
            </a:r>
            <a:r>
              <a:rPr lang="en-US" altLang="zh-CN" dirty="0"/>
              <a:t>func2()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分别</a:t>
            </a:r>
            <a:r>
              <a:rPr lang="zh-CN" altLang="zh-CN" dirty="0"/>
              <a:t>定义</a:t>
            </a:r>
            <a:r>
              <a:rPr lang="zh-CN" altLang="zh-CN" dirty="0" smtClean="0"/>
              <a:t>了</a:t>
            </a:r>
            <a:r>
              <a:rPr lang="zh-CN" altLang="zh-CN" dirty="0"/>
              <a:t>局部</a:t>
            </a:r>
            <a:r>
              <a:rPr lang="zh-CN" altLang="zh-CN" dirty="0" smtClean="0"/>
              <a:t>变量</a:t>
            </a:r>
            <a:r>
              <a:rPr lang="en-US" altLang="zh-CN" dirty="0" smtClean="0"/>
              <a:t>x1,y1,z</a:t>
            </a:r>
            <a:r>
              <a:rPr lang="zh-CN" altLang="zh-CN" dirty="0" smtClean="0"/>
              <a:t>，</a:t>
            </a:r>
            <a:r>
              <a:rPr lang="zh-CN" altLang="zh-CN" dirty="0"/>
              <a:t>在各自的函数中互不影响。</a:t>
            </a:r>
            <a:endParaRPr lang="zh-CN" altLang="zh-CN" dirty="0"/>
          </a:p>
          <a:p>
            <a:pPr marL="514350" lvl="1" indent="0">
              <a:buNone/>
            </a:pPr>
            <a:endParaRPr lang="zh-CN" altLang="en-US" dirty="0" smtClean="0"/>
          </a:p>
        </p:txBody>
      </p:sp>
      <p:sp>
        <p:nvSpPr>
          <p:cNvPr id="5" name="内容占位符 2"/>
          <p:cNvSpPr txBox="1"/>
          <p:nvPr/>
        </p:nvSpPr>
        <p:spPr bwMode="black">
          <a:xfrm>
            <a:off x="3923665" y="1641475"/>
            <a:ext cx="5187315" cy="46323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40005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rgbClr val="1166B3"/>
                </a:solidFill>
                <a:latin typeface="+mn-lt"/>
                <a:ea typeface="+mn-ea"/>
                <a:cs typeface="+mn-cs"/>
              </a:defRPr>
            </a:lvl1pPr>
            <a:lvl2pPr marL="91440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²"/>
              <a:defRPr sz="2000">
                <a:solidFill>
                  <a:schemeClr val="hlink"/>
                </a:solidFill>
                <a:latin typeface="+mn-lt"/>
                <a:ea typeface="+mn-ea"/>
              </a:defRPr>
            </a:lvl2pPr>
            <a:lvl3pPr marL="137795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±"/>
              <a:defRPr sz="2400">
                <a:solidFill>
                  <a:schemeClr val="hlink"/>
                </a:solidFill>
                <a:latin typeface="+mn-lt"/>
                <a:ea typeface="+mn-ea"/>
              </a:defRPr>
            </a:lvl3pPr>
            <a:lvl4pPr marL="188595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°"/>
              <a:defRPr sz="2000">
                <a:solidFill>
                  <a:schemeClr val="hlink"/>
                </a:solidFill>
                <a:latin typeface="+mn-lt"/>
                <a:ea typeface="+mn-ea"/>
              </a:defRPr>
            </a:lvl4pPr>
            <a:lvl5pPr marL="234950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2000">
                <a:solidFill>
                  <a:schemeClr val="hlink"/>
                </a:solidFill>
                <a:latin typeface="+mn-lt"/>
                <a:ea typeface="+mn-ea"/>
              </a:defRPr>
            </a:lvl5pPr>
            <a:lvl6pPr marL="28067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6pPr>
            <a:lvl7pPr marL="32639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7pPr>
            <a:lvl8pPr marL="37211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8pPr>
            <a:lvl9pPr marL="41783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9pPr>
          </a:lstStyle>
          <a:p>
            <a:pPr marL="276225" lvl="1" indent="0">
              <a:buNone/>
            </a:pPr>
            <a:r>
              <a:rPr lang="fr-FR" altLang="zh-CN" dirty="0"/>
              <a:t>&gt;&gt;&gt; def func1(x,y):</a:t>
            </a:r>
            <a:endParaRPr lang="zh-CN" altLang="zh-CN" dirty="0"/>
          </a:p>
          <a:p>
            <a:pPr marL="276225" lvl="1" indent="0">
              <a:buNone/>
            </a:pPr>
            <a:r>
              <a:rPr lang="fr-FR" altLang="zh-CN" dirty="0"/>
              <a:t>	</a:t>
            </a:r>
            <a:r>
              <a:rPr lang="fr-FR" altLang="zh-CN" dirty="0" smtClean="0"/>
              <a:t>x1=x;</a:t>
            </a:r>
            <a:r>
              <a:rPr lang="en-US" altLang="zh-CN" dirty="0" smtClean="0"/>
              <a:t>y1=y</a:t>
            </a:r>
            <a:endParaRPr lang="zh-CN" altLang="zh-CN" dirty="0"/>
          </a:p>
          <a:p>
            <a:pPr marL="276225" lvl="1" indent="0">
              <a:buNone/>
            </a:pPr>
            <a:r>
              <a:rPr lang="en-US" altLang="zh-CN" dirty="0"/>
              <a:t>	z=100</a:t>
            </a:r>
            <a:endParaRPr lang="zh-CN" altLang="zh-CN" dirty="0"/>
          </a:p>
          <a:p>
            <a:pPr marL="276225" lvl="1" indent="0">
              <a:buNone/>
            </a:pPr>
            <a:r>
              <a:rPr lang="en-US" altLang="zh-CN" dirty="0"/>
              <a:t>	print("in func1(),x1=",x1)</a:t>
            </a:r>
            <a:endParaRPr lang="zh-CN" altLang="zh-CN" dirty="0"/>
          </a:p>
          <a:p>
            <a:pPr marL="276225" lvl="1" indent="0">
              <a:buNone/>
            </a:pPr>
            <a:r>
              <a:rPr lang="en-US" altLang="zh-CN" dirty="0"/>
              <a:t>	</a:t>
            </a:r>
            <a:r>
              <a:rPr lang="fr-FR" altLang="zh-CN" dirty="0"/>
              <a:t>print("in func1(),y1=",y1)</a:t>
            </a:r>
            <a:endParaRPr lang="zh-CN" altLang="zh-CN" dirty="0"/>
          </a:p>
          <a:p>
            <a:pPr marL="276225" lvl="1" indent="0">
              <a:buNone/>
            </a:pPr>
            <a:r>
              <a:rPr lang="fr-FR" altLang="zh-CN" dirty="0"/>
              <a:t>	</a:t>
            </a:r>
            <a:r>
              <a:rPr lang="en-US" altLang="zh-CN" dirty="0"/>
              <a:t>print("in func1(),z=",z)</a:t>
            </a:r>
            <a:endParaRPr lang="zh-CN" altLang="zh-CN" dirty="0"/>
          </a:p>
          <a:p>
            <a:pPr marL="276225" lvl="1" indent="0">
              <a:buNone/>
            </a:pPr>
            <a:r>
              <a:rPr lang="en-US" altLang="zh-CN" dirty="0"/>
              <a:t>	func2()</a:t>
            </a:r>
            <a:endParaRPr lang="zh-CN" altLang="zh-CN" dirty="0"/>
          </a:p>
          <a:p>
            <a:pPr marL="276225" lvl="1" indent="0">
              <a:buNone/>
            </a:pPr>
            <a:r>
              <a:rPr lang="en-US" altLang="zh-CN" dirty="0"/>
              <a:t>	return</a:t>
            </a:r>
            <a:endParaRPr lang="zh-CN" altLang="zh-CN" dirty="0"/>
          </a:p>
          <a:p>
            <a:pPr marL="276225" lvl="1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</p:txBody>
      </p:sp>
      <p:sp>
        <p:nvSpPr>
          <p:cNvPr id="6" name="内容占位符 2"/>
          <p:cNvSpPr txBox="1"/>
          <p:nvPr/>
        </p:nvSpPr>
        <p:spPr bwMode="black">
          <a:xfrm>
            <a:off x="5868670" y="3862070"/>
            <a:ext cx="3170555" cy="22256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40005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rgbClr val="1166B3"/>
                </a:solidFill>
                <a:latin typeface="+mn-lt"/>
                <a:ea typeface="+mn-ea"/>
                <a:cs typeface="+mn-cs"/>
              </a:defRPr>
            </a:lvl1pPr>
            <a:lvl2pPr marL="91440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²"/>
              <a:defRPr sz="2000">
                <a:solidFill>
                  <a:schemeClr val="hlink"/>
                </a:solidFill>
                <a:latin typeface="+mn-lt"/>
                <a:ea typeface="+mn-ea"/>
              </a:defRPr>
            </a:lvl2pPr>
            <a:lvl3pPr marL="137795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±"/>
              <a:defRPr sz="2400">
                <a:solidFill>
                  <a:schemeClr val="hlink"/>
                </a:solidFill>
                <a:latin typeface="+mn-lt"/>
                <a:ea typeface="+mn-ea"/>
              </a:defRPr>
            </a:lvl3pPr>
            <a:lvl4pPr marL="188595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°"/>
              <a:defRPr sz="2000">
                <a:solidFill>
                  <a:schemeClr val="hlink"/>
                </a:solidFill>
                <a:latin typeface="+mn-lt"/>
                <a:ea typeface="+mn-ea"/>
              </a:defRPr>
            </a:lvl4pPr>
            <a:lvl5pPr marL="234950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2000">
                <a:solidFill>
                  <a:schemeClr val="hlink"/>
                </a:solidFill>
                <a:latin typeface="+mn-lt"/>
                <a:ea typeface="+mn-ea"/>
              </a:defRPr>
            </a:lvl5pPr>
            <a:lvl6pPr marL="28067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6pPr>
            <a:lvl7pPr marL="32639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7pPr>
            <a:lvl8pPr marL="37211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8pPr>
            <a:lvl9pPr marL="41783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9pPr>
          </a:lstStyle>
          <a:p>
            <a:pPr marL="222250" lvl="1" indent="-222250">
              <a:buNone/>
            </a:pPr>
            <a:r>
              <a:rPr lang="en-US" altLang="zh-CN" dirty="0" smtClean="0"/>
              <a:t>&gt;&gt;&gt; </a:t>
            </a:r>
            <a:r>
              <a:rPr lang="en-US" altLang="zh-CN" dirty="0" err="1"/>
              <a:t>def</a:t>
            </a:r>
            <a:r>
              <a:rPr lang="en-US" altLang="zh-CN" dirty="0"/>
              <a:t> func2():</a:t>
            </a:r>
            <a:endParaRPr lang="zh-CN" altLang="zh-CN" dirty="0"/>
          </a:p>
          <a:p>
            <a:pPr marL="222250" lvl="1" indent="-22225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x1=10;y1=20</a:t>
            </a:r>
            <a:endParaRPr lang="zh-CN" altLang="zh-CN" dirty="0"/>
          </a:p>
          <a:p>
            <a:pPr marL="222250" lvl="1" indent="-222250">
              <a:buNone/>
            </a:pPr>
            <a:r>
              <a:rPr lang="en-US" altLang="zh-CN" dirty="0"/>
              <a:t>	z=0</a:t>
            </a:r>
            <a:endParaRPr lang="zh-CN" altLang="zh-CN" dirty="0"/>
          </a:p>
          <a:p>
            <a:pPr marL="222250" lvl="1" indent="-222250">
              <a:buNone/>
            </a:pPr>
            <a:r>
              <a:rPr lang="en-US" altLang="zh-CN" dirty="0"/>
              <a:t>	print("in func2(),x1=",x1)</a:t>
            </a:r>
            <a:endParaRPr lang="zh-CN" altLang="zh-CN" dirty="0"/>
          </a:p>
          <a:p>
            <a:pPr marL="222250" lvl="1" indent="-222250">
              <a:buNone/>
            </a:pPr>
            <a:r>
              <a:rPr lang="en-US" altLang="zh-CN" dirty="0"/>
              <a:t>	print("in func2(),y1=",y1)</a:t>
            </a:r>
            <a:endParaRPr lang="zh-CN" altLang="zh-CN" dirty="0"/>
          </a:p>
          <a:p>
            <a:pPr marL="222250" lvl="1" indent="-222250">
              <a:buNone/>
            </a:pPr>
            <a:r>
              <a:rPr lang="en-US" altLang="zh-CN" dirty="0"/>
              <a:t>	print("in func2(),z=",z)</a:t>
            </a:r>
            <a:endParaRPr lang="zh-CN" altLang="zh-CN" dirty="0"/>
          </a:p>
          <a:p>
            <a:pPr marL="222250" indent="-222250"/>
            <a:endParaRPr lang="en-US" altLang="zh-CN" b="1" kern="0" dirty="0">
              <a:solidFill>
                <a:srgbClr val="126ABA"/>
              </a:solidFill>
            </a:endParaRPr>
          </a:p>
          <a:p>
            <a:endParaRPr lang="en-US" altLang="zh-CN" b="1" kern="0" dirty="0" smtClean="0">
              <a:solidFill>
                <a:srgbClr val="126ABA"/>
              </a:solidFill>
            </a:endParaRPr>
          </a:p>
          <a:p>
            <a:pPr marL="142875" lvl="1" algn="just" eaLnBrk="1" hangingPunct="1">
              <a:defRPr/>
            </a:pPr>
            <a:endParaRPr lang="zh-CN" altLang="en-US" b="1" kern="0" dirty="0" smtClean="0">
              <a:solidFill>
                <a:srgbClr val="126ABA"/>
              </a:solidFill>
            </a:endParaRPr>
          </a:p>
          <a:p>
            <a:pPr>
              <a:defRPr/>
            </a:pPr>
            <a:endParaRPr lang="zh-CN" altLang="en-US" kern="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 smtClean="0"/>
              <a:t>6.4 </a:t>
            </a:r>
            <a:r>
              <a:rPr lang="zh-CN" altLang="zh-CN" dirty="0"/>
              <a:t>变量的作用域</a:t>
            </a:r>
            <a:endParaRPr lang="zh-CN" alt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3947795" cy="4633595"/>
          </a:xfrm>
        </p:spPr>
        <p:txBody>
          <a:bodyPr/>
          <a:lstStyle/>
          <a:p>
            <a:r>
              <a:rPr lang="zh-CN" altLang="zh-CN" dirty="0" smtClean="0"/>
              <a:t>全局变量</a:t>
            </a:r>
            <a:endParaRPr lang="en-US" altLang="zh-CN" dirty="0" smtClean="0"/>
          </a:p>
          <a:p>
            <a:pPr lvl="1"/>
            <a:r>
              <a:rPr lang="zh-CN" altLang="zh-CN" dirty="0"/>
              <a:t>是定义在函数外的变量，它拥有全局作用域。</a:t>
            </a:r>
            <a:endParaRPr lang="zh-CN" altLang="zh-CN" dirty="0"/>
          </a:p>
          <a:p>
            <a:pPr lvl="1"/>
            <a:endParaRPr lang="en-US" altLang="zh-CN" dirty="0" smtClean="0"/>
          </a:p>
          <a:p>
            <a:pPr marL="514350" lvl="1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读取全局变量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全局变量</a:t>
            </a:r>
            <a:r>
              <a:rPr lang="zh-CN" altLang="zh-CN" dirty="0"/>
              <a:t>在各函数</a:t>
            </a:r>
            <a:r>
              <a:rPr lang="zh-CN" altLang="zh-CN" dirty="0" smtClean="0"/>
              <a:t>内部是</a:t>
            </a:r>
            <a:r>
              <a:rPr lang="zh-CN" altLang="zh-CN" dirty="0"/>
              <a:t>只读的</a:t>
            </a:r>
            <a:r>
              <a:rPr lang="zh-CN" altLang="zh-CN" dirty="0" smtClean="0"/>
              <a:t>，的用</a:t>
            </a:r>
            <a:r>
              <a:rPr lang="zh-CN" altLang="zh-CN" dirty="0"/>
              <a:t>是受限</a:t>
            </a:r>
            <a:r>
              <a:rPr lang="zh-CN" altLang="zh-CN" dirty="0" smtClean="0"/>
              <a:t>的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例</a:t>
            </a:r>
            <a:r>
              <a:rPr lang="en-US" altLang="zh-CN" dirty="0" smtClean="0"/>
              <a:t>6-20 </a:t>
            </a:r>
            <a:r>
              <a:rPr lang="zh-CN" altLang="zh-CN" dirty="0"/>
              <a:t>函数外定义的全局变量在函数内读取（不修改）。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sz="1800" dirty="0" smtClean="0"/>
              <a:t> </a:t>
            </a:r>
            <a:endParaRPr lang="zh-CN" altLang="zh-CN" sz="1800" dirty="0" smtClean="0"/>
          </a:p>
          <a:p>
            <a:pPr marL="1028700" lvl="2" indent="0">
              <a:buNone/>
            </a:pPr>
            <a:endParaRPr lang="zh-CN" altLang="zh-CN" sz="1800" dirty="0" smtClean="0"/>
          </a:p>
          <a:p>
            <a:pPr marL="1028700" lvl="2" indent="0">
              <a:buNone/>
            </a:pPr>
            <a:endParaRPr lang="zh-CN" altLang="zh-CN" sz="1800" dirty="0" smtClean="0"/>
          </a:p>
          <a:p>
            <a:pPr marL="1028700" lvl="2" indent="0">
              <a:buNone/>
            </a:pPr>
            <a:endParaRPr lang="zh-CN" altLang="zh-CN" sz="1800" dirty="0" smtClean="0"/>
          </a:p>
          <a:p>
            <a:pPr lvl="1"/>
            <a:endParaRPr lang="zh-CN" altLang="en-US" b="1" dirty="0" smtClean="0"/>
          </a:p>
        </p:txBody>
      </p:sp>
      <p:sp>
        <p:nvSpPr>
          <p:cNvPr id="4" name="内容占位符 2"/>
          <p:cNvSpPr txBox="1"/>
          <p:nvPr/>
        </p:nvSpPr>
        <p:spPr bwMode="black">
          <a:xfrm>
            <a:off x="4020185" y="1640205"/>
            <a:ext cx="5090795" cy="463359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0005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400" b="1">
                <a:solidFill>
                  <a:srgbClr val="1166B3"/>
                </a:solidFill>
                <a:latin typeface="+mn-lt"/>
                <a:ea typeface="+mn-ea"/>
                <a:cs typeface="+mn-cs"/>
              </a:defRPr>
            </a:lvl1pPr>
            <a:lvl2pPr marL="91440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²"/>
              <a:defRPr sz="2200">
                <a:solidFill>
                  <a:schemeClr val="hlink"/>
                </a:solidFill>
                <a:latin typeface="+mn-lt"/>
                <a:ea typeface="+mn-ea"/>
              </a:defRPr>
            </a:lvl2pPr>
            <a:lvl3pPr marL="137795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±"/>
              <a:defRPr sz="2200">
                <a:solidFill>
                  <a:schemeClr val="hlink"/>
                </a:solidFill>
                <a:latin typeface="+mn-lt"/>
                <a:ea typeface="+mn-ea"/>
              </a:defRPr>
            </a:lvl3pPr>
            <a:lvl4pPr marL="188595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°"/>
              <a:defRPr sz="2000">
                <a:solidFill>
                  <a:schemeClr val="hlink"/>
                </a:solidFill>
                <a:latin typeface="+mn-lt"/>
                <a:ea typeface="+mn-ea"/>
              </a:defRPr>
            </a:lvl4pPr>
            <a:lvl5pPr marL="234950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2000">
                <a:solidFill>
                  <a:schemeClr val="hlink"/>
                </a:solidFill>
                <a:latin typeface="+mn-lt"/>
                <a:ea typeface="+mn-ea"/>
              </a:defRPr>
            </a:lvl5pPr>
            <a:lvl6pPr marL="28067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6pPr>
            <a:lvl7pPr marL="32639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7pPr>
            <a:lvl8pPr marL="37211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8pPr>
            <a:lvl9pPr marL="41783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9pPr>
          </a:lstStyle>
          <a:p>
            <a:pPr marL="514350" lvl="1" indent="0">
              <a:buFont typeface="Wingdings 2" panose="05020102010507070707" pitchFamily="18" charset="2"/>
              <a:buNone/>
            </a:pPr>
            <a:r>
              <a:rPr lang="en-US" altLang="zh-CN" sz="1800" kern="0" dirty="0" smtClean="0"/>
              <a:t> 1   </a:t>
            </a:r>
            <a:r>
              <a:rPr lang="en-US" altLang="zh-CN" sz="1800" kern="0" dirty="0" smtClean="0"/>
              <a:t>#ex0620.py</a:t>
            </a:r>
            <a:endParaRPr lang="zh-CN" altLang="zh-CN" sz="1800" kern="0" dirty="0" smtClean="0"/>
          </a:p>
          <a:p>
            <a:pPr marL="514350" lvl="1" indent="0">
              <a:buFont typeface="Wingdings 2" panose="05020102010507070707" pitchFamily="18" charset="2"/>
              <a:buNone/>
            </a:pPr>
            <a:r>
              <a:rPr lang="en-US" altLang="zh-CN" sz="1800" kern="0" dirty="0" smtClean="0"/>
              <a:t> 2   basis=100     #</a:t>
            </a:r>
            <a:r>
              <a:rPr lang="zh-CN" altLang="zh-CN" sz="1800" kern="0" dirty="0" smtClean="0"/>
              <a:t>全局变量</a:t>
            </a:r>
            <a:endParaRPr lang="zh-CN" altLang="zh-CN" sz="1800" kern="0" dirty="0" smtClean="0"/>
          </a:p>
          <a:p>
            <a:pPr marL="514350" lvl="1" indent="0">
              <a:buFont typeface="Wingdings 2" panose="05020102010507070707" pitchFamily="18" charset="2"/>
              <a:buNone/>
            </a:pPr>
            <a:r>
              <a:rPr lang="en-US" altLang="zh-CN" sz="1800" kern="0" dirty="0" smtClean="0"/>
              <a:t> 3   </a:t>
            </a:r>
            <a:r>
              <a:rPr lang="en-US" altLang="zh-CN" sz="1800" kern="0" dirty="0" err="1" smtClean="0"/>
              <a:t>def</a:t>
            </a:r>
            <a:r>
              <a:rPr lang="en-US" altLang="zh-CN" sz="1800" kern="0" dirty="0" smtClean="0"/>
              <a:t> func1(</a:t>
            </a:r>
            <a:r>
              <a:rPr lang="en-US" altLang="zh-CN" sz="1800" kern="0" dirty="0" err="1" smtClean="0"/>
              <a:t>x,y</a:t>
            </a:r>
            <a:r>
              <a:rPr lang="en-US" altLang="zh-CN" sz="1800" kern="0" dirty="0" smtClean="0"/>
              <a:t>):     #</a:t>
            </a:r>
            <a:r>
              <a:rPr lang="zh-CN" altLang="zh-CN" sz="1800" kern="0" dirty="0" smtClean="0"/>
              <a:t>计算总分</a:t>
            </a:r>
            <a:endParaRPr lang="zh-CN" altLang="zh-CN" sz="1800" kern="0" dirty="0" smtClean="0"/>
          </a:p>
          <a:p>
            <a:pPr marL="514350" lvl="1" indent="0">
              <a:buFont typeface="Wingdings 2" panose="05020102010507070707" pitchFamily="18" charset="2"/>
              <a:buNone/>
            </a:pPr>
            <a:r>
              <a:rPr lang="en-US" altLang="zh-CN" sz="1800" kern="0" dirty="0" smtClean="0"/>
              <a:t> 4       sum=</a:t>
            </a:r>
            <a:r>
              <a:rPr lang="en-US" altLang="zh-CN" sz="1800" kern="0" dirty="0" err="1" smtClean="0"/>
              <a:t>basis+x+y</a:t>
            </a:r>
            <a:endParaRPr lang="zh-CN" altLang="zh-CN" sz="1800" kern="0" dirty="0" smtClean="0"/>
          </a:p>
          <a:p>
            <a:pPr marL="514350" lvl="1" indent="0">
              <a:buFont typeface="Wingdings 2" panose="05020102010507070707" pitchFamily="18" charset="2"/>
              <a:buNone/>
            </a:pPr>
            <a:r>
              <a:rPr lang="en-US" altLang="zh-CN" sz="1800" kern="0" dirty="0" smtClean="0"/>
              <a:t> 5       return sum</a:t>
            </a:r>
            <a:endParaRPr lang="zh-CN" altLang="zh-CN" sz="1800" kern="0" dirty="0" smtClean="0"/>
          </a:p>
          <a:p>
            <a:pPr marL="514350" lvl="1" indent="0"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zh-CN" sz="1800" kern="0" dirty="0" smtClean="0"/>
              <a:t> 7   </a:t>
            </a:r>
            <a:r>
              <a:rPr lang="en-US" altLang="zh-CN" sz="1800" kern="0" dirty="0" err="1" smtClean="0"/>
              <a:t>def</a:t>
            </a:r>
            <a:r>
              <a:rPr lang="en-US" altLang="zh-CN" sz="1800" kern="0" dirty="0" smtClean="0"/>
              <a:t> func2(</a:t>
            </a:r>
            <a:r>
              <a:rPr lang="en-US" altLang="zh-CN" sz="1800" kern="0" dirty="0" err="1" smtClean="0"/>
              <a:t>x,y</a:t>
            </a:r>
            <a:r>
              <a:rPr lang="en-US" altLang="zh-CN" sz="1800" kern="0" dirty="0" smtClean="0"/>
              <a:t>):      #</a:t>
            </a:r>
            <a:r>
              <a:rPr lang="zh-CN" altLang="zh-CN" sz="1800" kern="0" dirty="0" smtClean="0"/>
              <a:t>计算平均分</a:t>
            </a:r>
            <a:endParaRPr lang="zh-CN" altLang="zh-CN" sz="1800" kern="0" dirty="0" smtClean="0"/>
          </a:p>
          <a:p>
            <a:pPr marL="514350" lvl="1" indent="0">
              <a:buFont typeface="Wingdings 2" panose="05020102010507070707" pitchFamily="18" charset="2"/>
              <a:buNone/>
            </a:pPr>
            <a:r>
              <a:rPr lang="en-US" altLang="zh-CN" sz="1800" kern="0" dirty="0" smtClean="0"/>
              <a:t> 8       </a:t>
            </a:r>
            <a:r>
              <a:rPr lang="en-US" altLang="zh-CN" sz="1800" kern="0" dirty="0" err="1" smtClean="0"/>
              <a:t>avg</a:t>
            </a:r>
            <a:r>
              <a:rPr lang="en-US" altLang="zh-CN" sz="1800" kern="0" dirty="0" smtClean="0"/>
              <a:t>=(</a:t>
            </a:r>
            <a:r>
              <a:rPr lang="en-US" altLang="zh-CN" sz="1800" kern="0" dirty="0" err="1" smtClean="0"/>
              <a:t>basis+x</a:t>
            </a:r>
            <a:r>
              <a:rPr lang="en-US" altLang="zh-CN" sz="1800" kern="0" dirty="0" smtClean="0"/>
              <a:t>*0.9+y*0.8)/3</a:t>
            </a:r>
            <a:endParaRPr lang="zh-CN" altLang="zh-CN" sz="1800" kern="0" dirty="0" smtClean="0"/>
          </a:p>
          <a:p>
            <a:pPr marL="514350" lvl="1" indent="0">
              <a:buFont typeface="Wingdings 2" panose="05020102010507070707" pitchFamily="18" charset="2"/>
              <a:buNone/>
            </a:pPr>
            <a:r>
              <a:rPr lang="en-US" altLang="zh-CN" sz="1800" kern="0" dirty="0" smtClean="0"/>
              <a:t> 9       return </a:t>
            </a:r>
            <a:r>
              <a:rPr lang="en-US" altLang="zh-CN" sz="1800" kern="0" dirty="0" err="1" smtClean="0"/>
              <a:t>avg</a:t>
            </a:r>
            <a:endParaRPr lang="zh-CN" altLang="zh-CN" sz="1800" kern="0" dirty="0" smtClean="0"/>
          </a:p>
          <a:p>
            <a:pPr marL="514350" lvl="1" indent="0"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zh-CN" sz="1800" kern="0" dirty="0" smtClean="0"/>
              <a:t>10</a:t>
            </a:r>
            <a:endParaRPr lang="en-US" altLang="zh-CN" sz="1800" kern="0" dirty="0" smtClean="0"/>
          </a:p>
          <a:p>
            <a:pPr marL="514350" lvl="1" indent="0"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zh-CN" sz="1800" kern="0" dirty="0" smtClean="0"/>
              <a:t>11   score1=func1(75,62)</a:t>
            </a:r>
            <a:endParaRPr lang="zh-CN" altLang="zh-CN" sz="1800" kern="0" dirty="0" smtClean="0"/>
          </a:p>
          <a:p>
            <a:pPr marL="514350" lvl="1" indent="0">
              <a:buFont typeface="Wingdings 2" panose="05020102010507070707" pitchFamily="18" charset="2"/>
              <a:buNone/>
            </a:pPr>
            <a:r>
              <a:rPr lang="en-US" altLang="zh-CN" sz="1800" kern="0" dirty="0" smtClean="0"/>
              <a:t>12   score2=func2(75,62)</a:t>
            </a:r>
            <a:endParaRPr lang="zh-CN" altLang="zh-CN" sz="1800" kern="0" dirty="0" smtClean="0"/>
          </a:p>
          <a:p>
            <a:pPr marL="1028700" lvl="2" indent="0">
              <a:buFont typeface="Wingdings 2" panose="05020102010507070707" pitchFamily="18" charset="2"/>
              <a:buNone/>
            </a:pPr>
            <a:endParaRPr lang="zh-CN" altLang="zh-CN" sz="1800" kern="0" dirty="0" smtClean="0"/>
          </a:p>
          <a:p>
            <a:pPr marL="1028700" lvl="2" indent="0">
              <a:buFont typeface="Wingdings 2" panose="05020102010507070707" pitchFamily="18" charset="2"/>
              <a:buNone/>
            </a:pPr>
            <a:endParaRPr lang="zh-CN" altLang="zh-CN" sz="1800" kern="0" dirty="0" smtClean="0"/>
          </a:p>
          <a:p>
            <a:pPr marL="1028700" lvl="2" indent="0">
              <a:buFont typeface="Wingdings 2" panose="05020102010507070707" pitchFamily="18" charset="2"/>
              <a:buNone/>
            </a:pPr>
            <a:endParaRPr lang="zh-CN" altLang="zh-CN" sz="1800" kern="0" dirty="0" smtClean="0"/>
          </a:p>
          <a:p>
            <a:pPr lvl="1"/>
            <a:endParaRPr lang="zh-CN" altLang="en-US" b="1" kern="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 smtClean="0"/>
              <a:t>6.4 </a:t>
            </a:r>
            <a:r>
              <a:rPr lang="zh-CN" altLang="zh-CN" dirty="0"/>
              <a:t>变量的作用域</a:t>
            </a:r>
            <a:endParaRPr lang="zh-CN" altLang="zh-CN" b="1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8590" cy="4633595"/>
          </a:xfrm>
        </p:spPr>
        <p:txBody>
          <a:bodyPr/>
          <a:lstStyle/>
          <a:p>
            <a:r>
              <a:rPr lang="zh-CN" altLang="zh-CN" dirty="0"/>
              <a:t>全局变量</a:t>
            </a:r>
            <a:endParaRPr lang="en-US" altLang="zh-CN" dirty="0"/>
          </a:p>
          <a:p>
            <a:pPr marL="514350" lvl="1" indent="0">
              <a:buNone/>
            </a:pPr>
            <a:endParaRPr lang="en-US" altLang="zh-CN" dirty="0" smtClean="0"/>
          </a:p>
          <a:p>
            <a:pPr marL="514350" lvl="1" indent="0">
              <a:buNone/>
            </a:pPr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zh-CN" altLang="zh-CN" dirty="0"/>
              <a:t>在函数中定义了与全局变量同名的变量</a:t>
            </a:r>
            <a:endParaRPr lang="zh-CN" altLang="zh-CN" dirty="0"/>
          </a:p>
          <a:p>
            <a:pPr marL="514350" lvl="1" indent="0">
              <a:buNone/>
            </a:pPr>
            <a:r>
              <a:rPr lang="zh-CN" altLang="zh-CN" dirty="0" smtClean="0"/>
              <a:t>例</a:t>
            </a:r>
            <a:r>
              <a:rPr lang="en-US" altLang="zh-CN" dirty="0" smtClean="0"/>
              <a:t>6-21 </a:t>
            </a:r>
            <a:r>
              <a:rPr lang="zh-CN" altLang="zh-CN" dirty="0"/>
              <a:t>函数</a:t>
            </a:r>
            <a:r>
              <a:rPr lang="zh-CN" altLang="zh-CN" dirty="0" smtClean="0"/>
              <a:t>中定义</a:t>
            </a:r>
            <a:r>
              <a:rPr lang="zh-CN" altLang="zh-CN" dirty="0"/>
              <a:t>了与全局变量同名的变量，实质是局部变量。</a:t>
            </a:r>
            <a:endParaRPr lang="zh-CN" altLang="zh-CN" dirty="0"/>
          </a:p>
          <a:p>
            <a:pPr marL="514350" lvl="1" indent="0">
              <a:buNone/>
            </a:pPr>
            <a:endParaRPr lang="en-US" altLang="zh-CN" dirty="0" smtClean="0"/>
          </a:p>
          <a:p>
            <a:pPr marL="514350" lvl="1" indent="0">
              <a:buNone/>
            </a:pPr>
            <a:r>
              <a:rPr lang="en-US" altLang="zh-CN" dirty="0" smtClean="0"/>
              <a:t>3</a:t>
            </a:r>
            <a:r>
              <a:rPr lang="en-US" altLang="zh-CN" dirty="0"/>
              <a:t>. </a:t>
            </a:r>
            <a:r>
              <a:rPr lang="zh-CN" altLang="zh-CN" dirty="0"/>
              <a:t>不允许在函数中先使用与全局变量同名的变量</a:t>
            </a:r>
            <a:endParaRPr lang="zh-CN" altLang="zh-CN" dirty="0"/>
          </a:p>
          <a:p>
            <a:pPr marL="514350" lvl="1" indent="0">
              <a:buNone/>
            </a:pPr>
            <a:r>
              <a:rPr lang="zh-CN" altLang="zh-CN" dirty="0" smtClean="0"/>
              <a:t>例</a:t>
            </a:r>
            <a:r>
              <a:rPr lang="en-US" altLang="zh-CN" dirty="0" smtClean="0"/>
              <a:t>6-22 </a:t>
            </a:r>
            <a:r>
              <a:rPr lang="zh-CN" altLang="zh-CN" dirty="0"/>
              <a:t>函数中使用全局变量，程序异常。</a:t>
            </a:r>
            <a:endParaRPr lang="zh-CN" altLang="zh-CN" dirty="0"/>
          </a:p>
          <a:p>
            <a:pPr marL="1028700" lvl="2" indent="0">
              <a:buNone/>
            </a:pPr>
            <a:endParaRPr lang="zh-CN" altLang="zh-CN" dirty="0"/>
          </a:p>
          <a:p>
            <a:pPr marL="1028700" lvl="2" indent="0">
              <a:buNone/>
            </a:pPr>
            <a:endParaRPr lang="zh-CN" altLang="en-US" b="1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 smtClean="0"/>
              <a:t>6.4 </a:t>
            </a:r>
            <a:r>
              <a:rPr lang="zh-CN" altLang="zh-CN" dirty="0"/>
              <a:t>变量的作用域</a:t>
            </a:r>
            <a:endParaRPr lang="zh-CN" altLang="zh-CN" b="1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8590" cy="4633595"/>
          </a:xfrm>
        </p:spPr>
        <p:txBody>
          <a:bodyPr/>
          <a:lstStyle/>
          <a:p>
            <a:r>
              <a:rPr lang="en-US" altLang="zh-CN" dirty="0"/>
              <a:t>global</a:t>
            </a:r>
            <a:r>
              <a:rPr lang="zh-CN" altLang="zh-CN" dirty="0" smtClean="0"/>
              <a:t>语句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为了</a:t>
            </a:r>
            <a:r>
              <a:rPr lang="zh-CN" altLang="zh-CN" dirty="0"/>
              <a:t>在函数内部能读写全局变量，</a:t>
            </a:r>
            <a:r>
              <a:rPr lang="en-US" altLang="zh-CN" dirty="0"/>
              <a:t>Python</a:t>
            </a:r>
            <a:r>
              <a:rPr lang="zh-CN" altLang="zh-CN" dirty="0"/>
              <a:t>提供了</a:t>
            </a:r>
            <a:r>
              <a:rPr lang="en-US" altLang="zh-CN" dirty="0"/>
              <a:t>global</a:t>
            </a:r>
            <a:r>
              <a:rPr lang="zh-CN" altLang="zh-CN" dirty="0"/>
              <a:t>语句，用于在函数内部声明全局变量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例</a:t>
            </a:r>
            <a:r>
              <a:rPr lang="en-US" altLang="zh-CN" dirty="0" smtClean="0"/>
              <a:t>6-23 </a:t>
            </a:r>
            <a:r>
              <a:rPr lang="en-US" altLang="zh-CN" dirty="0"/>
              <a:t>global</a:t>
            </a:r>
            <a:r>
              <a:rPr lang="zh-CN" altLang="zh-CN" dirty="0"/>
              <a:t>语句的应用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 1   </a:t>
            </a:r>
            <a:r>
              <a:rPr lang="en-US" altLang="zh-CN" dirty="0" smtClean="0"/>
              <a:t>#ex0623.py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 2   basis=100            #</a:t>
            </a:r>
            <a:r>
              <a:rPr lang="zh-CN" altLang="zh-CN" dirty="0"/>
              <a:t>全局变量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 3   </a:t>
            </a:r>
            <a:r>
              <a:rPr lang="en-US" altLang="zh-CN" dirty="0" err="1"/>
              <a:t>def</a:t>
            </a:r>
            <a:r>
              <a:rPr lang="en-US" altLang="zh-CN" dirty="0"/>
              <a:t> func4(</a:t>
            </a:r>
            <a:r>
              <a:rPr lang="en-US" altLang="zh-CN" dirty="0" err="1"/>
              <a:t>x,y</a:t>
            </a:r>
            <a:r>
              <a:rPr lang="en-US" altLang="zh-CN" dirty="0"/>
              <a:t>):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 4       global basis     #</a:t>
            </a:r>
            <a:r>
              <a:rPr lang="zh-CN" altLang="zh-CN" dirty="0"/>
              <a:t>声明</a:t>
            </a:r>
            <a:r>
              <a:rPr lang="en-US" altLang="zh-CN" dirty="0"/>
              <a:t>basis</a:t>
            </a:r>
            <a:r>
              <a:rPr lang="zh-CN" altLang="zh-CN" dirty="0"/>
              <a:t>是函数外的全局变量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 5       print(basis)     #100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 6       basis=90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 7       sum=</a:t>
            </a:r>
            <a:r>
              <a:rPr lang="en-US" altLang="zh-CN" dirty="0" err="1"/>
              <a:t>basis+x+y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 8       return </a:t>
            </a:r>
            <a:r>
              <a:rPr lang="en-US" altLang="zh-CN" dirty="0" smtClean="0"/>
              <a:t>sum</a:t>
            </a:r>
            <a:endParaRPr lang="zh-CN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3923665" y="5229860"/>
            <a:ext cx="3894455" cy="77533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76225" lvl="1" indent="-3175">
              <a:buNone/>
            </a:pPr>
            <a:r>
              <a:rPr lang="en-US" altLang="zh-CN" dirty="0"/>
              <a:t>10   print(func4(75,62))</a:t>
            </a:r>
            <a:endParaRPr lang="zh-CN" altLang="zh-CN" dirty="0"/>
          </a:p>
          <a:p>
            <a:pPr marL="276225" lvl="1" indent="360045">
              <a:buNone/>
            </a:pPr>
            <a:r>
              <a:rPr lang="en-US" altLang="zh-CN" dirty="0"/>
              <a:t>11   print(basis)           #90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 用</a:t>
            </a:r>
            <a:r>
              <a:rPr lang="zh-CN" altLang="zh-CN" dirty="0" smtClean="0"/>
              <a:t>函数</a:t>
            </a:r>
            <a:r>
              <a:rPr lang="zh-CN" altLang="en-US" dirty="0" smtClean="0"/>
              <a:t>实现代码复用</a:t>
            </a:r>
            <a:endParaRPr lang="zh-CN" altLang="en-US" b="1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本章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函数</a:t>
            </a:r>
            <a:r>
              <a:rPr lang="zh-CN" altLang="en-US" dirty="0"/>
              <a:t>的定义和</a:t>
            </a:r>
            <a:r>
              <a:rPr lang="zh-CN" altLang="en-US" dirty="0" smtClean="0"/>
              <a:t>调用</a:t>
            </a:r>
            <a:endParaRPr lang="en-US" altLang="zh-CN" dirty="0"/>
          </a:p>
          <a:p>
            <a:r>
              <a:rPr lang="zh-CN" altLang="en-US" dirty="0" smtClean="0"/>
              <a:t>函数</a:t>
            </a:r>
            <a:r>
              <a:rPr lang="zh-CN" altLang="en-US" dirty="0"/>
              <a:t>的参数和返回值</a:t>
            </a:r>
            <a:endParaRPr lang="zh-CN" altLang="en-US" dirty="0"/>
          </a:p>
          <a:p>
            <a:r>
              <a:rPr lang="zh-CN" altLang="en-US" dirty="0" smtClean="0"/>
              <a:t>闭包</a:t>
            </a:r>
            <a:r>
              <a:rPr lang="zh-CN" altLang="en-US" dirty="0"/>
              <a:t>和递归函数</a:t>
            </a:r>
            <a:endParaRPr lang="zh-CN" altLang="en-US" dirty="0"/>
          </a:p>
          <a:p>
            <a:r>
              <a:rPr lang="zh-CN" altLang="en-US" dirty="0" smtClean="0"/>
              <a:t>变量</a:t>
            </a:r>
            <a:r>
              <a:rPr lang="zh-CN" altLang="en-US" dirty="0"/>
              <a:t>的作用域</a:t>
            </a:r>
            <a:endParaRPr lang="zh-CN" altLang="en-US" dirty="0"/>
          </a:p>
          <a:p>
            <a:r>
              <a:rPr lang="en-US" altLang="zh-CN" dirty="0" smtClean="0"/>
              <a:t>PYTHON</a:t>
            </a:r>
            <a:r>
              <a:rPr lang="zh-CN" altLang="en-US" dirty="0"/>
              <a:t>的内置函数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3" b="10065"/>
          <a:stretch>
            <a:fillRect/>
          </a:stretch>
        </p:blipFill>
        <p:spPr>
          <a:xfrm>
            <a:off x="5355990" y="3933056"/>
            <a:ext cx="3470903" cy="22726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 smtClean="0"/>
              <a:t>6.5 </a:t>
            </a:r>
            <a:r>
              <a:rPr lang="en-US" altLang="zh-CN" dirty="0"/>
              <a:t>Python</a:t>
            </a:r>
            <a:r>
              <a:rPr lang="zh-CN" altLang="zh-CN" dirty="0"/>
              <a:t>的内置函数</a:t>
            </a:r>
            <a:endParaRPr lang="zh-CN" alt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8590" cy="4669155"/>
          </a:xfrm>
        </p:spPr>
        <p:txBody>
          <a:bodyPr/>
          <a:lstStyle/>
          <a:p>
            <a:r>
              <a:rPr lang="zh-CN" altLang="zh-CN" dirty="0"/>
              <a:t>数学运算函数</a:t>
            </a:r>
            <a:endParaRPr lang="zh-CN" altLang="zh-CN" dirty="0"/>
          </a:p>
          <a:p>
            <a:pPr marL="514350" lvl="1" indent="0">
              <a:buNone/>
            </a:pPr>
            <a:endParaRPr lang="zh-CN" altLang="zh-CN" dirty="0"/>
          </a:p>
          <a:p>
            <a:pPr marL="514350" lvl="1" indent="0">
              <a:buNone/>
            </a:pPr>
            <a:endParaRPr lang="en-US" altLang="zh-CN" dirty="0" smtClean="0"/>
          </a:p>
          <a:p>
            <a:pPr>
              <a:defRPr/>
            </a:pPr>
            <a:endParaRPr lang="zh-CN" altLang="en-US" b="1" dirty="0" smtClean="0">
              <a:solidFill>
                <a:srgbClr val="126ABA"/>
              </a:solidFill>
            </a:endParaRPr>
          </a:p>
          <a:p>
            <a:pPr>
              <a:defRPr/>
            </a:pPr>
            <a:endParaRPr lang="zh-CN" altLang="en-US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11307" y="2420888"/>
          <a:ext cx="6336704" cy="3096342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1642543"/>
                <a:gridCol w="4694161"/>
              </a:tblGrid>
              <a:tr h="309634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>
                          <a:effectLst/>
                        </a:rPr>
                        <a:t>函数名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>
                          <a:effectLst/>
                        </a:rPr>
                        <a:t>示例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09634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abs()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abs(-2)</a:t>
                      </a:r>
                      <a:r>
                        <a:rPr lang="zh-CN" sz="2000" kern="1000">
                          <a:effectLst/>
                        </a:rPr>
                        <a:t>，</a:t>
                      </a:r>
                      <a:r>
                        <a:rPr lang="en-US" sz="2000" kern="1000">
                          <a:effectLst/>
                        </a:rPr>
                        <a:t>abs(3.77)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09634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divmod()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divmod(10,3)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09634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max()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max(-1,1,2,3,4)</a:t>
                      </a:r>
                      <a:r>
                        <a:rPr lang="zh-CN" sz="2000" kern="1000">
                          <a:effectLst/>
                        </a:rPr>
                        <a:t>，</a:t>
                      </a:r>
                      <a:r>
                        <a:rPr lang="en-US" sz="2000" kern="1000">
                          <a:effectLst/>
                        </a:rPr>
                        <a:t>max('abcef989')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09634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min()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min(-1,12,3,4,5)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09634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pow()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pow(2,3)</a:t>
                      </a:r>
                      <a:r>
                        <a:rPr lang="zh-CN" sz="2000" kern="1000">
                          <a:effectLst/>
                        </a:rPr>
                        <a:t>，</a:t>
                      </a:r>
                      <a:r>
                        <a:rPr lang="en-US" sz="2000" kern="1000">
                          <a:effectLst/>
                        </a:rPr>
                        <a:t>pow(2,3,5)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619269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round()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round(1.456778)</a:t>
                      </a:r>
                      <a:r>
                        <a:rPr lang="zh-CN" sz="2000" kern="1000">
                          <a:effectLst/>
                        </a:rPr>
                        <a:t>，</a:t>
                      </a:r>
                      <a:r>
                        <a:rPr lang="en-US" sz="2000" kern="1000">
                          <a:effectLst/>
                        </a:rPr>
                        <a:t>round(1.45677,2)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619269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sum()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 dirty="0">
                          <a:effectLst/>
                        </a:rPr>
                        <a:t>sum((1,2,3,4))</a:t>
                      </a:r>
                      <a:r>
                        <a:rPr lang="zh-CN" sz="2000" kern="1000" dirty="0">
                          <a:effectLst/>
                        </a:rPr>
                        <a:t>，</a:t>
                      </a:r>
                      <a:r>
                        <a:rPr lang="en-US" sz="2000" kern="1000" dirty="0">
                          <a:effectLst/>
                        </a:rPr>
                        <a:t> sum((1,2,3,4),-10)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 smtClean="0"/>
              <a:t>6.5 </a:t>
            </a:r>
            <a:r>
              <a:rPr lang="en-US" altLang="zh-CN" dirty="0"/>
              <a:t>Python</a:t>
            </a:r>
            <a:r>
              <a:rPr lang="zh-CN" altLang="zh-CN" dirty="0"/>
              <a:t>的内置函数</a:t>
            </a:r>
            <a:endParaRPr lang="zh-CN" alt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8590" cy="4669155"/>
          </a:xfrm>
        </p:spPr>
        <p:txBody>
          <a:bodyPr/>
          <a:lstStyle/>
          <a:p>
            <a:r>
              <a:rPr lang="zh-CN" altLang="zh-CN" dirty="0" smtClean="0"/>
              <a:t>字符串</a:t>
            </a:r>
            <a:r>
              <a:rPr lang="zh-CN" altLang="zh-CN" dirty="0"/>
              <a:t>运算函数</a:t>
            </a:r>
            <a:endParaRPr lang="zh-CN" altLang="zh-CN" dirty="0"/>
          </a:p>
          <a:p>
            <a:pPr lvl="1"/>
            <a:endParaRPr lang="en-US" altLang="zh-CN" dirty="0" smtClean="0"/>
          </a:p>
          <a:p>
            <a:pPr marL="514350" lvl="1" indent="0">
              <a:buNone/>
            </a:pPr>
            <a:r>
              <a:rPr lang="zh-CN" altLang="zh-CN" dirty="0" smtClean="0"/>
              <a:t>字符串</a:t>
            </a:r>
            <a:r>
              <a:rPr lang="zh-CN" altLang="zh-CN" dirty="0"/>
              <a:t>作为一种最常用的数据类型，它提供了大小写转换、查找替换、拆分合并等函数</a:t>
            </a:r>
            <a:endParaRPr lang="en-US" altLang="zh-CN" dirty="0" smtClean="0"/>
          </a:p>
          <a:p>
            <a:pPr>
              <a:defRPr/>
            </a:pPr>
            <a:endParaRPr lang="zh-CN" altLang="en-US" b="1" dirty="0" smtClean="0">
              <a:solidFill>
                <a:srgbClr val="126ABA"/>
              </a:solidFill>
            </a:endParaRPr>
          </a:p>
          <a:p>
            <a:pPr>
              <a:defRPr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 smtClean="0"/>
              <a:t>6.5 </a:t>
            </a:r>
            <a:r>
              <a:rPr lang="en-US" altLang="zh-CN" dirty="0"/>
              <a:t>Python</a:t>
            </a:r>
            <a:r>
              <a:rPr lang="zh-CN" altLang="zh-CN" dirty="0"/>
              <a:t>的内置函数</a:t>
            </a:r>
            <a:endParaRPr lang="zh-CN" alt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8590" cy="4669155"/>
          </a:xfrm>
        </p:spPr>
        <p:txBody>
          <a:bodyPr/>
          <a:lstStyle/>
          <a:p>
            <a:r>
              <a:rPr lang="zh-CN" altLang="zh-CN" dirty="0"/>
              <a:t>转换函数</a:t>
            </a:r>
            <a:endParaRPr lang="zh-CN" altLang="zh-CN" dirty="0"/>
          </a:p>
          <a:p>
            <a:pPr marL="514350" lvl="1" indent="0">
              <a:buNone/>
            </a:pPr>
            <a:r>
              <a:rPr lang="zh-CN" altLang="zh-CN" dirty="0"/>
              <a:t>转换函数主要用于不同数据类型之间的转换，</a:t>
            </a:r>
            <a:endParaRPr lang="zh-CN" altLang="zh-CN" dirty="0"/>
          </a:p>
          <a:p>
            <a:pPr marL="514350" lvl="1" indent="0">
              <a:buNone/>
            </a:pPr>
            <a:endParaRPr lang="en-US" altLang="zh-CN" dirty="0" smtClean="0"/>
          </a:p>
          <a:p>
            <a:pPr>
              <a:defRPr/>
            </a:pPr>
            <a:endParaRPr lang="zh-CN" altLang="en-US" b="1" dirty="0" smtClean="0">
              <a:solidFill>
                <a:srgbClr val="126ABA"/>
              </a:solidFill>
            </a:endParaRPr>
          </a:p>
          <a:p>
            <a:pPr>
              <a:defRPr/>
            </a:pPr>
            <a:endParaRPr lang="zh-CN" altLang="en-US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27331" y="2636912"/>
          <a:ext cx="6264696" cy="3528393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1934910"/>
                <a:gridCol w="4329786"/>
              </a:tblGrid>
              <a:tr h="320763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 dirty="0">
                          <a:effectLst/>
                        </a:rPr>
                        <a:t>函数名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 dirty="0">
                          <a:effectLst/>
                        </a:rPr>
                        <a:t>示例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20763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bool()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bool('str') </a:t>
                      </a:r>
                      <a:r>
                        <a:rPr lang="zh-CN" sz="2000" kern="1000">
                          <a:effectLst/>
                        </a:rPr>
                        <a:t>，</a:t>
                      </a:r>
                      <a:r>
                        <a:rPr lang="en-US" sz="2000" kern="1000">
                          <a:effectLst/>
                        </a:rPr>
                        <a:t>bool(0)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20763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int()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int(3) </a:t>
                      </a:r>
                      <a:r>
                        <a:rPr lang="zh-CN" sz="2000" kern="1000">
                          <a:effectLst/>
                        </a:rPr>
                        <a:t>，</a:t>
                      </a:r>
                      <a:r>
                        <a:rPr lang="en-US" sz="2000" kern="1000">
                          <a:effectLst/>
                        </a:rPr>
                        <a:t>int(3.6)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20763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float()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float(3)</a:t>
                      </a:r>
                      <a:r>
                        <a:rPr lang="zh-CN" sz="2000" kern="1000">
                          <a:effectLst/>
                        </a:rPr>
                        <a:t>，</a:t>
                      </a:r>
                      <a:r>
                        <a:rPr lang="en-US" sz="2000" kern="1000">
                          <a:effectLst/>
                        </a:rPr>
                        <a:t>float('3.4')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20763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complex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complex('1+2j')</a:t>
                      </a:r>
                      <a:r>
                        <a:rPr lang="zh-CN" sz="2000" kern="1000">
                          <a:effectLst/>
                        </a:rPr>
                        <a:t>，</a:t>
                      </a:r>
                      <a:r>
                        <a:rPr lang="en-US" sz="2000" kern="1000">
                          <a:effectLst/>
                        </a:rPr>
                        <a:t>complex(1,2)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20763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str()()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str(123)</a:t>
                      </a:r>
                      <a:r>
                        <a:rPr lang="zh-CN" sz="2000" kern="1000">
                          <a:effectLst/>
                        </a:rPr>
                        <a:t>，</a:t>
                      </a:r>
                      <a:r>
                        <a:rPr lang="en-US" sz="2000" kern="1000">
                          <a:effectLst/>
                        </a:rPr>
                        <a:t>str('abc')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20763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ord()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ord('a')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20763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chr()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chr(97)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20763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bin()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bin(3)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20763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oct()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oct(10)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20763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hex()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 dirty="0">
                          <a:effectLst/>
                        </a:rPr>
                        <a:t>hex(15)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 smtClean="0"/>
              <a:t>6.5 </a:t>
            </a:r>
            <a:r>
              <a:rPr lang="en-US" altLang="zh-CN" dirty="0"/>
              <a:t>Python</a:t>
            </a:r>
            <a:r>
              <a:rPr lang="zh-CN" altLang="zh-CN" dirty="0"/>
              <a:t>的内置函数</a:t>
            </a:r>
            <a:endParaRPr lang="zh-CN" alt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9860" cy="4669155"/>
          </a:xfrm>
        </p:spPr>
        <p:txBody>
          <a:bodyPr/>
          <a:lstStyle/>
          <a:p>
            <a:r>
              <a:rPr lang="zh-CN" altLang="zh-CN" dirty="0"/>
              <a:t>序列操作函数</a:t>
            </a:r>
            <a:endParaRPr lang="zh-CN" altLang="zh-CN" dirty="0"/>
          </a:p>
          <a:p>
            <a:pPr marL="514350" lvl="1" indent="0">
              <a:buNone/>
            </a:pPr>
            <a:r>
              <a:rPr lang="zh-CN" altLang="zh-CN" dirty="0" smtClean="0"/>
              <a:t>序列包括</a:t>
            </a:r>
            <a:r>
              <a:rPr lang="zh-CN" altLang="zh-CN" dirty="0"/>
              <a:t>字符串、列表、元组等</a:t>
            </a:r>
            <a:r>
              <a:rPr lang="zh-CN" altLang="zh-CN" dirty="0" smtClean="0"/>
              <a:t>，</a:t>
            </a:r>
            <a:r>
              <a:rPr lang="zh-CN" altLang="en-US" dirty="0" smtClean="0"/>
              <a:t>下列</a:t>
            </a:r>
            <a:r>
              <a:rPr lang="zh-CN" altLang="zh-CN" dirty="0" smtClean="0"/>
              <a:t>函数</a:t>
            </a:r>
            <a:r>
              <a:rPr lang="zh-CN" altLang="zh-CN" dirty="0"/>
              <a:t>主要针对列表、元组两种</a:t>
            </a:r>
            <a:r>
              <a:rPr lang="zh-CN" altLang="zh-CN" dirty="0" smtClean="0"/>
              <a:t>数据结构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defRPr/>
            </a:pPr>
            <a:endParaRPr lang="zh-CN" altLang="en-US" b="1" dirty="0" smtClean="0">
              <a:solidFill>
                <a:srgbClr val="126ABA"/>
              </a:solidFill>
            </a:endParaRPr>
          </a:p>
          <a:p>
            <a:pPr>
              <a:defRPr/>
            </a:pPr>
            <a:endParaRPr lang="zh-CN" altLang="en-US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23275" y="2815724"/>
          <a:ext cx="8496944" cy="331237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887470"/>
                <a:gridCol w="6609474"/>
              </a:tblGrid>
              <a:tr h="276031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>
                          <a:effectLst/>
                        </a:rPr>
                        <a:t>函数名</a:t>
                      </a:r>
                      <a:endParaRPr lang="zh-CN" sz="18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>
                          <a:effectLst/>
                        </a:rPr>
                        <a:t>功能说明</a:t>
                      </a:r>
                      <a:endParaRPr lang="zh-CN" sz="18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276031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>
                          <a:effectLst/>
                        </a:rPr>
                        <a:t>all()</a:t>
                      </a:r>
                      <a:endParaRPr lang="zh-CN" sz="18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>
                          <a:effectLst/>
                        </a:rPr>
                        <a:t>判断可迭代对象的每个元素是否都为</a:t>
                      </a:r>
                      <a:r>
                        <a:rPr lang="en-US" sz="1800" kern="1000">
                          <a:effectLst/>
                        </a:rPr>
                        <a:t>True</a:t>
                      </a:r>
                      <a:r>
                        <a:rPr lang="zh-CN" sz="1800" kern="1000">
                          <a:effectLst/>
                        </a:rPr>
                        <a:t>值</a:t>
                      </a:r>
                      <a:endParaRPr lang="zh-CN" sz="18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276031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>
                          <a:effectLst/>
                        </a:rPr>
                        <a:t>any()</a:t>
                      </a:r>
                      <a:endParaRPr lang="zh-CN" sz="18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>
                          <a:effectLst/>
                        </a:rPr>
                        <a:t>判断可迭代对象的元素是否有为</a:t>
                      </a:r>
                      <a:r>
                        <a:rPr lang="en-US" sz="1800" kern="1000">
                          <a:effectLst/>
                        </a:rPr>
                        <a:t>True</a:t>
                      </a:r>
                      <a:r>
                        <a:rPr lang="zh-CN" sz="1800" kern="1000">
                          <a:effectLst/>
                        </a:rPr>
                        <a:t>值的元素</a:t>
                      </a:r>
                      <a:endParaRPr lang="zh-CN" sz="18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276031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>
                          <a:effectLst/>
                        </a:rPr>
                        <a:t>range()</a:t>
                      </a:r>
                      <a:endParaRPr lang="zh-CN" sz="18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>
                          <a:effectLst/>
                        </a:rPr>
                        <a:t>产生一个序列，默认从</a:t>
                      </a:r>
                      <a:r>
                        <a:rPr lang="en-US" sz="1800" kern="1000">
                          <a:effectLst/>
                        </a:rPr>
                        <a:t>0</a:t>
                      </a:r>
                      <a:r>
                        <a:rPr lang="zh-CN" sz="1800" kern="1000">
                          <a:effectLst/>
                        </a:rPr>
                        <a:t>开始</a:t>
                      </a:r>
                      <a:endParaRPr lang="zh-CN" sz="18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552061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>
                          <a:effectLst/>
                        </a:rPr>
                        <a:t>map()</a:t>
                      </a:r>
                      <a:endParaRPr lang="zh-CN" sz="18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>
                          <a:effectLst/>
                        </a:rPr>
                        <a:t>使用指定方法去操作传入的每个可迭代对象的元素，生成新的可迭代对象</a:t>
                      </a:r>
                      <a:endParaRPr lang="zh-CN" sz="18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276031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>
                          <a:effectLst/>
                        </a:rPr>
                        <a:t>filter()</a:t>
                      </a:r>
                      <a:endParaRPr lang="zh-CN" sz="18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>
                          <a:effectLst/>
                        </a:rPr>
                        <a:t>使用指定方法过滤可迭代对象的元素</a:t>
                      </a:r>
                      <a:endParaRPr lang="zh-CN" sz="18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276031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>
                          <a:effectLst/>
                        </a:rPr>
                        <a:t>reduce()</a:t>
                      </a:r>
                      <a:endParaRPr lang="zh-CN" sz="18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>
                          <a:effectLst/>
                        </a:rPr>
                        <a:t>使用指定方法累积可迭代对象的元素</a:t>
                      </a:r>
                      <a:endParaRPr lang="zh-CN" sz="18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552061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>
                          <a:effectLst/>
                        </a:rPr>
                        <a:t>zip() </a:t>
                      </a:r>
                      <a:endParaRPr lang="zh-CN" sz="18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>
                          <a:effectLst/>
                        </a:rPr>
                        <a:t>聚合传入的每个迭代器中相同位置的元素，返回一个新的元组类型迭代器</a:t>
                      </a:r>
                      <a:endParaRPr lang="zh-CN" sz="18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276031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>
                          <a:effectLst/>
                        </a:rPr>
                        <a:t>sorted ()</a:t>
                      </a:r>
                      <a:endParaRPr lang="zh-CN" sz="18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>
                          <a:effectLst/>
                        </a:rPr>
                        <a:t>对可迭代对象进行排序，返回一个新的列表</a:t>
                      </a:r>
                      <a:endParaRPr lang="zh-CN" sz="18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276031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>
                          <a:effectLst/>
                        </a:rPr>
                        <a:t>reversed()</a:t>
                      </a:r>
                      <a:endParaRPr lang="zh-CN" sz="18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 dirty="0">
                          <a:effectLst/>
                        </a:rPr>
                        <a:t>反转序列生成新的可迭代对象</a:t>
                      </a:r>
                      <a:endParaRPr lang="zh-CN" sz="18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126ABA"/>
                </a:solidFill>
              </a:rPr>
              <a:t>小结</a:t>
            </a:r>
            <a:endParaRPr lang="zh-CN" altLang="en-US" dirty="0" smtClean="0">
              <a:solidFill>
                <a:srgbClr val="126ABA"/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zh-CN" altLang="zh-CN" b="0" dirty="0" smtClean="0"/>
              <a:t>函数使用</a:t>
            </a:r>
            <a:r>
              <a:rPr lang="en-US" altLang="zh-CN" b="0" dirty="0" err="1"/>
              <a:t>def</a:t>
            </a:r>
            <a:r>
              <a:rPr lang="zh-CN" altLang="zh-CN" b="0" dirty="0"/>
              <a:t>关键字定义。在定义函数时，参数表中的参数称为形式参数，形参可以分为位置参数、赋值参数、可变参数等类型。</a:t>
            </a:r>
            <a:endParaRPr lang="zh-CN" altLang="zh-CN" b="0" dirty="0"/>
          </a:p>
          <a:p>
            <a:r>
              <a:rPr lang="zh-CN" altLang="zh-CN" b="0" dirty="0"/>
              <a:t>一个函数调用自身叫做递归调用</a:t>
            </a:r>
            <a:r>
              <a:rPr lang="zh-CN" altLang="zh-CN" b="0" dirty="0" smtClean="0"/>
              <a:t>。</a:t>
            </a:r>
            <a:endParaRPr lang="en-US" altLang="zh-CN" b="0" dirty="0" smtClean="0"/>
          </a:p>
          <a:p>
            <a:r>
              <a:rPr lang="en-US" altLang="zh-CN" b="0" dirty="0" smtClean="0"/>
              <a:t>lambda</a:t>
            </a:r>
            <a:r>
              <a:rPr lang="zh-CN" altLang="zh-CN" b="0" dirty="0"/>
              <a:t>函数是</a:t>
            </a:r>
            <a:r>
              <a:rPr lang="en-US" altLang="zh-CN" b="0" dirty="0"/>
              <a:t>Python</a:t>
            </a:r>
            <a:r>
              <a:rPr lang="zh-CN" altLang="zh-CN" b="0" dirty="0"/>
              <a:t>中的匿名函数</a:t>
            </a:r>
            <a:r>
              <a:rPr lang="zh-CN" altLang="zh-CN" b="0" dirty="0" smtClean="0"/>
              <a:t>，，不需要</a:t>
            </a:r>
            <a:r>
              <a:rPr lang="zh-CN" altLang="zh-CN" b="0" dirty="0"/>
              <a:t>使用</a:t>
            </a:r>
            <a:r>
              <a:rPr lang="en-US" altLang="zh-CN" b="0" dirty="0" err="1"/>
              <a:t>def</a:t>
            </a:r>
            <a:r>
              <a:rPr lang="zh-CN" altLang="zh-CN" b="0" dirty="0"/>
              <a:t>关键字定义。</a:t>
            </a:r>
            <a:endParaRPr lang="zh-CN" altLang="zh-CN" b="0" dirty="0"/>
          </a:p>
          <a:p>
            <a:r>
              <a:rPr lang="zh-CN" altLang="zh-CN" b="0" dirty="0"/>
              <a:t>变量可以分为局部变量和</a:t>
            </a:r>
            <a:r>
              <a:rPr lang="zh-CN" altLang="zh-CN" b="0" dirty="0" smtClean="0"/>
              <a:t>全局变量。</a:t>
            </a:r>
            <a:r>
              <a:rPr lang="en-US" altLang="zh-CN" b="0" dirty="0"/>
              <a:t>Python</a:t>
            </a:r>
            <a:r>
              <a:rPr lang="zh-CN" altLang="zh-CN" b="0" dirty="0"/>
              <a:t>提供了</a:t>
            </a:r>
            <a:r>
              <a:rPr lang="en-US" altLang="zh-CN" b="0" dirty="0"/>
              <a:t>global</a:t>
            </a:r>
            <a:r>
              <a:rPr lang="zh-CN" altLang="zh-CN" b="0" dirty="0"/>
              <a:t>语句，用于在函数内部声明全局变量。</a:t>
            </a:r>
            <a:endParaRPr lang="zh-CN" altLang="zh-CN" b="0" dirty="0"/>
          </a:p>
          <a:p>
            <a:r>
              <a:rPr lang="en-US" altLang="zh-CN" b="0" dirty="0"/>
              <a:t>Python</a:t>
            </a:r>
            <a:r>
              <a:rPr lang="zh-CN" altLang="zh-CN" b="0" dirty="0"/>
              <a:t>提供了实现各种功能的内置函数，包括数学运算、字符串运算、转换函数、序列操作函数等。</a:t>
            </a:r>
            <a:endParaRPr lang="zh-CN" altLang="zh-CN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pPr eaLnBrk="1" hangingPunct="1"/>
            <a:r>
              <a:rPr lang="zh-CN" altLang="en-US" smtClean="0"/>
              <a:t>作业</a:t>
            </a:r>
            <a:r>
              <a:rPr lang="en-US" altLang="zh-CN" smtClean="0"/>
              <a:t>:</a:t>
            </a:r>
            <a:endParaRPr lang="zh-CN" alt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000" b="0" dirty="0"/>
              <a:t>（</a:t>
            </a:r>
            <a:r>
              <a:rPr lang="en-US" altLang="zh-CN" sz="2000" b="0" dirty="0"/>
              <a:t>1</a:t>
            </a:r>
            <a:r>
              <a:rPr lang="zh-CN" altLang="zh-CN" sz="2000" b="0" dirty="0"/>
              <a:t>）编写函数</a:t>
            </a:r>
            <a:r>
              <a:rPr lang="en-US" altLang="zh-CN" sz="2000" b="0" dirty="0" err="1"/>
              <a:t>isodd</a:t>
            </a:r>
            <a:r>
              <a:rPr lang="en-US" altLang="zh-CN" sz="2000" b="0" dirty="0"/>
              <a:t>(x)</a:t>
            </a:r>
            <a:r>
              <a:rPr lang="zh-CN" altLang="zh-CN" sz="2000" b="0" dirty="0"/>
              <a:t>，若</a:t>
            </a:r>
            <a:r>
              <a:rPr lang="en-US" altLang="zh-CN" sz="2000" b="0" dirty="0"/>
              <a:t>x</a:t>
            </a:r>
            <a:r>
              <a:rPr lang="zh-CN" altLang="zh-CN" sz="2000" b="0" dirty="0"/>
              <a:t>不是整数，给出提示后退出程序；如果</a:t>
            </a:r>
            <a:r>
              <a:rPr lang="en-US" altLang="zh-CN" sz="2000" b="0" dirty="0"/>
              <a:t>x</a:t>
            </a:r>
            <a:r>
              <a:rPr lang="zh-CN" altLang="zh-CN" sz="2000" b="0" dirty="0"/>
              <a:t>为奇数，返回</a:t>
            </a:r>
            <a:r>
              <a:rPr lang="en-US" altLang="zh-CN" sz="2000" b="0" dirty="0"/>
              <a:t>True</a:t>
            </a:r>
            <a:r>
              <a:rPr lang="zh-CN" altLang="zh-CN" sz="2000" b="0" dirty="0"/>
              <a:t>，如果</a:t>
            </a:r>
            <a:r>
              <a:rPr lang="en-US" altLang="zh-CN" sz="2000" b="0" dirty="0"/>
              <a:t>x</a:t>
            </a:r>
            <a:r>
              <a:rPr lang="zh-CN" altLang="zh-CN" sz="2000" b="0" dirty="0"/>
              <a:t>为偶数，返回</a:t>
            </a:r>
            <a:r>
              <a:rPr lang="en-US" altLang="zh-CN" sz="2000" b="0" dirty="0"/>
              <a:t>False</a:t>
            </a:r>
            <a:r>
              <a:rPr lang="zh-CN" altLang="zh-CN" sz="2000" b="0" dirty="0"/>
              <a:t>。</a:t>
            </a:r>
            <a:endParaRPr lang="zh-CN" altLang="zh-CN" sz="2000" b="0" dirty="0"/>
          </a:p>
          <a:p>
            <a:pPr marL="0" indent="0">
              <a:buNone/>
            </a:pPr>
            <a:r>
              <a:rPr lang="zh-CN" altLang="zh-CN" sz="2000" b="0" dirty="0"/>
              <a:t>（</a:t>
            </a:r>
            <a:r>
              <a:rPr lang="en-US" altLang="zh-CN" sz="2000" b="0" dirty="0"/>
              <a:t>2</a:t>
            </a:r>
            <a:r>
              <a:rPr lang="zh-CN" altLang="zh-CN" sz="2000" b="0" dirty="0"/>
              <a:t>）编写函数</a:t>
            </a:r>
            <a:r>
              <a:rPr lang="en-US" altLang="zh-CN" sz="2000" b="0" dirty="0"/>
              <a:t>change(str1)</a:t>
            </a:r>
            <a:r>
              <a:rPr lang="zh-CN" altLang="zh-CN" sz="2000" b="0" dirty="0"/>
              <a:t>，其功能是对参数</a:t>
            </a:r>
            <a:r>
              <a:rPr lang="en-US" altLang="zh-CN" sz="2000" b="0" dirty="0"/>
              <a:t>str1</a:t>
            </a:r>
            <a:r>
              <a:rPr lang="zh-CN" altLang="zh-CN" sz="2000" b="0" dirty="0"/>
              <a:t>进行大小写转换，其中的大写字母转换成小写字母；小写字母转换成大写字母；非英文字符不转换。</a:t>
            </a:r>
            <a:endParaRPr lang="zh-CN" altLang="zh-CN" sz="2000" b="0" dirty="0"/>
          </a:p>
          <a:p>
            <a:pPr marL="0" indent="0">
              <a:buNone/>
            </a:pPr>
            <a:r>
              <a:rPr lang="zh-CN" altLang="zh-CN" sz="2000" b="0" dirty="0"/>
              <a:t>（</a:t>
            </a:r>
            <a:r>
              <a:rPr lang="en-US" altLang="zh-CN" sz="2000" b="0" dirty="0"/>
              <a:t>3</a:t>
            </a:r>
            <a:r>
              <a:rPr lang="zh-CN" altLang="zh-CN" sz="2000" b="0" dirty="0"/>
              <a:t>）编写并测试函数</a:t>
            </a:r>
            <a:r>
              <a:rPr lang="en-US" altLang="zh-CN" sz="2000" b="0" dirty="0" err="1"/>
              <a:t>gcd</a:t>
            </a:r>
            <a:r>
              <a:rPr lang="en-US" altLang="zh-CN" sz="2000" b="0" dirty="0"/>
              <a:t>(m, n)</a:t>
            </a:r>
            <a:r>
              <a:rPr lang="zh-CN" altLang="zh-CN" sz="2000" b="0" dirty="0"/>
              <a:t>和</a:t>
            </a:r>
            <a:r>
              <a:rPr lang="en-US" altLang="zh-CN" sz="2000" b="0" dirty="0"/>
              <a:t>lcm(m, n)</a:t>
            </a:r>
            <a:r>
              <a:rPr lang="zh-CN" altLang="zh-CN" sz="2000" b="0" dirty="0"/>
              <a:t>，功能是求两个整数的最大公约数和最小公倍数。</a:t>
            </a:r>
            <a:endParaRPr lang="zh-CN" altLang="zh-CN" sz="2000" b="0" dirty="0"/>
          </a:p>
          <a:p>
            <a:pPr marL="0" indent="0">
              <a:buNone/>
            </a:pPr>
            <a:r>
              <a:rPr lang="zh-CN" altLang="zh-CN" sz="2000" b="0" dirty="0"/>
              <a:t>（</a:t>
            </a:r>
            <a:r>
              <a:rPr lang="en-US" altLang="zh-CN" sz="2000" b="0" dirty="0"/>
              <a:t>4</a:t>
            </a:r>
            <a:r>
              <a:rPr lang="zh-CN" altLang="zh-CN" sz="2000" b="0" dirty="0"/>
              <a:t>）编写并测试函数</a:t>
            </a:r>
            <a:r>
              <a:rPr lang="en-US" altLang="zh-CN" sz="2000" b="0" dirty="0"/>
              <a:t>reverse(x)</a:t>
            </a:r>
            <a:r>
              <a:rPr lang="zh-CN" altLang="zh-CN" sz="2000" b="0" dirty="0"/>
              <a:t>，输入一个整数，将各位数字反转后输出。</a:t>
            </a:r>
            <a:endParaRPr lang="zh-CN" altLang="zh-CN" sz="2000" b="0" dirty="0"/>
          </a:p>
          <a:p>
            <a:pPr marL="0" indent="0">
              <a:buNone/>
            </a:pPr>
            <a:r>
              <a:rPr lang="zh-CN" altLang="zh-CN" sz="2000" b="0" dirty="0"/>
              <a:t>（</a:t>
            </a:r>
            <a:r>
              <a:rPr lang="en-US" altLang="zh-CN" sz="2000" b="0" dirty="0"/>
              <a:t>5</a:t>
            </a:r>
            <a:r>
              <a:rPr lang="zh-CN" altLang="zh-CN" sz="2000" b="0" dirty="0"/>
              <a:t>）用递归方法反转一个字符串，例如“</a:t>
            </a:r>
            <a:r>
              <a:rPr lang="en-US" altLang="zh-CN" sz="2000" b="0" dirty="0" err="1"/>
              <a:t>abcde</a:t>
            </a:r>
            <a:r>
              <a:rPr lang="zh-CN" altLang="zh-CN" sz="2000" b="0" dirty="0"/>
              <a:t>”，反转为“</a:t>
            </a:r>
            <a:r>
              <a:rPr lang="en-US" altLang="zh-CN" sz="2000" b="0" dirty="0" err="1"/>
              <a:t>edcba</a:t>
            </a:r>
            <a:r>
              <a:rPr lang="zh-CN" altLang="zh-CN" sz="2000" b="0" dirty="0"/>
              <a:t>”。</a:t>
            </a:r>
            <a:endParaRPr lang="zh-CN" altLang="zh-CN" sz="2000" b="0" dirty="0"/>
          </a:p>
          <a:p>
            <a:pPr marL="0" indent="0">
              <a:buNone/>
            </a:pPr>
            <a:r>
              <a:rPr lang="zh-CN" altLang="zh-CN" sz="2000" b="0" dirty="0"/>
              <a:t>（</a:t>
            </a:r>
            <a:r>
              <a:rPr lang="en-US" altLang="zh-CN" sz="2000" b="0" dirty="0"/>
              <a:t>6</a:t>
            </a:r>
            <a:r>
              <a:rPr lang="zh-CN" altLang="zh-CN" sz="2000" b="0" dirty="0"/>
              <a:t>）编写程序求</a:t>
            </a:r>
            <a:r>
              <a:rPr lang="en-US" altLang="zh-CN" sz="2000" b="0" dirty="0"/>
              <a:t>1</a:t>
            </a:r>
            <a:r>
              <a:rPr lang="en-US" altLang="zh-CN" sz="2000" b="0" baseline="30000" dirty="0"/>
              <a:t>2</a:t>
            </a:r>
            <a:r>
              <a:rPr lang="en-US" altLang="zh-CN" sz="2000" b="0" dirty="0"/>
              <a:t>-2</a:t>
            </a:r>
            <a:r>
              <a:rPr lang="en-US" altLang="zh-CN" sz="2000" b="0" baseline="30000" dirty="0"/>
              <a:t>2</a:t>
            </a:r>
            <a:r>
              <a:rPr lang="en-US" altLang="zh-CN" sz="2000" b="0" dirty="0"/>
              <a:t>+3</a:t>
            </a:r>
            <a:r>
              <a:rPr lang="en-US" altLang="zh-CN" sz="2000" b="0" baseline="30000" dirty="0"/>
              <a:t>2</a:t>
            </a:r>
            <a:r>
              <a:rPr lang="en-US" altLang="zh-CN" sz="2000" b="0" dirty="0"/>
              <a:t>-4</a:t>
            </a:r>
            <a:r>
              <a:rPr lang="en-US" altLang="zh-CN" sz="2000" b="0" baseline="30000" dirty="0"/>
              <a:t>2</a:t>
            </a:r>
            <a:r>
              <a:rPr lang="en-US" altLang="zh-CN" sz="2000" b="0" dirty="0"/>
              <a:t>+</a:t>
            </a:r>
            <a:r>
              <a:rPr lang="zh-CN" altLang="zh-CN" sz="2000" b="0" dirty="0"/>
              <a:t>…</a:t>
            </a:r>
            <a:r>
              <a:rPr lang="en-US" altLang="zh-CN" sz="2000" b="0" dirty="0"/>
              <a:t>+97</a:t>
            </a:r>
            <a:r>
              <a:rPr lang="en-US" altLang="zh-CN" sz="2000" b="0" baseline="30000" dirty="0"/>
              <a:t>2</a:t>
            </a:r>
            <a:r>
              <a:rPr lang="en-US" altLang="zh-CN" sz="2000" b="0" dirty="0"/>
              <a:t>-98</a:t>
            </a:r>
            <a:r>
              <a:rPr lang="en-US" altLang="zh-CN" sz="2000" b="0" baseline="30000" dirty="0"/>
              <a:t>2</a:t>
            </a:r>
            <a:r>
              <a:rPr lang="en-US" altLang="zh-CN" sz="2000" b="0" dirty="0"/>
              <a:t>+99</a:t>
            </a:r>
            <a:r>
              <a:rPr lang="en-US" altLang="zh-CN" sz="2000" b="0" baseline="30000" dirty="0"/>
              <a:t>2</a:t>
            </a:r>
            <a:r>
              <a:rPr lang="zh-CN" altLang="zh-CN" sz="2000" b="0" dirty="0"/>
              <a:t>。</a:t>
            </a:r>
            <a:endParaRPr lang="zh-CN" altLang="zh-CN" sz="2000" b="0" dirty="0"/>
          </a:p>
          <a:p>
            <a:pPr eaLnBrk="1" hangingPunct="1">
              <a:buFont typeface="Wingdings 2" panose="05020102010507070707" pitchFamily="18" charset="2"/>
              <a:buNone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nimBg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35589" y="2420888"/>
            <a:ext cx="2585085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CN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Thanks</a:t>
            </a:r>
            <a:endParaRPr lang="zh-CN" altLang="en-US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38"/>
          <a:stretch>
            <a:fillRect/>
          </a:stretch>
        </p:blipFill>
        <p:spPr>
          <a:xfrm>
            <a:off x="148181" y="4005064"/>
            <a:ext cx="3118104" cy="18969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6.1 </a:t>
            </a:r>
            <a:r>
              <a:rPr lang="zh-CN" altLang="zh-CN" dirty="0"/>
              <a:t>函数的定义和调用</a:t>
            </a:r>
            <a:endParaRPr lang="zh-CN" alt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pPr lvl="1"/>
            <a:endParaRPr lang="en-US" altLang="zh-CN" dirty="0" smtClean="0"/>
          </a:p>
          <a:p>
            <a:pPr lvl="1"/>
            <a:r>
              <a:rPr lang="zh-CN" altLang="zh-CN" dirty="0" smtClean="0"/>
              <a:t>函数是实现某一特定功能的语句集合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函数复用，提高了代码的可重用性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函数实现单一的功能，提高了程序的独立性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同一个函数，通过接收不同的参数，实现不同的功能，提高了程序的适应性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内置函数，用户定义函数</a:t>
            </a:r>
            <a:endParaRPr lang="en-US" altLang="zh-CN" dirty="0" smtClean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indent="-44450" eaLnBrk="1" hangingPunct="1">
              <a:buClr>
                <a:srgbClr val="228A88"/>
              </a:buClr>
              <a:buFont typeface="Wingdings 2" panose="05020102010507070707" pitchFamily="18" charset="2"/>
              <a:buNone/>
              <a:defRPr/>
            </a:pPr>
            <a:endParaRPr lang="en-US" altLang="zh-CN" b="1" dirty="0" smtClean="0">
              <a:solidFill>
                <a:srgbClr val="126ABA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003" y="4725144"/>
            <a:ext cx="2065412" cy="1532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6.1 </a:t>
            </a:r>
            <a:r>
              <a:rPr lang="zh-CN" altLang="zh-CN" dirty="0"/>
              <a:t>函数的定义和调用</a:t>
            </a:r>
            <a:endParaRPr lang="zh-CN" alt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zh-CN" altLang="zh-CN" dirty="0"/>
              <a:t>函数的定义</a:t>
            </a:r>
            <a:endParaRPr lang="zh-CN" altLang="zh-CN" dirty="0"/>
          </a:p>
          <a:p>
            <a:pPr lvl="1"/>
            <a:r>
              <a:rPr lang="zh-CN" altLang="zh-CN" dirty="0" smtClean="0"/>
              <a:t>使用</a:t>
            </a:r>
            <a:r>
              <a:rPr lang="en-US" altLang="zh-CN" dirty="0" err="1"/>
              <a:t>def</a:t>
            </a:r>
            <a:r>
              <a:rPr lang="zh-CN" altLang="zh-CN" dirty="0" smtClean="0"/>
              <a:t>关键字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funcname</a:t>
            </a:r>
            <a:r>
              <a:rPr lang="en-US" altLang="zh-CN" dirty="0"/>
              <a:t>(paras):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 statements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 return </a:t>
            </a:r>
            <a:r>
              <a:rPr lang="en-US" altLang="zh-CN" dirty="0"/>
              <a:t>[expression]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 smtClean="0"/>
              <a:t>● </a:t>
            </a:r>
            <a:r>
              <a:rPr lang="en-US" altLang="zh-CN" dirty="0" err="1" smtClean="0"/>
              <a:t>def</a:t>
            </a:r>
            <a:r>
              <a:rPr lang="zh-CN" altLang="zh-CN" dirty="0"/>
              <a:t>关键字开头，后接函数</a:t>
            </a:r>
            <a:r>
              <a:rPr lang="zh-CN" altLang="zh-CN" dirty="0" smtClean="0"/>
              <a:t>名和</a:t>
            </a:r>
            <a:r>
              <a:rPr lang="zh-CN" altLang="zh-CN" dirty="0"/>
              <a:t>圆括号</a:t>
            </a:r>
            <a:r>
              <a:rPr lang="en-US" altLang="zh-CN" dirty="0" smtClean="0"/>
              <a:t>()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● paras</a:t>
            </a:r>
            <a:r>
              <a:rPr lang="zh-CN" altLang="zh-CN" dirty="0"/>
              <a:t>是函数的</a:t>
            </a:r>
            <a:r>
              <a:rPr lang="zh-CN" altLang="zh-CN" dirty="0" smtClean="0"/>
              <a:t>参数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参数</a:t>
            </a:r>
            <a:r>
              <a:rPr lang="zh-CN" altLang="zh-CN" dirty="0"/>
              <a:t>之间用逗号</a:t>
            </a:r>
            <a:r>
              <a:rPr lang="zh-CN" altLang="zh-CN" dirty="0" smtClean="0"/>
              <a:t>分隔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● statements</a:t>
            </a:r>
            <a:r>
              <a:rPr lang="zh-CN" altLang="zh-CN" dirty="0"/>
              <a:t>是函数</a:t>
            </a:r>
            <a:r>
              <a:rPr lang="zh-CN" altLang="zh-CN" dirty="0" smtClean="0"/>
              <a:t>体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● </a:t>
            </a:r>
            <a:r>
              <a:rPr lang="zh-CN" altLang="zh-CN" dirty="0"/>
              <a:t>函数声明以冒号结束，函数体内需要</a:t>
            </a:r>
            <a:r>
              <a:rPr lang="zh-CN" altLang="zh-CN" dirty="0" smtClean="0"/>
              <a:t>缩进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● return </a:t>
            </a:r>
            <a:r>
              <a:rPr lang="zh-CN" altLang="zh-CN" dirty="0"/>
              <a:t>语句用于结束函数，将返回值传递给调用语句。不带表达式的</a:t>
            </a:r>
            <a:r>
              <a:rPr lang="en-US" altLang="zh-CN" dirty="0"/>
              <a:t>return</a:t>
            </a:r>
            <a:r>
              <a:rPr lang="zh-CN" altLang="zh-CN" dirty="0"/>
              <a:t>返回</a:t>
            </a:r>
            <a:r>
              <a:rPr lang="en-US" altLang="zh-CN" dirty="0"/>
              <a:t>None</a:t>
            </a:r>
            <a:r>
              <a:rPr lang="zh-CN" altLang="zh-CN" dirty="0"/>
              <a:t>值。</a:t>
            </a:r>
            <a:endParaRPr lang="zh-CN" altLang="zh-CN" dirty="0"/>
          </a:p>
          <a:p>
            <a:pPr lvl="1"/>
            <a:endParaRPr lang="zh-CN" altLang="zh-CN" dirty="0"/>
          </a:p>
          <a:p>
            <a:pPr indent="-44450" eaLnBrk="1" hangingPunct="1">
              <a:buClr>
                <a:srgbClr val="228A88"/>
              </a:buClr>
              <a:buFont typeface="Wingdings 2" panose="05020102010507070707" pitchFamily="18" charset="2"/>
              <a:buNone/>
              <a:defRPr/>
            </a:pPr>
            <a:endParaRPr lang="en-US" altLang="zh-CN" b="1" dirty="0" smtClean="0">
              <a:solidFill>
                <a:srgbClr val="126AB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 smtClean="0"/>
              <a:t>6.1 </a:t>
            </a:r>
            <a:r>
              <a:rPr lang="zh-CN" altLang="zh-CN" dirty="0"/>
              <a:t>函数的定义和调用</a:t>
            </a:r>
            <a:endParaRPr lang="zh-CN" alt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zh-CN" altLang="zh-CN" dirty="0"/>
              <a:t>函数的调用</a:t>
            </a:r>
            <a:endParaRPr lang="zh-CN" altLang="zh-CN" dirty="0"/>
          </a:p>
          <a:p>
            <a:pPr lvl="1"/>
            <a:r>
              <a:rPr lang="zh-CN" altLang="zh-CN" dirty="0" smtClean="0"/>
              <a:t>通过</a:t>
            </a:r>
            <a:r>
              <a:rPr lang="zh-CN" altLang="zh-CN" dirty="0"/>
              <a:t>函数名加上一组圆括号来调用函数</a:t>
            </a:r>
            <a:r>
              <a:rPr lang="zh-CN" altLang="zh-CN" dirty="0" smtClean="0"/>
              <a:t>，</a:t>
            </a:r>
            <a:r>
              <a:rPr lang="zh-CN" altLang="zh-CN" dirty="0"/>
              <a:t>圆括号</a:t>
            </a:r>
            <a:r>
              <a:rPr lang="zh-CN" altLang="zh-CN" dirty="0" smtClean="0"/>
              <a:t>内</a:t>
            </a:r>
            <a:r>
              <a:rPr lang="zh-CN" altLang="en-US" dirty="0" smtClean="0"/>
              <a:t>是</a:t>
            </a:r>
            <a:r>
              <a:rPr lang="zh-CN" altLang="zh-CN" dirty="0" smtClean="0"/>
              <a:t>参数，</a:t>
            </a:r>
            <a:r>
              <a:rPr lang="zh-CN" altLang="zh-CN" dirty="0"/>
              <a:t>多个参数之间用逗号分隔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def</a:t>
            </a:r>
            <a:r>
              <a:rPr lang="zh-CN" altLang="zh-CN" dirty="0" smtClean="0"/>
              <a:t>是可</a:t>
            </a:r>
            <a:r>
              <a:rPr lang="zh-CN" altLang="zh-CN" dirty="0"/>
              <a:t>执行语句</a:t>
            </a:r>
            <a:r>
              <a:rPr lang="zh-CN" altLang="zh-CN" dirty="0" smtClean="0"/>
              <a:t>，函数</a:t>
            </a:r>
            <a:r>
              <a:rPr lang="zh-CN" altLang="zh-CN" dirty="0"/>
              <a:t>的调用必须在函数定义之后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514350" lvl="1" indent="0">
              <a:buNone/>
            </a:pPr>
            <a:r>
              <a:rPr lang="en-US" altLang="zh-CN" dirty="0"/>
              <a:t>&gt;&gt;&gt; 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getcirclearea</a:t>
            </a:r>
            <a:r>
              <a:rPr lang="en-US" altLang="zh-CN" dirty="0"/>
              <a:t>(r):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	print("</a:t>
            </a:r>
            <a:r>
              <a:rPr lang="zh-CN" altLang="zh-CN" dirty="0"/>
              <a:t>圆的面积是：</a:t>
            </a:r>
            <a:r>
              <a:rPr lang="en-US" altLang="zh-CN" dirty="0"/>
              <a:t>{:&gt;8.2f}".format(3.14*r*r))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return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&gt;&gt;&gt; </a:t>
            </a:r>
            <a:r>
              <a:rPr lang="en-US" altLang="zh-CN" dirty="0" err="1"/>
              <a:t>getcirclearea</a:t>
            </a:r>
            <a:r>
              <a:rPr lang="en-US" altLang="zh-CN" dirty="0"/>
              <a:t>(3)</a:t>
            </a:r>
            <a:endParaRPr lang="zh-CN" altLang="zh-CN" dirty="0"/>
          </a:p>
          <a:p>
            <a:pPr marL="514350" lvl="1" indent="0">
              <a:buNone/>
            </a:pPr>
            <a:r>
              <a:rPr lang="zh-CN" altLang="zh-CN" dirty="0"/>
              <a:t>圆的面积是：</a:t>
            </a:r>
            <a:r>
              <a:rPr lang="en-US" altLang="zh-CN" dirty="0"/>
              <a:t>   28.26</a:t>
            </a:r>
            <a:endParaRPr lang="zh-CN" altLang="zh-CN" dirty="0"/>
          </a:p>
          <a:p>
            <a:pPr lvl="1"/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 smtClean="0"/>
              <a:t>6.1 </a:t>
            </a:r>
            <a:r>
              <a:rPr lang="zh-CN" altLang="zh-CN" dirty="0"/>
              <a:t>函数的定义和调用</a:t>
            </a:r>
            <a:endParaRPr lang="zh-CN" alt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zh-CN" altLang="zh-CN" dirty="0"/>
              <a:t>函数的嵌套</a:t>
            </a:r>
            <a:endParaRPr lang="zh-CN" altLang="zh-CN" dirty="0"/>
          </a:p>
          <a:p>
            <a:pPr lvl="1"/>
            <a:r>
              <a:rPr lang="zh-CN" altLang="zh-CN" dirty="0"/>
              <a:t>函数的嵌套定义</a:t>
            </a:r>
            <a:endParaRPr lang="zh-CN" altLang="zh-CN" dirty="0"/>
          </a:p>
          <a:p>
            <a:pPr marL="514350" lvl="1" indent="0">
              <a:buNone/>
            </a:pPr>
            <a:r>
              <a:rPr lang="zh-CN" altLang="zh-CN" dirty="0" smtClean="0"/>
              <a:t>在</a:t>
            </a:r>
            <a:r>
              <a:rPr lang="zh-CN" altLang="zh-CN" dirty="0"/>
              <a:t>函数内部定义的函数</a:t>
            </a:r>
            <a:r>
              <a:rPr lang="zh-CN" altLang="zh-CN" dirty="0" smtClean="0"/>
              <a:t>，内</a:t>
            </a:r>
            <a:r>
              <a:rPr lang="zh-CN" altLang="zh-CN" dirty="0"/>
              <a:t>嵌的函数只能在该函数内部使用，闭包应用了函数的嵌套定义。</a:t>
            </a:r>
            <a:endParaRPr lang="zh-CN" altLang="zh-CN" dirty="0"/>
          </a:p>
          <a:p>
            <a:pPr lvl="1"/>
            <a:r>
              <a:rPr lang="zh-CN" altLang="zh-CN" dirty="0"/>
              <a:t>函数的嵌套调用</a:t>
            </a:r>
            <a:endParaRPr lang="zh-CN" altLang="zh-CN" dirty="0"/>
          </a:p>
          <a:p>
            <a:pPr marL="514350" lvl="1" indent="0">
              <a:buNone/>
            </a:pPr>
            <a:r>
              <a:rPr lang="zh-CN" altLang="zh-CN" dirty="0" smtClean="0"/>
              <a:t>在</a:t>
            </a:r>
            <a:r>
              <a:rPr lang="zh-CN" altLang="zh-CN" dirty="0"/>
              <a:t>一个函数的内部调用其他函数的过程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514350" lvl="1" indent="0">
              <a:buNone/>
            </a:pPr>
            <a:endParaRPr lang="en-US" altLang="zh-CN" dirty="0"/>
          </a:p>
          <a:p>
            <a:pPr marL="514350" lvl="1" indent="0">
              <a:buNone/>
            </a:pPr>
            <a:r>
              <a:rPr lang="zh-CN" altLang="zh-CN" dirty="0" smtClean="0"/>
              <a:t>嵌套</a:t>
            </a:r>
            <a:r>
              <a:rPr lang="zh-CN" altLang="zh-CN" dirty="0"/>
              <a:t>调用是模块化程序设计的基础，合理划分不同的函数，有利于实现程序的</a:t>
            </a:r>
            <a:r>
              <a:rPr lang="zh-CN" altLang="zh-CN" dirty="0" smtClean="0"/>
              <a:t>模块化</a:t>
            </a:r>
            <a:r>
              <a:rPr lang="zh-CN" altLang="en-US" dirty="0" smtClean="0"/>
              <a:t>。</a:t>
            </a:r>
            <a:endParaRPr lang="zh-CN" altLang="zh-CN" dirty="0"/>
          </a:p>
          <a:p>
            <a:pPr lvl="1"/>
            <a:endParaRPr lang="zh-CN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b="1" dirty="0" smtClean="0"/>
              <a:t>6.2 </a:t>
            </a:r>
            <a:r>
              <a:rPr lang="zh-CN" altLang="zh-CN" b="1" dirty="0"/>
              <a:t>函数的参数和返回值</a:t>
            </a:r>
            <a:endParaRPr lang="zh-CN" altLang="zh-CN" b="1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9860" cy="4597400"/>
          </a:xfrm>
        </p:spPr>
        <p:txBody>
          <a:bodyPr/>
          <a:lstStyle/>
          <a:p>
            <a:r>
              <a:rPr lang="zh-CN" altLang="zh-CN" dirty="0"/>
              <a:t>函数的参数</a:t>
            </a:r>
            <a:endParaRPr lang="zh-CN" altLang="zh-CN" dirty="0"/>
          </a:p>
          <a:p>
            <a:pPr lvl="1"/>
            <a:r>
              <a:rPr lang="zh-CN" altLang="zh-CN" dirty="0" smtClean="0"/>
              <a:t>定义</a:t>
            </a:r>
            <a:r>
              <a:rPr lang="zh-CN" altLang="zh-CN" dirty="0"/>
              <a:t>函数时，参数表中的参数称为形式参数，也称形参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调用</a:t>
            </a:r>
            <a:r>
              <a:rPr lang="zh-CN" altLang="zh-CN" dirty="0"/>
              <a:t>函数时，参数表</a:t>
            </a:r>
            <a:r>
              <a:rPr lang="zh-CN" altLang="zh-CN" dirty="0" smtClean="0"/>
              <a:t>中的</a:t>
            </a:r>
            <a:r>
              <a:rPr lang="zh-CN" altLang="zh-CN" dirty="0"/>
              <a:t>参数称为实际参数，也称实参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调用</a:t>
            </a:r>
            <a:r>
              <a:rPr lang="zh-CN" altLang="zh-CN" dirty="0"/>
              <a:t>函数的过程就是将实参传递给形参的过程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514350" lvl="1" indent="0">
              <a:buNone/>
            </a:pPr>
            <a:r>
              <a:rPr lang="en-US" altLang="zh-CN" dirty="0"/>
              <a:t>1. </a:t>
            </a:r>
            <a:r>
              <a:rPr lang="zh-CN" altLang="zh-CN" dirty="0"/>
              <a:t>位置参数</a:t>
            </a:r>
            <a:endParaRPr lang="zh-CN" altLang="zh-CN" dirty="0"/>
          </a:p>
          <a:p>
            <a:pPr lvl="1"/>
            <a:r>
              <a:rPr lang="zh-CN" altLang="zh-CN" dirty="0"/>
              <a:t>函数调用时，默认情况下，实参将按照位置顺序传递给形参</a:t>
            </a:r>
            <a:r>
              <a:rPr lang="zh-CN" altLang="zh-CN" dirty="0" smtClean="0"/>
              <a:t>。</a:t>
            </a:r>
            <a:r>
              <a:rPr lang="en-US" altLang="zh-CN" dirty="0"/>
              <a:t> 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getvolume</a:t>
            </a:r>
            <a:r>
              <a:rPr lang="en-US" altLang="zh-CN" dirty="0"/>
              <a:t>(</a:t>
            </a:r>
            <a:r>
              <a:rPr lang="en-US" altLang="zh-CN" dirty="0" err="1"/>
              <a:t>r,h</a:t>
            </a:r>
            <a:r>
              <a:rPr lang="en-US" altLang="zh-CN" dirty="0"/>
              <a:t>):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	print("</a:t>
            </a:r>
            <a:r>
              <a:rPr lang="zh-CN" altLang="zh-CN" dirty="0"/>
              <a:t>圆的体积是：</a:t>
            </a:r>
            <a:r>
              <a:rPr lang="en-US" altLang="zh-CN" dirty="0"/>
              <a:t>{:&gt;8.2f}".format(3.14*r*r*h))</a:t>
            </a:r>
            <a:endParaRPr lang="zh-CN" altLang="zh-CN" dirty="0"/>
          </a:p>
          <a:p>
            <a:pPr marL="514350" lvl="1" indent="0">
              <a:spcBef>
                <a:spcPts val="1200"/>
              </a:spcBef>
              <a:buNone/>
            </a:pPr>
            <a:r>
              <a:rPr lang="zh-CN" altLang="zh-CN" dirty="0" smtClean="0"/>
              <a:t>调用</a:t>
            </a:r>
            <a:r>
              <a:rPr lang="zh-CN" altLang="zh-CN" dirty="0"/>
              <a:t>函数时，执行</a:t>
            </a:r>
            <a:r>
              <a:rPr lang="en-US" altLang="zh-CN" dirty="0" err="1"/>
              <a:t>getvolume</a:t>
            </a:r>
            <a:r>
              <a:rPr lang="en-US" altLang="zh-CN" dirty="0"/>
              <a:t>(3,4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getvolume</a:t>
            </a:r>
            <a:r>
              <a:rPr lang="en-US" altLang="zh-CN" dirty="0" smtClean="0"/>
              <a:t>(4,3</a:t>
            </a:r>
            <a:r>
              <a:rPr lang="en-US" altLang="zh-CN" dirty="0"/>
              <a:t>)</a:t>
            </a:r>
            <a:r>
              <a:rPr lang="zh-CN" altLang="zh-CN" dirty="0" smtClean="0"/>
              <a:t>，</a:t>
            </a:r>
            <a:r>
              <a:rPr lang="zh-CN" altLang="en-US" dirty="0" smtClean="0"/>
              <a:t>两</a:t>
            </a:r>
            <a:r>
              <a:rPr lang="zh-CN" altLang="zh-CN" dirty="0" smtClean="0"/>
              <a:t>个</a:t>
            </a:r>
            <a:r>
              <a:rPr lang="zh-CN" altLang="zh-CN" dirty="0"/>
              <a:t>函数的逻辑</a:t>
            </a:r>
            <a:r>
              <a:rPr lang="zh-CN" altLang="zh-CN" dirty="0" smtClean="0"/>
              <a:t>含义</a:t>
            </a:r>
            <a:r>
              <a:rPr lang="zh-CN" altLang="en-US" dirty="0" smtClean="0"/>
              <a:t>是不同的</a:t>
            </a:r>
            <a:r>
              <a:rPr lang="zh-CN" altLang="zh-CN" dirty="0" smtClean="0"/>
              <a:t>。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b="1" dirty="0" smtClean="0"/>
              <a:t>6.2 </a:t>
            </a:r>
            <a:r>
              <a:rPr lang="zh-CN" altLang="zh-CN" b="1" dirty="0"/>
              <a:t>函数的参数和返回值</a:t>
            </a:r>
            <a:endParaRPr lang="zh-CN" altLang="zh-CN" b="1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9860" cy="4597400"/>
          </a:xfrm>
        </p:spPr>
        <p:txBody>
          <a:bodyPr/>
          <a:lstStyle/>
          <a:p>
            <a:r>
              <a:rPr lang="zh-CN" altLang="zh-CN" dirty="0"/>
              <a:t>函数的参数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zh-CN" altLang="zh-CN" dirty="0"/>
              <a:t>赋值参数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Python</a:t>
            </a:r>
            <a:r>
              <a:rPr lang="zh-CN" altLang="zh-CN" dirty="0"/>
              <a:t>提供了按照形参名称输入实参的方式，这种参数称为赋值参数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514350" lvl="1" indent="0">
              <a:buNone/>
            </a:pPr>
            <a:endParaRPr lang="en-US" altLang="zh-CN" dirty="0"/>
          </a:p>
          <a:p>
            <a:pPr marL="514350" lvl="1" indent="0">
              <a:buNone/>
            </a:pPr>
            <a:r>
              <a:rPr lang="en-US" altLang="zh-CN" dirty="0"/>
              <a:t>&gt;&gt;&gt; 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getscore</a:t>
            </a:r>
            <a:r>
              <a:rPr lang="en-US" altLang="zh-CN" dirty="0"/>
              <a:t>(</a:t>
            </a:r>
            <a:r>
              <a:rPr lang="en-US" altLang="zh-CN" dirty="0" err="1"/>
              <a:t>pe,eng,math,phy,chem</a:t>
            </a:r>
            <a:r>
              <a:rPr lang="en-US" altLang="zh-CN" dirty="0"/>
              <a:t>):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	return </a:t>
            </a:r>
            <a:r>
              <a:rPr lang="en-US" altLang="zh-CN" dirty="0" err="1"/>
              <a:t>pe</a:t>
            </a:r>
            <a:r>
              <a:rPr lang="en-US" altLang="zh-CN" dirty="0"/>
              <a:t>*0.5+eng*1+math*1.2+phy*1+chem*1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 </a:t>
            </a:r>
            <a:r>
              <a:rPr lang="en-US" altLang="zh-CN" dirty="0" smtClean="0"/>
              <a:t>&gt;&gt;&gt; </a:t>
            </a:r>
            <a:r>
              <a:rPr lang="en-US" altLang="zh-CN" dirty="0" err="1"/>
              <a:t>getscore</a:t>
            </a:r>
            <a:r>
              <a:rPr lang="en-US" altLang="zh-CN" dirty="0"/>
              <a:t>(93,89,78,89,72)         # </a:t>
            </a:r>
            <a:r>
              <a:rPr lang="zh-CN" altLang="zh-CN" dirty="0"/>
              <a:t>按位置传递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390.1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&gt;&gt;&gt; </a:t>
            </a:r>
            <a:r>
              <a:rPr lang="en-US" altLang="zh-CN" dirty="0" err="1"/>
              <a:t>getscore</a:t>
            </a:r>
            <a:r>
              <a:rPr lang="en-US" altLang="zh-CN" dirty="0"/>
              <a:t>(</a:t>
            </a:r>
            <a:r>
              <a:rPr lang="en-US" altLang="zh-CN" dirty="0" err="1"/>
              <a:t>pe</a:t>
            </a:r>
            <a:r>
              <a:rPr lang="en-US" altLang="zh-CN" dirty="0"/>
              <a:t>=93,math=78,chem=72,eng=89,phy=89) </a:t>
            </a:r>
            <a:endParaRPr lang="en-US" altLang="zh-CN" dirty="0" smtClean="0"/>
          </a:p>
          <a:p>
            <a:pPr marL="514350" lvl="1" indent="0">
              <a:buNone/>
            </a:pPr>
            <a:r>
              <a:rPr lang="en-US" altLang="zh-CN" dirty="0" smtClean="0"/>
              <a:t>390.1</a:t>
            </a:r>
            <a:endParaRPr lang="zh-CN" altLang="zh-CN" dirty="0"/>
          </a:p>
          <a:p>
            <a:pPr marL="514350" lvl="1" indent="0">
              <a:buNone/>
            </a:pPr>
            <a:endParaRPr lang="zh-CN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b="1" dirty="0" smtClean="0"/>
              <a:t>6.2 </a:t>
            </a:r>
            <a:r>
              <a:rPr lang="zh-CN" altLang="zh-CN" b="1" dirty="0"/>
              <a:t>函数的参数和返回值</a:t>
            </a:r>
            <a:endParaRPr lang="zh-CN" altLang="zh-CN" b="1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9860" cy="4597400"/>
          </a:xfrm>
        </p:spPr>
        <p:txBody>
          <a:bodyPr/>
          <a:lstStyle/>
          <a:p>
            <a:r>
              <a:rPr lang="zh-CN" altLang="zh-CN" dirty="0"/>
              <a:t>函数的参数</a:t>
            </a:r>
            <a:endParaRPr lang="zh-CN" altLang="zh-CN" dirty="0"/>
          </a:p>
          <a:p>
            <a:pPr marL="514350" lvl="1" indent="0">
              <a:buNone/>
            </a:pPr>
            <a:endParaRPr lang="en-US" altLang="zh-CN" dirty="0" smtClean="0"/>
          </a:p>
          <a:p>
            <a:pPr marL="514350" lvl="1" indent="0">
              <a:buNone/>
            </a:pPr>
            <a:r>
              <a:rPr lang="en-US" altLang="zh-CN" dirty="0" smtClean="0"/>
              <a:t>3</a:t>
            </a:r>
            <a:r>
              <a:rPr lang="en-US" altLang="zh-CN" dirty="0"/>
              <a:t>. </a:t>
            </a:r>
            <a:r>
              <a:rPr lang="zh-CN" altLang="zh-CN" dirty="0"/>
              <a:t>参数值的类型</a:t>
            </a:r>
            <a:endParaRPr lang="zh-CN" altLang="zh-CN" dirty="0"/>
          </a:p>
          <a:p>
            <a:pPr marL="514350" lvl="1" indent="0">
              <a:buNone/>
            </a:pPr>
            <a:r>
              <a:rPr lang="zh-CN" altLang="zh-CN" dirty="0"/>
              <a:t>参数值的类型是指函数调用时，传递的实际参数是基本数据类型还是组合数据类型，不同的参数类型在函数调用后，参数值的变化是不同的。</a:t>
            </a:r>
            <a:endParaRPr lang="zh-CN" altLang="zh-CN" dirty="0"/>
          </a:p>
          <a:p>
            <a:pPr lvl="1"/>
            <a:r>
              <a:rPr lang="zh-CN" altLang="zh-CN" dirty="0"/>
              <a:t>基本</a:t>
            </a:r>
            <a:r>
              <a:rPr lang="zh-CN" altLang="zh-CN" dirty="0" smtClean="0"/>
              <a:t>数据类型</a:t>
            </a:r>
            <a:r>
              <a:rPr lang="zh-CN" altLang="en-US" dirty="0" smtClean="0"/>
              <a:t>作</a:t>
            </a:r>
            <a:r>
              <a:rPr lang="zh-CN" altLang="zh-CN" dirty="0" smtClean="0"/>
              <a:t>为实参时</a:t>
            </a:r>
            <a:r>
              <a:rPr lang="zh-CN" altLang="zh-CN" dirty="0"/>
              <a:t>，是将常量或变量的值传递给形参，是一种值传递的</a:t>
            </a:r>
            <a:r>
              <a:rPr lang="zh-CN" altLang="zh-CN" dirty="0" smtClean="0"/>
              <a:t>过程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/>
              <a:t>列表、元组、字典等组合数据类型的变量用做函数参数时</a:t>
            </a:r>
            <a:r>
              <a:rPr lang="zh-CN" altLang="zh-CN" dirty="0" smtClean="0"/>
              <a:t>，形参</a:t>
            </a:r>
            <a:r>
              <a:rPr lang="zh-CN" altLang="zh-CN" dirty="0"/>
              <a:t>和实参之间传递的只是组合数据类型变量（参数）的</a:t>
            </a:r>
            <a:r>
              <a:rPr lang="zh-CN" altLang="zh-CN" dirty="0" smtClean="0"/>
              <a:t>地址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116785c0-6dc9-4be5-92fe-9ef4190a62d0}"/>
</p:tagLst>
</file>

<file path=ppt/theme/theme1.xml><?xml version="1.0" encoding="utf-8"?>
<a:theme xmlns:a="http://schemas.openxmlformats.org/drawingml/2006/main" name="1_尚学堂">
  <a:themeElements>
    <a:clrScheme name="尚学堂 3">
      <a:dk1>
        <a:srgbClr val="000000"/>
      </a:dk1>
      <a:lt1>
        <a:srgbClr val="FFFFFF"/>
      </a:lt1>
      <a:dk2>
        <a:srgbClr val="228A88"/>
      </a:dk2>
      <a:lt2>
        <a:srgbClr val="808080"/>
      </a:lt2>
      <a:accent1>
        <a:srgbClr val="CCCCFF"/>
      </a:accent1>
      <a:accent2>
        <a:srgbClr val="D18213"/>
      </a:accent2>
      <a:accent3>
        <a:srgbClr val="FFFFFF"/>
      </a:accent3>
      <a:accent4>
        <a:srgbClr val="000000"/>
      </a:accent4>
      <a:accent5>
        <a:srgbClr val="E2E2FF"/>
      </a:accent5>
      <a:accent6>
        <a:srgbClr val="BD7510"/>
      </a:accent6>
      <a:hlink>
        <a:srgbClr val="051AB3"/>
      </a:hlink>
      <a:folHlink>
        <a:srgbClr val="C0C0C0"/>
      </a:folHlink>
    </a:clrScheme>
    <a:fontScheme name="尚学堂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0000"/>
          </a:spcAft>
          <a:buClr>
            <a:srgbClr val="228A88"/>
          </a:buClr>
          <a:buSzTx/>
          <a:buFont typeface="Wingdings 2" panose="05020102010507070707" pitchFamily="18" charset="2"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rgbClr val="6699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0000"/>
          </a:spcAft>
          <a:buClr>
            <a:srgbClr val="228A88"/>
          </a:buClr>
          <a:buSzTx/>
          <a:buFont typeface="Wingdings 2" panose="05020102010507070707" pitchFamily="18" charset="2"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rgbClr val="6699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尚学堂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尚学堂 2">
        <a:dk1>
          <a:srgbClr val="000000"/>
        </a:dk1>
        <a:lt1>
          <a:srgbClr val="FFFFFF"/>
        </a:lt1>
        <a:dk2>
          <a:srgbClr val="228A88"/>
        </a:dk2>
        <a:lt2>
          <a:srgbClr val="808080"/>
        </a:lt2>
        <a:accent1>
          <a:srgbClr val="CCCCFF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28A5A2"/>
        </a:accent6>
        <a:hlink>
          <a:srgbClr val="051AB3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尚学堂 3">
        <a:dk1>
          <a:srgbClr val="000000"/>
        </a:dk1>
        <a:lt1>
          <a:srgbClr val="FFFFFF"/>
        </a:lt1>
        <a:dk2>
          <a:srgbClr val="228A88"/>
        </a:dk2>
        <a:lt2>
          <a:srgbClr val="808080"/>
        </a:lt2>
        <a:accent1>
          <a:srgbClr val="CCCCFF"/>
        </a:accent1>
        <a:accent2>
          <a:srgbClr val="D18213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BD7510"/>
        </a:accent6>
        <a:hlink>
          <a:srgbClr val="051AB3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尚学堂</Template>
  <TotalTime>0</TotalTime>
  <Words>5141</Words>
  <Application>WPS 演示</Application>
  <PresentationFormat>全屏显示(4:3)</PresentationFormat>
  <Paragraphs>438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Arial</vt:lpstr>
      <vt:lpstr>宋体</vt:lpstr>
      <vt:lpstr>Wingdings</vt:lpstr>
      <vt:lpstr>Wingdings 2</vt:lpstr>
      <vt:lpstr>方正姚体</vt:lpstr>
      <vt:lpstr>华文彩云</vt:lpstr>
      <vt:lpstr>微软雅黑</vt:lpstr>
      <vt:lpstr>Arial Unicode MS</vt:lpstr>
      <vt:lpstr>Calibri</vt:lpstr>
      <vt:lpstr>Times New Roman</vt:lpstr>
      <vt:lpstr>方正书宋简体</vt:lpstr>
      <vt:lpstr>1_尚学堂</vt:lpstr>
      <vt:lpstr>6  用函数实现代码复用</vt:lpstr>
      <vt:lpstr>第6章 用函数实现代码复用</vt:lpstr>
      <vt:lpstr>6.1 函数的定义和调用</vt:lpstr>
      <vt:lpstr>6.1 函数的定义和调用</vt:lpstr>
      <vt:lpstr>6.1 函数的定义和调用</vt:lpstr>
      <vt:lpstr>6.1 函数的定义和调用</vt:lpstr>
      <vt:lpstr>6.2 函数的参数和返回值</vt:lpstr>
      <vt:lpstr>6.2 函数的参数和返回值</vt:lpstr>
      <vt:lpstr>6.2 函数的参数和返回值</vt:lpstr>
      <vt:lpstr>6.2 函数的参数和返回值</vt:lpstr>
      <vt:lpstr>6.2 函数的参数和返回值</vt:lpstr>
      <vt:lpstr>6.2 函数的参数和返回值</vt:lpstr>
      <vt:lpstr>6.3 闭包和递归函数</vt:lpstr>
      <vt:lpstr>6.3 闭包和递归函数</vt:lpstr>
      <vt:lpstr>6.3 闭包和递归函数</vt:lpstr>
      <vt:lpstr>6.4 变量的作用域</vt:lpstr>
      <vt:lpstr>6.4 变量的作用域</vt:lpstr>
      <vt:lpstr>6.4 变量的作用域</vt:lpstr>
      <vt:lpstr>6.4 变量的作用域</vt:lpstr>
      <vt:lpstr>6.5 Python的内置函数</vt:lpstr>
      <vt:lpstr>6.5 Python的内置函数</vt:lpstr>
      <vt:lpstr>6.5 Python的内置函数</vt:lpstr>
      <vt:lpstr>6.5 Python的内置函数</vt:lpstr>
      <vt:lpstr>小结</vt:lpstr>
      <vt:lpstr>作业: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btbu702</cp:lastModifiedBy>
  <cp:revision>311</cp:revision>
  <dcterms:created xsi:type="dcterms:W3CDTF">2113-01-01T00:00:00Z</dcterms:created>
  <dcterms:modified xsi:type="dcterms:W3CDTF">2021-03-25T04:43:44Z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14A8B60AED5A4EE8919A87D4F93AEC24</vt:lpwstr>
  </property>
</Properties>
</file>