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handoutMasterIdLst>
    <p:handoutMasterId r:id="rId28"/>
  </p:handoutMasterIdLst>
  <p:sldIdLst>
    <p:sldId id="256" r:id="rId2"/>
    <p:sldId id="318" r:id="rId3"/>
    <p:sldId id="299" r:id="rId4"/>
    <p:sldId id="411" r:id="rId5"/>
    <p:sldId id="412" r:id="rId6"/>
    <p:sldId id="413" r:id="rId7"/>
    <p:sldId id="414" r:id="rId8"/>
    <p:sldId id="404" r:id="rId9"/>
    <p:sldId id="415" r:id="rId10"/>
    <p:sldId id="416" r:id="rId11"/>
    <p:sldId id="417" r:id="rId12"/>
    <p:sldId id="418" r:id="rId13"/>
    <p:sldId id="419" r:id="rId14"/>
    <p:sldId id="420" r:id="rId15"/>
    <p:sldId id="385" r:id="rId16"/>
    <p:sldId id="421" r:id="rId17"/>
    <p:sldId id="422" r:id="rId18"/>
    <p:sldId id="405" r:id="rId19"/>
    <p:sldId id="386" r:id="rId20"/>
    <p:sldId id="406" r:id="rId21"/>
    <p:sldId id="423" r:id="rId22"/>
    <p:sldId id="424" r:id="rId23"/>
    <p:sldId id="362" r:id="rId24"/>
    <p:sldId id="311" r:id="rId25"/>
    <p:sldId id="263" r:id="rId26"/>
    <p:sldId id="342" r:id="rId27"/>
  </p:sldIdLst>
  <p:sldSz cx="9144000" cy="6858000" type="screen4x3"/>
  <p:notesSz cx="6858000" cy="9144000"/>
  <p:defaultTextStyle>
    <a:defPPr>
      <a:defRPr lang="en-US"/>
    </a:defPPr>
    <a:lvl1pPr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0">
          <p15:clr>
            <a:srgbClr val="A4A3A4"/>
          </p15:clr>
        </p15:guide>
      </p15:sldGuideLst>
    </p:ext>
    <p:ext uri="{2D200454-40CA-4A62-9FC3-DE9A4176ACB9}">
      <p15:notesGuideLst xmlns:p15="http://schemas.microsoft.com/office/powerpoint/2012/main">
        <p15:guide id="1" orient="horz" pos="2880">
          <p15:clr>
            <a:srgbClr val="A4A3A4"/>
          </p15:clr>
        </p15:guide>
        <p15:guide id="2" pos="215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66B3"/>
    <a:srgbClr val="9954CC"/>
    <a:srgbClr val="50A3EE"/>
    <a:srgbClr val="126ABA"/>
    <a:srgbClr val="7EBBF2"/>
    <a:srgbClr val="69B0F1"/>
    <a:srgbClr val="66AEF0"/>
    <a:srgbClr val="020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3" d="100"/>
          <a:sy n="63" d="100"/>
        </p:scale>
        <p:origin x="1380" y="48"/>
      </p:cViewPr>
      <p:guideLst>
        <p:guide orient="horz" pos="2160"/>
        <p:guide pos="28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324" y="-96"/>
      </p:cViewPr>
      <p:guideLst>
        <p:guide orient="horz" pos="2880"/>
        <p:guide pos="215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3" Type="http://schemas.openxmlformats.org/officeDocument/2006/relationships/slide" Target="slides/slide4.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5.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86541F-54B9-41FE-9A5A-DFC07EBE7F8F}" type="datetimeFigureOut">
              <a:rPr lang="zh-CN" altLang="en-US" smtClean="0"/>
              <a:t>2022/4/7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1FBEE0-6446-472E-ABDC-872CE7FA2D3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userDrawn="1"/>
        </p:nvSpPr>
        <p:spPr>
          <a:xfrm>
            <a:off x="-635" y="5164455"/>
            <a:ext cx="9144635" cy="1690370"/>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635" cy="1690370"/>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7"/>
          <p:cNvSpPr txBox="1">
            <a:spLocks noChangeArrowheads="1"/>
          </p:cNvSpPr>
          <p:nvPr userDrawn="1"/>
        </p:nvSpPr>
        <p:spPr bwMode="auto">
          <a:xfrm>
            <a:off x="152400" y="669925"/>
            <a:ext cx="44754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lgn="l" eaLnBrk="1" hangingPunct="1"/>
            <a:r>
              <a:rPr lang="en-US" altLang="zh-CN" sz="3600" b="1" dirty="0">
                <a:solidFill>
                  <a:schemeClr val="bg1"/>
                </a:solidFill>
                <a:ea typeface="华文彩云" panose="02010800040101010101" pitchFamily="2" charset="-122"/>
              </a:rPr>
              <a:t>Python</a:t>
            </a:r>
            <a:r>
              <a:rPr lang="zh-CN" altLang="en-US" sz="3600" dirty="0">
                <a:solidFill>
                  <a:schemeClr val="bg1"/>
                </a:solidFill>
                <a:ea typeface="方正姚体" panose="02010601030101010101" pitchFamily="2" charset="-122"/>
                <a:sym typeface="+mn-ea"/>
              </a:rPr>
              <a:t>高级</a:t>
            </a:r>
            <a:r>
              <a:rPr lang="zh-CN" altLang="en-US" sz="3600" dirty="0">
                <a:solidFill>
                  <a:schemeClr val="bg1"/>
                </a:solidFill>
                <a:ea typeface="方正姚体" panose="02010601030101010101" pitchFamily="2" charset="-122"/>
              </a:rPr>
              <a:t>程序设计</a:t>
            </a:r>
          </a:p>
        </p:txBody>
      </p:sp>
      <p:sp>
        <p:nvSpPr>
          <p:cNvPr id="6" name="Rectangle 9"/>
          <p:cNvSpPr>
            <a:spLocks noChangeArrowheads="1"/>
          </p:cNvSpPr>
          <p:nvPr userDrawn="1"/>
        </p:nvSpPr>
        <p:spPr bwMode="black">
          <a:xfrm>
            <a:off x="6084888" y="5930107"/>
            <a:ext cx="287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800" dirty="0">
                <a:solidFill>
                  <a:schemeClr val="bg1"/>
                </a:solidFill>
                <a:latin typeface="微软雅黑" panose="020B0503020204020204" pitchFamily="34" charset="-122"/>
                <a:ea typeface="微软雅黑" panose="020B0503020204020204" pitchFamily="34" charset="-122"/>
              </a:rPr>
              <a:t>北京工商大学</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5613" y="879475"/>
            <a:ext cx="2230437" cy="5372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2713" y="879475"/>
            <a:ext cx="6540500" cy="5372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2238" y="879475"/>
            <a:ext cx="8897937" cy="787400"/>
          </a:xfrm>
        </p:spPr>
        <p:txBody>
          <a:bodyPr/>
          <a:lstStyle/>
          <a:p>
            <a:r>
              <a:rPr lang="zh-CN" altLang="en-US"/>
              <a:t>单击此处编辑母版标题样式</a:t>
            </a:r>
          </a:p>
        </p:txBody>
      </p:sp>
      <p:sp>
        <p:nvSpPr>
          <p:cNvPr id="3" name="SmartArt 占位符 2"/>
          <p:cNvSpPr>
            <a:spLocks noGrp="1"/>
          </p:cNvSpPr>
          <p:nvPr>
            <p:ph type="pic" idx="1"/>
          </p:nvPr>
        </p:nvSpPr>
        <p:spPr>
          <a:xfrm>
            <a:off x="112713" y="1687513"/>
            <a:ext cx="8923337" cy="4564062"/>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400" b="1">
                <a:solidFill>
                  <a:srgbClr val="1166B3"/>
                </a:solidFill>
              </a:defRPr>
            </a:lvl1pPr>
            <a:lvl2pPr>
              <a:defRPr sz="2200"/>
            </a:lvl2pPr>
            <a:lvl3pPr>
              <a:defRPr sz="220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9221" y="788034"/>
            <a:ext cx="9039466" cy="787400"/>
          </a:xfrm>
        </p:spPr>
        <p:txBody>
          <a:bodyPr/>
          <a:lstStyle/>
          <a:p>
            <a:r>
              <a:rPr lang="zh-CN" altLang="en-US"/>
              <a:t>单击此处编辑母版标题样式</a:t>
            </a:r>
          </a:p>
        </p:txBody>
      </p:sp>
      <p:sp>
        <p:nvSpPr>
          <p:cNvPr id="3" name="内容占位符 2"/>
          <p:cNvSpPr>
            <a:spLocks noGrp="1"/>
          </p:cNvSpPr>
          <p:nvPr>
            <p:ph sz="half" idx="1"/>
          </p:nvPr>
        </p:nvSpPr>
        <p:spPr>
          <a:xfrm>
            <a:off x="39189" y="1619794"/>
            <a:ext cx="4532811" cy="46317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4252" y="1632857"/>
            <a:ext cx="4441961" cy="461871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6334760"/>
            <a:ext cx="9144635" cy="522605"/>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635" cy="783590"/>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Rectangle 4"/>
          <p:cNvSpPr>
            <a:spLocks noGrp="1" noChangeArrowheads="1"/>
          </p:cNvSpPr>
          <p:nvPr>
            <p:ph type="title"/>
          </p:nvPr>
        </p:nvSpPr>
        <p:spPr bwMode="black">
          <a:xfrm>
            <a:off x="39688" y="854075"/>
            <a:ext cx="9039225" cy="787400"/>
          </a:xfrm>
          <a:prstGeom prst="rect">
            <a:avLst/>
          </a:prstGeom>
          <a:noFill/>
          <a:ln w="9525" algn="ctr">
            <a:solidFill>
              <a:schemeClr val="tx2"/>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lstStyle/>
          <a:p>
            <a:pPr lvl="0"/>
            <a:r>
              <a:rPr lang="en-US" altLang="en-US"/>
              <a:t>Click to edit Master title style</a:t>
            </a:r>
          </a:p>
        </p:txBody>
      </p:sp>
      <p:sp>
        <p:nvSpPr>
          <p:cNvPr id="1029" name="Rectangle 5"/>
          <p:cNvSpPr>
            <a:spLocks noGrp="1" noChangeArrowheads="1"/>
          </p:cNvSpPr>
          <p:nvPr>
            <p:ph type="body" idx="1"/>
          </p:nvPr>
        </p:nvSpPr>
        <p:spPr bwMode="black">
          <a:xfrm>
            <a:off x="36513" y="1639888"/>
            <a:ext cx="9036050" cy="4633912"/>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r>
              <a:rPr lang="en-US" altLang="en-US"/>
              <a:t>Click to edit Master text styles</a:t>
            </a:r>
            <a:br>
              <a:rPr lang="en-US" altLang="en-US"/>
            </a:br>
            <a:r>
              <a:rPr lang="en-US" altLang="en-US"/>
              <a:t>good1</a:t>
            </a:r>
          </a:p>
          <a:p>
            <a:pPr lvl="1"/>
            <a:r>
              <a:rPr lang="en-US" altLang="en-US"/>
              <a:t>Second level</a:t>
            </a:r>
            <a:br>
              <a:rPr lang="en-US" altLang="en-US"/>
            </a:br>
            <a:r>
              <a:rPr lang="en-US" altLang="en-US"/>
              <a:t>good2</a:t>
            </a:r>
          </a:p>
          <a:p>
            <a:pPr lvl="2"/>
            <a:r>
              <a:rPr lang="en-US" altLang="en-US"/>
              <a:t>Third level</a:t>
            </a:r>
            <a:br>
              <a:rPr lang="en-US" altLang="en-US"/>
            </a:br>
            <a:r>
              <a:rPr lang="en-US" altLang="en-US"/>
              <a:t>good3</a:t>
            </a:r>
          </a:p>
          <a:p>
            <a:pPr lvl="3"/>
            <a:r>
              <a:rPr lang="en-US" altLang="en-US"/>
              <a:t>Fourth level</a:t>
            </a:r>
            <a:br>
              <a:rPr lang="en-US" altLang="en-US"/>
            </a:br>
            <a:r>
              <a:rPr lang="en-US" altLang="en-US"/>
              <a:t>good4</a:t>
            </a:r>
          </a:p>
          <a:p>
            <a:pPr lvl="4"/>
            <a:r>
              <a:rPr lang="en-US" altLang="en-US"/>
              <a:t>Fifth level</a:t>
            </a:r>
            <a:br>
              <a:rPr lang="en-US" altLang="en-US"/>
            </a:br>
            <a:r>
              <a:rPr lang="en-US" altLang="en-US"/>
              <a:t>good5</a:t>
            </a:r>
          </a:p>
        </p:txBody>
      </p:sp>
      <p:sp>
        <p:nvSpPr>
          <p:cNvPr id="1030" name="Line 6"/>
          <p:cNvSpPr>
            <a:spLocks noChangeShapeType="1"/>
          </p:cNvSpPr>
          <p:nvPr userDrawn="1"/>
        </p:nvSpPr>
        <p:spPr bwMode="black">
          <a:xfrm>
            <a:off x="34925" y="260350"/>
            <a:ext cx="0" cy="23495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Rectangle 9"/>
          <p:cNvSpPr>
            <a:spLocks noChangeArrowheads="1"/>
          </p:cNvSpPr>
          <p:nvPr userDrawn="1"/>
        </p:nvSpPr>
        <p:spPr bwMode="black">
          <a:xfrm>
            <a:off x="6829425" y="6431598"/>
            <a:ext cx="2125663"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400" dirty="0">
                <a:solidFill>
                  <a:schemeClr val="bg1"/>
                </a:solidFill>
              </a:rPr>
              <a:t>国际经管学院</a:t>
            </a:r>
          </a:p>
        </p:txBody>
      </p:sp>
      <p:sp>
        <p:nvSpPr>
          <p:cNvPr id="1033" name="Text Box 11"/>
          <p:cNvSpPr txBox="1">
            <a:spLocks noChangeArrowheads="1"/>
          </p:cNvSpPr>
          <p:nvPr userDrawn="1"/>
        </p:nvSpPr>
        <p:spPr bwMode="auto">
          <a:xfrm>
            <a:off x="34925" y="41275"/>
            <a:ext cx="37449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lgn="l" eaLnBrk="1" hangingPunct="1"/>
            <a:r>
              <a:rPr lang="en-US" altLang="zh-CN" sz="2800" b="1" dirty="0">
                <a:solidFill>
                  <a:schemeClr val="bg1"/>
                </a:solidFill>
                <a:ea typeface="方正姚体" panose="02010601030101010101" pitchFamily="2" charset="-122"/>
              </a:rPr>
              <a:t>Python</a:t>
            </a:r>
            <a:r>
              <a:rPr lang="zh-CN" altLang="en-US" sz="2800" b="1" dirty="0">
                <a:solidFill>
                  <a:schemeClr val="bg1"/>
                </a:solidFill>
                <a:ea typeface="方正姚体" panose="02010601030101010101" pitchFamily="2" charset="-122"/>
              </a:rPr>
              <a:t>高级程序设计</a:t>
            </a:r>
          </a:p>
        </p:txBody>
      </p:sp>
      <p:grpSp>
        <p:nvGrpSpPr>
          <p:cNvPr id="8" name="组合 7"/>
          <p:cNvGrpSpPr/>
          <p:nvPr userDrawn="1"/>
        </p:nvGrpSpPr>
        <p:grpSpPr>
          <a:xfrm>
            <a:off x="8244840" y="26670"/>
            <a:ext cx="769620" cy="727075"/>
            <a:chOff x="1642438" y="2313000"/>
            <a:chExt cx="2232000" cy="2232000"/>
          </a:xfrm>
        </p:grpSpPr>
        <p:sp>
          <p:nvSpPr>
            <p:cNvPr id="9" name="椭圆 8"/>
            <p:cNvSpPr/>
            <p:nvPr/>
          </p:nvSpPr>
          <p:spPr>
            <a:xfrm>
              <a:off x="1642438" y="2313000"/>
              <a:ext cx="2232000" cy="22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2"/>
            <p:cNvPicPr>
              <a:picLocks noChangeAspect="1" noChangeArrowheads="1"/>
            </p:cNvPicPr>
            <p:nvPr/>
          </p:nvPicPr>
          <p:blipFill>
            <a:blip r:embed="rId14" cstate="print">
              <a:extLst>
                <a:ext uri="{BEBA8EAE-BF5A-486C-A8C5-ECC9F3942E4B}">
                  <a14:imgProps xmlns:a14="http://schemas.microsoft.com/office/drawing/2010/main">
                    <a14:imgLayer r:embed="rId15">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678438" y="2349000"/>
              <a:ext cx="2160000" cy="2160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2400">
          <a:solidFill>
            <a:srgbClr val="051AB3"/>
          </a:solidFill>
          <a:latin typeface="+mj-lt"/>
          <a:ea typeface="+mj-ea"/>
          <a:cs typeface="+mj-cs"/>
        </a:defRPr>
      </a:lvl1pPr>
      <a:lvl2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9pPr>
    </p:titleStyle>
    <p:bodyStyle>
      <a:lvl1pPr marL="400050" indent="-400050" algn="l" rtl="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2" panose="05020102010507070707" pitchFamily="18" charset="2"/>
        <a:buChar char="²"/>
        <a:defRPr sz="2000">
          <a:solidFill>
            <a:schemeClr val="hlink"/>
          </a:solidFill>
          <a:latin typeface="+mn-lt"/>
          <a:ea typeface="+mn-ea"/>
        </a:defRPr>
      </a:lvl2pPr>
      <a:lvl3pPr marL="1377950" indent="-349250" algn="l" rtl="0" eaLnBrk="0" fontAlgn="base" hangingPunct="0">
        <a:spcBef>
          <a:spcPct val="0"/>
        </a:spcBef>
        <a:spcAft>
          <a:spcPct val="20000"/>
        </a:spcAft>
        <a:buClr>
          <a:schemeClr val="hlink"/>
        </a:buClr>
        <a:buFont typeface="Wingdings 2" panose="05020102010507070707" pitchFamily="18" charset="2"/>
        <a:buChar char="±"/>
        <a:defRPr sz="2400">
          <a:solidFill>
            <a:schemeClr val="hlink"/>
          </a:solidFill>
          <a:latin typeface="+mn-lt"/>
          <a:ea typeface="+mn-ea"/>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5pPr>
      <a:lvl6pPr marL="28067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6pPr>
      <a:lvl7pPr marL="32639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7pPr>
      <a:lvl8pPr marL="37211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8pPr>
      <a:lvl9pPr marL="41783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85115" y="2643188"/>
            <a:ext cx="8232775" cy="1871662"/>
          </a:xfrm>
          <a:solidFill>
            <a:srgbClr val="FFFFFF"/>
          </a:solidFill>
          <a:ln>
            <a:solidFill>
              <a:srgbClr val="9954CC"/>
            </a:solidFill>
          </a:ln>
        </p:spPr>
        <p:txBody>
          <a:bodyPr anchorCtr="1"/>
          <a:lstStyle/>
          <a:p>
            <a:pPr eaLnBrk="1" hangingPunct="1"/>
            <a:r>
              <a:rPr lang="en-US" altLang="zh-CN" sz="3200" dirty="0"/>
              <a:t>7 </a:t>
            </a:r>
            <a:r>
              <a:rPr lang="zh-CN" altLang="zh-CN" sz="3200" dirty="0"/>
              <a:t>用类实现抽象和封装</a:t>
            </a:r>
            <a:endParaRPr lang="zh-CN" altLang="en-US" sz="3200" dirty="0">
              <a:solidFill>
                <a:srgbClr val="126AB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7.3 </a:t>
            </a:r>
            <a:r>
              <a:rPr lang="zh-CN" altLang="zh-CN" dirty="0"/>
              <a:t>构造方法和析构方法</a:t>
            </a:r>
            <a:endParaRPr lang="zh-CN" altLang="zh-CN" b="1" dirty="0"/>
          </a:p>
        </p:txBody>
      </p:sp>
      <p:sp>
        <p:nvSpPr>
          <p:cNvPr id="8195" name="Rectangle 3"/>
          <p:cNvSpPr>
            <a:spLocks noGrp="1" noChangeArrowheads="1"/>
          </p:cNvSpPr>
          <p:nvPr>
            <p:ph type="body" idx="1"/>
          </p:nvPr>
        </p:nvSpPr>
        <p:spPr>
          <a:xfrm>
            <a:off x="36830" y="1641475"/>
            <a:ext cx="9041765" cy="4631690"/>
          </a:xfrm>
        </p:spPr>
        <p:txBody>
          <a:bodyPr/>
          <a:lstStyle/>
          <a:p>
            <a:r>
              <a:rPr lang="en-US" altLang="zh-CN" dirty="0"/>
              <a:t>self</a:t>
            </a:r>
            <a:r>
              <a:rPr lang="zh-CN" altLang="zh-CN" dirty="0"/>
              <a:t>参数</a:t>
            </a:r>
          </a:p>
          <a:p>
            <a:pPr lvl="1"/>
            <a:r>
              <a:rPr lang="zh-CN" altLang="zh-CN" dirty="0"/>
              <a:t>成员方法的第</a:t>
            </a:r>
            <a:r>
              <a:rPr lang="en-US" altLang="zh-CN" dirty="0"/>
              <a:t>1</a:t>
            </a:r>
            <a:r>
              <a:rPr lang="zh-CN" altLang="zh-CN" dirty="0"/>
              <a:t>个参数是</a:t>
            </a:r>
            <a:r>
              <a:rPr lang="en-US" altLang="zh-CN" dirty="0"/>
              <a:t> self</a:t>
            </a:r>
            <a:r>
              <a:rPr lang="zh-CN" altLang="zh-CN" dirty="0"/>
              <a:t>。</a:t>
            </a:r>
            <a:endParaRPr lang="en-US" altLang="zh-CN" dirty="0"/>
          </a:p>
          <a:p>
            <a:pPr lvl="1"/>
            <a:r>
              <a:rPr lang="en-US" altLang="zh-CN" dirty="0"/>
              <a:t>self</a:t>
            </a:r>
            <a:r>
              <a:rPr lang="zh-CN" altLang="zh-CN" dirty="0"/>
              <a:t>的意思是自己，表示的是对象自身，当某个对象调用成员方法的时候，</a:t>
            </a:r>
            <a:r>
              <a:rPr lang="en-US" altLang="zh-CN" dirty="0"/>
              <a:t>Python</a:t>
            </a:r>
            <a:r>
              <a:rPr lang="zh-CN" altLang="zh-CN" dirty="0"/>
              <a:t>解释器会自动把当前对象作为第</a:t>
            </a:r>
            <a:r>
              <a:rPr lang="en-US" altLang="zh-CN" dirty="0"/>
              <a:t>1</a:t>
            </a:r>
            <a:r>
              <a:rPr lang="zh-CN" altLang="zh-CN" dirty="0"/>
              <a:t>个参数传给</a:t>
            </a:r>
            <a:r>
              <a:rPr lang="en-US" altLang="zh-CN" dirty="0"/>
              <a:t>self</a:t>
            </a:r>
            <a:r>
              <a:rPr lang="zh-CN" altLang="zh-CN" dirty="0"/>
              <a:t>，用户只需要传递后面的参数就可以了。</a:t>
            </a:r>
          </a:p>
          <a:p>
            <a:pPr lvl="1"/>
            <a:r>
              <a:rPr lang="zh-CN" altLang="zh-CN" dirty="0"/>
              <a:t>成员方法的第</a:t>
            </a:r>
            <a:r>
              <a:rPr lang="en-US" altLang="zh-CN" dirty="0"/>
              <a:t>1</a:t>
            </a:r>
            <a:r>
              <a:rPr lang="zh-CN" altLang="zh-CN" dirty="0"/>
              <a:t>个参数通常命名为</a:t>
            </a:r>
            <a:r>
              <a:rPr lang="en-US" altLang="zh-CN" dirty="0"/>
              <a:t>self</a:t>
            </a:r>
            <a:r>
              <a:rPr lang="zh-CN" altLang="zh-CN" dirty="0"/>
              <a:t>，但使用其他参数名也是合法的。</a:t>
            </a:r>
            <a:endParaRPr lang="en-US" altLang="zh-CN" dirty="0"/>
          </a:p>
          <a:p>
            <a:pPr lvl="1"/>
            <a:endParaRPr lang="zh-CN" altLang="zh-CN" dirty="0"/>
          </a:p>
          <a:p>
            <a:pPr lvl="1"/>
            <a:r>
              <a:rPr lang="zh-CN" altLang="zh-CN" dirty="0"/>
              <a:t>例</a:t>
            </a:r>
            <a:r>
              <a:rPr lang="en-US" altLang="zh-CN" dirty="0"/>
              <a:t>7-6 self</a:t>
            </a:r>
            <a:r>
              <a:rPr lang="zh-CN" altLang="zh-CN" dirty="0"/>
              <a:t>参数的使用。</a:t>
            </a:r>
          </a:p>
          <a:p>
            <a:pPr lvl="2"/>
            <a:endParaRPr lang="en-US" altLang="zh-CN" dirty="0"/>
          </a:p>
          <a:p>
            <a:pPr marL="1684655" lvl="3" indent="0">
              <a:buNone/>
            </a:pPr>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7.3 </a:t>
            </a:r>
            <a:r>
              <a:rPr lang="zh-CN" altLang="zh-CN" dirty="0"/>
              <a:t>构造方法和析构方法</a:t>
            </a:r>
            <a:endParaRPr lang="zh-CN" altLang="zh-CN" b="1" dirty="0"/>
          </a:p>
        </p:txBody>
      </p:sp>
      <p:sp>
        <p:nvSpPr>
          <p:cNvPr id="8195" name="Rectangle 3"/>
          <p:cNvSpPr>
            <a:spLocks noGrp="1" noChangeArrowheads="1"/>
          </p:cNvSpPr>
          <p:nvPr>
            <p:ph type="body" idx="1"/>
          </p:nvPr>
        </p:nvSpPr>
        <p:spPr>
          <a:xfrm>
            <a:off x="36830" y="1640205"/>
            <a:ext cx="9041765" cy="4633595"/>
          </a:xfrm>
        </p:spPr>
        <p:txBody>
          <a:bodyPr/>
          <a:lstStyle/>
          <a:p>
            <a:r>
              <a:rPr lang="zh-CN" altLang="zh-CN" dirty="0"/>
              <a:t>成员变量和类变量</a:t>
            </a:r>
            <a:endParaRPr lang="en-US" altLang="zh-CN" dirty="0"/>
          </a:p>
          <a:p>
            <a:pPr lvl="1"/>
            <a:r>
              <a:rPr lang="zh-CN" altLang="en-US" dirty="0"/>
              <a:t>类中的</a:t>
            </a:r>
            <a:r>
              <a:rPr lang="zh-CN" altLang="zh-CN" dirty="0"/>
              <a:t>变量分为两种类型：一种是</a:t>
            </a:r>
            <a:r>
              <a:rPr lang="zh-CN" altLang="en-US" dirty="0"/>
              <a:t>成员变量</a:t>
            </a:r>
            <a:r>
              <a:rPr lang="zh-CN" altLang="zh-CN" dirty="0"/>
              <a:t>，另一种是类</a:t>
            </a:r>
            <a:r>
              <a:rPr lang="zh-CN" altLang="en-US" dirty="0"/>
              <a:t>变量</a:t>
            </a:r>
            <a:r>
              <a:rPr lang="zh-CN" altLang="zh-CN" dirty="0"/>
              <a:t>。</a:t>
            </a:r>
          </a:p>
          <a:p>
            <a:pPr lvl="1"/>
            <a:r>
              <a:rPr lang="zh-CN" altLang="en-US" dirty="0"/>
              <a:t>成员变量</a:t>
            </a:r>
            <a:r>
              <a:rPr lang="zh-CN" altLang="zh-CN" dirty="0"/>
              <a:t>是在构造方法</a:t>
            </a:r>
            <a:r>
              <a:rPr lang="en-US" altLang="zh-CN" dirty="0"/>
              <a:t>__</a:t>
            </a:r>
            <a:r>
              <a:rPr lang="en-US" altLang="zh-CN" dirty="0" err="1"/>
              <a:t>init</a:t>
            </a:r>
            <a:r>
              <a:rPr lang="en-US" altLang="zh-CN" dirty="0"/>
              <a:t>__()</a:t>
            </a:r>
            <a:r>
              <a:rPr lang="zh-CN" altLang="zh-CN" dirty="0"/>
              <a:t>中定义的，定义时以</a:t>
            </a:r>
            <a:r>
              <a:rPr lang="en-US" altLang="zh-CN" dirty="0"/>
              <a:t>self</a:t>
            </a:r>
            <a:r>
              <a:rPr lang="zh-CN" altLang="zh-CN" dirty="0"/>
              <a:t>作为第</a:t>
            </a:r>
            <a:r>
              <a:rPr lang="en-US" altLang="zh-CN" dirty="0"/>
              <a:t>1</a:t>
            </a:r>
            <a:r>
              <a:rPr lang="zh-CN" altLang="zh-CN" dirty="0"/>
              <a:t>个参数；</a:t>
            </a:r>
            <a:endParaRPr lang="en-US" altLang="zh-CN" dirty="0"/>
          </a:p>
          <a:p>
            <a:pPr lvl="1"/>
            <a:r>
              <a:rPr lang="zh-CN" altLang="zh-CN" dirty="0"/>
              <a:t>类</a:t>
            </a:r>
            <a:r>
              <a:rPr lang="zh-CN" altLang="en-US" dirty="0"/>
              <a:t>变量</a:t>
            </a:r>
            <a:r>
              <a:rPr lang="zh-CN" altLang="zh-CN" dirty="0"/>
              <a:t>是在类中方法之外定义的。</a:t>
            </a:r>
            <a:endParaRPr lang="en-US" altLang="zh-CN" dirty="0"/>
          </a:p>
          <a:p>
            <a:pPr lvl="1"/>
            <a:r>
              <a:rPr lang="zh-CN" altLang="zh-CN" dirty="0"/>
              <a:t>在类的外部，</a:t>
            </a:r>
            <a:r>
              <a:rPr lang="zh-CN" altLang="en-US" dirty="0"/>
              <a:t>成员变量</a:t>
            </a:r>
            <a:r>
              <a:rPr lang="zh-CN" altLang="zh-CN" dirty="0"/>
              <a:t>属于实例（对象），只能通过对象名访问；类</a:t>
            </a:r>
            <a:r>
              <a:rPr lang="zh-CN" altLang="en-US" dirty="0"/>
              <a:t>变量</a:t>
            </a:r>
            <a:r>
              <a:rPr lang="zh-CN" altLang="zh-CN" dirty="0"/>
              <a:t>属于类，可以通过类名访问，也可以通过对象名访问，被类的所有对象共享。</a:t>
            </a:r>
            <a:endParaRPr lang="en-US" altLang="zh-CN" dirty="0"/>
          </a:p>
          <a:p>
            <a:pPr lvl="1"/>
            <a:endParaRPr lang="zh-CN" altLang="zh-CN" dirty="0"/>
          </a:p>
          <a:p>
            <a:pPr lvl="1"/>
            <a:r>
              <a:rPr lang="zh-CN" altLang="zh-CN" dirty="0"/>
              <a:t>例</a:t>
            </a:r>
            <a:r>
              <a:rPr lang="en-US" altLang="zh-CN" dirty="0"/>
              <a:t>7-7 </a:t>
            </a:r>
            <a:r>
              <a:rPr lang="zh-CN" altLang="zh-CN" dirty="0"/>
              <a:t>定义含有</a:t>
            </a:r>
            <a:r>
              <a:rPr lang="zh-CN" altLang="en-US" dirty="0"/>
              <a:t>成员变量</a:t>
            </a:r>
            <a:r>
              <a:rPr lang="zh-CN" altLang="zh-CN" dirty="0"/>
              <a:t>（名字</a:t>
            </a:r>
            <a:r>
              <a:rPr lang="en-US" altLang="zh-CN" dirty="0"/>
              <a:t>name</a:t>
            </a:r>
            <a:r>
              <a:rPr lang="zh-CN" altLang="zh-CN" dirty="0"/>
              <a:t>、颜色</a:t>
            </a:r>
            <a:r>
              <a:rPr lang="en-US" altLang="zh-CN" dirty="0"/>
              <a:t>color</a:t>
            </a:r>
            <a:r>
              <a:rPr lang="zh-CN" altLang="zh-CN" dirty="0"/>
              <a:t>）和类</a:t>
            </a:r>
            <a:r>
              <a:rPr lang="zh-CN" altLang="en-US" dirty="0"/>
              <a:t>变量</a:t>
            </a:r>
            <a:r>
              <a:rPr lang="zh-CN" altLang="zh-CN" dirty="0"/>
              <a:t>（数量</a:t>
            </a:r>
            <a:r>
              <a:rPr lang="en-US" altLang="zh-CN" dirty="0" err="1"/>
              <a:t>num</a:t>
            </a:r>
            <a:r>
              <a:rPr lang="zh-CN" altLang="zh-CN" dirty="0"/>
              <a:t>）的 </a:t>
            </a:r>
            <a:r>
              <a:rPr lang="en-US" altLang="zh-CN" dirty="0"/>
              <a:t>Animal</a:t>
            </a:r>
            <a:r>
              <a:rPr lang="zh-CN" altLang="zh-CN" dirty="0"/>
              <a:t>类。</a:t>
            </a:r>
          </a:p>
          <a:p>
            <a:pPr lvl="3"/>
            <a:endParaRPr lang="en-US" altLang="zh-CN" dirty="0"/>
          </a:p>
          <a:p>
            <a:pPr marL="2148205" lvl="4" indent="0">
              <a:buNone/>
            </a:pPr>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7.3 </a:t>
            </a:r>
            <a:r>
              <a:rPr lang="zh-CN" altLang="zh-CN" dirty="0"/>
              <a:t>构造方法和析构方法</a:t>
            </a:r>
            <a:endParaRPr lang="zh-CN" altLang="zh-CN" b="1" dirty="0"/>
          </a:p>
        </p:txBody>
      </p:sp>
      <p:sp>
        <p:nvSpPr>
          <p:cNvPr id="8195" name="Rectangle 3"/>
          <p:cNvSpPr>
            <a:spLocks noGrp="1" noChangeArrowheads="1"/>
          </p:cNvSpPr>
          <p:nvPr>
            <p:ph type="body" idx="1"/>
          </p:nvPr>
        </p:nvSpPr>
        <p:spPr>
          <a:xfrm>
            <a:off x="36830" y="1640205"/>
            <a:ext cx="9041765" cy="4633595"/>
          </a:xfrm>
        </p:spPr>
        <p:txBody>
          <a:bodyPr/>
          <a:lstStyle/>
          <a:p>
            <a:r>
              <a:rPr lang="zh-CN" altLang="zh-CN" dirty="0"/>
              <a:t>类方法和静态方法</a:t>
            </a:r>
          </a:p>
          <a:p>
            <a:pPr lvl="1"/>
            <a:r>
              <a:rPr lang="zh-CN" altLang="zh-CN" dirty="0"/>
              <a:t>类中</a:t>
            </a:r>
            <a:r>
              <a:rPr lang="zh-CN" altLang="en-US" dirty="0"/>
              <a:t>有</a:t>
            </a:r>
            <a:r>
              <a:rPr lang="zh-CN" altLang="zh-CN" dirty="0"/>
              <a:t>以下</a:t>
            </a:r>
            <a:r>
              <a:rPr lang="en-US" altLang="zh-CN" dirty="0"/>
              <a:t>4</a:t>
            </a:r>
            <a:r>
              <a:rPr lang="zh-CN" altLang="zh-CN" dirty="0"/>
              <a:t>种</a:t>
            </a:r>
            <a:r>
              <a:rPr lang="zh-CN" altLang="en-US" dirty="0"/>
              <a:t>方法</a:t>
            </a:r>
            <a:r>
              <a:rPr lang="zh-CN" altLang="zh-CN" dirty="0"/>
              <a:t>：成员方法、普通方法、类方法、静态方法。</a:t>
            </a:r>
            <a:endParaRPr lang="en-US" altLang="zh-CN" dirty="0"/>
          </a:p>
          <a:p>
            <a:pPr lvl="1"/>
            <a:r>
              <a:rPr lang="zh-CN" altLang="zh-CN" dirty="0"/>
              <a:t>成员方法由对象调用，方法的第</a:t>
            </a:r>
            <a:r>
              <a:rPr lang="en-US" altLang="zh-CN" dirty="0"/>
              <a:t>1</a:t>
            </a:r>
            <a:r>
              <a:rPr lang="zh-CN" altLang="zh-CN" dirty="0"/>
              <a:t>个参数默认是</a:t>
            </a:r>
            <a:r>
              <a:rPr lang="en-US" altLang="zh-CN" dirty="0"/>
              <a:t>self</a:t>
            </a:r>
            <a:r>
              <a:rPr lang="zh-CN" altLang="zh-CN" dirty="0"/>
              <a:t>，构造方法和析构方法也属于成员方法；</a:t>
            </a:r>
            <a:endParaRPr lang="en-US" altLang="zh-CN" dirty="0"/>
          </a:p>
          <a:p>
            <a:pPr lvl="1"/>
            <a:r>
              <a:rPr lang="zh-CN" altLang="zh-CN" dirty="0"/>
              <a:t>普通的方法即类中的函数，只能由类名调用；</a:t>
            </a:r>
            <a:endParaRPr lang="en-US" altLang="zh-CN" dirty="0"/>
          </a:p>
          <a:p>
            <a:pPr lvl="1"/>
            <a:r>
              <a:rPr lang="zh-CN" altLang="zh-CN" dirty="0"/>
              <a:t>类方法和静态方法都属于类的方法。</a:t>
            </a:r>
          </a:p>
          <a:p>
            <a:pPr lvl="4"/>
            <a:endParaRPr lang="en-US" altLang="zh-CN" dirty="0"/>
          </a:p>
          <a:p>
            <a:pPr marL="2605405" lvl="5" indent="0">
              <a:buNone/>
            </a:pPr>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7.3 </a:t>
            </a:r>
            <a:r>
              <a:rPr lang="zh-CN" altLang="zh-CN" dirty="0"/>
              <a:t>构造方法和析构方法</a:t>
            </a:r>
            <a:endParaRPr lang="zh-CN" altLang="zh-CN" b="1" dirty="0"/>
          </a:p>
        </p:txBody>
      </p:sp>
      <p:sp>
        <p:nvSpPr>
          <p:cNvPr id="8195" name="Rectangle 3"/>
          <p:cNvSpPr>
            <a:spLocks noGrp="1" noChangeArrowheads="1"/>
          </p:cNvSpPr>
          <p:nvPr>
            <p:ph type="body" idx="1"/>
          </p:nvPr>
        </p:nvSpPr>
        <p:spPr>
          <a:xfrm>
            <a:off x="36830" y="1640205"/>
            <a:ext cx="9042400" cy="4633595"/>
          </a:xfrm>
        </p:spPr>
        <p:txBody>
          <a:bodyPr/>
          <a:lstStyle/>
          <a:p>
            <a:r>
              <a:rPr lang="zh-CN" altLang="zh-CN" dirty="0"/>
              <a:t>类方法和静态方法</a:t>
            </a:r>
          </a:p>
          <a:p>
            <a:pPr marL="0" indent="0">
              <a:buNone/>
            </a:pPr>
            <a:r>
              <a:rPr lang="en-US" altLang="zh-CN" dirty="0"/>
              <a:t>1</a:t>
            </a:r>
            <a:r>
              <a:rPr lang="zh-CN" altLang="zh-CN" dirty="0"/>
              <a:t>．类方法</a:t>
            </a:r>
          </a:p>
          <a:p>
            <a:pPr lvl="1"/>
            <a:r>
              <a:rPr lang="zh-CN" altLang="zh-CN" sz="2000" dirty="0"/>
              <a:t>使用修饰器</a:t>
            </a:r>
            <a:r>
              <a:rPr lang="en-US" altLang="zh-CN" sz="2000" dirty="0"/>
              <a:t>@</a:t>
            </a:r>
            <a:r>
              <a:rPr lang="en-US" altLang="zh-CN" sz="2000" dirty="0" err="1"/>
              <a:t>classmethod</a:t>
            </a:r>
            <a:r>
              <a:rPr lang="zh-CN" altLang="zh-CN" sz="2000" dirty="0"/>
              <a:t>来标识类方法。</a:t>
            </a:r>
          </a:p>
          <a:p>
            <a:pPr marL="514350" lvl="1" indent="0">
              <a:buNone/>
            </a:pPr>
            <a:r>
              <a:rPr lang="en-US" altLang="zh-CN" sz="2000" dirty="0"/>
              <a:t>class </a:t>
            </a:r>
            <a:r>
              <a:rPr lang="zh-CN" altLang="zh-CN" sz="2000" dirty="0"/>
              <a:t>类名</a:t>
            </a:r>
            <a:r>
              <a:rPr lang="en-US" altLang="zh-CN" sz="2000" dirty="0"/>
              <a:t>:</a:t>
            </a:r>
            <a:endParaRPr lang="zh-CN" altLang="zh-CN" sz="2000" dirty="0"/>
          </a:p>
          <a:p>
            <a:pPr marL="514350" lvl="1" indent="0">
              <a:buNone/>
            </a:pPr>
            <a:r>
              <a:rPr lang="en-US" altLang="zh-CN" sz="2000" dirty="0"/>
              <a:t>    @</a:t>
            </a:r>
            <a:r>
              <a:rPr lang="en-US" altLang="zh-CN" sz="2000" dirty="0" err="1"/>
              <a:t>classmethod</a:t>
            </a:r>
            <a:endParaRPr lang="zh-CN" altLang="zh-CN" sz="2000" dirty="0"/>
          </a:p>
          <a:p>
            <a:pPr marL="514350" lvl="1" indent="0">
              <a:buNone/>
            </a:pPr>
            <a:r>
              <a:rPr lang="en-US" altLang="zh-CN" sz="2000" dirty="0"/>
              <a:t>    </a:t>
            </a:r>
            <a:r>
              <a:rPr lang="en-US" altLang="zh-CN" sz="2000" dirty="0" err="1"/>
              <a:t>def</a:t>
            </a:r>
            <a:r>
              <a:rPr lang="en-US" altLang="zh-CN" sz="2000" dirty="0"/>
              <a:t> </a:t>
            </a:r>
            <a:r>
              <a:rPr lang="zh-CN" altLang="zh-CN" sz="2000" dirty="0"/>
              <a:t>类方法名</a:t>
            </a:r>
            <a:r>
              <a:rPr lang="en-US" altLang="zh-CN" sz="2000" dirty="0"/>
              <a:t>(</a:t>
            </a:r>
            <a:r>
              <a:rPr lang="en-US" altLang="zh-CN" sz="2000" dirty="0" err="1"/>
              <a:t>cls</a:t>
            </a:r>
            <a:r>
              <a:rPr lang="en-US" altLang="zh-CN" sz="2000" dirty="0"/>
              <a:t>):</a:t>
            </a:r>
            <a:endParaRPr lang="zh-CN" altLang="zh-CN" sz="2000" dirty="0"/>
          </a:p>
          <a:p>
            <a:pPr marL="514350" lvl="1" indent="0">
              <a:buNone/>
            </a:pPr>
            <a:r>
              <a:rPr lang="en-US" altLang="zh-CN" sz="2000" dirty="0"/>
              <a:t>        </a:t>
            </a:r>
            <a:r>
              <a:rPr lang="zh-CN" altLang="zh-CN" sz="2000" dirty="0"/>
              <a:t>方法体</a:t>
            </a:r>
          </a:p>
          <a:p>
            <a:pPr lvl="1"/>
            <a:r>
              <a:rPr lang="zh-CN" altLang="zh-CN" sz="2000" dirty="0"/>
              <a:t>格式中，类方法的第</a:t>
            </a:r>
            <a:r>
              <a:rPr lang="en-US" altLang="zh-CN" sz="2000" dirty="0"/>
              <a:t>1</a:t>
            </a:r>
            <a:r>
              <a:rPr lang="zh-CN" altLang="zh-CN" sz="2000" dirty="0"/>
              <a:t>个参数为</a:t>
            </a:r>
            <a:r>
              <a:rPr lang="en-US" altLang="zh-CN" sz="2000" dirty="0" err="1"/>
              <a:t>cls</a:t>
            </a:r>
            <a:r>
              <a:rPr lang="zh-CN" altLang="zh-CN" sz="2000" dirty="0"/>
              <a:t>，代表定义类方法的类，通过</a:t>
            </a:r>
            <a:r>
              <a:rPr lang="en-US" altLang="zh-CN" sz="2000" dirty="0" err="1"/>
              <a:t>cls</a:t>
            </a:r>
            <a:r>
              <a:rPr lang="zh-CN" altLang="zh-CN" sz="2000" dirty="0"/>
              <a:t>参数可以访问类的属性</a:t>
            </a:r>
            <a:endParaRPr lang="en-US" altLang="zh-CN" sz="2000" dirty="0"/>
          </a:p>
          <a:p>
            <a:pPr lvl="1"/>
            <a:r>
              <a:rPr lang="zh-CN" altLang="zh-CN" sz="2000" dirty="0"/>
              <a:t>既可以通过对象名调用类方法，又可以通过类名调用类方法</a:t>
            </a:r>
          </a:p>
          <a:p>
            <a:pPr lvl="1"/>
            <a:r>
              <a:rPr lang="zh-CN" altLang="zh-CN" sz="2000" dirty="0"/>
              <a:t>例</a:t>
            </a:r>
            <a:r>
              <a:rPr lang="en-US" altLang="zh-CN" sz="2000" dirty="0"/>
              <a:t>7-8 </a:t>
            </a:r>
            <a:r>
              <a:rPr lang="zh-CN" altLang="zh-CN" sz="2000" dirty="0"/>
              <a:t>类中定义的实例方法和类方法。</a:t>
            </a:r>
          </a:p>
          <a:p>
            <a:pPr lvl="1"/>
            <a:r>
              <a:rPr lang="zh-CN" altLang="zh-CN" sz="2000" dirty="0"/>
              <a:t>例</a:t>
            </a:r>
            <a:r>
              <a:rPr lang="en-US" altLang="zh-CN" sz="2000" dirty="0"/>
              <a:t>7-9 </a:t>
            </a:r>
            <a:r>
              <a:rPr lang="zh-CN" altLang="zh-CN" sz="2000" dirty="0"/>
              <a:t>类方法的应用。</a:t>
            </a:r>
          </a:p>
          <a:p>
            <a:pPr lvl="4"/>
            <a:endParaRPr lang="en-US" altLang="zh-CN" dirty="0"/>
          </a:p>
          <a:p>
            <a:pPr marL="2605405" lvl="5" indent="0">
              <a:buNone/>
            </a:pPr>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7.3 </a:t>
            </a:r>
            <a:r>
              <a:rPr lang="zh-CN" altLang="zh-CN" dirty="0"/>
              <a:t>构造方法和析构方法</a:t>
            </a:r>
            <a:endParaRPr lang="zh-CN" altLang="zh-CN" b="1" dirty="0"/>
          </a:p>
        </p:txBody>
      </p:sp>
      <p:sp>
        <p:nvSpPr>
          <p:cNvPr id="8195" name="Rectangle 3"/>
          <p:cNvSpPr>
            <a:spLocks noGrp="1" noChangeArrowheads="1"/>
          </p:cNvSpPr>
          <p:nvPr>
            <p:ph type="body" idx="1"/>
          </p:nvPr>
        </p:nvSpPr>
        <p:spPr>
          <a:xfrm>
            <a:off x="40005" y="1641475"/>
            <a:ext cx="9039860" cy="4633595"/>
          </a:xfrm>
        </p:spPr>
        <p:txBody>
          <a:bodyPr/>
          <a:lstStyle/>
          <a:p>
            <a:r>
              <a:rPr lang="zh-CN" altLang="zh-CN" dirty="0"/>
              <a:t>类方法和静态方法</a:t>
            </a:r>
          </a:p>
          <a:p>
            <a:pPr marL="0" indent="0">
              <a:buNone/>
            </a:pPr>
            <a:r>
              <a:rPr lang="en-US" altLang="zh-CN" dirty="0"/>
              <a:t>2.</a:t>
            </a:r>
            <a:r>
              <a:rPr lang="zh-CN" altLang="zh-CN" dirty="0"/>
              <a:t>静态方法</a:t>
            </a:r>
          </a:p>
          <a:p>
            <a:pPr lvl="1"/>
            <a:r>
              <a:rPr lang="zh-CN" altLang="zh-CN" dirty="0"/>
              <a:t>使用修饰器＠</a:t>
            </a:r>
            <a:r>
              <a:rPr lang="en-US" altLang="zh-CN" dirty="0" err="1"/>
              <a:t>staticmethod</a:t>
            </a:r>
            <a:r>
              <a:rPr lang="zh-CN" altLang="zh-CN" dirty="0"/>
              <a:t>来标识静态方法</a:t>
            </a:r>
            <a:r>
              <a:rPr lang="zh-CN" altLang="en-US" dirty="0"/>
              <a:t>。</a:t>
            </a:r>
            <a:r>
              <a:rPr lang="en-US" altLang="zh-CN" dirty="0"/>
              <a:t> </a:t>
            </a:r>
            <a:endParaRPr lang="zh-CN" altLang="zh-CN" dirty="0"/>
          </a:p>
          <a:p>
            <a:pPr marL="514350" lvl="1" indent="0">
              <a:buNone/>
            </a:pPr>
            <a:r>
              <a:rPr lang="en-US" altLang="zh-CN" dirty="0"/>
              <a:t>class </a:t>
            </a:r>
            <a:r>
              <a:rPr lang="zh-CN" altLang="zh-CN" dirty="0"/>
              <a:t>类名</a:t>
            </a:r>
            <a:r>
              <a:rPr lang="en-US" altLang="zh-CN" dirty="0"/>
              <a:t>:</a:t>
            </a:r>
            <a:endParaRPr lang="zh-CN" altLang="zh-CN" dirty="0"/>
          </a:p>
          <a:p>
            <a:pPr marL="514350" lvl="1" indent="0">
              <a:buNone/>
            </a:pPr>
            <a:r>
              <a:rPr lang="en-US" altLang="zh-CN" dirty="0"/>
              <a:t>    @</a:t>
            </a:r>
            <a:r>
              <a:rPr lang="en-US" altLang="zh-CN" dirty="0" err="1"/>
              <a:t>staticmethod</a:t>
            </a:r>
            <a:endParaRPr lang="zh-CN" altLang="zh-CN" dirty="0"/>
          </a:p>
          <a:p>
            <a:pPr marL="514350" lvl="1" indent="0">
              <a:buNone/>
            </a:pPr>
            <a:r>
              <a:rPr lang="en-US" altLang="zh-CN" dirty="0"/>
              <a:t>    </a:t>
            </a:r>
            <a:r>
              <a:rPr lang="en-US" altLang="zh-CN" dirty="0" err="1"/>
              <a:t>def</a:t>
            </a:r>
            <a:r>
              <a:rPr lang="en-US" altLang="zh-CN" dirty="0"/>
              <a:t> </a:t>
            </a:r>
            <a:r>
              <a:rPr lang="zh-CN" altLang="zh-CN" dirty="0"/>
              <a:t>静态方法名</a:t>
            </a:r>
            <a:r>
              <a:rPr lang="en-US" altLang="zh-CN" dirty="0"/>
              <a:t>():</a:t>
            </a:r>
            <a:endParaRPr lang="zh-CN" altLang="zh-CN" dirty="0"/>
          </a:p>
          <a:p>
            <a:pPr marL="514350" lvl="1" indent="0">
              <a:buNone/>
            </a:pPr>
            <a:r>
              <a:rPr lang="en-US" altLang="zh-CN" dirty="0"/>
              <a:t>        </a:t>
            </a:r>
            <a:r>
              <a:rPr lang="zh-CN" altLang="zh-CN" dirty="0"/>
              <a:t>方法体</a:t>
            </a:r>
          </a:p>
          <a:p>
            <a:pPr lvl="1"/>
            <a:r>
              <a:rPr lang="zh-CN" altLang="zh-CN" dirty="0"/>
              <a:t>静态方法的参数列表中没有任何参数。由于静态方法没有</a:t>
            </a:r>
            <a:r>
              <a:rPr lang="en-US" altLang="zh-CN" dirty="0"/>
              <a:t>self</a:t>
            </a:r>
            <a:r>
              <a:rPr lang="zh-CN" altLang="zh-CN" dirty="0"/>
              <a:t>参数，所以它无法访问类的实例属性；</a:t>
            </a:r>
            <a:endParaRPr lang="en-US" altLang="zh-CN" dirty="0"/>
          </a:p>
          <a:p>
            <a:pPr lvl="1"/>
            <a:r>
              <a:rPr lang="zh-CN" altLang="zh-CN" dirty="0"/>
              <a:t>静态方法也没有</a:t>
            </a:r>
            <a:r>
              <a:rPr lang="en-US" altLang="zh-CN" dirty="0" err="1"/>
              <a:t>cls</a:t>
            </a:r>
            <a:r>
              <a:rPr lang="zh-CN" altLang="zh-CN" dirty="0"/>
              <a:t>参数，所以它也无法访问类属性。静态方法跟定义它的类没有直接的关系，只是起到类似于函数的作用。</a:t>
            </a:r>
          </a:p>
          <a:p>
            <a:pPr lvl="5"/>
            <a:endParaRPr lang="en-US" altLang="zh-CN" dirty="0"/>
          </a:p>
          <a:p>
            <a:pPr marL="3062605" lvl="6" indent="0">
              <a:buNone/>
            </a:pPr>
            <a:endParaRPr lang="zh-CN" altLang="zh-CN" dirty="0"/>
          </a:p>
          <a:p>
            <a:pPr lvl="1"/>
            <a:endParaRPr lang="zh-CN" altLang="zh-CN" dirty="0"/>
          </a:p>
          <a:p>
            <a:pPr lvl="2"/>
            <a:endParaRPr lang="zh-CN" altLang="zh-CN" dirty="0"/>
          </a:p>
          <a:p>
            <a:pPr lvl="1"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7.4 </a:t>
            </a:r>
            <a:r>
              <a:rPr lang="zh-CN" altLang="zh-CN" dirty="0"/>
              <a:t>类的继承</a:t>
            </a:r>
            <a:endParaRPr lang="zh-CN" altLang="zh-CN" b="1" dirty="0"/>
          </a:p>
        </p:txBody>
      </p:sp>
      <p:sp>
        <p:nvSpPr>
          <p:cNvPr id="8195" name="Rectangle 3"/>
          <p:cNvSpPr>
            <a:spLocks noGrp="1" noChangeArrowheads="1"/>
          </p:cNvSpPr>
          <p:nvPr>
            <p:ph type="body" idx="1"/>
          </p:nvPr>
        </p:nvSpPr>
        <p:spPr>
          <a:xfrm>
            <a:off x="36830" y="1640205"/>
            <a:ext cx="9041765" cy="4633595"/>
          </a:xfrm>
        </p:spPr>
        <p:txBody>
          <a:bodyPr/>
          <a:lstStyle/>
          <a:p>
            <a:r>
              <a:rPr lang="zh-CN" altLang="en-US" dirty="0"/>
              <a:t>继承的实现</a:t>
            </a:r>
            <a:endParaRPr lang="en-US" altLang="zh-CN" dirty="0"/>
          </a:p>
          <a:p>
            <a:pPr lvl="1"/>
            <a:r>
              <a:rPr lang="zh-CN" altLang="zh-CN" dirty="0"/>
              <a:t>类的继承是指在一个现有类的基础上去构建一个新的类，构建出来的新类称作子类，被继承的类称作父类，子类会自动拥有父类所有可继承的属性和方法。</a:t>
            </a:r>
          </a:p>
          <a:p>
            <a:pPr marL="514350" lvl="1" indent="0">
              <a:buNone/>
            </a:pPr>
            <a:r>
              <a:rPr lang="en-US" altLang="zh-CN" dirty="0"/>
              <a:t>class </a:t>
            </a:r>
            <a:r>
              <a:rPr lang="zh-CN" altLang="zh-CN" dirty="0"/>
              <a:t>子类名</a:t>
            </a:r>
            <a:r>
              <a:rPr lang="en-US" altLang="zh-CN" dirty="0"/>
              <a:t>(</a:t>
            </a:r>
            <a:r>
              <a:rPr lang="zh-CN" altLang="zh-CN" dirty="0"/>
              <a:t>父类名</a:t>
            </a:r>
            <a:r>
              <a:rPr lang="en-US" altLang="zh-CN" dirty="0"/>
              <a:t>):</a:t>
            </a:r>
            <a:endParaRPr lang="zh-CN" altLang="zh-CN" dirty="0"/>
          </a:p>
          <a:p>
            <a:pPr marL="514350" lvl="1" indent="0">
              <a:buNone/>
            </a:pPr>
            <a:r>
              <a:rPr lang="en-US" altLang="zh-CN" dirty="0"/>
              <a:t>     </a:t>
            </a:r>
            <a:r>
              <a:rPr lang="zh-CN" altLang="zh-CN" dirty="0"/>
              <a:t>类的属性</a:t>
            </a:r>
          </a:p>
          <a:p>
            <a:pPr marL="514350" lvl="1" indent="0">
              <a:buNone/>
            </a:pPr>
            <a:r>
              <a:rPr lang="en-US" altLang="zh-CN" dirty="0"/>
              <a:t>     </a:t>
            </a:r>
            <a:r>
              <a:rPr lang="zh-CN" altLang="zh-CN" dirty="0"/>
              <a:t>类的方法</a:t>
            </a:r>
          </a:p>
          <a:p>
            <a:endParaRPr lang="zh-CN" altLang="zh-CN" dirty="0"/>
          </a:p>
          <a:p>
            <a:pPr lvl="1"/>
            <a:r>
              <a:rPr lang="zh-CN" altLang="zh-CN" dirty="0"/>
              <a:t>例</a:t>
            </a:r>
            <a:r>
              <a:rPr lang="en-US" altLang="zh-CN" dirty="0"/>
              <a:t>7-11 </a:t>
            </a:r>
            <a:r>
              <a:rPr lang="zh-CN" altLang="zh-CN" dirty="0"/>
              <a:t>类的继承示例，子类继承父类的方法。</a:t>
            </a:r>
            <a:endParaRPr lang="en-US" altLang="zh-CN" dirty="0"/>
          </a:p>
          <a:p>
            <a:pPr marL="1082675" lvl="1">
              <a:buNone/>
            </a:pPr>
            <a:r>
              <a:rPr lang="zh-CN" altLang="zh-CN" dirty="0"/>
              <a:t>以两个下划线</a:t>
            </a:r>
            <a:r>
              <a:rPr lang="en-US" altLang="zh-CN" dirty="0"/>
              <a:t>“__”</a:t>
            </a:r>
            <a:r>
              <a:rPr lang="zh-CN" altLang="zh-CN" dirty="0"/>
              <a:t>开头的属性是</a:t>
            </a:r>
            <a:r>
              <a:rPr lang="zh-CN" altLang="zh-CN" b="1" dirty="0"/>
              <a:t>私有属性</a:t>
            </a:r>
            <a:r>
              <a:rPr lang="zh-CN" altLang="zh-CN" dirty="0"/>
              <a:t>，只在类的内部访问</a:t>
            </a:r>
            <a:r>
              <a:rPr lang="zh-CN" altLang="en-US" dirty="0"/>
              <a:t>。</a:t>
            </a:r>
            <a:endParaRPr lang="en-US" altLang="zh-CN" dirty="0"/>
          </a:p>
          <a:p>
            <a:pPr marL="1082675" lvl="1">
              <a:buNone/>
            </a:pPr>
            <a:r>
              <a:rPr lang="zh-CN" altLang="zh-CN" dirty="0"/>
              <a:t>以两个下划线</a:t>
            </a:r>
            <a:r>
              <a:rPr lang="en-US" altLang="zh-CN" dirty="0"/>
              <a:t>“__”</a:t>
            </a:r>
            <a:r>
              <a:rPr lang="zh-CN" altLang="zh-CN" dirty="0"/>
              <a:t>开头的方法是</a:t>
            </a:r>
            <a:r>
              <a:rPr lang="zh-CN" altLang="zh-CN" b="1" dirty="0"/>
              <a:t>私有方法</a:t>
            </a:r>
            <a:r>
              <a:rPr lang="zh-CN" altLang="zh-CN" dirty="0"/>
              <a:t>，只在类的内部访问</a:t>
            </a:r>
            <a:r>
              <a:rPr lang="zh-CN" altLang="en-US" dirty="0"/>
              <a:t>。</a:t>
            </a:r>
            <a:endParaRPr lang="zh-CN" altLang="zh-CN" dirty="0"/>
          </a:p>
          <a:p>
            <a:pPr marL="1082675" lvl="1"/>
            <a:endParaRPr lang="zh-CN" altLang="zh-CN" dirty="0"/>
          </a:p>
          <a:p>
            <a:pPr lvl="2"/>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7.4 </a:t>
            </a:r>
            <a:r>
              <a:rPr lang="zh-CN" altLang="zh-CN" dirty="0"/>
              <a:t>类的继承</a:t>
            </a:r>
            <a:endParaRPr lang="zh-CN" altLang="zh-CN" b="1" dirty="0"/>
          </a:p>
        </p:txBody>
      </p:sp>
      <p:sp>
        <p:nvSpPr>
          <p:cNvPr id="8195" name="Rectangle 3"/>
          <p:cNvSpPr>
            <a:spLocks noGrp="1" noChangeArrowheads="1"/>
          </p:cNvSpPr>
          <p:nvPr>
            <p:ph type="body" idx="1"/>
          </p:nvPr>
        </p:nvSpPr>
        <p:spPr>
          <a:xfrm>
            <a:off x="36830" y="1640205"/>
            <a:ext cx="9041765" cy="4633595"/>
          </a:xfrm>
        </p:spPr>
        <p:txBody>
          <a:bodyPr/>
          <a:lstStyle/>
          <a:p>
            <a:r>
              <a:rPr lang="zh-CN" altLang="zh-CN" dirty="0"/>
              <a:t>方法重写</a:t>
            </a:r>
          </a:p>
          <a:p>
            <a:pPr lvl="1"/>
            <a:r>
              <a:rPr lang="zh-CN" altLang="zh-CN" dirty="0"/>
              <a:t>在继承关系中，子类会自动拥有父类定义的方法。</a:t>
            </a:r>
            <a:endParaRPr lang="en-US" altLang="zh-CN" dirty="0"/>
          </a:p>
          <a:p>
            <a:pPr lvl="1"/>
            <a:r>
              <a:rPr lang="zh-CN" altLang="zh-CN" dirty="0"/>
              <a:t>如果父类的方法不能满足子类的需求，子类可以按照自己的方式重新实现从父类中继承的方法，这就是</a:t>
            </a:r>
            <a:r>
              <a:rPr lang="zh-CN" altLang="zh-CN" b="1" dirty="0"/>
              <a:t>方法的重写</a:t>
            </a:r>
            <a:r>
              <a:rPr lang="zh-CN" altLang="zh-CN" dirty="0"/>
              <a:t>。</a:t>
            </a:r>
            <a:endParaRPr lang="en-US" altLang="zh-CN" dirty="0"/>
          </a:p>
          <a:p>
            <a:pPr lvl="1"/>
            <a:r>
              <a:rPr lang="zh-CN" altLang="zh-CN" dirty="0"/>
              <a:t>重写使得子类中的方法覆盖掉跟父类同名的方法，但需要注意，在子类中重写的方法要和父类被重写的方法具有相同的方法名和参数列表。</a:t>
            </a:r>
            <a:endParaRPr lang="en-US" altLang="zh-CN" dirty="0"/>
          </a:p>
          <a:p>
            <a:pPr lvl="1"/>
            <a:endParaRPr lang="zh-CN" altLang="zh-CN" dirty="0"/>
          </a:p>
          <a:p>
            <a:pPr lvl="1"/>
            <a:r>
              <a:rPr lang="zh-CN" altLang="zh-CN" dirty="0"/>
              <a:t>例</a:t>
            </a:r>
            <a:r>
              <a:rPr lang="en-US" altLang="zh-CN" dirty="0"/>
              <a:t>7-13 </a:t>
            </a:r>
            <a:r>
              <a:rPr lang="zh-CN" altLang="zh-CN" dirty="0"/>
              <a:t>子类重写父类的方法。</a:t>
            </a:r>
            <a:endParaRPr lang="en-US" altLang="zh-CN" dirty="0"/>
          </a:p>
          <a:p>
            <a:pPr marL="713105" lvl="1" indent="0">
              <a:buNone/>
            </a:pPr>
            <a:r>
              <a:rPr lang="en-US" altLang="zh-CN" dirty="0"/>
              <a:t>super()</a:t>
            </a:r>
            <a:r>
              <a:rPr lang="zh-CN" altLang="zh-CN" dirty="0"/>
              <a:t>方法用于在继承过程中访问父类的成员。</a:t>
            </a:r>
          </a:p>
          <a:p>
            <a:pPr marL="1546225" lvl="2"/>
            <a:endParaRPr lang="zh-CN" altLang="zh-CN" dirty="0"/>
          </a:p>
          <a:p>
            <a:pPr lvl="3"/>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7.4 </a:t>
            </a:r>
            <a:r>
              <a:rPr lang="zh-CN" altLang="zh-CN" dirty="0"/>
              <a:t>类的继承</a:t>
            </a:r>
            <a:endParaRPr lang="zh-CN" altLang="zh-CN" b="1" dirty="0"/>
          </a:p>
        </p:txBody>
      </p:sp>
      <p:sp>
        <p:nvSpPr>
          <p:cNvPr id="8195" name="Rectangle 3"/>
          <p:cNvSpPr>
            <a:spLocks noGrp="1" noChangeArrowheads="1"/>
          </p:cNvSpPr>
          <p:nvPr>
            <p:ph type="body" idx="1"/>
          </p:nvPr>
        </p:nvSpPr>
        <p:spPr>
          <a:xfrm>
            <a:off x="36830" y="1640205"/>
            <a:ext cx="9041765" cy="4633595"/>
          </a:xfrm>
        </p:spPr>
        <p:txBody>
          <a:bodyPr/>
          <a:lstStyle/>
          <a:p>
            <a:r>
              <a:rPr lang="en-US" altLang="zh-CN" dirty="0"/>
              <a:t>Python</a:t>
            </a:r>
            <a:r>
              <a:rPr lang="zh-CN" altLang="zh-CN" dirty="0"/>
              <a:t>的多继承</a:t>
            </a:r>
          </a:p>
          <a:p>
            <a:pPr lvl="1"/>
            <a:r>
              <a:rPr lang="zh-CN" altLang="zh-CN" dirty="0"/>
              <a:t>一个子类存在多个父类的现象称为多继承。</a:t>
            </a:r>
          </a:p>
          <a:p>
            <a:pPr lvl="1"/>
            <a:r>
              <a:rPr lang="en-US" altLang="zh-CN" dirty="0"/>
              <a:t>Python</a:t>
            </a:r>
            <a:r>
              <a:rPr lang="zh-CN" altLang="zh-CN" dirty="0"/>
              <a:t>语言支持多继承，一个子类同时拥有多个父类的共同特征，即子类继承了多个父类的方法和属性。</a:t>
            </a:r>
            <a:endParaRPr lang="en-US" altLang="zh-CN" dirty="0"/>
          </a:p>
          <a:p>
            <a:pPr lvl="1"/>
            <a:r>
              <a:rPr lang="zh-CN" altLang="zh-CN" dirty="0"/>
              <a:t>多继承是在子类名称后的括号中标注出要继承的多个父类，并且多个父类之间使用逗号分隔。</a:t>
            </a:r>
          </a:p>
          <a:p>
            <a:pPr marL="514350" lvl="1" indent="0">
              <a:buNone/>
            </a:pPr>
            <a:r>
              <a:rPr lang="en-US" altLang="zh-CN" dirty="0"/>
              <a:t>class </a:t>
            </a:r>
            <a:r>
              <a:rPr lang="zh-CN" altLang="zh-CN" dirty="0"/>
              <a:t>子类</a:t>
            </a:r>
            <a:r>
              <a:rPr lang="en-US" altLang="zh-CN" dirty="0"/>
              <a:t>(</a:t>
            </a:r>
            <a:r>
              <a:rPr lang="zh-CN" altLang="zh-CN" dirty="0"/>
              <a:t>父类</a:t>
            </a:r>
            <a:r>
              <a:rPr lang="en-US" altLang="zh-CN" dirty="0"/>
              <a:t>):</a:t>
            </a:r>
            <a:endParaRPr lang="zh-CN" altLang="zh-CN" dirty="0"/>
          </a:p>
          <a:p>
            <a:pPr marL="514350" lvl="1" indent="0">
              <a:buNone/>
            </a:pPr>
            <a:r>
              <a:rPr lang="en-US" altLang="zh-CN" dirty="0"/>
              <a:t>    </a:t>
            </a:r>
            <a:r>
              <a:rPr lang="zh-CN" altLang="zh-CN" dirty="0"/>
              <a:t>属性描述</a:t>
            </a:r>
          </a:p>
          <a:p>
            <a:pPr marL="514350" lvl="1" indent="0">
              <a:buNone/>
            </a:pPr>
            <a:r>
              <a:rPr lang="en-US" altLang="zh-CN" dirty="0"/>
              <a:t>    </a:t>
            </a:r>
            <a:r>
              <a:rPr lang="zh-CN" altLang="zh-CN" dirty="0"/>
              <a:t>方法描述</a:t>
            </a:r>
            <a:r>
              <a:rPr lang="en-US" altLang="zh-CN" dirty="0"/>
              <a:t> </a:t>
            </a:r>
          </a:p>
          <a:p>
            <a:pPr marL="514350" lvl="1" indent="0">
              <a:buNone/>
            </a:pPr>
            <a:endParaRPr lang="zh-CN" altLang="zh-CN" dirty="0"/>
          </a:p>
          <a:p>
            <a:pPr lvl="1"/>
            <a:r>
              <a:rPr lang="zh-CN" altLang="zh-CN" dirty="0"/>
              <a:t>例</a:t>
            </a:r>
            <a:r>
              <a:rPr lang="en-US" altLang="zh-CN" dirty="0"/>
              <a:t>7-14 </a:t>
            </a:r>
            <a:r>
              <a:rPr lang="zh-CN" altLang="zh-CN" dirty="0"/>
              <a:t>多继承示例。</a:t>
            </a:r>
          </a:p>
          <a:p>
            <a:pPr marL="2054225" lvl="3"/>
            <a:endParaRPr lang="zh-CN" altLang="zh-CN" dirty="0"/>
          </a:p>
          <a:p>
            <a:pPr lvl="4"/>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7.5 </a:t>
            </a:r>
            <a:r>
              <a:rPr lang="zh-CN" altLang="zh-CN" dirty="0"/>
              <a:t>类的多态</a:t>
            </a:r>
            <a:endParaRPr lang="zh-CN" altLang="zh-CN" b="1" dirty="0"/>
          </a:p>
        </p:txBody>
      </p:sp>
      <p:sp>
        <p:nvSpPr>
          <p:cNvPr id="8195" name="Rectangle 3"/>
          <p:cNvSpPr>
            <a:spLocks noGrp="1" noChangeArrowheads="1"/>
          </p:cNvSpPr>
          <p:nvPr>
            <p:ph type="body" idx="1"/>
          </p:nvPr>
        </p:nvSpPr>
        <p:spPr>
          <a:xfrm>
            <a:off x="36830" y="1640205"/>
            <a:ext cx="9041765" cy="4633595"/>
          </a:xfrm>
        </p:spPr>
        <p:txBody>
          <a:bodyPr/>
          <a:lstStyle/>
          <a:p>
            <a:pPr marL="627380" lvl="1"/>
            <a:r>
              <a:rPr lang="zh-CN" altLang="zh-CN" dirty="0"/>
              <a:t>在同一个方法中，这种由于参数不同而导致执行效果各异的现象就是</a:t>
            </a:r>
            <a:r>
              <a:rPr lang="zh-CN" altLang="zh-CN" b="1" dirty="0"/>
              <a:t>多态</a:t>
            </a:r>
            <a:r>
              <a:rPr lang="zh-CN" altLang="zh-CN" dirty="0"/>
              <a:t>。</a:t>
            </a:r>
          </a:p>
          <a:p>
            <a:pPr marL="627380" lvl="1"/>
            <a:r>
              <a:rPr lang="zh-CN" altLang="zh-CN" dirty="0"/>
              <a:t>在</a:t>
            </a:r>
            <a:r>
              <a:rPr lang="en-US" altLang="zh-CN" dirty="0"/>
              <a:t>Java</a:t>
            </a:r>
            <a:r>
              <a:rPr lang="zh-CN" altLang="zh-CN" dirty="0"/>
              <a:t>或</a:t>
            </a:r>
            <a:r>
              <a:rPr lang="en-US" altLang="zh-CN" dirty="0"/>
              <a:t>C</a:t>
            </a:r>
            <a:r>
              <a:rPr lang="zh-CN" altLang="zh-CN" dirty="0"/>
              <a:t>＃等强类型语言中，多态是指允许使用一个父类类型的变量来引用一个子类类型的对象来实现的。即根据引用子类对象特征的不同，得到不同的运行结果。</a:t>
            </a:r>
          </a:p>
          <a:p>
            <a:pPr marL="627380" lvl="1"/>
            <a:r>
              <a:rPr lang="en-US" altLang="zh-CN" dirty="0"/>
              <a:t>Python</a:t>
            </a:r>
            <a:r>
              <a:rPr lang="zh-CN" altLang="zh-CN" dirty="0"/>
              <a:t>的多态并不考虑对象的类型，而是关注对象具有的行为，根据被引用子类对象特征的不同，得到不同的运行结果</a:t>
            </a:r>
            <a:r>
              <a:rPr lang="zh-CN" altLang="en-US" dirty="0"/>
              <a:t>。</a:t>
            </a:r>
            <a:endParaRPr lang="zh-CN" altLang="zh-CN" dirty="0"/>
          </a:p>
          <a:p>
            <a:pPr marL="627380" lvl="2" indent="-400050">
              <a:spcBef>
                <a:spcPts val="1200"/>
              </a:spcBef>
            </a:pPr>
            <a:endParaRPr lang="en-US" altLang="zh-CN" dirty="0"/>
          </a:p>
          <a:p>
            <a:pPr lvl="1"/>
            <a:r>
              <a:rPr lang="en-US" altLang="zh-CN" dirty="0"/>
              <a:t>Python</a:t>
            </a:r>
            <a:r>
              <a:rPr lang="zh-CN" altLang="zh-CN" dirty="0"/>
              <a:t>的多态并不要求继承的存在。</a:t>
            </a:r>
          </a:p>
          <a:p>
            <a:pPr lvl="1"/>
            <a:r>
              <a:rPr lang="zh-CN" altLang="zh-CN" dirty="0"/>
              <a:t>但继承关系的存在，对多态起到约束作用，可以使程序更为健状。</a:t>
            </a:r>
          </a:p>
          <a:p>
            <a:pPr marL="627380" lvl="2" indent="-400050">
              <a:spcBef>
                <a:spcPts val="1200"/>
              </a:spcBef>
            </a:pPr>
            <a:endParaRPr lang="en-US" altLang="zh-CN" dirty="0"/>
          </a:p>
          <a:p>
            <a:pPr lvl="1"/>
            <a:endParaRPr lang="zh-CN" altLang="zh-CN" dirty="0"/>
          </a:p>
          <a:p>
            <a:pPr lvl="1"/>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7.6 </a:t>
            </a:r>
            <a:r>
              <a:rPr lang="zh-CN" altLang="zh-CN" dirty="0"/>
              <a:t>运算符重载</a:t>
            </a:r>
            <a:endParaRPr lang="zh-CN" altLang="zh-CN" b="1" dirty="0"/>
          </a:p>
        </p:txBody>
      </p:sp>
      <p:sp>
        <p:nvSpPr>
          <p:cNvPr id="8195" name="Rectangle 3"/>
          <p:cNvSpPr>
            <a:spLocks noGrp="1" noChangeArrowheads="1"/>
          </p:cNvSpPr>
          <p:nvPr>
            <p:ph type="body" idx="1"/>
          </p:nvPr>
        </p:nvSpPr>
        <p:spPr>
          <a:xfrm>
            <a:off x="40640" y="1640205"/>
            <a:ext cx="4422775" cy="4633595"/>
          </a:xfrm>
        </p:spPr>
        <p:txBody>
          <a:bodyPr/>
          <a:lstStyle/>
          <a:p>
            <a:r>
              <a:rPr lang="zh-CN" altLang="zh-CN" dirty="0"/>
              <a:t>运算符重载</a:t>
            </a:r>
            <a:endParaRPr lang="en-US" altLang="zh-CN" dirty="0"/>
          </a:p>
          <a:p>
            <a:pPr lvl="1"/>
            <a:r>
              <a:rPr lang="zh-CN" altLang="zh-CN" dirty="0"/>
              <a:t>将运算符与类的方法关联起来，每个运算符对应一个指定的内置方法。</a:t>
            </a:r>
            <a:endParaRPr lang="en-US" altLang="zh-CN" dirty="0"/>
          </a:p>
          <a:p>
            <a:pPr lvl="1"/>
            <a:endParaRPr lang="zh-CN" altLang="zh-CN" dirty="0"/>
          </a:p>
          <a:p>
            <a:pPr lvl="1"/>
            <a:r>
              <a:rPr lang="en-US" altLang="zh-CN" dirty="0"/>
              <a:t>Python</a:t>
            </a:r>
            <a:r>
              <a:rPr lang="zh-CN" altLang="zh-CN" dirty="0"/>
              <a:t>支持运算符重载功能，可以重载加减乘除等运算，也可以重载打印、索引、比较等内置运算，重载方法如</a:t>
            </a:r>
            <a:r>
              <a:rPr lang="zh-CN" altLang="en-US" dirty="0"/>
              <a:t>下</a:t>
            </a:r>
            <a:r>
              <a:rPr lang="zh-CN" altLang="zh-CN" dirty="0"/>
              <a:t>表。</a:t>
            </a:r>
          </a:p>
          <a:p>
            <a:pPr lvl="1"/>
            <a:endParaRPr lang="zh-CN" altLang="zh-CN" dirty="0"/>
          </a:p>
          <a:p>
            <a:pPr lvl="2"/>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graphicFrame>
        <p:nvGraphicFramePr>
          <p:cNvPr id="2" name="表格 1"/>
          <p:cNvGraphicFramePr>
            <a:graphicFrameLocks noGrp="1"/>
          </p:cNvGraphicFramePr>
          <p:nvPr>
            <p:custDataLst>
              <p:tags r:id="rId1"/>
            </p:custDataLst>
          </p:nvPr>
        </p:nvGraphicFramePr>
        <p:xfrm>
          <a:off x="4545712" y="1713260"/>
          <a:ext cx="4443095" cy="4419600"/>
        </p:xfrm>
        <a:graphic>
          <a:graphicData uri="http://schemas.openxmlformats.org/drawingml/2006/table">
            <a:tbl>
              <a:tblPr firstRow="1" firstCol="1" bandRow="1">
                <a:tableStyleId>{8A107856-5554-42FB-B03E-39F5DBC370BA}</a:tableStyleId>
              </a:tblPr>
              <a:tblGrid>
                <a:gridCol w="1873885">
                  <a:extLst>
                    <a:ext uri="{9D8B030D-6E8A-4147-A177-3AD203B41FA5}">
                      <a16:colId xmlns:a16="http://schemas.microsoft.com/office/drawing/2014/main" val="20000"/>
                    </a:ext>
                  </a:extLst>
                </a:gridCol>
                <a:gridCol w="2569210">
                  <a:extLst>
                    <a:ext uri="{9D8B030D-6E8A-4147-A177-3AD203B41FA5}">
                      <a16:colId xmlns:a16="http://schemas.microsoft.com/office/drawing/2014/main" val="20001"/>
                    </a:ext>
                  </a:extLst>
                </a:gridCol>
              </a:tblGrid>
              <a:tr h="322580">
                <a:tc>
                  <a:txBody>
                    <a:bodyPr/>
                    <a:lstStyle/>
                    <a:p>
                      <a:pPr indent="254000" algn="just">
                        <a:spcBef>
                          <a:spcPts val="120"/>
                        </a:spcBef>
                        <a:spcAft>
                          <a:spcPts val="120"/>
                        </a:spcAft>
                      </a:pPr>
                      <a:r>
                        <a:rPr lang="zh-CN" sz="1600" kern="1000">
                          <a:effectLst/>
                        </a:rPr>
                        <a:t>方法名</a:t>
                      </a:r>
                      <a:endParaRPr lang="zh-CN"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zh-CN" sz="1600" kern="1000">
                          <a:effectLst/>
                        </a:rPr>
                        <a:t>运算符调用方式</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00"/>
                  </a:ext>
                </a:extLst>
              </a:tr>
              <a:tr h="323215">
                <a:tc>
                  <a:txBody>
                    <a:bodyPr/>
                    <a:lstStyle/>
                    <a:p>
                      <a:pPr algn="just">
                        <a:spcBef>
                          <a:spcPts val="120"/>
                        </a:spcBef>
                        <a:spcAft>
                          <a:spcPts val="120"/>
                        </a:spcAft>
                      </a:pPr>
                      <a:r>
                        <a:rPr lang="en-US" sz="1600" kern="1000">
                          <a:effectLst/>
                        </a:rPr>
                        <a:t>__add__</a:t>
                      </a:r>
                      <a:endParaRPr lang="en-US"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en-US" sz="1600" kern="1000">
                          <a:effectLst/>
                        </a:rPr>
                        <a:t> x+y</a:t>
                      </a:r>
                      <a:r>
                        <a:rPr lang="zh-CN" sz="1600" kern="1000">
                          <a:effectLst/>
                        </a:rPr>
                        <a:t>，</a:t>
                      </a:r>
                      <a:r>
                        <a:rPr lang="en-US" sz="1600" kern="1000">
                          <a:effectLst/>
                        </a:rPr>
                        <a:t> x+=y</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01"/>
                  </a:ext>
                </a:extLst>
              </a:tr>
              <a:tr h="321945">
                <a:tc>
                  <a:txBody>
                    <a:bodyPr/>
                    <a:lstStyle/>
                    <a:p>
                      <a:pPr algn="just">
                        <a:spcBef>
                          <a:spcPts val="120"/>
                        </a:spcBef>
                        <a:spcAft>
                          <a:spcPts val="120"/>
                        </a:spcAft>
                      </a:pPr>
                      <a:r>
                        <a:rPr lang="en-US" sz="1600" kern="1000">
                          <a:effectLst/>
                        </a:rPr>
                        <a:t>__sub__</a:t>
                      </a:r>
                      <a:endParaRPr lang="en-US"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en-US" sz="1600" kern="1000">
                          <a:effectLst/>
                        </a:rPr>
                        <a:t>x-y</a:t>
                      </a:r>
                      <a:r>
                        <a:rPr lang="zh-CN" sz="1600" kern="1000">
                          <a:effectLst/>
                        </a:rPr>
                        <a:t>，</a:t>
                      </a:r>
                      <a:r>
                        <a:rPr lang="en-US" sz="1600" kern="1000">
                          <a:effectLst/>
                        </a:rPr>
                        <a:t> x-=y</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02"/>
                  </a:ext>
                </a:extLst>
              </a:tr>
              <a:tr h="322580">
                <a:tc>
                  <a:txBody>
                    <a:bodyPr/>
                    <a:lstStyle/>
                    <a:p>
                      <a:pPr algn="just">
                        <a:spcBef>
                          <a:spcPts val="120"/>
                        </a:spcBef>
                        <a:spcAft>
                          <a:spcPts val="120"/>
                        </a:spcAft>
                      </a:pPr>
                      <a:r>
                        <a:rPr lang="en-US" sz="1600" kern="1000">
                          <a:effectLst/>
                        </a:rPr>
                        <a:t>__div__</a:t>
                      </a:r>
                      <a:endParaRPr lang="en-US"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en-US" sz="1600" kern="1000">
                          <a:effectLst/>
                        </a:rPr>
                        <a:t>x/y</a:t>
                      </a:r>
                      <a:r>
                        <a:rPr lang="zh-CN" sz="1600" kern="1000">
                          <a:effectLst/>
                        </a:rPr>
                        <a:t>，</a:t>
                      </a:r>
                      <a:r>
                        <a:rPr lang="en-US" sz="1600" kern="1000">
                          <a:effectLst/>
                        </a:rPr>
                        <a:t> x/=y</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03"/>
                  </a:ext>
                </a:extLst>
              </a:tr>
              <a:tr h="323215">
                <a:tc>
                  <a:txBody>
                    <a:bodyPr/>
                    <a:lstStyle/>
                    <a:p>
                      <a:pPr algn="just">
                        <a:spcBef>
                          <a:spcPts val="120"/>
                        </a:spcBef>
                        <a:spcAft>
                          <a:spcPts val="120"/>
                        </a:spcAft>
                      </a:pPr>
                      <a:r>
                        <a:rPr lang="en-US" sz="1600" kern="1000">
                          <a:effectLst/>
                        </a:rPr>
                        <a:t>__mul__</a:t>
                      </a:r>
                      <a:endParaRPr lang="en-US"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en-US" sz="1600" kern="1000">
                          <a:effectLst/>
                        </a:rPr>
                        <a:t>x*y</a:t>
                      </a:r>
                      <a:r>
                        <a:rPr lang="zh-CN" sz="1600" kern="1000">
                          <a:effectLst/>
                        </a:rPr>
                        <a:t>，</a:t>
                      </a:r>
                      <a:r>
                        <a:rPr lang="en-US" sz="1600" kern="1000">
                          <a:effectLst/>
                        </a:rPr>
                        <a:t> x*-=y</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04"/>
                  </a:ext>
                </a:extLst>
              </a:tr>
              <a:tr h="321945">
                <a:tc>
                  <a:txBody>
                    <a:bodyPr/>
                    <a:lstStyle/>
                    <a:p>
                      <a:pPr algn="just">
                        <a:spcBef>
                          <a:spcPts val="120"/>
                        </a:spcBef>
                        <a:spcAft>
                          <a:spcPts val="120"/>
                        </a:spcAft>
                      </a:pPr>
                      <a:r>
                        <a:rPr lang="en-US" sz="1600" kern="1000">
                          <a:effectLst/>
                        </a:rPr>
                        <a:t>__mod__</a:t>
                      </a:r>
                      <a:endParaRPr lang="en-US"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en-US" sz="1600" kern="1000">
                          <a:effectLst/>
                        </a:rPr>
                        <a:t>x%y</a:t>
                      </a:r>
                      <a:r>
                        <a:rPr lang="zh-CN" sz="1600" kern="1000">
                          <a:effectLst/>
                        </a:rPr>
                        <a:t>，</a:t>
                      </a:r>
                      <a:r>
                        <a:rPr lang="en-US" sz="1600" kern="1000">
                          <a:effectLst/>
                        </a:rPr>
                        <a:t> x%=y</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05"/>
                  </a:ext>
                </a:extLst>
              </a:tr>
              <a:tr h="548640">
                <a:tc>
                  <a:txBody>
                    <a:bodyPr/>
                    <a:lstStyle/>
                    <a:p>
                      <a:pPr algn="just">
                        <a:spcBef>
                          <a:spcPts val="120"/>
                        </a:spcBef>
                        <a:spcAft>
                          <a:spcPts val="120"/>
                        </a:spcAft>
                      </a:pPr>
                      <a:r>
                        <a:rPr lang="en-US" sz="1600" kern="1000">
                          <a:effectLst/>
                        </a:rPr>
                        <a:t>__repr__</a:t>
                      </a:r>
                      <a:r>
                        <a:rPr lang="zh-CN" sz="1600" kern="1000">
                          <a:effectLst/>
                        </a:rPr>
                        <a:t>或</a:t>
                      </a:r>
                      <a:r>
                        <a:rPr lang="en-US" sz="1600" kern="1000">
                          <a:effectLst/>
                        </a:rPr>
                        <a:t>__str__</a:t>
                      </a:r>
                      <a:endParaRPr lang="zh-CN"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fr-FR" sz="1600" kern="1000">
                          <a:effectLst/>
                        </a:rPr>
                        <a:t>print(x)</a:t>
                      </a:r>
                      <a:r>
                        <a:rPr lang="zh-CN" sz="1600" kern="1000">
                          <a:effectLst/>
                        </a:rPr>
                        <a:t>、</a:t>
                      </a:r>
                      <a:r>
                        <a:rPr lang="fr-FR" sz="1600" kern="1000">
                          <a:effectLst/>
                        </a:rPr>
                        <a:t>repr(x)</a:t>
                      </a:r>
                      <a:r>
                        <a:rPr lang="zh-CN" sz="1600" kern="1000">
                          <a:effectLst/>
                        </a:rPr>
                        <a:t>、</a:t>
                      </a:r>
                      <a:r>
                        <a:rPr lang="fr-FR" sz="1600" kern="1000">
                          <a:effectLst/>
                        </a:rPr>
                        <a:t>str()</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06"/>
                  </a:ext>
                </a:extLst>
              </a:tr>
              <a:tr h="321945">
                <a:tc>
                  <a:txBody>
                    <a:bodyPr/>
                    <a:lstStyle/>
                    <a:p>
                      <a:pPr algn="just">
                        <a:spcBef>
                          <a:spcPts val="120"/>
                        </a:spcBef>
                        <a:spcAft>
                          <a:spcPts val="120"/>
                        </a:spcAft>
                      </a:pPr>
                      <a:r>
                        <a:rPr lang="en-US" sz="1600" kern="1000">
                          <a:effectLst/>
                        </a:rPr>
                        <a:t>__getitem__</a:t>
                      </a:r>
                      <a:endParaRPr lang="en-US"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en-US" sz="1600" kern="1000">
                          <a:effectLst/>
                        </a:rPr>
                        <a:t>x[key]</a:t>
                      </a:r>
                      <a:r>
                        <a:rPr lang="zh-CN" sz="1600" kern="1000">
                          <a:effectLst/>
                        </a:rPr>
                        <a:t>，</a:t>
                      </a:r>
                      <a:r>
                        <a:rPr lang="en-US" sz="1600" kern="1000">
                          <a:effectLst/>
                        </a:rPr>
                        <a:t>x[i:j]</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07"/>
                  </a:ext>
                </a:extLst>
              </a:tr>
              <a:tr h="323215">
                <a:tc>
                  <a:txBody>
                    <a:bodyPr/>
                    <a:lstStyle/>
                    <a:p>
                      <a:pPr algn="just">
                        <a:spcBef>
                          <a:spcPts val="120"/>
                        </a:spcBef>
                        <a:spcAft>
                          <a:spcPts val="120"/>
                        </a:spcAft>
                      </a:pPr>
                      <a:r>
                        <a:rPr lang="en-US" sz="1600" kern="1000">
                          <a:effectLst/>
                        </a:rPr>
                        <a:t>__setitem__</a:t>
                      </a:r>
                      <a:endParaRPr lang="en-US"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en-US" sz="1600" kern="1000">
                          <a:effectLst/>
                        </a:rPr>
                        <a:t>x[key]</a:t>
                      </a:r>
                      <a:r>
                        <a:rPr lang="zh-CN" sz="1600" kern="1000">
                          <a:effectLst/>
                        </a:rPr>
                        <a:t>，</a:t>
                      </a:r>
                      <a:r>
                        <a:rPr lang="en-US" sz="1600" kern="1000">
                          <a:effectLst/>
                        </a:rPr>
                        <a:t>x[i:j]=sequence</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08"/>
                  </a:ext>
                </a:extLst>
              </a:tr>
              <a:tr h="322580">
                <a:tc>
                  <a:txBody>
                    <a:bodyPr/>
                    <a:lstStyle/>
                    <a:p>
                      <a:pPr algn="just">
                        <a:spcBef>
                          <a:spcPts val="120"/>
                        </a:spcBef>
                        <a:spcAft>
                          <a:spcPts val="120"/>
                        </a:spcAft>
                      </a:pPr>
                      <a:r>
                        <a:rPr lang="en-US" sz="1600" kern="1000">
                          <a:effectLst/>
                        </a:rPr>
                        <a:t>__delitem__</a:t>
                      </a:r>
                      <a:endParaRPr lang="en-US"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en-US" sz="1600" kern="1000">
                          <a:effectLst/>
                        </a:rPr>
                        <a:t>del x[key]</a:t>
                      </a:r>
                      <a:r>
                        <a:rPr lang="zh-CN" sz="1600" kern="1000">
                          <a:effectLst/>
                        </a:rPr>
                        <a:t>，</a:t>
                      </a:r>
                      <a:r>
                        <a:rPr lang="en-US" sz="1600" kern="1000">
                          <a:effectLst/>
                        </a:rPr>
                        <a:t>del x[i:j]</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09"/>
                  </a:ext>
                </a:extLst>
              </a:tr>
              <a:tr h="321945">
                <a:tc>
                  <a:txBody>
                    <a:bodyPr/>
                    <a:lstStyle/>
                    <a:p>
                      <a:pPr algn="just">
                        <a:spcBef>
                          <a:spcPts val="120"/>
                        </a:spcBef>
                        <a:spcAft>
                          <a:spcPts val="120"/>
                        </a:spcAft>
                      </a:pPr>
                      <a:r>
                        <a:rPr lang="en-US" sz="1600" kern="1000">
                          <a:effectLst/>
                        </a:rPr>
                        <a:t>__eq__, __ne__</a:t>
                      </a:r>
                      <a:endParaRPr lang="en-US"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en-US" sz="1600" kern="1000">
                          <a:effectLst/>
                        </a:rPr>
                        <a:t>x==y</a:t>
                      </a:r>
                      <a:r>
                        <a:rPr lang="zh-CN" sz="1600" kern="1000">
                          <a:effectLst/>
                        </a:rPr>
                        <a:t>，</a:t>
                      </a:r>
                      <a:r>
                        <a:rPr lang="en-US" sz="1600" kern="1000">
                          <a:effectLst/>
                        </a:rPr>
                        <a:t>x!=y</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10"/>
                  </a:ext>
                </a:extLst>
              </a:tr>
              <a:tr h="323215">
                <a:tc>
                  <a:txBody>
                    <a:bodyPr/>
                    <a:lstStyle/>
                    <a:p>
                      <a:pPr algn="just">
                        <a:spcBef>
                          <a:spcPts val="120"/>
                        </a:spcBef>
                        <a:spcAft>
                          <a:spcPts val="120"/>
                        </a:spcAft>
                      </a:pPr>
                      <a:r>
                        <a:rPr lang="en-US" sz="1600" kern="1000">
                          <a:effectLst/>
                        </a:rPr>
                        <a:t>__lt__,__le__</a:t>
                      </a:r>
                      <a:endParaRPr lang="en-US"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en-US" sz="1600" kern="1000">
                          <a:effectLst/>
                        </a:rPr>
                        <a:t>x&lt;y</a:t>
                      </a:r>
                      <a:r>
                        <a:rPr lang="zh-CN" sz="1600" kern="1000">
                          <a:effectLst/>
                        </a:rPr>
                        <a:t>，</a:t>
                      </a:r>
                      <a:r>
                        <a:rPr lang="en-US" sz="1600" kern="1000">
                          <a:effectLst/>
                        </a:rPr>
                        <a:t>x&lt;=y</a:t>
                      </a:r>
                      <a:endParaRPr lang="zh-CN" sz="1600" kern="100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11"/>
                  </a:ext>
                </a:extLst>
              </a:tr>
              <a:tr h="322580">
                <a:tc>
                  <a:txBody>
                    <a:bodyPr/>
                    <a:lstStyle/>
                    <a:p>
                      <a:pPr algn="just">
                        <a:spcBef>
                          <a:spcPts val="120"/>
                        </a:spcBef>
                        <a:spcAft>
                          <a:spcPts val="120"/>
                        </a:spcAft>
                      </a:pPr>
                      <a:r>
                        <a:rPr lang="en-US" sz="1600" kern="1000">
                          <a:effectLst/>
                        </a:rPr>
                        <a:t>__gt__, __ge__ </a:t>
                      </a:r>
                      <a:endParaRPr lang="en-US" sz="1600" kern="1000">
                        <a:effectLst/>
                        <a:latin typeface="Times New Roman" panose="02020603050405020304"/>
                        <a:ea typeface="方正书宋简体"/>
                      </a:endParaRPr>
                    </a:p>
                  </a:txBody>
                  <a:tcPr marL="69850" marR="69850" marT="30480" marB="30480" anchor="ctr"/>
                </a:tc>
                <a:tc>
                  <a:txBody>
                    <a:bodyPr/>
                    <a:lstStyle/>
                    <a:p>
                      <a:pPr algn="just">
                        <a:spcBef>
                          <a:spcPts val="120"/>
                        </a:spcBef>
                        <a:spcAft>
                          <a:spcPts val="120"/>
                        </a:spcAft>
                      </a:pPr>
                      <a:r>
                        <a:rPr lang="en-US" sz="1600" kern="1000" dirty="0">
                          <a:effectLst/>
                        </a:rPr>
                        <a:t>x&gt;y</a:t>
                      </a:r>
                      <a:r>
                        <a:rPr lang="zh-CN" sz="1600" kern="1000" dirty="0">
                          <a:effectLst/>
                        </a:rPr>
                        <a:t>，</a:t>
                      </a:r>
                      <a:r>
                        <a:rPr lang="en-US" sz="1600" kern="1000" dirty="0">
                          <a:effectLst/>
                        </a:rPr>
                        <a:t>x&lt;=y</a:t>
                      </a:r>
                      <a:endParaRPr lang="zh-CN" sz="1600" kern="1000" dirty="0">
                        <a:effectLst/>
                        <a:latin typeface="Times New Roman" panose="02020603050405020304"/>
                        <a:ea typeface="方正书宋简体"/>
                      </a:endParaRPr>
                    </a:p>
                  </a:txBody>
                  <a:tcPr marL="69850" marR="69850" marT="30480" marB="30480" anchor="ctr"/>
                </a:tc>
                <a:extLst>
                  <a:ext uri="{0D108BD9-81ED-4DB2-BD59-A6C34878D82A}">
                    <a16:rowId xmlns:a16="http://schemas.microsoft.com/office/drawing/2014/main" val="10012"/>
                  </a:ext>
                </a:extLst>
              </a:tr>
            </a:tbl>
          </a:graphicData>
        </a:graphic>
      </p:graphicFrame>
      <p:sp>
        <p:nvSpPr>
          <p:cNvPr id="3" name="Rectangle 2"/>
          <p:cNvSpPr>
            <a:spLocks noGrp="1" noChangeArrowheads="1"/>
          </p:cNvSpPr>
          <p:nvPr/>
        </p:nvSpPr>
        <p:spPr>
          <a:xfrm>
            <a:off x="4463415" y="1639570"/>
            <a:ext cx="4616450" cy="4634230"/>
          </a:xfrm>
          <a:prstGeom prst="rect">
            <a:avLst/>
          </a:prstGeom>
          <a:noFill/>
          <a:ln w="9525" algn="ctr">
            <a:solidFill>
              <a:schemeClr val="tx2"/>
            </a:solidFill>
            <a:miter lim="800000"/>
          </a:ln>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2400">
                <a:solidFill>
                  <a:srgbClr val="051AB3"/>
                </a:solidFill>
                <a:latin typeface="+mj-lt"/>
                <a:ea typeface="+mj-ea"/>
                <a:cs typeface="+mj-cs"/>
              </a:defRPr>
            </a:lvl1pPr>
            <a:lvl2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9pPr>
          </a:lstStyle>
          <a:p>
            <a:endParaRPr lang="zh-CN" altLang="zh-C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0005" y="854075"/>
            <a:ext cx="9067800" cy="787400"/>
          </a:xfrm>
        </p:spPr>
        <p:txBody>
          <a:bodyPr/>
          <a:lstStyle/>
          <a:p>
            <a:r>
              <a:rPr lang="zh-CN" altLang="en-US" dirty="0"/>
              <a:t>第</a:t>
            </a:r>
            <a:r>
              <a:rPr lang="en-US" altLang="zh-CN" dirty="0"/>
              <a:t>7</a:t>
            </a:r>
            <a:r>
              <a:rPr lang="zh-CN" altLang="en-US" dirty="0"/>
              <a:t>章 面向对象程序设计</a:t>
            </a:r>
            <a:endParaRPr lang="zh-CN" altLang="en-US" b="1" dirty="0"/>
          </a:p>
        </p:txBody>
      </p:sp>
      <p:sp>
        <p:nvSpPr>
          <p:cNvPr id="7171" name="内容占位符 2"/>
          <p:cNvSpPr>
            <a:spLocks noGrp="1"/>
          </p:cNvSpPr>
          <p:nvPr>
            <p:ph idx="1"/>
          </p:nvPr>
        </p:nvSpPr>
        <p:spPr>
          <a:xfrm>
            <a:off x="40005" y="1640205"/>
            <a:ext cx="4172585" cy="4633595"/>
          </a:xfrm>
        </p:spPr>
        <p:txBody>
          <a:bodyPr/>
          <a:lstStyle/>
          <a:p>
            <a:pPr>
              <a:lnSpc>
                <a:spcPct val="150000"/>
              </a:lnSpc>
            </a:pPr>
            <a:r>
              <a:rPr lang="zh-CN" altLang="en-US" dirty="0"/>
              <a:t>本章内容</a:t>
            </a:r>
            <a:endParaRPr lang="en-US" altLang="zh-CN" dirty="0"/>
          </a:p>
          <a:p>
            <a:pPr>
              <a:spcBef>
                <a:spcPts val="600"/>
              </a:spcBef>
              <a:spcAft>
                <a:spcPts val="0"/>
              </a:spcAft>
            </a:pPr>
            <a:r>
              <a:rPr lang="zh-CN" altLang="en-US" b="0" dirty="0"/>
              <a:t>面向对象程序设计概述</a:t>
            </a:r>
          </a:p>
          <a:p>
            <a:pPr>
              <a:spcBef>
                <a:spcPts val="600"/>
              </a:spcBef>
              <a:spcAft>
                <a:spcPts val="0"/>
              </a:spcAft>
            </a:pPr>
            <a:r>
              <a:rPr lang="zh-CN" altLang="en-US" b="0" dirty="0"/>
              <a:t>创建类与对象</a:t>
            </a:r>
          </a:p>
          <a:p>
            <a:pPr>
              <a:spcBef>
                <a:spcPts val="600"/>
              </a:spcBef>
              <a:spcAft>
                <a:spcPts val="0"/>
              </a:spcAft>
            </a:pPr>
            <a:r>
              <a:rPr lang="zh-CN" altLang="en-US" b="0" dirty="0"/>
              <a:t>构造方法和析构方法</a:t>
            </a:r>
          </a:p>
          <a:p>
            <a:pPr>
              <a:spcBef>
                <a:spcPts val="600"/>
              </a:spcBef>
              <a:spcAft>
                <a:spcPts val="0"/>
              </a:spcAft>
            </a:pPr>
            <a:r>
              <a:rPr lang="zh-CN" altLang="en-US" b="0" dirty="0"/>
              <a:t>类的继承</a:t>
            </a:r>
          </a:p>
          <a:p>
            <a:pPr>
              <a:spcBef>
                <a:spcPts val="600"/>
              </a:spcBef>
              <a:spcAft>
                <a:spcPts val="0"/>
              </a:spcAft>
            </a:pPr>
            <a:r>
              <a:rPr lang="zh-CN" altLang="en-US" b="0" dirty="0"/>
              <a:t>类的多态</a:t>
            </a:r>
          </a:p>
          <a:p>
            <a:pPr>
              <a:spcBef>
                <a:spcPts val="600"/>
              </a:spcBef>
              <a:spcAft>
                <a:spcPts val="0"/>
              </a:spcAft>
            </a:pPr>
            <a:r>
              <a:rPr lang="zh-CN" altLang="en-US" b="0" dirty="0"/>
              <a:t>运算符重载</a:t>
            </a:r>
          </a:p>
          <a:p>
            <a:pPr>
              <a:spcBef>
                <a:spcPts val="600"/>
              </a:spcBef>
              <a:spcAft>
                <a:spcPts val="0"/>
              </a:spcAft>
            </a:pPr>
            <a:r>
              <a:rPr lang="zh-CN" altLang="en-US" b="0" dirty="0"/>
              <a:t>面向对象程序设计的应用</a:t>
            </a:r>
          </a:p>
        </p:txBody>
      </p:sp>
      <p:sp>
        <p:nvSpPr>
          <p:cNvPr id="5" name="内容占位符 2"/>
          <p:cNvSpPr txBox="1"/>
          <p:nvPr/>
        </p:nvSpPr>
        <p:spPr bwMode="black">
          <a:xfrm>
            <a:off x="4213225" y="1640840"/>
            <a:ext cx="4895215" cy="4633595"/>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400050" indent="-400050" algn="l" rtl="0" eaLnBrk="0" fontAlgn="base" hangingPunct="0">
              <a:spcBef>
                <a:spcPct val="0"/>
              </a:spcBef>
              <a:spcAft>
                <a:spcPct val="20000"/>
              </a:spcAft>
              <a:buClr>
                <a:schemeClr val="hlink"/>
              </a:buClr>
              <a:buFont typeface="Wingdings 2" panose="05020102010507070707" pitchFamily="18" charset="2"/>
              <a:buChar char="³"/>
              <a:defRPr sz="2400" b="1">
                <a:solidFill>
                  <a:srgbClr val="1166B3"/>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2" panose="05020102010507070707" pitchFamily="18" charset="2"/>
              <a:buChar char="²"/>
              <a:defRPr sz="2200">
                <a:solidFill>
                  <a:schemeClr val="hlink"/>
                </a:solidFill>
                <a:latin typeface="+mn-lt"/>
                <a:ea typeface="+mn-ea"/>
              </a:defRPr>
            </a:lvl2pPr>
            <a:lvl3pPr marL="1377950" indent="-349250" algn="l" rtl="0" eaLnBrk="0" fontAlgn="base" hangingPunct="0">
              <a:spcBef>
                <a:spcPct val="0"/>
              </a:spcBef>
              <a:spcAft>
                <a:spcPct val="20000"/>
              </a:spcAft>
              <a:buClr>
                <a:schemeClr val="hlink"/>
              </a:buClr>
              <a:buFont typeface="Wingdings 2" panose="05020102010507070707" pitchFamily="18" charset="2"/>
              <a:buChar char="±"/>
              <a:defRPr sz="2200">
                <a:solidFill>
                  <a:schemeClr val="hlink"/>
                </a:solidFill>
                <a:latin typeface="+mn-lt"/>
                <a:ea typeface="+mn-ea"/>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5pPr>
            <a:lvl6pPr marL="28067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6pPr>
            <a:lvl7pPr marL="32639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7pPr>
            <a:lvl8pPr marL="37211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8pPr>
            <a:lvl9pPr marL="41783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9pPr>
          </a:lstStyle>
          <a:p>
            <a:pPr marL="273050" indent="0">
              <a:buNone/>
            </a:pPr>
            <a:endParaRPr lang="en-US" altLang="zh-CN" sz="2000" b="0" dirty="0"/>
          </a:p>
          <a:p>
            <a:pPr marL="365125" indent="0">
              <a:buNone/>
            </a:pPr>
            <a:r>
              <a:rPr lang="zh-CN" altLang="en-US" sz="2000" b="0" dirty="0"/>
              <a:t>比</a:t>
            </a:r>
            <a:r>
              <a:rPr lang="zh-CN" altLang="zh-CN" sz="2000" b="0" dirty="0"/>
              <a:t>程序或函</a:t>
            </a:r>
            <a:r>
              <a:rPr lang="zh-CN" altLang="en-US" sz="2000" b="0" dirty="0"/>
              <a:t>数</a:t>
            </a:r>
            <a:r>
              <a:rPr lang="zh-CN" altLang="zh-CN" sz="2000" b="0" dirty="0"/>
              <a:t>更高层次的封装是面向对象程序设计，不仅封装了代码，也封装了操作的数据。</a:t>
            </a:r>
            <a:r>
              <a:rPr lang="zh-CN" altLang="en-US" sz="2000" b="0" dirty="0"/>
              <a:t>面向对象</a:t>
            </a:r>
            <a:r>
              <a:rPr lang="zh-CN" altLang="zh-CN" sz="2000" b="0" dirty="0"/>
              <a:t>使得软件开发更加灵活，</a:t>
            </a:r>
            <a:r>
              <a:rPr lang="zh-CN" altLang="en-US" sz="2000" b="0" dirty="0"/>
              <a:t>更</a:t>
            </a:r>
            <a:r>
              <a:rPr lang="zh-CN" altLang="zh-CN" sz="2000" b="0" dirty="0"/>
              <a:t>适用于大型软件的设计与开发。</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r="2793" b="10065"/>
          <a:stretch>
            <a:fillRect/>
          </a:stretch>
        </p:blipFill>
        <p:spPr>
          <a:xfrm>
            <a:off x="6811048" y="4722252"/>
            <a:ext cx="2261197" cy="14805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7.6 </a:t>
            </a:r>
            <a:r>
              <a:rPr lang="zh-CN" altLang="zh-CN" dirty="0"/>
              <a:t>运算符重载</a:t>
            </a:r>
            <a:endParaRPr lang="zh-CN" altLang="zh-CN" b="1" dirty="0"/>
          </a:p>
        </p:txBody>
      </p:sp>
      <p:sp>
        <p:nvSpPr>
          <p:cNvPr id="8195" name="Rectangle 3"/>
          <p:cNvSpPr>
            <a:spLocks noGrp="1" noChangeArrowheads="1"/>
          </p:cNvSpPr>
          <p:nvPr>
            <p:ph type="body" idx="1"/>
          </p:nvPr>
        </p:nvSpPr>
        <p:spPr>
          <a:xfrm>
            <a:off x="36830" y="1640205"/>
            <a:ext cx="9042400" cy="4633595"/>
          </a:xfrm>
        </p:spPr>
        <p:txBody>
          <a:bodyPr/>
          <a:lstStyle/>
          <a:p>
            <a:pPr marL="0" indent="0">
              <a:buNone/>
            </a:pPr>
            <a:r>
              <a:rPr lang="en-US" altLang="zh-CN" dirty="0"/>
              <a:t>1. </a:t>
            </a:r>
            <a:r>
              <a:rPr lang="zh-CN" altLang="zh-CN" dirty="0"/>
              <a:t>加法运算符重载和减法运算符重载</a:t>
            </a:r>
          </a:p>
          <a:p>
            <a:pPr lvl="1"/>
            <a:r>
              <a:rPr lang="zh-CN" altLang="zh-CN" dirty="0"/>
              <a:t>加法运算符重载是通过实现</a:t>
            </a:r>
            <a:r>
              <a:rPr lang="en-US" altLang="zh-CN" dirty="0"/>
              <a:t>__add__()</a:t>
            </a:r>
            <a:r>
              <a:rPr lang="zh-CN" altLang="zh-CN" dirty="0"/>
              <a:t>方法完成的，减法运算符重载是通过实现</a:t>
            </a:r>
            <a:r>
              <a:rPr lang="en-US" altLang="zh-CN" dirty="0"/>
              <a:t>__sub__()</a:t>
            </a:r>
            <a:r>
              <a:rPr lang="zh-CN" altLang="zh-CN" dirty="0"/>
              <a:t>方法完成的，当两个实例对象执行运算时，自动调用对应的方法。</a:t>
            </a:r>
            <a:endParaRPr lang="en-US" altLang="zh-CN" dirty="0"/>
          </a:p>
          <a:p>
            <a:pPr lvl="1"/>
            <a:endParaRPr lang="zh-CN" altLang="zh-CN" dirty="0"/>
          </a:p>
          <a:p>
            <a:pPr lvl="1"/>
            <a:r>
              <a:rPr lang="zh-CN" altLang="zh-CN" dirty="0"/>
              <a:t>例</a:t>
            </a:r>
            <a:r>
              <a:rPr lang="en-US" altLang="zh-CN" dirty="0"/>
              <a:t>7-16 </a:t>
            </a:r>
            <a:r>
              <a:rPr lang="zh-CN" altLang="zh-CN" dirty="0"/>
              <a:t>加法运算符重载和减法运算符重载的实现。</a:t>
            </a:r>
          </a:p>
          <a:p>
            <a:pPr lvl="1"/>
            <a:endParaRPr lang="zh-CN" altLang="zh-CN" dirty="0"/>
          </a:p>
          <a:p>
            <a:pPr lvl="2"/>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7.6 </a:t>
            </a:r>
            <a:r>
              <a:rPr lang="zh-CN" altLang="zh-CN" dirty="0"/>
              <a:t>运算符重载</a:t>
            </a:r>
            <a:endParaRPr lang="zh-CN" altLang="zh-CN" b="1" dirty="0"/>
          </a:p>
        </p:txBody>
      </p:sp>
      <p:sp>
        <p:nvSpPr>
          <p:cNvPr id="8195" name="Rectangle 3"/>
          <p:cNvSpPr>
            <a:spLocks noGrp="1" noChangeArrowheads="1"/>
          </p:cNvSpPr>
          <p:nvPr>
            <p:ph type="body" idx="1"/>
          </p:nvPr>
        </p:nvSpPr>
        <p:spPr>
          <a:xfrm>
            <a:off x="36830" y="1640205"/>
            <a:ext cx="9042400" cy="4633595"/>
          </a:xfrm>
        </p:spPr>
        <p:txBody>
          <a:bodyPr/>
          <a:lstStyle/>
          <a:p>
            <a:pPr marL="0" indent="0">
              <a:buNone/>
            </a:pPr>
            <a:r>
              <a:rPr lang="en-US" altLang="zh-CN" dirty="0"/>
              <a:t>2. __</a:t>
            </a:r>
            <a:r>
              <a:rPr lang="en-US" altLang="zh-CN" dirty="0" err="1"/>
              <a:t>str</a:t>
            </a:r>
            <a:r>
              <a:rPr lang="en-US" altLang="zh-CN" dirty="0"/>
              <a:t>__()</a:t>
            </a:r>
            <a:r>
              <a:rPr lang="zh-CN" altLang="zh-CN" dirty="0"/>
              <a:t>方法重载和</a:t>
            </a:r>
            <a:r>
              <a:rPr lang="en-US" altLang="zh-CN" dirty="0"/>
              <a:t>__</a:t>
            </a:r>
            <a:r>
              <a:rPr lang="en-US" altLang="zh-CN" dirty="0" err="1"/>
              <a:t>ge</a:t>
            </a:r>
            <a:r>
              <a:rPr lang="en-US" altLang="zh-CN" dirty="0"/>
              <a:t>__()</a:t>
            </a:r>
            <a:r>
              <a:rPr lang="zh-CN" altLang="zh-CN" dirty="0"/>
              <a:t>方法重载</a:t>
            </a:r>
          </a:p>
          <a:p>
            <a:pPr lvl="1"/>
            <a:r>
              <a:rPr lang="zh-CN" altLang="zh-CN" dirty="0"/>
              <a:t>重载</a:t>
            </a:r>
            <a:r>
              <a:rPr lang="en-US" altLang="zh-CN" dirty="0"/>
              <a:t>__</a:t>
            </a:r>
            <a:r>
              <a:rPr lang="en-US" altLang="zh-CN" dirty="0" err="1"/>
              <a:t>repr</a:t>
            </a:r>
            <a:r>
              <a:rPr lang="en-US" altLang="zh-CN" dirty="0"/>
              <a:t>__()</a:t>
            </a:r>
            <a:r>
              <a:rPr lang="zh-CN" altLang="zh-CN" dirty="0"/>
              <a:t>和</a:t>
            </a:r>
            <a:r>
              <a:rPr lang="en-US" altLang="zh-CN" dirty="0"/>
              <a:t>__</a:t>
            </a:r>
            <a:r>
              <a:rPr lang="en-US" altLang="zh-CN" dirty="0" err="1"/>
              <a:t>str</a:t>
            </a:r>
            <a:r>
              <a:rPr lang="en-US" altLang="zh-CN" dirty="0"/>
              <a:t>__()</a:t>
            </a:r>
            <a:r>
              <a:rPr lang="zh-CN" altLang="zh-CN" dirty="0"/>
              <a:t>方法可以将对象转换为字符串，在执行</a:t>
            </a:r>
            <a:r>
              <a:rPr lang="en-US" altLang="zh-CN" dirty="0"/>
              <a:t>print()</a:t>
            </a:r>
            <a:r>
              <a:rPr lang="zh-CN" altLang="zh-CN" dirty="0"/>
              <a:t>、</a:t>
            </a:r>
            <a:r>
              <a:rPr lang="en-US" altLang="zh-CN" dirty="0" err="1"/>
              <a:t>str</a:t>
            </a:r>
            <a:r>
              <a:rPr lang="en-US" altLang="zh-CN" dirty="0"/>
              <a:t>()</a:t>
            </a:r>
            <a:r>
              <a:rPr lang="zh-CN" altLang="zh-CN" dirty="0"/>
              <a:t>、</a:t>
            </a:r>
            <a:r>
              <a:rPr lang="en-US" altLang="zh-CN" dirty="0" err="1"/>
              <a:t>repr</a:t>
            </a:r>
            <a:r>
              <a:rPr lang="en-US" altLang="zh-CN" dirty="0"/>
              <a:t>()</a:t>
            </a:r>
            <a:r>
              <a:rPr lang="zh-CN" altLang="zh-CN" dirty="0"/>
              <a:t>等方法以及交互模式下直接打印对象时，会调用</a:t>
            </a:r>
            <a:r>
              <a:rPr lang="en-US" altLang="zh-CN" dirty="0"/>
              <a:t>__</a:t>
            </a:r>
            <a:r>
              <a:rPr lang="en-US" altLang="zh-CN" dirty="0" err="1"/>
              <a:t>repr</a:t>
            </a:r>
            <a:r>
              <a:rPr lang="en-US" altLang="zh-CN" dirty="0"/>
              <a:t>__()</a:t>
            </a:r>
            <a:r>
              <a:rPr lang="zh-CN" altLang="zh-CN" dirty="0"/>
              <a:t>和</a:t>
            </a:r>
            <a:r>
              <a:rPr lang="en-US" altLang="zh-CN" dirty="0"/>
              <a:t>__</a:t>
            </a:r>
            <a:r>
              <a:rPr lang="en-US" altLang="zh-CN" dirty="0" err="1"/>
              <a:t>str</a:t>
            </a:r>
            <a:r>
              <a:rPr lang="en-US" altLang="zh-CN" dirty="0"/>
              <a:t>__()</a:t>
            </a:r>
            <a:r>
              <a:rPr lang="zh-CN" altLang="zh-CN" dirty="0"/>
              <a:t>方法。</a:t>
            </a:r>
            <a:endParaRPr lang="en-US" altLang="zh-CN" dirty="0"/>
          </a:p>
          <a:p>
            <a:pPr lvl="1"/>
            <a:r>
              <a:rPr lang="en-US" altLang="zh-CN" dirty="0"/>
              <a:t>__</a:t>
            </a:r>
            <a:r>
              <a:rPr lang="en-US" altLang="zh-CN" dirty="0" err="1"/>
              <a:t>repr</a:t>
            </a:r>
            <a:r>
              <a:rPr lang="en-US" altLang="zh-CN" dirty="0"/>
              <a:t>__()</a:t>
            </a:r>
            <a:r>
              <a:rPr lang="zh-CN" altLang="zh-CN" dirty="0"/>
              <a:t>和</a:t>
            </a:r>
            <a:r>
              <a:rPr lang="en-US" altLang="zh-CN" dirty="0"/>
              <a:t>__</a:t>
            </a:r>
            <a:r>
              <a:rPr lang="en-US" altLang="zh-CN" dirty="0" err="1"/>
              <a:t>str</a:t>
            </a:r>
            <a:r>
              <a:rPr lang="en-US" altLang="zh-CN" dirty="0"/>
              <a:t>__()</a:t>
            </a:r>
            <a:r>
              <a:rPr lang="zh-CN" altLang="zh-CN" dirty="0"/>
              <a:t>方法的区别是，只有</a:t>
            </a:r>
            <a:r>
              <a:rPr lang="en-US" altLang="zh-CN" dirty="0"/>
              <a:t>print()</a:t>
            </a:r>
            <a:r>
              <a:rPr lang="zh-CN" altLang="zh-CN" dirty="0"/>
              <a:t>、</a:t>
            </a:r>
            <a:r>
              <a:rPr lang="en-US" altLang="zh-CN" dirty="0" err="1"/>
              <a:t>str</a:t>
            </a:r>
            <a:r>
              <a:rPr lang="en-US" altLang="zh-CN" dirty="0"/>
              <a:t>()</a:t>
            </a:r>
            <a:r>
              <a:rPr lang="zh-CN" altLang="zh-CN" dirty="0"/>
              <a:t>方法可以调用</a:t>
            </a:r>
            <a:r>
              <a:rPr lang="en-US" altLang="zh-CN" dirty="0"/>
              <a:t>__</a:t>
            </a:r>
            <a:r>
              <a:rPr lang="en-US" altLang="zh-CN" dirty="0" err="1"/>
              <a:t>str</a:t>
            </a:r>
            <a:r>
              <a:rPr lang="en-US" altLang="zh-CN" dirty="0"/>
              <a:t>__()</a:t>
            </a:r>
            <a:r>
              <a:rPr lang="zh-CN" altLang="zh-CN" dirty="0"/>
              <a:t>方法转换，而</a:t>
            </a:r>
            <a:r>
              <a:rPr lang="en-US" altLang="zh-CN" dirty="0"/>
              <a:t>__</a:t>
            </a:r>
            <a:r>
              <a:rPr lang="en-US" altLang="zh-CN" dirty="0" err="1"/>
              <a:t>repr</a:t>
            </a:r>
            <a:r>
              <a:rPr lang="en-US" altLang="zh-CN" dirty="0"/>
              <a:t>__()</a:t>
            </a:r>
            <a:r>
              <a:rPr lang="zh-CN" altLang="zh-CN" dirty="0"/>
              <a:t>方法在多种操作下都能将对象转换为自定义的字符串形式。</a:t>
            </a:r>
          </a:p>
          <a:p>
            <a:pPr lvl="1"/>
            <a:r>
              <a:rPr lang="en-US" altLang="zh-CN" dirty="0"/>
              <a:t> __</a:t>
            </a:r>
            <a:r>
              <a:rPr lang="en-US" altLang="zh-CN" dirty="0" err="1"/>
              <a:t>ge</a:t>
            </a:r>
            <a:r>
              <a:rPr lang="en-US" altLang="zh-CN" dirty="0"/>
              <a:t>__()</a:t>
            </a:r>
            <a:r>
              <a:rPr lang="zh-CN" altLang="zh-CN" dirty="0"/>
              <a:t>方法用于重载</a:t>
            </a:r>
            <a:r>
              <a:rPr lang="en-US" altLang="zh-CN" dirty="0"/>
              <a:t>&gt;=</a:t>
            </a:r>
            <a:r>
              <a:rPr lang="zh-CN" altLang="zh-CN" dirty="0"/>
              <a:t>运算符。</a:t>
            </a:r>
            <a:endParaRPr lang="en-US" altLang="zh-CN" dirty="0"/>
          </a:p>
          <a:p>
            <a:pPr lvl="1"/>
            <a:endParaRPr lang="zh-CN" altLang="zh-CN" dirty="0"/>
          </a:p>
          <a:p>
            <a:pPr lvl="1"/>
            <a:r>
              <a:rPr lang="zh-CN" altLang="zh-CN" dirty="0"/>
              <a:t>例</a:t>
            </a:r>
            <a:r>
              <a:rPr lang="en-US" altLang="zh-CN" dirty="0"/>
              <a:t>7-17  __</a:t>
            </a:r>
            <a:r>
              <a:rPr lang="en-US" altLang="zh-CN" dirty="0" err="1"/>
              <a:t>str</a:t>
            </a:r>
            <a:r>
              <a:rPr lang="en-US" altLang="zh-CN" dirty="0"/>
              <a:t>__()</a:t>
            </a:r>
            <a:r>
              <a:rPr lang="zh-CN" altLang="zh-CN" dirty="0"/>
              <a:t>方法重载和</a:t>
            </a:r>
            <a:r>
              <a:rPr lang="en-US" altLang="zh-CN" dirty="0"/>
              <a:t>__</a:t>
            </a:r>
            <a:r>
              <a:rPr lang="en-US" altLang="zh-CN" dirty="0" err="1"/>
              <a:t>ge</a:t>
            </a:r>
            <a:r>
              <a:rPr lang="en-US" altLang="zh-CN" dirty="0"/>
              <a:t>__()</a:t>
            </a:r>
            <a:r>
              <a:rPr lang="zh-CN" altLang="zh-CN" dirty="0"/>
              <a:t>方法重载的实现。</a:t>
            </a:r>
          </a:p>
          <a:p>
            <a:pPr lvl="1"/>
            <a:endParaRPr lang="zh-CN" altLang="zh-CN" dirty="0"/>
          </a:p>
          <a:p>
            <a:pPr lvl="2"/>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7.6 </a:t>
            </a:r>
            <a:r>
              <a:rPr lang="zh-CN" altLang="zh-CN" dirty="0"/>
              <a:t>运算符重载</a:t>
            </a:r>
            <a:endParaRPr lang="zh-CN" altLang="zh-CN" b="1" dirty="0"/>
          </a:p>
        </p:txBody>
      </p:sp>
      <p:sp>
        <p:nvSpPr>
          <p:cNvPr id="8195" name="Rectangle 3"/>
          <p:cNvSpPr>
            <a:spLocks noGrp="1" noChangeArrowheads="1"/>
          </p:cNvSpPr>
          <p:nvPr>
            <p:ph type="body" idx="1"/>
          </p:nvPr>
        </p:nvSpPr>
        <p:spPr>
          <a:xfrm>
            <a:off x="36830" y="1640205"/>
            <a:ext cx="9042400" cy="4633595"/>
          </a:xfrm>
        </p:spPr>
        <p:txBody>
          <a:bodyPr/>
          <a:lstStyle/>
          <a:p>
            <a:pPr marL="0" indent="0">
              <a:buNone/>
            </a:pPr>
            <a:r>
              <a:rPr lang="en-US" altLang="zh-CN" dirty="0"/>
              <a:t>3. </a:t>
            </a:r>
            <a:r>
              <a:rPr lang="zh-CN" altLang="zh-CN" dirty="0"/>
              <a:t>索引和切片重载</a:t>
            </a:r>
          </a:p>
          <a:p>
            <a:pPr lvl="1"/>
            <a:r>
              <a:rPr lang="zh-CN" altLang="zh-CN" sz="2100" dirty="0"/>
              <a:t>跟索引和切片相关的重载方法包括如下</a:t>
            </a:r>
            <a:r>
              <a:rPr lang="en-US" altLang="zh-CN" sz="2100" dirty="0"/>
              <a:t>3</a:t>
            </a:r>
            <a:r>
              <a:rPr lang="zh-CN" altLang="zh-CN" sz="2100" dirty="0"/>
              <a:t>个。</a:t>
            </a:r>
          </a:p>
          <a:p>
            <a:pPr marL="514350" lvl="1" indent="0">
              <a:buNone/>
            </a:pPr>
            <a:r>
              <a:rPr lang="zh-CN" altLang="zh-CN" sz="2100" dirty="0"/>
              <a:t>（</a:t>
            </a:r>
            <a:r>
              <a:rPr lang="en-US" altLang="zh-CN" sz="2100" dirty="0"/>
              <a:t>1</a:t>
            </a:r>
            <a:r>
              <a:rPr lang="zh-CN" altLang="zh-CN" sz="2100" dirty="0"/>
              <a:t>）</a:t>
            </a:r>
            <a:r>
              <a:rPr lang="en-US" altLang="zh-CN" sz="2100" dirty="0"/>
              <a:t>__</a:t>
            </a:r>
            <a:r>
              <a:rPr lang="en-US" altLang="zh-CN" sz="2100" dirty="0" err="1"/>
              <a:t>getitem</a:t>
            </a:r>
            <a:r>
              <a:rPr lang="en-US" altLang="zh-CN" sz="2100" dirty="0"/>
              <a:t>__()</a:t>
            </a:r>
            <a:r>
              <a:rPr lang="zh-CN" altLang="zh-CN" sz="2100" dirty="0"/>
              <a:t>方法</a:t>
            </a:r>
          </a:p>
          <a:p>
            <a:pPr marL="514350" lvl="1" indent="0">
              <a:buNone/>
            </a:pPr>
            <a:r>
              <a:rPr lang="zh-CN" altLang="zh-CN" sz="2100" dirty="0"/>
              <a:t>用于索引、切片操作，在对象执行索引、切片或者</a:t>
            </a:r>
            <a:r>
              <a:rPr lang="en-US" altLang="zh-CN" sz="2100" dirty="0"/>
              <a:t>for</a:t>
            </a:r>
            <a:r>
              <a:rPr lang="zh-CN" altLang="zh-CN" sz="2100" dirty="0"/>
              <a:t>迭代操作时，会自动调用该方法。</a:t>
            </a:r>
          </a:p>
          <a:p>
            <a:pPr marL="514350" lvl="1" indent="0">
              <a:buNone/>
            </a:pPr>
            <a:r>
              <a:rPr lang="zh-CN" altLang="zh-CN" sz="2100" dirty="0"/>
              <a:t>（</a:t>
            </a:r>
            <a:r>
              <a:rPr lang="en-US" altLang="zh-CN" sz="2100" dirty="0"/>
              <a:t>2</a:t>
            </a:r>
            <a:r>
              <a:rPr lang="zh-CN" altLang="zh-CN" sz="2100" dirty="0"/>
              <a:t>）</a:t>
            </a:r>
            <a:r>
              <a:rPr lang="en-US" altLang="zh-CN" sz="2100" dirty="0"/>
              <a:t>__</a:t>
            </a:r>
            <a:r>
              <a:rPr lang="en-US" altLang="zh-CN" sz="2100" dirty="0" err="1"/>
              <a:t>setitem</a:t>
            </a:r>
            <a:r>
              <a:rPr lang="en-US" altLang="zh-CN" sz="2100" dirty="0"/>
              <a:t>__()</a:t>
            </a:r>
            <a:r>
              <a:rPr lang="zh-CN" altLang="zh-CN" sz="2100" dirty="0"/>
              <a:t>方法</a:t>
            </a:r>
          </a:p>
          <a:p>
            <a:pPr marL="514350" lvl="1" indent="0">
              <a:buNone/>
            </a:pPr>
            <a:r>
              <a:rPr lang="zh-CN" altLang="zh-CN" sz="2100" dirty="0"/>
              <a:t>索引赋值，在通过赋值语句给索引或者切片赋值时，调用 </a:t>
            </a:r>
            <a:r>
              <a:rPr lang="en-US" altLang="zh-CN" sz="2100" dirty="0"/>
              <a:t>__</a:t>
            </a:r>
            <a:r>
              <a:rPr lang="en-US" altLang="zh-CN" sz="2100" dirty="0" err="1"/>
              <a:t>setitem</a:t>
            </a:r>
            <a:r>
              <a:rPr lang="en-US" altLang="zh-CN" sz="2100" dirty="0"/>
              <a:t>__()</a:t>
            </a:r>
            <a:r>
              <a:rPr lang="zh-CN" altLang="zh-CN" sz="2100" dirty="0"/>
              <a:t>方法实现对序列对象的修改。</a:t>
            </a:r>
          </a:p>
          <a:p>
            <a:pPr marL="514350" lvl="1" indent="0">
              <a:buNone/>
            </a:pPr>
            <a:r>
              <a:rPr lang="zh-CN" altLang="zh-CN" sz="2100" dirty="0"/>
              <a:t>（</a:t>
            </a:r>
            <a:r>
              <a:rPr lang="en-US" altLang="zh-CN" sz="2100" dirty="0"/>
              <a:t>3</a:t>
            </a:r>
            <a:r>
              <a:rPr lang="zh-CN" altLang="zh-CN" sz="2100" dirty="0"/>
              <a:t>）</a:t>
            </a:r>
            <a:r>
              <a:rPr lang="en-US" altLang="zh-CN" sz="2100" dirty="0"/>
              <a:t>__ </a:t>
            </a:r>
            <a:r>
              <a:rPr lang="en-US" altLang="zh-CN" sz="2100" dirty="0" err="1"/>
              <a:t>delitem</a:t>
            </a:r>
            <a:r>
              <a:rPr lang="en-US" altLang="zh-CN" sz="2100" dirty="0"/>
              <a:t>__()</a:t>
            </a:r>
            <a:r>
              <a:rPr lang="zh-CN" altLang="zh-CN" sz="2100" dirty="0"/>
              <a:t>方法</a:t>
            </a:r>
          </a:p>
          <a:p>
            <a:pPr marL="514350" lvl="1" indent="0">
              <a:buNone/>
            </a:pPr>
            <a:r>
              <a:rPr lang="zh-CN" altLang="zh-CN" sz="2100" dirty="0"/>
              <a:t>使用</a:t>
            </a:r>
            <a:r>
              <a:rPr lang="en-US" altLang="zh-CN" sz="2100" dirty="0"/>
              <a:t>del</a:t>
            </a:r>
            <a:r>
              <a:rPr lang="zh-CN" altLang="zh-CN" sz="2100" dirty="0"/>
              <a:t>关键字删除对象时，调用</a:t>
            </a:r>
            <a:r>
              <a:rPr lang="en-US" altLang="zh-CN" sz="2100" dirty="0"/>
              <a:t>__ </a:t>
            </a:r>
            <a:r>
              <a:rPr lang="en-US" altLang="zh-CN" sz="2100" dirty="0" err="1"/>
              <a:t>delitem</a:t>
            </a:r>
            <a:r>
              <a:rPr lang="en-US" altLang="zh-CN" sz="2100" dirty="0"/>
              <a:t>__()</a:t>
            </a:r>
            <a:r>
              <a:rPr lang="zh-CN" altLang="zh-CN" sz="2100" dirty="0"/>
              <a:t>方法实现删除。</a:t>
            </a:r>
          </a:p>
          <a:p>
            <a:pPr lvl="1"/>
            <a:r>
              <a:rPr lang="zh-CN" altLang="zh-CN" sz="2100" dirty="0"/>
              <a:t>例</a:t>
            </a:r>
            <a:r>
              <a:rPr lang="en-US" altLang="zh-CN" sz="2100" dirty="0"/>
              <a:t>7-18</a:t>
            </a:r>
            <a:r>
              <a:rPr lang="zh-CN" altLang="zh-CN" sz="2100" dirty="0"/>
              <a:t>中，重写了</a:t>
            </a:r>
            <a:r>
              <a:rPr lang="en-US" altLang="zh-CN" sz="2100" dirty="0"/>
              <a:t>_</a:t>
            </a:r>
            <a:r>
              <a:rPr lang="en-US" altLang="zh-CN" sz="2100" dirty="0" err="1"/>
              <a:t>getitem</a:t>
            </a:r>
            <a:r>
              <a:rPr lang="en-US" altLang="zh-CN" sz="2100" dirty="0"/>
              <a:t>__()</a:t>
            </a:r>
            <a:r>
              <a:rPr lang="zh-CN" altLang="zh-CN" sz="2100" dirty="0"/>
              <a:t>方法、</a:t>
            </a:r>
            <a:r>
              <a:rPr lang="en-US" altLang="zh-CN" sz="2100" dirty="0"/>
              <a:t>__</a:t>
            </a:r>
            <a:r>
              <a:rPr lang="en-US" altLang="zh-CN" sz="2100" dirty="0" err="1"/>
              <a:t>setitem</a:t>
            </a:r>
            <a:r>
              <a:rPr lang="en-US" altLang="zh-CN" sz="2100" dirty="0"/>
              <a:t>__()</a:t>
            </a:r>
            <a:r>
              <a:rPr lang="zh-CN" altLang="zh-CN" sz="2100" dirty="0"/>
              <a:t>方法、</a:t>
            </a:r>
            <a:r>
              <a:rPr lang="en-US" altLang="zh-CN" sz="2100" dirty="0"/>
              <a:t>__ </a:t>
            </a:r>
            <a:r>
              <a:rPr lang="en-US" altLang="zh-CN" sz="2100" dirty="0" err="1"/>
              <a:t>delitem</a:t>
            </a:r>
            <a:r>
              <a:rPr lang="en-US" altLang="zh-CN" sz="2100" dirty="0"/>
              <a:t>__()</a:t>
            </a:r>
            <a:r>
              <a:rPr lang="zh-CN" altLang="zh-CN" sz="2100" dirty="0"/>
              <a:t>方法，实现对属性的索引、切片和删除操作。</a:t>
            </a:r>
            <a:endParaRPr lang="zh-CN" altLang="zh-CN" dirty="0"/>
          </a:p>
          <a:p>
            <a:pPr marL="1028700" lvl="2" indent="0">
              <a:buNone/>
            </a:pPr>
            <a:endParaRPr lang="zh-CN" altLang="zh-CN" dirty="0"/>
          </a:p>
          <a:p>
            <a:pPr lvl="1"/>
            <a:endParaRPr lang="zh-CN" altLang="zh-CN" dirty="0"/>
          </a:p>
          <a:p>
            <a:pPr lvl="2"/>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7.7  </a:t>
            </a:r>
            <a:r>
              <a:rPr lang="zh-CN" altLang="zh-CN" dirty="0"/>
              <a:t>面向对象程序设计的应用</a:t>
            </a:r>
            <a:endParaRPr lang="zh-CN" altLang="zh-CN" b="1" dirty="0"/>
          </a:p>
        </p:txBody>
      </p:sp>
      <p:sp>
        <p:nvSpPr>
          <p:cNvPr id="8195" name="Rectangle 3"/>
          <p:cNvSpPr>
            <a:spLocks noGrp="1" noChangeArrowheads="1"/>
          </p:cNvSpPr>
          <p:nvPr>
            <p:ph type="body" idx="1"/>
          </p:nvPr>
        </p:nvSpPr>
        <p:spPr>
          <a:xfrm>
            <a:off x="36830" y="1640205"/>
            <a:ext cx="9042400" cy="4633595"/>
          </a:xfrm>
        </p:spPr>
        <p:txBody>
          <a:bodyPr/>
          <a:lstStyle/>
          <a:p>
            <a:r>
              <a:rPr lang="zh-CN" altLang="zh-CN" dirty="0"/>
              <a:t>学生信息管理程序</a:t>
            </a:r>
          </a:p>
          <a:p>
            <a:pPr lvl="1"/>
            <a:r>
              <a:rPr lang="zh-CN" altLang="zh-CN" dirty="0"/>
              <a:t>下面的程序实现学生信息的遍历、追加、修改、删除和排序等功能，程序由</a:t>
            </a:r>
            <a:r>
              <a:rPr lang="en-US" altLang="zh-CN" dirty="0"/>
              <a:t>3</a:t>
            </a:r>
            <a:r>
              <a:rPr lang="zh-CN" altLang="zh-CN" dirty="0"/>
              <a:t>部分组成。</a:t>
            </a:r>
          </a:p>
          <a:p>
            <a:pPr marL="713105" lvl="1" indent="0">
              <a:buNone/>
            </a:pPr>
            <a:r>
              <a:rPr lang="en-US" altLang="zh-CN" dirty="0"/>
              <a:t>● </a:t>
            </a:r>
            <a:r>
              <a:rPr lang="zh-CN" altLang="zh-CN" dirty="0"/>
              <a:t>学生类</a:t>
            </a:r>
            <a:r>
              <a:rPr lang="en-US" altLang="zh-CN" dirty="0"/>
              <a:t>Student</a:t>
            </a:r>
            <a:r>
              <a:rPr lang="zh-CN" altLang="zh-CN" dirty="0"/>
              <a:t>，成员变量有</a:t>
            </a:r>
            <a:r>
              <a:rPr lang="en-US" altLang="zh-CN" dirty="0"/>
              <a:t>id(</a:t>
            </a:r>
            <a:r>
              <a:rPr lang="zh-CN" altLang="zh-CN" dirty="0"/>
              <a:t>序号</a:t>
            </a:r>
            <a:r>
              <a:rPr lang="en-US" altLang="zh-CN" dirty="0"/>
              <a:t>)</a:t>
            </a:r>
            <a:r>
              <a:rPr lang="zh-CN" altLang="zh-CN" dirty="0"/>
              <a:t>，</a:t>
            </a:r>
            <a:r>
              <a:rPr lang="en-US" altLang="zh-CN" dirty="0"/>
              <a:t>name(</a:t>
            </a:r>
            <a:r>
              <a:rPr lang="zh-CN" altLang="zh-CN" dirty="0"/>
              <a:t>姓名</a:t>
            </a:r>
            <a:r>
              <a:rPr lang="en-US" altLang="zh-CN" dirty="0"/>
              <a:t>)</a:t>
            </a:r>
            <a:r>
              <a:rPr lang="zh-CN" altLang="zh-CN" dirty="0"/>
              <a:t>，</a:t>
            </a:r>
            <a:r>
              <a:rPr lang="en-US" altLang="zh-CN" dirty="0"/>
              <a:t>course(</a:t>
            </a:r>
            <a:r>
              <a:rPr lang="zh-CN" altLang="zh-CN" dirty="0"/>
              <a:t>课程</a:t>
            </a:r>
            <a:r>
              <a:rPr lang="en-US" altLang="zh-CN" dirty="0"/>
              <a:t>)</a:t>
            </a:r>
            <a:r>
              <a:rPr lang="zh-CN" altLang="zh-CN" dirty="0"/>
              <a:t>，重载了</a:t>
            </a:r>
            <a:r>
              <a:rPr lang="en-US" altLang="zh-CN" dirty="0"/>
              <a:t>__</a:t>
            </a:r>
            <a:r>
              <a:rPr lang="en-US" altLang="zh-CN" dirty="0" err="1"/>
              <a:t>repr</a:t>
            </a:r>
            <a:r>
              <a:rPr lang="en-US" altLang="zh-CN" dirty="0"/>
              <a:t>__()</a:t>
            </a:r>
            <a:r>
              <a:rPr lang="zh-CN" altLang="zh-CN" dirty="0"/>
              <a:t>方法。</a:t>
            </a:r>
          </a:p>
          <a:p>
            <a:pPr marL="713105" lvl="1" indent="0">
              <a:buNone/>
            </a:pPr>
            <a:r>
              <a:rPr lang="en-US" altLang="zh-CN" dirty="0"/>
              <a:t>● </a:t>
            </a:r>
            <a:r>
              <a:rPr lang="zh-CN" altLang="zh-CN" dirty="0"/>
              <a:t>学生的集合类</a:t>
            </a:r>
            <a:r>
              <a:rPr lang="en-US" altLang="zh-CN" dirty="0" err="1"/>
              <a:t>StuList</a:t>
            </a:r>
            <a:r>
              <a:rPr lang="zh-CN" altLang="zh-CN" dirty="0"/>
              <a:t>，承载多名学生信息。重载了索引和切片的方法。</a:t>
            </a:r>
          </a:p>
          <a:p>
            <a:pPr marL="713105" lvl="1" indent="0">
              <a:buNone/>
            </a:pPr>
            <a:r>
              <a:rPr lang="en-US" altLang="zh-CN" dirty="0"/>
              <a:t>● </a:t>
            </a:r>
            <a:r>
              <a:rPr lang="zh-CN" altLang="zh-CN" dirty="0"/>
              <a:t>主控程序。</a:t>
            </a:r>
          </a:p>
          <a:p>
            <a:pPr lvl="2"/>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solidFill>
                  <a:srgbClr val="126ABA"/>
                </a:solidFill>
              </a:rPr>
              <a:t>小结</a:t>
            </a:r>
          </a:p>
        </p:txBody>
      </p:sp>
      <p:sp>
        <p:nvSpPr>
          <p:cNvPr id="21507" name="Rectangle 3"/>
          <p:cNvSpPr>
            <a:spLocks noGrp="1" noChangeArrowheads="1"/>
          </p:cNvSpPr>
          <p:nvPr>
            <p:ph type="body" idx="1"/>
          </p:nvPr>
        </p:nvSpPr>
        <p:spPr>
          <a:xfrm>
            <a:off x="36830" y="1640205"/>
            <a:ext cx="9042400" cy="4633595"/>
          </a:xfrm>
        </p:spPr>
        <p:txBody>
          <a:bodyPr/>
          <a:lstStyle/>
          <a:p>
            <a:r>
              <a:rPr lang="zh-CN" altLang="zh-CN" sz="2200" b="0" dirty="0"/>
              <a:t>面向对象程序设计中，类中的</a:t>
            </a:r>
            <a:r>
              <a:rPr lang="en-US" altLang="zh-CN" sz="2200" b="0" dirty="0"/>
              <a:t>__</a:t>
            </a:r>
            <a:r>
              <a:rPr lang="en-US" altLang="zh-CN" sz="2200" b="0" dirty="0" err="1"/>
              <a:t>init</a:t>
            </a:r>
            <a:r>
              <a:rPr lang="en-US" altLang="zh-CN" sz="2200" b="0" dirty="0"/>
              <a:t>__()</a:t>
            </a:r>
            <a:r>
              <a:rPr lang="zh-CN" altLang="zh-CN" sz="2200" b="0" dirty="0"/>
              <a:t>方法被称为构造方法</a:t>
            </a:r>
            <a:r>
              <a:rPr lang="zh-CN" altLang="en-US" sz="2200" b="0" dirty="0"/>
              <a:t>，</a:t>
            </a:r>
            <a:r>
              <a:rPr lang="en-US" altLang="zh-CN" sz="2200" b="0" dirty="0"/>
              <a:t>__del__()</a:t>
            </a:r>
            <a:r>
              <a:rPr lang="zh-CN" altLang="zh-CN" sz="2200" b="0" dirty="0"/>
              <a:t>方法是析构方法</a:t>
            </a:r>
            <a:r>
              <a:rPr lang="zh-CN" altLang="en-US" sz="2200" b="0" dirty="0"/>
              <a:t>。</a:t>
            </a:r>
            <a:endParaRPr lang="en-US" altLang="zh-CN" sz="2200" b="0" dirty="0"/>
          </a:p>
          <a:p>
            <a:r>
              <a:rPr lang="zh-CN" altLang="zh-CN" sz="2200" b="0" dirty="0"/>
              <a:t>类中的属性也叫成员变量，分为两种类型：一种是实例属性，另一种是类属性。实例属性是在构造方法</a:t>
            </a:r>
            <a:r>
              <a:rPr lang="en-US" altLang="zh-CN" sz="2200" b="0" dirty="0"/>
              <a:t>__</a:t>
            </a:r>
            <a:r>
              <a:rPr lang="en-US" altLang="zh-CN" sz="2200" b="0" dirty="0" err="1"/>
              <a:t>init</a:t>
            </a:r>
            <a:r>
              <a:rPr lang="en-US" altLang="zh-CN" sz="2200" b="0" dirty="0"/>
              <a:t>__()</a:t>
            </a:r>
            <a:r>
              <a:rPr lang="zh-CN" altLang="zh-CN" sz="2200" b="0" dirty="0"/>
              <a:t>中定义的；类属性是在类中方法之外定义的属性。</a:t>
            </a:r>
            <a:endParaRPr lang="en-US" altLang="zh-CN" sz="2200" b="0" dirty="0"/>
          </a:p>
          <a:p>
            <a:r>
              <a:rPr lang="zh-CN" altLang="zh-CN" sz="2200" b="0" dirty="0"/>
              <a:t>类中的方法分为成员方法、普通方法、类方法、静态方法。</a:t>
            </a:r>
            <a:endParaRPr lang="en-US" altLang="zh-CN" sz="2200" b="0" dirty="0"/>
          </a:p>
          <a:p>
            <a:r>
              <a:rPr lang="zh-CN" altLang="zh-CN" sz="2200" b="0" dirty="0"/>
              <a:t>类的继承是指在一个现有类的基础上去构建一个新的类，构建出来的新类称作子类，被继承的类称作父类，子类会自动拥有父类所有可继承的属性和方法。一个子类存在多个父关的现象称为多继承。</a:t>
            </a:r>
          </a:p>
          <a:p>
            <a:r>
              <a:rPr lang="zh-CN" altLang="zh-CN" sz="2200" b="0" dirty="0"/>
              <a:t>运算符重载指的是将运算符与类的方法关联起来，每个运算符对应一个内置方法。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作业</a:t>
            </a:r>
            <a:r>
              <a:rPr lang="en-US" altLang="zh-CN"/>
              <a:t>:</a:t>
            </a:r>
            <a:endParaRPr lang="zh-CN" altLang="en-US"/>
          </a:p>
        </p:txBody>
      </p:sp>
      <p:sp>
        <p:nvSpPr>
          <p:cNvPr id="16387" name="Rectangle 3"/>
          <p:cNvSpPr>
            <a:spLocks noGrp="1" noChangeArrowheads="1"/>
          </p:cNvSpPr>
          <p:nvPr>
            <p:ph type="body" idx="1"/>
          </p:nvPr>
        </p:nvSpPr>
        <p:spPr>
          <a:xfrm>
            <a:off x="36830" y="1640205"/>
            <a:ext cx="9041765" cy="4633595"/>
          </a:xfrm>
        </p:spPr>
        <p:txBody>
          <a:bodyPr/>
          <a:lstStyle/>
          <a:p>
            <a:pPr marL="0" indent="0">
              <a:buNone/>
            </a:pPr>
            <a:r>
              <a:rPr lang="zh-CN" altLang="zh-CN" b="0" dirty="0"/>
              <a:t> </a:t>
            </a:r>
            <a:r>
              <a:rPr lang="en-US" altLang="zh-CN" b="0" dirty="0"/>
              <a:t>(1)</a:t>
            </a:r>
            <a:r>
              <a:rPr lang="zh-CN" altLang="zh-CN" b="0" dirty="0"/>
              <a:t>设计一个</a:t>
            </a:r>
            <a:r>
              <a:rPr lang="en-US" altLang="zh-CN" b="0" dirty="0"/>
              <a:t>Student</a:t>
            </a:r>
            <a:r>
              <a:rPr lang="zh-CN" altLang="zh-CN" b="0" dirty="0"/>
              <a:t>类，在该类中包括：一个数据成员</a:t>
            </a:r>
            <a:r>
              <a:rPr lang="en-US" altLang="zh-CN" b="0" dirty="0"/>
              <a:t>score(</a:t>
            </a:r>
            <a:r>
              <a:rPr lang="zh-CN" altLang="zh-CN" b="0" dirty="0"/>
              <a:t>分数</a:t>
            </a:r>
            <a:r>
              <a:rPr lang="en-US" altLang="zh-CN" b="0" dirty="0"/>
              <a:t>)</a:t>
            </a:r>
            <a:r>
              <a:rPr lang="zh-CN" altLang="zh-CN" b="0" dirty="0"/>
              <a:t>及两个类成员</a:t>
            </a:r>
            <a:r>
              <a:rPr lang="en-US" altLang="zh-CN" b="0" dirty="0"/>
              <a:t>total(</a:t>
            </a:r>
            <a:r>
              <a:rPr lang="zh-CN" altLang="zh-CN" b="0" dirty="0"/>
              <a:t>总分</a:t>
            </a:r>
            <a:r>
              <a:rPr lang="en-US" altLang="zh-CN" b="0" dirty="0"/>
              <a:t>)</a:t>
            </a:r>
            <a:r>
              <a:rPr lang="zh-CN" altLang="zh-CN" b="0" dirty="0"/>
              <a:t>和</a:t>
            </a:r>
            <a:r>
              <a:rPr lang="en-US" altLang="zh-CN" b="0" dirty="0"/>
              <a:t>count(</a:t>
            </a:r>
            <a:r>
              <a:rPr lang="zh-CN" altLang="zh-CN" b="0" dirty="0"/>
              <a:t>人数</a:t>
            </a:r>
            <a:r>
              <a:rPr lang="en-US" altLang="zh-CN" b="0" dirty="0"/>
              <a:t>)</a:t>
            </a:r>
            <a:r>
              <a:rPr lang="zh-CN" altLang="zh-CN" b="0" dirty="0"/>
              <a:t>。成员方法</a:t>
            </a:r>
            <a:r>
              <a:rPr lang="en-US" altLang="zh-CN" b="0" dirty="0" err="1"/>
              <a:t>setScore</a:t>
            </a:r>
            <a:r>
              <a:rPr lang="en-US" altLang="zh-CN" b="0" dirty="0"/>
              <a:t>(</a:t>
            </a:r>
            <a:r>
              <a:rPr lang="en-US" altLang="zh-CN" b="0" dirty="0" err="1"/>
              <a:t>socre</a:t>
            </a:r>
            <a:r>
              <a:rPr lang="en-US" altLang="zh-CN" b="0" dirty="0"/>
              <a:t>)</a:t>
            </a:r>
            <a:r>
              <a:rPr lang="zh-CN" altLang="zh-CN" b="0" dirty="0"/>
              <a:t>用于设置分数，类方法</a:t>
            </a:r>
            <a:r>
              <a:rPr lang="en-US" altLang="zh-CN" b="0" dirty="0"/>
              <a:t>sum()</a:t>
            </a:r>
            <a:r>
              <a:rPr lang="zh-CN" altLang="zh-CN" b="0" dirty="0"/>
              <a:t>用于返回总分，类方法</a:t>
            </a:r>
            <a:r>
              <a:rPr lang="en-US" altLang="zh-CN" b="0" dirty="0"/>
              <a:t>average()</a:t>
            </a:r>
            <a:r>
              <a:rPr lang="zh-CN" altLang="zh-CN" b="0" dirty="0"/>
              <a:t>用于求平均值。</a:t>
            </a:r>
            <a:endParaRPr lang="en-US" altLang="zh-CN" b="0" dirty="0"/>
          </a:p>
          <a:p>
            <a:pPr marL="0" indent="0">
              <a:buNone/>
            </a:pPr>
            <a:r>
              <a:rPr lang="zh-CN" altLang="zh-CN" b="0" dirty="0"/>
              <a:t>交互式输入某班学生成绩，显示全班总分和平均分。</a:t>
            </a:r>
          </a:p>
          <a:p>
            <a:pPr marL="0" indent="0">
              <a:buNone/>
            </a:pPr>
            <a:r>
              <a:rPr lang="en-US" altLang="zh-CN" b="0" dirty="0"/>
              <a:t>(2)</a:t>
            </a:r>
            <a:r>
              <a:rPr lang="zh-CN" altLang="zh-CN" b="0" dirty="0"/>
              <a:t>设计一个整形数组的封装类，要求实现下列功能：</a:t>
            </a:r>
          </a:p>
          <a:p>
            <a:pPr marL="0" indent="0">
              <a:buNone/>
            </a:pPr>
            <a:r>
              <a:rPr lang="en-US" altLang="zh-CN" b="0" dirty="0"/>
              <a:t>● </a:t>
            </a:r>
            <a:r>
              <a:rPr lang="zh-CN" altLang="zh-CN" b="0" dirty="0"/>
              <a:t>显示全部数组数据。</a:t>
            </a:r>
          </a:p>
          <a:p>
            <a:pPr marL="0" indent="0">
              <a:buNone/>
            </a:pPr>
            <a:r>
              <a:rPr lang="en-US" altLang="zh-CN" b="0" dirty="0"/>
              <a:t>● </a:t>
            </a:r>
            <a:r>
              <a:rPr lang="zh-CN" altLang="zh-CN" b="0" dirty="0"/>
              <a:t>显示从某位置开始的一段连续数组数据。</a:t>
            </a:r>
          </a:p>
          <a:p>
            <a:pPr marL="0" indent="0">
              <a:buNone/>
            </a:pPr>
            <a:r>
              <a:rPr lang="en-US" altLang="zh-CN" b="0" dirty="0"/>
              <a:t> </a:t>
            </a:r>
            <a:endParaRPr lang="zh-CN" altLang="zh-CN" b="0" dirty="0"/>
          </a:p>
          <a:p>
            <a:pPr marL="0" indent="0">
              <a:spcBef>
                <a:spcPts val="600"/>
              </a:spcBef>
              <a:buNone/>
            </a:pPr>
            <a:r>
              <a:rPr lang="zh-CN" altLang="zh-CN" b="0" dirty="0"/>
              <a:t>。</a:t>
            </a: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bg/>
                                          </p:spTgt>
                                        </p:tgtEl>
                                        <p:attrNameLst>
                                          <p:attrName>style.visibility</p:attrName>
                                        </p:attrNameLst>
                                      </p:cBhvr>
                                      <p:to>
                                        <p:strVal val="visible"/>
                                      </p:to>
                                    </p:set>
                                    <p:animEffect transition="in" filter="blinds(horizontal)">
                                      <p:cBhvr>
                                        <p:cTn id="7" dur="500"/>
                                        <p:tgtEl>
                                          <p:spTgt spid="16387">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12" dur="500"/>
                                        <p:tgtEl>
                                          <p:spTgt spid="163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7" dur="500"/>
                                        <p:tgtEl>
                                          <p:spTgt spid="163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22" dur="500"/>
                                        <p:tgtEl>
                                          <p:spTgt spid="163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7" dur="500"/>
                                        <p:tgtEl>
                                          <p:spTgt spid="1638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32" dur="500"/>
                                        <p:tgtEl>
                                          <p:spTgt spid="1638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37" dur="500"/>
                                        <p:tgtEl>
                                          <p:spTgt spid="1638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42"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820037">
            <a:off x="2741520" y="2565296"/>
            <a:ext cx="260840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Thanks</a:t>
            </a:r>
            <a:endParaRPr lang="zh-CN" alt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14038"/>
          <a:stretch>
            <a:fillRect/>
          </a:stretch>
        </p:blipFill>
        <p:spPr>
          <a:xfrm rot="19290390" flipH="1">
            <a:off x="5071932" y="3545196"/>
            <a:ext cx="3118104" cy="18969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b="1" dirty="0"/>
              <a:t>7.1 </a:t>
            </a:r>
            <a:r>
              <a:rPr lang="zh-CN" altLang="zh-CN" b="1" dirty="0"/>
              <a:t>面向对象</a:t>
            </a:r>
            <a:r>
              <a:rPr lang="zh-CN" altLang="en-US" b="1" dirty="0"/>
              <a:t>编程</a:t>
            </a:r>
            <a:r>
              <a:rPr lang="zh-CN" altLang="zh-CN" b="1" dirty="0"/>
              <a:t>概述</a:t>
            </a:r>
          </a:p>
        </p:txBody>
      </p:sp>
      <p:sp>
        <p:nvSpPr>
          <p:cNvPr id="8195" name="Rectangle 3"/>
          <p:cNvSpPr>
            <a:spLocks noGrp="1" noChangeArrowheads="1"/>
          </p:cNvSpPr>
          <p:nvPr>
            <p:ph type="body" idx="1"/>
          </p:nvPr>
        </p:nvSpPr>
        <p:spPr>
          <a:xfrm>
            <a:off x="36830" y="1640205"/>
            <a:ext cx="9041765" cy="4633595"/>
          </a:xfrm>
        </p:spPr>
        <p:txBody>
          <a:bodyPr/>
          <a:lstStyle/>
          <a:p>
            <a:r>
              <a:rPr lang="zh-CN" altLang="zh-CN" dirty="0"/>
              <a:t>面向对象程序设计的概念</a:t>
            </a:r>
          </a:p>
          <a:p>
            <a:pPr marL="514350" lvl="1" indent="0">
              <a:buNone/>
            </a:pPr>
            <a:r>
              <a:rPr lang="en-US" altLang="zh-CN" sz="2100" dirty="0"/>
              <a:t>1.</a:t>
            </a:r>
            <a:r>
              <a:rPr lang="zh-CN" altLang="zh-CN" sz="2100" dirty="0"/>
              <a:t>面向对象程序设计</a:t>
            </a:r>
          </a:p>
          <a:p>
            <a:pPr lvl="1"/>
            <a:r>
              <a:rPr lang="zh-CN" altLang="zh-CN" sz="2100" dirty="0"/>
              <a:t>面向对象</a:t>
            </a:r>
            <a:r>
              <a:rPr lang="en-US" altLang="zh-CN" sz="2100" dirty="0"/>
              <a:t>(OO)</a:t>
            </a:r>
            <a:r>
              <a:rPr lang="zh-CN" altLang="zh-CN" sz="2100" dirty="0"/>
              <a:t>是符合人类思维习惯的编程思想。</a:t>
            </a:r>
          </a:p>
          <a:p>
            <a:pPr lvl="1"/>
            <a:r>
              <a:rPr lang="zh-CN" altLang="zh-CN" sz="2100" dirty="0"/>
              <a:t>基于面向对象思想的程序设计方法被称为面向对象的程序设计</a:t>
            </a:r>
            <a:r>
              <a:rPr lang="en-US" altLang="zh-CN" sz="2100" dirty="0"/>
              <a:t>(Object Oriented Programming)</a:t>
            </a:r>
            <a:r>
              <a:rPr lang="zh-CN" altLang="zh-CN" sz="2100" dirty="0"/>
              <a:t>。</a:t>
            </a:r>
          </a:p>
          <a:p>
            <a:pPr marL="514350" lvl="1" indent="0">
              <a:buNone/>
            </a:pPr>
            <a:r>
              <a:rPr lang="en-US" altLang="zh-CN" sz="2100" dirty="0"/>
              <a:t>2. </a:t>
            </a:r>
            <a:r>
              <a:rPr lang="zh-CN" altLang="zh-CN" sz="2100" dirty="0"/>
              <a:t>与面向过程程序设计的比较</a:t>
            </a:r>
          </a:p>
          <a:p>
            <a:pPr lvl="1"/>
            <a:r>
              <a:rPr lang="zh-CN" altLang="zh-CN" sz="2100" dirty="0"/>
              <a:t>把解决的问题按照一定规则划分为多个独立的对象，然后通过调用对象的方法来实现多个对象相互配合，完成应用程序功能。</a:t>
            </a:r>
          </a:p>
          <a:p>
            <a:pPr marL="514350" lvl="1" indent="0">
              <a:buNone/>
            </a:pPr>
            <a:r>
              <a:rPr lang="en-US" altLang="zh-CN" sz="2100" dirty="0"/>
              <a:t>3. </a:t>
            </a:r>
            <a:r>
              <a:rPr lang="zh-CN" altLang="zh-CN" sz="2100" dirty="0"/>
              <a:t>对象和类</a:t>
            </a:r>
          </a:p>
          <a:p>
            <a:pPr lvl="1"/>
            <a:r>
              <a:rPr lang="zh-CN" altLang="zh-CN" sz="2100" dirty="0"/>
              <a:t>对象（</a:t>
            </a:r>
            <a:r>
              <a:rPr lang="en-US" altLang="zh-CN" sz="2100" dirty="0"/>
              <a:t>Object</a:t>
            </a:r>
            <a:r>
              <a:rPr lang="zh-CN" altLang="zh-CN" sz="2100" dirty="0"/>
              <a:t>）将描述事物的一组数据和与这组数据有关操作封装在一起，形成一个实体，就是对象。</a:t>
            </a:r>
            <a:endParaRPr lang="en-US" altLang="zh-CN" sz="2100" dirty="0"/>
          </a:p>
          <a:p>
            <a:pPr lvl="1"/>
            <a:r>
              <a:rPr lang="zh-CN" altLang="zh-CN" sz="2100" dirty="0"/>
              <a:t>具有相同或相似性质的对象的抽象就是类（</a:t>
            </a:r>
            <a:r>
              <a:rPr lang="en-US" altLang="zh-CN" sz="2100" dirty="0"/>
              <a:t>Class</a:t>
            </a:r>
            <a:r>
              <a:rPr lang="zh-CN" altLang="zh-CN" sz="2100" dirty="0"/>
              <a:t>）。</a:t>
            </a:r>
          </a:p>
          <a:p>
            <a:pPr marL="1176655" lvl="2" indent="0">
              <a:buNone/>
            </a:pPr>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b="1" dirty="0"/>
              <a:t>7.1 </a:t>
            </a:r>
            <a:r>
              <a:rPr lang="zh-CN" altLang="zh-CN" b="1" dirty="0"/>
              <a:t>面向对象</a:t>
            </a:r>
            <a:r>
              <a:rPr lang="zh-CN" altLang="en-US" b="1" dirty="0"/>
              <a:t>编程</a:t>
            </a:r>
            <a:r>
              <a:rPr lang="zh-CN" altLang="zh-CN" b="1" dirty="0"/>
              <a:t>概述</a:t>
            </a:r>
          </a:p>
        </p:txBody>
      </p:sp>
      <p:sp>
        <p:nvSpPr>
          <p:cNvPr id="8195" name="Rectangle 3"/>
          <p:cNvSpPr>
            <a:spLocks noGrp="1" noChangeArrowheads="1"/>
          </p:cNvSpPr>
          <p:nvPr>
            <p:ph type="body" idx="1"/>
          </p:nvPr>
        </p:nvSpPr>
        <p:spPr>
          <a:xfrm>
            <a:off x="36830" y="1640205"/>
            <a:ext cx="9041765" cy="4633595"/>
          </a:xfrm>
        </p:spPr>
        <p:txBody>
          <a:bodyPr/>
          <a:lstStyle/>
          <a:p>
            <a:r>
              <a:rPr lang="zh-CN" altLang="zh-CN" dirty="0"/>
              <a:t>面向对象程序设计的特点</a:t>
            </a:r>
          </a:p>
          <a:p>
            <a:pPr marL="514350" lvl="1" indent="0">
              <a:buNone/>
            </a:pPr>
            <a:r>
              <a:rPr lang="en-US" altLang="zh-CN" dirty="0"/>
              <a:t>1. </a:t>
            </a:r>
            <a:r>
              <a:rPr lang="zh-CN" altLang="zh-CN" dirty="0"/>
              <a:t>封装性</a:t>
            </a:r>
          </a:p>
          <a:p>
            <a:pPr lvl="1"/>
            <a:r>
              <a:rPr lang="zh-CN" altLang="zh-CN" dirty="0"/>
              <a:t>将数据和对数据的操作组织在一起，定义一个新类的过程就是封装（</a:t>
            </a:r>
            <a:r>
              <a:rPr lang="en-US" altLang="zh-CN" dirty="0"/>
              <a:t>Encapsulation</a:t>
            </a:r>
            <a:r>
              <a:rPr lang="zh-CN" altLang="zh-CN" dirty="0"/>
              <a:t>）</a:t>
            </a:r>
            <a:r>
              <a:rPr lang="zh-CN" altLang="en-US" dirty="0"/>
              <a:t>。</a:t>
            </a:r>
            <a:endParaRPr lang="zh-CN" altLang="zh-CN" dirty="0"/>
          </a:p>
          <a:p>
            <a:pPr marL="514350" lvl="1" indent="0">
              <a:buNone/>
            </a:pPr>
            <a:r>
              <a:rPr lang="en-US" altLang="zh-CN" dirty="0"/>
              <a:t>2. </a:t>
            </a:r>
            <a:r>
              <a:rPr lang="zh-CN" altLang="zh-CN" dirty="0"/>
              <a:t>继承性</a:t>
            </a:r>
          </a:p>
          <a:p>
            <a:pPr lvl="1"/>
            <a:r>
              <a:rPr lang="zh-CN" altLang="zh-CN" dirty="0"/>
              <a:t>继承（</a:t>
            </a:r>
            <a:r>
              <a:rPr lang="en-US" altLang="zh-CN" dirty="0"/>
              <a:t>Inheritance</a:t>
            </a:r>
            <a:r>
              <a:rPr lang="zh-CN" altLang="zh-CN" dirty="0"/>
              <a:t>）描述了类之间的关系。继承的类（子类）可以对被继承的类（父类）的操作进行扩展或重定义。</a:t>
            </a:r>
          </a:p>
          <a:p>
            <a:pPr marL="514350" lvl="1" indent="0">
              <a:buNone/>
            </a:pPr>
            <a:r>
              <a:rPr lang="en-US" altLang="zh-CN" dirty="0"/>
              <a:t>3. </a:t>
            </a:r>
            <a:r>
              <a:rPr lang="zh-CN" altLang="zh-CN" dirty="0"/>
              <a:t>多态性</a:t>
            </a:r>
          </a:p>
          <a:p>
            <a:pPr lvl="1"/>
            <a:r>
              <a:rPr lang="zh-CN" altLang="zh-CN" dirty="0"/>
              <a:t>多态（</a:t>
            </a:r>
            <a:r>
              <a:rPr lang="en-US" altLang="zh-CN" dirty="0" err="1"/>
              <a:t>Polymarphism</a:t>
            </a:r>
            <a:r>
              <a:rPr lang="zh-CN" altLang="zh-CN" dirty="0"/>
              <a:t>）指类中的方法重载，即一个类中有多个同名（不同参数）的方法，方法调用时，根据不同的参数选择执行不同的方法。</a:t>
            </a:r>
          </a:p>
          <a:p>
            <a:pPr lvl="1"/>
            <a:r>
              <a:rPr lang="zh-CN" altLang="en-US" dirty="0"/>
              <a:t>本章</a:t>
            </a:r>
            <a:r>
              <a:rPr lang="zh-CN" altLang="zh-CN" dirty="0"/>
              <a:t>围绕封装、继承、多态讲解</a:t>
            </a:r>
            <a:r>
              <a:rPr lang="en-US" altLang="zh-CN" dirty="0"/>
              <a:t>Python</a:t>
            </a:r>
            <a:r>
              <a:rPr lang="zh-CN" altLang="zh-CN" dirty="0"/>
              <a:t>的面向对象程序设计。</a:t>
            </a:r>
          </a:p>
          <a:p>
            <a:pPr marL="1684655" lvl="3" indent="0">
              <a:buNone/>
            </a:pPr>
            <a:endParaRPr lang="zh-CN" altLang="zh-CN" dirty="0"/>
          </a:p>
          <a:p>
            <a:pPr lvl="1"/>
            <a:endParaRPr lang="zh-CN" altLang="zh-CN" dirty="0"/>
          </a:p>
          <a:p>
            <a:pPr marL="1028700" lvl="2" indent="0">
              <a:buNone/>
            </a:pPr>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7.2 </a:t>
            </a:r>
            <a:r>
              <a:rPr lang="zh-CN" altLang="zh-CN" dirty="0"/>
              <a:t>创建类与对象</a:t>
            </a:r>
            <a:endParaRPr lang="zh-CN" altLang="zh-CN" b="1" dirty="0"/>
          </a:p>
        </p:txBody>
      </p:sp>
      <p:sp>
        <p:nvSpPr>
          <p:cNvPr id="8195" name="Rectangle 3"/>
          <p:cNvSpPr>
            <a:spLocks noGrp="1" noChangeArrowheads="1"/>
          </p:cNvSpPr>
          <p:nvPr>
            <p:ph type="body" idx="1"/>
          </p:nvPr>
        </p:nvSpPr>
        <p:spPr>
          <a:xfrm>
            <a:off x="36830" y="1640205"/>
            <a:ext cx="9042400" cy="4633595"/>
          </a:xfrm>
        </p:spPr>
        <p:txBody>
          <a:bodyPr/>
          <a:lstStyle/>
          <a:p>
            <a:r>
              <a:rPr lang="zh-CN" altLang="zh-CN" dirty="0"/>
              <a:t>创建类</a:t>
            </a:r>
          </a:p>
          <a:p>
            <a:pPr lvl="1"/>
            <a:r>
              <a:rPr lang="zh-CN" altLang="zh-CN" dirty="0"/>
              <a:t>面向对象的核心的是对象，创建对象</a:t>
            </a:r>
            <a:r>
              <a:rPr lang="zh-CN" altLang="en-US" dirty="0"/>
              <a:t>之前</a:t>
            </a:r>
            <a:r>
              <a:rPr lang="zh-CN" altLang="zh-CN" dirty="0"/>
              <a:t>先需要定义一个类。</a:t>
            </a:r>
            <a:endParaRPr lang="en-US" altLang="zh-CN" dirty="0"/>
          </a:p>
          <a:p>
            <a:pPr lvl="1"/>
            <a:r>
              <a:rPr lang="zh-CN" altLang="zh-CN" dirty="0"/>
              <a:t>类是对象的抽象，用于描述一组对象的共同特征和行为。对象的特征（属性），用成员变量</a:t>
            </a:r>
            <a:r>
              <a:rPr lang="zh-CN" altLang="en-US" dirty="0"/>
              <a:t>来</a:t>
            </a:r>
            <a:r>
              <a:rPr lang="zh-CN" altLang="zh-CN" dirty="0"/>
              <a:t>描述，对象的行为（方法）用成员方法描述</a:t>
            </a:r>
            <a:r>
              <a:rPr lang="zh-CN" altLang="en-US" dirty="0"/>
              <a:t>。</a:t>
            </a:r>
            <a:endParaRPr lang="zh-CN" altLang="zh-CN" dirty="0"/>
          </a:p>
          <a:p>
            <a:pPr lvl="1"/>
            <a:r>
              <a:rPr lang="zh-CN" altLang="zh-CN" dirty="0"/>
              <a:t>使用</a:t>
            </a:r>
            <a:r>
              <a:rPr lang="en-US" altLang="zh-CN" dirty="0"/>
              <a:t> class</a:t>
            </a:r>
            <a:r>
              <a:rPr lang="zh-CN" altLang="zh-CN" dirty="0"/>
              <a:t>关键字来声明一个类。</a:t>
            </a:r>
          </a:p>
          <a:p>
            <a:pPr marL="514350" lvl="1" indent="0">
              <a:buNone/>
            </a:pPr>
            <a:r>
              <a:rPr lang="en-US" altLang="zh-CN" dirty="0"/>
              <a:t>class </a:t>
            </a:r>
            <a:r>
              <a:rPr lang="zh-CN" altLang="zh-CN" dirty="0"/>
              <a:t>类名</a:t>
            </a:r>
            <a:r>
              <a:rPr lang="en-US" altLang="zh-CN" dirty="0"/>
              <a:t>:</a:t>
            </a:r>
            <a:endParaRPr lang="zh-CN" altLang="zh-CN" dirty="0"/>
          </a:p>
          <a:p>
            <a:pPr marL="514350" lvl="1" indent="0">
              <a:buNone/>
            </a:pPr>
            <a:r>
              <a:rPr lang="en-US" altLang="zh-CN" dirty="0"/>
              <a:t>    </a:t>
            </a:r>
            <a:r>
              <a:rPr lang="zh-CN" altLang="zh-CN" dirty="0"/>
              <a:t>类的属性</a:t>
            </a:r>
            <a:r>
              <a:rPr lang="en-US" altLang="zh-CN" dirty="0"/>
              <a:t>(</a:t>
            </a:r>
            <a:r>
              <a:rPr lang="zh-CN" altLang="zh-CN" dirty="0"/>
              <a:t>成员变量</a:t>
            </a:r>
            <a:r>
              <a:rPr lang="en-US" altLang="zh-CN" dirty="0"/>
              <a:t>)</a:t>
            </a:r>
            <a:endParaRPr lang="zh-CN" altLang="zh-CN" dirty="0"/>
          </a:p>
          <a:p>
            <a:pPr marL="514350" lvl="1" indent="0">
              <a:buNone/>
            </a:pPr>
            <a:r>
              <a:rPr lang="en-US" altLang="zh-CN" dirty="0"/>
              <a:t>    </a:t>
            </a:r>
            <a:r>
              <a:rPr lang="zh-CN" altLang="zh-CN" dirty="0"/>
              <a:t>…</a:t>
            </a:r>
          </a:p>
          <a:p>
            <a:pPr marL="514350" lvl="1" indent="0">
              <a:buNone/>
            </a:pPr>
            <a:r>
              <a:rPr lang="en-US" altLang="zh-CN" dirty="0"/>
              <a:t>    </a:t>
            </a:r>
            <a:r>
              <a:rPr lang="zh-CN" altLang="zh-CN" dirty="0"/>
              <a:t>类的方法（成员方法）</a:t>
            </a:r>
          </a:p>
          <a:p>
            <a:pPr marL="514350" lvl="1" indent="0">
              <a:buNone/>
            </a:pPr>
            <a:r>
              <a:rPr lang="en-US" altLang="zh-CN" dirty="0"/>
              <a:t>    </a:t>
            </a:r>
            <a:r>
              <a:rPr lang="zh-CN" altLang="zh-CN" dirty="0"/>
              <a:t>…</a:t>
            </a:r>
          </a:p>
          <a:p>
            <a:pPr marL="1684655" lvl="3" indent="0">
              <a:buNone/>
            </a:pPr>
            <a:endParaRPr lang="zh-CN" altLang="zh-CN" dirty="0"/>
          </a:p>
          <a:p>
            <a:pPr lvl="1"/>
            <a:endParaRPr lang="zh-CN" altLang="zh-CN" dirty="0"/>
          </a:p>
          <a:p>
            <a:pPr marL="1028700" lvl="2" indent="0">
              <a:buNone/>
            </a:pPr>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7.2 </a:t>
            </a:r>
            <a:r>
              <a:rPr lang="zh-CN" altLang="zh-CN" dirty="0"/>
              <a:t>创建类与对象</a:t>
            </a:r>
            <a:endParaRPr lang="zh-CN" altLang="zh-CN" b="1" dirty="0"/>
          </a:p>
        </p:txBody>
      </p:sp>
      <p:sp>
        <p:nvSpPr>
          <p:cNvPr id="8195" name="Rectangle 3"/>
          <p:cNvSpPr>
            <a:spLocks noGrp="1" noChangeArrowheads="1"/>
          </p:cNvSpPr>
          <p:nvPr>
            <p:ph type="body" idx="1"/>
          </p:nvPr>
        </p:nvSpPr>
        <p:spPr>
          <a:xfrm>
            <a:off x="36830" y="1640205"/>
            <a:ext cx="9041765" cy="4633595"/>
          </a:xfrm>
        </p:spPr>
        <p:txBody>
          <a:bodyPr/>
          <a:lstStyle/>
          <a:p>
            <a:r>
              <a:rPr lang="zh-CN" altLang="zh-CN" dirty="0"/>
              <a:t>创建类</a:t>
            </a:r>
          </a:p>
          <a:p>
            <a:pPr marL="0" indent="0">
              <a:buNone/>
            </a:pPr>
            <a:r>
              <a:rPr lang="en-US" altLang="zh-CN" dirty="0"/>
              <a:t> </a:t>
            </a:r>
            <a:endParaRPr lang="zh-CN" altLang="zh-CN" dirty="0"/>
          </a:p>
          <a:p>
            <a:pPr lvl="1"/>
            <a:r>
              <a:rPr lang="zh-CN" altLang="zh-CN" dirty="0"/>
              <a:t>类由</a:t>
            </a:r>
            <a:r>
              <a:rPr lang="en-US" altLang="zh-CN" dirty="0"/>
              <a:t>3</a:t>
            </a:r>
            <a:r>
              <a:rPr lang="zh-CN" altLang="zh-CN" dirty="0"/>
              <a:t>部分组成。</a:t>
            </a:r>
          </a:p>
          <a:p>
            <a:pPr marL="713105" lvl="1" indent="0">
              <a:buNone/>
            </a:pPr>
            <a:r>
              <a:rPr lang="en-US" altLang="zh-CN" dirty="0"/>
              <a:t>● </a:t>
            </a:r>
            <a:r>
              <a:rPr lang="zh-CN" altLang="zh-CN" dirty="0"/>
              <a:t>类名：类的名称，通常它的首字母大写。</a:t>
            </a:r>
          </a:p>
          <a:p>
            <a:pPr marL="713105" lvl="1" indent="0">
              <a:buNone/>
            </a:pPr>
            <a:r>
              <a:rPr lang="en-US" altLang="zh-CN" dirty="0"/>
              <a:t>● </a:t>
            </a:r>
            <a:r>
              <a:rPr lang="zh-CN" altLang="zh-CN" dirty="0"/>
              <a:t>属性：用于描述事物的特征，比如人有姓名、年龄等。</a:t>
            </a:r>
          </a:p>
          <a:p>
            <a:pPr marL="713105" lvl="1" indent="0">
              <a:buNone/>
            </a:pPr>
            <a:r>
              <a:rPr lang="en-US" altLang="zh-CN" dirty="0"/>
              <a:t>● </a:t>
            </a:r>
            <a:r>
              <a:rPr lang="zh-CN" altLang="zh-CN" dirty="0"/>
              <a:t>方法：用于描述事物的行为，比如，人有说话，微笑等行为。</a:t>
            </a:r>
            <a:endParaRPr lang="en-US" altLang="zh-CN" dirty="0"/>
          </a:p>
          <a:p>
            <a:pPr marL="713105" lvl="1" indent="0">
              <a:buNone/>
            </a:pPr>
            <a:endParaRPr lang="en-US" altLang="zh-CN" dirty="0"/>
          </a:p>
          <a:p>
            <a:pPr marL="713105" lvl="1" indent="0">
              <a:buNone/>
            </a:pPr>
            <a:r>
              <a:rPr lang="zh-CN" altLang="zh-CN" dirty="0"/>
              <a:t>例</a:t>
            </a:r>
            <a:r>
              <a:rPr lang="en-US" altLang="zh-CN" dirty="0"/>
              <a:t>7-1 </a:t>
            </a:r>
            <a:r>
              <a:rPr lang="zh-CN" altLang="zh-CN" dirty="0"/>
              <a:t>创建类的示例。</a:t>
            </a:r>
          </a:p>
          <a:p>
            <a:pPr marL="713105" lvl="1" indent="0">
              <a:buNone/>
            </a:pPr>
            <a:endParaRPr lang="zh-CN" altLang="zh-CN" dirty="0"/>
          </a:p>
          <a:p>
            <a:pPr marL="1684655" lvl="3" indent="0">
              <a:buNone/>
            </a:pPr>
            <a:endParaRPr lang="zh-CN" altLang="zh-CN" dirty="0"/>
          </a:p>
          <a:p>
            <a:pPr lvl="1"/>
            <a:endParaRPr lang="zh-CN" altLang="zh-CN" dirty="0"/>
          </a:p>
          <a:p>
            <a:pPr marL="1028700" lvl="2" indent="0">
              <a:buNone/>
            </a:pPr>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7.2 </a:t>
            </a:r>
            <a:r>
              <a:rPr lang="zh-CN" altLang="zh-CN" dirty="0"/>
              <a:t>创建类与对象</a:t>
            </a:r>
            <a:endParaRPr lang="zh-CN" altLang="zh-CN" b="1" dirty="0"/>
          </a:p>
        </p:txBody>
      </p:sp>
      <p:sp>
        <p:nvSpPr>
          <p:cNvPr id="8195" name="Rectangle 3"/>
          <p:cNvSpPr>
            <a:spLocks noGrp="1" noChangeArrowheads="1"/>
          </p:cNvSpPr>
          <p:nvPr>
            <p:ph type="body" idx="1"/>
          </p:nvPr>
        </p:nvSpPr>
        <p:spPr>
          <a:xfrm>
            <a:off x="36830" y="1640205"/>
            <a:ext cx="9041765" cy="4633595"/>
          </a:xfrm>
        </p:spPr>
        <p:txBody>
          <a:bodyPr/>
          <a:lstStyle/>
          <a:p>
            <a:r>
              <a:rPr lang="zh-CN" altLang="zh-CN" dirty="0"/>
              <a:t>创建对象</a:t>
            </a:r>
          </a:p>
          <a:p>
            <a:pPr lvl="1"/>
            <a:r>
              <a:rPr lang="zh-CN" altLang="zh-CN" dirty="0"/>
              <a:t>根据类创建对象。</a:t>
            </a:r>
            <a:r>
              <a:rPr lang="en-US" altLang="zh-CN" dirty="0"/>
              <a:t>Python</a:t>
            </a:r>
            <a:r>
              <a:rPr lang="zh-CN" altLang="zh-CN" dirty="0"/>
              <a:t>使用如下语法来创建一个对象。</a:t>
            </a:r>
          </a:p>
          <a:p>
            <a:pPr marL="514350" lvl="1" indent="0">
              <a:buNone/>
            </a:pPr>
            <a:r>
              <a:rPr lang="en-US" altLang="zh-CN" dirty="0"/>
              <a:t> </a:t>
            </a:r>
            <a:r>
              <a:rPr lang="zh-CN" altLang="zh-CN" dirty="0"/>
              <a:t>对象名</a:t>
            </a:r>
            <a:r>
              <a:rPr lang="en-US" altLang="zh-CN" dirty="0"/>
              <a:t>=</a:t>
            </a:r>
            <a:r>
              <a:rPr lang="zh-CN" altLang="zh-CN" dirty="0"/>
              <a:t>类名</a:t>
            </a:r>
            <a:r>
              <a:rPr lang="en-US" altLang="zh-CN" dirty="0"/>
              <a:t>()</a:t>
            </a:r>
            <a:endParaRPr lang="zh-CN" altLang="zh-CN" dirty="0"/>
          </a:p>
          <a:p>
            <a:pPr lvl="1"/>
            <a:r>
              <a:rPr lang="zh-CN" altLang="zh-CN" dirty="0"/>
              <a:t>例如，创建</a:t>
            </a:r>
            <a:r>
              <a:rPr lang="en-US" altLang="zh-CN" dirty="0"/>
              <a:t>Dog</a:t>
            </a:r>
            <a:r>
              <a:rPr lang="zh-CN" altLang="zh-CN" dirty="0"/>
              <a:t>类的一个对象</a:t>
            </a:r>
            <a:r>
              <a:rPr lang="en-US" altLang="zh-CN" dirty="0"/>
              <a:t>dog</a:t>
            </a:r>
            <a:r>
              <a:rPr lang="zh-CN" altLang="zh-CN" dirty="0"/>
              <a:t>。</a:t>
            </a:r>
          </a:p>
          <a:p>
            <a:pPr marL="514350" lvl="1" indent="0">
              <a:buNone/>
            </a:pPr>
            <a:r>
              <a:rPr lang="en-US" altLang="zh-CN" dirty="0"/>
              <a:t>dog = Dog()</a:t>
            </a:r>
            <a:endParaRPr lang="zh-CN" altLang="zh-CN" dirty="0"/>
          </a:p>
          <a:p>
            <a:pPr marL="514350" lvl="1" indent="0">
              <a:buNone/>
            </a:pPr>
            <a:r>
              <a:rPr lang="en-US" altLang="zh-CN" dirty="0"/>
              <a:t>dog</a:t>
            </a:r>
            <a:r>
              <a:rPr lang="zh-CN" altLang="zh-CN" dirty="0"/>
              <a:t>实际上是一个变量，可以使用它来访问类的属性和方法。</a:t>
            </a:r>
          </a:p>
          <a:p>
            <a:pPr lvl="1"/>
            <a:r>
              <a:rPr lang="en-US" altLang="zh-CN" dirty="0"/>
              <a:t> </a:t>
            </a:r>
            <a:r>
              <a:rPr lang="zh-CN" altLang="en-US" dirty="0"/>
              <a:t>可以</a:t>
            </a:r>
            <a:r>
              <a:rPr lang="zh-CN" altLang="zh-CN" dirty="0"/>
              <a:t>给对象添加属性，格式如下</a:t>
            </a:r>
            <a:r>
              <a:rPr lang="zh-CN" altLang="en-US" dirty="0"/>
              <a:t>：</a:t>
            </a:r>
            <a:endParaRPr lang="zh-CN" altLang="zh-CN" dirty="0"/>
          </a:p>
          <a:p>
            <a:pPr marL="514350" lvl="1" indent="0">
              <a:buNone/>
            </a:pPr>
            <a:r>
              <a:rPr lang="zh-CN" altLang="zh-CN" dirty="0"/>
              <a:t>对象名</a:t>
            </a:r>
            <a:r>
              <a:rPr lang="en-US" altLang="zh-CN" dirty="0"/>
              <a:t>.</a:t>
            </a:r>
            <a:r>
              <a:rPr lang="zh-CN" altLang="zh-CN" dirty="0"/>
              <a:t>属性名＝值</a:t>
            </a:r>
            <a:endParaRPr lang="en-US" altLang="zh-CN" dirty="0"/>
          </a:p>
          <a:p>
            <a:pPr marL="514350" lvl="1" indent="0">
              <a:buNone/>
            </a:pPr>
            <a:endParaRPr lang="en-US" altLang="zh-CN" dirty="0"/>
          </a:p>
          <a:p>
            <a:pPr lvl="1"/>
            <a:r>
              <a:rPr lang="zh-CN" altLang="zh-CN" dirty="0"/>
              <a:t>例</a:t>
            </a:r>
            <a:r>
              <a:rPr lang="en-US" altLang="zh-CN" dirty="0"/>
              <a:t>7-2 </a:t>
            </a:r>
            <a:r>
              <a:rPr lang="zh-CN" altLang="zh-CN" dirty="0"/>
              <a:t>创建对象示例。</a:t>
            </a:r>
          </a:p>
          <a:p>
            <a:pPr marL="1176655" lvl="2" indent="0">
              <a:buNone/>
            </a:pPr>
            <a:endParaRPr lang="zh-CN" altLang="zh-CN" dirty="0"/>
          </a:p>
          <a:p>
            <a:pPr marL="2148205" lvl="4" indent="0">
              <a:buNone/>
            </a:pPr>
            <a:endParaRPr lang="zh-CN" altLang="zh-CN" dirty="0"/>
          </a:p>
          <a:p>
            <a:pPr lvl="2"/>
            <a:endParaRPr lang="zh-CN" altLang="zh-CN" dirty="0"/>
          </a:p>
          <a:p>
            <a:pPr marL="1536700" lvl="3" indent="0">
              <a:buNone/>
            </a:pPr>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7.3 </a:t>
            </a:r>
            <a:r>
              <a:rPr lang="zh-CN" altLang="zh-CN" dirty="0"/>
              <a:t>构造方法和析构方法</a:t>
            </a:r>
            <a:endParaRPr lang="zh-CN" altLang="zh-CN" b="1" dirty="0"/>
          </a:p>
        </p:txBody>
      </p:sp>
      <p:sp>
        <p:nvSpPr>
          <p:cNvPr id="8195" name="Rectangle 3"/>
          <p:cNvSpPr>
            <a:spLocks noGrp="1" noChangeArrowheads="1"/>
          </p:cNvSpPr>
          <p:nvPr>
            <p:ph type="body" idx="1"/>
          </p:nvPr>
        </p:nvSpPr>
        <p:spPr>
          <a:xfrm>
            <a:off x="36830" y="1640205"/>
            <a:ext cx="9041765" cy="4633595"/>
          </a:xfrm>
        </p:spPr>
        <p:txBody>
          <a:bodyPr/>
          <a:lstStyle/>
          <a:p>
            <a:pPr marL="514350" lvl="1" indent="0">
              <a:buNone/>
            </a:pPr>
            <a:r>
              <a:rPr lang="zh-CN" altLang="zh-CN" dirty="0"/>
              <a:t>两个比较特殊的方法：</a:t>
            </a:r>
            <a:r>
              <a:rPr lang="en-US" altLang="zh-CN" dirty="0"/>
              <a:t>__</a:t>
            </a:r>
            <a:r>
              <a:rPr lang="en-US" altLang="zh-CN" dirty="0" err="1"/>
              <a:t>init</a:t>
            </a:r>
            <a:r>
              <a:rPr lang="en-US" altLang="zh-CN" dirty="0"/>
              <a:t>__()</a:t>
            </a:r>
            <a:r>
              <a:rPr lang="zh-CN" altLang="zh-CN" dirty="0"/>
              <a:t>和</a:t>
            </a:r>
            <a:r>
              <a:rPr lang="en-US" altLang="zh-CN" dirty="0"/>
              <a:t>__del__()</a:t>
            </a:r>
            <a:r>
              <a:rPr lang="zh-CN" altLang="zh-CN" dirty="0"/>
              <a:t>，分别用于初始化对象和释放对象所占用的资源。</a:t>
            </a:r>
            <a:endParaRPr lang="en-US" altLang="zh-CN" dirty="0"/>
          </a:p>
          <a:p>
            <a:endParaRPr lang="en-US" altLang="zh-CN" dirty="0"/>
          </a:p>
          <a:p>
            <a:r>
              <a:rPr lang="zh-CN" altLang="zh-CN" dirty="0"/>
              <a:t>构造方法</a:t>
            </a:r>
          </a:p>
          <a:p>
            <a:pPr lvl="1"/>
            <a:r>
              <a:rPr lang="zh-CN" altLang="zh-CN" dirty="0"/>
              <a:t>类中名字为</a:t>
            </a:r>
            <a:r>
              <a:rPr lang="en-US" altLang="zh-CN" dirty="0"/>
              <a:t>__</a:t>
            </a:r>
            <a:r>
              <a:rPr lang="en-US" altLang="zh-CN" dirty="0" err="1"/>
              <a:t>init</a:t>
            </a:r>
            <a:r>
              <a:rPr lang="en-US" altLang="zh-CN" dirty="0"/>
              <a:t>__()</a:t>
            </a:r>
            <a:r>
              <a:rPr lang="zh-CN" altLang="zh-CN" dirty="0"/>
              <a:t>的方法（以两个下画线“</a:t>
            </a:r>
            <a:r>
              <a:rPr lang="en-US" altLang="zh-CN" dirty="0"/>
              <a:t>_</a:t>
            </a:r>
            <a:r>
              <a:rPr lang="zh-CN" altLang="zh-CN" dirty="0"/>
              <a:t>”开头和结尾）被称为构造方法。</a:t>
            </a:r>
          </a:p>
          <a:p>
            <a:pPr lvl="1"/>
            <a:r>
              <a:rPr lang="zh-CN" altLang="zh-CN" dirty="0"/>
              <a:t>用于完成对象数据成员设置初值或进行其他必要的初始化工作。</a:t>
            </a:r>
            <a:endParaRPr lang="en-US" altLang="zh-CN" dirty="0"/>
          </a:p>
          <a:p>
            <a:pPr lvl="1"/>
            <a:r>
              <a:rPr lang="zh-CN" altLang="zh-CN" dirty="0"/>
              <a:t>如果未定义构造方法，</a:t>
            </a:r>
            <a:r>
              <a:rPr lang="en-US" altLang="zh-CN" dirty="0"/>
              <a:t>Python</a:t>
            </a:r>
            <a:r>
              <a:rPr lang="zh-CN" altLang="zh-CN" dirty="0"/>
              <a:t>将提供一个默认的构造方法。</a:t>
            </a:r>
            <a:endParaRPr lang="en-US" altLang="zh-CN" dirty="0"/>
          </a:p>
          <a:p>
            <a:pPr lvl="1"/>
            <a:endParaRPr lang="zh-CN" altLang="zh-CN" dirty="0"/>
          </a:p>
          <a:p>
            <a:pPr lvl="1"/>
            <a:r>
              <a:rPr lang="zh-CN" altLang="zh-CN" dirty="0"/>
              <a:t>例</a:t>
            </a:r>
            <a:r>
              <a:rPr lang="en-US" altLang="zh-CN" dirty="0"/>
              <a:t>7-3 </a:t>
            </a:r>
            <a:r>
              <a:rPr lang="zh-CN" altLang="zh-CN" dirty="0"/>
              <a:t>使用无参数的构造方法创建对象。</a:t>
            </a:r>
          </a:p>
          <a:p>
            <a:pPr lvl="1"/>
            <a:r>
              <a:rPr lang="zh-CN" altLang="zh-CN" dirty="0"/>
              <a:t>例</a:t>
            </a:r>
            <a:r>
              <a:rPr lang="en-US" altLang="zh-CN" dirty="0"/>
              <a:t>7-4 </a:t>
            </a:r>
            <a:r>
              <a:rPr lang="zh-CN" altLang="zh-CN" dirty="0"/>
              <a:t>使</a:t>
            </a:r>
            <a:r>
              <a:rPr lang="zh-CN" altLang="en-US" dirty="0"/>
              <a:t>用带</a:t>
            </a:r>
            <a:r>
              <a:rPr lang="zh-CN" altLang="zh-CN" dirty="0"/>
              <a:t>参数的</a:t>
            </a:r>
            <a:r>
              <a:rPr lang="en-US" altLang="zh-CN" dirty="0"/>
              <a:t> __</a:t>
            </a:r>
            <a:r>
              <a:rPr lang="en-US" altLang="zh-CN" dirty="0" err="1"/>
              <a:t>init</a:t>
            </a:r>
            <a:r>
              <a:rPr lang="en-US" altLang="zh-CN" dirty="0"/>
              <a:t>__()</a:t>
            </a:r>
            <a:r>
              <a:rPr lang="zh-CN" altLang="zh-CN" dirty="0"/>
              <a:t>方法的构造对象。</a:t>
            </a:r>
          </a:p>
          <a:p>
            <a:pPr lvl="1"/>
            <a:endParaRPr lang="en-US" altLang="zh-CN" dirty="0"/>
          </a:p>
          <a:p>
            <a:pPr marL="1176655" lvl="2" indent="0">
              <a:buNone/>
            </a:pPr>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7.3 </a:t>
            </a:r>
            <a:r>
              <a:rPr lang="zh-CN" altLang="zh-CN" dirty="0"/>
              <a:t>构造方法和析构方法</a:t>
            </a:r>
            <a:endParaRPr lang="zh-CN" altLang="zh-CN" b="1" dirty="0"/>
          </a:p>
        </p:txBody>
      </p:sp>
      <p:sp>
        <p:nvSpPr>
          <p:cNvPr id="8195" name="Rectangle 3"/>
          <p:cNvSpPr>
            <a:spLocks noGrp="1" noChangeArrowheads="1"/>
          </p:cNvSpPr>
          <p:nvPr>
            <p:ph type="body" idx="1"/>
          </p:nvPr>
        </p:nvSpPr>
        <p:spPr>
          <a:xfrm>
            <a:off x="36830" y="1640205"/>
            <a:ext cx="9041765" cy="4633595"/>
          </a:xfrm>
        </p:spPr>
        <p:txBody>
          <a:bodyPr/>
          <a:lstStyle/>
          <a:p>
            <a:r>
              <a:rPr lang="zh-CN" altLang="zh-CN" dirty="0"/>
              <a:t>析构方法</a:t>
            </a:r>
          </a:p>
          <a:p>
            <a:pPr lvl="1"/>
            <a:r>
              <a:rPr lang="en-US" altLang="zh-CN" dirty="0"/>
              <a:t>Python</a:t>
            </a:r>
            <a:r>
              <a:rPr lang="zh-CN" altLang="zh-CN" dirty="0"/>
              <a:t>中的</a:t>
            </a:r>
            <a:r>
              <a:rPr lang="en-US" altLang="zh-CN" dirty="0"/>
              <a:t>__del__()</a:t>
            </a:r>
            <a:r>
              <a:rPr lang="zh-CN" altLang="zh-CN" dirty="0"/>
              <a:t>方法是析构方法，与构造方法相反，用来释放对象占用的资源源。</a:t>
            </a:r>
          </a:p>
          <a:p>
            <a:pPr lvl="1"/>
            <a:r>
              <a:rPr lang="zh-CN" altLang="zh-CN" dirty="0"/>
              <a:t>如果用户未定义析构方法，</a:t>
            </a:r>
            <a:r>
              <a:rPr lang="en-US" altLang="zh-CN" dirty="0"/>
              <a:t>Python</a:t>
            </a:r>
            <a:r>
              <a:rPr lang="zh-CN" altLang="zh-CN" dirty="0"/>
              <a:t>将提供一个默认的析构方法进行必要的清理工作。</a:t>
            </a:r>
            <a:endParaRPr lang="en-US" altLang="zh-CN" dirty="0"/>
          </a:p>
          <a:p>
            <a:pPr lvl="1"/>
            <a:endParaRPr lang="zh-CN" altLang="zh-CN" dirty="0"/>
          </a:p>
          <a:p>
            <a:pPr lvl="1"/>
            <a:r>
              <a:rPr lang="zh-CN" altLang="zh-CN" dirty="0"/>
              <a:t>例</a:t>
            </a:r>
            <a:r>
              <a:rPr lang="en-US" altLang="zh-CN" dirty="0"/>
              <a:t>7-5 </a:t>
            </a:r>
            <a:r>
              <a:rPr lang="zh-CN" altLang="zh-CN" dirty="0"/>
              <a:t>使用析构方法删除对象。</a:t>
            </a:r>
          </a:p>
          <a:p>
            <a:pPr lvl="1"/>
            <a:endParaRPr lang="en-US" altLang="zh-CN" dirty="0"/>
          </a:p>
          <a:p>
            <a:pPr marL="1176655" lvl="2" indent="0">
              <a:buNone/>
            </a:pPr>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5fa0886-0c2f-4a13-a5a9-100afbe2a4a1}"/>
  <p:tag name="TABLE_ENDDRAG_ORIGIN_RECT" val="349*347"/>
  <p:tag name="TABLE_ENDDRAG_RECT" val="351*137*349*347"/>
</p:tagLst>
</file>

<file path=ppt/theme/theme1.xml><?xml version="1.0" encoding="utf-8"?>
<a:theme xmlns:a="http://schemas.openxmlformats.org/drawingml/2006/main" name="尚学堂">
  <a:themeElements>
    <a:clrScheme name="尚学堂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尚学堂">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20000"/>
          </a:spcAft>
          <a:buClr>
            <a:srgbClr val="228A88"/>
          </a:buClr>
          <a:buSzTx/>
          <a:buFont typeface="Wingdings 2" panose="05020102010507070707" pitchFamily="18" charset="2"/>
          <a:buNone/>
          <a:defRPr kumimoji="0" lang="en-US" sz="2000" b="0" i="0" u="none" strike="noStrike" cap="none" normalizeH="0" baseline="0" smtClean="0">
            <a:ln>
              <a:noFill/>
            </a:ln>
            <a:solidFill>
              <a:srgbClr val="6699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20000"/>
          </a:spcAft>
          <a:buClr>
            <a:srgbClr val="228A88"/>
          </a:buClr>
          <a:buSzTx/>
          <a:buFont typeface="Wingdings 2" panose="05020102010507070707" pitchFamily="18" charset="2"/>
          <a:buNone/>
          <a:defRPr kumimoji="0" lang="en-US" sz="2000" b="0" i="0" u="none" strike="noStrike" cap="none" normalizeH="0" baseline="0" smtClean="0">
            <a:ln>
              <a:noFill/>
            </a:ln>
            <a:solidFill>
              <a:srgbClr val="669900"/>
            </a:solidFill>
            <a:effectLst/>
            <a:latin typeface="Arial" panose="020B0604020202020204" pitchFamily="34" charset="0"/>
            <a:ea typeface="宋体" panose="02010600030101010101" pitchFamily="2" charset="-122"/>
          </a:defRPr>
        </a:defPPr>
      </a:lstStyle>
    </a:lnDef>
  </a:objectDefaults>
  <a:extraClrSchemeLst>
    <a:extraClrScheme>
      <a:clrScheme name="尚学堂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尚学堂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尚学堂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尚学堂</Template>
  <TotalTime>257</TotalTime>
  <Words>2728</Words>
  <Application>Microsoft Office PowerPoint</Application>
  <PresentationFormat>全屏显示(4:3)</PresentationFormat>
  <Paragraphs>281</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微软雅黑</vt:lpstr>
      <vt:lpstr>Arial</vt:lpstr>
      <vt:lpstr>Times New Roman</vt:lpstr>
      <vt:lpstr>Wingdings 2</vt:lpstr>
      <vt:lpstr>尚学堂</vt:lpstr>
      <vt:lpstr>7 用类实现抽象和封装</vt:lpstr>
      <vt:lpstr>第7章 面向对象程序设计</vt:lpstr>
      <vt:lpstr>7.1 面向对象编程概述</vt:lpstr>
      <vt:lpstr>7.1 面向对象编程概述</vt:lpstr>
      <vt:lpstr>7.2 创建类与对象</vt:lpstr>
      <vt:lpstr>7.2 创建类与对象</vt:lpstr>
      <vt:lpstr>7.2 创建类与对象</vt:lpstr>
      <vt:lpstr>7.3 构造方法和析构方法</vt:lpstr>
      <vt:lpstr>7.3 构造方法和析构方法</vt:lpstr>
      <vt:lpstr>7.3 构造方法和析构方法</vt:lpstr>
      <vt:lpstr>7.3 构造方法和析构方法</vt:lpstr>
      <vt:lpstr>7.3 构造方法和析构方法</vt:lpstr>
      <vt:lpstr>7.3 构造方法和析构方法</vt:lpstr>
      <vt:lpstr>7.3 构造方法和析构方法</vt:lpstr>
      <vt:lpstr>7.4 类的继承</vt:lpstr>
      <vt:lpstr>7.4 类的继承</vt:lpstr>
      <vt:lpstr>7.4 类的继承</vt:lpstr>
      <vt:lpstr>7.5 类的多态</vt:lpstr>
      <vt:lpstr>7.6 运算符重载</vt:lpstr>
      <vt:lpstr>7.6 运算符重载</vt:lpstr>
      <vt:lpstr>7.6 运算符重载</vt:lpstr>
      <vt:lpstr>7.6 运算符重载</vt:lpstr>
      <vt:lpstr>7.7  面向对象程序设计的应用</vt:lpstr>
      <vt:lpstr>小结</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Zhang Chong</cp:lastModifiedBy>
  <cp:revision>357</cp:revision>
  <dcterms:created xsi:type="dcterms:W3CDTF">2113-01-01T00:00:00Z</dcterms:created>
  <dcterms:modified xsi:type="dcterms:W3CDTF">2022-04-07T07:52:31Z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