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handoutMasterIdLst>
    <p:handoutMasterId r:id="rId39"/>
  </p:handoutMasterIdLst>
  <p:sldIdLst>
    <p:sldId id="256" r:id="rId2"/>
    <p:sldId id="318" r:id="rId3"/>
    <p:sldId id="299" r:id="rId4"/>
    <p:sldId id="362" r:id="rId5"/>
    <p:sldId id="363" r:id="rId6"/>
    <p:sldId id="364" r:id="rId7"/>
    <p:sldId id="365" r:id="rId8"/>
    <p:sldId id="366" r:id="rId9"/>
    <p:sldId id="343" r:id="rId10"/>
    <p:sldId id="367" r:id="rId11"/>
    <p:sldId id="322" r:id="rId12"/>
    <p:sldId id="368" r:id="rId13"/>
    <p:sldId id="369" r:id="rId14"/>
    <p:sldId id="370" r:id="rId15"/>
    <p:sldId id="371" r:id="rId16"/>
    <p:sldId id="372" r:id="rId17"/>
    <p:sldId id="385" r:id="rId18"/>
    <p:sldId id="386" r:id="rId19"/>
    <p:sldId id="389" r:id="rId20"/>
    <p:sldId id="390" r:id="rId21"/>
    <p:sldId id="387" r:id="rId22"/>
    <p:sldId id="388" r:id="rId23"/>
    <p:sldId id="328" r:id="rId24"/>
    <p:sldId id="373" r:id="rId25"/>
    <p:sldId id="374" r:id="rId26"/>
    <p:sldId id="375" r:id="rId27"/>
    <p:sldId id="376" r:id="rId28"/>
    <p:sldId id="377" r:id="rId29"/>
    <p:sldId id="353" r:id="rId30"/>
    <p:sldId id="380" r:id="rId31"/>
    <p:sldId id="381" r:id="rId32"/>
    <p:sldId id="382" r:id="rId33"/>
    <p:sldId id="383" r:id="rId34"/>
    <p:sldId id="384" r:id="rId35"/>
    <p:sldId id="311" r:id="rId36"/>
    <p:sldId id="263" r:id="rId37"/>
    <p:sldId id="342" r:id="rId3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6B3"/>
    <a:srgbClr val="9954CC"/>
    <a:srgbClr val="50A3EE"/>
    <a:srgbClr val="126ABA"/>
    <a:srgbClr val="7EBBF2"/>
    <a:srgbClr val="69B0F1"/>
    <a:srgbClr val="66AEF0"/>
    <a:srgbClr val="020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60" d="100"/>
          <a:sy n="60" d="100"/>
        </p:scale>
        <p:origin x="1460" y="104"/>
      </p:cViewPr>
      <p:guideLst>
        <p:guide orient="horz" pos="2160"/>
        <p:guide pos="290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24" y="-96"/>
      </p:cViewPr>
      <p:guideLst>
        <p:guide orient="horz" pos="2880"/>
        <p:guide pos="2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10" Type="http://schemas.openxmlformats.org/officeDocument/2006/relationships/slide" Target="slides/slide36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541F-54B9-41FE-9A5A-DFC07EBE7F8F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FBEE0-6446-472E-ABDC-872CE7FA2D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" y="5164455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52400" y="669925"/>
            <a:ext cx="4475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ea typeface="华文彩云" panose="02010800040101010101" pitchFamily="2" charset="-122"/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ea typeface="方正姚体" panose="02010601030101010101" pitchFamily="2" charset="-122"/>
                <a:sym typeface="+mn-ea"/>
              </a:rPr>
              <a:t>高级</a:t>
            </a:r>
            <a:r>
              <a:rPr lang="zh-CN" altLang="en-US" sz="3600" dirty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black">
          <a:xfrm>
            <a:off x="6084888" y="5930107"/>
            <a:ext cx="287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北京工商大学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879475"/>
            <a:ext cx="2230437" cy="5372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2713" y="879475"/>
            <a:ext cx="6540500" cy="5372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8" y="879475"/>
            <a:ext cx="8897937" cy="787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12713" y="1687513"/>
            <a:ext cx="8923337" cy="4564062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rgbClr val="1166B3"/>
                </a:solidFill>
              </a:defRPr>
            </a:lvl1pPr>
            <a:lvl2pPr>
              <a:defRPr sz="22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21" y="788034"/>
            <a:ext cx="9039466" cy="787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189" y="1619794"/>
            <a:ext cx="4532811" cy="4631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252" y="1632857"/>
            <a:ext cx="4441961" cy="4618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334760"/>
            <a:ext cx="9144635" cy="522605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78359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39688" y="854075"/>
            <a:ext cx="903922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6513" y="1639888"/>
            <a:ext cx="9036050" cy="46339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br>
              <a:rPr lang="en-US" altLang="en-US"/>
            </a:br>
            <a:r>
              <a:rPr lang="en-US" altLang="en-US"/>
              <a:t>good1</a:t>
            </a:r>
          </a:p>
          <a:p>
            <a:pPr lvl="1"/>
            <a:r>
              <a:rPr lang="en-US" altLang="en-US"/>
              <a:t>Second level</a:t>
            </a:r>
            <a:br>
              <a:rPr lang="en-US" altLang="en-US"/>
            </a:br>
            <a:r>
              <a:rPr lang="en-US" altLang="en-US"/>
              <a:t>good2</a:t>
            </a:r>
          </a:p>
          <a:p>
            <a:pPr lvl="2"/>
            <a:r>
              <a:rPr lang="en-US" altLang="en-US"/>
              <a:t>Third level</a:t>
            </a:r>
            <a:br>
              <a:rPr lang="en-US" altLang="en-US"/>
            </a:br>
            <a:r>
              <a:rPr lang="en-US" altLang="en-US"/>
              <a:t>good3</a:t>
            </a:r>
          </a:p>
          <a:p>
            <a:pPr lvl="3"/>
            <a:r>
              <a:rPr lang="en-US" altLang="en-US"/>
              <a:t>Fourth level</a:t>
            </a:r>
            <a:br>
              <a:rPr lang="en-US" altLang="en-US"/>
            </a:br>
            <a:r>
              <a:rPr lang="en-US" altLang="en-US"/>
              <a:t>good4</a:t>
            </a:r>
          </a:p>
          <a:p>
            <a:pPr lvl="4"/>
            <a:r>
              <a:rPr lang="en-US" altLang="en-US"/>
              <a:t>Fifth level</a:t>
            </a:r>
            <a:br>
              <a:rPr lang="en-US" altLang="en-US"/>
            </a:br>
            <a:r>
              <a:rPr lang="en-US" altLang="en-US"/>
              <a:t>good5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black">
          <a:xfrm>
            <a:off x="34925" y="26035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black">
          <a:xfrm>
            <a:off x="6829425" y="6431598"/>
            <a:ext cx="21256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国际经管学院</a:t>
            </a:r>
          </a:p>
        </p:txBody>
      </p:sp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34925" y="41275"/>
            <a:ext cx="37449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高级程序设计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244840" y="26670"/>
            <a:ext cx="769620" cy="727075"/>
            <a:chOff x="1642438" y="2313000"/>
            <a:chExt cx="2232000" cy="2232000"/>
          </a:xfrm>
        </p:grpSpPr>
        <p:sp>
          <p:nvSpPr>
            <p:cNvPr id="9" name="椭圆 8"/>
            <p:cNvSpPr/>
            <p:nvPr/>
          </p:nvSpPr>
          <p:spPr>
            <a:xfrm>
              <a:off x="1642438" y="2313000"/>
              <a:ext cx="2232000" cy="22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438" y="2349000"/>
              <a:ext cx="2160000" cy="2160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±"/>
        <a:defRPr sz="2400">
          <a:solidFill>
            <a:schemeClr val="hlink"/>
          </a:solidFill>
          <a:latin typeface="+mn-lt"/>
          <a:ea typeface="+mn-ea"/>
        </a:defRPr>
      </a:lvl3pPr>
      <a:lvl4pPr marL="188595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°"/>
        <a:defRPr sz="2000">
          <a:solidFill>
            <a:schemeClr val="hlink"/>
          </a:solidFill>
          <a:latin typeface="+mn-lt"/>
          <a:ea typeface="+mn-ea"/>
        </a:defRPr>
      </a:lvl4pPr>
      <a:lvl5pPr marL="234950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 sz="2000"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15265" y="2643505"/>
            <a:ext cx="8232775" cy="1871345"/>
          </a:xfrm>
          <a:solidFill>
            <a:srgbClr val="FFFFFF"/>
          </a:solidFill>
          <a:ln>
            <a:solidFill>
              <a:srgbClr val="9954CC"/>
            </a:solidFill>
          </a:ln>
        </p:spPr>
        <p:txBody>
          <a:bodyPr anchorCtr="1"/>
          <a:lstStyle/>
          <a:p>
            <a:pPr eaLnBrk="1" hangingPunct="1"/>
            <a:r>
              <a:rPr lang="en-US" altLang="zh-CN" sz="3200" dirty="0"/>
              <a:t>8 </a:t>
            </a:r>
            <a:r>
              <a:rPr lang="zh-CN" altLang="zh-CN" sz="3200" dirty="0"/>
              <a:t>使用模块和库编程</a:t>
            </a:r>
            <a:endParaRPr lang="zh-CN" altLang="en-US" sz="3200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en-US" altLang="zh-CN" dirty="0"/>
              <a:t>8.2 </a:t>
            </a:r>
            <a:r>
              <a:rPr lang="zh-CN" altLang="zh-CN" dirty="0"/>
              <a:t>包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lvl="1"/>
            <a:r>
              <a:rPr lang="zh-CN" altLang="zh-CN" dirty="0"/>
              <a:t>一个典型的包结构</a:t>
            </a:r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54" y="4797152"/>
            <a:ext cx="2423192" cy="15127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71" y="2276872"/>
            <a:ext cx="2931067" cy="252028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87" y="2093726"/>
            <a:ext cx="3672408" cy="3999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8.3 Python</a:t>
            </a:r>
            <a:r>
              <a:rPr lang="zh-CN" altLang="zh-CN" dirty="0"/>
              <a:t>的标准库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514350" lvl="1" indent="0">
              <a:buNone/>
            </a:pPr>
            <a:r>
              <a:rPr lang="en-US" altLang="zh-CN" dirty="0"/>
              <a:t>Python</a:t>
            </a:r>
            <a:r>
              <a:rPr lang="zh-CN" altLang="zh-CN" dirty="0"/>
              <a:t>标准库，也称内置库或内置模块，是</a:t>
            </a:r>
            <a:r>
              <a:rPr lang="en-US" altLang="zh-CN" dirty="0"/>
              <a:t>Python</a:t>
            </a:r>
            <a:r>
              <a:rPr lang="zh-CN" altLang="zh-CN" dirty="0"/>
              <a:t>的组成部分，它随</a:t>
            </a:r>
            <a:r>
              <a:rPr lang="en-US" altLang="zh-CN" dirty="0"/>
              <a:t>Python</a:t>
            </a:r>
            <a:r>
              <a:rPr lang="zh-CN" altLang="zh-CN" dirty="0"/>
              <a:t>解释器一起安装在系统中。</a:t>
            </a: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r>
              <a:rPr lang="en-US" altLang="zh-CN" dirty="0"/>
              <a:t>math</a:t>
            </a:r>
            <a:r>
              <a:rPr lang="zh-CN" altLang="zh-CN" dirty="0"/>
              <a:t>库</a:t>
            </a:r>
          </a:p>
          <a:p>
            <a:pPr lvl="1"/>
            <a:r>
              <a:rPr lang="en-US" altLang="zh-CN" dirty="0"/>
              <a:t>math</a:t>
            </a:r>
            <a:r>
              <a:rPr lang="zh-CN" altLang="zh-CN" dirty="0"/>
              <a:t>库是</a:t>
            </a:r>
            <a:r>
              <a:rPr lang="en-US" altLang="zh-CN" dirty="0"/>
              <a:t>Python</a:t>
            </a:r>
            <a:r>
              <a:rPr lang="zh-CN" altLang="zh-CN" dirty="0"/>
              <a:t>内置的数学函数库，提供支持整数和浮点数运算的函数。</a:t>
            </a:r>
            <a:endParaRPr lang="en-US" altLang="zh-CN" dirty="0"/>
          </a:p>
          <a:p>
            <a:pPr lvl="1"/>
            <a:r>
              <a:rPr lang="en-US" altLang="zh-CN" dirty="0"/>
              <a:t>math</a:t>
            </a:r>
            <a:r>
              <a:rPr lang="zh-CN" altLang="zh-CN" dirty="0"/>
              <a:t>库共提供了</a:t>
            </a:r>
            <a:r>
              <a:rPr lang="en-US" altLang="zh-CN" dirty="0"/>
              <a:t>4</a:t>
            </a:r>
            <a:r>
              <a:rPr lang="zh-CN" altLang="zh-CN" dirty="0"/>
              <a:t>个数学常数和</a:t>
            </a:r>
            <a:r>
              <a:rPr lang="en-US" altLang="zh-CN" dirty="0"/>
              <a:t>44</a:t>
            </a:r>
            <a:r>
              <a:rPr lang="zh-CN" altLang="zh-CN" dirty="0"/>
              <a:t>个函数，分为数值运算函数、幂对数函数、三角对数函数和高等特殊函数等类型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执行</a:t>
            </a:r>
            <a:r>
              <a:rPr lang="en-US" altLang="zh-CN" dirty="0" err="1"/>
              <a:t>dir</a:t>
            </a:r>
            <a:r>
              <a:rPr lang="en-US" altLang="zh-CN" dirty="0"/>
              <a:t>(math)</a:t>
            </a:r>
            <a:r>
              <a:rPr lang="zh-CN" altLang="zh-CN" dirty="0"/>
              <a:t>函数命令，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8.3 Python</a:t>
            </a:r>
            <a:r>
              <a:rPr lang="zh-CN" altLang="zh-CN" dirty="0"/>
              <a:t>的标准库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/>
              <a:t>random</a:t>
            </a:r>
            <a:r>
              <a:rPr lang="zh-CN" altLang="zh-CN" dirty="0"/>
              <a:t>库</a:t>
            </a:r>
          </a:p>
          <a:p>
            <a:pPr lvl="1"/>
            <a:r>
              <a:rPr lang="en-US" altLang="zh-CN" dirty="0"/>
              <a:t>random</a:t>
            </a:r>
            <a:r>
              <a:rPr lang="zh-CN" altLang="zh-CN" dirty="0"/>
              <a:t>库中的函数主要用于产生各种分布的伪随机数序列。</a:t>
            </a:r>
          </a:p>
          <a:p>
            <a:pPr lvl="1"/>
            <a:r>
              <a:rPr lang="zh-CN" altLang="zh-CN" dirty="0"/>
              <a:t>概率是确定、可见的，被称为伪随机数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可以生成不同类型的随机数函数，所有函数都是基于最基本的</a:t>
            </a:r>
            <a:r>
              <a:rPr lang="en-US" altLang="zh-CN" dirty="0"/>
              <a:t> </a:t>
            </a:r>
            <a:r>
              <a:rPr lang="en-US" altLang="zh-CN" dirty="0" err="1"/>
              <a:t>random.random</a:t>
            </a:r>
            <a:r>
              <a:rPr lang="en-US" altLang="zh-CN" dirty="0"/>
              <a:t>()</a:t>
            </a:r>
            <a:r>
              <a:rPr lang="zh-CN" altLang="zh-CN" dirty="0"/>
              <a:t>函数扩展实现。</a:t>
            </a:r>
            <a:endParaRPr lang="en-US" altLang="zh-CN" dirty="0"/>
          </a:p>
          <a:p>
            <a:pPr lvl="1"/>
            <a:r>
              <a:rPr lang="zh-CN" altLang="zh-CN" dirty="0"/>
              <a:t>只需要查阅该库中的随机数生成函数，根据应用需求使用即可。</a:t>
            </a:r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8.3 Python</a:t>
            </a:r>
            <a:r>
              <a:rPr lang="zh-CN" altLang="zh-CN" dirty="0"/>
              <a:t>的标准库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1347" y="1691640"/>
          <a:ext cx="8064896" cy="4657316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429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3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601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 </a:t>
                      </a:r>
                      <a:r>
                        <a:rPr lang="zh-CN" sz="1800" kern="1000" dirty="0">
                          <a:effectLst/>
                        </a:rPr>
                        <a:t>函数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 </a:t>
                      </a:r>
                      <a:r>
                        <a:rPr lang="zh-CN" sz="1800" kern="1000">
                          <a:effectLst/>
                        </a:rPr>
                        <a:t>示例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1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random.random</a:t>
                      </a:r>
                      <a:r>
                        <a:rPr lang="en-US" sz="1800" kern="1000" dirty="0">
                          <a:effectLst/>
                        </a:rPr>
                        <a:t>()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&gt;&gt;&gt; random.random()</a:t>
                      </a:r>
                      <a:endParaRPr lang="zh-CN" sz="1800" kern="100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0.8880685743559004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1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random.randint</a:t>
                      </a:r>
                      <a:r>
                        <a:rPr lang="en-US" sz="1800" kern="1000" dirty="0">
                          <a:effectLst/>
                        </a:rPr>
                        <a:t>(a, b)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&gt;&gt;&gt; random.randint(10,20)</a:t>
                      </a:r>
                      <a:endParaRPr lang="zh-CN" sz="1800" kern="100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19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1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random.randrange</a:t>
                      </a:r>
                      <a:r>
                        <a:rPr lang="en-US" sz="1800" kern="1000" dirty="0">
                          <a:effectLst/>
                        </a:rPr>
                        <a:t>(stop)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&gt;&gt;&gt; random.randrange(10)</a:t>
                      </a:r>
                      <a:endParaRPr lang="zh-CN" sz="1800" kern="100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8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31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random.choice</a:t>
                      </a:r>
                      <a:r>
                        <a:rPr lang="en-US" sz="1800" kern="1000" dirty="0">
                          <a:effectLst/>
                        </a:rPr>
                        <a:t>(</a:t>
                      </a:r>
                      <a:r>
                        <a:rPr lang="en-US" sz="1800" kern="1000" dirty="0" err="1">
                          <a:effectLst/>
                        </a:rPr>
                        <a:t>seq</a:t>
                      </a:r>
                      <a:r>
                        <a:rPr lang="en-US" sz="1800" kern="1000" dirty="0">
                          <a:effectLst/>
                        </a:rPr>
                        <a:t>)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&gt;&gt;&gt; </a:t>
                      </a:r>
                      <a:r>
                        <a:rPr lang="en-US" sz="1800" kern="1000" dirty="0" err="1">
                          <a:effectLst/>
                        </a:rPr>
                        <a:t>random.choice</a:t>
                      </a:r>
                      <a:r>
                        <a:rPr lang="en-US" sz="1800" kern="1000" dirty="0">
                          <a:effectLst/>
                        </a:rPr>
                        <a:t>(['</a:t>
                      </a:r>
                      <a:r>
                        <a:rPr lang="en-US" sz="1800" kern="1000" dirty="0" err="1">
                          <a:effectLst/>
                        </a:rPr>
                        <a:t>a','b','c','d','e</a:t>
                      </a:r>
                      <a:r>
                        <a:rPr lang="en-US" sz="1800" kern="1000" dirty="0">
                          <a:effectLst/>
                        </a:rPr>
                        <a:t>'])</a:t>
                      </a:r>
                      <a:endParaRPr lang="zh-CN" sz="1800" kern="10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'c'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31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random.uniform(a, b)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&gt;&gt;&gt; </a:t>
                      </a:r>
                      <a:r>
                        <a:rPr lang="en-US" sz="1800" kern="1000" dirty="0" err="1">
                          <a:effectLst/>
                        </a:rPr>
                        <a:t>random.uniform</a:t>
                      </a:r>
                      <a:r>
                        <a:rPr lang="en-US" sz="1800" kern="1000" dirty="0">
                          <a:effectLst/>
                        </a:rPr>
                        <a:t>(10,20)</a:t>
                      </a:r>
                      <a:endParaRPr lang="zh-CN" sz="1800" kern="10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17.27824882833889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31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effectLst/>
                        </a:rPr>
                        <a:t>random.randrange</a:t>
                      </a:r>
                      <a:r>
                        <a:rPr lang="en-US" sz="1600" kern="1000" dirty="0">
                          <a:effectLst/>
                        </a:rPr>
                        <a:t>(start, stop[, step])</a:t>
                      </a:r>
                      <a:endParaRPr lang="zh-CN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&gt;&gt;&gt; </a:t>
                      </a:r>
                      <a:r>
                        <a:rPr lang="en-US" sz="1800" kern="1000" dirty="0" err="1">
                          <a:effectLst/>
                        </a:rPr>
                        <a:t>random.randrange</a:t>
                      </a:r>
                      <a:r>
                        <a:rPr lang="en-US" sz="1800" kern="1000" dirty="0">
                          <a:effectLst/>
                        </a:rPr>
                        <a:t>(1,20,3)</a:t>
                      </a:r>
                      <a:endParaRPr lang="zh-CN" sz="1800" kern="10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16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875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random.shuffle(x[, random])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&gt;&gt;&gt; </a:t>
                      </a:r>
                      <a:r>
                        <a:rPr lang="en-US" sz="1600" kern="1000" dirty="0" err="1">
                          <a:effectLst/>
                        </a:rPr>
                        <a:t>lst</a:t>
                      </a:r>
                      <a:r>
                        <a:rPr lang="en-US" sz="1600" kern="1000" dirty="0">
                          <a:effectLst/>
                        </a:rPr>
                        <a:t>=['</a:t>
                      </a:r>
                      <a:r>
                        <a:rPr lang="en-US" sz="1600" kern="1000" dirty="0" err="1">
                          <a:effectLst/>
                        </a:rPr>
                        <a:t>a','b','c','d','e</a:t>
                      </a:r>
                      <a:r>
                        <a:rPr lang="en-US" sz="1600" kern="1000" dirty="0">
                          <a:effectLst/>
                        </a:rPr>
                        <a:t>']</a:t>
                      </a:r>
                      <a:endParaRPr lang="zh-CN" sz="1600" kern="10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&gt;&gt;&gt; </a:t>
                      </a:r>
                      <a:r>
                        <a:rPr lang="en-US" sz="1600" kern="1000" dirty="0" err="1">
                          <a:effectLst/>
                        </a:rPr>
                        <a:t>random.shuffle</a:t>
                      </a:r>
                      <a:r>
                        <a:rPr lang="en-US" sz="1600" kern="1000" dirty="0">
                          <a:effectLst/>
                        </a:rPr>
                        <a:t>(</a:t>
                      </a:r>
                      <a:r>
                        <a:rPr lang="en-US" sz="1600" kern="1000" dirty="0" err="1">
                          <a:effectLst/>
                        </a:rPr>
                        <a:t>lst</a:t>
                      </a:r>
                      <a:r>
                        <a:rPr lang="en-US" sz="1600" kern="1000" dirty="0">
                          <a:effectLst/>
                        </a:rPr>
                        <a:t>)</a:t>
                      </a:r>
                      <a:endParaRPr lang="zh-CN" sz="1600" kern="10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&gt;&gt;&gt; </a:t>
                      </a:r>
                      <a:r>
                        <a:rPr lang="en-US" sz="1600" kern="1000" dirty="0" err="1">
                          <a:effectLst/>
                        </a:rPr>
                        <a:t>lst</a:t>
                      </a:r>
                      <a:r>
                        <a:rPr lang="en-US" sz="1600" kern="1000" dirty="0">
                          <a:effectLst/>
                        </a:rPr>
                        <a:t>   #['e', 'c', 'b', 'a', 'd']</a:t>
                      </a:r>
                      <a:endParaRPr lang="zh-CN" sz="16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/>
              <a:t>random</a:t>
            </a:r>
            <a:r>
              <a:rPr lang="zh-CN" altLang="zh-CN" dirty="0"/>
              <a:t>库</a:t>
            </a:r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8.3 Python</a:t>
            </a:r>
            <a:r>
              <a:rPr lang="zh-CN" altLang="zh-CN" dirty="0"/>
              <a:t>的标准库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 err="1"/>
              <a:t>datetime</a:t>
            </a:r>
            <a:r>
              <a:rPr lang="zh-CN" altLang="zh-CN" dirty="0"/>
              <a:t>库</a:t>
            </a:r>
          </a:p>
          <a:p>
            <a:pPr lvl="1"/>
            <a:r>
              <a:rPr lang="zh-CN" altLang="zh-CN" dirty="0"/>
              <a:t>日期和时间的函数主要集中在</a:t>
            </a:r>
            <a:r>
              <a:rPr lang="en-US" altLang="zh-CN" dirty="0"/>
              <a:t>time</a:t>
            </a:r>
            <a:r>
              <a:rPr lang="zh-CN" altLang="zh-CN" dirty="0"/>
              <a:t>和</a:t>
            </a:r>
            <a:r>
              <a:rPr lang="en-US" altLang="zh-CN" dirty="0" err="1"/>
              <a:t>datetime</a:t>
            </a:r>
            <a:r>
              <a:rPr lang="zh-CN" altLang="zh-CN" dirty="0"/>
              <a:t>两个库中，其中</a:t>
            </a:r>
            <a:r>
              <a:rPr lang="en-US" altLang="zh-CN" dirty="0" err="1"/>
              <a:t>datetime</a:t>
            </a:r>
            <a:r>
              <a:rPr lang="en-US" altLang="zh-CN" dirty="0"/>
              <a:t> </a:t>
            </a:r>
            <a:r>
              <a:rPr lang="zh-CN" altLang="zh-CN" dirty="0"/>
              <a:t>库基于</a:t>
            </a:r>
            <a:r>
              <a:rPr lang="en-US" altLang="zh-CN" dirty="0"/>
              <a:t> time</a:t>
            </a:r>
            <a:r>
              <a:rPr lang="zh-CN" altLang="zh-CN" dirty="0"/>
              <a:t>库进行了封装，提供了更多实用的对象或函数。</a:t>
            </a:r>
            <a:endParaRPr lang="en-US" altLang="zh-CN" dirty="0"/>
          </a:p>
          <a:p>
            <a:pPr lvl="1"/>
            <a:r>
              <a:rPr lang="zh-CN" altLang="en-US" dirty="0"/>
              <a:t>主要知识点</a:t>
            </a:r>
            <a:endParaRPr lang="en-US" altLang="zh-CN" dirty="0"/>
          </a:p>
          <a:p>
            <a:pPr marL="716280" lvl="1" indent="0">
              <a:buNone/>
            </a:pPr>
            <a:r>
              <a:rPr lang="en-US" altLang="zh-CN" dirty="0"/>
              <a:t>1. </a:t>
            </a:r>
            <a:r>
              <a:rPr lang="en-US" altLang="zh-CN" dirty="0" err="1"/>
              <a:t>datetime</a:t>
            </a:r>
            <a:r>
              <a:rPr lang="zh-CN" altLang="zh-CN" dirty="0"/>
              <a:t>类的定义</a:t>
            </a:r>
          </a:p>
          <a:p>
            <a:pPr marL="716280" lvl="1" indent="0">
              <a:buNone/>
            </a:pPr>
            <a:r>
              <a:rPr lang="en-US" altLang="zh-CN" dirty="0"/>
              <a:t>2. </a:t>
            </a:r>
            <a:r>
              <a:rPr lang="en-US" altLang="zh-CN" dirty="0" err="1"/>
              <a:t>datetime</a:t>
            </a:r>
            <a:r>
              <a:rPr lang="zh-CN" altLang="zh-CN" dirty="0"/>
              <a:t>类的方法和属性</a:t>
            </a:r>
          </a:p>
          <a:p>
            <a:pPr marL="716280" lvl="1" indent="0">
              <a:buNone/>
            </a:pPr>
            <a:r>
              <a:rPr lang="en-US" altLang="zh-CN" dirty="0"/>
              <a:t>3. </a:t>
            </a:r>
            <a:r>
              <a:rPr lang="en-US" altLang="zh-CN" dirty="0" err="1"/>
              <a:t>datetime</a:t>
            </a:r>
            <a:r>
              <a:rPr lang="zh-CN" altLang="zh-CN" dirty="0"/>
              <a:t>类中对象的方法或属性</a:t>
            </a:r>
          </a:p>
          <a:p>
            <a:pPr marL="716280" lvl="1" indent="0">
              <a:buNone/>
            </a:pPr>
            <a:r>
              <a:rPr lang="en-US" altLang="zh-CN" dirty="0"/>
              <a:t>4. </a:t>
            </a:r>
            <a:r>
              <a:rPr lang="en-US" altLang="zh-CN" dirty="0" err="1"/>
              <a:t>strftime</a:t>
            </a:r>
            <a:r>
              <a:rPr lang="en-US" altLang="zh-CN" dirty="0"/>
              <a:t>()</a:t>
            </a:r>
            <a:r>
              <a:rPr lang="zh-CN" altLang="zh-CN" dirty="0"/>
              <a:t>方法</a:t>
            </a:r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8.3 Python</a:t>
            </a:r>
            <a:r>
              <a:rPr lang="zh-CN" altLang="zh-CN" dirty="0"/>
              <a:t>的标准库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 err="1"/>
              <a:t>datetime</a:t>
            </a:r>
            <a:r>
              <a:rPr lang="zh-CN" altLang="zh-CN" dirty="0"/>
              <a:t>库</a:t>
            </a:r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70" y="1677035"/>
            <a:ext cx="7079615" cy="45599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8.3 Python</a:t>
            </a:r>
            <a:r>
              <a:rPr lang="zh-CN" altLang="zh-CN" dirty="0"/>
              <a:t>的标准库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 err="1"/>
              <a:t>datetime</a:t>
            </a:r>
            <a:r>
              <a:rPr lang="zh-CN" altLang="zh-CN" dirty="0"/>
              <a:t>库</a:t>
            </a:r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5" y="2684145"/>
            <a:ext cx="7458075" cy="3743325"/>
          </a:xfrm>
          <a:prstGeom prst="rect">
            <a:avLst/>
          </a:prstGeom>
          <a:ln>
            <a:solidFill>
              <a:srgbClr val="020C16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05" y="925699"/>
            <a:ext cx="4476750" cy="2457450"/>
          </a:xfrm>
          <a:prstGeom prst="rect">
            <a:avLst/>
          </a:prstGeom>
          <a:ln>
            <a:solidFill>
              <a:srgbClr val="020C16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8.4 Python</a:t>
            </a:r>
            <a:r>
              <a:rPr lang="zh-CN" altLang="zh-CN" dirty="0"/>
              <a:t>的第三方库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zh-CN" altLang="zh-CN" dirty="0"/>
              <a:t>第三方库介绍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zh-CN" dirty="0"/>
              <a:t>官方网站提供了第三方库索引功能（</a:t>
            </a:r>
            <a:r>
              <a:rPr lang="en-US" altLang="zh-CN" dirty="0"/>
              <a:t>the Python Package </a:t>
            </a:r>
            <a:r>
              <a:rPr lang="en-US" altLang="zh-CN" dirty="0" err="1"/>
              <a:t>PyPI</a:t>
            </a:r>
            <a:r>
              <a:rPr lang="zh-CN" altLang="zh-CN" dirty="0"/>
              <a:t>），网址如下。</a:t>
            </a:r>
          </a:p>
          <a:p>
            <a:pPr marL="514350" lvl="1" indent="0">
              <a:buNone/>
            </a:pPr>
            <a:r>
              <a:rPr lang="en-US" altLang="zh-CN" dirty="0"/>
              <a:t>https://pypi.org</a:t>
            </a:r>
            <a:endParaRPr lang="zh-CN" altLang="zh-CN" dirty="0"/>
          </a:p>
          <a:p>
            <a:pPr lvl="1"/>
            <a:r>
              <a:rPr lang="zh-CN" altLang="zh-CN" dirty="0"/>
              <a:t>该站点列出</a:t>
            </a:r>
            <a:r>
              <a:rPr lang="en-US" altLang="zh-CN" dirty="0"/>
              <a:t>Python</a:t>
            </a:r>
            <a:r>
              <a:rPr lang="zh-CN" altLang="zh-CN" dirty="0"/>
              <a:t>语言超过</a:t>
            </a:r>
            <a:r>
              <a:rPr lang="en-US" altLang="zh-CN" dirty="0"/>
              <a:t>14</a:t>
            </a:r>
            <a:r>
              <a:rPr lang="zh-CN" altLang="zh-CN" dirty="0"/>
              <a:t>万个第三方库的基本信息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1"/>
            <a:r>
              <a:rPr lang="zh-CN" altLang="en-US" dirty="0"/>
              <a:t>当</a:t>
            </a:r>
            <a:r>
              <a:rPr lang="zh-CN" altLang="zh-CN" dirty="0"/>
              <a:t>前流行的编程思想是“模块编程”。</a:t>
            </a:r>
            <a:endParaRPr lang="en-US" altLang="zh-CN" dirty="0"/>
          </a:p>
          <a:p>
            <a:pPr lvl="1"/>
            <a:r>
              <a:rPr lang="zh-CN" altLang="zh-CN" dirty="0"/>
              <a:t>用户程序包括标准库、第三方库、用户程序、程序运行所需要的资源</a:t>
            </a:r>
            <a:r>
              <a:rPr lang="zh-CN" altLang="en-US" dirty="0"/>
              <a:t>等</a:t>
            </a:r>
            <a:r>
              <a:rPr lang="zh-CN" altLang="zh-CN" dirty="0"/>
              <a:t>，用搭积木类似的方法组建程序，这就是模块编程。</a:t>
            </a:r>
            <a:endParaRPr lang="en-US" altLang="zh-CN" dirty="0"/>
          </a:p>
          <a:p>
            <a:pPr lvl="1"/>
            <a:r>
              <a:rPr lang="zh-CN" altLang="zh-CN" dirty="0"/>
              <a:t>“模块编程”思想强调充分利用第三方库，编写程序的起点不再是探究每个程序算法或功能的设计，而是尽可能探究运用库函数编程的方法。</a:t>
            </a:r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8.4 Python</a:t>
            </a:r>
            <a:r>
              <a:rPr lang="zh-CN" altLang="zh-CN" dirty="0"/>
              <a:t>的第三方库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pip</a:t>
            </a:r>
            <a:r>
              <a:rPr lang="zh-CN" altLang="zh-CN" dirty="0"/>
              <a:t>工具安装第三方库</a:t>
            </a:r>
            <a:endParaRPr lang="en-US" altLang="zh-CN" dirty="0"/>
          </a:p>
          <a:p>
            <a:pPr lvl="1"/>
            <a:r>
              <a:rPr lang="zh-CN" altLang="zh-CN" dirty="0"/>
              <a:t>第三方库需要安装后才能使用。用户下载第三方库后，可以根据软件文档来安装或使用</a:t>
            </a:r>
            <a:r>
              <a:rPr lang="en-US" altLang="zh-CN" dirty="0"/>
              <a:t>pip</a:t>
            </a:r>
            <a:r>
              <a:rPr lang="zh-CN" altLang="zh-CN" dirty="0"/>
              <a:t>工具安装。</a:t>
            </a:r>
          </a:p>
          <a:p>
            <a:pPr lvl="1"/>
            <a:r>
              <a:rPr lang="en-US" altLang="zh-CN" dirty="0"/>
              <a:t>pip</a:t>
            </a:r>
            <a:r>
              <a:rPr lang="zh-CN" altLang="zh-CN" dirty="0"/>
              <a:t>工具由</a:t>
            </a:r>
            <a:r>
              <a:rPr lang="en-US" altLang="zh-CN" dirty="0"/>
              <a:t>Python</a:t>
            </a:r>
            <a:r>
              <a:rPr lang="zh-CN" altLang="zh-CN" dirty="0"/>
              <a:t>官方提供并维护，是常用且高效的在线第三方库安装工具。</a:t>
            </a:r>
          </a:p>
          <a:p>
            <a:pPr lvl="1"/>
            <a:r>
              <a:rPr lang="en-US" altLang="zh-CN" dirty="0"/>
              <a:t>pip3</a:t>
            </a:r>
            <a:r>
              <a:rPr lang="zh-CN" altLang="zh-CN" dirty="0"/>
              <a:t>是</a:t>
            </a:r>
            <a:r>
              <a:rPr lang="en-US" altLang="zh-CN" dirty="0"/>
              <a:t> Python</a:t>
            </a:r>
            <a:r>
              <a:rPr lang="zh-CN" altLang="zh-CN" dirty="0"/>
              <a:t>的内置命令，用于</a:t>
            </a:r>
            <a:r>
              <a:rPr lang="en-US" altLang="zh-CN" dirty="0"/>
              <a:t> Python3</a:t>
            </a:r>
            <a:r>
              <a:rPr lang="zh-CN" altLang="zh-CN" dirty="0"/>
              <a:t>版本安装第三方库，需要在命令行下执行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zh-CN" dirty="0"/>
          </a:p>
          <a:p>
            <a:pPr marL="714375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pip3 –help		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pip3 install</a:t>
            </a:r>
            <a:endParaRPr lang="zh-CN" altLang="zh-CN" dirty="0"/>
          </a:p>
          <a:p>
            <a:pPr marL="714375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pip3 list		</a:t>
            </a: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pip3 uninstall</a:t>
            </a:r>
            <a:endParaRPr lang="zh-CN" altLang="zh-CN" dirty="0"/>
          </a:p>
          <a:p>
            <a:pPr marL="714375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pip3 show		</a:t>
            </a: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</a:t>
            </a:r>
            <a:r>
              <a:rPr lang="en-US" altLang="zh-CN" dirty="0"/>
              <a:t>pip3 download</a:t>
            </a:r>
            <a:endParaRPr lang="zh-CN" altLang="zh-CN" dirty="0"/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8.4 Python</a:t>
            </a:r>
            <a:r>
              <a:rPr lang="zh-CN" altLang="zh-CN" dirty="0"/>
              <a:t>的第三方库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常见的第三方</a:t>
            </a:r>
            <a:r>
              <a:rPr lang="zh-CN" altLang="en-US" dirty="0"/>
              <a:t>库</a:t>
            </a:r>
            <a:endParaRPr lang="zh-CN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44984"/>
              </p:ext>
            </p:extLst>
          </p:nvPr>
        </p:nvGraphicFramePr>
        <p:xfrm>
          <a:off x="323275" y="2420888"/>
          <a:ext cx="8496944" cy="336250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0" dirty="0">
                          <a:effectLst/>
                        </a:rPr>
                        <a:t>库</a:t>
                      </a:r>
                      <a:r>
                        <a:rPr lang="en-US" sz="2000" kern="0" dirty="0">
                          <a:effectLst/>
                        </a:rPr>
                        <a:t>    </a:t>
                      </a:r>
                      <a:r>
                        <a:rPr lang="zh-CN" sz="2000" kern="0" dirty="0">
                          <a:effectLst/>
                        </a:rPr>
                        <a:t>名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0">
                          <a:effectLst/>
                        </a:rPr>
                        <a:t>用</a:t>
                      </a:r>
                      <a:r>
                        <a:rPr lang="en-US" sz="2000" kern="0">
                          <a:effectLst/>
                        </a:rPr>
                        <a:t>    </a:t>
                      </a:r>
                      <a:r>
                        <a:rPr lang="zh-CN" sz="2000" kern="0">
                          <a:effectLst/>
                        </a:rPr>
                        <a:t>途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0">
                          <a:effectLst/>
                        </a:rPr>
                        <a:t>库</a:t>
                      </a:r>
                      <a:r>
                        <a:rPr lang="en-US" sz="2000" kern="0">
                          <a:effectLst/>
                        </a:rPr>
                        <a:t>    </a:t>
                      </a:r>
                      <a:r>
                        <a:rPr lang="zh-CN" sz="2000" kern="0">
                          <a:effectLst/>
                        </a:rPr>
                        <a:t>名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0">
                          <a:effectLst/>
                        </a:rPr>
                        <a:t>用</a:t>
                      </a:r>
                      <a:r>
                        <a:rPr lang="en-US" sz="2000" kern="0">
                          <a:effectLst/>
                        </a:rPr>
                        <a:t>    </a:t>
                      </a:r>
                      <a:r>
                        <a:rPr lang="zh-CN" sz="2000" kern="0">
                          <a:effectLst/>
                        </a:rPr>
                        <a:t>途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numpy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zh-CN" sz="2000" kern="0" dirty="0">
                          <a:effectLst/>
                        </a:rPr>
                        <a:t>矩阵运算、矢量处理、线性代数等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>
                          <a:effectLst/>
                        </a:rPr>
                        <a:t>sklearn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zh-CN" sz="2000" kern="0">
                          <a:effectLst/>
                        </a:rPr>
                        <a:t>机器学习和数据挖掘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>
                          <a:effectLst/>
                        </a:rPr>
                        <a:t>matplotlib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 dirty="0">
                          <a:effectLst/>
                        </a:rPr>
                        <a:t>2D&amp;3D</a:t>
                      </a:r>
                      <a:r>
                        <a:rPr lang="zh-CN" sz="2000" kern="0" dirty="0">
                          <a:effectLst/>
                        </a:rPr>
                        <a:t>绘图库、数学运算、绘制图表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>
                          <a:effectLst/>
                        </a:rPr>
                        <a:t>pyinstaller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>
                          <a:effectLst/>
                        </a:rPr>
                        <a:t>Python</a:t>
                      </a:r>
                      <a:r>
                        <a:rPr lang="zh-CN" sz="2000" kern="0">
                          <a:effectLst/>
                        </a:rPr>
                        <a:t>源文件打包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>
                          <a:effectLst/>
                        </a:rPr>
                        <a:t>PIL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zh-CN" sz="2000" kern="0" dirty="0">
                          <a:effectLst/>
                        </a:rPr>
                        <a:t>通用的图像处理库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>
                          <a:effectLst/>
                        </a:rPr>
                        <a:t>Django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zh-CN" sz="2000" kern="0" dirty="0">
                          <a:effectLst/>
                        </a:rPr>
                        <a:t>支持快速开发的</a:t>
                      </a:r>
                      <a:r>
                        <a:rPr lang="en-US" sz="2000" kern="0" dirty="0">
                          <a:effectLst/>
                        </a:rPr>
                        <a:t>Web</a:t>
                      </a:r>
                      <a:r>
                        <a:rPr lang="zh-CN" sz="2000" kern="0" dirty="0">
                          <a:effectLst/>
                        </a:rPr>
                        <a:t>框架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>
                          <a:effectLst/>
                        </a:rPr>
                        <a:t>requests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zh-CN" sz="2000" kern="0">
                          <a:effectLst/>
                        </a:rPr>
                        <a:t>网页内容抓取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Scrapy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zh-CN" sz="2000" kern="0">
                          <a:effectLst/>
                        </a:rPr>
                        <a:t>网页爬虫框架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jie</a:t>
                      </a:r>
                      <a:r>
                        <a:rPr lang="en-US" altLang="zh-CN" sz="2000" kern="0" dirty="0" err="1">
                          <a:effectLst/>
                        </a:rPr>
                        <a:t>b</a:t>
                      </a:r>
                      <a:r>
                        <a:rPr lang="en-US" sz="2000" kern="0" dirty="0" err="1">
                          <a:effectLst/>
                        </a:rPr>
                        <a:t>a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zh-CN" sz="2000" kern="0">
                          <a:effectLst/>
                        </a:rPr>
                        <a:t>中文分词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 dirty="0">
                          <a:effectLst/>
                        </a:rPr>
                        <a:t>Flask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zh-CN" sz="2000" kern="0">
                          <a:effectLst/>
                        </a:rPr>
                        <a:t>轻量级</a:t>
                      </a:r>
                      <a:r>
                        <a:rPr lang="en-US" sz="2000" kern="0">
                          <a:effectLst/>
                        </a:rPr>
                        <a:t>Web</a:t>
                      </a:r>
                      <a:r>
                        <a:rPr lang="zh-CN" sz="2000" kern="0">
                          <a:effectLst/>
                        </a:rPr>
                        <a:t>开发框架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 dirty="0">
                          <a:effectLst/>
                        </a:rPr>
                        <a:t>bs4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>
                          <a:effectLst/>
                        </a:rPr>
                        <a:t>HTML</a:t>
                      </a:r>
                      <a:r>
                        <a:rPr lang="zh-CN" sz="2000" kern="0">
                          <a:effectLst/>
                        </a:rPr>
                        <a:t>和</a:t>
                      </a:r>
                      <a:r>
                        <a:rPr lang="en-US" sz="2000" kern="0">
                          <a:effectLst/>
                        </a:rPr>
                        <a:t>XML</a:t>
                      </a:r>
                      <a:r>
                        <a:rPr lang="zh-CN" sz="2000" kern="0">
                          <a:effectLst/>
                        </a:rPr>
                        <a:t>解析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scipy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zh-CN" sz="2000" kern="0" dirty="0">
                          <a:effectLst/>
                        </a:rPr>
                        <a:t>科学计算库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>
                          <a:effectLst/>
                        </a:rPr>
                        <a:t>Wheel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>
                          <a:effectLst/>
                        </a:rPr>
                        <a:t>Python</a:t>
                      </a:r>
                      <a:r>
                        <a:rPr lang="zh-CN" sz="2000" kern="0">
                          <a:effectLst/>
                        </a:rPr>
                        <a:t>文件打包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en-US" sz="2000" kern="0">
                          <a:effectLst/>
                        </a:rPr>
                        <a:t>pandas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105"/>
                        </a:spcAft>
                      </a:pPr>
                      <a:r>
                        <a:rPr lang="zh-CN" sz="2000" kern="0" dirty="0">
                          <a:effectLst/>
                        </a:rPr>
                        <a:t>高效数据分析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71755" y="854075"/>
            <a:ext cx="9008745" cy="7874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</a:t>
            </a:r>
            <a:r>
              <a:rPr lang="zh-CN" altLang="zh-CN" dirty="0"/>
              <a:t>使用模块和库编程</a:t>
            </a:r>
            <a:endParaRPr lang="zh-CN" altLang="en-US" b="1" dirty="0"/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224655" cy="4633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本章内容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dirty="0"/>
              <a:t>模块</a:t>
            </a:r>
          </a:p>
          <a:p>
            <a:r>
              <a:rPr lang="zh-CN" altLang="en-US" dirty="0"/>
              <a:t>包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的标准库	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的第三方库</a:t>
            </a:r>
          </a:p>
          <a:p>
            <a:r>
              <a:rPr lang="en-US" altLang="zh-CN" dirty="0"/>
              <a:t>Turtle</a:t>
            </a:r>
            <a:r>
              <a:rPr lang="zh-CN" altLang="en-US" dirty="0"/>
              <a:t>库的应用</a:t>
            </a:r>
            <a:endParaRPr lang="en-US" altLang="zh-CN" dirty="0"/>
          </a:p>
          <a:p>
            <a:r>
              <a:rPr lang="en-US" altLang="zh-CN" dirty="0" err="1"/>
              <a:t>jieba</a:t>
            </a:r>
            <a:r>
              <a:rPr lang="zh-CN" altLang="en-US" dirty="0"/>
              <a:t>库的应用</a:t>
            </a:r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4295775" y="1640840"/>
            <a:ext cx="4784725" cy="463359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b="0" dirty="0"/>
              <a:t>    </a:t>
            </a:r>
            <a:r>
              <a:rPr lang="zh-CN" altLang="zh-CN" sz="2200" b="0" dirty="0"/>
              <a:t>库、模块、包、类、函数等概念从不同角度来构建程序</a:t>
            </a:r>
            <a:r>
              <a:rPr lang="zh-CN" altLang="en-US" sz="2200" b="0" dirty="0"/>
              <a:t>。</a:t>
            </a:r>
            <a:endParaRPr lang="en-US" altLang="zh-CN" sz="2200" b="0" dirty="0"/>
          </a:p>
          <a:p>
            <a:pPr marL="0" indent="0">
              <a:buNone/>
            </a:pPr>
            <a:r>
              <a:rPr lang="zh-CN" altLang="en-US" sz="2200" b="0" dirty="0"/>
              <a:t>   </a:t>
            </a:r>
            <a:r>
              <a:rPr lang="en-US" altLang="zh-CN" sz="2200" b="0" dirty="0"/>
              <a:t>Python</a:t>
            </a:r>
            <a:r>
              <a:rPr lang="zh-CN" altLang="zh-CN" sz="2200" b="0" dirty="0"/>
              <a:t>程序可以使用内置的标准库、第三方库，也可以使用用户自己开发的函数库，从而更方便地实现代码复用。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3" b="10065"/>
          <a:stretch>
            <a:fillRect/>
          </a:stretch>
        </p:blipFill>
        <p:spPr>
          <a:xfrm>
            <a:off x="6739293" y="4722252"/>
            <a:ext cx="2261197" cy="14805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8.4 Python</a:t>
            </a:r>
            <a:r>
              <a:rPr lang="zh-CN" altLang="zh-CN" dirty="0"/>
              <a:t>的第三方库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225" cy="459740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常见的第三方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pip</a:t>
            </a:r>
            <a:r>
              <a:rPr lang="zh-CN" altLang="zh-CN" dirty="0"/>
              <a:t>安装第三方库，需要注意。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Python 3.x</a:t>
            </a:r>
            <a:r>
              <a:rPr lang="zh-CN" altLang="zh-CN" dirty="0"/>
              <a:t>下，通常使用</a:t>
            </a:r>
            <a:r>
              <a:rPr lang="en-US" altLang="zh-CN" dirty="0"/>
              <a:t>pip3</a:t>
            </a:r>
            <a:r>
              <a:rPr lang="zh-CN" altLang="zh-CN" dirty="0"/>
              <a:t>命令安装，也可以使用</a:t>
            </a:r>
            <a:r>
              <a:rPr lang="en-US" altLang="zh-CN" dirty="0"/>
              <a:t>pip</a:t>
            </a:r>
            <a:r>
              <a:rPr lang="zh-CN" altLang="zh-CN" dirty="0"/>
              <a:t>命令安装。</a:t>
            </a:r>
          </a:p>
          <a:p>
            <a:pPr lvl="1"/>
            <a:r>
              <a:rPr lang="zh-CN" altLang="zh-CN" dirty="0"/>
              <a:t>库名是第三方库常用的名字，</a:t>
            </a:r>
            <a:r>
              <a:rPr lang="en-US" altLang="zh-CN" dirty="0"/>
              <a:t>pip</a:t>
            </a:r>
            <a:r>
              <a:rPr lang="zh-CN" altLang="zh-CN" dirty="0"/>
              <a:t>安装用的文件名和库名不一定完全相同，通常采用小写字符。</a:t>
            </a:r>
          </a:p>
          <a:p>
            <a:pPr lvl="1"/>
            <a:r>
              <a:rPr lang="zh-CN" altLang="zh-CN" dirty="0"/>
              <a:t>安装过程应在命令行下进行，而不是在</a:t>
            </a:r>
            <a:r>
              <a:rPr lang="en-US" altLang="zh-CN" dirty="0"/>
              <a:t>IDLE</a:t>
            </a:r>
            <a:r>
              <a:rPr lang="zh-CN" altLang="zh-CN" dirty="0"/>
              <a:t>中，部分库会依赖其他函数库，</a:t>
            </a:r>
            <a:r>
              <a:rPr lang="en-US" altLang="zh-CN" dirty="0"/>
              <a:t>pip</a:t>
            </a:r>
            <a:r>
              <a:rPr lang="zh-CN" altLang="zh-CN" dirty="0"/>
              <a:t>会自动安装，部分库下载后需要一个安装过程，</a:t>
            </a:r>
            <a:r>
              <a:rPr lang="en-US" altLang="zh-CN" dirty="0"/>
              <a:t>pip</a:t>
            </a:r>
            <a:r>
              <a:rPr lang="zh-CN" altLang="zh-CN" dirty="0"/>
              <a:t>也会自动执行。</a:t>
            </a:r>
          </a:p>
          <a:p>
            <a:pPr lvl="2"/>
            <a:endParaRPr lang="zh-CN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8.4 Python</a:t>
            </a:r>
            <a:r>
              <a:rPr lang="zh-CN" altLang="zh-CN" dirty="0"/>
              <a:t>的第三方库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61595" y="1641475"/>
            <a:ext cx="9050020" cy="4597400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pyinstaller</a:t>
            </a:r>
            <a:r>
              <a:rPr lang="zh-CN" altLang="zh-CN" dirty="0"/>
              <a:t>库打包文件</a:t>
            </a:r>
            <a:endParaRPr lang="en-US" altLang="zh-CN" dirty="0"/>
          </a:p>
          <a:p>
            <a:pPr lvl="1"/>
            <a:r>
              <a:rPr lang="zh-CN" altLang="zh-CN" dirty="0"/>
              <a:t>用于源文件打包的第三方库，它能够在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Linux</a:t>
            </a:r>
            <a:r>
              <a:rPr lang="zh-CN" altLang="zh-CN" dirty="0"/>
              <a:t>等操作系统下将</a:t>
            </a:r>
            <a:r>
              <a:rPr lang="en-US" altLang="zh-CN" dirty="0"/>
              <a:t>Python</a:t>
            </a:r>
            <a:r>
              <a:rPr lang="zh-CN" altLang="zh-CN" dirty="0"/>
              <a:t>源文件打包。</a:t>
            </a:r>
            <a:endParaRPr lang="en-US" altLang="zh-CN" dirty="0"/>
          </a:p>
          <a:p>
            <a:pPr lvl="1"/>
            <a:r>
              <a:rPr lang="zh-CN" altLang="zh-CN" dirty="0"/>
              <a:t>打包后的</a:t>
            </a:r>
            <a:r>
              <a:rPr lang="en-US" altLang="zh-CN" dirty="0"/>
              <a:t>Python</a:t>
            </a:r>
            <a:r>
              <a:rPr lang="zh-CN" altLang="zh-CN" dirty="0"/>
              <a:t>文件可以在没有安装</a:t>
            </a:r>
            <a:r>
              <a:rPr lang="en-US" altLang="zh-CN" dirty="0"/>
              <a:t>Python</a:t>
            </a:r>
            <a:r>
              <a:rPr lang="zh-CN" altLang="zh-CN" dirty="0"/>
              <a:t>的环境中运行，也可以作为一个独立文件方便传递和管理。</a:t>
            </a:r>
            <a:endParaRPr lang="en-US" altLang="zh-CN" dirty="0"/>
          </a:p>
          <a:p>
            <a:pPr lvl="1"/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1. </a:t>
            </a:r>
            <a:r>
              <a:rPr lang="en-US" altLang="zh-CN" dirty="0" err="1"/>
              <a:t>pyinstaller</a:t>
            </a:r>
            <a:r>
              <a:rPr lang="zh-CN" altLang="zh-CN" dirty="0"/>
              <a:t>的安装</a:t>
            </a:r>
          </a:p>
          <a:p>
            <a:pPr lvl="1"/>
            <a:r>
              <a:rPr lang="en-US" altLang="zh-CN" dirty="0" err="1"/>
              <a:t>pyinstaller</a:t>
            </a:r>
            <a:r>
              <a:rPr lang="zh-CN" altLang="zh-CN" dirty="0"/>
              <a:t>第三方库的官方网站网是：</a:t>
            </a:r>
            <a:r>
              <a:rPr lang="en-US" altLang="zh-CN" dirty="0"/>
              <a:t>http://www.pyinstaller.org</a:t>
            </a:r>
            <a:r>
              <a:rPr lang="zh-CN" altLang="zh-CN" dirty="0"/>
              <a:t>用户需要</a:t>
            </a:r>
            <a:r>
              <a:rPr lang="zh-CN" altLang="en-US" dirty="0"/>
              <a:t>使用</a:t>
            </a:r>
            <a:r>
              <a:rPr lang="en-US" altLang="zh-CN" dirty="0"/>
              <a:t>pip</a:t>
            </a:r>
            <a:r>
              <a:rPr lang="zh-CN" altLang="en-US" dirty="0"/>
              <a:t>工具安装。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6.4 Python</a:t>
            </a:r>
            <a:r>
              <a:rPr lang="zh-CN" altLang="zh-CN" dirty="0"/>
              <a:t>的第三方库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pyinstaller</a:t>
            </a:r>
            <a:r>
              <a:rPr lang="zh-CN" altLang="zh-CN" dirty="0"/>
              <a:t>库打包文件</a:t>
            </a: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用</a:t>
            </a:r>
            <a:r>
              <a:rPr lang="en-US" altLang="zh-CN" dirty="0" err="1"/>
              <a:t>pyinstaller</a:t>
            </a:r>
            <a:r>
              <a:rPr lang="zh-CN" altLang="zh-CN" dirty="0"/>
              <a:t>打包文件</a:t>
            </a:r>
          </a:p>
          <a:p>
            <a:pPr lvl="1"/>
            <a:r>
              <a:rPr lang="zh-CN" altLang="zh-CN" dirty="0"/>
              <a:t>假设</a:t>
            </a:r>
            <a:r>
              <a:rPr lang="en-US" altLang="zh-CN" dirty="0"/>
              <a:t>Python</a:t>
            </a:r>
            <a:r>
              <a:rPr lang="zh-CN" altLang="zh-CN" dirty="0"/>
              <a:t>源文件</a:t>
            </a:r>
            <a:r>
              <a:rPr lang="en-US" altLang="zh-CN" dirty="0"/>
              <a:t>computing.py</a:t>
            </a:r>
            <a:r>
              <a:rPr lang="zh-CN" altLang="zh-CN" dirty="0"/>
              <a:t>存在于</a:t>
            </a:r>
            <a:r>
              <a:rPr lang="en-US" altLang="zh-CN" dirty="0"/>
              <a:t>d:\python36\</a:t>
            </a:r>
            <a:r>
              <a:rPr lang="zh-CN" altLang="zh-CN" dirty="0"/>
              <a:t>文件夹中，打包的命令是：</a:t>
            </a:r>
          </a:p>
          <a:p>
            <a:pPr marL="0" indent="0">
              <a:buNone/>
            </a:pPr>
            <a:r>
              <a:rPr lang="en-US" altLang="zh-CN" dirty="0"/>
              <a:t> 	d:\python&gt; </a:t>
            </a:r>
            <a:r>
              <a:rPr lang="en-US" altLang="zh-CN" dirty="0" err="1"/>
              <a:t>pyinstaller</a:t>
            </a:r>
            <a:r>
              <a:rPr lang="en-US" altLang="zh-CN" dirty="0"/>
              <a:t> d:\python36\computing.py</a:t>
            </a:r>
            <a:endParaRPr lang="zh-CN" altLang="zh-CN" dirty="0"/>
          </a:p>
          <a:p>
            <a:pPr lvl="1"/>
            <a:r>
              <a:rPr lang="en-US" altLang="zh-CN" dirty="0" err="1"/>
              <a:t>pyinstaller</a:t>
            </a:r>
            <a:r>
              <a:rPr lang="zh-CN" altLang="zh-CN" dirty="0"/>
              <a:t>打包文件，需要注意以下几个问题。</a:t>
            </a:r>
            <a:endParaRPr lang="en-US" altLang="zh-CN" dirty="0"/>
          </a:p>
          <a:p>
            <a:pPr marL="1081405" lvl="1">
              <a:buFont typeface="Wingdings" panose="05000000000000000000" pitchFamily="2" charset="2"/>
              <a:buChar char="l"/>
            </a:pPr>
            <a:r>
              <a:rPr lang="zh-CN" altLang="zh-CN" dirty="0"/>
              <a:t>文件路径中不能出现空格和英文句号</a:t>
            </a:r>
            <a:r>
              <a:rPr lang="en-US" altLang="zh-CN" dirty="0"/>
              <a:t>(.)</a:t>
            </a:r>
            <a:endParaRPr lang="zh-CN" altLang="zh-CN" dirty="0"/>
          </a:p>
          <a:p>
            <a:pPr marL="1081405" lvl="1">
              <a:buFont typeface="Wingdings" panose="05000000000000000000" pitchFamily="2" charset="2"/>
              <a:buChar char="l"/>
            </a:pPr>
            <a:r>
              <a:rPr lang="zh-CN" altLang="zh-CN" dirty="0"/>
              <a:t>源文件必须是</a:t>
            </a:r>
            <a:r>
              <a:rPr lang="en-US" altLang="zh-CN" dirty="0"/>
              <a:t>UTF-8</a:t>
            </a:r>
            <a:r>
              <a:rPr lang="zh-CN" altLang="zh-CN" dirty="0"/>
              <a:t>编码</a:t>
            </a:r>
          </a:p>
          <a:p>
            <a:pPr marL="1081405" lvl="1">
              <a:buFont typeface="Wingdings" panose="05000000000000000000" pitchFamily="2" charset="2"/>
              <a:buChar char="l"/>
            </a:pPr>
            <a:r>
              <a:rPr lang="zh-CN" altLang="zh-CN" dirty="0"/>
              <a:t>生成的打包生成文件的位置与</a:t>
            </a:r>
            <a:r>
              <a:rPr lang="en-US" altLang="zh-CN" dirty="0"/>
              <a:t>’&gt;’</a:t>
            </a:r>
            <a:r>
              <a:rPr lang="zh-CN" altLang="zh-CN" dirty="0"/>
              <a:t>提示符前的路径一致</a:t>
            </a:r>
          </a:p>
          <a:p>
            <a:pPr lvl="1"/>
            <a:endParaRPr lang="zh-CN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8.5  turtle</a:t>
            </a:r>
            <a:r>
              <a:rPr lang="zh-CN" altLang="zh-CN" dirty="0"/>
              <a:t>库的应用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pPr lvl="1"/>
            <a:endParaRPr lang="en-US" altLang="zh-CN" dirty="0"/>
          </a:p>
          <a:p>
            <a:pPr lvl="1"/>
            <a:r>
              <a:rPr lang="en-US" altLang="zh-CN" dirty="0"/>
              <a:t>turtle</a:t>
            </a:r>
            <a:r>
              <a:rPr lang="zh-CN" altLang="zh-CN" dirty="0"/>
              <a:t>库是用于绘制图形的</a:t>
            </a:r>
            <a:r>
              <a:rPr lang="zh-CN" altLang="en-US" dirty="0"/>
              <a:t>函</a:t>
            </a:r>
            <a:r>
              <a:rPr lang="zh-CN" altLang="zh-CN" dirty="0"/>
              <a:t>数库。</a:t>
            </a:r>
            <a:endParaRPr lang="en-US" altLang="zh-CN" dirty="0"/>
          </a:p>
          <a:p>
            <a:pPr lvl="1"/>
            <a:r>
              <a:rPr lang="en-US" altLang="zh-CN" dirty="0"/>
              <a:t>turtle</a:t>
            </a:r>
            <a:r>
              <a:rPr lang="zh-CN" altLang="zh-CN" dirty="0"/>
              <a:t>绘图可以描述为海龟爬行轨迹形成了绘制的图形，</a:t>
            </a:r>
            <a:endParaRPr lang="en-US" altLang="zh-CN" dirty="0"/>
          </a:p>
          <a:p>
            <a:pPr lvl="1"/>
            <a:r>
              <a:rPr lang="zh-CN" altLang="zh-CN" dirty="0"/>
              <a:t>图形绘制的过程十分直观。</a:t>
            </a:r>
            <a:r>
              <a:rPr lang="en-US" altLang="zh-CN" dirty="0"/>
              <a:t>turtle</a:t>
            </a:r>
            <a:r>
              <a:rPr lang="zh-CN" altLang="zh-CN" dirty="0"/>
              <a:t>库保存在</a:t>
            </a:r>
            <a:r>
              <a:rPr lang="en-US" altLang="zh-CN" dirty="0"/>
              <a:t>Python</a:t>
            </a:r>
            <a:r>
              <a:rPr lang="zh-CN" altLang="zh-CN" dirty="0"/>
              <a:t>安装目录的</a:t>
            </a:r>
            <a:r>
              <a:rPr lang="en-US" altLang="zh-CN" dirty="0"/>
              <a:t>Lib</a:t>
            </a:r>
            <a:r>
              <a:rPr lang="zh-CN" altLang="zh-CN" dirty="0"/>
              <a:t>文件夹下，需要导入后才能使用。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55" y="4221088"/>
            <a:ext cx="2569468" cy="19071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8.5  turtle</a:t>
            </a:r>
            <a:r>
              <a:rPr lang="zh-CN" altLang="zh-CN" dirty="0"/>
              <a:t>库的应用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pPr lvl="0"/>
            <a:r>
              <a:rPr lang="zh-CN" altLang="zh-CN" dirty="0"/>
              <a:t>绘图坐标系</a:t>
            </a:r>
          </a:p>
          <a:p>
            <a:pPr lvl="1"/>
            <a:r>
              <a:rPr lang="en-US" altLang="zh-CN" dirty="0"/>
              <a:t>turtle</a:t>
            </a:r>
            <a:r>
              <a:rPr lang="zh-CN" altLang="zh-CN" dirty="0"/>
              <a:t>的绘图画布上，坐标原</a:t>
            </a:r>
            <a:r>
              <a:rPr lang="zh-CN" altLang="en-US" dirty="0"/>
              <a:t>点</a:t>
            </a:r>
            <a:r>
              <a:rPr lang="en-US" altLang="zh-CN" dirty="0"/>
              <a:t>(0,0)</a:t>
            </a:r>
            <a:r>
              <a:rPr lang="zh-CN" altLang="zh-CN" dirty="0"/>
              <a:t>是画布中心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在坐标原点上有一只面朝</a:t>
            </a:r>
            <a:r>
              <a:rPr lang="en-US" altLang="zh-CN" dirty="0"/>
              <a:t>x</a:t>
            </a:r>
            <a:r>
              <a:rPr lang="zh-CN" altLang="zh-CN" dirty="0"/>
              <a:t>轴正方向小海龟即是画笔，海龟在坐标系中爬行，有“前进”、“后退”、“旋转”等动作，对坐标系的探索也通过“前进方向”、“后退方向”、“左侧方向”和“右侧方向”等小海龟调整自身角度方位来完成。</a:t>
            </a:r>
          </a:p>
          <a:p>
            <a:pPr lvl="1"/>
            <a:r>
              <a:rPr lang="zh-CN" altLang="zh-CN" dirty="0"/>
              <a:t>结合下面的代码，分析</a:t>
            </a:r>
            <a:r>
              <a:rPr lang="en-US" altLang="zh-CN" dirty="0"/>
              <a:t>turtle</a:t>
            </a:r>
            <a:r>
              <a:rPr lang="zh-CN" altLang="zh-CN" dirty="0"/>
              <a:t>的绘图坐标系。</a:t>
            </a:r>
          </a:p>
          <a:p>
            <a:pPr marL="514350" lvl="1" indent="0">
              <a:buNone/>
            </a:pPr>
            <a:r>
              <a:rPr lang="en-US" altLang="zh-CN" dirty="0"/>
              <a:t>from turtle import *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err="1"/>
              <a:t>turtle.setup</a:t>
            </a:r>
            <a:r>
              <a:rPr lang="en-US" altLang="zh-CN" dirty="0"/>
              <a:t>(500,300,200,200)</a:t>
            </a:r>
          </a:p>
          <a:p>
            <a:pPr marL="514350" lvl="1" indent="0">
              <a:buNone/>
            </a:pPr>
            <a:endParaRPr lang="zh-CN" altLang="zh-CN" dirty="0"/>
          </a:p>
          <a:p>
            <a:pPr lvl="1"/>
            <a:r>
              <a:rPr lang="en-US" altLang="zh-CN" dirty="0" err="1"/>
              <a:t>turtle.setup</a:t>
            </a:r>
            <a:r>
              <a:rPr lang="en-US" altLang="zh-CN" dirty="0"/>
              <a:t>()</a:t>
            </a:r>
            <a:r>
              <a:rPr lang="zh-CN" altLang="zh-CN" dirty="0"/>
              <a:t>方法，用于设置绘图窗口的大小和位置。</a:t>
            </a:r>
          </a:p>
          <a:p>
            <a:pPr lvl="1"/>
            <a:r>
              <a:rPr lang="en-US" altLang="zh-CN" dirty="0" err="1"/>
              <a:t>turtle.setup</a:t>
            </a:r>
            <a:r>
              <a:rPr lang="en-US" altLang="zh-CN" dirty="0"/>
              <a:t>(</a:t>
            </a:r>
            <a:r>
              <a:rPr lang="en-US" altLang="zh-CN" dirty="0" err="1"/>
              <a:t>width,height,top,left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8.5  turtle</a:t>
            </a:r>
            <a:r>
              <a:rPr lang="zh-CN" altLang="zh-CN" dirty="0"/>
              <a:t>库的应用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225" cy="4597400"/>
          </a:xfrm>
        </p:spPr>
        <p:txBody>
          <a:bodyPr/>
          <a:lstStyle/>
          <a:p>
            <a:pPr lvl="0"/>
            <a:r>
              <a:rPr lang="zh-CN" altLang="zh-CN" dirty="0"/>
              <a:t>绘图坐标系</a:t>
            </a:r>
          </a:p>
          <a:p>
            <a:pPr lvl="1"/>
            <a:r>
              <a:rPr lang="en-US" altLang="zh-CN" dirty="0" err="1"/>
              <a:t>turtle.setup</a:t>
            </a:r>
            <a:r>
              <a:rPr lang="en-US" altLang="zh-CN" dirty="0"/>
              <a:t>(</a:t>
            </a:r>
            <a:r>
              <a:rPr lang="en-US" altLang="zh-CN" dirty="0" err="1"/>
              <a:t>width,height,top,left</a:t>
            </a:r>
            <a:r>
              <a:rPr lang="en-US" altLang="zh-CN" dirty="0"/>
              <a:t>)</a:t>
            </a:r>
            <a:endParaRPr lang="zh-CN" altLang="zh-CN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39" y="2421394"/>
            <a:ext cx="6408712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8.5  turtle</a:t>
            </a:r>
            <a:r>
              <a:rPr lang="zh-CN" altLang="zh-CN" dirty="0"/>
              <a:t>库的应用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7320" cy="4597400"/>
          </a:xfrm>
        </p:spPr>
        <p:txBody>
          <a:bodyPr/>
          <a:lstStyle/>
          <a:p>
            <a:r>
              <a:rPr lang="en-US" altLang="zh-CN" dirty="0"/>
              <a:t>turtle</a:t>
            </a:r>
            <a:r>
              <a:rPr lang="zh-CN" altLang="zh-CN" dirty="0"/>
              <a:t>的画笔控制方法</a:t>
            </a:r>
          </a:p>
          <a:p>
            <a:pPr lvl="1"/>
            <a:r>
              <a:rPr lang="zh-CN" altLang="zh-CN" dirty="0"/>
              <a:t>设置画笔的状态，包括画笔的抬起和落下状态；设置画笔的宽度、颜色等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0577353"/>
              </p:ext>
            </p:extLst>
          </p:nvPr>
        </p:nvGraphicFramePr>
        <p:xfrm>
          <a:off x="285046" y="2777009"/>
          <a:ext cx="8640772" cy="320694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986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463">
                <a:tc>
                  <a:txBody>
                    <a:bodyPr/>
                    <a:lstStyle/>
                    <a:p>
                      <a:pPr indent="2286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方法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功能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7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turt</a:t>
                      </a:r>
                      <a:r>
                        <a:rPr lang="en-US" altLang="zh-CN" sz="1800" kern="1000" dirty="0" err="1">
                          <a:effectLst/>
                        </a:rPr>
                        <a:t>l</a:t>
                      </a:r>
                      <a:r>
                        <a:rPr lang="en-US" sz="1800" kern="1000" dirty="0" err="1">
                          <a:effectLst/>
                        </a:rPr>
                        <a:t>e.penup</a:t>
                      </a:r>
                      <a:r>
                        <a:rPr lang="en-US" sz="1800" kern="1000" dirty="0">
                          <a:effectLst/>
                        </a:rPr>
                        <a:t>()/</a:t>
                      </a:r>
                      <a:r>
                        <a:rPr lang="en-US" sz="1800" kern="1000" dirty="0" err="1">
                          <a:effectLst/>
                        </a:rPr>
                        <a:t>turtle.pu</a:t>
                      </a:r>
                      <a:r>
                        <a:rPr lang="en-US" sz="1800" kern="1000" dirty="0">
                          <a:effectLst/>
                        </a:rPr>
                        <a:t>()/</a:t>
                      </a: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turtle.up</a:t>
                      </a:r>
                      <a:r>
                        <a:rPr lang="en-US" sz="1800" kern="1000" dirty="0">
                          <a:effectLst/>
                        </a:rPr>
                        <a:t>()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提起画笔，用于移动画笔位置，与</a:t>
                      </a:r>
                      <a:r>
                        <a:rPr lang="en-US" sz="1800" kern="1000">
                          <a:effectLst/>
                        </a:rPr>
                        <a:t>pendown()</a:t>
                      </a:r>
                      <a:r>
                        <a:rPr lang="zh-CN" sz="1800" kern="1000">
                          <a:effectLst/>
                        </a:rPr>
                        <a:t>配合使用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69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turtle.pendown</a:t>
                      </a:r>
                      <a:r>
                        <a:rPr lang="en-US" sz="1800" kern="1000" dirty="0">
                          <a:effectLst/>
                        </a:rPr>
                        <a:t>()/</a:t>
                      </a:r>
                      <a:r>
                        <a:rPr lang="en-US" sz="1800" kern="1000" dirty="0" err="1">
                          <a:effectLst/>
                        </a:rPr>
                        <a:t>turtle.pd</a:t>
                      </a:r>
                      <a:r>
                        <a:rPr lang="en-US" sz="1800" kern="1000" dirty="0">
                          <a:effectLst/>
                        </a:rPr>
                        <a:t>()/</a:t>
                      </a: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turtle.down</a:t>
                      </a:r>
                      <a:r>
                        <a:rPr lang="en-US" sz="1800" kern="1000" dirty="0">
                          <a:effectLst/>
                        </a:rPr>
                        <a:t>()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放下画笔，移动画笔将绘制图形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turtle.pensize</a:t>
                      </a:r>
                      <a:r>
                        <a:rPr lang="en-US" sz="1800" kern="1000" dirty="0">
                          <a:effectLst/>
                        </a:rPr>
                        <a:t>()/</a:t>
                      </a: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turtle.width</a:t>
                      </a:r>
                      <a:r>
                        <a:rPr lang="en-US" sz="1800" kern="1000" dirty="0">
                          <a:effectLst/>
                        </a:rPr>
                        <a:t>()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设置的画笔线条宽度，若为</a:t>
                      </a:r>
                      <a:r>
                        <a:rPr lang="en-US" sz="1800" kern="1000" dirty="0">
                          <a:effectLst/>
                        </a:rPr>
                        <a:t>None</a:t>
                      </a:r>
                      <a:r>
                        <a:rPr lang="zh-CN" sz="1800" kern="1000" dirty="0">
                          <a:effectLst/>
                        </a:rPr>
                        <a:t>或者为空，该方法返回当前画笔宽度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927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turtle.pencolor</a:t>
                      </a:r>
                      <a:r>
                        <a:rPr lang="en-US" sz="1800" kern="1000" dirty="0">
                          <a:effectLst/>
                        </a:rPr>
                        <a:t>(</a:t>
                      </a:r>
                      <a:r>
                        <a:rPr lang="en-US" sz="1800" kern="1000" dirty="0" err="1">
                          <a:effectLst/>
                        </a:rPr>
                        <a:t>colorstring</a:t>
                      </a:r>
                      <a:r>
                        <a:rPr lang="en-US" sz="1800" kern="1000" dirty="0">
                          <a:effectLst/>
                        </a:rPr>
                        <a:t>)/</a:t>
                      </a: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turtle.pencolor</a:t>
                      </a:r>
                      <a:r>
                        <a:rPr lang="en-US" sz="1800" kern="1000" dirty="0">
                          <a:effectLst/>
                        </a:rPr>
                        <a:t>((</a:t>
                      </a:r>
                      <a:r>
                        <a:rPr lang="en-US" sz="1800" kern="1000" dirty="0" err="1">
                          <a:effectLst/>
                        </a:rPr>
                        <a:t>r,g,b</a:t>
                      </a:r>
                      <a:r>
                        <a:rPr lang="en-US" sz="1800" kern="1000" dirty="0">
                          <a:effectLst/>
                        </a:rPr>
                        <a:t>))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设置画笔颜色，若无参数则返回当前画笔颜色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8.5  turtle</a:t>
            </a:r>
            <a:r>
              <a:rPr lang="zh-CN" altLang="zh-CN" dirty="0"/>
              <a:t>库的应用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069715" cy="4597400"/>
          </a:xfrm>
        </p:spPr>
        <p:txBody>
          <a:bodyPr/>
          <a:lstStyle/>
          <a:p>
            <a:r>
              <a:rPr lang="en-US" altLang="zh-CN" dirty="0"/>
              <a:t> turtle</a:t>
            </a:r>
            <a:r>
              <a:rPr lang="zh-CN" altLang="zh-CN" dirty="0"/>
              <a:t>的图形绘制方法</a:t>
            </a:r>
          </a:p>
          <a:p>
            <a:pPr lvl="1"/>
            <a:r>
              <a:rPr lang="en-US" altLang="zh-CN" dirty="0" err="1"/>
              <a:t>turle</a:t>
            </a:r>
            <a:r>
              <a:rPr lang="zh-CN" altLang="zh-CN" dirty="0"/>
              <a:t>图形绘制是通过控制画笔的行进动作完成的，</a:t>
            </a:r>
            <a:r>
              <a:rPr lang="en-US" altLang="zh-CN" dirty="0"/>
              <a:t>turtle</a:t>
            </a:r>
            <a:r>
              <a:rPr lang="zh-CN" altLang="zh-CN" dirty="0"/>
              <a:t>的形状绘制方法也</a:t>
            </a:r>
            <a:r>
              <a:rPr lang="zh-CN" altLang="en-US" dirty="0"/>
              <a:t>叫做</a:t>
            </a:r>
            <a:r>
              <a:rPr lang="zh-CN" altLang="zh-CN" dirty="0"/>
              <a:t>运动控制方法。包括画笔的前进方法、后退方法、方向控制等。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450596" y="1778531"/>
          <a:ext cx="4176464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  <a:endParaRPr lang="zh-CN" sz="20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solidFill>
                            <a:schemeClr val="tx1"/>
                          </a:solidFill>
                          <a:effectLst/>
                        </a:rPr>
                        <a:t>turtle.fd</a:t>
                      </a:r>
                      <a:r>
                        <a:rPr lang="en-US" sz="2000" kern="1000" dirty="0">
                          <a:solidFill>
                            <a:schemeClr val="tx1"/>
                          </a:solidFill>
                          <a:effectLst/>
                        </a:rPr>
                        <a:t>(distance)/</a:t>
                      </a: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solidFill>
                            <a:schemeClr val="tx1"/>
                          </a:solidFill>
                          <a:effectLst/>
                        </a:rPr>
                        <a:t>turtle.foward</a:t>
                      </a:r>
                      <a:r>
                        <a:rPr lang="en-US" sz="2000" kern="1000" dirty="0">
                          <a:solidFill>
                            <a:schemeClr val="tx1"/>
                          </a:solidFill>
                          <a:effectLst/>
                        </a:rPr>
                        <a:t>(distance)</a:t>
                      </a:r>
                      <a:endParaRPr lang="zh-CN" sz="20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solidFill>
                            <a:schemeClr val="tx1"/>
                          </a:solidFill>
                          <a:effectLst/>
                        </a:rPr>
                        <a:t>turtle.seth</a:t>
                      </a:r>
                      <a:r>
                        <a:rPr lang="en-US" sz="2000" kern="1000" dirty="0">
                          <a:solidFill>
                            <a:schemeClr val="tx1"/>
                          </a:solidFill>
                          <a:effectLst/>
                        </a:rPr>
                        <a:t>(angle)/</a:t>
                      </a: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solidFill>
                            <a:schemeClr val="tx1"/>
                          </a:solidFill>
                          <a:effectLst/>
                        </a:rPr>
                        <a:t>turtle.setheading</a:t>
                      </a:r>
                      <a:r>
                        <a:rPr lang="en-US" sz="2000" kern="1000" dirty="0">
                          <a:solidFill>
                            <a:schemeClr val="tx1"/>
                          </a:solidFill>
                          <a:effectLst/>
                        </a:rPr>
                        <a:t>(angle)</a:t>
                      </a:r>
                      <a:endParaRPr lang="zh-CN" sz="20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solidFill>
                            <a:schemeClr val="tx1"/>
                          </a:solidFill>
                          <a:effectLst/>
                        </a:rPr>
                        <a:t>turtle.circle(radius, extents)</a:t>
                      </a:r>
                      <a:endParaRPr lang="zh-CN" sz="20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solidFill>
                            <a:schemeClr val="tx1"/>
                          </a:solidFill>
                          <a:effectLst/>
                        </a:rPr>
                        <a:t>turtle.left(angle)</a:t>
                      </a:r>
                      <a:endParaRPr lang="zh-CN" sz="20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solidFill>
                            <a:schemeClr val="tx1"/>
                          </a:solidFill>
                          <a:effectLst/>
                        </a:rPr>
                        <a:t>turtle.right(angle)</a:t>
                      </a:r>
                      <a:endParaRPr lang="zh-CN" sz="20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solidFill>
                            <a:schemeClr val="tx1"/>
                          </a:solidFill>
                          <a:effectLst/>
                        </a:rPr>
                        <a:t>turtle.setx(x)</a:t>
                      </a:r>
                      <a:endParaRPr lang="zh-CN" sz="20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solidFill>
                            <a:schemeClr val="tx1"/>
                          </a:solidFill>
                          <a:effectLst/>
                        </a:rPr>
                        <a:t>turtle.sety</a:t>
                      </a:r>
                      <a:r>
                        <a:rPr lang="en-US" sz="2000" kern="1000" dirty="0">
                          <a:solidFill>
                            <a:schemeClr val="tx1"/>
                          </a:solidFill>
                          <a:effectLst/>
                        </a:rPr>
                        <a:t>(y)</a:t>
                      </a:r>
                      <a:endParaRPr lang="zh-CN" sz="20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/>
        </p:nvSpPr>
        <p:spPr>
          <a:xfrm>
            <a:off x="4141470" y="1639570"/>
            <a:ext cx="4969510" cy="459803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8.5  turtle</a:t>
            </a:r>
            <a:r>
              <a:rPr lang="zh-CN" altLang="zh-CN" dirty="0"/>
              <a:t>库的应用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pPr lvl="1"/>
            <a:endParaRPr lang="en-US" altLang="zh-CN" b="0" dirty="0"/>
          </a:p>
          <a:p>
            <a:pPr lvl="1"/>
            <a:r>
              <a:rPr lang="zh-CN" altLang="zh-CN" b="0" dirty="0"/>
              <a:t>例</a:t>
            </a:r>
            <a:r>
              <a:rPr lang="en-US" altLang="zh-CN" b="0" dirty="0"/>
              <a:t>8-11</a:t>
            </a:r>
            <a:r>
              <a:rPr lang="zh-CN" altLang="zh-CN" b="0" dirty="0"/>
              <a:t>绘制图案为紫色正方形螺旋。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31" y="2520543"/>
            <a:ext cx="3892639" cy="3587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03" y="4541764"/>
            <a:ext cx="2137420" cy="15864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8.6 </a:t>
            </a:r>
            <a:r>
              <a:rPr lang="en-US" altLang="zh-CN" dirty="0" err="1"/>
              <a:t>jieba</a:t>
            </a:r>
            <a:r>
              <a:rPr lang="zh-CN" altLang="zh-CN" dirty="0"/>
              <a:t>库的应用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225" cy="4597400"/>
          </a:xfrm>
        </p:spPr>
        <p:txBody>
          <a:bodyPr/>
          <a:lstStyle/>
          <a:p>
            <a:pPr marL="355600" indent="0">
              <a:buNone/>
            </a:pPr>
            <a:r>
              <a:rPr lang="en-US" altLang="zh-CN" b="0" dirty="0" err="1"/>
              <a:t>jieba</a:t>
            </a:r>
            <a:r>
              <a:rPr lang="zh-CN" altLang="zh-CN" b="0" dirty="0"/>
              <a:t>是应用于中文单词拆分的第三方库，具有分词、添加用户词典、提取关键词和词性标注等功能。</a:t>
            </a:r>
            <a:endParaRPr lang="en-US" altLang="zh-CN" b="0" dirty="0"/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en-US" altLang="zh-CN" dirty="0" err="1"/>
              <a:t>jieba</a:t>
            </a:r>
            <a:r>
              <a:rPr lang="zh-CN" altLang="zh-CN" dirty="0"/>
              <a:t>库简介</a:t>
            </a:r>
          </a:p>
          <a:p>
            <a:pPr lvl="1"/>
            <a:r>
              <a:rPr lang="en-US" altLang="zh-CN" dirty="0" err="1"/>
              <a:t>jieba</a:t>
            </a:r>
            <a:r>
              <a:rPr lang="zh-CN" altLang="zh-CN" dirty="0"/>
              <a:t>库是第三方库，需要通过</a:t>
            </a:r>
            <a:r>
              <a:rPr lang="en-US" altLang="zh-CN" dirty="0"/>
              <a:t>pip</a:t>
            </a:r>
            <a:r>
              <a:rPr lang="zh-CN" altLang="en-US" dirty="0"/>
              <a:t>命</a:t>
            </a:r>
            <a:r>
              <a:rPr lang="zh-CN" altLang="zh-CN" dirty="0"/>
              <a:t>令安装</a:t>
            </a:r>
          </a:p>
          <a:p>
            <a:pPr lvl="1"/>
            <a:r>
              <a:rPr lang="en-US" altLang="zh-CN" dirty="0" err="1"/>
              <a:t>jieba</a:t>
            </a:r>
            <a:r>
              <a:rPr lang="zh-CN" altLang="zh-CN" dirty="0"/>
              <a:t>库的分词原理是利用一个中文词库，将待分词的文本与分词词库比对，通过图结构和动态规划方法找到最大概率的词组。</a:t>
            </a:r>
          </a:p>
          <a:p>
            <a:pPr lvl="1"/>
            <a:r>
              <a:rPr lang="en-US" altLang="zh-CN" dirty="0" err="1"/>
              <a:t>jieba</a:t>
            </a:r>
            <a:r>
              <a:rPr lang="zh-CN" altLang="zh-CN" dirty="0"/>
              <a:t>库支持的</a:t>
            </a:r>
            <a:r>
              <a:rPr lang="en-US" altLang="zh-CN" dirty="0"/>
              <a:t>3</a:t>
            </a:r>
            <a:r>
              <a:rPr lang="zh-CN" altLang="zh-CN" dirty="0"/>
              <a:t>种分词模式。</a:t>
            </a:r>
          </a:p>
          <a:p>
            <a:pPr marL="714375" lvl="1" indent="0">
              <a:buNone/>
            </a:pPr>
            <a:r>
              <a:rPr lang="en-US" altLang="zh-CN" dirty="0"/>
              <a:t>● </a:t>
            </a:r>
            <a:r>
              <a:rPr lang="zh-CN" altLang="zh-CN" dirty="0"/>
              <a:t>精确模式，试图将句子最精确地切开，适合文本分析。</a:t>
            </a:r>
          </a:p>
          <a:p>
            <a:pPr marL="714375" lvl="1" indent="0">
              <a:buNone/>
            </a:pPr>
            <a:r>
              <a:rPr lang="en-US" altLang="zh-CN" dirty="0"/>
              <a:t>● </a:t>
            </a:r>
            <a:r>
              <a:rPr lang="zh-CN" altLang="zh-CN" dirty="0"/>
              <a:t>全模式，把句子中所有的可以成词的词语都扫描出来</a:t>
            </a:r>
            <a:r>
              <a:rPr lang="en-US" altLang="zh-CN" dirty="0"/>
              <a:t>, </a:t>
            </a:r>
            <a:r>
              <a:rPr lang="zh-CN" altLang="zh-CN" dirty="0"/>
              <a:t>速度快，但是不能解决歧义问题。</a:t>
            </a:r>
          </a:p>
          <a:p>
            <a:pPr marL="714375" lvl="1" indent="0">
              <a:buNone/>
            </a:pPr>
            <a:r>
              <a:rPr lang="en-US" altLang="zh-CN" dirty="0"/>
              <a:t>● </a:t>
            </a:r>
            <a:r>
              <a:rPr lang="zh-CN" altLang="zh-CN" dirty="0"/>
              <a:t>搜索引擎模式，在精确模式的基础上，对长词再次切分，适合用于搜索引擎分词。</a:t>
            </a:r>
          </a:p>
          <a:p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8.1 </a:t>
            </a:r>
            <a:r>
              <a:rPr lang="zh-CN" altLang="zh-CN" b="1" dirty="0"/>
              <a:t>模块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模块的概念</a:t>
            </a:r>
          </a:p>
          <a:p>
            <a:pPr lvl="1"/>
            <a:r>
              <a:rPr lang="zh-CN" altLang="zh-CN" dirty="0"/>
              <a:t>模块是包含变量、语句、函数或类的定义的程序文件，文件的名字就是模块名加上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zh-CN" dirty="0"/>
              <a:t>扩展名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用户编写程序的过程，也就是编写模块的过程。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1"/>
            <a:r>
              <a:rPr lang="zh-CN" altLang="zh-CN" dirty="0"/>
              <a:t>提高代码的可维护性。</a:t>
            </a:r>
          </a:p>
          <a:p>
            <a:pPr lvl="1"/>
            <a:r>
              <a:rPr lang="zh-CN" altLang="zh-CN" dirty="0"/>
              <a:t>提高代码的可重用性。</a:t>
            </a:r>
          </a:p>
          <a:p>
            <a:pPr lvl="1"/>
            <a:r>
              <a:rPr lang="zh-CN" altLang="zh-CN" dirty="0"/>
              <a:t>有利于避免函数名和变量名冲突。</a:t>
            </a:r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03" y="4653389"/>
            <a:ext cx="2065412" cy="15329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8.6 </a:t>
            </a:r>
            <a:r>
              <a:rPr lang="en-US" altLang="zh-CN" dirty="0" err="1"/>
              <a:t>jieba</a:t>
            </a:r>
            <a:r>
              <a:rPr lang="zh-CN" altLang="zh-CN" dirty="0"/>
              <a:t>库的应用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en-US" altLang="zh-CN" dirty="0" err="1"/>
              <a:t>jieba</a:t>
            </a:r>
            <a:r>
              <a:rPr lang="zh-CN" altLang="zh-CN" dirty="0"/>
              <a:t>库的分词函数</a:t>
            </a:r>
          </a:p>
          <a:p>
            <a:pPr lvl="1"/>
            <a:r>
              <a:rPr lang="en-US" altLang="zh-CN" dirty="0" err="1"/>
              <a:t>jieba</a:t>
            </a:r>
            <a:r>
              <a:rPr lang="zh-CN" altLang="zh-CN" dirty="0"/>
              <a:t>库主要提供分词功能，可以辅助自定义分词词典。</a:t>
            </a:r>
            <a:r>
              <a:rPr lang="en-US" altLang="zh-CN" dirty="0" err="1"/>
              <a:t>jieba</a:t>
            </a:r>
            <a:r>
              <a:rPr lang="zh-CN" altLang="zh-CN" dirty="0"/>
              <a:t>库中包含的主要方法</a:t>
            </a:r>
            <a:r>
              <a:rPr lang="zh-CN" altLang="en-US" dirty="0"/>
              <a:t>如下。</a:t>
            </a: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zh-CN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1307" y="2996952"/>
          <a:ext cx="8064895" cy="316835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3">
                <a:tc>
                  <a:txBody>
                    <a:bodyPr/>
                    <a:lstStyle/>
                    <a:p>
                      <a:pPr indent="2286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方法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功能描述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jieba.cut</a:t>
                      </a:r>
                      <a:r>
                        <a:rPr lang="en-US" sz="1800" kern="1000" dirty="0">
                          <a:effectLst/>
                        </a:rPr>
                        <a:t>(s)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精确模式，返回一个可迭代的数据类型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jieba.cut</a:t>
                      </a:r>
                      <a:r>
                        <a:rPr lang="en-US" sz="1800" kern="1000" dirty="0">
                          <a:effectLst/>
                        </a:rPr>
                        <a:t>(</a:t>
                      </a:r>
                      <a:r>
                        <a:rPr lang="en-US" sz="1800" kern="1000" dirty="0" err="1">
                          <a:effectLst/>
                        </a:rPr>
                        <a:t>s,cut_all</a:t>
                      </a:r>
                      <a:r>
                        <a:rPr lang="en-US" sz="1800" kern="1000" dirty="0">
                          <a:effectLst/>
                        </a:rPr>
                        <a:t>=True)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全模式，输出文本</a:t>
                      </a:r>
                      <a:r>
                        <a:rPr lang="en-US" sz="1800" kern="1000">
                          <a:effectLst/>
                        </a:rPr>
                        <a:t>s</a:t>
                      </a:r>
                      <a:r>
                        <a:rPr lang="zh-CN" sz="1800" kern="1000">
                          <a:effectLst/>
                        </a:rPr>
                        <a:t>中所有可能的单词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jieba</a:t>
                      </a:r>
                      <a:r>
                        <a:rPr lang="en-US" sz="1800" kern="1000" dirty="0">
                          <a:effectLst/>
                        </a:rPr>
                        <a:t>. </a:t>
                      </a:r>
                      <a:r>
                        <a:rPr lang="en-US" sz="1800" kern="1000" dirty="0" err="1">
                          <a:effectLst/>
                        </a:rPr>
                        <a:t>cut_for_search</a:t>
                      </a:r>
                      <a:r>
                        <a:rPr lang="en-US" sz="1800" kern="1000" dirty="0">
                          <a:effectLst/>
                        </a:rPr>
                        <a:t> (s)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搜索引擎模式，适合搜索引建立索引的分词结果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jieba.lcut(s)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精确模式，返返回一个列表类型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jieba.lcut(s,cut_all=True)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全模式，返回一个列表类型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jieba. lcut_for_search (s)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搜索引模式，返回一个列表类型 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8.6 </a:t>
            </a:r>
            <a:r>
              <a:rPr lang="en-US" altLang="zh-CN" dirty="0" err="1"/>
              <a:t>jieba</a:t>
            </a:r>
            <a:r>
              <a:rPr lang="zh-CN" altLang="zh-CN" dirty="0"/>
              <a:t>库的应用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5" y="1716405"/>
            <a:ext cx="8199755" cy="4438015"/>
          </a:xfrm>
          <a:prstGeom prst="rect">
            <a:avLst/>
          </a:prstGeom>
          <a:ln>
            <a:solidFill>
              <a:srgbClr val="020C16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8.6 </a:t>
            </a:r>
            <a:r>
              <a:rPr lang="en-US" altLang="zh-CN" dirty="0" err="1"/>
              <a:t>jieba</a:t>
            </a:r>
            <a:r>
              <a:rPr lang="zh-CN" altLang="zh-CN" dirty="0"/>
              <a:t>库的应用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zh-CN" altLang="zh-CN" dirty="0"/>
              <a:t>添加单词和自定义词典</a:t>
            </a:r>
          </a:p>
          <a:p>
            <a:pPr lvl="1"/>
            <a:r>
              <a:rPr lang="zh-CN" altLang="zh-CN" dirty="0"/>
              <a:t>无法识别的分词，也可以向分词库添加新词。</a:t>
            </a:r>
            <a:endParaRPr lang="en-US" altLang="zh-CN" dirty="0"/>
          </a:p>
          <a:p>
            <a:pPr lvl="1"/>
            <a:r>
              <a:rPr lang="zh-CN" altLang="zh-CN" dirty="0"/>
              <a:t>对于专业的应用，</a:t>
            </a:r>
            <a:r>
              <a:rPr lang="zh-CN" altLang="en-US" dirty="0"/>
              <a:t>可</a:t>
            </a:r>
            <a:r>
              <a:rPr lang="zh-CN" altLang="zh-CN" dirty="0"/>
              <a:t>以定义自己的词典或调整词典。</a:t>
            </a:r>
          </a:p>
          <a:p>
            <a:pPr marL="717550" lvl="1" indent="0">
              <a:buNone/>
            </a:pPr>
            <a:r>
              <a:rPr lang="en-US" altLang="zh-CN" dirty="0"/>
              <a:t>● </a:t>
            </a:r>
            <a:r>
              <a:rPr lang="en-US" altLang="zh-CN" dirty="0" err="1"/>
              <a:t>jieba.add_word</a:t>
            </a:r>
            <a:r>
              <a:rPr lang="en-US" altLang="zh-CN" dirty="0"/>
              <a:t>(word, </a:t>
            </a:r>
            <a:r>
              <a:rPr lang="en-US" altLang="zh-CN" dirty="0" err="1"/>
              <a:t>freq</a:t>
            </a:r>
            <a:r>
              <a:rPr lang="en-US" altLang="zh-CN" dirty="0"/>
              <a:t>=None, tag=None) </a:t>
            </a:r>
            <a:r>
              <a:rPr lang="zh-CN" altLang="zh-CN" dirty="0"/>
              <a:t>，在程序中向词典添加单词。</a:t>
            </a:r>
          </a:p>
          <a:p>
            <a:pPr marL="717550" lvl="1" indent="0">
              <a:buNone/>
            </a:pPr>
            <a:r>
              <a:rPr lang="en-US" altLang="zh-CN" dirty="0"/>
              <a:t>● </a:t>
            </a:r>
            <a:r>
              <a:rPr lang="en-US" altLang="zh-CN" dirty="0" err="1"/>
              <a:t>del_word</a:t>
            </a:r>
            <a:r>
              <a:rPr lang="en-US" altLang="zh-CN" dirty="0"/>
              <a:t>(word) </a:t>
            </a:r>
            <a:r>
              <a:rPr lang="zh-CN" altLang="zh-CN" dirty="0"/>
              <a:t>，删除词典中的单词。</a:t>
            </a:r>
          </a:p>
          <a:p>
            <a:pPr marL="717550" lvl="1" indent="0">
              <a:buNone/>
            </a:pPr>
            <a:r>
              <a:rPr lang="en-US" altLang="zh-CN" dirty="0"/>
              <a:t>● </a:t>
            </a:r>
            <a:r>
              <a:rPr lang="en-US" altLang="zh-CN" dirty="0" err="1"/>
              <a:t>suggest_freq</a:t>
            </a:r>
            <a:r>
              <a:rPr lang="en-US" altLang="zh-CN" dirty="0"/>
              <a:t>(segment, tune=True) </a:t>
            </a:r>
            <a:r>
              <a:rPr lang="zh-CN" altLang="zh-CN" dirty="0"/>
              <a:t>，可调节单个词语的词频，使其能（或不能）被拆分。</a:t>
            </a:r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r>
              <a:rPr lang="zh-CN" altLang="zh-CN" dirty="0"/>
              <a:t>例</a:t>
            </a:r>
            <a:r>
              <a:rPr lang="en-US" altLang="zh-CN" dirty="0"/>
              <a:t>8-14 </a:t>
            </a:r>
            <a:r>
              <a:rPr lang="zh-CN" altLang="zh-CN" dirty="0"/>
              <a:t>向分词库添加单词。</a:t>
            </a:r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8.6 </a:t>
            </a:r>
            <a:r>
              <a:rPr lang="en-US" altLang="zh-CN" dirty="0" err="1"/>
              <a:t>jieba</a:t>
            </a:r>
            <a:r>
              <a:rPr lang="zh-CN" altLang="zh-CN" dirty="0"/>
              <a:t>库的应用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zh-CN" altLang="zh-CN" dirty="0"/>
              <a:t>中文文本的词频统计</a:t>
            </a:r>
          </a:p>
          <a:p>
            <a:pPr marL="5143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）使用</a:t>
            </a:r>
            <a:r>
              <a:rPr lang="en-US" altLang="zh-CN" dirty="0"/>
              <a:t>open()</a:t>
            </a:r>
            <a:r>
              <a:rPr lang="zh-CN" altLang="zh-CN" dirty="0"/>
              <a:t>函数读取文件到变量</a:t>
            </a:r>
            <a:r>
              <a:rPr lang="en-US" altLang="zh-CN" dirty="0"/>
              <a:t>article</a:t>
            </a:r>
            <a:r>
              <a:rPr lang="zh-CN" altLang="zh-CN" dirty="0"/>
              <a:t>中，再使用</a:t>
            </a:r>
            <a:r>
              <a:rPr lang="en-US" altLang="zh-CN" dirty="0" err="1"/>
              <a:t>jieba.lcut</a:t>
            </a:r>
            <a:r>
              <a:rPr lang="en-US" altLang="zh-CN" dirty="0"/>
              <a:t>()</a:t>
            </a:r>
            <a:r>
              <a:rPr lang="zh-CN" altLang="zh-CN" dirty="0"/>
              <a:t>函数实现汉字分词功能，解析后的分词保存在列表</a:t>
            </a:r>
            <a:r>
              <a:rPr lang="en-US" altLang="zh-CN" dirty="0"/>
              <a:t>words</a:t>
            </a:r>
            <a:r>
              <a:rPr lang="zh-CN" altLang="zh-CN" dirty="0"/>
              <a:t>中。</a:t>
            </a:r>
          </a:p>
          <a:p>
            <a:pPr marL="5143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）逐个读取列表中的汉字单词，重复下面的操作。</a:t>
            </a:r>
          </a:p>
          <a:p>
            <a:pPr marL="714375" lvl="1" indent="0">
              <a:buNone/>
            </a:pPr>
            <a:r>
              <a:rPr lang="zh-CN" altLang="zh-CN" dirty="0"/>
              <a:t>如果字典</a:t>
            </a:r>
            <a:r>
              <a:rPr lang="en-US" altLang="zh-CN" dirty="0" err="1"/>
              <a:t>word_freq</a:t>
            </a:r>
            <a:r>
              <a:rPr lang="zh-CN" altLang="zh-CN" dirty="0"/>
              <a:t>的</a:t>
            </a:r>
            <a:r>
              <a:rPr lang="en-US" altLang="zh-CN" dirty="0"/>
              <a:t>key</a:t>
            </a:r>
            <a:r>
              <a:rPr lang="zh-CN" altLang="zh-CN" dirty="0"/>
              <a:t>值中没有这个单词，向字典中添加元素，关键字是这个单词，值是</a:t>
            </a:r>
            <a:r>
              <a:rPr lang="en-US" altLang="zh-CN" dirty="0"/>
              <a:t>1</a:t>
            </a:r>
            <a:r>
              <a:rPr lang="zh-CN" altLang="zh-CN" dirty="0"/>
              <a:t>；如果字典的</a:t>
            </a:r>
            <a:r>
              <a:rPr lang="en-US" altLang="zh-CN" dirty="0"/>
              <a:t>key</a:t>
            </a:r>
            <a:r>
              <a:rPr lang="zh-CN" altLang="zh-CN" dirty="0"/>
              <a:t>值中有这个单词，字典的值加</a:t>
            </a:r>
            <a:r>
              <a:rPr lang="en-US" altLang="zh-CN" dirty="0"/>
              <a:t>1</a:t>
            </a:r>
            <a:r>
              <a:rPr lang="zh-CN" altLang="zh-CN" dirty="0"/>
              <a:t>；</a:t>
            </a:r>
          </a:p>
          <a:p>
            <a:pPr marL="714375" lvl="1" indent="0">
              <a:buNone/>
            </a:pPr>
            <a:r>
              <a:rPr lang="zh-CN" altLang="zh-CN" dirty="0"/>
              <a:t>当列表中的单词全部读取结束后，每个单词出现的次数被放在了字典</a:t>
            </a:r>
            <a:r>
              <a:rPr lang="en-US" altLang="zh-CN" dirty="0" err="1"/>
              <a:t>word_freq</a:t>
            </a:r>
            <a:r>
              <a:rPr lang="zh-CN" altLang="zh-CN" dirty="0"/>
              <a:t>中，</a:t>
            </a:r>
            <a:r>
              <a:rPr lang="en-US" altLang="zh-CN" dirty="0" err="1"/>
              <a:t>word_freq</a:t>
            </a:r>
            <a:r>
              <a:rPr lang="zh-CN" altLang="zh-CN" dirty="0"/>
              <a:t>的</a:t>
            </a:r>
            <a:r>
              <a:rPr lang="en-US" altLang="zh-CN" dirty="0"/>
              <a:t>key</a:t>
            </a:r>
            <a:r>
              <a:rPr lang="zh-CN" altLang="zh-CN" dirty="0"/>
              <a:t>是单词，</a:t>
            </a:r>
            <a:r>
              <a:rPr lang="en-US" altLang="zh-CN" dirty="0" err="1"/>
              <a:t>word_freq</a:t>
            </a:r>
            <a:r>
              <a:rPr lang="zh-CN" altLang="zh-CN" dirty="0"/>
              <a:t>的</a:t>
            </a:r>
            <a:r>
              <a:rPr lang="en-US" altLang="zh-CN" dirty="0"/>
              <a:t>value</a:t>
            </a:r>
            <a:r>
              <a:rPr lang="zh-CN" altLang="zh-CN" dirty="0"/>
              <a:t>是单词出现的次数。</a:t>
            </a:r>
          </a:p>
          <a:p>
            <a:pPr marL="5143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）为了得到比较好的输出结果，对字典转换为列表后，排序，输出。</a:t>
            </a:r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8.6 </a:t>
            </a:r>
            <a:r>
              <a:rPr lang="en-US" altLang="zh-CN" dirty="0" err="1"/>
              <a:t>jieba</a:t>
            </a:r>
            <a:r>
              <a:rPr lang="zh-CN" altLang="zh-CN" dirty="0"/>
              <a:t>库的应用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597400"/>
          </a:xfrm>
        </p:spPr>
        <p:txBody>
          <a:bodyPr/>
          <a:lstStyle/>
          <a:p>
            <a:r>
              <a:rPr lang="zh-CN" altLang="zh-CN" dirty="0"/>
              <a:t>中文文本的词频统计</a:t>
            </a:r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8-17 </a:t>
            </a:r>
            <a:r>
              <a:rPr lang="zh-CN" altLang="zh-CN" dirty="0"/>
              <a:t>三国演义前</a:t>
            </a:r>
            <a:r>
              <a:rPr lang="en-US" altLang="zh-CN" dirty="0"/>
              <a:t>60</a:t>
            </a:r>
            <a:r>
              <a:rPr lang="zh-CN" altLang="zh-CN" dirty="0"/>
              <a:t>回中的高频词统计。</a:t>
            </a:r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8-18 </a:t>
            </a:r>
            <a:r>
              <a:rPr lang="zh-CN" altLang="zh-CN" dirty="0"/>
              <a:t>引用了排除单词文件的高频词统计。</a:t>
            </a:r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8-19 </a:t>
            </a:r>
            <a:r>
              <a:rPr lang="zh-CN" altLang="zh-CN" dirty="0"/>
              <a:t>同类单词合并后的高频词统计。</a:t>
            </a:r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126ABA"/>
                </a:solidFill>
              </a:rPr>
              <a:t>小结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zh-CN" sz="2200" b="0" dirty="0"/>
              <a:t>模块是一个包含变量、语句、函数或类的定义的程序文件。需要导入使用</a:t>
            </a:r>
            <a:r>
              <a:rPr lang="en-US" altLang="zh-CN" sz="2200" b="0" dirty="0"/>
              <a:t>import</a:t>
            </a:r>
            <a:r>
              <a:rPr lang="zh-CN" altLang="zh-CN" sz="2200" b="0" dirty="0"/>
              <a:t>或</a:t>
            </a:r>
            <a:r>
              <a:rPr lang="en-US" altLang="zh-CN" sz="2200" b="0" dirty="0"/>
              <a:t>from</a:t>
            </a:r>
            <a:r>
              <a:rPr lang="zh-CN" altLang="zh-CN" sz="2200" b="0" dirty="0"/>
              <a:t>语句</a:t>
            </a:r>
            <a:r>
              <a:rPr lang="zh-CN" altLang="en-US" sz="2200" b="0" dirty="0"/>
              <a:t>导入</a:t>
            </a:r>
            <a:r>
              <a:rPr lang="zh-CN" altLang="zh-CN" sz="2200" b="0" dirty="0"/>
              <a:t>。执行导入操作时，导入的模块将会被自动执行。</a:t>
            </a:r>
          </a:p>
          <a:p>
            <a:pPr>
              <a:spcBef>
                <a:spcPts val="600"/>
              </a:spcBef>
            </a:pPr>
            <a:r>
              <a:rPr lang="en-US" altLang="zh-CN" sz="2200" b="0" dirty="0"/>
              <a:t>Python</a:t>
            </a:r>
            <a:r>
              <a:rPr lang="zh-CN" altLang="zh-CN" sz="2200" b="0" dirty="0"/>
              <a:t>的程序由包</a:t>
            </a:r>
            <a:r>
              <a:rPr lang="en-US" altLang="zh-CN" sz="2200" b="0" dirty="0"/>
              <a:t>( package)</a:t>
            </a:r>
            <a:r>
              <a:rPr lang="zh-CN" altLang="zh-CN" sz="2200" b="0" dirty="0"/>
              <a:t>、模块</a:t>
            </a:r>
            <a:r>
              <a:rPr lang="en-US" altLang="zh-CN" sz="2200" b="0" dirty="0"/>
              <a:t>( module)</a:t>
            </a:r>
            <a:r>
              <a:rPr lang="zh-CN" altLang="zh-CN" sz="2200" b="0" dirty="0"/>
              <a:t>和函数等组成，包是模块文件所在的目录。包的外层目录必须包含在</a:t>
            </a:r>
            <a:r>
              <a:rPr lang="en-US" altLang="zh-CN" sz="2200" b="0" dirty="0"/>
              <a:t>Python</a:t>
            </a:r>
            <a:r>
              <a:rPr lang="zh-CN" altLang="zh-CN" sz="2200" b="0" dirty="0"/>
              <a:t>的搜索路径中。</a:t>
            </a:r>
          </a:p>
          <a:p>
            <a:pPr>
              <a:spcBef>
                <a:spcPts val="600"/>
              </a:spcBef>
            </a:pPr>
            <a:r>
              <a:rPr lang="zh-CN" altLang="en-US" sz="2200" b="0" dirty="0"/>
              <a:t>介绍了</a:t>
            </a:r>
            <a:r>
              <a:rPr lang="en-US" altLang="zh-CN" sz="2200" b="0" dirty="0"/>
              <a:t>math</a:t>
            </a:r>
            <a:r>
              <a:rPr lang="zh-CN" altLang="zh-CN" sz="2200" b="0" dirty="0"/>
              <a:t>库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random</a:t>
            </a:r>
            <a:r>
              <a:rPr lang="zh-CN" altLang="zh-CN" sz="2200" b="0" dirty="0"/>
              <a:t>库</a:t>
            </a:r>
            <a:r>
              <a:rPr lang="zh-CN" altLang="en-US" sz="2200" b="0" dirty="0"/>
              <a:t>、</a:t>
            </a:r>
            <a:r>
              <a:rPr lang="en-US" altLang="zh-CN" sz="2200" b="0" dirty="0" err="1"/>
              <a:t>datetime</a:t>
            </a:r>
            <a:r>
              <a:rPr lang="zh-CN" altLang="zh-CN" sz="2200" b="0" dirty="0"/>
              <a:t>库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turtle</a:t>
            </a:r>
            <a:r>
              <a:rPr lang="zh-CN" altLang="zh-CN" sz="2200" b="0" dirty="0"/>
              <a:t>库</a:t>
            </a:r>
            <a:r>
              <a:rPr lang="zh-CN" altLang="en-US" sz="2200" b="0" dirty="0"/>
              <a:t>等内置库。</a:t>
            </a:r>
            <a:endParaRPr lang="zh-CN" altLang="zh-CN" sz="2200" b="0" dirty="0"/>
          </a:p>
          <a:p>
            <a:pPr>
              <a:spcBef>
                <a:spcPts val="600"/>
              </a:spcBef>
            </a:pPr>
            <a:r>
              <a:rPr lang="en-US" altLang="zh-CN" sz="2200" b="0" dirty="0"/>
              <a:t>Python</a:t>
            </a:r>
            <a:r>
              <a:rPr lang="zh-CN" altLang="zh-CN" sz="2200" b="0" dirty="0"/>
              <a:t>第三方库包括模块</a:t>
            </a:r>
            <a:r>
              <a:rPr lang="en-US" altLang="zh-CN" sz="2200" b="0" dirty="0"/>
              <a:t>( module)</a:t>
            </a:r>
            <a:r>
              <a:rPr lang="zh-CN" altLang="zh-CN" sz="2200" b="0" dirty="0"/>
              <a:t>、类</a:t>
            </a:r>
            <a:r>
              <a:rPr lang="en-US" altLang="zh-CN" sz="2200" b="0" dirty="0"/>
              <a:t>( class)</a:t>
            </a:r>
            <a:r>
              <a:rPr lang="zh-CN" altLang="zh-CN" sz="2200" b="0" dirty="0"/>
              <a:t>和程序包</a:t>
            </a:r>
            <a:r>
              <a:rPr lang="en-US" altLang="zh-CN" sz="2200" b="0" dirty="0"/>
              <a:t>( Package)</a:t>
            </a:r>
            <a:r>
              <a:rPr lang="zh-CN" altLang="zh-CN" sz="2200" b="0" dirty="0"/>
              <a:t>等元素，需要安装后才能使用。</a:t>
            </a:r>
          </a:p>
          <a:p>
            <a:pPr>
              <a:spcBef>
                <a:spcPts val="600"/>
              </a:spcBef>
            </a:pPr>
            <a:r>
              <a:rPr lang="en-US" altLang="zh-CN" sz="2200" b="0" dirty="0" err="1"/>
              <a:t>jieba</a:t>
            </a:r>
            <a:r>
              <a:rPr lang="zh-CN" altLang="zh-CN" sz="2200" b="0" dirty="0"/>
              <a:t>是应用于中文单词拆分的第三方库，详细介绍了分词、添加用户词典、根据权重提取关键词等功能，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/>
              <a:t>作业</a:t>
            </a:r>
            <a:r>
              <a:rPr lang="en-US" altLang="zh-CN"/>
              <a:t>: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zh-CN" b="0" dirty="0"/>
              <a:t>（</a:t>
            </a:r>
            <a:r>
              <a:rPr lang="en-US" altLang="zh-CN" b="0" dirty="0"/>
              <a:t>1</a:t>
            </a:r>
            <a:r>
              <a:rPr lang="zh-CN" altLang="zh-CN" b="0" dirty="0"/>
              <a:t>）使用</a:t>
            </a:r>
            <a:r>
              <a:rPr lang="en-US" altLang="zh-CN" b="0" dirty="0"/>
              <a:t>random</a:t>
            </a:r>
            <a:r>
              <a:rPr lang="zh-CN" altLang="zh-CN" b="0" dirty="0"/>
              <a:t>库，产生</a:t>
            </a:r>
            <a:r>
              <a:rPr lang="en-US" altLang="zh-CN" b="0" dirty="0"/>
              <a:t>10</a:t>
            </a:r>
            <a:r>
              <a:rPr lang="zh-CN" altLang="zh-CN" b="0" dirty="0"/>
              <a:t>个</a:t>
            </a:r>
            <a:r>
              <a:rPr lang="en-US" altLang="zh-CN" b="0" dirty="0"/>
              <a:t>100</a:t>
            </a:r>
            <a:r>
              <a:rPr lang="zh-CN" altLang="zh-CN" b="0" dirty="0"/>
              <a:t>到</a:t>
            </a:r>
            <a:r>
              <a:rPr lang="en-US" altLang="zh-CN" b="0" dirty="0"/>
              <a:t>200</a:t>
            </a:r>
            <a:r>
              <a:rPr lang="zh-CN" altLang="zh-CN" b="0" dirty="0"/>
              <a:t>之间的随机数，并求其最大值、平均值、标准差和中位数。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zh-CN" b="0" dirty="0"/>
              <a:t>（</a:t>
            </a:r>
            <a:r>
              <a:rPr lang="en-US" altLang="zh-CN" b="0" dirty="0"/>
              <a:t>2</a:t>
            </a:r>
            <a:r>
              <a:rPr lang="zh-CN" altLang="zh-CN" b="0" dirty="0"/>
              <a:t>）使用</a:t>
            </a:r>
            <a:r>
              <a:rPr lang="en-US" altLang="zh-CN" b="0" dirty="0" err="1"/>
              <a:t>datetime</a:t>
            </a:r>
            <a:r>
              <a:rPr lang="zh-CN" altLang="zh-CN" b="0" dirty="0"/>
              <a:t>库，对一个日期（含时间），输出不少于</a:t>
            </a:r>
            <a:r>
              <a:rPr lang="en-US" altLang="zh-CN" b="0" dirty="0"/>
              <a:t>8</a:t>
            </a:r>
            <a:r>
              <a:rPr lang="zh-CN" altLang="zh-CN" b="0" dirty="0"/>
              <a:t>种 日期格式。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zh-CN" b="0" dirty="0"/>
              <a:t>（</a:t>
            </a:r>
            <a:r>
              <a:rPr lang="en-US" altLang="zh-CN" b="0" dirty="0"/>
              <a:t>3</a:t>
            </a:r>
            <a:r>
              <a:rPr lang="zh-CN" altLang="zh-CN" b="0" dirty="0"/>
              <a:t>）编写程序统计《水浒转》中前</a:t>
            </a:r>
            <a:r>
              <a:rPr lang="en-US" altLang="zh-CN" b="0" dirty="0"/>
              <a:t>15</a:t>
            </a:r>
            <a:r>
              <a:rPr lang="zh-CN" altLang="zh-CN" b="0" dirty="0"/>
              <a:t>位出场最多的人物。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56610" y="2620039"/>
            <a:ext cx="258508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8"/>
          <a:stretch>
            <a:fillRect/>
          </a:stretch>
        </p:blipFill>
        <p:spPr>
          <a:xfrm>
            <a:off x="5436096" y="4005064"/>
            <a:ext cx="3118104" cy="18969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8.1 </a:t>
            </a:r>
            <a:r>
              <a:rPr lang="zh-CN" altLang="zh-CN" b="1" dirty="0"/>
              <a:t>模块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导入模块</a:t>
            </a:r>
          </a:p>
          <a:p>
            <a:pPr lvl="1"/>
            <a:r>
              <a:rPr lang="zh-CN" altLang="zh-CN" dirty="0"/>
              <a:t>应用程序要</a:t>
            </a:r>
            <a:r>
              <a:rPr lang="zh-CN" altLang="en-US" dirty="0"/>
              <a:t>使</a:t>
            </a:r>
            <a:r>
              <a:rPr lang="zh-CN" altLang="zh-CN" dirty="0"/>
              <a:t>用模块中的变量或函数，需要先导入该模块。</a:t>
            </a:r>
            <a:endParaRPr lang="en-US" altLang="zh-CN" dirty="0"/>
          </a:p>
          <a:p>
            <a:pPr lvl="1"/>
            <a:r>
              <a:rPr lang="zh-CN" altLang="zh-CN" dirty="0"/>
              <a:t>导入模块使用</a:t>
            </a:r>
            <a:r>
              <a:rPr lang="en-US" altLang="zh-CN" dirty="0"/>
              <a:t> import</a:t>
            </a:r>
            <a:r>
              <a:rPr lang="zh-CN" altLang="zh-CN" dirty="0"/>
              <a:t>或</a:t>
            </a:r>
            <a:r>
              <a:rPr lang="en-US" altLang="zh-CN" dirty="0"/>
              <a:t>from</a:t>
            </a:r>
            <a:r>
              <a:rPr lang="zh-CN" altLang="zh-CN" dirty="0"/>
              <a:t>语句。</a:t>
            </a:r>
          </a:p>
          <a:p>
            <a:pPr marL="51435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modulename</a:t>
            </a:r>
            <a:r>
              <a:rPr lang="en-US" altLang="zh-CN" dirty="0"/>
              <a:t> [as alias]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modulename</a:t>
            </a:r>
            <a:r>
              <a:rPr lang="en-US" altLang="zh-CN" dirty="0"/>
              <a:t> import fun1,fun2,</a:t>
            </a:r>
            <a:r>
              <a:rPr lang="zh-CN" altLang="zh-CN" dirty="0"/>
              <a:t>…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modulename</a:t>
            </a:r>
            <a:r>
              <a:rPr lang="zh-CN" altLang="zh-CN" dirty="0"/>
              <a:t>是模块名，</a:t>
            </a:r>
            <a:r>
              <a:rPr lang="en-US" altLang="zh-CN" dirty="0"/>
              <a:t>alias</a:t>
            </a:r>
            <a:r>
              <a:rPr lang="zh-CN" altLang="zh-CN" dirty="0"/>
              <a:t>是模块别名，</a:t>
            </a:r>
            <a:r>
              <a:rPr lang="en-US" altLang="zh-CN" dirty="0"/>
              <a:t>fun1</a:t>
            </a:r>
            <a:r>
              <a:rPr lang="zh-CN" altLang="zh-CN" dirty="0"/>
              <a:t>、</a:t>
            </a:r>
            <a:r>
              <a:rPr lang="en-US" altLang="zh-CN" dirty="0"/>
              <a:t>fun2</a:t>
            </a:r>
            <a:r>
              <a:rPr lang="zh-CN" altLang="zh-CN" dirty="0"/>
              <a:t>是模块中的函数。</a:t>
            </a:r>
            <a:endParaRPr lang="en-US" altLang="zh-CN" dirty="0"/>
          </a:p>
          <a:p>
            <a:pPr lvl="1"/>
            <a:r>
              <a:rPr lang="en-US" altLang="zh-CN" dirty="0"/>
              <a:t>import</a:t>
            </a:r>
            <a:r>
              <a:rPr lang="zh-CN" altLang="zh-CN" dirty="0"/>
              <a:t>导入模块，需要通过模块名或模块的别名来调用模块中的函数。</a:t>
            </a:r>
          </a:p>
          <a:p>
            <a:pPr lvl="1"/>
            <a:r>
              <a:rPr lang="en-US" altLang="zh-CN" dirty="0"/>
              <a:t>from</a:t>
            </a:r>
            <a:r>
              <a:rPr lang="zh-CN" altLang="zh-CN" dirty="0"/>
              <a:t>语句导入的对象可以直接使用。</a:t>
            </a:r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8.1 </a:t>
            </a:r>
            <a:r>
              <a:rPr lang="zh-CN" altLang="zh-CN" b="1" dirty="0"/>
              <a:t>模块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执行模块</a:t>
            </a:r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import</a:t>
            </a:r>
            <a:r>
              <a:rPr lang="zh-CN" altLang="zh-CN" dirty="0"/>
              <a:t>语句和</a:t>
            </a:r>
            <a:r>
              <a:rPr lang="en-US" altLang="zh-CN" dirty="0"/>
              <a:t>from</a:t>
            </a:r>
            <a:r>
              <a:rPr lang="zh-CN" altLang="zh-CN" dirty="0"/>
              <a:t>语句执行导入操作时，导入的模块将会被自动执行。</a:t>
            </a:r>
            <a:endParaRPr lang="en-US" altLang="zh-CN" dirty="0"/>
          </a:p>
          <a:p>
            <a:pPr lvl="1"/>
            <a:r>
              <a:rPr lang="zh-CN" altLang="zh-CN" dirty="0"/>
              <a:t>模块中的赋值语句被执行后会创建变量，</a:t>
            </a:r>
            <a:r>
              <a:rPr lang="en-US" altLang="zh-CN" dirty="0" err="1"/>
              <a:t>def</a:t>
            </a:r>
            <a:r>
              <a:rPr lang="zh-CN" altLang="zh-CN" dirty="0"/>
              <a:t>语句被执行后会创建函数对象。</a:t>
            </a:r>
            <a:endParaRPr lang="en-US" altLang="zh-CN" dirty="0"/>
          </a:p>
          <a:p>
            <a:pPr lvl="1"/>
            <a:r>
              <a:rPr lang="zh-CN" altLang="zh-CN" dirty="0"/>
              <a:t>模块中的全部语句都会被执行，但只执行一次。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8-3 </a:t>
            </a:r>
            <a:r>
              <a:rPr lang="zh-CN" altLang="zh-CN" dirty="0"/>
              <a:t>使用</a:t>
            </a:r>
            <a:r>
              <a:rPr lang="en-US" altLang="zh-CN" dirty="0"/>
              <a:t>import</a:t>
            </a:r>
            <a:r>
              <a:rPr lang="zh-CN" altLang="zh-CN" dirty="0"/>
              <a:t>导入模块，观察模块中变量变化情况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8-4 </a:t>
            </a:r>
            <a:r>
              <a:rPr lang="zh-CN" altLang="zh-CN" dirty="0"/>
              <a:t>使用</a:t>
            </a:r>
            <a:r>
              <a:rPr lang="en-US" altLang="zh-CN" dirty="0"/>
              <a:t>from</a:t>
            </a:r>
            <a:r>
              <a:rPr lang="zh-CN" altLang="zh-CN" dirty="0"/>
              <a:t>语句导入模块时，模块中变量变化情况。</a:t>
            </a:r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8.1 </a:t>
            </a:r>
            <a:r>
              <a:rPr lang="zh-CN" altLang="zh-CN" b="1" dirty="0"/>
              <a:t>模块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 模块搜索路径</a:t>
            </a:r>
          </a:p>
          <a:p>
            <a:pPr lvl="1"/>
            <a:r>
              <a:rPr lang="zh-CN" altLang="zh-CN" dirty="0"/>
              <a:t>导入模块</a:t>
            </a:r>
            <a:r>
              <a:rPr lang="zh-CN" altLang="en-US" dirty="0"/>
              <a:t>时</a:t>
            </a:r>
            <a:r>
              <a:rPr lang="zh-CN" altLang="zh-CN" dirty="0"/>
              <a:t>，需要能查找到模块的文件路径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导入模块时，不能在</a:t>
            </a:r>
            <a:r>
              <a:rPr lang="en-US" altLang="zh-CN" dirty="0"/>
              <a:t> import</a:t>
            </a:r>
            <a:r>
              <a:rPr lang="zh-CN" altLang="zh-CN" dirty="0"/>
              <a:t>或</a:t>
            </a:r>
            <a:r>
              <a:rPr lang="en-US" altLang="zh-CN" dirty="0"/>
              <a:t>from</a:t>
            </a:r>
            <a:r>
              <a:rPr lang="zh-CN" altLang="zh-CN" dirty="0"/>
              <a:t>语句中指定模块文件的路径，只能使用</a:t>
            </a:r>
            <a:r>
              <a:rPr lang="en-US" altLang="zh-CN" dirty="0"/>
              <a:t>Python</a:t>
            </a:r>
            <a:r>
              <a:rPr lang="zh-CN" altLang="zh-CN" dirty="0"/>
              <a:t>设置的搜索路径。</a:t>
            </a:r>
            <a:endParaRPr lang="en-US" altLang="zh-CN" dirty="0"/>
          </a:p>
          <a:p>
            <a:pPr lvl="1"/>
            <a:r>
              <a:rPr lang="zh-CN" altLang="zh-CN" dirty="0"/>
              <a:t>标准模块</a:t>
            </a:r>
            <a:r>
              <a:rPr lang="en-US" altLang="zh-CN" dirty="0"/>
              <a:t>sys</a:t>
            </a:r>
            <a:r>
              <a:rPr lang="zh-CN" altLang="zh-CN" dirty="0"/>
              <a:t>的</a:t>
            </a:r>
            <a:r>
              <a:rPr lang="en-US" altLang="zh-CN" dirty="0"/>
              <a:t>path</a:t>
            </a:r>
            <a:r>
              <a:rPr lang="zh-CN" altLang="zh-CN" dirty="0"/>
              <a:t>属性可以用来查看当前搜索路径设置。</a:t>
            </a:r>
          </a:p>
          <a:p>
            <a:pPr marL="514350" lvl="1" indent="0">
              <a:buNone/>
            </a:pPr>
            <a:r>
              <a:rPr lang="en-US" altLang="zh-CN" dirty="0" err="1"/>
              <a:t>sys.path</a:t>
            </a:r>
            <a:r>
              <a:rPr lang="zh-CN" altLang="zh-CN" dirty="0"/>
              <a:t>（搜索路径）由</a:t>
            </a:r>
            <a:r>
              <a:rPr lang="en-US" altLang="zh-CN" dirty="0"/>
              <a:t>4</a:t>
            </a:r>
            <a:r>
              <a:rPr lang="zh-CN" altLang="zh-CN" dirty="0"/>
              <a:t>部分设置组成。</a:t>
            </a:r>
          </a:p>
          <a:p>
            <a:pPr lvl="2"/>
            <a:r>
              <a:rPr lang="zh-CN" altLang="zh-CN" dirty="0"/>
              <a:t>程序的当前目录</a:t>
            </a:r>
            <a:r>
              <a:rPr lang="en-US" altLang="zh-CN" dirty="0"/>
              <a:t>(</a:t>
            </a:r>
            <a:r>
              <a:rPr lang="zh-CN" altLang="zh-CN" dirty="0"/>
              <a:t>可用</a:t>
            </a:r>
            <a:r>
              <a:rPr lang="en-US" altLang="zh-CN" dirty="0" err="1"/>
              <a:t>os</a:t>
            </a:r>
            <a:r>
              <a:rPr lang="zh-CN" altLang="zh-CN" dirty="0"/>
              <a:t>模块中的</a:t>
            </a:r>
            <a:r>
              <a:rPr lang="en-US" altLang="zh-CN" dirty="0"/>
              <a:t> </a:t>
            </a:r>
            <a:r>
              <a:rPr lang="en-US" altLang="zh-CN" dirty="0" err="1"/>
              <a:t>getcwd</a:t>
            </a:r>
            <a:r>
              <a:rPr lang="en-US" altLang="zh-CN" dirty="0"/>
              <a:t>()</a:t>
            </a:r>
            <a:r>
              <a:rPr lang="zh-CN" altLang="zh-CN" dirty="0"/>
              <a:t>函数查看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2"/>
            <a:r>
              <a:rPr lang="zh-CN" altLang="zh-CN" dirty="0"/>
              <a:t>操作系统的环境变量</a:t>
            </a:r>
            <a:r>
              <a:rPr lang="en-US" altLang="zh-CN" dirty="0"/>
              <a:t> </a:t>
            </a:r>
            <a:r>
              <a:rPr lang="en-US" altLang="zh-CN" sz="2000" dirty="0" err="1"/>
              <a:t>pythonpath</a:t>
            </a:r>
            <a:r>
              <a:rPr lang="zh-CN" altLang="zh-CN" dirty="0"/>
              <a:t>包含的目录</a:t>
            </a:r>
            <a:r>
              <a:rPr lang="en-US" altLang="zh-CN" dirty="0"/>
              <a:t>(</a:t>
            </a:r>
            <a:r>
              <a:rPr lang="zh-CN" altLang="zh-CN" dirty="0"/>
              <a:t>如果存在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2"/>
            <a:r>
              <a:rPr lang="en-US" altLang="zh-CN" dirty="0"/>
              <a:t>Python</a:t>
            </a:r>
            <a:r>
              <a:rPr lang="zh-CN" altLang="zh-CN" dirty="0"/>
              <a:t>标准库目录。</a:t>
            </a:r>
          </a:p>
          <a:p>
            <a:pPr lvl="2"/>
            <a:r>
              <a:rPr lang="zh-CN" altLang="zh-CN" dirty="0"/>
              <a:t>任何</a:t>
            </a:r>
            <a:r>
              <a:rPr lang="en-US" altLang="zh-CN" dirty="0"/>
              <a:t>.</a:t>
            </a:r>
            <a:r>
              <a:rPr lang="en-US" altLang="zh-CN" dirty="0" err="1"/>
              <a:t>pth</a:t>
            </a:r>
            <a:r>
              <a:rPr lang="zh-CN" altLang="zh-CN" dirty="0"/>
              <a:t>文件包含的目录</a:t>
            </a:r>
            <a:r>
              <a:rPr lang="en-US" altLang="zh-CN" dirty="0"/>
              <a:t>(</a:t>
            </a:r>
            <a:r>
              <a:rPr lang="zh-CN" altLang="zh-CN" dirty="0"/>
              <a:t>如果存在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系统环境变量</a:t>
            </a:r>
            <a:r>
              <a:rPr lang="en-US" altLang="zh-CN" sz="2400" dirty="0" err="1"/>
              <a:t>pythonpath</a:t>
            </a:r>
            <a:r>
              <a:rPr lang="zh-CN" altLang="zh-CN" dirty="0"/>
              <a:t>或使用</a:t>
            </a:r>
            <a:r>
              <a:rPr lang="en-US" altLang="zh-CN" dirty="0"/>
              <a:t>.</a:t>
            </a:r>
            <a:r>
              <a:rPr lang="en-US" altLang="zh-CN" dirty="0" err="1"/>
              <a:t>pth</a:t>
            </a:r>
            <a:r>
              <a:rPr lang="zh-CN" altLang="zh-CN" dirty="0"/>
              <a:t>文件用来配置搜索路径，是通常的方法。</a:t>
            </a:r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8.1 </a:t>
            </a:r>
            <a:r>
              <a:rPr lang="zh-CN" altLang="zh-CN" b="1" dirty="0"/>
              <a:t>模块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/>
              <a:t>__name__</a:t>
            </a:r>
            <a:r>
              <a:rPr lang="zh-CN" altLang="zh-CN" dirty="0"/>
              <a:t>属性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zh-CN" dirty="0"/>
              <a:t>的内置属性，表示当前模块的名字，也能反映一个包的结构。</a:t>
            </a:r>
            <a:endParaRPr lang="en-US" altLang="zh-CN" dirty="0"/>
          </a:p>
          <a:p>
            <a:pPr lvl="1"/>
            <a:r>
              <a:rPr lang="zh-CN" altLang="zh-CN" dirty="0"/>
              <a:t>如果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zh-CN" dirty="0"/>
              <a:t>文件作为模块被调用，</a:t>
            </a:r>
            <a:r>
              <a:rPr lang="en-US" altLang="zh-CN" dirty="0"/>
              <a:t>__name__</a:t>
            </a:r>
            <a:r>
              <a:rPr lang="zh-CN" altLang="zh-CN" dirty="0"/>
              <a:t>的属性值为模块文件的主名，如果模块独立运行，</a:t>
            </a:r>
            <a:r>
              <a:rPr lang="en-US" altLang="zh-CN" dirty="0"/>
              <a:t>__name__</a:t>
            </a:r>
            <a:r>
              <a:rPr lang="zh-CN" altLang="zh-CN" dirty="0"/>
              <a:t>属性值为</a:t>
            </a:r>
            <a:r>
              <a:rPr lang="en-US" altLang="zh-CN" dirty="0"/>
              <a:t>__main__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语句</a:t>
            </a:r>
            <a:r>
              <a:rPr lang="en-US" altLang="zh-CN" dirty="0"/>
              <a:t>if __name__ == 'main' </a:t>
            </a:r>
            <a:r>
              <a:rPr lang="zh-CN" altLang="zh-CN" dirty="0"/>
              <a:t>的作用就是控制这两种不同情况执行代码的过程。</a:t>
            </a:r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8.1 </a:t>
            </a:r>
            <a:r>
              <a:rPr lang="zh-CN" altLang="zh-CN" b="1" dirty="0"/>
              <a:t>模块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/>
              <a:t>__name__</a:t>
            </a:r>
            <a:r>
              <a:rPr lang="zh-CN" altLang="zh-CN" dirty="0"/>
              <a:t>属性</a:t>
            </a:r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3" y="2195904"/>
            <a:ext cx="5807878" cy="37010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21" y="4221341"/>
            <a:ext cx="3220108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en-US" altLang="zh-CN" dirty="0"/>
              <a:t>8.2 </a:t>
            </a:r>
            <a:r>
              <a:rPr lang="zh-CN" altLang="zh-CN" dirty="0"/>
              <a:t>包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包是模块文件所在的目录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模块是实现的某一特定功能的函数和类的文件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包的外层目录必须在</a:t>
            </a:r>
            <a:r>
              <a:rPr lang="en-US" altLang="zh-CN" dirty="0"/>
              <a:t>Python</a:t>
            </a:r>
            <a:r>
              <a:rPr lang="zh-CN" altLang="zh-CN" dirty="0"/>
              <a:t>的搜索路径中。</a:t>
            </a:r>
            <a:endParaRPr lang="en-US" altLang="zh-CN" dirty="0"/>
          </a:p>
          <a:p>
            <a:pPr lvl="1"/>
            <a:r>
              <a:rPr lang="zh-CN" altLang="zh-CN" dirty="0"/>
              <a:t>包的下级子目录中，每个目录需要包含一个</a:t>
            </a:r>
            <a:r>
              <a:rPr lang="en-US" altLang="zh-CN" dirty="0"/>
              <a:t>__init__.py</a:t>
            </a:r>
            <a:r>
              <a:rPr lang="zh-CN" altLang="zh-CN" dirty="0"/>
              <a:t>文件，</a:t>
            </a:r>
          </a:p>
          <a:p>
            <a:pPr lvl="1"/>
            <a:r>
              <a:rPr lang="en-US" altLang="zh-CN" dirty="0"/>
              <a:t>__init__.py</a:t>
            </a:r>
            <a:r>
              <a:rPr lang="zh-CN" altLang="zh-CN" dirty="0"/>
              <a:t>文件可以为空，也可以在其中定义</a:t>
            </a:r>
            <a:r>
              <a:rPr lang="en-US" altLang="zh-CN" dirty="0"/>
              <a:t>__all__</a:t>
            </a:r>
            <a:r>
              <a:rPr lang="zh-CN" altLang="zh-CN" dirty="0"/>
              <a:t>列表指定包中可以导入的模块。</a:t>
            </a:r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23" y="4373024"/>
            <a:ext cx="2932832" cy="1830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b7a9da-f937-4b37-a799-c9bb8177f53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91426b-27bb-4715-9835-36ccfb89bcbb}"/>
</p:tagLst>
</file>

<file path=ppt/theme/theme1.xml><?xml version="1.0" encoding="utf-8"?>
<a:theme xmlns:a="http://schemas.openxmlformats.org/drawingml/2006/main" name="1_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尚学堂</Template>
  <TotalTime>105</TotalTime>
  <Words>2984</Words>
  <Application>Microsoft Office PowerPoint</Application>
  <PresentationFormat>全屏显示(4:3)</PresentationFormat>
  <Paragraphs>312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微软雅黑</vt:lpstr>
      <vt:lpstr>Arial</vt:lpstr>
      <vt:lpstr>Times New Roman</vt:lpstr>
      <vt:lpstr>Wingdings</vt:lpstr>
      <vt:lpstr>Wingdings 2</vt:lpstr>
      <vt:lpstr>1_尚学堂</vt:lpstr>
      <vt:lpstr>8 使用模块和库编程</vt:lpstr>
      <vt:lpstr>第8章 使用模块和库编程</vt:lpstr>
      <vt:lpstr>8.1 模块</vt:lpstr>
      <vt:lpstr>8.1 模块</vt:lpstr>
      <vt:lpstr>8.1 模块</vt:lpstr>
      <vt:lpstr>8.1 模块</vt:lpstr>
      <vt:lpstr>8.1 模块</vt:lpstr>
      <vt:lpstr>8.1 模块</vt:lpstr>
      <vt:lpstr>8.2 包</vt:lpstr>
      <vt:lpstr>8.2 包</vt:lpstr>
      <vt:lpstr>8.3 Python的标准库</vt:lpstr>
      <vt:lpstr>8.3 Python的标准库</vt:lpstr>
      <vt:lpstr>8.3 Python的标准库</vt:lpstr>
      <vt:lpstr>8.3 Python的标准库</vt:lpstr>
      <vt:lpstr>8.3 Python的标准库</vt:lpstr>
      <vt:lpstr>8.3 Python的标准库</vt:lpstr>
      <vt:lpstr>8.4 Python的第三方库</vt:lpstr>
      <vt:lpstr>8.4 Python的第三方库</vt:lpstr>
      <vt:lpstr>8.4 Python的第三方库</vt:lpstr>
      <vt:lpstr>8.4 Python的第三方库</vt:lpstr>
      <vt:lpstr>8.4 Python的第三方库</vt:lpstr>
      <vt:lpstr>6.4 Python的第三方库</vt:lpstr>
      <vt:lpstr>8.5  turtle库的应用</vt:lpstr>
      <vt:lpstr>8.5  turtle库的应用</vt:lpstr>
      <vt:lpstr>8.5  turtle库的应用</vt:lpstr>
      <vt:lpstr>8.5  turtle库的应用</vt:lpstr>
      <vt:lpstr>8.5  turtle库的应用</vt:lpstr>
      <vt:lpstr>8.5  turtle库的应用</vt:lpstr>
      <vt:lpstr>8.6 jieba库的应用</vt:lpstr>
      <vt:lpstr>8.6 jieba库的应用</vt:lpstr>
      <vt:lpstr>8.6 jieba库的应用</vt:lpstr>
      <vt:lpstr>8.6 jieba库的应用</vt:lpstr>
      <vt:lpstr>8.6 jieba库的应用</vt:lpstr>
      <vt:lpstr>8.6 jieba库的应用</vt:lpstr>
      <vt:lpstr>小结</vt:lpstr>
      <vt:lpstr>作业: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Zhang Chong</cp:lastModifiedBy>
  <cp:revision>326</cp:revision>
  <dcterms:created xsi:type="dcterms:W3CDTF">2113-01-01T00:00:00Z</dcterms:created>
  <dcterms:modified xsi:type="dcterms:W3CDTF">2022-04-21T04:28:35Z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