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31"/>
  </p:handoutMasterIdLst>
  <p:sldIdLst>
    <p:sldId id="256" r:id="rId2"/>
    <p:sldId id="318" r:id="rId3"/>
    <p:sldId id="299" r:id="rId4"/>
    <p:sldId id="385" r:id="rId5"/>
    <p:sldId id="386" r:id="rId6"/>
    <p:sldId id="362" r:id="rId7"/>
    <p:sldId id="387" r:id="rId8"/>
    <p:sldId id="363" r:id="rId9"/>
    <p:sldId id="388" r:id="rId10"/>
    <p:sldId id="389" r:id="rId11"/>
    <p:sldId id="390" r:id="rId12"/>
    <p:sldId id="392" r:id="rId13"/>
    <p:sldId id="393" r:id="rId14"/>
    <p:sldId id="368" r:id="rId15"/>
    <p:sldId id="394" r:id="rId16"/>
    <p:sldId id="395" r:id="rId17"/>
    <p:sldId id="397" r:id="rId18"/>
    <p:sldId id="396" r:id="rId19"/>
    <p:sldId id="351" r:id="rId20"/>
    <p:sldId id="398" r:id="rId21"/>
    <p:sldId id="399" r:id="rId22"/>
    <p:sldId id="400" r:id="rId23"/>
    <p:sldId id="401" r:id="rId24"/>
    <p:sldId id="402" r:id="rId25"/>
    <p:sldId id="382" r:id="rId26"/>
    <p:sldId id="403" r:id="rId27"/>
    <p:sldId id="311" r:id="rId28"/>
    <p:sldId id="263" r:id="rId29"/>
    <p:sldId id="342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8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br>
              <a:rPr lang="en-US" altLang="en-US"/>
            </a:br>
            <a:r>
              <a:rPr lang="en-US" altLang="en-US"/>
              <a:t>good1</a:t>
            </a:r>
          </a:p>
          <a:p>
            <a:pPr lvl="1"/>
            <a:r>
              <a:rPr lang="en-US" altLang="en-US"/>
              <a:t>Second level</a:t>
            </a:r>
            <a:br>
              <a:rPr lang="en-US" altLang="en-US"/>
            </a:br>
            <a:r>
              <a:rPr lang="en-US" altLang="en-US"/>
              <a:t>good2</a:t>
            </a:r>
          </a:p>
          <a:p>
            <a:pPr lvl="2"/>
            <a:r>
              <a:rPr lang="en-US" altLang="en-US"/>
              <a:t>Third level</a:t>
            </a:r>
            <a:br>
              <a:rPr lang="en-US" altLang="en-US"/>
            </a:br>
            <a:r>
              <a:rPr lang="en-US" altLang="en-US"/>
              <a:t>good3</a:t>
            </a:r>
          </a:p>
          <a:p>
            <a:pPr lvl="3"/>
            <a:r>
              <a:rPr lang="en-US" altLang="en-US"/>
              <a:t>Fourth level</a:t>
            </a:r>
            <a:br>
              <a:rPr lang="en-US" altLang="en-US"/>
            </a:br>
            <a:r>
              <a:rPr lang="en-US" altLang="en-US"/>
              <a:t>good4</a:t>
            </a:r>
          </a:p>
          <a:p>
            <a:pPr lvl="4"/>
            <a:r>
              <a:rPr lang="en-US" altLang="en-US"/>
              <a:t>Fifth level</a:t>
            </a:r>
            <a:br>
              <a:rPr lang="en-US" altLang="en-US"/>
            </a:br>
            <a:r>
              <a:rPr lang="en-US" altLang="en-US"/>
              <a:t>good5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国际经管学院</a:t>
            </a: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高级程序设计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15265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/>
              <a:t>9  Python</a:t>
            </a:r>
            <a:r>
              <a:rPr lang="zh-CN" altLang="en-US" sz="3200" dirty="0"/>
              <a:t>的文件操作</a:t>
            </a:r>
            <a:endParaRPr lang="zh-CN" altLang="en-US" sz="3200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9.3 </a:t>
            </a:r>
            <a:r>
              <a:rPr lang="zh-CN" altLang="zh-CN" b="1" dirty="0"/>
              <a:t>文件的读写操作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向文件写数据</a:t>
            </a:r>
          </a:p>
          <a:p>
            <a:pPr lvl="1"/>
            <a:r>
              <a:rPr lang="en-US" altLang="zh-CN" dirty="0"/>
              <a:t>write()</a:t>
            </a:r>
            <a:r>
              <a:rPr lang="zh-CN" altLang="zh-CN" dirty="0"/>
              <a:t>方法用于向文件中写入字符串，同时文件指针后移；</a:t>
            </a:r>
            <a:r>
              <a:rPr lang="en-US" altLang="zh-CN" dirty="0" err="1"/>
              <a:t>writelines</a:t>
            </a:r>
            <a:r>
              <a:rPr lang="en-US" altLang="zh-CN" dirty="0"/>
              <a:t>()</a:t>
            </a:r>
            <a:r>
              <a:rPr lang="zh-CN" altLang="zh-CN" dirty="0"/>
              <a:t>方法向文件中写入字符串</a:t>
            </a:r>
            <a:r>
              <a:rPr lang="zh-CN" altLang="en-US" dirty="0"/>
              <a:t>或</a:t>
            </a:r>
            <a:r>
              <a:rPr lang="zh-CN" altLang="zh-CN" dirty="0"/>
              <a:t>序列，这个序列可以是列表、元组或集合等。使用该方法写入序列时，不会自动增加换行符。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9-6 </a:t>
            </a:r>
            <a:r>
              <a:rPr lang="zh-CN" altLang="zh-CN" dirty="0"/>
              <a:t>向文件中写入字符串。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9-7 </a:t>
            </a:r>
            <a:r>
              <a:rPr lang="zh-CN" altLang="zh-CN" dirty="0"/>
              <a:t>使用</a:t>
            </a:r>
            <a:r>
              <a:rPr lang="en-US" altLang="zh-CN" dirty="0" err="1"/>
              <a:t>writelines</a:t>
            </a:r>
            <a:r>
              <a:rPr lang="en-US" altLang="zh-CN" dirty="0"/>
              <a:t>()</a:t>
            </a:r>
            <a:r>
              <a:rPr lang="zh-CN" altLang="zh-CN" dirty="0"/>
              <a:t>方法向文件中写入序列。</a:t>
            </a:r>
          </a:p>
          <a:p>
            <a:pPr lvl="2"/>
            <a:endParaRPr lang="zh-CN" altLang="zh-CN" dirty="0"/>
          </a:p>
          <a:p>
            <a:pPr lvl="1"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9.3 </a:t>
            </a:r>
            <a:r>
              <a:rPr lang="zh-CN" altLang="zh-CN" b="1" dirty="0"/>
              <a:t>文件的读写操作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文件的定位读写</a:t>
            </a:r>
          </a:p>
          <a:p>
            <a:pPr lvl="1"/>
            <a:r>
              <a:rPr lang="zh-CN" altLang="en-US" dirty="0"/>
              <a:t>当</a:t>
            </a:r>
            <a:r>
              <a:rPr lang="zh-CN" altLang="zh-CN" dirty="0"/>
              <a:t>需要读取某个位置的数据，或向某个位置写入数据时，需要定位文件的读写位置</a:t>
            </a:r>
            <a:r>
              <a:rPr lang="zh-CN" altLang="en-US" dirty="0"/>
              <a:t>。</a:t>
            </a:r>
            <a:endParaRPr lang="zh-CN" altLang="zh-CN" dirty="0"/>
          </a:p>
          <a:p>
            <a:pPr marL="713105" lvl="1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获取文件当前的读写位置</a:t>
            </a:r>
          </a:p>
          <a:p>
            <a:pPr marL="713105" lvl="1" indent="0">
              <a:buNone/>
            </a:pPr>
            <a:r>
              <a:rPr lang="zh-CN" altLang="zh-CN" dirty="0"/>
              <a:t>文件的当前位置就是文件指针的位置。</a:t>
            </a:r>
            <a:r>
              <a:rPr lang="en-US" altLang="zh-CN" dirty="0"/>
              <a:t>tell()</a:t>
            </a:r>
            <a:r>
              <a:rPr lang="zh-CN" altLang="zh-CN" dirty="0"/>
              <a:t>方法可以获取文件指针位置，该方法返回文件的当前位置。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9-8 </a:t>
            </a:r>
            <a:r>
              <a:rPr lang="zh-CN" altLang="zh-CN" dirty="0"/>
              <a:t>使用</a:t>
            </a:r>
            <a:r>
              <a:rPr lang="en-US" altLang="zh-CN" dirty="0"/>
              <a:t>tell()</a:t>
            </a:r>
            <a:r>
              <a:rPr lang="zh-CN" altLang="zh-CN" dirty="0"/>
              <a:t>方法获取文件当前的读写位置。</a:t>
            </a:r>
          </a:p>
          <a:p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移动文件当前位置</a:t>
            </a:r>
          </a:p>
          <a:p>
            <a:pPr marL="716280" lvl="1" indent="0">
              <a:buNone/>
            </a:pPr>
            <a:r>
              <a:rPr lang="zh-CN" altLang="zh-CN" dirty="0"/>
              <a:t>文件在读写过程中，指针位置会自动移动。调用</a:t>
            </a:r>
            <a:r>
              <a:rPr lang="en-US" altLang="zh-CN" dirty="0"/>
              <a:t>seek()</a:t>
            </a:r>
            <a:r>
              <a:rPr lang="zh-CN" altLang="zh-CN" dirty="0"/>
              <a:t>方法可以手动移动指针位置。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9-9 </a:t>
            </a:r>
            <a:r>
              <a:rPr lang="zh-CN" altLang="zh-CN" dirty="0"/>
              <a:t>使用</a:t>
            </a:r>
            <a:r>
              <a:rPr lang="en-US" altLang="zh-CN" dirty="0"/>
              <a:t>seek()</a:t>
            </a:r>
            <a:r>
              <a:rPr lang="zh-CN" altLang="zh-CN" dirty="0"/>
              <a:t>方法移动文件指针位置。</a:t>
            </a:r>
          </a:p>
          <a:p>
            <a:pPr lvl="2"/>
            <a:endParaRPr lang="zh-CN" altLang="zh-CN" dirty="0"/>
          </a:p>
          <a:p>
            <a:pPr lvl="1"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9.3 </a:t>
            </a:r>
            <a:r>
              <a:rPr lang="zh-CN" altLang="zh-CN" b="1" dirty="0"/>
              <a:t>文件的读写操作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读写二进制文件</a:t>
            </a:r>
          </a:p>
          <a:p>
            <a:pPr lvl="1"/>
            <a:r>
              <a:rPr lang="en-US" altLang="zh-CN" dirty="0"/>
              <a:t>read()</a:t>
            </a:r>
            <a:r>
              <a:rPr lang="zh-CN" altLang="zh-CN" dirty="0"/>
              <a:t>和</a:t>
            </a:r>
            <a:r>
              <a:rPr lang="en-US" altLang="zh-CN" dirty="0"/>
              <a:t>write()</a:t>
            </a:r>
            <a:r>
              <a:rPr lang="zh-CN" altLang="zh-CN" dirty="0"/>
              <a:t>方法</a:t>
            </a:r>
            <a:r>
              <a:rPr lang="zh-CN" altLang="en-US" dirty="0"/>
              <a:t>可用于读写</a:t>
            </a:r>
            <a:r>
              <a:rPr lang="zh-CN" altLang="zh-CN" dirty="0"/>
              <a:t>二进制文件，但二进制文件只能读写</a:t>
            </a:r>
            <a:r>
              <a:rPr lang="en-US" altLang="zh-CN" dirty="0"/>
              <a:t>bytes</a:t>
            </a:r>
            <a:r>
              <a:rPr lang="zh-CN" altLang="zh-CN" dirty="0"/>
              <a:t>字符串。默认的，二进制文件是顺序读写的，可以使用</a:t>
            </a:r>
            <a:r>
              <a:rPr lang="en-US" altLang="zh-CN" dirty="0"/>
              <a:t>seek()</a:t>
            </a:r>
            <a:r>
              <a:rPr lang="zh-CN" altLang="zh-CN" dirty="0"/>
              <a:t>方法和</a:t>
            </a:r>
            <a:r>
              <a:rPr lang="en-US" altLang="zh-CN" dirty="0"/>
              <a:t>tell()</a:t>
            </a:r>
            <a:r>
              <a:rPr lang="zh-CN" altLang="zh-CN" dirty="0"/>
              <a:t>方法移动和查看文件当前位置。</a:t>
            </a:r>
          </a:p>
          <a:p>
            <a:pPr lvl="0"/>
            <a:r>
              <a:rPr lang="zh-CN" altLang="zh-CN" dirty="0"/>
              <a:t>读写</a:t>
            </a:r>
            <a:r>
              <a:rPr lang="en-US" altLang="zh-CN" dirty="0"/>
              <a:t>bytes</a:t>
            </a:r>
            <a:r>
              <a:rPr lang="zh-CN" altLang="zh-CN" dirty="0"/>
              <a:t>字符串</a:t>
            </a:r>
          </a:p>
          <a:p>
            <a:pPr lvl="1"/>
            <a:r>
              <a:rPr lang="zh-CN" altLang="zh-CN" dirty="0"/>
              <a:t>传统字符串前加前缀</a:t>
            </a:r>
            <a:r>
              <a:rPr lang="en-US" altLang="zh-CN" dirty="0"/>
              <a:t>b</a:t>
            </a:r>
            <a:r>
              <a:rPr lang="zh-CN" altLang="zh-CN" dirty="0"/>
              <a:t>构成了</a:t>
            </a:r>
            <a:r>
              <a:rPr lang="en-US" altLang="zh-CN" dirty="0"/>
              <a:t>bytes</a:t>
            </a:r>
            <a:r>
              <a:rPr lang="zh-CN" altLang="zh-CN" dirty="0"/>
              <a:t>对象，即</a:t>
            </a:r>
            <a:r>
              <a:rPr lang="en-US" altLang="zh-CN" dirty="0"/>
              <a:t>bytes</a:t>
            </a:r>
            <a:r>
              <a:rPr lang="zh-CN" altLang="zh-CN" dirty="0"/>
              <a:t>字符串，可以写入二进制文件。</a:t>
            </a:r>
            <a:endParaRPr lang="en-US" altLang="zh-CN" dirty="0"/>
          </a:p>
          <a:p>
            <a:pPr lvl="1"/>
            <a:r>
              <a:rPr lang="zh-CN" altLang="zh-CN" dirty="0"/>
              <a:t>整型、浮点型、序列等数据类型如果要写入二进制文件，需要先转换为字符串，再使用</a:t>
            </a:r>
            <a:r>
              <a:rPr lang="en-US" altLang="zh-CN" dirty="0"/>
              <a:t>bytes()</a:t>
            </a:r>
            <a:r>
              <a:rPr lang="zh-CN" altLang="zh-CN" dirty="0"/>
              <a:t>方法转换为</a:t>
            </a:r>
            <a:r>
              <a:rPr lang="en-US" altLang="zh-CN" dirty="0"/>
              <a:t>bytes</a:t>
            </a:r>
            <a:r>
              <a:rPr lang="zh-CN" altLang="zh-CN" dirty="0"/>
              <a:t>字符串，之后再写入文件。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9-10 </a:t>
            </a:r>
            <a:r>
              <a:rPr lang="zh-CN" altLang="zh-CN" dirty="0"/>
              <a:t>向二进制文件读写</a:t>
            </a:r>
            <a:r>
              <a:rPr lang="en-US" altLang="zh-CN" dirty="0"/>
              <a:t>bytes</a:t>
            </a:r>
            <a:r>
              <a:rPr lang="zh-CN" altLang="zh-CN" dirty="0"/>
              <a:t>字符串。</a:t>
            </a:r>
          </a:p>
          <a:p>
            <a:pPr lvl="2"/>
            <a:endParaRPr lang="zh-CN" altLang="zh-CN" dirty="0"/>
          </a:p>
          <a:p>
            <a:pPr lvl="1"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9.3 </a:t>
            </a:r>
            <a:r>
              <a:rPr lang="zh-CN" altLang="zh-CN" b="1" dirty="0"/>
              <a:t>文件的读写操作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读写</a:t>
            </a:r>
            <a:r>
              <a:rPr lang="en-US" altLang="zh-CN" dirty="0"/>
              <a:t>Python</a:t>
            </a:r>
            <a:r>
              <a:rPr lang="zh-CN" altLang="zh-CN" dirty="0"/>
              <a:t>对象</a:t>
            </a:r>
          </a:p>
          <a:p>
            <a:pPr lvl="1"/>
            <a:r>
              <a:rPr lang="zh-CN" altLang="zh-CN" dirty="0"/>
              <a:t>直接用文本文件格式或二进制文件格式存储</a:t>
            </a:r>
            <a:r>
              <a:rPr lang="en-US" altLang="zh-CN" dirty="0"/>
              <a:t>Python</a:t>
            </a:r>
            <a:r>
              <a:rPr lang="zh-CN" altLang="zh-CN" dirty="0"/>
              <a:t>中的对象，通常需要进行烦琐的转换，可以使用</a:t>
            </a:r>
            <a:r>
              <a:rPr lang="en-US" altLang="zh-CN" dirty="0"/>
              <a:t>Python</a:t>
            </a:r>
            <a:r>
              <a:rPr lang="zh-CN" altLang="zh-CN" dirty="0"/>
              <a:t>标准模块</a:t>
            </a:r>
            <a:r>
              <a:rPr lang="en-US" altLang="zh-CN" dirty="0"/>
              <a:t>pickle</a:t>
            </a:r>
            <a:r>
              <a:rPr lang="zh-CN" altLang="zh-CN" dirty="0"/>
              <a:t>处理文件中对象的读和写。</a:t>
            </a:r>
          </a:p>
          <a:p>
            <a:pPr lvl="1"/>
            <a:r>
              <a:rPr lang="zh-CN" altLang="zh-CN" dirty="0"/>
              <a:t>用文件存储程序中的对象称为对象的序列化。</a:t>
            </a:r>
            <a:endParaRPr lang="en-US" altLang="zh-CN" dirty="0"/>
          </a:p>
          <a:p>
            <a:pPr lvl="1"/>
            <a:r>
              <a:rPr lang="en-US" altLang="zh-CN" dirty="0"/>
              <a:t>pickle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语言的一个标准模块，可以实现</a:t>
            </a:r>
            <a:r>
              <a:rPr lang="en-US" altLang="zh-CN" dirty="0"/>
              <a:t>Python</a:t>
            </a:r>
            <a:r>
              <a:rPr lang="zh-CN" altLang="zh-CN" dirty="0"/>
              <a:t>基本的数据序列化和反序列化。</a:t>
            </a:r>
            <a:endParaRPr lang="en-US" altLang="zh-CN" dirty="0"/>
          </a:p>
          <a:p>
            <a:pPr lvl="1"/>
            <a:r>
              <a:rPr lang="en-US" altLang="zh-CN" dirty="0"/>
              <a:t>pickle</a:t>
            </a:r>
            <a:r>
              <a:rPr lang="zh-CN" altLang="zh-CN" dirty="0"/>
              <a:t>模块的</a:t>
            </a:r>
            <a:r>
              <a:rPr lang="en-US" altLang="zh-CN" dirty="0"/>
              <a:t>dump()</a:t>
            </a:r>
            <a:r>
              <a:rPr lang="zh-CN" altLang="zh-CN" dirty="0"/>
              <a:t>方法用于序列化操作，能够将程序中运行的对象信息保存到文件中去，永久存储；而</a:t>
            </a:r>
            <a:r>
              <a:rPr lang="en-US" altLang="zh-CN" dirty="0"/>
              <a:t>pickle</a:t>
            </a:r>
            <a:r>
              <a:rPr lang="zh-CN" altLang="zh-CN" dirty="0"/>
              <a:t>模块的</a:t>
            </a:r>
            <a:r>
              <a:rPr lang="en-US" altLang="zh-CN" dirty="0"/>
              <a:t>load()</a:t>
            </a:r>
            <a:r>
              <a:rPr lang="zh-CN" altLang="zh-CN" dirty="0"/>
              <a:t>方法用于反序列化操作，能够从文件中读取保存的对象。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9-11  </a:t>
            </a:r>
            <a:r>
              <a:rPr lang="zh-CN" altLang="zh-CN" dirty="0"/>
              <a:t>使用</a:t>
            </a:r>
            <a:r>
              <a:rPr lang="en-US" altLang="zh-CN" dirty="0"/>
              <a:t>pickle</a:t>
            </a:r>
            <a:r>
              <a:rPr lang="zh-CN" altLang="zh-CN" dirty="0"/>
              <a:t>模块的</a:t>
            </a:r>
            <a:r>
              <a:rPr lang="en-US" altLang="zh-CN" dirty="0"/>
              <a:t>dump()</a:t>
            </a:r>
            <a:r>
              <a:rPr lang="zh-CN" altLang="zh-CN" dirty="0"/>
              <a:t>函数和</a:t>
            </a:r>
            <a:r>
              <a:rPr lang="en-US" altLang="zh-CN" dirty="0"/>
              <a:t>load()</a:t>
            </a:r>
            <a:r>
              <a:rPr lang="zh-CN" altLang="zh-CN" dirty="0"/>
              <a:t>函数读写</a:t>
            </a:r>
            <a:r>
              <a:rPr lang="en-US" altLang="zh-CN" dirty="0"/>
              <a:t>Python</a:t>
            </a:r>
            <a:r>
              <a:rPr lang="zh-CN" altLang="zh-CN" dirty="0"/>
              <a:t>对象。</a:t>
            </a:r>
          </a:p>
          <a:p>
            <a:pPr lvl="2"/>
            <a:endParaRPr lang="zh-CN" altLang="zh-CN" dirty="0"/>
          </a:p>
          <a:p>
            <a:pPr lvl="1"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zh-CN" dirty="0"/>
              <a:t>文件和目录操作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查看文件属性、复制和删除文件、创建和删除目录等属于文件和目录操作范畴。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常用的文件操作函数</a:t>
            </a:r>
            <a:endParaRPr lang="en-US" altLang="zh-CN" dirty="0"/>
          </a:p>
          <a:p>
            <a:pPr lvl="1"/>
            <a:r>
              <a:rPr lang="en-US" altLang="zh-CN" dirty="0" err="1"/>
              <a:t>os</a:t>
            </a:r>
            <a:r>
              <a:rPr lang="zh-CN" altLang="zh-CN" dirty="0"/>
              <a:t>模块和</a:t>
            </a:r>
            <a:r>
              <a:rPr lang="en-US" altLang="zh-CN" dirty="0" err="1"/>
              <a:t>os.path</a:t>
            </a:r>
            <a:r>
              <a:rPr lang="zh-CN" altLang="zh-CN" dirty="0"/>
              <a:t>模块提供了大量的操作文件名、文件属性、文件路径的方法。</a:t>
            </a:r>
          </a:p>
          <a:p>
            <a:pPr lvl="1"/>
            <a:r>
              <a:rPr lang="zh-CN" altLang="en-US" dirty="0"/>
              <a:t>下面示例代码操作的</a:t>
            </a:r>
            <a:r>
              <a:rPr lang="zh-CN" altLang="zh-CN" dirty="0"/>
              <a:t>文件保存位置是</a:t>
            </a:r>
            <a:r>
              <a:rPr lang="en-US" altLang="zh-CN" dirty="0"/>
              <a:t>D:\pythonfile36\test.txt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6512449"/>
              </p:ext>
            </p:extLst>
          </p:nvPr>
        </p:nvGraphicFramePr>
        <p:xfrm>
          <a:off x="2852440" y="1366520"/>
          <a:ext cx="6202045" cy="490728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effectLst/>
                        </a:rPr>
                        <a:t>函数名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effectLst/>
                        </a:rPr>
                        <a:t>示例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abspath(path)</a:t>
                      </a:r>
                      <a:endParaRPr lang="en-US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os.path.abspath</a:t>
                      </a:r>
                      <a:r>
                        <a:rPr lang="en-US" sz="1600" kern="1000" dirty="0">
                          <a:effectLst/>
                        </a:rPr>
                        <a:t>('test.txt')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'D:\\pythonfile36\\test.txt'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dirname(path)</a:t>
                      </a:r>
                      <a:endParaRPr lang="en-US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os.path.dirname</a:t>
                      </a:r>
                      <a:r>
                        <a:rPr lang="en-US" sz="1600" kern="1000" dirty="0">
                          <a:effectLst/>
                        </a:rPr>
                        <a:t>('D:\\pythonfile36\\test.txt')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'D:\\ pythonfile36'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exists(path) </a:t>
                      </a:r>
                      <a:endParaRPr lang="en-US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os.path.exists</a:t>
                      </a:r>
                      <a:r>
                        <a:rPr lang="en-US" sz="1600" kern="1000" dirty="0">
                          <a:effectLst/>
                        </a:rPr>
                        <a:t>('D:\\pythonfile36')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True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getatime</a:t>
                      </a:r>
                      <a:r>
                        <a:rPr lang="en-US" sz="1600" kern="1000" dirty="0">
                          <a:effectLst/>
                        </a:rPr>
                        <a:t>(path)</a:t>
                      </a:r>
                      <a:endParaRPr lang="en-US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fr-FR" sz="1600" kern="1000">
                          <a:effectLst/>
                        </a:rPr>
                        <a:t>&gt;&gt;&gt; os.path.getatime('D:\\pythonfile36')</a:t>
                      </a:r>
                      <a:endParaRPr lang="zh-CN" sz="16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1518846173.556209</a:t>
                      </a:r>
                      <a:endParaRPr lang="zh-CN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getmtime(path)</a:t>
                      </a:r>
                      <a:endParaRPr lang="en-US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&gt;&gt;&gt; os.path.getmtime('D:\\ pythonfile36\\test.txt')</a:t>
                      </a:r>
                      <a:endParaRPr lang="zh-CN" sz="16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1518845768.0536315</a:t>
                      </a:r>
                      <a:endParaRPr lang="zh-CN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getsize</a:t>
                      </a:r>
                      <a:r>
                        <a:rPr lang="en-US" sz="1600" kern="1000" dirty="0">
                          <a:effectLst/>
                        </a:rPr>
                        <a:t>(path)</a:t>
                      </a:r>
                      <a:endParaRPr lang="en-US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os.path.getsize</a:t>
                      </a:r>
                      <a:r>
                        <a:rPr lang="en-US" sz="1600" kern="1000" dirty="0">
                          <a:effectLst/>
                        </a:rPr>
                        <a:t>('D:\\pythonfile36\\test.txt')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120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isabs</a:t>
                      </a:r>
                      <a:r>
                        <a:rPr lang="en-US" sz="1600" kern="1000" dirty="0">
                          <a:effectLst/>
                        </a:rPr>
                        <a:t>(path) </a:t>
                      </a:r>
                      <a:endParaRPr lang="en-US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&gt;&gt;&gt; os.path.isabs('D:\\ pythonfile36')</a:t>
                      </a:r>
                      <a:endParaRPr lang="zh-CN" sz="16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True</a:t>
                      </a:r>
                      <a:endParaRPr lang="zh-CN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isdir</a:t>
                      </a:r>
                      <a:r>
                        <a:rPr lang="en-US" sz="1600" kern="1000" dirty="0">
                          <a:effectLst/>
                        </a:rPr>
                        <a:t>(path)</a:t>
                      </a:r>
                      <a:endParaRPr lang="en-US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&gt;&gt;&gt; os.path.isdir('D:\\ pythonfile36') </a:t>
                      </a:r>
                      <a:endParaRPr lang="zh-CN" sz="16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effectLst/>
                        </a:rPr>
                        <a:t>True </a:t>
                      </a:r>
                      <a:endParaRPr lang="zh-CN" sz="16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isfile</a:t>
                      </a:r>
                      <a:r>
                        <a:rPr lang="en-US" sz="1600" kern="1000" dirty="0">
                          <a:effectLst/>
                        </a:rPr>
                        <a:t>(path)</a:t>
                      </a:r>
                      <a:endParaRPr lang="en-US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os.path.isfile</a:t>
                      </a:r>
                      <a:r>
                        <a:rPr lang="en-US" sz="1600" kern="1000" dirty="0">
                          <a:effectLst/>
                        </a:rPr>
                        <a:t>('D:\\pythonfile36') 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False 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2424430" cy="4633595"/>
          </a:xfrm>
        </p:spPr>
        <p:txBody>
          <a:bodyPr/>
          <a:lstStyle/>
          <a:p>
            <a:r>
              <a:rPr lang="zh-CN" altLang="zh-CN" dirty="0"/>
              <a:t>常用的文件操作函数</a:t>
            </a:r>
            <a:endParaRPr lang="en-US" altLang="zh-CN" dirty="0"/>
          </a:p>
          <a:p>
            <a:endParaRPr lang="en-US" altLang="zh-CN" dirty="0"/>
          </a:p>
          <a:p>
            <a:pPr marL="514350" lvl="1" indent="0">
              <a:buNone/>
            </a:pPr>
            <a:r>
              <a:rPr lang="en-US" altLang="zh-CN" dirty="0" err="1"/>
              <a:t>os.path</a:t>
            </a:r>
            <a:r>
              <a:rPr lang="zh-CN" altLang="zh-CN" dirty="0"/>
              <a:t>模块常用的文件处理函数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zh-CN" dirty="0"/>
              <a:t>文件和目录操作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495550" y="1641475"/>
            <a:ext cx="6616065" cy="463296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zh-CN" dirty="0"/>
              <a:t>文件和目录操作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常用的文件操作函数</a:t>
            </a:r>
            <a:endParaRPr lang="en-US" altLang="zh-CN" dirty="0"/>
          </a:p>
          <a:p>
            <a:pPr lvl="1"/>
            <a:r>
              <a:rPr lang="en-US" altLang="zh-CN" dirty="0" err="1"/>
              <a:t>os</a:t>
            </a:r>
            <a:r>
              <a:rPr lang="zh-CN" altLang="zh-CN" dirty="0"/>
              <a:t>模块常用的文件处理函数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34073" y="2545090"/>
          <a:ext cx="7056784" cy="331236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7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函数名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功能说明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os.getcwd</a:t>
                      </a:r>
                      <a:r>
                        <a:rPr lang="en-US" sz="2000" kern="1000" dirty="0">
                          <a:effectLst/>
                        </a:rPr>
                        <a:t>()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当前</a:t>
                      </a:r>
                      <a:r>
                        <a:rPr lang="en-US" sz="2000" kern="1000">
                          <a:effectLst/>
                        </a:rPr>
                        <a:t>Python</a:t>
                      </a:r>
                      <a:r>
                        <a:rPr lang="zh-CN" sz="2000" kern="1000">
                          <a:effectLst/>
                        </a:rPr>
                        <a:t>脚本工作的路径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os.listdir</a:t>
                      </a:r>
                      <a:r>
                        <a:rPr lang="en-US" sz="2000" kern="1000" dirty="0">
                          <a:effectLst/>
                        </a:rPr>
                        <a:t>(path)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返回指定目录下的所有文件和目录名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os.remove</a:t>
                      </a:r>
                      <a:r>
                        <a:rPr lang="en-US" sz="2000" kern="1000" dirty="0">
                          <a:effectLst/>
                        </a:rPr>
                        <a:t>(file)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删除参数</a:t>
                      </a:r>
                      <a:r>
                        <a:rPr lang="en-US" sz="2000" kern="1000">
                          <a:effectLst/>
                        </a:rPr>
                        <a:t>file</a:t>
                      </a:r>
                      <a:r>
                        <a:rPr lang="zh-CN" sz="2000" kern="1000">
                          <a:effectLst/>
                        </a:rPr>
                        <a:t>指定的文件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os.removedirs</a:t>
                      </a:r>
                      <a:r>
                        <a:rPr lang="en-US" sz="2000" kern="1000" dirty="0">
                          <a:effectLst/>
                        </a:rPr>
                        <a:t>(path)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删除指定目录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os.rename</a:t>
                      </a:r>
                      <a:r>
                        <a:rPr lang="en-US" sz="2000" kern="1000" dirty="0">
                          <a:effectLst/>
                        </a:rPr>
                        <a:t>(</a:t>
                      </a:r>
                      <a:r>
                        <a:rPr lang="en-US" sz="2000" kern="1000" dirty="0" err="1">
                          <a:effectLst/>
                        </a:rPr>
                        <a:t>old,new</a:t>
                      </a:r>
                      <a:r>
                        <a:rPr lang="en-US" sz="2000" kern="1000" dirty="0">
                          <a:effectLst/>
                        </a:rPr>
                        <a:t>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文件</a:t>
                      </a:r>
                      <a:r>
                        <a:rPr lang="en-US" sz="2000" kern="1000">
                          <a:effectLst/>
                        </a:rPr>
                        <a:t>old</a:t>
                      </a:r>
                      <a:r>
                        <a:rPr lang="zh-CN" sz="2000" kern="1000">
                          <a:effectLst/>
                        </a:rPr>
                        <a:t>重命名为</a:t>
                      </a:r>
                      <a:r>
                        <a:rPr lang="en-US" sz="2000" kern="1000">
                          <a:effectLst/>
                        </a:rPr>
                        <a:t>new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os.mkdir</a:t>
                      </a:r>
                      <a:r>
                        <a:rPr lang="en-US" sz="2000" kern="1000" dirty="0">
                          <a:effectLst/>
                        </a:rPr>
                        <a:t>(path)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创建单个目录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os.stat</a:t>
                      </a:r>
                      <a:r>
                        <a:rPr lang="en-US" sz="2000" kern="1000" dirty="0">
                          <a:effectLst/>
                        </a:rPr>
                        <a:t>(path)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获取文件属性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zh-CN" dirty="0"/>
              <a:t>文件和目录操作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文件的复制、删除、重命名操作</a:t>
            </a:r>
          </a:p>
          <a:p>
            <a:pPr marL="514350" lvl="1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文件的复制</a:t>
            </a:r>
          </a:p>
          <a:p>
            <a:pPr lvl="1"/>
            <a:r>
              <a:rPr lang="zh-CN" altLang="zh-CN" dirty="0"/>
              <a:t>二进制文件</a:t>
            </a:r>
            <a:r>
              <a:rPr lang="zh-CN" altLang="en-US" dirty="0"/>
              <a:t>和</a:t>
            </a:r>
            <a:r>
              <a:rPr lang="zh-CN" altLang="zh-CN" dirty="0"/>
              <a:t>文本文件，文件读写都以字节为单位进行。复制文件可以使用</a:t>
            </a:r>
            <a:r>
              <a:rPr lang="en-US" altLang="zh-CN" dirty="0"/>
              <a:t>read()</a:t>
            </a:r>
            <a:r>
              <a:rPr lang="zh-CN" altLang="zh-CN" dirty="0"/>
              <a:t>与</a:t>
            </a:r>
            <a:r>
              <a:rPr lang="en-US" altLang="zh-CN" dirty="0"/>
              <a:t>write()</a:t>
            </a:r>
            <a:r>
              <a:rPr lang="zh-CN" altLang="zh-CN" dirty="0"/>
              <a:t>方法编程来实现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 </a:t>
            </a:r>
            <a:r>
              <a:rPr lang="en-US" altLang="zh-CN" dirty="0" err="1"/>
              <a:t>shutil</a:t>
            </a:r>
            <a:r>
              <a:rPr lang="zh-CN" altLang="zh-CN" dirty="0"/>
              <a:t>模块的函数实现文件的复制。</a:t>
            </a:r>
            <a:r>
              <a:rPr lang="en-US" altLang="zh-CN" dirty="0" err="1"/>
              <a:t>shutil</a:t>
            </a:r>
            <a:r>
              <a:rPr lang="zh-CN" altLang="zh-CN" dirty="0"/>
              <a:t>模块是一个文件、目录的管理接口，该模块的</a:t>
            </a:r>
            <a:r>
              <a:rPr lang="en-US" altLang="zh-CN" dirty="0"/>
              <a:t> </a:t>
            </a:r>
            <a:r>
              <a:rPr lang="en-US" altLang="zh-CN" dirty="0" err="1"/>
              <a:t>copyfile</a:t>
            </a:r>
            <a:r>
              <a:rPr lang="en-US" altLang="zh-CN" dirty="0"/>
              <a:t>()</a:t>
            </a:r>
            <a:r>
              <a:rPr lang="zh-CN" altLang="zh-CN" dirty="0"/>
              <a:t>函数就可以实现文件的复制。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9-12 </a:t>
            </a:r>
            <a:r>
              <a:rPr lang="zh-CN" altLang="zh-CN" dirty="0"/>
              <a:t>使用</a:t>
            </a:r>
            <a:r>
              <a:rPr lang="en-US" altLang="zh-CN" dirty="0" err="1"/>
              <a:t>shutil.copyfile</a:t>
            </a:r>
            <a:r>
              <a:rPr lang="en-US" altLang="zh-CN" dirty="0"/>
              <a:t>()</a:t>
            </a:r>
            <a:r>
              <a:rPr lang="zh-CN" altLang="zh-CN" dirty="0"/>
              <a:t>方法复制文件。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zh-CN" dirty="0"/>
              <a:t>文件和目录操作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文件的复制、删除、重命名操作</a:t>
            </a:r>
          </a:p>
          <a:p>
            <a:pPr marL="514350" lvl="1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文件的删除</a:t>
            </a:r>
          </a:p>
          <a:p>
            <a:pPr marL="514350" lvl="1" indent="0">
              <a:spcBef>
                <a:spcPts val="600"/>
              </a:spcBef>
              <a:buNone/>
            </a:pPr>
            <a:r>
              <a:rPr lang="zh-CN" altLang="zh-CN" dirty="0"/>
              <a:t>文件的删除可以使用</a:t>
            </a:r>
            <a:r>
              <a:rPr lang="en-US" altLang="zh-CN" dirty="0" err="1"/>
              <a:t>os</a:t>
            </a:r>
            <a:r>
              <a:rPr lang="zh-CN" altLang="zh-CN" dirty="0"/>
              <a:t>模块的</a:t>
            </a:r>
            <a:r>
              <a:rPr lang="en-US" altLang="zh-CN" dirty="0"/>
              <a:t>remove()</a:t>
            </a:r>
            <a:r>
              <a:rPr lang="zh-CN" altLang="zh-CN" dirty="0"/>
              <a:t>函数实现 ，编程时可以使用</a:t>
            </a:r>
            <a:r>
              <a:rPr lang="en-US" altLang="zh-CN" dirty="0" err="1"/>
              <a:t>os.path.exists</a:t>
            </a:r>
            <a:r>
              <a:rPr lang="en-US" altLang="zh-CN" dirty="0"/>
              <a:t>()</a:t>
            </a:r>
            <a:r>
              <a:rPr lang="zh-CN" altLang="zh-CN" dirty="0"/>
              <a:t>函数来判断删除的文件是否存在。</a:t>
            </a:r>
          </a:p>
          <a:p>
            <a:pPr marL="514350" lvl="1" indent="0">
              <a:spcBef>
                <a:spcPts val="600"/>
              </a:spcBef>
              <a:buNone/>
            </a:pPr>
            <a:r>
              <a:rPr lang="zh-CN" altLang="zh-CN" dirty="0"/>
              <a:t>例</a:t>
            </a:r>
            <a:r>
              <a:rPr lang="en-US" altLang="zh-CN" dirty="0"/>
              <a:t>9-13 </a:t>
            </a:r>
            <a:r>
              <a:rPr lang="zh-CN" altLang="zh-CN" dirty="0"/>
              <a:t>删除文件的程序。</a:t>
            </a:r>
          </a:p>
          <a:p>
            <a:pPr marL="514350" lvl="1" indent="0">
              <a:spcBef>
                <a:spcPts val="600"/>
              </a:spcBef>
              <a:buNone/>
            </a:pPr>
            <a:endParaRPr lang="en-US" altLang="zh-CN" dirty="0"/>
          </a:p>
          <a:p>
            <a:pPr marL="514350" lvl="1" indent="0">
              <a:spcBef>
                <a:spcPts val="600"/>
              </a:spcBef>
              <a:buNone/>
            </a:pPr>
            <a:r>
              <a:rPr lang="en-US" altLang="zh-CN" dirty="0"/>
              <a:t>3. </a:t>
            </a:r>
            <a:r>
              <a:rPr lang="zh-CN" altLang="zh-CN" dirty="0"/>
              <a:t>文件的重命名</a:t>
            </a:r>
          </a:p>
          <a:p>
            <a:pPr marL="514350" lvl="1" indent="0">
              <a:spcBef>
                <a:spcPts val="600"/>
              </a:spcBef>
              <a:buNone/>
            </a:pPr>
            <a:r>
              <a:rPr lang="zh-CN" altLang="zh-CN" dirty="0"/>
              <a:t>文件的重命名可以通过</a:t>
            </a:r>
            <a:r>
              <a:rPr lang="en-US" altLang="zh-CN" dirty="0" err="1"/>
              <a:t>os</a:t>
            </a:r>
            <a:r>
              <a:rPr lang="zh-CN" altLang="zh-CN" dirty="0"/>
              <a:t>模块的</a:t>
            </a:r>
            <a:r>
              <a:rPr lang="en-US" altLang="zh-CN" dirty="0"/>
              <a:t>rename()</a:t>
            </a:r>
            <a:r>
              <a:rPr lang="zh-CN" altLang="zh-CN" dirty="0"/>
              <a:t>函数实现。</a:t>
            </a:r>
            <a:endParaRPr lang="en-US" altLang="zh-CN" dirty="0"/>
          </a:p>
          <a:p>
            <a:pPr marL="514350" lvl="1" indent="0">
              <a:spcBef>
                <a:spcPts val="600"/>
              </a:spcBef>
              <a:buNone/>
            </a:pPr>
            <a:r>
              <a:rPr lang="zh-CN" altLang="zh-CN" dirty="0"/>
              <a:t>例</a:t>
            </a:r>
            <a:r>
              <a:rPr lang="en-US" altLang="zh-CN" dirty="0"/>
              <a:t>9-14</a:t>
            </a:r>
            <a:r>
              <a:rPr lang="zh-CN" altLang="zh-CN" dirty="0"/>
              <a:t>提示用户输入要更名的文件名，</a:t>
            </a:r>
            <a:r>
              <a:rPr lang="zh-CN" altLang="en-US" dirty="0"/>
              <a:t>当</a:t>
            </a:r>
            <a:r>
              <a:rPr lang="zh-CN" altLang="zh-CN" dirty="0"/>
              <a:t>文件不存在时退出程序；还需输入更名后的文件名，如果这个文件名存在，也退出程序。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9.5 </a:t>
            </a:r>
            <a:r>
              <a:rPr lang="zh-CN" altLang="zh-CN" b="1" dirty="0"/>
              <a:t>使用</a:t>
            </a:r>
            <a:r>
              <a:rPr lang="en-US" altLang="zh-CN" b="1" dirty="0"/>
              <a:t>CSV</a:t>
            </a:r>
            <a:r>
              <a:rPr lang="zh-CN" altLang="zh-CN" b="1" dirty="0"/>
              <a:t>文件格式读写数据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r>
              <a:rPr lang="en-US" altLang="zh-CN" dirty="0"/>
              <a:t>CSV</a:t>
            </a:r>
            <a:r>
              <a:rPr lang="zh-CN" altLang="zh-CN" dirty="0"/>
              <a:t>文件介绍</a:t>
            </a:r>
          </a:p>
          <a:p>
            <a:pPr marL="514350" lvl="1" indent="0">
              <a:buNone/>
            </a:pPr>
            <a:r>
              <a:rPr lang="en-US" altLang="zh-CN" dirty="0"/>
              <a:t>1. CSV</a:t>
            </a:r>
            <a:r>
              <a:rPr lang="zh-CN" altLang="zh-CN" dirty="0"/>
              <a:t>文件概念和特点</a:t>
            </a:r>
          </a:p>
          <a:p>
            <a:pPr marL="514350" lvl="1" indent="0">
              <a:buNone/>
            </a:pPr>
            <a:r>
              <a:rPr lang="en-US" altLang="zh-CN" dirty="0"/>
              <a:t>CSV</a:t>
            </a:r>
            <a:r>
              <a:rPr lang="zh-CN" altLang="zh-CN" dirty="0"/>
              <a:t>文件是一种文本文件，由任意数目的行组成，一行被称为一条记录。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CSV</a:t>
            </a:r>
            <a:r>
              <a:rPr lang="zh-CN" altLang="zh-CN" dirty="0"/>
              <a:t>格式存储的文件一般采用</a:t>
            </a:r>
            <a:r>
              <a:rPr lang="en-US" altLang="zh-CN" dirty="0"/>
              <a:t>.csv</a:t>
            </a:r>
            <a:r>
              <a:rPr lang="zh-CN" altLang="zh-CN" dirty="0"/>
              <a:t>为扩展名，可以记事本或微软</a:t>
            </a:r>
            <a:r>
              <a:rPr lang="en-US" altLang="zh-CN" dirty="0"/>
              <a:t> Excel</a:t>
            </a:r>
            <a:r>
              <a:rPr lang="zh-CN" altLang="zh-CN" dirty="0"/>
              <a:t>工具打开，可以在其他操作系统平台上用文本编辑工具打开。</a:t>
            </a:r>
          </a:p>
          <a:p>
            <a:pPr lvl="1"/>
            <a:r>
              <a:rPr lang="en-US" altLang="zh-CN" dirty="0"/>
              <a:t>CSV</a:t>
            </a:r>
            <a:r>
              <a:rPr lang="zh-CN" altLang="zh-CN" dirty="0"/>
              <a:t>文件特点如下。</a:t>
            </a:r>
          </a:p>
          <a:p>
            <a:pPr marL="514350" lvl="1" indent="0">
              <a:buNone/>
            </a:pPr>
            <a:r>
              <a:rPr lang="en-US" altLang="zh-CN" sz="2000" dirty="0"/>
              <a:t>● </a:t>
            </a:r>
            <a:r>
              <a:rPr lang="zh-CN" altLang="zh-CN" sz="2000" dirty="0"/>
              <a:t>读取出的数据一般为字符类型，如果要获得数值类型，需要用户完成转换。</a:t>
            </a:r>
          </a:p>
          <a:p>
            <a:pPr marL="514350" lvl="1" indent="0">
              <a:buNone/>
            </a:pPr>
            <a:r>
              <a:rPr lang="en-US" altLang="zh-CN" sz="2000" dirty="0"/>
              <a:t>● </a:t>
            </a:r>
            <a:r>
              <a:rPr lang="zh-CN" altLang="zh-CN" sz="2000" dirty="0"/>
              <a:t>以行为单位读取数据。</a:t>
            </a:r>
          </a:p>
          <a:p>
            <a:pPr marL="514350" lvl="1" indent="0">
              <a:buNone/>
            </a:pPr>
            <a:r>
              <a:rPr lang="en-US" altLang="zh-CN" sz="2000" dirty="0"/>
              <a:t>● </a:t>
            </a:r>
            <a:r>
              <a:rPr lang="zh-CN" altLang="zh-CN" sz="2000" dirty="0"/>
              <a:t>列之间以半角逗号或制表符为分隔，一般为半角逗号。</a:t>
            </a:r>
          </a:p>
          <a:p>
            <a:pPr marL="514350" lvl="1" indent="0">
              <a:buNone/>
            </a:pPr>
            <a:r>
              <a:rPr lang="en-US" altLang="zh-CN" sz="2000" dirty="0"/>
              <a:t>● </a:t>
            </a:r>
            <a:r>
              <a:rPr lang="zh-CN" altLang="zh-CN" sz="2000" dirty="0"/>
              <a:t>一般为每行开头不空格，第一行是属性列，数据列之间用间隔符分隔，无空格，行之间无空行。</a:t>
            </a:r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的文件操作</a:t>
            </a:r>
            <a:endParaRPr lang="zh-CN" altLang="en-US" b="1" dirty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175125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b="0" dirty="0"/>
              <a:t>文件的概念</a:t>
            </a:r>
          </a:p>
          <a:p>
            <a:r>
              <a:rPr lang="zh-CN" altLang="en-US" b="0" dirty="0"/>
              <a:t>文件的打开和关闭</a:t>
            </a:r>
          </a:p>
          <a:p>
            <a:r>
              <a:rPr lang="zh-CN" altLang="en-US" b="0" dirty="0"/>
              <a:t>文件的读写操作</a:t>
            </a:r>
          </a:p>
          <a:p>
            <a:r>
              <a:rPr lang="zh-CN" altLang="en-US" b="0" dirty="0"/>
              <a:t>文件和目录操作</a:t>
            </a:r>
          </a:p>
          <a:p>
            <a:r>
              <a:rPr lang="zh-CN" altLang="en-US" b="0" dirty="0"/>
              <a:t>使用</a:t>
            </a:r>
            <a:r>
              <a:rPr lang="en-US" altLang="zh-CN" b="0" dirty="0"/>
              <a:t>CSV</a:t>
            </a:r>
            <a:r>
              <a:rPr lang="zh-CN" altLang="en-US" b="0" dirty="0"/>
              <a:t>格式读写数据</a:t>
            </a:r>
          </a:p>
          <a:p>
            <a:r>
              <a:rPr lang="zh-CN" altLang="en-US" b="0" dirty="0"/>
              <a:t>文件操作的应用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246880" y="1640840"/>
            <a:ext cx="4864100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273050" indent="0">
              <a:buNone/>
            </a:pPr>
            <a:endParaRPr lang="en-US" altLang="zh-CN" sz="2000" b="0" dirty="0"/>
          </a:p>
          <a:p>
            <a:pPr marL="273050" indent="0">
              <a:lnSpc>
                <a:spcPct val="150000"/>
              </a:lnSpc>
              <a:buNone/>
            </a:pPr>
            <a:r>
              <a:rPr lang="en-US" altLang="zh-CN" sz="2000" b="0" dirty="0"/>
              <a:t>Python</a:t>
            </a:r>
            <a:r>
              <a:rPr lang="zh-CN" altLang="zh-CN" sz="2000" b="0" dirty="0"/>
              <a:t>程序可以从文件中读取数据，也可以向文件中写入数据，文件被广泛应用于用户和计算机的数据交换。</a:t>
            </a:r>
            <a:endParaRPr lang="en-US" altLang="zh-CN" sz="2000" b="0" dirty="0"/>
          </a:p>
          <a:p>
            <a:pPr marL="273050" indent="0">
              <a:lnSpc>
                <a:spcPct val="150000"/>
              </a:lnSpc>
              <a:buNone/>
            </a:pPr>
            <a:r>
              <a:rPr lang="zh-CN" altLang="zh-CN" sz="2000" b="0" dirty="0"/>
              <a:t>文件</a:t>
            </a:r>
            <a:r>
              <a:rPr lang="zh-CN" altLang="en-US" sz="2000" b="0" dirty="0"/>
              <a:t>操作</a:t>
            </a:r>
            <a:r>
              <a:rPr lang="zh-CN" altLang="zh-CN" sz="2000" b="0" dirty="0"/>
              <a:t>可以</a:t>
            </a:r>
            <a:r>
              <a:rPr lang="zh-CN" altLang="en-US" sz="2000" b="0" dirty="0"/>
              <a:t>分为</a:t>
            </a:r>
            <a:r>
              <a:rPr lang="zh-CN" altLang="zh-CN" sz="2000" b="0" dirty="0"/>
              <a:t>操作文件内容</a:t>
            </a:r>
            <a:r>
              <a:rPr lang="zh-CN" altLang="en-US" sz="2000" b="0" dirty="0"/>
              <a:t>和</a:t>
            </a:r>
            <a:r>
              <a:rPr lang="zh-CN" altLang="zh-CN" sz="2000" b="0" dirty="0"/>
              <a:t>管理目录</a:t>
            </a:r>
            <a:r>
              <a:rPr lang="zh-CN" altLang="en-US" sz="2000" b="0" dirty="0"/>
              <a:t>两部分。</a:t>
            </a:r>
            <a:endParaRPr lang="zh-CN" altLang="zh-CN" sz="22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" b="10065"/>
          <a:stretch>
            <a:fillRect/>
          </a:stretch>
        </p:blipFill>
        <p:spPr>
          <a:xfrm>
            <a:off x="6739293" y="4720982"/>
            <a:ext cx="2261197" cy="14805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9.5 </a:t>
            </a:r>
            <a:r>
              <a:rPr lang="zh-CN" altLang="zh-CN" b="1" dirty="0"/>
              <a:t>使用</a:t>
            </a:r>
            <a:r>
              <a:rPr lang="en-US" altLang="zh-CN" b="1" dirty="0"/>
              <a:t>CSV</a:t>
            </a:r>
            <a:r>
              <a:rPr lang="zh-CN" altLang="zh-CN" b="1" dirty="0"/>
              <a:t>文件格式读写数据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r>
              <a:rPr lang="en-US" altLang="zh-CN" dirty="0"/>
              <a:t>CSV</a:t>
            </a:r>
            <a:r>
              <a:rPr lang="zh-CN" altLang="zh-CN" dirty="0"/>
              <a:t>文件介绍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2. CSV</a:t>
            </a:r>
            <a:r>
              <a:rPr lang="zh-CN" altLang="zh-CN" dirty="0"/>
              <a:t>文件的建立</a:t>
            </a:r>
          </a:p>
          <a:p>
            <a:pPr lvl="1"/>
            <a:r>
              <a:rPr lang="en-US" altLang="zh-CN" dirty="0"/>
              <a:t>CSV</a:t>
            </a:r>
            <a:r>
              <a:rPr lang="zh-CN" altLang="zh-CN" dirty="0"/>
              <a:t>文件是纯文本文件，可以使用记事本按照</a:t>
            </a:r>
            <a:r>
              <a:rPr lang="en-US" altLang="zh-CN" dirty="0"/>
              <a:t>CSV</a:t>
            </a:r>
            <a:r>
              <a:rPr lang="zh-CN" altLang="zh-CN" dirty="0"/>
              <a:t>文件的规则来建立</a:t>
            </a:r>
            <a:r>
              <a:rPr lang="zh-CN" altLang="en-US" dirty="0"/>
              <a:t>，或</a:t>
            </a:r>
            <a:r>
              <a:rPr lang="zh-CN" altLang="zh-CN" dirty="0"/>
              <a:t>使用微软</a:t>
            </a:r>
            <a:r>
              <a:rPr lang="en-US" altLang="zh-CN" dirty="0"/>
              <a:t>Excel</a:t>
            </a:r>
            <a:r>
              <a:rPr lang="zh-CN" altLang="zh-CN" dirty="0"/>
              <a:t>工具录入数据，另存为</a:t>
            </a:r>
            <a:r>
              <a:rPr lang="en-US" altLang="zh-CN" dirty="0"/>
              <a:t>CSV</a:t>
            </a:r>
            <a:r>
              <a:rPr lang="zh-CN" altLang="zh-CN" dirty="0"/>
              <a:t>文件即可。</a:t>
            </a: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3. Python</a:t>
            </a:r>
            <a:r>
              <a:rPr lang="zh-CN" altLang="zh-CN" dirty="0"/>
              <a:t>的</a:t>
            </a:r>
            <a:r>
              <a:rPr lang="en-US" altLang="zh-CN" dirty="0"/>
              <a:t>csv</a:t>
            </a:r>
            <a:r>
              <a:rPr lang="zh-CN" altLang="zh-CN" dirty="0"/>
              <a:t>库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提供了一个读写</a:t>
            </a:r>
            <a:r>
              <a:rPr lang="en-US" altLang="zh-CN" dirty="0"/>
              <a:t>CSV</a:t>
            </a:r>
            <a:r>
              <a:rPr lang="zh-CN" altLang="zh-CN" dirty="0"/>
              <a:t>文件的标准库，可以通过</a:t>
            </a:r>
            <a:r>
              <a:rPr lang="en-US" altLang="zh-CN" dirty="0"/>
              <a:t> import csv</a:t>
            </a:r>
            <a:r>
              <a:rPr lang="zh-CN" altLang="zh-CN" dirty="0"/>
              <a:t>语句导入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csv</a:t>
            </a:r>
            <a:r>
              <a:rPr lang="zh-CN" altLang="zh-CN" dirty="0"/>
              <a:t>库包含了操作</a:t>
            </a:r>
            <a:r>
              <a:rPr lang="en-US" altLang="zh-CN" dirty="0"/>
              <a:t>CSV</a:t>
            </a:r>
            <a:r>
              <a:rPr lang="zh-CN" altLang="zh-CN" dirty="0"/>
              <a:t>格式文件最基本的功能，典型的方法是</a:t>
            </a:r>
            <a:r>
              <a:rPr lang="en-US" altLang="zh-CN" dirty="0" err="1"/>
              <a:t>csv.reader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csv.writer</a:t>
            </a:r>
            <a:r>
              <a:rPr lang="en-US" altLang="zh-CN" dirty="0"/>
              <a:t>()</a:t>
            </a:r>
            <a:r>
              <a:rPr lang="zh-CN" altLang="zh-CN" dirty="0"/>
              <a:t>，分别用于读和写</a:t>
            </a:r>
            <a:r>
              <a:rPr lang="en-US" altLang="zh-CN" dirty="0"/>
              <a:t>CSV</a:t>
            </a:r>
            <a:r>
              <a:rPr lang="zh-CN" altLang="zh-CN" dirty="0"/>
              <a:t>文件。</a:t>
            </a:r>
            <a:endParaRPr lang="zh-CN" altLang="zh-CN" sz="2000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9.5 </a:t>
            </a:r>
            <a:r>
              <a:rPr lang="zh-CN" altLang="zh-CN" b="1" dirty="0"/>
              <a:t>使用</a:t>
            </a:r>
            <a:r>
              <a:rPr lang="en-US" altLang="zh-CN" b="1" dirty="0"/>
              <a:t>CSV</a:t>
            </a:r>
            <a:r>
              <a:rPr lang="zh-CN" altLang="zh-CN" b="1" dirty="0"/>
              <a:t>文件格式读写数据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数据写入和读取到</a:t>
            </a:r>
            <a:r>
              <a:rPr lang="en-US" altLang="zh-CN" dirty="0"/>
              <a:t>CSV</a:t>
            </a:r>
            <a:r>
              <a:rPr lang="zh-CN" altLang="zh-CN" dirty="0"/>
              <a:t>文件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数据的维度描述</a:t>
            </a:r>
          </a:p>
          <a:p>
            <a:pPr lvl="1"/>
            <a:r>
              <a:rPr lang="en-US" altLang="zh-CN" dirty="0"/>
              <a:t>CSV</a:t>
            </a:r>
            <a:r>
              <a:rPr lang="zh-CN" altLang="zh-CN" dirty="0"/>
              <a:t>文件主要用于数据的组织和处理。根据数据表示的复杂程度和数据间关系不同，可以将数据划分为一维数据、二维数据和多维数据等</a:t>
            </a:r>
            <a:r>
              <a:rPr lang="en-US" altLang="zh-CN" dirty="0"/>
              <a:t>3</a:t>
            </a:r>
            <a:r>
              <a:rPr lang="zh-CN" altLang="zh-CN" dirty="0"/>
              <a:t>种类型</a:t>
            </a:r>
          </a:p>
          <a:p>
            <a:pPr lvl="1"/>
            <a:r>
              <a:rPr lang="zh-CN" altLang="zh-CN" dirty="0"/>
              <a:t>一维数据即线性结构，也叫线性表。</a:t>
            </a:r>
          </a:p>
          <a:p>
            <a:pPr lvl="1"/>
            <a:r>
              <a:rPr lang="zh-CN" altLang="zh-CN" dirty="0"/>
              <a:t>二维数据</a:t>
            </a:r>
            <a:r>
              <a:rPr lang="zh-CN" altLang="en-US" dirty="0"/>
              <a:t>即</a:t>
            </a:r>
            <a:r>
              <a:rPr lang="zh-CN" altLang="zh-CN" dirty="0"/>
              <a:t>关系，与数学中的二维矩阵类似，用表格方式组织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多维数据由键值对类型的数据构成，采用对象方式组织，属于维度更好的数据组织方式。</a:t>
            </a:r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9.5 </a:t>
            </a:r>
            <a:r>
              <a:rPr lang="zh-CN" altLang="zh-CN" b="1" dirty="0"/>
              <a:t>使用</a:t>
            </a:r>
            <a:r>
              <a:rPr lang="en-US" altLang="zh-CN" b="1" dirty="0"/>
              <a:t>CSV</a:t>
            </a:r>
            <a:r>
              <a:rPr lang="zh-CN" altLang="zh-CN" b="1" dirty="0"/>
              <a:t>文件格式读写数据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463415" cy="4597400"/>
          </a:xfrm>
        </p:spPr>
        <p:txBody>
          <a:bodyPr/>
          <a:lstStyle/>
          <a:p>
            <a:r>
              <a:rPr lang="zh-CN" altLang="zh-CN" dirty="0"/>
              <a:t>数据写入和读取到</a:t>
            </a:r>
            <a:r>
              <a:rPr lang="en-US" altLang="zh-CN" dirty="0"/>
              <a:t>CSV</a:t>
            </a:r>
            <a:r>
              <a:rPr lang="zh-CN" altLang="zh-CN" dirty="0"/>
              <a:t>文件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数据的维度描述</a:t>
            </a:r>
          </a:p>
          <a:p>
            <a:pPr lvl="1"/>
            <a:r>
              <a:rPr lang="zh-CN" altLang="zh-CN" dirty="0"/>
              <a:t>一维数据的描述</a:t>
            </a:r>
            <a:r>
              <a:rPr lang="zh-CN" altLang="en-US" dirty="0"/>
              <a:t>如下</a:t>
            </a:r>
            <a:r>
              <a:rPr lang="zh-CN" altLang="zh-CN" dirty="0"/>
              <a:t>。</a:t>
            </a:r>
          </a:p>
          <a:p>
            <a:pPr marL="514350" lvl="1" indent="0">
              <a:buNone/>
            </a:pPr>
            <a:r>
              <a:rPr lang="en-US" altLang="zh-CN" dirty="0"/>
              <a:t>lst1=[‘a’,’b’,’1’,100]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tup1=(1,3,5,7,9)</a:t>
            </a:r>
            <a:endParaRPr lang="zh-CN" altLang="zh-CN" dirty="0"/>
          </a:p>
          <a:p>
            <a:pPr lvl="1"/>
            <a:r>
              <a:rPr lang="zh-CN" altLang="zh-CN" dirty="0"/>
              <a:t>用列表描述的二维数据。</a:t>
            </a:r>
          </a:p>
          <a:p>
            <a:pPr marL="514350" lvl="1" indent="0">
              <a:buNone/>
            </a:pPr>
            <a:r>
              <a:rPr lang="en-US" altLang="zh-CN" dirty="0"/>
              <a:t>lst2=[[1,2,3,4],['</a:t>
            </a:r>
            <a:r>
              <a:rPr lang="en-US" altLang="zh-CN" dirty="0" err="1"/>
              <a:t>a','b','c</a:t>
            </a:r>
            <a:r>
              <a:rPr lang="en-US" altLang="zh-CN" dirty="0"/>
              <a:t>'],[-9,-37,100]]</a:t>
            </a:r>
            <a:endParaRPr lang="zh-CN" altLang="zh-CN" dirty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535805" y="1641475"/>
            <a:ext cx="4575175" cy="45967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180975" lvl="1" indent="0">
              <a:buNone/>
            </a:pPr>
            <a:r>
              <a:rPr lang="zh-CN" altLang="zh-CN" kern="0" dirty="0"/>
              <a:t>以键值对方式表示的多维数据。</a:t>
            </a:r>
          </a:p>
          <a:p>
            <a:pPr marL="180975" lvl="1" indent="0">
              <a:buNone/>
            </a:pPr>
            <a:r>
              <a:rPr lang="en-US" altLang="zh-CN" sz="1700" kern="0" dirty="0"/>
              <a:t>"</a:t>
            </a:r>
            <a:r>
              <a:rPr lang="zh-CN" altLang="zh-CN" sz="1700" kern="0" dirty="0"/>
              <a:t>成绩单</a:t>
            </a:r>
            <a:r>
              <a:rPr lang="en-US" altLang="zh-CN" sz="1700" kern="0" dirty="0"/>
              <a:t>":[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{"</a:t>
            </a:r>
            <a:r>
              <a:rPr lang="zh-CN" altLang="zh-CN" sz="1700" kern="0" dirty="0"/>
              <a:t>姓名</a:t>
            </a:r>
            <a:r>
              <a:rPr lang="en-US" altLang="zh-CN" sz="1700" kern="0" dirty="0"/>
              <a:t>":"Rose",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 "</a:t>
            </a:r>
            <a:r>
              <a:rPr lang="zh-CN" altLang="zh-CN" sz="1700" kern="0" dirty="0"/>
              <a:t>专业</a:t>
            </a:r>
            <a:r>
              <a:rPr lang="en-US" altLang="zh-CN" sz="1700" kern="0" dirty="0"/>
              <a:t>":"</a:t>
            </a:r>
            <a:r>
              <a:rPr lang="zh-CN" altLang="zh-CN" sz="1700" kern="0" dirty="0"/>
              <a:t>计算机</a:t>
            </a:r>
            <a:r>
              <a:rPr lang="en-US" altLang="zh-CN" sz="1700" kern="0" dirty="0"/>
              <a:t>",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 "score":"78"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 }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{"</a:t>
            </a:r>
            <a:r>
              <a:rPr lang="zh-CN" altLang="zh-CN" sz="1700" kern="0" dirty="0"/>
              <a:t>姓名</a:t>
            </a:r>
            <a:r>
              <a:rPr lang="en-US" altLang="zh-CN" sz="1700" kern="0" dirty="0"/>
              <a:t>":"Mike",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"</a:t>
            </a:r>
            <a:r>
              <a:rPr lang="zh-CN" altLang="zh-CN" sz="1700" kern="0" dirty="0"/>
              <a:t>专业</a:t>
            </a:r>
            <a:r>
              <a:rPr lang="en-US" altLang="zh-CN" sz="1700" kern="0" dirty="0"/>
              <a:t>":"</a:t>
            </a:r>
            <a:r>
              <a:rPr lang="zh-CN" altLang="zh-CN" sz="1700" kern="0" dirty="0"/>
              <a:t>法学</a:t>
            </a:r>
            <a:r>
              <a:rPr lang="en-US" altLang="zh-CN" sz="1700" kern="0" dirty="0"/>
              <a:t>",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 "score":"78"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}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{"</a:t>
            </a:r>
            <a:r>
              <a:rPr lang="zh-CN" altLang="zh-CN" sz="1700" kern="0" dirty="0"/>
              <a:t>姓名</a:t>
            </a:r>
            <a:r>
              <a:rPr lang="en-US" altLang="zh-CN" sz="1700" kern="0" dirty="0"/>
              <a:t>":"John"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"</a:t>
            </a:r>
            <a:r>
              <a:rPr lang="zh-CN" altLang="zh-CN" sz="1700" kern="0" dirty="0"/>
              <a:t>专业</a:t>
            </a:r>
            <a:r>
              <a:rPr lang="en-US" altLang="zh-CN" sz="1700" kern="0" dirty="0"/>
              <a:t>":"</a:t>
            </a:r>
            <a:r>
              <a:rPr lang="zh-CN" altLang="zh-CN" sz="1700" kern="0" dirty="0"/>
              <a:t>历史</a:t>
            </a:r>
            <a:r>
              <a:rPr lang="en-US" altLang="zh-CN" sz="1700" kern="0" dirty="0"/>
              <a:t>",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 "score":"90"</a:t>
            </a:r>
            <a:endParaRPr lang="zh-CN" altLang="zh-CN" sz="1700" kern="0" dirty="0"/>
          </a:p>
          <a:p>
            <a:pPr marL="180975" lvl="1" indent="0">
              <a:buNone/>
            </a:pPr>
            <a:r>
              <a:rPr lang="en-US" altLang="zh-CN" sz="1700" kern="0" dirty="0"/>
              <a:t>           }    ]</a:t>
            </a:r>
            <a:endParaRPr lang="zh-CN" altLang="zh-CN" sz="1700" kern="0" dirty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zh-CN" altLang="zh-CN" sz="17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9.5 </a:t>
            </a:r>
            <a:r>
              <a:rPr lang="zh-CN" altLang="zh-CN" b="1" dirty="0"/>
              <a:t>使用</a:t>
            </a:r>
            <a:r>
              <a:rPr lang="en-US" altLang="zh-CN" b="1" dirty="0"/>
              <a:t>CSV</a:t>
            </a:r>
            <a:r>
              <a:rPr lang="zh-CN" altLang="zh-CN" b="1" dirty="0"/>
              <a:t>文件格式读写数据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463415" cy="4597400"/>
          </a:xfrm>
        </p:spPr>
        <p:txBody>
          <a:bodyPr/>
          <a:lstStyle/>
          <a:p>
            <a:pPr marL="180975" lvl="1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向</a:t>
            </a:r>
            <a:r>
              <a:rPr lang="en-US" altLang="zh-CN" dirty="0"/>
              <a:t>CSV</a:t>
            </a:r>
            <a:r>
              <a:rPr lang="zh-CN" altLang="zh-CN" dirty="0"/>
              <a:t>文件中写入和读取一维数据</a:t>
            </a:r>
          </a:p>
          <a:p>
            <a:pPr marL="180975" lvl="1" indent="0">
              <a:spcBef>
                <a:spcPts val="1200"/>
              </a:spcBef>
              <a:buNone/>
            </a:pPr>
            <a:r>
              <a:rPr lang="zh-CN" altLang="zh-CN" dirty="0"/>
              <a:t>用列表变量保存一维数据，可以使用字符串的</a:t>
            </a:r>
            <a:r>
              <a:rPr lang="en-US" altLang="zh-CN" dirty="0"/>
              <a:t>join()</a:t>
            </a:r>
            <a:r>
              <a:rPr lang="zh-CN" altLang="zh-CN" dirty="0"/>
              <a:t>方法组成逗号分隔形式，再通过文件的</a:t>
            </a:r>
            <a:r>
              <a:rPr lang="en-US" altLang="zh-CN" dirty="0"/>
              <a:t>write()</a:t>
            </a:r>
            <a:r>
              <a:rPr lang="zh-CN" altLang="zh-CN" dirty="0"/>
              <a:t>方法保存到</a:t>
            </a:r>
            <a:r>
              <a:rPr lang="en-US" altLang="zh-CN" dirty="0"/>
              <a:t>CSV</a:t>
            </a:r>
            <a:r>
              <a:rPr lang="zh-CN" altLang="zh-CN" dirty="0"/>
              <a:t>文件中。</a:t>
            </a:r>
            <a:endParaRPr lang="en-US" altLang="zh-CN" dirty="0"/>
          </a:p>
          <a:p>
            <a:pPr marL="180975" lvl="1" indent="0">
              <a:spcBef>
                <a:spcPts val="1200"/>
              </a:spcBef>
              <a:buNone/>
            </a:pPr>
            <a:r>
              <a:rPr lang="zh-CN" altLang="zh-CN" dirty="0"/>
              <a:t>读取</a:t>
            </a:r>
            <a:r>
              <a:rPr lang="en-US" altLang="zh-CN" dirty="0"/>
              <a:t>CSV</a:t>
            </a:r>
            <a:r>
              <a:rPr lang="zh-CN" altLang="zh-CN" dirty="0"/>
              <a:t>文件中的一维数据，即读取一行数据，使用文件的</a:t>
            </a:r>
            <a:r>
              <a:rPr lang="en-US" altLang="zh-CN" dirty="0"/>
              <a:t>read()</a:t>
            </a:r>
            <a:r>
              <a:rPr lang="zh-CN" altLang="zh-CN" dirty="0"/>
              <a:t>方法读取即可，也可以将文件的内容读取到列表中。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30" y="1737995"/>
            <a:ext cx="4458970" cy="391922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4535805" y="1640205"/>
            <a:ext cx="4575810" cy="459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9.5 </a:t>
            </a:r>
            <a:r>
              <a:rPr lang="zh-CN" altLang="zh-CN" b="1" dirty="0"/>
              <a:t>使用</a:t>
            </a:r>
            <a:r>
              <a:rPr lang="en-US" altLang="zh-CN" b="1" dirty="0"/>
              <a:t>CSV</a:t>
            </a:r>
            <a:r>
              <a:rPr lang="zh-CN" altLang="zh-CN" b="1" dirty="0"/>
              <a:t>文件格式读写数据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 marL="180975" lvl="1" indent="0">
              <a:buNone/>
            </a:pPr>
            <a:r>
              <a:rPr lang="en-US" altLang="zh-CN" dirty="0"/>
              <a:t>3. </a:t>
            </a:r>
            <a:r>
              <a:rPr lang="zh-CN" altLang="zh-CN" dirty="0"/>
              <a:t>向</a:t>
            </a:r>
            <a:r>
              <a:rPr lang="en-US" altLang="zh-CN" dirty="0"/>
              <a:t>CSV</a:t>
            </a:r>
            <a:r>
              <a:rPr lang="zh-CN" altLang="zh-CN" dirty="0"/>
              <a:t>文件中写入和读取二维数据</a:t>
            </a:r>
            <a:endParaRPr lang="en-US" altLang="zh-CN" dirty="0"/>
          </a:p>
          <a:p>
            <a:pPr marL="180975" lvl="1" indent="0">
              <a:spcBef>
                <a:spcPts val="600"/>
              </a:spcBef>
              <a:buNone/>
            </a:pPr>
            <a:r>
              <a:rPr lang="en-US" altLang="zh-CN" dirty="0"/>
              <a:t>csv</a:t>
            </a:r>
            <a:r>
              <a:rPr lang="zh-CN" altLang="zh-CN" dirty="0"/>
              <a:t>模块中的</a:t>
            </a:r>
            <a:r>
              <a:rPr lang="en-US" altLang="zh-CN" dirty="0"/>
              <a:t>reader()</a:t>
            </a:r>
            <a:r>
              <a:rPr lang="zh-CN" altLang="zh-CN" dirty="0"/>
              <a:t>和</a:t>
            </a:r>
            <a:r>
              <a:rPr lang="en-US" altLang="zh-CN" dirty="0"/>
              <a:t>writer()</a:t>
            </a:r>
            <a:r>
              <a:rPr lang="zh-CN" altLang="zh-CN" dirty="0"/>
              <a:t>方法提供了读写</a:t>
            </a:r>
            <a:r>
              <a:rPr lang="en-US" altLang="zh-CN" dirty="0"/>
              <a:t>CSV</a:t>
            </a:r>
            <a:r>
              <a:rPr lang="zh-CN" altLang="zh-CN" dirty="0"/>
              <a:t>文件的操作。</a:t>
            </a:r>
            <a:endParaRPr lang="en-US" altLang="zh-CN" dirty="0"/>
          </a:p>
          <a:p>
            <a:pPr marL="180975" lvl="1" indent="0">
              <a:spcBef>
                <a:spcPts val="600"/>
              </a:spcBef>
              <a:buNone/>
            </a:pPr>
            <a:r>
              <a:rPr lang="zh-CN" altLang="zh-CN" dirty="0"/>
              <a:t>在写入</a:t>
            </a:r>
            <a:r>
              <a:rPr lang="en-US" altLang="zh-CN" dirty="0"/>
              <a:t>CSV</a:t>
            </a:r>
            <a:r>
              <a:rPr lang="zh-CN" altLang="zh-CN" dirty="0"/>
              <a:t>文件的方法中，指定</a:t>
            </a:r>
            <a:r>
              <a:rPr lang="en-US" altLang="zh-CN" dirty="0"/>
              <a:t>newline=""</a:t>
            </a:r>
            <a:r>
              <a:rPr lang="zh-CN" altLang="zh-CN" dirty="0"/>
              <a:t>选项，可以防止向文件中写入空行。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15" y="2959735"/>
            <a:ext cx="6325235" cy="3267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283" y="414908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例</a:t>
            </a:r>
            <a:r>
              <a:rPr lang="en-US" altLang="zh-CN" dirty="0"/>
              <a:t>9-17 CSV</a:t>
            </a:r>
            <a:r>
              <a:rPr lang="zh-CN" altLang="zh-CN" dirty="0"/>
              <a:t>文件中</a:t>
            </a:r>
            <a:r>
              <a:rPr lang="zh-CN" altLang="en-US" dirty="0"/>
              <a:t>写入</a:t>
            </a:r>
            <a:r>
              <a:rPr lang="zh-CN" altLang="zh-CN" dirty="0"/>
              <a:t>二维数据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9.6 </a:t>
            </a:r>
            <a:r>
              <a:rPr lang="zh-CN" altLang="zh-CN" dirty="0"/>
              <a:t>文件操作的应用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为文本文件添加行号 </a:t>
            </a:r>
          </a:p>
          <a:p>
            <a:pPr lvl="1"/>
            <a:r>
              <a:rPr lang="zh-CN" altLang="zh-CN" dirty="0"/>
              <a:t>为文本加行号的基本思路是遍历文件的每行，然后使用</a:t>
            </a:r>
            <a:r>
              <a:rPr lang="en-US" altLang="zh-CN" dirty="0"/>
              <a:t>enumerate() </a:t>
            </a:r>
            <a:r>
              <a:rPr lang="zh-CN" altLang="zh-CN" dirty="0"/>
              <a:t>函数。</a:t>
            </a:r>
            <a:endParaRPr lang="en-US" altLang="zh-CN" dirty="0"/>
          </a:p>
          <a:p>
            <a:pPr lvl="1"/>
            <a:r>
              <a:rPr lang="zh-CN" altLang="zh-CN" dirty="0"/>
              <a:t>该函数的功能将一个可遍历的数据对象</a:t>
            </a:r>
            <a:r>
              <a:rPr lang="en-US" altLang="zh-CN" dirty="0"/>
              <a:t>(</a:t>
            </a:r>
            <a:r>
              <a:rPr lang="zh-CN" altLang="zh-CN" dirty="0"/>
              <a:t>如列表、元组或字符串</a:t>
            </a:r>
            <a:r>
              <a:rPr lang="en-US" altLang="zh-CN" dirty="0"/>
              <a:t>)</a:t>
            </a:r>
            <a:r>
              <a:rPr lang="zh-CN" altLang="zh-CN" dirty="0"/>
              <a:t>组合为一个索引序列，同时列出数据和数据下标，通常用在</a:t>
            </a:r>
            <a:r>
              <a:rPr lang="en-US" altLang="zh-CN" dirty="0"/>
              <a:t>for </a:t>
            </a:r>
            <a:r>
              <a:rPr lang="zh-CN" altLang="zh-CN" dirty="0"/>
              <a:t>循环中。</a:t>
            </a:r>
            <a:endParaRPr lang="en-US" altLang="zh-CN" dirty="0"/>
          </a:p>
          <a:p>
            <a:pPr lvl="1"/>
            <a:r>
              <a:rPr lang="zh-CN" altLang="zh-CN" dirty="0"/>
              <a:t>读取一行，并添加行号后，再写入新文件中。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9-19  </a:t>
            </a:r>
            <a:r>
              <a:rPr lang="zh-CN" altLang="zh-CN" dirty="0"/>
              <a:t>使用</a:t>
            </a:r>
            <a:r>
              <a:rPr lang="en-US" altLang="zh-CN" dirty="0"/>
              <a:t>enumerate() </a:t>
            </a:r>
            <a:r>
              <a:rPr lang="zh-CN" altLang="zh-CN" dirty="0"/>
              <a:t>函数遍历文本文件并添加行号。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9.6 </a:t>
            </a:r>
            <a:r>
              <a:rPr lang="zh-CN" altLang="zh-CN" dirty="0"/>
              <a:t>文件操作的应用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输入日志的程序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9-20</a:t>
            </a:r>
            <a:r>
              <a:rPr lang="zh-CN" altLang="zh-CN" dirty="0"/>
              <a:t>使用交互方式建立日志文件。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2385695"/>
            <a:ext cx="6657975" cy="37801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126ABA"/>
                </a:solidFill>
              </a:rPr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sz="2200" b="0" dirty="0"/>
              <a:t>文件的概念，打开文件和关闭文件的方法，文本文件的读写操作，二进制文件的读写操作，文件和目录的操作等内容。</a:t>
            </a:r>
          </a:p>
          <a:p>
            <a:pPr>
              <a:spcBef>
                <a:spcPts val="600"/>
              </a:spcBef>
            </a:pPr>
            <a:r>
              <a:rPr lang="zh-CN" altLang="zh-CN" sz="2200" b="0" dirty="0"/>
              <a:t>文件可以分为文本文件和二进制文件两种存储形式。文本文件按</a:t>
            </a:r>
            <a:r>
              <a:rPr lang="en-US" altLang="zh-CN" sz="2200" b="0" dirty="0"/>
              <a:t>ASCII</a:t>
            </a:r>
            <a:r>
              <a:rPr lang="zh-CN" altLang="zh-CN" sz="2200" b="0" dirty="0"/>
              <a:t>码、</a:t>
            </a:r>
            <a:r>
              <a:rPr lang="en-US" altLang="zh-CN" sz="2200" b="0" dirty="0"/>
              <a:t>UTF-8</a:t>
            </a:r>
            <a:r>
              <a:rPr lang="zh-CN" altLang="zh-CN" sz="2200" b="0" dirty="0"/>
              <a:t>或</a:t>
            </a:r>
            <a:r>
              <a:rPr lang="en-US" altLang="zh-CN" sz="2200" b="0" dirty="0"/>
              <a:t>Unicode</a:t>
            </a:r>
            <a:r>
              <a:rPr lang="zh-CN" altLang="zh-CN" sz="2200" b="0" dirty="0"/>
              <a:t>等格式编码。二进制文件存储的是由</a:t>
            </a:r>
            <a:r>
              <a:rPr lang="en-US" altLang="zh-CN" sz="2200" b="0" dirty="0"/>
              <a:t>0</a:t>
            </a:r>
            <a:r>
              <a:rPr lang="zh-CN" altLang="zh-CN" sz="2200" b="0" dirty="0"/>
              <a:t>和</a:t>
            </a:r>
            <a:r>
              <a:rPr lang="en-US" altLang="zh-CN" sz="2200" b="0" dirty="0"/>
              <a:t>1</a:t>
            </a:r>
            <a:r>
              <a:rPr lang="zh-CN" altLang="zh-CN" sz="2200" b="0" dirty="0"/>
              <a:t>组成的二进制编码，二进制文件只能当作字节流处理，文件读写的是</a:t>
            </a:r>
            <a:r>
              <a:rPr lang="en-US" altLang="zh-CN" sz="2200" b="0" dirty="0"/>
              <a:t> bytes</a:t>
            </a:r>
            <a:r>
              <a:rPr lang="zh-CN" altLang="zh-CN" sz="2200" b="0" dirty="0"/>
              <a:t>字符串。</a:t>
            </a:r>
          </a:p>
          <a:p>
            <a:pPr>
              <a:spcBef>
                <a:spcPts val="600"/>
              </a:spcBef>
            </a:pPr>
            <a:r>
              <a:rPr lang="zh-CN" altLang="zh-CN" sz="2200" b="0" dirty="0"/>
              <a:t>文件操作需要先使用</a:t>
            </a:r>
            <a:r>
              <a:rPr lang="en-US" altLang="zh-CN" sz="2200" b="0" dirty="0"/>
              <a:t>open()</a:t>
            </a:r>
            <a:r>
              <a:rPr lang="zh-CN" altLang="zh-CN" sz="2200" b="0" dirty="0"/>
              <a:t>方法打开文件，结束后再用</a:t>
            </a:r>
            <a:r>
              <a:rPr lang="en-US" altLang="zh-CN" sz="2200" b="0" dirty="0"/>
              <a:t>close()</a:t>
            </a:r>
            <a:r>
              <a:rPr lang="zh-CN" altLang="zh-CN" sz="2200" b="0" dirty="0"/>
              <a:t>方法关闭文件。文件的读操作使用</a:t>
            </a:r>
            <a:r>
              <a:rPr lang="en-US" altLang="zh-CN" sz="2200" b="0" dirty="0"/>
              <a:t>read()</a:t>
            </a:r>
            <a:r>
              <a:rPr lang="zh-CN" altLang="zh-CN" sz="2200" b="0" dirty="0"/>
              <a:t>系列方法，文件的写操作使用</a:t>
            </a:r>
            <a:r>
              <a:rPr lang="en-US" altLang="zh-CN" sz="2200" b="0" dirty="0"/>
              <a:t>write()</a:t>
            </a:r>
            <a:r>
              <a:rPr lang="zh-CN" altLang="zh-CN" sz="2200" b="0" dirty="0"/>
              <a:t>系列方法，文件的定位读写使用</a:t>
            </a:r>
            <a:r>
              <a:rPr lang="en-US" altLang="zh-CN" sz="2200" b="0" dirty="0"/>
              <a:t>tell()</a:t>
            </a:r>
            <a:r>
              <a:rPr lang="zh-CN" altLang="zh-CN" sz="2200" b="0" dirty="0"/>
              <a:t>方法和</a:t>
            </a:r>
            <a:r>
              <a:rPr lang="en-US" altLang="zh-CN" sz="2200" b="0" dirty="0"/>
              <a:t>seek()</a:t>
            </a:r>
            <a:r>
              <a:rPr lang="zh-CN" altLang="zh-CN" sz="2200" b="0" dirty="0"/>
              <a:t>方法。</a:t>
            </a:r>
          </a:p>
          <a:p>
            <a:pPr>
              <a:spcBef>
                <a:spcPts val="600"/>
              </a:spcBef>
            </a:pPr>
            <a:r>
              <a:rPr lang="zh-CN" altLang="zh-CN" sz="2200" b="0" dirty="0"/>
              <a:t>查看文件属性、复制和删除文件、创建和删除目录等属于文件和目录操作范畴，需要使用</a:t>
            </a:r>
            <a:r>
              <a:rPr lang="en-US" altLang="zh-CN" sz="2200" b="0" dirty="0" err="1"/>
              <a:t>os</a:t>
            </a:r>
            <a:r>
              <a:rPr lang="zh-CN" altLang="zh-CN" sz="2200" b="0" dirty="0"/>
              <a:t>模块和</a:t>
            </a:r>
            <a:r>
              <a:rPr lang="en-US" altLang="zh-CN" sz="2200" b="0" dirty="0" err="1"/>
              <a:t>os.path</a:t>
            </a:r>
            <a:r>
              <a:rPr lang="zh-CN" altLang="zh-CN" sz="2200" b="0" dirty="0"/>
              <a:t>模块中的函数。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/>
              <a:t>作业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zh-CN" sz="2200" b="0" dirty="0"/>
              <a:t>（</a:t>
            </a:r>
            <a:r>
              <a:rPr lang="en-US" altLang="zh-CN" sz="2200" b="0" dirty="0"/>
              <a:t>1</a:t>
            </a:r>
            <a:r>
              <a:rPr lang="zh-CN" altLang="zh-CN" sz="2200" b="0" dirty="0"/>
              <a:t>）将一个文件中的所有英文字母转换成大写，复制到另一文件中。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200" b="0" dirty="0"/>
              <a:t>（</a:t>
            </a:r>
            <a:r>
              <a:rPr lang="en-US" altLang="zh-CN" sz="2200" b="0" dirty="0"/>
              <a:t>2</a:t>
            </a:r>
            <a:r>
              <a:rPr lang="zh-CN" altLang="zh-CN" sz="2200" b="0" dirty="0"/>
              <a:t>）将一个文件中的指定单词删除后，复制到另一个文件中。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200" b="0" dirty="0"/>
              <a:t>（</a:t>
            </a:r>
            <a:r>
              <a:rPr lang="en-US" altLang="zh-CN" sz="2200" b="0" dirty="0"/>
              <a:t>3</a:t>
            </a:r>
            <a:r>
              <a:rPr lang="zh-CN" altLang="zh-CN" sz="2200" b="0" dirty="0"/>
              <a:t>）接收用户从键盘输入的一个文件名，然后判断该文件是否存在于当前目录。若存在，则输出以下信息：文件是否可读和可写、文件的大小、文件是普通文件还是目录。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200" b="0" dirty="0"/>
              <a:t>（</a:t>
            </a:r>
            <a:r>
              <a:rPr lang="en-US" altLang="zh-CN" sz="2200" b="0" dirty="0"/>
              <a:t>4</a:t>
            </a:r>
            <a:r>
              <a:rPr lang="zh-CN" altLang="zh-CN" sz="2200" b="0" dirty="0"/>
              <a:t>）将一文本文件加密后输出，规则如下：大写英文字符</a:t>
            </a:r>
            <a:r>
              <a:rPr lang="en-US" altLang="zh-CN" sz="2200" b="0" dirty="0"/>
              <a:t>A</a:t>
            </a:r>
            <a:r>
              <a:rPr lang="zh-CN" altLang="zh-CN" sz="2200" b="0" dirty="0"/>
              <a:t>变换为</a:t>
            </a:r>
            <a:r>
              <a:rPr lang="en-US" altLang="zh-CN" sz="2200" b="0" dirty="0"/>
              <a:t>C</a:t>
            </a:r>
            <a:r>
              <a:rPr lang="zh-CN" altLang="zh-CN" sz="2200" b="0" dirty="0"/>
              <a:t>，</a:t>
            </a:r>
            <a:r>
              <a:rPr lang="en-US" altLang="zh-CN" sz="2200" b="0" dirty="0"/>
              <a:t>B</a:t>
            </a:r>
            <a:r>
              <a:rPr lang="zh-CN" altLang="zh-CN" sz="2200" b="0" dirty="0"/>
              <a:t>变换为</a:t>
            </a:r>
            <a:r>
              <a:rPr lang="en-US" altLang="zh-CN" sz="2200" b="0" dirty="0"/>
              <a:t>D</a:t>
            </a:r>
            <a:r>
              <a:rPr lang="zh-CN" altLang="zh-CN" sz="2200" b="0" dirty="0"/>
              <a:t>，……，</a:t>
            </a:r>
            <a:r>
              <a:rPr lang="en-US" altLang="zh-CN" sz="2200" b="0" dirty="0"/>
              <a:t>Y</a:t>
            </a:r>
            <a:r>
              <a:rPr lang="zh-CN" altLang="zh-CN" sz="2200" b="0" dirty="0"/>
              <a:t>变换为</a:t>
            </a:r>
            <a:r>
              <a:rPr lang="en-US" altLang="zh-CN" sz="2200" b="0" dirty="0"/>
              <a:t>A</a:t>
            </a:r>
            <a:r>
              <a:rPr lang="zh-CN" altLang="zh-CN" sz="2200" b="0" dirty="0"/>
              <a:t>，</a:t>
            </a:r>
            <a:r>
              <a:rPr lang="en-US" altLang="zh-CN" sz="2200" b="0" dirty="0"/>
              <a:t>Z</a:t>
            </a:r>
            <a:r>
              <a:rPr lang="zh-CN" altLang="zh-CN" sz="2200" b="0" dirty="0"/>
              <a:t>变换为</a:t>
            </a:r>
            <a:r>
              <a:rPr lang="en-US" altLang="zh-CN" sz="2200" b="0" dirty="0"/>
              <a:t>B</a:t>
            </a:r>
            <a:r>
              <a:rPr lang="zh-CN" altLang="zh-CN" sz="2200" b="0" dirty="0"/>
              <a:t>，小写英文字符规则同上，其他字符不变。</a:t>
            </a:r>
          </a:p>
          <a:p>
            <a:endParaRPr lang="zh-CN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90387" y="2807067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>
            <a:fillRect/>
          </a:stretch>
        </p:blipFill>
        <p:spPr>
          <a:xfrm>
            <a:off x="5692502" y="4257452"/>
            <a:ext cx="3118104" cy="1896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9.1 </a:t>
            </a:r>
            <a:r>
              <a:rPr lang="zh-CN" altLang="zh-CN" b="1" dirty="0"/>
              <a:t>文件的概念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文件是数据的集合，以文本、图像、音频、视频等形式存储在计算机的外部介质上。根据文件的存储格式不同，可以分为文本文件和二进制文件两种形式。</a:t>
            </a:r>
          </a:p>
          <a:p>
            <a:r>
              <a:rPr lang="zh-CN" altLang="zh-CN" dirty="0"/>
              <a:t>文本文件和二进制文件</a:t>
            </a:r>
          </a:p>
          <a:p>
            <a:pPr lvl="1"/>
            <a:r>
              <a:rPr lang="zh-CN" altLang="zh-CN" dirty="0"/>
              <a:t>文本文件由字符组成，按</a:t>
            </a:r>
            <a:r>
              <a:rPr lang="en-US" altLang="zh-CN" dirty="0"/>
              <a:t>ASCII</a:t>
            </a:r>
            <a:r>
              <a:rPr lang="zh-CN" altLang="zh-CN" dirty="0"/>
              <a:t>码、</a:t>
            </a:r>
            <a:r>
              <a:rPr lang="en-US" altLang="zh-CN" dirty="0"/>
              <a:t>UTF-8</a:t>
            </a:r>
            <a:r>
              <a:rPr lang="zh-CN" altLang="zh-CN" dirty="0"/>
              <a:t>或</a:t>
            </a:r>
            <a:r>
              <a:rPr lang="en-US" altLang="zh-CN" dirty="0"/>
              <a:t>Unicode</a:t>
            </a:r>
            <a:r>
              <a:rPr lang="zh-CN" altLang="zh-CN" dirty="0"/>
              <a:t>等格式编码，文件内容方便查看和编辑。</a:t>
            </a:r>
          </a:p>
          <a:p>
            <a:pPr lvl="1"/>
            <a:r>
              <a:rPr lang="zh-CN" altLang="zh-CN" dirty="0"/>
              <a:t>二进制文件存储的是由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组成的二进制编码。典型的二进制文件包括</a:t>
            </a:r>
            <a:r>
              <a:rPr lang="en-US" altLang="zh-CN" dirty="0"/>
              <a:t>bmp</a:t>
            </a:r>
            <a:r>
              <a:rPr lang="zh-CN" altLang="zh-CN" dirty="0"/>
              <a:t>格式的图片文件、</a:t>
            </a:r>
            <a:r>
              <a:rPr lang="en-US" altLang="zh-CN" dirty="0" err="1"/>
              <a:t>avi</a:t>
            </a:r>
            <a:r>
              <a:rPr lang="zh-CN" altLang="zh-CN" dirty="0"/>
              <a:t>格式的视频文件、各种计算机语言编译后生成的文件等。</a:t>
            </a:r>
          </a:p>
          <a:p>
            <a:pPr lvl="1"/>
            <a:r>
              <a:rPr lang="zh-CN" altLang="zh-CN" dirty="0"/>
              <a:t>无论是文本文件还是二进制文件，都可以用“文本文件方式”和“二进制文件方式”打开，但打开后的操作是不同的。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9.1 </a:t>
            </a:r>
            <a:r>
              <a:rPr lang="zh-CN" altLang="zh-CN" b="1" dirty="0"/>
              <a:t>文件的概念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文本文件的编码</a:t>
            </a:r>
          </a:p>
          <a:p>
            <a:pPr lvl="1"/>
            <a:r>
              <a:rPr lang="en-US" altLang="zh-CN" dirty="0"/>
              <a:t>ASCII</a:t>
            </a:r>
            <a:r>
              <a:rPr lang="zh-CN" altLang="zh-CN" dirty="0"/>
              <a:t>码，即美国标准信息交换码，采用</a:t>
            </a:r>
            <a:r>
              <a:rPr lang="en-US" altLang="zh-CN" dirty="0"/>
              <a:t>8</a:t>
            </a:r>
            <a:r>
              <a:rPr lang="zh-CN" altLang="zh-CN" dirty="0"/>
              <a:t>位（</a:t>
            </a:r>
            <a:r>
              <a:rPr lang="en-US" altLang="zh-CN" dirty="0"/>
              <a:t>1</a:t>
            </a:r>
            <a:r>
              <a:rPr lang="zh-CN" altLang="zh-CN" dirty="0"/>
              <a:t>字节）编码，因此最多只能表示</a:t>
            </a:r>
            <a:r>
              <a:rPr lang="en-US" altLang="zh-CN" dirty="0"/>
              <a:t>256</a:t>
            </a:r>
            <a:r>
              <a:rPr lang="zh-CN" altLang="zh-CN" dirty="0"/>
              <a:t>个字符。</a:t>
            </a:r>
            <a:r>
              <a:rPr lang="zh-CN" altLang="en-US" dirty="0"/>
              <a:t>（</a:t>
            </a:r>
            <a:r>
              <a:rPr lang="en-US" altLang="zh-CN" dirty="0"/>
              <a:t>10+26+26+</a:t>
            </a:r>
            <a:r>
              <a:rPr lang="zh-CN" altLang="en-US" dirty="0"/>
              <a:t>其他）</a:t>
            </a:r>
            <a:endParaRPr lang="zh-CN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zh-CN" dirty="0"/>
              <a:t>编码是国际通用的编码，用</a:t>
            </a:r>
            <a:r>
              <a:rPr lang="en-US" altLang="zh-CN" dirty="0"/>
              <a:t>8</a:t>
            </a:r>
            <a:r>
              <a:rPr lang="zh-CN" altLang="zh-CN" dirty="0"/>
              <a:t>位（</a:t>
            </a:r>
            <a:r>
              <a:rPr lang="en-US" altLang="zh-CN" dirty="0"/>
              <a:t>1</a:t>
            </a:r>
            <a:r>
              <a:rPr lang="zh-CN" altLang="zh-CN" dirty="0"/>
              <a:t>字节）表示英语（兼容</a:t>
            </a:r>
            <a:r>
              <a:rPr lang="en-US" altLang="zh-CN" dirty="0"/>
              <a:t>ASCII</a:t>
            </a:r>
            <a:r>
              <a:rPr lang="zh-CN" altLang="zh-CN" dirty="0"/>
              <a:t>码），以</a:t>
            </a:r>
            <a:r>
              <a:rPr lang="en-US" altLang="zh-CN" dirty="0"/>
              <a:t>24</a:t>
            </a:r>
            <a:r>
              <a:rPr lang="zh-CN" altLang="zh-CN" dirty="0"/>
              <a:t>位（</a:t>
            </a:r>
            <a:r>
              <a:rPr lang="en-US" altLang="zh-CN" dirty="0"/>
              <a:t>3</a:t>
            </a:r>
            <a:r>
              <a:rPr lang="zh-CN" altLang="zh-CN" dirty="0"/>
              <a:t>字节）表示中文及其他语言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GB2312</a:t>
            </a:r>
            <a:r>
              <a:rPr lang="zh-CN" altLang="zh-CN" dirty="0"/>
              <a:t>编码是中国制定的中文编码，用</a:t>
            </a:r>
            <a:r>
              <a:rPr lang="en-US" altLang="zh-CN" dirty="0"/>
              <a:t>1</a:t>
            </a:r>
            <a:r>
              <a:rPr lang="zh-CN" altLang="zh-CN" dirty="0"/>
              <a:t>字节表示英文字符，用</a:t>
            </a:r>
            <a:r>
              <a:rPr lang="en-US" altLang="zh-CN" dirty="0"/>
              <a:t>2</a:t>
            </a:r>
            <a:r>
              <a:rPr lang="zh-CN" altLang="zh-CN" dirty="0"/>
              <a:t>字节表示汉字字符。</a:t>
            </a:r>
          </a:p>
          <a:p>
            <a:pPr lvl="1"/>
            <a:r>
              <a:rPr lang="en-US" altLang="zh-CN" dirty="0"/>
              <a:t>Unicode</a:t>
            </a:r>
            <a:r>
              <a:rPr lang="zh-CN" altLang="zh-CN" dirty="0"/>
              <a:t>是国际组织制定的可以容纳世界上所有文字和符号的字符编码方</a:t>
            </a:r>
            <a:r>
              <a:rPr lang="zh-CN" altLang="en-US" dirty="0"/>
              <a:t>案。</a:t>
            </a:r>
            <a:endParaRPr lang="zh-CN" altLang="zh-CN" dirty="0"/>
          </a:p>
          <a:p>
            <a:pPr lvl="1"/>
            <a:r>
              <a:rPr lang="zh-CN" altLang="zh-CN" dirty="0"/>
              <a:t>采用不同的编码方式，写入文件的内容可能是不同的。就汉字编码而言，</a:t>
            </a:r>
            <a:r>
              <a:rPr lang="en-US" altLang="zh-CN" dirty="0"/>
              <a:t>GBK</a:t>
            </a:r>
            <a:r>
              <a:rPr lang="zh-CN" altLang="zh-CN" dirty="0"/>
              <a:t>编码的</a:t>
            </a:r>
            <a:r>
              <a:rPr lang="en-US" altLang="zh-CN" dirty="0"/>
              <a:t>1</a:t>
            </a:r>
            <a:r>
              <a:rPr lang="zh-CN" altLang="zh-CN" dirty="0"/>
              <a:t>个汉字占</a:t>
            </a:r>
            <a:r>
              <a:rPr lang="en-US" altLang="zh-CN" dirty="0"/>
              <a:t>2</a:t>
            </a:r>
            <a:r>
              <a:rPr lang="zh-CN" altLang="zh-CN" dirty="0"/>
              <a:t>个字符，</a:t>
            </a:r>
            <a:r>
              <a:rPr lang="en-US" altLang="zh-CN" dirty="0"/>
              <a:t>UTF-8</a:t>
            </a:r>
            <a:r>
              <a:rPr lang="zh-CN" altLang="zh-CN" dirty="0"/>
              <a:t>编码的</a:t>
            </a:r>
            <a:r>
              <a:rPr lang="en-US" altLang="zh-CN" dirty="0"/>
              <a:t>1</a:t>
            </a:r>
            <a:r>
              <a:rPr lang="zh-CN" altLang="zh-CN" dirty="0"/>
              <a:t>个汉字占</a:t>
            </a:r>
            <a:r>
              <a:rPr lang="en-US" altLang="zh-CN" dirty="0"/>
              <a:t>3</a:t>
            </a:r>
            <a:r>
              <a:rPr lang="zh-CN" altLang="zh-CN" dirty="0"/>
              <a:t>个字符，</a:t>
            </a:r>
            <a:r>
              <a:rPr lang="en-US" altLang="zh-CN" dirty="0"/>
              <a:t>Unicode</a:t>
            </a:r>
            <a:r>
              <a:rPr lang="zh-CN" altLang="zh-CN" dirty="0"/>
              <a:t>编码中的</a:t>
            </a:r>
            <a:r>
              <a:rPr lang="en-US" altLang="zh-CN" dirty="0"/>
              <a:t>1</a:t>
            </a:r>
            <a:r>
              <a:rPr lang="zh-CN" altLang="zh-CN" dirty="0"/>
              <a:t>个汉字占</a:t>
            </a:r>
            <a:r>
              <a:rPr lang="en-US" altLang="zh-CN" dirty="0"/>
              <a:t>1</a:t>
            </a:r>
            <a:r>
              <a:rPr lang="zh-CN" altLang="zh-CN" dirty="0"/>
              <a:t>个字符。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9.1 </a:t>
            </a:r>
            <a:r>
              <a:rPr lang="zh-CN" altLang="zh-CN" b="1" dirty="0"/>
              <a:t>文件的概念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文件指针的概念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用指针表示当前读写位置。在文件读写过程中，文件指针的位置是自动移动的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可以使用</a:t>
            </a:r>
            <a:r>
              <a:rPr lang="en-US" altLang="zh-CN" dirty="0"/>
              <a:t>tell()</a:t>
            </a:r>
            <a:r>
              <a:rPr lang="zh-CN" altLang="zh-CN" dirty="0"/>
              <a:t>方法测试文件指针位置，用</a:t>
            </a:r>
            <a:r>
              <a:rPr lang="en-US" altLang="zh-CN" dirty="0"/>
              <a:t>seek()</a:t>
            </a:r>
            <a:r>
              <a:rPr lang="zh-CN" altLang="zh-CN" dirty="0"/>
              <a:t>方法移动指针位置。</a:t>
            </a:r>
          </a:p>
          <a:p>
            <a:pPr lvl="1"/>
            <a:r>
              <a:rPr lang="zh-CN" altLang="zh-CN" dirty="0"/>
              <a:t>以只读方式打开文件时，文件指针指向文件开头；向文件中写数据或追加数据时，文件指针指向文件末尾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通过设置文件指针位置，可以实现文件的定位读写。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9.2 </a:t>
            </a:r>
            <a:r>
              <a:rPr lang="zh-CN" altLang="zh-CN" b="1" dirty="0"/>
              <a:t>文件的打开和关闭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打开文件</a:t>
            </a:r>
            <a:endParaRPr lang="en-US" altLang="zh-CN" dirty="0"/>
          </a:p>
          <a:p>
            <a:pPr lvl="1"/>
            <a:r>
              <a:rPr lang="zh-CN" altLang="zh-CN" dirty="0"/>
              <a:t>指将文件从外部介质读取到内存中，文件被当前程序占用，其他程序不能操作这个文件。</a:t>
            </a:r>
          </a:p>
          <a:p>
            <a:r>
              <a:rPr lang="zh-CN" altLang="zh-CN" dirty="0"/>
              <a:t>关闭文件</a:t>
            </a:r>
            <a:endParaRPr lang="en-US" altLang="zh-CN" dirty="0"/>
          </a:p>
          <a:p>
            <a:pPr lvl="1"/>
            <a:r>
              <a:rPr lang="zh-CN" altLang="zh-CN" dirty="0"/>
              <a:t>释放程序对文件的控制，将文件内容存储到外部介质，其他程序将能够操作这个文件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打开文件函数</a:t>
            </a:r>
          </a:p>
          <a:p>
            <a:pPr lvl="1"/>
            <a:r>
              <a:rPr lang="en-US" altLang="zh-CN" dirty="0"/>
              <a:t>open()</a:t>
            </a:r>
            <a:r>
              <a:rPr lang="zh-CN" altLang="zh-CN" dirty="0"/>
              <a:t>函数来打开文件，并创建一个文件对象。</a:t>
            </a:r>
          </a:p>
          <a:p>
            <a:pPr marL="713105" lvl="1" indent="-198755">
              <a:buNone/>
            </a:pPr>
            <a:r>
              <a:rPr lang="en-US" altLang="zh-CN" dirty="0" err="1"/>
              <a:t>myfile</a:t>
            </a:r>
            <a:r>
              <a:rPr lang="en-US" altLang="zh-CN" dirty="0"/>
              <a:t> = open(filename[,mode])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myfile</a:t>
            </a:r>
            <a:r>
              <a:rPr lang="zh-CN" altLang="zh-CN" dirty="0"/>
              <a:t>为引用文件的变量，</a:t>
            </a:r>
            <a:r>
              <a:rPr lang="en-US" altLang="zh-CN" dirty="0"/>
              <a:t>filename</a:t>
            </a:r>
            <a:r>
              <a:rPr lang="zh-CN" altLang="zh-CN" dirty="0"/>
              <a:t>为用字符串描述的文件名，可以包含文件的存储路径，</a:t>
            </a:r>
            <a:r>
              <a:rPr lang="en-US" altLang="zh-CN" dirty="0"/>
              <a:t>mode</a:t>
            </a:r>
            <a:r>
              <a:rPr lang="zh-CN" altLang="zh-CN" dirty="0"/>
              <a:t>为文件读写模式</a:t>
            </a:r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9.2 </a:t>
            </a:r>
            <a:r>
              <a:rPr lang="zh-CN" altLang="zh-CN" b="1" dirty="0"/>
              <a:t>文件的打开和关闭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打开文件函数</a:t>
            </a:r>
          </a:p>
          <a:p>
            <a:pPr marL="713105" lvl="1" indent="-198755">
              <a:buNone/>
            </a:pPr>
            <a:r>
              <a:rPr lang="en-US" altLang="zh-CN" dirty="0"/>
              <a:t>mode</a:t>
            </a:r>
            <a:r>
              <a:rPr lang="zh-CN" altLang="en-US" dirty="0"/>
              <a:t>取值为：</a:t>
            </a:r>
            <a:r>
              <a:rPr lang="pl-PL" altLang="zh-CN" dirty="0"/>
              <a:t>r</a:t>
            </a:r>
            <a:r>
              <a:rPr lang="zh-CN" altLang="en-US" dirty="0"/>
              <a:t>，</a:t>
            </a:r>
            <a:r>
              <a:rPr lang="pl-PL" altLang="zh-CN" dirty="0"/>
              <a:t>r+</a:t>
            </a:r>
            <a:r>
              <a:rPr lang="zh-CN" altLang="en-US" dirty="0"/>
              <a:t>，</a:t>
            </a:r>
            <a:r>
              <a:rPr lang="pl-PL" altLang="zh-CN" dirty="0"/>
              <a:t>w</a:t>
            </a:r>
            <a:r>
              <a:rPr lang="zh-CN" altLang="en-US" dirty="0"/>
              <a:t>，</a:t>
            </a:r>
            <a:r>
              <a:rPr lang="pl-PL" altLang="zh-CN" dirty="0"/>
              <a:t>w+</a:t>
            </a:r>
            <a:r>
              <a:rPr lang="zh-CN" altLang="en-US" dirty="0"/>
              <a:t>，</a:t>
            </a:r>
            <a:r>
              <a:rPr lang="pl-PL" altLang="zh-CN" dirty="0"/>
              <a:t>a</a:t>
            </a:r>
            <a:r>
              <a:rPr lang="zh-CN" altLang="en-US" dirty="0"/>
              <a:t>，</a:t>
            </a:r>
            <a:r>
              <a:rPr lang="pl-PL" altLang="zh-CN" dirty="0"/>
              <a:t>rb</a:t>
            </a:r>
            <a:r>
              <a:rPr lang="zh-CN" altLang="en-US" dirty="0"/>
              <a:t>，</a:t>
            </a:r>
            <a:r>
              <a:rPr lang="pl-PL" altLang="zh-CN" dirty="0"/>
              <a:t>wb</a:t>
            </a:r>
            <a:r>
              <a:rPr lang="zh-CN" altLang="en-US" dirty="0"/>
              <a:t>等。</a:t>
            </a:r>
            <a:endParaRPr lang="pl-PL" altLang="zh-CN" dirty="0"/>
          </a:p>
          <a:p>
            <a:pPr marL="713105" lvl="1" indent="-198755">
              <a:buNone/>
            </a:pPr>
            <a:endParaRPr lang="en-US" altLang="zh-CN" dirty="0"/>
          </a:p>
          <a:p>
            <a:r>
              <a:rPr lang="zh-CN" altLang="en-US" dirty="0"/>
              <a:t>关闭文件函数</a:t>
            </a:r>
            <a:endParaRPr lang="en-US" altLang="zh-CN" dirty="0"/>
          </a:p>
          <a:p>
            <a:pPr lvl="1"/>
            <a:r>
              <a:rPr lang="en-US" altLang="zh-CN" dirty="0"/>
              <a:t>close()</a:t>
            </a:r>
            <a:r>
              <a:rPr lang="zh-CN" altLang="zh-CN" dirty="0"/>
              <a:t>方法用于关闭文件。</a:t>
            </a:r>
          </a:p>
          <a:p>
            <a:pPr marL="514350" lvl="1" indent="0">
              <a:buNone/>
            </a:pPr>
            <a:r>
              <a:rPr lang="en-US" altLang="zh-CN" dirty="0" err="1"/>
              <a:t>myfile.close</a:t>
            </a:r>
            <a:r>
              <a:rPr lang="en-US" altLang="zh-CN" dirty="0"/>
              <a:t>() </a:t>
            </a:r>
            <a:endParaRPr lang="zh-CN" altLang="zh-CN" dirty="0"/>
          </a:p>
          <a:p>
            <a:pPr lvl="1"/>
            <a:r>
              <a:rPr lang="en-US" altLang="zh-CN" dirty="0"/>
              <a:t>flush()</a:t>
            </a:r>
            <a:r>
              <a:rPr lang="zh-CN" altLang="zh-CN" dirty="0"/>
              <a:t>方法可将缓冲区内容写入文件，但不关闭文件。</a:t>
            </a:r>
          </a:p>
          <a:p>
            <a:pPr marL="514350" lvl="1" indent="0">
              <a:buNone/>
            </a:pPr>
            <a:r>
              <a:rPr lang="en-US" altLang="zh-CN" dirty="0" err="1"/>
              <a:t>myfile.flush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en-US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9.3 </a:t>
            </a:r>
            <a:r>
              <a:rPr lang="zh-CN" altLang="zh-CN" b="1" dirty="0"/>
              <a:t>文件的读写操作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/>
            <a:r>
              <a:rPr lang="zh-CN" altLang="zh-CN" dirty="0"/>
              <a:t>以文本文件方式打开的文件，程序默认按照当前操作系统的编码方式来读写文件，也可以指定编码方式来读写文件；</a:t>
            </a:r>
            <a:endParaRPr lang="en-US" altLang="zh-CN" dirty="0"/>
          </a:p>
          <a:p>
            <a:pPr lvl="1"/>
            <a:r>
              <a:rPr lang="zh-CN" altLang="zh-CN" dirty="0"/>
              <a:t>以二进制文件方式打开的</a:t>
            </a:r>
            <a:r>
              <a:rPr lang="zh-CN" altLang="en-US" dirty="0"/>
              <a:t>文件</a:t>
            </a:r>
            <a:r>
              <a:rPr lang="zh-CN" altLang="zh-CN" dirty="0"/>
              <a:t>，按字节流方式读写。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文件读写操作常用方法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377" y="3481194"/>
          <a:ext cx="8712968" cy="270983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80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方法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说明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read([size])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读取文件全部内容，</a:t>
                      </a:r>
                      <a:r>
                        <a:rPr lang="zh-CN" altLang="en-US" sz="2000" kern="1000" dirty="0">
                          <a:effectLst/>
                        </a:rPr>
                        <a:t>或</a:t>
                      </a:r>
                      <a:r>
                        <a:rPr lang="zh-CN" sz="2000" kern="1000" dirty="0">
                          <a:effectLst/>
                        </a:rPr>
                        <a:t>读取</a:t>
                      </a:r>
                      <a:r>
                        <a:rPr lang="en-US" sz="2000" kern="1000" dirty="0">
                          <a:effectLst/>
                        </a:rPr>
                        <a:t>size</a:t>
                      </a:r>
                      <a:r>
                        <a:rPr lang="zh-CN" sz="2000" kern="1000" dirty="0">
                          <a:effectLst/>
                        </a:rPr>
                        <a:t>长度的字符或字节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readline</a:t>
                      </a:r>
                      <a:r>
                        <a:rPr lang="en-US" sz="2000" kern="1000" dirty="0">
                          <a:effectLst/>
                        </a:rPr>
                        <a:t>([size])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读取文件一行内容，</a:t>
                      </a:r>
                      <a:r>
                        <a:rPr lang="zh-CN" altLang="en-US" sz="2000" kern="1000" dirty="0">
                          <a:effectLst/>
                        </a:rPr>
                        <a:t>或</a:t>
                      </a:r>
                      <a:r>
                        <a:rPr lang="zh-CN" sz="2000" kern="1000" dirty="0">
                          <a:effectLst/>
                        </a:rPr>
                        <a:t>读取当前行</a:t>
                      </a:r>
                      <a:r>
                        <a:rPr lang="en-US" sz="2000" kern="1000" dirty="0">
                          <a:effectLst/>
                        </a:rPr>
                        <a:t>size</a:t>
                      </a:r>
                      <a:r>
                        <a:rPr lang="zh-CN" sz="2000" kern="1000" dirty="0">
                          <a:effectLst/>
                        </a:rPr>
                        <a:t>长度的字符或字节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readlines([hint])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读取文件的所有行，</a:t>
                      </a:r>
                      <a:r>
                        <a:rPr lang="zh-CN" altLang="en-US" sz="2000" kern="1000" dirty="0">
                          <a:effectLst/>
                        </a:rPr>
                        <a:t>或</a:t>
                      </a:r>
                      <a:r>
                        <a:rPr lang="zh-CN" sz="2000" kern="1000" dirty="0">
                          <a:effectLst/>
                        </a:rPr>
                        <a:t>读入</a:t>
                      </a:r>
                      <a:r>
                        <a:rPr lang="en-US" sz="2000" kern="1000" dirty="0">
                          <a:effectLst/>
                        </a:rPr>
                        <a:t>hint</a:t>
                      </a:r>
                      <a:r>
                        <a:rPr lang="zh-CN" sz="2000" kern="1000" dirty="0">
                          <a:effectLst/>
                        </a:rPr>
                        <a:t>行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write(str)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将字符串</a:t>
                      </a:r>
                      <a:r>
                        <a:rPr lang="en-US" sz="2000" kern="1000" dirty="0" err="1">
                          <a:effectLst/>
                        </a:rPr>
                        <a:t>str</a:t>
                      </a:r>
                      <a:r>
                        <a:rPr lang="zh-CN" sz="2000" kern="1000" dirty="0">
                          <a:effectLst/>
                        </a:rPr>
                        <a:t>写入文件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writelines(seq_of_str)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写多行到文件，参数</a:t>
                      </a:r>
                      <a:r>
                        <a:rPr lang="en-US" sz="2000" kern="1000" dirty="0" err="1">
                          <a:effectLst/>
                        </a:rPr>
                        <a:t>seq_of_str</a:t>
                      </a:r>
                      <a:r>
                        <a:rPr lang="zh-CN" sz="2000" kern="1000" dirty="0">
                          <a:effectLst/>
                        </a:rPr>
                        <a:t>为可迭代的对象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9.3 </a:t>
            </a:r>
            <a:r>
              <a:rPr lang="zh-CN" altLang="zh-CN" b="1" dirty="0"/>
              <a:t>文件的读写操作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读取文件数据</a:t>
            </a:r>
          </a:p>
          <a:p>
            <a:pPr marL="514350" lvl="1" indent="0">
              <a:buNone/>
            </a:pPr>
            <a:r>
              <a:rPr lang="en-US" altLang="zh-CN" dirty="0"/>
              <a:t>1. read()</a:t>
            </a:r>
            <a:r>
              <a:rPr lang="zh-CN" altLang="zh-CN" dirty="0"/>
              <a:t>方法</a:t>
            </a:r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9-2</a:t>
            </a:r>
            <a:r>
              <a:rPr lang="zh-CN" altLang="zh-CN" dirty="0"/>
              <a:t>使用</a:t>
            </a:r>
            <a:r>
              <a:rPr lang="en-US" altLang="zh-CN" dirty="0"/>
              <a:t>read()</a:t>
            </a:r>
            <a:r>
              <a:rPr lang="zh-CN" altLang="zh-CN" dirty="0"/>
              <a:t>方法读取文本文件内容。</a:t>
            </a:r>
          </a:p>
          <a:p>
            <a:pPr marL="514350" lvl="1" indent="0">
              <a:spcBef>
                <a:spcPts val="1200"/>
              </a:spcBef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  <a:r>
              <a:rPr lang="zh-CN" altLang="zh-CN" dirty="0"/>
              <a:t>方法和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</a:p>
          <a:p>
            <a:pPr marL="514350" lvl="1" indent="0">
              <a:buNone/>
            </a:pP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  <a:r>
              <a:rPr lang="zh-CN" altLang="zh-CN" dirty="0"/>
              <a:t>方法一次性读取的所有行，如果文件很大，会占用大量的内存空间，读取的时间也会较长。</a:t>
            </a:r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9-3</a:t>
            </a:r>
            <a:r>
              <a:rPr lang="zh-CN" altLang="zh-CN" dirty="0"/>
              <a:t>使用</a:t>
            </a:r>
            <a:r>
              <a:rPr lang="en-US" altLang="zh-CN" dirty="0" err="1"/>
              <a:t>readlines</a:t>
            </a:r>
            <a:r>
              <a:rPr lang="en-US" altLang="zh-CN" dirty="0"/>
              <a:t>()</a:t>
            </a:r>
            <a:r>
              <a:rPr lang="zh-CN" altLang="zh-CN" dirty="0"/>
              <a:t>方法读取文本文件内容。</a:t>
            </a:r>
          </a:p>
          <a:p>
            <a:pPr marL="514350" lvl="1" indent="0">
              <a:spcBef>
                <a:spcPts val="1200"/>
              </a:spcBef>
              <a:buNone/>
            </a:pPr>
            <a:r>
              <a:rPr lang="en-US" altLang="zh-CN" dirty="0"/>
              <a:t>3. </a:t>
            </a:r>
            <a:r>
              <a:rPr lang="zh-CN" altLang="zh-CN" dirty="0"/>
              <a:t>遍历文件</a:t>
            </a:r>
          </a:p>
          <a:p>
            <a:pPr marL="514350" lvl="1" indent="0">
              <a:buNone/>
            </a:pPr>
            <a:r>
              <a:rPr lang="en-US" altLang="zh-CN" dirty="0"/>
              <a:t>Python</a:t>
            </a:r>
            <a:r>
              <a:rPr lang="zh-CN" altLang="zh-CN" dirty="0"/>
              <a:t>将文件看做由行组成的序列，可以通过迭代的方式逐行选取文件。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4d07c4-8160-465b-8b9c-64f823f31d9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0c393d-9876-413b-b275-aa8e498e4062}"/>
  <p:tag name="TABLE_ENDDRAG_ORIGIN_RECT" val="488*367"/>
  <p:tag name="TABLE_ENDDRAG_RECT" val="193*92*488*3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9eab62-874a-4e39-b4da-540c3ee7dd5e}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225</TotalTime>
  <Words>2986</Words>
  <Application>Microsoft Office PowerPoint</Application>
  <PresentationFormat>全屏显示(4:3)</PresentationFormat>
  <Paragraphs>275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微软雅黑</vt:lpstr>
      <vt:lpstr>Arial</vt:lpstr>
      <vt:lpstr>Times New Roman</vt:lpstr>
      <vt:lpstr>Wingdings 2</vt:lpstr>
      <vt:lpstr>1_尚学堂</vt:lpstr>
      <vt:lpstr>9  Python的文件操作</vt:lpstr>
      <vt:lpstr>第9章 Python的文件操作</vt:lpstr>
      <vt:lpstr>9.1 文件的概念</vt:lpstr>
      <vt:lpstr>9.1 文件的概念</vt:lpstr>
      <vt:lpstr>9.1 文件的概念</vt:lpstr>
      <vt:lpstr>9.2 文件的打开和关闭</vt:lpstr>
      <vt:lpstr>9.2 文件的打开和关闭</vt:lpstr>
      <vt:lpstr>9.3 文件的读写操作</vt:lpstr>
      <vt:lpstr>9.3 文件的读写操作</vt:lpstr>
      <vt:lpstr>9.3 文件的读写操作</vt:lpstr>
      <vt:lpstr>9.3 文件的读写操作</vt:lpstr>
      <vt:lpstr>9.3 文件的读写操作</vt:lpstr>
      <vt:lpstr>9.3 文件的读写操作</vt:lpstr>
      <vt:lpstr>9.4 文件和目录操作</vt:lpstr>
      <vt:lpstr>9.4 文件和目录操作</vt:lpstr>
      <vt:lpstr>9.4 文件和目录操作</vt:lpstr>
      <vt:lpstr>9.4 文件和目录操作</vt:lpstr>
      <vt:lpstr>9.4 文件和目录操作</vt:lpstr>
      <vt:lpstr>9.5 使用CSV文件格式读写数据</vt:lpstr>
      <vt:lpstr>9.5 使用CSV文件格式读写数据</vt:lpstr>
      <vt:lpstr>9.5 使用CSV文件格式读写数据</vt:lpstr>
      <vt:lpstr>9.5 使用CSV文件格式读写数据</vt:lpstr>
      <vt:lpstr>9.5 使用CSV文件格式读写数据</vt:lpstr>
      <vt:lpstr>9.5 使用CSV文件格式读写数据</vt:lpstr>
      <vt:lpstr>9.6 文件操作的应用</vt:lpstr>
      <vt:lpstr>9.6 文件操作的应用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336</cp:revision>
  <dcterms:created xsi:type="dcterms:W3CDTF">2113-01-01T00:00:00Z</dcterms:created>
  <dcterms:modified xsi:type="dcterms:W3CDTF">2022-04-28T07:54:22Z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