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handoutMasterIdLst>
    <p:handoutMasterId r:id="rId28"/>
  </p:handoutMasterIdLst>
  <p:sldIdLst>
    <p:sldId id="256" r:id="rId2"/>
    <p:sldId id="318" r:id="rId3"/>
    <p:sldId id="299" r:id="rId4"/>
    <p:sldId id="404" r:id="rId5"/>
    <p:sldId id="385" r:id="rId6"/>
    <p:sldId id="405" r:id="rId7"/>
    <p:sldId id="386" r:id="rId8"/>
    <p:sldId id="407" r:id="rId9"/>
    <p:sldId id="406" r:id="rId10"/>
    <p:sldId id="408" r:id="rId11"/>
    <p:sldId id="409" r:id="rId12"/>
    <p:sldId id="410" r:id="rId13"/>
    <p:sldId id="412" r:id="rId14"/>
    <p:sldId id="362" r:id="rId15"/>
    <p:sldId id="413" r:id="rId16"/>
    <p:sldId id="414" r:id="rId17"/>
    <p:sldId id="387" r:id="rId18"/>
    <p:sldId id="415" r:id="rId19"/>
    <p:sldId id="416" r:id="rId20"/>
    <p:sldId id="388" r:id="rId21"/>
    <p:sldId id="418" r:id="rId22"/>
    <p:sldId id="420" r:id="rId23"/>
    <p:sldId id="311" r:id="rId24"/>
    <p:sldId id="421" r:id="rId25"/>
    <p:sldId id="263" r:id="rId26"/>
    <p:sldId id="342" r:id="rId27"/>
  </p:sldIdLst>
  <p:sldSz cx="9144000" cy="6858000" type="screen4x3"/>
  <p:notesSz cx="6858000" cy="9144000"/>
  <p:defaultTextStyle>
    <a:defPPr>
      <a:defRPr lang="en-US"/>
    </a:defPPr>
    <a:lvl1pPr algn="ctr" rtl="0" fontAlgn="base">
      <a:spcBef>
        <a:spcPct val="0"/>
      </a:spcBef>
      <a:spcAft>
        <a:spcPct val="20000"/>
      </a:spcAft>
      <a:buClr>
        <a:srgbClr val="228A88"/>
      </a:buClr>
      <a:buFont typeface="Wingdings 2" panose="05020102010507070707" pitchFamily="18" charset="2"/>
      <a:defRPr sz="2000" kern="1200">
        <a:solidFill>
          <a:srgbClr val="669900"/>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20000"/>
      </a:spcAft>
      <a:buClr>
        <a:srgbClr val="228A88"/>
      </a:buClr>
      <a:buFont typeface="Wingdings 2" panose="05020102010507070707" pitchFamily="18" charset="2"/>
      <a:defRPr sz="2000" kern="1200">
        <a:solidFill>
          <a:srgbClr val="669900"/>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20000"/>
      </a:spcAft>
      <a:buClr>
        <a:srgbClr val="228A88"/>
      </a:buClr>
      <a:buFont typeface="Wingdings 2" panose="05020102010507070707" pitchFamily="18" charset="2"/>
      <a:defRPr sz="2000" kern="1200">
        <a:solidFill>
          <a:srgbClr val="669900"/>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20000"/>
      </a:spcAft>
      <a:buClr>
        <a:srgbClr val="228A88"/>
      </a:buClr>
      <a:buFont typeface="Wingdings 2" panose="05020102010507070707" pitchFamily="18" charset="2"/>
      <a:defRPr sz="2000" kern="1200">
        <a:solidFill>
          <a:srgbClr val="669900"/>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20000"/>
      </a:spcAft>
      <a:buClr>
        <a:srgbClr val="228A88"/>
      </a:buClr>
      <a:buFont typeface="Wingdings 2" panose="05020102010507070707" pitchFamily="18" charset="2"/>
      <a:defRPr sz="2000" kern="1200">
        <a:solidFill>
          <a:srgbClr val="6699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rgbClr val="6699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rgbClr val="6699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rgbClr val="6699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rgbClr val="6699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54CC"/>
    <a:srgbClr val="1166B3"/>
    <a:srgbClr val="50A3EE"/>
    <a:srgbClr val="126ABA"/>
    <a:srgbClr val="7EBBF2"/>
    <a:srgbClr val="69B0F1"/>
    <a:srgbClr val="66AEF0"/>
    <a:srgbClr val="020C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8" d="100"/>
          <a:sy n="108" d="100"/>
        </p:scale>
        <p:origin x="1704" y="1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332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3" Type="http://schemas.openxmlformats.org/officeDocument/2006/relationships/slide" Target="slides/slide4.xml"/><Relationship Id="rId21" Type="http://schemas.openxmlformats.org/officeDocument/2006/relationships/slide" Target="slides/slide25.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 Type="http://schemas.openxmlformats.org/officeDocument/2006/relationships/slide" Target="slides/slide3.xml"/><Relationship Id="rId16" Type="http://schemas.openxmlformats.org/officeDocument/2006/relationships/slide" Target="slides/slide17.xml"/><Relationship Id="rId20" Type="http://schemas.openxmlformats.org/officeDocument/2006/relationships/slide" Target="slides/slide2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5" Type="http://schemas.openxmlformats.org/officeDocument/2006/relationships/slide" Target="slides/slide16.xml"/><Relationship Id="rId10" Type="http://schemas.openxmlformats.org/officeDocument/2006/relationships/slide" Target="slides/slide11.xml"/><Relationship Id="rId19" Type="http://schemas.openxmlformats.org/officeDocument/2006/relationships/slide" Target="slides/slide20.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86541F-54B9-41FE-9A5A-DFC07EBE7F8F}" type="datetimeFigureOut">
              <a:rPr lang="zh-CN" altLang="en-US" smtClean="0"/>
              <a:t>2022/5/9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1FBEE0-6446-472E-ABDC-872CE7FA2D33}"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userDrawn="1"/>
        </p:nvSpPr>
        <p:spPr>
          <a:xfrm>
            <a:off x="-635" y="5164455"/>
            <a:ext cx="9144635" cy="1690370"/>
          </a:xfrm>
          <a:prstGeom prst="rect">
            <a:avLst/>
          </a:prstGeom>
          <a:gradFill>
            <a:gsLst>
              <a:gs pos="0">
                <a:srgbClr val="9954CC"/>
              </a:gs>
              <a:gs pos="37000">
                <a:srgbClr val="9954CC"/>
              </a:gs>
              <a:gs pos="100000">
                <a:srgbClr val="CBA5E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0"/>
            <a:ext cx="9144635" cy="1690370"/>
          </a:xfrm>
          <a:prstGeom prst="rect">
            <a:avLst/>
          </a:prstGeom>
          <a:gradFill>
            <a:gsLst>
              <a:gs pos="0">
                <a:srgbClr val="9954CC"/>
              </a:gs>
              <a:gs pos="37000">
                <a:srgbClr val="9954CC"/>
              </a:gs>
              <a:gs pos="100000">
                <a:srgbClr val="CBA5E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 Box 7"/>
          <p:cNvSpPr txBox="1">
            <a:spLocks noChangeArrowheads="1"/>
          </p:cNvSpPr>
          <p:nvPr userDrawn="1"/>
        </p:nvSpPr>
        <p:spPr bwMode="auto">
          <a:xfrm>
            <a:off x="152400" y="669925"/>
            <a:ext cx="44754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rgbClr val="669900"/>
                </a:solidFill>
                <a:latin typeface="Arial" panose="020B0604020202020204" pitchFamily="34" charset="0"/>
                <a:ea typeface="宋体" panose="02010600030101010101" pitchFamily="2" charset="-122"/>
              </a:defRPr>
            </a:lvl1pPr>
            <a:lvl2pPr marL="742950" indent="-285750" eaLnBrk="0" hangingPunct="0">
              <a:defRPr sz="2000">
                <a:solidFill>
                  <a:srgbClr val="669900"/>
                </a:solidFill>
                <a:latin typeface="Arial" panose="020B0604020202020204" pitchFamily="34" charset="0"/>
                <a:ea typeface="宋体" panose="02010600030101010101" pitchFamily="2" charset="-122"/>
              </a:defRPr>
            </a:lvl2pPr>
            <a:lvl3pPr marL="1143000" indent="-228600" eaLnBrk="0" hangingPunct="0">
              <a:defRPr sz="2000">
                <a:solidFill>
                  <a:srgbClr val="669900"/>
                </a:solidFill>
                <a:latin typeface="Arial" panose="020B0604020202020204" pitchFamily="34" charset="0"/>
                <a:ea typeface="宋体" panose="02010600030101010101" pitchFamily="2" charset="-122"/>
              </a:defRPr>
            </a:lvl3pPr>
            <a:lvl4pPr marL="1600200" indent="-228600" eaLnBrk="0" hangingPunct="0">
              <a:defRPr sz="2000">
                <a:solidFill>
                  <a:srgbClr val="669900"/>
                </a:solidFill>
                <a:latin typeface="Arial" panose="020B0604020202020204" pitchFamily="34" charset="0"/>
                <a:ea typeface="宋体" panose="02010600030101010101" pitchFamily="2" charset="-122"/>
              </a:defRPr>
            </a:lvl4pPr>
            <a:lvl5pPr marL="2057400" indent="-228600" eaLnBrk="0" hangingPunct="0">
              <a:defRPr sz="2000">
                <a:solidFill>
                  <a:srgbClr val="6699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9pPr>
          </a:lstStyle>
          <a:p>
            <a:pPr algn="l" eaLnBrk="1" hangingPunct="1"/>
            <a:r>
              <a:rPr lang="en-US" altLang="zh-CN" sz="3600" b="1" dirty="0">
                <a:solidFill>
                  <a:schemeClr val="bg1"/>
                </a:solidFill>
                <a:ea typeface="华文彩云" panose="02010800040101010101" pitchFamily="2" charset="-122"/>
              </a:rPr>
              <a:t>Python</a:t>
            </a:r>
            <a:r>
              <a:rPr lang="zh-CN" altLang="en-US" sz="3600" dirty="0">
                <a:solidFill>
                  <a:schemeClr val="bg1"/>
                </a:solidFill>
                <a:ea typeface="方正姚体" panose="02010601030101010101" pitchFamily="2" charset="-122"/>
                <a:sym typeface="+mn-ea"/>
              </a:rPr>
              <a:t>高级</a:t>
            </a:r>
            <a:r>
              <a:rPr lang="zh-CN" altLang="en-US" sz="3600" dirty="0">
                <a:solidFill>
                  <a:schemeClr val="bg1"/>
                </a:solidFill>
                <a:ea typeface="方正姚体" panose="02010601030101010101" pitchFamily="2" charset="-122"/>
              </a:rPr>
              <a:t>程序设计</a:t>
            </a:r>
          </a:p>
        </p:txBody>
      </p:sp>
      <p:sp>
        <p:nvSpPr>
          <p:cNvPr id="6" name="Rectangle 9"/>
          <p:cNvSpPr>
            <a:spLocks noChangeArrowheads="1"/>
          </p:cNvSpPr>
          <p:nvPr userDrawn="1"/>
        </p:nvSpPr>
        <p:spPr bwMode="black">
          <a:xfrm>
            <a:off x="6084888" y="5930107"/>
            <a:ext cx="2870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rgbClr val="669900"/>
                </a:solidFill>
                <a:latin typeface="Arial" panose="020B0604020202020204" pitchFamily="34" charset="0"/>
                <a:ea typeface="宋体" panose="02010600030101010101" pitchFamily="2" charset="-122"/>
              </a:defRPr>
            </a:lvl1pPr>
            <a:lvl2pPr marL="742950" indent="-285750" eaLnBrk="0" hangingPunct="0">
              <a:defRPr sz="2000">
                <a:solidFill>
                  <a:srgbClr val="669900"/>
                </a:solidFill>
                <a:latin typeface="Arial" panose="020B0604020202020204" pitchFamily="34" charset="0"/>
                <a:ea typeface="宋体" panose="02010600030101010101" pitchFamily="2" charset="-122"/>
              </a:defRPr>
            </a:lvl2pPr>
            <a:lvl3pPr marL="1143000" indent="-228600" eaLnBrk="0" hangingPunct="0">
              <a:defRPr sz="2000">
                <a:solidFill>
                  <a:srgbClr val="669900"/>
                </a:solidFill>
                <a:latin typeface="Arial" panose="020B0604020202020204" pitchFamily="34" charset="0"/>
                <a:ea typeface="宋体" panose="02010600030101010101" pitchFamily="2" charset="-122"/>
              </a:defRPr>
            </a:lvl3pPr>
            <a:lvl4pPr marL="1600200" indent="-228600" eaLnBrk="0" hangingPunct="0">
              <a:defRPr sz="2000">
                <a:solidFill>
                  <a:srgbClr val="669900"/>
                </a:solidFill>
                <a:latin typeface="Arial" panose="020B0604020202020204" pitchFamily="34" charset="0"/>
                <a:ea typeface="宋体" panose="02010600030101010101" pitchFamily="2" charset="-122"/>
              </a:defRPr>
            </a:lvl4pPr>
            <a:lvl5pPr marL="2057400" indent="-228600" eaLnBrk="0" hangingPunct="0">
              <a:defRPr sz="2000">
                <a:solidFill>
                  <a:srgbClr val="6699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800" dirty="0">
                <a:solidFill>
                  <a:schemeClr val="bg1"/>
                </a:solidFill>
                <a:latin typeface="微软雅黑" panose="020B0503020204020204" pitchFamily="34" charset="-122"/>
                <a:ea typeface="微软雅黑" panose="020B0503020204020204" pitchFamily="34" charset="-122"/>
              </a:rPr>
              <a:t>北京工商大学</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5613" y="879475"/>
            <a:ext cx="2230437" cy="5372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2713" y="879475"/>
            <a:ext cx="6540500" cy="5372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2238" y="879475"/>
            <a:ext cx="8897937" cy="787400"/>
          </a:xfrm>
        </p:spPr>
        <p:txBody>
          <a:bodyPr/>
          <a:lstStyle/>
          <a:p>
            <a:r>
              <a:rPr lang="zh-CN" altLang="en-US"/>
              <a:t>单击此处编辑母版标题样式</a:t>
            </a:r>
          </a:p>
        </p:txBody>
      </p:sp>
      <p:sp>
        <p:nvSpPr>
          <p:cNvPr id="3" name="SmartArt 占位符 2"/>
          <p:cNvSpPr>
            <a:spLocks noGrp="1"/>
          </p:cNvSpPr>
          <p:nvPr>
            <p:ph type="pic" idx="1"/>
          </p:nvPr>
        </p:nvSpPr>
        <p:spPr>
          <a:xfrm>
            <a:off x="112713" y="1687513"/>
            <a:ext cx="8923337" cy="4564062"/>
          </a:xfr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sz="2400" b="1">
                <a:solidFill>
                  <a:srgbClr val="1166B3"/>
                </a:solidFill>
              </a:defRPr>
            </a:lvl1pPr>
            <a:lvl2pPr>
              <a:defRPr sz="2200"/>
            </a:lvl2pPr>
            <a:lvl3pPr>
              <a:defRPr sz="2200"/>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9221" y="788034"/>
            <a:ext cx="9039466" cy="787400"/>
          </a:xfrm>
        </p:spPr>
        <p:txBody>
          <a:bodyPr/>
          <a:lstStyle/>
          <a:p>
            <a:r>
              <a:rPr lang="zh-CN" altLang="en-US"/>
              <a:t>单击此处编辑母版标题样式</a:t>
            </a:r>
          </a:p>
        </p:txBody>
      </p:sp>
      <p:sp>
        <p:nvSpPr>
          <p:cNvPr id="3" name="内容占位符 2"/>
          <p:cNvSpPr>
            <a:spLocks noGrp="1"/>
          </p:cNvSpPr>
          <p:nvPr>
            <p:ph sz="half" idx="1"/>
          </p:nvPr>
        </p:nvSpPr>
        <p:spPr>
          <a:xfrm>
            <a:off x="39189" y="1619794"/>
            <a:ext cx="4532811" cy="46317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4252" y="1632857"/>
            <a:ext cx="4441961" cy="461871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6334760"/>
            <a:ext cx="9144635" cy="522605"/>
          </a:xfrm>
          <a:prstGeom prst="rect">
            <a:avLst/>
          </a:prstGeom>
          <a:gradFill>
            <a:gsLst>
              <a:gs pos="0">
                <a:srgbClr val="9954CC"/>
              </a:gs>
              <a:gs pos="37000">
                <a:srgbClr val="9954CC"/>
              </a:gs>
              <a:gs pos="100000">
                <a:srgbClr val="CBA5E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0"/>
            <a:ext cx="9144635" cy="783590"/>
          </a:xfrm>
          <a:prstGeom prst="rect">
            <a:avLst/>
          </a:prstGeom>
          <a:gradFill>
            <a:gsLst>
              <a:gs pos="0">
                <a:srgbClr val="9954CC"/>
              </a:gs>
              <a:gs pos="37000">
                <a:srgbClr val="9954CC"/>
              </a:gs>
              <a:gs pos="100000">
                <a:srgbClr val="CBA5E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8" name="Rectangle 4"/>
          <p:cNvSpPr>
            <a:spLocks noGrp="1" noChangeArrowheads="1"/>
          </p:cNvSpPr>
          <p:nvPr>
            <p:ph type="title"/>
          </p:nvPr>
        </p:nvSpPr>
        <p:spPr bwMode="black">
          <a:xfrm>
            <a:off x="39688" y="854075"/>
            <a:ext cx="9039225" cy="787400"/>
          </a:xfrm>
          <a:prstGeom prst="rect">
            <a:avLst/>
          </a:prstGeom>
          <a:noFill/>
          <a:ln w="9525" algn="ctr">
            <a:solidFill>
              <a:schemeClr val="tx2"/>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lstStyle/>
          <a:p>
            <a:pPr lvl="0"/>
            <a:r>
              <a:rPr lang="en-US" altLang="en-US"/>
              <a:t>Click to edit Master title style</a:t>
            </a:r>
          </a:p>
        </p:txBody>
      </p:sp>
      <p:sp>
        <p:nvSpPr>
          <p:cNvPr id="1029" name="Rectangle 5"/>
          <p:cNvSpPr>
            <a:spLocks noGrp="1" noChangeArrowheads="1"/>
          </p:cNvSpPr>
          <p:nvPr>
            <p:ph type="body" idx="1"/>
          </p:nvPr>
        </p:nvSpPr>
        <p:spPr bwMode="black">
          <a:xfrm>
            <a:off x="36513" y="1639888"/>
            <a:ext cx="9036050" cy="4633912"/>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r>
              <a:rPr lang="en-US" altLang="en-US"/>
              <a:t>Click to edit Master text styles</a:t>
            </a:r>
            <a:br>
              <a:rPr lang="en-US" altLang="en-US"/>
            </a:br>
            <a:r>
              <a:rPr lang="en-US" altLang="en-US"/>
              <a:t>good1</a:t>
            </a:r>
          </a:p>
          <a:p>
            <a:pPr lvl="1"/>
            <a:r>
              <a:rPr lang="en-US" altLang="en-US"/>
              <a:t>Second level</a:t>
            </a:r>
            <a:br>
              <a:rPr lang="en-US" altLang="en-US"/>
            </a:br>
            <a:r>
              <a:rPr lang="en-US" altLang="en-US"/>
              <a:t>good2</a:t>
            </a:r>
          </a:p>
          <a:p>
            <a:pPr lvl="2"/>
            <a:r>
              <a:rPr lang="en-US" altLang="en-US"/>
              <a:t>Third level</a:t>
            </a:r>
            <a:br>
              <a:rPr lang="en-US" altLang="en-US"/>
            </a:br>
            <a:r>
              <a:rPr lang="en-US" altLang="en-US"/>
              <a:t>good3</a:t>
            </a:r>
          </a:p>
          <a:p>
            <a:pPr lvl="3"/>
            <a:r>
              <a:rPr lang="en-US" altLang="en-US"/>
              <a:t>Fourth level</a:t>
            </a:r>
            <a:br>
              <a:rPr lang="en-US" altLang="en-US"/>
            </a:br>
            <a:r>
              <a:rPr lang="en-US" altLang="en-US"/>
              <a:t>good4</a:t>
            </a:r>
          </a:p>
          <a:p>
            <a:pPr lvl="4"/>
            <a:r>
              <a:rPr lang="en-US" altLang="en-US"/>
              <a:t>Fifth level</a:t>
            </a:r>
            <a:br>
              <a:rPr lang="en-US" altLang="en-US"/>
            </a:br>
            <a:r>
              <a:rPr lang="en-US" altLang="en-US"/>
              <a:t>good5</a:t>
            </a:r>
          </a:p>
        </p:txBody>
      </p:sp>
      <p:sp>
        <p:nvSpPr>
          <p:cNvPr id="1030" name="Line 6"/>
          <p:cNvSpPr>
            <a:spLocks noChangeShapeType="1"/>
          </p:cNvSpPr>
          <p:nvPr userDrawn="1"/>
        </p:nvSpPr>
        <p:spPr bwMode="black">
          <a:xfrm>
            <a:off x="34925" y="260350"/>
            <a:ext cx="0" cy="23495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 name="Rectangle 9"/>
          <p:cNvSpPr>
            <a:spLocks noChangeArrowheads="1"/>
          </p:cNvSpPr>
          <p:nvPr userDrawn="1"/>
        </p:nvSpPr>
        <p:spPr bwMode="black">
          <a:xfrm>
            <a:off x="6829425" y="6431598"/>
            <a:ext cx="2125663"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rgbClr val="669900"/>
                </a:solidFill>
                <a:latin typeface="Arial" panose="020B0604020202020204" pitchFamily="34" charset="0"/>
                <a:ea typeface="宋体" panose="02010600030101010101" pitchFamily="2" charset="-122"/>
              </a:defRPr>
            </a:lvl1pPr>
            <a:lvl2pPr marL="742950" indent="-285750" eaLnBrk="0" hangingPunct="0">
              <a:defRPr sz="2000">
                <a:solidFill>
                  <a:srgbClr val="669900"/>
                </a:solidFill>
                <a:latin typeface="Arial" panose="020B0604020202020204" pitchFamily="34" charset="0"/>
                <a:ea typeface="宋体" panose="02010600030101010101" pitchFamily="2" charset="-122"/>
              </a:defRPr>
            </a:lvl2pPr>
            <a:lvl3pPr marL="1143000" indent="-228600" eaLnBrk="0" hangingPunct="0">
              <a:defRPr sz="2000">
                <a:solidFill>
                  <a:srgbClr val="669900"/>
                </a:solidFill>
                <a:latin typeface="Arial" panose="020B0604020202020204" pitchFamily="34" charset="0"/>
                <a:ea typeface="宋体" panose="02010600030101010101" pitchFamily="2" charset="-122"/>
              </a:defRPr>
            </a:lvl3pPr>
            <a:lvl4pPr marL="1600200" indent="-228600" eaLnBrk="0" hangingPunct="0">
              <a:defRPr sz="2000">
                <a:solidFill>
                  <a:srgbClr val="669900"/>
                </a:solidFill>
                <a:latin typeface="Arial" panose="020B0604020202020204" pitchFamily="34" charset="0"/>
                <a:ea typeface="宋体" panose="02010600030101010101" pitchFamily="2" charset="-122"/>
              </a:defRPr>
            </a:lvl4pPr>
            <a:lvl5pPr marL="2057400" indent="-228600" eaLnBrk="0" hangingPunct="0">
              <a:defRPr sz="2000">
                <a:solidFill>
                  <a:srgbClr val="6699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9pPr>
          </a:lstStyle>
          <a:p>
            <a:pPr>
              <a:spcAft>
                <a:spcPct val="0"/>
              </a:spcAft>
              <a:buClrTx/>
              <a:buFontTx/>
              <a:buNone/>
            </a:pPr>
            <a:r>
              <a:rPr lang="zh-CN" altLang="en-US" sz="1400" dirty="0">
                <a:solidFill>
                  <a:schemeClr val="bg1"/>
                </a:solidFill>
              </a:rPr>
              <a:t>国际经管学院</a:t>
            </a:r>
          </a:p>
        </p:txBody>
      </p:sp>
      <p:sp>
        <p:nvSpPr>
          <p:cNvPr id="1033" name="Text Box 11"/>
          <p:cNvSpPr txBox="1">
            <a:spLocks noChangeArrowheads="1"/>
          </p:cNvSpPr>
          <p:nvPr userDrawn="1"/>
        </p:nvSpPr>
        <p:spPr bwMode="auto">
          <a:xfrm>
            <a:off x="34925" y="41275"/>
            <a:ext cx="37449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669900"/>
                </a:solidFill>
                <a:latin typeface="Arial" panose="020B0604020202020204" pitchFamily="34" charset="0"/>
                <a:ea typeface="宋体" panose="02010600030101010101" pitchFamily="2" charset="-122"/>
              </a:defRPr>
            </a:lvl1pPr>
            <a:lvl2pPr marL="742950" indent="-285750" eaLnBrk="0" hangingPunct="0">
              <a:defRPr sz="2000">
                <a:solidFill>
                  <a:srgbClr val="669900"/>
                </a:solidFill>
                <a:latin typeface="Arial" panose="020B0604020202020204" pitchFamily="34" charset="0"/>
                <a:ea typeface="宋体" panose="02010600030101010101" pitchFamily="2" charset="-122"/>
              </a:defRPr>
            </a:lvl2pPr>
            <a:lvl3pPr marL="1143000" indent="-228600" eaLnBrk="0" hangingPunct="0">
              <a:defRPr sz="2000">
                <a:solidFill>
                  <a:srgbClr val="669900"/>
                </a:solidFill>
                <a:latin typeface="Arial" panose="020B0604020202020204" pitchFamily="34" charset="0"/>
                <a:ea typeface="宋体" panose="02010600030101010101" pitchFamily="2" charset="-122"/>
              </a:defRPr>
            </a:lvl3pPr>
            <a:lvl4pPr marL="1600200" indent="-228600" eaLnBrk="0" hangingPunct="0">
              <a:defRPr sz="2000">
                <a:solidFill>
                  <a:srgbClr val="669900"/>
                </a:solidFill>
                <a:latin typeface="Arial" panose="020B0604020202020204" pitchFamily="34" charset="0"/>
                <a:ea typeface="宋体" panose="02010600030101010101" pitchFamily="2" charset="-122"/>
              </a:defRPr>
            </a:lvl4pPr>
            <a:lvl5pPr marL="2057400" indent="-228600" eaLnBrk="0" hangingPunct="0">
              <a:defRPr sz="2000">
                <a:solidFill>
                  <a:srgbClr val="6699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20000"/>
              </a:spcAft>
              <a:buClr>
                <a:srgbClr val="228A88"/>
              </a:buClr>
              <a:buFont typeface="Wingdings 2" panose="05020102010507070707" pitchFamily="18" charset="2"/>
              <a:defRPr sz="2000">
                <a:solidFill>
                  <a:srgbClr val="669900"/>
                </a:solidFill>
                <a:latin typeface="Arial" panose="020B0604020202020204" pitchFamily="34" charset="0"/>
                <a:ea typeface="宋体" panose="02010600030101010101" pitchFamily="2" charset="-122"/>
              </a:defRPr>
            </a:lvl9pPr>
          </a:lstStyle>
          <a:p>
            <a:pPr algn="l" eaLnBrk="1" hangingPunct="1"/>
            <a:r>
              <a:rPr lang="en-US" altLang="zh-CN" sz="2800" b="1" dirty="0">
                <a:solidFill>
                  <a:schemeClr val="bg1"/>
                </a:solidFill>
                <a:ea typeface="方正姚体" panose="02010601030101010101" pitchFamily="2" charset="-122"/>
              </a:rPr>
              <a:t>Python</a:t>
            </a:r>
            <a:r>
              <a:rPr lang="zh-CN" altLang="en-US" sz="2800" b="1" dirty="0">
                <a:solidFill>
                  <a:schemeClr val="bg1"/>
                </a:solidFill>
                <a:ea typeface="方正姚体" panose="02010601030101010101" pitchFamily="2" charset="-122"/>
              </a:rPr>
              <a:t>高级程序设计</a:t>
            </a:r>
          </a:p>
        </p:txBody>
      </p:sp>
      <p:grpSp>
        <p:nvGrpSpPr>
          <p:cNvPr id="8" name="组合 7"/>
          <p:cNvGrpSpPr/>
          <p:nvPr userDrawn="1"/>
        </p:nvGrpSpPr>
        <p:grpSpPr>
          <a:xfrm>
            <a:off x="8244840" y="26670"/>
            <a:ext cx="769620" cy="727075"/>
            <a:chOff x="1642438" y="2313000"/>
            <a:chExt cx="2232000" cy="2232000"/>
          </a:xfrm>
        </p:grpSpPr>
        <p:sp>
          <p:nvSpPr>
            <p:cNvPr id="9" name="椭圆 8"/>
            <p:cNvSpPr/>
            <p:nvPr/>
          </p:nvSpPr>
          <p:spPr>
            <a:xfrm>
              <a:off x="1642438" y="2313000"/>
              <a:ext cx="2232000" cy="223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2"/>
            <p:cNvPicPr>
              <a:picLocks noChangeAspect="1" noChangeArrowheads="1"/>
            </p:cNvPicPr>
            <p:nvPr/>
          </p:nvPicPr>
          <p:blipFill>
            <a:blip r:embed="rId14" cstate="print">
              <a:extLst>
                <a:ext uri="{BEBA8EAE-BF5A-486C-A8C5-ECC9F3942E4B}">
                  <a14:imgProps xmlns:a14="http://schemas.microsoft.com/office/drawing/2010/main">
                    <a14:imgLayer r:embed="rId15">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678438" y="2349000"/>
              <a:ext cx="2160000" cy="2160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2400">
          <a:solidFill>
            <a:srgbClr val="051AB3"/>
          </a:solidFill>
          <a:latin typeface="+mj-lt"/>
          <a:ea typeface="+mj-ea"/>
          <a:cs typeface="+mj-cs"/>
        </a:defRPr>
      </a:lvl1pPr>
      <a:lvl2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9pPr>
    </p:titleStyle>
    <p:bodyStyle>
      <a:lvl1pPr marL="400050" indent="-400050" algn="l" rtl="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mn-lt"/>
          <a:ea typeface="+mn-ea"/>
          <a:cs typeface="+mn-cs"/>
        </a:defRPr>
      </a:lvl1pPr>
      <a:lvl2pPr marL="914400" indent="-400050" algn="l" rtl="0" eaLnBrk="0" fontAlgn="base" hangingPunct="0">
        <a:spcBef>
          <a:spcPct val="0"/>
        </a:spcBef>
        <a:spcAft>
          <a:spcPct val="20000"/>
        </a:spcAft>
        <a:buClr>
          <a:schemeClr val="hlink"/>
        </a:buClr>
        <a:buFont typeface="Wingdings 2" panose="05020102010507070707" pitchFamily="18" charset="2"/>
        <a:buChar char="²"/>
        <a:defRPr sz="2000">
          <a:solidFill>
            <a:schemeClr val="hlink"/>
          </a:solidFill>
          <a:latin typeface="+mn-lt"/>
          <a:ea typeface="+mn-ea"/>
        </a:defRPr>
      </a:lvl2pPr>
      <a:lvl3pPr marL="1377950" indent="-349250" algn="l" rtl="0" eaLnBrk="0" fontAlgn="base" hangingPunct="0">
        <a:spcBef>
          <a:spcPct val="0"/>
        </a:spcBef>
        <a:spcAft>
          <a:spcPct val="20000"/>
        </a:spcAft>
        <a:buClr>
          <a:schemeClr val="hlink"/>
        </a:buClr>
        <a:buFont typeface="Wingdings 2" panose="05020102010507070707" pitchFamily="18" charset="2"/>
        <a:buChar char="±"/>
        <a:defRPr sz="2400">
          <a:solidFill>
            <a:schemeClr val="hlink"/>
          </a:solidFill>
          <a:latin typeface="+mn-lt"/>
          <a:ea typeface="+mn-ea"/>
        </a:defRPr>
      </a:lvl3pPr>
      <a:lvl4pPr marL="1885950" indent="-342900" algn="l" rtl="0" eaLnBrk="0" fontAlgn="base" hangingPunct="0">
        <a:spcBef>
          <a:spcPct val="0"/>
        </a:spcBef>
        <a:spcAft>
          <a:spcPct val="20000"/>
        </a:spcAft>
        <a:buClr>
          <a:schemeClr val="hlink"/>
        </a:buClr>
        <a:buFont typeface="Wingdings 2" panose="05020102010507070707" pitchFamily="18" charset="2"/>
        <a:buChar char="°"/>
        <a:defRPr sz="2000">
          <a:solidFill>
            <a:schemeClr val="hlink"/>
          </a:solidFill>
          <a:latin typeface="+mn-lt"/>
          <a:ea typeface="+mn-ea"/>
        </a:defRPr>
      </a:lvl4pPr>
      <a:lvl5pPr marL="2349500" indent="-349250" algn="l" rtl="0" eaLnBrk="0" fontAlgn="base" hangingPunct="0">
        <a:spcBef>
          <a:spcPct val="0"/>
        </a:spcBef>
        <a:spcAft>
          <a:spcPct val="20000"/>
        </a:spcAft>
        <a:buClr>
          <a:schemeClr val="hlink"/>
        </a:buClr>
        <a:buFont typeface="Wingdings 2" panose="05020102010507070707" pitchFamily="18" charset="2"/>
        <a:buChar char="¯"/>
        <a:defRPr sz="2000">
          <a:solidFill>
            <a:schemeClr val="hlink"/>
          </a:solidFill>
          <a:latin typeface="+mn-lt"/>
          <a:ea typeface="+mn-ea"/>
        </a:defRPr>
      </a:lvl5pPr>
      <a:lvl6pPr marL="28067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6pPr>
      <a:lvl7pPr marL="32639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7pPr>
      <a:lvl8pPr marL="37211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8pPr>
      <a:lvl9pPr marL="41783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bwMode="auto">
          <a:xfrm>
            <a:off x="215265" y="2643505"/>
            <a:ext cx="8232775" cy="1871345"/>
          </a:xfrm>
          <a:solidFill>
            <a:srgbClr val="FFFFFF"/>
          </a:solidFill>
          <a:ln>
            <a:solidFill>
              <a:srgbClr val="9954CC"/>
            </a:solidFill>
          </a:ln>
        </p:spPr>
        <p:txBody>
          <a:bodyPr anchorCtr="1"/>
          <a:lstStyle/>
          <a:p>
            <a:pPr eaLnBrk="1" hangingPunct="1"/>
            <a:r>
              <a:rPr lang="en-US" altLang="zh-CN" sz="3200" dirty="0"/>
              <a:t>10  </a:t>
            </a:r>
            <a:r>
              <a:rPr lang="zh-CN" altLang="en-US" sz="3200" dirty="0"/>
              <a:t>异常处理</a:t>
            </a:r>
            <a:endParaRPr lang="zh-CN" altLang="en-US" sz="3200" dirty="0">
              <a:solidFill>
                <a:srgbClr val="126AB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10.3 </a:t>
            </a:r>
            <a:r>
              <a:rPr lang="zh-CN" altLang="zh-CN" dirty="0"/>
              <a:t>异常处理机制</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en-US" altLang="zh-CN" dirty="0"/>
              <a:t>else</a:t>
            </a:r>
            <a:r>
              <a:rPr lang="zh-CN" altLang="zh-CN" dirty="0"/>
              <a:t>语句和</a:t>
            </a:r>
            <a:r>
              <a:rPr lang="en-US" altLang="zh-CN" dirty="0"/>
              <a:t>finally</a:t>
            </a:r>
            <a:r>
              <a:rPr lang="zh-CN" altLang="zh-CN" dirty="0"/>
              <a:t>语句</a:t>
            </a:r>
          </a:p>
          <a:p>
            <a:pPr lvl="1"/>
            <a:r>
              <a:rPr lang="zh-CN" altLang="zh-CN" dirty="0"/>
              <a:t>完整的异常处理结构还可以包括</a:t>
            </a:r>
            <a:r>
              <a:rPr lang="en-US" altLang="zh-CN" dirty="0"/>
              <a:t>else</a:t>
            </a:r>
            <a:r>
              <a:rPr lang="zh-CN" altLang="zh-CN" dirty="0"/>
              <a:t>语句和</a:t>
            </a:r>
            <a:r>
              <a:rPr lang="en-US" altLang="zh-CN" dirty="0"/>
              <a:t>finally</a:t>
            </a:r>
            <a:r>
              <a:rPr lang="zh-CN" altLang="zh-CN" dirty="0"/>
              <a:t>语句。</a:t>
            </a:r>
          </a:p>
          <a:p>
            <a:pPr marL="514350" lvl="1" indent="0">
              <a:buNone/>
            </a:pPr>
            <a:r>
              <a:rPr lang="en-US" altLang="zh-CN" dirty="0">
                <a:solidFill>
                  <a:srgbClr val="9954CC"/>
                </a:solidFill>
              </a:rPr>
              <a:t>try</a:t>
            </a:r>
            <a:r>
              <a:rPr lang="zh-CN" altLang="zh-CN" dirty="0">
                <a:solidFill>
                  <a:srgbClr val="9954CC"/>
                </a:solidFill>
              </a:rPr>
              <a:t>：</a:t>
            </a:r>
          </a:p>
          <a:p>
            <a:pPr marL="514350" lvl="1" indent="0">
              <a:buNone/>
            </a:pPr>
            <a:r>
              <a:rPr lang="en-US" altLang="zh-CN" dirty="0">
                <a:solidFill>
                  <a:srgbClr val="9954CC"/>
                </a:solidFill>
              </a:rPr>
              <a:t>	</a:t>
            </a:r>
            <a:r>
              <a:rPr lang="zh-CN" altLang="zh-CN" dirty="0">
                <a:solidFill>
                  <a:srgbClr val="9954CC"/>
                </a:solidFill>
              </a:rPr>
              <a:t>语句块</a:t>
            </a:r>
          </a:p>
          <a:p>
            <a:pPr marL="514350" lvl="1" indent="0">
              <a:buNone/>
            </a:pPr>
            <a:r>
              <a:rPr lang="en-US" altLang="zh-CN" dirty="0">
                <a:solidFill>
                  <a:srgbClr val="9954CC"/>
                </a:solidFill>
              </a:rPr>
              <a:t>except </a:t>
            </a:r>
            <a:r>
              <a:rPr lang="en-US" altLang="zh-CN" dirty="0" err="1">
                <a:solidFill>
                  <a:srgbClr val="9954CC"/>
                </a:solidFill>
              </a:rPr>
              <a:t>ExceptionName</a:t>
            </a:r>
            <a:r>
              <a:rPr lang="en-US" altLang="zh-CN" dirty="0">
                <a:solidFill>
                  <a:srgbClr val="9954CC"/>
                </a:solidFill>
              </a:rPr>
              <a:t>:</a:t>
            </a:r>
            <a:endParaRPr lang="zh-CN" altLang="zh-CN" dirty="0">
              <a:solidFill>
                <a:srgbClr val="9954CC"/>
              </a:solidFill>
            </a:endParaRPr>
          </a:p>
          <a:p>
            <a:pPr marL="514350" lvl="1" indent="0">
              <a:buNone/>
            </a:pPr>
            <a:r>
              <a:rPr lang="en-US" altLang="zh-CN" dirty="0">
                <a:solidFill>
                  <a:srgbClr val="9954CC"/>
                </a:solidFill>
              </a:rPr>
              <a:t>	</a:t>
            </a:r>
            <a:r>
              <a:rPr lang="zh-CN" altLang="zh-CN" dirty="0">
                <a:solidFill>
                  <a:srgbClr val="9954CC"/>
                </a:solidFill>
              </a:rPr>
              <a:t>异常处理代码</a:t>
            </a:r>
          </a:p>
          <a:p>
            <a:pPr marL="514350" lvl="1" indent="0">
              <a:buNone/>
            </a:pPr>
            <a:r>
              <a:rPr lang="zh-CN" altLang="zh-CN" dirty="0">
                <a:solidFill>
                  <a:srgbClr val="9954CC"/>
                </a:solidFill>
              </a:rPr>
              <a:t>……</a:t>
            </a:r>
            <a:r>
              <a:rPr lang="en-US" altLang="zh-CN" dirty="0">
                <a:solidFill>
                  <a:srgbClr val="9954CC"/>
                </a:solidFill>
              </a:rPr>
              <a:t>                          # except</a:t>
            </a:r>
            <a:r>
              <a:rPr lang="zh-CN" altLang="zh-CN" dirty="0">
                <a:solidFill>
                  <a:srgbClr val="9954CC"/>
                </a:solidFill>
              </a:rPr>
              <a:t>可以有多条语句</a:t>
            </a:r>
          </a:p>
          <a:p>
            <a:pPr marL="514350" lvl="1" indent="0">
              <a:buNone/>
            </a:pPr>
            <a:r>
              <a:rPr lang="en-US" altLang="zh-CN" dirty="0">
                <a:solidFill>
                  <a:srgbClr val="9954CC"/>
                </a:solidFill>
              </a:rPr>
              <a:t>else:</a:t>
            </a:r>
            <a:endParaRPr lang="zh-CN" altLang="zh-CN" dirty="0">
              <a:solidFill>
                <a:srgbClr val="9954CC"/>
              </a:solidFill>
            </a:endParaRPr>
          </a:p>
          <a:p>
            <a:pPr marL="514350" lvl="1" indent="0">
              <a:buNone/>
            </a:pPr>
            <a:r>
              <a:rPr lang="en-US" altLang="zh-CN" dirty="0">
                <a:solidFill>
                  <a:srgbClr val="9954CC"/>
                </a:solidFill>
              </a:rPr>
              <a:t>   </a:t>
            </a:r>
            <a:r>
              <a:rPr lang="zh-CN" altLang="zh-CN" dirty="0">
                <a:solidFill>
                  <a:srgbClr val="9954CC"/>
                </a:solidFill>
              </a:rPr>
              <a:t>无异常发生时的语句块</a:t>
            </a:r>
          </a:p>
          <a:p>
            <a:pPr marL="514350" lvl="1" indent="0">
              <a:buNone/>
            </a:pPr>
            <a:r>
              <a:rPr lang="en-US" altLang="zh-CN" dirty="0">
                <a:solidFill>
                  <a:srgbClr val="9954CC"/>
                </a:solidFill>
              </a:rPr>
              <a:t>finally:</a:t>
            </a:r>
            <a:endParaRPr lang="zh-CN" altLang="zh-CN" dirty="0">
              <a:solidFill>
                <a:srgbClr val="9954CC"/>
              </a:solidFill>
            </a:endParaRPr>
          </a:p>
          <a:p>
            <a:pPr marL="514350" lvl="1" indent="0">
              <a:buNone/>
            </a:pPr>
            <a:r>
              <a:rPr lang="en-US" altLang="zh-CN" dirty="0">
                <a:solidFill>
                  <a:srgbClr val="9954CC"/>
                </a:solidFill>
              </a:rPr>
              <a:t>   </a:t>
            </a:r>
            <a:r>
              <a:rPr lang="zh-CN" altLang="zh-CN" dirty="0">
                <a:solidFill>
                  <a:srgbClr val="9954CC"/>
                </a:solidFill>
              </a:rPr>
              <a:t>必须处理的语句块</a:t>
            </a:r>
          </a:p>
          <a:p>
            <a:pPr lvl="1"/>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10.3 </a:t>
            </a:r>
            <a:r>
              <a:rPr lang="zh-CN" altLang="zh-CN" dirty="0"/>
              <a:t>异常处理机制</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en-US" altLang="zh-CN" dirty="0"/>
              <a:t>else</a:t>
            </a:r>
            <a:r>
              <a:rPr lang="zh-CN" altLang="zh-CN" dirty="0"/>
              <a:t>语句和</a:t>
            </a:r>
            <a:r>
              <a:rPr lang="en-US" altLang="zh-CN" dirty="0"/>
              <a:t>finally</a:t>
            </a:r>
            <a:r>
              <a:rPr lang="zh-CN" altLang="zh-CN" dirty="0"/>
              <a:t>语句</a:t>
            </a:r>
          </a:p>
          <a:p>
            <a:pPr marL="514350" lvl="1" indent="0">
              <a:buNone/>
            </a:pPr>
            <a:r>
              <a:rPr lang="en-US" altLang="zh-CN" dirty="0"/>
              <a:t>1. else</a:t>
            </a:r>
            <a:r>
              <a:rPr lang="zh-CN" altLang="zh-CN" dirty="0"/>
              <a:t>语句</a:t>
            </a:r>
          </a:p>
          <a:p>
            <a:pPr marL="514350" lvl="1" indent="0">
              <a:buNone/>
            </a:pPr>
            <a:r>
              <a:rPr lang="zh-CN" altLang="zh-CN" dirty="0"/>
              <a:t>与循环中的</a:t>
            </a:r>
            <a:r>
              <a:rPr lang="en-US" altLang="zh-CN" dirty="0"/>
              <a:t>else</a:t>
            </a:r>
            <a:r>
              <a:rPr lang="zh-CN" altLang="zh-CN" dirty="0"/>
              <a:t>语句类似，当</a:t>
            </a:r>
            <a:r>
              <a:rPr lang="en-US" altLang="zh-CN" dirty="0"/>
              <a:t>try</a:t>
            </a:r>
            <a:r>
              <a:rPr lang="zh-CN" altLang="zh-CN" dirty="0"/>
              <a:t>语句没有捕获到任何异常信息，将不执行</a:t>
            </a:r>
            <a:r>
              <a:rPr lang="en-US" altLang="zh-CN" dirty="0"/>
              <a:t>except</a:t>
            </a:r>
            <a:r>
              <a:rPr lang="zh-CN" altLang="zh-CN" dirty="0"/>
              <a:t>语句块，而是执行</a:t>
            </a:r>
            <a:r>
              <a:rPr lang="en-US" altLang="zh-CN" dirty="0"/>
              <a:t>else</a:t>
            </a:r>
            <a:r>
              <a:rPr lang="zh-CN" altLang="zh-CN" dirty="0"/>
              <a:t>语句块。</a:t>
            </a:r>
            <a:endParaRPr lang="en-US" altLang="zh-CN" dirty="0"/>
          </a:p>
          <a:p>
            <a:pPr marL="514350" lvl="1" indent="0">
              <a:buNone/>
            </a:pPr>
            <a:endParaRPr lang="zh-CN" altLang="zh-CN" dirty="0"/>
          </a:p>
          <a:p>
            <a:pPr marL="514350" lvl="1" indent="0">
              <a:buNone/>
            </a:pPr>
            <a:r>
              <a:rPr lang="en-US" altLang="zh-CN" dirty="0"/>
              <a:t>2. finally</a:t>
            </a:r>
            <a:r>
              <a:rPr lang="zh-CN" altLang="zh-CN" dirty="0"/>
              <a:t>语句</a:t>
            </a:r>
          </a:p>
          <a:p>
            <a:pPr marL="514350" lvl="1" indent="0">
              <a:buNone/>
            </a:pPr>
            <a:r>
              <a:rPr lang="zh-CN" altLang="zh-CN" dirty="0"/>
              <a:t>为异常处理提供一个统一的出口，使得在控制流转到程序的其他部分以前，能够对程序的状态作统一的管理。</a:t>
            </a:r>
            <a:endParaRPr lang="en-US" altLang="zh-CN" dirty="0"/>
          </a:p>
          <a:p>
            <a:pPr marL="514350" lvl="1" indent="0">
              <a:buNone/>
            </a:pPr>
            <a:r>
              <a:rPr lang="zh-CN" altLang="zh-CN" dirty="0"/>
              <a:t>不论在</a:t>
            </a:r>
            <a:r>
              <a:rPr lang="en-US" altLang="zh-CN" dirty="0"/>
              <a:t>try</a:t>
            </a:r>
            <a:r>
              <a:rPr lang="zh-CN" altLang="zh-CN" dirty="0"/>
              <a:t>代码块中是否发生了异常，</a:t>
            </a:r>
            <a:r>
              <a:rPr lang="en-US" altLang="zh-CN" dirty="0"/>
              <a:t>finally</a:t>
            </a:r>
            <a:r>
              <a:rPr lang="zh-CN" altLang="zh-CN" dirty="0"/>
              <a:t>块中的语句都会被执行。</a:t>
            </a:r>
            <a:endParaRPr lang="en-US" altLang="zh-CN" dirty="0"/>
          </a:p>
          <a:p>
            <a:r>
              <a:rPr lang="zh-CN" altLang="zh-CN" dirty="0"/>
              <a:t>例</a:t>
            </a:r>
            <a:r>
              <a:rPr lang="en-US" altLang="zh-CN" dirty="0"/>
              <a:t>10-4 else</a:t>
            </a:r>
            <a:r>
              <a:rPr lang="zh-CN" altLang="zh-CN" dirty="0"/>
              <a:t>语句示例。</a:t>
            </a:r>
          </a:p>
          <a:p>
            <a:r>
              <a:rPr lang="zh-CN" altLang="zh-CN" dirty="0"/>
              <a:t>例</a:t>
            </a:r>
            <a:r>
              <a:rPr lang="en-US" altLang="zh-CN" dirty="0"/>
              <a:t>10-5 finally</a:t>
            </a:r>
            <a:r>
              <a:rPr lang="zh-CN" altLang="zh-CN" dirty="0"/>
              <a:t>语句示例。</a:t>
            </a:r>
          </a:p>
          <a:p>
            <a:pPr marL="514350" lvl="1" indent="0">
              <a:buNone/>
            </a:pPr>
            <a:endParaRPr lang="zh-CN" altLang="zh-CN" dirty="0"/>
          </a:p>
          <a:p>
            <a:pPr lvl="1"/>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10.3 </a:t>
            </a:r>
            <a:r>
              <a:rPr lang="zh-CN" altLang="zh-CN" dirty="0"/>
              <a:t>异常处理机制</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zh-CN" altLang="zh-CN" dirty="0"/>
              <a:t>捕获所有的异常</a:t>
            </a:r>
          </a:p>
          <a:p>
            <a:pPr lvl="1"/>
            <a:r>
              <a:rPr lang="zh-CN" altLang="zh-CN" dirty="0"/>
              <a:t>为了解决程序中会可能存在多</a:t>
            </a:r>
            <a:r>
              <a:rPr lang="zh-CN" altLang="en-US" dirty="0"/>
              <a:t>处</a:t>
            </a:r>
            <a:r>
              <a:rPr lang="zh-CN" altLang="zh-CN" dirty="0"/>
              <a:t>错误</a:t>
            </a:r>
            <a:r>
              <a:rPr lang="zh-CN" altLang="en-US" dirty="0"/>
              <a:t>情况</a:t>
            </a:r>
            <a:r>
              <a:rPr lang="zh-CN" altLang="zh-CN" dirty="0"/>
              <a:t>，可以在</a:t>
            </a:r>
            <a:r>
              <a:rPr lang="en-US" altLang="zh-CN" dirty="0"/>
              <a:t>except</a:t>
            </a:r>
            <a:r>
              <a:rPr lang="zh-CN" altLang="zh-CN" dirty="0"/>
              <a:t>语句中不指明异常型，这样它就可以处理任何类型的异常。</a:t>
            </a:r>
            <a:endParaRPr lang="en-US" altLang="zh-CN" dirty="0"/>
          </a:p>
          <a:p>
            <a:pPr lvl="1"/>
            <a:r>
              <a:rPr lang="zh-CN" altLang="en-US" dirty="0"/>
              <a:t>异常处理可以不断细化。</a:t>
            </a:r>
            <a:endParaRPr lang="zh-CN" altLang="zh-CN" dirty="0"/>
          </a:p>
          <a:p>
            <a:pPr lvl="1"/>
            <a:r>
              <a:rPr lang="zh-CN" altLang="zh-CN" dirty="0"/>
              <a:t>例</a:t>
            </a:r>
            <a:r>
              <a:rPr lang="en-US" altLang="zh-CN" dirty="0"/>
              <a:t>8-6 </a:t>
            </a:r>
            <a:r>
              <a:rPr lang="zh-CN" altLang="zh-CN" dirty="0"/>
              <a:t>通过</a:t>
            </a:r>
            <a:r>
              <a:rPr lang="en-US" altLang="zh-CN" dirty="0"/>
              <a:t>except</a:t>
            </a:r>
            <a:r>
              <a:rPr lang="zh-CN" altLang="zh-CN" dirty="0"/>
              <a:t>语句捕获所有的异常。</a:t>
            </a:r>
          </a:p>
          <a:p>
            <a:pPr lvl="1"/>
            <a:endParaRPr lang="en-US" altLang="zh-CN" dirty="0"/>
          </a:p>
          <a:p>
            <a:pPr lvl="1"/>
            <a:r>
              <a:rPr lang="zh-CN" altLang="zh-CN" dirty="0"/>
              <a:t>在</a:t>
            </a:r>
            <a:r>
              <a:rPr lang="en-US" altLang="zh-CN" dirty="0"/>
              <a:t>except</a:t>
            </a:r>
            <a:r>
              <a:rPr lang="zh-CN" altLang="zh-CN" dirty="0"/>
              <a:t>语句后使用</a:t>
            </a:r>
            <a:r>
              <a:rPr lang="en-US" altLang="zh-CN" dirty="0"/>
              <a:t>Exception</a:t>
            </a:r>
            <a:r>
              <a:rPr lang="zh-CN" altLang="zh-CN" dirty="0"/>
              <a:t>类。由于</a:t>
            </a:r>
            <a:r>
              <a:rPr lang="en-US" altLang="zh-CN" dirty="0"/>
              <a:t>Exception</a:t>
            </a:r>
            <a:r>
              <a:rPr lang="zh-CN" altLang="zh-CN" dirty="0"/>
              <a:t>类是所有异常类的父类，因此可以捕获所有的异常。</a:t>
            </a:r>
            <a:endParaRPr lang="en-US" altLang="zh-CN" dirty="0"/>
          </a:p>
          <a:p>
            <a:pPr lvl="1"/>
            <a:r>
              <a:rPr lang="zh-CN" altLang="zh-CN" dirty="0"/>
              <a:t>定义一个</a:t>
            </a:r>
            <a:r>
              <a:rPr lang="en-US" altLang="zh-CN" dirty="0"/>
              <a:t>Exception</a:t>
            </a:r>
            <a:r>
              <a:rPr lang="zh-CN" altLang="zh-CN" dirty="0"/>
              <a:t>的对象</a:t>
            </a:r>
            <a:r>
              <a:rPr lang="en-US" altLang="zh-CN" dirty="0"/>
              <a:t>result</a:t>
            </a:r>
            <a:r>
              <a:rPr lang="zh-CN" altLang="zh-CN" dirty="0"/>
              <a:t>（任意合法的标识符）用于接收异常处理对象，从而输出异常信息。因为程序已经捕获了异常信息，并不会再出现因为异常而退出的情况。</a:t>
            </a:r>
          </a:p>
          <a:p>
            <a:pPr lvl="1"/>
            <a:r>
              <a:rPr lang="zh-CN" altLang="zh-CN" dirty="0"/>
              <a:t>例</a:t>
            </a:r>
            <a:r>
              <a:rPr lang="en-US" altLang="zh-CN" dirty="0"/>
              <a:t>8-7 </a:t>
            </a:r>
            <a:r>
              <a:rPr lang="zh-CN" altLang="zh-CN" dirty="0"/>
              <a:t>使用</a:t>
            </a:r>
            <a:r>
              <a:rPr lang="en-US" altLang="zh-CN" dirty="0"/>
              <a:t>Exception</a:t>
            </a:r>
            <a:r>
              <a:rPr lang="zh-CN" altLang="zh-CN" dirty="0"/>
              <a:t>类的对象捕获所有的异常。</a:t>
            </a:r>
          </a:p>
          <a:p>
            <a:pPr marL="514350" lvl="1" indent="0">
              <a:buNone/>
            </a:pPr>
            <a:endParaRPr lang="zh-CN" altLang="zh-CN" dirty="0"/>
          </a:p>
          <a:p>
            <a:pPr lvl="1"/>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10.3 </a:t>
            </a:r>
            <a:r>
              <a:rPr lang="zh-CN" altLang="zh-CN" dirty="0"/>
              <a:t>异常处理机制</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zh-CN" altLang="zh-CN" dirty="0"/>
              <a:t>捕获所有的异常</a:t>
            </a:r>
          </a:p>
          <a:p>
            <a:pPr marL="514350" lvl="1" indent="0">
              <a:buNone/>
            </a:pPr>
            <a:endParaRPr lang="zh-CN" altLang="zh-CN" dirty="0"/>
          </a:p>
          <a:p>
            <a:pPr lvl="1"/>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32" y="1719793"/>
            <a:ext cx="5900886" cy="3096344"/>
          </a:xfrm>
          <a:prstGeom prst="rect">
            <a:avLst/>
          </a:prstGeom>
          <a:ln>
            <a:solidFill>
              <a:srgbClr val="020C16"/>
            </a:solidFill>
          </a:ln>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364" y="3681090"/>
            <a:ext cx="4885683" cy="2520280"/>
          </a:xfrm>
          <a:prstGeom prst="rect">
            <a:avLst/>
          </a:prstGeom>
          <a:ln>
            <a:solidFill>
              <a:srgbClr val="020C16"/>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10.4 </a:t>
            </a:r>
            <a:r>
              <a:rPr lang="zh-CN" altLang="zh-CN" dirty="0"/>
              <a:t>抛出异常</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pPr marL="514350" lvl="1" indent="0">
              <a:buNone/>
            </a:pPr>
            <a:r>
              <a:rPr lang="zh-CN" altLang="zh-CN" dirty="0"/>
              <a:t>在</a:t>
            </a:r>
            <a:r>
              <a:rPr lang="en-US" altLang="zh-CN" dirty="0"/>
              <a:t> Python</a:t>
            </a:r>
            <a:r>
              <a:rPr lang="zh-CN" altLang="zh-CN" dirty="0"/>
              <a:t>中，除了程序运行出现错误时会引发异常外，也可以使用</a:t>
            </a:r>
            <a:r>
              <a:rPr lang="en-US" altLang="zh-CN" dirty="0"/>
              <a:t>raise</a:t>
            </a:r>
            <a:r>
              <a:rPr lang="zh-CN" altLang="zh-CN" dirty="0"/>
              <a:t>语句主动抛出异常</a:t>
            </a:r>
            <a:r>
              <a:rPr lang="en-US" altLang="zh-CN" dirty="0"/>
              <a:t>,</a:t>
            </a:r>
            <a:r>
              <a:rPr lang="zh-CN" altLang="en-US" dirty="0"/>
              <a:t>其</a:t>
            </a:r>
            <a:r>
              <a:rPr lang="zh-CN" altLang="zh-CN" dirty="0"/>
              <a:t>主要的应用场景是用户自定义异常。</a:t>
            </a:r>
          </a:p>
          <a:p>
            <a:endParaRPr lang="en-US" altLang="zh-CN" dirty="0"/>
          </a:p>
          <a:p>
            <a:r>
              <a:rPr lang="en-US" altLang="zh-CN" dirty="0"/>
              <a:t>raise</a:t>
            </a:r>
            <a:r>
              <a:rPr lang="zh-CN" altLang="zh-CN" dirty="0"/>
              <a:t>语句</a:t>
            </a:r>
          </a:p>
          <a:p>
            <a:pPr lvl="1"/>
            <a:r>
              <a:rPr lang="zh-CN" altLang="zh-CN" dirty="0"/>
              <a:t>使用</a:t>
            </a:r>
            <a:r>
              <a:rPr lang="en-US" altLang="zh-CN" dirty="0"/>
              <a:t> raise</a:t>
            </a:r>
            <a:r>
              <a:rPr lang="zh-CN" altLang="zh-CN" dirty="0"/>
              <a:t>语句能显示地抛出异常，基本格式如下。</a:t>
            </a:r>
          </a:p>
          <a:p>
            <a:pPr marL="716280" lvl="1" indent="0">
              <a:buNone/>
            </a:pPr>
            <a:r>
              <a:rPr lang="en-US" altLang="zh-CN" dirty="0"/>
              <a:t>raise</a:t>
            </a:r>
            <a:r>
              <a:rPr lang="zh-CN" altLang="zh-CN" dirty="0"/>
              <a:t>异常类</a:t>
            </a:r>
            <a:r>
              <a:rPr lang="en-US" altLang="zh-CN" dirty="0"/>
              <a:t>      #</a:t>
            </a:r>
            <a:r>
              <a:rPr lang="zh-CN" altLang="zh-CN" dirty="0"/>
              <a:t>抛出异常，并隐式地创建类对象</a:t>
            </a:r>
          </a:p>
          <a:p>
            <a:pPr marL="716280" lvl="1" indent="0">
              <a:buNone/>
            </a:pPr>
            <a:r>
              <a:rPr lang="en-US" altLang="zh-CN" dirty="0"/>
              <a:t>raise</a:t>
            </a:r>
            <a:r>
              <a:rPr lang="zh-CN" altLang="zh-CN" dirty="0"/>
              <a:t>异常类对象</a:t>
            </a:r>
            <a:r>
              <a:rPr lang="en-US" altLang="zh-CN" dirty="0"/>
              <a:t>  #</a:t>
            </a:r>
            <a:r>
              <a:rPr lang="zh-CN" altLang="zh-CN" dirty="0"/>
              <a:t>抛出异常，创建异常类的实例对象</a:t>
            </a:r>
          </a:p>
          <a:p>
            <a:pPr marL="716280" lvl="1" indent="0">
              <a:buNone/>
            </a:pPr>
            <a:r>
              <a:rPr lang="en-US" altLang="zh-CN" dirty="0"/>
              <a:t>raise             #</a:t>
            </a:r>
            <a:r>
              <a:rPr lang="zh-CN" altLang="zh-CN" dirty="0"/>
              <a:t>重新抛出刚刚发生的异常</a:t>
            </a:r>
          </a:p>
          <a:p>
            <a:endParaRPr lang="en-US" altLang="zh-CN" dirty="0"/>
          </a:p>
          <a:p>
            <a:pPr lvl="2"/>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10.4 </a:t>
            </a:r>
            <a:r>
              <a:rPr lang="zh-CN" altLang="zh-CN" dirty="0"/>
              <a:t>抛出异常</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pPr marL="514350" lvl="1" indent="0">
              <a:buNone/>
            </a:pPr>
            <a:endParaRPr lang="en-US" altLang="zh-CN" dirty="0"/>
          </a:p>
          <a:p>
            <a:pPr marL="514350" lvl="1" indent="0">
              <a:buNone/>
            </a:pPr>
            <a:r>
              <a:rPr lang="en-US" altLang="zh-CN" dirty="0"/>
              <a:t>1. </a:t>
            </a:r>
            <a:r>
              <a:rPr lang="zh-CN" altLang="zh-CN" dirty="0"/>
              <a:t>使用类名引发异常</a:t>
            </a:r>
          </a:p>
          <a:p>
            <a:pPr marL="514350" lvl="1" indent="0">
              <a:buNone/>
            </a:pPr>
            <a:r>
              <a:rPr lang="en-US" altLang="zh-CN" dirty="0"/>
              <a:t>    </a:t>
            </a:r>
            <a:r>
              <a:rPr lang="zh-CN" altLang="zh-CN" dirty="0"/>
              <a:t>当</a:t>
            </a:r>
            <a:r>
              <a:rPr lang="en-US" altLang="zh-CN" dirty="0"/>
              <a:t> raise</a:t>
            </a:r>
            <a:r>
              <a:rPr lang="zh-CN" altLang="zh-CN" dirty="0"/>
              <a:t>语句指定异常的类名时，会创建该类的实例对象</a:t>
            </a:r>
            <a:r>
              <a:rPr lang="en-US" altLang="zh-CN" dirty="0"/>
              <a:t>,</a:t>
            </a:r>
            <a:r>
              <a:rPr lang="zh-CN" altLang="zh-CN" dirty="0"/>
              <a:t>然后引发异常。</a:t>
            </a:r>
          </a:p>
          <a:p>
            <a:pPr marL="514350" lvl="1" indent="0">
              <a:buNone/>
            </a:pPr>
            <a:r>
              <a:rPr lang="en-US" altLang="zh-CN" dirty="0"/>
              <a:t>2. </a:t>
            </a:r>
            <a:r>
              <a:rPr lang="zh-CN" altLang="zh-CN" dirty="0"/>
              <a:t>使用异常类的实例引发异常</a:t>
            </a:r>
          </a:p>
          <a:p>
            <a:pPr marL="514350" lvl="1" indent="0">
              <a:buNone/>
            </a:pPr>
            <a:r>
              <a:rPr lang="en-US" altLang="zh-CN" dirty="0"/>
              <a:t>    </a:t>
            </a:r>
            <a:r>
              <a:rPr lang="zh-CN" altLang="zh-CN" dirty="0"/>
              <a:t>通过显式地创建异常类的实例</a:t>
            </a:r>
            <a:r>
              <a:rPr lang="en-US" altLang="zh-CN" dirty="0"/>
              <a:t>,</a:t>
            </a:r>
            <a:r>
              <a:rPr lang="zh-CN" altLang="zh-CN" dirty="0"/>
              <a:t>直接使用该实例对象来引发异常。</a:t>
            </a:r>
          </a:p>
          <a:p>
            <a:pPr marL="514350" lvl="1" indent="0">
              <a:buNone/>
            </a:pPr>
            <a:r>
              <a:rPr lang="en-US" altLang="zh-CN" dirty="0"/>
              <a:t>3. </a:t>
            </a:r>
            <a:r>
              <a:rPr lang="zh-CN" altLang="zh-CN" dirty="0"/>
              <a:t>传递异常</a:t>
            </a:r>
          </a:p>
          <a:p>
            <a:pPr marL="514350" lvl="1" indent="0">
              <a:buNone/>
            </a:pPr>
            <a:r>
              <a:rPr lang="en-US" altLang="zh-CN" dirty="0"/>
              <a:t>    </a:t>
            </a:r>
            <a:r>
              <a:rPr lang="zh-CN" altLang="zh-CN" dirty="0"/>
              <a:t>不带任何参数的</a:t>
            </a:r>
            <a:r>
              <a:rPr lang="en-US" altLang="zh-CN" dirty="0"/>
              <a:t>raise</a:t>
            </a:r>
            <a:r>
              <a:rPr lang="zh-CN" altLang="zh-CN" dirty="0"/>
              <a:t>语句，可以再次引发刚刚发生过的异常，作用就是向外传递异常。</a:t>
            </a:r>
          </a:p>
          <a:p>
            <a:pPr marL="514350" lvl="1" indent="0">
              <a:buNone/>
            </a:pPr>
            <a:r>
              <a:rPr lang="en-US" altLang="zh-CN" dirty="0"/>
              <a:t>4.</a:t>
            </a:r>
            <a:r>
              <a:rPr lang="zh-CN" altLang="zh-CN" dirty="0"/>
              <a:t>指定异常的描述信息</a:t>
            </a:r>
          </a:p>
          <a:p>
            <a:pPr marL="514350" lvl="1" indent="0">
              <a:buNone/>
            </a:pPr>
            <a:r>
              <a:rPr lang="en-US" altLang="zh-CN" dirty="0"/>
              <a:t>    </a:t>
            </a:r>
            <a:r>
              <a:rPr lang="zh-CN" altLang="zh-CN" dirty="0"/>
              <a:t>当使用</a:t>
            </a:r>
            <a:r>
              <a:rPr lang="en-US" altLang="zh-CN" dirty="0"/>
              <a:t>raise</a:t>
            </a:r>
            <a:r>
              <a:rPr lang="zh-CN" altLang="zh-CN" dirty="0"/>
              <a:t>语句抛出异常时，还可以给异常类指定描述信息。</a:t>
            </a:r>
          </a:p>
          <a:p>
            <a:endParaRPr lang="en-US" altLang="zh-CN" dirty="0"/>
          </a:p>
          <a:p>
            <a:pPr lvl="2"/>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10.4 </a:t>
            </a:r>
            <a:r>
              <a:rPr lang="zh-CN" altLang="zh-CN" dirty="0"/>
              <a:t>抛出异常</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zh-CN" altLang="zh-CN" dirty="0"/>
              <a:t>抛出异常示例</a:t>
            </a:r>
          </a:p>
          <a:p>
            <a:pPr lvl="1"/>
            <a:r>
              <a:rPr lang="zh-CN" altLang="zh-CN" dirty="0"/>
              <a:t>用户的应用程序中也可以抛出异常，但需要生成异常对象。生成异常对象一般都是通过</a:t>
            </a:r>
            <a:r>
              <a:rPr lang="en-US" altLang="zh-CN" dirty="0"/>
              <a:t>raise</a:t>
            </a:r>
            <a:r>
              <a:rPr lang="zh-CN" altLang="zh-CN" dirty="0"/>
              <a:t>语句实现的。</a:t>
            </a:r>
            <a:endParaRPr lang="en-US" altLang="zh-CN" dirty="0"/>
          </a:p>
          <a:p>
            <a:pPr lvl="1"/>
            <a:r>
              <a:rPr lang="zh-CN" altLang="zh-CN" dirty="0"/>
              <a:t>例</a:t>
            </a:r>
            <a:r>
              <a:rPr lang="en-US" altLang="zh-CN" dirty="0"/>
              <a:t>10-9</a:t>
            </a:r>
            <a:r>
              <a:rPr lang="zh-CN" altLang="zh-CN" dirty="0"/>
              <a:t>拟现金支付功能，当支付额度大于</a:t>
            </a:r>
            <a:r>
              <a:rPr lang="en-US" altLang="zh-CN" dirty="0"/>
              <a:t>5000</a:t>
            </a:r>
            <a:r>
              <a:rPr lang="zh-CN" altLang="zh-CN" dirty="0"/>
              <a:t>时，抛出</a:t>
            </a:r>
            <a:r>
              <a:rPr lang="en-US" altLang="zh-CN" dirty="0" err="1"/>
              <a:t>ValueError</a:t>
            </a:r>
            <a:r>
              <a:rPr lang="zh-CN" altLang="zh-CN" dirty="0"/>
              <a:t>异常，当额度低于</a:t>
            </a:r>
            <a:r>
              <a:rPr lang="en-US" altLang="zh-CN" dirty="0"/>
              <a:t>5000</a:t>
            </a:r>
            <a:r>
              <a:rPr lang="zh-CN" altLang="zh-CN" dirty="0"/>
              <a:t>时，按照额度的</a:t>
            </a:r>
            <a:r>
              <a:rPr lang="en-US" altLang="zh-CN" dirty="0"/>
              <a:t>10%</a:t>
            </a:r>
            <a:r>
              <a:rPr lang="zh-CN" altLang="zh-CN" dirty="0"/>
              <a:t>扣税。</a:t>
            </a:r>
          </a:p>
          <a:p>
            <a:pPr marL="514350" lvl="1" indent="0">
              <a:buNone/>
            </a:pPr>
            <a:endParaRPr lang="zh-CN" altLang="zh-CN" dirty="0"/>
          </a:p>
          <a:p>
            <a:endParaRPr lang="en-US" altLang="zh-CN" dirty="0"/>
          </a:p>
          <a:p>
            <a:pPr lvl="2"/>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540" y="3345815"/>
            <a:ext cx="5907405" cy="2856230"/>
          </a:xfrm>
          <a:prstGeom prst="rect">
            <a:avLst/>
          </a:prstGeom>
          <a:ln>
            <a:solidFill>
              <a:srgbClr val="020C16"/>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b="1" dirty="0"/>
              <a:t>10.5 </a:t>
            </a:r>
            <a:r>
              <a:rPr lang="zh-CN" altLang="zh-CN" b="1" dirty="0"/>
              <a:t>断言与上下文管理</a:t>
            </a:r>
          </a:p>
        </p:txBody>
      </p:sp>
      <p:sp>
        <p:nvSpPr>
          <p:cNvPr id="8195" name="Rectangle 3"/>
          <p:cNvSpPr>
            <a:spLocks noGrp="1" noChangeArrowheads="1"/>
          </p:cNvSpPr>
          <p:nvPr>
            <p:ph type="body" idx="4294967295"/>
          </p:nvPr>
        </p:nvSpPr>
        <p:spPr>
          <a:xfrm>
            <a:off x="71755" y="1640205"/>
            <a:ext cx="9036050" cy="4633595"/>
          </a:xfrm>
        </p:spPr>
        <p:txBody>
          <a:bodyPr/>
          <a:lstStyle/>
          <a:p>
            <a:pPr marL="514350" lvl="1" indent="0">
              <a:buNone/>
            </a:pPr>
            <a:r>
              <a:rPr lang="zh-CN" altLang="zh-CN" dirty="0"/>
              <a:t>两种特殊的异常处理方式，在形式上比异常处理结构简单，能够满足简单的异常处理和条件确认，并且可以和标准的异常处理结构结合使用。</a:t>
            </a:r>
            <a:endParaRPr lang="en-US" altLang="zh-CN" dirty="0"/>
          </a:p>
          <a:p>
            <a:pPr>
              <a:spcBef>
                <a:spcPts val="600"/>
              </a:spcBef>
            </a:pPr>
            <a:r>
              <a:rPr lang="zh-CN" altLang="zh-CN" dirty="0"/>
              <a:t>断言</a:t>
            </a:r>
          </a:p>
          <a:p>
            <a:pPr lvl="1"/>
            <a:r>
              <a:rPr lang="en-US" altLang="zh-CN" dirty="0"/>
              <a:t>assert</a:t>
            </a:r>
            <a:r>
              <a:rPr lang="zh-CN" altLang="zh-CN" dirty="0"/>
              <a:t>语句又称作断言语句，指的是用户期望满足指定的条件。当用户定义的约束条件不满足的时候，它会触发</a:t>
            </a:r>
            <a:r>
              <a:rPr lang="en-US" altLang="zh-CN" dirty="0" err="1"/>
              <a:t>AssertionError</a:t>
            </a:r>
            <a:r>
              <a:rPr lang="zh-CN" altLang="zh-CN" dirty="0"/>
              <a:t>异常</a:t>
            </a:r>
            <a:r>
              <a:rPr lang="zh-CN" altLang="en-US" dirty="0"/>
              <a:t>。</a:t>
            </a:r>
            <a:endParaRPr lang="en-US" altLang="zh-CN" dirty="0"/>
          </a:p>
          <a:p>
            <a:pPr marL="514350" lvl="1" indent="0">
              <a:buNone/>
            </a:pPr>
            <a:r>
              <a:rPr lang="en-US" altLang="zh-CN" dirty="0"/>
              <a:t>	assert</a:t>
            </a:r>
            <a:r>
              <a:rPr lang="zh-CN" altLang="zh-CN" dirty="0"/>
              <a:t>逻辑表达式</a:t>
            </a:r>
            <a:r>
              <a:rPr lang="en-US" altLang="zh-CN" dirty="0"/>
              <a:t>,description</a:t>
            </a:r>
            <a:endParaRPr lang="zh-CN" altLang="zh-CN" dirty="0"/>
          </a:p>
          <a:p>
            <a:pPr marL="977900" lvl="2" indent="0">
              <a:buNone/>
            </a:pPr>
            <a:r>
              <a:rPr lang="zh-CN" altLang="zh-CN" dirty="0"/>
              <a:t>在上面格式中，</a:t>
            </a:r>
            <a:r>
              <a:rPr lang="en-US" altLang="zh-CN" dirty="0"/>
              <a:t>assert</a:t>
            </a:r>
            <a:r>
              <a:rPr lang="zh-CN" altLang="zh-CN" dirty="0"/>
              <a:t>后面是一个逻辑表达式，相当于条件。</a:t>
            </a:r>
            <a:r>
              <a:rPr lang="en-US" altLang="zh-CN" dirty="0"/>
              <a:t>description</a:t>
            </a:r>
            <a:r>
              <a:rPr lang="zh-CN" altLang="zh-CN" dirty="0"/>
              <a:t>是可选的，通常是一个字符串。</a:t>
            </a:r>
          </a:p>
          <a:p>
            <a:pPr marL="977900" lvl="2" indent="0">
              <a:buNone/>
            </a:pPr>
            <a:r>
              <a:rPr lang="en-US" altLang="zh-CN" dirty="0"/>
              <a:t>&gt;&gt;&gt; flag=True</a:t>
            </a:r>
            <a:endParaRPr lang="zh-CN" altLang="zh-CN" dirty="0"/>
          </a:p>
          <a:p>
            <a:pPr marL="977900" lvl="2" indent="0">
              <a:buNone/>
            </a:pPr>
            <a:r>
              <a:rPr lang="en-US" altLang="zh-CN" dirty="0"/>
              <a:t>&gt;&gt;&gt; assert flag==</a:t>
            </a:r>
            <a:r>
              <a:rPr lang="en-US" altLang="zh-CN" dirty="0" err="1"/>
              <a:t>False,"flag</a:t>
            </a:r>
            <a:r>
              <a:rPr lang="zh-CN" altLang="zh-CN" dirty="0"/>
              <a:t>初始值错误</a:t>
            </a:r>
            <a:r>
              <a:rPr lang="en-US" altLang="zh-CN" dirty="0"/>
              <a:t>"</a:t>
            </a:r>
            <a:endParaRPr lang="zh-CN" altLang="zh-CN" dirty="0"/>
          </a:p>
          <a:p>
            <a:pPr lvl="1"/>
            <a:endParaRPr lang="zh-CN" altLang="zh-CN" dirty="0"/>
          </a:p>
          <a:p>
            <a:endParaRPr lang="en-US" altLang="zh-CN" dirty="0"/>
          </a:p>
          <a:p>
            <a:pPr lvl="2"/>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b="1" dirty="0"/>
              <a:t>10.5 </a:t>
            </a:r>
            <a:r>
              <a:rPr lang="zh-CN" altLang="zh-CN" b="1" dirty="0"/>
              <a:t>断言与上下文管理</a:t>
            </a:r>
          </a:p>
        </p:txBody>
      </p:sp>
      <p:sp>
        <p:nvSpPr>
          <p:cNvPr id="8195" name="Rectangle 3"/>
          <p:cNvSpPr>
            <a:spLocks noGrp="1" noChangeArrowheads="1"/>
          </p:cNvSpPr>
          <p:nvPr>
            <p:ph type="body" idx="4294967295"/>
          </p:nvPr>
        </p:nvSpPr>
        <p:spPr>
          <a:xfrm>
            <a:off x="71755" y="1640205"/>
            <a:ext cx="9036050" cy="4633595"/>
          </a:xfrm>
        </p:spPr>
        <p:txBody>
          <a:bodyPr/>
          <a:lstStyle/>
          <a:p>
            <a:r>
              <a:rPr lang="zh-CN" altLang="zh-CN" dirty="0"/>
              <a:t>上下文管理</a:t>
            </a:r>
          </a:p>
          <a:p>
            <a:pPr lvl="1"/>
            <a:endParaRPr lang="en-US" altLang="zh-CN" dirty="0"/>
          </a:p>
          <a:p>
            <a:pPr lvl="1"/>
            <a:r>
              <a:rPr lang="zh-CN" altLang="zh-CN" dirty="0"/>
              <a:t>使用上下文管理语句</a:t>
            </a:r>
            <a:r>
              <a:rPr lang="en-US" altLang="zh-CN" dirty="0"/>
              <a:t>with</a:t>
            </a:r>
            <a:r>
              <a:rPr lang="zh-CN" altLang="zh-CN" dirty="0"/>
              <a:t>可以自动管理资源，代码块执行完后，自动还原进入该代码块之前的现场或上下文</a:t>
            </a:r>
            <a:r>
              <a:rPr lang="zh-CN" altLang="en-US" dirty="0"/>
              <a:t>。</a:t>
            </a:r>
            <a:endParaRPr lang="en-US" altLang="zh-CN" dirty="0"/>
          </a:p>
          <a:p>
            <a:pPr lvl="1"/>
            <a:r>
              <a:rPr lang="zh-CN" altLang="zh-CN" dirty="0"/>
              <a:t>不论何种原因跳出</a:t>
            </a:r>
            <a:r>
              <a:rPr lang="en-US" altLang="zh-CN" dirty="0"/>
              <a:t>with</a:t>
            </a:r>
            <a:r>
              <a:rPr lang="zh-CN" altLang="zh-CN" dirty="0"/>
              <a:t>块，也不论是否发生异常，总能保证资源被正确释放，简化了工作</a:t>
            </a:r>
            <a:r>
              <a:rPr lang="zh-CN" altLang="en-US" dirty="0"/>
              <a:t>。</a:t>
            </a:r>
            <a:endParaRPr lang="en-US" altLang="zh-CN" dirty="0"/>
          </a:p>
          <a:p>
            <a:pPr lvl="1"/>
            <a:r>
              <a:rPr lang="zh-CN" altLang="zh-CN" dirty="0"/>
              <a:t>多用于打开文件、连接网络、连接数据库等场合。</a:t>
            </a:r>
          </a:p>
          <a:p>
            <a:pPr lvl="1"/>
            <a:endParaRPr lang="en-US" altLang="zh-CN" dirty="0"/>
          </a:p>
          <a:p>
            <a:pPr lvl="1"/>
            <a:endParaRPr lang="en-US" altLang="zh-CN" dirty="0"/>
          </a:p>
          <a:p>
            <a:pPr marL="514350" lvl="1" indent="0">
              <a:buNone/>
            </a:pPr>
            <a:r>
              <a:rPr lang="en-US" altLang="zh-CN" dirty="0"/>
              <a:t>with </a:t>
            </a:r>
            <a:r>
              <a:rPr lang="zh-CN" altLang="zh-CN" dirty="0"/>
              <a:t>表达式</a:t>
            </a:r>
            <a:r>
              <a:rPr lang="en-US" altLang="zh-CN" dirty="0"/>
              <a:t> [as variable]</a:t>
            </a:r>
            <a:r>
              <a:rPr lang="zh-CN" altLang="zh-CN" dirty="0"/>
              <a:t>：</a:t>
            </a:r>
          </a:p>
          <a:p>
            <a:pPr marL="514350" lvl="1" indent="0">
              <a:buNone/>
            </a:pPr>
            <a:r>
              <a:rPr lang="en-US" altLang="zh-CN" dirty="0"/>
              <a:t>    with</a:t>
            </a:r>
            <a:r>
              <a:rPr lang="zh-CN" altLang="zh-CN" dirty="0"/>
              <a:t>语句块</a:t>
            </a:r>
          </a:p>
          <a:p>
            <a:pPr lvl="1"/>
            <a:endParaRPr lang="zh-CN" altLang="zh-CN" dirty="0"/>
          </a:p>
          <a:p>
            <a:endParaRPr lang="en-US" altLang="zh-CN" dirty="0"/>
          </a:p>
          <a:p>
            <a:pPr lvl="2"/>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b="1" dirty="0"/>
              <a:t>10.5 </a:t>
            </a:r>
            <a:r>
              <a:rPr lang="zh-CN" altLang="zh-CN" b="1" dirty="0"/>
              <a:t>断言与上下文管理</a:t>
            </a:r>
          </a:p>
        </p:txBody>
      </p:sp>
      <p:sp>
        <p:nvSpPr>
          <p:cNvPr id="8195" name="Rectangle 3"/>
          <p:cNvSpPr>
            <a:spLocks noGrp="1" noChangeArrowheads="1"/>
          </p:cNvSpPr>
          <p:nvPr>
            <p:ph type="body" idx="4294967295"/>
          </p:nvPr>
        </p:nvSpPr>
        <p:spPr>
          <a:xfrm>
            <a:off x="71755" y="1640205"/>
            <a:ext cx="9036050" cy="4633595"/>
          </a:xfrm>
        </p:spPr>
        <p:txBody>
          <a:bodyPr/>
          <a:lstStyle/>
          <a:p>
            <a:r>
              <a:rPr lang="zh-CN" altLang="zh-CN" dirty="0"/>
              <a:t>上下文管理</a:t>
            </a:r>
          </a:p>
          <a:p>
            <a:pPr marL="355600" indent="0">
              <a:buNone/>
            </a:pPr>
            <a:r>
              <a:rPr lang="zh-CN" altLang="zh-CN" dirty="0"/>
              <a:t>例如，下面的代码在文件操作时使用</a:t>
            </a:r>
            <a:r>
              <a:rPr lang="en-US" altLang="zh-CN" dirty="0"/>
              <a:t>with</a:t>
            </a:r>
            <a:r>
              <a:rPr lang="zh-CN" altLang="zh-CN" dirty="0"/>
              <a:t>上下文管理语句，当文件处理完以后，将会自动关闭。</a:t>
            </a:r>
          </a:p>
          <a:p>
            <a:pPr marL="355600" indent="0">
              <a:buNone/>
            </a:pPr>
            <a:r>
              <a:rPr lang="en-US" altLang="zh-CN" dirty="0"/>
              <a:t> </a:t>
            </a:r>
            <a:endParaRPr lang="zh-CN" altLang="zh-CN" dirty="0"/>
          </a:p>
          <a:p>
            <a:pPr marL="514350" lvl="1" indent="0">
              <a:buNone/>
            </a:pPr>
            <a:r>
              <a:rPr lang="en-US" altLang="zh-CN" dirty="0" err="1"/>
              <a:t>fname</a:t>
            </a:r>
            <a:r>
              <a:rPr lang="en-US" altLang="zh-CN" dirty="0"/>
              <a:t>="d:\\pythonfile36\\aaaa.txt"</a:t>
            </a:r>
            <a:endParaRPr lang="zh-CN" altLang="zh-CN" dirty="0"/>
          </a:p>
          <a:p>
            <a:pPr marL="514350" lvl="1" indent="0">
              <a:buNone/>
            </a:pPr>
            <a:r>
              <a:rPr lang="en-US" altLang="zh-CN" dirty="0"/>
              <a:t>with open(</a:t>
            </a:r>
            <a:r>
              <a:rPr lang="en-US" altLang="zh-CN" dirty="0" err="1"/>
              <a:t>fname</a:t>
            </a:r>
            <a:r>
              <a:rPr lang="en-US" altLang="zh-CN" dirty="0"/>
              <a:t>) as file:</a:t>
            </a:r>
            <a:endParaRPr lang="zh-CN" altLang="zh-CN" dirty="0"/>
          </a:p>
          <a:p>
            <a:pPr marL="514350" lvl="1" indent="0">
              <a:buNone/>
            </a:pPr>
            <a:r>
              <a:rPr lang="en-US" altLang="zh-CN" dirty="0"/>
              <a:t>    for line in file:</a:t>
            </a:r>
            <a:endParaRPr lang="zh-CN" altLang="zh-CN" dirty="0"/>
          </a:p>
          <a:p>
            <a:pPr marL="514350" lvl="1" indent="0">
              <a:buNone/>
            </a:pPr>
            <a:r>
              <a:rPr lang="en-US" altLang="zh-CN" dirty="0"/>
              <a:t>        print(</a:t>
            </a:r>
            <a:r>
              <a:rPr lang="en-US" altLang="zh-CN" dirty="0" err="1"/>
              <a:t>line,end</a:t>
            </a:r>
            <a:r>
              <a:rPr lang="en-US" altLang="zh-CN" dirty="0"/>
              <a:t>="")</a:t>
            </a:r>
            <a:endParaRPr lang="zh-CN" altLang="zh-CN" dirty="0"/>
          </a:p>
          <a:p>
            <a:pPr lvl="1"/>
            <a:endParaRPr lang="zh-CN" altLang="zh-CN" dirty="0"/>
          </a:p>
          <a:p>
            <a:endParaRPr lang="en-US" altLang="zh-CN" dirty="0"/>
          </a:p>
          <a:p>
            <a:pPr lvl="2"/>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idx="4294967295"/>
          </p:nvPr>
        </p:nvSpPr>
        <p:spPr>
          <a:xfrm>
            <a:off x="71755" y="854075"/>
            <a:ext cx="9039225" cy="787400"/>
          </a:xfrm>
        </p:spPr>
        <p:txBody>
          <a:bodyPr/>
          <a:lstStyle/>
          <a:p>
            <a:r>
              <a:rPr lang="zh-CN" altLang="en-US" dirty="0"/>
              <a:t>第</a:t>
            </a:r>
            <a:r>
              <a:rPr lang="en-US" altLang="zh-CN" dirty="0"/>
              <a:t>10</a:t>
            </a:r>
            <a:r>
              <a:rPr lang="zh-CN" altLang="en-US" dirty="0"/>
              <a:t>章 异常处理</a:t>
            </a:r>
            <a:endParaRPr lang="zh-CN" altLang="en-US" b="1" dirty="0"/>
          </a:p>
        </p:txBody>
      </p:sp>
      <p:sp>
        <p:nvSpPr>
          <p:cNvPr id="7171" name="内容占位符 2"/>
          <p:cNvSpPr>
            <a:spLocks noGrp="1"/>
          </p:cNvSpPr>
          <p:nvPr>
            <p:ph idx="4294967295"/>
          </p:nvPr>
        </p:nvSpPr>
        <p:spPr>
          <a:xfrm>
            <a:off x="71755" y="1640205"/>
            <a:ext cx="4535805" cy="4633595"/>
          </a:xfrm>
        </p:spPr>
        <p:txBody>
          <a:bodyPr/>
          <a:lstStyle/>
          <a:p>
            <a:pPr>
              <a:lnSpc>
                <a:spcPct val="150000"/>
              </a:lnSpc>
            </a:pPr>
            <a:r>
              <a:rPr lang="zh-CN" altLang="en-US" dirty="0"/>
              <a:t>本章内容</a:t>
            </a:r>
            <a:endParaRPr lang="en-US" altLang="zh-CN" dirty="0"/>
          </a:p>
          <a:p>
            <a:pPr>
              <a:lnSpc>
                <a:spcPct val="150000"/>
              </a:lnSpc>
            </a:pPr>
            <a:endParaRPr lang="en-US" altLang="zh-CN" dirty="0"/>
          </a:p>
          <a:p>
            <a:r>
              <a:rPr lang="zh-CN" altLang="en-US" b="0" dirty="0"/>
              <a:t>异常处理概述</a:t>
            </a:r>
          </a:p>
          <a:p>
            <a:r>
              <a:rPr lang="en-US" altLang="zh-CN" b="0" dirty="0"/>
              <a:t>PYTHON</a:t>
            </a:r>
            <a:r>
              <a:rPr lang="zh-CN" altLang="en-US" b="0" dirty="0"/>
              <a:t>的异常类</a:t>
            </a:r>
          </a:p>
          <a:p>
            <a:r>
              <a:rPr lang="zh-CN" altLang="en-US" b="0" dirty="0"/>
              <a:t>异常处理机制</a:t>
            </a:r>
          </a:p>
          <a:p>
            <a:r>
              <a:rPr lang="zh-CN" altLang="en-US" b="0" dirty="0"/>
              <a:t>抛出异常</a:t>
            </a:r>
          </a:p>
          <a:p>
            <a:r>
              <a:rPr lang="zh-CN" altLang="en-US" b="0" dirty="0"/>
              <a:t>断言与上下文管理</a:t>
            </a:r>
          </a:p>
          <a:p>
            <a:r>
              <a:rPr lang="zh-CN" altLang="en-US" b="0" dirty="0"/>
              <a:t>自定义异常</a:t>
            </a:r>
          </a:p>
          <a:p>
            <a:pPr>
              <a:lnSpc>
                <a:spcPct val="150000"/>
              </a:lnSpc>
            </a:pPr>
            <a:endParaRPr lang="zh-CN" altLang="en-US" dirty="0"/>
          </a:p>
          <a:p>
            <a:pPr>
              <a:lnSpc>
                <a:spcPct val="150000"/>
              </a:lnSpc>
            </a:pPr>
            <a:endParaRPr lang="zh-CN" altLang="en-US" dirty="0"/>
          </a:p>
        </p:txBody>
      </p:sp>
      <p:sp>
        <p:nvSpPr>
          <p:cNvPr id="5" name="内容占位符 2"/>
          <p:cNvSpPr txBox="1"/>
          <p:nvPr/>
        </p:nvSpPr>
        <p:spPr bwMode="black">
          <a:xfrm>
            <a:off x="4607560" y="1640840"/>
            <a:ext cx="4504055" cy="4633595"/>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400050" indent="-400050" algn="l" rtl="0" eaLnBrk="0" fontAlgn="base" hangingPunct="0">
              <a:spcBef>
                <a:spcPct val="0"/>
              </a:spcBef>
              <a:spcAft>
                <a:spcPct val="20000"/>
              </a:spcAft>
              <a:buClr>
                <a:schemeClr val="hlink"/>
              </a:buClr>
              <a:buFont typeface="Wingdings 2" panose="05020102010507070707" pitchFamily="18" charset="2"/>
              <a:buChar char="³"/>
              <a:defRPr sz="2400" b="1">
                <a:solidFill>
                  <a:srgbClr val="1166B3"/>
                </a:solidFill>
                <a:latin typeface="+mn-lt"/>
                <a:ea typeface="+mn-ea"/>
                <a:cs typeface="+mn-cs"/>
              </a:defRPr>
            </a:lvl1pPr>
            <a:lvl2pPr marL="914400" indent="-400050" algn="l" rtl="0" eaLnBrk="0" fontAlgn="base" hangingPunct="0">
              <a:spcBef>
                <a:spcPct val="0"/>
              </a:spcBef>
              <a:spcAft>
                <a:spcPct val="20000"/>
              </a:spcAft>
              <a:buClr>
                <a:schemeClr val="hlink"/>
              </a:buClr>
              <a:buFont typeface="Wingdings 2" panose="05020102010507070707" pitchFamily="18" charset="2"/>
              <a:buChar char="²"/>
              <a:defRPr sz="2200">
                <a:solidFill>
                  <a:schemeClr val="hlink"/>
                </a:solidFill>
                <a:latin typeface="+mn-lt"/>
                <a:ea typeface="+mn-ea"/>
              </a:defRPr>
            </a:lvl2pPr>
            <a:lvl3pPr marL="1377950" indent="-349250" algn="l" rtl="0" eaLnBrk="0" fontAlgn="base" hangingPunct="0">
              <a:spcBef>
                <a:spcPct val="0"/>
              </a:spcBef>
              <a:spcAft>
                <a:spcPct val="20000"/>
              </a:spcAft>
              <a:buClr>
                <a:schemeClr val="hlink"/>
              </a:buClr>
              <a:buFont typeface="Wingdings 2" panose="05020102010507070707" pitchFamily="18" charset="2"/>
              <a:buChar char="±"/>
              <a:defRPr sz="2200">
                <a:solidFill>
                  <a:schemeClr val="hlink"/>
                </a:solidFill>
                <a:latin typeface="+mn-lt"/>
                <a:ea typeface="+mn-ea"/>
              </a:defRPr>
            </a:lvl3pPr>
            <a:lvl4pPr marL="1885950" indent="-342900" algn="l" rtl="0" eaLnBrk="0" fontAlgn="base" hangingPunct="0">
              <a:spcBef>
                <a:spcPct val="0"/>
              </a:spcBef>
              <a:spcAft>
                <a:spcPct val="20000"/>
              </a:spcAft>
              <a:buClr>
                <a:schemeClr val="hlink"/>
              </a:buClr>
              <a:buFont typeface="Wingdings 2" panose="05020102010507070707" pitchFamily="18" charset="2"/>
              <a:buChar char="°"/>
              <a:defRPr sz="2000">
                <a:solidFill>
                  <a:schemeClr val="hlink"/>
                </a:solidFill>
                <a:latin typeface="+mn-lt"/>
                <a:ea typeface="+mn-ea"/>
              </a:defRPr>
            </a:lvl4pPr>
            <a:lvl5pPr marL="2349500" indent="-349250" algn="l" rtl="0" eaLnBrk="0" fontAlgn="base" hangingPunct="0">
              <a:spcBef>
                <a:spcPct val="0"/>
              </a:spcBef>
              <a:spcAft>
                <a:spcPct val="20000"/>
              </a:spcAft>
              <a:buClr>
                <a:schemeClr val="hlink"/>
              </a:buClr>
              <a:buFont typeface="Wingdings 2" panose="05020102010507070707" pitchFamily="18" charset="2"/>
              <a:buChar char="¯"/>
              <a:defRPr sz="2000">
                <a:solidFill>
                  <a:schemeClr val="hlink"/>
                </a:solidFill>
                <a:latin typeface="+mn-lt"/>
                <a:ea typeface="+mn-ea"/>
              </a:defRPr>
            </a:lvl5pPr>
            <a:lvl6pPr marL="28067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6pPr>
            <a:lvl7pPr marL="32639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7pPr>
            <a:lvl8pPr marL="37211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8pPr>
            <a:lvl9pPr marL="41783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9pPr>
          </a:lstStyle>
          <a:p>
            <a:pPr marL="273050" indent="0">
              <a:buNone/>
            </a:pPr>
            <a:endParaRPr lang="en-US" altLang="zh-CN" sz="2000" b="0" dirty="0"/>
          </a:p>
          <a:p>
            <a:pPr marL="273050" indent="0">
              <a:lnSpc>
                <a:spcPct val="150000"/>
              </a:lnSpc>
              <a:buNone/>
            </a:pPr>
            <a:r>
              <a:rPr lang="en-US" altLang="zh-CN" sz="2000" dirty="0"/>
              <a:t>Python</a:t>
            </a:r>
            <a:r>
              <a:rPr lang="zh-CN" altLang="zh-CN" sz="2000" dirty="0"/>
              <a:t>的异常处理机制使得程序运行时出现的问题以统一的方式进行处理，增加了程序的稳定性和可读性，规范了程序的设计风格，提高了程序质量。</a:t>
            </a:r>
            <a:endParaRPr lang="zh-CN" altLang="zh-CN" sz="2200" b="0" dirty="0"/>
          </a:p>
        </p:txBody>
      </p:sp>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r="2793" b="10065"/>
          <a:stretch>
            <a:fillRect/>
          </a:stretch>
        </p:blipFill>
        <p:spPr>
          <a:xfrm>
            <a:off x="6739293" y="4722252"/>
            <a:ext cx="2261197" cy="14805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10.6 </a:t>
            </a:r>
            <a:r>
              <a:rPr lang="zh-CN" altLang="zh-CN" dirty="0"/>
              <a:t>自定义异常</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zh-CN" altLang="en-US" dirty="0"/>
              <a:t>应用场景</a:t>
            </a:r>
            <a:endParaRPr lang="en-US" altLang="zh-CN" dirty="0"/>
          </a:p>
          <a:p>
            <a:pPr lvl="1"/>
            <a:r>
              <a:rPr lang="zh-CN" altLang="zh-CN" dirty="0"/>
              <a:t>某个应用所特有的运行错误，需要编程人员根据程序的逻辑在用户程序中创建用户自定义的异常类和异常对象。</a:t>
            </a:r>
          </a:p>
          <a:p>
            <a:pPr lvl="1"/>
            <a:r>
              <a:rPr lang="zh-CN" altLang="zh-CN" dirty="0"/>
              <a:t>用来处理程序中可能产生的逻辑错误，使得这种错误能够被系统及时识别并处理，而不致扩散产生更大的影响，从而使用户程序更为强健，有更好的容错性能，并使整个系统更加安全稳定。</a:t>
            </a:r>
          </a:p>
          <a:p>
            <a:r>
              <a:rPr lang="zh-CN" altLang="zh-CN" dirty="0"/>
              <a:t>创建用户自定义异常需要完成如下的工作。</a:t>
            </a:r>
          </a:p>
          <a:p>
            <a:pPr marL="716280" lvl="1" indent="0">
              <a:buNone/>
            </a:pPr>
            <a:r>
              <a:rPr lang="en-US" altLang="zh-CN" dirty="0"/>
              <a:t> (1)</a:t>
            </a:r>
            <a:r>
              <a:rPr lang="zh-CN" altLang="zh-CN" dirty="0"/>
              <a:t>声明一个新的异常类，使之以</a:t>
            </a:r>
            <a:r>
              <a:rPr lang="en-US" altLang="zh-CN" dirty="0"/>
              <a:t>Exception</a:t>
            </a:r>
            <a:r>
              <a:rPr lang="zh-CN" altLang="zh-CN" dirty="0"/>
              <a:t>类或其他某个已经存在的系统异常类或用户异常类为父类。</a:t>
            </a:r>
          </a:p>
          <a:p>
            <a:pPr marL="716280" lvl="1" indent="0">
              <a:buNone/>
            </a:pPr>
            <a:r>
              <a:rPr lang="en-US" altLang="zh-CN" dirty="0"/>
              <a:t> (2)</a:t>
            </a:r>
            <a:r>
              <a:rPr lang="zh-CN" altLang="zh-CN" dirty="0"/>
              <a:t>为新的异常类定义属性和方法，或重载父类的属性和方法，使这些属性和方法能够体现该类所对应的错误的信息。</a:t>
            </a:r>
          </a:p>
          <a:p>
            <a:pPr marL="716280" lvl="1" indent="0">
              <a:buNone/>
            </a:pPr>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10.6 </a:t>
            </a:r>
            <a:r>
              <a:rPr lang="zh-CN" altLang="zh-CN" dirty="0"/>
              <a:t>自定义异常</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zh-CN" altLang="zh-CN" dirty="0"/>
              <a:t>例</a:t>
            </a:r>
            <a:r>
              <a:rPr lang="en-US" altLang="zh-CN" dirty="0"/>
              <a:t>10-11</a:t>
            </a:r>
            <a:r>
              <a:rPr lang="zh-CN" altLang="en-US" dirty="0"/>
              <a:t>一</a:t>
            </a:r>
            <a:r>
              <a:rPr lang="zh-CN" altLang="zh-CN" dirty="0"/>
              <a:t>个用户自定义异常的示例。</a:t>
            </a:r>
            <a:endParaRPr lang="en-US" altLang="zh-CN" dirty="0"/>
          </a:p>
          <a:p>
            <a:pPr lvl="1"/>
            <a:endParaRPr lang="en-US" altLang="zh-CN" dirty="0"/>
          </a:p>
          <a:p>
            <a:pPr lvl="1"/>
            <a:r>
              <a:rPr lang="zh-CN" altLang="zh-CN" dirty="0"/>
              <a:t>代码包括</a:t>
            </a:r>
            <a:r>
              <a:rPr lang="en-US" altLang="zh-CN" dirty="0"/>
              <a:t>3</a:t>
            </a:r>
            <a:r>
              <a:rPr lang="zh-CN" altLang="zh-CN" dirty="0"/>
              <a:t>部分</a:t>
            </a:r>
            <a:endParaRPr lang="en-US" altLang="zh-CN" dirty="0"/>
          </a:p>
          <a:p>
            <a:pPr lvl="1"/>
            <a:r>
              <a:rPr lang="zh-CN" altLang="zh-CN" dirty="0"/>
              <a:t>第</a:t>
            </a:r>
            <a:r>
              <a:rPr lang="en-US" altLang="zh-CN" dirty="0"/>
              <a:t>1</a:t>
            </a:r>
            <a:r>
              <a:rPr lang="zh-CN" altLang="zh-CN" dirty="0"/>
              <a:t>部分是关于异常类的定义，该类继承了</a:t>
            </a:r>
            <a:r>
              <a:rPr lang="en-US" altLang="zh-CN" dirty="0"/>
              <a:t>Exception</a:t>
            </a:r>
            <a:r>
              <a:rPr lang="zh-CN" altLang="zh-CN" dirty="0"/>
              <a:t>类，</a:t>
            </a:r>
            <a:endParaRPr lang="en-US" altLang="zh-CN" dirty="0"/>
          </a:p>
          <a:p>
            <a:pPr lvl="1"/>
            <a:r>
              <a:rPr lang="zh-CN" altLang="zh-CN" dirty="0"/>
              <a:t>第</a:t>
            </a:r>
            <a:r>
              <a:rPr lang="en-US" altLang="zh-CN" dirty="0"/>
              <a:t>2</a:t>
            </a:r>
            <a:r>
              <a:rPr lang="zh-CN" altLang="zh-CN" dirty="0"/>
              <a:t>部分代码是自定义异常的业务逻辑，模拟当支取金额大于</a:t>
            </a:r>
            <a:r>
              <a:rPr lang="en-US" altLang="zh-CN" dirty="0"/>
              <a:t>500</a:t>
            </a:r>
            <a:r>
              <a:rPr lang="zh-CN" altLang="zh-CN" dirty="0"/>
              <a:t>时，报告异常；</a:t>
            </a:r>
            <a:endParaRPr lang="en-US" altLang="zh-CN" dirty="0"/>
          </a:p>
          <a:p>
            <a:pPr lvl="1"/>
            <a:r>
              <a:rPr lang="zh-CN" altLang="zh-CN" dirty="0"/>
              <a:t>第</a:t>
            </a:r>
            <a:r>
              <a:rPr lang="en-US" altLang="zh-CN" dirty="0"/>
              <a:t>3</a:t>
            </a:r>
            <a:r>
              <a:rPr lang="zh-CN" altLang="zh-CN" dirty="0"/>
              <a:t>部分是测试代码。</a:t>
            </a:r>
          </a:p>
          <a:p>
            <a:pPr marL="716280" lvl="1" indent="0">
              <a:buNone/>
            </a:pPr>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95" y="904875"/>
            <a:ext cx="8753475" cy="5307330"/>
          </a:xfrm>
          <a:prstGeom prst="rect">
            <a:avLst/>
          </a:prstGeom>
        </p:spPr>
      </p:pic>
      <p:sp>
        <p:nvSpPr>
          <p:cNvPr id="8194" name="Rectangle 2"/>
          <p:cNvSpPr>
            <a:spLocks noGrp="1" noChangeArrowheads="1"/>
          </p:cNvSpPr>
          <p:nvPr/>
        </p:nvSpPr>
        <p:spPr>
          <a:xfrm>
            <a:off x="71755" y="854075"/>
            <a:ext cx="9039225" cy="5440045"/>
          </a:xfrm>
          <a:prstGeom prst="rect">
            <a:avLst/>
          </a:prstGeom>
          <a:noFill/>
          <a:ln w="9525" algn="ctr">
            <a:solidFill>
              <a:schemeClr val="tx2"/>
            </a:solidFill>
            <a:miter lim="800000"/>
          </a:ln>
        </p:spPr>
        <p:txBody>
          <a:bodyPr vert="horz" wrap="square" lIns="91440" tIns="45720" rIns="91440" bIns="45720" numCol="1" anchor="ctr" anchorCtr="0" compatLnSpc="1"/>
          <a:lstStyle>
            <a:lvl1pPr algn="l" rtl="0" eaLnBrk="0" fontAlgn="base" hangingPunct="0">
              <a:lnSpc>
                <a:spcPct val="90000"/>
              </a:lnSpc>
              <a:spcBef>
                <a:spcPct val="0"/>
              </a:spcBef>
              <a:spcAft>
                <a:spcPct val="0"/>
              </a:spcAft>
              <a:defRPr sz="2400">
                <a:solidFill>
                  <a:srgbClr val="051AB3"/>
                </a:solidFill>
                <a:latin typeface="+mj-lt"/>
                <a:ea typeface="+mj-ea"/>
                <a:cs typeface="+mj-cs"/>
              </a:defRPr>
            </a:lvl1pPr>
            <a:lvl2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2400">
                <a:solidFill>
                  <a:srgbClr val="051AB3"/>
                </a:solidFill>
                <a:latin typeface="Arial" panose="020B0604020202020204" pitchFamily="34" charset="0"/>
                <a:ea typeface="宋体" panose="02010600030101010101" pitchFamily="2" charset="-122"/>
              </a:defRPr>
            </a:lvl9pPr>
          </a:lstStyle>
          <a:p>
            <a:endParaRPr lang="zh-CN" altLang="zh-CN"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71755" y="854075"/>
            <a:ext cx="9039225" cy="787400"/>
          </a:xfrm>
        </p:spPr>
        <p:txBody>
          <a:bodyPr/>
          <a:lstStyle/>
          <a:p>
            <a:pPr eaLnBrk="1" hangingPunct="1"/>
            <a:r>
              <a:rPr lang="zh-CN" altLang="en-US" dirty="0">
                <a:solidFill>
                  <a:srgbClr val="126ABA"/>
                </a:solidFill>
              </a:rPr>
              <a:t>小结</a:t>
            </a:r>
          </a:p>
        </p:txBody>
      </p:sp>
      <p:sp>
        <p:nvSpPr>
          <p:cNvPr id="21507" name="Rectangle 3"/>
          <p:cNvSpPr>
            <a:spLocks noGrp="1" noChangeArrowheads="1"/>
          </p:cNvSpPr>
          <p:nvPr>
            <p:ph type="body" idx="4294967295"/>
          </p:nvPr>
        </p:nvSpPr>
        <p:spPr>
          <a:xfrm>
            <a:off x="71755" y="1640205"/>
            <a:ext cx="9036050" cy="4633595"/>
          </a:xfrm>
        </p:spPr>
        <p:txBody>
          <a:bodyPr/>
          <a:lstStyle/>
          <a:p>
            <a:endParaRPr lang="en-US" altLang="zh-CN" b="0" dirty="0"/>
          </a:p>
          <a:p>
            <a:r>
              <a:rPr lang="zh-CN" altLang="zh-CN" b="0" dirty="0"/>
              <a:t>异常（</a:t>
            </a:r>
            <a:r>
              <a:rPr lang="en-US" altLang="zh-CN" b="0" dirty="0"/>
              <a:t>Exception</a:t>
            </a:r>
            <a:r>
              <a:rPr lang="zh-CN" altLang="zh-CN" b="0" dirty="0"/>
              <a:t>）就是程序在运行过程中发生的，由于硬件故障、软件设计错误、运行环境不满足等原因导致的程序错误事件。</a:t>
            </a:r>
            <a:r>
              <a:rPr lang="en-US" altLang="zh-CN" b="0" dirty="0"/>
              <a:t>Python</a:t>
            </a:r>
            <a:r>
              <a:rPr lang="zh-CN" altLang="zh-CN" b="0" dirty="0"/>
              <a:t>中所有的异常类都是</a:t>
            </a:r>
            <a:r>
              <a:rPr lang="en-US" altLang="zh-CN" b="0" dirty="0"/>
              <a:t>Exception</a:t>
            </a:r>
            <a:r>
              <a:rPr lang="zh-CN" altLang="zh-CN" b="0" dirty="0"/>
              <a:t>的子类。</a:t>
            </a:r>
          </a:p>
          <a:p>
            <a:r>
              <a:rPr lang="en-US" altLang="zh-CN" b="0" dirty="0"/>
              <a:t>Python</a:t>
            </a:r>
            <a:r>
              <a:rPr lang="zh-CN" altLang="zh-CN" b="0" dirty="0"/>
              <a:t>常用的内置异常类包括</a:t>
            </a:r>
            <a:r>
              <a:rPr lang="en-US" altLang="zh-CN" b="0" dirty="0" err="1"/>
              <a:t>NameError</a:t>
            </a:r>
            <a:r>
              <a:rPr lang="zh-CN" altLang="zh-CN" b="0" dirty="0"/>
              <a:t>、</a:t>
            </a:r>
            <a:r>
              <a:rPr lang="en-US" altLang="zh-CN" b="0" dirty="0" err="1"/>
              <a:t>ZeroDivisionError</a:t>
            </a:r>
            <a:r>
              <a:rPr lang="zh-CN" altLang="zh-CN" b="0" dirty="0"/>
              <a:t>、</a:t>
            </a:r>
            <a:r>
              <a:rPr lang="en-US" altLang="zh-CN" b="0" dirty="0" err="1"/>
              <a:t>IndexError</a:t>
            </a:r>
            <a:r>
              <a:rPr lang="zh-CN" altLang="zh-CN" b="0" dirty="0"/>
              <a:t>、</a:t>
            </a:r>
            <a:r>
              <a:rPr lang="en-US" altLang="zh-CN" b="0" dirty="0" err="1"/>
              <a:t>KeyError</a:t>
            </a:r>
            <a:r>
              <a:rPr lang="zh-CN" altLang="zh-CN" b="0" dirty="0"/>
              <a:t>、</a:t>
            </a:r>
            <a:r>
              <a:rPr lang="en-US" altLang="zh-CN" b="0" dirty="0" err="1"/>
              <a:t>AttributeError</a:t>
            </a:r>
            <a:r>
              <a:rPr lang="zh-CN" altLang="zh-CN" b="0" dirty="0"/>
              <a:t>、</a:t>
            </a:r>
            <a:r>
              <a:rPr lang="en-US" altLang="zh-CN" b="0" dirty="0" err="1"/>
              <a:t>SyntaxError</a:t>
            </a:r>
            <a:r>
              <a:rPr lang="zh-CN" altLang="zh-CN" b="0" dirty="0"/>
              <a:t>、</a:t>
            </a:r>
            <a:r>
              <a:rPr lang="en-US" altLang="zh-CN" b="0" dirty="0" err="1"/>
              <a:t>FileNotFoundError</a:t>
            </a:r>
            <a:r>
              <a:rPr lang="zh-CN" altLang="zh-CN" b="0" dirty="0"/>
              <a:t>等。</a:t>
            </a:r>
          </a:p>
          <a:p>
            <a:r>
              <a:rPr lang="en-US" altLang="zh-CN" b="0" dirty="0"/>
              <a:t>Python</a:t>
            </a:r>
            <a:r>
              <a:rPr lang="zh-CN" altLang="zh-CN" b="0" dirty="0"/>
              <a:t>通过</a:t>
            </a:r>
            <a:r>
              <a:rPr lang="en-US" altLang="zh-CN" b="0" dirty="0"/>
              <a:t>try-except-else-finally</a:t>
            </a:r>
            <a:r>
              <a:rPr lang="zh-CN" altLang="zh-CN" b="0" dirty="0"/>
              <a:t>语句处理异常，帮助用户准确定位异常发生的位置和原因。</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71755" y="854075"/>
            <a:ext cx="9039225" cy="787400"/>
          </a:xfrm>
        </p:spPr>
        <p:txBody>
          <a:bodyPr/>
          <a:lstStyle/>
          <a:p>
            <a:pPr eaLnBrk="1" hangingPunct="1"/>
            <a:r>
              <a:rPr lang="zh-CN" altLang="en-US" dirty="0">
                <a:solidFill>
                  <a:srgbClr val="126ABA"/>
                </a:solidFill>
              </a:rPr>
              <a:t>小结</a:t>
            </a:r>
          </a:p>
        </p:txBody>
      </p:sp>
      <p:sp>
        <p:nvSpPr>
          <p:cNvPr id="21507" name="Rectangle 3"/>
          <p:cNvSpPr>
            <a:spLocks noGrp="1" noChangeArrowheads="1"/>
          </p:cNvSpPr>
          <p:nvPr>
            <p:ph type="body" idx="4294967295"/>
          </p:nvPr>
        </p:nvSpPr>
        <p:spPr>
          <a:xfrm>
            <a:off x="71755" y="1640205"/>
            <a:ext cx="9036050" cy="4633595"/>
          </a:xfrm>
        </p:spPr>
        <p:txBody>
          <a:bodyPr/>
          <a:lstStyle/>
          <a:p>
            <a:endParaRPr lang="en-US" altLang="zh-CN" b="0" dirty="0"/>
          </a:p>
          <a:p>
            <a:r>
              <a:rPr lang="zh-CN" altLang="zh-CN" b="0" dirty="0"/>
              <a:t>通过在</a:t>
            </a:r>
            <a:r>
              <a:rPr lang="en-US" altLang="zh-CN" b="0" dirty="0"/>
              <a:t>except</a:t>
            </a:r>
            <a:r>
              <a:rPr lang="zh-CN" altLang="zh-CN" b="0" dirty="0"/>
              <a:t>语句中不指明异常型来处理任何类型的异常，为了能区分来自不同语句的异常，在</a:t>
            </a:r>
            <a:r>
              <a:rPr lang="en-US" altLang="zh-CN" b="0" dirty="0"/>
              <a:t>except</a:t>
            </a:r>
            <a:r>
              <a:rPr lang="zh-CN" altLang="zh-CN" b="0" dirty="0"/>
              <a:t>语句后使用</a:t>
            </a:r>
            <a:r>
              <a:rPr lang="en-US" altLang="zh-CN" b="0" dirty="0"/>
              <a:t>Exception</a:t>
            </a:r>
            <a:r>
              <a:rPr lang="zh-CN" altLang="zh-CN" b="0" dirty="0"/>
              <a:t>类，并定义一个</a:t>
            </a:r>
            <a:r>
              <a:rPr lang="en-US" altLang="zh-CN" b="0" dirty="0"/>
              <a:t>Exception</a:t>
            </a:r>
            <a:r>
              <a:rPr lang="zh-CN" altLang="zh-CN" b="0" dirty="0"/>
              <a:t>的对象用于接收异常处理对象，从而输出异常信息。</a:t>
            </a:r>
          </a:p>
          <a:p>
            <a:r>
              <a:rPr lang="en-US" altLang="zh-CN" b="0" dirty="0"/>
              <a:t>Python</a:t>
            </a:r>
            <a:r>
              <a:rPr lang="zh-CN" altLang="zh-CN" b="0" dirty="0"/>
              <a:t>使用</a:t>
            </a:r>
            <a:r>
              <a:rPr lang="en-US" altLang="zh-CN" b="0" dirty="0"/>
              <a:t>raise</a:t>
            </a:r>
            <a:r>
              <a:rPr lang="zh-CN" altLang="zh-CN" b="0" dirty="0"/>
              <a:t>语句主动抛出异常，抛出异常主要的应用场景是用户自定义异常。</a:t>
            </a:r>
            <a:r>
              <a:rPr lang="en-US" altLang="zh-CN" b="0" dirty="0"/>
              <a:t>assert</a:t>
            </a:r>
            <a:r>
              <a:rPr lang="zh-CN" altLang="zh-CN" b="0" dirty="0"/>
              <a:t>语句又称作断言语句，用于处理在形式上比较简单的异常。使用上下文管理语句</a:t>
            </a:r>
            <a:r>
              <a:rPr lang="en-US" altLang="zh-CN" b="0" dirty="0"/>
              <a:t>with</a:t>
            </a:r>
            <a:r>
              <a:rPr lang="zh-CN" altLang="zh-CN" b="0" dirty="0"/>
              <a:t>可以自动管理资源，多用于打开文件、连接网络、连接数据库等场合。</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71755" y="854075"/>
            <a:ext cx="9039225" cy="787400"/>
          </a:xfrm>
        </p:spPr>
        <p:txBody>
          <a:bodyPr/>
          <a:lstStyle/>
          <a:p>
            <a:pPr eaLnBrk="1" hangingPunct="1"/>
            <a:r>
              <a:rPr lang="zh-CN" altLang="en-US" dirty="0"/>
              <a:t>作业</a:t>
            </a:r>
            <a:r>
              <a:rPr lang="en-US" altLang="zh-CN" dirty="0"/>
              <a:t>:</a:t>
            </a:r>
            <a:endParaRPr lang="zh-CN" altLang="en-US" dirty="0"/>
          </a:p>
        </p:txBody>
      </p:sp>
      <p:sp>
        <p:nvSpPr>
          <p:cNvPr id="16387" name="Rectangle 3"/>
          <p:cNvSpPr>
            <a:spLocks noGrp="1" noChangeArrowheads="1"/>
          </p:cNvSpPr>
          <p:nvPr>
            <p:ph type="body" idx="4294967295"/>
          </p:nvPr>
        </p:nvSpPr>
        <p:spPr>
          <a:xfrm>
            <a:off x="71755" y="1640205"/>
            <a:ext cx="9036050" cy="4633595"/>
          </a:xfrm>
        </p:spPr>
        <p:txBody>
          <a:bodyPr/>
          <a:lstStyle/>
          <a:p>
            <a:pPr marL="0" indent="0">
              <a:buNone/>
            </a:pPr>
            <a:r>
              <a:rPr lang="en-US" altLang="zh-CN" b="0" dirty="0"/>
              <a:t>(1)</a:t>
            </a:r>
            <a:r>
              <a:rPr lang="zh-CN" altLang="zh-CN" b="0" dirty="0"/>
              <a:t>定义一个</a:t>
            </a:r>
            <a:r>
              <a:rPr lang="en-US" altLang="zh-CN" b="0" dirty="0"/>
              <a:t>Circle</a:t>
            </a:r>
            <a:r>
              <a:rPr lang="zh-CN" altLang="zh-CN" b="0" dirty="0"/>
              <a:t>类，其中有求面积的方法，当半径小于</a:t>
            </a:r>
            <a:r>
              <a:rPr lang="en-US" altLang="zh-CN" b="0" dirty="0"/>
              <a:t>0</a:t>
            </a:r>
            <a:r>
              <a:rPr lang="zh-CN" altLang="zh-CN" b="0" dirty="0"/>
              <a:t>时，抛出一个用户自定义异常。</a:t>
            </a:r>
          </a:p>
          <a:p>
            <a:pPr marL="0" indent="0">
              <a:buNone/>
            </a:pPr>
            <a:r>
              <a:rPr lang="en-US" altLang="zh-CN" b="0" dirty="0"/>
              <a:t>(2)</a:t>
            </a:r>
            <a:r>
              <a:rPr lang="zh-CN" altLang="zh-CN" b="0" dirty="0"/>
              <a:t>从键盘输入一个整数，求</a:t>
            </a:r>
            <a:r>
              <a:rPr lang="en-US" altLang="zh-CN" b="0" dirty="0"/>
              <a:t>100</a:t>
            </a:r>
            <a:r>
              <a:rPr lang="zh-CN" altLang="zh-CN" b="0" dirty="0"/>
              <a:t>除以它的商，并显示。要求对从键盘输入的数值进行异常处理。</a:t>
            </a:r>
          </a:p>
          <a:p>
            <a:pPr marL="0" indent="0">
              <a:spcBef>
                <a:spcPts val="600"/>
              </a:spcBef>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bg/>
                                          </p:spTgt>
                                        </p:tgtEl>
                                        <p:attrNameLst>
                                          <p:attrName>style.visibility</p:attrName>
                                        </p:attrNameLst>
                                      </p:cBhvr>
                                      <p:to>
                                        <p:strVal val="visible"/>
                                      </p:to>
                                    </p:set>
                                    <p:animEffect transition="in" filter="blinds(horizontal)">
                                      <p:cBhvr>
                                        <p:cTn id="7" dur="500"/>
                                        <p:tgtEl>
                                          <p:spTgt spid="16387">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12" dur="500"/>
                                        <p:tgtEl>
                                          <p:spTgt spid="163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7" dur="500"/>
                                        <p:tgtEl>
                                          <p:spTgt spid="16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29571" y="3718674"/>
            <a:ext cx="2585085" cy="92202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altLang="zh-CN"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Thanks</a:t>
            </a:r>
            <a:endParaRPr lang="zh-CN" alt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b="14038"/>
          <a:stretch>
            <a:fillRect/>
          </a:stretch>
        </p:blipFill>
        <p:spPr>
          <a:xfrm>
            <a:off x="611560" y="1203169"/>
            <a:ext cx="3118104" cy="18969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10.1 </a:t>
            </a:r>
            <a:r>
              <a:rPr lang="zh-CN" altLang="zh-CN" dirty="0"/>
              <a:t>异常处理概述</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zh-CN" altLang="zh-CN" dirty="0"/>
              <a:t>异常的概念</a:t>
            </a:r>
          </a:p>
          <a:p>
            <a:pPr lvl="1">
              <a:spcBef>
                <a:spcPts val="600"/>
              </a:spcBef>
            </a:pPr>
            <a:r>
              <a:rPr lang="zh-CN" altLang="zh-CN" dirty="0"/>
              <a:t>异常（</a:t>
            </a:r>
            <a:r>
              <a:rPr lang="en-US" altLang="zh-CN" dirty="0"/>
              <a:t>Exception</a:t>
            </a:r>
            <a:r>
              <a:rPr lang="zh-CN" altLang="zh-CN" dirty="0"/>
              <a:t>）就是程序在运行过程中发生的，由于硬件故障、软件设计错误、运行环境不满足等原因导致的程序错误</a:t>
            </a:r>
            <a:r>
              <a:rPr lang="zh-CN" altLang="en-US" dirty="0"/>
              <a:t>。</a:t>
            </a:r>
            <a:r>
              <a:rPr lang="zh-CN" altLang="zh-CN" dirty="0"/>
              <a:t>比如</a:t>
            </a:r>
            <a:r>
              <a:rPr lang="zh-CN" altLang="en-US" dirty="0"/>
              <a:t>网络中断</a:t>
            </a:r>
            <a:r>
              <a:rPr lang="zh-CN" altLang="zh-CN" dirty="0"/>
              <a:t>、文件找不到等</a:t>
            </a:r>
          </a:p>
          <a:p>
            <a:pPr lvl="1">
              <a:spcBef>
                <a:spcPts val="600"/>
              </a:spcBef>
            </a:pPr>
            <a:r>
              <a:rPr lang="zh-CN" altLang="zh-CN" dirty="0"/>
              <a:t>代码运行时如果发生了异常，</a:t>
            </a:r>
            <a:r>
              <a:rPr lang="zh-CN" altLang="en-US" dirty="0"/>
              <a:t>将</a:t>
            </a:r>
            <a:r>
              <a:rPr lang="zh-CN" altLang="zh-CN" dirty="0"/>
              <a:t>生成代表该异常的一个对象，并</a:t>
            </a:r>
            <a:r>
              <a:rPr lang="zh-CN" altLang="en-US" dirty="0"/>
              <a:t>交由</a:t>
            </a:r>
            <a:r>
              <a:rPr lang="en-US" altLang="zh-CN" dirty="0"/>
              <a:t>Python</a:t>
            </a:r>
            <a:r>
              <a:rPr lang="zh-CN" altLang="zh-CN" dirty="0"/>
              <a:t>解释器寻找相应的代码来处理这一异常。</a:t>
            </a:r>
          </a:p>
          <a:p>
            <a:pPr lvl="1">
              <a:spcBef>
                <a:spcPts val="600"/>
              </a:spcBef>
            </a:pPr>
            <a:r>
              <a:rPr lang="en-US" altLang="zh-CN" dirty="0"/>
              <a:t>Python</a:t>
            </a:r>
            <a:r>
              <a:rPr lang="zh-CN" altLang="zh-CN" dirty="0"/>
              <a:t>异常处理优点</a:t>
            </a:r>
          </a:p>
          <a:p>
            <a:pPr lvl="2">
              <a:spcBef>
                <a:spcPts val="600"/>
              </a:spcBef>
            </a:pPr>
            <a:r>
              <a:rPr lang="zh-CN" altLang="zh-CN" dirty="0"/>
              <a:t>异常处理代码和正常执行的程序代码分</a:t>
            </a:r>
            <a:r>
              <a:rPr lang="zh-CN" altLang="en-US" dirty="0"/>
              <a:t>离</a:t>
            </a:r>
            <a:endParaRPr lang="zh-CN" altLang="zh-CN" dirty="0"/>
          </a:p>
          <a:p>
            <a:pPr lvl="2">
              <a:spcBef>
                <a:spcPts val="600"/>
              </a:spcBef>
            </a:pPr>
            <a:r>
              <a:rPr lang="zh-CN" altLang="zh-CN" dirty="0"/>
              <a:t>多个异常统一处理，具有灵活性</a:t>
            </a:r>
          </a:p>
          <a:p>
            <a:pPr lvl="2">
              <a:spcBef>
                <a:spcPts val="600"/>
              </a:spcBef>
            </a:pPr>
            <a:r>
              <a:rPr lang="zh-CN" altLang="en-US" dirty="0"/>
              <a:t>可以从</a:t>
            </a:r>
            <a:r>
              <a:rPr lang="en-US" altLang="zh-CN" dirty="0"/>
              <a:t>try-except</a:t>
            </a:r>
            <a:r>
              <a:rPr lang="zh-CN" altLang="zh-CN" dirty="0"/>
              <a:t>之间的代码段中快速定位异常出现的位置</a:t>
            </a:r>
            <a:endParaRPr lang="en-US" altLang="zh-CN" dirty="0"/>
          </a:p>
          <a:p>
            <a:pPr marL="1028700" lvl="2" indent="0">
              <a:buNone/>
            </a:pPr>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10.1 </a:t>
            </a:r>
            <a:r>
              <a:rPr lang="zh-CN" altLang="zh-CN" dirty="0"/>
              <a:t>异常处理概述</a:t>
            </a:r>
            <a:endParaRPr lang="zh-CN" altLang="zh-CN" b="1" dirty="0"/>
          </a:p>
        </p:txBody>
      </p:sp>
      <p:sp>
        <p:nvSpPr>
          <p:cNvPr id="8195" name="Rectangle 3"/>
          <p:cNvSpPr>
            <a:spLocks noGrp="1" noChangeArrowheads="1"/>
          </p:cNvSpPr>
          <p:nvPr>
            <p:ph type="body" idx="4294967295"/>
          </p:nvPr>
        </p:nvSpPr>
        <p:spPr>
          <a:xfrm>
            <a:off x="71755" y="1640205"/>
            <a:ext cx="4463415" cy="4633595"/>
          </a:xfrm>
        </p:spPr>
        <p:txBody>
          <a:bodyPr/>
          <a:lstStyle/>
          <a:p>
            <a:r>
              <a:rPr lang="zh-CN" altLang="zh-CN" dirty="0"/>
              <a:t> 异常示例</a:t>
            </a:r>
            <a:endParaRPr lang="en-US" altLang="zh-CN" dirty="0"/>
          </a:p>
          <a:p>
            <a:endParaRPr lang="zh-CN" altLang="zh-CN" dirty="0"/>
          </a:p>
          <a:p>
            <a:pPr marL="0" indent="0">
              <a:buNone/>
            </a:pPr>
            <a:r>
              <a:rPr lang="en-US" altLang="zh-CN" sz="2000" dirty="0"/>
              <a:t>1   # ex1001.py</a:t>
            </a:r>
            <a:endParaRPr lang="zh-CN" altLang="zh-CN" sz="2000" dirty="0"/>
          </a:p>
          <a:p>
            <a:pPr marL="457200" indent="-457200">
              <a:buAutoNum type="arabicPlain" startAt="2"/>
            </a:pPr>
            <a:r>
              <a:rPr lang="en-US" altLang="zh-CN" sz="2000" dirty="0"/>
              <a:t>weekday=["</a:t>
            </a:r>
            <a:r>
              <a:rPr lang="en-US" altLang="zh-CN" sz="2000" dirty="0" err="1"/>
              <a:t>Mon","Tues","Weds</a:t>
            </a:r>
            <a:r>
              <a:rPr lang="en-US" altLang="zh-CN" sz="2000" dirty="0"/>
              <a:t>", ,"</a:t>
            </a:r>
            <a:r>
              <a:rPr lang="en-US" altLang="zh-CN" sz="2000" dirty="0" err="1"/>
              <a:t>Thurs","Fri","Sat","Sun</a:t>
            </a:r>
            <a:r>
              <a:rPr lang="en-US" altLang="zh-CN" sz="2000" dirty="0"/>
              <a:t>"]</a:t>
            </a:r>
            <a:endParaRPr lang="zh-CN" altLang="zh-CN" sz="2000" dirty="0"/>
          </a:p>
          <a:p>
            <a:pPr marL="0" indent="0">
              <a:buNone/>
            </a:pPr>
            <a:r>
              <a:rPr lang="en-US" altLang="zh-CN" sz="2000" dirty="0"/>
              <a:t>3   print(weekday[2])</a:t>
            </a:r>
            <a:endParaRPr lang="zh-CN" altLang="zh-CN" sz="2000" dirty="0"/>
          </a:p>
          <a:p>
            <a:pPr marL="0" indent="0">
              <a:buNone/>
            </a:pPr>
            <a:r>
              <a:rPr lang="en-US" altLang="zh-CN" sz="2000" dirty="0"/>
              <a:t>4   print(weekday[7])</a:t>
            </a:r>
            <a:endParaRPr lang="zh-CN" altLang="zh-CN" sz="2000"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
        <p:nvSpPr>
          <p:cNvPr id="4" name="Rectangle 3"/>
          <p:cNvSpPr txBox="1">
            <a:spLocks noChangeArrowheads="1"/>
          </p:cNvSpPr>
          <p:nvPr/>
        </p:nvSpPr>
        <p:spPr bwMode="black">
          <a:xfrm>
            <a:off x="4534535" y="1640840"/>
            <a:ext cx="4577080" cy="4621530"/>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400050" indent="-400050" algn="l" rtl="0" eaLnBrk="0" fontAlgn="base" hangingPunct="0">
              <a:spcBef>
                <a:spcPct val="0"/>
              </a:spcBef>
              <a:spcAft>
                <a:spcPct val="20000"/>
              </a:spcAft>
              <a:buClr>
                <a:schemeClr val="hlink"/>
              </a:buClr>
              <a:buFont typeface="Wingdings 2" panose="05020102010507070707" pitchFamily="18" charset="2"/>
              <a:buChar char="³"/>
              <a:defRPr sz="2400" b="1">
                <a:solidFill>
                  <a:srgbClr val="1166B3"/>
                </a:solidFill>
                <a:latin typeface="+mn-lt"/>
                <a:ea typeface="+mn-ea"/>
                <a:cs typeface="+mn-cs"/>
              </a:defRPr>
            </a:lvl1pPr>
            <a:lvl2pPr marL="914400" indent="-400050" algn="l" rtl="0" eaLnBrk="0" fontAlgn="base" hangingPunct="0">
              <a:spcBef>
                <a:spcPct val="0"/>
              </a:spcBef>
              <a:spcAft>
                <a:spcPct val="20000"/>
              </a:spcAft>
              <a:buClr>
                <a:schemeClr val="hlink"/>
              </a:buClr>
              <a:buFont typeface="Wingdings 2" panose="05020102010507070707" pitchFamily="18" charset="2"/>
              <a:buChar char="²"/>
              <a:defRPr sz="2200">
                <a:solidFill>
                  <a:schemeClr val="hlink"/>
                </a:solidFill>
                <a:latin typeface="+mn-lt"/>
                <a:ea typeface="+mn-ea"/>
              </a:defRPr>
            </a:lvl2pPr>
            <a:lvl3pPr marL="1377950" indent="-349250" algn="l" rtl="0" eaLnBrk="0" fontAlgn="base" hangingPunct="0">
              <a:spcBef>
                <a:spcPct val="0"/>
              </a:spcBef>
              <a:spcAft>
                <a:spcPct val="20000"/>
              </a:spcAft>
              <a:buClr>
                <a:schemeClr val="hlink"/>
              </a:buClr>
              <a:buFont typeface="Wingdings 2" panose="05020102010507070707" pitchFamily="18" charset="2"/>
              <a:buChar char="±"/>
              <a:defRPr sz="2200">
                <a:solidFill>
                  <a:schemeClr val="hlink"/>
                </a:solidFill>
                <a:latin typeface="+mn-lt"/>
                <a:ea typeface="+mn-ea"/>
              </a:defRPr>
            </a:lvl3pPr>
            <a:lvl4pPr marL="1885950" indent="-342900" algn="l" rtl="0" eaLnBrk="0" fontAlgn="base" hangingPunct="0">
              <a:spcBef>
                <a:spcPct val="0"/>
              </a:spcBef>
              <a:spcAft>
                <a:spcPct val="20000"/>
              </a:spcAft>
              <a:buClr>
                <a:schemeClr val="hlink"/>
              </a:buClr>
              <a:buFont typeface="Wingdings 2" panose="05020102010507070707" pitchFamily="18" charset="2"/>
              <a:buChar char="°"/>
              <a:defRPr sz="2000">
                <a:solidFill>
                  <a:schemeClr val="hlink"/>
                </a:solidFill>
                <a:latin typeface="+mn-lt"/>
                <a:ea typeface="+mn-ea"/>
              </a:defRPr>
            </a:lvl4pPr>
            <a:lvl5pPr marL="2349500" indent="-349250" algn="l" rtl="0" eaLnBrk="0" fontAlgn="base" hangingPunct="0">
              <a:spcBef>
                <a:spcPct val="0"/>
              </a:spcBef>
              <a:spcAft>
                <a:spcPct val="20000"/>
              </a:spcAft>
              <a:buClr>
                <a:schemeClr val="hlink"/>
              </a:buClr>
              <a:buFont typeface="Wingdings 2" panose="05020102010507070707" pitchFamily="18" charset="2"/>
              <a:buChar char="¯"/>
              <a:defRPr sz="2000">
                <a:solidFill>
                  <a:schemeClr val="hlink"/>
                </a:solidFill>
                <a:latin typeface="+mn-lt"/>
                <a:ea typeface="+mn-ea"/>
              </a:defRPr>
            </a:lvl5pPr>
            <a:lvl6pPr marL="28067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6pPr>
            <a:lvl7pPr marL="32639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7pPr>
            <a:lvl8pPr marL="37211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8pPr>
            <a:lvl9pPr marL="4178300" indent="-349250" algn="l" rtl="0" fontAlgn="base">
              <a:spcBef>
                <a:spcPct val="0"/>
              </a:spcBef>
              <a:spcAft>
                <a:spcPct val="20000"/>
              </a:spcAft>
              <a:buClr>
                <a:schemeClr val="hlink"/>
              </a:buClr>
              <a:buFont typeface="Wingdings 2" panose="05020102010507070707" pitchFamily="18" charset="2"/>
              <a:buChar char="¯"/>
              <a:defRPr>
                <a:solidFill>
                  <a:schemeClr val="hlink"/>
                </a:solidFill>
                <a:latin typeface="+mn-lt"/>
                <a:ea typeface="+mn-ea"/>
              </a:defRPr>
            </a:lvl9pPr>
          </a:lstStyle>
          <a:p>
            <a:pPr marL="85725" lvl="1" indent="0">
              <a:buNone/>
            </a:pPr>
            <a:r>
              <a:rPr lang="en-US" altLang="zh-CN" dirty="0"/>
              <a:t>try:</a:t>
            </a:r>
            <a:endParaRPr lang="zh-CN" altLang="zh-CN" dirty="0"/>
          </a:p>
          <a:p>
            <a:pPr marL="276225" lvl="1" indent="0">
              <a:buNone/>
            </a:pPr>
            <a:r>
              <a:rPr lang="en-US" altLang="zh-CN" dirty="0"/>
              <a:t>weekday=["</a:t>
            </a:r>
            <a:r>
              <a:rPr lang="en-US" altLang="zh-CN" dirty="0" err="1"/>
              <a:t>Mon","Tues","Wed</a:t>
            </a:r>
            <a:r>
              <a:rPr lang="en-US" altLang="zh-CN" dirty="0"/>
              <a:t>",</a:t>
            </a:r>
          </a:p>
          <a:p>
            <a:pPr marL="276225" lvl="1" indent="0">
              <a:buNone/>
            </a:pPr>
            <a:r>
              <a:rPr lang="en-US" altLang="zh-CN" dirty="0"/>
              <a:t>"Thurs","Fri","</a:t>
            </a:r>
            <a:r>
              <a:rPr lang="en-US" altLang="zh-CN" dirty="0" err="1"/>
              <a:t>Satur</a:t>
            </a:r>
            <a:r>
              <a:rPr lang="en-US" altLang="zh-CN" dirty="0"/>
              <a:t>","Sun"]</a:t>
            </a:r>
            <a:endParaRPr lang="zh-CN" altLang="zh-CN" dirty="0"/>
          </a:p>
          <a:p>
            <a:pPr marL="85725" lvl="1" indent="0">
              <a:buNone/>
            </a:pPr>
            <a:r>
              <a:rPr lang="en-US" altLang="zh-CN" dirty="0"/>
              <a:t>    print(weekday[2])</a:t>
            </a:r>
            <a:endParaRPr lang="zh-CN" altLang="zh-CN" dirty="0"/>
          </a:p>
          <a:p>
            <a:pPr marL="85725" lvl="1" indent="0">
              <a:buNone/>
            </a:pPr>
            <a:r>
              <a:rPr lang="en-US" altLang="zh-CN" dirty="0"/>
              <a:t>    print(weekday[7])</a:t>
            </a:r>
            <a:endParaRPr lang="zh-CN" altLang="zh-CN" dirty="0"/>
          </a:p>
          <a:p>
            <a:pPr marL="85725" lvl="1" indent="0">
              <a:buNone/>
            </a:pPr>
            <a:r>
              <a:rPr lang="en-US" altLang="zh-CN" dirty="0"/>
              <a:t>except </a:t>
            </a:r>
            <a:r>
              <a:rPr lang="en-US" altLang="zh-CN" dirty="0" err="1"/>
              <a:t>IndexError</a:t>
            </a:r>
            <a:r>
              <a:rPr lang="en-US" altLang="zh-CN" dirty="0"/>
              <a:t>:</a:t>
            </a:r>
            <a:endParaRPr lang="zh-CN" altLang="zh-CN" dirty="0"/>
          </a:p>
          <a:p>
            <a:pPr marL="85725" lvl="1" indent="0">
              <a:buNone/>
            </a:pPr>
            <a:r>
              <a:rPr lang="en-US" altLang="zh-CN" dirty="0"/>
              <a:t>    print("</a:t>
            </a:r>
            <a:r>
              <a:rPr lang="zh-CN" altLang="zh-CN" dirty="0"/>
              <a:t>列表索引可能超出范围</a:t>
            </a:r>
            <a:r>
              <a:rPr lang="en-US" altLang="zh-CN" dirty="0"/>
              <a:t>")</a:t>
            </a:r>
            <a:endParaRPr lang="zh-CN" altLang="zh-CN" kern="0" dirty="0"/>
          </a:p>
          <a:p>
            <a:pPr lvl="1"/>
            <a:endParaRPr lang="zh-CN" altLang="zh-CN" kern="0" dirty="0"/>
          </a:p>
          <a:p>
            <a:pPr indent="-44450" eaLnBrk="1" hangingPunct="1">
              <a:buClr>
                <a:srgbClr val="228A88"/>
              </a:buClr>
              <a:buFont typeface="Wingdings 2" panose="05020102010507070707" pitchFamily="18" charset="2"/>
              <a:buNone/>
              <a:defRPr/>
            </a:pPr>
            <a:endParaRPr lang="en-US" altLang="zh-CN" kern="0" dirty="0">
              <a:solidFill>
                <a:srgbClr val="126ABA"/>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70" y="4437380"/>
            <a:ext cx="4350385" cy="1584325"/>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807" y="4725144"/>
            <a:ext cx="3231232" cy="12961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10.2 Python</a:t>
            </a:r>
            <a:r>
              <a:rPr lang="zh-CN" altLang="zh-CN" dirty="0"/>
              <a:t>的异常类</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en-US" altLang="zh-CN" dirty="0"/>
              <a:t>Python</a:t>
            </a:r>
            <a:r>
              <a:rPr lang="zh-CN" altLang="zh-CN" dirty="0"/>
              <a:t>中所有的异常类都是</a:t>
            </a:r>
            <a:r>
              <a:rPr lang="en-US" altLang="zh-CN" dirty="0"/>
              <a:t>Exception</a:t>
            </a:r>
            <a:r>
              <a:rPr lang="zh-CN" altLang="zh-CN" dirty="0"/>
              <a:t>的子类。</a:t>
            </a:r>
          </a:p>
          <a:p>
            <a:pPr marL="514350" lvl="1" indent="0">
              <a:buNone/>
            </a:pPr>
            <a:endParaRPr lang="en-US" altLang="zh-CN" dirty="0"/>
          </a:p>
          <a:p>
            <a:pPr marL="514350" lvl="1" indent="0">
              <a:buNone/>
            </a:pPr>
            <a:r>
              <a:rPr lang="en-US" altLang="zh-CN" dirty="0"/>
              <a:t>1. </a:t>
            </a:r>
            <a:r>
              <a:rPr lang="en-US" altLang="zh-CN" dirty="0" err="1"/>
              <a:t>NameError</a:t>
            </a:r>
            <a:endParaRPr lang="zh-CN" altLang="zh-CN" dirty="0"/>
          </a:p>
          <a:p>
            <a:pPr marL="514350" lvl="1" indent="0">
              <a:buNone/>
            </a:pPr>
            <a:r>
              <a:rPr lang="zh-CN" altLang="zh-CN" dirty="0"/>
              <a:t>尝试访问一个未声明的变量，会引发</a:t>
            </a:r>
            <a:r>
              <a:rPr lang="en-US" altLang="zh-CN" dirty="0"/>
              <a:t> </a:t>
            </a:r>
            <a:r>
              <a:rPr lang="en-US" altLang="zh-CN" dirty="0" err="1"/>
              <a:t>NameError</a:t>
            </a:r>
            <a:r>
              <a:rPr lang="zh-CN" altLang="zh-CN" dirty="0"/>
              <a:t>异常。</a:t>
            </a:r>
          </a:p>
          <a:p>
            <a:pPr marL="514350" lvl="1" indent="0">
              <a:buNone/>
            </a:pPr>
            <a:r>
              <a:rPr lang="en-US" altLang="zh-CN" dirty="0"/>
              <a:t>2. </a:t>
            </a:r>
            <a:r>
              <a:rPr lang="en-US" altLang="zh-CN" dirty="0" err="1"/>
              <a:t>ZeroDivisionError</a:t>
            </a:r>
            <a:endParaRPr lang="zh-CN" altLang="zh-CN" dirty="0"/>
          </a:p>
          <a:p>
            <a:pPr marL="514350" lvl="1" indent="0">
              <a:buNone/>
            </a:pPr>
            <a:r>
              <a:rPr lang="zh-CN" altLang="zh-CN" dirty="0"/>
              <a:t>当除数为零的时候，会引发</a:t>
            </a:r>
            <a:r>
              <a:rPr lang="en-US" altLang="zh-CN" dirty="0" err="1"/>
              <a:t>ZeroDivisionError</a:t>
            </a:r>
            <a:r>
              <a:rPr lang="zh-CN" altLang="zh-CN" dirty="0"/>
              <a:t>异常。</a:t>
            </a:r>
          </a:p>
          <a:p>
            <a:pPr marL="514350" lvl="1" indent="0">
              <a:buNone/>
            </a:pPr>
            <a:r>
              <a:rPr lang="en-US" altLang="zh-CN" dirty="0"/>
              <a:t>3. </a:t>
            </a:r>
            <a:r>
              <a:rPr lang="en-US" altLang="zh-CN" dirty="0" err="1"/>
              <a:t>IndexError</a:t>
            </a:r>
            <a:endParaRPr lang="zh-CN" altLang="zh-CN" dirty="0"/>
          </a:p>
          <a:p>
            <a:pPr marL="514350" lvl="1" indent="0">
              <a:buNone/>
            </a:pPr>
            <a:r>
              <a:rPr lang="zh-CN" altLang="zh-CN" dirty="0"/>
              <a:t>当引用序列中不存在的索引时，会引引发</a:t>
            </a:r>
            <a:r>
              <a:rPr lang="en-US" altLang="zh-CN" dirty="0" err="1"/>
              <a:t>IndexError</a:t>
            </a:r>
            <a:r>
              <a:rPr lang="zh-CN" altLang="zh-CN" dirty="0"/>
              <a:t>异常。</a:t>
            </a:r>
          </a:p>
          <a:p>
            <a:pPr marL="514350" lvl="1" indent="0">
              <a:buNone/>
            </a:pPr>
            <a:r>
              <a:rPr lang="en-US" altLang="zh-CN" dirty="0"/>
              <a:t>4. </a:t>
            </a:r>
            <a:r>
              <a:rPr lang="en-US" altLang="zh-CN" dirty="0" err="1"/>
              <a:t>KeyError</a:t>
            </a:r>
            <a:endParaRPr lang="zh-CN" altLang="zh-CN" dirty="0"/>
          </a:p>
          <a:p>
            <a:pPr marL="514350" lvl="1" indent="0">
              <a:buNone/>
            </a:pPr>
            <a:r>
              <a:rPr lang="zh-CN" altLang="zh-CN" dirty="0"/>
              <a:t>当使用映射中不存在的键时，会引发</a:t>
            </a:r>
            <a:r>
              <a:rPr lang="en-US" altLang="zh-CN" dirty="0"/>
              <a:t> </a:t>
            </a:r>
            <a:r>
              <a:rPr lang="en-US" altLang="zh-CN" dirty="0" err="1"/>
              <a:t>Keyerror</a:t>
            </a:r>
            <a:r>
              <a:rPr lang="zh-CN" altLang="zh-CN" dirty="0"/>
              <a:t>异常。</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10.2 Python</a:t>
            </a:r>
            <a:r>
              <a:rPr lang="zh-CN" altLang="zh-CN" dirty="0"/>
              <a:t>的异常类</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en-US" altLang="zh-CN" dirty="0"/>
              <a:t>Python</a:t>
            </a:r>
            <a:r>
              <a:rPr lang="zh-CN" altLang="zh-CN" dirty="0"/>
              <a:t>中所有的异常类都是</a:t>
            </a:r>
            <a:r>
              <a:rPr lang="en-US" altLang="zh-CN" dirty="0"/>
              <a:t>Exception</a:t>
            </a:r>
            <a:r>
              <a:rPr lang="zh-CN" altLang="zh-CN" dirty="0"/>
              <a:t>的子类。</a:t>
            </a:r>
          </a:p>
          <a:p>
            <a:pPr marL="514350" lvl="1" indent="0">
              <a:buNone/>
            </a:pPr>
            <a:endParaRPr lang="en-US" altLang="zh-CN" dirty="0"/>
          </a:p>
          <a:p>
            <a:pPr marL="514350" lvl="1" indent="0">
              <a:buNone/>
            </a:pPr>
            <a:r>
              <a:rPr lang="en-US" altLang="zh-CN" dirty="0"/>
              <a:t>5. </a:t>
            </a:r>
            <a:r>
              <a:rPr lang="en-US" altLang="zh-CN" dirty="0" err="1"/>
              <a:t>AttributeError</a:t>
            </a:r>
            <a:endParaRPr lang="zh-CN" altLang="zh-CN" dirty="0"/>
          </a:p>
          <a:p>
            <a:pPr marL="514350" lvl="1" indent="0">
              <a:buNone/>
            </a:pPr>
            <a:r>
              <a:rPr lang="zh-CN" altLang="zh-CN" dirty="0"/>
              <a:t>当尝试访问未知的对象属性时，会引发</a:t>
            </a:r>
            <a:r>
              <a:rPr lang="en-US" altLang="zh-CN" dirty="0" err="1"/>
              <a:t>AttributeError</a:t>
            </a:r>
            <a:r>
              <a:rPr lang="zh-CN" altLang="zh-CN" dirty="0"/>
              <a:t>异常。</a:t>
            </a:r>
          </a:p>
          <a:p>
            <a:pPr marL="514350" lvl="1" indent="0">
              <a:buNone/>
            </a:pPr>
            <a:r>
              <a:rPr lang="en-US" altLang="zh-CN" dirty="0"/>
              <a:t>6. </a:t>
            </a:r>
            <a:r>
              <a:rPr lang="en-US" altLang="zh-CN" dirty="0" err="1"/>
              <a:t>SyntaxError</a:t>
            </a:r>
            <a:endParaRPr lang="zh-CN" altLang="zh-CN" dirty="0"/>
          </a:p>
          <a:p>
            <a:pPr marL="514350" lvl="1" indent="0">
              <a:buNone/>
            </a:pPr>
            <a:r>
              <a:rPr lang="zh-CN" altLang="zh-CN" dirty="0"/>
              <a:t>当解释器发现语法错误时，会引发</a:t>
            </a:r>
            <a:r>
              <a:rPr lang="en-US" altLang="zh-CN" dirty="0" err="1"/>
              <a:t>SyntaxError</a:t>
            </a:r>
            <a:r>
              <a:rPr lang="zh-CN" altLang="zh-CN" dirty="0"/>
              <a:t>异常。</a:t>
            </a:r>
          </a:p>
          <a:p>
            <a:pPr marL="514350" lvl="1" indent="0">
              <a:buNone/>
            </a:pPr>
            <a:r>
              <a:rPr lang="en-US" altLang="zh-CN" dirty="0"/>
              <a:t>7. </a:t>
            </a:r>
            <a:r>
              <a:rPr lang="en-US" altLang="zh-CN" dirty="0" err="1"/>
              <a:t>FileNotFoundError</a:t>
            </a:r>
            <a:endParaRPr lang="zh-CN" altLang="zh-CN" dirty="0"/>
          </a:p>
          <a:p>
            <a:pPr marL="514350" lvl="1" indent="0">
              <a:buNone/>
            </a:pPr>
            <a:r>
              <a:rPr lang="zh-CN" altLang="zh-CN" dirty="0"/>
              <a:t>试图打开不存在的文件时，会引发</a:t>
            </a:r>
            <a:r>
              <a:rPr lang="en-US" altLang="zh-CN" dirty="0" err="1"/>
              <a:t>FileNotFoundError</a:t>
            </a:r>
            <a:r>
              <a:rPr lang="zh-CN" altLang="zh-CN" dirty="0"/>
              <a:t>异常。</a:t>
            </a:r>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10.3 </a:t>
            </a:r>
            <a:r>
              <a:rPr lang="zh-CN" altLang="zh-CN" dirty="0"/>
              <a:t>异常处理机制</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pPr marL="514350" lvl="1" indent="0">
              <a:buNone/>
            </a:pPr>
            <a:endParaRPr lang="en-US" altLang="zh-CN" dirty="0"/>
          </a:p>
          <a:p>
            <a:pPr marL="514350" lvl="1" indent="0">
              <a:buNone/>
            </a:pPr>
            <a:r>
              <a:rPr lang="zh-CN" altLang="zh-CN" dirty="0"/>
              <a:t>（</a:t>
            </a:r>
            <a:r>
              <a:rPr lang="en-US" altLang="zh-CN" dirty="0"/>
              <a:t>1</a:t>
            </a:r>
            <a:r>
              <a:rPr lang="zh-CN" altLang="zh-CN" dirty="0"/>
              <a:t>）程序执行过程中如果出现异常，会自动生成一个异常对象，该异常对象被提交给</a:t>
            </a:r>
            <a:r>
              <a:rPr lang="en-US" altLang="zh-CN" dirty="0"/>
              <a:t>Python</a:t>
            </a:r>
            <a:r>
              <a:rPr lang="zh-CN" altLang="zh-CN" dirty="0"/>
              <a:t>解释器，这个过程称为抛出异常。</a:t>
            </a:r>
            <a:endParaRPr lang="en-US" altLang="zh-CN" dirty="0"/>
          </a:p>
          <a:p>
            <a:pPr marL="514350" lvl="1" indent="0">
              <a:buNone/>
            </a:pPr>
            <a:r>
              <a:rPr lang="zh-CN" altLang="zh-CN" dirty="0"/>
              <a:t>抛出异常也可以由用户程序自行定义。</a:t>
            </a:r>
          </a:p>
          <a:p>
            <a:pPr marL="514350" lvl="1" indent="0">
              <a:buNone/>
            </a:pPr>
            <a:r>
              <a:rPr lang="zh-CN" altLang="zh-CN" dirty="0"/>
              <a:t>（</a:t>
            </a:r>
            <a:r>
              <a:rPr lang="en-US" altLang="zh-CN" dirty="0"/>
              <a:t>2</a:t>
            </a:r>
            <a:r>
              <a:rPr lang="zh-CN" altLang="zh-CN" dirty="0"/>
              <a:t>）当</a:t>
            </a:r>
            <a:r>
              <a:rPr lang="en-US" altLang="zh-CN" dirty="0"/>
              <a:t>Python</a:t>
            </a:r>
            <a:r>
              <a:rPr lang="zh-CN" altLang="zh-CN" dirty="0"/>
              <a:t>解释器接收到异常对象时，会寻找处理这一异常的代码并处理，这一过程叫捕获异常。</a:t>
            </a:r>
          </a:p>
          <a:p>
            <a:pPr marL="514350" lvl="1" indent="0">
              <a:buNone/>
            </a:pPr>
            <a:r>
              <a:rPr lang="zh-CN" altLang="zh-CN" dirty="0"/>
              <a:t>（</a:t>
            </a:r>
            <a:r>
              <a:rPr lang="en-US" altLang="zh-CN" dirty="0"/>
              <a:t>3</a:t>
            </a:r>
            <a:r>
              <a:rPr lang="zh-CN" altLang="zh-CN" dirty="0"/>
              <a:t>）如果</a:t>
            </a:r>
            <a:r>
              <a:rPr lang="en-US" altLang="zh-CN" dirty="0"/>
              <a:t>Python</a:t>
            </a:r>
            <a:r>
              <a:rPr lang="zh-CN" altLang="zh-CN" dirty="0"/>
              <a:t>解释器找不到可以处理异常的方法，则运行时系统终止，应用程序退出。</a:t>
            </a:r>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705877" y="4437112"/>
            <a:ext cx="1730896" cy="17308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10.3 </a:t>
            </a:r>
            <a:r>
              <a:rPr lang="zh-CN" altLang="zh-CN" dirty="0"/>
              <a:t>异常处理机制</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en-US" altLang="zh-CN" dirty="0"/>
              <a:t>try-except</a:t>
            </a:r>
            <a:r>
              <a:rPr lang="zh-CN" altLang="zh-CN" dirty="0"/>
              <a:t>语句</a:t>
            </a:r>
          </a:p>
          <a:p>
            <a:pPr lvl="1"/>
            <a:r>
              <a:rPr lang="zh-CN" altLang="en-US" dirty="0"/>
              <a:t>用于</a:t>
            </a:r>
            <a:r>
              <a:rPr lang="zh-CN" altLang="zh-CN" dirty="0"/>
              <a:t>处理异常，帮助用户准确定位异常发生的位置和原因。</a:t>
            </a:r>
            <a:endParaRPr lang="en-US" altLang="zh-CN" dirty="0"/>
          </a:p>
          <a:p>
            <a:pPr lvl="1"/>
            <a:r>
              <a:rPr lang="zh-CN" altLang="en-US" dirty="0"/>
              <a:t>格式如下。</a:t>
            </a:r>
            <a:endParaRPr lang="en-US" altLang="zh-CN" dirty="0"/>
          </a:p>
          <a:p>
            <a:pPr lvl="1"/>
            <a:endParaRPr lang="en-US" altLang="zh-CN" dirty="0"/>
          </a:p>
          <a:p>
            <a:pPr marL="514350" lvl="1" indent="0">
              <a:buNone/>
            </a:pPr>
            <a:r>
              <a:rPr lang="en-US" altLang="zh-CN" dirty="0"/>
              <a:t>try</a:t>
            </a:r>
            <a:r>
              <a:rPr lang="zh-CN" altLang="zh-CN" dirty="0"/>
              <a:t>：</a:t>
            </a:r>
          </a:p>
          <a:p>
            <a:pPr marL="514350" lvl="1" indent="0">
              <a:buNone/>
            </a:pPr>
            <a:r>
              <a:rPr lang="en-US" altLang="zh-CN" dirty="0"/>
              <a:t>	</a:t>
            </a:r>
            <a:r>
              <a:rPr lang="zh-CN" altLang="zh-CN" dirty="0"/>
              <a:t>语句块</a:t>
            </a:r>
          </a:p>
          <a:p>
            <a:pPr marL="514350" lvl="1" indent="0">
              <a:buNone/>
            </a:pPr>
            <a:r>
              <a:rPr lang="en-US" altLang="zh-CN" dirty="0"/>
              <a:t>except ExceptionName1:</a:t>
            </a:r>
            <a:endParaRPr lang="zh-CN" altLang="zh-CN" dirty="0"/>
          </a:p>
          <a:p>
            <a:pPr marL="514350" lvl="1" indent="0">
              <a:buNone/>
            </a:pPr>
            <a:r>
              <a:rPr lang="en-US" altLang="zh-CN" dirty="0"/>
              <a:t>	</a:t>
            </a:r>
            <a:r>
              <a:rPr lang="zh-CN" altLang="zh-CN" dirty="0"/>
              <a:t>异常处理代码</a:t>
            </a:r>
            <a:r>
              <a:rPr lang="en-US" altLang="zh-CN" dirty="0"/>
              <a:t>1</a:t>
            </a:r>
            <a:endParaRPr lang="zh-CN" altLang="zh-CN" dirty="0"/>
          </a:p>
          <a:p>
            <a:pPr marL="514350" lvl="1" indent="0">
              <a:buNone/>
            </a:pPr>
            <a:r>
              <a:rPr lang="en-US" altLang="zh-CN" dirty="0"/>
              <a:t>except ExceptionName2:</a:t>
            </a:r>
            <a:endParaRPr lang="zh-CN" altLang="zh-CN" dirty="0"/>
          </a:p>
          <a:p>
            <a:pPr marL="514350" lvl="1" indent="0">
              <a:buNone/>
            </a:pPr>
            <a:r>
              <a:rPr lang="en-US" altLang="zh-CN" dirty="0"/>
              <a:t>	</a:t>
            </a:r>
            <a:r>
              <a:rPr lang="zh-CN" altLang="zh-CN" dirty="0"/>
              <a:t>异常处理代码</a:t>
            </a:r>
            <a:r>
              <a:rPr lang="en-US" altLang="zh-CN" dirty="0"/>
              <a:t>2</a:t>
            </a:r>
            <a:endParaRPr lang="zh-CN" altLang="zh-CN" dirty="0"/>
          </a:p>
          <a:p>
            <a:pPr marL="514350" lvl="1" indent="0">
              <a:buNone/>
            </a:pPr>
            <a:r>
              <a:rPr lang="zh-CN" altLang="zh-CN" dirty="0"/>
              <a:t>……</a:t>
            </a:r>
          </a:p>
          <a:p>
            <a:pPr lvl="1"/>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1755" y="854075"/>
            <a:ext cx="9039225" cy="787400"/>
          </a:xfrm>
        </p:spPr>
        <p:txBody>
          <a:bodyPr/>
          <a:lstStyle/>
          <a:p>
            <a:r>
              <a:rPr lang="en-US" altLang="zh-CN" dirty="0"/>
              <a:t>10.3 </a:t>
            </a:r>
            <a:r>
              <a:rPr lang="zh-CN" altLang="zh-CN" dirty="0"/>
              <a:t>异常处理机制</a:t>
            </a:r>
            <a:endParaRPr lang="zh-CN" altLang="zh-CN" b="1" dirty="0"/>
          </a:p>
        </p:txBody>
      </p:sp>
      <p:sp>
        <p:nvSpPr>
          <p:cNvPr id="8195" name="Rectangle 3"/>
          <p:cNvSpPr>
            <a:spLocks noGrp="1" noChangeArrowheads="1"/>
          </p:cNvSpPr>
          <p:nvPr>
            <p:ph type="body" idx="4294967295"/>
          </p:nvPr>
        </p:nvSpPr>
        <p:spPr>
          <a:xfrm>
            <a:off x="71755" y="1640205"/>
            <a:ext cx="9036050" cy="4633595"/>
          </a:xfrm>
        </p:spPr>
        <p:txBody>
          <a:bodyPr/>
          <a:lstStyle/>
          <a:p>
            <a:r>
              <a:rPr lang="en-US" altLang="zh-CN" dirty="0"/>
              <a:t>try-except</a:t>
            </a:r>
            <a:r>
              <a:rPr lang="zh-CN" altLang="zh-CN" dirty="0"/>
              <a:t>语句</a:t>
            </a:r>
          </a:p>
          <a:p>
            <a:pPr marL="358775" lvl="1" indent="0">
              <a:buNone/>
            </a:pPr>
            <a:endParaRPr lang="en-US" altLang="zh-CN" dirty="0"/>
          </a:p>
          <a:p>
            <a:pPr marL="358775" lvl="1" indent="0">
              <a:buNone/>
            </a:pPr>
            <a:r>
              <a:rPr lang="zh-CN" altLang="zh-CN" dirty="0"/>
              <a:t>（</a:t>
            </a:r>
            <a:r>
              <a:rPr lang="en-US" altLang="zh-CN" dirty="0"/>
              <a:t>1</a:t>
            </a:r>
            <a:r>
              <a:rPr lang="zh-CN" altLang="zh-CN" dirty="0"/>
              <a:t>）</a:t>
            </a:r>
            <a:r>
              <a:rPr lang="en-US" altLang="zh-CN" dirty="0"/>
              <a:t>try</a:t>
            </a:r>
            <a:r>
              <a:rPr lang="zh-CN" altLang="zh-CN" dirty="0"/>
              <a:t>语句</a:t>
            </a:r>
          </a:p>
          <a:p>
            <a:pPr marL="358775" lvl="1" indent="0">
              <a:buNone/>
            </a:pPr>
            <a:r>
              <a:rPr lang="zh-CN" altLang="zh-CN" dirty="0"/>
              <a:t>指定捕获异常的范围，由</a:t>
            </a:r>
            <a:r>
              <a:rPr lang="en-US" altLang="zh-CN" dirty="0"/>
              <a:t>try</a:t>
            </a:r>
            <a:r>
              <a:rPr lang="zh-CN" altLang="zh-CN" dirty="0"/>
              <a:t>所限定的代码块中的语句在执行过程中，可能会生成异常对象并抛出。</a:t>
            </a:r>
          </a:p>
          <a:p>
            <a:pPr marL="358775" lvl="1" indent="0">
              <a:buNone/>
            </a:pPr>
            <a:r>
              <a:rPr lang="zh-CN" altLang="zh-CN" dirty="0"/>
              <a:t>（</a:t>
            </a:r>
            <a:r>
              <a:rPr lang="en-US" altLang="zh-CN" dirty="0"/>
              <a:t>2</a:t>
            </a:r>
            <a:r>
              <a:rPr lang="zh-CN" altLang="zh-CN" dirty="0"/>
              <a:t>）</a:t>
            </a:r>
            <a:r>
              <a:rPr lang="en-US" altLang="zh-CN" dirty="0"/>
              <a:t>except</a:t>
            </a:r>
            <a:r>
              <a:rPr lang="zh-CN" altLang="zh-CN" dirty="0"/>
              <a:t>语句</a:t>
            </a:r>
          </a:p>
          <a:p>
            <a:pPr marL="358775" lvl="1" indent="0">
              <a:buNone/>
            </a:pPr>
            <a:r>
              <a:rPr lang="zh-CN" altLang="zh-CN" dirty="0"/>
              <a:t>每个</a:t>
            </a:r>
            <a:r>
              <a:rPr lang="en-US" altLang="zh-CN" dirty="0"/>
              <a:t>try</a:t>
            </a:r>
            <a:r>
              <a:rPr lang="zh-CN" altLang="zh-CN" dirty="0"/>
              <a:t>代码块必须有一个或多个</a:t>
            </a:r>
            <a:r>
              <a:rPr lang="en-US" altLang="zh-CN" dirty="0"/>
              <a:t>except</a:t>
            </a:r>
            <a:r>
              <a:rPr lang="zh-CN" altLang="zh-CN" dirty="0"/>
              <a:t>语句，用于处理</a:t>
            </a:r>
            <a:r>
              <a:rPr lang="en-US" altLang="zh-CN" dirty="0"/>
              <a:t>try</a:t>
            </a:r>
            <a:r>
              <a:rPr lang="zh-CN" altLang="zh-CN" dirty="0"/>
              <a:t>代码块中所生成的异常。</a:t>
            </a:r>
            <a:r>
              <a:rPr lang="en-US" altLang="zh-CN" dirty="0"/>
              <a:t>except</a:t>
            </a:r>
            <a:r>
              <a:rPr lang="zh-CN" altLang="zh-CN" dirty="0"/>
              <a:t>语句后的参数指明它能够捕获的异常类型。</a:t>
            </a:r>
            <a:r>
              <a:rPr lang="en-US" altLang="zh-CN" dirty="0"/>
              <a:t>except</a:t>
            </a:r>
            <a:r>
              <a:rPr lang="zh-CN" altLang="zh-CN" dirty="0"/>
              <a:t>块中包含的是异常处理的代码。</a:t>
            </a:r>
          </a:p>
          <a:p>
            <a:pPr marL="358775" lvl="1" indent="0">
              <a:buNone/>
            </a:pPr>
            <a:endParaRPr lang="en-US" altLang="zh-CN" dirty="0"/>
          </a:p>
          <a:p>
            <a:pPr marL="358775" lvl="1" indent="0">
              <a:buNone/>
            </a:pPr>
            <a:r>
              <a:rPr lang="zh-CN" altLang="zh-CN" dirty="0"/>
              <a:t>例</a:t>
            </a:r>
            <a:r>
              <a:rPr lang="en-US" altLang="zh-CN" dirty="0"/>
              <a:t>10-3 </a:t>
            </a:r>
            <a:r>
              <a:rPr lang="zh-CN" altLang="zh-CN" dirty="0"/>
              <a:t>基本的异常处理示例。</a:t>
            </a:r>
          </a:p>
          <a:p>
            <a:pPr lvl="1"/>
            <a:endParaRPr lang="zh-CN" altLang="zh-CN" dirty="0"/>
          </a:p>
          <a:p>
            <a:endParaRPr lang="zh-CN" altLang="zh-CN" dirty="0"/>
          </a:p>
          <a:p>
            <a:pPr lvl="1"/>
            <a:endParaRPr lang="zh-CN" altLang="zh-CN" dirty="0"/>
          </a:p>
          <a:p>
            <a:pPr indent="-44450" eaLnBrk="1" hangingPunct="1">
              <a:buClr>
                <a:srgbClr val="228A88"/>
              </a:buClr>
              <a:buFont typeface="Wingdings 2" panose="05020102010507070707" pitchFamily="18" charset="2"/>
              <a:buNone/>
              <a:defRPr/>
            </a:pPr>
            <a:endParaRPr lang="en-US" altLang="zh-CN" b="1" dirty="0">
              <a:solidFill>
                <a:srgbClr val="126ABA"/>
              </a:solidFill>
            </a:endParaRPr>
          </a:p>
        </p:txBody>
      </p:sp>
    </p:spTree>
  </p:cSld>
  <p:clrMapOvr>
    <a:masterClrMapping/>
  </p:clrMapOvr>
</p:sld>
</file>

<file path=ppt/theme/theme1.xml><?xml version="1.0" encoding="utf-8"?>
<a:theme xmlns:a="http://schemas.openxmlformats.org/drawingml/2006/main" name="1_尚学堂">
  <a:themeElements>
    <a:clrScheme name="尚学堂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fontScheme name="尚学堂">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2"/>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20000"/>
          </a:spcAft>
          <a:buClr>
            <a:srgbClr val="228A88"/>
          </a:buClr>
          <a:buSzTx/>
          <a:buFont typeface="Wingdings 2" panose="05020102010507070707" pitchFamily="18" charset="2"/>
          <a:buNone/>
          <a:defRPr kumimoji="0" lang="en-US" sz="2000" b="0" i="0" u="none" strike="noStrike" cap="none" normalizeH="0" baseline="0" smtClean="0">
            <a:ln>
              <a:noFill/>
            </a:ln>
            <a:solidFill>
              <a:srgbClr val="6699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tx2"/>
        </a:solidFill>
        <a:ln w="9525" cap="flat" cmpd="sng" algn="ctr">
          <a:solidFill>
            <a:schemeClr val="tx2"/>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20000"/>
          </a:spcAft>
          <a:buClr>
            <a:srgbClr val="228A88"/>
          </a:buClr>
          <a:buSzTx/>
          <a:buFont typeface="Wingdings 2" panose="05020102010507070707" pitchFamily="18" charset="2"/>
          <a:buNone/>
          <a:defRPr kumimoji="0" lang="en-US" sz="2000" b="0" i="0" u="none" strike="noStrike" cap="none" normalizeH="0" baseline="0" smtClean="0">
            <a:ln>
              <a:noFill/>
            </a:ln>
            <a:solidFill>
              <a:srgbClr val="669900"/>
            </a:solidFill>
            <a:effectLst/>
            <a:latin typeface="Arial" panose="020B0604020202020204" pitchFamily="34" charset="0"/>
            <a:ea typeface="宋体" panose="02010600030101010101" pitchFamily="2" charset="-122"/>
          </a:defRPr>
        </a:defPPr>
      </a:lstStyle>
    </a:lnDef>
  </a:objectDefaults>
  <a:extraClrSchemeLst>
    <a:extraClrScheme>
      <a:clrScheme name="尚学堂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尚学堂 2">
        <a:dk1>
          <a:srgbClr val="000000"/>
        </a:dk1>
        <a:lt1>
          <a:srgbClr val="FFFFFF"/>
        </a:lt1>
        <a:dk2>
          <a:srgbClr val="228A88"/>
        </a:dk2>
        <a:lt2>
          <a:srgbClr val="808080"/>
        </a:lt2>
        <a:accent1>
          <a:srgbClr val="CCCCFF"/>
        </a:accent1>
        <a:accent2>
          <a:srgbClr val="2DB6B3"/>
        </a:accent2>
        <a:accent3>
          <a:srgbClr val="FFFFFF"/>
        </a:accent3>
        <a:accent4>
          <a:srgbClr val="000000"/>
        </a:accent4>
        <a:accent5>
          <a:srgbClr val="E2E2FF"/>
        </a:accent5>
        <a:accent6>
          <a:srgbClr val="28A5A2"/>
        </a:accent6>
        <a:hlink>
          <a:srgbClr val="051AB3"/>
        </a:hlink>
        <a:folHlink>
          <a:srgbClr val="D18213"/>
        </a:folHlink>
      </a:clrScheme>
      <a:clrMap bg1="lt1" tx1="dk1" bg2="lt2" tx2="dk2" accent1="accent1" accent2="accent2" accent3="accent3" accent4="accent4" accent5="accent5" accent6="accent6" hlink="hlink" folHlink="folHlink"/>
    </a:extraClrScheme>
    <a:extraClrScheme>
      <a:clrScheme name="尚学堂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尚学堂</Template>
  <TotalTime>1075</TotalTime>
  <Words>1994</Words>
  <Application>Microsoft Office PowerPoint</Application>
  <PresentationFormat>全屏显示(4:3)</PresentationFormat>
  <Paragraphs>225</Paragraphs>
  <Slides>26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微软雅黑</vt:lpstr>
      <vt:lpstr>Arial</vt:lpstr>
      <vt:lpstr>Wingdings 2</vt:lpstr>
      <vt:lpstr>1_尚学堂</vt:lpstr>
      <vt:lpstr>10  异常处理</vt:lpstr>
      <vt:lpstr>第10章 异常处理</vt:lpstr>
      <vt:lpstr>10.1 异常处理概述</vt:lpstr>
      <vt:lpstr>10.1 异常处理概述</vt:lpstr>
      <vt:lpstr>10.2 Python的异常类</vt:lpstr>
      <vt:lpstr>10.2 Python的异常类</vt:lpstr>
      <vt:lpstr>10.3 异常处理机制</vt:lpstr>
      <vt:lpstr>10.3 异常处理机制</vt:lpstr>
      <vt:lpstr>10.3 异常处理机制</vt:lpstr>
      <vt:lpstr>10.3 异常处理机制</vt:lpstr>
      <vt:lpstr>10.3 异常处理机制</vt:lpstr>
      <vt:lpstr>10.3 异常处理机制</vt:lpstr>
      <vt:lpstr>10.3 异常处理机制</vt:lpstr>
      <vt:lpstr>10.4 抛出异常</vt:lpstr>
      <vt:lpstr>10.4 抛出异常</vt:lpstr>
      <vt:lpstr>10.4 抛出异常</vt:lpstr>
      <vt:lpstr>10.5 断言与上下文管理</vt:lpstr>
      <vt:lpstr>10.5 断言与上下文管理</vt:lpstr>
      <vt:lpstr>10.5 断言与上下文管理</vt:lpstr>
      <vt:lpstr>10.6 自定义异常</vt:lpstr>
      <vt:lpstr>10.6 自定义异常</vt:lpstr>
      <vt:lpstr>PowerPoint 演示文稿</vt:lpstr>
      <vt:lpstr>小结</vt:lpstr>
      <vt:lpstr>小结</vt:lpstr>
      <vt:lpstr>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339</cp:revision>
  <dcterms:created xsi:type="dcterms:W3CDTF">2113-01-01T00:00:00Z</dcterms:created>
  <dcterms:modified xsi:type="dcterms:W3CDTF">2022-05-10T07:53:23Z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