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handoutMasterIdLst>
    <p:handoutMasterId r:id="rId27"/>
  </p:handoutMasterIdLst>
  <p:sldIdLst>
    <p:sldId id="256" r:id="rId2"/>
    <p:sldId id="318" r:id="rId3"/>
    <p:sldId id="299" r:id="rId4"/>
    <p:sldId id="404" r:id="rId5"/>
    <p:sldId id="405" r:id="rId6"/>
    <p:sldId id="386" r:id="rId7"/>
    <p:sldId id="406" r:id="rId8"/>
    <p:sldId id="407" r:id="rId9"/>
    <p:sldId id="408" r:id="rId10"/>
    <p:sldId id="409" r:id="rId11"/>
    <p:sldId id="362" r:id="rId12"/>
    <p:sldId id="410" r:id="rId13"/>
    <p:sldId id="411" r:id="rId14"/>
    <p:sldId id="412" r:id="rId15"/>
    <p:sldId id="414" r:id="rId16"/>
    <p:sldId id="415" r:id="rId17"/>
    <p:sldId id="416" r:id="rId18"/>
    <p:sldId id="396" r:id="rId19"/>
    <p:sldId id="417" r:id="rId20"/>
    <p:sldId id="418" r:id="rId21"/>
    <p:sldId id="419" r:id="rId22"/>
    <p:sldId id="420" r:id="rId23"/>
    <p:sldId id="311" r:id="rId24"/>
    <p:sldId id="263" r:id="rId25"/>
    <p:sldId id="342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20000"/>
      </a:spcAft>
      <a:buClr>
        <a:srgbClr val="228A88"/>
      </a:buClr>
      <a:buFont typeface="Wingdings 2" panose="05020102010507070707" pitchFamily="18" charset="2"/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6699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6B3"/>
    <a:srgbClr val="9954CC"/>
    <a:srgbClr val="50A3EE"/>
    <a:srgbClr val="126ABA"/>
    <a:srgbClr val="7EBBF2"/>
    <a:srgbClr val="69B0F1"/>
    <a:srgbClr val="66AEF0"/>
    <a:srgbClr val="020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 autoAdjust="0"/>
  </p:normalViewPr>
  <p:slideViewPr>
    <p:cSldViewPr>
      <p:cViewPr varScale="1">
        <p:scale>
          <a:sx n="72" d="100"/>
          <a:sy n="72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2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2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541F-54B9-41FE-9A5A-DFC07EBE7F8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BEE0-6446-472E-ABDC-872CE7FA2D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" y="5164455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169037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152400" y="669925"/>
            <a:ext cx="4475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ea typeface="华文彩云" panose="02010800040101010101" pitchFamily="2" charset="-122"/>
              </a:rPr>
              <a:t>Python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  <a:sym typeface="+mn-ea"/>
              </a:rPr>
              <a:t>高级</a:t>
            </a:r>
            <a:r>
              <a:rPr lang="zh-CN" altLang="en-US" sz="3600" dirty="0">
                <a:solidFill>
                  <a:schemeClr val="bg1"/>
                </a:solidFill>
                <a:ea typeface="方正姚体" panose="02010601030101010101" pitchFamily="2" charset="-122"/>
              </a:rPr>
              <a:t>程序设计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black">
          <a:xfrm>
            <a:off x="6084888" y="5930107"/>
            <a:ext cx="287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北京工商大学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879475"/>
            <a:ext cx="2230437" cy="5372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2713" y="879475"/>
            <a:ext cx="6540500" cy="5372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238" y="879475"/>
            <a:ext cx="8897937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112713" y="1687513"/>
            <a:ext cx="8923337" cy="4564062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>
                <a:solidFill>
                  <a:srgbClr val="1166B3"/>
                </a:solidFill>
              </a:defRPr>
            </a:lvl1pPr>
            <a:lvl2pPr>
              <a:defRPr sz="22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21" y="788034"/>
            <a:ext cx="9039466" cy="787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189" y="1619794"/>
            <a:ext cx="4532811" cy="46317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4252" y="1632857"/>
            <a:ext cx="4441961" cy="46187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6334760"/>
            <a:ext cx="9144635" cy="522605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635" cy="783590"/>
          </a:xfrm>
          <a:prstGeom prst="rect">
            <a:avLst/>
          </a:prstGeom>
          <a:gradFill>
            <a:gsLst>
              <a:gs pos="0">
                <a:srgbClr val="9954CC"/>
              </a:gs>
              <a:gs pos="37000">
                <a:srgbClr val="9954CC"/>
              </a:gs>
              <a:gs pos="100000">
                <a:srgbClr val="CBA5E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39688" y="854075"/>
            <a:ext cx="903922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6513" y="1639888"/>
            <a:ext cx="9036050" cy="4633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br>
              <a:rPr lang="en-US" altLang="en-US"/>
            </a:br>
            <a:r>
              <a:rPr lang="en-US" altLang="en-US"/>
              <a:t>good1</a:t>
            </a:r>
          </a:p>
          <a:p>
            <a:pPr lvl="1"/>
            <a:r>
              <a:rPr lang="en-US" altLang="en-US"/>
              <a:t>Second level</a:t>
            </a:r>
            <a:br>
              <a:rPr lang="en-US" altLang="en-US"/>
            </a:br>
            <a:r>
              <a:rPr lang="en-US" altLang="en-US"/>
              <a:t>good2</a:t>
            </a:r>
          </a:p>
          <a:p>
            <a:pPr lvl="2"/>
            <a:r>
              <a:rPr lang="en-US" altLang="en-US"/>
              <a:t>Third level</a:t>
            </a:r>
            <a:br>
              <a:rPr lang="en-US" altLang="en-US"/>
            </a:br>
            <a:r>
              <a:rPr lang="en-US" altLang="en-US"/>
              <a:t>good3</a:t>
            </a:r>
          </a:p>
          <a:p>
            <a:pPr lvl="3"/>
            <a:r>
              <a:rPr lang="en-US" altLang="en-US"/>
              <a:t>Fourth level</a:t>
            </a:r>
            <a:br>
              <a:rPr lang="en-US" altLang="en-US"/>
            </a:br>
            <a:r>
              <a:rPr lang="en-US" altLang="en-US"/>
              <a:t>good4</a:t>
            </a:r>
          </a:p>
          <a:p>
            <a:pPr lvl="4"/>
            <a:r>
              <a:rPr lang="en-US" altLang="en-US"/>
              <a:t>Fifth level</a:t>
            </a:r>
            <a:br>
              <a:rPr lang="en-US" altLang="en-US"/>
            </a:br>
            <a:r>
              <a:rPr lang="en-US" altLang="en-US"/>
              <a:t>good5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black">
          <a:xfrm>
            <a:off x="34925" y="26035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black">
          <a:xfrm>
            <a:off x="6829425" y="6431598"/>
            <a:ext cx="2125663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r>
              <a:rPr lang="zh-CN" altLang="en-US" sz="1400" dirty="0">
                <a:solidFill>
                  <a:schemeClr val="bg1"/>
                </a:solidFill>
              </a:rPr>
              <a:t>国际经管学院</a:t>
            </a:r>
          </a:p>
        </p:txBody>
      </p:sp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34925" y="41275"/>
            <a:ext cx="37449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Font typeface="Wingdings 2" panose="05020102010507070707" pitchFamily="18" charset="2"/>
              <a:defRPr sz="2000">
                <a:solidFill>
                  <a:srgbClr val="6699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ea typeface="方正姚体" panose="02010601030101010101" pitchFamily="2" charset="-122"/>
              </a:rPr>
              <a:t>高级程序设计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244840" y="26670"/>
            <a:ext cx="769620" cy="727075"/>
            <a:chOff x="1642438" y="2313000"/>
            <a:chExt cx="2232000" cy="2232000"/>
          </a:xfrm>
        </p:grpSpPr>
        <p:sp>
          <p:nvSpPr>
            <p:cNvPr id="9" name="椭圆 8"/>
            <p:cNvSpPr/>
            <p:nvPr/>
          </p:nvSpPr>
          <p:spPr>
            <a:xfrm>
              <a:off x="1642438" y="2313000"/>
              <a:ext cx="2232000" cy="22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38" y="2349000"/>
              <a:ext cx="2160000" cy="216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0005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±"/>
        <a:defRPr sz="2400">
          <a:solidFill>
            <a:schemeClr val="hlink"/>
          </a:solidFill>
          <a:latin typeface="+mn-lt"/>
          <a:ea typeface="+mn-ea"/>
        </a:defRPr>
      </a:lvl3pPr>
      <a:lvl4pPr marL="1885950" indent="-34290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°"/>
        <a:defRPr sz="2000">
          <a:solidFill>
            <a:schemeClr val="hlink"/>
          </a:solidFill>
          <a:latin typeface="+mn-lt"/>
          <a:ea typeface="+mn-ea"/>
        </a:defRPr>
      </a:lvl4pPr>
      <a:lvl5pPr marL="2349500" indent="-349250" algn="l" rtl="0" eaLnBrk="0" fontAlgn="base" hangingPunct="0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 sz="2000"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anose="05020102010507070707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15265" y="2643505"/>
            <a:ext cx="8232775" cy="1871345"/>
          </a:xfrm>
          <a:solidFill>
            <a:srgbClr val="FFFFFF"/>
          </a:solidFill>
          <a:ln>
            <a:solidFill>
              <a:srgbClr val="9954CC"/>
            </a:solidFill>
          </a:ln>
        </p:spPr>
        <p:txBody>
          <a:bodyPr anchorCtr="1"/>
          <a:lstStyle/>
          <a:p>
            <a:pPr eaLnBrk="1" hangingPunct="1"/>
            <a:r>
              <a:rPr lang="en-US" altLang="zh-CN" sz="3200" dirty="0"/>
              <a:t>11  </a:t>
            </a:r>
            <a:r>
              <a:rPr lang="en-US" altLang="zh-CN" sz="3200" dirty="0" err="1"/>
              <a:t>tkinter</a:t>
            </a:r>
            <a:r>
              <a:rPr lang="en-US" altLang="zh-CN" sz="3200" dirty="0"/>
              <a:t> GUI</a:t>
            </a:r>
            <a:r>
              <a:rPr lang="zh-CN" altLang="zh-CN" sz="3200" dirty="0"/>
              <a:t>编程</a:t>
            </a:r>
            <a:endParaRPr lang="zh-CN" altLang="en-US" sz="3200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11.2 </a:t>
            </a:r>
            <a:r>
              <a:rPr lang="en-US" altLang="zh-CN" b="1" dirty="0" err="1"/>
              <a:t>tkinter</a:t>
            </a:r>
            <a:r>
              <a:rPr lang="en-US" altLang="zh-CN" b="1" dirty="0"/>
              <a:t> GUI</a:t>
            </a:r>
            <a:r>
              <a:rPr lang="zh-CN" altLang="zh-CN" b="1" dirty="0"/>
              <a:t>的布局管理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使用框架的复杂布局</a:t>
            </a:r>
          </a:p>
          <a:p>
            <a:pPr lvl="1"/>
            <a:r>
              <a:rPr lang="zh-CN" altLang="zh-CN" dirty="0"/>
              <a:t>框架</a:t>
            </a:r>
            <a:r>
              <a:rPr lang="en-US" altLang="zh-CN" dirty="0"/>
              <a:t>( Frame)</a:t>
            </a:r>
            <a:r>
              <a:rPr lang="zh-CN" altLang="zh-CN" dirty="0"/>
              <a:t>是一个容器组件，通常用于对组件进行分组从而实现复杂的布局。</a:t>
            </a:r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11-8 </a:t>
            </a:r>
            <a:r>
              <a:rPr lang="zh-CN" altLang="zh-CN" dirty="0"/>
              <a:t>用</a:t>
            </a:r>
            <a:r>
              <a:rPr lang="en-US" altLang="zh-CN" dirty="0"/>
              <a:t>Frame</a:t>
            </a:r>
            <a:r>
              <a:rPr lang="zh-CN" altLang="zh-CN" dirty="0"/>
              <a:t>实现的复杂布局。</a:t>
            </a:r>
          </a:p>
          <a:p>
            <a:pPr lvl="1"/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09437"/>
              </p:ext>
            </p:extLst>
          </p:nvPr>
        </p:nvGraphicFramePr>
        <p:xfrm>
          <a:off x="251267" y="3501008"/>
          <a:ext cx="4752528" cy="2695168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属性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说明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bd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指定边框宽度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13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relief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指定边框样式，取值为</a:t>
                      </a:r>
                      <a:r>
                        <a:rPr lang="en-US" sz="1800" kern="1000" dirty="0">
                          <a:effectLst/>
                        </a:rPr>
                        <a:t>FLAT(</a:t>
                      </a:r>
                      <a:r>
                        <a:rPr lang="zh-CN" sz="1800" kern="1000" dirty="0">
                          <a:effectLst/>
                        </a:rPr>
                        <a:t>扁平，默认值</a:t>
                      </a:r>
                      <a:r>
                        <a:rPr lang="en-US" sz="1800" kern="1000" dirty="0">
                          <a:effectLst/>
                        </a:rPr>
                        <a:t>) </a:t>
                      </a:r>
                      <a:r>
                        <a:rPr lang="zh-CN" sz="1800" kern="1000" dirty="0">
                          <a:effectLst/>
                        </a:rPr>
                        <a:t>、</a:t>
                      </a:r>
                      <a:r>
                        <a:rPr lang="en-US" sz="1800" kern="1000" dirty="0">
                          <a:effectLst/>
                        </a:rPr>
                        <a:t>RAISED(</a:t>
                      </a:r>
                      <a:r>
                        <a:rPr lang="zh-CN" sz="1800" kern="1000" dirty="0">
                          <a:effectLst/>
                        </a:rPr>
                        <a:t>凸起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r>
                        <a:rPr lang="zh-CN" sz="1800" kern="1000" dirty="0">
                          <a:effectLst/>
                        </a:rPr>
                        <a:t>、</a:t>
                      </a:r>
                      <a:r>
                        <a:rPr lang="en-US" sz="1800" kern="1000" dirty="0">
                          <a:effectLst/>
                        </a:rPr>
                        <a:t> SUNKEN(</a:t>
                      </a:r>
                      <a:r>
                        <a:rPr lang="zh-CN" sz="1800" kern="1000" dirty="0">
                          <a:effectLst/>
                        </a:rPr>
                        <a:t>凹陷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r>
                        <a:rPr lang="zh-CN" sz="1800" kern="1000" dirty="0">
                          <a:effectLst/>
                        </a:rPr>
                        <a:t>、</a:t>
                      </a:r>
                      <a:r>
                        <a:rPr lang="en-US" sz="1800" kern="1000" dirty="0">
                          <a:effectLst/>
                        </a:rPr>
                        <a:t>RIDGE(</a:t>
                      </a:r>
                      <a:r>
                        <a:rPr lang="zh-CN" sz="1800" kern="1000" dirty="0">
                          <a:effectLst/>
                        </a:rPr>
                        <a:t>脊状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r>
                        <a:rPr lang="zh-CN" sz="1800" kern="1000" dirty="0">
                          <a:effectLst/>
                        </a:rPr>
                        <a:t>、</a:t>
                      </a:r>
                      <a:r>
                        <a:rPr lang="en-US" sz="1800" kern="1000" dirty="0">
                          <a:effectLst/>
                        </a:rPr>
                        <a:t>GROOVE(</a:t>
                      </a:r>
                      <a:r>
                        <a:rPr lang="zh-CN" sz="1800" kern="1000" dirty="0">
                          <a:effectLst/>
                        </a:rPr>
                        <a:t>凹槽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r>
                        <a:rPr lang="zh-CN" sz="1800" kern="1000" dirty="0">
                          <a:effectLst/>
                        </a:rPr>
                        <a:t>和</a:t>
                      </a:r>
                      <a:r>
                        <a:rPr lang="en-US" sz="1800" kern="1000" dirty="0">
                          <a:effectLst/>
                        </a:rPr>
                        <a:t> SOLID(</a:t>
                      </a:r>
                      <a:r>
                        <a:rPr lang="zh-CN" sz="1800" kern="1000" dirty="0">
                          <a:effectLst/>
                        </a:rPr>
                        <a:t>实线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width</a:t>
                      </a:r>
                      <a:r>
                        <a:rPr lang="zh-CN" sz="1800" kern="1000">
                          <a:effectLst/>
                        </a:rPr>
                        <a:t>和</a:t>
                      </a:r>
                      <a:r>
                        <a:rPr lang="en-US" sz="1800" kern="1000">
                          <a:effectLst/>
                        </a:rPr>
                        <a:t>height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设置宽度或高度，如果忽略，容器通常根据内容组件的大小自</a:t>
                      </a:r>
                      <a:r>
                        <a:rPr lang="zh-CN" altLang="en-US" sz="1800" kern="1000" dirty="0">
                          <a:effectLst/>
                        </a:rPr>
                        <a:t>动调</a:t>
                      </a:r>
                      <a:r>
                        <a:rPr lang="zh-CN" sz="1800" kern="1000" dirty="0">
                          <a:effectLst/>
                        </a:rPr>
                        <a:t>整</a:t>
                      </a:r>
                      <a:r>
                        <a:rPr lang="en-US" sz="1800" kern="1000" dirty="0">
                          <a:effectLst/>
                        </a:rPr>
                        <a:t>Frame</a:t>
                      </a:r>
                      <a:r>
                        <a:rPr lang="zh-CN" sz="1800" kern="1000" dirty="0">
                          <a:effectLst/>
                        </a:rPr>
                        <a:t>大小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21" y="3099569"/>
            <a:ext cx="3960440" cy="30963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 11.3 </a:t>
            </a:r>
            <a:r>
              <a:rPr lang="en-US" altLang="zh-CN" dirty="0" err="1"/>
              <a:t>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Label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zh-CN" dirty="0"/>
              <a:t>用于创建标签的组件，主要用于显示不可修改的文本、图片或者图文混排内容。</a:t>
            </a:r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57436" y="3059435"/>
          <a:ext cx="4680520" cy="3024338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属性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说明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text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设置标签显示的文本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 err="1">
                          <a:effectLst/>
                        </a:rPr>
                        <a:t>bg</a:t>
                      </a:r>
                      <a:r>
                        <a:rPr lang="zh-CN" sz="1800" kern="1000" dirty="0">
                          <a:effectLst/>
                        </a:rPr>
                        <a:t>和</a:t>
                      </a:r>
                      <a:r>
                        <a:rPr lang="en-US" sz="1800" kern="1000" dirty="0" err="1">
                          <a:effectLst/>
                        </a:rPr>
                        <a:t>fg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指定组件的背景色和前景色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width</a:t>
                      </a:r>
                      <a:r>
                        <a:rPr lang="zh-CN" sz="1800" kern="1000">
                          <a:effectLst/>
                        </a:rPr>
                        <a:t>和</a:t>
                      </a:r>
                      <a:r>
                        <a:rPr lang="en-US" sz="1800" kern="1000">
                          <a:effectLst/>
                        </a:rPr>
                        <a:t>height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指定组件的宽度和高度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67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padx</a:t>
                      </a:r>
                      <a:r>
                        <a:rPr lang="zh-CN" sz="1800" kern="1000">
                          <a:effectLst/>
                        </a:rPr>
                        <a:t>和</a:t>
                      </a:r>
                      <a:r>
                        <a:rPr lang="en-US" sz="1800" kern="1000">
                          <a:effectLst/>
                        </a:rPr>
                        <a:t>pady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组件内文本 左右和上下 的预留空白宽度</a:t>
                      </a:r>
                      <a:r>
                        <a:rPr lang="en-US" sz="1800" kern="1000" dirty="0">
                          <a:effectLst/>
                        </a:rPr>
                        <a:t>)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anchor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设置文本在组件内部的位置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effectLst/>
                        </a:rPr>
                        <a:t>justify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设置文本对齐方式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434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font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设置字体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54" y="3539485"/>
            <a:ext cx="3888432" cy="24482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5185" y="2997458"/>
            <a:ext cx="3043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b="1" dirty="0">
                <a:solidFill>
                  <a:schemeClr val="tx1"/>
                </a:solidFill>
              </a:rPr>
              <a:t>例</a:t>
            </a:r>
            <a:r>
              <a:rPr lang="en-US" altLang="zh-CN" b="1" dirty="0">
                <a:solidFill>
                  <a:schemeClr val="tx1"/>
                </a:solidFill>
              </a:rPr>
              <a:t>11-9 </a:t>
            </a:r>
            <a:r>
              <a:rPr lang="zh-CN" altLang="zh-CN" b="1" dirty="0">
                <a:solidFill>
                  <a:schemeClr val="tx1"/>
                </a:solidFill>
              </a:rPr>
              <a:t>测试标签的属性。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 11.3 </a:t>
            </a:r>
            <a:r>
              <a:rPr lang="en-US" altLang="zh-CN" dirty="0" err="1"/>
              <a:t>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Button</a:t>
            </a:r>
            <a:r>
              <a:rPr lang="zh-CN" altLang="zh-CN" dirty="0"/>
              <a:t>组件</a:t>
            </a:r>
          </a:p>
          <a:p>
            <a:pPr lvl="1"/>
            <a:r>
              <a:rPr lang="zh-CN" altLang="zh-CN" dirty="0"/>
              <a:t>用于创建按钮，通常用于响应用户的单击操作，即单击按钮时将执行指定的函数。</a:t>
            </a:r>
            <a:endParaRPr lang="en-US" altLang="zh-CN" dirty="0"/>
          </a:p>
          <a:p>
            <a:pPr lvl="1"/>
            <a:r>
              <a:rPr lang="en-US" altLang="zh-CN" dirty="0"/>
              <a:t>Button</a:t>
            </a:r>
            <a:r>
              <a:rPr lang="zh-CN" altLang="zh-CN" dirty="0"/>
              <a:t>组件的</a:t>
            </a:r>
            <a:r>
              <a:rPr lang="en-US" altLang="zh-CN" dirty="0"/>
              <a:t>command</a:t>
            </a:r>
            <a:r>
              <a:rPr lang="zh-CN" altLang="zh-CN" dirty="0"/>
              <a:t>属性用于指定响应函数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11-10 </a:t>
            </a:r>
            <a:r>
              <a:rPr lang="zh-CN" altLang="zh-CN" dirty="0"/>
              <a:t>单击</a:t>
            </a:r>
            <a:r>
              <a:rPr lang="en-US" altLang="zh-CN" dirty="0"/>
              <a:t>Button</a:t>
            </a:r>
            <a:r>
              <a:rPr lang="zh-CN" altLang="zh-CN" dirty="0"/>
              <a:t>按钮计算</a:t>
            </a:r>
            <a:r>
              <a:rPr lang="en-US" altLang="zh-CN" dirty="0"/>
              <a:t>1~100</a:t>
            </a:r>
            <a:r>
              <a:rPr lang="zh-CN" altLang="zh-CN" dirty="0"/>
              <a:t>的累加值</a:t>
            </a:r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985" y="3573522"/>
            <a:ext cx="4133552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 11.3 </a:t>
            </a:r>
            <a:r>
              <a:rPr lang="en-US" altLang="zh-CN" dirty="0" err="1"/>
              <a:t>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Entry</a:t>
            </a:r>
            <a:r>
              <a:rPr lang="zh-CN" altLang="zh-CN" dirty="0"/>
              <a:t>组件</a:t>
            </a:r>
          </a:p>
          <a:p>
            <a:pPr lvl="1"/>
            <a:r>
              <a:rPr lang="zh-CN" altLang="zh-CN" dirty="0"/>
              <a:t>输入组件，用于显示和输入简单的单行文本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部分属性与</a:t>
            </a:r>
            <a:r>
              <a:rPr lang="en-US" altLang="zh-CN" dirty="0"/>
              <a:t>Label</a:t>
            </a:r>
            <a:r>
              <a:rPr lang="zh-CN" altLang="zh-CN" dirty="0"/>
              <a:t>组件相同</a:t>
            </a:r>
            <a:r>
              <a:rPr lang="zh-CN" altLang="en-US" dirty="0"/>
              <a:t>。</a:t>
            </a:r>
            <a:endParaRPr lang="en-US" altLang="zh-CN" b="1" dirty="0">
              <a:solidFill>
                <a:srgbClr val="126ABA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347611" y="3068960"/>
          <a:ext cx="5184576" cy="305633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039">
                <a:tc>
                  <a:txBody>
                    <a:bodyPr/>
                    <a:lstStyle/>
                    <a:p>
                      <a:pPr indent="22860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属性</a:t>
                      </a:r>
                      <a:r>
                        <a:rPr lang="en-US" sz="1800" kern="1000">
                          <a:effectLst/>
                        </a:rPr>
                        <a:t>/</a:t>
                      </a:r>
                      <a:r>
                        <a:rPr lang="zh-CN" sz="1800" kern="1000">
                          <a:effectLst/>
                        </a:rPr>
                        <a:t>方法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说明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state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设置组件状态。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validate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设置执行</a:t>
                      </a:r>
                      <a:r>
                        <a:rPr lang="en-US" sz="1800" kern="1000">
                          <a:effectLst/>
                        </a:rPr>
                        <a:t>validatecommand</a:t>
                      </a:r>
                      <a:r>
                        <a:rPr lang="zh-CN" sz="1800" kern="1000">
                          <a:effectLst/>
                        </a:rPr>
                        <a:t>校验函数的时间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validatecommand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设置校验函数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textvariable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获取组件内容的变量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get()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effectLst/>
                        </a:rPr>
                        <a:t>返回组件中的全部字符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07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effectLst/>
                        </a:rPr>
                        <a:t>delete( first,last=None)</a:t>
                      </a:r>
                      <a:endParaRPr lang="zh-CN" sz="1800" kern="100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effectLst/>
                        </a:rPr>
                        <a:t>删除从</a:t>
                      </a:r>
                      <a:r>
                        <a:rPr lang="en-US" sz="1800" kern="1000" dirty="0">
                          <a:effectLst/>
                        </a:rPr>
                        <a:t> first</a:t>
                      </a:r>
                      <a:r>
                        <a:rPr lang="zh-CN" sz="1800" kern="1000" dirty="0">
                          <a:effectLst/>
                        </a:rPr>
                        <a:t>开始到</a:t>
                      </a:r>
                      <a:r>
                        <a:rPr lang="en-US" sz="1800" kern="1000" dirty="0">
                          <a:effectLst/>
                        </a:rPr>
                        <a:t>last</a:t>
                      </a:r>
                      <a:r>
                        <a:rPr lang="zh-CN" sz="1800" kern="1000" dirty="0">
                          <a:effectLst/>
                        </a:rPr>
                        <a:t>之前的字符</a:t>
                      </a:r>
                      <a:endParaRPr lang="zh-CN" sz="1800" kern="1000" dirty="0"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8846" y="3573016"/>
            <a:ext cx="284073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Entry</a:t>
            </a:r>
            <a:r>
              <a:rPr lang="zh-CN" altLang="zh-CN" dirty="0">
                <a:solidFill>
                  <a:schemeClr val="tx1"/>
                </a:solidFill>
              </a:rPr>
              <a:t>组件的常用属性和方法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11tkinter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/>
              <a:t>Entry</a:t>
            </a:r>
            <a:r>
              <a:rPr lang="zh-CN" altLang="zh-CN" dirty="0"/>
              <a:t>组件</a:t>
            </a:r>
          </a:p>
          <a:p>
            <a:pPr lvl="1"/>
            <a:r>
              <a:rPr lang="zh-CN" altLang="zh-CN" b="1" dirty="0"/>
              <a:t>控制变量</a:t>
            </a:r>
            <a:r>
              <a:rPr lang="zh-CN" altLang="en-US" b="1" dirty="0"/>
              <a:t>。</a:t>
            </a:r>
            <a:r>
              <a:rPr lang="zh-CN" altLang="zh-CN" dirty="0"/>
              <a:t>控制变量是和组件相关联</a:t>
            </a:r>
            <a:r>
              <a:rPr lang="zh-CN" altLang="en-US" dirty="0"/>
              <a:t>的</a:t>
            </a:r>
            <a:r>
              <a:rPr lang="zh-CN" altLang="zh-CN" dirty="0"/>
              <a:t>一种对象。</a:t>
            </a:r>
            <a:endParaRPr lang="en-US" altLang="zh-CN" dirty="0"/>
          </a:p>
          <a:p>
            <a:pPr lvl="1"/>
            <a:r>
              <a:rPr lang="zh-CN" altLang="zh-CN" dirty="0"/>
              <a:t>例如，控制变量与</a:t>
            </a:r>
            <a:r>
              <a:rPr lang="en-US" altLang="zh-CN" dirty="0"/>
              <a:t>Entry</a:t>
            </a:r>
            <a:r>
              <a:rPr lang="zh-CN" altLang="zh-CN" dirty="0"/>
              <a:t>组件关联时，控制变量的值和</a:t>
            </a:r>
            <a:r>
              <a:rPr lang="en-US" altLang="zh-CN" dirty="0"/>
              <a:t>Entry</a:t>
            </a:r>
            <a:r>
              <a:rPr lang="zh-CN" altLang="zh-CN" dirty="0"/>
              <a:t>组件中的文本会关联变化。</a:t>
            </a:r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11-11 </a:t>
            </a:r>
            <a:r>
              <a:rPr lang="zh-CN" altLang="zh-CN" dirty="0"/>
              <a:t>输入数据并计算累加和。</a:t>
            </a:r>
            <a:r>
              <a:rPr lang="zh-CN" altLang="en-US" dirty="0"/>
              <a:t>着重体会控制变量的概念。</a:t>
            </a:r>
            <a:endParaRPr lang="zh-CN" altLang="zh-CN" dirty="0"/>
          </a:p>
          <a:p>
            <a:pPr lvl="1"/>
            <a:endParaRPr lang="en-US" altLang="zh-CN" b="1" dirty="0">
              <a:solidFill>
                <a:srgbClr val="126ABA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35" y="4018280"/>
            <a:ext cx="3173730" cy="2155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 11.3 </a:t>
            </a:r>
            <a:r>
              <a:rPr lang="en-US" altLang="zh-CN" dirty="0" err="1"/>
              <a:t>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/>
              <a:t>Listbox</a:t>
            </a:r>
            <a:r>
              <a:rPr lang="zh-CN" altLang="zh-CN" dirty="0"/>
              <a:t>组件</a:t>
            </a:r>
          </a:p>
          <a:p>
            <a:pPr lvl="1"/>
            <a:r>
              <a:rPr lang="zh-CN" altLang="zh-CN" dirty="0"/>
              <a:t>用于创建列表框，列表框允许用户一次选择一个或多个列表项。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126ABA"/>
                </a:solidFill>
              </a:rPr>
              <a:t>Listbox</a:t>
            </a:r>
            <a:r>
              <a:rPr lang="zh-CN" altLang="en-US" b="1" dirty="0">
                <a:solidFill>
                  <a:srgbClr val="126ABA"/>
                </a:solidFill>
              </a:rPr>
              <a:t>组件的部分属性和方法</a:t>
            </a:r>
          </a:p>
          <a:p>
            <a:pPr lvl="2"/>
            <a:r>
              <a:rPr lang="en-US" altLang="zh-CN" sz="2000" b="1" dirty="0" err="1">
                <a:solidFill>
                  <a:srgbClr val="126ABA"/>
                </a:solidFill>
              </a:rPr>
              <a:t>Listvariable</a:t>
            </a:r>
            <a:r>
              <a:rPr lang="zh-CN" altLang="en-US" sz="2000" b="1" dirty="0">
                <a:solidFill>
                  <a:srgbClr val="126ABA"/>
                </a:solidFill>
              </a:rPr>
              <a:t>属性关联一个</a:t>
            </a:r>
            <a:r>
              <a:rPr lang="en-US" altLang="zh-CN" sz="2000" b="1" dirty="0" err="1">
                <a:solidFill>
                  <a:srgbClr val="126ABA"/>
                </a:solidFill>
              </a:rPr>
              <a:t>StringVar</a:t>
            </a:r>
            <a:r>
              <a:rPr lang="zh-CN" altLang="en-US" sz="2000" b="1" dirty="0">
                <a:solidFill>
                  <a:srgbClr val="126ABA"/>
                </a:solidFill>
              </a:rPr>
              <a:t>类型的控制变量，该变量关联列表框全部选项，</a:t>
            </a:r>
          </a:p>
          <a:p>
            <a:pPr lvl="2"/>
            <a:r>
              <a:rPr lang="en-US" altLang="zh-CN" sz="2000" b="1" dirty="0" err="1">
                <a:solidFill>
                  <a:srgbClr val="126ABA"/>
                </a:solidFill>
              </a:rPr>
              <a:t>Selectmode</a:t>
            </a:r>
            <a:r>
              <a:rPr lang="zh-CN" altLang="en-US" sz="2000" b="1" dirty="0">
                <a:solidFill>
                  <a:srgbClr val="126ABA"/>
                </a:solidFill>
              </a:rPr>
              <a:t>用于设置列表项选择模式，</a:t>
            </a:r>
            <a:endParaRPr lang="en-US" altLang="zh-CN" sz="2000" b="1" dirty="0">
              <a:solidFill>
                <a:srgbClr val="126ABA"/>
              </a:solidFill>
            </a:endParaRPr>
          </a:p>
          <a:p>
            <a:pPr lvl="2"/>
            <a:r>
              <a:rPr lang="en-US" altLang="zh-CN" sz="2000" b="1" dirty="0">
                <a:solidFill>
                  <a:srgbClr val="126ABA"/>
                </a:solidFill>
              </a:rPr>
              <a:t>activate(index)</a:t>
            </a:r>
            <a:r>
              <a:rPr lang="zh-CN" altLang="en-US" sz="2000" b="1" dirty="0">
                <a:solidFill>
                  <a:srgbClr val="126ABA"/>
                </a:solidFill>
              </a:rPr>
              <a:t>方法用于选中</a:t>
            </a:r>
            <a:r>
              <a:rPr lang="en-US" altLang="zh-CN" sz="2000" b="1" dirty="0">
                <a:solidFill>
                  <a:srgbClr val="126ABA"/>
                </a:solidFill>
              </a:rPr>
              <a:t>index</a:t>
            </a:r>
            <a:r>
              <a:rPr lang="zh-CN" altLang="en-US" sz="2000" b="1" dirty="0">
                <a:solidFill>
                  <a:srgbClr val="126ABA"/>
                </a:solidFill>
              </a:rPr>
              <a:t>对应的列表项。</a:t>
            </a:r>
          </a:p>
          <a:p>
            <a:pPr lvl="1"/>
            <a:r>
              <a:rPr lang="en-US" altLang="zh-CN" b="1" dirty="0" err="1">
                <a:solidFill>
                  <a:srgbClr val="126ABA"/>
                </a:solidFill>
              </a:rPr>
              <a:t>cursection</a:t>
            </a:r>
            <a:r>
              <a:rPr lang="en-US" altLang="zh-CN" b="1" dirty="0">
                <a:solidFill>
                  <a:srgbClr val="126ABA"/>
                </a:solidFill>
              </a:rPr>
              <a:t>()</a:t>
            </a:r>
            <a:r>
              <a:rPr lang="zh-CN" altLang="en-US" b="1" dirty="0">
                <a:solidFill>
                  <a:srgbClr val="126ABA"/>
                </a:solidFill>
              </a:rPr>
              <a:t>方法返回包含选中项</a:t>
            </a:r>
            <a:r>
              <a:rPr lang="en-US" altLang="zh-CN" b="1" dirty="0">
                <a:solidFill>
                  <a:srgbClr val="126ABA"/>
                </a:solidFill>
              </a:rPr>
              <a:t>index</a:t>
            </a:r>
            <a:r>
              <a:rPr lang="zh-CN" altLang="en-US" b="1" dirty="0">
                <a:solidFill>
                  <a:srgbClr val="126ABA"/>
                </a:solidFill>
              </a:rPr>
              <a:t>的元组，无选中时返回空元组。</a:t>
            </a:r>
          </a:p>
          <a:p>
            <a:pPr lvl="1"/>
            <a:r>
              <a:rPr lang="en-US" altLang="zh-CN" b="1" dirty="0">
                <a:solidFill>
                  <a:srgbClr val="126ABA"/>
                </a:solidFill>
              </a:rPr>
              <a:t>insert(index, </a:t>
            </a:r>
            <a:r>
              <a:rPr lang="en-US" altLang="zh-CN" b="1" dirty="0" err="1">
                <a:solidFill>
                  <a:srgbClr val="126ABA"/>
                </a:solidFill>
              </a:rPr>
              <a:t>relements</a:t>
            </a:r>
            <a:r>
              <a:rPr lang="en-US" altLang="zh-CN" b="1" dirty="0">
                <a:solidFill>
                  <a:srgbClr val="126ABA"/>
                </a:solidFill>
              </a:rPr>
              <a:t>)</a:t>
            </a:r>
            <a:r>
              <a:rPr lang="zh-CN" altLang="en-US" b="1" dirty="0">
                <a:solidFill>
                  <a:srgbClr val="126ABA"/>
                </a:solidFill>
              </a:rPr>
              <a:t>方法在</a:t>
            </a:r>
            <a:r>
              <a:rPr lang="en-US" altLang="zh-CN" b="1" dirty="0">
                <a:solidFill>
                  <a:srgbClr val="126ABA"/>
                </a:solidFill>
              </a:rPr>
              <a:t>index</a:t>
            </a:r>
            <a:r>
              <a:rPr lang="zh-CN" altLang="en-US" b="1" dirty="0">
                <a:solidFill>
                  <a:srgbClr val="126ABA"/>
                </a:solidFill>
              </a:rPr>
              <a:t>位置插入一个或多个列表项。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 11.3 </a:t>
            </a:r>
            <a:r>
              <a:rPr lang="en-US" altLang="zh-CN" dirty="0" err="1"/>
              <a:t>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en-US" altLang="zh-CN" dirty="0" err="1"/>
              <a:t>Listbox</a:t>
            </a:r>
            <a:r>
              <a:rPr lang="zh-CN" altLang="zh-CN" dirty="0"/>
              <a:t>组件</a:t>
            </a:r>
          </a:p>
          <a:p>
            <a:pPr lvl="1"/>
            <a:r>
              <a:rPr lang="en-US" altLang="zh-CN" b="1" dirty="0">
                <a:solidFill>
                  <a:srgbClr val="126ABA"/>
                </a:solidFill>
              </a:rPr>
              <a:t>get( </a:t>
            </a:r>
            <a:r>
              <a:rPr lang="en-US" altLang="zh-CN" b="1" dirty="0" err="1">
                <a:solidFill>
                  <a:srgbClr val="126ABA"/>
                </a:solidFill>
              </a:rPr>
              <a:t>first,last</a:t>
            </a:r>
            <a:r>
              <a:rPr lang="en-US" altLang="zh-CN" b="1" dirty="0">
                <a:solidFill>
                  <a:srgbClr val="126ABA"/>
                </a:solidFill>
              </a:rPr>
              <a:t>=None)</a:t>
            </a:r>
            <a:r>
              <a:rPr lang="zh-CN" altLang="en-US" b="1" dirty="0">
                <a:solidFill>
                  <a:srgbClr val="126ABA"/>
                </a:solidFill>
              </a:rPr>
              <a:t>方法返回包含</a:t>
            </a:r>
            <a:r>
              <a:rPr lang="en-US" altLang="zh-CN" b="1" dirty="0">
                <a:solidFill>
                  <a:srgbClr val="126ABA"/>
                </a:solidFill>
              </a:rPr>
              <a:t>[</a:t>
            </a:r>
            <a:r>
              <a:rPr lang="en-US" altLang="zh-CN" b="1" dirty="0" err="1">
                <a:solidFill>
                  <a:srgbClr val="126ABA"/>
                </a:solidFill>
              </a:rPr>
              <a:t>first,last</a:t>
            </a:r>
            <a:r>
              <a:rPr lang="en-US" altLang="zh-CN" b="1" dirty="0">
                <a:solidFill>
                  <a:srgbClr val="126ABA"/>
                </a:solidFill>
              </a:rPr>
              <a:t>]</a:t>
            </a:r>
            <a:r>
              <a:rPr lang="zh-CN" altLang="en-US" b="1" dirty="0">
                <a:solidFill>
                  <a:srgbClr val="126ABA"/>
                </a:solidFill>
              </a:rPr>
              <a:t>范围内的列表项的文本元组。</a:t>
            </a:r>
            <a:endParaRPr lang="en-US" altLang="zh-CN" b="1" dirty="0">
              <a:solidFill>
                <a:srgbClr val="126ABA"/>
              </a:solidFill>
            </a:endParaRPr>
          </a:p>
          <a:p>
            <a:pPr lvl="1"/>
            <a:r>
              <a:rPr lang="en-US" altLang="zh-CN" b="1" dirty="0" err="1">
                <a:solidFill>
                  <a:srgbClr val="126ABA"/>
                </a:solidFill>
              </a:rPr>
              <a:t>Listbox</a:t>
            </a:r>
            <a:r>
              <a:rPr lang="zh-CN" altLang="en-US" b="1" dirty="0">
                <a:solidFill>
                  <a:srgbClr val="126ABA"/>
                </a:solidFill>
              </a:rPr>
              <a:t>组件的部分方法将列表项位置</a:t>
            </a:r>
            <a:r>
              <a:rPr lang="en-US" altLang="zh-CN" b="1" dirty="0">
                <a:solidFill>
                  <a:srgbClr val="126ABA"/>
                </a:solidFill>
              </a:rPr>
              <a:t>(index)</a:t>
            </a:r>
            <a:r>
              <a:rPr lang="zh-CN" altLang="en-US" b="1" dirty="0">
                <a:solidFill>
                  <a:srgbClr val="126ABA"/>
                </a:solidFill>
              </a:rPr>
              <a:t>作为参数。</a:t>
            </a:r>
            <a:r>
              <a:rPr lang="en-US" altLang="zh-CN" b="1" dirty="0" err="1">
                <a:solidFill>
                  <a:srgbClr val="126ABA"/>
                </a:solidFill>
              </a:rPr>
              <a:t>Listbox</a:t>
            </a:r>
            <a:r>
              <a:rPr lang="zh-CN" altLang="en-US" b="1" dirty="0">
                <a:solidFill>
                  <a:srgbClr val="126ABA"/>
                </a:solidFill>
              </a:rPr>
              <a:t>组件中第一个列表项的</a:t>
            </a:r>
            <a:r>
              <a:rPr lang="en-US" altLang="zh-CN" b="1" dirty="0">
                <a:solidFill>
                  <a:srgbClr val="126ABA"/>
                </a:solidFill>
              </a:rPr>
              <a:t>index</a:t>
            </a:r>
            <a:r>
              <a:rPr lang="zh-CN" altLang="en-US" b="1" dirty="0">
                <a:solidFill>
                  <a:srgbClr val="126ABA"/>
                </a:solidFill>
              </a:rPr>
              <a:t>值为</a:t>
            </a:r>
            <a:r>
              <a:rPr lang="en-US" altLang="zh-CN" b="1" dirty="0">
                <a:solidFill>
                  <a:srgbClr val="126ABA"/>
                </a:solidFill>
              </a:rPr>
              <a:t>0</a:t>
            </a:r>
            <a:r>
              <a:rPr lang="zh-CN" altLang="en-US" b="1" dirty="0">
                <a:solidFill>
                  <a:srgbClr val="126ABA"/>
                </a:solidFill>
              </a:rPr>
              <a:t>，最后一个列表项</a:t>
            </a:r>
            <a:r>
              <a:rPr lang="en-US" altLang="zh-CN" b="1" dirty="0">
                <a:solidFill>
                  <a:srgbClr val="126ABA"/>
                </a:solidFill>
              </a:rPr>
              <a:t>index</a:t>
            </a:r>
            <a:r>
              <a:rPr lang="zh-CN" altLang="en-US" b="1" dirty="0">
                <a:solidFill>
                  <a:srgbClr val="126ABA"/>
                </a:solidFill>
              </a:rPr>
              <a:t>可以使用常量</a:t>
            </a:r>
            <a:r>
              <a:rPr lang="en-US" altLang="zh-CN" b="1" dirty="0" err="1">
                <a:solidFill>
                  <a:srgbClr val="126ABA"/>
                </a:solidFill>
              </a:rPr>
              <a:t>tkinter.END</a:t>
            </a:r>
            <a:r>
              <a:rPr lang="zh-CN" altLang="en-US" b="1" dirty="0">
                <a:solidFill>
                  <a:srgbClr val="126ABA"/>
                </a:solidFill>
              </a:rPr>
              <a:t>表示。当前选中列表项的</a:t>
            </a:r>
            <a:r>
              <a:rPr lang="en-US" altLang="zh-CN" b="1" dirty="0">
                <a:solidFill>
                  <a:srgbClr val="126ABA"/>
                </a:solidFill>
              </a:rPr>
              <a:t>index</a:t>
            </a:r>
            <a:r>
              <a:rPr lang="zh-CN" altLang="en-US" b="1" dirty="0">
                <a:solidFill>
                  <a:srgbClr val="126ABA"/>
                </a:solidFill>
              </a:rPr>
              <a:t>值用常量</a:t>
            </a:r>
            <a:r>
              <a:rPr lang="en-US" altLang="zh-CN" b="1" dirty="0" err="1">
                <a:solidFill>
                  <a:srgbClr val="126ABA"/>
                </a:solidFill>
              </a:rPr>
              <a:t>tkinter.ACTIVE</a:t>
            </a:r>
            <a:r>
              <a:rPr lang="zh-CN" altLang="en-US" b="1" dirty="0">
                <a:solidFill>
                  <a:srgbClr val="126ABA"/>
                </a:solidFill>
              </a:rPr>
              <a:t>表示。</a:t>
            </a:r>
            <a:endParaRPr lang="en-US" altLang="zh-CN" b="1" dirty="0">
              <a:solidFill>
                <a:srgbClr val="126ABA"/>
              </a:solidFill>
            </a:endParaRPr>
          </a:p>
          <a:p>
            <a:pPr lvl="1"/>
            <a:endParaRPr lang="zh-CN" altLang="en-US" b="1" dirty="0">
              <a:solidFill>
                <a:srgbClr val="126ABA"/>
              </a:solidFill>
            </a:endParaRPr>
          </a:p>
          <a:p>
            <a:pPr lvl="1"/>
            <a:r>
              <a:rPr lang="zh-CN" altLang="en-US" b="1" dirty="0">
                <a:solidFill>
                  <a:srgbClr val="126ABA"/>
                </a:solidFill>
              </a:rPr>
              <a:t>例</a:t>
            </a:r>
            <a:r>
              <a:rPr lang="en-US" altLang="zh-CN" b="1" dirty="0">
                <a:solidFill>
                  <a:srgbClr val="126ABA"/>
                </a:solidFill>
              </a:rPr>
              <a:t>11-12 </a:t>
            </a:r>
            <a:r>
              <a:rPr lang="zh-CN" altLang="en-US" b="1" dirty="0">
                <a:solidFill>
                  <a:srgbClr val="126ABA"/>
                </a:solidFill>
              </a:rPr>
              <a:t>列表框操作示例。</a:t>
            </a:r>
          </a:p>
          <a:p>
            <a:pPr lvl="1"/>
            <a:endParaRPr lang="zh-CN" altLang="en-US" b="1" dirty="0">
              <a:solidFill>
                <a:srgbClr val="126ABA"/>
              </a:solidFill>
            </a:endParaRPr>
          </a:p>
          <a:p>
            <a:pPr lvl="1"/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dirty="0"/>
              <a:t> 11.3 </a:t>
            </a:r>
            <a:r>
              <a:rPr lang="en-US" altLang="zh-CN" dirty="0" err="1"/>
              <a:t>tkinter</a:t>
            </a:r>
            <a:r>
              <a:rPr lang="zh-CN" altLang="zh-CN" dirty="0"/>
              <a:t>的常用组件</a:t>
            </a:r>
            <a:endParaRPr lang="zh-CN" altLang="zh-CN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en-US" b="1" dirty="0">
                <a:solidFill>
                  <a:srgbClr val="126ABA"/>
                </a:solidFill>
              </a:rPr>
              <a:t>其他组件</a:t>
            </a:r>
            <a:r>
              <a:rPr lang="en-US" altLang="zh-CN" b="1" dirty="0">
                <a:solidFill>
                  <a:srgbClr val="126ABA"/>
                </a:solidFill>
              </a:rPr>
              <a:t>	</a:t>
            </a:r>
            <a:endParaRPr lang="zh-CN" altLang="en-US" b="1" dirty="0">
              <a:solidFill>
                <a:srgbClr val="126ABA"/>
              </a:solidFill>
            </a:endParaRPr>
          </a:p>
          <a:p>
            <a:pPr lvl="1"/>
            <a:r>
              <a:rPr lang="en-US" altLang="zh-CN" dirty="0" err="1"/>
              <a:t>Radiobutton</a:t>
            </a:r>
            <a:r>
              <a:rPr lang="zh-CN" altLang="zh-CN" dirty="0"/>
              <a:t>组件</a:t>
            </a:r>
            <a:r>
              <a:rPr lang="zh-CN" altLang="en-US" dirty="0"/>
              <a:t>，</a:t>
            </a:r>
            <a:r>
              <a:rPr lang="zh-CN" altLang="zh-CN" dirty="0"/>
              <a:t>用于创建单选按钮组。</a:t>
            </a:r>
          </a:p>
          <a:p>
            <a:pPr lvl="1"/>
            <a:r>
              <a:rPr lang="en-US" altLang="zh-CN" dirty="0" err="1"/>
              <a:t>Checkbutton</a:t>
            </a:r>
            <a:r>
              <a:rPr lang="zh-CN" altLang="zh-CN" dirty="0"/>
              <a:t>组件</a:t>
            </a:r>
            <a:r>
              <a:rPr lang="zh-CN" altLang="en-US" dirty="0"/>
              <a:t>，用</a:t>
            </a:r>
            <a:r>
              <a:rPr lang="zh-CN" altLang="zh-CN" dirty="0"/>
              <a:t>于创建复选框，用来标识是否选定某个选项。</a:t>
            </a:r>
          </a:p>
          <a:p>
            <a:pPr lvl="1"/>
            <a:r>
              <a:rPr lang="en-US" altLang="zh-CN" dirty="0"/>
              <a:t>Text</a:t>
            </a:r>
            <a:r>
              <a:rPr lang="zh-CN" altLang="zh-CN" dirty="0"/>
              <a:t>组件</a:t>
            </a:r>
            <a:r>
              <a:rPr lang="zh-CN" altLang="en-US" dirty="0"/>
              <a:t>，</a:t>
            </a:r>
            <a:r>
              <a:rPr lang="zh-CN" altLang="zh-CN" dirty="0"/>
              <a:t>用来显示和编辑多行文本。</a:t>
            </a:r>
          </a:p>
          <a:p>
            <a:pPr lvl="1"/>
            <a:r>
              <a:rPr lang="en-US" altLang="zh-CN" dirty="0" err="1"/>
              <a:t>Spinbox</a:t>
            </a:r>
            <a:r>
              <a:rPr lang="zh-CN" altLang="zh-CN" dirty="0"/>
              <a:t>输入组件</a:t>
            </a:r>
            <a:r>
              <a:rPr lang="zh-CN" altLang="en-US" dirty="0"/>
              <a:t>，</a:t>
            </a:r>
            <a:r>
              <a:rPr lang="zh-CN" altLang="zh-CN" dirty="0"/>
              <a:t>用于创建在一组选项或一定范围的数字内滚动选择的组件。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11-13</a:t>
            </a:r>
            <a:r>
              <a:rPr lang="zh-CN" altLang="en-US" dirty="0"/>
              <a:t>，</a:t>
            </a:r>
            <a:r>
              <a:rPr lang="en-US" altLang="zh-CN" dirty="0"/>
              <a:t>11-14</a:t>
            </a:r>
            <a:r>
              <a:rPr lang="zh-CN" altLang="en-US" dirty="0"/>
              <a:t>，</a:t>
            </a:r>
            <a:r>
              <a:rPr lang="en-US" altLang="zh-CN" dirty="0"/>
              <a:t>11-15</a:t>
            </a:r>
            <a:r>
              <a:rPr lang="zh-CN" altLang="en-US" dirty="0"/>
              <a:t>，</a:t>
            </a:r>
            <a:r>
              <a:rPr lang="en-US" altLang="zh-CN" dirty="0"/>
              <a:t>11-16</a:t>
            </a:r>
            <a:endParaRPr lang="zh-CN" altLang="zh-CN" dirty="0"/>
          </a:p>
          <a:p>
            <a:pPr lvl="1"/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11.4 </a:t>
            </a:r>
            <a:r>
              <a:rPr lang="en-US" altLang="zh-CN" b="1" dirty="0" err="1"/>
              <a:t>tkinter</a:t>
            </a:r>
            <a:r>
              <a:rPr lang="zh-CN" altLang="zh-CN" b="1" dirty="0"/>
              <a:t>的事件处理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图形用户界面经常需要用户对鼠标、键盘等操作做出反应，这就是事件处理。</a:t>
            </a:r>
            <a:endParaRPr lang="en-US" altLang="zh-CN" dirty="0"/>
          </a:p>
          <a:p>
            <a:r>
              <a:rPr lang="zh-CN" altLang="zh-CN" dirty="0"/>
              <a:t>产生事件的鼠标、键盘等称作事件源，其操作称为事件。</a:t>
            </a:r>
            <a:endParaRPr lang="en-US" altLang="zh-CN" dirty="0"/>
          </a:p>
          <a:p>
            <a:r>
              <a:rPr lang="zh-CN" altLang="zh-CN" dirty="0"/>
              <a:t>对这些事件作出响应的函数，称为事件处理程序。</a:t>
            </a:r>
            <a:endParaRPr lang="en-US" altLang="zh-CN" dirty="0"/>
          </a:p>
          <a:p>
            <a:r>
              <a:rPr lang="zh-CN" altLang="zh-CN" dirty="0"/>
              <a:t>事件处理通常使用组件的</a:t>
            </a:r>
            <a:r>
              <a:rPr lang="en-US" altLang="zh-CN" dirty="0"/>
              <a:t>command</a:t>
            </a:r>
            <a:r>
              <a:rPr lang="zh-CN" altLang="zh-CN" dirty="0"/>
              <a:t>参数或组件的</a:t>
            </a:r>
            <a:r>
              <a:rPr lang="en-US" altLang="zh-CN" dirty="0"/>
              <a:t>bind()</a:t>
            </a:r>
            <a:r>
              <a:rPr lang="zh-CN" altLang="zh-CN" dirty="0"/>
              <a:t>方法来实现。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11.4 </a:t>
            </a:r>
            <a:r>
              <a:rPr lang="en-US" altLang="zh-CN" b="1" dirty="0" err="1"/>
              <a:t>tkinter</a:t>
            </a:r>
            <a:r>
              <a:rPr lang="zh-CN" altLang="zh-CN" b="1" dirty="0"/>
              <a:t>的事件处理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command</a:t>
            </a:r>
            <a:r>
              <a:rPr lang="zh-CN" altLang="zh-CN" dirty="0"/>
              <a:t>参数实现事件处理</a:t>
            </a:r>
          </a:p>
          <a:p>
            <a:pPr lvl="1"/>
            <a:r>
              <a:rPr lang="zh-CN" altLang="zh-CN" dirty="0"/>
              <a:t>单击按钮时，将会触发</a:t>
            </a:r>
            <a:r>
              <a:rPr lang="en-US" altLang="zh-CN" dirty="0"/>
              <a:t>Button</a:t>
            </a:r>
            <a:r>
              <a:rPr lang="zh-CN" altLang="zh-CN" dirty="0"/>
              <a:t>组件的</a:t>
            </a:r>
            <a:r>
              <a:rPr lang="en-US" altLang="zh-CN" dirty="0"/>
              <a:t>command</a:t>
            </a:r>
            <a:r>
              <a:rPr lang="zh-CN" altLang="zh-CN" dirty="0"/>
              <a:t>参数指定的函数。实际上是主窗口负责监听发生的事件，单击按钮时将触发事件，然后调用指定的函数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由</a:t>
            </a:r>
            <a:r>
              <a:rPr lang="en-US" altLang="zh-CN" dirty="0"/>
              <a:t>command</a:t>
            </a:r>
            <a:r>
              <a:rPr lang="zh-CN" altLang="zh-CN" dirty="0"/>
              <a:t>参数指定的函数也叫回调函数。</a:t>
            </a:r>
          </a:p>
          <a:p>
            <a:pPr lvl="1"/>
            <a:r>
              <a:rPr lang="en-US" altLang="zh-CN" dirty="0" err="1"/>
              <a:t>Radiobutton</a:t>
            </a:r>
            <a:r>
              <a:rPr lang="zh-CN" altLang="zh-CN" dirty="0"/>
              <a:t>、</a:t>
            </a:r>
            <a:r>
              <a:rPr lang="en-US" altLang="zh-CN" dirty="0" err="1"/>
              <a:t>Checkbutton</a:t>
            </a:r>
            <a:r>
              <a:rPr lang="zh-CN" altLang="zh-CN" dirty="0"/>
              <a:t>、</a:t>
            </a:r>
            <a:r>
              <a:rPr lang="en-US" altLang="zh-CN" dirty="0" err="1"/>
              <a:t>Spinbox</a:t>
            </a:r>
            <a:r>
              <a:rPr lang="zh-CN" altLang="zh-CN" dirty="0"/>
              <a:t>等组件，都支持使用</a:t>
            </a:r>
            <a:r>
              <a:rPr lang="en-US" altLang="zh-CN" dirty="0"/>
              <a:t>command</a:t>
            </a:r>
            <a:r>
              <a:rPr lang="zh-CN" altLang="zh-CN" dirty="0"/>
              <a:t>参数进行事件处理。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11-17</a:t>
            </a:r>
            <a:r>
              <a:rPr lang="zh-CN" altLang="zh-CN" dirty="0"/>
              <a:t>是一个窗体验证的示例，单击按钮对提交的数据进行验证，为了简化程序，用户名和密码保存在一个字典中。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 </a:t>
            </a:r>
            <a:r>
              <a:rPr lang="en-US" altLang="zh-CN" dirty="0" err="1"/>
              <a:t>tkinter</a:t>
            </a:r>
            <a:r>
              <a:rPr lang="en-US" altLang="zh-CN" dirty="0"/>
              <a:t> GUI</a:t>
            </a:r>
            <a:r>
              <a:rPr lang="zh-CN" altLang="zh-CN" dirty="0"/>
              <a:t>编程</a:t>
            </a:r>
            <a:endParaRPr lang="zh-CN" altLang="en-US" b="1" dirty="0"/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4175125" cy="4633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本章内容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en-US" altLang="zh-CN" dirty="0" err="1"/>
              <a:t>tkinter</a:t>
            </a:r>
            <a:r>
              <a:rPr lang="zh-CN" altLang="en-US" b="0" dirty="0"/>
              <a:t>编程概述</a:t>
            </a:r>
          </a:p>
          <a:p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en-US" altLang="zh-CN" b="0" dirty="0"/>
              <a:t>GUI</a:t>
            </a:r>
            <a:r>
              <a:rPr lang="zh-CN" altLang="en-US" b="0" dirty="0"/>
              <a:t>的布局管理</a:t>
            </a:r>
          </a:p>
          <a:p>
            <a:r>
              <a:rPr lang="en-US" altLang="zh-CN" dirty="0" err="1"/>
              <a:t>tkinter</a:t>
            </a:r>
            <a:r>
              <a:rPr lang="zh-CN" altLang="en-US" b="0" dirty="0"/>
              <a:t>的常用组件</a:t>
            </a:r>
          </a:p>
          <a:p>
            <a:r>
              <a:rPr lang="en-US" altLang="zh-CN" dirty="0" err="1"/>
              <a:t>tkinter</a:t>
            </a:r>
            <a:r>
              <a:rPr lang="zh-CN" altLang="en-US" b="0" dirty="0"/>
              <a:t>的事件处理</a:t>
            </a:r>
          </a:p>
          <a:p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en-US" altLang="zh-CN" b="0" dirty="0"/>
              <a:t>GUI</a:t>
            </a:r>
            <a:r>
              <a:rPr lang="zh-CN" altLang="en-US" b="0" dirty="0"/>
              <a:t>的应用</a:t>
            </a:r>
          </a:p>
        </p:txBody>
      </p:sp>
      <p:sp>
        <p:nvSpPr>
          <p:cNvPr id="5" name="内容占位符 2"/>
          <p:cNvSpPr txBox="1"/>
          <p:nvPr/>
        </p:nvSpPr>
        <p:spPr bwMode="black">
          <a:xfrm>
            <a:off x="4246245" y="1640840"/>
            <a:ext cx="4862195" cy="463359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0005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400" b="1">
                <a:solidFill>
                  <a:srgbClr val="1166B3"/>
                </a:solidFill>
                <a:latin typeface="+mn-lt"/>
                <a:ea typeface="+mn-ea"/>
                <a:cs typeface="+mn-cs"/>
              </a:defRPr>
            </a:lvl1pPr>
            <a:lvl2pPr marL="914400" indent="-4000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²"/>
              <a:defRPr sz="2200">
                <a:solidFill>
                  <a:schemeClr val="hlink"/>
                </a:solidFill>
                <a:latin typeface="+mn-lt"/>
                <a:ea typeface="+mn-ea"/>
              </a:defRPr>
            </a:lvl2pPr>
            <a:lvl3pPr marL="137795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±"/>
              <a:defRPr sz="2200">
                <a:solidFill>
                  <a:schemeClr val="hlink"/>
                </a:solidFill>
                <a:latin typeface="+mn-lt"/>
                <a:ea typeface="+mn-ea"/>
              </a:defRPr>
            </a:lvl3pPr>
            <a:lvl4pPr marL="188595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°"/>
              <a:defRPr sz="2000">
                <a:solidFill>
                  <a:schemeClr val="hlink"/>
                </a:solidFill>
                <a:latin typeface="+mn-lt"/>
                <a:ea typeface="+mn-ea"/>
              </a:defRPr>
            </a:lvl4pPr>
            <a:lvl5pPr marL="2349500" indent="-349250" algn="l" rtl="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 sz="2000">
                <a:solidFill>
                  <a:schemeClr val="hlink"/>
                </a:solidFill>
                <a:latin typeface="+mn-lt"/>
                <a:ea typeface="+mn-ea"/>
              </a:defRPr>
            </a:lvl5pPr>
            <a:lvl6pPr marL="28067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6pPr>
            <a:lvl7pPr marL="32639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7pPr>
            <a:lvl8pPr marL="37211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8pPr>
            <a:lvl9pPr marL="4178300" indent="-349250" algn="l" rtl="0" fontAlgn="base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¯"/>
              <a:defRPr>
                <a:solidFill>
                  <a:schemeClr val="hlink"/>
                </a:solidFill>
                <a:latin typeface="+mn-lt"/>
                <a:ea typeface="+mn-ea"/>
              </a:defRPr>
            </a:lvl9pPr>
          </a:lstStyle>
          <a:p>
            <a:pPr marL="27305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r>
              <a:rPr lang="zh-CN" altLang="zh-CN" sz="2000" b="0" dirty="0"/>
              <a:t>开发图形用户界面</a:t>
            </a:r>
            <a:r>
              <a:rPr lang="en-US" altLang="zh-CN" sz="2000" b="0" dirty="0"/>
              <a:t>(GUI)</a:t>
            </a:r>
            <a:r>
              <a:rPr lang="zh-CN" altLang="zh-CN" sz="2000" b="0" dirty="0"/>
              <a:t>应用程序是</a:t>
            </a:r>
            <a:r>
              <a:rPr lang="en-US" altLang="zh-CN" sz="2000" b="0" dirty="0"/>
              <a:t>Python</a:t>
            </a:r>
            <a:r>
              <a:rPr lang="zh-CN" altLang="zh-CN" sz="2000" b="0" dirty="0"/>
              <a:t>的重要应用之一</a:t>
            </a:r>
            <a:r>
              <a:rPr lang="zh-CN" altLang="en-US" sz="2000" b="0" dirty="0"/>
              <a:t>，</a:t>
            </a:r>
            <a:r>
              <a:rPr lang="zh-CN" altLang="zh-CN" sz="2000" b="0" dirty="0"/>
              <a:t>标准库</a:t>
            </a:r>
            <a:r>
              <a:rPr lang="en-US" altLang="zh-CN" sz="2000" b="0" dirty="0" err="1"/>
              <a:t>tkinter</a:t>
            </a:r>
            <a:r>
              <a:rPr lang="zh-CN" altLang="en-US" sz="2000" b="0" dirty="0"/>
              <a:t>用来</a:t>
            </a:r>
            <a:r>
              <a:rPr lang="zh-CN" altLang="zh-CN" sz="2000" b="0" dirty="0"/>
              <a:t>实现图形用户界面</a:t>
            </a:r>
            <a:r>
              <a:rPr lang="zh-CN" altLang="en-US" sz="2000" b="0" dirty="0"/>
              <a:t>。</a:t>
            </a:r>
            <a:endParaRPr lang="zh-CN" altLang="zh-CN" sz="20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3" b="10065"/>
          <a:stretch>
            <a:fillRect/>
          </a:stretch>
        </p:blipFill>
        <p:spPr>
          <a:xfrm>
            <a:off x="6811048" y="4722252"/>
            <a:ext cx="2261197" cy="14805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11.4 </a:t>
            </a:r>
            <a:r>
              <a:rPr lang="en-US" altLang="zh-CN" b="1" dirty="0" err="1"/>
              <a:t>tkinter</a:t>
            </a:r>
            <a:r>
              <a:rPr lang="zh-CN" altLang="zh-CN" b="1" dirty="0"/>
              <a:t>的事件处理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r>
              <a:rPr lang="zh-CN" altLang="zh-CN" dirty="0"/>
              <a:t>使用组件的</a:t>
            </a:r>
            <a:r>
              <a:rPr lang="en-US" altLang="zh-CN" dirty="0"/>
              <a:t>bind()</a:t>
            </a:r>
            <a:r>
              <a:rPr lang="zh-CN" altLang="zh-CN" dirty="0"/>
              <a:t>方法实现事件处理</a:t>
            </a:r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bind()</a:t>
            </a:r>
            <a:r>
              <a:rPr lang="zh-CN" altLang="zh-CN" dirty="0"/>
              <a:t>方法来为组件事件绑定处理函数</a:t>
            </a:r>
            <a:r>
              <a:rPr lang="zh-CN" altLang="en-US" dirty="0"/>
              <a:t>可以实现</a:t>
            </a:r>
            <a:r>
              <a:rPr lang="zh-CN" altLang="zh-CN" dirty="0"/>
              <a:t>事件处理。</a:t>
            </a:r>
          </a:p>
          <a:p>
            <a:pPr marL="514350" lvl="1" indent="0">
              <a:buNone/>
            </a:pPr>
            <a:r>
              <a:rPr lang="en-US" altLang="zh-CN" dirty="0" err="1"/>
              <a:t>widget.bind</a:t>
            </a:r>
            <a:r>
              <a:rPr lang="en-US" altLang="zh-CN" dirty="0"/>
              <a:t>(</a:t>
            </a:r>
            <a:r>
              <a:rPr lang="en-US" altLang="zh-CN" dirty="0" err="1"/>
              <a:t>event,handler</a:t>
            </a:r>
            <a:r>
              <a:rPr lang="en-US" altLang="zh-CN" dirty="0"/>
              <a:t>)</a:t>
            </a:r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widget</a:t>
            </a:r>
            <a:r>
              <a:rPr lang="zh-CN" altLang="zh-CN" dirty="0"/>
              <a:t>是事件源，即产生事件的组件；</a:t>
            </a:r>
            <a:r>
              <a:rPr lang="en-US" altLang="zh-CN" dirty="0"/>
              <a:t>event</a:t>
            </a:r>
            <a:r>
              <a:rPr lang="zh-CN" altLang="zh-CN" dirty="0"/>
              <a:t>是事件或事件名称；</a:t>
            </a:r>
            <a:r>
              <a:rPr lang="en-US" altLang="zh-CN" dirty="0"/>
              <a:t>hander</a:t>
            </a:r>
            <a:r>
              <a:rPr lang="zh-CN" altLang="zh-CN" dirty="0"/>
              <a:t>是事件处理程序。</a:t>
            </a:r>
            <a:endParaRPr lang="en-US" altLang="zh-CN" dirty="0"/>
          </a:p>
          <a:p>
            <a:pPr lvl="1"/>
            <a:r>
              <a:rPr lang="zh-CN" altLang="zh-CN" dirty="0"/>
              <a:t>常见事件名称如</a:t>
            </a:r>
            <a:r>
              <a:rPr lang="zh-CN" altLang="en-US" dirty="0"/>
              <a:t>下。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501073" y="3573016"/>
          <a:ext cx="5535170" cy="26642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09">
                <a:tc>
                  <a:txBody>
                    <a:bodyPr/>
                    <a:lstStyle/>
                    <a:p>
                      <a:pPr marL="0" indent="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solidFill>
                            <a:schemeClr val="tx1"/>
                          </a:solidFill>
                          <a:effectLst/>
                        </a:rPr>
                        <a:t>单击鼠标左键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solidFill>
                            <a:schemeClr val="tx1"/>
                          </a:solidFill>
                          <a:effectLst/>
                        </a:rPr>
                        <a:t>1/Button-1/ButtonPress-1</a:t>
                      </a:r>
                      <a:endParaRPr lang="zh-CN" sz="18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solidFill>
                            <a:schemeClr val="tx1"/>
                          </a:solidFill>
                          <a:effectLst/>
                        </a:rPr>
                        <a:t>松开鼠标左键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>
                          <a:solidFill>
                            <a:schemeClr val="tx1"/>
                          </a:solidFill>
                          <a:effectLst/>
                        </a:rPr>
                        <a:t>ButtonRelease-1</a:t>
                      </a:r>
                      <a:endParaRPr lang="zh-CN" sz="18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solidFill>
                            <a:schemeClr val="tx1"/>
                          </a:solidFill>
                          <a:effectLst/>
                        </a:rPr>
                        <a:t>单击鼠标右键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solidFill>
                            <a:schemeClr val="tx1"/>
                          </a:solidFill>
                          <a:effectLst/>
                        </a:rPr>
                        <a:t>3/Button-3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311"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 dirty="0">
                          <a:solidFill>
                            <a:schemeClr val="tx1"/>
                          </a:solidFill>
                          <a:effectLst/>
                        </a:rPr>
                        <a:t>双击鼠标左键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solidFill>
                            <a:schemeClr val="tx1"/>
                          </a:solidFill>
                          <a:effectLst/>
                        </a:rPr>
                        <a:t>Double-1/Double-Button-1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solidFill>
                            <a:schemeClr val="tx1"/>
                          </a:solidFill>
                          <a:effectLst/>
                        </a:rPr>
                        <a:t>双击鼠标右键</a:t>
                      </a:r>
                      <a:endParaRPr lang="zh-CN" sz="18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solidFill>
                            <a:schemeClr val="tx1"/>
                          </a:solidFill>
                          <a:effectLst/>
                        </a:rPr>
                        <a:t>Double-3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solidFill>
                            <a:schemeClr val="tx1"/>
                          </a:solidFill>
                          <a:effectLst/>
                        </a:rPr>
                        <a:t>拖动鼠标移动</a:t>
                      </a:r>
                      <a:endParaRPr lang="zh-CN" sz="18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solidFill>
                            <a:schemeClr val="tx1"/>
                          </a:solidFill>
                          <a:effectLst/>
                        </a:rPr>
                        <a:t>B1-Motion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indent="21590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0">
                          <a:solidFill>
                            <a:schemeClr val="tx1"/>
                          </a:solidFill>
                          <a:effectLst/>
                        </a:rPr>
                        <a:t>鼠标移动到区域</a:t>
                      </a:r>
                      <a:endParaRPr lang="zh-CN" sz="18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0" dirty="0">
                          <a:solidFill>
                            <a:schemeClr val="tx1"/>
                          </a:solidFill>
                          <a:effectLst/>
                        </a:rPr>
                        <a:t>Enter</a:t>
                      </a:r>
                      <a:endParaRPr lang="zh-CN" sz="18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1267" y="4293096"/>
            <a:ext cx="27363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例</a:t>
            </a:r>
            <a:r>
              <a:rPr lang="en-US" altLang="zh-CN" dirty="0"/>
              <a:t>11-18 bind()</a:t>
            </a:r>
            <a:r>
              <a:rPr lang="zh-CN" altLang="en-US" dirty="0"/>
              <a:t>方法实现 的事件处理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11.5 </a:t>
            </a:r>
            <a:r>
              <a:rPr lang="en-US" altLang="zh-CN" b="1" dirty="0" err="1"/>
              <a:t>tkinger</a:t>
            </a:r>
            <a:r>
              <a:rPr lang="en-US" altLang="zh-CN" b="1" dirty="0"/>
              <a:t> GUI</a:t>
            </a:r>
            <a:r>
              <a:rPr lang="zh-CN" altLang="zh-CN" b="1" dirty="0"/>
              <a:t>的应用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71755" y="1640205"/>
            <a:ext cx="9038590" cy="4633595"/>
          </a:xfrm>
        </p:spPr>
        <p:txBody>
          <a:bodyPr/>
          <a:lstStyle/>
          <a:p>
            <a:pPr marL="514350" lvl="1" indent="0">
              <a:buNone/>
            </a:pPr>
            <a:r>
              <a:rPr lang="zh-CN" altLang="zh-CN" dirty="0"/>
              <a:t>设计了一个包含</a:t>
            </a:r>
            <a:r>
              <a:rPr lang="en-US" altLang="zh-CN" dirty="0"/>
              <a:t>Label</a:t>
            </a:r>
            <a:r>
              <a:rPr lang="zh-CN" altLang="zh-CN" dirty="0"/>
              <a:t>组件、</a:t>
            </a:r>
            <a:r>
              <a:rPr lang="en-US" altLang="zh-CN" dirty="0"/>
              <a:t>Entry</a:t>
            </a:r>
            <a:r>
              <a:rPr lang="zh-CN" altLang="zh-CN" dirty="0"/>
              <a:t>组件、</a:t>
            </a:r>
            <a:r>
              <a:rPr lang="en-US" altLang="zh-CN" dirty="0" err="1"/>
              <a:t>Combobox</a:t>
            </a:r>
            <a:r>
              <a:rPr lang="zh-CN" altLang="zh-CN" dirty="0"/>
              <a:t>组件、</a:t>
            </a:r>
            <a:r>
              <a:rPr lang="en-US" altLang="zh-CN" dirty="0" err="1"/>
              <a:t>Radiobutton</a:t>
            </a:r>
            <a:r>
              <a:rPr lang="zh-CN" altLang="zh-CN" dirty="0"/>
              <a:t>组件、</a:t>
            </a:r>
            <a:r>
              <a:rPr lang="en-US" altLang="zh-CN" dirty="0" err="1"/>
              <a:t>Checkbutton</a:t>
            </a:r>
            <a:r>
              <a:rPr lang="zh-CN" altLang="zh-CN" dirty="0"/>
              <a:t>组件的</a:t>
            </a:r>
            <a:r>
              <a:rPr lang="en-US" altLang="zh-CN" dirty="0"/>
              <a:t>GUI</a:t>
            </a:r>
            <a:r>
              <a:rPr lang="zh-CN" altLang="zh-CN" dirty="0"/>
              <a:t>界面。</a:t>
            </a:r>
            <a:endParaRPr lang="en-US" altLang="zh-CN" dirty="0"/>
          </a:p>
          <a:p>
            <a:pPr lvl="1"/>
            <a:r>
              <a:rPr lang="en-US" altLang="zh-CN" dirty="0" err="1"/>
              <a:t>Combobox</a:t>
            </a:r>
            <a:r>
              <a:rPr lang="zh-CN" altLang="zh-CN" dirty="0"/>
              <a:t>组件来自于</a:t>
            </a:r>
            <a:r>
              <a:rPr lang="en-US" altLang="zh-CN" dirty="0" err="1"/>
              <a:t>tkinter.ttk</a:t>
            </a:r>
            <a:r>
              <a:rPr lang="zh-CN" altLang="zh-CN" dirty="0"/>
              <a:t>模块。</a:t>
            </a:r>
            <a:endParaRPr lang="en-US" altLang="zh-CN" dirty="0"/>
          </a:p>
          <a:p>
            <a:pPr lvl="1"/>
            <a:r>
              <a:rPr lang="zh-CN" altLang="zh-CN" dirty="0"/>
              <a:t>程序运行后，输入考生姓名，选择考生省份、地区，并选择考生类别和专业等信息后，单击</a:t>
            </a:r>
            <a:r>
              <a:rPr lang="en-US" altLang="zh-CN" dirty="0"/>
              <a:t>“</a:t>
            </a:r>
            <a:r>
              <a:rPr lang="zh-CN" altLang="zh-CN" dirty="0"/>
              <a:t>增加</a:t>
            </a:r>
            <a:r>
              <a:rPr lang="en-US" altLang="zh-CN" dirty="0"/>
              <a:t>”</a:t>
            </a:r>
            <a:r>
              <a:rPr lang="zh-CN" altLang="zh-CN" dirty="0"/>
              <a:t>按钮，将学生信息添加到列表框中；</a:t>
            </a:r>
            <a:endParaRPr lang="en-US" altLang="zh-CN" dirty="0"/>
          </a:p>
          <a:p>
            <a:pPr lvl="1"/>
            <a:r>
              <a:rPr lang="zh-CN" altLang="zh-CN" dirty="0"/>
              <a:t>选中列表框中的信息后，单击“删除”按钮，将删除列表框中的信息。</a:t>
            </a:r>
            <a:endParaRPr lang="en-US" altLang="zh-CN" dirty="0"/>
          </a:p>
          <a:p>
            <a:pPr lvl="1"/>
            <a:endParaRPr lang="zh-CN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72" y="1195993"/>
            <a:ext cx="7204248" cy="4746023"/>
          </a:xfrm>
          <a:prstGeom prst="rect">
            <a:avLst/>
          </a:prstGeom>
        </p:spPr>
      </p:pic>
      <p:sp>
        <p:nvSpPr>
          <p:cNvPr id="9218" name="标题 1"/>
          <p:cNvSpPr>
            <a:spLocks noGrp="1"/>
          </p:cNvSpPr>
          <p:nvPr/>
        </p:nvSpPr>
        <p:spPr>
          <a:xfrm>
            <a:off x="71755" y="854075"/>
            <a:ext cx="9039225" cy="540448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rgbClr val="051AB3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126ABA"/>
                </a:solidFill>
              </a:rPr>
              <a:t>小结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zh-CN" sz="2200" dirty="0"/>
              <a:t>组件和容器的概念，设置窗口和组件的属性的</a:t>
            </a:r>
            <a:r>
              <a:rPr lang="en-US" altLang="zh-CN" sz="2200" dirty="0"/>
              <a:t>title()</a:t>
            </a:r>
            <a:r>
              <a:rPr lang="zh-CN" altLang="zh-CN" sz="2200" dirty="0"/>
              <a:t>方法、</a:t>
            </a:r>
            <a:r>
              <a:rPr lang="en-US" altLang="zh-CN" sz="2200" dirty="0"/>
              <a:t>geometry()</a:t>
            </a:r>
            <a:r>
              <a:rPr lang="zh-CN" altLang="zh-CN" sz="2200" dirty="0"/>
              <a:t>方法和</a:t>
            </a:r>
            <a:r>
              <a:rPr lang="en-US" altLang="zh-CN" sz="2200" dirty="0" err="1"/>
              <a:t>config</a:t>
            </a:r>
            <a:r>
              <a:rPr lang="en-US" altLang="zh-CN" sz="2200" dirty="0"/>
              <a:t>()</a:t>
            </a:r>
            <a:r>
              <a:rPr lang="zh-CN" altLang="zh-CN" sz="2200" dirty="0"/>
              <a:t>方法。</a:t>
            </a:r>
          </a:p>
          <a:p>
            <a:pPr>
              <a:spcBef>
                <a:spcPts val="600"/>
              </a:spcBef>
            </a:pPr>
            <a:r>
              <a:rPr lang="en-US" altLang="zh-CN" sz="2200" dirty="0" err="1"/>
              <a:t>tkinter</a:t>
            </a:r>
            <a:r>
              <a:rPr lang="en-US" altLang="zh-CN" sz="2200" dirty="0"/>
              <a:t> GUI</a:t>
            </a:r>
            <a:r>
              <a:rPr lang="zh-CN" altLang="zh-CN" sz="2200" dirty="0"/>
              <a:t>程序的基本结构。</a:t>
            </a:r>
          </a:p>
          <a:p>
            <a:pPr>
              <a:spcBef>
                <a:spcPts val="600"/>
              </a:spcBef>
            </a:pPr>
            <a:r>
              <a:rPr lang="zh-CN" altLang="zh-CN" sz="2200" dirty="0"/>
              <a:t>实现组件布局的方法被称为布局管理器或几何管理器，</a:t>
            </a:r>
            <a:r>
              <a:rPr lang="en-US" altLang="zh-CN" sz="2200" dirty="0" err="1"/>
              <a:t>tkinter</a:t>
            </a:r>
            <a:r>
              <a:rPr lang="zh-CN" altLang="zh-CN" sz="2200" dirty="0"/>
              <a:t>使用三种方法来实现布局功能：</a:t>
            </a:r>
            <a:r>
              <a:rPr lang="en-US" altLang="zh-CN" sz="2200" dirty="0"/>
              <a:t>pack()</a:t>
            </a:r>
            <a:r>
              <a:rPr lang="zh-CN" altLang="zh-CN" sz="2200" dirty="0"/>
              <a:t>、</a:t>
            </a:r>
            <a:r>
              <a:rPr lang="en-US" altLang="zh-CN" sz="2200" dirty="0"/>
              <a:t>grid()</a:t>
            </a:r>
            <a:r>
              <a:rPr lang="zh-CN" altLang="zh-CN" sz="2200" dirty="0"/>
              <a:t>、</a:t>
            </a:r>
            <a:r>
              <a:rPr lang="en-US" altLang="zh-CN" sz="2200" dirty="0"/>
              <a:t>place()</a:t>
            </a:r>
            <a:r>
              <a:rPr lang="zh-CN" altLang="zh-CN" sz="2200" dirty="0"/>
              <a:t>。</a:t>
            </a:r>
          </a:p>
          <a:p>
            <a:pPr>
              <a:spcBef>
                <a:spcPts val="600"/>
              </a:spcBef>
            </a:pPr>
            <a:r>
              <a:rPr lang="zh-CN" altLang="zh-CN" sz="2200" dirty="0"/>
              <a:t>由</a:t>
            </a:r>
            <a:r>
              <a:rPr lang="en-US" altLang="zh-CN" sz="2200" dirty="0" err="1"/>
              <a:t>tkinter</a:t>
            </a:r>
            <a:r>
              <a:rPr lang="zh-CN" altLang="zh-CN" sz="2200" dirty="0"/>
              <a:t>的各种组件构造了窗口中的对象，常用的组件包括</a:t>
            </a:r>
            <a:r>
              <a:rPr lang="en-US" altLang="zh-CN" sz="2200" dirty="0"/>
              <a:t>Label</a:t>
            </a:r>
            <a:r>
              <a:rPr lang="zh-CN" altLang="zh-CN" sz="2200" dirty="0"/>
              <a:t>组件、</a:t>
            </a:r>
            <a:r>
              <a:rPr lang="en-US" altLang="zh-CN" sz="2200" dirty="0"/>
              <a:t>Button</a:t>
            </a:r>
            <a:r>
              <a:rPr lang="zh-CN" altLang="zh-CN" sz="2200" dirty="0"/>
              <a:t>组件、</a:t>
            </a:r>
            <a:r>
              <a:rPr lang="en-US" altLang="zh-CN" sz="2200" dirty="0"/>
              <a:t>Entry</a:t>
            </a:r>
            <a:r>
              <a:rPr lang="zh-CN" altLang="zh-CN" sz="2200" dirty="0"/>
              <a:t>组件、</a:t>
            </a:r>
            <a:r>
              <a:rPr lang="en-US" altLang="zh-CN" sz="2200" dirty="0" err="1"/>
              <a:t>Listbox</a:t>
            </a:r>
            <a:r>
              <a:rPr lang="zh-CN" altLang="zh-CN" sz="2200" dirty="0"/>
              <a:t>组件、</a:t>
            </a:r>
            <a:r>
              <a:rPr lang="en-US" altLang="zh-CN" sz="2200" dirty="0" err="1"/>
              <a:t>Radiobutton</a:t>
            </a:r>
            <a:r>
              <a:rPr lang="zh-CN" altLang="zh-CN" sz="2200" dirty="0"/>
              <a:t>组件、</a:t>
            </a:r>
            <a:r>
              <a:rPr lang="en-US" altLang="zh-CN" sz="2200" dirty="0" err="1"/>
              <a:t>Checkbutton</a:t>
            </a:r>
            <a:r>
              <a:rPr lang="zh-CN" altLang="zh-CN" sz="2200" dirty="0"/>
              <a:t>组件等。</a:t>
            </a:r>
          </a:p>
          <a:p>
            <a:pPr>
              <a:spcBef>
                <a:spcPts val="600"/>
              </a:spcBef>
            </a:pPr>
            <a:r>
              <a:rPr lang="zh-CN" altLang="zh-CN" sz="2200" dirty="0"/>
              <a:t>图形用户界面经常需要用户对鼠标、键盘等操作做出事件处理。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pPr eaLnBrk="1" hangingPunct="1"/>
            <a:r>
              <a:rPr lang="zh-CN" altLang="en-US" dirty="0"/>
              <a:t>作业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200" b="0" dirty="0"/>
              <a:t>(1) </a:t>
            </a:r>
            <a:r>
              <a:rPr lang="zh-CN" altLang="zh-CN" sz="2200" b="0" dirty="0"/>
              <a:t>编制求两个正整数</a:t>
            </a:r>
            <a:r>
              <a:rPr lang="zh-CN" altLang="en-US" sz="2200" b="0" dirty="0"/>
              <a:t>的</a:t>
            </a:r>
            <a:r>
              <a:rPr lang="zh-CN" altLang="zh-CN" sz="2200" b="0" dirty="0"/>
              <a:t>最小公倍数程序。要求：两个输入框</a:t>
            </a:r>
            <a:r>
              <a:rPr lang="en-US" altLang="zh-CN" sz="2200" b="0" dirty="0"/>
              <a:t>txt</a:t>
            </a:r>
            <a:r>
              <a:rPr lang="zh-CN" altLang="zh-CN" sz="2200" b="0" dirty="0"/>
              <a:t>、</a:t>
            </a:r>
            <a:r>
              <a:rPr lang="en-US" altLang="zh-CN" sz="2200" b="0" dirty="0"/>
              <a:t>txt2</a:t>
            </a:r>
            <a:r>
              <a:rPr lang="zh-CN" altLang="zh-CN" sz="2200" b="0" dirty="0"/>
              <a:t>，用来输入整形数据；一个按钮；一个不可编辑的输入组件</a:t>
            </a:r>
            <a:r>
              <a:rPr lang="en-US" altLang="zh-CN" sz="2200" b="0" dirty="0"/>
              <a:t>txt3</a:t>
            </a:r>
            <a:r>
              <a:rPr lang="zh-CN" altLang="zh-CN" sz="2200" b="0" dirty="0"/>
              <a:t>。当单击按钮时，在</a:t>
            </a:r>
            <a:r>
              <a:rPr lang="en-US" altLang="zh-CN" sz="2200" b="0" dirty="0"/>
              <a:t>txt3</a:t>
            </a:r>
            <a:r>
              <a:rPr lang="zh-CN" altLang="zh-CN" sz="2200" b="0" dirty="0"/>
              <a:t>中显示两个整形数的最小公倍数的值。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200" b="0" dirty="0"/>
              <a:t>(2) </a:t>
            </a:r>
            <a:r>
              <a:rPr lang="zh-CN" altLang="zh-CN" sz="2200" b="0" dirty="0"/>
              <a:t>设计</a:t>
            </a:r>
            <a:r>
              <a:rPr lang="en-US" altLang="zh-CN" sz="2200" b="0" dirty="0"/>
              <a:t>GUI</a:t>
            </a:r>
            <a:r>
              <a:rPr lang="zh-CN" altLang="zh-CN" sz="2200" b="0" dirty="0"/>
              <a:t>界面，模拟</a:t>
            </a:r>
            <a:r>
              <a:rPr lang="en-US" altLang="zh-CN" sz="2200" b="0" dirty="0"/>
              <a:t>QQ</a:t>
            </a:r>
            <a:r>
              <a:rPr lang="zh-CN" altLang="zh-CN" sz="2200" b="0" dirty="0"/>
              <a:t>登录界面，用户输入用户名和密码，如果正确提示登录成功；否则提示登录失败。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200" b="0" dirty="0"/>
              <a:t>(3) </a:t>
            </a:r>
            <a:r>
              <a:rPr lang="zh-CN" altLang="zh-CN" sz="2200" b="0" dirty="0"/>
              <a:t>例</a:t>
            </a:r>
            <a:r>
              <a:rPr lang="en-US" altLang="zh-CN" sz="2200" b="0" dirty="0"/>
              <a:t>9-17</a:t>
            </a:r>
            <a:r>
              <a:rPr lang="zh-CN" altLang="zh-CN" sz="2200" b="0" dirty="0"/>
              <a:t>使用</a:t>
            </a:r>
            <a:r>
              <a:rPr lang="en-US" altLang="zh-CN" sz="2200" b="0" dirty="0"/>
              <a:t>Button</a:t>
            </a:r>
            <a:r>
              <a:rPr lang="zh-CN" altLang="zh-CN" sz="2200" b="0" dirty="0"/>
              <a:t>组件的</a:t>
            </a:r>
            <a:r>
              <a:rPr lang="en-US" altLang="zh-CN" sz="2200" b="0" dirty="0"/>
              <a:t>command</a:t>
            </a:r>
            <a:r>
              <a:rPr lang="zh-CN" altLang="zh-CN" sz="2200" b="0" dirty="0"/>
              <a:t>参数实现事件处理，将事件处理的方法使用</a:t>
            </a:r>
            <a:r>
              <a:rPr lang="en-US" altLang="zh-CN" sz="2200" b="0" dirty="0"/>
              <a:t>bind()</a:t>
            </a:r>
            <a:r>
              <a:rPr lang="zh-CN" altLang="zh-CN" sz="2200" b="0" dirty="0"/>
              <a:t>方法实现。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958223">
            <a:off x="1199285" y="1916832"/>
            <a:ext cx="258508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CN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</a:t>
            </a:r>
            <a:endParaRPr lang="zh-CN" alt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38"/>
          <a:stretch>
            <a:fillRect/>
          </a:stretch>
        </p:blipFill>
        <p:spPr>
          <a:xfrm rot="19619338">
            <a:off x="5197091" y="3549190"/>
            <a:ext cx="3118104" cy="1896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11.1 </a:t>
            </a:r>
            <a:r>
              <a:rPr lang="en-US" altLang="zh-CN" b="1" dirty="0" err="1"/>
              <a:t>tkinter</a:t>
            </a:r>
            <a:r>
              <a:rPr lang="zh-CN" altLang="zh-CN" b="1" dirty="0"/>
              <a:t>编程概述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marL="514350" lvl="1" indent="0">
              <a:buNone/>
            </a:pPr>
            <a:r>
              <a:rPr lang="en-US" altLang="zh-CN" b="0" dirty="0" err="1"/>
              <a:t>tkinter</a:t>
            </a:r>
            <a:r>
              <a:rPr lang="zh-CN" altLang="zh-CN" b="0" dirty="0"/>
              <a:t>模块事实上是</a:t>
            </a:r>
            <a:r>
              <a:rPr lang="en-US" altLang="zh-CN" b="0" dirty="0"/>
              <a:t>Python</a:t>
            </a:r>
            <a:r>
              <a:rPr lang="zh-CN" altLang="zh-CN" b="0" dirty="0"/>
              <a:t>的</a:t>
            </a:r>
            <a:r>
              <a:rPr lang="en-US" altLang="zh-CN" b="0" dirty="0"/>
              <a:t>GUI</a:t>
            </a:r>
            <a:r>
              <a:rPr lang="zh-CN" altLang="zh-CN" b="0" dirty="0"/>
              <a:t>库，包含在</a:t>
            </a:r>
            <a:r>
              <a:rPr lang="en-US" altLang="zh-CN" b="0" dirty="0"/>
              <a:t>Python</a:t>
            </a:r>
            <a:r>
              <a:rPr lang="zh-CN" altLang="zh-CN" b="0" dirty="0"/>
              <a:t>的基本安装包中。</a:t>
            </a:r>
            <a:endParaRPr lang="en-US" altLang="zh-CN" b="0" dirty="0"/>
          </a:p>
          <a:p>
            <a:pPr marL="514350" lvl="1" indent="0">
              <a:buNone/>
            </a:pPr>
            <a:r>
              <a:rPr lang="zh-CN" altLang="zh-CN" b="0" dirty="0"/>
              <a:t>使用</a:t>
            </a:r>
            <a:r>
              <a:rPr lang="en-US" altLang="zh-CN" b="0" dirty="0" err="1"/>
              <a:t>tkinter</a:t>
            </a:r>
            <a:r>
              <a:rPr lang="zh-CN" altLang="zh-CN" b="0" dirty="0"/>
              <a:t>模块编写的</a:t>
            </a:r>
            <a:r>
              <a:rPr lang="en-US" altLang="zh-CN" b="0" dirty="0"/>
              <a:t>GUI</a:t>
            </a:r>
            <a:r>
              <a:rPr lang="zh-CN" altLang="zh-CN" b="0" dirty="0"/>
              <a:t>程序是跨平台的，可在多种操作系统中运行</a:t>
            </a:r>
            <a:r>
              <a:rPr lang="zh-CN" altLang="en-US" b="0" dirty="0"/>
              <a:t>。</a:t>
            </a:r>
            <a:endParaRPr lang="zh-CN" altLang="zh-CN" b="0" dirty="0"/>
          </a:p>
          <a:p>
            <a:pPr lvl="1"/>
            <a:endParaRPr lang="zh-CN" altLang="zh-CN" dirty="0"/>
          </a:p>
          <a:p>
            <a:r>
              <a:rPr lang="zh-CN" altLang="zh-CN" dirty="0"/>
              <a:t>第一个</a:t>
            </a:r>
            <a:r>
              <a:rPr lang="en-US" altLang="zh-CN" dirty="0" err="1"/>
              <a:t>tkinter</a:t>
            </a:r>
            <a:r>
              <a:rPr lang="en-US" altLang="zh-CN" dirty="0"/>
              <a:t> GUI</a:t>
            </a:r>
            <a:r>
              <a:rPr lang="zh-CN" altLang="zh-CN" dirty="0"/>
              <a:t>程序</a:t>
            </a:r>
          </a:p>
          <a:p>
            <a:pPr lvl="1"/>
            <a:r>
              <a:rPr lang="zh-CN" altLang="zh-CN" dirty="0"/>
              <a:t>组件和容器</a:t>
            </a:r>
            <a:r>
              <a:rPr lang="zh-CN" altLang="en-US" dirty="0"/>
              <a:t>是</a:t>
            </a:r>
            <a:r>
              <a:rPr lang="en-US" altLang="zh-CN" dirty="0"/>
              <a:t>GUI</a:t>
            </a:r>
            <a:r>
              <a:rPr lang="zh-CN" altLang="zh-CN" dirty="0"/>
              <a:t>编程</a:t>
            </a:r>
            <a:r>
              <a:rPr lang="zh-CN" altLang="en-US" dirty="0"/>
              <a:t>的</a:t>
            </a:r>
            <a:r>
              <a:rPr lang="zh-CN" altLang="zh-CN" dirty="0"/>
              <a:t>两个</a:t>
            </a:r>
            <a:r>
              <a:rPr lang="zh-CN" altLang="en-US" dirty="0"/>
              <a:t>基本</a:t>
            </a:r>
            <a:r>
              <a:rPr lang="zh-CN" altLang="zh-CN" dirty="0"/>
              <a:t>概念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组件是指标签、按钮、列表框等对象，需将其放在容器中显示。</a:t>
            </a:r>
            <a:endParaRPr lang="en-US" altLang="zh-CN" dirty="0"/>
          </a:p>
          <a:p>
            <a:pPr lvl="1"/>
            <a:r>
              <a:rPr lang="zh-CN" altLang="zh-CN" dirty="0"/>
              <a:t>容器是指可放置其他组件或容器的对象</a:t>
            </a:r>
            <a:r>
              <a:rPr lang="zh-CN" altLang="en-US" dirty="0"/>
              <a:t>。</a:t>
            </a:r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11.1 </a:t>
            </a:r>
            <a:r>
              <a:rPr lang="en-US" altLang="zh-CN" b="1" dirty="0" err="1"/>
              <a:t>tkinter</a:t>
            </a:r>
            <a:r>
              <a:rPr lang="zh-CN" altLang="zh-CN" b="1" dirty="0"/>
              <a:t>编程概述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第一个</a:t>
            </a:r>
            <a:r>
              <a:rPr lang="en-US" altLang="zh-CN" dirty="0" err="1"/>
              <a:t>tkinter</a:t>
            </a:r>
            <a:r>
              <a:rPr lang="en-US" altLang="zh-CN" dirty="0"/>
              <a:t> GUI</a:t>
            </a:r>
            <a:r>
              <a:rPr lang="zh-CN" altLang="zh-CN" dirty="0"/>
              <a:t>程序</a:t>
            </a:r>
            <a:endParaRPr lang="en-US" altLang="zh-CN" dirty="0"/>
          </a:p>
          <a:p>
            <a:pPr lvl="1"/>
            <a:r>
              <a:rPr lang="en-US" altLang="zh-CN" dirty="0" err="1"/>
              <a:t>tkinter</a:t>
            </a:r>
            <a:r>
              <a:rPr lang="en-US" altLang="zh-CN" dirty="0"/>
              <a:t> GUI</a:t>
            </a:r>
            <a:r>
              <a:rPr lang="zh-CN" altLang="en-US" dirty="0"/>
              <a:t>编程步骤</a:t>
            </a:r>
            <a:endParaRPr lang="zh-CN" altLang="zh-CN" dirty="0"/>
          </a:p>
          <a:p>
            <a:pPr marL="71310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）导入</a:t>
            </a:r>
            <a:r>
              <a:rPr lang="en-US" altLang="zh-CN" dirty="0" err="1"/>
              <a:t>tkinter</a:t>
            </a:r>
            <a:r>
              <a:rPr lang="zh-CN" altLang="zh-CN" dirty="0"/>
              <a:t>模块。</a:t>
            </a:r>
          </a:p>
          <a:p>
            <a:pPr marL="713105" lvl="1" indent="0">
              <a:buNone/>
            </a:pPr>
            <a:r>
              <a:rPr lang="en-US" altLang="zh-CN" dirty="0"/>
              <a:t>import </a:t>
            </a:r>
            <a:r>
              <a:rPr lang="en-US" altLang="zh-CN" dirty="0" err="1"/>
              <a:t>tkinter</a:t>
            </a:r>
            <a:r>
              <a:rPr lang="en-US" altLang="zh-CN" dirty="0"/>
              <a:t> </a:t>
            </a:r>
            <a:r>
              <a:rPr lang="zh-CN" altLang="en-US" dirty="0"/>
              <a:t>或  </a:t>
            </a:r>
            <a:r>
              <a:rPr lang="en-US" altLang="zh-CN" dirty="0"/>
              <a:t>from </a:t>
            </a:r>
            <a:r>
              <a:rPr lang="en-US" altLang="zh-CN" dirty="0" err="1"/>
              <a:t>tkinter</a:t>
            </a:r>
            <a:r>
              <a:rPr lang="en-US" altLang="zh-CN" dirty="0"/>
              <a:t> import *</a:t>
            </a:r>
            <a:endParaRPr lang="zh-CN" altLang="zh-CN" dirty="0"/>
          </a:p>
          <a:p>
            <a:pPr marL="71310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）创建主窗口对象，如果</a:t>
            </a:r>
            <a:r>
              <a:rPr lang="zh-CN" altLang="en-US" dirty="0"/>
              <a:t>未</a:t>
            </a:r>
            <a:r>
              <a:rPr lang="zh-CN" altLang="zh-CN" dirty="0"/>
              <a:t>创建主窗口对象，</a:t>
            </a:r>
            <a:r>
              <a:rPr lang="en-US" altLang="zh-CN" dirty="0" err="1"/>
              <a:t>tkinter</a:t>
            </a:r>
            <a:r>
              <a:rPr lang="zh-CN" altLang="zh-CN" dirty="0"/>
              <a:t>将以默认的顶层窗</a:t>
            </a:r>
            <a:r>
              <a:rPr lang="zh-CN" altLang="en-US" dirty="0"/>
              <a:t>口作为主窗口。</a:t>
            </a:r>
            <a:endParaRPr lang="zh-CN" altLang="zh-CN" dirty="0"/>
          </a:p>
          <a:p>
            <a:pPr marL="71310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）创建标签、按钮、输入文本框等组件对象。</a:t>
            </a:r>
          </a:p>
          <a:p>
            <a:pPr marL="71310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）打包组件，将组件显示在其父容器中。</a:t>
            </a:r>
          </a:p>
          <a:p>
            <a:pPr marL="713105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）启动事件循环，</a:t>
            </a:r>
            <a:r>
              <a:rPr lang="en-US" altLang="zh-CN" dirty="0"/>
              <a:t>GUI</a:t>
            </a:r>
            <a:r>
              <a:rPr lang="zh-CN" altLang="zh-CN" dirty="0"/>
              <a:t>窗口启动，等待响应用户操作。</a:t>
            </a:r>
            <a:endParaRPr lang="en-US" altLang="zh-CN" dirty="0"/>
          </a:p>
          <a:p>
            <a:pPr marL="713105" lvl="1" indent="0">
              <a:buNone/>
            </a:pPr>
            <a:endParaRPr lang="zh-CN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11-1 </a:t>
            </a:r>
            <a:r>
              <a:rPr lang="zh-CN" altLang="zh-CN" dirty="0"/>
              <a:t>带有标签和按钮的</a:t>
            </a:r>
            <a:r>
              <a:rPr lang="en-US" altLang="zh-CN" dirty="0" err="1"/>
              <a:t>tkinter</a:t>
            </a:r>
            <a:r>
              <a:rPr lang="en-US" altLang="zh-CN" dirty="0"/>
              <a:t> GUI</a:t>
            </a:r>
            <a:r>
              <a:rPr lang="zh-CN" altLang="zh-CN" dirty="0"/>
              <a:t>程序。</a:t>
            </a:r>
          </a:p>
          <a:p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11.1 </a:t>
            </a:r>
            <a:r>
              <a:rPr lang="en-US" altLang="zh-CN" b="1" dirty="0" err="1"/>
              <a:t>tkinter</a:t>
            </a:r>
            <a:r>
              <a:rPr lang="zh-CN" altLang="zh-CN" b="1" dirty="0"/>
              <a:t>编程概述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设置窗口和组件的属性</a:t>
            </a:r>
          </a:p>
          <a:p>
            <a:pPr lvl="1"/>
            <a:r>
              <a:rPr lang="zh-CN" altLang="zh-CN" dirty="0"/>
              <a:t>设置窗口</a:t>
            </a:r>
            <a:r>
              <a:rPr lang="zh-CN" altLang="en-US" dirty="0"/>
              <a:t>属性常</a:t>
            </a:r>
            <a:r>
              <a:rPr lang="zh-CN" altLang="zh-CN" dirty="0"/>
              <a:t>用的方法有</a:t>
            </a:r>
            <a:r>
              <a:rPr lang="en-US" altLang="zh-CN" dirty="0"/>
              <a:t>title()</a:t>
            </a:r>
            <a:r>
              <a:rPr lang="zh-CN" altLang="zh-CN" dirty="0"/>
              <a:t>、</a:t>
            </a:r>
            <a:r>
              <a:rPr lang="en-US" altLang="zh-CN" dirty="0"/>
              <a:t>geometry()</a:t>
            </a:r>
            <a:r>
              <a:rPr lang="zh-CN" altLang="zh-CN" dirty="0"/>
              <a:t>和</a:t>
            </a:r>
            <a:r>
              <a:rPr lang="en-US" altLang="zh-CN" dirty="0" err="1"/>
              <a:t>config</a:t>
            </a:r>
            <a:r>
              <a:rPr lang="en-US" altLang="zh-CN" dirty="0"/>
              <a:t>()</a:t>
            </a:r>
            <a:r>
              <a:rPr lang="zh-CN" altLang="zh-CN" dirty="0"/>
              <a:t>方法。</a:t>
            </a:r>
            <a:endParaRPr lang="en-US" altLang="zh-CN" dirty="0"/>
          </a:p>
          <a:p>
            <a:pPr lvl="1"/>
            <a:endParaRPr lang="zh-CN" altLang="zh-CN" dirty="0"/>
          </a:p>
          <a:p>
            <a:pPr marL="514350" lvl="1" indent="0">
              <a:buNone/>
            </a:pPr>
            <a:r>
              <a:rPr lang="en-US" altLang="zh-CN" dirty="0"/>
              <a:t>1. title()</a:t>
            </a:r>
            <a:r>
              <a:rPr lang="zh-CN" altLang="zh-CN" dirty="0"/>
              <a:t>方法和</a:t>
            </a:r>
            <a:r>
              <a:rPr lang="en-US" altLang="zh-CN" dirty="0"/>
              <a:t>geometry()</a:t>
            </a:r>
            <a:r>
              <a:rPr lang="zh-CN" altLang="zh-CN" dirty="0"/>
              <a:t>方法</a:t>
            </a:r>
          </a:p>
          <a:p>
            <a:pPr marL="514350" lvl="1" indent="0">
              <a:buNone/>
            </a:pPr>
            <a:r>
              <a:rPr lang="en-US" altLang="zh-CN" dirty="0"/>
              <a:t>title()</a:t>
            </a:r>
            <a:r>
              <a:rPr lang="zh-CN" altLang="zh-CN" dirty="0"/>
              <a:t>方法</a:t>
            </a:r>
            <a:r>
              <a:rPr lang="zh-CN" altLang="en-US" dirty="0"/>
              <a:t>用于</a:t>
            </a:r>
            <a:r>
              <a:rPr lang="zh-CN" altLang="zh-CN" dirty="0"/>
              <a:t>设置窗口的标题，</a:t>
            </a:r>
            <a:r>
              <a:rPr lang="en-US" altLang="zh-CN" dirty="0"/>
              <a:t>geometry()</a:t>
            </a:r>
            <a:r>
              <a:rPr lang="zh-CN" altLang="en-US" dirty="0"/>
              <a:t> </a:t>
            </a:r>
            <a:r>
              <a:rPr lang="zh-CN" altLang="zh-CN" dirty="0"/>
              <a:t>方法</a:t>
            </a:r>
            <a:r>
              <a:rPr lang="zh-CN" altLang="en-US" dirty="0"/>
              <a:t>用于</a:t>
            </a:r>
            <a:r>
              <a:rPr lang="zh-CN" altLang="zh-CN" dirty="0"/>
              <a:t>设置窗口的大小。</a:t>
            </a:r>
          </a:p>
          <a:p>
            <a:pPr marL="514350" lvl="1" indent="0">
              <a:buNone/>
            </a:pPr>
            <a:r>
              <a:rPr lang="en-US" altLang="zh-CN" dirty="0"/>
              <a:t>geometry()</a:t>
            </a:r>
            <a:r>
              <a:rPr lang="zh-CN" altLang="zh-CN" dirty="0"/>
              <a:t>方法中的参数格式为“宽度</a:t>
            </a:r>
            <a:r>
              <a:rPr lang="en-US" altLang="zh-CN" dirty="0"/>
              <a:t>x</a:t>
            </a:r>
            <a:r>
              <a:rPr lang="zh-CN" altLang="zh-CN" dirty="0"/>
              <a:t>高度” 。</a:t>
            </a:r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11-2 </a:t>
            </a:r>
            <a:r>
              <a:rPr lang="zh-CN" altLang="zh-CN" dirty="0"/>
              <a:t>设置了标题和大小的窗口。</a:t>
            </a:r>
          </a:p>
          <a:p>
            <a:pPr marL="514350" lvl="1" indent="0">
              <a:buNone/>
            </a:pPr>
            <a:r>
              <a:rPr lang="en-US" altLang="zh-CN" dirty="0"/>
              <a:t>2. </a:t>
            </a:r>
            <a:r>
              <a:rPr lang="en-US" altLang="zh-CN" dirty="0" err="1"/>
              <a:t>config</a:t>
            </a:r>
            <a:r>
              <a:rPr lang="en-US" altLang="zh-CN" dirty="0"/>
              <a:t>()</a:t>
            </a:r>
            <a:r>
              <a:rPr lang="zh-CN" altLang="zh-CN" dirty="0"/>
              <a:t>方法</a:t>
            </a:r>
          </a:p>
          <a:p>
            <a:pPr marL="514350" lvl="1" indent="0">
              <a:buNone/>
            </a:pPr>
            <a:r>
              <a:rPr lang="en-US" altLang="zh-CN" dirty="0" err="1"/>
              <a:t>config</a:t>
            </a:r>
            <a:r>
              <a:rPr lang="en-US" altLang="zh-CN" dirty="0"/>
              <a:t>()</a:t>
            </a:r>
            <a:r>
              <a:rPr lang="zh-CN" altLang="zh-CN" dirty="0"/>
              <a:t>方法用于设置组件文本、对齐方式、前景色、背景色、字体等属性。</a:t>
            </a:r>
          </a:p>
          <a:p>
            <a:pPr marL="514350" lvl="1" indent="0">
              <a:buNone/>
            </a:pPr>
            <a:r>
              <a:rPr lang="zh-CN" altLang="zh-CN" dirty="0"/>
              <a:t>例</a:t>
            </a:r>
            <a:r>
              <a:rPr lang="en-US" altLang="zh-CN" dirty="0"/>
              <a:t>11-3 </a:t>
            </a:r>
            <a:r>
              <a:rPr lang="zh-CN" altLang="zh-CN" dirty="0"/>
              <a:t>使用</a:t>
            </a:r>
            <a:r>
              <a:rPr lang="en-US" altLang="zh-CN" dirty="0" err="1"/>
              <a:t>config</a:t>
            </a:r>
            <a:r>
              <a:rPr lang="en-US" altLang="zh-CN" dirty="0"/>
              <a:t>()</a:t>
            </a:r>
            <a:r>
              <a:rPr lang="zh-CN" altLang="zh-CN" dirty="0"/>
              <a:t>方法配置组件属性。</a:t>
            </a:r>
          </a:p>
          <a:p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11.2 </a:t>
            </a:r>
            <a:r>
              <a:rPr lang="en-US" altLang="zh-CN" b="1" dirty="0" err="1"/>
              <a:t>tkinter</a:t>
            </a:r>
            <a:r>
              <a:rPr lang="en-US" altLang="zh-CN" b="1" dirty="0"/>
              <a:t> GUI</a:t>
            </a:r>
            <a:r>
              <a:rPr lang="zh-CN" altLang="zh-CN" b="1" dirty="0"/>
              <a:t>的布局管理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pPr lvl="1">
              <a:spcBef>
                <a:spcPts val="600"/>
              </a:spcBef>
            </a:pP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zh-CN" dirty="0"/>
              <a:t>容器中组件</a:t>
            </a:r>
            <a:r>
              <a:rPr lang="zh-CN" altLang="en-US" dirty="0"/>
              <a:t>的布局</a:t>
            </a:r>
            <a:r>
              <a:rPr lang="zh-CN" altLang="zh-CN" dirty="0"/>
              <a:t>是很繁琐的，需要调整组件自身的大小，还要设计和其他组件的相对位置。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zh-CN" dirty="0"/>
              <a:t>实现组件布局的方法被称为布局管理器或几何管理器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 err="1"/>
              <a:t>tkinter</a:t>
            </a:r>
            <a:r>
              <a:rPr lang="zh-CN" altLang="zh-CN" dirty="0"/>
              <a:t>使用三种方法来实现布局：</a:t>
            </a:r>
            <a:r>
              <a:rPr lang="en-US" altLang="zh-CN" dirty="0"/>
              <a:t>pack()</a:t>
            </a:r>
            <a:r>
              <a:rPr lang="zh-CN" altLang="zh-CN" dirty="0"/>
              <a:t>、</a:t>
            </a:r>
            <a:r>
              <a:rPr lang="en-US" altLang="zh-CN" dirty="0"/>
              <a:t>grid()</a:t>
            </a:r>
            <a:r>
              <a:rPr lang="zh-CN" altLang="zh-CN" dirty="0"/>
              <a:t>、</a:t>
            </a:r>
            <a:r>
              <a:rPr lang="en-US" altLang="zh-CN" dirty="0"/>
              <a:t>place()</a:t>
            </a:r>
            <a:r>
              <a:rPr lang="zh-CN" altLang="zh-CN" dirty="0"/>
              <a:t>，。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Frame</a:t>
            </a:r>
            <a:r>
              <a:rPr lang="zh-CN" altLang="zh-CN" dirty="0"/>
              <a:t>作为中间层的容器组件，可以分组管理组件，实现复杂的布局。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11.2 </a:t>
            </a:r>
            <a:r>
              <a:rPr lang="en-US" altLang="zh-CN" b="1" dirty="0" err="1"/>
              <a:t>tkinter</a:t>
            </a:r>
            <a:r>
              <a:rPr lang="en-US" altLang="zh-CN" b="1" dirty="0"/>
              <a:t> GUI</a:t>
            </a:r>
            <a:r>
              <a:rPr lang="zh-CN" altLang="zh-CN" b="1" dirty="0"/>
              <a:t>的布局管理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pack()</a:t>
            </a:r>
            <a:r>
              <a:rPr lang="zh-CN" altLang="zh-CN" dirty="0"/>
              <a:t>方法的布局</a:t>
            </a:r>
            <a:endParaRPr lang="en-US" altLang="zh-CN" dirty="0"/>
          </a:p>
          <a:p>
            <a:endParaRPr lang="zh-CN" altLang="zh-CN" dirty="0"/>
          </a:p>
          <a:p>
            <a:pPr lvl="1"/>
            <a:r>
              <a:rPr lang="en-US" altLang="zh-CN" dirty="0"/>
              <a:t>pack()</a:t>
            </a:r>
            <a:r>
              <a:rPr lang="zh-CN" altLang="zh-CN" dirty="0"/>
              <a:t>方法以块的方式布局组件。</a:t>
            </a:r>
            <a:endParaRPr lang="en-US" altLang="zh-CN" dirty="0"/>
          </a:p>
          <a:p>
            <a:pPr lvl="1"/>
            <a:r>
              <a:rPr lang="en-US" altLang="zh-CN" dirty="0"/>
              <a:t>pack()</a:t>
            </a:r>
            <a:r>
              <a:rPr lang="zh-CN" altLang="zh-CN" dirty="0"/>
              <a:t>方法将组件显示在默认位置，是最简单、直接的用法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pack()</a:t>
            </a:r>
            <a:r>
              <a:rPr lang="zh-CN" altLang="zh-CN" dirty="0"/>
              <a:t>方法</a:t>
            </a:r>
            <a:r>
              <a:rPr lang="zh-CN" altLang="en-US" dirty="0"/>
              <a:t>的参数：</a:t>
            </a:r>
            <a:endParaRPr lang="en-US" altLang="zh-CN" dirty="0"/>
          </a:p>
          <a:p>
            <a:pPr lvl="2"/>
            <a:r>
              <a:rPr lang="en-US" altLang="zh-CN" dirty="0"/>
              <a:t>side</a:t>
            </a:r>
            <a:r>
              <a:rPr lang="zh-CN" altLang="en-US" dirty="0"/>
              <a:t>表示组件在容器中的位置；</a:t>
            </a:r>
            <a:endParaRPr lang="en-US" altLang="zh-CN" dirty="0"/>
          </a:p>
          <a:p>
            <a:pPr lvl="2"/>
            <a:r>
              <a:rPr lang="en-US" altLang="zh-CN" dirty="0"/>
              <a:t>expand</a:t>
            </a:r>
            <a:r>
              <a:rPr lang="zh-CN" altLang="en-US" dirty="0"/>
              <a:t>表示组件可拉伸；</a:t>
            </a:r>
            <a:endParaRPr lang="en-US" altLang="zh-CN" dirty="0"/>
          </a:p>
          <a:p>
            <a:pPr lvl="2"/>
            <a:r>
              <a:rPr lang="en-US" altLang="zh-CN" dirty="0"/>
              <a:t>fill</a:t>
            </a:r>
            <a:r>
              <a:rPr lang="zh-CN" altLang="en-US" dirty="0"/>
              <a:t>取值为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BOTH</a:t>
            </a:r>
            <a:r>
              <a:rPr lang="zh-CN" altLang="en-US" dirty="0"/>
              <a:t>，填充</a:t>
            </a:r>
            <a:r>
              <a:rPr lang="en-US" altLang="zh-CN" dirty="0"/>
              <a:t>X</a:t>
            </a:r>
            <a:r>
              <a:rPr lang="zh-CN" altLang="en-US" dirty="0"/>
              <a:t>或</a:t>
            </a:r>
            <a:r>
              <a:rPr lang="en-US" altLang="zh-CN" dirty="0"/>
              <a:t>Y</a:t>
            </a:r>
            <a:r>
              <a:rPr lang="zh-CN" altLang="en-US" dirty="0"/>
              <a:t>方向上的空间；</a:t>
            </a:r>
            <a:endParaRPr lang="en-US" altLang="zh-CN" dirty="0"/>
          </a:p>
          <a:p>
            <a:pPr lvl="2"/>
            <a:r>
              <a:rPr lang="en-US" altLang="zh-CN" dirty="0"/>
              <a:t>anchor</a:t>
            </a:r>
            <a:r>
              <a:rPr lang="zh-CN" altLang="en-US" dirty="0"/>
              <a:t>表示组件在窗口中位置。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11-4</a:t>
            </a:r>
            <a:r>
              <a:rPr lang="zh-CN" altLang="en-US" dirty="0"/>
              <a:t>，</a:t>
            </a:r>
            <a:r>
              <a:rPr lang="en-US" altLang="zh-CN" dirty="0"/>
              <a:t>11-5 </a:t>
            </a:r>
            <a:r>
              <a:rPr lang="zh-CN" altLang="zh-CN" dirty="0"/>
              <a:t>使用</a:t>
            </a:r>
            <a:r>
              <a:rPr lang="en-US" altLang="zh-CN" dirty="0"/>
              <a:t>pack()</a:t>
            </a:r>
            <a:r>
              <a:rPr lang="zh-CN" altLang="zh-CN" dirty="0"/>
              <a:t>方法设置组件布局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11.2 </a:t>
            </a:r>
            <a:r>
              <a:rPr lang="en-US" altLang="zh-CN" b="1" dirty="0" err="1"/>
              <a:t>tkinter</a:t>
            </a:r>
            <a:r>
              <a:rPr lang="en-US" altLang="zh-CN" b="1" dirty="0"/>
              <a:t> GUI</a:t>
            </a:r>
            <a:r>
              <a:rPr lang="zh-CN" altLang="zh-CN" b="1" dirty="0"/>
              <a:t>的布局管理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grid()</a:t>
            </a:r>
            <a:r>
              <a:rPr lang="zh-CN" altLang="zh-CN" dirty="0"/>
              <a:t>方法的布局</a:t>
            </a:r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grid()</a:t>
            </a:r>
            <a:r>
              <a:rPr lang="zh-CN" altLang="zh-CN" dirty="0"/>
              <a:t>方法的布局被称为网格布局，它按照二维表格的形式，将容器划分为若干行和列，组件的位置由行列所在位置确定。</a:t>
            </a:r>
            <a:endParaRPr lang="en-US" altLang="zh-CN" dirty="0"/>
          </a:p>
          <a:p>
            <a:pPr lvl="1"/>
            <a:r>
              <a:rPr lang="zh-CN" altLang="zh-CN" dirty="0"/>
              <a:t>在同一容器中，只能使用</a:t>
            </a:r>
            <a:r>
              <a:rPr lang="en-US" altLang="zh-CN" dirty="0"/>
              <a:t>pack()</a:t>
            </a:r>
            <a:r>
              <a:rPr lang="zh-CN" altLang="zh-CN" dirty="0"/>
              <a:t>方法或</a:t>
            </a:r>
            <a:r>
              <a:rPr lang="en-US" altLang="zh-CN" dirty="0"/>
              <a:t>grid()</a:t>
            </a:r>
            <a:r>
              <a:rPr lang="zh-CN" altLang="zh-CN" dirty="0"/>
              <a:t>方法中的一种布局方式。</a:t>
            </a:r>
            <a:endParaRPr lang="en-US" altLang="zh-CN" dirty="0"/>
          </a:p>
          <a:p>
            <a:pPr lvl="1"/>
            <a:r>
              <a:rPr lang="en-US" altLang="zh-CN" dirty="0"/>
              <a:t>grid()</a:t>
            </a:r>
            <a:r>
              <a:rPr lang="zh-CN" altLang="zh-CN" dirty="0"/>
              <a:t>方法的</a:t>
            </a:r>
            <a:r>
              <a:rPr lang="zh-CN" altLang="en-US" dirty="0"/>
              <a:t>参数：</a:t>
            </a:r>
            <a:endParaRPr lang="en-US" altLang="zh-CN" dirty="0"/>
          </a:p>
          <a:p>
            <a:pPr lvl="2"/>
            <a:r>
              <a:rPr lang="en-US" altLang="zh-CN" dirty="0"/>
              <a:t>row</a:t>
            </a:r>
            <a:r>
              <a:rPr lang="zh-CN" altLang="en-US" dirty="0"/>
              <a:t>和</a:t>
            </a:r>
            <a:r>
              <a:rPr lang="en-US" altLang="zh-CN" dirty="0"/>
              <a:t>column</a:t>
            </a:r>
            <a:r>
              <a:rPr lang="zh-CN" altLang="en-US" dirty="0"/>
              <a:t>，组件所在的行和列的位置</a:t>
            </a:r>
          </a:p>
          <a:p>
            <a:pPr lvl="2"/>
            <a:r>
              <a:rPr lang="en-US" altLang="zh-CN" dirty="0" err="1"/>
              <a:t>rowspan</a:t>
            </a:r>
            <a:r>
              <a:rPr lang="zh-CN" altLang="en-US" dirty="0"/>
              <a:t>和</a:t>
            </a:r>
            <a:r>
              <a:rPr lang="en-US" altLang="zh-CN" dirty="0" err="1"/>
              <a:t>columnspan</a:t>
            </a:r>
            <a:r>
              <a:rPr lang="zh-CN" altLang="en-US" dirty="0"/>
              <a:t>，组件从所在位置起跨的行数和跨的列数</a:t>
            </a:r>
          </a:p>
          <a:p>
            <a:pPr lvl="2"/>
            <a:r>
              <a:rPr lang="en-US" altLang="zh-CN" dirty="0"/>
              <a:t>sticky</a:t>
            </a:r>
            <a:r>
              <a:rPr lang="zh-CN" altLang="en-US" dirty="0"/>
              <a:t>，组件所在位置的对齐方式</a:t>
            </a:r>
            <a:endParaRPr lang="en-US" altLang="zh-CN" dirty="0"/>
          </a:p>
          <a:p>
            <a:pPr lvl="2"/>
            <a:endParaRPr lang="zh-CN" altLang="en-US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11-6 </a:t>
            </a:r>
            <a:r>
              <a:rPr lang="zh-CN" altLang="zh-CN" dirty="0"/>
              <a:t>使用</a:t>
            </a:r>
            <a:r>
              <a:rPr lang="en-US" altLang="zh-CN" dirty="0"/>
              <a:t>grid()</a:t>
            </a:r>
            <a:r>
              <a:rPr lang="zh-CN" altLang="zh-CN" dirty="0"/>
              <a:t>方法设置组件布局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" y="854075"/>
            <a:ext cx="9039225" cy="787400"/>
          </a:xfrm>
        </p:spPr>
        <p:txBody>
          <a:bodyPr/>
          <a:lstStyle/>
          <a:p>
            <a:r>
              <a:rPr lang="en-US" altLang="zh-CN" b="1" dirty="0"/>
              <a:t>11.2 </a:t>
            </a:r>
            <a:r>
              <a:rPr lang="en-US" altLang="zh-CN" b="1" dirty="0" err="1"/>
              <a:t>tkinter</a:t>
            </a:r>
            <a:r>
              <a:rPr lang="en-US" altLang="zh-CN" b="1" dirty="0"/>
              <a:t> GUI</a:t>
            </a:r>
            <a:r>
              <a:rPr lang="zh-CN" altLang="zh-CN" b="1" dirty="0"/>
              <a:t>的布局管理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" y="1640205"/>
            <a:ext cx="9036050" cy="4633595"/>
          </a:xfrm>
        </p:spPr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place()</a:t>
            </a:r>
            <a:r>
              <a:rPr lang="zh-CN" altLang="zh-CN" dirty="0"/>
              <a:t>方法的布局</a:t>
            </a:r>
          </a:p>
          <a:p>
            <a:pPr lvl="1"/>
            <a:r>
              <a:rPr lang="zh-CN" altLang="zh-CN" dirty="0"/>
              <a:t>比</a:t>
            </a:r>
            <a:r>
              <a:rPr lang="en-US" altLang="zh-CN" dirty="0"/>
              <a:t>grid()</a:t>
            </a:r>
            <a:r>
              <a:rPr lang="zh-CN" altLang="zh-CN" dirty="0"/>
              <a:t>和</a:t>
            </a:r>
            <a:r>
              <a:rPr lang="en-US" altLang="zh-CN" dirty="0"/>
              <a:t>pack()</a:t>
            </a:r>
            <a:r>
              <a:rPr lang="zh-CN" altLang="zh-CN" dirty="0"/>
              <a:t>布局更精确地控制组件在容器中的位置。</a:t>
            </a:r>
            <a:endParaRPr lang="en-US" altLang="zh-CN" dirty="0"/>
          </a:p>
          <a:p>
            <a:pPr lvl="1"/>
            <a:r>
              <a:rPr lang="zh-CN" altLang="zh-CN" dirty="0"/>
              <a:t>如果容器大小调整，可能会出现布局不适应的情况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place()</a:t>
            </a:r>
            <a:r>
              <a:rPr lang="zh-CN" altLang="zh-CN" dirty="0"/>
              <a:t>方法的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2"/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，用绝对坐标指定组件的位置</a:t>
            </a:r>
          </a:p>
          <a:p>
            <a:pPr lvl="2"/>
            <a:r>
              <a:rPr lang="en-US" altLang="zh-CN" dirty="0"/>
              <a:t>height</a:t>
            </a:r>
            <a:r>
              <a:rPr lang="zh-CN" altLang="en-US" dirty="0"/>
              <a:t>和</a:t>
            </a:r>
            <a:r>
              <a:rPr lang="en-US" altLang="zh-CN" dirty="0"/>
              <a:t>width</a:t>
            </a:r>
            <a:r>
              <a:rPr lang="zh-CN" altLang="en-US" dirty="0"/>
              <a:t>，指定组件的高度和宽度</a:t>
            </a:r>
          </a:p>
          <a:p>
            <a:pPr lvl="2"/>
            <a:r>
              <a:rPr lang="en-US" altLang="zh-CN" dirty="0" err="1"/>
              <a:t>relx</a:t>
            </a:r>
            <a:r>
              <a:rPr lang="zh-CN" altLang="en-US" dirty="0"/>
              <a:t>和</a:t>
            </a:r>
            <a:r>
              <a:rPr lang="en-US" altLang="zh-CN" dirty="0"/>
              <a:t>rely</a:t>
            </a:r>
            <a:r>
              <a:rPr lang="zh-CN" altLang="en-US" dirty="0"/>
              <a:t>，按容器高度和宽度的比例来指定组件的位置</a:t>
            </a:r>
            <a:endParaRPr lang="en-US" altLang="zh-CN" dirty="0"/>
          </a:p>
          <a:p>
            <a:pPr lvl="2"/>
            <a:r>
              <a:rPr lang="en-US" altLang="zh-CN" dirty="0" err="1"/>
              <a:t>relheight</a:t>
            </a:r>
            <a:r>
              <a:rPr lang="zh-CN" altLang="en-US" dirty="0"/>
              <a:t>和</a:t>
            </a:r>
            <a:r>
              <a:rPr lang="en-US" altLang="zh-CN" dirty="0" err="1"/>
              <a:t>relwidth</a:t>
            </a:r>
            <a:r>
              <a:rPr lang="zh-CN" altLang="en-US" dirty="0"/>
              <a:t>，按容器高度和宽度的比例来指定组件的高度和宽度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zh-CN" dirty="0"/>
              <a:t>例</a:t>
            </a:r>
            <a:r>
              <a:rPr lang="en-US" altLang="zh-CN" dirty="0"/>
              <a:t>11-7 </a:t>
            </a:r>
            <a:r>
              <a:rPr lang="zh-CN" altLang="zh-CN" dirty="0"/>
              <a:t>使用</a:t>
            </a:r>
            <a:r>
              <a:rPr lang="en-US" altLang="zh-CN" dirty="0"/>
              <a:t>place ()</a:t>
            </a:r>
            <a:r>
              <a:rPr lang="zh-CN" altLang="zh-CN" dirty="0"/>
              <a:t>方法的布局。</a:t>
            </a:r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indent="-44450" eaLnBrk="1" hangingPunct="1">
              <a:buClr>
                <a:srgbClr val="228A88"/>
              </a:buClr>
              <a:buFont typeface="Wingdings 2" panose="05020102010507070707" pitchFamily="18" charset="2"/>
              <a:buNone/>
              <a:defRPr/>
            </a:pPr>
            <a:endParaRPr lang="en-US" altLang="zh-CN" b="1" dirty="0">
              <a:solidFill>
                <a:srgbClr val="126ABA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cc559fc-572f-40bc-8be4-e7cf97c64c61}"/>
</p:tagLst>
</file>

<file path=ppt/theme/theme1.xml><?xml version="1.0" encoding="utf-8"?>
<a:theme xmlns:a="http://schemas.openxmlformats.org/drawingml/2006/main" name="1_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anose="05020102010507070707" pitchFamily="18" charset="2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6699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尚学堂</Template>
  <TotalTime>284</TotalTime>
  <Words>2070</Words>
  <Application>Microsoft Office PowerPoint</Application>
  <PresentationFormat>全屏显示(4:3)</PresentationFormat>
  <Paragraphs>225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微软雅黑</vt:lpstr>
      <vt:lpstr>Arial</vt:lpstr>
      <vt:lpstr>Times New Roman</vt:lpstr>
      <vt:lpstr>Wingdings 2</vt:lpstr>
      <vt:lpstr>1_尚学堂</vt:lpstr>
      <vt:lpstr>11  tkinter GUI编程</vt:lpstr>
      <vt:lpstr>第11章 tkinter GUI编程</vt:lpstr>
      <vt:lpstr>11.1 tkinter编程概述</vt:lpstr>
      <vt:lpstr>11.1 tkinter编程概述</vt:lpstr>
      <vt:lpstr>11.1 tkinter编程概述</vt:lpstr>
      <vt:lpstr>11.2 tkinter GUI的布局管理</vt:lpstr>
      <vt:lpstr>11.2 tkinter GUI的布局管理</vt:lpstr>
      <vt:lpstr>11.2 tkinter GUI的布局管理</vt:lpstr>
      <vt:lpstr>11.2 tkinter GUI的布局管理</vt:lpstr>
      <vt:lpstr>11.2 tkinter GUI的布局管理</vt:lpstr>
      <vt:lpstr> 11.3 tkinter的常用组件</vt:lpstr>
      <vt:lpstr> 11.3 tkinter的常用组件</vt:lpstr>
      <vt:lpstr> 11.3 tkinter的常用组件</vt:lpstr>
      <vt:lpstr>11tkinter的常用组件</vt:lpstr>
      <vt:lpstr> 11.3 tkinter的常用组件</vt:lpstr>
      <vt:lpstr> 11.3 tkinter的常用组件</vt:lpstr>
      <vt:lpstr> 11.3 tkinter的常用组件</vt:lpstr>
      <vt:lpstr>11.4 tkinter的事件处理</vt:lpstr>
      <vt:lpstr>11.4 tkinter的事件处理</vt:lpstr>
      <vt:lpstr>11.4 tkinter的事件处理</vt:lpstr>
      <vt:lpstr>11.5 tkinger GUI的应用</vt:lpstr>
      <vt:lpstr>PowerPoint 演示文稿</vt:lpstr>
      <vt:lpstr>小结</vt:lpstr>
      <vt:lpstr>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353</cp:revision>
  <dcterms:created xsi:type="dcterms:W3CDTF">2113-01-01T00:00:00Z</dcterms:created>
  <dcterms:modified xsi:type="dcterms:W3CDTF">2022-05-17T02:00:40Z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